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945" r:id="rId1"/>
    <p:sldMasterId id="2147487957" r:id="rId2"/>
  </p:sldMasterIdLst>
  <p:notesMasterIdLst>
    <p:notesMasterId r:id="rId21"/>
  </p:notesMasterIdLst>
  <p:handoutMasterIdLst>
    <p:handoutMasterId r:id="rId22"/>
  </p:handoutMasterIdLst>
  <p:sldIdLst>
    <p:sldId id="837" r:id="rId3"/>
    <p:sldId id="1425" r:id="rId4"/>
    <p:sldId id="1429" r:id="rId5"/>
    <p:sldId id="1427" r:id="rId6"/>
    <p:sldId id="1439" r:id="rId7"/>
    <p:sldId id="1437" r:id="rId8"/>
    <p:sldId id="1438" r:id="rId9"/>
    <p:sldId id="1440" r:id="rId10"/>
    <p:sldId id="1430" r:id="rId11"/>
    <p:sldId id="1431" r:id="rId12"/>
    <p:sldId id="1442" r:id="rId13"/>
    <p:sldId id="1443" r:id="rId14"/>
    <p:sldId id="1441" r:id="rId15"/>
    <p:sldId id="1433" r:id="rId16"/>
    <p:sldId id="1445" r:id="rId17"/>
    <p:sldId id="1435" r:id="rId18"/>
    <p:sldId id="1444" r:id="rId19"/>
    <p:sldId id="1436" r:id="rId2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5A8DFB"/>
    <a:srgbClr val="618FFD"/>
    <a:srgbClr val="00264D"/>
    <a:srgbClr val="636464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77"/>
    <p:restoredTop sz="94626" autoAdjust="0"/>
  </p:normalViewPr>
  <p:slideViewPr>
    <p:cSldViewPr>
      <p:cViewPr varScale="1">
        <p:scale>
          <a:sx n="139" d="100"/>
          <a:sy n="139" d="100"/>
        </p:scale>
        <p:origin x="176" y="5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1381A4B-6BA4-C747-B077-B0384DCAE4F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7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BFBA-78EF-484A-8206-DC86EA7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B5D2-CD4C-6947-9C88-4A72705C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78F8-662E-7748-99D6-531684AFB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CA001-59EA-D741-99F4-0EFEBCF79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4464B35-2555-2244-9D39-359C0EEFEA7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60381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4FD0-1093-1E4F-8326-BB715C54C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9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D48B6-010A-CF46-AA29-DCF52259D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6BC4-EFBC-8548-9F97-8448B5787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6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42C0-3B2C-9841-9E06-F69FDA494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5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98BA9-2BDC-1D4C-97C6-A2BCA6733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1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BE7A3-FFB8-3842-A172-88A483B46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D161-A22C-4247-857F-C6A443B2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3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7742B-EB47-D447-BCBF-CBF2E6EDE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6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89B93-3D36-D844-AFE0-951C6B752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2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2E3D-C841-F448-A667-C94BA4404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4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2900E-AA4B-B54A-A466-5290882EF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52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BAB6A-7076-234B-A114-0A32453CB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7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Slide Number Placeholder 70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CC8D-F74C-0B4C-AC75-3A8A1F49C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70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317E-1EE2-6B4A-AB1F-1C24E186C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1028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102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6745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70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C8D1-50F8-DF4E-A006-4071988A1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492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ACEBF-CC7D-5042-85B0-31B129B0A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4419"/>
      </p:ext>
    </p:extLst>
  </p:cSld>
  <p:clrMapOvr>
    <a:masterClrMapping/>
  </p:clrMapOvr>
  <p:transition spd="slow" advClick="0" advTm="7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E8A5-9347-1B4B-91F5-2CC7E5FDA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2ED6-FAF1-4B45-BC79-487DDDE6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2B2D-DA4D-4B40-958B-B363266D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C4618-977F-9A43-B101-257643A5F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28-352E-004D-A1AF-300A4102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1143-7D4B-2346-9B10-86BC4E311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9D0F-F979-E54B-8CA2-4D114FBB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999EEEC-6E3B-2849-8402-05AA6C0C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46" r:id="rId1"/>
    <p:sldLayoutId id="2147487947" r:id="rId2"/>
    <p:sldLayoutId id="2147487948" r:id="rId3"/>
    <p:sldLayoutId id="2147487949" r:id="rId4"/>
    <p:sldLayoutId id="2147487950" r:id="rId5"/>
    <p:sldLayoutId id="2147487951" r:id="rId6"/>
    <p:sldLayoutId id="2147487952" r:id="rId7"/>
    <p:sldLayoutId id="2147487953" r:id="rId8"/>
    <p:sldLayoutId id="2147487954" r:id="rId9"/>
    <p:sldLayoutId id="2147487955" r:id="rId10"/>
    <p:sldLayoutId id="2147487956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1974A612-B1EB-4248-BF31-51AAB45CE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58" r:id="rId1"/>
    <p:sldLayoutId id="2147487959" r:id="rId2"/>
    <p:sldLayoutId id="2147487960" r:id="rId3"/>
    <p:sldLayoutId id="2147487961" r:id="rId4"/>
    <p:sldLayoutId id="2147487962" r:id="rId5"/>
    <p:sldLayoutId id="2147487963" r:id="rId6"/>
    <p:sldLayoutId id="2147487964" r:id="rId7"/>
    <p:sldLayoutId id="2147487965" r:id="rId8"/>
    <p:sldLayoutId id="2147487966" r:id="rId9"/>
    <p:sldLayoutId id="2147487967" r:id="rId10"/>
    <p:sldLayoutId id="2147487968" r:id="rId11"/>
    <p:sldLayoutId id="2147487969" r:id="rId12"/>
    <p:sldLayoutId id="2147487970" r:id="rId13"/>
    <p:sldLayoutId id="2147487971" r:id="rId1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CPS 510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Google File System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810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Danyang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Zhuo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651663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ACB7-1D93-1240-96FC-5F15CCCE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68C0BE-8C0E-9F4E-B944-C2195D9D6932}"/>
              </a:ext>
            </a:extLst>
          </p:cNvPr>
          <p:cNvSpPr/>
          <p:nvPr/>
        </p:nvSpPr>
        <p:spPr bwMode="auto">
          <a:xfrm>
            <a:off x="685800" y="190500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A9D25-3231-5047-B167-8DB6C1890207}"/>
              </a:ext>
            </a:extLst>
          </p:cNvPr>
          <p:cNvSpPr/>
          <p:nvPr/>
        </p:nvSpPr>
        <p:spPr bwMode="auto">
          <a:xfrm>
            <a:off x="5029200" y="190500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5D14E7-BC6D-D14C-A949-9A48D1140534}"/>
              </a:ext>
            </a:extLst>
          </p:cNvPr>
          <p:cNvSpPr/>
          <p:nvPr/>
        </p:nvSpPr>
        <p:spPr bwMode="auto">
          <a:xfrm>
            <a:off x="914400" y="426720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Server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5F33E-F11D-C142-80DE-0D0BF4BD81BD}"/>
              </a:ext>
            </a:extLst>
          </p:cNvPr>
          <p:cNvSpPr/>
          <p:nvPr/>
        </p:nvSpPr>
        <p:spPr bwMode="auto">
          <a:xfrm>
            <a:off x="3617912" y="426720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Server 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32BF3-ACDD-3144-A3BD-16B745868062}"/>
              </a:ext>
            </a:extLst>
          </p:cNvPr>
          <p:cNvSpPr/>
          <p:nvPr/>
        </p:nvSpPr>
        <p:spPr bwMode="auto">
          <a:xfrm>
            <a:off x="6324600" y="426720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Server 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DA4B1C-806C-CC45-8570-30E80F1F2FD4}"/>
              </a:ext>
            </a:extLst>
          </p:cNvPr>
          <p:cNvCxnSpPr>
            <a:cxnSpLocks/>
          </p:cNvCxnSpPr>
          <p:nvPr/>
        </p:nvCxnSpPr>
        <p:spPr bwMode="auto">
          <a:xfrm>
            <a:off x="2590800" y="2209800"/>
            <a:ext cx="2438400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2BD2E62A-C67A-3F45-A603-D54314AE4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2" y="1724025"/>
            <a:ext cx="217169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/a/</a:t>
            </a:r>
            <a:r>
              <a:rPr lang="en-GB" sz="2000" kern="0" dirty="0" err="1"/>
              <a:t>b.txt</a:t>
            </a:r>
            <a:r>
              <a:rPr lang="en-GB" sz="2000" kern="0" dirty="0"/>
              <a:t>, 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36EB77-5486-184F-9230-CF2E73A1F745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0800" y="2514600"/>
            <a:ext cx="2438400" cy="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1A0A8388-7654-954D-B19F-8C18B6576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654" y="2550180"/>
            <a:ext cx="2590800" cy="42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 A, B, 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341A84-0117-B741-9AF3-ADC333EB792B}"/>
              </a:ext>
            </a:extLst>
          </p:cNvPr>
          <p:cNvCxnSpPr>
            <a:cxnSpLocks/>
            <a:endCxn id="5" idx="0"/>
          </p:cNvCxnSpPr>
          <p:nvPr/>
        </p:nvCxnSpPr>
        <p:spPr bwMode="auto">
          <a:xfrm>
            <a:off x="1600200" y="2819400"/>
            <a:ext cx="266700" cy="14478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38F98D15-1111-A348-ABE2-0B8A77BE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890" y="3256150"/>
            <a:ext cx="1032510" cy="42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8FDB56-3B58-BE40-B248-6FA4CA26123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295400" y="2819400"/>
            <a:ext cx="266700" cy="14478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AF3A3EAC-37D4-2F47-8446-85C51D0F9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" y="3440430"/>
            <a:ext cx="1032510" cy="42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0199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ACB7-1D93-1240-96FC-5F15CCCE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68C0BE-8C0E-9F4E-B944-C2195D9D6932}"/>
              </a:ext>
            </a:extLst>
          </p:cNvPr>
          <p:cNvSpPr/>
          <p:nvPr/>
        </p:nvSpPr>
        <p:spPr bwMode="auto">
          <a:xfrm>
            <a:off x="685800" y="190500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A9D25-3231-5047-B167-8DB6C1890207}"/>
              </a:ext>
            </a:extLst>
          </p:cNvPr>
          <p:cNvSpPr/>
          <p:nvPr/>
        </p:nvSpPr>
        <p:spPr bwMode="auto">
          <a:xfrm>
            <a:off x="5029200" y="190500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5D14E7-BC6D-D14C-A949-9A48D1140534}"/>
              </a:ext>
            </a:extLst>
          </p:cNvPr>
          <p:cNvSpPr/>
          <p:nvPr/>
        </p:nvSpPr>
        <p:spPr bwMode="auto">
          <a:xfrm>
            <a:off x="914400" y="426720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Server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5F33E-F11D-C142-80DE-0D0BF4BD81BD}"/>
              </a:ext>
            </a:extLst>
          </p:cNvPr>
          <p:cNvSpPr/>
          <p:nvPr/>
        </p:nvSpPr>
        <p:spPr bwMode="auto">
          <a:xfrm>
            <a:off x="3617912" y="426720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Server B (Primary)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32BF3-ACDD-3144-A3BD-16B745868062}"/>
              </a:ext>
            </a:extLst>
          </p:cNvPr>
          <p:cNvSpPr/>
          <p:nvPr/>
        </p:nvSpPr>
        <p:spPr bwMode="auto">
          <a:xfrm>
            <a:off x="6324600" y="426720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Server 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DA4B1C-806C-CC45-8570-30E80F1F2FD4}"/>
              </a:ext>
            </a:extLst>
          </p:cNvPr>
          <p:cNvCxnSpPr>
            <a:cxnSpLocks/>
          </p:cNvCxnSpPr>
          <p:nvPr/>
        </p:nvCxnSpPr>
        <p:spPr bwMode="auto">
          <a:xfrm>
            <a:off x="2590800" y="2209800"/>
            <a:ext cx="2438400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2BD2E62A-C67A-3F45-A603-D54314AE4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2" y="1724025"/>
            <a:ext cx="217169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/a/</a:t>
            </a:r>
            <a:r>
              <a:rPr lang="en-GB" sz="2000" kern="0" dirty="0" err="1"/>
              <a:t>b.txt</a:t>
            </a:r>
            <a:r>
              <a:rPr lang="en-GB" sz="2000" kern="0" dirty="0"/>
              <a:t>, 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36EB77-5486-184F-9230-CF2E73A1F745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0800" y="2514600"/>
            <a:ext cx="2438400" cy="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1A0A8388-7654-954D-B19F-8C18B6576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5778" y="2557117"/>
            <a:ext cx="2590800" cy="42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A, B (P), 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341A84-0117-B741-9AF3-ADC333EB792B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>
            <a:off x="1600200" y="2819400"/>
            <a:ext cx="2970212" cy="14478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38F98D15-1111-A348-ABE2-0B8A77BE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745" y="3569776"/>
            <a:ext cx="1032510" cy="42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Write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8FDB56-3B58-BE40-B248-6FA4CA26123F}"/>
              </a:ext>
            </a:extLst>
          </p:cNvPr>
          <p:cNvCxnSpPr>
            <a:cxnSpLocks/>
          </p:cNvCxnSpPr>
          <p:nvPr/>
        </p:nvCxnSpPr>
        <p:spPr bwMode="auto">
          <a:xfrm>
            <a:off x="1295400" y="2823210"/>
            <a:ext cx="304800" cy="14478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AF3A3EAC-37D4-2F47-8446-85C51D0F9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" y="3440430"/>
            <a:ext cx="1032510" cy="42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03470D-CE4A-354F-90E9-4147ED041A7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2819400" y="4724400"/>
            <a:ext cx="798512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D3930C1C-8E7E-B749-965C-360A41EA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1790" y="4860941"/>
            <a:ext cx="1032510" cy="42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Data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D3B54D-093F-484B-836C-707AB97A197E}"/>
              </a:ext>
            </a:extLst>
          </p:cNvPr>
          <p:cNvCxnSpPr>
            <a:cxnSpLocks/>
          </p:cNvCxnSpPr>
          <p:nvPr/>
        </p:nvCxnSpPr>
        <p:spPr bwMode="auto">
          <a:xfrm>
            <a:off x="5522912" y="4697729"/>
            <a:ext cx="798512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2">
            <a:extLst>
              <a:ext uri="{FF2B5EF4-FFF2-40B4-BE49-F238E27FC236}">
                <a16:creationId xmlns:a16="http://schemas.microsoft.com/office/drawing/2014/main" id="{539FFE58-410D-BA48-8D6A-D675CFBB7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302" y="4834270"/>
            <a:ext cx="1032510" cy="42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Data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5C41476-33E9-8245-A8D5-A028E8422D08}"/>
              </a:ext>
            </a:extLst>
          </p:cNvPr>
          <p:cNvSpPr/>
          <p:nvPr/>
        </p:nvSpPr>
        <p:spPr bwMode="auto">
          <a:xfrm rot="10532541">
            <a:off x="2341245" y="4526526"/>
            <a:ext cx="2133600" cy="1444668"/>
          </a:xfrm>
          <a:prstGeom prst="arc">
            <a:avLst>
              <a:gd name="adj1" fmla="val 10847187"/>
              <a:gd name="adj2" fmla="val 430405"/>
            </a:avLst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F7C1F7EF-FCBF-D646-8A87-19DD4D304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7030" y="5975133"/>
            <a:ext cx="1032510" cy="42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Write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669765E-CBB6-814A-83E2-087A99E957B9}"/>
              </a:ext>
            </a:extLst>
          </p:cNvPr>
          <p:cNvSpPr/>
          <p:nvPr/>
        </p:nvSpPr>
        <p:spPr bwMode="auto">
          <a:xfrm rot="10532541">
            <a:off x="4987816" y="4521354"/>
            <a:ext cx="2133600" cy="1444668"/>
          </a:xfrm>
          <a:prstGeom prst="arc">
            <a:avLst>
              <a:gd name="adj1" fmla="val 10847187"/>
              <a:gd name="adj2" fmla="val 430405"/>
            </a:avLst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4696F891-D583-E742-B59C-1A712FEE6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061" y="5950957"/>
            <a:ext cx="1032510" cy="42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Write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3D4920EA-80BA-614E-A8DC-200B37C31200}"/>
              </a:ext>
            </a:extLst>
          </p:cNvPr>
          <p:cNvSpPr/>
          <p:nvPr/>
        </p:nvSpPr>
        <p:spPr bwMode="auto">
          <a:xfrm rot="10532541">
            <a:off x="2626441" y="4701538"/>
            <a:ext cx="1441187" cy="1060329"/>
          </a:xfrm>
          <a:prstGeom prst="arc">
            <a:avLst>
              <a:gd name="adj1" fmla="val 10847187"/>
              <a:gd name="adj2" fmla="val 430405"/>
            </a:avLst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DBCDF9C-228F-194A-85F6-A2CE0CE2D1F6}"/>
              </a:ext>
            </a:extLst>
          </p:cNvPr>
          <p:cNvSpPr/>
          <p:nvPr/>
        </p:nvSpPr>
        <p:spPr bwMode="auto">
          <a:xfrm rot="10532541">
            <a:off x="5390964" y="4685159"/>
            <a:ext cx="1441187" cy="1060329"/>
          </a:xfrm>
          <a:prstGeom prst="arc">
            <a:avLst>
              <a:gd name="adj1" fmla="val 10847187"/>
              <a:gd name="adj2" fmla="val 430405"/>
            </a:avLst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5C58516C-78F3-774E-8B70-A8C771F8F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995" y="5360196"/>
            <a:ext cx="1032510" cy="42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OK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679C6D89-4D16-074B-91B7-A7E18D9E8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908" y="5306018"/>
            <a:ext cx="1032510" cy="42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OK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813FB8-C032-DA46-BB94-FD51AC162F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09800" y="2823210"/>
            <a:ext cx="2608262" cy="13716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540986B7-D8B6-014F-9BB8-FEABDE2DC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157" y="3471517"/>
            <a:ext cx="1032510" cy="42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6962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  <p:bldP spid="22" grpId="0"/>
      <p:bldP spid="21" grpId="0"/>
      <p:bldP spid="24" grpId="0"/>
      <p:bldP spid="26" grpId="0" animBg="1"/>
      <p:bldP spid="27" grpId="0"/>
      <p:bldP spid="28" grpId="0" animBg="1"/>
      <p:bldP spid="29" grpId="0"/>
      <p:bldP spid="30" grpId="0" animBg="1"/>
      <p:bldP spid="31" grpId="0" animBg="1"/>
      <p:bldP spid="32" grpId="0"/>
      <p:bldP spid="33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E06E-1196-A640-903B-A7C3E914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03824-2A76-1144-BF9A-5B1E0E018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Need to dedicate one replica as </a:t>
            </a:r>
            <a:r>
              <a:rPr lang="en-GB" i="1" kern="0" dirty="0"/>
              <a:t>primary</a:t>
            </a:r>
            <a:r>
              <a:rPr lang="en-GB" kern="0" dirty="0"/>
              <a:t> to order client operations</a:t>
            </a:r>
          </a:p>
          <a:p>
            <a:endParaRPr lang="en-GB" i="1" kern="0" dirty="0"/>
          </a:p>
          <a:p>
            <a:r>
              <a:rPr lang="en-GB" kern="0" dirty="0"/>
              <a:t>A lease is given to a replica for it to decide the order of client operations for 60 seconds</a:t>
            </a:r>
          </a:p>
        </p:txBody>
      </p:sp>
    </p:spTree>
    <p:extLst>
      <p:ext uri="{BB962C8B-B14F-4D97-AF65-F5344CB8AC3E}">
        <p14:creationId xmlns:p14="http://schemas.microsoft.com/office/powerpoint/2010/main" val="52023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72D0-F4DA-7342-B43A-154C304F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7" y="206057"/>
            <a:ext cx="8226425" cy="1554163"/>
          </a:xfrm>
        </p:spPr>
        <p:txBody>
          <a:bodyPr/>
          <a:lstStyle/>
          <a:p>
            <a:r>
              <a:rPr lang="en-US" dirty="0"/>
              <a:t>Why GFS has good performance?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007063-B2B5-6F48-89FB-7F1BA942E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384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Control and data flow are isolated</a:t>
            </a:r>
          </a:p>
          <a:p>
            <a:pPr lvl="1"/>
            <a:r>
              <a:rPr lang="en-GB" kern="0" dirty="0"/>
              <a:t>Client interacts with master for metadata operations</a:t>
            </a:r>
          </a:p>
          <a:p>
            <a:pPr lvl="1"/>
            <a:r>
              <a:rPr lang="en-GB" kern="0" dirty="0"/>
              <a:t>Client interacts directly with </a:t>
            </a:r>
            <a:r>
              <a:rPr lang="en-GB" kern="0" dirty="0" err="1"/>
              <a:t>chunkserver</a:t>
            </a:r>
            <a:r>
              <a:rPr lang="en-GB" kern="0" dirty="0"/>
              <a:t> all file read/write/append operations</a:t>
            </a:r>
          </a:p>
        </p:txBody>
      </p:sp>
    </p:spTree>
    <p:extLst>
      <p:ext uri="{BB962C8B-B14F-4D97-AF65-F5344CB8AC3E}">
        <p14:creationId xmlns:p14="http://schemas.microsoft.com/office/powerpoint/2010/main" val="332063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7C64-E250-904B-9A64-19CF9433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Chunkserver</a:t>
            </a:r>
            <a:r>
              <a:rPr lang="en-US" dirty="0"/>
              <a:t> Failure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99AF673-F449-8848-A7E2-730712B15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Failure detection</a:t>
            </a:r>
          </a:p>
          <a:p>
            <a:pPr lvl="1"/>
            <a:r>
              <a:rPr lang="en-GB" kern="0" dirty="0"/>
              <a:t>Detect replica failure can remove the replica from its replica list</a:t>
            </a:r>
          </a:p>
          <a:p>
            <a:pPr lvl="1"/>
            <a:endParaRPr lang="en-GB" kern="0" dirty="0"/>
          </a:p>
          <a:p>
            <a:r>
              <a:rPr lang="en-GB" kern="0" dirty="0"/>
              <a:t>Read</a:t>
            </a:r>
          </a:p>
          <a:p>
            <a:pPr lvl="1"/>
            <a:r>
              <a:rPr lang="en-GB" kern="0" dirty="0"/>
              <a:t>Client can choose any replica to read</a:t>
            </a:r>
          </a:p>
          <a:p>
            <a:pPr lvl="1"/>
            <a:endParaRPr lang="en-GB" kern="0" dirty="0"/>
          </a:p>
          <a:p>
            <a:r>
              <a:rPr lang="en-GB" kern="0" dirty="0"/>
              <a:t>Write</a:t>
            </a:r>
          </a:p>
          <a:p>
            <a:pPr lvl="1"/>
            <a:r>
              <a:rPr lang="en-GB" kern="0" dirty="0"/>
              <a:t>Need to retry after master handles the failure</a:t>
            </a:r>
          </a:p>
          <a:p>
            <a:pPr lvl="1"/>
            <a:endParaRPr lang="en-GB" kern="0" dirty="0"/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13574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328B-C0A3-3743-A200-7228A64B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B8A8BF-774E-A84C-86D7-E07C33F62EBC}"/>
              </a:ext>
            </a:extLst>
          </p:cNvPr>
          <p:cNvSpPr/>
          <p:nvPr/>
        </p:nvSpPr>
        <p:spPr bwMode="auto">
          <a:xfrm>
            <a:off x="914400" y="2073592"/>
            <a:ext cx="1905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AAAAAA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72F793-5A89-3E41-9FD8-FF97A5C66351}"/>
              </a:ext>
            </a:extLst>
          </p:cNvPr>
          <p:cNvSpPr/>
          <p:nvPr/>
        </p:nvSpPr>
        <p:spPr bwMode="auto">
          <a:xfrm>
            <a:off x="3505200" y="2077402"/>
            <a:ext cx="1905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AAAAAA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A9D83-B336-3642-9E4E-56A5F2B30894}"/>
              </a:ext>
            </a:extLst>
          </p:cNvPr>
          <p:cNvSpPr/>
          <p:nvPr/>
        </p:nvSpPr>
        <p:spPr bwMode="auto">
          <a:xfrm>
            <a:off x="6096000" y="2073592"/>
            <a:ext cx="1905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AAAAAA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5808BB-4118-9545-AB98-155A550F619F}"/>
              </a:ext>
            </a:extLst>
          </p:cNvPr>
          <p:cNvSpPr/>
          <p:nvPr/>
        </p:nvSpPr>
        <p:spPr bwMode="auto">
          <a:xfrm>
            <a:off x="914400" y="2759392"/>
            <a:ext cx="1905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BBBBBB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A9835-8CFE-3C42-8667-E895470D3268}"/>
              </a:ext>
            </a:extLst>
          </p:cNvPr>
          <p:cNvSpPr/>
          <p:nvPr/>
        </p:nvSpPr>
        <p:spPr bwMode="auto">
          <a:xfrm>
            <a:off x="3505200" y="2759392"/>
            <a:ext cx="1905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BBBBBB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EC479-E3C6-4D4F-B759-4E1E16304D32}"/>
              </a:ext>
            </a:extLst>
          </p:cNvPr>
          <p:cNvSpPr/>
          <p:nvPr/>
        </p:nvSpPr>
        <p:spPr bwMode="auto">
          <a:xfrm>
            <a:off x="914400" y="3449002"/>
            <a:ext cx="1905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CCCCCC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413A63-E52F-4F42-9F47-109C7CDDF99A}"/>
              </a:ext>
            </a:extLst>
          </p:cNvPr>
          <p:cNvSpPr/>
          <p:nvPr/>
        </p:nvSpPr>
        <p:spPr bwMode="auto">
          <a:xfrm>
            <a:off x="3505200" y="3449002"/>
            <a:ext cx="1905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CCCCCC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3FFBC2-3E32-D345-91E1-4CAA67A4F349}"/>
              </a:ext>
            </a:extLst>
          </p:cNvPr>
          <p:cNvSpPr/>
          <p:nvPr/>
        </p:nvSpPr>
        <p:spPr bwMode="auto">
          <a:xfrm>
            <a:off x="6096000" y="3449002"/>
            <a:ext cx="1905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CCCCCC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674790-4689-954A-94F0-21040ED9545F}"/>
              </a:ext>
            </a:extLst>
          </p:cNvPr>
          <p:cNvSpPr/>
          <p:nvPr/>
        </p:nvSpPr>
        <p:spPr bwMode="auto">
          <a:xfrm>
            <a:off x="914400" y="4114800"/>
            <a:ext cx="1905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DDDDDD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0716EC-98CE-C54F-9D85-A6B32DB752B6}"/>
              </a:ext>
            </a:extLst>
          </p:cNvPr>
          <p:cNvSpPr/>
          <p:nvPr/>
        </p:nvSpPr>
        <p:spPr bwMode="auto">
          <a:xfrm>
            <a:off x="3505200" y="4118610"/>
            <a:ext cx="1905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DDDDDD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E6B9B-FBF7-BE4B-8399-45DFE4B4E153}"/>
              </a:ext>
            </a:extLst>
          </p:cNvPr>
          <p:cNvSpPr/>
          <p:nvPr/>
        </p:nvSpPr>
        <p:spPr bwMode="auto">
          <a:xfrm>
            <a:off x="6096000" y="4114800"/>
            <a:ext cx="1905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DDDDDD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40F121-DF64-2448-AA24-BA90B314A988}"/>
              </a:ext>
            </a:extLst>
          </p:cNvPr>
          <p:cNvSpPr/>
          <p:nvPr/>
        </p:nvSpPr>
        <p:spPr bwMode="auto">
          <a:xfrm>
            <a:off x="3505200" y="4792980"/>
            <a:ext cx="1905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BBBBBB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4CE79E-4377-144F-9F6A-C4BC5AEDF51B}"/>
              </a:ext>
            </a:extLst>
          </p:cNvPr>
          <p:cNvSpPr/>
          <p:nvPr/>
        </p:nvSpPr>
        <p:spPr bwMode="auto">
          <a:xfrm>
            <a:off x="6096000" y="4792980"/>
            <a:ext cx="1905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BBBBBB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F52CAC-A5A3-5B44-AA75-E56AD275E208}"/>
              </a:ext>
            </a:extLst>
          </p:cNvPr>
          <p:cNvSpPr/>
          <p:nvPr/>
        </p:nvSpPr>
        <p:spPr bwMode="auto">
          <a:xfrm>
            <a:off x="914400" y="4800600"/>
            <a:ext cx="1905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BBBBBB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4A995F4F-A06A-F04F-8377-FE41D1A6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411604"/>
            <a:ext cx="1143000" cy="40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Primary</a:t>
            </a:r>
          </a:p>
        </p:txBody>
      </p:sp>
    </p:spTree>
    <p:extLst>
      <p:ext uri="{BB962C8B-B14F-4D97-AF65-F5344CB8AC3E}">
        <p14:creationId xmlns:p14="http://schemas.microsoft.com/office/powerpoint/2010/main" val="339208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5583-CB21-BB45-A859-681D46C4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Failure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4A6712-5AD8-6341-BBE1-095E4786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Checkpointing + Operation Log</a:t>
            </a:r>
          </a:p>
          <a:p>
            <a:endParaRPr lang="en-GB" kern="0" dirty="0"/>
          </a:p>
          <a:p>
            <a:r>
              <a:rPr lang="en-GB" kern="0" dirty="0"/>
              <a:t>Master state replication</a:t>
            </a:r>
          </a:p>
          <a:p>
            <a:endParaRPr lang="en-GB" kern="0" dirty="0"/>
          </a:p>
          <a:p>
            <a:r>
              <a:rPr lang="en-GB" kern="0" dirty="0"/>
              <a:t>DNS failover</a:t>
            </a:r>
          </a:p>
          <a:p>
            <a:pPr lvl="1"/>
            <a:endParaRPr lang="en-GB" kern="0" dirty="0"/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649712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1A50-0013-5B44-8AC5-92C2BA7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Other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7249B-A59C-DE4C-9189-4570D779B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Metadata management</a:t>
            </a:r>
          </a:p>
          <a:p>
            <a:endParaRPr lang="en-GB" kern="0" dirty="0"/>
          </a:p>
          <a:p>
            <a:r>
              <a:rPr lang="en-GB" kern="0" dirty="0"/>
              <a:t>Replica management</a:t>
            </a:r>
          </a:p>
          <a:p>
            <a:pPr lvl="1"/>
            <a:r>
              <a:rPr lang="en-GB" kern="0" dirty="0"/>
              <a:t>If a chunk does not have enough replicas, create more replicas</a:t>
            </a:r>
          </a:p>
          <a:p>
            <a:pPr lvl="1"/>
            <a:endParaRPr lang="en-GB" kern="0" dirty="0"/>
          </a:p>
          <a:p>
            <a:r>
              <a:rPr lang="en-GB" kern="0" dirty="0"/>
              <a:t>Load balancing to ensure chunk servers have enough disk space </a:t>
            </a:r>
          </a:p>
          <a:p>
            <a:pPr lvl="1"/>
            <a:endParaRPr lang="en-GB" kern="0" dirty="0"/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544030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19E5-D38F-A04A-9A06-0FD5B28F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GFS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2F201-CC30-2445-917F-DFD5BC1FA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Only work for applications that do not rely on file system consistency</a:t>
            </a:r>
          </a:p>
          <a:p>
            <a:endParaRPr lang="en-GB" kern="0" dirty="0"/>
          </a:p>
          <a:p>
            <a:r>
              <a:rPr lang="en-GB" kern="0" dirty="0"/>
              <a:t>Performance of small random read/write</a:t>
            </a:r>
          </a:p>
          <a:p>
            <a:endParaRPr lang="en-GB" kern="0" dirty="0"/>
          </a:p>
          <a:p>
            <a:r>
              <a:rPr lang="en-GB" kern="0" dirty="0"/>
              <a:t>Latency of client operations are not good during master recovery</a:t>
            </a:r>
          </a:p>
        </p:txBody>
      </p:sp>
    </p:spTree>
    <p:extLst>
      <p:ext uri="{BB962C8B-B14F-4D97-AF65-F5344CB8AC3E}">
        <p14:creationId xmlns:p14="http://schemas.microsoft.com/office/powerpoint/2010/main" val="203189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2E4C-8B91-AE49-A71A-19120420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File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2400E3-BCDF-3140-AE3E-F5E257F06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Need to store large files on a lot of machines/disks</a:t>
            </a:r>
          </a:p>
          <a:p>
            <a:pPr lvl="1"/>
            <a:r>
              <a:rPr lang="en-GB" kern="0" dirty="0" err="1"/>
              <a:t>Sharding</a:t>
            </a:r>
            <a:r>
              <a:rPr lang="en-US" kern="0" dirty="0"/>
              <a:t> (i.e., different machine stores a subset of data)</a:t>
            </a:r>
            <a:endParaRPr lang="en-GB" kern="0" dirty="0"/>
          </a:p>
          <a:p>
            <a:r>
              <a:rPr lang="en-GB" kern="0" dirty="0"/>
              <a:t>Machine and disk will fail</a:t>
            </a:r>
          </a:p>
          <a:p>
            <a:pPr lvl="1"/>
            <a:r>
              <a:rPr lang="en-GB" kern="0" dirty="0"/>
              <a:t>Multiple copies of the same data</a:t>
            </a:r>
          </a:p>
          <a:p>
            <a:pPr lvl="1"/>
            <a:r>
              <a:rPr lang="en-GB" kern="0" dirty="0"/>
              <a:t>Fault tolerance protocol</a:t>
            </a:r>
          </a:p>
          <a:p>
            <a:r>
              <a:rPr lang="en-GB" kern="0" dirty="0"/>
              <a:t>Performance scalability</a:t>
            </a:r>
          </a:p>
          <a:p>
            <a:pPr lvl="1"/>
            <a:r>
              <a:rPr lang="en-GB" kern="0" dirty="0"/>
              <a:t>Decouple control flow and data flow</a:t>
            </a:r>
          </a:p>
        </p:txBody>
      </p:sp>
    </p:spTree>
    <p:extLst>
      <p:ext uri="{BB962C8B-B14F-4D97-AF65-F5344CB8AC3E}">
        <p14:creationId xmlns:p14="http://schemas.microsoft.com/office/powerpoint/2010/main" val="65193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C263-9829-DE43-9CBD-AA2F5411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6B320-0072-3E41-B8CB-5C6E09428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Performance</a:t>
            </a:r>
          </a:p>
          <a:p>
            <a:pPr lvl="1"/>
            <a:r>
              <a:rPr lang="en-GB" kern="0" dirty="0"/>
              <a:t>For large sequential read/write/append</a:t>
            </a:r>
          </a:p>
          <a:p>
            <a:pPr lvl="1"/>
            <a:r>
              <a:rPr lang="en-GB" kern="0" dirty="0"/>
              <a:t>Concurrency is important</a:t>
            </a:r>
          </a:p>
          <a:p>
            <a:pPr lvl="1"/>
            <a:r>
              <a:rPr lang="en-GB" kern="0" dirty="0"/>
              <a:t>Throughput is more important than latency</a:t>
            </a:r>
          </a:p>
          <a:p>
            <a:pPr lvl="1"/>
            <a:endParaRPr lang="en-GB" kern="0" dirty="0"/>
          </a:p>
          <a:p>
            <a:r>
              <a:rPr lang="en-GB" kern="0" dirty="0"/>
              <a:t>Consistency</a:t>
            </a:r>
          </a:p>
          <a:p>
            <a:pPr lvl="1"/>
            <a:r>
              <a:rPr lang="en-GB" kern="0" dirty="0"/>
              <a:t>Not very important</a:t>
            </a:r>
          </a:p>
          <a:p>
            <a:pPr lvl="1"/>
            <a:r>
              <a:rPr lang="en-GB" kern="0" dirty="0"/>
              <a:t>Word count of Wikipedia has wrong counts!</a:t>
            </a:r>
          </a:p>
        </p:txBody>
      </p:sp>
    </p:spTree>
    <p:extLst>
      <p:ext uri="{BB962C8B-B14F-4D97-AF65-F5344CB8AC3E}">
        <p14:creationId xmlns:p14="http://schemas.microsoft.com/office/powerpoint/2010/main" val="26186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6826-09FE-4A44-BCCD-DBC52CEE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178D6-2DD4-7F44-A5AA-E2D7695C43F6}"/>
              </a:ext>
            </a:extLst>
          </p:cNvPr>
          <p:cNvSpPr/>
          <p:nvPr/>
        </p:nvSpPr>
        <p:spPr bwMode="auto">
          <a:xfrm>
            <a:off x="4953000" y="3657601"/>
            <a:ext cx="23622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File: empty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29F358-7516-8449-BF83-1DD26E37569B}"/>
              </a:ext>
            </a:extLst>
          </p:cNvPr>
          <p:cNvSpPr/>
          <p:nvPr/>
        </p:nvSpPr>
        <p:spPr bwMode="auto">
          <a:xfrm>
            <a:off x="4953000" y="2201915"/>
            <a:ext cx="2362200" cy="9984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File</a:t>
            </a: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  <a:sym typeface="Wingdings" pitchFamily="2" charset="2"/>
              </a:rPr>
              <a:t>: empty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AAE8A2-580D-0B49-AA9D-B2282FEBDF6E}"/>
              </a:ext>
            </a:extLst>
          </p:cNvPr>
          <p:cNvSpPr/>
          <p:nvPr/>
        </p:nvSpPr>
        <p:spPr bwMode="auto">
          <a:xfrm>
            <a:off x="685800" y="2222937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Client: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 err="1">
                <a:solidFill>
                  <a:sysClr val="windowText" lastClr="000000"/>
                </a:solidFill>
                <a:latin typeface="Arial" charset="0"/>
                <a:cs typeface="Arial" charset="0"/>
              </a:rPr>
              <a:t>File.Write</a:t>
            </a: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(“a”)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371A6C-8D60-D543-9687-24053E46E20A}"/>
              </a:ext>
            </a:extLst>
          </p:cNvPr>
          <p:cNvSpPr/>
          <p:nvPr/>
        </p:nvSpPr>
        <p:spPr bwMode="auto">
          <a:xfrm>
            <a:off x="685800" y="3720664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Client: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 err="1">
                <a:solidFill>
                  <a:sysClr val="windowText" lastClr="000000"/>
                </a:solidFill>
                <a:latin typeface="Arial" charset="0"/>
                <a:cs typeface="Arial" charset="0"/>
              </a:rPr>
              <a:t>File.Write</a:t>
            </a: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(“b”)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C10714-6C38-9746-AB3E-04792AC5823F}"/>
              </a:ext>
            </a:extLst>
          </p:cNvPr>
          <p:cNvCxnSpPr>
            <a:stCxn id="5" idx="3"/>
          </p:cNvCxnSpPr>
          <p:nvPr/>
        </p:nvCxnSpPr>
        <p:spPr bwMode="auto">
          <a:xfrm flipV="1">
            <a:off x="2590800" y="2659116"/>
            <a:ext cx="2362200" cy="2102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C5CD9E-A02A-8F48-A8D4-6A47D6273478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 bwMode="auto">
          <a:xfrm>
            <a:off x="2590800" y="2680137"/>
            <a:ext cx="2362200" cy="1434664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42BA41-8C62-DF4D-B31D-5A8C9001854E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 bwMode="auto">
          <a:xfrm flipV="1">
            <a:off x="2590800" y="2701157"/>
            <a:ext cx="2362200" cy="1476707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0BBB3B-4EED-4444-A80E-AB15CC37270B}"/>
              </a:ext>
            </a:extLst>
          </p:cNvPr>
          <p:cNvCxnSpPr/>
          <p:nvPr/>
        </p:nvCxnSpPr>
        <p:spPr bwMode="auto">
          <a:xfrm flipV="1">
            <a:off x="2590800" y="4167877"/>
            <a:ext cx="2362200" cy="2102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341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6826-09FE-4A44-BCCD-DBC52CEE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178D6-2DD4-7F44-A5AA-E2D7695C43F6}"/>
              </a:ext>
            </a:extLst>
          </p:cNvPr>
          <p:cNvSpPr/>
          <p:nvPr/>
        </p:nvSpPr>
        <p:spPr bwMode="auto">
          <a:xfrm>
            <a:off x="4953000" y="3657601"/>
            <a:ext cx="23622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File: empty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29F358-7516-8449-BF83-1DD26E37569B}"/>
              </a:ext>
            </a:extLst>
          </p:cNvPr>
          <p:cNvSpPr/>
          <p:nvPr/>
        </p:nvSpPr>
        <p:spPr bwMode="auto">
          <a:xfrm>
            <a:off x="4953000" y="2201915"/>
            <a:ext cx="2362200" cy="9984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File</a:t>
            </a: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  <a:sym typeface="Wingdings" pitchFamily="2" charset="2"/>
              </a:rPr>
              <a:t>: empty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AAE8A2-580D-0B49-AA9D-B2282FEBDF6E}"/>
              </a:ext>
            </a:extLst>
          </p:cNvPr>
          <p:cNvSpPr/>
          <p:nvPr/>
        </p:nvSpPr>
        <p:spPr bwMode="auto">
          <a:xfrm>
            <a:off x="685800" y="2222937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Client: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 err="1">
                <a:solidFill>
                  <a:sysClr val="windowText" lastClr="000000"/>
                </a:solidFill>
                <a:latin typeface="Arial" charset="0"/>
                <a:cs typeface="Arial" charset="0"/>
              </a:rPr>
              <a:t>File.Write</a:t>
            </a: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(“a”)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371A6C-8D60-D543-9687-24053E46E20A}"/>
              </a:ext>
            </a:extLst>
          </p:cNvPr>
          <p:cNvSpPr/>
          <p:nvPr/>
        </p:nvSpPr>
        <p:spPr bwMode="auto">
          <a:xfrm>
            <a:off x="685800" y="3720664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Client: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 err="1">
                <a:solidFill>
                  <a:sysClr val="windowText" lastClr="000000"/>
                </a:solidFill>
                <a:latin typeface="Arial" charset="0"/>
                <a:cs typeface="Arial" charset="0"/>
              </a:rPr>
              <a:t>File.Write</a:t>
            </a: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(“b”)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C10714-6C38-9746-AB3E-04792AC5823F}"/>
              </a:ext>
            </a:extLst>
          </p:cNvPr>
          <p:cNvCxnSpPr>
            <a:stCxn id="5" idx="3"/>
          </p:cNvCxnSpPr>
          <p:nvPr/>
        </p:nvCxnSpPr>
        <p:spPr bwMode="auto">
          <a:xfrm flipV="1">
            <a:off x="2590800" y="2659116"/>
            <a:ext cx="2362200" cy="2102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C5CD9E-A02A-8F48-A8D4-6A47D6273478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 bwMode="auto">
          <a:xfrm>
            <a:off x="2590800" y="2680137"/>
            <a:ext cx="2362200" cy="1434664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42BA41-8C62-DF4D-B31D-5A8C9001854E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 bwMode="auto">
          <a:xfrm flipV="1">
            <a:off x="2590800" y="2701157"/>
            <a:ext cx="2362200" cy="1476707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0BBB3B-4EED-4444-A80E-AB15CC37270B}"/>
              </a:ext>
            </a:extLst>
          </p:cNvPr>
          <p:cNvCxnSpPr/>
          <p:nvPr/>
        </p:nvCxnSpPr>
        <p:spPr bwMode="auto">
          <a:xfrm flipV="1">
            <a:off x="2590800" y="4167877"/>
            <a:ext cx="2362200" cy="2102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081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6826-09FE-4A44-BCCD-DBC52CEE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178D6-2DD4-7F44-A5AA-E2D7695C43F6}"/>
              </a:ext>
            </a:extLst>
          </p:cNvPr>
          <p:cNvSpPr/>
          <p:nvPr/>
        </p:nvSpPr>
        <p:spPr bwMode="auto">
          <a:xfrm>
            <a:off x="4953000" y="3657601"/>
            <a:ext cx="23622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File: 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29F358-7516-8449-BF83-1DD26E37569B}"/>
              </a:ext>
            </a:extLst>
          </p:cNvPr>
          <p:cNvSpPr/>
          <p:nvPr/>
        </p:nvSpPr>
        <p:spPr bwMode="auto">
          <a:xfrm>
            <a:off x="4953000" y="2201915"/>
            <a:ext cx="2362200" cy="9984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File</a:t>
            </a: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  <a:sym typeface="Wingdings" pitchFamily="2" charset="2"/>
              </a:rPr>
              <a:t>: 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AAE8A2-580D-0B49-AA9D-B2282FEBDF6E}"/>
              </a:ext>
            </a:extLst>
          </p:cNvPr>
          <p:cNvSpPr/>
          <p:nvPr/>
        </p:nvSpPr>
        <p:spPr bwMode="auto">
          <a:xfrm>
            <a:off x="685800" y="2222937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Client: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 err="1">
                <a:solidFill>
                  <a:sysClr val="windowText" lastClr="000000"/>
                </a:solidFill>
                <a:latin typeface="Arial" charset="0"/>
                <a:cs typeface="Arial" charset="0"/>
              </a:rPr>
              <a:t>File.Write</a:t>
            </a: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(“a”)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371A6C-8D60-D543-9687-24053E46E20A}"/>
              </a:ext>
            </a:extLst>
          </p:cNvPr>
          <p:cNvSpPr/>
          <p:nvPr/>
        </p:nvSpPr>
        <p:spPr bwMode="auto">
          <a:xfrm>
            <a:off x="685800" y="3720664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Client: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 err="1">
                <a:solidFill>
                  <a:sysClr val="windowText" lastClr="000000"/>
                </a:solidFill>
                <a:latin typeface="Arial" charset="0"/>
                <a:cs typeface="Arial" charset="0"/>
              </a:rPr>
              <a:t>File.Write</a:t>
            </a: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(“b”)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C10714-6C38-9746-AB3E-04792AC5823F}"/>
              </a:ext>
            </a:extLst>
          </p:cNvPr>
          <p:cNvCxnSpPr>
            <a:stCxn id="5" idx="3"/>
          </p:cNvCxnSpPr>
          <p:nvPr/>
        </p:nvCxnSpPr>
        <p:spPr bwMode="auto">
          <a:xfrm flipV="1">
            <a:off x="2590800" y="2659116"/>
            <a:ext cx="2362200" cy="2102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0BBB3B-4EED-4444-A80E-AB15CC37270B}"/>
              </a:ext>
            </a:extLst>
          </p:cNvPr>
          <p:cNvCxnSpPr/>
          <p:nvPr/>
        </p:nvCxnSpPr>
        <p:spPr bwMode="auto">
          <a:xfrm flipV="1">
            <a:off x="2590800" y="4167877"/>
            <a:ext cx="2362200" cy="2102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54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6826-09FE-4A44-BCCD-DBC52CEE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178D6-2DD4-7F44-A5AA-E2D7695C43F6}"/>
              </a:ext>
            </a:extLst>
          </p:cNvPr>
          <p:cNvSpPr/>
          <p:nvPr/>
        </p:nvSpPr>
        <p:spPr bwMode="auto">
          <a:xfrm>
            <a:off x="4953000" y="3657601"/>
            <a:ext cx="23622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File: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29F358-7516-8449-BF83-1DD26E37569B}"/>
              </a:ext>
            </a:extLst>
          </p:cNvPr>
          <p:cNvSpPr/>
          <p:nvPr/>
        </p:nvSpPr>
        <p:spPr bwMode="auto">
          <a:xfrm>
            <a:off x="4953000" y="2201915"/>
            <a:ext cx="2362200" cy="9984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File</a:t>
            </a: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  <a:sym typeface="Wingdings" pitchFamily="2" charset="2"/>
              </a:rPr>
              <a:t>: 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AAE8A2-580D-0B49-AA9D-B2282FEBDF6E}"/>
              </a:ext>
            </a:extLst>
          </p:cNvPr>
          <p:cNvSpPr/>
          <p:nvPr/>
        </p:nvSpPr>
        <p:spPr bwMode="auto">
          <a:xfrm>
            <a:off x="685800" y="2222937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Client: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 err="1">
                <a:solidFill>
                  <a:sysClr val="windowText" lastClr="000000"/>
                </a:solidFill>
                <a:latin typeface="Arial" charset="0"/>
                <a:cs typeface="Arial" charset="0"/>
              </a:rPr>
              <a:t>File.Write</a:t>
            </a: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(“a”)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371A6C-8D60-D543-9687-24053E46E20A}"/>
              </a:ext>
            </a:extLst>
          </p:cNvPr>
          <p:cNvSpPr/>
          <p:nvPr/>
        </p:nvSpPr>
        <p:spPr bwMode="auto">
          <a:xfrm>
            <a:off x="685800" y="3720664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Client: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 err="1">
                <a:solidFill>
                  <a:sysClr val="windowText" lastClr="000000"/>
                </a:solidFill>
                <a:latin typeface="Arial" charset="0"/>
                <a:cs typeface="Arial" charset="0"/>
              </a:rPr>
              <a:t>File.Write</a:t>
            </a:r>
            <a:r>
              <a:rPr lang="en-US" sz="1800" dirty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(“b”)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C10714-6C38-9746-AB3E-04792AC5823F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 bwMode="auto">
          <a:xfrm>
            <a:off x="2590800" y="2680137"/>
            <a:ext cx="2362200" cy="1434664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0BBB3B-4EED-4444-A80E-AB15CC37270B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 flipV="1">
            <a:off x="2590800" y="2701157"/>
            <a:ext cx="2362200" cy="1487742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3ECDF58-402B-8247-B24D-061653921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4"/>
            <a:ext cx="4114800" cy="99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0" dirty="0"/>
              <a:t>Replica diverge!</a:t>
            </a:r>
          </a:p>
          <a:p>
            <a:pPr marL="0" indent="0">
              <a:buNone/>
            </a:pPr>
            <a:r>
              <a:rPr lang="en-GB" kern="0" dirty="0"/>
              <a:t>Ordering is important!</a:t>
            </a:r>
          </a:p>
        </p:txBody>
      </p:sp>
    </p:spTree>
    <p:extLst>
      <p:ext uri="{BB962C8B-B14F-4D97-AF65-F5344CB8AC3E}">
        <p14:creationId xmlns:p14="http://schemas.microsoft.com/office/powerpoint/2010/main" val="23306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854E-A52A-E84F-93DA-D2A9BE26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Serializability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268C0EB-299E-2E41-8CD2-440EC19D6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endParaRPr lang="en-GB" kern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69CFE0-FE92-5A43-9EA1-CBD8D6A6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The behaviour of the distributed system is the same as if it is executing requests with a serial order</a:t>
            </a:r>
          </a:p>
          <a:p>
            <a:endParaRPr lang="en-GB" kern="0" dirty="0"/>
          </a:p>
          <a:p>
            <a:r>
              <a:rPr lang="en-GB" kern="0" dirty="0"/>
              <a:t>Performance penalty</a:t>
            </a:r>
          </a:p>
          <a:p>
            <a:pPr lvl="1"/>
            <a:r>
              <a:rPr lang="en-GB" kern="0" dirty="0"/>
              <a:t>Too strong for Google file system</a:t>
            </a:r>
          </a:p>
        </p:txBody>
      </p:sp>
    </p:spTree>
    <p:extLst>
      <p:ext uri="{BB962C8B-B14F-4D97-AF65-F5344CB8AC3E}">
        <p14:creationId xmlns:p14="http://schemas.microsoft.com/office/powerpoint/2010/main" val="124721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7AE1-8863-614A-9DFC-9ABBEC62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6221C4-BE0D-CB48-892E-BCDA38986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Master</a:t>
            </a:r>
          </a:p>
          <a:p>
            <a:pPr lvl="1"/>
            <a:r>
              <a:rPr lang="en-GB" kern="0" dirty="0"/>
              <a:t>Maps (filename, chunk index) to chunk locations</a:t>
            </a:r>
          </a:p>
          <a:p>
            <a:endParaRPr lang="en-GB" kern="0" dirty="0"/>
          </a:p>
          <a:p>
            <a:r>
              <a:rPr lang="en-GB" kern="0" dirty="0"/>
              <a:t>Chunk server</a:t>
            </a:r>
          </a:p>
          <a:p>
            <a:pPr lvl="1"/>
            <a:r>
              <a:rPr lang="en-GB" kern="0" dirty="0"/>
              <a:t>Stores data chunks</a:t>
            </a:r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23294216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8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138937</TotalTime>
  <Words>486</Words>
  <Application>Microsoft Macintosh PowerPoint</Application>
  <PresentationFormat>On-screen Show (4:3)</PresentationFormat>
  <Paragraphs>146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Gill Sans MT</vt:lpstr>
      <vt:lpstr>Lucida Sans Unicode</vt:lpstr>
      <vt:lpstr>Times New Roman</vt:lpstr>
      <vt:lpstr>1_Default Design</vt:lpstr>
      <vt:lpstr>18_Default Design</vt:lpstr>
      <vt:lpstr>PowerPoint Presentation</vt:lpstr>
      <vt:lpstr>Google File System</vt:lpstr>
      <vt:lpstr>Workloads</vt:lpstr>
      <vt:lpstr>Consistency Model</vt:lpstr>
      <vt:lpstr>Consistency Model</vt:lpstr>
      <vt:lpstr>Consistency Model</vt:lpstr>
      <vt:lpstr>Consistency Model</vt:lpstr>
      <vt:lpstr>Serializability</vt:lpstr>
      <vt:lpstr>Architecture</vt:lpstr>
      <vt:lpstr>Read</vt:lpstr>
      <vt:lpstr>Write</vt:lpstr>
      <vt:lpstr>Lease</vt:lpstr>
      <vt:lpstr>Why GFS has good performance?</vt:lpstr>
      <vt:lpstr>Chunkserver Failure</vt:lpstr>
      <vt:lpstr>Example</vt:lpstr>
      <vt:lpstr>Master Failure</vt:lpstr>
      <vt:lpstr>Master’s Other Functions</vt:lpstr>
      <vt:lpstr>Limitations of GFS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Danyang Zhuo</cp:lastModifiedBy>
  <cp:revision>6123</cp:revision>
  <cp:lastPrinted>2019-09-06T14:37:54Z</cp:lastPrinted>
  <dcterms:created xsi:type="dcterms:W3CDTF">2011-04-11T18:52:21Z</dcterms:created>
  <dcterms:modified xsi:type="dcterms:W3CDTF">2020-11-09T06:46:47Z</dcterms:modified>
  <cp:category/>
</cp:coreProperties>
</file>