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257" r:id="rId3"/>
    <p:sldId id="266" r:id="rId4"/>
    <p:sldId id="270" r:id="rId5"/>
    <p:sldId id="271" r:id="rId6"/>
    <p:sldId id="258" r:id="rId7"/>
    <p:sldId id="265" r:id="rId8"/>
    <p:sldId id="261" r:id="rId9"/>
    <p:sldId id="272" r:id="rId10"/>
    <p:sldId id="273" r:id="rId11"/>
    <p:sldId id="274" r:id="rId12"/>
    <p:sldId id="275" r:id="rId13"/>
    <p:sldId id="262" r:id="rId14"/>
    <p:sldId id="276" r:id="rId15"/>
    <p:sldId id="277" r:id="rId16"/>
    <p:sldId id="278" r:id="rId17"/>
    <p:sldId id="279" r:id="rId18"/>
    <p:sldId id="280" r:id="rId19"/>
    <p:sldId id="264" r:id="rId20"/>
    <p:sldId id="268" r:id="rId21"/>
    <p:sldId id="281" r:id="rId22"/>
    <p:sldId id="282" r:id="rId23"/>
    <p:sldId id="28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75173"/>
  </p:normalViewPr>
  <p:slideViewPr>
    <p:cSldViewPr snapToGrid="0" snapToObjects="1">
      <p:cViewPr varScale="1">
        <p:scale>
          <a:sx n="113" d="100"/>
          <a:sy n="113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F7466-86AD-F844-AE56-5F3E64DF7101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0E1A-FBCD-5644-B689-448E5E62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0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0B2A-77EB-F24D-9815-3AA976106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8C5C1-61D4-7645-826D-CD1721CB5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CPS 510</a:t>
            </a:r>
          </a:p>
          <a:p>
            <a:endParaRPr lang="en-US" dirty="0"/>
          </a:p>
          <a:p>
            <a:r>
              <a:rPr lang="en-US" dirty="0"/>
              <a:t>Materials adapted from xv6 book (chapter 0 and 1)</a:t>
            </a:r>
          </a:p>
        </p:txBody>
      </p:sp>
    </p:spTree>
    <p:extLst>
      <p:ext uri="{BB962C8B-B14F-4D97-AF65-F5344CB8AC3E}">
        <p14:creationId xmlns:p14="http://schemas.microsoft.com/office/powerpoint/2010/main" val="244969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5-242B-014F-A737-3793890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C63F-85E8-D147-A4CF-BAF4BF2B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file descriptor is a small integer representing a kernel-managed object that a process may read from or write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6B0D-E2E5-B840-87BC-6D677E383AF2}"/>
              </a:ext>
            </a:extLst>
          </p:cNvPr>
          <p:cNvSpPr txBox="1"/>
          <p:nvPr/>
        </p:nvSpPr>
        <p:spPr>
          <a:xfrm>
            <a:off x="838200" y="2821245"/>
            <a:ext cx="45121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create file descriptor</a:t>
            </a:r>
          </a:p>
          <a:p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hello.txt</a:t>
            </a:r>
            <a:r>
              <a:rPr lang="en-US" dirty="0"/>
              <a:t>”, O_CREATE|O_RDWR)</a:t>
            </a:r>
          </a:p>
          <a:p>
            <a:endParaRPr lang="en-US" dirty="0"/>
          </a:p>
          <a:p>
            <a:r>
              <a:rPr lang="en-US" dirty="0"/>
              <a:t>// now the file descriptor is associated</a:t>
            </a:r>
          </a:p>
          <a:p>
            <a:r>
              <a:rPr lang="en-US" dirty="0"/>
              <a:t>// with “</a:t>
            </a:r>
            <a:r>
              <a:rPr lang="en-US" dirty="0" err="1"/>
              <a:t>hello.txt</a:t>
            </a:r>
            <a:r>
              <a:rPr lang="en-US" dirty="0"/>
              <a:t>”, we can access it</a:t>
            </a:r>
          </a:p>
          <a:p>
            <a:r>
              <a:rPr lang="en-US" dirty="0"/>
              <a:t>// through read/write</a:t>
            </a:r>
          </a:p>
          <a:p>
            <a:r>
              <a:rPr lang="en-US" dirty="0">
                <a:solidFill>
                  <a:srgbClr val="FF0000"/>
                </a:solidFill>
              </a:rPr>
              <a:t>write(</a:t>
            </a:r>
            <a:r>
              <a:rPr lang="en-US" dirty="0" err="1">
                <a:solidFill>
                  <a:srgbClr val="FF0000"/>
                </a:solidFill>
              </a:rPr>
              <a:t>fd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buf_len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// destroy the file descriptor</a:t>
            </a:r>
          </a:p>
          <a:p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70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5-242B-014F-A737-3793890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C63F-85E8-D147-A4CF-BAF4BF2B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file descriptor is a small integer representing a kernel-managed object that a process may read from or write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6B0D-E2E5-B840-87BC-6D677E383AF2}"/>
              </a:ext>
            </a:extLst>
          </p:cNvPr>
          <p:cNvSpPr txBox="1"/>
          <p:nvPr/>
        </p:nvSpPr>
        <p:spPr>
          <a:xfrm>
            <a:off x="838200" y="2821245"/>
            <a:ext cx="45121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create file descriptor</a:t>
            </a:r>
          </a:p>
          <a:p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hello.txt</a:t>
            </a:r>
            <a:r>
              <a:rPr lang="en-US" dirty="0"/>
              <a:t>”, O_CREATE|O_RDWR)</a:t>
            </a:r>
          </a:p>
          <a:p>
            <a:endParaRPr lang="en-US" dirty="0"/>
          </a:p>
          <a:p>
            <a:r>
              <a:rPr lang="en-US" dirty="0"/>
              <a:t>// now the file descriptor is associated</a:t>
            </a:r>
          </a:p>
          <a:p>
            <a:r>
              <a:rPr lang="en-US" dirty="0"/>
              <a:t>// with “</a:t>
            </a:r>
            <a:r>
              <a:rPr lang="en-US" dirty="0" err="1"/>
              <a:t>hello.txt</a:t>
            </a:r>
            <a:r>
              <a:rPr lang="en-US" dirty="0"/>
              <a:t>”, we can access it</a:t>
            </a:r>
          </a:p>
          <a:p>
            <a:r>
              <a:rPr lang="en-US" dirty="0"/>
              <a:t>// through read/write</a:t>
            </a:r>
          </a:p>
          <a:p>
            <a:r>
              <a:rPr lang="en-US" dirty="0"/>
              <a:t>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buf_len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destroy the file descriptor</a:t>
            </a:r>
          </a:p>
          <a:p>
            <a:r>
              <a:rPr lang="en-US" dirty="0">
                <a:solidFill>
                  <a:srgbClr val="FF0000"/>
                </a:solidFill>
              </a:rPr>
              <a:t>close(</a:t>
            </a:r>
            <a:r>
              <a:rPr lang="en-US" dirty="0" err="1">
                <a:solidFill>
                  <a:srgbClr val="FF0000"/>
                </a:solidFill>
              </a:rPr>
              <a:t>fd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27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5-242B-014F-A737-3793890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C63F-85E8-D147-A4CF-BAF4BF2B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file descriptor is a small integer representing a kernel-managed object that a process may read from or write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6B0D-E2E5-B840-87BC-6D677E383AF2}"/>
              </a:ext>
            </a:extLst>
          </p:cNvPr>
          <p:cNvSpPr txBox="1"/>
          <p:nvPr/>
        </p:nvSpPr>
        <p:spPr>
          <a:xfrm>
            <a:off x="838200" y="2821245"/>
            <a:ext cx="45121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create file descriptor</a:t>
            </a:r>
          </a:p>
          <a:p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hello.txt</a:t>
            </a:r>
            <a:r>
              <a:rPr lang="en-US" dirty="0"/>
              <a:t>”, O_CREATE|O_RDWR)</a:t>
            </a:r>
          </a:p>
          <a:p>
            <a:endParaRPr lang="en-US" dirty="0"/>
          </a:p>
          <a:p>
            <a:r>
              <a:rPr lang="en-US" dirty="0"/>
              <a:t>// now the file descriptor is associated</a:t>
            </a:r>
          </a:p>
          <a:p>
            <a:r>
              <a:rPr lang="en-US" dirty="0"/>
              <a:t>// with “</a:t>
            </a:r>
            <a:r>
              <a:rPr lang="en-US" dirty="0" err="1"/>
              <a:t>hello.txt</a:t>
            </a:r>
            <a:r>
              <a:rPr lang="en-US" dirty="0"/>
              <a:t>”, we can access it</a:t>
            </a:r>
          </a:p>
          <a:p>
            <a:r>
              <a:rPr lang="en-US" dirty="0"/>
              <a:t>// through read/write</a:t>
            </a:r>
          </a:p>
          <a:p>
            <a:r>
              <a:rPr lang="en-US" dirty="0"/>
              <a:t>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buf_len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destroy the file descriptor</a:t>
            </a:r>
          </a:p>
          <a:p>
            <a:r>
              <a:rPr lang="en-US" dirty="0">
                <a:solidFill>
                  <a:srgbClr val="FF0000"/>
                </a:solidFill>
              </a:rPr>
              <a:t>close(</a:t>
            </a:r>
            <a:r>
              <a:rPr lang="en-US" dirty="0" err="1">
                <a:solidFill>
                  <a:srgbClr val="FF0000"/>
                </a:solidFill>
              </a:rPr>
              <a:t>fd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E66DE-7E7D-9D4A-8102-B0473E7C06EB}"/>
              </a:ext>
            </a:extLst>
          </p:cNvPr>
          <p:cNvSpPr txBox="1"/>
          <p:nvPr/>
        </p:nvSpPr>
        <p:spPr>
          <a:xfrm>
            <a:off x="5972088" y="3539629"/>
            <a:ext cx="5306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 unified programming interface to resources.</a:t>
            </a:r>
          </a:p>
          <a:p>
            <a:endParaRPr lang="en-US" dirty="0"/>
          </a:p>
          <a:p>
            <a:r>
              <a:rPr lang="en-US" dirty="0"/>
              <a:t>The effect of a file descriptor is within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388329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</p:spTree>
    <p:extLst>
      <p:ext uri="{BB962C8B-B14F-4D97-AF65-F5344CB8AC3E}">
        <p14:creationId xmlns:p14="http://schemas.microsoft.com/office/powerpoint/2010/main" val="273473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334A-1670-A749-941D-09C1E3BA1240}"/>
              </a:ext>
            </a:extLst>
          </p:cNvPr>
          <p:cNvCxnSpPr/>
          <p:nvPr/>
        </p:nvCxnSpPr>
        <p:spPr>
          <a:xfrm flipH="1">
            <a:off x="8907695" y="419014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3B6F5-AE42-AA4B-9D3E-BD2ECB0B7594}"/>
              </a:ext>
            </a:extLst>
          </p:cNvPr>
          <p:cNvSpPr/>
          <p:nvPr/>
        </p:nvSpPr>
        <p:spPr>
          <a:xfrm>
            <a:off x="9678256" y="4005478"/>
            <a:ext cx="20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crash safety</a:t>
            </a:r>
          </a:p>
        </p:txBody>
      </p:sp>
    </p:spTree>
    <p:extLst>
      <p:ext uri="{BB962C8B-B14F-4D97-AF65-F5344CB8AC3E}">
        <p14:creationId xmlns:p14="http://schemas.microsoft.com/office/powerpoint/2010/main" val="37466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334A-1670-A749-941D-09C1E3BA1240}"/>
              </a:ext>
            </a:extLst>
          </p:cNvPr>
          <p:cNvCxnSpPr/>
          <p:nvPr/>
        </p:nvCxnSpPr>
        <p:spPr>
          <a:xfrm flipH="1">
            <a:off x="8907695" y="419014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3B6F5-AE42-AA4B-9D3E-BD2ECB0B7594}"/>
              </a:ext>
            </a:extLst>
          </p:cNvPr>
          <p:cNvSpPr/>
          <p:nvPr/>
        </p:nvSpPr>
        <p:spPr>
          <a:xfrm>
            <a:off x="9678256" y="4005478"/>
            <a:ext cx="20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crash safety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7E114-EDEF-FF42-A13D-061CC64E34FC}"/>
              </a:ext>
            </a:extLst>
          </p:cNvPr>
          <p:cNvCxnSpPr/>
          <p:nvPr/>
        </p:nvCxnSpPr>
        <p:spPr>
          <a:xfrm flipH="1">
            <a:off x="8907695" y="348582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626AE-6B60-974C-B72D-8CA5C2B05A0E}"/>
              </a:ext>
            </a:extLst>
          </p:cNvPr>
          <p:cNvSpPr/>
          <p:nvPr/>
        </p:nvSpPr>
        <p:spPr>
          <a:xfrm>
            <a:off x="9678256" y="33011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-&gt; consecutive bytes</a:t>
            </a:r>
          </a:p>
        </p:txBody>
      </p:sp>
    </p:spTree>
    <p:extLst>
      <p:ext uri="{BB962C8B-B14F-4D97-AF65-F5344CB8AC3E}">
        <p14:creationId xmlns:p14="http://schemas.microsoft.com/office/powerpoint/2010/main" val="309300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334A-1670-A749-941D-09C1E3BA1240}"/>
              </a:ext>
            </a:extLst>
          </p:cNvPr>
          <p:cNvCxnSpPr/>
          <p:nvPr/>
        </p:nvCxnSpPr>
        <p:spPr>
          <a:xfrm flipH="1">
            <a:off x="8907695" y="419014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3B6F5-AE42-AA4B-9D3E-BD2ECB0B7594}"/>
              </a:ext>
            </a:extLst>
          </p:cNvPr>
          <p:cNvSpPr/>
          <p:nvPr/>
        </p:nvSpPr>
        <p:spPr>
          <a:xfrm>
            <a:off x="9678256" y="4005478"/>
            <a:ext cx="20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crash safety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7E114-EDEF-FF42-A13D-061CC64E34FC}"/>
              </a:ext>
            </a:extLst>
          </p:cNvPr>
          <p:cNvCxnSpPr/>
          <p:nvPr/>
        </p:nvCxnSpPr>
        <p:spPr>
          <a:xfrm flipH="1">
            <a:off x="8907695" y="348582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626AE-6B60-974C-B72D-8CA5C2B05A0E}"/>
              </a:ext>
            </a:extLst>
          </p:cNvPr>
          <p:cNvSpPr/>
          <p:nvPr/>
        </p:nvSpPr>
        <p:spPr>
          <a:xfrm>
            <a:off x="9678256" y="33011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-&gt; consecutive bytes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538FC-889F-1643-8543-9E7BA594B6D0}"/>
              </a:ext>
            </a:extLst>
          </p:cNvPr>
          <p:cNvCxnSpPr/>
          <p:nvPr/>
        </p:nvCxnSpPr>
        <p:spPr>
          <a:xfrm flipH="1">
            <a:off x="8907696" y="2764333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0C67D-19A8-3F44-AB5D-FBD02E0B4B4E}"/>
              </a:ext>
            </a:extLst>
          </p:cNvPr>
          <p:cNvSpPr/>
          <p:nvPr/>
        </p:nvSpPr>
        <p:spPr>
          <a:xfrm>
            <a:off x="9678257" y="2579667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Directory file</a:t>
            </a:r>
          </a:p>
        </p:txBody>
      </p:sp>
    </p:spTree>
    <p:extLst>
      <p:ext uri="{BB962C8B-B14F-4D97-AF65-F5344CB8AC3E}">
        <p14:creationId xmlns:p14="http://schemas.microsoft.com/office/powerpoint/2010/main" val="162282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334A-1670-A749-941D-09C1E3BA1240}"/>
              </a:ext>
            </a:extLst>
          </p:cNvPr>
          <p:cNvCxnSpPr/>
          <p:nvPr/>
        </p:nvCxnSpPr>
        <p:spPr>
          <a:xfrm flipH="1">
            <a:off x="8907695" y="419014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3B6F5-AE42-AA4B-9D3E-BD2ECB0B7594}"/>
              </a:ext>
            </a:extLst>
          </p:cNvPr>
          <p:cNvSpPr/>
          <p:nvPr/>
        </p:nvSpPr>
        <p:spPr>
          <a:xfrm>
            <a:off x="9678256" y="4005478"/>
            <a:ext cx="20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crash safety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7E114-EDEF-FF42-A13D-061CC64E34FC}"/>
              </a:ext>
            </a:extLst>
          </p:cNvPr>
          <p:cNvCxnSpPr/>
          <p:nvPr/>
        </p:nvCxnSpPr>
        <p:spPr>
          <a:xfrm flipH="1">
            <a:off x="8907695" y="348582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626AE-6B60-974C-B72D-8CA5C2B05A0E}"/>
              </a:ext>
            </a:extLst>
          </p:cNvPr>
          <p:cNvSpPr/>
          <p:nvPr/>
        </p:nvSpPr>
        <p:spPr>
          <a:xfrm>
            <a:off x="9678256" y="33011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-&gt; consecutive bytes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538FC-889F-1643-8543-9E7BA594B6D0}"/>
              </a:ext>
            </a:extLst>
          </p:cNvPr>
          <p:cNvCxnSpPr/>
          <p:nvPr/>
        </p:nvCxnSpPr>
        <p:spPr>
          <a:xfrm flipH="1">
            <a:off x="8907696" y="2764333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0C67D-19A8-3F44-AB5D-FBD02E0B4B4E}"/>
              </a:ext>
            </a:extLst>
          </p:cNvPr>
          <p:cNvSpPr/>
          <p:nvPr/>
        </p:nvSpPr>
        <p:spPr>
          <a:xfrm>
            <a:off x="9678257" y="2579667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Directory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8AB1EF-CBDD-374E-BE2B-D7E30FAC89C6}"/>
              </a:ext>
            </a:extLst>
          </p:cNvPr>
          <p:cNvCxnSpPr/>
          <p:nvPr/>
        </p:nvCxnSpPr>
        <p:spPr>
          <a:xfrm flipH="1">
            <a:off x="8907696" y="2071787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97783-8A14-BF47-903D-4A798DEEE2E1}"/>
              </a:ext>
            </a:extLst>
          </p:cNvPr>
          <p:cNvSpPr/>
          <p:nvPr/>
        </p:nvSpPr>
        <p:spPr>
          <a:xfrm>
            <a:off x="9678257" y="1887121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Allow pathname query</a:t>
            </a:r>
          </a:p>
        </p:txBody>
      </p:sp>
    </p:spTree>
    <p:extLst>
      <p:ext uri="{BB962C8B-B14F-4D97-AF65-F5344CB8AC3E}">
        <p14:creationId xmlns:p14="http://schemas.microsoft.com/office/powerpoint/2010/main" val="51560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C18-561F-014C-8E8B-806EF9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78CC-B085-594A-9877-9B8E7AE9E3A3}"/>
              </a:ext>
            </a:extLst>
          </p:cNvPr>
          <p:cNvSpPr/>
          <p:nvPr/>
        </p:nvSpPr>
        <p:spPr>
          <a:xfrm>
            <a:off x="6096005" y="52726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A340-5CA2-924E-B218-E9F291A458D4}"/>
              </a:ext>
            </a:extLst>
          </p:cNvPr>
          <p:cNvSpPr/>
          <p:nvPr/>
        </p:nvSpPr>
        <p:spPr>
          <a:xfrm>
            <a:off x="6096004" y="4582580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908B4-69F9-7344-8290-BA422E3BAB6F}"/>
              </a:ext>
            </a:extLst>
          </p:cNvPr>
          <p:cNvSpPr/>
          <p:nvPr/>
        </p:nvSpPr>
        <p:spPr>
          <a:xfrm>
            <a:off x="6096003" y="3892499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D97C2-C5DD-0A45-9640-A28A182A9C1A}"/>
              </a:ext>
            </a:extLst>
          </p:cNvPr>
          <p:cNvSpPr/>
          <p:nvPr/>
        </p:nvSpPr>
        <p:spPr>
          <a:xfrm>
            <a:off x="6096003" y="319569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9EA84-50FB-F04E-848C-1372DAE31245}"/>
              </a:ext>
            </a:extLst>
          </p:cNvPr>
          <p:cNvSpPr/>
          <p:nvPr/>
        </p:nvSpPr>
        <p:spPr>
          <a:xfrm>
            <a:off x="6096002" y="2505613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90A72-76DD-C847-84D5-077FB5CCFB98}"/>
              </a:ext>
            </a:extLst>
          </p:cNvPr>
          <p:cNvSpPr/>
          <p:nvPr/>
        </p:nvSpPr>
        <p:spPr>
          <a:xfrm>
            <a:off x="6096001" y="181553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3A6E3-2489-6742-8CBD-CBE313C1E1EE}"/>
              </a:ext>
            </a:extLst>
          </p:cNvPr>
          <p:cNvSpPr/>
          <p:nvPr/>
        </p:nvSpPr>
        <p:spPr>
          <a:xfrm>
            <a:off x="6096000" y="1115376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descriptor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5E6E4-09FC-7A4C-8D5E-6DA8F80BA777}"/>
              </a:ext>
            </a:extLst>
          </p:cNvPr>
          <p:cNvSpPr/>
          <p:nvPr/>
        </p:nvSpPr>
        <p:spPr>
          <a:xfrm>
            <a:off x="838200" y="2285495"/>
            <a:ext cx="491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file system organizes data on storage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Crash-safety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EB412-EB79-C34B-8BF9-2D88C1B3C32F}"/>
              </a:ext>
            </a:extLst>
          </p:cNvPr>
          <p:cNvCxnSpPr/>
          <p:nvPr/>
        </p:nvCxnSpPr>
        <p:spPr>
          <a:xfrm flipH="1">
            <a:off x="8907695" y="485967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38CB-0B96-0942-91CD-668BB804B132}"/>
              </a:ext>
            </a:extLst>
          </p:cNvPr>
          <p:cNvSpPr/>
          <p:nvPr/>
        </p:nvSpPr>
        <p:spPr>
          <a:xfrm>
            <a:off x="9678256" y="4675010"/>
            <a:ext cx="179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disk I/O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334A-1670-A749-941D-09C1E3BA1240}"/>
              </a:ext>
            </a:extLst>
          </p:cNvPr>
          <p:cNvCxnSpPr/>
          <p:nvPr/>
        </p:nvCxnSpPr>
        <p:spPr>
          <a:xfrm flipH="1">
            <a:off x="8907695" y="419014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3B6F5-AE42-AA4B-9D3E-BD2ECB0B7594}"/>
              </a:ext>
            </a:extLst>
          </p:cNvPr>
          <p:cNvSpPr/>
          <p:nvPr/>
        </p:nvSpPr>
        <p:spPr>
          <a:xfrm>
            <a:off x="9678256" y="4005478"/>
            <a:ext cx="20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crash safety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7E114-EDEF-FF42-A13D-061CC64E34FC}"/>
              </a:ext>
            </a:extLst>
          </p:cNvPr>
          <p:cNvCxnSpPr/>
          <p:nvPr/>
        </p:nvCxnSpPr>
        <p:spPr>
          <a:xfrm flipH="1">
            <a:off x="8907695" y="3485824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626AE-6B60-974C-B72D-8CA5C2B05A0E}"/>
              </a:ext>
            </a:extLst>
          </p:cNvPr>
          <p:cNvSpPr/>
          <p:nvPr/>
        </p:nvSpPr>
        <p:spPr>
          <a:xfrm>
            <a:off x="9678256" y="33011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-&gt; consecutive bytes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538FC-889F-1643-8543-9E7BA594B6D0}"/>
              </a:ext>
            </a:extLst>
          </p:cNvPr>
          <p:cNvCxnSpPr/>
          <p:nvPr/>
        </p:nvCxnSpPr>
        <p:spPr>
          <a:xfrm flipH="1">
            <a:off x="8907696" y="2764333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A0C67D-19A8-3F44-AB5D-FBD02E0B4B4E}"/>
              </a:ext>
            </a:extLst>
          </p:cNvPr>
          <p:cNvSpPr/>
          <p:nvPr/>
        </p:nvSpPr>
        <p:spPr>
          <a:xfrm>
            <a:off x="9678257" y="2579667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Directory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8AB1EF-CBDD-374E-BE2B-D7E30FAC89C6}"/>
              </a:ext>
            </a:extLst>
          </p:cNvPr>
          <p:cNvCxnSpPr/>
          <p:nvPr/>
        </p:nvCxnSpPr>
        <p:spPr>
          <a:xfrm flipH="1">
            <a:off x="8907696" y="2071787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97783-8A14-BF47-903D-4A798DEEE2E1}"/>
              </a:ext>
            </a:extLst>
          </p:cNvPr>
          <p:cNvSpPr/>
          <p:nvPr/>
        </p:nvSpPr>
        <p:spPr>
          <a:xfrm>
            <a:off x="9678257" y="1887121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Allow pathname query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934340-401D-DE48-B343-999B7C83E352}"/>
              </a:ext>
            </a:extLst>
          </p:cNvPr>
          <p:cNvCxnSpPr/>
          <p:nvPr/>
        </p:nvCxnSpPr>
        <p:spPr>
          <a:xfrm flipH="1">
            <a:off x="8907695" y="1404226"/>
            <a:ext cx="7705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66CF30F-33BA-904F-AE45-2BC1623F7FCE}"/>
              </a:ext>
            </a:extLst>
          </p:cNvPr>
          <p:cNvSpPr/>
          <p:nvPr/>
        </p:nvSpPr>
        <p:spPr>
          <a:xfrm>
            <a:off x="9678256" y="1219560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555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FF22-BDBB-6742-8579-0CBDEA7C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70C2-AFE2-B64A-ABCA-3FC472C8CEBC}"/>
              </a:ext>
            </a:extLst>
          </p:cNvPr>
          <p:cNvSpPr txBox="1"/>
          <p:nvPr/>
        </p:nvSpPr>
        <p:spPr>
          <a:xfrm>
            <a:off x="7624797" y="1061620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162CA-D4EB-F64E-98A7-E0438C357749}"/>
              </a:ext>
            </a:extLst>
          </p:cNvPr>
          <p:cNvSpPr/>
          <p:nvPr/>
        </p:nvSpPr>
        <p:spPr>
          <a:xfrm>
            <a:off x="7366571" y="1473606"/>
            <a:ext cx="2811695" cy="25233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C86A0-7B98-254F-8FFB-C90935259A2E}"/>
              </a:ext>
            </a:extLst>
          </p:cNvPr>
          <p:cNvSpPr txBox="1"/>
          <p:nvPr/>
        </p:nvSpPr>
        <p:spPr>
          <a:xfrm>
            <a:off x="5906055" y="1288940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4E1C4-593E-7049-AC16-C8E63F8E011F}"/>
              </a:ext>
            </a:extLst>
          </p:cNvPr>
          <p:cNvSpPr txBox="1"/>
          <p:nvPr/>
        </p:nvSpPr>
        <p:spPr>
          <a:xfrm>
            <a:off x="5906054" y="378267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73B27-7A48-C445-8221-A133B4A60E09}"/>
              </a:ext>
            </a:extLst>
          </p:cNvPr>
          <p:cNvSpPr/>
          <p:nvPr/>
        </p:nvSpPr>
        <p:spPr>
          <a:xfrm>
            <a:off x="7366571" y="4152003"/>
            <a:ext cx="2811695" cy="1413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E5F2F-D29B-A645-AE83-E68C76544CF5}"/>
              </a:ext>
            </a:extLst>
          </p:cNvPr>
          <p:cNvSpPr txBox="1"/>
          <p:nvPr/>
        </p:nvSpPr>
        <p:spPr>
          <a:xfrm>
            <a:off x="5906054" y="530153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A5C15-57E9-8D42-8B19-A438A076B8A1}"/>
              </a:ext>
            </a:extLst>
          </p:cNvPr>
          <p:cNvSpPr/>
          <p:nvPr/>
        </p:nvSpPr>
        <p:spPr>
          <a:xfrm>
            <a:off x="7366571" y="1658272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7A843-FF1D-FF44-868F-9DA3F8CCDB89}"/>
              </a:ext>
            </a:extLst>
          </p:cNvPr>
          <p:cNvSpPr/>
          <p:nvPr/>
        </p:nvSpPr>
        <p:spPr>
          <a:xfrm>
            <a:off x="7366570" y="2341761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B70653-EDA0-B348-A51B-89997EA8E5B9}"/>
              </a:ext>
            </a:extLst>
          </p:cNvPr>
          <p:cNvSpPr/>
          <p:nvPr/>
        </p:nvSpPr>
        <p:spPr>
          <a:xfrm>
            <a:off x="7366569" y="312086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AF446-5FC7-9A4B-8B5F-A857D82601D8}"/>
              </a:ext>
            </a:extLst>
          </p:cNvPr>
          <p:cNvSpPr/>
          <p:nvPr/>
        </p:nvSpPr>
        <p:spPr>
          <a:xfrm>
            <a:off x="7366569" y="428336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093ED-F948-A34A-B6A8-642887FADC62}"/>
              </a:ext>
            </a:extLst>
          </p:cNvPr>
          <p:cNvSpPr/>
          <p:nvPr/>
        </p:nvSpPr>
        <p:spPr>
          <a:xfrm>
            <a:off x="7366568" y="5012781"/>
            <a:ext cx="2811695" cy="33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F8E14-2053-724E-A41E-9C04A17BE6E0}"/>
              </a:ext>
            </a:extLst>
          </p:cNvPr>
          <p:cNvSpPr/>
          <p:nvPr/>
        </p:nvSpPr>
        <p:spPr>
          <a:xfrm>
            <a:off x="4934165" y="1743949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 program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EA8E56-E36D-F843-8612-DBC9EB77A6BD}"/>
              </a:ext>
            </a:extLst>
          </p:cNvPr>
          <p:cNvCxnSpPr>
            <a:cxnSpLocks/>
          </p:cNvCxnSpPr>
          <p:nvPr/>
        </p:nvCxnSpPr>
        <p:spPr>
          <a:xfrm>
            <a:off x="6495962" y="195004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E5ADC-5B09-E04C-86AC-CC97E9B2F5D7}"/>
              </a:ext>
            </a:extLst>
          </p:cNvPr>
          <p:cNvSpPr/>
          <p:nvPr/>
        </p:nvSpPr>
        <p:spPr>
          <a:xfrm>
            <a:off x="1767156" y="2420439"/>
            <a:ext cx="5680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Allocate stack and load arguments for 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43799B-1DE3-BD4F-8596-CC02E9F99272}"/>
              </a:ext>
            </a:extLst>
          </p:cNvPr>
          <p:cNvCxnSpPr>
            <a:cxnSpLocks/>
          </p:cNvCxnSpPr>
          <p:nvPr/>
        </p:nvCxnSpPr>
        <p:spPr>
          <a:xfrm>
            <a:off x="6094847" y="2626535"/>
            <a:ext cx="105866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B80FE-F443-2B4C-B2BF-6E34E21CDEC3}"/>
              </a:ext>
            </a:extLst>
          </p:cNvPr>
          <p:cNvSpPr/>
          <p:nvPr/>
        </p:nvSpPr>
        <p:spPr>
          <a:xfrm>
            <a:off x="3750066" y="4989815"/>
            <a:ext cx="370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Allocate kernel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9E61E-760C-114A-ACC5-FB735BC5C936}"/>
              </a:ext>
            </a:extLst>
          </p:cNvPr>
          <p:cNvCxnSpPr>
            <a:cxnSpLocks/>
          </p:cNvCxnSpPr>
          <p:nvPr/>
        </p:nvCxnSpPr>
        <p:spPr>
          <a:xfrm>
            <a:off x="6097119" y="5195911"/>
            <a:ext cx="105866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A0A73-D76F-E64A-8A5D-39520FB72B8A}"/>
              </a:ext>
            </a:extLst>
          </p:cNvPr>
          <p:cNvSpPr/>
          <p:nvPr/>
        </p:nvSpPr>
        <p:spPr>
          <a:xfrm>
            <a:off x="3708260" y="4352170"/>
            <a:ext cx="370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Map kernel program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75814-2768-044E-972E-2CFB57FAE830}"/>
              </a:ext>
            </a:extLst>
          </p:cNvPr>
          <p:cNvCxnSpPr>
            <a:cxnSpLocks/>
          </p:cNvCxnSpPr>
          <p:nvPr/>
        </p:nvCxnSpPr>
        <p:spPr>
          <a:xfrm>
            <a:off x="6055313" y="4558266"/>
            <a:ext cx="105866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1B7-400A-F34E-9CF7-04CE4AE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4F3F8-50B2-3245-BE2A-AB9905C0839F}"/>
              </a:ext>
            </a:extLst>
          </p:cNvPr>
          <p:cNvSpPr/>
          <p:nvPr/>
        </p:nvSpPr>
        <p:spPr>
          <a:xfrm>
            <a:off x="2013735" y="2424698"/>
            <a:ext cx="1407559" cy="1347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6122B-1CCA-D043-88DE-E1EF0CBF586F}"/>
              </a:ext>
            </a:extLst>
          </p:cNvPr>
          <p:cNvSpPr/>
          <p:nvPr/>
        </p:nvSpPr>
        <p:spPr>
          <a:xfrm>
            <a:off x="3758629" y="2434973"/>
            <a:ext cx="1407559" cy="1325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BDE5-1B4E-7244-AEC6-35951EE41B00}"/>
              </a:ext>
            </a:extLst>
          </p:cNvPr>
          <p:cNvSpPr/>
          <p:nvPr/>
        </p:nvSpPr>
        <p:spPr>
          <a:xfrm>
            <a:off x="2013735" y="4258635"/>
            <a:ext cx="3152453" cy="893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98277-1B6C-9349-AF2A-4BB926881718}"/>
              </a:ext>
            </a:extLst>
          </p:cNvPr>
          <p:cNvCxnSpPr>
            <a:cxnSpLocks/>
          </p:cNvCxnSpPr>
          <p:nvPr/>
        </p:nvCxnSpPr>
        <p:spPr>
          <a:xfrm>
            <a:off x="1046464" y="4048017"/>
            <a:ext cx="5086994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C043D4-59F5-B841-A508-4095932A1FD3}"/>
              </a:ext>
            </a:extLst>
          </p:cNvPr>
          <p:cNvSpPr txBox="1"/>
          <p:nvPr/>
        </p:nvSpPr>
        <p:spPr>
          <a:xfrm>
            <a:off x="5661061" y="340331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54216-3C7C-764F-BB06-2E8EB9114E72}"/>
              </a:ext>
            </a:extLst>
          </p:cNvPr>
          <p:cNvSpPr txBox="1"/>
          <p:nvPr/>
        </p:nvSpPr>
        <p:spPr>
          <a:xfrm>
            <a:off x="5661061" y="4258635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65A5E-0266-EB4C-AAD7-DBFF0DE1A604}"/>
              </a:ext>
            </a:extLst>
          </p:cNvPr>
          <p:cNvSpPr txBox="1"/>
          <p:nvPr/>
        </p:nvSpPr>
        <p:spPr>
          <a:xfrm>
            <a:off x="7035796" y="1765645"/>
            <a:ext cx="4946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low level of software running on a machine.</a:t>
            </a:r>
          </a:p>
          <a:p>
            <a:endParaRPr lang="en-US" dirty="0"/>
          </a:p>
          <a:p>
            <a:r>
              <a:rPr lang="en-US" dirty="0"/>
              <a:t>Purpose of operating systems:</a:t>
            </a:r>
          </a:p>
          <a:p>
            <a:pPr marL="342900" indent="-342900">
              <a:buFontTx/>
              <a:buAutoNum type="arabicParenBoth"/>
            </a:pPr>
            <a:r>
              <a:rPr lang="en-US" dirty="0"/>
              <a:t>Provide a convenient programming abstraction.</a:t>
            </a:r>
          </a:p>
          <a:p>
            <a:pPr lvl="1"/>
            <a:r>
              <a:rPr lang="en-US" dirty="0"/>
              <a:t>+ allocate memory</a:t>
            </a:r>
          </a:p>
          <a:p>
            <a:pPr lvl="1"/>
            <a:r>
              <a:rPr lang="en-US" dirty="0"/>
              <a:t>+ communicate</a:t>
            </a:r>
          </a:p>
          <a:p>
            <a:pPr lvl="1"/>
            <a:r>
              <a:rPr lang="en-US" dirty="0"/>
              <a:t>+ interact with hardware</a:t>
            </a:r>
          </a:p>
          <a:p>
            <a:pPr marL="342900" indent="-342900">
              <a:buAutoNum type="arabicParenBoth"/>
            </a:pPr>
            <a:r>
              <a:rPr lang="en-US" dirty="0"/>
              <a:t>Share a computer with multiple programs.</a:t>
            </a:r>
          </a:p>
          <a:p>
            <a:r>
              <a:rPr lang="en-US" dirty="0"/>
              <a:t>         + a crashed program should not affect other</a:t>
            </a:r>
          </a:p>
          <a:p>
            <a:r>
              <a:rPr lang="en-US" dirty="0"/>
              <a:t>            programs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59F4956-7402-F948-B66E-B9C91599601C}"/>
              </a:ext>
            </a:extLst>
          </p:cNvPr>
          <p:cNvSpPr/>
          <p:nvPr/>
        </p:nvSpPr>
        <p:spPr>
          <a:xfrm flipH="1">
            <a:off x="1518862" y="3731479"/>
            <a:ext cx="823433" cy="775158"/>
          </a:xfrm>
          <a:prstGeom prst="arc">
            <a:avLst>
              <a:gd name="adj1" fmla="val 16200000"/>
              <a:gd name="adj2" fmla="val 484072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4FBFA-52A3-4D4A-8379-C456106F8417}"/>
              </a:ext>
            </a:extLst>
          </p:cNvPr>
          <p:cNvSpPr txBox="1"/>
          <p:nvPr/>
        </p:nvSpPr>
        <p:spPr>
          <a:xfrm>
            <a:off x="302567" y="420905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389269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DAE-6DE0-7E43-BA0F-F9ED14E7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5A329-C5DC-3A4E-919A-A1563CECD966}"/>
              </a:ext>
            </a:extLst>
          </p:cNvPr>
          <p:cNvSpPr/>
          <p:nvPr/>
        </p:nvSpPr>
        <p:spPr>
          <a:xfrm>
            <a:off x="2615199" y="1757012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95715-FE3F-8B4D-9937-C92B0604728F}"/>
              </a:ext>
            </a:extLst>
          </p:cNvPr>
          <p:cNvSpPr/>
          <p:nvPr/>
        </p:nvSpPr>
        <p:spPr>
          <a:xfrm>
            <a:off x="951215" y="1810926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OS boots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212039-A56E-CB42-A4AA-B2A5AB248EA8}"/>
              </a:ext>
            </a:extLst>
          </p:cNvPr>
          <p:cNvCxnSpPr>
            <a:cxnSpLocks/>
          </p:cNvCxnSpPr>
          <p:nvPr/>
        </p:nvCxnSpPr>
        <p:spPr>
          <a:xfrm>
            <a:off x="1957650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10CC46-D95C-8841-A298-E4228F77CC56}"/>
              </a:ext>
            </a:extLst>
          </p:cNvPr>
          <p:cNvCxnSpPr>
            <a:cxnSpLocks/>
          </p:cNvCxnSpPr>
          <p:nvPr/>
        </p:nvCxnSpPr>
        <p:spPr>
          <a:xfrm>
            <a:off x="4314716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C52E39-728F-964C-B731-1316BF116221}"/>
              </a:ext>
            </a:extLst>
          </p:cNvPr>
          <p:cNvSpPr/>
          <p:nvPr/>
        </p:nvSpPr>
        <p:spPr>
          <a:xfrm>
            <a:off x="4972265" y="1757011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B5357-38B5-434B-9F6D-0A4EF5F6D3F1}"/>
              </a:ext>
            </a:extLst>
          </p:cNvPr>
          <p:cNvCxnSpPr>
            <a:cxnSpLocks/>
          </p:cNvCxnSpPr>
          <p:nvPr/>
        </p:nvCxnSpPr>
        <p:spPr>
          <a:xfrm>
            <a:off x="6671782" y="1995590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FAFDF1-5548-FA48-92FD-7B079E01B1F5}"/>
              </a:ext>
            </a:extLst>
          </p:cNvPr>
          <p:cNvSpPr/>
          <p:nvPr/>
        </p:nvSpPr>
        <p:spPr>
          <a:xfrm>
            <a:off x="7329331" y="1757010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FBD0B33-9928-3D49-BE19-BF09EF45A30F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346074" y="1710119"/>
            <a:ext cx="459207" cy="150730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C2901-9454-D94D-82D9-5E27D1788A94}"/>
              </a:ext>
            </a:extLst>
          </p:cNvPr>
          <p:cNvSpPr/>
          <p:nvPr/>
        </p:nvSpPr>
        <p:spPr>
          <a:xfrm>
            <a:off x="7329331" y="2483878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721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DAE-6DE0-7E43-BA0F-F9ED14E7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5A329-C5DC-3A4E-919A-A1563CECD966}"/>
              </a:ext>
            </a:extLst>
          </p:cNvPr>
          <p:cNvSpPr/>
          <p:nvPr/>
        </p:nvSpPr>
        <p:spPr>
          <a:xfrm>
            <a:off x="2615199" y="1757012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95715-FE3F-8B4D-9937-C92B0604728F}"/>
              </a:ext>
            </a:extLst>
          </p:cNvPr>
          <p:cNvSpPr/>
          <p:nvPr/>
        </p:nvSpPr>
        <p:spPr>
          <a:xfrm>
            <a:off x="951215" y="1810926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OS boots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212039-A56E-CB42-A4AA-B2A5AB248EA8}"/>
              </a:ext>
            </a:extLst>
          </p:cNvPr>
          <p:cNvCxnSpPr>
            <a:cxnSpLocks/>
          </p:cNvCxnSpPr>
          <p:nvPr/>
        </p:nvCxnSpPr>
        <p:spPr>
          <a:xfrm>
            <a:off x="1957650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10CC46-D95C-8841-A298-E4228F77CC56}"/>
              </a:ext>
            </a:extLst>
          </p:cNvPr>
          <p:cNvCxnSpPr>
            <a:cxnSpLocks/>
          </p:cNvCxnSpPr>
          <p:nvPr/>
        </p:nvCxnSpPr>
        <p:spPr>
          <a:xfrm>
            <a:off x="4314716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C52E39-728F-964C-B731-1316BF116221}"/>
              </a:ext>
            </a:extLst>
          </p:cNvPr>
          <p:cNvSpPr/>
          <p:nvPr/>
        </p:nvSpPr>
        <p:spPr>
          <a:xfrm>
            <a:off x="4972265" y="1757011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B5357-38B5-434B-9F6D-0A4EF5F6D3F1}"/>
              </a:ext>
            </a:extLst>
          </p:cNvPr>
          <p:cNvCxnSpPr>
            <a:cxnSpLocks/>
          </p:cNvCxnSpPr>
          <p:nvPr/>
        </p:nvCxnSpPr>
        <p:spPr>
          <a:xfrm>
            <a:off x="6671782" y="1995590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FAFDF1-5548-FA48-92FD-7B079E01B1F5}"/>
              </a:ext>
            </a:extLst>
          </p:cNvPr>
          <p:cNvSpPr/>
          <p:nvPr/>
        </p:nvSpPr>
        <p:spPr>
          <a:xfrm>
            <a:off x="7329331" y="1757010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FBD0B33-9928-3D49-BE19-BF09EF45A30F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346074" y="1710119"/>
            <a:ext cx="459207" cy="150730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C2901-9454-D94D-82D9-5E27D1788A94}"/>
              </a:ext>
            </a:extLst>
          </p:cNvPr>
          <p:cNvSpPr/>
          <p:nvPr/>
        </p:nvSpPr>
        <p:spPr>
          <a:xfrm>
            <a:off x="7329331" y="2483878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0506AE-F5F2-BA46-B52C-76933EBDFD67}"/>
              </a:ext>
            </a:extLst>
          </p:cNvPr>
          <p:cNvSpPr/>
          <p:nvPr/>
        </p:nvSpPr>
        <p:spPr>
          <a:xfrm>
            <a:off x="951215" y="4187767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E7778D-87D7-274C-BBA5-0009A76F208F}"/>
              </a:ext>
            </a:extLst>
          </p:cNvPr>
          <p:cNvCxnSpPr>
            <a:cxnSpLocks/>
          </p:cNvCxnSpPr>
          <p:nvPr/>
        </p:nvCxnSpPr>
        <p:spPr>
          <a:xfrm>
            <a:off x="2650732" y="4426346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D3116-39FD-AC40-BB63-0D2EEF9994A5}"/>
              </a:ext>
            </a:extLst>
          </p:cNvPr>
          <p:cNvSpPr/>
          <p:nvPr/>
        </p:nvSpPr>
        <p:spPr>
          <a:xfrm>
            <a:off x="3308281" y="4187766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A2717-B6D8-FF49-961B-C01EE46E510F}"/>
              </a:ext>
            </a:extLst>
          </p:cNvPr>
          <p:cNvSpPr/>
          <p:nvPr/>
        </p:nvSpPr>
        <p:spPr>
          <a:xfrm>
            <a:off x="951215" y="36664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fork:</a:t>
            </a:r>
          </a:p>
        </p:txBody>
      </p:sp>
    </p:spTree>
    <p:extLst>
      <p:ext uri="{BB962C8B-B14F-4D97-AF65-F5344CB8AC3E}">
        <p14:creationId xmlns:p14="http://schemas.microsoft.com/office/powerpoint/2010/main" val="3888246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DAE-6DE0-7E43-BA0F-F9ED14E7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&amp; Exec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5A329-C5DC-3A4E-919A-A1563CECD966}"/>
              </a:ext>
            </a:extLst>
          </p:cNvPr>
          <p:cNvSpPr/>
          <p:nvPr/>
        </p:nvSpPr>
        <p:spPr>
          <a:xfrm>
            <a:off x="2615199" y="1757012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95715-FE3F-8B4D-9937-C92B0604728F}"/>
              </a:ext>
            </a:extLst>
          </p:cNvPr>
          <p:cNvSpPr/>
          <p:nvPr/>
        </p:nvSpPr>
        <p:spPr>
          <a:xfrm>
            <a:off x="951215" y="1810926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OS boots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212039-A56E-CB42-A4AA-B2A5AB248EA8}"/>
              </a:ext>
            </a:extLst>
          </p:cNvPr>
          <p:cNvCxnSpPr>
            <a:cxnSpLocks/>
          </p:cNvCxnSpPr>
          <p:nvPr/>
        </p:nvCxnSpPr>
        <p:spPr>
          <a:xfrm>
            <a:off x="1957650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10CC46-D95C-8841-A298-E4228F77CC56}"/>
              </a:ext>
            </a:extLst>
          </p:cNvPr>
          <p:cNvCxnSpPr>
            <a:cxnSpLocks/>
          </p:cNvCxnSpPr>
          <p:nvPr/>
        </p:nvCxnSpPr>
        <p:spPr>
          <a:xfrm>
            <a:off x="4314716" y="200141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C52E39-728F-964C-B731-1316BF116221}"/>
              </a:ext>
            </a:extLst>
          </p:cNvPr>
          <p:cNvSpPr/>
          <p:nvPr/>
        </p:nvSpPr>
        <p:spPr>
          <a:xfrm>
            <a:off x="4972265" y="1757011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B5357-38B5-434B-9F6D-0A4EF5F6D3F1}"/>
              </a:ext>
            </a:extLst>
          </p:cNvPr>
          <p:cNvCxnSpPr>
            <a:cxnSpLocks/>
          </p:cNvCxnSpPr>
          <p:nvPr/>
        </p:nvCxnSpPr>
        <p:spPr>
          <a:xfrm>
            <a:off x="6671782" y="1995590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FAFDF1-5548-FA48-92FD-7B079E01B1F5}"/>
              </a:ext>
            </a:extLst>
          </p:cNvPr>
          <p:cNvSpPr/>
          <p:nvPr/>
        </p:nvSpPr>
        <p:spPr>
          <a:xfrm>
            <a:off x="7329331" y="1757010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FBD0B33-9928-3D49-BE19-BF09EF45A30F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346074" y="1710119"/>
            <a:ext cx="459207" cy="150730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C2901-9454-D94D-82D9-5E27D1788A94}"/>
              </a:ext>
            </a:extLst>
          </p:cNvPr>
          <p:cNvSpPr/>
          <p:nvPr/>
        </p:nvSpPr>
        <p:spPr>
          <a:xfrm>
            <a:off x="7329331" y="2483878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0506AE-F5F2-BA46-B52C-76933EBDFD67}"/>
              </a:ext>
            </a:extLst>
          </p:cNvPr>
          <p:cNvSpPr/>
          <p:nvPr/>
        </p:nvSpPr>
        <p:spPr>
          <a:xfrm>
            <a:off x="951215" y="4187767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E7778D-87D7-274C-BBA5-0009A76F208F}"/>
              </a:ext>
            </a:extLst>
          </p:cNvPr>
          <p:cNvCxnSpPr>
            <a:cxnSpLocks/>
          </p:cNvCxnSpPr>
          <p:nvPr/>
        </p:nvCxnSpPr>
        <p:spPr>
          <a:xfrm>
            <a:off x="2650732" y="4426346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D3116-39FD-AC40-BB63-0D2EEF9994A5}"/>
              </a:ext>
            </a:extLst>
          </p:cNvPr>
          <p:cNvSpPr/>
          <p:nvPr/>
        </p:nvSpPr>
        <p:spPr>
          <a:xfrm>
            <a:off x="3308281" y="4187766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A2717-B6D8-FF49-961B-C01EE46E510F}"/>
              </a:ext>
            </a:extLst>
          </p:cNvPr>
          <p:cNvSpPr/>
          <p:nvPr/>
        </p:nvSpPr>
        <p:spPr>
          <a:xfrm>
            <a:off x="951215" y="3666458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fork: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23254-D66C-584A-A878-583C2F5451F0}"/>
              </a:ext>
            </a:extLst>
          </p:cNvPr>
          <p:cNvSpPr/>
          <p:nvPr/>
        </p:nvSpPr>
        <p:spPr>
          <a:xfrm>
            <a:off x="6167489" y="4187766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EE733-B4BA-E14F-A51B-19641AEA1763}"/>
              </a:ext>
            </a:extLst>
          </p:cNvPr>
          <p:cNvCxnSpPr>
            <a:cxnSpLocks/>
          </p:cNvCxnSpPr>
          <p:nvPr/>
        </p:nvCxnSpPr>
        <p:spPr>
          <a:xfrm>
            <a:off x="7867006" y="4426345"/>
            <a:ext cx="6575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E1775B-8C6A-6146-8795-560991656C2E}"/>
              </a:ext>
            </a:extLst>
          </p:cNvPr>
          <p:cNvSpPr/>
          <p:nvPr/>
        </p:nvSpPr>
        <p:spPr>
          <a:xfrm>
            <a:off x="8524555" y="4187765"/>
            <a:ext cx="1699517" cy="47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1D8691-EE22-534A-B058-FD51A580FA81}"/>
              </a:ext>
            </a:extLst>
          </p:cNvPr>
          <p:cNvSpPr/>
          <p:nvPr/>
        </p:nvSpPr>
        <p:spPr>
          <a:xfrm>
            <a:off x="6167489" y="3666457"/>
            <a:ext cx="2513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exec:</a:t>
            </a:r>
          </a:p>
        </p:txBody>
      </p:sp>
    </p:spTree>
    <p:extLst>
      <p:ext uri="{BB962C8B-B14F-4D97-AF65-F5344CB8AC3E}">
        <p14:creationId xmlns:p14="http://schemas.microsoft.com/office/powerpoint/2010/main" val="140420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FBE-63AB-5641-85B9-BF76DA15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CD3A-287E-114D-B532-2C6D17E4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of file descriptors for inter-process communication. Writing data to one end of the pipe makes the data available for reading from the other end of the pipe.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A73A8-CBBE-334C-88A6-ABED84A8289F}"/>
              </a:ext>
            </a:extLst>
          </p:cNvPr>
          <p:cNvSpPr/>
          <p:nvPr/>
        </p:nvSpPr>
        <p:spPr>
          <a:xfrm>
            <a:off x="9616613" y="3697775"/>
            <a:ext cx="1816817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19628-E56E-8948-AC7B-15DF8DA3A282}"/>
              </a:ext>
            </a:extLst>
          </p:cNvPr>
          <p:cNvSpPr/>
          <p:nvPr/>
        </p:nvSpPr>
        <p:spPr>
          <a:xfrm>
            <a:off x="7555781" y="4557886"/>
            <a:ext cx="3869075" cy="69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9B034-DD2C-C841-ADC3-B092CB5E02F2}"/>
              </a:ext>
            </a:extLst>
          </p:cNvPr>
          <p:cNvSpPr/>
          <p:nvPr/>
        </p:nvSpPr>
        <p:spPr>
          <a:xfrm>
            <a:off x="8929099" y="4643180"/>
            <a:ext cx="1220909" cy="418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4B13B6-3986-3745-A98D-4441BDBB2D7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0150008" y="4273087"/>
            <a:ext cx="375014" cy="5792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D1E35-537E-9342-8B53-35DAE46B35E9}"/>
              </a:ext>
            </a:extLst>
          </p:cNvPr>
          <p:cNvSpPr/>
          <p:nvPr/>
        </p:nvSpPr>
        <p:spPr>
          <a:xfrm>
            <a:off x="7555781" y="3697775"/>
            <a:ext cx="1816817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3FE7C0-047D-4D45-A344-0D771552D673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>
            <a:off x="8464190" y="4273087"/>
            <a:ext cx="464909" cy="5792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3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FBE-63AB-5641-85B9-BF76DA15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CD3A-287E-114D-B532-2C6D17E4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of file descriptors for inter-process communication. Writing data to one end of the pipe makes the data available for reading from the other end of the pipe.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A73A8-CBBE-334C-88A6-ABED84A8289F}"/>
              </a:ext>
            </a:extLst>
          </p:cNvPr>
          <p:cNvSpPr/>
          <p:nvPr/>
        </p:nvSpPr>
        <p:spPr>
          <a:xfrm>
            <a:off x="9616613" y="3697775"/>
            <a:ext cx="1816817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19628-E56E-8948-AC7B-15DF8DA3A282}"/>
              </a:ext>
            </a:extLst>
          </p:cNvPr>
          <p:cNvSpPr/>
          <p:nvPr/>
        </p:nvSpPr>
        <p:spPr>
          <a:xfrm>
            <a:off x="7555781" y="4557886"/>
            <a:ext cx="3869075" cy="692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9B034-DD2C-C841-ADC3-B092CB5E02F2}"/>
              </a:ext>
            </a:extLst>
          </p:cNvPr>
          <p:cNvSpPr/>
          <p:nvPr/>
        </p:nvSpPr>
        <p:spPr>
          <a:xfrm>
            <a:off x="8929099" y="4643180"/>
            <a:ext cx="1220909" cy="418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4B13B6-3986-3745-A98D-4441BDBB2D7B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10150008" y="4273087"/>
            <a:ext cx="375014" cy="5792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D1E35-537E-9342-8B53-35DAE46B35E9}"/>
              </a:ext>
            </a:extLst>
          </p:cNvPr>
          <p:cNvSpPr/>
          <p:nvPr/>
        </p:nvSpPr>
        <p:spPr>
          <a:xfrm>
            <a:off x="7555781" y="3697775"/>
            <a:ext cx="1816817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3FE7C0-047D-4D45-A344-0D771552D673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>
            <a:off x="8464190" y="4273087"/>
            <a:ext cx="464909" cy="5792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44C40-F620-5749-A90E-89FC4C5066DD}"/>
              </a:ext>
            </a:extLst>
          </p:cNvPr>
          <p:cNvSpPr txBox="1"/>
          <p:nvPr/>
        </p:nvSpPr>
        <p:spPr>
          <a:xfrm>
            <a:off x="1365168" y="3980659"/>
            <a:ext cx="280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$echo `hello world` | </a:t>
            </a:r>
            <a:r>
              <a:rPr lang="en-US" dirty="0" err="1"/>
              <a:t>wc</a:t>
            </a:r>
            <a:r>
              <a:rPr lang="en-US" dirty="0"/>
              <a:t> –w</a:t>
            </a:r>
          </a:p>
          <a:p>
            <a:endParaRPr lang="en-US" dirty="0"/>
          </a:p>
          <a:p>
            <a:r>
              <a:rPr lang="en-US" dirty="0"/>
              <a:t>$2</a:t>
            </a:r>
          </a:p>
        </p:txBody>
      </p:sp>
    </p:spTree>
    <p:extLst>
      <p:ext uri="{BB962C8B-B14F-4D97-AF65-F5344CB8AC3E}">
        <p14:creationId xmlns:p14="http://schemas.microsoft.com/office/powerpoint/2010/main" val="13063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7F3C-3D3C-A746-8CC0-D35B611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D3787-21D3-9648-B4C2-039601E8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555821"/>
            <a:ext cx="7112000" cy="444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BEE52-7AAC-D144-9BE0-523B61524A3A}"/>
              </a:ext>
            </a:extLst>
          </p:cNvPr>
          <p:cNvSpPr txBox="1"/>
          <p:nvPr/>
        </p:nvSpPr>
        <p:spPr>
          <a:xfrm>
            <a:off x="8000480" y="6380397"/>
            <a:ext cx="410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“Modern Operating Systems”.</a:t>
            </a:r>
          </a:p>
        </p:txBody>
      </p:sp>
    </p:spTree>
    <p:extLst>
      <p:ext uri="{BB962C8B-B14F-4D97-AF65-F5344CB8AC3E}">
        <p14:creationId xmlns:p14="http://schemas.microsoft.com/office/powerpoint/2010/main" val="16126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7F3C-3D3C-A746-8CC0-D35B611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D3787-21D3-9648-B4C2-039601E8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555821"/>
            <a:ext cx="7112000" cy="444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BEE52-7AAC-D144-9BE0-523B61524A3A}"/>
              </a:ext>
            </a:extLst>
          </p:cNvPr>
          <p:cNvSpPr txBox="1"/>
          <p:nvPr/>
        </p:nvSpPr>
        <p:spPr>
          <a:xfrm>
            <a:off x="8000480" y="6380397"/>
            <a:ext cx="410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“Modern Operating Systems”.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9FB20-AED4-AD48-B774-C7F10EE9C2C9}"/>
              </a:ext>
            </a:extLst>
          </p:cNvPr>
          <p:cNvSpPr/>
          <p:nvPr/>
        </p:nvSpPr>
        <p:spPr>
          <a:xfrm>
            <a:off x="7078134" y="3022600"/>
            <a:ext cx="1219200" cy="46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95C39-A927-A140-A90E-AE00E4172AE9}"/>
              </a:ext>
            </a:extLst>
          </p:cNvPr>
          <p:cNvCxnSpPr>
            <a:cxnSpLocks/>
          </p:cNvCxnSpPr>
          <p:nvPr/>
        </p:nvCxnSpPr>
        <p:spPr>
          <a:xfrm flipV="1">
            <a:off x="5339644" y="3158377"/>
            <a:ext cx="1738490" cy="4093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88B2-C68A-FA46-BDB4-AE77CE85E1CD}"/>
              </a:ext>
            </a:extLst>
          </p:cNvPr>
          <p:cNvCxnSpPr>
            <a:cxnSpLocks/>
          </p:cNvCxnSpPr>
          <p:nvPr/>
        </p:nvCxnSpPr>
        <p:spPr>
          <a:xfrm flipH="1">
            <a:off x="5339644" y="3363043"/>
            <a:ext cx="1721555" cy="4680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1277-E6E7-0447-A2DA-287CC7C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D1471-8B13-0346-A057-C2D43ED30280}"/>
              </a:ext>
            </a:extLst>
          </p:cNvPr>
          <p:cNvSpPr txBox="1"/>
          <p:nvPr/>
        </p:nvSpPr>
        <p:spPr>
          <a:xfrm>
            <a:off x="7624797" y="1061620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22043-91EB-EA47-AE0F-2A2B74EB832A}"/>
              </a:ext>
            </a:extLst>
          </p:cNvPr>
          <p:cNvSpPr/>
          <p:nvPr/>
        </p:nvSpPr>
        <p:spPr>
          <a:xfrm>
            <a:off x="7366571" y="1473606"/>
            <a:ext cx="2811695" cy="25233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FCD6E-41F3-EF44-81F9-A39EDA197A11}"/>
              </a:ext>
            </a:extLst>
          </p:cNvPr>
          <p:cNvSpPr txBox="1"/>
          <p:nvPr/>
        </p:nvSpPr>
        <p:spPr>
          <a:xfrm>
            <a:off x="5906055" y="1288940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295C9-347B-3B47-9808-4102196D46D7}"/>
              </a:ext>
            </a:extLst>
          </p:cNvPr>
          <p:cNvSpPr txBox="1"/>
          <p:nvPr/>
        </p:nvSpPr>
        <p:spPr>
          <a:xfrm>
            <a:off x="5906054" y="378267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EFD12-5A01-F04D-B4B3-BCDBF220F8A3}"/>
              </a:ext>
            </a:extLst>
          </p:cNvPr>
          <p:cNvSpPr/>
          <p:nvPr/>
        </p:nvSpPr>
        <p:spPr>
          <a:xfrm>
            <a:off x="7366571" y="4152003"/>
            <a:ext cx="2811695" cy="1413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4F665-19F7-2842-830D-5ECECC085F50}"/>
              </a:ext>
            </a:extLst>
          </p:cNvPr>
          <p:cNvSpPr txBox="1"/>
          <p:nvPr/>
        </p:nvSpPr>
        <p:spPr>
          <a:xfrm>
            <a:off x="5906054" y="530153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9D722-9A1B-BC4F-ACED-EFB8AF07ED87}"/>
              </a:ext>
            </a:extLst>
          </p:cNvPr>
          <p:cNvSpPr/>
          <p:nvPr/>
        </p:nvSpPr>
        <p:spPr>
          <a:xfrm>
            <a:off x="7366571" y="1658272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D64A-FE79-FA46-809F-6B248DDF6844}"/>
              </a:ext>
            </a:extLst>
          </p:cNvPr>
          <p:cNvSpPr/>
          <p:nvPr/>
        </p:nvSpPr>
        <p:spPr>
          <a:xfrm>
            <a:off x="7366570" y="2341761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EE4FE-F075-884A-94AA-4B496660CDE5}"/>
              </a:ext>
            </a:extLst>
          </p:cNvPr>
          <p:cNvSpPr/>
          <p:nvPr/>
        </p:nvSpPr>
        <p:spPr>
          <a:xfrm>
            <a:off x="7366569" y="3120864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075B0-C86F-D94D-B1B9-D114889B6537}"/>
              </a:ext>
            </a:extLst>
          </p:cNvPr>
          <p:cNvSpPr/>
          <p:nvPr/>
        </p:nvSpPr>
        <p:spPr>
          <a:xfrm>
            <a:off x="7366569" y="428336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5B90-9EF6-BE46-9E77-C185E6205E32}"/>
              </a:ext>
            </a:extLst>
          </p:cNvPr>
          <p:cNvSpPr/>
          <p:nvPr/>
        </p:nvSpPr>
        <p:spPr>
          <a:xfrm>
            <a:off x="7366568" y="5012781"/>
            <a:ext cx="2811695" cy="33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43C89-FA2F-EA44-BC27-9B9F550E6CD1}"/>
              </a:ext>
            </a:extLst>
          </p:cNvPr>
          <p:cNvSpPr txBox="1"/>
          <p:nvPr/>
        </p:nvSpPr>
        <p:spPr>
          <a:xfrm>
            <a:off x="838200" y="2295781"/>
            <a:ext cx="384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program is an executable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process is an execution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99884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1277-E6E7-0447-A2DA-287CC7C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D1471-8B13-0346-A057-C2D43ED30280}"/>
              </a:ext>
            </a:extLst>
          </p:cNvPr>
          <p:cNvSpPr txBox="1"/>
          <p:nvPr/>
        </p:nvSpPr>
        <p:spPr>
          <a:xfrm>
            <a:off x="7624797" y="1061620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22043-91EB-EA47-AE0F-2A2B74EB832A}"/>
              </a:ext>
            </a:extLst>
          </p:cNvPr>
          <p:cNvSpPr/>
          <p:nvPr/>
        </p:nvSpPr>
        <p:spPr>
          <a:xfrm>
            <a:off x="7366571" y="1473606"/>
            <a:ext cx="2811695" cy="25233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FCD6E-41F3-EF44-81F9-A39EDA197A11}"/>
              </a:ext>
            </a:extLst>
          </p:cNvPr>
          <p:cNvSpPr txBox="1"/>
          <p:nvPr/>
        </p:nvSpPr>
        <p:spPr>
          <a:xfrm>
            <a:off x="5906055" y="1288940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295C9-347B-3B47-9808-4102196D46D7}"/>
              </a:ext>
            </a:extLst>
          </p:cNvPr>
          <p:cNvSpPr txBox="1"/>
          <p:nvPr/>
        </p:nvSpPr>
        <p:spPr>
          <a:xfrm>
            <a:off x="5906054" y="378267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EFD12-5A01-F04D-B4B3-BCDBF220F8A3}"/>
              </a:ext>
            </a:extLst>
          </p:cNvPr>
          <p:cNvSpPr/>
          <p:nvPr/>
        </p:nvSpPr>
        <p:spPr>
          <a:xfrm>
            <a:off x="7366571" y="4152003"/>
            <a:ext cx="2811695" cy="1413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4F665-19F7-2842-830D-5ECECC085F50}"/>
              </a:ext>
            </a:extLst>
          </p:cNvPr>
          <p:cNvSpPr txBox="1"/>
          <p:nvPr/>
        </p:nvSpPr>
        <p:spPr>
          <a:xfrm>
            <a:off x="5906054" y="530153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9D722-9A1B-BC4F-ACED-EFB8AF07ED87}"/>
              </a:ext>
            </a:extLst>
          </p:cNvPr>
          <p:cNvSpPr/>
          <p:nvPr/>
        </p:nvSpPr>
        <p:spPr>
          <a:xfrm>
            <a:off x="7366571" y="1658272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D64A-FE79-FA46-809F-6B248DDF6844}"/>
              </a:ext>
            </a:extLst>
          </p:cNvPr>
          <p:cNvSpPr/>
          <p:nvPr/>
        </p:nvSpPr>
        <p:spPr>
          <a:xfrm>
            <a:off x="7366570" y="2341761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EE4FE-F075-884A-94AA-4B496660CDE5}"/>
              </a:ext>
            </a:extLst>
          </p:cNvPr>
          <p:cNvSpPr/>
          <p:nvPr/>
        </p:nvSpPr>
        <p:spPr>
          <a:xfrm>
            <a:off x="7366569" y="3120864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075B0-C86F-D94D-B1B9-D114889B6537}"/>
              </a:ext>
            </a:extLst>
          </p:cNvPr>
          <p:cNvSpPr/>
          <p:nvPr/>
        </p:nvSpPr>
        <p:spPr>
          <a:xfrm>
            <a:off x="7366569" y="4283364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5B90-9EF6-BE46-9E77-C185E6205E32}"/>
              </a:ext>
            </a:extLst>
          </p:cNvPr>
          <p:cNvSpPr/>
          <p:nvPr/>
        </p:nvSpPr>
        <p:spPr>
          <a:xfrm>
            <a:off x="7366568" y="5012781"/>
            <a:ext cx="2811695" cy="330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Stack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1AE07DD-F7BB-9544-AC98-EBED088F0EF8}"/>
              </a:ext>
            </a:extLst>
          </p:cNvPr>
          <p:cNvSpPr/>
          <p:nvPr/>
        </p:nvSpPr>
        <p:spPr>
          <a:xfrm>
            <a:off x="9673933" y="1982513"/>
            <a:ext cx="1008666" cy="2601590"/>
          </a:xfrm>
          <a:prstGeom prst="arc">
            <a:avLst>
              <a:gd name="adj1" fmla="val 16200000"/>
              <a:gd name="adj2" fmla="val 53090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DF2D3-BC93-5049-B2B1-FE884C1AB4DD}"/>
              </a:ext>
            </a:extLst>
          </p:cNvPr>
          <p:cNvSpPr txBox="1"/>
          <p:nvPr/>
        </p:nvSpPr>
        <p:spPr>
          <a:xfrm>
            <a:off x="10555706" y="4214771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43C89-FA2F-EA44-BC27-9B9F550E6CD1}"/>
              </a:ext>
            </a:extLst>
          </p:cNvPr>
          <p:cNvSpPr txBox="1"/>
          <p:nvPr/>
        </p:nvSpPr>
        <p:spPr>
          <a:xfrm>
            <a:off x="838200" y="2295781"/>
            <a:ext cx="384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program is an executable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process is an execution of a program.</a:t>
            </a:r>
          </a:p>
        </p:txBody>
      </p:sp>
    </p:spTree>
    <p:extLst>
      <p:ext uri="{BB962C8B-B14F-4D97-AF65-F5344CB8AC3E}">
        <p14:creationId xmlns:p14="http://schemas.microsoft.com/office/powerpoint/2010/main" val="29784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1277-E6E7-0447-A2DA-287CC7CD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D1471-8B13-0346-A057-C2D43ED30280}"/>
              </a:ext>
            </a:extLst>
          </p:cNvPr>
          <p:cNvSpPr txBox="1"/>
          <p:nvPr/>
        </p:nvSpPr>
        <p:spPr>
          <a:xfrm>
            <a:off x="7624797" y="1061620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address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22043-91EB-EA47-AE0F-2A2B74EB832A}"/>
              </a:ext>
            </a:extLst>
          </p:cNvPr>
          <p:cNvSpPr/>
          <p:nvPr/>
        </p:nvSpPr>
        <p:spPr>
          <a:xfrm>
            <a:off x="7366571" y="1473606"/>
            <a:ext cx="2811695" cy="25233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FCD6E-41F3-EF44-81F9-A39EDA197A11}"/>
              </a:ext>
            </a:extLst>
          </p:cNvPr>
          <p:cNvSpPr txBox="1"/>
          <p:nvPr/>
        </p:nvSpPr>
        <p:spPr>
          <a:xfrm>
            <a:off x="5906055" y="1288940"/>
            <a:ext cx="13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295C9-347B-3B47-9808-4102196D46D7}"/>
              </a:ext>
            </a:extLst>
          </p:cNvPr>
          <p:cNvSpPr txBox="1"/>
          <p:nvPr/>
        </p:nvSpPr>
        <p:spPr>
          <a:xfrm>
            <a:off x="5906054" y="378267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EFD12-5A01-F04D-B4B3-BCDBF220F8A3}"/>
              </a:ext>
            </a:extLst>
          </p:cNvPr>
          <p:cNvSpPr/>
          <p:nvPr/>
        </p:nvSpPr>
        <p:spPr>
          <a:xfrm>
            <a:off x="7366571" y="4152003"/>
            <a:ext cx="2811695" cy="14133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4F665-19F7-2842-830D-5ECECC085F50}"/>
              </a:ext>
            </a:extLst>
          </p:cNvPr>
          <p:cNvSpPr txBox="1"/>
          <p:nvPr/>
        </p:nvSpPr>
        <p:spPr>
          <a:xfrm>
            <a:off x="5906054" y="530153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9D722-9A1B-BC4F-ACED-EFB8AF07ED87}"/>
              </a:ext>
            </a:extLst>
          </p:cNvPr>
          <p:cNvSpPr/>
          <p:nvPr/>
        </p:nvSpPr>
        <p:spPr>
          <a:xfrm>
            <a:off x="7366571" y="1658272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D64A-FE79-FA46-809F-6B248DDF6844}"/>
              </a:ext>
            </a:extLst>
          </p:cNvPr>
          <p:cNvSpPr/>
          <p:nvPr/>
        </p:nvSpPr>
        <p:spPr>
          <a:xfrm>
            <a:off x="7366570" y="2341761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EE4FE-F075-884A-94AA-4B496660CDE5}"/>
              </a:ext>
            </a:extLst>
          </p:cNvPr>
          <p:cNvSpPr/>
          <p:nvPr/>
        </p:nvSpPr>
        <p:spPr>
          <a:xfrm>
            <a:off x="7366569" y="3120864"/>
            <a:ext cx="2811695" cy="57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App: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075B0-C86F-D94D-B1B9-D114889B6537}"/>
              </a:ext>
            </a:extLst>
          </p:cNvPr>
          <p:cNvSpPr/>
          <p:nvPr/>
        </p:nvSpPr>
        <p:spPr>
          <a:xfrm>
            <a:off x="7366569" y="4283364"/>
            <a:ext cx="2811695" cy="57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5B90-9EF6-BE46-9E77-C185E6205E32}"/>
              </a:ext>
            </a:extLst>
          </p:cNvPr>
          <p:cNvSpPr/>
          <p:nvPr/>
        </p:nvSpPr>
        <p:spPr>
          <a:xfrm>
            <a:off x="7366568" y="5012781"/>
            <a:ext cx="2811695" cy="33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Kernel: Stack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1AE07DD-F7BB-9544-AC98-EBED088F0EF8}"/>
              </a:ext>
            </a:extLst>
          </p:cNvPr>
          <p:cNvSpPr/>
          <p:nvPr/>
        </p:nvSpPr>
        <p:spPr>
          <a:xfrm rot="10800000" flipH="1">
            <a:off x="9549736" y="1974616"/>
            <a:ext cx="1216295" cy="2601590"/>
          </a:xfrm>
          <a:prstGeom prst="arc">
            <a:avLst>
              <a:gd name="adj1" fmla="val 16200000"/>
              <a:gd name="adj2" fmla="val 53090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DF2D3-BC93-5049-B2B1-FE884C1AB4DD}"/>
              </a:ext>
            </a:extLst>
          </p:cNvPr>
          <p:cNvSpPr txBox="1"/>
          <p:nvPr/>
        </p:nvSpPr>
        <p:spPr>
          <a:xfrm>
            <a:off x="10230492" y="4609827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 return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96427-A19A-8B49-98BF-B7642AD66EE5}"/>
              </a:ext>
            </a:extLst>
          </p:cNvPr>
          <p:cNvSpPr txBox="1"/>
          <p:nvPr/>
        </p:nvSpPr>
        <p:spPr>
          <a:xfrm>
            <a:off x="838200" y="2295781"/>
            <a:ext cx="384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program is an executable file.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process is an execution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17125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5-242B-014F-A737-3793890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C63F-85E8-D147-A4CF-BAF4BF2B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file descriptor is a small integer representing a kernel-managed object that a process may read from or write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6B0D-E2E5-B840-87BC-6D677E383AF2}"/>
              </a:ext>
            </a:extLst>
          </p:cNvPr>
          <p:cNvSpPr txBox="1"/>
          <p:nvPr/>
        </p:nvSpPr>
        <p:spPr>
          <a:xfrm>
            <a:off x="838200" y="2821245"/>
            <a:ext cx="45121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create file descriptor</a:t>
            </a:r>
          </a:p>
          <a:p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hello.txt</a:t>
            </a:r>
            <a:r>
              <a:rPr lang="en-US" dirty="0"/>
              <a:t>”, O_CREATE|O_RDWR)</a:t>
            </a:r>
          </a:p>
          <a:p>
            <a:endParaRPr lang="en-US" dirty="0"/>
          </a:p>
          <a:p>
            <a:r>
              <a:rPr lang="en-US" dirty="0"/>
              <a:t>// now the file descriptor is associated</a:t>
            </a:r>
          </a:p>
          <a:p>
            <a:r>
              <a:rPr lang="en-US" dirty="0"/>
              <a:t>// with “</a:t>
            </a:r>
            <a:r>
              <a:rPr lang="en-US" dirty="0" err="1"/>
              <a:t>hello.txt</a:t>
            </a:r>
            <a:r>
              <a:rPr lang="en-US" dirty="0"/>
              <a:t>”, we can access it</a:t>
            </a:r>
          </a:p>
          <a:p>
            <a:r>
              <a:rPr lang="en-US" dirty="0"/>
              <a:t>// through read/write</a:t>
            </a:r>
          </a:p>
          <a:p>
            <a:r>
              <a:rPr lang="en-US" dirty="0"/>
              <a:t>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buf_len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destroy the file descriptor</a:t>
            </a:r>
          </a:p>
          <a:p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68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F4B5-242B-014F-A737-3793890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C63F-85E8-D147-A4CF-BAF4BF2B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file descriptor is a small integer representing a kernel-managed object that a process may read from or write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56B0D-E2E5-B840-87BC-6D677E383AF2}"/>
              </a:ext>
            </a:extLst>
          </p:cNvPr>
          <p:cNvSpPr txBox="1"/>
          <p:nvPr/>
        </p:nvSpPr>
        <p:spPr>
          <a:xfrm>
            <a:off x="838200" y="2821245"/>
            <a:ext cx="46062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create file descriptor</a:t>
            </a:r>
          </a:p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fd</a:t>
            </a:r>
            <a:r>
              <a:rPr lang="en-US" dirty="0">
                <a:solidFill>
                  <a:srgbClr val="FF0000"/>
                </a:solidFill>
              </a:rPr>
              <a:t> = open(“</a:t>
            </a:r>
            <a:r>
              <a:rPr lang="en-US" dirty="0" err="1">
                <a:solidFill>
                  <a:srgbClr val="FF0000"/>
                </a:solidFill>
              </a:rPr>
              <a:t>hello.txt</a:t>
            </a:r>
            <a:r>
              <a:rPr lang="en-US" dirty="0">
                <a:solidFill>
                  <a:srgbClr val="FF0000"/>
                </a:solidFill>
              </a:rPr>
              <a:t>”, O_CREATE|O_RDWR)</a:t>
            </a:r>
          </a:p>
          <a:p>
            <a:endParaRPr lang="en-US" dirty="0"/>
          </a:p>
          <a:p>
            <a:r>
              <a:rPr lang="en-US" dirty="0"/>
              <a:t>// now the file descriptor is associated</a:t>
            </a:r>
          </a:p>
          <a:p>
            <a:r>
              <a:rPr lang="en-US" dirty="0"/>
              <a:t>// with “</a:t>
            </a:r>
            <a:r>
              <a:rPr lang="en-US" dirty="0" err="1"/>
              <a:t>hello.txt</a:t>
            </a:r>
            <a:r>
              <a:rPr lang="en-US" dirty="0"/>
              <a:t>”, we can access it</a:t>
            </a:r>
          </a:p>
          <a:p>
            <a:r>
              <a:rPr lang="en-US" dirty="0"/>
              <a:t>// through read/write</a:t>
            </a:r>
          </a:p>
          <a:p>
            <a:r>
              <a:rPr lang="en-US" dirty="0"/>
              <a:t>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buf_len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destroy the file descriptor</a:t>
            </a:r>
          </a:p>
          <a:p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0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E77936DB-79DB-3A43-8D16-AEE2EF52FA2D}" vid="{0948C85F-EF1F-BF48-AE9D-D3438549D3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3963</TotalTime>
  <Words>1067</Words>
  <Application>Microsoft Macintosh PowerPoint</Application>
  <PresentationFormat>Widescreen</PresentationFormat>
  <Paragraphs>299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 Light</vt:lpstr>
      <vt:lpstr>Office Theme</vt:lpstr>
      <vt:lpstr>OS Recap</vt:lpstr>
      <vt:lpstr>Operating System</vt:lpstr>
      <vt:lpstr>Virtual memory</vt:lpstr>
      <vt:lpstr>Virtual memory</vt:lpstr>
      <vt:lpstr>Process</vt:lpstr>
      <vt:lpstr>Process</vt:lpstr>
      <vt:lpstr>Process</vt:lpstr>
      <vt:lpstr>File descriptor</vt:lpstr>
      <vt:lpstr>File descriptor</vt:lpstr>
      <vt:lpstr>File descriptor</vt:lpstr>
      <vt:lpstr>File descriptor</vt:lpstr>
      <vt:lpstr>File descriptor</vt:lpstr>
      <vt:lpstr>File system</vt:lpstr>
      <vt:lpstr>File system</vt:lpstr>
      <vt:lpstr>File system</vt:lpstr>
      <vt:lpstr>File system</vt:lpstr>
      <vt:lpstr>File system</vt:lpstr>
      <vt:lpstr>File system</vt:lpstr>
      <vt:lpstr>Loading a program</vt:lpstr>
      <vt:lpstr>Fork &amp; Exec</vt:lpstr>
      <vt:lpstr>Fork &amp; Exec</vt:lpstr>
      <vt:lpstr>Fork &amp; Exec</vt:lpstr>
      <vt:lpstr>Pipe</vt:lpstr>
      <vt:lpstr>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Danyang Zhuo</dc:creator>
  <cp:lastModifiedBy>Danyang Zhuo, Ph.D.</cp:lastModifiedBy>
  <cp:revision>83</cp:revision>
  <dcterms:created xsi:type="dcterms:W3CDTF">2020-08-02T01:53:20Z</dcterms:created>
  <dcterms:modified xsi:type="dcterms:W3CDTF">2020-08-04T21:01:30Z</dcterms:modified>
</cp:coreProperties>
</file>