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75" r:id="rId4"/>
    <p:sldId id="274" r:id="rId5"/>
    <p:sldId id="262" r:id="rId6"/>
    <p:sldId id="276" r:id="rId7"/>
    <p:sldId id="277" r:id="rId8"/>
    <p:sldId id="263" r:id="rId9"/>
    <p:sldId id="264" r:id="rId10"/>
    <p:sldId id="265" r:id="rId11"/>
    <p:sldId id="279" r:id="rId12"/>
    <p:sldId id="272" r:id="rId13"/>
    <p:sldId id="266" r:id="rId14"/>
    <p:sldId id="271" r:id="rId15"/>
    <p:sldId id="267" r:id="rId16"/>
    <p:sldId id="282" r:id="rId17"/>
    <p:sldId id="278" r:id="rId18"/>
    <p:sldId id="268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7"/>
    <p:restoredTop sz="75184"/>
  </p:normalViewPr>
  <p:slideViewPr>
    <p:cSldViewPr snapToGrid="0" snapToObjects="1">
      <p:cViewPr varScale="1">
        <p:scale>
          <a:sx n="104" d="100"/>
          <a:sy n="104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F7466-86AD-F844-AE56-5F3E64DF7101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0E1A-FBCD-5644-B689-448E5E62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9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00E1A-FBCD-5644-B689-448E5E6215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2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0B2A-77EB-F24D-9815-3AA976106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8C5C1-61D4-7645-826D-CD1721CB5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CPS 510</a:t>
            </a:r>
          </a:p>
          <a:p>
            <a:r>
              <a:rPr lang="en-US" dirty="0" err="1"/>
              <a:t>Danyang</a:t>
            </a:r>
            <a:r>
              <a:rPr lang="en-US" dirty="0"/>
              <a:t> </a:t>
            </a:r>
            <a:r>
              <a:rPr lang="en-US" dirty="0" err="1"/>
              <a:t>Zhuo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36CE-4E4E-8445-B179-A4EAFF20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313-DE00-0D4A-BF5F-B5429341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CBD17-D6D9-9341-B877-82379FE7A78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PID</a:t>
            </a:r>
          </a:p>
          <a:p>
            <a:r>
              <a:rPr lang="en-US" dirty="0"/>
              <a:t>Mount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IPC</a:t>
            </a:r>
          </a:p>
          <a:p>
            <a:r>
              <a:rPr lang="en-US" dirty="0"/>
              <a:t>UTS</a:t>
            </a:r>
          </a:p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86631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36CE-4E4E-8445-B179-A4EAFF20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313-DE00-0D4A-BF5F-B5429341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CBD17-D6D9-9341-B877-82379FE7A78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PID</a:t>
            </a:r>
          </a:p>
          <a:p>
            <a:r>
              <a:rPr lang="en-US" dirty="0"/>
              <a:t>Mount</a:t>
            </a:r>
          </a:p>
          <a:p>
            <a:r>
              <a:rPr lang="en-US" dirty="0"/>
              <a:t>Network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IPC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81958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2148-EE68-894D-8276-BE68EC71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B613-BDB6-8E46-B105-ED730E05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each process in the namespace a virtualized PID</a:t>
            </a:r>
          </a:p>
          <a:p>
            <a:endParaRPr lang="en-US" dirty="0"/>
          </a:p>
          <a:p>
            <a:r>
              <a:rPr lang="en-US" dirty="0"/>
              <a:t>A process in a specific PID namespace can only see the set of processes inside the namespace</a:t>
            </a:r>
          </a:p>
        </p:txBody>
      </p:sp>
    </p:spTree>
    <p:extLst>
      <p:ext uri="{BB962C8B-B14F-4D97-AF65-F5344CB8AC3E}">
        <p14:creationId xmlns:p14="http://schemas.microsoft.com/office/powerpoint/2010/main" val="143193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716A-1334-474F-B2D5-CB8258A9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39B4-C0EB-8E4B-99EB-387C2BA4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virtualized file system</a:t>
            </a:r>
          </a:p>
          <a:p>
            <a:pPr lvl="1"/>
            <a:r>
              <a:rPr lang="en-US" dirty="0"/>
              <a:t>Each container mounts a virtualized root</a:t>
            </a:r>
          </a:p>
          <a:p>
            <a:pPr lvl="1"/>
            <a:endParaRPr lang="en-US" dirty="0"/>
          </a:p>
          <a:p>
            <a:r>
              <a:rPr lang="en-US" dirty="0"/>
              <a:t>Mount some directories from the host into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50779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17FD-1938-1B40-BE82-8704CF25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71FE-3B49-A145-A5CC-E901726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container to directly use host network interface is not secure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Restrict a container to a subset of (virtual) network interfaces</a:t>
            </a:r>
          </a:p>
        </p:txBody>
      </p:sp>
    </p:spTree>
    <p:extLst>
      <p:ext uri="{BB962C8B-B14F-4D97-AF65-F5344CB8AC3E}">
        <p14:creationId xmlns:p14="http://schemas.microsoft.com/office/powerpoint/2010/main" val="53770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031B-0443-DA44-AF89-25330AC9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3BA28-E217-2F45-BEB0-94320A487BB5}"/>
              </a:ext>
            </a:extLst>
          </p:cNvPr>
          <p:cNvSpPr/>
          <p:nvPr/>
        </p:nvSpPr>
        <p:spPr>
          <a:xfrm>
            <a:off x="2135660" y="2016143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Bandwidth</a:t>
            </a:r>
          </a:p>
          <a:p>
            <a:pPr algn="ctr"/>
            <a:r>
              <a:rPr lang="en-US" dirty="0"/>
              <a:t>1Gbps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905A5-1979-F84A-8EF5-6CA2DF718A45}"/>
              </a:ext>
            </a:extLst>
          </p:cNvPr>
          <p:cNvSpPr/>
          <p:nvPr/>
        </p:nvSpPr>
        <p:spPr>
          <a:xfrm>
            <a:off x="6143902" y="2016143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C58D1D-105D-934E-B262-8D78E942123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782065" y="2320949"/>
            <a:ext cx="13618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1AC93-FCBF-CC49-A30A-3D092144250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782065" y="2320949"/>
            <a:ext cx="1361838" cy="11265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6BF4-BDCF-D642-9F0B-EE038D0C57B8}"/>
              </a:ext>
            </a:extLst>
          </p:cNvPr>
          <p:cNvSpPr/>
          <p:nvPr/>
        </p:nvSpPr>
        <p:spPr>
          <a:xfrm>
            <a:off x="6143902" y="3131369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B51B17-EE6C-FC45-8977-79B018D2CB7B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4782064" y="3436175"/>
            <a:ext cx="1361838" cy="4628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AC40C2F-E984-9C44-BBA8-84C98A57B1AB}"/>
              </a:ext>
            </a:extLst>
          </p:cNvPr>
          <p:cNvSpPr/>
          <p:nvPr/>
        </p:nvSpPr>
        <p:spPr>
          <a:xfrm>
            <a:off x="2135659" y="3594249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50% of CPU cycles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F53E0-7137-F044-8330-375E6671632E}"/>
              </a:ext>
            </a:extLst>
          </p:cNvPr>
          <p:cNvSpPr/>
          <p:nvPr/>
        </p:nvSpPr>
        <p:spPr>
          <a:xfrm>
            <a:off x="2135659" y="5027632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50MBps Disk Write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C53EF-4233-4147-B7A2-89E25F697859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4782064" y="2320949"/>
            <a:ext cx="1361838" cy="30114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57CD7-9095-8D48-A8CF-3A029697FE3F}"/>
              </a:ext>
            </a:extLst>
          </p:cNvPr>
          <p:cNvSpPr/>
          <p:nvPr/>
        </p:nvSpPr>
        <p:spPr>
          <a:xfrm>
            <a:off x="6096000" y="4551399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B98AF-99C7-204E-A611-7992B2106BDF}"/>
              </a:ext>
            </a:extLst>
          </p:cNvPr>
          <p:cNvCxnSpPr>
            <a:cxnSpLocks/>
          </p:cNvCxnSpPr>
          <p:nvPr/>
        </p:nvCxnSpPr>
        <p:spPr>
          <a:xfrm flipH="1">
            <a:off x="4782063" y="4856204"/>
            <a:ext cx="1210964" cy="4819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0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031B-0443-DA44-AF89-25330AC9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3BA28-E217-2F45-BEB0-94320A487BB5}"/>
              </a:ext>
            </a:extLst>
          </p:cNvPr>
          <p:cNvSpPr/>
          <p:nvPr/>
        </p:nvSpPr>
        <p:spPr>
          <a:xfrm>
            <a:off x="996246" y="1979072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Bandwidth</a:t>
            </a:r>
          </a:p>
          <a:p>
            <a:pPr algn="ctr"/>
            <a:r>
              <a:rPr lang="en-US" dirty="0"/>
              <a:t>1Gbps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905A5-1979-F84A-8EF5-6CA2DF718A45}"/>
              </a:ext>
            </a:extLst>
          </p:cNvPr>
          <p:cNvSpPr/>
          <p:nvPr/>
        </p:nvSpPr>
        <p:spPr>
          <a:xfrm>
            <a:off x="5004488" y="1979072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C58D1D-105D-934E-B262-8D78E942123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642651" y="2283878"/>
            <a:ext cx="136183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1AC93-FCBF-CC49-A30A-3D092144250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642651" y="2283878"/>
            <a:ext cx="1361838" cy="11265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6BF4-BDCF-D642-9F0B-EE038D0C57B8}"/>
              </a:ext>
            </a:extLst>
          </p:cNvPr>
          <p:cNvSpPr/>
          <p:nvPr/>
        </p:nvSpPr>
        <p:spPr>
          <a:xfrm>
            <a:off x="5004488" y="3094298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B51B17-EE6C-FC45-8977-79B018D2CB7B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flipH="1">
            <a:off x="3642650" y="3399104"/>
            <a:ext cx="1361838" cy="4628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AC40C2F-E984-9C44-BBA8-84C98A57B1AB}"/>
              </a:ext>
            </a:extLst>
          </p:cNvPr>
          <p:cNvSpPr/>
          <p:nvPr/>
        </p:nvSpPr>
        <p:spPr>
          <a:xfrm>
            <a:off x="996245" y="3557178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50% of CPU cycles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F53E0-7137-F044-8330-375E6671632E}"/>
              </a:ext>
            </a:extLst>
          </p:cNvPr>
          <p:cNvSpPr/>
          <p:nvPr/>
        </p:nvSpPr>
        <p:spPr>
          <a:xfrm>
            <a:off x="996245" y="4990561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50MBps Disk Write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0C53EF-4233-4147-B7A2-89E25F697859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flipH="1">
            <a:off x="3642650" y="2283878"/>
            <a:ext cx="1361838" cy="1578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57CD7-9095-8D48-A8CF-3A029697FE3F}"/>
              </a:ext>
            </a:extLst>
          </p:cNvPr>
          <p:cNvSpPr/>
          <p:nvPr/>
        </p:nvSpPr>
        <p:spPr>
          <a:xfrm>
            <a:off x="5004488" y="4559639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B98AF-99C7-204E-A611-7992B2106B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42650" y="3399104"/>
            <a:ext cx="1361838" cy="19019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EA2B2F-55BF-9240-83F0-889FE017D6D0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3642650" y="2283878"/>
            <a:ext cx="1361838" cy="30114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684B6-5BA1-2E46-AB80-2C985DEC4490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655542" y="2323519"/>
            <a:ext cx="1348946" cy="25409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05573-DC48-C446-833C-C9E3858B6AC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655540" y="4864445"/>
            <a:ext cx="1348948" cy="4762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BFE949-04CE-3649-ACBF-C4BF8313068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738454" y="3760581"/>
            <a:ext cx="1266034" cy="11038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CB48B8-1CEB-E94B-A238-AEB74E734278}"/>
              </a:ext>
            </a:extLst>
          </p:cNvPr>
          <p:cNvSpPr/>
          <p:nvPr/>
        </p:nvSpPr>
        <p:spPr>
          <a:xfrm>
            <a:off x="4605989" y="1672927"/>
            <a:ext cx="1943092" cy="4110019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A3BF52-C788-3B4C-8365-4E927DCBCE08}"/>
              </a:ext>
            </a:extLst>
          </p:cNvPr>
          <p:cNvSpPr/>
          <p:nvPr/>
        </p:nvSpPr>
        <p:spPr>
          <a:xfrm>
            <a:off x="7994289" y="1782881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Namespace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71B879-FEF1-BC48-8075-41E2D388E644}"/>
              </a:ext>
            </a:extLst>
          </p:cNvPr>
          <p:cNvSpPr/>
          <p:nvPr/>
        </p:nvSpPr>
        <p:spPr>
          <a:xfrm>
            <a:off x="7994288" y="3034267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Mount Namespace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4E7C01-F4FB-8349-B92F-E13D913B7122}"/>
              </a:ext>
            </a:extLst>
          </p:cNvPr>
          <p:cNvSpPr/>
          <p:nvPr/>
        </p:nvSpPr>
        <p:spPr>
          <a:xfrm>
            <a:off x="7994288" y="4465509"/>
            <a:ext cx="2646405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Namespace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E6E544-DED8-3E45-B917-A0524805ED7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6096000" y="2087687"/>
            <a:ext cx="1898289" cy="196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D6A9A0-16FB-DC45-880C-85A71D663C48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6096000" y="2283878"/>
            <a:ext cx="1898288" cy="10551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6BD9B5-0C93-3543-AE3C-8E796A5EEFC2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6096000" y="2283878"/>
            <a:ext cx="1898288" cy="24864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B84982-773A-C94F-8FE6-DD647F5E28EC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6096000" y="3399104"/>
            <a:ext cx="1898288" cy="13712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6ED84F-2C65-C341-8427-33306F71651B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6096000" y="3339073"/>
            <a:ext cx="1898288" cy="600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154308-FEC5-6144-AD2E-A2B69F5BFCDA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 flipV="1">
            <a:off x="6096000" y="2087687"/>
            <a:ext cx="1898289" cy="13114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3352E8-5DFE-5A44-973F-1487A540921D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6096000" y="4770315"/>
            <a:ext cx="1898288" cy="941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4406B1-D991-404B-A53A-284E4D0E9246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6096000" y="3339073"/>
            <a:ext cx="1898288" cy="1525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94D7D9-9C82-1C46-9929-095C6060EFAD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6096000" y="2087687"/>
            <a:ext cx="1898289" cy="27767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5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B01-4075-8449-B05A-8B6EC781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Namespace-related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E461-BF08-434B-8E2F-B0898514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Similar to fork in xv6. In the argument of ”Clone”, a process can specify the set of namespaces to inherit from its parent process</a:t>
            </a:r>
          </a:p>
          <a:p>
            <a:r>
              <a:rPr lang="en-US" dirty="0" err="1"/>
              <a:t>Unshare</a:t>
            </a:r>
            <a:endParaRPr lang="en-US" dirty="0"/>
          </a:p>
          <a:p>
            <a:pPr lvl="1"/>
            <a:r>
              <a:rPr lang="en-US" dirty="0"/>
              <a:t>Create a new namespace and attach </a:t>
            </a:r>
            <a:r>
              <a:rPr lang="en-US"/>
              <a:t>to the </a:t>
            </a:r>
            <a:r>
              <a:rPr lang="en-US" dirty="0"/>
              <a:t>created namespace</a:t>
            </a:r>
          </a:p>
          <a:p>
            <a:r>
              <a:rPr lang="en-US" dirty="0" err="1"/>
              <a:t>Setns</a:t>
            </a:r>
            <a:endParaRPr lang="en-US" dirty="0"/>
          </a:p>
          <a:p>
            <a:pPr lvl="1"/>
            <a:r>
              <a:rPr lang="en-US" dirty="0"/>
              <a:t>Switch to some existing namespace</a:t>
            </a:r>
          </a:p>
        </p:txBody>
      </p:sp>
    </p:spTree>
    <p:extLst>
      <p:ext uri="{BB962C8B-B14F-4D97-AF65-F5344CB8AC3E}">
        <p14:creationId xmlns:p14="http://schemas.microsoft.com/office/powerpoint/2010/main" val="15744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6022-B19A-FC45-A0E1-645D82E2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security on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A9A2-0F20-9D42-84DA-9CEC084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system calls that container should not run</a:t>
            </a:r>
          </a:p>
          <a:p>
            <a:pPr lvl="1"/>
            <a:r>
              <a:rPr lang="en-US" dirty="0"/>
              <a:t>Reboot machine</a:t>
            </a:r>
          </a:p>
          <a:p>
            <a:pPr lvl="1"/>
            <a:r>
              <a:rPr lang="en-US" dirty="0"/>
              <a:t>Modify the kernel</a:t>
            </a:r>
          </a:p>
        </p:txBody>
      </p:sp>
    </p:spTree>
    <p:extLst>
      <p:ext uri="{BB962C8B-B14F-4D97-AF65-F5344CB8AC3E}">
        <p14:creationId xmlns:p14="http://schemas.microsoft.com/office/powerpoint/2010/main" val="406461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6022-B19A-FC45-A0E1-645D82E2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1D20B-871C-A747-A1FB-775F1312C7ED}"/>
              </a:ext>
            </a:extLst>
          </p:cNvPr>
          <p:cNvSpPr txBox="1"/>
          <p:nvPr/>
        </p:nvSpPr>
        <p:spPr>
          <a:xfrm>
            <a:off x="530699" y="3381107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what?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6C4B-B325-AE4D-8ACB-CAC3228087EE}"/>
              </a:ext>
            </a:extLst>
          </p:cNvPr>
          <p:cNvSpPr txBox="1"/>
          <p:nvPr/>
        </p:nvSpPr>
        <p:spPr>
          <a:xfrm>
            <a:off x="3017913" y="174267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Who?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74941EB-478B-E043-881D-E9339F75EDB2}"/>
              </a:ext>
            </a:extLst>
          </p:cNvPr>
          <p:cNvSpPr/>
          <p:nvPr/>
        </p:nvSpPr>
        <p:spPr>
          <a:xfrm rot="2552461">
            <a:off x="2065065" y="4052525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B9DD3819-A7FF-C14E-8877-3AAD0D6447CF}"/>
              </a:ext>
            </a:extLst>
          </p:cNvPr>
          <p:cNvSpPr/>
          <p:nvPr/>
        </p:nvSpPr>
        <p:spPr>
          <a:xfrm rot="2552461">
            <a:off x="2983583" y="4052524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279E787-CE38-C14F-B2EA-953C20CB32B4}"/>
              </a:ext>
            </a:extLst>
          </p:cNvPr>
          <p:cNvSpPr/>
          <p:nvPr/>
        </p:nvSpPr>
        <p:spPr>
          <a:xfrm rot="2552461">
            <a:off x="2065064" y="2676413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63DB6CD0-71DD-F642-80A0-C983F5A9CAC5}"/>
              </a:ext>
            </a:extLst>
          </p:cNvPr>
          <p:cNvSpPr/>
          <p:nvPr/>
        </p:nvSpPr>
        <p:spPr>
          <a:xfrm rot="2552461">
            <a:off x="3902100" y="3295122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1AE7A0-E7B7-0944-A876-E0B9F503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85" y="2627803"/>
            <a:ext cx="702276" cy="657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7C65B0-5E64-0349-8049-938BAA85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44" y="2590904"/>
            <a:ext cx="702276" cy="657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BD251E-F3A9-A242-B4F9-3F22A9B5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66" y="3357207"/>
            <a:ext cx="702276" cy="657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4A51F-5DAD-1840-919D-B13ECDD8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41" y="3285602"/>
            <a:ext cx="702276" cy="657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35C337-7D1A-6940-A44E-8D358FBA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44" y="3954658"/>
            <a:ext cx="702276" cy="65779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37E3648-9325-AC47-8EB5-B691EC07AEAE}"/>
              </a:ext>
            </a:extLst>
          </p:cNvPr>
          <p:cNvSpPr/>
          <p:nvPr/>
        </p:nvSpPr>
        <p:spPr>
          <a:xfrm>
            <a:off x="1612534" y="3373304"/>
            <a:ext cx="3466596" cy="5016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FB21E2-227E-4044-B6BD-9CFB3D6C7208}"/>
              </a:ext>
            </a:extLst>
          </p:cNvPr>
          <p:cNvSpPr txBox="1"/>
          <p:nvPr/>
        </p:nvSpPr>
        <p:spPr>
          <a:xfrm>
            <a:off x="4649469" y="3811358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(access control list)</a:t>
            </a:r>
          </a:p>
        </p:txBody>
      </p:sp>
    </p:spTree>
    <p:extLst>
      <p:ext uri="{BB962C8B-B14F-4D97-AF65-F5344CB8AC3E}">
        <p14:creationId xmlns:p14="http://schemas.microsoft.com/office/powerpoint/2010/main" val="568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F48-362C-B44A-8F53-72CEEBCB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Program’s dependencies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9CCAE-3375-6744-87EA-EFD9F5977313}"/>
              </a:ext>
            </a:extLst>
          </p:cNvPr>
          <p:cNvSpPr/>
          <p:nvPr/>
        </p:nvSpPr>
        <p:spPr>
          <a:xfrm>
            <a:off x="2210590" y="2530010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011D5-FC0B-2E43-A5DA-DDB3BAAA5539}"/>
              </a:ext>
            </a:extLst>
          </p:cNvPr>
          <p:cNvSpPr/>
          <p:nvPr/>
        </p:nvSpPr>
        <p:spPr>
          <a:xfrm>
            <a:off x="4117393" y="2486761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C2F9-0C99-B543-B01B-DDBD274988E6}"/>
              </a:ext>
            </a:extLst>
          </p:cNvPr>
          <p:cNvSpPr/>
          <p:nvPr/>
        </p:nvSpPr>
        <p:spPr>
          <a:xfrm>
            <a:off x="4117393" y="3779593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AA749-4F6E-464C-981E-144F4BD3E37E}"/>
              </a:ext>
            </a:extLst>
          </p:cNvPr>
          <p:cNvSpPr/>
          <p:nvPr/>
        </p:nvSpPr>
        <p:spPr>
          <a:xfrm>
            <a:off x="6211329" y="2872042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405A1-FFEB-354A-B5FB-9FF2A64731C3}"/>
              </a:ext>
            </a:extLst>
          </p:cNvPr>
          <p:cNvSpPr/>
          <p:nvPr/>
        </p:nvSpPr>
        <p:spPr>
          <a:xfrm>
            <a:off x="6211328" y="4271307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4E1DDC-9853-0D43-9A0F-A6D07F9ADB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302102" y="2791567"/>
            <a:ext cx="815291" cy="432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CCB3C-CD94-3D4A-BA9A-6EBAFC5E21F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3302102" y="2834816"/>
            <a:ext cx="815291" cy="12495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6D802-E5F9-F547-9843-04B3EDB6C78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5208905" y="2791567"/>
            <a:ext cx="1002424" cy="3852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580B9-4A1E-714A-AB9B-8AE783FD680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208905" y="3176848"/>
            <a:ext cx="1002424" cy="9075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D071A-F260-AE46-AE45-165A202E0A0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5208905" y="4084399"/>
            <a:ext cx="1002423" cy="4917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C8BF60-44D8-A647-9B29-1660671F98C3}"/>
              </a:ext>
            </a:extLst>
          </p:cNvPr>
          <p:cNvCxnSpPr>
            <a:cxnSpLocks/>
          </p:cNvCxnSpPr>
          <p:nvPr/>
        </p:nvCxnSpPr>
        <p:spPr>
          <a:xfrm flipH="1">
            <a:off x="7486669" y="2174788"/>
            <a:ext cx="915926" cy="72894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953ECC-B52A-CC41-B4C1-D427F5A341A8}"/>
              </a:ext>
            </a:extLst>
          </p:cNvPr>
          <p:cNvSpPr txBox="1"/>
          <p:nvPr/>
        </p:nvSpPr>
        <p:spPr>
          <a:xfrm>
            <a:off x="8550876" y="1882833"/>
            <a:ext cx="2142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 version 1.1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/lib/..</a:t>
            </a:r>
          </a:p>
        </p:txBody>
      </p:sp>
    </p:spTree>
    <p:extLst>
      <p:ext uri="{BB962C8B-B14F-4D97-AF65-F5344CB8AC3E}">
        <p14:creationId xmlns:p14="http://schemas.microsoft.com/office/powerpoint/2010/main" val="8172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6022-B19A-FC45-A0E1-645D82E2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1D20B-871C-A747-A1FB-775F1312C7ED}"/>
              </a:ext>
            </a:extLst>
          </p:cNvPr>
          <p:cNvSpPr txBox="1"/>
          <p:nvPr/>
        </p:nvSpPr>
        <p:spPr>
          <a:xfrm>
            <a:off x="530699" y="3381107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what?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06C4B-B325-AE4D-8ACB-CAC3228087EE}"/>
              </a:ext>
            </a:extLst>
          </p:cNvPr>
          <p:cNvSpPr txBox="1"/>
          <p:nvPr/>
        </p:nvSpPr>
        <p:spPr>
          <a:xfrm>
            <a:off x="3017913" y="174267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Who?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74941EB-478B-E043-881D-E9339F75EDB2}"/>
              </a:ext>
            </a:extLst>
          </p:cNvPr>
          <p:cNvSpPr/>
          <p:nvPr/>
        </p:nvSpPr>
        <p:spPr>
          <a:xfrm rot="2552461">
            <a:off x="2065065" y="4052525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B9DD3819-A7FF-C14E-8877-3AAD0D6447CF}"/>
              </a:ext>
            </a:extLst>
          </p:cNvPr>
          <p:cNvSpPr/>
          <p:nvPr/>
        </p:nvSpPr>
        <p:spPr>
          <a:xfrm rot="2552461">
            <a:off x="2983583" y="4052524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279E787-CE38-C14F-B2EA-953C20CB32B4}"/>
              </a:ext>
            </a:extLst>
          </p:cNvPr>
          <p:cNvSpPr/>
          <p:nvPr/>
        </p:nvSpPr>
        <p:spPr>
          <a:xfrm rot="2552461">
            <a:off x="2065064" y="2676413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63DB6CD0-71DD-F642-80A0-C983F5A9CAC5}"/>
              </a:ext>
            </a:extLst>
          </p:cNvPr>
          <p:cNvSpPr/>
          <p:nvPr/>
        </p:nvSpPr>
        <p:spPr>
          <a:xfrm rot="2552461">
            <a:off x="3902100" y="3295122"/>
            <a:ext cx="536082" cy="598430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1AE7A0-E7B7-0944-A876-E0B9F503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85" y="2627803"/>
            <a:ext cx="702276" cy="657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7C65B0-5E64-0349-8049-938BAA85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44" y="2590904"/>
            <a:ext cx="702276" cy="657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BD251E-F3A9-A242-B4F9-3F22A9B5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66" y="3357207"/>
            <a:ext cx="702276" cy="657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4A51F-5DAD-1840-919D-B13ECDD8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41" y="3285602"/>
            <a:ext cx="702276" cy="657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35C337-7D1A-6940-A44E-8D358FBA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44" y="3954658"/>
            <a:ext cx="702276" cy="65779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37E3648-9325-AC47-8EB5-B691EC07AEAE}"/>
              </a:ext>
            </a:extLst>
          </p:cNvPr>
          <p:cNvSpPr/>
          <p:nvPr/>
        </p:nvSpPr>
        <p:spPr>
          <a:xfrm rot="16200000">
            <a:off x="1563621" y="3594472"/>
            <a:ext cx="3466596" cy="5016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FB21E2-227E-4044-B6BD-9CFB3D6C7208}"/>
              </a:ext>
            </a:extLst>
          </p:cNvPr>
          <p:cNvSpPr txBox="1"/>
          <p:nvPr/>
        </p:nvSpPr>
        <p:spPr>
          <a:xfrm>
            <a:off x="3598117" y="538831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993985-9424-D849-A34B-B142B07AFAB1}"/>
              </a:ext>
            </a:extLst>
          </p:cNvPr>
          <p:cNvSpPr txBox="1"/>
          <p:nvPr/>
        </p:nvSpPr>
        <p:spPr>
          <a:xfrm>
            <a:off x="6475873" y="2268766"/>
            <a:ext cx="5025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has defined a set of capabilities.</a:t>
            </a:r>
          </a:p>
          <a:p>
            <a:r>
              <a:rPr lang="en-US" dirty="0"/>
              <a:t>For example, SYS_ADMIN can reboot machine or modify the kernel.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 has a reduced set of capabilities.</a:t>
            </a:r>
          </a:p>
          <a:p>
            <a:r>
              <a:rPr lang="en-US" dirty="0"/>
              <a:t>- Container by default does not have SYS_ADMIN.</a:t>
            </a:r>
          </a:p>
        </p:txBody>
      </p:sp>
    </p:spTree>
    <p:extLst>
      <p:ext uri="{BB962C8B-B14F-4D97-AF65-F5344CB8AC3E}">
        <p14:creationId xmlns:p14="http://schemas.microsoft.com/office/powerpoint/2010/main" val="59124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F48-362C-B44A-8F53-72CEEBCB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Program’s dependencies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9CCAE-3375-6744-87EA-EFD9F5977313}"/>
              </a:ext>
            </a:extLst>
          </p:cNvPr>
          <p:cNvSpPr/>
          <p:nvPr/>
        </p:nvSpPr>
        <p:spPr>
          <a:xfrm>
            <a:off x="1741033" y="2213851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011D5-FC0B-2E43-A5DA-DDB3BAAA5539}"/>
              </a:ext>
            </a:extLst>
          </p:cNvPr>
          <p:cNvSpPr/>
          <p:nvPr/>
        </p:nvSpPr>
        <p:spPr>
          <a:xfrm>
            <a:off x="4117393" y="2486761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C2F9-0C99-B543-B01B-DDBD274988E6}"/>
              </a:ext>
            </a:extLst>
          </p:cNvPr>
          <p:cNvSpPr/>
          <p:nvPr/>
        </p:nvSpPr>
        <p:spPr>
          <a:xfrm>
            <a:off x="4117393" y="3779593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AA749-4F6E-464C-981E-144F4BD3E37E}"/>
              </a:ext>
            </a:extLst>
          </p:cNvPr>
          <p:cNvSpPr/>
          <p:nvPr/>
        </p:nvSpPr>
        <p:spPr>
          <a:xfrm>
            <a:off x="6211329" y="2872042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405A1-FFEB-354A-B5FB-9FF2A64731C3}"/>
              </a:ext>
            </a:extLst>
          </p:cNvPr>
          <p:cNvSpPr/>
          <p:nvPr/>
        </p:nvSpPr>
        <p:spPr>
          <a:xfrm>
            <a:off x="6211328" y="4271307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4E1DDC-9853-0D43-9A0F-A6D07F9ADB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2832545" y="2518657"/>
            <a:ext cx="1284848" cy="2729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CCB3C-CD94-3D4A-BA9A-6EBAFC5E21F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832545" y="2518657"/>
            <a:ext cx="1284848" cy="15657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6D802-E5F9-F547-9843-04B3EDB6C78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5208905" y="2791567"/>
            <a:ext cx="1002424" cy="3852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580B9-4A1E-714A-AB9B-8AE783FD680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208905" y="3176848"/>
            <a:ext cx="1002424" cy="9075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D071A-F260-AE46-AE45-165A202E0A0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5208905" y="4084399"/>
            <a:ext cx="1002423" cy="4917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ACAC2-B23B-C44A-B7CB-2BE8E67953AD}"/>
              </a:ext>
            </a:extLst>
          </p:cNvPr>
          <p:cNvSpPr/>
          <p:nvPr/>
        </p:nvSpPr>
        <p:spPr>
          <a:xfrm>
            <a:off x="1741033" y="3169982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8F9E4F-6058-D04C-8864-12363B645688}"/>
              </a:ext>
            </a:extLst>
          </p:cNvPr>
          <p:cNvSpPr/>
          <p:nvPr/>
        </p:nvSpPr>
        <p:spPr>
          <a:xfrm>
            <a:off x="1741033" y="4126113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00153C-B25C-5C45-BB55-E0FA8D815ECD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flipH="1">
            <a:off x="2832545" y="2791567"/>
            <a:ext cx="1284848" cy="6832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4A1D48-020C-564F-96DD-B74D15F47AA6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2832545" y="4430919"/>
            <a:ext cx="3378783" cy="1451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3F9FB8-0C9F-3449-85F2-C509499B984C}"/>
              </a:ext>
            </a:extLst>
          </p:cNvPr>
          <p:cNvCxnSpPr>
            <a:cxnSpLocks/>
            <a:stCxn id="7" idx="1"/>
            <a:endCxn id="18" idx="3"/>
          </p:cNvCxnSpPr>
          <p:nvPr/>
        </p:nvCxnSpPr>
        <p:spPr>
          <a:xfrm flipH="1">
            <a:off x="2832545" y="3176848"/>
            <a:ext cx="3378784" cy="297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9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F48-362C-B44A-8F53-72CEEBCB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Program’s dependencies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9CCAE-3375-6744-87EA-EFD9F5977313}"/>
              </a:ext>
            </a:extLst>
          </p:cNvPr>
          <p:cNvSpPr/>
          <p:nvPr/>
        </p:nvSpPr>
        <p:spPr>
          <a:xfrm>
            <a:off x="814274" y="2468227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011D5-FC0B-2E43-A5DA-DDB3BAAA5539}"/>
              </a:ext>
            </a:extLst>
          </p:cNvPr>
          <p:cNvSpPr/>
          <p:nvPr/>
        </p:nvSpPr>
        <p:spPr>
          <a:xfrm>
            <a:off x="2721077" y="2424978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C2F9-0C99-B543-B01B-DDBD274988E6}"/>
              </a:ext>
            </a:extLst>
          </p:cNvPr>
          <p:cNvSpPr/>
          <p:nvPr/>
        </p:nvSpPr>
        <p:spPr>
          <a:xfrm>
            <a:off x="2721077" y="3717810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AA749-4F6E-464C-981E-144F4BD3E37E}"/>
              </a:ext>
            </a:extLst>
          </p:cNvPr>
          <p:cNvSpPr/>
          <p:nvPr/>
        </p:nvSpPr>
        <p:spPr>
          <a:xfrm>
            <a:off x="4815013" y="2810259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Protobuf</a:t>
            </a:r>
            <a:endParaRPr lang="en-US" dirty="0"/>
          </a:p>
          <a:p>
            <a:pPr algn="ctr"/>
            <a:r>
              <a:rPr lang="en-US" dirty="0"/>
              <a:t>1.1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405A1-FFEB-354A-B5FB-9FF2A64731C3}"/>
              </a:ext>
            </a:extLst>
          </p:cNvPr>
          <p:cNvSpPr/>
          <p:nvPr/>
        </p:nvSpPr>
        <p:spPr>
          <a:xfrm>
            <a:off x="4815012" y="4209524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4E1DDC-9853-0D43-9A0F-A6D07F9ADB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905786" y="2729784"/>
            <a:ext cx="815291" cy="432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CCB3C-CD94-3D4A-BA9A-6EBAFC5E21F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1905786" y="2773033"/>
            <a:ext cx="815291" cy="12495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6D802-E5F9-F547-9843-04B3EDB6C78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3812589" y="2729784"/>
            <a:ext cx="1002424" cy="3852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580B9-4A1E-714A-AB9B-8AE783FD680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812589" y="3115065"/>
            <a:ext cx="1002424" cy="9075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D071A-F260-AE46-AE45-165A202E0A0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812589" y="4022616"/>
            <a:ext cx="1002423" cy="4917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E4076-371F-D44F-8530-B496826D9AAF}"/>
              </a:ext>
            </a:extLst>
          </p:cNvPr>
          <p:cNvSpPr/>
          <p:nvPr/>
        </p:nvSpPr>
        <p:spPr>
          <a:xfrm>
            <a:off x="678607" y="1915938"/>
            <a:ext cx="5417394" cy="349632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A9EFD6-666F-AA41-8AB3-FFD58AEB9F52}"/>
              </a:ext>
            </a:extLst>
          </p:cNvPr>
          <p:cNvSpPr/>
          <p:nvPr/>
        </p:nvSpPr>
        <p:spPr>
          <a:xfrm>
            <a:off x="6521286" y="1915938"/>
            <a:ext cx="5417394" cy="349632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423FCE-0639-6345-B0B0-1CA622D061DB}"/>
              </a:ext>
            </a:extLst>
          </p:cNvPr>
          <p:cNvSpPr/>
          <p:nvPr/>
        </p:nvSpPr>
        <p:spPr>
          <a:xfrm>
            <a:off x="6777424" y="3264034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91FCA7-7863-7D4F-9DC4-D2E42DD6D14E}"/>
              </a:ext>
            </a:extLst>
          </p:cNvPr>
          <p:cNvSpPr/>
          <p:nvPr/>
        </p:nvSpPr>
        <p:spPr>
          <a:xfrm>
            <a:off x="8925167" y="2287991"/>
            <a:ext cx="1091512" cy="609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Protobuf</a:t>
            </a:r>
            <a:endParaRPr lang="en-US" dirty="0"/>
          </a:p>
          <a:p>
            <a:pPr algn="ctr"/>
            <a:r>
              <a:rPr lang="en-US" dirty="0"/>
              <a:t>1.2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3565B5-85ED-F947-B6DF-A41B81C8CC6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868936" y="2592796"/>
            <a:ext cx="1069124" cy="9760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6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4ABD-FEA3-2B4D-B875-0F1AC929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 application without trusting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817B1-F6BB-3F43-AD68-729E96AE86A6}"/>
              </a:ext>
            </a:extLst>
          </p:cNvPr>
          <p:cNvSpPr/>
          <p:nvPr/>
        </p:nvSpPr>
        <p:spPr>
          <a:xfrm>
            <a:off x="964344" y="2172604"/>
            <a:ext cx="3277622" cy="150971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F08F5-9399-0B49-B6F1-A0F101F0C26F}"/>
              </a:ext>
            </a:extLst>
          </p:cNvPr>
          <p:cNvSpPr/>
          <p:nvPr/>
        </p:nvSpPr>
        <p:spPr>
          <a:xfrm>
            <a:off x="1075554" y="249791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9DD14-07EB-8B42-B0D0-359380AF6A96}"/>
              </a:ext>
            </a:extLst>
          </p:cNvPr>
          <p:cNvSpPr/>
          <p:nvPr/>
        </p:nvSpPr>
        <p:spPr>
          <a:xfrm>
            <a:off x="3046713" y="2508156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E2E67-E25D-7144-AA48-8399A419DDD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122525" y="2794615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52136-5246-7040-8766-9EAC16E31F69}"/>
              </a:ext>
            </a:extLst>
          </p:cNvPr>
          <p:cNvSpPr/>
          <p:nvPr/>
        </p:nvSpPr>
        <p:spPr>
          <a:xfrm>
            <a:off x="4605470" y="2172604"/>
            <a:ext cx="3277622" cy="150971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194-FC4D-1541-9910-C502D6875D3D}"/>
              </a:ext>
            </a:extLst>
          </p:cNvPr>
          <p:cNvSpPr/>
          <p:nvPr/>
        </p:nvSpPr>
        <p:spPr>
          <a:xfrm>
            <a:off x="4716680" y="249791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73CD3-ABA9-2648-9A4B-D3747C42FB0F}"/>
              </a:ext>
            </a:extLst>
          </p:cNvPr>
          <p:cNvSpPr/>
          <p:nvPr/>
        </p:nvSpPr>
        <p:spPr>
          <a:xfrm>
            <a:off x="6687839" y="2508156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EADB43-32C5-7344-9240-10EEB3BAAA6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5763651" y="2794615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C9678-96B1-FB4E-AFD7-242D235A9E72}"/>
              </a:ext>
            </a:extLst>
          </p:cNvPr>
          <p:cNvSpPr/>
          <p:nvPr/>
        </p:nvSpPr>
        <p:spPr>
          <a:xfrm>
            <a:off x="8313146" y="2186913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9AC11-A778-E24B-B578-A81129CF1820}"/>
              </a:ext>
            </a:extLst>
          </p:cNvPr>
          <p:cNvSpPr/>
          <p:nvPr/>
        </p:nvSpPr>
        <p:spPr>
          <a:xfrm>
            <a:off x="10306829" y="2172604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8EFD4D-BD9A-F94F-B668-6E4ECDCDA14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9360117" y="2483610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BB994C-99A3-9B4D-BAEA-1F1BC70AB48A}"/>
              </a:ext>
            </a:extLst>
          </p:cNvPr>
          <p:cNvSpPr/>
          <p:nvPr/>
        </p:nvSpPr>
        <p:spPr>
          <a:xfrm>
            <a:off x="8313146" y="305255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FD32F6-C6D9-8142-A2CC-36FE84B1E6E2}"/>
              </a:ext>
            </a:extLst>
          </p:cNvPr>
          <p:cNvSpPr/>
          <p:nvPr/>
        </p:nvSpPr>
        <p:spPr>
          <a:xfrm>
            <a:off x="10273357" y="3052559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A97F47-0BF7-FE4F-A6B5-970DBB37BCC3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9360117" y="2483610"/>
            <a:ext cx="913240" cy="865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5D6124-7021-B84A-97D1-2E8F62BCE691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9360117" y="3349255"/>
            <a:ext cx="91324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58C85-6D9C-1744-8130-49673C839655}"/>
              </a:ext>
            </a:extLst>
          </p:cNvPr>
          <p:cNvSpPr/>
          <p:nvPr/>
        </p:nvSpPr>
        <p:spPr>
          <a:xfrm>
            <a:off x="964344" y="4040665"/>
            <a:ext cx="10355984" cy="1235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</p:spTree>
    <p:extLst>
      <p:ext uri="{BB962C8B-B14F-4D97-AF65-F5344CB8AC3E}">
        <p14:creationId xmlns:p14="http://schemas.microsoft.com/office/powerpoint/2010/main" val="428389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4ABD-FEA3-2B4D-B875-0F1AC929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containerized process triggers a bug in the kernel?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817B1-F6BB-3F43-AD68-729E96AE86A6}"/>
              </a:ext>
            </a:extLst>
          </p:cNvPr>
          <p:cNvSpPr/>
          <p:nvPr/>
        </p:nvSpPr>
        <p:spPr>
          <a:xfrm>
            <a:off x="964344" y="2172604"/>
            <a:ext cx="3277622" cy="150971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F08F5-9399-0B49-B6F1-A0F101F0C26F}"/>
              </a:ext>
            </a:extLst>
          </p:cNvPr>
          <p:cNvSpPr/>
          <p:nvPr/>
        </p:nvSpPr>
        <p:spPr>
          <a:xfrm>
            <a:off x="1075554" y="249791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9DD14-07EB-8B42-B0D0-359380AF6A96}"/>
              </a:ext>
            </a:extLst>
          </p:cNvPr>
          <p:cNvSpPr/>
          <p:nvPr/>
        </p:nvSpPr>
        <p:spPr>
          <a:xfrm>
            <a:off x="3046713" y="2508156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E2E67-E25D-7144-AA48-8399A419DDD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122525" y="2794615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52136-5246-7040-8766-9EAC16E31F69}"/>
              </a:ext>
            </a:extLst>
          </p:cNvPr>
          <p:cNvSpPr/>
          <p:nvPr/>
        </p:nvSpPr>
        <p:spPr>
          <a:xfrm>
            <a:off x="4605470" y="2172604"/>
            <a:ext cx="3277622" cy="150971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194-FC4D-1541-9910-C502D6875D3D}"/>
              </a:ext>
            </a:extLst>
          </p:cNvPr>
          <p:cNvSpPr/>
          <p:nvPr/>
        </p:nvSpPr>
        <p:spPr>
          <a:xfrm>
            <a:off x="4716680" y="249791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73CD3-ABA9-2648-9A4B-D3747C42FB0F}"/>
              </a:ext>
            </a:extLst>
          </p:cNvPr>
          <p:cNvSpPr/>
          <p:nvPr/>
        </p:nvSpPr>
        <p:spPr>
          <a:xfrm>
            <a:off x="6687839" y="2508156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EADB43-32C5-7344-9240-10EEB3BAAA6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5763651" y="2794615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C9678-96B1-FB4E-AFD7-242D235A9E72}"/>
              </a:ext>
            </a:extLst>
          </p:cNvPr>
          <p:cNvSpPr/>
          <p:nvPr/>
        </p:nvSpPr>
        <p:spPr>
          <a:xfrm>
            <a:off x="8313146" y="2186913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9AC11-A778-E24B-B578-A81129CF1820}"/>
              </a:ext>
            </a:extLst>
          </p:cNvPr>
          <p:cNvSpPr/>
          <p:nvPr/>
        </p:nvSpPr>
        <p:spPr>
          <a:xfrm>
            <a:off x="10306829" y="2172604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8EFD4D-BD9A-F94F-B668-6E4ECDCDA14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9360117" y="2483610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BB994C-99A3-9B4D-BAEA-1F1BC70AB48A}"/>
              </a:ext>
            </a:extLst>
          </p:cNvPr>
          <p:cNvSpPr/>
          <p:nvPr/>
        </p:nvSpPr>
        <p:spPr>
          <a:xfrm>
            <a:off x="8313146" y="305255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FD32F6-C6D9-8142-A2CC-36FE84B1E6E2}"/>
              </a:ext>
            </a:extLst>
          </p:cNvPr>
          <p:cNvSpPr/>
          <p:nvPr/>
        </p:nvSpPr>
        <p:spPr>
          <a:xfrm>
            <a:off x="10273357" y="3052559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A97F47-0BF7-FE4F-A6B5-970DBB37BCC3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9360117" y="2483610"/>
            <a:ext cx="913240" cy="865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5D6124-7021-B84A-97D1-2E8F62BCE691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9360117" y="3349255"/>
            <a:ext cx="91324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58C85-6D9C-1744-8130-49673C839655}"/>
              </a:ext>
            </a:extLst>
          </p:cNvPr>
          <p:cNvSpPr/>
          <p:nvPr/>
        </p:nvSpPr>
        <p:spPr>
          <a:xfrm>
            <a:off x="964344" y="4040665"/>
            <a:ext cx="10355984" cy="1235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C665C-C5D9-B747-9048-6DEDA6C85C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99040" y="3091311"/>
            <a:ext cx="2995480" cy="126035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A14289-5E4D-F648-A49A-896F624B2652}"/>
              </a:ext>
            </a:extLst>
          </p:cNvPr>
          <p:cNvSpPr txBox="1"/>
          <p:nvPr/>
        </p:nvSpPr>
        <p:spPr>
          <a:xfrm>
            <a:off x="2905559" y="416423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0D976886-992F-9E45-A2EB-B1C135ABA01B}"/>
              </a:ext>
            </a:extLst>
          </p:cNvPr>
          <p:cNvSpPr/>
          <p:nvPr/>
        </p:nvSpPr>
        <p:spPr>
          <a:xfrm rot="2552461">
            <a:off x="4721600" y="3603745"/>
            <a:ext cx="2323181" cy="2323181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4ABD-FEA3-2B4D-B875-0F1AC929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containerized process triggers a bug in the kernel?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817B1-F6BB-3F43-AD68-729E96AE86A6}"/>
              </a:ext>
            </a:extLst>
          </p:cNvPr>
          <p:cNvSpPr/>
          <p:nvPr/>
        </p:nvSpPr>
        <p:spPr>
          <a:xfrm>
            <a:off x="964344" y="2172604"/>
            <a:ext cx="3277622" cy="150971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F08F5-9399-0B49-B6F1-A0F101F0C26F}"/>
              </a:ext>
            </a:extLst>
          </p:cNvPr>
          <p:cNvSpPr/>
          <p:nvPr/>
        </p:nvSpPr>
        <p:spPr>
          <a:xfrm>
            <a:off x="1075554" y="249791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9DD14-07EB-8B42-B0D0-359380AF6A96}"/>
              </a:ext>
            </a:extLst>
          </p:cNvPr>
          <p:cNvSpPr/>
          <p:nvPr/>
        </p:nvSpPr>
        <p:spPr>
          <a:xfrm>
            <a:off x="3046713" y="2508156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E2E67-E25D-7144-AA48-8399A419DDD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122525" y="2794615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52136-5246-7040-8766-9EAC16E31F69}"/>
              </a:ext>
            </a:extLst>
          </p:cNvPr>
          <p:cNvSpPr/>
          <p:nvPr/>
        </p:nvSpPr>
        <p:spPr>
          <a:xfrm>
            <a:off x="4605470" y="2172604"/>
            <a:ext cx="3277622" cy="1509712"/>
          </a:xfrm>
          <a:prstGeom prst="rect">
            <a:avLst/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194-FC4D-1541-9910-C502D6875D3D}"/>
              </a:ext>
            </a:extLst>
          </p:cNvPr>
          <p:cNvSpPr/>
          <p:nvPr/>
        </p:nvSpPr>
        <p:spPr>
          <a:xfrm>
            <a:off x="4716680" y="249791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73CD3-ABA9-2648-9A4B-D3747C42FB0F}"/>
              </a:ext>
            </a:extLst>
          </p:cNvPr>
          <p:cNvSpPr/>
          <p:nvPr/>
        </p:nvSpPr>
        <p:spPr>
          <a:xfrm>
            <a:off x="6687839" y="2508156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EADB43-32C5-7344-9240-10EEB3BAAA6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5763651" y="2794615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C9678-96B1-FB4E-AFD7-242D235A9E72}"/>
              </a:ext>
            </a:extLst>
          </p:cNvPr>
          <p:cNvSpPr/>
          <p:nvPr/>
        </p:nvSpPr>
        <p:spPr>
          <a:xfrm>
            <a:off x="8313146" y="2186913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9AC11-A778-E24B-B578-A81129CF1820}"/>
              </a:ext>
            </a:extLst>
          </p:cNvPr>
          <p:cNvSpPr/>
          <p:nvPr/>
        </p:nvSpPr>
        <p:spPr>
          <a:xfrm>
            <a:off x="10306829" y="2172604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8EFD4D-BD9A-F94F-B668-6E4ECDCDA14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9360117" y="2483610"/>
            <a:ext cx="924190" cy="81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BB994C-99A3-9B4D-BAEA-1F1BC70AB48A}"/>
              </a:ext>
            </a:extLst>
          </p:cNvPr>
          <p:cNvSpPr/>
          <p:nvPr/>
        </p:nvSpPr>
        <p:spPr>
          <a:xfrm>
            <a:off x="8313146" y="3052558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FD32F6-C6D9-8142-A2CC-36FE84B1E6E2}"/>
              </a:ext>
            </a:extLst>
          </p:cNvPr>
          <p:cNvSpPr/>
          <p:nvPr/>
        </p:nvSpPr>
        <p:spPr>
          <a:xfrm>
            <a:off x="10273357" y="3052559"/>
            <a:ext cx="1046971" cy="59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A97F47-0BF7-FE4F-A6B5-970DBB37BCC3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9360117" y="2483610"/>
            <a:ext cx="913240" cy="865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5D6124-7021-B84A-97D1-2E8F62BCE691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9360117" y="3349255"/>
            <a:ext cx="91324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F58C85-6D9C-1744-8130-49673C839655}"/>
              </a:ext>
            </a:extLst>
          </p:cNvPr>
          <p:cNvSpPr/>
          <p:nvPr/>
        </p:nvSpPr>
        <p:spPr>
          <a:xfrm>
            <a:off x="964344" y="4040665"/>
            <a:ext cx="10355984" cy="1235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C665C-C5D9-B747-9048-6DEDA6C85C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99040" y="3091311"/>
            <a:ext cx="2995480" cy="126035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A14289-5E4D-F648-A49A-896F624B2652}"/>
              </a:ext>
            </a:extLst>
          </p:cNvPr>
          <p:cNvSpPr txBox="1"/>
          <p:nvPr/>
        </p:nvSpPr>
        <p:spPr>
          <a:xfrm>
            <a:off x="2905559" y="416423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0D976886-992F-9E45-A2EB-B1C135ABA01B}"/>
              </a:ext>
            </a:extLst>
          </p:cNvPr>
          <p:cNvSpPr/>
          <p:nvPr/>
        </p:nvSpPr>
        <p:spPr>
          <a:xfrm rot="2552461">
            <a:off x="4721600" y="3603745"/>
            <a:ext cx="2323181" cy="2323181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A97ED1AC-3810-2541-B92E-5140A0D7AE0A}"/>
              </a:ext>
            </a:extLst>
          </p:cNvPr>
          <p:cNvSpPr/>
          <p:nvPr/>
        </p:nvSpPr>
        <p:spPr>
          <a:xfrm rot="2552461">
            <a:off x="1615429" y="1765869"/>
            <a:ext cx="2323181" cy="2323181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3059FCCD-76CA-284C-B176-0FF2F2BBC12C}"/>
              </a:ext>
            </a:extLst>
          </p:cNvPr>
          <p:cNvSpPr/>
          <p:nvPr/>
        </p:nvSpPr>
        <p:spPr>
          <a:xfrm rot="2552461">
            <a:off x="4958119" y="1681732"/>
            <a:ext cx="2323181" cy="2323181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C74BF1AE-3D48-4741-90DE-55F31DCE29AA}"/>
              </a:ext>
            </a:extLst>
          </p:cNvPr>
          <p:cNvSpPr/>
          <p:nvPr/>
        </p:nvSpPr>
        <p:spPr>
          <a:xfrm rot="2552461">
            <a:off x="8704069" y="1725487"/>
            <a:ext cx="2323181" cy="2323181"/>
          </a:xfrm>
          <a:prstGeom prst="plus">
            <a:avLst>
              <a:gd name="adj" fmla="val 42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DCBC-319A-DB43-92D3-33D78BCA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9DED-81EA-3741-92E6-1D1CF460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(or sandbox) for a set of processes that</a:t>
            </a:r>
          </a:p>
          <a:p>
            <a:pPr lvl="1"/>
            <a:r>
              <a:rPr lang="en-US" dirty="0"/>
              <a:t>contains all the dependencies for the set of processes to run</a:t>
            </a:r>
          </a:p>
          <a:p>
            <a:pPr lvl="1"/>
            <a:r>
              <a:rPr lang="en-US" dirty="0"/>
              <a:t>ensures isolation</a:t>
            </a:r>
          </a:p>
        </p:txBody>
      </p:sp>
    </p:spTree>
    <p:extLst>
      <p:ext uri="{BB962C8B-B14F-4D97-AF65-F5344CB8AC3E}">
        <p14:creationId xmlns:p14="http://schemas.microsoft.com/office/powerpoint/2010/main" val="14773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E1E1-30C0-D342-9035-767F4A06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E09E-9448-0E43-B84E-295B40D9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Namespaces</a:t>
            </a:r>
          </a:p>
          <a:p>
            <a:pPr lvl="1"/>
            <a:r>
              <a:rPr lang="en-US" dirty="0"/>
              <a:t>Wrap a global system resource in an abstraction that makes it appear to the processes within the namespace that they have their own isolated instance of the global resource. </a:t>
            </a:r>
          </a:p>
          <a:p>
            <a:endParaRPr lang="en-US" dirty="0"/>
          </a:p>
          <a:p>
            <a:r>
              <a:rPr lang="en-US" dirty="0" err="1"/>
              <a:t>Cgroups</a:t>
            </a:r>
            <a:endParaRPr lang="en-US" dirty="0"/>
          </a:p>
          <a:p>
            <a:pPr lvl="1"/>
            <a:r>
              <a:rPr lang="en-US" dirty="0"/>
              <a:t>Organize processes into groups whose usage of various types of resources can then be limited and monitored.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45787-8D91-1A40-8305-449C2B87FEA9}"/>
              </a:ext>
            </a:extLst>
          </p:cNvPr>
          <p:cNvSpPr txBox="1"/>
          <p:nvPr/>
        </p:nvSpPr>
        <p:spPr>
          <a:xfrm>
            <a:off x="9724126" y="5992297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“Linux Manual”</a:t>
            </a:r>
          </a:p>
        </p:txBody>
      </p:sp>
    </p:spTree>
    <p:extLst>
      <p:ext uri="{BB962C8B-B14F-4D97-AF65-F5344CB8AC3E}">
        <p14:creationId xmlns:p14="http://schemas.microsoft.com/office/powerpoint/2010/main" val="30206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E77936DB-79DB-3A43-8D16-AEE2EF52FA2D}" vid="{0948C85F-EF1F-BF48-AE9D-D3438549D3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5009</TotalTime>
  <Words>459</Words>
  <Application>Microsoft Macintosh PowerPoint</Application>
  <PresentationFormat>Widescreen</PresentationFormat>
  <Paragraphs>157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 Light</vt:lpstr>
      <vt:lpstr>Office Theme</vt:lpstr>
      <vt:lpstr>Container</vt:lpstr>
      <vt:lpstr>Program’s dependencies</vt:lpstr>
      <vt:lpstr>Program’s dependencies</vt:lpstr>
      <vt:lpstr>Program’s dependencies</vt:lpstr>
      <vt:lpstr>Run an application without trusting it</vt:lpstr>
      <vt:lpstr>What if a containerized process triggers a bug in the kernel?</vt:lpstr>
      <vt:lpstr>What if a containerized process triggers a bug in the kernel?</vt:lpstr>
      <vt:lpstr>Container</vt:lpstr>
      <vt:lpstr>Linux containers</vt:lpstr>
      <vt:lpstr>Namespaces</vt:lpstr>
      <vt:lpstr>Namespaces</vt:lpstr>
      <vt:lpstr>PID namespace</vt:lpstr>
      <vt:lpstr>Mount namespace</vt:lpstr>
      <vt:lpstr>Network namespace</vt:lpstr>
      <vt:lpstr>Cgroups</vt:lpstr>
      <vt:lpstr>What is a container?</vt:lpstr>
      <vt:lpstr>Namespace-related system calls</vt:lpstr>
      <vt:lpstr>Enforcing security on system calls</vt:lpstr>
      <vt:lpstr>Linux capabilities</vt:lpstr>
      <vt:lpstr>Linux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Danyang Zhuo</dc:creator>
  <cp:lastModifiedBy>Danyang Zhuo, Ph.D.</cp:lastModifiedBy>
  <cp:revision>151</cp:revision>
  <dcterms:created xsi:type="dcterms:W3CDTF">2020-08-02T01:53:20Z</dcterms:created>
  <dcterms:modified xsi:type="dcterms:W3CDTF">2020-08-06T20:08:21Z</dcterms:modified>
</cp:coreProperties>
</file>