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71" r:id="rId5"/>
    <p:sldId id="266" r:id="rId6"/>
    <p:sldId id="263" r:id="rId7"/>
    <p:sldId id="265" r:id="rId8"/>
    <p:sldId id="27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DC235-1A0D-9844-83C0-C84E40549E9A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8210E-406E-C449-93D2-FC0CBFB1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9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8210E-406E-C449-93D2-FC0CBFB1A3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22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8CF0-F719-8745-ADF7-BFEEF2EB68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54912C-FFBD-BA4C-A39A-01555CE4E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B3C69-60F1-5641-9FA4-6F1D75C97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B2E74-1489-EE4E-AF21-721E74291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4FF79-AFEC-304D-AC11-34D1D227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309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D8D2-650C-DF4C-92BF-A9FF1EE2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90142-F3F8-3E4E-9E79-E5DA3D9574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4256D-76AD-7C4B-9BBD-795831D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A07E7-D907-854E-A583-E4876D4E8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BF9E9-83F7-494F-8B10-C6988D057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039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A0887A-61F0-D447-A6DB-503A8B8D0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44306-A342-BB4F-B0EC-BA538B636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A3ED4-3146-3F48-86F8-7B2BAE554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9C7F3-16D5-7C41-BF34-AA9004751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EB02-FD7C-EA40-BE69-37B608ACD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07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0853B-2B18-464D-B5AB-87B85FA4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14431-63A0-9D4B-841F-D80542DCC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6EC4F-0C0C-244D-B400-65F8823D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0A01B-AF4A-B14E-B66C-63F5776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89417-32A7-2C4E-9243-204573BB5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4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BA54-E3E6-884A-8668-B1451DB9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A10BF1-D3BF-5046-9368-90B6E03E0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78CD-535E-8C45-BB18-E43D7C4B4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84F85-D870-8745-925C-03EFFEEA7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40220-C2ED-BC47-9DCD-B6D062D5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142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C6125-75B2-4C44-8838-EC485DC08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109C-EF74-B34F-925C-5A30738857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3B780-47CC-B140-93C5-DDC63E78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6FD4F-7266-3243-9AEC-E6042B7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6C498-28E6-7D43-A75B-0B7A881F6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D5C25D-31A0-E242-99E9-97B9160E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76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3FBA0-5428-C942-AA31-97365BB5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1B234-E683-3D4A-90ED-08ADA684D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120E3-C219-CC43-9EE2-912C28485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66501-C189-C247-835F-5D662E4D2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74F83-5C6E-B048-91A0-62551110B5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692A72-F4AC-1B45-861D-A91326EC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E509FD-F322-3244-8470-9BE6015A4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737D91-7041-0746-9455-095B2AF9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92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2DB64-7E6F-1D4E-A450-81CE2999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4F64BA-BE6E-BD46-A39A-718F5459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EBB7C9-9023-7A4A-8081-A0D636B9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478B0-7BE9-D046-BD21-35C19ED8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2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4DC1FD-1523-1041-9A09-6FCFC4E48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390310-23E8-D046-9186-91E497531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0082D1-4CD2-0B46-A5C1-250858FD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16A9E-D149-3441-A852-F65537B27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C721C-0C47-4B46-B665-14EEA744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4C5617-4F7C-FE4C-916F-D983E039E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8A94F-8E42-6F47-9E0E-8520A9A37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4B964-DFF0-7D42-9141-57680DBF2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CD36D-37B4-C34F-A671-F44CC651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3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7A2B-2D86-704D-9BDF-CF4EC03A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BD77F-6FA6-C142-9384-868DD0182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13C3C-D96D-4D4C-9453-88ABF5DD6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B65EC-7C0E-3A4B-951E-54123D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46FA3-7045-EE41-821A-CD37892C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413FB-662B-E047-A42E-4FC49016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78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6C1465-390B-5148-A3AD-D066ECB8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40F2E-828B-294B-AA7C-31782D696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0ADCC-59B5-C34C-A91B-A0C3733979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CC81A-B8A8-474E-B7FC-4D9C239A0D16}" type="datetimeFigureOut">
              <a:rPr lang="en-US" smtClean="0"/>
              <a:t>8/27/20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97842-637E-0942-A395-C33ACDF3C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4F376-8A89-C743-A4BD-28999C14C2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F29F-797C-7A48-8B07-09E8CCEEBA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0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6E67-E195-B34D-87E8-50AECBC5E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Meltdown: Reading Kernel Memory From User Space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61E9A-0C35-064F-8640-D0C4C1E5F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CPS 510 Discussion</a:t>
            </a:r>
          </a:p>
          <a:p>
            <a:r>
              <a:rPr lang="en-US" dirty="0"/>
              <a:t>Week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78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1C80-B12C-364B-B6BD-BBEB8CABC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Side-Channel Attack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CC2CDC1-06FF-9B41-8007-A5F3421EF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7794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Side-channel attack breaks the threat model of existing secure systems.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59B170-B4A0-924A-891C-D42798864503}"/>
              </a:ext>
            </a:extLst>
          </p:cNvPr>
          <p:cNvSpPr/>
          <p:nvPr/>
        </p:nvSpPr>
        <p:spPr>
          <a:xfrm>
            <a:off x="1752600" y="2006600"/>
            <a:ext cx="2197100" cy="195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Attacker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525CCD-819A-094B-ACF9-50DA33D487CF}"/>
              </a:ext>
            </a:extLst>
          </p:cNvPr>
          <p:cNvSpPr/>
          <p:nvPr/>
        </p:nvSpPr>
        <p:spPr>
          <a:xfrm>
            <a:off x="7340600" y="2006600"/>
            <a:ext cx="2197100" cy="1955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System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257FB-3216-374B-8796-9B90FF6EEC45}"/>
              </a:ext>
            </a:extLst>
          </p:cNvPr>
          <p:cNvCxnSpPr>
            <a:cxnSpLocks/>
          </p:cNvCxnSpPr>
          <p:nvPr/>
        </p:nvCxnSpPr>
        <p:spPr>
          <a:xfrm>
            <a:off x="4114800" y="2781300"/>
            <a:ext cx="29845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20A8E23-EBA7-174A-9043-BFFFB1FC9B30}"/>
              </a:ext>
            </a:extLst>
          </p:cNvPr>
          <p:cNvCxnSpPr>
            <a:cxnSpLocks/>
          </p:cNvCxnSpPr>
          <p:nvPr/>
        </p:nvCxnSpPr>
        <p:spPr>
          <a:xfrm flipH="1">
            <a:off x="4114800" y="3162300"/>
            <a:ext cx="298450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66C3225-8E0F-8D4B-B1B9-3FC8D171E8B5}"/>
              </a:ext>
            </a:extLst>
          </p:cNvPr>
          <p:cNvCxnSpPr>
            <a:cxnSpLocks/>
          </p:cNvCxnSpPr>
          <p:nvPr/>
        </p:nvCxnSpPr>
        <p:spPr>
          <a:xfrm flipV="1">
            <a:off x="9690100" y="1447800"/>
            <a:ext cx="571500" cy="95250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0121290-5788-5341-849D-610D085CB60B}"/>
              </a:ext>
            </a:extLst>
          </p:cNvPr>
          <p:cNvSpPr txBox="1">
            <a:spLocks/>
          </p:cNvSpPr>
          <p:nvPr/>
        </p:nvSpPr>
        <p:spPr>
          <a:xfrm>
            <a:off x="10134600" y="781446"/>
            <a:ext cx="1866900" cy="49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EM</a:t>
            </a:r>
            <a:r>
              <a:rPr lang="zh-CN" altLang="en-US" dirty="0"/>
              <a:t> </a:t>
            </a:r>
            <a:r>
              <a:rPr lang="en-US" altLang="zh-CN" dirty="0"/>
              <a:t>waves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2B6E4B-348D-6546-A261-E8D4CA6EA066}"/>
              </a:ext>
            </a:extLst>
          </p:cNvPr>
          <p:cNvCxnSpPr>
            <a:cxnSpLocks/>
          </p:cNvCxnSpPr>
          <p:nvPr/>
        </p:nvCxnSpPr>
        <p:spPr>
          <a:xfrm flipV="1">
            <a:off x="9690100" y="2773363"/>
            <a:ext cx="749300" cy="71237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5222E7D-7D97-E24F-B0C8-045DFFE5F2E2}"/>
              </a:ext>
            </a:extLst>
          </p:cNvPr>
          <p:cNvSpPr txBox="1">
            <a:spLocks/>
          </p:cNvSpPr>
          <p:nvPr/>
        </p:nvSpPr>
        <p:spPr>
          <a:xfrm>
            <a:off x="10490200" y="2557063"/>
            <a:ext cx="1866900" cy="49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Sound</a:t>
            </a:r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D45C104-C38C-4D47-8B20-B1A251E732D3}"/>
              </a:ext>
            </a:extLst>
          </p:cNvPr>
          <p:cNvCxnSpPr>
            <a:cxnSpLocks/>
          </p:cNvCxnSpPr>
          <p:nvPr/>
        </p:nvCxnSpPr>
        <p:spPr>
          <a:xfrm>
            <a:off x="9728200" y="3475631"/>
            <a:ext cx="749300" cy="186731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DA2395C-FB1B-894D-8FB2-4B28DDB95478}"/>
              </a:ext>
            </a:extLst>
          </p:cNvPr>
          <p:cNvSpPr txBox="1">
            <a:spLocks/>
          </p:cNvSpPr>
          <p:nvPr/>
        </p:nvSpPr>
        <p:spPr>
          <a:xfrm>
            <a:off x="10490200" y="3522264"/>
            <a:ext cx="1866900" cy="492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70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18" grpId="0"/>
      <p:bldP spid="22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CB1D8-EAD5-2A4F-AE44-FE98FE07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vs. Microarchitecture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6824878-B2AB-5D4E-ABC7-5E0966DF2E98}"/>
              </a:ext>
            </a:extLst>
          </p:cNvPr>
          <p:cNvSpPr/>
          <p:nvPr/>
        </p:nvSpPr>
        <p:spPr>
          <a:xfrm>
            <a:off x="838200" y="2082800"/>
            <a:ext cx="5575300" cy="12318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Instruction Set Architecture</a:t>
            </a:r>
          </a:p>
          <a:p>
            <a:pPr algn="ctr"/>
            <a:r>
              <a:rPr lang="en-US" sz="3200" dirty="0"/>
              <a:t> (x86, ARM)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A22DBF-C7A3-E34B-826C-CCA8425D3E7A}"/>
              </a:ext>
            </a:extLst>
          </p:cNvPr>
          <p:cNvSpPr/>
          <p:nvPr/>
        </p:nvSpPr>
        <p:spPr>
          <a:xfrm>
            <a:off x="438150" y="3981450"/>
            <a:ext cx="3187700" cy="81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Microarchitecture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8ACD63-EBCC-2E42-A193-30290DA34C25}"/>
              </a:ext>
            </a:extLst>
          </p:cNvPr>
          <p:cNvSpPr/>
          <p:nvPr/>
        </p:nvSpPr>
        <p:spPr>
          <a:xfrm>
            <a:off x="2565400" y="5461001"/>
            <a:ext cx="3187700" cy="81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Microarchitecture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AAE33-B7F2-0346-B6F2-1A66AED882DB}"/>
              </a:ext>
            </a:extLst>
          </p:cNvPr>
          <p:cNvSpPr/>
          <p:nvPr/>
        </p:nvSpPr>
        <p:spPr>
          <a:xfrm>
            <a:off x="4819650" y="4030267"/>
            <a:ext cx="3187700" cy="8128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Microarchitecture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2D606F-CD1B-A242-A1EB-125F804322E5}"/>
              </a:ext>
            </a:extLst>
          </p:cNvPr>
          <p:cNvSpPr txBox="1">
            <a:spLocks/>
          </p:cNvSpPr>
          <p:nvPr/>
        </p:nvSpPr>
        <p:spPr>
          <a:xfrm>
            <a:off x="603250" y="4804965"/>
            <a:ext cx="3022600" cy="768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Energy efficiency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392DB13-B2A3-F74F-A83E-8C27657F647B}"/>
              </a:ext>
            </a:extLst>
          </p:cNvPr>
          <p:cNvSpPr txBox="1">
            <a:spLocks/>
          </p:cNvSpPr>
          <p:nvPr/>
        </p:nvSpPr>
        <p:spPr>
          <a:xfrm>
            <a:off x="2730500" y="6316266"/>
            <a:ext cx="3022600" cy="768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High performance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C9C7649-D9FE-6C48-9081-C4BB6722BD8B}"/>
              </a:ext>
            </a:extLst>
          </p:cNvPr>
          <p:cNvSpPr txBox="1">
            <a:spLocks/>
          </p:cNvSpPr>
          <p:nvPr/>
        </p:nvSpPr>
        <p:spPr>
          <a:xfrm>
            <a:off x="5372100" y="4857749"/>
            <a:ext cx="3022600" cy="768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Turbo boost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2CD374-287B-E142-AB21-232A63B536E5}"/>
              </a:ext>
            </a:extLst>
          </p:cNvPr>
          <p:cNvCxnSpPr>
            <a:cxnSpLocks/>
          </p:cNvCxnSpPr>
          <p:nvPr/>
        </p:nvCxnSpPr>
        <p:spPr>
          <a:xfrm flipV="1">
            <a:off x="7188200" y="2082800"/>
            <a:ext cx="2616200" cy="569117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BF266D-A69E-B84F-AFFF-7375B257A4EC}"/>
              </a:ext>
            </a:extLst>
          </p:cNvPr>
          <p:cNvSpPr txBox="1">
            <a:spLocks/>
          </p:cNvSpPr>
          <p:nvPr/>
        </p:nvSpPr>
        <p:spPr>
          <a:xfrm>
            <a:off x="10045700" y="1568845"/>
            <a:ext cx="2146300" cy="1083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Registers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Memory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923F9E-4346-0B40-A80F-9AF79E9FB04F}"/>
              </a:ext>
            </a:extLst>
          </p:cNvPr>
          <p:cNvCxnSpPr>
            <a:cxnSpLocks/>
          </p:cNvCxnSpPr>
          <p:nvPr/>
        </p:nvCxnSpPr>
        <p:spPr>
          <a:xfrm>
            <a:off x="8394700" y="4550568"/>
            <a:ext cx="1765300" cy="123032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D9C3561-A773-BD46-8B5F-E9F5854B880A}"/>
              </a:ext>
            </a:extLst>
          </p:cNvPr>
          <p:cNvSpPr txBox="1">
            <a:spLocks/>
          </p:cNvSpPr>
          <p:nvPr/>
        </p:nvSpPr>
        <p:spPr>
          <a:xfrm>
            <a:off x="10140950" y="4206084"/>
            <a:ext cx="2425700" cy="228679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Micro-op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Out-of-order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Caches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Branch predictors</a:t>
            </a:r>
          </a:p>
        </p:txBody>
      </p:sp>
    </p:spTree>
    <p:extLst>
      <p:ext uri="{BB962C8B-B14F-4D97-AF65-F5344CB8AC3E}">
        <p14:creationId xmlns:p14="http://schemas.microsoft.com/office/powerpoint/2010/main" val="1757207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AF8C-A131-B943-9F79-5FBBFB8CC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 Timing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428BC-9E2F-9648-9AF1-7E98EE7A0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speed of an instruction varies</a:t>
            </a:r>
          </a:p>
          <a:p>
            <a:pPr lvl="1"/>
            <a:r>
              <a:rPr lang="en-US" dirty="0"/>
              <a:t>An instruction is broken into a variable length of micro-ops</a:t>
            </a:r>
          </a:p>
          <a:p>
            <a:pPr lvl="1"/>
            <a:r>
              <a:rPr lang="en-US" dirty="0"/>
              <a:t>A micro-op can wait on an </a:t>
            </a:r>
            <a:r>
              <a:rPr lang="en-US" dirty="0" err="1"/>
              <a:t>uncached</a:t>
            </a:r>
            <a:r>
              <a:rPr lang="en-US" dirty="0"/>
              <a:t> memory</a:t>
            </a:r>
          </a:p>
          <a:p>
            <a:pPr lvl="1"/>
            <a:endParaRPr lang="en-US" dirty="0"/>
          </a:p>
          <a:p>
            <a:r>
              <a:rPr lang="en-US" dirty="0"/>
              <a:t>CPU speculatively executes</a:t>
            </a:r>
          </a:p>
          <a:p>
            <a:pPr lvl="1"/>
            <a:r>
              <a:rPr lang="en-US" dirty="0"/>
              <a:t>Out-of-order</a:t>
            </a:r>
          </a:p>
          <a:p>
            <a:pPr lvl="1"/>
            <a:r>
              <a:rPr lang="en-US" dirty="0"/>
              <a:t>Branch prediction, function address prediction, return address prediction</a:t>
            </a:r>
          </a:p>
          <a:p>
            <a:pPr lvl="1"/>
            <a:endParaRPr lang="en-US" dirty="0"/>
          </a:p>
          <a:p>
            <a:r>
              <a:rPr lang="en-US" dirty="0"/>
              <a:t>If speculation is wrong, rollback architecture states</a:t>
            </a:r>
          </a:p>
          <a:p>
            <a:pPr lvl="1"/>
            <a:r>
              <a:rPr lang="en-US" dirty="0"/>
              <a:t>Microarchitecture state is left (e.g., cache)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BAE955-F37C-E448-BAC1-2809A0B43D1A}"/>
              </a:ext>
            </a:extLst>
          </p:cNvPr>
          <p:cNvCxnSpPr>
            <a:cxnSpLocks/>
          </p:cNvCxnSpPr>
          <p:nvPr/>
        </p:nvCxnSpPr>
        <p:spPr>
          <a:xfrm flipV="1">
            <a:off x="3898900" y="3962400"/>
            <a:ext cx="2641600" cy="28971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63E871-C173-3D47-8ECC-8C9EBD546893}"/>
              </a:ext>
            </a:extLst>
          </p:cNvPr>
          <p:cNvSpPr txBox="1">
            <a:spLocks/>
          </p:cNvSpPr>
          <p:nvPr/>
        </p:nvSpPr>
        <p:spPr>
          <a:xfrm>
            <a:off x="6718300" y="3606004"/>
            <a:ext cx="2095500" cy="50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Meltdown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A10C073-4493-7B4A-8938-912A5522990C}"/>
              </a:ext>
            </a:extLst>
          </p:cNvPr>
          <p:cNvCxnSpPr>
            <a:cxnSpLocks/>
          </p:cNvCxnSpPr>
          <p:nvPr/>
        </p:nvCxnSpPr>
        <p:spPr>
          <a:xfrm>
            <a:off x="4978400" y="4813300"/>
            <a:ext cx="2400300" cy="18534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5DA9AD5-D223-784D-B9EA-920C3B120475}"/>
              </a:ext>
            </a:extLst>
          </p:cNvPr>
          <p:cNvSpPr txBox="1">
            <a:spLocks/>
          </p:cNvSpPr>
          <p:nvPr/>
        </p:nvSpPr>
        <p:spPr>
          <a:xfrm>
            <a:off x="7378700" y="4748012"/>
            <a:ext cx="2095500" cy="50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/>
              <a:t>Spectre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18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C69E-DBDC-E144-8808-CF7987962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009DF-439A-254E-96EB-D3CD0D60B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randomly assign you into small discussion groups</a:t>
            </a:r>
          </a:p>
          <a:p>
            <a:endParaRPr lang="en-US" dirty="0"/>
          </a:p>
          <a:p>
            <a:r>
              <a:rPr lang="en-US" dirty="0"/>
              <a:t>We randomly pick 2-3 groups to present your discussion results</a:t>
            </a:r>
          </a:p>
        </p:txBody>
      </p:sp>
    </p:spTree>
    <p:extLst>
      <p:ext uri="{BB962C8B-B14F-4D97-AF65-F5344CB8AC3E}">
        <p14:creationId xmlns:p14="http://schemas.microsoft.com/office/powerpoint/2010/main" val="323830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8A4-DBB6-484D-8D58-61264AE1D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#1: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CD98-9B6B-DF4E-858A-345EBB3FB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prevents a process from reading kernel memory? </a:t>
            </a:r>
          </a:p>
          <a:p>
            <a:endParaRPr lang="en-US" dirty="0"/>
          </a:p>
          <a:p>
            <a:r>
              <a:rPr lang="en-US" dirty="0"/>
              <a:t>Why is it broken?  </a:t>
            </a:r>
          </a:p>
        </p:txBody>
      </p:sp>
    </p:spTree>
    <p:extLst>
      <p:ext uri="{BB962C8B-B14F-4D97-AF65-F5344CB8AC3E}">
        <p14:creationId xmlns:p14="http://schemas.microsoft.com/office/powerpoint/2010/main" val="82773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378EB-0D41-154F-AC05-BB83B33A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#2: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4463D-604C-9449-98AD-AA1BFBAD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building blocks of a meltdown attack are:</a:t>
            </a:r>
          </a:p>
          <a:p>
            <a:pPr lvl="1"/>
            <a:r>
              <a:rPr lang="en-US" dirty="0"/>
              <a:t>Executing transient instructions</a:t>
            </a:r>
          </a:p>
          <a:p>
            <a:pPr lvl="1"/>
            <a:r>
              <a:rPr lang="en-US" dirty="0"/>
              <a:t>Building a covert channel</a:t>
            </a:r>
          </a:p>
          <a:p>
            <a:endParaRPr lang="en-US" dirty="0"/>
          </a:p>
          <a:p>
            <a:r>
              <a:rPr lang="en-US" dirty="0"/>
              <a:t>What do they mean in the context of Meltdown? Why is each component important? </a:t>
            </a:r>
          </a:p>
        </p:txBody>
      </p:sp>
    </p:spTree>
    <p:extLst>
      <p:ext uri="{BB962C8B-B14F-4D97-AF65-F5344CB8AC3E}">
        <p14:creationId xmlns:p14="http://schemas.microsoft.com/office/powerpoint/2010/main" val="287953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B8EE1-F659-F942-81CD-5D7824A2A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Meltdown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84420-1F8C-5F4F-B1DD-AE2F2C1CE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6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202</Words>
  <Application>Microsoft Macintosh PowerPoint</Application>
  <PresentationFormat>Widescreen</PresentationFormat>
  <Paragraphs>54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Meltdown: Reading Kernel Memory From User Space</vt:lpstr>
      <vt:lpstr>Side-Channel Attack</vt:lpstr>
      <vt:lpstr>Architecture vs. Microarchitecture</vt:lpstr>
      <vt:lpstr>CPU Timing Channel</vt:lpstr>
      <vt:lpstr>Paper discussion</vt:lpstr>
      <vt:lpstr>Question #1:</vt:lpstr>
      <vt:lpstr>Question #2:</vt:lpstr>
      <vt:lpstr>Demo: Meltdown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 Docker or Not to Docker: A Security Perspective</dc:title>
  <dc:creator>Danyang Zhuo, Ph.D.</dc:creator>
  <cp:lastModifiedBy>Danyang Zhuo, Ph.D.</cp:lastModifiedBy>
  <cp:revision>106</cp:revision>
  <dcterms:created xsi:type="dcterms:W3CDTF">2020-08-19T18:12:13Z</dcterms:created>
  <dcterms:modified xsi:type="dcterms:W3CDTF">2020-08-27T19:02:19Z</dcterms:modified>
</cp:coreProperties>
</file>