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7803" r:id="rId2"/>
    <p:sldMasterId id="2147487823" r:id="rId3"/>
    <p:sldMasterId id="2147487901" r:id="rId4"/>
    <p:sldMasterId id="2147487945" r:id="rId5"/>
    <p:sldMasterId id="2147487957" r:id="rId6"/>
    <p:sldMasterId id="2147487972" r:id="rId7"/>
  </p:sldMasterIdLst>
  <p:notesMasterIdLst>
    <p:notesMasterId r:id="rId34"/>
  </p:notesMasterIdLst>
  <p:handoutMasterIdLst>
    <p:handoutMasterId r:id="rId35"/>
  </p:handoutMasterIdLst>
  <p:sldIdLst>
    <p:sldId id="837" r:id="rId8"/>
    <p:sldId id="1377" r:id="rId9"/>
    <p:sldId id="1351" r:id="rId10"/>
    <p:sldId id="1543" r:id="rId11"/>
    <p:sldId id="1549" r:id="rId12"/>
    <p:sldId id="1502" r:id="rId13"/>
    <p:sldId id="1517" r:id="rId14"/>
    <p:sldId id="1552" r:id="rId15"/>
    <p:sldId id="1507" r:id="rId16"/>
    <p:sldId id="1531" r:id="rId17"/>
    <p:sldId id="1416" r:id="rId18"/>
    <p:sldId id="1508" r:id="rId19"/>
    <p:sldId id="1551" r:id="rId20"/>
    <p:sldId id="1516" r:id="rId21"/>
    <p:sldId id="1515" r:id="rId22"/>
    <p:sldId id="1538" r:id="rId23"/>
    <p:sldId id="1537" r:id="rId24"/>
    <p:sldId id="1535" r:id="rId25"/>
    <p:sldId id="1536" r:id="rId26"/>
    <p:sldId id="1553" r:id="rId27"/>
    <p:sldId id="1532" r:id="rId28"/>
    <p:sldId id="1533" r:id="rId29"/>
    <p:sldId id="1302" r:id="rId30"/>
    <p:sldId id="1534" r:id="rId31"/>
    <p:sldId id="1510" r:id="rId32"/>
    <p:sldId id="1554" r:id="rId3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740"/>
    <p:restoredTop sz="94626" autoAdjust="0"/>
  </p:normalViewPr>
  <p:slideViewPr>
    <p:cSldViewPr>
      <p:cViewPr varScale="1">
        <p:scale>
          <a:sx n="121" d="100"/>
          <a:sy n="121" d="100"/>
        </p:scale>
        <p:origin x="1192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8B90B-870C-CF44-B371-A3649728D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6A0C-4CCE-EB42-8144-4806279D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09FB-B40F-0543-A1E3-E94EF80A6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FB89-120B-1E46-BEA2-DF51AFC4F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3686-AD75-E146-A190-3B53E8831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CAA4-79DA-5042-B27A-41D746F1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A5AA-6179-D44E-9583-97F7689F6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5ED5-F8AA-8C4C-B0CC-6CB0BE1E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5165-9936-564B-B628-A3823EDE5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5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4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041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500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579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432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817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15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195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373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249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712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3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991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59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5613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0E6294D-1946-1742-8ED2-7E56B86B9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1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defTabSz="457200">
              <a:defRPr/>
            </a:pPr>
            <a:fld id="{3E24D61D-1F2A-314A-8319-81CE01CD4A4A}" type="slidenum">
              <a:rPr lang="en-US"/>
              <a:pPr defTabSz="4572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6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B2590A2F-1EFB-DA47-9738-A572F77FF725}" type="slidenum">
              <a:rPr lang="en-US"/>
              <a:pPr defTabSz="457200"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7822802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273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defTabSz="457200">
              <a:defRPr/>
            </a:pPr>
            <a:fld id="{18B5F4EC-1B9C-0144-AE7C-90B424960C2A}" type="slidenum">
              <a:rPr lang="en-US"/>
              <a:pPr defTabSz="4572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6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CFE5-34E4-424F-9A34-1B7AF500324A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F32D0-C8AD-F445-8AB0-95FBEC4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7FD9F13-6FD8-E649-9DAC-C7EA285EF8F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1896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FAD38-6BAC-FF40-9451-3B5367BC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ED351-5ED1-854E-A834-90688A4D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7" r:id="rId1"/>
    <p:sldLayoutId id="2147487798" r:id="rId2"/>
    <p:sldLayoutId id="2147487784" r:id="rId3"/>
    <p:sldLayoutId id="2147487799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B6E23F-B3A3-A34E-B7E3-D5777FDAE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05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7506DC8-CC2D-694C-B2CD-2A7DD35C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24" r:id="rId1"/>
    <p:sldLayoutId id="2147487825" r:id="rId2"/>
    <p:sldLayoutId id="2147487826" r:id="rId3"/>
    <p:sldLayoutId id="2147487827" r:id="rId4"/>
    <p:sldLayoutId id="2147487828" r:id="rId5"/>
    <p:sldLayoutId id="2147487829" r:id="rId6"/>
    <p:sldLayoutId id="2147487830" r:id="rId7"/>
    <p:sldLayoutId id="2147487831" r:id="rId8"/>
    <p:sldLayoutId id="2147487832" r:id="rId9"/>
    <p:sldLayoutId id="2147487833" r:id="rId10"/>
    <p:sldLayoutId id="2147487834" r:id="rId11"/>
    <p:sldLayoutId id="2147487835" r:id="rId12"/>
    <p:sldLayoutId id="2147487836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8/16/20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02" r:id="rId1"/>
    <p:sldLayoutId id="2147487903" r:id="rId2"/>
    <p:sldLayoutId id="2147487904" r:id="rId3"/>
    <p:sldLayoutId id="2147487905" r:id="rId4"/>
    <p:sldLayoutId id="2147487906" r:id="rId5"/>
    <p:sldLayoutId id="2147487907" r:id="rId6"/>
    <p:sldLayoutId id="2147487908" r:id="rId7"/>
    <p:sldLayoutId id="2147487909" r:id="rId8"/>
    <p:sldLayoutId id="2147487910" r:id="rId9"/>
    <p:sldLayoutId id="2147487911" r:id="rId10"/>
    <p:sldLayoutId id="214748791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73" r:id="rId1"/>
    <p:sldLayoutId id="2147487974" r:id="rId2"/>
    <p:sldLayoutId id="2147487975" r:id="rId3"/>
    <p:sldLayoutId id="2147487976" r:id="rId4"/>
    <p:sldLayoutId id="2147487977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Virtual Memory:  A Lightning Tour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Now with x86-64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Jeff Chase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B970-D1CE-F247-B8A5-5D3AC7A0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 from VA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B73B64-A78F-5A4F-8AE9-9C04D714ACA5}"/>
              </a:ext>
            </a:extLst>
          </p:cNvPr>
          <p:cNvGrpSpPr/>
          <p:nvPr/>
        </p:nvGrpSpPr>
        <p:grpSpPr>
          <a:xfrm>
            <a:off x="99521" y="1600200"/>
            <a:ext cx="8892079" cy="4328152"/>
            <a:chOff x="668582" y="1828800"/>
            <a:chExt cx="7484818" cy="3643178"/>
          </a:xfrm>
        </p:grpSpPr>
        <p:sp>
          <p:nvSpPr>
            <p:cNvPr id="81" name="Rectangle 432">
              <a:extLst>
                <a:ext uri="{FF2B5EF4-FFF2-40B4-BE49-F238E27FC236}">
                  <a16:creationId xmlns:a16="http://schemas.microsoft.com/office/drawing/2014/main" id="{EDD5C1FA-2B56-914A-BA2E-49E7567E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795588"/>
              <a:ext cx="1066800" cy="53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MMU</a:t>
              </a:r>
            </a:p>
          </p:txBody>
        </p:sp>
        <p:sp>
          <p:nvSpPr>
            <p:cNvPr id="82" name="Line 434">
              <a:extLst>
                <a:ext uri="{FF2B5EF4-FFF2-40B4-BE49-F238E27FC236}">
                  <a16:creationId xmlns:a16="http://schemas.microsoft.com/office/drawing/2014/main" id="{072C2603-B7D0-F44F-B4B7-024AB0FD7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128963"/>
              <a:ext cx="1752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3" name="Text Box 435">
              <a:extLst>
                <a:ext uri="{FF2B5EF4-FFF2-40B4-BE49-F238E27FC236}">
                  <a16:creationId xmlns:a16="http://schemas.microsoft.com/office/drawing/2014/main" id="{53BD53EA-6536-F943-A2CA-D63AC5CDE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33" y="2314911"/>
              <a:ext cx="878672" cy="77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Physical</a:t>
              </a:r>
            </a:p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address</a:t>
              </a:r>
            </a:p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(PA)</a:t>
              </a:r>
            </a:p>
          </p:txBody>
        </p:sp>
        <p:sp>
          <p:nvSpPr>
            <p:cNvPr id="84" name="Rectangle 437">
              <a:extLst>
                <a:ext uri="{FF2B5EF4-FFF2-40B4-BE49-F238E27FC236}">
                  <a16:creationId xmlns:a16="http://schemas.microsoft.com/office/drawing/2014/main" id="{E918C506-A01A-8144-BD33-1E660D08C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4233863"/>
              <a:ext cx="9144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...</a:t>
              </a:r>
            </a:p>
          </p:txBody>
        </p:sp>
        <p:sp>
          <p:nvSpPr>
            <p:cNvPr id="85" name="Rectangle 438">
              <a:extLst>
                <a:ext uri="{FF2B5EF4-FFF2-40B4-BE49-F238E27FC236}">
                  <a16:creationId xmlns:a16="http://schemas.microsoft.com/office/drawing/2014/main" id="{38B5AF77-7CC1-AD49-9B4F-59825E867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706938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6" name="Text Box 439">
              <a:extLst>
                <a:ext uri="{FF2B5EF4-FFF2-40B4-BE49-F238E27FC236}">
                  <a16:creationId xmlns:a16="http://schemas.microsoft.com/office/drawing/2014/main" id="{4862256F-CA60-6343-95D5-7D5C5433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1383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0:</a:t>
              </a:r>
            </a:p>
          </p:txBody>
        </p:sp>
        <p:sp>
          <p:nvSpPr>
            <p:cNvPr id="87" name="Text Box 440">
              <a:extLst>
                <a:ext uri="{FF2B5EF4-FFF2-40B4-BE49-F238E27FC236}">
                  <a16:creationId xmlns:a16="http://schemas.microsoft.com/office/drawing/2014/main" id="{28972EAF-D17D-E54F-912B-36CEC599F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3669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1:</a:t>
              </a:r>
            </a:p>
          </p:txBody>
        </p:sp>
        <p:sp>
          <p:nvSpPr>
            <p:cNvPr id="88" name="Text Box 441">
              <a:extLst>
                <a:ext uri="{FF2B5EF4-FFF2-40B4-BE49-F238E27FC236}">
                  <a16:creationId xmlns:a16="http://schemas.microsoft.com/office/drawing/2014/main" id="{F4264368-D8E0-434C-AC1C-CD051437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450" y="4724401"/>
              <a:ext cx="542422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M-1:</a:t>
              </a:r>
            </a:p>
          </p:txBody>
        </p:sp>
        <p:sp>
          <p:nvSpPr>
            <p:cNvPr id="89" name="Text Box 442">
              <a:extLst>
                <a:ext uri="{FF2B5EF4-FFF2-40B4-BE49-F238E27FC236}">
                  <a16:creationId xmlns:a16="http://schemas.microsoft.com/office/drawing/2014/main" id="{C1C7CBA9-A8F2-2841-B651-E3D2B686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26" y="1828800"/>
              <a:ext cx="1330420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Main memory</a:t>
              </a:r>
            </a:p>
          </p:txBody>
        </p:sp>
        <p:sp>
          <p:nvSpPr>
            <p:cNvPr id="90" name="Line 443">
              <a:extLst>
                <a:ext uri="{FF2B5EF4-FFF2-40B4-BE49-F238E27FC236}">
                  <a16:creationId xmlns:a16="http://schemas.microsoft.com/office/drawing/2014/main" id="{316FE131-FAE7-5A43-B71B-D9953E7B3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3122613"/>
              <a:ext cx="1371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91" name="Text Box 444">
              <a:extLst>
                <a:ext uri="{FF2B5EF4-FFF2-40B4-BE49-F238E27FC236}">
                  <a16:creationId xmlns:a16="http://schemas.microsoft.com/office/drawing/2014/main" id="{AFD26F7D-254B-354B-BFCB-0D1A91C8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124" y="2314911"/>
              <a:ext cx="846288" cy="77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Virtual</a:t>
              </a:r>
            </a:p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address</a:t>
              </a:r>
            </a:p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(VA)</a:t>
              </a:r>
            </a:p>
          </p:txBody>
        </p:sp>
        <p:sp>
          <p:nvSpPr>
            <p:cNvPr id="92" name="Rectangle 445">
              <a:extLst>
                <a:ext uri="{FF2B5EF4-FFF2-40B4-BE49-F238E27FC236}">
                  <a16:creationId xmlns:a16="http://schemas.microsoft.com/office/drawing/2014/main" id="{EE5302BD-C29A-584D-8A00-BE90A6B80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817813"/>
              <a:ext cx="1066800" cy="53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CPU</a:t>
              </a:r>
            </a:p>
          </p:txBody>
        </p:sp>
        <p:sp>
          <p:nvSpPr>
            <p:cNvPr id="93" name="Line 446">
              <a:extLst>
                <a:ext uri="{FF2B5EF4-FFF2-40B4-BE49-F238E27FC236}">
                  <a16:creationId xmlns:a16="http://schemas.microsoft.com/office/drawing/2014/main" id="{B2D307EF-07FD-C348-B618-A6CB35BAE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3514726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94" name="Line 447">
              <a:extLst>
                <a:ext uri="{FF2B5EF4-FFF2-40B4-BE49-F238E27FC236}">
                  <a16:creationId xmlns:a16="http://schemas.microsoft.com/office/drawing/2014/main" id="{E982DE84-B159-6446-A4EF-210AF90E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509963"/>
              <a:ext cx="0" cy="1638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95" name="Line 448">
              <a:extLst>
                <a:ext uri="{FF2B5EF4-FFF2-40B4-BE49-F238E27FC236}">
                  <a16:creationId xmlns:a16="http://schemas.microsoft.com/office/drawing/2014/main" id="{29DC04A8-3990-0845-A409-7EC23548F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5135563"/>
              <a:ext cx="6705600" cy="6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96" name="Line 449">
              <a:extLst>
                <a:ext uri="{FF2B5EF4-FFF2-40B4-BE49-F238E27FC236}">
                  <a16:creationId xmlns:a16="http://schemas.microsoft.com/office/drawing/2014/main" id="{16C6DCBC-3AA1-044C-9C38-2661D5B88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57563"/>
              <a:ext cx="0" cy="180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97" name="Text Box 450">
              <a:extLst>
                <a:ext uri="{FF2B5EF4-FFF2-40B4-BE49-F238E27FC236}">
                  <a16:creationId xmlns:a16="http://schemas.microsoft.com/office/drawing/2014/main" id="{BC6537D5-648A-4E49-A0B6-E8A772F01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5955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2:</a:t>
              </a:r>
            </a:p>
          </p:txBody>
        </p:sp>
        <p:sp>
          <p:nvSpPr>
            <p:cNvPr id="98" name="Text Box 451">
              <a:extLst>
                <a:ext uri="{FF2B5EF4-FFF2-40B4-BE49-F238E27FC236}">
                  <a16:creationId xmlns:a16="http://schemas.microsoft.com/office/drawing/2014/main" id="{333AC989-CBB8-8B45-91E8-0581C9AE6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8241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3:</a:t>
              </a:r>
            </a:p>
          </p:txBody>
        </p:sp>
        <p:sp>
          <p:nvSpPr>
            <p:cNvPr id="99" name="Rectangle 452">
              <a:extLst>
                <a:ext uri="{FF2B5EF4-FFF2-40B4-BE49-F238E27FC236}">
                  <a16:creationId xmlns:a16="http://schemas.microsoft.com/office/drawing/2014/main" id="{7844A218-CA0C-F744-96C0-E9DA8DB6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143126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0" name="Rectangle 453">
              <a:extLst>
                <a:ext uri="{FF2B5EF4-FFF2-40B4-BE49-F238E27FC236}">
                  <a16:creationId xmlns:a16="http://schemas.microsoft.com/office/drawing/2014/main" id="{EC9D61F2-FCBC-5B44-BB37-B1C512F1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371726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1" name="Rectangle 454">
              <a:extLst>
                <a:ext uri="{FF2B5EF4-FFF2-40B4-BE49-F238E27FC236}">
                  <a16:creationId xmlns:a16="http://schemas.microsoft.com/office/drawing/2014/main" id="{5951F8B5-00EF-4248-81ED-527B8B8E3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600326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2" name="Rectangle 455">
              <a:extLst>
                <a:ext uri="{FF2B5EF4-FFF2-40B4-BE49-F238E27FC236}">
                  <a16:creationId xmlns:a16="http://schemas.microsoft.com/office/drawing/2014/main" id="{59CB61D8-B99F-BC41-912C-F4C22479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828926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3" name="Rectangle 456">
              <a:extLst>
                <a:ext uri="{FF2B5EF4-FFF2-40B4-BE49-F238E27FC236}">
                  <a16:creationId xmlns:a16="http://schemas.microsoft.com/office/drawing/2014/main" id="{C68189E7-601C-3147-9797-8E6FE7918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057526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4" name="Rectangle 457">
              <a:extLst>
                <a:ext uri="{FF2B5EF4-FFF2-40B4-BE49-F238E27FC236}">
                  <a16:creationId xmlns:a16="http://schemas.microsoft.com/office/drawing/2014/main" id="{E04D7FF9-0676-484A-8D0D-562C28F67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86126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5" name="Text Box 458">
              <a:extLst>
                <a:ext uri="{FF2B5EF4-FFF2-40B4-BE49-F238E27FC236}">
                  <a16:creationId xmlns:a16="http://schemas.microsoft.com/office/drawing/2014/main" id="{8B899051-5090-6442-B3D0-CC51E266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527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4:</a:t>
              </a:r>
            </a:p>
          </p:txBody>
        </p:sp>
        <p:sp>
          <p:nvSpPr>
            <p:cNvPr id="106" name="Text Box 459">
              <a:extLst>
                <a:ext uri="{FF2B5EF4-FFF2-40B4-BE49-F238E27FC236}">
                  <a16:creationId xmlns:a16="http://schemas.microsoft.com/office/drawing/2014/main" id="{7893AB71-2216-9B44-B2AF-6AB770457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2813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5:</a:t>
              </a:r>
            </a:p>
          </p:txBody>
        </p:sp>
        <p:sp>
          <p:nvSpPr>
            <p:cNvPr id="107" name="Rectangle 460">
              <a:extLst>
                <a:ext uri="{FF2B5EF4-FFF2-40B4-BE49-F238E27FC236}">
                  <a16:creationId xmlns:a16="http://schemas.microsoft.com/office/drawing/2014/main" id="{9F87FB3B-52AC-124B-A308-75AF2D09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14726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8" name="Rectangle 461">
              <a:extLst>
                <a:ext uri="{FF2B5EF4-FFF2-40B4-BE49-F238E27FC236}">
                  <a16:creationId xmlns:a16="http://schemas.microsoft.com/office/drawing/2014/main" id="{921F88FD-CF35-A54C-B1C6-91B3ABEF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43326"/>
              <a:ext cx="9144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9" name="Text Box 462">
              <a:extLst>
                <a:ext uri="{FF2B5EF4-FFF2-40B4-BE49-F238E27FC236}">
                  <a16:creationId xmlns:a16="http://schemas.microsoft.com/office/drawing/2014/main" id="{38EB5B79-4A7E-8B46-8698-3165167C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5099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6:</a:t>
              </a:r>
            </a:p>
          </p:txBody>
        </p:sp>
        <p:sp>
          <p:nvSpPr>
            <p:cNvPr id="110" name="Text Box 463">
              <a:extLst>
                <a:ext uri="{FF2B5EF4-FFF2-40B4-BE49-F238E27FC236}">
                  <a16:creationId xmlns:a16="http://schemas.microsoft.com/office/drawing/2014/main" id="{278DA201-E4B3-0547-9534-B8E40162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738563"/>
              <a:ext cx="315738" cy="28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7:</a:t>
              </a:r>
            </a:p>
          </p:txBody>
        </p:sp>
        <p:sp>
          <p:nvSpPr>
            <p:cNvPr id="111" name="Rectangle 464">
              <a:extLst>
                <a:ext uri="{FF2B5EF4-FFF2-40B4-BE49-F238E27FC236}">
                  <a16:creationId xmlns:a16="http://schemas.microsoft.com/office/drawing/2014/main" id="{48DAA955-2B0B-E649-A455-4AB64DFB9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83101"/>
              <a:ext cx="9144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2" name="Text Box 466">
              <a:extLst>
                <a:ext uri="{FF2B5EF4-FFF2-40B4-BE49-F238E27FC236}">
                  <a16:creationId xmlns:a16="http://schemas.microsoft.com/office/drawing/2014/main" id="{AF0EFCAD-B94B-2240-9491-40E84BC9E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135" y="3179897"/>
              <a:ext cx="619604" cy="310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Courier New" charset="0"/>
                  <a:cs typeface="+mn-cs"/>
                </a:rPr>
                <a:t>4100</a:t>
              </a:r>
            </a:p>
          </p:txBody>
        </p:sp>
        <p:sp>
          <p:nvSpPr>
            <p:cNvPr id="113" name="AutoShape 467">
              <a:extLst>
                <a:ext uri="{FF2B5EF4-FFF2-40B4-BE49-F238E27FC236}">
                  <a16:creationId xmlns:a16="http://schemas.microsoft.com/office/drawing/2014/main" id="{32EBFA27-DA66-1B49-87B4-7C8DAFD73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3057526"/>
              <a:ext cx="76200" cy="9144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4" name="Text Box 468">
              <a:extLst>
                <a:ext uri="{FF2B5EF4-FFF2-40B4-BE49-F238E27FC236}">
                  <a16:creationId xmlns:a16="http://schemas.microsoft.com/office/drawing/2014/main" id="{ACD112BC-C30D-8F47-B69E-6BA3CC877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936" y="5161097"/>
              <a:ext cx="1040589" cy="310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Data word</a:t>
              </a:r>
            </a:p>
          </p:txBody>
        </p:sp>
        <p:sp>
          <p:nvSpPr>
            <p:cNvPr id="115" name="Text Box 469">
              <a:extLst>
                <a:ext uri="{FF2B5EF4-FFF2-40B4-BE49-F238E27FC236}">
                  <a16:creationId xmlns:a16="http://schemas.microsoft.com/office/drawing/2014/main" id="{EC8A79F0-4944-CD4A-9F7B-847BE34D0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465" y="3186247"/>
              <a:ext cx="271481" cy="310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Courier New" charset="0"/>
                  <a:cs typeface="+mn-cs"/>
                </a:rPr>
                <a:t>4</a:t>
              </a:r>
            </a:p>
          </p:txBody>
        </p:sp>
        <p:sp>
          <p:nvSpPr>
            <p:cNvPr id="116" name="Rectangle 470">
              <a:extLst>
                <a:ext uri="{FF2B5EF4-FFF2-40B4-BE49-F238E27FC236}">
                  <a16:creationId xmlns:a16="http://schemas.microsoft.com/office/drawing/2014/main" id="{FEE058FF-9B53-624D-AE0D-C336DD0C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214563"/>
              <a:ext cx="3886200" cy="1447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7" name="Text Box 472">
              <a:extLst>
                <a:ext uri="{FF2B5EF4-FFF2-40B4-BE49-F238E27FC236}">
                  <a16:creationId xmlns:a16="http://schemas.microsoft.com/office/drawing/2014/main" id="{AD7147E3-EAB4-C447-BC51-A7C6AB982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582" y="1922597"/>
              <a:ext cx="975822" cy="310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CPU chip</a:t>
              </a:r>
            </a:p>
          </p:txBody>
        </p:sp>
        <p:sp>
          <p:nvSpPr>
            <p:cNvPr id="118" name="Rectangle 474">
              <a:extLst>
                <a:ext uri="{FF2B5EF4-FFF2-40B4-BE49-F238E27FC236}">
                  <a16:creationId xmlns:a16="http://schemas.microsoft.com/office/drawing/2014/main" id="{5658A990-C46D-3B44-9AC7-C2FFAC7CA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787" y="3973513"/>
              <a:ext cx="9144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9" name="Text Box 475">
              <a:extLst>
                <a:ext uri="{FF2B5EF4-FFF2-40B4-BE49-F238E27FC236}">
                  <a16:creationId xmlns:a16="http://schemas.microsoft.com/office/drawing/2014/main" id="{DE1B0938-16D5-CC47-AD52-8A016F14E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058" y="2285442"/>
              <a:ext cx="1051384" cy="544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Address</a:t>
              </a:r>
            </a:p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translation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489449C-6403-1240-B005-B68C34167CE7}"/>
              </a:ext>
            </a:extLst>
          </p:cNvPr>
          <p:cNvSpPr txBox="1"/>
          <p:nvPr/>
        </p:nvSpPr>
        <p:spPr>
          <a:xfrm>
            <a:off x="228600" y="6400800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F9.2]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CEAF5B-80F9-B44A-AD4A-60C4995FCB1D}"/>
              </a:ext>
            </a:extLst>
          </p:cNvPr>
          <p:cNvSpPr/>
          <p:nvPr/>
        </p:nvSpPr>
        <p:spPr>
          <a:xfrm>
            <a:off x="1461441" y="4231137"/>
            <a:ext cx="3415359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defTabSz="455613">
              <a:defRPr/>
            </a:pPr>
            <a:r>
              <a:rPr lang="de-DE" dirty="0" err="1">
                <a:solidFill>
                  <a:srgbClr val="003367"/>
                </a:solidFill>
              </a:rPr>
              <a:t>movl</a:t>
            </a:r>
            <a:r>
              <a:rPr lang="de-DE" dirty="0">
                <a:solidFill>
                  <a:srgbClr val="003367"/>
                </a:solidFill>
              </a:rPr>
              <a:t>	-32(%</a:t>
            </a:r>
            <a:r>
              <a:rPr lang="de-DE" dirty="0" err="1">
                <a:solidFill>
                  <a:srgbClr val="003367"/>
                </a:solidFill>
              </a:rPr>
              <a:t>rbp</a:t>
            </a:r>
            <a:r>
              <a:rPr lang="de-DE" dirty="0">
                <a:solidFill>
                  <a:srgbClr val="003367"/>
                </a:solidFill>
              </a:rPr>
              <a:t>), %</a:t>
            </a:r>
            <a:r>
              <a:rPr lang="de-DE" dirty="0" err="1">
                <a:solidFill>
                  <a:srgbClr val="003367"/>
                </a:solidFill>
              </a:rPr>
              <a:t>rcx</a:t>
            </a:r>
            <a:r>
              <a:rPr lang="de-DE" dirty="0">
                <a:solidFill>
                  <a:srgbClr val="00336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87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Virtual address translation</a:t>
            </a: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5157788" y="2170113"/>
            <a:ext cx="2644775" cy="382587"/>
          </a:xfrm>
          <a:prstGeom prst="rect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defTabSz="914400"/>
            <a:r>
              <a:rPr lang="en-US" sz="1800">
                <a:solidFill>
                  <a:srgbClr val="000000"/>
                </a:solidFill>
                <a:cs typeface="Arial" charset="0"/>
              </a:rPr>
              <a:t>VPN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7802563" y="2170113"/>
            <a:ext cx="720725" cy="382587"/>
          </a:xfrm>
          <a:prstGeom prst="rect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800">
                <a:solidFill>
                  <a:srgbClr val="000000"/>
                </a:solidFill>
                <a:cs typeface="Arial" charset="0"/>
              </a:rPr>
              <a:t>offset</a:t>
            </a:r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7548563" y="1939925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400">
                <a:solidFill>
                  <a:srgbClr val="000000"/>
                </a:solidFill>
                <a:cs typeface="Arial" charset="0"/>
              </a:rPr>
              <a:t>12</a:t>
            </a:r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6805" name="Rectangle 8"/>
          <p:cNvSpPr>
            <a:spLocks noChangeArrowheads="1"/>
          </p:cNvSpPr>
          <p:nvPr/>
        </p:nvSpPr>
        <p:spPr bwMode="auto">
          <a:xfrm>
            <a:off x="457200" y="13716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990033"/>
                </a:solidFill>
                <a:cs typeface="Arial" charset="0"/>
              </a:rPr>
              <a:t>Example</a:t>
            </a:r>
            <a:r>
              <a:rPr lang="en-US" sz="2000" dirty="0">
                <a:solidFill>
                  <a:srgbClr val="990033"/>
                </a:solidFill>
                <a:cs typeface="Arial" charset="0"/>
              </a:rPr>
              <a:t>: a typical 32-bit architecture with 4KB pages.</a:t>
            </a:r>
            <a:endParaRPr lang="en-US" sz="1600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76806" name="AutoShape 9"/>
          <p:cNvSpPr>
            <a:spLocks noChangeArrowheads="1"/>
          </p:cNvSpPr>
          <p:nvPr/>
        </p:nvSpPr>
        <p:spPr bwMode="auto">
          <a:xfrm>
            <a:off x="6172200" y="2589213"/>
            <a:ext cx="530225" cy="1030287"/>
          </a:xfrm>
          <a:prstGeom prst="downArrow">
            <a:avLst>
              <a:gd name="adj1" fmla="val 50000"/>
              <a:gd name="adj2" fmla="val 48578"/>
            </a:avLst>
          </a:prstGeom>
          <a:solidFill>
            <a:srgbClr val="666699"/>
          </a:solidFill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6807" name="AutoShape 10"/>
          <p:cNvSpPr>
            <a:spLocks noChangeArrowheads="1"/>
          </p:cNvSpPr>
          <p:nvPr/>
        </p:nvSpPr>
        <p:spPr bwMode="auto">
          <a:xfrm>
            <a:off x="5157788" y="3348038"/>
            <a:ext cx="2533650" cy="1668462"/>
          </a:xfrm>
          <a:prstGeom prst="irregularSeal1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defTabSz="914400"/>
            <a:r>
              <a:rPr lang="en-US" sz="1800" b="1">
                <a:solidFill>
                  <a:srgbClr val="000000"/>
                </a:solidFill>
                <a:cs typeface="Arial" charset="0"/>
              </a:rPr>
              <a:t>address</a:t>
            </a:r>
          </a:p>
          <a:p>
            <a:pPr algn="ctr" defTabSz="914400"/>
            <a:r>
              <a:rPr lang="en-US" sz="1800" b="1">
                <a:solidFill>
                  <a:srgbClr val="000000"/>
                </a:solidFill>
                <a:cs typeface="Arial" charset="0"/>
              </a:rPr>
              <a:t>translation</a:t>
            </a:r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6808" name="Rectangle 11"/>
          <p:cNvSpPr>
            <a:spLocks noChangeArrowheads="1"/>
          </p:cNvSpPr>
          <p:nvPr/>
        </p:nvSpPr>
        <p:spPr bwMode="auto">
          <a:xfrm>
            <a:off x="381000" y="2895600"/>
            <a:ext cx="42746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sz="2000" dirty="0">
                <a:solidFill>
                  <a:srgbClr val="000000"/>
                </a:solidFill>
                <a:cs typeface="Arial" charset="0"/>
              </a:rPr>
              <a:t>Virtual address translation maps a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virtual page number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(VPN)  to a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page frame number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(PFN/PPN) in machine memory: the rest is easy.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5005388" y="5934075"/>
            <a:ext cx="2794000" cy="382588"/>
          </a:xfrm>
          <a:prstGeom prst="rect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defTabSz="914400"/>
            <a:r>
              <a:rPr lang="en-US" sz="1800">
                <a:solidFill>
                  <a:srgbClr val="000000"/>
                </a:solidFill>
                <a:cs typeface="Arial" charset="0"/>
              </a:rPr>
              <a:t>PFN</a:t>
            </a:r>
          </a:p>
        </p:txBody>
      </p:sp>
      <p:sp>
        <p:nvSpPr>
          <p:cNvPr id="76810" name="AutoShape 13"/>
          <p:cNvSpPr>
            <a:spLocks noChangeArrowheads="1"/>
          </p:cNvSpPr>
          <p:nvPr/>
        </p:nvSpPr>
        <p:spPr bwMode="auto">
          <a:xfrm>
            <a:off x="6172200" y="4845050"/>
            <a:ext cx="530225" cy="1030288"/>
          </a:xfrm>
          <a:prstGeom prst="downArrow">
            <a:avLst>
              <a:gd name="adj1" fmla="val 50000"/>
              <a:gd name="adj2" fmla="val 48578"/>
            </a:avLst>
          </a:prstGeom>
          <a:solidFill>
            <a:srgbClr val="666699"/>
          </a:solidFill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7802563" y="6323013"/>
            <a:ext cx="720725" cy="382587"/>
          </a:xfrm>
          <a:prstGeom prst="rect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800">
                <a:solidFill>
                  <a:srgbClr val="000000"/>
                </a:solidFill>
                <a:cs typeface="Arial" charset="0"/>
              </a:rPr>
              <a:t>offset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802563" y="2552700"/>
            <a:ext cx="0" cy="33813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8523288" y="2552700"/>
            <a:ext cx="0" cy="37639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14" name="Text Box 17"/>
          <p:cNvSpPr txBox="1">
            <a:spLocks noChangeArrowheads="1"/>
          </p:cNvSpPr>
          <p:nvPr/>
        </p:nvSpPr>
        <p:spPr bwMode="auto">
          <a:xfrm>
            <a:off x="7989888" y="5845175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>
                <a:solidFill>
                  <a:srgbClr val="000000"/>
                </a:solidFill>
                <a:cs typeface="Arial" charset="0"/>
              </a:rPr>
              <a:t>+</a:t>
            </a:r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4727575" y="2170113"/>
            <a:ext cx="312738" cy="369887"/>
          </a:xfrm>
          <a:prstGeom prst="rect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800">
                <a:solidFill>
                  <a:srgbClr val="000000"/>
                </a:solidFill>
                <a:cs typeface="Arial" charset="0"/>
              </a:rPr>
              <a:t>0</a:t>
            </a:r>
          </a:p>
        </p:txBody>
      </p:sp>
      <p:sp>
        <p:nvSpPr>
          <p:cNvPr id="76816" name="Rectangle 20"/>
          <p:cNvSpPr>
            <a:spLocks noChangeArrowheads="1"/>
          </p:cNvSpPr>
          <p:nvPr/>
        </p:nvSpPr>
        <p:spPr bwMode="auto">
          <a:xfrm>
            <a:off x="1752600" y="5943600"/>
            <a:ext cx="2832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machine address</a:t>
            </a:r>
          </a:p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(e.g., physical address)</a:t>
            </a:r>
          </a:p>
        </p:txBody>
      </p:sp>
      <p:sp>
        <p:nvSpPr>
          <p:cNvPr id="76817" name="Rectangle 21"/>
          <p:cNvSpPr>
            <a:spLocks noChangeArrowheads="1"/>
          </p:cNvSpPr>
          <p:nvPr/>
        </p:nvSpPr>
        <p:spPr bwMode="auto">
          <a:xfrm>
            <a:off x="4456113" y="5724525"/>
            <a:ext cx="5127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sz="5400">
                <a:solidFill>
                  <a:srgbClr val="002DB4"/>
                </a:solidFill>
                <a:cs typeface="Arial" charset="0"/>
              </a:rPr>
              <a:t>{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4456113" y="4579938"/>
            <a:ext cx="1030287" cy="4365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19" name="Rectangle 23"/>
          <p:cNvSpPr>
            <a:spLocks noChangeArrowheads="1"/>
          </p:cNvSpPr>
          <p:nvPr/>
        </p:nvSpPr>
        <p:spPr bwMode="auto">
          <a:xfrm>
            <a:off x="1807934" y="4508500"/>
            <a:ext cx="27526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Deliver fault to</a:t>
            </a:r>
          </a:p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OS if translation is not</a:t>
            </a:r>
          </a:p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valid and accessible in</a:t>
            </a:r>
          </a:p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requested mode.</a:t>
            </a:r>
            <a:endParaRPr lang="en-US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2438400" y="2133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sz="2000" dirty="0">
                <a:solidFill>
                  <a:srgbClr val="002DB4"/>
                </a:solidFill>
                <a:cs typeface="Arial" charset="0"/>
              </a:rPr>
              <a:t>virtual address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4287838" y="1828800"/>
            <a:ext cx="5127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sz="5400">
                <a:solidFill>
                  <a:srgbClr val="002DB4"/>
                </a:solidFill>
                <a:cs typeface="Arial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487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Cartoon view of a page table</a:t>
            </a:r>
          </a:p>
        </p:txBody>
      </p:sp>
      <p:sp>
        <p:nvSpPr>
          <p:cNvPr id="50178" name="AutoShape 3"/>
          <p:cNvSpPr>
            <a:spLocks noChangeArrowheads="1"/>
          </p:cNvSpPr>
          <p:nvPr/>
        </p:nvSpPr>
        <p:spPr bwMode="auto">
          <a:xfrm>
            <a:off x="1033463" y="2028825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79" name="AutoShape 4"/>
          <p:cNvSpPr>
            <a:spLocks noChangeArrowheads="1"/>
          </p:cNvSpPr>
          <p:nvPr/>
        </p:nvSpPr>
        <p:spPr bwMode="auto">
          <a:xfrm>
            <a:off x="1033463" y="2193925"/>
            <a:ext cx="565150" cy="1571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0" name="AutoShape 5"/>
          <p:cNvSpPr>
            <a:spLocks noChangeArrowheads="1"/>
          </p:cNvSpPr>
          <p:nvPr/>
        </p:nvSpPr>
        <p:spPr bwMode="auto">
          <a:xfrm>
            <a:off x="1033463" y="2351088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1" name="AutoShape 6"/>
          <p:cNvSpPr>
            <a:spLocks noChangeArrowheads="1"/>
          </p:cNvSpPr>
          <p:nvPr/>
        </p:nvSpPr>
        <p:spPr bwMode="auto">
          <a:xfrm>
            <a:off x="1033463" y="2516188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2" name="AutoShape 7"/>
          <p:cNvSpPr>
            <a:spLocks noChangeArrowheads="1"/>
          </p:cNvSpPr>
          <p:nvPr/>
        </p:nvSpPr>
        <p:spPr bwMode="auto">
          <a:xfrm>
            <a:off x="1033463" y="2659063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3" name="AutoShape 8"/>
          <p:cNvSpPr>
            <a:spLocks noChangeArrowheads="1"/>
          </p:cNvSpPr>
          <p:nvPr/>
        </p:nvSpPr>
        <p:spPr bwMode="auto">
          <a:xfrm>
            <a:off x="1033463" y="2824163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1033463" y="2989263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5" name="AutoShape 10"/>
          <p:cNvSpPr>
            <a:spLocks noChangeArrowheads="1"/>
          </p:cNvSpPr>
          <p:nvPr/>
        </p:nvSpPr>
        <p:spPr bwMode="auto">
          <a:xfrm>
            <a:off x="1033463" y="3154363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6" name="AutoShape 11"/>
          <p:cNvSpPr>
            <a:spLocks noChangeArrowheads="1"/>
          </p:cNvSpPr>
          <p:nvPr/>
        </p:nvSpPr>
        <p:spPr bwMode="auto">
          <a:xfrm>
            <a:off x="1033463" y="3319463"/>
            <a:ext cx="565150" cy="1571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7" name="AutoShape 12"/>
          <p:cNvSpPr>
            <a:spLocks noChangeArrowheads="1"/>
          </p:cNvSpPr>
          <p:nvPr/>
        </p:nvSpPr>
        <p:spPr bwMode="auto">
          <a:xfrm>
            <a:off x="1033463" y="3476625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8" name="AutoShape 13"/>
          <p:cNvSpPr>
            <a:spLocks noChangeArrowheads="1"/>
          </p:cNvSpPr>
          <p:nvPr/>
        </p:nvSpPr>
        <p:spPr bwMode="auto">
          <a:xfrm>
            <a:off x="1033463" y="3641725"/>
            <a:ext cx="565150" cy="16510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1036638" y="1966913"/>
            <a:ext cx="612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PFN x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1038225" y="2135188"/>
            <a:ext cx="612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PFN y</a:t>
            </a:r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1038225" y="3244850"/>
            <a:ext cx="61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PFN z</a:t>
            </a:r>
          </a:p>
        </p:txBody>
      </p:sp>
      <p:cxnSp>
        <p:nvCxnSpPr>
          <p:cNvPr id="50192" name="AutoShape 17"/>
          <p:cNvCxnSpPr>
            <a:cxnSpLocks noChangeShapeType="1"/>
          </p:cNvCxnSpPr>
          <p:nvPr/>
        </p:nvCxnSpPr>
        <p:spPr bwMode="auto">
          <a:xfrm>
            <a:off x="1598613" y="2106613"/>
            <a:ext cx="2668587" cy="484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8"/>
          <p:cNvCxnSpPr>
            <a:cxnSpLocks noChangeShapeType="1"/>
            <a:endCxn id="50220" idx="1"/>
          </p:cNvCxnSpPr>
          <p:nvPr/>
        </p:nvCxnSpPr>
        <p:spPr bwMode="auto">
          <a:xfrm>
            <a:off x="1592263" y="2266950"/>
            <a:ext cx="2730500" cy="9257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4" name="AutoShape 19"/>
          <p:cNvSpPr>
            <a:spLocks noChangeArrowheads="1"/>
          </p:cNvSpPr>
          <p:nvPr/>
        </p:nvSpPr>
        <p:spPr bwMode="auto">
          <a:xfrm>
            <a:off x="1525588" y="4556125"/>
            <a:ext cx="946150" cy="276225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95" name="AutoShape 20"/>
          <p:cNvSpPr>
            <a:spLocks noChangeArrowheads="1"/>
          </p:cNvSpPr>
          <p:nvPr/>
        </p:nvSpPr>
        <p:spPr bwMode="auto">
          <a:xfrm>
            <a:off x="2463800" y="4557713"/>
            <a:ext cx="946150" cy="276225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96" name="Rectangle 21"/>
          <p:cNvSpPr>
            <a:spLocks noChangeArrowheads="1"/>
          </p:cNvSpPr>
          <p:nvPr/>
        </p:nvSpPr>
        <p:spPr bwMode="auto">
          <a:xfrm>
            <a:off x="1588772" y="4508990"/>
            <a:ext cx="824545" cy="29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VPN #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2593975" y="4516438"/>
            <a:ext cx="6270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offset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98" name="Rectangle 23"/>
          <p:cNvSpPr>
            <a:spLocks noChangeArrowheads="1"/>
          </p:cNvSpPr>
          <p:nvPr/>
        </p:nvSpPr>
        <p:spPr bwMode="auto">
          <a:xfrm>
            <a:off x="1546550" y="4867458"/>
            <a:ext cx="1828150" cy="32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virtual address</a:t>
            </a:r>
          </a:p>
        </p:txBody>
      </p:sp>
      <p:cxnSp>
        <p:nvCxnSpPr>
          <p:cNvPr id="50199" name="AutoShape 24"/>
          <p:cNvCxnSpPr>
            <a:cxnSpLocks noChangeShapeType="1"/>
            <a:stCxn id="50196" idx="0"/>
            <a:endCxn id="50191" idx="1"/>
          </p:cNvCxnSpPr>
          <p:nvPr/>
        </p:nvCxnSpPr>
        <p:spPr bwMode="auto">
          <a:xfrm rot="16200000" flipV="1">
            <a:off x="956815" y="3464760"/>
            <a:ext cx="1125640" cy="962820"/>
          </a:xfrm>
          <a:prstGeom prst="curvedConnector4">
            <a:avLst>
              <a:gd name="adj1" fmla="val 43848"/>
              <a:gd name="adj2" fmla="val 12374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200" name="Rectangle 25"/>
          <p:cNvSpPr>
            <a:spLocks noChangeArrowheads="1"/>
          </p:cNvSpPr>
          <p:nvPr/>
        </p:nvSpPr>
        <p:spPr bwMode="auto">
          <a:xfrm>
            <a:off x="2530000" y="3769427"/>
            <a:ext cx="755015" cy="2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PFN z</a:t>
            </a:r>
          </a:p>
        </p:txBody>
      </p:sp>
      <p:cxnSp>
        <p:nvCxnSpPr>
          <p:cNvPr id="50202" name="AutoShape 27"/>
          <p:cNvCxnSpPr>
            <a:cxnSpLocks noChangeShapeType="1"/>
            <a:stCxn id="50191" idx="3"/>
            <a:endCxn id="50200" idx="1"/>
          </p:cNvCxnSpPr>
          <p:nvPr/>
        </p:nvCxnSpPr>
        <p:spPr bwMode="auto">
          <a:xfrm>
            <a:off x="1650893" y="3383350"/>
            <a:ext cx="879107" cy="49729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8"/>
          <p:cNvCxnSpPr>
            <a:cxnSpLocks noChangeShapeType="1"/>
            <a:stCxn id="50200" idx="3"/>
            <a:endCxn id="50233" idx="1"/>
          </p:cNvCxnSpPr>
          <p:nvPr/>
        </p:nvCxnSpPr>
        <p:spPr bwMode="auto">
          <a:xfrm flipV="1">
            <a:off x="3285015" y="3563482"/>
            <a:ext cx="1037748" cy="317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204" name="Oval 29"/>
          <p:cNvSpPr>
            <a:spLocks noChangeArrowheads="1"/>
          </p:cNvSpPr>
          <p:nvPr/>
        </p:nvSpPr>
        <p:spPr bwMode="auto">
          <a:xfrm>
            <a:off x="1933575" y="2622550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205" name="Oval 30"/>
          <p:cNvSpPr>
            <a:spLocks noChangeArrowheads="1"/>
          </p:cNvSpPr>
          <p:nvPr/>
        </p:nvSpPr>
        <p:spPr bwMode="auto">
          <a:xfrm>
            <a:off x="1933575" y="2797175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206" name="Oval 31"/>
          <p:cNvSpPr>
            <a:spLocks noChangeArrowheads="1"/>
          </p:cNvSpPr>
          <p:nvPr/>
        </p:nvSpPr>
        <p:spPr bwMode="auto">
          <a:xfrm>
            <a:off x="1933575" y="2973388"/>
            <a:ext cx="74613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349250" y="1524000"/>
            <a:ext cx="303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process page table (map)</a:t>
            </a:r>
          </a:p>
        </p:txBody>
      </p:sp>
      <p:sp>
        <p:nvSpPr>
          <p:cNvPr id="50208" name="Rectangle 33"/>
          <p:cNvSpPr>
            <a:spLocks noChangeArrowheads="1"/>
          </p:cNvSpPr>
          <p:nvPr/>
        </p:nvSpPr>
        <p:spPr bwMode="auto">
          <a:xfrm>
            <a:off x="3995393" y="4999723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machine memory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page frames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6178550" y="1782634"/>
            <a:ext cx="2508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This is 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  Any PFN may be used for any VPN.  </a:t>
            </a:r>
          </a:p>
        </p:txBody>
      </p:sp>
      <p:grpSp>
        <p:nvGrpSpPr>
          <p:cNvPr id="50210" name="Group 35"/>
          <p:cNvGrpSpPr>
            <a:grpSpLocks/>
          </p:cNvGrpSpPr>
          <p:nvPr/>
        </p:nvGrpSpPr>
        <p:grpSpPr bwMode="auto">
          <a:xfrm>
            <a:off x="4322763" y="1770063"/>
            <a:ext cx="1544637" cy="3203575"/>
            <a:chOff x="3247" y="1974"/>
            <a:chExt cx="624" cy="1538"/>
          </a:xfrm>
        </p:grpSpPr>
        <p:sp>
          <p:nvSpPr>
            <p:cNvPr id="50213" name="AutoShape 36"/>
            <p:cNvSpPr>
              <a:spLocks noChangeArrowheads="1"/>
            </p:cNvSpPr>
            <p:nvPr/>
          </p:nvSpPr>
          <p:spPr bwMode="auto">
            <a:xfrm>
              <a:off x="3247" y="2911"/>
              <a:ext cx="624" cy="59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4" name="AutoShape 37"/>
            <p:cNvSpPr>
              <a:spLocks noChangeArrowheads="1"/>
            </p:cNvSpPr>
            <p:nvPr/>
          </p:nvSpPr>
          <p:spPr bwMode="auto">
            <a:xfrm>
              <a:off x="3247" y="2970"/>
              <a:ext cx="624" cy="5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5" name="AutoShape 38"/>
            <p:cNvSpPr>
              <a:spLocks noChangeArrowheads="1"/>
            </p:cNvSpPr>
            <p:nvPr/>
          </p:nvSpPr>
          <p:spPr bwMode="auto">
            <a:xfrm>
              <a:off x="3247" y="3028"/>
              <a:ext cx="624" cy="60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6" name="AutoShape 39"/>
            <p:cNvSpPr>
              <a:spLocks noChangeArrowheads="1"/>
            </p:cNvSpPr>
            <p:nvPr/>
          </p:nvSpPr>
          <p:spPr bwMode="auto">
            <a:xfrm>
              <a:off x="3247" y="2746"/>
              <a:ext cx="624" cy="60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7" name="AutoShape 40"/>
            <p:cNvSpPr>
              <a:spLocks noChangeArrowheads="1"/>
            </p:cNvSpPr>
            <p:nvPr/>
          </p:nvSpPr>
          <p:spPr bwMode="auto">
            <a:xfrm>
              <a:off x="3247" y="3149"/>
              <a:ext cx="624" cy="5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8" name="AutoShape 41"/>
            <p:cNvSpPr>
              <a:spLocks noChangeArrowheads="1"/>
            </p:cNvSpPr>
            <p:nvPr/>
          </p:nvSpPr>
          <p:spPr bwMode="auto">
            <a:xfrm>
              <a:off x="3247" y="2033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19" name="AutoShape 42"/>
            <p:cNvSpPr>
              <a:spLocks noChangeArrowheads="1"/>
            </p:cNvSpPr>
            <p:nvPr/>
          </p:nvSpPr>
          <p:spPr bwMode="auto">
            <a:xfrm>
              <a:off x="3247" y="1974"/>
              <a:ext cx="624" cy="5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0" name="AutoShape 43"/>
            <p:cNvSpPr>
              <a:spLocks noChangeArrowheads="1"/>
            </p:cNvSpPr>
            <p:nvPr/>
          </p:nvSpPr>
          <p:spPr bwMode="auto">
            <a:xfrm>
              <a:off x="3247" y="2628"/>
              <a:ext cx="624" cy="5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1" name="AutoShape 44"/>
            <p:cNvSpPr>
              <a:spLocks noChangeArrowheads="1"/>
            </p:cNvSpPr>
            <p:nvPr/>
          </p:nvSpPr>
          <p:spPr bwMode="auto">
            <a:xfrm>
              <a:off x="3247" y="3208"/>
              <a:ext cx="624" cy="59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2" name="AutoShape 45"/>
            <p:cNvSpPr>
              <a:spLocks noChangeArrowheads="1"/>
            </p:cNvSpPr>
            <p:nvPr/>
          </p:nvSpPr>
          <p:spPr bwMode="auto">
            <a:xfrm>
              <a:off x="3247" y="2273"/>
              <a:ext cx="624" cy="59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3" name="AutoShape 46"/>
            <p:cNvSpPr>
              <a:spLocks noChangeArrowheads="1"/>
            </p:cNvSpPr>
            <p:nvPr/>
          </p:nvSpPr>
          <p:spPr bwMode="auto">
            <a:xfrm>
              <a:off x="3247" y="2864"/>
              <a:ext cx="624" cy="5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4" name="AutoShape 47"/>
            <p:cNvSpPr>
              <a:spLocks noChangeArrowheads="1"/>
            </p:cNvSpPr>
            <p:nvPr/>
          </p:nvSpPr>
          <p:spPr bwMode="auto">
            <a:xfrm>
              <a:off x="3247" y="2093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5" name="AutoShape 48"/>
            <p:cNvSpPr>
              <a:spLocks noChangeArrowheads="1"/>
            </p:cNvSpPr>
            <p:nvPr/>
          </p:nvSpPr>
          <p:spPr bwMode="auto">
            <a:xfrm>
              <a:off x="3247" y="2686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6" name="AutoShape 49"/>
            <p:cNvSpPr>
              <a:spLocks noChangeArrowheads="1"/>
            </p:cNvSpPr>
            <p:nvPr/>
          </p:nvSpPr>
          <p:spPr bwMode="auto">
            <a:xfrm>
              <a:off x="3247" y="2390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7" name="AutoShape 50"/>
            <p:cNvSpPr>
              <a:spLocks noChangeArrowheads="1"/>
            </p:cNvSpPr>
            <p:nvPr/>
          </p:nvSpPr>
          <p:spPr bwMode="auto">
            <a:xfrm>
              <a:off x="3247" y="2450"/>
              <a:ext cx="624" cy="5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8" name="AutoShape 51"/>
            <p:cNvSpPr>
              <a:spLocks noChangeArrowheads="1"/>
            </p:cNvSpPr>
            <p:nvPr/>
          </p:nvSpPr>
          <p:spPr bwMode="auto">
            <a:xfrm>
              <a:off x="3247" y="2153"/>
              <a:ext cx="624" cy="5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9" name="AutoShape 52"/>
            <p:cNvSpPr>
              <a:spLocks noChangeArrowheads="1"/>
            </p:cNvSpPr>
            <p:nvPr/>
          </p:nvSpPr>
          <p:spPr bwMode="auto">
            <a:xfrm>
              <a:off x="3247" y="2510"/>
              <a:ext cx="624" cy="5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0" name="AutoShape 53"/>
            <p:cNvSpPr>
              <a:spLocks noChangeArrowheads="1"/>
            </p:cNvSpPr>
            <p:nvPr/>
          </p:nvSpPr>
          <p:spPr bwMode="auto">
            <a:xfrm>
              <a:off x="3247" y="3088"/>
              <a:ext cx="624" cy="5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1" name="AutoShape 54"/>
            <p:cNvSpPr>
              <a:spLocks noChangeArrowheads="1"/>
            </p:cNvSpPr>
            <p:nvPr/>
          </p:nvSpPr>
          <p:spPr bwMode="auto">
            <a:xfrm>
              <a:off x="3247" y="2332"/>
              <a:ext cx="624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2" name="AutoShape 55"/>
            <p:cNvSpPr>
              <a:spLocks noChangeArrowheads="1"/>
            </p:cNvSpPr>
            <p:nvPr/>
          </p:nvSpPr>
          <p:spPr bwMode="auto">
            <a:xfrm>
              <a:off x="3247" y="2569"/>
              <a:ext cx="624" cy="59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3" name="AutoShape 56"/>
            <p:cNvSpPr>
              <a:spLocks noChangeArrowheads="1"/>
            </p:cNvSpPr>
            <p:nvPr/>
          </p:nvSpPr>
          <p:spPr bwMode="auto">
            <a:xfrm>
              <a:off x="3247" y="2806"/>
              <a:ext cx="624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4" name="AutoShape 57"/>
            <p:cNvSpPr>
              <a:spLocks noChangeArrowheads="1"/>
            </p:cNvSpPr>
            <p:nvPr/>
          </p:nvSpPr>
          <p:spPr bwMode="auto">
            <a:xfrm>
              <a:off x="3247" y="3267"/>
              <a:ext cx="624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5" name="AutoShape 58"/>
            <p:cNvSpPr>
              <a:spLocks noChangeArrowheads="1"/>
            </p:cNvSpPr>
            <p:nvPr/>
          </p:nvSpPr>
          <p:spPr bwMode="auto">
            <a:xfrm>
              <a:off x="3247" y="3327"/>
              <a:ext cx="624" cy="59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6" name="AutoShape 59"/>
            <p:cNvSpPr>
              <a:spLocks noChangeArrowheads="1"/>
            </p:cNvSpPr>
            <p:nvPr/>
          </p:nvSpPr>
          <p:spPr bwMode="auto">
            <a:xfrm>
              <a:off x="3247" y="2212"/>
              <a:ext cx="624" cy="60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7" name="AutoShape 60"/>
            <p:cNvSpPr>
              <a:spLocks noChangeArrowheads="1"/>
            </p:cNvSpPr>
            <p:nvPr/>
          </p:nvSpPr>
          <p:spPr bwMode="auto">
            <a:xfrm>
              <a:off x="3247" y="3452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8" name="AutoShape 61"/>
            <p:cNvSpPr>
              <a:spLocks noChangeArrowheads="1"/>
            </p:cNvSpPr>
            <p:nvPr/>
          </p:nvSpPr>
          <p:spPr bwMode="auto">
            <a:xfrm>
              <a:off x="3247" y="3446"/>
              <a:ext cx="624" cy="6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9" name="AutoShape 62"/>
            <p:cNvSpPr>
              <a:spLocks noChangeArrowheads="1"/>
            </p:cNvSpPr>
            <p:nvPr/>
          </p:nvSpPr>
          <p:spPr bwMode="auto">
            <a:xfrm>
              <a:off x="3247" y="3386"/>
              <a:ext cx="624" cy="5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212" name="Text Box 64"/>
          <p:cNvSpPr txBox="1">
            <a:spLocks noChangeArrowheads="1"/>
          </p:cNvSpPr>
          <p:nvPr/>
        </p:nvSpPr>
        <p:spPr bwMode="auto">
          <a:xfrm>
            <a:off x="6172200" y="2921675"/>
            <a:ext cx="2971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map itself is just another data structure stored in memory.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 protected CPU register (CR3) holds the machine address of current map.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166208" y="5504206"/>
            <a:ext cx="4927731" cy="127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Virtual page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a logical block in a segment.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VPN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Virtual Page Number (a logical block number).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a physical block in machine memory.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PFN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Page Frame Number (a block pointer).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Page Table Entry (an entry in the block map).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5486400" y="5867400"/>
            <a:ext cx="358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VPN  =  VA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PAGE_SIZE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Offset = VA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PAGE_SIZE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7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C318A-30DC-794C-8E49-FD823C56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tables/maps: some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A8769-2949-7C4F-8AE4-D98D173F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64-bit VAS is huge!  The maps must be huge too! </a:t>
            </a:r>
          </a:p>
          <a:p>
            <a:r>
              <a:rPr lang="en-US" dirty="0"/>
              <a:t>That VAS is sparse!  (It has big holes.)  So how much of the maps is just wasted storing null PTEs?</a:t>
            </a:r>
          </a:p>
          <a:p>
            <a:r>
              <a:rPr lang="en-US" dirty="0"/>
              <a:t>What about the cost of map lookup(s)?  Doesn’t VM multiply the cost of accessing memory?</a:t>
            </a:r>
          </a:p>
          <a:p>
            <a:r>
              <a:rPr lang="en-US" dirty="0"/>
              <a:t>How to change VAS on a process switch?</a:t>
            </a:r>
          </a:p>
          <a:p>
            <a:r>
              <a:rPr lang="en-US" dirty="0"/>
              <a:t>What about restricted memory access modes?  Disabling writes or execute?</a:t>
            </a:r>
          </a:p>
          <a:p>
            <a:r>
              <a:rPr lang="en-US" dirty="0"/>
              <a:t>What about demand fetch/fill?   What if we reference a </a:t>
            </a:r>
            <a:r>
              <a:rPr lang="en-US" b="1" dirty="0"/>
              <a:t>missing</a:t>
            </a:r>
            <a:r>
              <a:rPr lang="en-US" dirty="0"/>
              <a:t> (not </a:t>
            </a:r>
            <a:r>
              <a:rPr lang="en-US" b="1" dirty="0"/>
              <a:t>present/valid/resident</a:t>
            </a:r>
            <a:r>
              <a:rPr lang="en-US" dirty="0"/>
              <a:t>) page?</a:t>
            </a:r>
          </a:p>
        </p:txBody>
      </p:sp>
    </p:spTree>
    <p:extLst>
      <p:ext uri="{BB962C8B-B14F-4D97-AF65-F5344CB8AC3E}">
        <p14:creationId xmlns:p14="http://schemas.microsoft.com/office/powerpoint/2010/main" val="307181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4" descr="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8925"/>
            <a:ext cx="6399213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Text Box 9"/>
          <p:cNvSpPr txBox="1">
            <a:spLocks noChangeArrowheads="1"/>
          </p:cNvSpPr>
          <p:nvPr/>
        </p:nvSpPr>
        <p:spPr bwMode="auto">
          <a:xfrm>
            <a:off x="1730375" y="3773488"/>
            <a:ext cx="1698625" cy="646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virtual address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32 bits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79875" name="Rectangle 10"/>
          <p:cNvSpPr>
            <a:spLocks noChangeArrowheads="1"/>
          </p:cNvSpPr>
          <p:nvPr/>
        </p:nvSpPr>
        <p:spPr bwMode="auto">
          <a:xfrm>
            <a:off x="7102475" y="6462713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[from Tanenbaum]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24400"/>
            <a:ext cx="5638800" cy="914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Two-level page table</a:t>
            </a:r>
          </a:p>
          <a:p>
            <a:pPr>
              <a:buFont typeface="Times New Roman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32-bit virtual address, 32-bit PTEs</a:t>
            </a:r>
          </a:p>
          <a:p>
            <a:pPr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Two 10-bit page table index fields (PT1, PT2)</a:t>
            </a:r>
          </a:p>
          <a:p>
            <a:pPr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(10 bits represents index values 0-1023)</a:t>
            </a:r>
          </a:p>
        </p:txBody>
      </p:sp>
      <p:sp>
        <p:nvSpPr>
          <p:cNvPr id="79877" name="Text Box 9"/>
          <p:cNvSpPr txBox="1">
            <a:spLocks noChangeArrowheads="1"/>
          </p:cNvSpPr>
          <p:nvPr/>
        </p:nvSpPr>
        <p:spPr bwMode="auto">
          <a:xfrm>
            <a:off x="685800" y="1916113"/>
            <a:ext cx="3122613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Step 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. Index PDIR with PT1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79878" name="AutoShape 50"/>
          <p:cNvSpPr>
            <a:spLocks noChangeArrowheads="1"/>
          </p:cNvSpPr>
          <p:nvPr/>
        </p:nvSpPr>
        <p:spPr bwMode="auto">
          <a:xfrm flipV="1">
            <a:off x="2590800" y="2286000"/>
            <a:ext cx="814388" cy="9556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685800" y="1001713"/>
            <a:ext cx="5032147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Step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. Index second-level page table with PT2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79880" name="AutoShape 50"/>
          <p:cNvSpPr>
            <a:spLocks noChangeArrowheads="1"/>
          </p:cNvSpPr>
          <p:nvPr/>
        </p:nvSpPr>
        <p:spPr bwMode="auto">
          <a:xfrm flipV="1">
            <a:off x="4953000" y="1330325"/>
            <a:ext cx="814388" cy="9556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881" name="Rectangle 3"/>
          <p:cNvSpPr txBox="1">
            <a:spLocks noChangeArrowheads="1"/>
          </p:cNvSpPr>
          <p:nvPr/>
        </p:nvSpPr>
        <p:spPr bwMode="auto">
          <a:xfrm>
            <a:off x="228600" y="76200"/>
            <a:ext cx="58674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Example: Windows/IA32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B73B979-A86D-7842-94F4-7DD849CD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123" y="4431268"/>
            <a:ext cx="10438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(1 page)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C50F5592-8123-1948-9E7D-8453F809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371" y="3219232"/>
            <a:ext cx="1548229" cy="6669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3367"/>
                </a:solidFill>
                <a:latin typeface="Helvetica" charset="0"/>
                <a:cs typeface="Arial" charset="0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ach “table” is 1 page.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Example: Windows/IA32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9575"/>
            <a:ext cx="8226425" cy="4111625"/>
          </a:xfrm>
        </p:spPr>
        <p:txBody>
          <a:bodyPr/>
          <a:lstStyle/>
          <a:p>
            <a:pPr marL="476250" indent="-419100"/>
            <a:r>
              <a:rPr lang="en-US" sz="2000" b="1" dirty="0">
                <a:latin typeface="Arial" charset="0"/>
                <a:ea typeface="ＭＳ Ｐゴシック" charset="0"/>
              </a:rPr>
              <a:t>Two-level block map (page table) structure reduces the space overhead for block maps in sparse virtual address spaces.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Many process address spaces are small: e.g., a page or two of text, a page or two of stack, a page or two of heap.</a:t>
            </a:r>
          </a:p>
          <a:p>
            <a:pPr marL="476250" indent="-419100"/>
            <a:r>
              <a:rPr lang="en-US" sz="2000" dirty="0">
                <a:latin typeface="Arial" charset="0"/>
                <a:ea typeface="ＭＳ Ｐゴシック" charset="0"/>
              </a:rPr>
              <a:t>This is a simple example of a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hierarchical page table</a:t>
            </a:r>
            <a:r>
              <a:rPr lang="en-US" sz="2000" dirty="0">
                <a:latin typeface="Arial" charset="0"/>
                <a:ea typeface="ＭＳ Ｐゴシック" charset="0"/>
              </a:rPr>
              <a:t>: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Each VAS has a </a:t>
            </a:r>
            <a:r>
              <a:rPr lang="en-US" sz="1800" i="1" dirty="0">
                <a:latin typeface="Arial" charset="0"/>
                <a:ea typeface="ＭＳ Ｐゴシック" charset="0"/>
              </a:rPr>
              <a:t>page directory</a:t>
            </a:r>
            <a:r>
              <a:rPr lang="en-US" sz="1800" dirty="0">
                <a:latin typeface="Arial" charset="0"/>
                <a:ea typeface="ＭＳ Ｐゴシック" charset="0"/>
              </a:rPr>
              <a:t> (“PDIR”)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The PDIR is one page: 4K bytes, 1024 4-byte entries (PTEs)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Each PDIR entry points to a map page, which MS calls a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 dirty="0">
                <a:latin typeface="Arial" charset="0"/>
                <a:ea typeface="ＭＳ Ｐゴシック" charset="0"/>
              </a:rPr>
              <a:t>page table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endParaRPr lang="en-US" altLang="ja-JP" sz="1800" dirty="0">
              <a:latin typeface="Arial" charset="0"/>
              <a:ea typeface="ＭＳ Ｐゴシック" charset="0"/>
            </a:endParaRP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Each map page (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 dirty="0">
                <a:latin typeface="Arial" charset="0"/>
                <a:ea typeface="ＭＳ Ｐゴシック" charset="0"/>
              </a:rPr>
              <a:t>page table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 dirty="0">
                <a:latin typeface="Arial" charset="0"/>
                <a:ea typeface="ＭＳ Ｐゴシック" charset="0"/>
              </a:rPr>
              <a:t>) is one page with 1024 4-byte PTEs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Each PTE maps one 4K virtual page of the address space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Therefore each map page (page table) maps 4MB of VM: 1024*4K</a:t>
            </a:r>
          </a:p>
          <a:p>
            <a:pPr marL="876300" lvl="1" indent="-419100"/>
            <a:r>
              <a:rPr lang="en-US" sz="1800" dirty="0">
                <a:latin typeface="Arial" charset="0"/>
                <a:ea typeface="ＭＳ Ｐゴシック" charset="0"/>
              </a:rPr>
              <a:t>Therefore one PDIR maps a 4GB address space, max 4MB of tables</a:t>
            </a:r>
          </a:p>
        </p:txBody>
      </p:sp>
    </p:spTree>
    <p:extLst>
      <p:ext uri="{BB962C8B-B14F-4D97-AF65-F5344CB8AC3E}">
        <p14:creationId xmlns:p14="http://schemas.microsoft.com/office/powerpoint/2010/main" val="8235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C013-D8ED-C540-8C52-A999842A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where is the PDIR?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6DA1-DEA1-5244-953D-3A42D6DC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11625"/>
          </a:xfrm>
        </p:spPr>
        <p:txBody>
          <a:bodyPr/>
          <a:lstStyle/>
          <a:p>
            <a:r>
              <a:rPr lang="en-US" dirty="0"/>
              <a:t>Each process has its own VAS, i.e., its own VM.</a:t>
            </a:r>
          </a:p>
          <a:p>
            <a:r>
              <a:rPr lang="en-US" dirty="0"/>
              <a:t>Therefore each process has its own page tables.</a:t>
            </a:r>
          </a:p>
          <a:p>
            <a:r>
              <a:rPr lang="en-US" dirty="0"/>
              <a:t>Therefore each process has its own PDIR etc.</a:t>
            </a:r>
          </a:p>
          <a:p>
            <a:r>
              <a:rPr lang="en-US" dirty="0"/>
              <a:t>How does the MMU “know” which process is running?</a:t>
            </a:r>
          </a:p>
          <a:p>
            <a:r>
              <a:rPr lang="en-US" dirty="0"/>
              <a:t>How does the MMU “know” where to find the PDIR?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: ???</a:t>
            </a:r>
          </a:p>
          <a:p>
            <a:r>
              <a:rPr lang="en-US" dirty="0"/>
              <a:t>On a page fault, how does the OS “know” the address?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263339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C013-D8ED-C540-8C52-A999842A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where is the PDIR?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6DA1-DEA1-5244-953D-3A42D6DC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11625"/>
          </a:xfrm>
        </p:spPr>
        <p:txBody>
          <a:bodyPr/>
          <a:lstStyle/>
          <a:p>
            <a:r>
              <a:rPr lang="en-US" dirty="0"/>
              <a:t>Each process has its own VAS, i.e., its own VM.</a:t>
            </a:r>
          </a:p>
          <a:p>
            <a:r>
              <a:rPr lang="en-US" dirty="0"/>
              <a:t>Therefore each process has its own page tables.</a:t>
            </a:r>
          </a:p>
          <a:p>
            <a:r>
              <a:rPr lang="en-US" dirty="0"/>
              <a:t>Therefore each process has its own PDIR etc.</a:t>
            </a:r>
          </a:p>
          <a:p>
            <a:r>
              <a:rPr lang="en-US" dirty="0"/>
              <a:t>How does the MMU “know” which process is running?</a:t>
            </a:r>
          </a:p>
          <a:p>
            <a:r>
              <a:rPr lang="en-US" dirty="0"/>
              <a:t>How does the MMU “know” where to find the PDIR?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: the OS tells it (e.g., in control register CR3).</a:t>
            </a:r>
          </a:p>
          <a:p>
            <a:r>
              <a:rPr lang="en-US" dirty="0"/>
              <a:t>On a page fault, how does the OS “know” the address?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: the machine tells it.</a:t>
            </a:r>
          </a:p>
          <a:p>
            <a:r>
              <a:rPr lang="en-US" dirty="0"/>
              <a:t>They pass this info through designated </a:t>
            </a:r>
            <a:r>
              <a:rPr lang="en-US" b="1" dirty="0"/>
              <a:t>control registers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41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451-E0BA-BE4B-83FA-92E923CD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63563"/>
            <a:ext cx="8226425" cy="1554163"/>
          </a:xfrm>
        </p:spPr>
        <p:txBody>
          <a:bodyPr/>
          <a:lstStyle/>
          <a:p>
            <a:r>
              <a:rPr lang="en-US" sz="3600" dirty="0"/>
              <a:t>A real PTE: x86-64 (Intel Core i7)</a:t>
            </a:r>
          </a:p>
        </p:txBody>
      </p:sp>
      <p:sp>
        <p:nvSpPr>
          <p:cNvPr id="34" name="Rectangle 379">
            <a:extLst>
              <a:ext uri="{FF2B5EF4-FFF2-40B4-BE49-F238E27FC236}">
                <a16:creationId xmlns:a16="http://schemas.microsoft.com/office/drawing/2014/main" id="{27157844-D300-2D47-BA69-E8FF06F8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37" y="4830669"/>
            <a:ext cx="2834640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PFN / PPN (40-bit)</a:t>
            </a:r>
          </a:p>
        </p:txBody>
      </p:sp>
      <p:sp>
        <p:nvSpPr>
          <p:cNvPr id="36" name="Rectangle 381">
            <a:extLst>
              <a:ext uri="{FF2B5EF4-FFF2-40B4-BE49-F238E27FC236}">
                <a16:creationId xmlns:a16="http://schemas.microsoft.com/office/drawing/2014/main" id="{8D5F4E52-D1EF-D34F-855F-92B6B975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837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charset="0"/>
                <a:cs typeface="+mn-cs"/>
              </a:rPr>
              <a:t>G</a:t>
            </a:r>
          </a:p>
        </p:txBody>
      </p:sp>
      <p:sp>
        <p:nvSpPr>
          <p:cNvPr id="37" name="Rectangle 382">
            <a:extLst>
              <a:ext uri="{FF2B5EF4-FFF2-40B4-BE49-F238E27FC236}">
                <a16:creationId xmlns:a16="http://schemas.microsoft.com/office/drawing/2014/main" id="{1351087C-9C37-B247-B0AD-411E2427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66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38" name="Rectangle 383">
            <a:extLst>
              <a:ext uri="{FF2B5EF4-FFF2-40B4-BE49-F238E27FC236}">
                <a16:creationId xmlns:a16="http://schemas.microsoft.com/office/drawing/2014/main" id="{7FE12C12-2B37-3449-9AF1-5C699135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495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D</a:t>
            </a:r>
          </a:p>
        </p:txBody>
      </p:sp>
      <p:sp>
        <p:nvSpPr>
          <p:cNvPr id="39" name="Rectangle 384">
            <a:extLst>
              <a:ext uri="{FF2B5EF4-FFF2-40B4-BE49-F238E27FC236}">
                <a16:creationId xmlns:a16="http://schemas.microsoft.com/office/drawing/2014/main" id="{53B85411-8287-1B47-AE10-916A0438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323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A</a:t>
            </a:r>
          </a:p>
        </p:txBody>
      </p:sp>
      <p:sp>
        <p:nvSpPr>
          <p:cNvPr id="40" name="Rectangle 385">
            <a:extLst>
              <a:ext uri="{FF2B5EF4-FFF2-40B4-BE49-F238E27FC236}">
                <a16:creationId xmlns:a16="http://schemas.microsoft.com/office/drawing/2014/main" id="{2883FE55-0207-CA4E-AB2C-EC0B355E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152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charset="0"/>
                <a:cs typeface="+mn-cs"/>
              </a:rPr>
              <a:t>CD</a:t>
            </a:r>
          </a:p>
        </p:txBody>
      </p:sp>
      <p:sp>
        <p:nvSpPr>
          <p:cNvPr id="41" name="Rectangle 386">
            <a:extLst>
              <a:ext uri="{FF2B5EF4-FFF2-40B4-BE49-F238E27FC236}">
                <a16:creationId xmlns:a16="http://schemas.microsoft.com/office/drawing/2014/main" id="{78938DF4-50B2-BB49-91E7-9E85B3C6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81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charset="0"/>
                <a:cs typeface="+mn-cs"/>
              </a:rPr>
              <a:t>WT</a:t>
            </a:r>
          </a:p>
        </p:txBody>
      </p:sp>
      <p:sp>
        <p:nvSpPr>
          <p:cNvPr id="42" name="Rectangle 387">
            <a:extLst>
              <a:ext uri="{FF2B5EF4-FFF2-40B4-BE49-F238E27FC236}">
                <a16:creationId xmlns:a16="http://schemas.microsoft.com/office/drawing/2014/main" id="{F38E7751-508B-DA4D-852B-FEF1DDE8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810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U/S</a:t>
            </a:r>
          </a:p>
        </p:txBody>
      </p:sp>
      <p:sp>
        <p:nvSpPr>
          <p:cNvPr id="43" name="Rectangle 388">
            <a:extLst>
              <a:ext uri="{FF2B5EF4-FFF2-40B4-BE49-F238E27FC236}">
                <a16:creationId xmlns:a16="http://schemas.microsoft.com/office/drawing/2014/main" id="{269F8F53-3310-7543-A4C8-C4AD8B40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638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R/W</a:t>
            </a:r>
          </a:p>
        </p:txBody>
      </p:sp>
      <p:sp>
        <p:nvSpPr>
          <p:cNvPr id="44" name="Rectangle 389">
            <a:extLst>
              <a:ext uri="{FF2B5EF4-FFF2-40B4-BE49-F238E27FC236}">
                <a16:creationId xmlns:a16="http://schemas.microsoft.com/office/drawing/2014/main" id="{0126334D-64A8-4E46-BB67-156BB15D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467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solidFill>
                  <a:srgbClr val="000000"/>
                </a:solidFill>
                <a:latin typeface="Helvetica" charset="0"/>
                <a:cs typeface="+mn-cs"/>
              </a:rPr>
              <a:t>P=1</a:t>
            </a:r>
          </a:p>
        </p:txBody>
      </p:sp>
      <p:sp>
        <p:nvSpPr>
          <p:cNvPr id="45" name="Text Box 391">
            <a:extLst>
              <a:ext uri="{FF2B5EF4-FFF2-40B4-BE49-F238E27FC236}">
                <a16:creationId xmlns:a16="http://schemas.microsoft.com/office/drawing/2014/main" id="{448E7D28-7AF2-7B43-8F5F-83A8BFA1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339836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51</a:t>
            </a:r>
          </a:p>
        </p:txBody>
      </p:sp>
      <p:sp>
        <p:nvSpPr>
          <p:cNvPr id="46" name="Text Box 392">
            <a:extLst>
              <a:ext uri="{FF2B5EF4-FFF2-40B4-BE49-F238E27FC236}">
                <a16:creationId xmlns:a16="http://schemas.microsoft.com/office/drawing/2014/main" id="{83AB07B0-6391-654A-98ED-0D98C741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64" y="4572000"/>
            <a:ext cx="339836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 dirty="0">
                <a:solidFill>
                  <a:srgbClr val="000000"/>
                </a:solidFill>
                <a:latin typeface="Helvetica" charset="0"/>
                <a:cs typeface="+mn-cs"/>
              </a:rPr>
              <a:t>12</a:t>
            </a:r>
          </a:p>
        </p:txBody>
      </p:sp>
      <p:sp>
        <p:nvSpPr>
          <p:cNvPr id="49" name="Text Box 395">
            <a:extLst>
              <a:ext uri="{FF2B5EF4-FFF2-40B4-BE49-F238E27FC236}">
                <a16:creationId xmlns:a16="http://schemas.microsoft.com/office/drawing/2014/main" id="{78B57C2E-1818-1849-9C52-142D47D6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803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8</a:t>
            </a:r>
          </a:p>
        </p:txBody>
      </p:sp>
      <p:sp>
        <p:nvSpPr>
          <p:cNvPr id="50" name="Text Box 396">
            <a:extLst>
              <a:ext uri="{FF2B5EF4-FFF2-40B4-BE49-F238E27FC236}">
                <a16:creationId xmlns:a16="http://schemas.microsoft.com/office/drawing/2014/main" id="{D536B8AF-142E-5644-B48B-DFE2DDAB8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632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7</a:t>
            </a:r>
          </a:p>
        </p:txBody>
      </p:sp>
      <p:sp>
        <p:nvSpPr>
          <p:cNvPr id="51" name="Text Box 397">
            <a:extLst>
              <a:ext uri="{FF2B5EF4-FFF2-40B4-BE49-F238E27FC236}">
                <a16:creationId xmlns:a16="http://schemas.microsoft.com/office/drawing/2014/main" id="{AD87B95C-1E4C-994D-A546-52282818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483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6</a:t>
            </a:r>
          </a:p>
        </p:txBody>
      </p:sp>
      <p:sp>
        <p:nvSpPr>
          <p:cNvPr id="52" name="Text Box 398">
            <a:extLst>
              <a:ext uri="{FF2B5EF4-FFF2-40B4-BE49-F238E27FC236}">
                <a16:creationId xmlns:a16="http://schemas.microsoft.com/office/drawing/2014/main" id="{2E6C16C9-D48A-7441-A292-D808B6A7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295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5</a:t>
            </a:r>
          </a:p>
        </p:txBody>
      </p:sp>
      <p:sp>
        <p:nvSpPr>
          <p:cNvPr id="53" name="Text Box 399">
            <a:extLst>
              <a:ext uri="{FF2B5EF4-FFF2-40B4-BE49-F238E27FC236}">
                <a16:creationId xmlns:a16="http://schemas.microsoft.com/office/drawing/2014/main" id="{75F49D6F-21D6-CA4C-99AF-87B8A6F5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118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4</a:t>
            </a:r>
          </a:p>
        </p:txBody>
      </p:sp>
      <p:sp>
        <p:nvSpPr>
          <p:cNvPr id="54" name="Text Box 400">
            <a:extLst>
              <a:ext uri="{FF2B5EF4-FFF2-40B4-BE49-F238E27FC236}">
                <a16:creationId xmlns:a16="http://schemas.microsoft.com/office/drawing/2014/main" id="{321F4D40-B03C-A744-9C97-A5394DE1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947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3</a:t>
            </a:r>
          </a:p>
        </p:txBody>
      </p:sp>
      <p:sp>
        <p:nvSpPr>
          <p:cNvPr id="55" name="Text Box 401">
            <a:extLst>
              <a:ext uri="{FF2B5EF4-FFF2-40B4-BE49-F238E27FC236}">
                <a16:creationId xmlns:a16="http://schemas.microsoft.com/office/drawing/2014/main" id="{DCDA45F2-C386-914F-BBF9-4BD5F8BB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775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2</a:t>
            </a:r>
          </a:p>
        </p:txBody>
      </p:sp>
      <p:sp>
        <p:nvSpPr>
          <p:cNvPr id="56" name="Text Box 402">
            <a:extLst>
              <a:ext uri="{FF2B5EF4-FFF2-40B4-BE49-F238E27FC236}">
                <a16:creationId xmlns:a16="http://schemas.microsoft.com/office/drawing/2014/main" id="{70F97BD5-C842-804B-9043-1E126731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604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</a:p>
        </p:txBody>
      </p:sp>
      <p:sp>
        <p:nvSpPr>
          <p:cNvPr id="57" name="Text Box 403">
            <a:extLst>
              <a:ext uri="{FF2B5EF4-FFF2-40B4-BE49-F238E27FC236}">
                <a16:creationId xmlns:a16="http://schemas.microsoft.com/office/drawing/2014/main" id="{4E42B9A0-63CB-1140-B1F4-7C06E963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433" y="4572000"/>
            <a:ext cx="261289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58" name="Rectangle 404">
            <a:extLst>
              <a:ext uri="{FF2B5EF4-FFF2-40B4-BE49-F238E27FC236}">
                <a16:creationId xmlns:a16="http://schemas.microsoft.com/office/drawing/2014/main" id="{2155FAA2-66B1-AD43-A967-12ABE999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56" y="5638800"/>
            <a:ext cx="8175167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Available for OS (e.g., page location on disk)</a:t>
            </a:r>
          </a:p>
        </p:txBody>
      </p:sp>
      <p:sp>
        <p:nvSpPr>
          <p:cNvPr id="59" name="Rectangle 405">
            <a:extLst>
              <a:ext uri="{FF2B5EF4-FFF2-40B4-BE49-F238E27FC236}">
                <a16:creationId xmlns:a16="http://schemas.microsoft.com/office/drawing/2014/main" id="{00B0DA32-2532-1748-A430-830FFFA7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467" y="5638800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solidFill>
                  <a:srgbClr val="000000"/>
                </a:solidFill>
                <a:latin typeface="Helvetica" charset="0"/>
                <a:cs typeface="+mn-cs"/>
              </a:rPr>
              <a:t>P=0</a:t>
            </a:r>
          </a:p>
        </p:txBody>
      </p:sp>
      <p:sp>
        <p:nvSpPr>
          <p:cNvPr id="62" name="Rectangle 411">
            <a:extLst>
              <a:ext uri="{FF2B5EF4-FFF2-40B4-BE49-F238E27FC236}">
                <a16:creationId xmlns:a16="http://schemas.microsoft.com/office/drawing/2014/main" id="{B83F7BA0-5B7B-0946-B6FE-9EC92B06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30669"/>
            <a:ext cx="539829" cy="539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XD</a:t>
            </a:r>
          </a:p>
        </p:txBody>
      </p:sp>
      <p:sp>
        <p:nvSpPr>
          <p:cNvPr id="63" name="Text Box 412">
            <a:extLst>
              <a:ext uri="{FF2B5EF4-FFF2-40B4-BE49-F238E27FC236}">
                <a16:creationId xmlns:a16="http://schemas.microsoft.com/office/drawing/2014/main" id="{C6C2C226-0081-C044-B8BA-8AD1F0FB2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70" y="4572000"/>
            <a:ext cx="339836" cy="24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100" dirty="0">
                <a:solidFill>
                  <a:srgbClr val="000000"/>
                </a:solidFill>
                <a:latin typeface="Helvetica" charset="0"/>
                <a:cs typeface="+mn-cs"/>
              </a:rPr>
              <a:t>63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F2F3E-D7B5-1042-8164-AE0146F574A3}"/>
              </a:ext>
            </a:extLst>
          </p:cNvPr>
          <p:cNvSpPr txBox="1"/>
          <p:nvPr/>
        </p:nvSpPr>
        <p:spPr>
          <a:xfrm>
            <a:off x="451329" y="6400800"/>
            <a:ext cx="4509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F9.24: edited and not to scale]</a:t>
            </a:r>
          </a:p>
        </p:txBody>
      </p:sp>
      <p:sp>
        <p:nvSpPr>
          <p:cNvPr id="67" name="Text Box 64">
            <a:extLst>
              <a:ext uri="{FF2B5EF4-FFF2-40B4-BE49-F238E27FC236}">
                <a16:creationId xmlns:a16="http://schemas.microsoft.com/office/drawing/2014/main" id="{5619B08D-63BB-D545-93DE-A4FAC9C3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05" y="1126390"/>
            <a:ext cx="798506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: present bit: ”valid”? or “missing”?  Set by OS software.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Protection bits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XD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: execute disable: 1 -&gt; no instruction fetch from this page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R/W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read-write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privilege?  or read-only?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U/S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accessible from user code?  Or only by OS (supervisor)?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Status bits set by hardware, cleared by OS software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: reference bit: 1-&gt; page accessed since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last cleared by OS.</a:t>
            </a:r>
          </a:p>
          <a:p>
            <a:pPr defTabSz="914400" eaLnBrk="1" hangingPunct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: dirty bit: 1-&gt; page written since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last cleared by OS.</a:t>
            </a:r>
            <a:endParaRPr lang="en-US" sz="16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3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0E2DD-DEFC-A24E-BB0B-1860D3C9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6425" cy="1554163"/>
          </a:xfrm>
        </p:spPr>
        <p:txBody>
          <a:bodyPr/>
          <a:lstStyle/>
          <a:p>
            <a:r>
              <a:rPr lang="en-US" sz="3600" dirty="0"/>
              <a:t>X86-64 (i7) 4-level maps</a:t>
            </a:r>
          </a:p>
        </p:txBody>
      </p:sp>
      <p:sp>
        <p:nvSpPr>
          <p:cNvPr id="84" name="Text Box 381">
            <a:extLst>
              <a:ext uri="{FF2B5EF4-FFF2-40B4-BE49-F238E27FC236}">
                <a16:creationId xmlns:a16="http://schemas.microsoft.com/office/drawing/2014/main" id="{ADA41A16-B30A-7C45-A567-FE66333A4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2879725"/>
            <a:ext cx="5365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CR3</a:t>
            </a:r>
          </a:p>
        </p:txBody>
      </p:sp>
      <p:sp>
        <p:nvSpPr>
          <p:cNvPr id="85" name="Text Box 387">
            <a:extLst>
              <a:ext uri="{FF2B5EF4-FFF2-40B4-BE49-F238E27FC236}">
                <a16:creationId xmlns:a16="http://schemas.microsoft.com/office/drawing/2014/main" id="{46F2E692-FC2E-2E4B-8546-CCB75D6E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4137025"/>
            <a:ext cx="9413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Physical  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address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of page</a:t>
            </a:r>
          </a:p>
        </p:txBody>
      </p:sp>
      <p:sp>
        <p:nvSpPr>
          <p:cNvPr id="86" name="Text Box 388">
            <a:extLst>
              <a:ext uri="{FF2B5EF4-FFF2-40B4-BE49-F238E27FC236}">
                <a16:creationId xmlns:a16="http://schemas.microsoft.com/office/drawing/2014/main" id="{7AD50867-3513-0140-A0AD-7ADD9840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094037"/>
            <a:ext cx="8921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Physical 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address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of L1 PT</a:t>
            </a:r>
          </a:p>
        </p:txBody>
      </p:sp>
      <p:sp>
        <p:nvSpPr>
          <p:cNvPr id="87" name="Text Box 394">
            <a:extLst>
              <a:ext uri="{FF2B5EF4-FFF2-40B4-BE49-F238E27FC236}">
                <a16:creationId xmlns:a16="http://schemas.microsoft.com/office/drawing/2014/main" id="{C91A7207-27C5-634F-B0C2-7C479F28DB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89250" y="1236662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88" name="Rectangle 395">
            <a:extLst>
              <a:ext uri="{FF2B5EF4-FFF2-40B4-BE49-F238E27FC236}">
                <a16:creationId xmlns:a16="http://schemas.microsoft.com/office/drawing/2014/main" id="{B05722EC-B1A6-344C-835A-B47B992BA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2988" y="1438275"/>
            <a:ext cx="1843087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VPO</a:t>
            </a:r>
          </a:p>
        </p:txBody>
      </p:sp>
      <p:sp>
        <p:nvSpPr>
          <p:cNvPr id="89" name="Text Box 396">
            <a:extLst>
              <a:ext uri="{FF2B5EF4-FFF2-40B4-BE49-F238E27FC236}">
                <a16:creationId xmlns:a16="http://schemas.microsoft.com/office/drawing/2014/main" id="{8863A460-F7D2-6E40-8C54-DEF648B2DDE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41950" y="1246187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90" name="Text Box 397">
            <a:extLst>
              <a:ext uri="{FF2B5EF4-FFF2-40B4-BE49-F238E27FC236}">
                <a16:creationId xmlns:a16="http://schemas.microsoft.com/office/drawing/2014/main" id="{0EC4D1EE-50D0-9E40-86EE-3F05970DED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72288" y="1246187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12</a:t>
            </a:r>
          </a:p>
        </p:txBody>
      </p:sp>
      <p:sp>
        <p:nvSpPr>
          <p:cNvPr id="91" name="Text Box 399">
            <a:extLst>
              <a:ext uri="{FF2B5EF4-FFF2-40B4-BE49-F238E27FC236}">
                <a16:creationId xmlns:a16="http://schemas.microsoft.com/office/drawing/2014/main" id="{CF520755-CA9D-4548-A0BB-2AA93E7DD9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34338" y="1219200"/>
            <a:ext cx="993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Virtual 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address</a:t>
            </a:r>
          </a:p>
        </p:txBody>
      </p:sp>
      <p:sp>
        <p:nvSpPr>
          <p:cNvPr id="92" name="Line 403">
            <a:extLst>
              <a:ext uri="{FF2B5EF4-FFF2-40B4-BE49-F238E27FC236}">
                <a16:creationId xmlns:a16="http://schemas.microsoft.com/office/drawing/2014/main" id="{29BF4A13-6B84-A742-B2F0-83C965AA0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8576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93" name="Line 404">
            <a:extLst>
              <a:ext uri="{FF2B5EF4-FFF2-40B4-BE49-F238E27FC236}">
                <a16:creationId xmlns:a16="http://schemas.microsoft.com/office/drawing/2014/main" id="{0B50CD34-9FAA-1B40-8F47-044F57409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3857625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94" name="Line 406">
            <a:extLst>
              <a:ext uri="{FF2B5EF4-FFF2-40B4-BE49-F238E27FC236}">
                <a16:creationId xmlns:a16="http://schemas.microsoft.com/office/drawing/2014/main" id="{6B1E7378-D742-6640-8541-9FD14F7E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3883025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95" name="Rectangle 382">
            <a:extLst>
              <a:ext uri="{FF2B5EF4-FFF2-40B4-BE49-F238E27FC236}">
                <a16:creationId xmlns:a16="http://schemas.microsoft.com/office/drawing/2014/main" id="{1976643F-657A-4B42-8F43-D5833995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2994025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96" name="Text Box 392">
            <a:extLst>
              <a:ext uri="{FF2B5EF4-FFF2-40B4-BE49-F238E27FC236}">
                <a16:creationId xmlns:a16="http://schemas.microsoft.com/office/drawing/2014/main" id="{C25F6ECA-0BE8-5D4E-AF55-FD3F6321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208212"/>
            <a:ext cx="6556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L4 PT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Page 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table</a:t>
            </a:r>
          </a:p>
        </p:txBody>
      </p:sp>
      <p:sp>
        <p:nvSpPr>
          <p:cNvPr id="97" name="Rectangle 405">
            <a:extLst>
              <a:ext uri="{FF2B5EF4-FFF2-40B4-BE49-F238E27FC236}">
                <a16:creationId xmlns:a16="http://schemas.microsoft.com/office/drawing/2014/main" id="{D8A89C51-4055-2146-B1C5-F70D638E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3756025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L4 PTE</a:t>
            </a:r>
          </a:p>
        </p:txBody>
      </p:sp>
      <p:sp>
        <p:nvSpPr>
          <p:cNvPr id="98" name="Line 407">
            <a:extLst>
              <a:ext uri="{FF2B5EF4-FFF2-40B4-BE49-F238E27FC236}">
                <a16:creationId xmlns:a16="http://schemas.microsoft.com/office/drawing/2014/main" id="{AA1E483C-2594-3D41-AE9E-1AB8DB390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711325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99" name="Line 408">
            <a:extLst>
              <a:ext uri="{FF2B5EF4-FFF2-40B4-BE49-F238E27FC236}">
                <a16:creationId xmlns:a16="http://schemas.microsoft.com/office/drawing/2014/main" id="{E000443E-5FC5-7846-BA7E-9E3145B62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711325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00" name="Rectangle 409">
            <a:extLst>
              <a:ext uri="{FF2B5EF4-FFF2-40B4-BE49-F238E27FC236}">
                <a16:creationId xmlns:a16="http://schemas.microsoft.com/office/drawing/2014/main" id="{123A8198-2F23-DD46-B54E-1B7E80578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6148387"/>
            <a:ext cx="4495800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PPN</a:t>
            </a:r>
          </a:p>
        </p:txBody>
      </p:sp>
      <p:sp>
        <p:nvSpPr>
          <p:cNvPr id="101" name="Rectangle 410">
            <a:extLst>
              <a:ext uri="{FF2B5EF4-FFF2-40B4-BE49-F238E27FC236}">
                <a16:creationId xmlns:a16="http://schemas.microsoft.com/office/drawing/2014/main" id="{98EEFE1E-C1A3-774D-88E7-B202CD6C18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6148387"/>
            <a:ext cx="18748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PPO</a:t>
            </a:r>
          </a:p>
        </p:txBody>
      </p:sp>
      <p:sp>
        <p:nvSpPr>
          <p:cNvPr id="102" name="Text Box 411">
            <a:extLst>
              <a:ext uri="{FF2B5EF4-FFF2-40B4-BE49-F238E27FC236}">
                <a16:creationId xmlns:a16="http://schemas.microsoft.com/office/drawing/2014/main" id="{2670D11B-6B83-C848-8BE7-FFDBC5E5F4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9188" y="5938837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03" name="Text Box 412">
            <a:extLst>
              <a:ext uri="{FF2B5EF4-FFF2-40B4-BE49-F238E27FC236}">
                <a16:creationId xmlns:a16="http://schemas.microsoft.com/office/drawing/2014/main" id="{4AD0AA33-EB20-7641-B9BC-44015DA2F8E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46888" y="5938837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12</a:t>
            </a:r>
          </a:p>
        </p:txBody>
      </p:sp>
      <p:sp>
        <p:nvSpPr>
          <p:cNvPr id="104" name="Text Box 413">
            <a:extLst>
              <a:ext uri="{FF2B5EF4-FFF2-40B4-BE49-F238E27FC236}">
                <a16:creationId xmlns:a16="http://schemas.microsoft.com/office/drawing/2014/main" id="{AD6E5A49-5B5F-024D-B1A3-D0A581018B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34338" y="5951537"/>
            <a:ext cx="10906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Physical 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address</a:t>
            </a:r>
          </a:p>
        </p:txBody>
      </p:sp>
      <p:sp>
        <p:nvSpPr>
          <p:cNvPr id="105" name="Line 414">
            <a:extLst>
              <a:ext uri="{FF2B5EF4-FFF2-40B4-BE49-F238E27FC236}">
                <a16:creationId xmlns:a16="http://schemas.microsoft.com/office/drawing/2014/main" id="{3A83463B-9049-D14A-B6C3-D1FC34461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9300" y="5699125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06" name="Line 415">
            <a:extLst>
              <a:ext uri="{FF2B5EF4-FFF2-40B4-BE49-F238E27FC236}">
                <a16:creationId xmlns:a16="http://schemas.microsoft.com/office/drawing/2014/main" id="{7FEBC361-0C48-F14A-9A36-9C77E20DF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5697537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07" name="Text Box 416">
            <a:extLst>
              <a:ext uri="{FF2B5EF4-FFF2-40B4-BE49-F238E27FC236}">
                <a16:creationId xmlns:a16="http://schemas.microsoft.com/office/drawing/2014/main" id="{880E1362-981A-B64B-A301-1F19B55DE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3286125"/>
            <a:ext cx="12160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Offset into 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physical and 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virtual page</a:t>
            </a:r>
          </a:p>
        </p:txBody>
      </p:sp>
      <p:sp>
        <p:nvSpPr>
          <p:cNvPr id="108" name="Rectangle 417">
            <a:extLst>
              <a:ext uri="{FF2B5EF4-FFF2-40B4-BE49-F238E27FC236}">
                <a16:creationId xmlns:a16="http://schemas.microsoft.com/office/drawing/2014/main" id="{283CCFDD-2EBF-8142-B721-690EC6D31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7113" y="1431925"/>
            <a:ext cx="1277937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VPN 3</a:t>
            </a:r>
          </a:p>
        </p:txBody>
      </p:sp>
      <p:sp>
        <p:nvSpPr>
          <p:cNvPr id="109" name="Rectangle 418">
            <a:extLst>
              <a:ext uri="{FF2B5EF4-FFF2-40B4-BE49-F238E27FC236}">
                <a16:creationId xmlns:a16="http://schemas.microsoft.com/office/drawing/2014/main" id="{EA687083-E29E-9E4D-88AC-C6B933766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5050" y="1438275"/>
            <a:ext cx="1277938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VPN 4</a:t>
            </a:r>
          </a:p>
        </p:txBody>
      </p:sp>
      <p:sp>
        <p:nvSpPr>
          <p:cNvPr id="110" name="Rectangle 419">
            <a:extLst>
              <a:ext uri="{FF2B5EF4-FFF2-40B4-BE49-F238E27FC236}">
                <a16:creationId xmlns:a16="http://schemas.microsoft.com/office/drawing/2014/main" id="{8F6939B6-E3D1-3143-A7A5-DF76067C2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5525" y="1431925"/>
            <a:ext cx="1277938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VPN 2</a:t>
            </a:r>
          </a:p>
        </p:txBody>
      </p:sp>
      <p:sp>
        <p:nvSpPr>
          <p:cNvPr id="111" name="Rectangle 420">
            <a:extLst>
              <a:ext uri="{FF2B5EF4-FFF2-40B4-BE49-F238E27FC236}">
                <a16:creationId xmlns:a16="http://schemas.microsoft.com/office/drawing/2014/main" id="{38F17130-4C3D-AE4D-A30D-48E93EF70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588" y="1430337"/>
            <a:ext cx="1277937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VPN 1</a:t>
            </a:r>
          </a:p>
        </p:txBody>
      </p:sp>
      <p:sp>
        <p:nvSpPr>
          <p:cNvPr id="112" name="Line 430">
            <a:extLst>
              <a:ext uri="{FF2B5EF4-FFF2-40B4-BE49-F238E27FC236}">
                <a16:creationId xmlns:a16="http://schemas.microsoft.com/office/drawing/2014/main" id="{6514443D-8B48-1E47-9C4A-E5E39FA97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3879850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13" name="Line 431">
            <a:extLst>
              <a:ext uri="{FF2B5EF4-FFF2-40B4-BE49-F238E27FC236}">
                <a16:creationId xmlns:a16="http://schemas.microsoft.com/office/drawing/2014/main" id="{A398B915-F245-984B-85AD-3EB7DDC52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2998787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14" name="Line 432">
            <a:extLst>
              <a:ext uri="{FF2B5EF4-FFF2-40B4-BE49-F238E27FC236}">
                <a16:creationId xmlns:a16="http://schemas.microsoft.com/office/drawing/2014/main" id="{17FC20ED-9766-D74D-9AA1-918B9D0B8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738" y="2998787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15" name="Rectangle 435">
            <a:extLst>
              <a:ext uri="{FF2B5EF4-FFF2-40B4-BE49-F238E27FC236}">
                <a16:creationId xmlns:a16="http://schemas.microsoft.com/office/drawing/2014/main" id="{7EE050D9-0919-C84D-A171-7EE996ED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003550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16" name="Text Box 437">
            <a:extLst>
              <a:ext uri="{FF2B5EF4-FFF2-40B4-BE49-F238E27FC236}">
                <a16:creationId xmlns:a16="http://schemas.microsoft.com/office/drawing/2014/main" id="{656EF169-39CA-0345-B03B-CA8A4DA1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2208212"/>
            <a:ext cx="11668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L3 PT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Page middle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directory</a:t>
            </a:r>
          </a:p>
        </p:txBody>
      </p:sp>
      <p:sp>
        <p:nvSpPr>
          <p:cNvPr id="117" name="Rectangle 438">
            <a:extLst>
              <a:ext uri="{FF2B5EF4-FFF2-40B4-BE49-F238E27FC236}">
                <a16:creationId xmlns:a16="http://schemas.microsoft.com/office/drawing/2014/main" id="{4C6C7A22-DB09-5847-962D-73D3B276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765550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L3 PTE</a:t>
            </a:r>
          </a:p>
        </p:txBody>
      </p:sp>
      <p:sp>
        <p:nvSpPr>
          <p:cNvPr id="118" name="Line 439">
            <a:extLst>
              <a:ext uri="{FF2B5EF4-FFF2-40B4-BE49-F238E27FC236}">
                <a16:creationId xmlns:a16="http://schemas.microsoft.com/office/drawing/2014/main" id="{AF9EE6C6-12BF-254B-B934-657805C24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4763" y="1720850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19" name="Line 440">
            <a:extLst>
              <a:ext uri="{FF2B5EF4-FFF2-40B4-BE49-F238E27FC236}">
                <a16:creationId xmlns:a16="http://schemas.microsoft.com/office/drawing/2014/main" id="{5042A0C6-83A2-0F44-A5A2-8DB69AE5D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886200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0" name="Line 444">
            <a:extLst>
              <a:ext uri="{FF2B5EF4-FFF2-40B4-BE49-F238E27FC236}">
                <a16:creationId xmlns:a16="http://schemas.microsoft.com/office/drawing/2014/main" id="{EE5B753B-331B-9349-BB7A-DCEC49866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3884612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1" name="Line 445">
            <a:extLst>
              <a:ext uri="{FF2B5EF4-FFF2-40B4-BE49-F238E27FC236}">
                <a16:creationId xmlns:a16="http://schemas.microsoft.com/office/drawing/2014/main" id="{0F2DB0EB-3B80-6D43-923A-43D026B2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001962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2" name="Rectangle 447">
            <a:extLst>
              <a:ext uri="{FF2B5EF4-FFF2-40B4-BE49-F238E27FC236}">
                <a16:creationId xmlns:a16="http://schemas.microsoft.com/office/drawing/2014/main" id="{CB43AA9E-CFAF-D844-AC84-17819420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3003550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3" name="Text Box 449">
            <a:extLst>
              <a:ext uri="{FF2B5EF4-FFF2-40B4-BE49-F238E27FC236}">
                <a16:creationId xmlns:a16="http://schemas.microsoft.com/office/drawing/2014/main" id="{18E06CA3-EC74-0448-AF52-3E02363D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208212"/>
            <a:ext cx="1096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L2 PT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Page upper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directory</a:t>
            </a:r>
          </a:p>
        </p:txBody>
      </p:sp>
      <p:sp>
        <p:nvSpPr>
          <p:cNvPr id="124" name="Rectangle 450">
            <a:extLst>
              <a:ext uri="{FF2B5EF4-FFF2-40B4-BE49-F238E27FC236}">
                <a16:creationId xmlns:a16="http://schemas.microsoft.com/office/drawing/2014/main" id="{BBDE88A0-4DD2-EC46-A623-34A5DD96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3765550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L2 PTE</a:t>
            </a:r>
          </a:p>
        </p:txBody>
      </p:sp>
      <p:sp>
        <p:nvSpPr>
          <p:cNvPr id="125" name="Line 451">
            <a:extLst>
              <a:ext uri="{FF2B5EF4-FFF2-40B4-BE49-F238E27FC236}">
                <a16:creationId xmlns:a16="http://schemas.microsoft.com/office/drawing/2014/main" id="{261C2C2C-1D85-1047-B4EA-98A4D6EB1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1720850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6" name="Line 452">
            <a:extLst>
              <a:ext uri="{FF2B5EF4-FFF2-40B4-BE49-F238E27FC236}">
                <a16:creationId xmlns:a16="http://schemas.microsoft.com/office/drawing/2014/main" id="{75620784-B417-5640-9F03-58F938EC9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3879850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7" name="Line 456">
            <a:extLst>
              <a:ext uri="{FF2B5EF4-FFF2-40B4-BE49-F238E27FC236}">
                <a16:creationId xmlns:a16="http://schemas.microsoft.com/office/drawing/2014/main" id="{66C33D75-ED3F-F541-B84E-C0D425EC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3879850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8" name="Rectangle 459">
            <a:extLst>
              <a:ext uri="{FF2B5EF4-FFF2-40B4-BE49-F238E27FC236}">
                <a16:creationId xmlns:a16="http://schemas.microsoft.com/office/drawing/2014/main" id="{AB44AD09-AE1B-DC4E-B86E-6A6959C7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003550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29" name="Text Box 461">
            <a:extLst>
              <a:ext uri="{FF2B5EF4-FFF2-40B4-BE49-F238E27FC236}">
                <a16:creationId xmlns:a16="http://schemas.microsoft.com/office/drawing/2014/main" id="{D5A8FC76-09C1-5548-A66E-369D8A0A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2208212"/>
            <a:ext cx="1117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L1 PT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Page global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directory</a:t>
            </a:r>
            <a:endParaRPr lang="en-US" sz="14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30" name="Rectangle 462">
            <a:extLst>
              <a:ext uri="{FF2B5EF4-FFF2-40B4-BE49-F238E27FC236}">
                <a16:creationId xmlns:a16="http://schemas.microsoft.com/office/drawing/2014/main" id="{C8DE1AE7-9A24-5F4A-9B93-D339377A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3765550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+mn-cs"/>
              </a:rPr>
              <a:t>L1 PTE</a:t>
            </a:r>
          </a:p>
        </p:txBody>
      </p:sp>
      <p:sp>
        <p:nvSpPr>
          <p:cNvPr id="131" name="Line 463">
            <a:extLst>
              <a:ext uri="{FF2B5EF4-FFF2-40B4-BE49-F238E27FC236}">
                <a16:creationId xmlns:a16="http://schemas.microsoft.com/office/drawing/2014/main" id="{3C9FBB3B-72E4-6240-AEFB-6AB6A3F7F3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425" y="1720850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32" name="Line 464">
            <a:extLst>
              <a:ext uri="{FF2B5EF4-FFF2-40B4-BE49-F238E27FC236}">
                <a16:creationId xmlns:a16="http://schemas.microsoft.com/office/drawing/2014/main" id="{6556771B-7405-8B45-9EE0-59A7F4E2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125" y="3873500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33" name="Text Box 465">
            <a:extLst>
              <a:ext uri="{FF2B5EF4-FFF2-40B4-BE49-F238E27FC236}">
                <a16:creationId xmlns:a16="http://schemas.microsoft.com/office/drawing/2014/main" id="{69A188F5-09CB-FB4F-BC9E-D3953C590F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46550" y="1236662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34" name="Text Box 466">
            <a:extLst>
              <a:ext uri="{FF2B5EF4-FFF2-40B4-BE49-F238E27FC236}">
                <a16:creationId xmlns:a16="http://schemas.microsoft.com/office/drawing/2014/main" id="{DA995ACA-53C5-6149-9D0B-17C9FF94A1E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55750" y="1236662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35" name="Line 467">
            <a:extLst>
              <a:ext uri="{FF2B5EF4-FFF2-40B4-BE49-F238E27FC236}">
                <a16:creationId xmlns:a16="http://schemas.microsoft.com/office/drawing/2014/main" id="{7D1BBA4F-594B-AA45-9033-CB0DDF85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275" y="3019425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36" name="Text Box 471">
            <a:extLst>
              <a:ext uri="{FF2B5EF4-FFF2-40B4-BE49-F238E27FC236}">
                <a16:creationId xmlns:a16="http://schemas.microsoft.com/office/drawing/2014/main" id="{F13307A9-9103-D746-AC9E-6AD65E3F1F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30275" y="2808287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37" name="Text Box 473">
            <a:extLst>
              <a:ext uri="{FF2B5EF4-FFF2-40B4-BE49-F238E27FC236}">
                <a16:creationId xmlns:a16="http://schemas.microsoft.com/office/drawing/2014/main" id="{D7A39AE6-F8CE-9A4F-B7BF-F9B564D8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909887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38" name="Line 457">
            <a:extLst>
              <a:ext uri="{FF2B5EF4-FFF2-40B4-BE49-F238E27FC236}">
                <a16:creationId xmlns:a16="http://schemas.microsoft.com/office/drawing/2014/main" id="{75F22B2E-C5FB-8044-ADA1-9088188D8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3001962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39" name="Line 458">
            <a:extLst>
              <a:ext uri="{FF2B5EF4-FFF2-40B4-BE49-F238E27FC236}">
                <a16:creationId xmlns:a16="http://schemas.microsoft.com/office/drawing/2014/main" id="{2D4F2812-3143-5842-BA1F-392F43ED1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9988" y="3003550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40" name="Text Box 476">
            <a:extLst>
              <a:ext uri="{FF2B5EF4-FFF2-40B4-BE49-F238E27FC236}">
                <a16:creationId xmlns:a16="http://schemas.microsoft.com/office/drawing/2014/main" id="{5C570A95-4A5D-E048-939C-2C11679E631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60625" y="277177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41" name="Text Box 477">
            <a:extLst>
              <a:ext uri="{FF2B5EF4-FFF2-40B4-BE49-F238E27FC236}">
                <a16:creationId xmlns:a16="http://schemas.microsoft.com/office/drawing/2014/main" id="{3F13E498-7790-114D-B5E5-5DA10573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2873375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42" name="Line 446">
            <a:extLst>
              <a:ext uri="{FF2B5EF4-FFF2-40B4-BE49-F238E27FC236}">
                <a16:creationId xmlns:a16="http://schemas.microsoft.com/office/drawing/2014/main" id="{CD0DF4A4-DCAA-4D40-AAF3-70A3A13A3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001962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 defTabSz="914400" eaLnBrk="0" hangingPunct="0"/>
            <a:endParaRPr lang="en-US" sz="16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143" name="Text Box 479">
            <a:extLst>
              <a:ext uri="{FF2B5EF4-FFF2-40B4-BE49-F238E27FC236}">
                <a16:creationId xmlns:a16="http://schemas.microsoft.com/office/drawing/2014/main" id="{16443913-CADA-014F-99A6-B4895DE711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81425" y="279082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44" name="Text Box 480">
            <a:extLst>
              <a:ext uri="{FF2B5EF4-FFF2-40B4-BE49-F238E27FC236}">
                <a16:creationId xmlns:a16="http://schemas.microsoft.com/office/drawing/2014/main" id="{7CE908D6-37B6-474E-98CD-106F8146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2892425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45" name="Text Box 482">
            <a:extLst>
              <a:ext uri="{FF2B5EF4-FFF2-40B4-BE49-F238E27FC236}">
                <a16:creationId xmlns:a16="http://schemas.microsoft.com/office/drawing/2014/main" id="{7B2A9CB6-0EDE-334E-A8AA-294C5C6860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6188" y="2767012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46" name="Text Box 483">
            <a:extLst>
              <a:ext uri="{FF2B5EF4-FFF2-40B4-BE49-F238E27FC236}">
                <a16:creationId xmlns:a16="http://schemas.microsoft.com/office/drawing/2014/main" id="{D75224A8-9A74-A84A-937B-D03A14FA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2868612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47" name="Text Box 485">
            <a:extLst>
              <a:ext uri="{FF2B5EF4-FFF2-40B4-BE49-F238E27FC236}">
                <a16:creationId xmlns:a16="http://schemas.microsoft.com/office/drawing/2014/main" id="{DBA6B756-2C7D-7A4C-9A22-F3A1AED623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02238" y="5472112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40</a:t>
            </a:r>
          </a:p>
        </p:txBody>
      </p:sp>
      <p:sp>
        <p:nvSpPr>
          <p:cNvPr id="148" name="Text Box 486">
            <a:extLst>
              <a:ext uri="{FF2B5EF4-FFF2-40B4-BE49-F238E27FC236}">
                <a16:creationId xmlns:a16="http://schemas.microsoft.com/office/drawing/2014/main" id="{DFCC8F11-A478-8340-8374-B86AF9D4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5561012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49" name="Text Box 488">
            <a:extLst>
              <a:ext uri="{FF2B5EF4-FFF2-40B4-BE49-F238E27FC236}">
                <a16:creationId xmlns:a16="http://schemas.microsoft.com/office/drawing/2014/main" id="{D80F0698-C979-4C4F-8CBC-68073D443C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81900" y="3579812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12</a:t>
            </a:r>
          </a:p>
        </p:txBody>
      </p:sp>
      <p:sp>
        <p:nvSpPr>
          <p:cNvPr id="150" name="Text Box 489">
            <a:extLst>
              <a:ext uri="{FF2B5EF4-FFF2-40B4-BE49-F238E27FC236}">
                <a16:creationId xmlns:a16="http://schemas.microsoft.com/office/drawing/2014/main" id="{B8E6EFCD-FD2D-514D-84F2-8C038AA0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3568700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51" name="Text Box 491">
            <a:extLst>
              <a:ext uri="{FF2B5EF4-FFF2-40B4-BE49-F238E27FC236}">
                <a16:creationId xmlns:a16="http://schemas.microsoft.com/office/drawing/2014/main" id="{B6B886B5-82A4-7C48-A030-9A3EE6B1EA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41425" y="3622675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52" name="Text Box 492">
            <a:extLst>
              <a:ext uri="{FF2B5EF4-FFF2-40B4-BE49-F238E27FC236}">
                <a16:creationId xmlns:a16="http://schemas.microsoft.com/office/drawing/2014/main" id="{26B66F51-E92D-084A-9512-87422742B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736975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53" name="Text Box 495">
            <a:extLst>
              <a:ext uri="{FF2B5EF4-FFF2-40B4-BE49-F238E27FC236}">
                <a16:creationId xmlns:a16="http://schemas.microsoft.com/office/drawing/2014/main" id="{121C753F-5B33-FD44-9E45-887BC80EC6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13013" y="3643312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54" name="Text Box 496">
            <a:extLst>
              <a:ext uri="{FF2B5EF4-FFF2-40B4-BE49-F238E27FC236}">
                <a16:creationId xmlns:a16="http://schemas.microsoft.com/office/drawing/2014/main" id="{3203EFCF-6133-874D-B882-7A96070D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3757612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55" name="Text Box 498">
            <a:extLst>
              <a:ext uri="{FF2B5EF4-FFF2-40B4-BE49-F238E27FC236}">
                <a16:creationId xmlns:a16="http://schemas.microsoft.com/office/drawing/2014/main" id="{438087D0-BE5E-6E49-8888-0B78A521E16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0638" y="3654425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56" name="Text Box 499">
            <a:extLst>
              <a:ext uri="{FF2B5EF4-FFF2-40B4-BE49-F238E27FC236}">
                <a16:creationId xmlns:a16="http://schemas.microsoft.com/office/drawing/2014/main" id="{408D36EF-E53E-024F-B7A2-57104BC5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768725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57" name="Text Box 501">
            <a:extLst>
              <a:ext uri="{FF2B5EF4-FFF2-40B4-BE49-F238E27FC236}">
                <a16:creationId xmlns:a16="http://schemas.microsoft.com/office/drawing/2014/main" id="{7B3CD77B-4211-9D41-9BBD-AE8001217F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18100" y="3648075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+mn-cs"/>
              </a:rPr>
              <a:t>9</a:t>
            </a:r>
          </a:p>
        </p:txBody>
      </p:sp>
      <p:sp>
        <p:nvSpPr>
          <p:cNvPr id="158" name="Text Box 502">
            <a:extLst>
              <a:ext uri="{FF2B5EF4-FFF2-40B4-BE49-F238E27FC236}">
                <a16:creationId xmlns:a16="http://schemas.microsoft.com/office/drawing/2014/main" id="{4145CA93-6D2B-864D-B350-50A82CB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3762375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200">
                <a:solidFill>
                  <a:srgbClr val="000000"/>
                </a:solidFill>
                <a:latin typeface="Helvetica" charset="0"/>
                <a:cs typeface="+mn-cs"/>
              </a:rPr>
              <a:t>/</a:t>
            </a:r>
          </a:p>
        </p:txBody>
      </p:sp>
      <p:sp>
        <p:nvSpPr>
          <p:cNvPr id="159" name="Text Box 505">
            <a:extLst>
              <a:ext uri="{FF2B5EF4-FFF2-40B4-BE49-F238E27FC236}">
                <a16:creationId xmlns:a16="http://schemas.microsoft.com/office/drawing/2014/main" id="{988BE0D4-BB1B-CF40-9C3D-A511F6FB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4602162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512 GB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region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per entry</a:t>
            </a:r>
          </a:p>
        </p:txBody>
      </p:sp>
      <p:sp>
        <p:nvSpPr>
          <p:cNvPr id="160" name="Text Box 507">
            <a:extLst>
              <a:ext uri="{FF2B5EF4-FFF2-40B4-BE49-F238E27FC236}">
                <a16:creationId xmlns:a16="http://schemas.microsoft.com/office/drawing/2014/main" id="{7774C10F-B570-9241-AEB0-5563F689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602162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1 GB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region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per entry</a:t>
            </a:r>
          </a:p>
        </p:txBody>
      </p:sp>
      <p:sp>
        <p:nvSpPr>
          <p:cNvPr id="161" name="Text Box 508">
            <a:extLst>
              <a:ext uri="{FF2B5EF4-FFF2-40B4-BE49-F238E27FC236}">
                <a16:creationId xmlns:a16="http://schemas.microsoft.com/office/drawing/2014/main" id="{1F772558-DD3C-2749-A8D1-C3D53278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4602162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2 MB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region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per entry</a:t>
            </a:r>
          </a:p>
        </p:txBody>
      </p:sp>
      <p:sp>
        <p:nvSpPr>
          <p:cNvPr id="162" name="Text Box 509">
            <a:extLst>
              <a:ext uri="{FF2B5EF4-FFF2-40B4-BE49-F238E27FC236}">
                <a16:creationId xmlns:a16="http://schemas.microsoft.com/office/drawing/2014/main" id="{02352487-36EB-D44C-AADA-50249AF1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4602162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4 KB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region </a:t>
            </a:r>
          </a:p>
          <a:p>
            <a:pPr algn="ctr" defTabSz="914400" eaLnBrk="0" hangingPunct="0"/>
            <a:r>
              <a:rPr lang="en-US" sz="1400" i="1">
                <a:solidFill>
                  <a:srgbClr val="000000"/>
                </a:solidFill>
                <a:latin typeface="Helvetica" charset="0"/>
                <a:cs typeface="+mn-cs"/>
              </a:rPr>
              <a:t>per entry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E4D18-0BD6-2346-8801-80CF57B07315}"/>
              </a:ext>
            </a:extLst>
          </p:cNvPr>
          <p:cNvSpPr txBox="1"/>
          <p:nvPr/>
        </p:nvSpPr>
        <p:spPr>
          <a:xfrm>
            <a:off x="451329" y="6443246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F9.25]</a:t>
            </a:r>
          </a:p>
        </p:txBody>
      </p:sp>
    </p:spTree>
    <p:extLst>
      <p:ext uri="{BB962C8B-B14F-4D97-AF65-F5344CB8AC3E}">
        <p14:creationId xmlns:p14="http://schemas.microsoft.com/office/powerpoint/2010/main" val="171954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OS: classical view</a:t>
            </a:r>
          </a:p>
        </p:txBody>
      </p:sp>
      <p:sp>
        <p:nvSpPr>
          <p:cNvPr id="84994" name="AutoShape 3"/>
          <p:cNvSpPr>
            <a:spLocks noChangeArrowheads="1"/>
          </p:cNvSpPr>
          <p:nvPr/>
        </p:nvSpPr>
        <p:spPr bwMode="auto">
          <a:xfrm>
            <a:off x="19478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6" name="AutoShape 5"/>
          <p:cNvSpPr>
            <a:spLocks noChangeArrowheads="1"/>
          </p:cNvSpPr>
          <p:nvPr/>
        </p:nvSpPr>
        <p:spPr bwMode="auto">
          <a:xfrm>
            <a:off x="19478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7" name="AutoShape 6"/>
          <p:cNvSpPr>
            <a:spLocks noChangeArrowheads="1"/>
          </p:cNvSpPr>
          <p:nvPr/>
        </p:nvSpPr>
        <p:spPr bwMode="auto">
          <a:xfrm>
            <a:off x="19478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8" name="AutoShape 7"/>
          <p:cNvSpPr>
            <a:spLocks noChangeArrowheads="1"/>
          </p:cNvSpPr>
          <p:nvPr/>
        </p:nvSpPr>
        <p:spPr bwMode="auto">
          <a:xfrm>
            <a:off x="19478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999" name="AutoShape 8"/>
          <p:cNvSpPr>
            <a:spLocks noChangeArrowheads="1"/>
          </p:cNvSpPr>
          <p:nvPr/>
        </p:nvSpPr>
        <p:spPr bwMode="auto">
          <a:xfrm>
            <a:off x="19478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0" name="AutoShape 9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1" name="AutoShape 10"/>
          <p:cNvSpPr>
            <a:spLocks noChangeArrowheads="1"/>
          </p:cNvSpPr>
          <p:nvPr/>
        </p:nvSpPr>
        <p:spPr bwMode="auto">
          <a:xfrm>
            <a:off x="1871663" y="4471988"/>
            <a:ext cx="5486400" cy="1143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2" name="AutoShape 11"/>
          <p:cNvSpPr>
            <a:spLocks noChangeArrowheads="1"/>
          </p:cNvSpPr>
          <p:nvPr/>
        </p:nvSpPr>
        <p:spPr bwMode="auto">
          <a:xfrm>
            <a:off x="2405063" y="3606800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3" name="AutoShape 12"/>
          <p:cNvSpPr>
            <a:spLocks noChangeArrowheads="1"/>
          </p:cNvSpPr>
          <p:nvPr/>
        </p:nvSpPr>
        <p:spPr bwMode="auto">
          <a:xfrm>
            <a:off x="45386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4" name="AutoShape 13"/>
          <p:cNvSpPr>
            <a:spLocks noChangeArrowheads="1"/>
          </p:cNvSpPr>
          <p:nvPr/>
        </p:nvSpPr>
        <p:spPr bwMode="auto">
          <a:xfrm>
            <a:off x="66722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5" name="AutoShape 14"/>
          <p:cNvSpPr>
            <a:spLocks noChangeArrowheads="1"/>
          </p:cNvSpPr>
          <p:nvPr/>
        </p:nvSpPr>
        <p:spPr bwMode="auto">
          <a:xfrm>
            <a:off x="40814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6" name="AutoShape 15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7" name="AutoShape 16"/>
          <p:cNvSpPr>
            <a:spLocks noChangeArrowheads="1"/>
          </p:cNvSpPr>
          <p:nvPr/>
        </p:nvSpPr>
        <p:spPr bwMode="auto">
          <a:xfrm>
            <a:off x="40814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8" name="AutoShape 17"/>
          <p:cNvSpPr>
            <a:spLocks noChangeArrowheads="1"/>
          </p:cNvSpPr>
          <p:nvPr/>
        </p:nvSpPr>
        <p:spPr bwMode="auto">
          <a:xfrm>
            <a:off x="40814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09" name="AutoShape 18"/>
          <p:cNvSpPr>
            <a:spLocks noChangeArrowheads="1"/>
          </p:cNvSpPr>
          <p:nvPr/>
        </p:nvSpPr>
        <p:spPr bwMode="auto">
          <a:xfrm>
            <a:off x="40814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0" name="AutoShape 19"/>
          <p:cNvSpPr>
            <a:spLocks noChangeArrowheads="1"/>
          </p:cNvSpPr>
          <p:nvPr/>
        </p:nvSpPr>
        <p:spPr bwMode="auto">
          <a:xfrm>
            <a:off x="40814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1" name="AutoShape 20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2" name="AutoShape 21"/>
          <p:cNvSpPr>
            <a:spLocks noChangeArrowheads="1"/>
          </p:cNvSpPr>
          <p:nvPr/>
        </p:nvSpPr>
        <p:spPr bwMode="auto">
          <a:xfrm>
            <a:off x="62150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3" name="AutoShape 22"/>
          <p:cNvSpPr>
            <a:spLocks noChangeArrowheads="1"/>
          </p:cNvSpPr>
          <p:nvPr/>
        </p:nvSpPr>
        <p:spPr bwMode="auto">
          <a:xfrm>
            <a:off x="62150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4" name="AutoShape 23"/>
          <p:cNvSpPr>
            <a:spLocks noChangeArrowheads="1"/>
          </p:cNvSpPr>
          <p:nvPr/>
        </p:nvSpPr>
        <p:spPr bwMode="auto">
          <a:xfrm>
            <a:off x="62150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5" name="AutoShape 24"/>
          <p:cNvSpPr>
            <a:spLocks noChangeArrowheads="1"/>
          </p:cNvSpPr>
          <p:nvPr/>
        </p:nvSpPr>
        <p:spPr bwMode="auto">
          <a:xfrm>
            <a:off x="62150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6" name="AutoShape 25"/>
          <p:cNvSpPr>
            <a:spLocks noChangeArrowheads="1"/>
          </p:cNvSpPr>
          <p:nvPr/>
        </p:nvSpPr>
        <p:spPr bwMode="auto">
          <a:xfrm>
            <a:off x="62150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017" name="AutoShape 26"/>
          <p:cNvSpPr>
            <a:spLocks noChangeArrowheads="1"/>
          </p:cNvSpPr>
          <p:nvPr/>
        </p:nvSpPr>
        <p:spPr bwMode="auto">
          <a:xfrm>
            <a:off x="62150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5018" name="Group 27"/>
          <p:cNvGrpSpPr>
            <a:grpSpLocks/>
          </p:cNvGrpSpPr>
          <p:nvPr/>
        </p:nvGrpSpPr>
        <p:grpSpPr bwMode="auto">
          <a:xfrm>
            <a:off x="4335463" y="4837113"/>
            <a:ext cx="404812" cy="404812"/>
            <a:chOff x="4784" y="2819"/>
            <a:chExt cx="255" cy="255"/>
          </a:xfrm>
        </p:grpSpPr>
        <p:sp>
          <p:nvSpPr>
            <p:cNvPr id="85048" name="Oval 28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9" name="AutoShape 29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0" name="AutoShape 30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19" name="Group 31"/>
          <p:cNvGrpSpPr>
            <a:grpSpLocks/>
          </p:cNvGrpSpPr>
          <p:nvPr/>
        </p:nvGrpSpPr>
        <p:grpSpPr bwMode="auto">
          <a:xfrm>
            <a:off x="6508750" y="4837113"/>
            <a:ext cx="404813" cy="404812"/>
            <a:chOff x="4201" y="2912"/>
            <a:chExt cx="255" cy="255"/>
          </a:xfrm>
        </p:grpSpPr>
        <p:sp>
          <p:nvSpPr>
            <p:cNvPr id="85045" name="Oval 32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6" name="AutoShape 33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47" name="AutoShape 34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0" name="Group 35"/>
          <p:cNvGrpSpPr>
            <a:grpSpLocks/>
          </p:cNvGrpSpPr>
          <p:nvPr/>
        </p:nvGrpSpPr>
        <p:grpSpPr bwMode="auto">
          <a:xfrm>
            <a:off x="2233613" y="4837113"/>
            <a:ext cx="400050" cy="400050"/>
            <a:chOff x="3689" y="1658"/>
            <a:chExt cx="576" cy="576"/>
          </a:xfrm>
        </p:grpSpPr>
        <p:grpSp>
          <p:nvGrpSpPr>
            <p:cNvPr id="85041" name="Group 36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43" name="Oval 37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44" name="AutoShape 38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5042" name="AutoShape 39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1" name="Group 40"/>
          <p:cNvGrpSpPr>
            <a:grpSpLocks/>
          </p:cNvGrpSpPr>
          <p:nvPr/>
        </p:nvGrpSpPr>
        <p:grpSpPr bwMode="auto">
          <a:xfrm>
            <a:off x="2212975" y="2541588"/>
            <a:ext cx="400050" cy="400050"/>
            <a:chOff x="3689" y="1658"/>
            <a:chExt cx="576" cy="576"/>
          </a:xfrm>
        </p:grpSpPr>
        <p:grpSp>
          <p:nvGrpSpPr>
            <p:cNvPr id="85037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39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40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5038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2" name="Group 45"/>
          <p:cNvGrpSpPr>
            <a:grpSpLocks/>
          </p:cNvGrpSpPr>
          <p:nvPr/>
        </p:nvGrpSpPr>
        <p:grpSpPr bwMode="auto">
          <a:xfrm>
            <a:off x="4397375" y="2520950"/>
            <a:ext cx="404813" cy="404813"/>
            <a:chOff x="4784" y="2819"/>
            <a:chExt cx="255" cy="255"/>
          </a:xfrm>
        </p:grpSpPr>
        <p:sp>
          <p:nvSpPr>
            <p:cNvPr id="85034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5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6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5023" name="Group 49"/>
          <p:cNvGrpSpPr>
            <a:grpSpLocks/>
          </p:cNvGrpSpPr>
          <p:nvPr/>
        </p:nvGrpSpPr>
        <p:grpSpPr bwMode="auto">
          <a:xfrm>
            <a:off x="6538913" y="2511425"/>
            <a:ext cx="404812" cy="404813"/>
            <a:chOff x="4201" y="2912"/>
            <a:chExt cx="255" cy="255"/>
          </a:xfrm>
        </p:grpSpPr>
        <p:sp>
          <p:nvSpPr>
            <p:cNvPr id="85031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2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033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5024" name="Text Box 53"/>
          <p:cNvSpPr txBox="1">
            <a:spLocks noChangeArrowheads="1"/>
          </p:cNvSpPr>
          <p:nvPr/>
        </p:nvSpPr>
        <p:spPr bwMode="auto">
          <a:xfrm>
            <a:off x="228600" y="18288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Programs run as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independent processes. </a:t>
            </a:r>
          </a:p>
        </p:txBody>
      </p:sp>
      <p:sp>
        <p:nvSpPr>
          <p:cNvPr id="85025" name="Text Box 54"/>
          <p:cNvSpPr txBox="1">
            <a:spLocks noChangeArrowheads="1"/>
          </p:cNvSpPr>
          <p:nvPr/>
        </p:nvSpPr>
        <p:spPr bwMode="auto">
          <a:xfrm>
            <a:off x="2590800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Protected system calls </a:t>
            </a:r>
          </a:p>
        </p:txBody>
      </p:sp>
      <p:sp>
        <p:nvSpPr>
          <p:cNvPr id="85026" name="Text Box 55"/>
          <p:cNvSpPr txBox="1">
            <a:spLocks noChangeArrowheads="1"/>
          </p:cNvSpPr>
          <p:nvPr/>
        </p:nvSpPr>
        <p:spPr bwMode="auto">
          <a:xfrm>
            <a:off x="4754563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...and upcalls (e.g., signals)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5027" name="Text Box 56"/>
          <p:cNvSpPr txBox="1">
            <a:spLocks noChangeArrowheads="1"/>
          </p:cNvSpPr>
          <p:nvPr/>
        </p:nvSpPr>
        <p:spPr bwMode="auto">
          <a:xfrm>
            <a:off x="149225" y="4267200"/>
            <a:ext cx="1584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Protected OS kernel mediates access to shared resources.</a:t>
            </a:r>
          </a:p>
        </p:txBody>
      </p:sp>
      <p:sp>
        <p:nvSpPr>
          <p:cNvPr id="85028" name="Text Box 57"/>
          <p:cNvSpPr txBox="1">
            <a:spLocks noChangeArrowheads="1"/>
          </p:cNvSpPr>
          <p:nvPr/>
        </p:nvSpPr>
        <p:spPr bwMode="auto">
          <a:xfrm>
            <a:off x="7634288" y="4267200"/>
            <a:ext cx="1282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Threads enter the kernel for OS services.</a:t>
            </a:r>
          </a:p>
        </p:txBody>
      </p:sp>
      <p:sp>
        <p:nvSpPr>
          <p:cNvPr id="85029" name="Text Box 58"/>
          <p:cNvSpPr txBox="1">
            <a:spLocks noChangeArrowheads="1"/>
          </p:cNvSpPr>
          <p:nvPr/>
        </p:nvSpPr>
        <p:spPr bwMode="auto">
          <a:xfrm>
            <a:off x="7239000" y="1754188"/>
            <a:ext cx="1825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Each process has a private virtual address space and one or more threads.</a:t>
            </a:r>
          </a:p>
        </p:txBody>
      </p:sp>
      <p:sp>
        <p:nvSpPr>
          <p:cNvPr id="85030" name="Rectangle 59"/>
          <p:cNvSpPr>
            <a:spLocks noChangeArrowheads="1"/>
          </p:cNvSpPr>
          <p:nvPr/>
        </p:nvSpPr>
        <p:spPr bwMode="auto">
          <a:xfrm>
            <a:off x="1196975" y="6107113"/>
            <a:ext cx="695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kernel code and data are protected from untrusted processes.</a:t>
            </a:r>
          </a:p>
        </p:txBody>
      </p:sp>
    </p:spTree>
    <p:extLst>
      <p:ext uri="{BB962C8B-B14F-4D97-AF65-F5344CB8AC3E}">
        <p14:creationId xmlns:p14="http://schemas.microsoft.com/office/powerpoint/2010/main" val="180917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EF81-953B-7B4B-A8B1-B26321B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walk and the TLB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A1C30E96-3A1F-D743-8527-0F01A815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689100"/>
            <a:ext cx="4608513" cy="901700"/>
          </a:xfrm>
        </p:spPr>
        <p:txBody>
          <a:bodyPr/>
          <a:lstStyle/>
          <a:p>
            <a:r>
              <a:rPr lang="en-US" sz="2000" b="1" dirty="0"/>
              <a:t>Is it slow?  </a:t>
            </a:r>
            <a:r>
              <a:rPr lang="en-US" sz="2000" dirty="0"/>
              <a:t>Maybe.</a:t>
            </a:r>
          </a:p>
          <a:p>
            <a:r>
              <a:rPr lang="en-US" sz="2000" dirty="0"/>
              <a:t>But the MMU caches PTEs in its Translation Lookaside Buffer (TLB).</a:t>
            </a:r>
          </a:p>
          <a:p>
            <a:r>
              <a:rPr lang="en-US" sz="2000" dirty="0"/>
              <a:t>Hit rates are high. </a:t>
            </a:r>
          </a:p>
        </p:txBody>
      </p:sp>
      <p:sp>
        <p:nvSpPr>
          <p:cNvPr id="27" name="Rectangle 395">
            <a:extLst>
              <a:ext uri="{FF2B5EF4-FFF2-40B4-BE49-F238E27FC236}">
                <a16:creationId xmlns:a16="http://schemas.microsoft.com/office/drawing/2014/main" id="{21A2E3C2-C7AE-6D43-9C20-81779618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442118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914400"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VA</a:t>
            </a:r>
          </a:p>
        </p:txBody>
      </p:sp>
      <p:sp>
        <p:nvSpPr>
          <p:cNvPr id="28" name="Rectangle 417">
            <a:extLst>
              <a:ext uri="{FF2B5EF4-FFF2-40B4-BE49-F238E27FC236}">
                <a16:creationId xmlns:a16="http://schemas.microsoft.com/office/drawing/2014/main" id="{9A12A006-B9F7-C443-9999-28C76C06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4192588"/>
            <a:ext cx="123031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Processor</a:t>
            </a:r>
          </a:p>
        </p:txBody>
      </p:sp>
      <p:sp>
        <p:nvSpPr>
          <p:cNvPr id="29" name="Rectangle 418">
            <a:extLst>
              <a:ext uri="{FF2B5EF4-FFF2-40B4-BE49-F238E27FC236}">
                <a16:creationId xmlns:a16="http://schemas.microsoft.com/office/drawing/2014/main" id="{9F4782D4-ACC1-F841-B857-052589C0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430588"/>
            <a:ext cx="1022350" cy="2119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Trans-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lation</a:t>
            </a:r>
          </a:p>
        </p:txBody>
      </p:sp>
      <p:sp>
        <p:nvSpPr>
          <p:cNvPr id="30" name="Rectangle 419">
            <a:extLst>
              <a:ext uri="{FF2B5EF4-FFF2-40B4-BE49-F238E27FC236}">
                <a16:creationId xmlns:a16="http://schemas.microsoft.com/office/drawing/2014/main" id="{2C752FAE-156C-AB4D-9ADF-576E8AA6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3460750"/>
            <a:ext cx="925512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Cache/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memory</a:t>
            </a:r>
          </a:p>
        </p:txBody>
      </p:sp>
      <p:sp>
        <p:nvSpPr>
          <p:cNvPr id="31" name="Line 420">
            <a:extLst>
              <a:ext uri="{FF2B5EF4-FFF2-40B4-BE49-F238E27FC236}">
                <a16:creationId xmlns:a16="http://schemas.microsoft.com/office/drawing/2014/main" id="{8AB509F2-A80B-194A-B185-1C86AF22C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9125" y="4421188"/>
            <a:ext cx="1001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32" name="Line 431">
            <a:extLst>
              <a:ext uri="{FF2B5EF4-FFF2-40B4-BE49-F238E27FC236}">
                <a16:creationId xmlns:a16="http://schemas.microsoft.com/office/drawing/2014/main" id="{5D5618E2-FF4C-D645-80A2-14E0FB7ED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8413" y="4649788"/>
            <a:ext cx="0" cy="1249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33" name="Line 441">
            <a:extLst>
              <a:ext uri="{FF2B5EF4-FFF2-40B4-BE49-F238E27FC236}">
                <a16:creationId xmlns:a16="http://schemas.microsoft.com/office/drawing/2014/main" id="{D93DDEC7-7F72-FB46-8825-1C8C2DA80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419600"/>
            <a:ext cx="11620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34" name="Rectangle 442">
            <a:extLst>
              <a:ext uri="{FF2B5EF4-FFF2-40B4-BE49-F238E27FC236}">
                <a16:creationId xmlns:a16="http://schemas.microsoft.com/office/drawing/2014/main" id="{CB93DFA6-7117-2148-902D-E67D18CA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4451350"/>
            <a:ext cx="39687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914400"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PA</a:t>
            </a:r>
          </a:p>
        </p:txBody>
      </p:sp>
      <p:sp>
        <p:nvSpPr>
          <p:cNvPr id="35" name="Line 443">
            <a:extLst>
              <a:ext uri="{FF2B5EF4-FFF2-40B4-BE49-F238E27FC236}">
                <a16:creationId xmlns:a16="http://schemas.microsoft.com/office/drawing/2014/main" id="{1BF02E03-FF3A-E741-9781-1F06D1362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8413" y="5899150"/>
            <a:ext cx="356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36" name="Text Box 444">
            <a:extLst>
              <a:ext uri="{FF2B5EF4-FFF2-40B4-BE49-F238E27FC236}">
                <a16:creationId xmlns:a16="http://schemas.microsoft.com/office/drawing/2014/main" id="{6801BF03-A971-364A-A7B3-1B556A10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9436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Data</a:t>
            </a:r>
          </a:p>
        </p:txBody>
      </p:sp>
      <p:sp>
        <p:nvSpPr>
          <p:cNvPr id="37" name="Rectangle 450">
            <a:extLst>
              <a:ext uri="{FF2B5EF4-FFF2-40B4-BE49-F238E27FC236}">
                <a16:creationId xmlns:a16="http://schemas.microsoft.com/office/drawing/2014/main" id="{B75FE83C-C977-144E-873A-3579F7EC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89150"/>
            <a:ext cx="3646488" cy="3581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38" name="Text Box 451">
            <a:extLst>
              <a:ext uri="{FF2B5EF4-FFF2-40B4-BE49-F238E27FC236}">
                <a16:creationId xmlns:a16="http://schemas.microsoft.com/office/drawing/2014/main" id="{DAC472A4-DD42-2246-9CEF-D837B588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CPU chip</a:t>
            </a:r>
          </a:p>
        </p:txBody>
      </p:sp>
      <p:sp>
        <p:nvSpPr>
          <p:cNvPr id="39" name="Line 493">
            <a:extLst>
              <a:ext uri="{FF2B5EF4-FFF2-40B4-BE49-F238E27FC236}">
                <a16:creationId xmlns:a16="http://schemas.microsoft.com/office/drawing/2014/main" id="{41AC213B-3DF7-164E-B5A9-173E98C10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9925" y="2698750"/>
            <a:ext cx="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40" name="Line 498">
            <a:extLst>
              <a:ext uri="{FF2B5EF4-FFF2-40B4-BE49-F238E27FC236}">
                <a16:creationId xmlns:a16="http://schemas.microsoft.com/office/drawing/2014/main" id="{AE7E18A7-F400-6842-8A41-2076A8132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7113" y="5365750"/>
            <a:ext cx="24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41" name="Line 499">
            <a:extLst>
              <a:ext uri="{FF2B5EF4-FFF2-40B4-BE49-F238E27FC236}">
                <a16:creationId xmlns:a16="http://schemas.microsoft.com/office/drawing/2014/main" id="{3117280F-5906-E847-BED6-0E944C92A3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7113" y="536575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42" name="Rectangle 516">
            <a:extLst>
              <a:ext uri="{FF2B5EF4-FFF2-40B4-BE49-F238E27FC236}">
                <a16:creationId xmlns:a16="http://schemas.microsoft.com/office/drawing/2014/main" id="{F8BC65A1-0EA2-4440-A570-44567DB1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241550"/>
            <a:ext cx="962025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TLB</a:t>
            </a:r>
          </a:p>
        </p:txBody>
      </p:sp>
      <p:sp>
        <p:nvSpPr>
          <p:cNvPr id="43" name="Text Box 517">
            <a:extLst>
              <a:ext uri="{FF2B5EF4-FFF2-40B4-BE49-F238E27FC236}">
                <a16:creationId xmlns:a16="http://schemas.microsoft.com/office/drawing/2014/main" id="{828FA9F9-F012-1240-BF81-25153CBEA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9560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VPN</a:t>
            </a:r>
          </a:p>
        </p:txBody>
      </p:sp>
      <p:sp>
        <p:nvSpPr>
          <p:cNvPr id="44" name="Line 518">
            <a:extLst>
              <a:ext uri="{FF2B5EF4-FFF2-40B4-BE49-F238E27FC236}">
                <a16:creationId xmlns:a16="http://schemas.microsoft.com/office/drawing/2014/main" id="{233B23EF-8E92-C24D-A5BC-6D9EEA753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98750"/>
            <a:ext cx="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45" name="Text Box 519">
            <a:extLst>
              <a:ext uri="{FF2B5EF4-FFF2-40B4-BE49-F238E27FC236}">
                <a16:creationId xmlns:a16="http://schemas.microsoft.com/office/drawing/2014/main" id="{C005B8A5-6C22-DA40-B374-B34A9300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956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PTE</a:t>
            </a:r>
          </a:p>
        </p:txBody>
      </p:sp>
      <p:sp>
        <p:nvSpPr>
          <p:cNvPr id="46" name="Oval 520">
            <a:extLst>
              <a:ext uri="{FF2B5EF4-FFF2-40B4-BE49-F238E27FC236}">
                <a16:creationId xmlns:a16="http://schemas.microsoft.com/office/drawing/2014/main" id="{3E4AB79F-7BE6-B743-A2B2-CFB55657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4070350"/>
            <a:ext cx="274637" cy="2746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1</a:t>
            </a:r>
          </a:p>
        </p:txBody>
      </p:sp>
      <p:sp>
        <p:nvSpPr>
          <p:cNvPr id="47" name="Oval 521">
            <a:extLst>
              <a:ext uri="{FF2B5EF4-FFF2-40B4-BE49-F238E27FC236}">
                <a16:creationId xmlns:a16="http://schemas.microsoft.com/office/drawing/2014/main" id="{31403A31-E072-994E-AA8E-96D4CB0F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2927350"/>
            <a:ext cx="274637" cy="2746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2</a:t>
            </a:r>
          </a:p>
        </p:txBody>
      </p:sp>
      <p:sp>
        <p:nvSpPr>
          <p:cNvPr id="48" name="Oval 522">
            <a:extLst>
              <a:ext uri="{FF2B5EF4-FFF2-40B4-BE49-F238E27FC236}">
                <a16:creationId xmlns:a16="http://schemas.microsoft.com/office/drawing/2014/main" id="{6DCF36FA-2BA1-F54C-A34C-E8CF7219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55950"/>
            <a:ext cx="274638" cy="2746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3</a:t>
            </a:r>
          </a:p>
        </p:txBody>
      </p:sp>
      <p:sp>
        <p:nvSpPr>
          <p:cNvPr id="49" name="Oval 523">
            <a:extLst>
              <a:ext uri="{FF2B5EF4-FFF2-40B4-BE49-F238E27FC236}">
                <a16:creationId xmlns:a16="http://schemas.microsoft.com/office/drawing/2014/main" id="{0B6BFCE0-8539-F544-AF3C-8EB401EE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070350"/>
            <a:ext cx="274637" cy="2746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4</a:t>
            </a:r>
          </a:p>
        </p:txBody>
      </p:sp>
      <p:sp>
        <p:nvSpPr>
          <p:cNvPr id="50" name="Oval 524">
            <a:extLst>
              <a:ext uri="{FF2B5EF4-FFF2-40B4-BE49-F238E27FC236}">
                <a16:creationId xmlns:a16="http://schemas.microsoft.com/office/drawing/2014/main" id="{C81554B2-125D-4242-8039-CA3C46E5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975350"/>
            <a:ext cx="274638" cy="2746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E54A6-2906-5D4F-A338-6736DEEA07DE}"/>
              </a:ext>
            </a:extLst>
          </p:cNvPr>
          <p:cNvSpPr txBox="1"/>
          <p:nvPr/>
        </p:nvSpPr>
        <p:spPr>
          <a:xfrm>
            <a:off x="451329" y="6322596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CS:APP3e]</a:t>
            </a:r>
          </a:p>
        </p:txBody>
      </p:sp>
    </p:spTree>
    <p:extLst>
      <p:ext uri="{BB962C8B-B14F-4D97-AF65-F5344CB8AC3E}">
        <p14:creationId xmlns:p14="http://schemas.microsoft.com/office/powerpoint/2010/main" val="218407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1DC4F-5740-3345-BB14-A09127C5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r>
              <a:rPr lang="en-US" sz="3200" dirty="0"/>
              <a:t>Memory as a cache: valid/present bits</a:t>
            </a:r>
          </a:p>
        </p:txBody>
      </p:sp>
      <p:sp>
        <p:nvSpPr>
          <p:cNvPr id="60" name="Rectangle 508">
            <a:extLst>
              <a:ext uri="{FF2B5EF4-FFF2-40B4-BE49-F238E27FC236}">
                <a16:creationId xmlns:a16="http://schemas.microsoft.com/office/drawing/2014/main" id="{1FB33ECE-7B2B-0C41-9533-44E10544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3998240"/>
            <a:ext cx="2070576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1" name="Rectangle 509">
            <a:extLst>
              <a:ext uri="{FF2B5EF4-FFF2-40B4-BE49-F238E27FC236}">
                <a16:creationId xmlns:a16="http://schemas.microsoft.com/office/drawing/2014/main" id="{9DD43FF5-947B-AF4A-92D7-5E47837F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4294037"/>
            <a:ext cx="2070576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2" name="Rectangle 512">
            <a:extLst>
              <a:ext uri="{FF2B5EF4-FFF2-40B4-BE49-F238E27FC236}">
                <a16:creationId xmlns:a16="http://schemas.microsoft.com/office/drawing/2014/main" id="{9E29C47A-AA71-B84F-A1DA-FEC6DACC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3702443"/>
            <a:ext cx="2070576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null</a:t>
            </a:r>
          </a:p>
        </p:txBody>
      </p:sp>
      <p:sp>
        <p:nvSpPr>
          <p:cNvPr id="63" name="Rectangle 513">
            <a:extLst>
              <a:ext uri="{FF2B5EF4-FFF2-40B4-BE49-F238E27FC236}">
                <a16:creationId xmlns:a16="http://schemas.microsoft.com/office/drawing/2014/main" id="{94F131F9-4C87-C249-931B-9515B583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2223461"/>
            <a:ext cx="2070576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null</a:t>
            </a:r>
          </a:p>
        </p:txBody>
      </p:sp>
      <p:sp>
        <p:nvSpPr>
          <p:cNvPr id="64" name="Rectangle 514">
            <a:extLst>
              <a:ext uri="{FF2B5EF4-FFF2-40B4-BE49-F238E27FC236}">
                <a16:creationId xmlns:a16="http://schemas.microsoft.com/office/drawing/2014/main" id="{DE7C6874-1F7B-FB41-BD97-6E8FC3B3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2519257"/>
            <a:ext cx="2070576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5" name="Rectangle 515">
            <a:extLst>
              <a:ext uri="{FF2B5EF4-FFF2-40B4-BE49-F238E27FC236}">
                <a16:creationId xmlns:a16="http://schemas.microsoft.com/office/drawing/2014/main" id="{E92A3762-BD2A-CB41-9A0C-BEAB2B57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2815054"/>
            <a:ext cx="2070576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6" name="Rectangle 516">
            <a:extLst>
              <a:ext uri="{FF2B5EF4-FFF2-40B4-BE49-F238E27FC236}">
                <a16:creationId xmlns:a16="http://schemas.microsoft.com/office/drawing/2014/main" id="{31B2FAEB-B9E0-794F-8CF9-E9A36ADA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3110850"/>
            <a:ext cx="2070576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7" name="Rectangle 517">
            <a:extLst>
              <a:ext uri="{FF2B5EF4-FFF2-40B4-BE49-F238E27FC236}">
                <a16:creationId xmlns:a16="http://schemas.microsoft.com/office/drawing/2014/main" id="{2BF4DC76-01D2-2C49-8CDF-D3E00C96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04" y="3406647"/>
            <a:ext cx="2070576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68" name="Text Box 528">
            <a:extLst>
              <a:ext uri="{FF2B5EF4-FFF2-40B4-BE49-F238E27FC236}">
                <a16:creationId xmlns:a16="http://schemas.microsoft.com/office/drawing/2014/main" id="{71E0077C-A7A9-834B-BF6B-55D33915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28" y="4733623"/>
            <a:ext cx="19030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Memory resident</a:t>
            </a:r>
          </a:p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page table</a:t>
            </a:r>
          </a:p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(DRAM)</a:t>
            </a:r>
          </a:p>
        </p:txBody>
      </p:sp>
      <p:sp>
        <p:nvSpPr>
          <p:cNvPr id="69" name="Text Box 529">
            <a:extLst>
              <a:ext uri="{FF2B5EF4-FFF2-40B4-BE49-F238E27FC236}">
                <a16:creationId xmlns:a16="http://schemas.microsoft.com/office/drawing/2014/main" id="{908AF647-3895-7845-835B-63DC3FAB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43" y="1003300"/>
            <a:ext cx="1941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Physical memory</a:t>
            </a:r>
          </a:p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(DRAM)</a:t>
            </a:r>
          </a:p>
        </p:txBody>
      </p:sp>
      <p:sp>
        <p:nvSpPr>
          <p:cNvPr id="70" name="Rectangle 533">
            <a:extLst>
              <a:ext uri="{FF2B5EF4-FFF2-40B4-BE49-F238E27FC236}">
                <a16:creationId xmlns:a16="http://schemas.microsoft.com/office/drawing/2014/main" id="{D6A8701E-E7F3-DA4A-A020-21E42F37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82" y="2322060"/>
            <a:ext cx="1785051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7</a:t>
            </a:r>
          </a:p>
        </p:txBody>
      </p:sp>
      <p:sp>
        <p:nvSpPr>
          <p:cNvPr id="71" name="Rectangle 534">
            <a:extLst>
              <a:ext uri="{FF2B5EF4-FFF2-40B4-BE49-F238E27FC236}">
                <a16:creationId xmlns:a16="http://schemas.microsoft.com/office/drawing/2014/main" id="{8BBF23C7-2FCE-564E-8C82-6E7033CD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82" y="2617856"/>
            <a:ext cx="1785051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4</a:t>
            </a:r>
          </a:p>
        </p:txBody>
      </p:sp>
      <p:sp>
        <p:nvSpPr>
          <p:cNvPr id="72" name="Line 539">
            <a:extLst>
              <a:ext uri="{FF2B5EF4-FFF2-40B4-BE49-F238E27FC236}">
                <a16:creationId xmlns:a16="http://schemas.microsoft.com/office/drawing/2014/main" id="{46D145A3-8116-134D-86EB-2C4B7167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458" y="4154355"/>
            <a:ext cx="3270196" cy="1877486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3" name="Line 540">
            <a:extLst>
              <a:ext uri="{FF2B5EF4-FFF2-40B4-BE49-F238E27FC236}">
                <a16:creationId xmlns:a16="http://schemas.microsoft.com/office/drawing/2014/main" id="{0194362B-6958-7B40-9423-94D2BFFA8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7458" y="2383684"/>
            <a:ext cx="3270196" cy="208290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4" name="Line 545">
            <a:extLst>
              <a:ext uri="{FF2B5EF4-FFF2-40B4-BE49-F238E27FC236}">
                <a16:creationId xmlns:a16="http://schemas.microsoft.com/office/drawing/2014/main" id="{4BA5F178-41FE-6A4F-8AD5-6DC1B888C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0325" y="2087887"/>
            <a:ext cx="3237329" cy="89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5" name="Line 547">
            <a:extLst>
              <a:ext uri="{FF2B5EF4-FFF2-40B4-BE49-F238E27FC236}">
                <a16:creationId xmlns:a16="http://schemas.microsoft.com/office/drawing/2014/main" id="{57916D99-A8A9-DB4D-B970-DD0C24EC2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4592" y="1792091"/>
            <a:ext cx="3303062" cy="90382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6" name="Text Box 553">
            <a:extLst>
              <a:ext uri="{FF2B5EF4-FFF2-40B4-BE49-F238E27FC236}">
                <a16:creationId xmlns:a16="http://schemas.microsoft.com/office/drawing/2014/main" id="{FA855A3A-1DFF-274C-BE6C-DD627AD6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62" y="3587411"/>
            <a:ext cx="1582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Backing store</a:t>
            </a:r>
          </a:p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(disk)</a:t>
            </a:r>
          </a:p>
        </p:txBody>
      </p:sp>
      <p:sp>
        <p:nvSpPr>
          <p:cNvPr id="77" name="Rectangle 558">
            <a:extLst>
              <a:ext uri="{FF2B5EF4-FFF2-40B4-BE49-F238E27FC236}">
                <a16:creationId xmlns:a16="http://schemas.microsoft.com/office/drawing/2014/main" id="{77ADF124-8E3F-484E-B783-A46812FA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3998240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8" name="Rectangle 559">
            <a:extLst>
              <a:ext uri="{FF2B5EF4-FFF2-40B4-BE49-F238E27FC236}">
                <a16:creationId xmlns:a16="http://schemas.microsoft.com/office/drawing/2014/main" id="{C907BC62-72E7-0440-9BA5-1B65CA2B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4294037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79" name="Rectangle 562">
            <a:extLst>
              <a:ext uri="{FF2B5EF4-FFF2-40B4-BE49-F238E27FC236}">
                <a16:creationId xmlns:a16="http://schemas.microsoft.com/office/drawing/2014/main" id="{805D4035-409E-AB4B-8383-A6280BBD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3702443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0" name="Rectangle 563">
            <a:extLst>
              <a:ext uri="{FF2B5EF4-FFF2-40B4-BE49-F238E27FC236}">
                <a16:creationId xmlns:a16="http://schemas.microsoft.com/office/drawing/2014/main" id="{80BF2053-96D7-024F-B4A0-FE0BFC1D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2223461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1" name="Rectangle 564">
            <a:extLst>
              <a:ext uri="{FF2B5EF4-FFF2-40B4-BE49-F238E27FC236}">
                <a16:creationId xmlns:a16="http://schemas.microsoft.com/office/drawing/2014/main" id="{68BFF651-D94A-B94F-AC85-7DFE6488C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2519257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2" name="Rectangle 565">
            <a:extLst>
              <a:ext uri="{FF2B5EF4-FFF2-40B4-BE49-F238E27FC236}">
                <a16:creationId xmlns:a16="http://schemas.microsoft.com/office/drawing/2014/main" id="{A219B16B-F30F-7348-8D28-CB2E8FD5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2815054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3" name="Rectangle 566">
            <a:extLst>
              <a:ext uri="{FF2B5EF4-FFF2-40B4-BE49-F238E27FC236}">
                <a16:creationId xmlns:a16="http://schemas.microsoft.com/office/drawing/2014/main" id="{EF656759-9449-FE47-B761-410F59221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3110850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4" name="Rectangle 567">
            <a:extLst>
              <a:ext uri="{FF2B5EF4-FFF2-40B4-BE49-F238E27FC236}">
                <a16:creationId xmlns:a16="http://schemas.microsoft.com/office/drawing/2014/main" id="{A722C4BF-2B13-434F-9A59-75E8752F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08" y="3406647"/>
            <a:ext cx="394395" cy="2957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85" name="Text Box 568">
            <a:extLst>
              <a:ext uri="{FF2B5EF4-FFF2-40B4-BE49-F238E27FC236}">
                <a16:creationId xmlns:a16="http://schemas.microsoft.com/office/drawing/2014/main" id="{81DAC3FF-7E0E-6542-8B3D-9A211029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112" y="1829065"/>
            <a:ext cx="887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/>
            <a:r>
              <a:rPr lang="en-US" sz="1800" i="1">
                <a:solidFill>
                  <a:srgbClr val="000000"/>
                </a:solidFill>
                <a:latin typeface="Helvetica" charset="0"/>
                <a:cs typeface="+mn-cs"/>
              </a:rPr>
              <a:t>Valid</a:t>
            </a:r>
            <a:endParaRPr lang="en-US" sz="1800">
              <a:solidFill>
                <a:srgbClr val="000000"/>
              </a:solidFill>
              <a:latin typeface="Helvetica" charset="0"/>
              <a:cs typeface="+mn-cs"/>
            </a:endParaRPr>
          </a:p>
        </p:txBody>
      </p:sp>
      <p:sp>
        <p:nvSpPr>
          <p:cNvPr id="86" name="Text Box 569">
            <a:extLst>
              <a:ext uri="{FF2B5EF4-FFF2-40B4-BE49-F238E27FC236}">
                <a16:creationId xmlns:a16="http://schemas.microsoft.com/office/drawing/2014/main" id="{0BD48195-DE54-1641-92BF-B21F73D8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2184433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87" name="Text Box 570">
            <a:extLst>
              <a:ext uri="{FF2B5EF4-FFF2-40B4-BE49-F238E27FC236}">
                <a16:creationId xmlns:a16="http://schemas.microsoft.com/office/drawing/2014/main" id="{257C57C4-E592-4A42-8174-89FA0260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2519257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</a:p>
        </p:txBody>
      </p:sp>
      <p:sp>
        <p:nvSpPr>
          <p:cNvPr id="88" name="Text Box 571">
            <a:extLst>
              <a:ext uri="{FF2B5EF4-FFF2-40B4-BE49-F238E27FC236}">
                <a16:creationId xmlns:a16="http://schemas.microsoft.com/office/drawing/2014/main" id="{E1AE336D-75EB-CF4D-8D7A-BCDE6DA8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3110850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89" name="Text Box 572">
            <a:extLst>
              <a:ext uri="{FF2B5EF4-FFF2-40B4-BE49-F238E27FC236}">
                <a16:creationId xmlns:a16="http://schemas.microsoft.com/office/drawing/2014/main" id="{C03AAD7A-282F-9A46-A608-380B5B7C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3406647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</a:p>
        </p:txBody>
      </p:sp>
      <p:sp>
        <p:nvSpPr>
          <p:cNvPr id="90" name="Text Box 573">
            <a:extLst>
              <a:ext uri="{FF2B5EF4-FFF2-40B4-BE49-F238E27FC236}">
                <a16:creationId xmlns:a16="http://schemas.microsoft.com/office/drawing/2014/main" id="{6BF4D0FD-AB40-6446-826A-AAF449F5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3702443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91" name="Text Box 574">
            <a:extLst>
              <a:ext uri="{FF2B5EF4-FFF2-40B4-BE49-F238E27FC236}">
                <a16:creationId xmlns:a16="http://schemas.microsoft.com/office/drawing/2014/main" id="{B76B79A5-9B2D-2649-AB45-48B0C70D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4294037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</a:p>
        </p:txBody>
      </p:sp>
      <p:sp>
        <p:nvSpPr>
          <p:cNvPr id="92" name="Text Box 577">
            <a:extLst>
              <a:ext uri="{FF2B5EF4-FFF2-40B4-BE49-F238E27FC236}">
                <a16:creationId xmlns:a16="http://schemas.microsoft.com/office/drawing/2014/main" id="{10FDA9C0-5C27-6248-84B2-E6332E7EC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3998240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0</a:t>
            </a:r>
          </a:p>
        </p:txBody>
      </p:sp>
      <p:sp>
        <p:nvSpPr>
          <p:cNvPr id="93" name="Text Box 578">
            <a:extLst>
              <a:ext uri="{FF2B5EF4-FFF2-40B4-BE49-F238E27FC236}">
                <a16:creationId xmlns:a16="http://schemas.microsoft.com/office/drawing/2014/main" id="{677346F3-9E1D-4141-977C-5399BE5D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908" y="2815054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600">
                <a:solidFill>
                  <a:srgbClr val="000000"/>
                </a:solidFill>
                <a:latin typeface="Helvetica" charset="0"/>
                <a:cs typeface="+mn-cs"/>
              </a:rPr>
              <a:t>1</a:t>
            </a:r>
          </a:p>
        </p:txBody>
      </p:sp>
      <p:sp>
        <p:nvSpPr>
          <p:cNvPr id="94" name="Text Box 584">
            <a:extLst>
              <a:ext uri="{FF2B5EF4-FFF2-40B4-BE49-F238E27FC236}">
                <a16:creationId xmlns:a16="http://schemas.microsoft.com/office/drawing/2014/main" id="{AA510776-0CBF-E148-BEBB-605602E6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61" y="1256476"/>
            <a:ext cx="16209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 i="1">
                <a:solidFill>
                  <a:srgbClr val="000000"/>
                </a:solidFill>
                <a:latin typeface="Helvetica" charset="0"/>
                <a:cs typeface="+mn-cs"/>
              </a:rPr>
              <a:t>Physical page</a:t>
            </a:r>
          </a:p>
          <a:p>
            <a:pPr algn="ctr" defTabSz="914400" eaLnBrk="0" hangingPunct="0"/>
            <a:r>
              <a:rPr lang="en-US" sz="1800" i="1">
                <a:solidFill>
                  <a:srgbClr val="000000"/>
                </a:solidFill>
                <a:latin typeface="Helvetica" charset="0"/>
                <a:cs typeface="+mn-cs"/>
              </a:rPr>
              <a:t>number or </a:t>
            </a:r>
          </a:p>
          <a:p>
            <a:pPr algn="ctr" defTabSz="914400" eaLnBrk="0" hangingPunct="0"/>
            <a:r>
              <a:rPr lang="en-US" sz="1800" i="1">
                <a:solidFill>
                  <a:srgbClr val="000000"/>
                </a:solidFill>
                <a:latin typeface="Helvetica" charset="0"/>
                <a:cs typeface="+mn-cs"/>
              </a:rPr>
              <a:t>disk address</a:t>
            </a:r>
          </a:p>
        </p:txBody>
      </p:sp>
      <p:sp>
        <p:nvSpPr>
          <p:cNvPr id="95" name="Text Box 585">
            <a:extLst>
              <a:ext uri="{FF2B5EF4-FFF2-40B4-BE49-F238E27FC236}">
                <a16:creationId xmlns:a16="http://schemas.microsoft.com/office/drawing/2014/main" id="{03DB1910-2F88-2D4B-8EF9-4DBB8FC5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02" y="2186693"/>
            <a:ext cx="825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PTE 0</a:t>
            </a:r>
          </a:p>
        </p:txBody>
      </p:sp>
      <p:sp>
        <p:nvSpPr>
          <p:cNvPr id="96" name="Text Box 586">
            <a:extLst>
              <a:ext uri="{FF2B5EF4-FFF2-40B4-BE49-F238E27FC236}">
                <a16:creationId xmlns:a16="http://schemas.microsoft.com/office/drawing/2014/main" id="{0348F842-3624-E84D-83BB-EC7607505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39" y="4273702"/>
            <a:ext cx="825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PTE 7</a:t>
            </a:r>
          </a:p>
        </p:txBody>
      </p:sp>
      <p:sp>
        <p:nvSpPr>
          <p:cNvPr id="97" name="Text Box 588">
            <a:extLst>
              <a:ext uri="{FF2B5EF4-FFF2-40B4-BE49-F238E27FC236}">
                <a16:creationId xmlns:a16="http://schemas.microsoft.com/office/drawing/2014/main" id="{758F3DC4-589B-EB4D-BB70-ED8ACEDC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203" y="1742998"/>
            <a:ext cx="68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PP 0</a:t>
            </a:r>
          </a:p>
        </p:txBody>
      </p:sp>
      <p:sp>
        <p:nvSpPr>
          <p:cNvPr id="98" name="Rectangle 590">
            <a:extLst>
              <a:ext uri="{FF2B5EF4-FFF2-40B4-BE49-F238E27FC236}">
                <a16:creationId xmlns:a16="http://schemas.microsoft.com/office/drawing/2014/main" id="{D1AF1143-9A59-D445-B695-4025AC8B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82" y="2055021"/>
            <a:ext cx="1785051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2</a:t>
            </a:r>
          </a:p>
        </p:txBody>
      </p:sp>
      <p:sp>
        <p:nvSpPr>
          <p:cNvPr id="99" name="Rectangle 591">
            <a:extLst>
              <a:ext uri="{FF2B5EF4-FFF2-40B4-BE49-F238E27FC236}">
                <a16:creationId xmlns:a16="http://schemas.microsoft.com/office/drawing/2014/main" id="{BFFE5AD4-4B4D-214B-AB0C-16CD82BC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82" y="1759224"/>
            <a:ext cx="1785051" cy="295797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1</a:t>
            </a:r>
          </a:p>
        </p:txBody>
      </p:sp>
      <p:sp>
        <p:nvSpPr>
          <p:cNvPr id="100" name="Oval 594">
            <a:extLst>
              <a:ext uri="{FF2B5EF4-FFF2-40B4-BE49-F238E27FC236}">
                <a16:creationId xmlns:a16="http://schemas.microsoft.com/office/drawing/2014/main" id="{D7A26ECB-A331-A840-87BA-A705238E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4421393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01" name="Oval 595">
            <a:extLst>
              <a:ext uri="{FF2B5EF4-FFF2-40B4-BE49-F238E27FC236}">
                <a16:creationId xmlns:a16="http://schemas.microsoft.com/office/drawing/2014/main" id="{C6334DAC-4602-804A-8769-8196A47C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4125597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02" name="Oval 597">
            <a:extLst>
              <a:ext uri="{FF2B5EF4-FFF2-40B4-BE49-F238E27FC236}">
                <a16:creationId xmlns:a16="http://schemas.microsoft.com/office/drawing/2014/main" id="{B77391F8-DE80-D843-A6A8-27C35560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2950627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03" name="Oval 598">
            <a:extLst>
              <a:ext uri="{FF2B5EF4-FFF2-40B4-BE49-F238E27FC236}">
                <a16:creationId xmlns:a16="http://schemas.microsoft.com/office/drawing/2014/main" id="{84AE8F19-B6D5-7A4A-8007-97F13E43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2646614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04" name="Text Box 601">
            <a:extLst>
              <a:ext uri="{FF2B5EF4-FFF2-40B4-BE49-F238E27FC236}">
                <a16:creationId xmlns:a16="http://schemas.microsoft.com/office/drawing/2014/main" id="{8CBD0DED-DD6A-C949-86BF-F2787DC2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636" y="2597520"/>
            <a:ext cx="68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>
                <a:solidFill>
                  <a:srgbClr val="000000"/>
                </a:solidFill>
                <a:latin typeface="Helvetica" charset="0"/>
                <a:cs typeface="+mn-cs"/>
              </a:rPr>
              <a:t>PP 3</a:t>
            </a:r>
          </a:p>
        </p:txBody>
      </p:sp>
      <p:sp>
        <p:nvSpPr>
          <p:cNvPr id="105" name="Rectangle 603">
            <a:extLst>
              <a:ext uri="{FF2B5EF4-FFF2-40B4-BE49-F238E27FC236}">
                <a16:creationId xmlns:a16="http://schemas.microsoft.com/office/drawing/2014/main" id="{F7EA0C4E-9031-8C4B-BA0D-4039D7213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4400852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1</a:t>
            </a:r>
          </a:p>
        </p:txBody>
      </p:sp>
      <p:sp>
        <p:nvSpPr>
          <p:cNvPr id="106" name="Rectangle 604">
            <a:extLst>
              <a:ext uri="{FF2B5EF4-FFF2-40B4-BE49-F238E27FC236}">
                <a16:creationId xmlns:a16="http://schemas.microsoft.com/office/drawing/2014/main" id="{195B5B74-668A-DC45-81D7-E5FC9FD3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4795247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2</a:t>
            </a:r>
          </a:p>
        </p:txBody>
      </p:sp>
      <p:sp>
        <p:nvSpPr>
          <p:cNvPr id="107" name="Rectangle 605">
            <a:extLst>
              <a:ext uri="{FF2B5EF4-FFF2-40B4-BE49-F238E27FC236}">
                <a16:creationId xmlns:a16="http://schemas.microsoft.com/office/drawing/2014/main" id="{9248B1D9-B73C-3049-A008-76A7320A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5621013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4</a:t>
            </a:r>
          </a:p>
        </p:txBody>
      </p:sp>
      <p:sp>
        <p:nvSpPr>
          <p:cNvPr id="108" name="Rectangle 607">
            <a:extLst>
              <a:ext uri="{FF2B5EF4-FFF2-40B4-BE49-F238E27FC236}">
                <a16:creationId xmlns:a16="http://schemas.microsoft.com/office/drawing/2014/main" id="{F16918C6-C7FE-454E-9D16-37205A4E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6015408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6</a:t>
            </a:r>
          </a:p>
        </p:txBody>
      </p:sp>
      <p:sp>
        <p:nvSpPr>
          <p:cNvPr id="109" name="Rectangle 608">
            <a:extLst>
              <a:ext uri="{FF2B5EF4-FFF2-40B4-BE49-F238E27FC236}">
                <a16:creationId xmlns:a16="http://schemas.microsoft.com/office/drawing/2014/main" id="{193D3D6F-0B72-5741-BECF-8C5880A1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6409803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7</a:t>
            </a:r>
          </a:p>
        </p:txBody>
      </p:sp>
      <p:sp>
        <p:nvSpPr>
          <p:cNvPr id="110" name="Oval 609">
            <a:extLst>
              <a:ext uri="{FF2B5EF4-FFF2-40B4-BE49-F238E27FC236}">
                <a16:creationId xmlns:a16="http://schemas.microsoft.com/office/drawing/2014/main" id="{549F00B8-3DDE-8E4F-914B-1223F51E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3254640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11" name="Line 610">
            <a:extLst>
              <a:ext uri="{FF2B5EF4-FFF2-40B4-BE49-F238E27FC236}">
                <a16:creationId xmlns:a16="http://schemas.microsoft.com/office/drawing/2014/main" id="{0C78FAE6-E118-5F4A-B5C8-16DD81E55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159" y="3287507"/>
            <a:ext cx="3319495" cy="1955544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12" name="Oval 618">
            <a:extLst>
              <a:ext uri="{FF2B5EF4-FFF2-40B4-BE49-F238E27FC236}">
                <a16:creationId xmlns:a16="http://schemas.microsoft.com/office/drawing/2014/main" id="{E1849267-1FF4-5A43-981C-7FBF83BF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26" y="3492921"/>
            <a:ext cx="98599" cy="985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13" name="Line 619">
            <a:extLst>
              <a:ext uri="{FF2B5EF4-FFF2-40B4-BE49-F238E27FC236}">
                <a16:creationId xmlns:a16="http://schemas.microsoft.com/office/drawing/2014/main" id="{6BF85D32-22E9-6444-8AB9-0050E5F3D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9242" y="2663047"/>
            <a:ext cx="3278412" cy="8668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+mn-cs"/>
            </a:endParaRPr>
          </a:p>
        </p:txBody>
      </p:sp>
      <p:sp>
        <p:nvSpPr>
          <p:cNvPr id="114" name="Rectangle 620">
            <a:extLst>
              <a:ext uri="{FF2B5EF4-FFF2-40B4-BE49-F238E27FC236}">
                <a16:creationId xmlns:a16="http://schemas.microsoft.com/office/drawing/2014/main" id="{BECC71BF-A8DC-944D-A33D-94AA37F9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54" y="5226617"/>
            <a:ext cx="1785050" cy="2957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rPr>
              <a:t>VP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3708DF-93AC-4E48-8D1D-BE7354F23E8B}"/>
              </a:ext>
            </a:extLst>
          </p:cNvPr>
          <p:cNvSpPr txBox="1"/>
          <p:nvPr/>
        </p:nvSpPr>
        <p:spPr>
          <a:xfrm>
            <a:off x="451329" y="6400800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F9.4]</a:t>
            </a:r>
          </a:p>
        </p:txBody>
      </p:sp>
      <p:sp>
        <p:nvSpPr>
          <p:cNvPr id="117" name="Text Box 64">
            <a:extLst>
              <a:ext uri="{FF2B5EF4-FFF2-40B4-BE49-F238E27FC236}">
                <a16:creationId xmlns:a16="http://schemas.microsoft.com/office/drawing/2014/main" id="{80AF362B-A1AE-C043-9D1A-B9822678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48290"/>
            <a:ext cx="510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lvl="0" defTabSz="914400" eaLnBrk="1" hangingPunct="1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What if CPU addresses </a:t>
            </a:r>
            <a:r>
              <a:rPr lang="en-US" sz="2000" b="1" dirty="0">
                <a:solidFill>
                  <a:srgbClr val="195F9E"/>
                </a:solidFill>
                <a:cs typeface="Arial" charset="0"/>
              </a:rPr>
              <a:t>a “missing” VP?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9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17FA-0F80-8643-AB09-2A0F94F6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6425" cy="1554163"/>
          </a:xfrm>
        </p:spPr>
        <p:txBody>
          <a:bodyPr/>
          <a:lstStyle/>
          <a:p>
            <a:r>
              <a:rPr lang="en-US" sz="3600" dirty="0"/>
              <a:t>Missing page: page fault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8619C28-DCCC-004B-9408-AE2FA9FB15C5}"/>
              </a:ext>
            </a:extLst>
          </p:cNvPr>
          <p:cNvGrpSpPr/>
          <p:nvPr/>
        </p:nvGrpSpPr>
        <p:grpSpPr>
          <a:xfrm>
            <a:off x="348290" y="1225550"/>
            <a:ext cx="8586427" cy="5175250"/>
            <a:chOff x="37033" y="-63500"/>
            <a:chExt cx="7311633" cy="4406900"/>
          </a:xfrm>
        </p:grpSpPr>
        <p:sp>
          <p:nvSpPr>
            <p:cNvPr id="62" name="Rectangle 508">
              <a:extLst>
                <a:ext uri="{FF2B5EF4-FFF2-40B4-BE49-F238E27FC236}">
                  <a16:creationId xmlns:a16="http://schemas.microsoft.com/office/drawing/2014/main" id="{E1689B8E-4254-A24E-8C5B-8BBA1FA7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22510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3" name="Rectangle 509">
              <a:extLst>
                <a:ext uri="{FF2B5EF4-FFF2-40B4-BE49-F238E27FC236}">
                  <a16:creationId xmlns:a16="http://schemas.microsoft.com/office/drawing/2014/main" id="{1058C48A-6CFF-1A4D-B367-6C979C71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24796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4" name="Rectangle 512">
              <a:extLst>
                <a:ext uri="{FF2B5EF4-FFF2-40B4-BE49-F238E27FC236}">
                  <a16:creationId xmlns:a16="http://schemas.microsoft.com/office/drawing/2014/main" id="{5B755829-7A1D-CD41-A0F9-79B3303A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20224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null</a:t>
              </a:r>
            </a:p>
          </p:txBody>
        </p:sp>
        <p:sp>
          <p:nvSpPr>
            <p:cNvPr id="65" name="Rectangle 513">
              <a:extLst>
                <a:ext uri="{FF2B5EF4-FFF2-40B4-BE49-F238E27FC236}">
                  <a16:creationId xmlns:a16="http://schemas.microsoft.com/office/drawing/2014/main" id="{1235A170-FFB4-B24B-A4EF-53D655EA9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8794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null</a:t>
              </a:r>
            </a:p>
          </p:txBody>
        </p:sp>
        <p:sp>
          <p:nvSpPr>
            <p:cNvPr id="66" name="Rectangle 514">
              <a:extLst>
                <a:ext uri="{FF2B5EF4-FFF2-40B4-BE49-F238E27FC236}">
                  <a16:creationId xmlns:a16="http://schemas.microsoft.com/office/drawing/2014/main" id="{808F429D-7F81-264E-812B-ECF7E4E6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11080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7" name="Rectangle 515">
              <a:extLst>
                <a:ext uri="{FF2B5EF4-FFF2-40B4-BE49-F238E27FC236}">
                  <a16:creationId xmlns:a16="http://schemas.microsoft.com/office/drawing/2014/main" id="{03ED5532-C9F8-EA41-BE57-F8B2AA77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13366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8" name="Rectangle 516">
              <a:extLst>
                <a:ext uri="{FF2B5EF4-FFF2-40B4-BE49-F238E27FC236}">
                  <a16:creationId xmlns:a16="http://schemas.microsoft.com/office/drawing/2014/main" id="{10FE5965-62F4-0647-87F8-35225069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15652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9" name="Rectangle 517">
              <a:extLst>
                <a:ext uri="{FF2B5EF4-FFF2-40B4-BE49-F238E27FC236}">
                  <a16:creationId xmlns:a16="http://schemas.microsoft.com/office/drawing/2014/main" id="{57257C04-E81B-CD4D-83C4-4EC918E41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17938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1" name="Text Box 529">
              <a:extLst>
                <a:ext uri="{FF2B5EF4-FFF2-40B4-BE49-F238E27FC236}">
                  <a16:creationId xmlns:a16="http://schemas.microsoft.com/office/drawing/2014/main" id="{A171CCA1-F2D8-D642-916D-0A9B4FFD7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25" y="-63500"/>
              <a:ext cx="1653301" cy="55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Physical memory</a:t>
              </a:r>
            </a:p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(DRAM)</a:t>
              </a:r>
            </a:p>
          </p:txBody>
        </p:sp>
        <p:sp>
          <p:nvSpPr>
            <p:cNvPr id="72" name="Rectangle 533">
              <a:extLst>
                <a:ext uri="{FF2B5EF4-FFF2-40B4-BE49-F238E27FC236}">
                  <a16:creationId xmlns:a16="http://schemas.microsoft.com/office/drawing/2014/main" id="{DEA96587-D001-5A47-B5D2-74B3F70F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955675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7</a:t>
              </a:r>
            </a:p>
          </p:txBody>
        </p:sp>
        <p:sp>
          <p:nvSpPr>
            <p:cNvPr id="73" name="Rectangle 534">
              <a:extLst>
                <a:ext uri="{FF2B5EF4-FFF2-40B4-BE49-F238E27FC236}">
                  <a16:creationId xmlns:a16="http://schemas.microsoft.com/office/drawing/2014/main" id="{A06AB48F-C97B-1C4B-88CA-EC84FEA16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1184275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4</a:t>
              </a:r>
            </a:p>
          </p:txBody>
        </p:sp>
        <p:sp>
          <p:nvSpPr>
            <p:cNvPr id="74" name="Line 539">
              <a:extLst>
                <a:ext uri="{FF2B5EF4-FFF2-40B4-BE49-F238E27FC236}">
                  <a16:creationId xmlns:a16="http://schemas.microsoft.com/office/drawing/2014/main" id="{A4607BC5-AFD9-D64C-803C-BBCF412EF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563" y="2371725"/>
              <a:ext cx="2527300" cy="145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5" name="Line 540">
              <a:extLst>
                <a:ext uri="{FF2B5EF4-FFF2-40B4-BE49-F238E27FC236}">
                  <a16:creationId xmlns:a16="http://schemas.microsoft.com/office/drawing/2014/main" id="{51B3BC35-B811-0042-943A-15F70491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563" y="1003300"/>
              <a:ext cx="2527300" cy="1609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6" name="Line 545">
              <a:extLst>
                <a:ext uri="{FF2B5EF4-FFF2-40B4-BE49-F238E27FC236}">
                  <a16:creationId xmlns:a16="http://schemas.microsoft.com/office/drawing/2014/main" id="{00AD3EC0-480A-A44E-A064-DCE45E7EC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963" y="774700"/>
              <a:ext cx="2501900" cy="695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7" name="Line 547">
              <a:extLst>
                <a:ext uri="{FF2B5EF4-FFF2-40B4-BE49-F238E27FC236}">
                  <a16:creationId xmlns:a16="http://schemas.microsoft.com/office/drawing/2014/main" id="{73A622F3-CF77-7E40-A0C2-DFA10CB0C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4163" y="546100"/>
              <a:ext cx="2552700" cy="698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8" name="Text Box 553">
              <a:extLst>
                <a:ext uri="{FF2B5EF4-FFF2-40B4-BE49-F238E27FC236}">
                  <a16:creationId xmlns:a16="http://schemas.microsoft.com/office/drawing/2014/main" id="{4A6B0CFE-11A8-E942-B04C-AC68867B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586" y="1933575"/>
              <a:ext cx="1475140" cy="55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Virtual memory</a:t>
              </a:r>
            </a:p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(disk)</a:t>
              </a:r>
            </a:p>
          </p:txBody>
        </p:sp>
        <p:sp>
          <p:nvSpPr>
            <p:cNvPr id="79" name="Rectangle 558">
              <a:extLst>
                <a:ext uri="{FF2B5EF4-FFF2-40B4-BE49-F238E27FC236}">
                  <a16:creationId xmlns:a16="http://schemas.microsoft.com/office/drawing/2014/main" id="{5A33FD95-CE94-714A-B9A3-CD6D1E7F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22510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0" name="Rectangle 559">
              <a:extLst>
                <a:ext uri="{FF2B5EF4-FFF2-40B4-BE49-F238E27FC236}">
                  <a16:creationId xmlns:a16="http://schemas.microsoft.com/office/drawing/2014/main" id="{C0E80370-A928-3749-A30E-A9D67623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24796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1" name="Rectangle 562">
              <a:extLst>
                <a:ext uri="{FF2B5EF4-FFF2-40B4-BE49-F238E27FC236}">
                  <a16:creationId xmlns:a16="http://schemas.microsoft.com/office/drawing/2014/main" id="{DEA71FC8-B3D8-5C4A-BB72-726C4A03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20224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2" name="Rectangle 563">
              <a:extLst>
                <a:ext uri="{FF2B5EF4-FFF2-40B4-BE49-F238E27FC236}">
                  <a16:creationId xmlns:a16="http://schemas.microsoft.com/office/drawing/2014/main" id="{DE20761F-45EC-584F-BC52-2BD3819A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8794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3" name="Rectangle 564">
              <a:extLst>
                <a:ext uri="{FF2B5EF4-FFF2-40B4-BE49-F238E27FC236}">
                  <a16:creationId xmlns:a16="http://schemas.microsoft.com/office/drawing/2014/main" id="{DEDCE256-F350-1845-85C6-026AE0CBA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1080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4" name="Rectangle 565">
              <a:extLst>
                <a:ext uri="{FF2B5EF4-FFF2-40B4-BE49-F238E27FC236}">
                  <a16:creationId xmlns:a16="http://schemas.microsoft.com/office/drawing/2014/main" id="{407E8C7B-1056-BB40-856A-62F4CC3E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3366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5" name="Rectangle 566">
              <a:extLst>
                <a:ext uri="{FF2B5EF4-FFF2-40B4-BE49-F238E27FC236}">
                  <a16:creationId xmlns:a16="http://schemas.microsoft.com/office/drawing/2014/main" id="{04F43EB8-B04B-6140-93E5-090AEE61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5652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6" name="Rectangle 567">
              <a:extLst>
                <a:ext uri="{FF2B5EF4-FFF2-40B4-BE49-F238E27FC236}">
                  <a16:creationId xmlns:a16="http://schemas.microsoft.com/office/drawing/2014/main" id="{906790AA-DF96-7646-87FA-C5F1AC09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7938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7" name="Text Box 568">
              <a:extLst>
                <a:ext uri="{FF2B5EF4-FFF2-40B4-BE49-F238E27FC236}">
                  <a16:creationId xmlns:a16="http://schemas.microsoft.com/office/drawing/2014/main" id="{38500BD5-2C8C-7845-88DE-192F29B74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663" y="574675"/>
              <a:ext cx="685800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Valid</a:t>
              </a:r>
              <a:endParaRPr lang="en-US" sz="1800">
                <a:solidFill>
                  <a:srgbClr val="000000"/>
                </a:solidFill>
                <a:latin typeface="Helvetica" charset="0"/>
                <a:cs typeface="+mn-cs"/>
              </a:endParaRPr>
            </a:p>
          </p:txBody>
        </p:sp>
        <p:sp>
          <p:nvSpPr>
            <p:cNvPr id="88" name="Text Box 569">
              <a:extLst>
                <a:ext uri="{FF2B5EF4-FFF2-40B4-BE49-F238E27FC236}">
                  <a16:creationId xmlns:a16="http://schemas.microsoft.com/office/drawing/2014/main" id="{E76FE743-26C4-EC4C-AEFA-AAE87E4B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849313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89" name="Text Box 570">
              <a:extLst>
                <a:ext uri="{FF2B5EF4-FFF2-40B4-BE49-F238E27FC236}">
                  <a16:creationId xmlns:a16="http://schemas.microsoft.com/office/drawing/2014/main" id="{CB1D425F-9400-5A45-B792-889B31776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11080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0" name="Text Box 571">
              <a:extLst>
                <a:ext uri="{FF2B5EF4-FFF2-40B4-BE49-F238E27FC236}">
                  <a16:creationId xmlns:a16="http://schemas.microsoft.com/office/drawing/2014/main" id="{F84F2596-A7B8-E347-AA6F-DE15349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15652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1" name="Text Box 572">
              <a:extLst>
                <a:ext uri="{FF2B5EF4-FFF2-40B4-BE49-F238E27FC236}">
                  <a16:creationId xmlns:a16="http://schemas.microsoft.com/office/drawing/2014/main" id="{BD2FDE32-E4D6-A144-B512-0F7494682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17938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2" name="Text Box 573">
              <a:extLst>
                <a:ext uri="{FF2B5EF4-FFF2-40B4-BE49-F238E27FC236}">
                  <a16:creationId xmlns:a16="http://schemas.microsoft.com/office/drawing/2014/main" id="{86C14E49-FA92-6148-BFC4-13162104C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20224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3" name="Text Box 574">
              <a:extLst>
                <a:ext uri="{FF2B5EF4-FFF2-40B4-BE49-F238E27FC236}">
                  <a16:creationId xmlns:a16="http://schemas.microsoft.com/office/drawing/2014/main" id="{45714F89-ECE3-2B47-8F8A-148E1E09D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24796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4" name="Text Box 577">
              <a:extLst>
                <a:ext uri="{FF2B5EF4-FFF2-40B4-BE49-F238E27FC236}">
                  <a16:creationId xmlns:a16="http://schemas.microsoft.com/office/drawing/2014/main" id="{BF388D0C-39D6-1A49-B903-FED9886EF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22510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5" name="Text Box 578">
              <a:extLst>
                <a:ext uri="{FF2B5EF4-FFF2-40B4-BE49-F238E27FC236}">
                  <a16:creationId xmlns:a16="http://schemas.microsoft.com/office/drawing/2014/main" id="{EAE05376-4A01-1448-86C3-A9DBC24D7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1336675"/>
              <a:ext cx="254166" cy="28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6" name="Text Box 584">
              <a:extLst>
                <a:ext uri="{FF2B5EF4-FFF2-40B4-BE49-F238E27FC236}">
                  <a16:creationId xmlns:a16="http://schemas.microsoft.com/office/drawing/2014/main" id="{1D5BADBF-9263-5240-A397-7AF2950BF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694" y="95826"/>
              <a:ext cx="1380300" cy="78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Physical page</a:t>
              </a:r>
            </a:p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number or </a:t>
              </a:r>
            </a:p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disk address</a:t>
              </a:r>
            </a:p>
          </p:txBody>
        </p:sp>
        <p:sp>
          <p:nvSpPr>
            <p:cNvPr id="97" name="Text Box 585">
              <a:extLst>
                <a:ext uri="{FF2B5EF4-FFF2-40B4-BE49-F238E27FC236}">
                  <a16:creationId xmlns:a16="http://schemas.microsoft.com/office/drawing/2014/main" id="{9B32F646-7324-0244-AFF7-9D0BE897D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93" y="836526"/>
              <a:ext cx="703254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PTE 0</a:t>
              </a:r>
            </a:p>
          </p:txBody>
        </p:sp>
        <p:sp>
          <p:nvSpPr>
            <p:cNvPr id="98" name="Text Box 586">
              <a:extLst>
                <a:ext uri="{FF2B5EF4-FFF2-40B4-BE49-F238E27FC236}">
                  <a16:creationId xmlns:a16="http://schemas.microsoft.com/office/drawing/2014/main" id="{4FD63FEA-E702-9646-BF9C-D3ABE8C3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29" y="2449425"/>
              <a:ext cx="703254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PTE 7</a:t>
              </a:r>
            </a:p>
          </p:txBody>
        </p:sp>
        <p:sp>
          <p:nvSpPr>
            <p:cNvPr id="99" name="Text Box 588">
              <a:extLst>
                <a:ext uri="{FF2B5EF4-FFF2-40B4-BE49-F238E27FC236}">
                  <a16:creationId xmlns:a16="http://schemas.microsoft.com/office/drawing/2014/main" id="{4469E3AE-C971-3046-A865-91629E68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6272" y="493625"/>
              <a:ext cx="579694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PP 0</a:t>
              </a:r>
            </a:p>
          </p:txBody>
        </p:sp>
        <p:sp>
          <p:nvSpPr>
            <p:cNvPr id="100" name="Rectangle 590">
              <a:extLst>
                <a:ext uri="{FF2B5EF4-FFF2-40B4-BE49-F238E27FC236}">
                  <a16:creationId xmlns:a16="http://schemas.microsoft.com/office/drawing/2014/main" id="{2B308BB6-E850-D64B-875A-06996BF54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749300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2</a:t>
              </a:r>
            </a:p>
          </p:txBody>
        </p:sp>
        <p:sp>
          <p:nvSpPr>
            <p:cNvPr id="101" name="Rectangle 591">
              <a:extLst>
                <a:ext uri="{FF2B5EF4-FFF2-40B4-BE49-F238E27FC236}">
                  <a16:creationId xmlns:a16="http://schemas.microsoft.com/office/drawing/2014/main" id="{271FD9C6-B6AC-B64E-915F-7E777F2E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520700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1</a:t>
              </a:r>
            </a:p>
          </p:txBody>
        </p:sp>
        <p:sp>
          <p:nvSpPr>
            <p:cNvPr id="102" name="Oval 594">
              <a:extLst>
                <a:ext uri="{FF2B5EF4-FFF2-40B4-BE49-F238E27FC236}">
                  <a16:creationId xmlns:a16="http://schemas.microsoft.com/office/drawing/2014/main" id="{58283426-9911-5B4D-A06E-308A2F2A0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25781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3" name="Oval 595">
              <a:extLst>
                <a:ext uri="{FF2B5EF4-FFF2-40B4-BE49-F238E27FC236}">
                  <a16:creationId xmlns:a16="http://schemas.microsoft.com/office/drawing/2014/main" id="{036D276D-86AC-A44B-B228-809EE4010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23495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4" name="Oval 597">
              <a:extLst>
                <a:ext uri="{FF2B5EF4-FFF2-40B4-BE49-F238E27FC236}">
                  <a16:creationId xmlns:a16="http://schemas.microsoft.com/office/drawing/2014/main" id="{1FD96893-5DB5-864C-A049-1EF353E6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144145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5" name="Oval 598">
              <a:extLst>
                <a:ext uri="{FF2B5EF4-FFF2-40B4-BE49-F238E27FC236}">
                  <a16:creationId xmlns:a16="http://schemas.microsoft.com/office/drawing/2014/main" id="{9A042AD4-A070-794E-88E0-B767CDE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12065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6" name="Text Box 601">
              <a:extLst>
                <a:ext uri="{FF2B5EF4-FFF2-40B4-BE49-F238E27FC236}">
                  <a16:creationId xmlns:a16="http://schemas.microsoft.com/office/drawing/2014/main" id="{92A6A3BB-E093-FD40-B28A-EB5C44141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972" y="1154025"/>
              <a:ext cx="579694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PP 3</a:t>
              </a:r>
            </a:p>
          </p:txBody>
        </p:sp>
        <p:sp>
          <p:nvSpPr>
            <p:cNvPr id="107" name="Rectangle 603">
              <a:extLst>
                <a:ext uri="{FF2B5EF4-FFF2-40B4-BE49-F238E27FC236}">
                  <a16:creationId xmlns:a16="http://schemas.microsoft.com/office/drawing/2014/main" id="{F3BDA15E-E6CB-1742-9931-A55C5398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2562225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1</a:t>
              </a:r>
            </a:p>
          </p:txBody>
        </p:sp>
        <p:sp>
          <p:nvSpPr>
            <p:cNvPr id="108" name="Rectangle 604">
              <a:extLst>
                <a:ext uri="{FF2B5EF4-FFF2-40B4-BE49-F238E27FC236}">
                  <a16:creationId xmlns:a16="http://schemas.microsoft.com/office/drawing/2014/main" id="{2A28C39D-5FBB-AD47-B145-845D08C7A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2867025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2</a:t>
              </a:r>
            </a:p>
          </p:txBody>
        </p:sp>
        <p:sp>
          <p:nvSpPr>
            <p:cNvPr id="109" name="Rectangle 605">
              <a:extLst>
                <a:ext uri="{FF2B5EF4-FFF2-40B4-BE49-F238E27FC236}">
                  <a16:creationId xmlns:a16="http://schemas.microsoft.com/office/drawing/2014/main" id="{D1DDDA29-32A4-1C4C-97AE-6B9D9C3A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35052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4</a:t>
              </a:r>
            </a:p>
          </p:txBody>
        </p:sp>
        <p:sp>
          <p:nvSpPr>
            <p:cNvPr id="110" name="Rectangle 607">
              <a:extLst>
                <a:ext uri="{FF2B5EF4-FFF2-40B4-BE49-F238E27FC236}">
                  <a16:creationId xmlns:a16="http://schemas.microsoft.com/office/drawing/2014/main" id="{C52F4F04-F39E-A246-828C-91214564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38100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6</a:t>
              </a:r>
            </a:p>
          </p:txBody>
        </p:sp>
        <p:sp>
          <p:nvSpPr>
            <p:cNvPr id="111" name="Rectangle 608">
              <a:extLst>
                <a:ext uri="{FF2B5EF4-FFF2-40B4-BE49-F238E27FC236}">
                  <a16:creationId xmlns:a16="http://schemas.microsoft.com/office/drawing/2014/main" id="{5DB40078-3CE4-244D-95C5-63E6B6A2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41148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7</a:t>
              </a:r>
            </a:p>
          </p:txBody>
        </p:sp>
        <p:sp>
          <p:nvSpPr>
            <p:cNvPr id="112" name="Oval 609">
              <a:extLst>
                <a:ext uri="{FF2B5EF4-FFF2-40B4-BE49-F238E27FC236}">
                  <a16:creationId xmlns:a16="http://schemas.microsoft.com/office/drawing/2014/main" id="{53916074-8B07-B14C-B35C-D1CDE0E7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16764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3" name="Line 610">
              <a:extLst>
                <a:ext uri="{FF2B5EF4-FFF2-40B4-BE49-F238E27FC236}">
                  <a16:creationId xmlns:a16="http://schemas.microsoft.com/office/drawing/2014/main" id="{26DFE665-6AF8-5540-8376-735CDE606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463" y="1701800"/>
              <a:ext cx="2565400" cy="1511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4" name="Rectangle 614">
              <a:extLst>
                <a:ext uri="{FF2B5EF4-FFF2-40B4-BE49-F238E27FC236}">
                  <a16:creationId xmlns:a16="http://schemas.microsoft.com/office/drawing/2014/main" id="{6A5D31EB-C925-744F-A535-6AF741DC7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63" y="457200"/>
              <a:ext cx="7620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5" name="Text Box 615">
              <a:extLst>
                <a:ext uri="{FF2B5EF4-FFF2-40B4-BE49-F238E27FC236}">
                  <a16:creationId xmlns:a16="http://schemas.microsoft.com/office/drawing/2014/main" id="{203767C8-4C61-A744-B544-C6A62FB50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" y="152400"/>
              <a:ext cx="1464221" cy="31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Virtual address</a:t>
              </a:r>
            </a:p>
          </p:txBody>
        </p:sp>
        <p:sp>
          <p:nvSpPr>
            <p:cNvPr id="116" name="Line 616">
              <a:extLst>
                <a:ext uri="{FF2B5EF4-FFF2-40B4-BE49-F238E27FC236}">
                  <a16:creationId xmlns:a16="http://schemas.microsoft.com/office/drawing/2014/main" id="{2CC241F9-8AC5-EA49-9FD7-26DA3CC6D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663" y="6858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7" name="Line 617">
              <a:extLst>
                <a:ext uri="{FF2B5EF4-FFF2-40B4-BE49-F238E27FC236}">
                  <a16:creationId xmlns:a16="http://schemas.microsoft.com/office/drawing/2014/main" id="{20CB05D5-8166-2342-B38F-452772D2D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663" y="1676400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8" name="Oval 618">
              <a:extLst>
                <a:ext uri="{FF2B5EF4-FFF2-40B4-BE49-F238E27FC236}">
                  <a16:creationId xmlns:a16="http://schemas.microsoft.com/office/drawing/2014/main" id="{58B17DD1-039B-264F-B6F2-DAE1BF70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186055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9" name="Line 619">
              <a:extLst>
                <a:ext uri="{FF2B5EF4-FFF2-40B4-BE49-F238E27FC236}">
                  <a16:creationId xmlns:a16="http://schemas.microsoft.com/office/drawing/2014/main" id="{5921D168-25B3-204D-A8EA-6FC34A721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213" y="1219200"/>
              <a:ext cx="2533650" cy="6699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20" name="Rectangle 620">
              <a:extLst>
                <a:ext uri="{FF2B5EF4-FFF2-40B4-BE49-F238E27FC236}">
                  <a16:creationId xmlns:a16="http://schemas.microsoft.com/office/drawing/2014/main" id="{57ADA5DE-77DE-1047-A440-00005002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32004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3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35C9E5-ACFF-8F49-9966-711E5B8DD60B}"/>
              </a:ext>
            </a:extLst>
          </p:cNvPr>
          <p:cNvSpPr txBox="1"/>
          <p:nvPr/>
        </p:nvSpPr>
        <p:spPr>
          <a:xfrm>
            <a:off x="451329" y="6400800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F9.6]</a:t>
            </a:r>
          </a:p>
        </p:txBody>
      </p:sp>
      <p:sp>
        <p:nvSpPr>
          <p:cNvPr id="123" name="Text Box 64">
            <a:extLst>
              <a:ext uri="{FF2B5EF4-FFF2-40B4-BE49-F238E27FC236}">
                <a16:creationId xmlns:a16="http://schemas.microsoft.com/office/drawing/2014/main" id="{0DBB190C-9140-1F41-AD84-D8DD0811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7" y="5467290"/>
            <a:ext cx="5486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VP 3 is missing</a:t>
            </a:r>
            <a:r>
              <a:rPr lang="en-US" sz="2000" b="1" dirty="0">
                <a:solidFill>
                  <a:srgbClr val="195F9E"/>
                </a:solidFill>
                <a:cs typeface="Arial" charset="0"/>
              </a:rPr>
              <a:t>: MMU triggers a page fault.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Text Box 528">
            <a:extLst>
              <a:ext uri="{FF2B5EF4-FFF2-40B4-BE49-F238E27FC236}">
                <a16:creationId xmlns:a16="http://schemas.microsoft.com/office/drawing/2014/main" id="{8DC52681-70D3-224B-A6D0-42963849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66" y="4604657"/>
            <a:ext cx="12618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page table</a:t>
            </a:r>
          </a:p>
        </p:txBody>
      </p:sp>
      <p:sp>
        <p:nvSpPr>
          <p:cNvPr id="70" name="Text Box 601">
            <a:extLst>
              <a:ext uri="{FF2B5EF4-FFF2-40B4-BE49-F238E27FC236}">
                <a16:creationId xmlns:a16="http://schemas.microsoft.com/office/drawing/2014/main" id="{8F75CD2F-81AD-2340-BAD9-466629DC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89" y="2907527"/>
            <a:ext cx="851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eaLnBrk="0" hangingPunct="0"/>
            <a:r>
              <a:rPr lang="en-US" sz="1800" dirty="0">
                <a:solidFill>
                  <a:srgbClr val="000000"/>
                </a:solidFill>
                <a:latin typeface="Helvetica" charset="0"/>
                <a:cs typeface="+mn-cs"/>
              </a:rPr>
              <a:t>VPN 3</a:t>
            </a:r>
          </a:p>
        </p:txBody>
      </p:sp>
    </p:spTree>
    <p:extLst>
      <p:ext uri="{BB962C8B-B14F-4D97-AF65-F5344CB8AC3E}">
        <p14:creationId xmlns:p14="http://schemas.microsoft.com/office/powerpoint/2010/main" val="321269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4692" r="7995" b="2270"/>
          <a:stretch/>
        </p:blipFill>
        <p:spPr>
          <a:xfrm>
            <a:off x="1536701" y="1295400"/>
            <a:ext cx="6261100" cy="520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control registers (IA32)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800" dirty="0" err="1">
                <a:solidFill>
                  <a:schemeClr val="tx1"/>
                </a:solidFill>
              </a:rPr>
              <a:t>See</a:t>
            </a:r>
            <a:r>
              <a:rPr lang="pl-PL" sz="1800" dirty="0">
                <a:solidFill>
                  <a:schemeClr val="tx1"/>
                </a:solidFill>
              </a:rPr>
              <a:t> [</a:t>
            </a:r>
            <a:r>
              <a:rPr lang="pl-PL" sz="1800" dirty="0" err="1">
                <a:solidFill>
                  <a:schemeClr val="tx1"/>
                </a:solidFill>
              </a:rPr>
              <a:t>en.wikipedia.org</a:t>
            </a:r>
            <a:r>
              <a:rPr lang="pl-PL" sz="1800" dirty="0">
                <a:solidFill>
                  <a:schemeClr val="tx1"/>
                </a:solidFill>
              </a:rPr>
              <a:t>/</a:t>
            </a:r>
            <a:r>
              <a:rPr lang="pl-PL" sz="1800" dirty="0" err="1">
                <a:solidFill>
                  <a:schemeClr val="tx1"/>
                </a:solidFill>
              </a:rPr>
              <a:t>wiki</a:t>
            </a:r>
            <a:r>
              <a:rPr lang="pl-PL" sz="1800" dirty="0">
                <a:solidFill>
                  <a:schemeClr val="tx1"/>
                </a:solidFill>
              </a:rPr>
              <a:t>/</a:t>
            </a:r>
            <a:r>
              <a:rPr lang="pl-PL" sz="1800" dirty="0" err="1">
                <a:solidFill>
                  <a:schemeClr val="tx1"/>
                </a:solidFill>
              </a:rPr>
              <a:t>Control_register</a:t>
            </a:r>
            <a:r>
              <a:rPr lang="pl-PL" sz="1800" dirty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419600" y="6172200"/>
            <a:ext cx="3352800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1934"/>
                </a:solidFill>
              </a:rPr>
              <a:t>The details aren’t important.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615657" y="5414540"/>
            <a:ext cx="636049" cy="218192"/>
          </a:xfrm>
          <a:custGeom>
            <a:avLst/>
            <a:gdLst>
              <a:gd name="connsiteX0" fmla="*/ 636049 w 636049"/>
              <a:gd name="connsiteY0" fmla="*/ 100270 h 218192"/>
              <a:gd name="connsiteX1" fmla="*/ 636049 w 636049"/>
              <a:gd name="connsiteY1" fmla="*/ 100270 h 218192"/>
              <a:gd name="connsiteX2" fmla="*/ 502377 w 636049"/>
              <a:gd name="connsiteY2" fmla="*/ 50135 h 218192"/>
              <a:gd name="connsiteX3" fmla="*/ 452250 w 636049"/>
              <a:gd name="connsiteY3" fmla="*/ 16712 h 218192"/>
              <a:gd name="connsiteX4" fmla="*/ 368705 w 636049"/>
              <a:gd name="connsiteY4" fmla="*/ 0 h 218192"/>
              <a:gd name="connsiteX5" fmla="*/ 151488 w 636049"/>
              <a:gd name="connsiteY5" fmla="*/ 16712 h 218192"/>
              <a:gd name="connsiteX6" fmla="*/ 134779 w 636049"/>
              <a:gd name="connsiteY6" fmla="*/ 66847 h 218192"/>
              <a:gd name="connsiteX7" fmla="*/ 84652 w 636049"/>
              <a:gd name="connsiteY7" fmla="*/ 100270 h 218192"/>
              <a:gd name="connsiteX8" fmla="*/ 17816 w 636049"/>
              <a:gd name="connsiteY8" fmla="*/ 167116 h 218192"/>
              <a:gd name="connsiteX9" fmla="*/ 1107 w 636049"/>
              <a:gd name="connsiteY9" fmla="*/ 217250 h 218192"/>
              <a:gd name="connsiteX10" fmla="*/ 1107 w 636049"/>
              <a:gd name="connsiteY10" fmla="*/ 200539 h 2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6049" h="218192">
                <a:moveTo>
                  <a:pt x="636049" y="100270"/>
                </a:moveTo>
                <a:lnTo>
                  <a:pt x="636049" y="100270"/>
                </a:lnTo>
                <a:cubicBezTo>
                  <a:pt x="591492" y="83558"/>
                  <a:pt x="545699" y="69830"/>
                  <a:pt x="502377" y="50135"/>
                </a:cubicBezTo>
                <a:cubicBezTo>
                  <a:pt x="484095" y="41824"/>
                  <a:pt x="471054" y="23764"/>
                  <a:pt x="452250" y="16712"/>
                </a:cubicBezTo>
                <a:cubicBezTo>
                  <a:pt x="425659" y="6739"/>
                  <a:pt x="396553" y="5571"/>
                  <a:pt x="368705" y="0"/>
                </a:cubicBezTo>
                <a:cubicBezTo>
                  <a:pt x="296299" y="5571"/>
                  <a:pt x="221313" y="-3241"/>
                  <a:pt x="151488" y="16712"/>
                </a:cubicBezTo>
                <a:cubicBezTo>
                  <a:pt x="134551" y="21552"/>
                  <a:pt x="145782" y="53091"/>
                  <a:pt x="134779" y="66847"/>
                </a:cubicBezTo>
                <a:cubicBezTo>
                  <a:pt x="122235" y="82530"/>
                  <a:pt x="101361" y="89129"/>
                  <a:pt x="84652" y="100270"/>
                </a:cubicBezTo>
                <a:cubicBezTo>
                  <a:pt x="40092" y="233968"/>
                  <a:pt x="106933" y="77986"/>
                  <a:pt x="17816" y="167116"/>
                </a:cubicBezTo>
                <a:cubicBezTo>
                  <a:pt x="5361" y="179573"/>
                  <a:pt x="8984" y="201494"/>
                  <a:pt x="1107" y="217250"/>
                </a:cubicBezTo>
                <a:cubicBezTo>
                  <a:pt x="-1384" y="222232"/>
                  <a:pt x="1107" y="206109"/>
                  <a:pt x="1107" y="200539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6781801" y="5410200"/>
            <a:ext cx="228600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4800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dirty="0">
                <a:solidFill>
                  <a:schemeClr val="tx1"/>
                </a:solidFill>
              </a:rPr>
              <a:t>rotected mode </a:t>
            </a:r>
            <a:r>
              <a:rPr lang="en-US" sz="1800" b="1" dirty="0">
                <a:solidFill>
                  <a:schemeClr val="tx1"/>
                </a:solidFill>
              </a:rPr>
              <a:t>E</a:t>
            </a:r>
            <a:r>
              <a:rPr lang="en-US" sz="1800" dirty="0">
                <a:solidFill>
                  <a:schemeClr val="tx1"/>
                </a:solidFill>
              </a:rPr>
              <a:t>nable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7010400" y="5257800"/>
            <a:ext cx="914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5240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Points to page table (in machine memory) for current VAS active on this core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524000" y="2819400"/>
            <a:ext cx="9144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2400" y="4114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Faulting VA (if page fault is active)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524000" y="4038600"/>
            <a:ext cx="762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3D441C-3194-384B-B9A7-648A1332A123}"/>
              </a:ext>
            </a:extLst>
          </p:cNvPr>
          <p:cNvSpPr txBox="1"/>
          <p:nvPr/>
        </p:nvSpPr>
        <p:spPr>
          <a:xfrm>
            <a:off x="7924800" y="3066534"/>
            <a:ext cx="76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CR3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2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9FA8-B069-5F48-A9F5-344A496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6425" cy="1554163"/>
          </a:xfrm>
        </p:spPr>
        <p:txBody>
          <a:bodyPr/>
          <a:lstStyle/>
          <a:p>
            <a:r>
              <a:rPr lang="en-US" sz="3600" dirty="0"/>
              <a:t>After the fault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E7D130-2886-A247-8A33-2673E630B390}"/>
              </a:ext>
            </a:extLst>
          </p:cNvPr>
          <p:cNvGrpSpPr/>
          <p:nvPr/>
        </p:nvGrpSpPr>
        <p:grpSpPr>
          <a:xfrm>
            <a:off x="295973" y="1396390"/>
            <a:ext cx="8612968" cy="5004410"/>
            <a:chOff x="-36545" y="97234"/>
            <a:chExt cx="7307972" cy="4246166"/>
          </a:xfrm>
        </p:grpSpPr>
        <p:sp>
          <p:nvSpPr>
            <p:cNvPr id="61" name="Rectangle 508">
              <a:extLst>
                <a:ext uri="{FF2B5EF4-FFF2-40B4-BE49-F238E27FC236}">
                  <a16:creationId xmlns:a16="http://schemas.microsoft.com/office/drawing/2014/main" id="{8138D630-A295-3143-9D53-ED2887FB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22510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2" name="Rectangle 509">
              <a:extLst>
                <a:ext uri="{FF2B5EF4-FFF2-40B4-BE49-F238E27FC236}">
                  <a16:creationId xmlns:a16="http://schemas.microsoft.com/office/drawing/2014/main" id="{D6F69F7F-AA6B-0842-9071-C1CFB071B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24796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3" name="Rectangle 512">
              <a:extLst>
                <a:ext uri="{FF2B5EF4-FFF2-40B4-BE49-F238E27FC236}">
                  <a16:creationId xmlns:a16="http://schemas.microsoft.com/office/drawing/2014/main" id="{3CD15460-71BC-1245-BF12-89E413DC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20224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null</a:t>
              </a:r>
            </a:p>
          </p:txBody>
        </p:sp>
        <p:sp>
          <p:nvSpPr>
            <p:cNvPr id="64" name="Rectangle 513">
              <a:extLst>
                <a:ext uri="{FF2B5EF4-FFF2-40B4-BE49-F238E27FC236}">
                  <a16:creationId xmlns:a16="http://schemas.microsoft.com/office/drawing/2014/main" id="{A51A38DD-5136-674A-B143-5B3EBC6C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8794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null</a:t>
              </a:r>
            </a:p>
          </p:txBody>
        </p:sp>
        <p:sp>
          <p:nvSpPr>
            <p:cNvPr id="65" name="Rectangle 514">
              <a:extLst>
                <a:ext uri="{FF2B5EF4-FFF2-40B4-BE49-F238E27FC236}">
                  <a16:creationId xmlns:a16="http://schemas.microsoft.com/office/drawing/2014/main" id="{80E0EB11-F7F4-7E48-A9CF-17FA3A7E7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11080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6" name="Rectangle 515">
              <a:extLst>
                <a:ext uri="{FF2B5EF4-FFF2-40B4-BE49-F238E27FC236}">
                  <a16:creationId xmlns:a16="http://schemas.microsoft.com/office/drawing/2014/main" id="{FB14B085-0BD7-FA47-8338-C674AA469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13366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7" name="Rectangle 516">
              <a:extLst>
                <a:ext uri="{FF2B5EF4-FFF2-40B4-BE49-F238E27FC236}">
                  <a16:creationId xmlns:a16="http://schemas.microsoft.com/office/drawing/2014/main" id="{2EBF8FFC-4D9F-CE44-A4ED-B913C51AE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1565275"/>
              <a:ext cx="1600200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8" name="Rectangle 517">
              <a:extLst>
                <a:ext uri="{FF2B5EF4-FFF2-40B4-BE49-F238E27FC236}">
                  <a16:creationId xmlns:a16="http://schemas.microsoft.com/office/drawing/2014/main" id="{0911F54A-1692-A14F-8A2C-C77CF00B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1793875"/>
              <a:ext cx="1600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69" name="Text Box 528">
              <a:extLst>
                <a:ext uri="{FF2B5EF4-FFF2-40B4-BE49-F238E27FC236}">
                  <a16:creationId xmlns:a16="http://schemas.microsoft.com/office/drawing/2014/main" id="{2AFC23C0-5BEF-6E4A-AB38-1FA5F7DAE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206" y="2819400"/>
              <a:ext cx="1070689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 dirty="0">
                  <a:solidFill>
                    <a:srgbClr val="000000"/>
                  </a:solidFill>
                  <a:latin typeface="Helvetica" charset="0"/>
                  <a:cs typeface="+mn-cs"/>
                </a:rPr>
                <a:t>page table</a:t>
              </a:r>
            </a:p>
          </p:txBody>
        </p:sp>
        <p:sp>
          <p:nvSpPr>
            <p:cNvPr id="70" name="Rectangle 533">
              <a:extLst>
                <a:ext uri="{FF2B5EF4-FFF2-40B4-BE49-F238E27FC236}">
                  <a16:creationId xmlns:a16="http://schemas.microsoft.com/office/drawing/2014/main" id="{0EA8C872-EB44-2F41-984A-2B07E5F2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955675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7</a:t>
              </a:r>
            </a:p>
          </p:txBody>
        </p:sp>
        <p:sp>
          <p:nvSpPr>
            <p:cNvPr id="71" name="Rectangle 534">
              <a:extLst>
                <a:ext uri="{FF2B5EF4-FFF2-40B4-BE49-F238E27FC236}">
                  <a16:creationId xmlns:a16="http://schemas.microsoft.com/office/drawing/2014/main" id="{F1A8FBC1-EDEB-1149-B5AD-BFBEAFCFC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1184275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3</a:t>
              </a:r>
            </a:p>
          </p:txBody>
        </p:sp>
        <p:sp>
          <p:nvSpPr>
            <p:cNvPr id="72" name="Line 539">
              <a:extLst>
                <a:ext uri="{FF2B5EF4-FFF2-40B4-BE49-F238E27FC236}">
                  <a16:creationId xmlns:a16="http://schemas.microsoft.com/office/drawing/2014/main" id="{9D53227D-5A63-E348-971C-2BEF7C35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363" y="2371725"/>
              <a:ext cx="2527300" cy="145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3" name="Line 540">
              <a:extLst>
                <a:ext uri="{FF2B5EF4-FFF2-40B4-BE49-F238E27FC236}">
                  <a16:creationId xmlns:a16="http://schemas.microsoft.com/office/drawing/2014/main" id="{9E30AAE5-775F-9647-8F42-CFFDB637E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3363" y="1003300"/>
              <a:ext cx="2527300" cy="1609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4" name="Line 545">
              <a:extLst>
                <a:ext uri="{FF2B5EF4-FFF2-40B4-BE49-F238E27FC236}">
                  <a16:creationId xmlns:a16="http://schemas.microsoft.com/office/drawing/2014/main" id="{05D2AD4B-0243-A24E-95D2-37237C9A1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8763" y="774700"/>
              <a:ext cx="2501900" cy="695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5" name="Line 547">
              <a:extLst>
                <a:ext uri="{FF2B5EF4-FFF2-40B4-BE49-F238E27FC236}">
                  <a16:creationId xmlns:a16="http://schemas.microsoft.com/office/drawing/2014/main" id="{A1BBF69A-09A9-B14C-8CF8-5D5996216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7963" y="546100"/>
              <a:ext cx="2552700" cy="698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6" name="Text Box 553">
              <a:extLst>
                <a:ext uri="{FF2B5EF4-FFF2-40B4-BE49-F238E27FC236}">
                  <a16:creationId xmlns:a16="http://schemas.microsoft.com/office/drawing/2014/main" id="{14DCF33E-4F67-F247-AC20-1E85219A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5027" y="1933575"/>
              <a:ext cx="1469858" cy="54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Virtual memory</a:t>
              </a:r>
            </a:p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(disk)</a:t>
              </a:r>
            </a:p>
          </p:txBody>
        </p:sp>
        <p:sp>
          <p:nvSpPr>
            <p:cNvPr id="77" name="Rectangle 558">
              <a:extLst>
                <a:ext uri="{FF2B5EF4-FFF2-40B4-BE49-F238E27FC236}">
                  <a16:creationId xmlns:a16="http://schemas.microsoft.com/office/drawing/2014/main" id="{9948CCED-1D0B-D94F-B217-F3784B2F5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22510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8" name="Rectangle 559">
              <a:extLst>
                <a:ext uri="{FF2B5EF4-FFF2-40B4-BE49-F238E27FC236}">
                  <a16:creationId xmlns:a16="http://schemas.microsoft.com/office/drawing/2014/main" id="{E7DF73DA-0706-8D48-AA0E-827F6AD6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24796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79" name="Rectangle 562">
              <a:extLst>
                <a:ext uri="{FF2B5EF4-FFF2-40B4-BE49-F238E27FC236}">
                  <a16:creationId xmlns:a16="http://schemas.microsoft.com/office/drawing/2014/main" id="{C1FB545C-87EF-174B-9375-2C387B5A4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20224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0" name="Rectangle 563">
              <a:extLst>
                <a:ext uri="{FF2B5EF4-FFF2-40B4-BE49-F238E27FC236}">
                  <a16:creationId xmlns:a16="http://schemas.microsoft.com/office/drawing/2014/main" id="{0C29F579-5982-4F40-B1C4-930D27383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8794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1" name="Rectangle 564">
              <a:extLst>
                <a:ext uri="{FF2B5EF4-FFF2-40B4-BE49-F238E27FC236}">
                  <a16:creationId xmlns:a16="http://schemas.microsoft.com/office/drawing/2014/main" id="{7C45A870-FE70-4244-A456-EFAE055E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1080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2" name="Rectangle 565">
              <a:extLst>
                <a:ext uri="{FF2B5EF4-FFF2-40B4-BE49-F238E27FC236}">
                  <a16:creationId xmlns:a16="http://schemas.microsoft.com/office/drawing/2014/main" id="{F61D92C1-6FB2-CB48-B98E-67239219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3366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3" name="Rectangle 566">
              <a:extLst>
                <a:ext uri="{FF2B5EF4-FFF2-40B4-BE49-F238E27FC236}">
                  <a16:creationId xmlns:a16="http://schemas.microsoft.com/office/drawing/2014/main" id="{07742BE5-CE78-3946-90C9-CB4E42083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5652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4" name="Rectangle 567">
              <a:extLst>
                <a:ext uri="{FF2B5EF4-FFF2-40B4-BE49-F238E27FC236}">
                  <a16:creationId xmlns:a16="http://schemas.microsoft.com/office/drawing/2014/main" id="{7A997C71-9A6C-EB4E-90DE-4F85C8F1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793875"/>
              <a:ext cx="304800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85" name="Text Box 568">
              <a:extLst>
                <a:ext uri="{FF2B5EF4-FFF2-40B4-BE49-F238E27FC236}">
                  <a16:creationId xmlns:a16="http://schemas.microsoft.com/office/drawing/2014/main" id="{8F7F93E4-3932-724F-802A-6E156EE9D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463" y="574675"/>
              <a:ext cx="685800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Valid</a:t>
              </a:r>
              <a:endParaRPr lang="en-US" sz="1800">
                <a:solidFill>
                  <a:srgbClr val="000000"/>
                </a:solidFill>
                <a:latin typeface="Helvetica" charset="0"/>
                <a:cs typeface="+mn-cs"/>
              </a:endParaRPr>
            </a:p>
          </p:txBody>
        </p:sp>
        <p:sp>
          <p:nvSpPr>
            <p:cNvPr id="86" name="Text Box 569">
              <a:extLst>
                <a:ext uri="{FF2B5EF4-FFF2-40B4-BE49-F238E27FC236}">
                  <a16:creationId xmlns:a16="http://schemas.microsoft.com/office/drawing/2014/main" id="{C381005C-E683-8A44-8021-577484436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849313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87" name="Text Box 570">
              <a:extLst>
                <a:ext uri="{FF2B5EF4-FFF2-40B4-BE49-F238E27FC236}">
                  <a16:creationId xmlns:a16="http://schemas.microsoft.com/office/drawing/2014/main" id="{C94C3E47-4E4B-4F46-87DC-E21C42A6B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11080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88" name="Text Box 571">
              <a:extLst>
                <a:ext uri="{FF2B5EF4-FFF2-40B4-BE49-F238E27FC236}">
                  <a16:creationId xmlns:a16="http://schemas.microsoft.com/office/drawing/2014/main" id="{9048A76D-84E0-DF45-863B-BA9F69B31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15652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89" name="Text Box 572">
              <a:extLst>
                <a:ext uri="{FF2B5EF4-FFF2-40B4-BE49-F238E27FC236}">
                  <a16:creationId xmlns:a16="http://schemas.microsoft.com/office/drawing/2014/main" id="{D5D2FE10-6FA0-714A-AA64-F0605FFDB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17938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0" name="Text Box 573">
              <a:extLst>
                <a:ext uri="{FF2B5EF4-FFF2-40B4-BE49-F238E27FC236}">
                  <a16:creationId xmlns:a16="http://schemas.microsoft.com/office/drawing/2014/main" id="{1ADE6061-483D-FC4A-8261-5595D0FC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20224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1" name="Text Box 574">
              <a:extLst>
                <a:ext uri="{FF2B5EF4-FFF2-40B4-BE49-F238E27FC236}">
                  <a16:creationId xmlns:a16="http://schemas.microsoft.com/office/drawing/2014/main" id="{E260E84F-0AD0-2D43-8F21-0055B5CD9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24796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2" name="Text Box 577">
              <a:extLst>
                <a:ext uri="{FF2B5EF4-FFF2-40B4-BE49-F238E27FC236}">
                  <a16:creationId xmlns:a16="http://schemas.microsoft.com/office/drawing/2014/main" id="{9486B689-88F6-9943-A3C5-1C2682580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22510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0</a:t>
              </a:r>
            </a:p>
          </p:txBody>
        </p:sp>
        <p:sp>
          <p:nvSpPr>
            <p:cNvPr id="93" name="Text Box 578">
              <a:extLst>
                <a:ext uri="{FF2B5EF4-FFF2-40B4-BE49-F238E27FC236}">
                  <a16:creationId xmlns:a16="http://schemas.microsoft.com/office/drawing/2014/main" id="{D5526437-666A-9341-B802-0A26D0231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1336675"/>
              <a:ext cx="253256" cy="28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600">
                  <a:solidFill>
                    <a:srgbClr val="000000"/>
                  </a:solidFill>
                  <a:latin typeface="Helvetica" charset="0"/>
                  <a:cs typeface="+mn-cs"/>
                </a:rPr>
                <a:t>1</a:t>
              </a:r>
            </a:p>
          </p:txBody>
        </p:sp>
        <p:sp>
          <p:nvSpPr>
            <p:cNvPr id="94" name="Text Box 584">
              <a:extLst>
                <a:ext uri="{FF2B5EF4-FFF2-40B4-BE49-F238E27FC236}">
                  <a16:creationId xmlns:a16="http://schemas.microsoft.com/office/drawing/2014/main" id="{615A91B8-94DB-A24C-9A47-E38B9A6D9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965" y="97234"/>
              <a:ext cx="1375357" cy="783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Physical page</a:t>
              </a:r>
            </a:p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number or </a:t>
              </a:r>
            </a:p>
            <a:p>
              <a:pPr algn="ctr" defTabSz="914400" eaLnBrk="0" hangingPunct="0"/>
              <a:r>
                <a:rPr lang="en-US" sz="1800" i="1">
                  <a:solidFill>
                    <a:srgbClr val="000000"/>
                  </a:solidFill>
                  <a:latin typeface="Helvetica" charset="0"/>
                  <a:cs typeface="+mn-cs"/>
                </a:rPr>
                <a:t>disk address</a:t>
              </a:r>
            </a:p>
          </p:txBody>
        </p:sp>
        <p:sp>
          <p:nvSpPr>
            <p:cNvPr id="95" name="Text Box 585">
              <a:extLst>
                <a:ext uri="{FF2B5EF4-FFF2-40B4-BE49-F238E27FC236}">
                  <a16:creationId xmlns:a16="http://schemas.microsoft.com/office/drawing/2014/main" id="{583F056F-1910-C440-85EE-4C48191E6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051" y="837089"/>
              <a:ext cx="700736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PTE 0</a:t>
              </a:r>
            </a:p>
          </p:txBody>
        </p:sp>
        <p:sp>
          <p:nvSpPr>
            <p:cNvPr id="96" name="Text Box 586">
              <a:extLst>
                <a:ext uri="{FF2B5EF4-FFF2-40B4-BE49-F238E27FC236}">
                  <a16:creationId xmlns:a16="http://schemas.microsoft.com/office/drawing/2014/main" id="{852F94C8-FC69-BB45-87FD-F39DD96DD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9" y="2449988"/>
              <a:ext cx="700736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PTE 7</a:t>
              </a:r>
            </a:p>
          </p:txBody>
        </p:sp>
        <p:sp>
          <p:nvSpPr>
            <p:cNvPr id="97" name="Text Box 588">
              <a:extLst>
                <a:ext uri="{FF2B5EF4-FFF2-40B4-BE49-F238E27FC236}">
                  <a16:creationId xmlns:a16="http://schemas.microsoft.com/office/drawing/2014/main" id="{5C9C068A-DDD9-5D46-A472-721D70A72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1111" y="494188"/>
              <a:ext cx="577617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PP 0</a:t>
              </a:r>
            </a:p>
          </p:txBody>
        </p:sp>
        <p:sp>
          <p:nvSpPr>
            <p:cNvPr id="98" name="Rectangle 590">
              <a:extLst>
                <a:ext uri="{FF2B5EF4-FFF2-40B4-BE49-F238E27FC236}">
                  <a16:creationId xmlns:a16="http://schemas.microsoft.com/office/drawing/2014/main" id="{39374815-C6EC-CA4D-A056-81D1E6EF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749300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2</a:t>
              </a:r>
            </a:p>
          </p:txBody>
        </p:sp>
        <p:sp>
          <p:nvSpPr>
            <p:cNvPr id="99" name="Rectangle 591">
              <a:extLst>
                <a:ext uri="{FF2B5EF4-FFF2-40B4-BE49-F238E27FC236}">
                  <a16:creationId xmlns:a16="http://schemas.microsoft.com/office/drawing/2014/main" id="{570E777D-9D1E-A04E-96B2-0037D811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520700"/>
              <a:ext cx="1379538" cy="22860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1</a:t>
              </a:r>
            </a:p>
          </p:txBody>
        </p:sp>
        <p:sp>
          <p:nvSpPr>
            <p:cNvPr id="100" name="Oval 594">
              <a:extLst>
                <a:ext uri="{FF2B5EF4-FFF2-40B4-BE49-F238E27FC236}">
                  <a16:creationId xmlns:a16="http://schemas.microsoft.com/office/drawing/2014/main" id="{0665B3DE-F63D-1F4B-A2C7-6D1B27B6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25781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1" name="Oval 595">
              <a:extLst>
                <a:ext uri="{FF2B5EF4-FFF2-40B4-BE49-F238E27FC236}">
                  <a16:creationId xmlns:a16="http://schemas.microsoft.com/office/drawing/2014/main" id="{0FA986F1-A6B1-124F-BCD8-140470E0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23495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2" name="Oval 597">
              <a:extLst>
                <a:ext uri="{FF2B5EF4-FFF2-40B4-BE49-F238E27FC236}">
                  <a16:creationId xmlns:a16="http://schemas.microsoft.com/office/drawing/2014/main" id="{12D92426-D233-724C-A755-445C2171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144145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3" name="Oval 598">
              <a:extLst>
                <a:ext uri="{FF2B5EF4-FFF2-40B4-BE49-F238E27FC236}">
                  <a16:creationId xmlns:a16="http://schemas.microsoft.com/office/drawing/2014/main" id="{16BF40E1-8AFB-2C4D-A2A9-589F789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12065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04" name="Text Box 601">
              <a:extLst>
                <a:ext uri="{FF2B5EF4-FFF2-40B4-BE49-F238E27FC236}">
                  <a16:creationId xmlns:a16="http://schemas.microsoft.com/office/drawing/2014/main" id="{200C868E-B15C-BD4A-90BD-2AF03C58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810" y="1154589"/>
              <a:ext cx="577617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PP 3</a:t>
              </a:r>
            </a:p>
          </p:txBody>
        </p:sp>
        <p:sp>
          <p:nvSpPr>
            <p:cNvPr id="105" name="Rectangle 603">
              <a:extLst>
                <a:ext uri="{FF2B5EF4-FFF2-40B4-BE49-F238E27FC236}">
                  <a16:creationId xmlns:a16="http://schemas.microsoft.com/office/drawing/2014/main" id="{E41E9CAC-6D8A-8F42-9A17-4E2462E5F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62225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1</a:t>
              </a:r>
            </a:p>
          </p:txBody>
        </p:sp>
        <p:sp>
          <p:nvSpPr>
            <p:cNvPr id="106" name="Rectangle 604">
              <a:extLst>
                <a:ext uri="{FF2B5EF4-FFF2-40B4-BE49-F238E27FC236}">
                  <a16:creationId xmlns:a16="http://schemas.microsoft.com/office/drawing/2014/main" id="{1B2041D3-E6C2-D949-A577-10CB02F3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867025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2</a:t>
              </a:r>
            </a:p>
          </p:txBody>
        </p:sp>
        <p:sp>
          <p:nvSpPr>
            <p:cNvPr id="107" name="Rectangle 605">
              <a:extLst>
                <a:ext uri="{FF2B5EF4-FFF2-40B4-BE49-F238E27FC236}">
                  <a16:creationId xmlns:a16="http://schemas.microsoft.com/office/drawing/2014/main" id="{7C6A114B-AEF1-C545-8070-622CD6B9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5052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4</a:t>
              </a:r>
            </a:p>
          </p:txBody>
        </p:sp>
        <p:sp>
          <p:nvSpPr>
            <p:cNvPr id="108" name="Rectangle 607">
              <a:extLst>
                <a:ext uri="{FF2B5EF4-FFF2-40B4-BE49-F238E27FC236}">
                  <a16:creationId xmlns:a16="http://schemas.microsoft.com/office/drawing/2014/main" id="{F8E7A320-36B3-0D4F-AD19-75BCAAE1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8100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6</a:t>
              </a:r>
            </a:p>
          </p:txBody>
        </p:sp>
        <p:sp>
          <p:nvSpPr>
            <p:cNvPr id="109" name="Rectangle 608">
              <a:extLst>
                <a:ext uri="{FF2B5EF4-FFF2-40B4-BE49-F238E27FC236}">
                  <a16:creationId xmlns:a16="http://schemas.microsoft.com/office/drawing/2014/main" id="{C1DB455E-72B3-7343-9CE1-0CAC08C53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41148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7</a:t>
              </a:r>
            </a:p>
          </p:txBody>
        </p:sp>
        <p:sp>
          <p:nvSpPr>
            <p:cNvPr id="110" name="Oval 609">
              <a:extLst>
                <a:ext uri="{FF2B5EF4-FFF2-40B4-BE49-F238E27FC236}">
                  <a16:creationId xmlns:a16="http://schemas.microsoft.com/office/drawing/2014/main" id="{43C9E64F-A0AC-1143-87BB-7543406F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16764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1" name="Line 610">
              <a:extLst>
                <a:ext uri="{FF2B5EF4-FFF2-40B4-BE49-F238E27FC236}">
                  <a16:creationId xmlns:a16="http://schemas.microsoft.com/office/drawing/2014/main" id="{D68C429B-50EF-A343-8E6A-6032C590B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5263" y="1219200"/>
              <a:ext cx="2565400" cy="482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2" name="Rectangle 614">
              <a:extLst>
                <a:ext uri="{FF2B5EF4-FFF2-40B4-BE49-F238E27FC236}">
                  <a16:creationId xmlns:a16="http://schemas.microsoft.com/office/drawing/2014/main" id="{6D38DB7A-8FEE-8547-BE17-E94D18737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3" y="457200"/>
              <a:ext cx="7620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3" name="Text Box 615">
              <a:extLst>
                <a:ext uri="{FF2B5EF4-FFF2-40B4-BE49-F238E27FC236}">
                  <a16:creationId xmlns:a16="http://schemas.microsoft.com/office/drawing/2014/main" id="{7E88DE04-4982-3143-90AF-A5D281936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545" y="152400"/>
              <a:ext cx="1458978" cy="313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hangingPunct="0"/>
              <a:r>
                <a:rPr lang="en-US" sz="1800">
                  <a:solidFill>
                    <a:srgbClr val="000000"/>
                  </a:solidFill>
                  <a:latin typeface="Helvetica" charset="0"/>
                  <a:cs typeface="+mn-cs"/>
                </a:rPr>
                <a:t>Virtual address</a:t>
              </a:r>
            </a:p>
          </p:txBody>
        </p:sp>
        <p:sp>
          <p:nvSpPr>
            <p:cNvPr id="114" name="Line 616">
              <a:extLst>
                <a:ext uri="{FF2B5EF4-FFF2-40B4-BE49-F238E27FC236}">
                  <a16:creationId xmlns:a16="http://schemas.microsoft.com/office/drawing/2014/main" id="{E78DB399-241F-734C-BCAD-02CE6EAA5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63" y="6858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5" name="Line 617">
              <a:extLst>
                <a:ext uri="{FF2B5EF4-FFF2-40B4-BE49-F238E27FC236}">
                  <a16:creationId xmlns:a16="http://schemas.microsoft.com/office/drawing/2014/main" id="{D50D63DE-6010-4A4A-ABCF-CD31A5CB9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63" y="1676400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6" name="Oval 618">
              <a:extLst>
                <a:ext uri="{FF2B5EF4-FFF2-40B4-BE49-F238E27FC236}">
                  <a16:creationId xmlns:a16="http://schemas.microsoft.com/office/drawing/2014/main" id="{50CF987F-49A8-F74D-8764-C1F6A2C58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1860550"/>
              <a:ext cx="76200" cy="76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7" name="Line 619">
              <a:extLst>
                <a:ext uri="{FF2B5EF4-FFF2-40B4-BE49-F238E27FC236}">
                  <a16:creationId xmlns:a16="http://schemas.microsoft.com/office/drawing/2014/main" id="{4530F490-CF1B-3545-8C6F-BFE620F7E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013" y="1889125"/>
              <a:ext cx="2533650" cy="1616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+mn-cs"/>
              </a:endParaRPr>
            </a:p>
          </p:txBody>
        </p:sp>
        <p:sp>
          <p:nvSpPr>
            <p:cNvPr id="118" name="Rectangle 620">
              <a:extLst>
                <a:ext uri="{FF2B5EF4-FFF2-40B4-BE49-F238E27FC236}">
                  <a16:creationId xmlns:a16="http://schemas.microsoft.com/office/drawing/2014/main" id="{907A3C19-5E72-1F49-9A52-0F59C8014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200400"/>
              <a:ext cx="1379537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cs typeface="+mn-cs"/>
                </a:rPr>
                <a:t>VP 3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D4DE149-051D-7B40-A358-C0C551ED3173}"/>
              </a:ext>
            </a:extLst>
          </p:cNvPr>
          <p:cNvSpPr txBox="1"/>
          <p:nvPr/>
        </p:nvSpPr>
        <p:spPr>
          <a:xfrm>
            <a:off x="451329" y="6400800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[from CS:APP3e F9.7]</a:t>
            </a:r>
          </a:p>
        </p:txBody>
      </p:sp>
      <p:sp>
        <p:nvSpPr>
          <p:cNvPr id="121" name="Text Box 64">
            <a:extLst>
              <a:ext uri="{FF2B5EF4-FFF2-40B4-BE49-F238E27FC236}">
                <a16:creationId xmlns:a16="http://schemas.microsoft.com/office/drawing/2014/main" id="{89E54E78-0BD9-F243-8977-05A2F41B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7" y="5156537"/>
            <a:ext cx="54863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select VP 4 as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victim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, reassign its frame to hold VP 3, load VP 3 from disk, and restart the </a:t>
            </a:r>
            <a:r>
              <a:rPr lang="en-US" sz="2000" dirty="0">
                <a:solidFill>
                  <a:srgbClr val="195F9E"/>
                </a:solidFill>
                <a:cs typeface="Arial" charset="0"/>
              </a:rPr>
              <a:t>faulting instruction.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0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</a:rPr>
              <a:t>Virtual Addressing: Under the Hood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98600" y="1260475"/>
            <a:ext cx="6269038" cy="2681288"/>
          </a:xfrm>
          <a:prstGeom prst="rect">
            <a:avLst/>
          </a:prstGeom>
          <a:solidFill>
            <a:srgbClr val="969696"/>
          </a:solidFill>
          <a:ln w="158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6126163" y="3068638"/>
            <a:ext cx="992187" cy="5969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exception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1897063" y="1406525"/>
            <a:ext cx="1863725" cy="1085850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probe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page table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4413250" y="1651000"/>
            <a:ext cx="582613" cy="5969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TLB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2036763" y="2832100"/>
            <a:ext cx="1576387" cy="1085850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probe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TLB  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6251575" y="1612900"/>
            <a:ext cx="879475" cy="841375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physical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memory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0" name="AutoShape 9"/>
          <p:cNvSpPr>
            <a:spLocks noChangeArrowheads="1"/>
          </p:cNvSpPr>
          <p:nvPr/>
        </p:nvSpPr>
        <p:spPr bwMode="auto">
          <a:xfrm>
            <a:off x="3886670" y="2794209"/>
            <a:ext cx="1634186" cy="1161633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OK?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1" name="AutoShape 10"/>
          <p:cNvSpPr>
            <a:spLocks noChangeArrowheads="1"/>
          </p:cNvSpPr>
          <p:nvPr/>
        </p:nvSpPr>
        <p:spPr bwMode="auto">
          <a:xfrm>
            <a:off x="6056313" y="4940300"/>
            <a:ext cx="1131887" cy="1085850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fault?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2" name="AutoShape 11"/>
          <p:cNvSpPr>
            <a:spLocks noChangeArrowheads="1"/>
          </p:cNvSpPr>
          <p:nvPr/>
        </p:nvSpPr>
        <p:spPr bwMode="auto">
          <a:xfrm>
            <a:off x="7772400" y="5298559"/>
            <a:ext cx="453933" cy="369332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kill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3" name="AutoShape 12"/>
          <p:cNvSpPr>
            <a:spLocks noChangeArrowheads="1"/>
          </p:cNvSpPr>
          <p:nvPr/>
        </p:nvSpPr>
        <p:spPr bwMode="auto">
          <a:xfrm>
            <a:off x="3840427" y="5067727"/>
            <a:ext cx="1564751" cy="830997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(lookup and/or)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allocate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frame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968673" y="4902409"/>
            <a:ext cx="1837979" cy="1161633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page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“disk”?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DB4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5" name="AutoShape 14"/>
          <p:cNvSpPr>
            <a:spLocks noChangeArrowheads="1"/>
          </p:cNvSpPr>
          <p:nvPr/>
        </p:nvSpPr>
        <p:spPr bwMode="auto">
          <a:xfrm>
            <a:off x="706438" y="5184775"/>
            <a:ext cx="987425" cy="5969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fetch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from disk</a:t>
            </a:r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>
            <a:off x="2457450" y="4186238"/>
            <a:ext cx="858838" cy="352425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zero-fill</a:t>
            </a:r>
          </a:p>
        </p:txBody>
      </p:sp>
      <p:sp>
        <p:nvSpPr>
          <p:cNvPr id="33807" name="AutoShape 16"/>
          <p:cNvSpPr>
            <a:spLocks noChangeArrowheads="1"/>
          </p:cNvSpPr>
          <p:nvPr/>
        </p:nvSpPr>
        <p:spPr bwMode="auto">
          <a:xfrm>
            <a:off x="908050" y="4064000"/>
            <a:ext cx="582613" cy="5969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TLB</a:t>
            </a:r>
          </a:p>
        </p:txBody>
      </p:sp>
      <p:cxnSp>
        <p:nvCxnSpPr>
          <p:cNvPr id="33808" name="AutoShape 17"/>
          <p:cNvCxnSpPr>
            <a:cxnSpLocks noChangeShapeType="1"/>
            <a:stCxn id="33798" idx="3"/>
            <a:endCxn id="33800" idx="1"/>
          </p:cNvCxnSpPr>
          <p:nvPr/>
        </p:nvCxnSpPr>
        <p:spPr bwMode="auto">
          <a:xfrm>
            <a:off x="3613150" y="3375025"/>
            <a:ext cx="273520" cy="1"/>
          </a:xfrm>
          <a:prstGeom prst="straightConnector1">
            <a:avLst/>
          </a:prstGeom>
          <a:noFill/>
          <a:ln w="38100" cmpd="sng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8"/>
          <p:cNvCxnSpPr>
            <a:cxnSpLocks noChangeShapeType="1"/>
            <a:endCxn id="33796" idx="2"/>
          </p:cNvCxnSpPr>
          <p:nvPr/>
        </p:nvCxnSpPr>
        <p:spPr bwMode="auto">
          <a:xfrm flipH="1" flipV="1">
            <a:off x="2828925" y="2500313"/>
            <a:ext cx="3175" cy="331787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9"/>
          <p:cNvCxnSpPr>
            <a:cxnSpLocks noChangeShapeType="1"/>
            <a:stCxn id="33796" idx="3"/>
            <a:endCxn id="33797" idx="1"/>
          </p:cNvCxnSpPr>
          <p:nvPr/>
        </p:nvCxnSpPr>
        <p:spPr bwMode="auto">
          <a:xfrm>
            <a:off x="3768725" y="1949450"/>
            <a:ext cx="636588" cy="0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0"/>
          <p:cNvCxnSpPr>
            <a:cxnSpLocks noChangeShapeType="1"/>
            <a:stCxn id="33797" idx="2"/>
            <a:endCxn id="33800" idx="0"/>
          </p:cNvCxnSpPr>
          <p:nvPr/>
        </p:nvCxnSpPr>
        <p:spPr bwMode="auto">
          <a:xfrm flipH="1">
            <a:off x="4703763" y="2247900"/>
            <a:ext cx="794" cy="546309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1"/>
          <p:cNvCxnSpPr>
            <a:cxnSpLocks noChangeShapeType="1"/>
            <a:stCxn id="33800" idx="3"/>
            <a:endCxn id="33799" idx="1"/>
          </p:cNvCxnSpPr>
          <p:nvPr/>
        </p:nvCxnSpPr>
        <p:spPr bwMode="auto">
          <a:xfrm flipV="1">
            <a:off x="5520856" y="2033588"/>
            <a:ext cx="730719" cy="1341438"/>
          </a:xfrm>
          <a:prstGeom prst="straightConnector1">
            <a:avLst/>
          </a:prstGeom>
          <a:noFill/>
          <a:ln w="38100" cmpd="sng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2"/>
          <p:cNvCxnSpPr>
            <a:cxnSpLocks noChangeShapeType="1"/>
            <a:stCxn id="33800" idx="3"/>
            <a:endCxn id="33795" idx="1"/>
          </p:cNvCxnSpPr>
          <p:nvPr/>
        </p:nvCxnSpPr>
        <p:spPr bwMode="auto">
          <a:xfrm flipV="1">
            <a:off x="5520856" y="3367088"/>
            <a:ext cx="605307" cy="7938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3"/>
          <p:cNvCxnSpPr>
            <a:cxnSpLocks noChangeShapeType="1"/>
            <a:stCxn id="33795" idx="2"/>
            <a:endCxn id="33801" idx="0"/>
          </p:cNvCxnSpPr>
          <p:nvPr/>
        </p:nvCxnSpPr>
        <p:spPr bwMode="auto">
          <a:xfrm>
            <a:off x="6623050" y="3673475"/>
            <a:ext cx="0" cy="1258888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4"/>
          <p:cNvCxnSpPr>
            <a:cxnSpLocks noChangeShapeType="1"/>
            <a:stCxn id="33801" idx="3"/>
          </p:cNvCxnSpPr>
          <p:nvPr/>
        </p:nvCxnSpPr>
        <p:spPr bwMode="auto">
          <a:xfrm>
            <a:off x="7196138" y="5483225"/>
            <a:ext cx="571500" cy="0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5"/>
          <p:cNvCxnSpPr>
            <a:cxnSpLocks noChangeShapeType="1"/>
            <a:stCxn id="33801" idx="1"/>
            <a:endCxn id="33803" idx="3"/>
          </p:cNvCxnSpPr>
          <p:nvPr/>
        </p:nvCxnSpPr>
        <p:spPr bwMode="auto">
          <a:xfrm flipH="1">
            <a:off x="5405178" y="5483225"/>
            <a:ext cx="651135" cy="1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6"/>
          <p:cNvCxnSpPr>
            <a:cxnSpLocks noChangeShapeType="1"/>
            <a:stCxn id="33804" idx="0"/>
            <a:endCxn id="33806" idx="2"/>
          </p:cNvCxnSpPr>
          <p:nvPr/>
        </p:nvCxnSpPr>
        <p:spPr bwMode="auto">
          <a:xfrm flipH="1" flipV="1">
            <a:off x="2886869" y="4538663"/>
            <a:ext cx="794" cy="363746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7"/>
          <p:cNvCxnSpPr>
            <a:cxnSpLocks noChangeShapeType="1"/>
            <a:stCxn id="33803" idx="1"/>
            <a:endCxn id="33804" idx="3"/>
          </p:cNvCxnSpPr>
          <p:nvPr/>
        </p:nvCxnSpPr>
        <p:spPr bwMode="auto">
          <a:xfrm flipH="1">
            <a:off x="3806652" y="5483226"/>
            <a:ext cx="33775" cy="0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8"/>
          <p:cNvCxnSpPr>
            <a:cxnSpLocks noChangeShapeType="1"/>
            <a:stCxn id="33804" idx="1"/>
            <a:endCxn id="33805" idx="3"/>
          </p:cNvCxnSpPr>
          <p:nvPr/>
        </p:nvCxnSpPr>
        <p:spPr bwMode="auto">
          <a:xfrm flipH="1" flipV="1">
            <a:off x="1693863" y="5483225"/>
            <a:ext cx="274810" cy="1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9"/>
          <p:cNvCxnSpPr>
            <a:cxnSpLocks noChangeShapeType="1"/>
            <a:stCxn id="33806" idx="1"/>
            <a:endCxn id="33807" idx="3"/>
          </p:cNvCxnSpPr>
          <p:nvPr/>
        </p:nvCxnSpPr>
        <p:spPr bwMode="auto">
          <a:xfrm flipH="1">
            <a:off x="1498600" y="4362450"/>
            <a:ext cx="950913" cy="0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0"/>
          <p:cNvCxnSpPr>
            <a:cxnSpLocks noChangeShapeType="1"/>
            <a:stCxn id="33805" idx="0"/>
            <a:endCxn id="33807" idx="2"/>
          </p:cNvCxnSpPr>
          <p:nvPr/>
        </p:nvCxnSpPr>
        <p:spPr bwMode="auto">
          <a:xfrm flipV="1">
            <a:off x="1200150" y="4668838"/>
            <a:ext cx="0" cy="508000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1"/>
          <p:cNvCxnSpPr>
            <a:cxnSpLocks noChangeShapeType="1"/>
            <a:stCxn id="33824" idx="2"/>
            <a:endCxn id="33798" idx="1"/>
          </p:cNvCxnSpPr>
          <p:nvPr/>
        </p:nvCxnSpPr>
        <p:spPr bwMode="auto">
          <a:xfrm>
            <a:off x="957263" y="3371850"/>
            <a:ext cx="1071562" cy="3175"/>
          </a:xfrm>
          <a:prstGeom prst="straightConnector1">
            <a:avLst/>
          </a:prstGeom>
          <a:noFill/>
          <a:ln w="38100" cmpd="sng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2"/>
          <p:cNvCxnSpPr>
            <a:cxnSpLocks noChangeShapeType="1"/>
            <a:stCxn id="33807" idx="0"/>
          </p:cNvCxnSpPr>
          <p:nvPr/>
        </p:nvCxnSpPr>
        <p:spPr bwMode="auto">
          <a:xfrm flipV="1">
            <a:off x="1200150" y="3375025"/>
            <a:ext cx="1588" cy="681038"/>
          </a:xfrm>
          <a:prstGeom prst="straightConnector1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24" name="AutoShape 33"/>
          <p:cNvSpPr>
            <a:spLocks noChangeArrowheads="1"/>
          </p:cNvSpPr>
          <p:nvPr/>
        </p:nvSpPr>
        <p:spPr bwMode="auto">
          <a:xfrm>
            <a:off x="908050" y="2481263"/>
            <a:ext cx="96838" cy="882650"/>
          </a:xfrm>
          <a:prstGeom prst="downArrow">
            <a:avLst>
              <a:gd name="adj1" fmla="val 50000"/>
              <a:gd name="adj2" fmla="val 227868"/>
            </a:avLst>
          </a:prstGeom>
          <a:solidFill>
            <a:srgbClr val="333399"/>
          </a:solidFill>
          <a:ln w="15875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25" name="Text Box 34"/>
          <p:cNvSpPr txBox="1">
            <a:spLocks noChangeArrowheads="1"/>
          </p:cNvSpPr>
          <p:nvPr/>
        </p:nvSpPr>
        <p:spPr bwMode="auto">
          <a:xfrm>
            <a:off x="614363" y="1674813"/>
            <a:ext cx="742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26" name="Text Box 35"/>
          <p:cNvSpPr txBox="1">
            <a:spLocks noChangeArrowheads="1"/>
          </p:cNvSpPr>
          <p:nvPr/>
        </p:nvSpPr>
        <p:spPr bwMode="auto">
          <a:xfrm>
            <a:off x="5141913" y="1406525"/>
            <a:ext cx="1101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MMU</a:t>
            </a:r>
          </a:p>
        </p:txBody>
      </p:sp>
      <p:sp>
        <p:nvSpPr>
          <p:cNvPr id="33827" name="Text Box 36"/>
          <p:cNvSpPr txBox="1">
            <a:spLocks noChangeArrowheads="1"/>
          </p:cNvSpPr>
          <p:nvPr/>
        </p:nvSpPr>
        <p:spPr bwMode="auto">
          <a:xfrm>
            <a:off x="5303838" y="4211638"/>
            <a:ext cx="1101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562600"/>
            <a:ext cx="106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illegal reference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81600" y="5562600"/>
            <a:ext cx="106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legal reference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478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62200" y="457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(first reference)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29200" y="2373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05400" y="3440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90800" y="251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miss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76600" y="3440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8200" y="6324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How to monitor page reference events/frequency along the fast path?</a:t>
            </a:r>
          </a:p>
        </p:txBody>
      </p:sp>
      <p:sp>
        <p:nvSpPr>
          <p:cNvPr id="48" name="Text Box 34">
            <a:extLst>
              <a:ext uri="{FF2B5EF4-FFF2-40B4-BE49-F238E27FC236}">
                <a16:creationId xmlns:a16="http://schemas.microsoft.com/office/drawing/2014/main" id="{29045B1C-9926-974E-834B-DF588A6B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3613"/>
            <a:ext cx="9028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restart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7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 descr="25%"/>
          <p:cNvSpPr>
            <a:spLocks noChangeArrowheads="1"/>
          </p:cNvSpPr>
          <p:nvPr/>
        </p:nvSpPr>
        <p:spPr bwMode="auto">
          <a:xfrm>
            <a:off x="5791200" y="5105400"/>
            <a:ext cx="2514600" cy="990600"/>
          </a:xfrm>
          <a:prstGeom prst="rect">
            <a:avLst/>
          </a:prstGeom>
          <a:pattFill prst="pct25">
            <a:fgClr>
              <a:srgbClr val="FAFD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2" name="Rectangle 3" descr="25%"/>
          <p:cNvSpPr>
            <a:spLocks noChangeArrowheads="1"/>
          </p:cNvSpPr>
          <p:nvPr/>
        </p:nvSpPr>
        <p:spPr bwMode="auto">
          <a:xfrm>
            <a:off x="5791200" y="4495800"/>
            <a:ext cx="2514600" cy="6096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3" name="Rectangle 4" descr="25%"/>
          <p:cNvSpPr>
            <a:spLocks noChangeArrowheads="1"/>
          </p:cNvSpPr>
          <p:nvPr/>
        </p:nvSpPr>
        <p:spPr bwMode="auto">
          <a:xfrm>
            <a:off x="5791200" y="3581400"/>
            <a:ext cx="2514600" cy="914400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4" name="Rectangle 5" descr="25%"/>
          <p:cNvSpPr>
            <a:spLocks noChangeArrowheads="1"/>
          </p:cNvSpPr>
          <p:nvPr/>
        </p:nvSpPr>
        <p:spPr bwMode="auto">
          <a:xfrm>
            <a:off x="5791200" y="1524000"/>
            <a:ext cx="2514600" cy="533400"/>
          </a:xfrm>
          <a:prstGeom prst="rect">
            <a:avLst/>
          </a:prstGeom>
          <a:pattFill prst="pct25">
            <a:fgClr>
              <a:srgbClr val="E5405D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5" name="Rectangle 6" descr="25%"/>
          <p:cNvSpPr>
            <a:spLocks noChangeArrowheads="1"/>
          </p:cNvSpPr>
          <p:nvPr/>
        </p:nvSpPr>
        <p:spPr bwMode="auto">
          <a:xfrm>
            <a:off x="5791200" y="774700"/>
            <a:ext cx="2514600" cy="749300"/>
          </a:xfrm>
          <a:prstGeom prst="rect">
            <a:avLst/>
          </a:prstGeom>
          <a:pattFill prst="pct25">
            <a:fgClr>
              <a:srgbClr val="00B7A5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6" name="Rectangle 8"/>
          <p:cNvSpPr>
            <a:spLocks noChangeArrowheads="1"/>
          </p:cNvSpPr>
          <p:nvPr/>
        </p:nvSpPr>
        <p:spPr bwMode="auto">
          <a:xfrm>
            <a:off x="5803900" y="774700"/>
            <a:ext cx="2489200" cy="568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7" name="Line 9"/>
          <p:cNvSpPr>
            <a:spLocks noChangeShapeType="1"/>
          </p:cNvSpPr>
          <p:nvPr/>
        </p:nvSpPr>
        <p:spPr bwMode="auto">
          <a:xfrm>
            <a:off x="5803900" y="20828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48" name="Line 10"/>
          <p:cNvSpPr>
            <a:spLocks noChangeShapeType="1"/>
          </p:cNvSpPr>
          <p:nvPr/>
        </p:nvSpPr>
        <p:spPr bwMode="auto">
          <a:xfrm>
            <a:off x="5803900" y="35814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49" name="Line 11"/>
          <p:cNvSpPr>
            <a:spLocks noChangeShapeType="1"/>
          </p:cNvSpPr>
          <p:nvPr/>
        </p:nvSpPr>
        <p:spPr bwMode="auto">
          <a:xfrm>
            <a:off x="5803900" y="51054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>
            <a:off x="5803900" y="15240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1" name="Rectangle 13"/>
          <p:cNvSpPr>
            <a:spLocks noChangeArrowheads="1"/>
          </p:cNvSpPr>
          <p:nvPr/>
        </p:nvSpPr>
        <p:spPr bwMode="auto">
          <a:xfrm>
            <a:off x="8278813" y="6186488"/>
            <a:ext cx="59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6202363" y="457200"/>
            <a:ext cx="1552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0x7fffffff</a:t>
            </a:r>
          </a:p>
        </p:txBody>
      </p:sp>
      <p:sp>
        <p:nvSpPr>
          <p:cNvPr id="87053" name="Line 18"/>
          <p:cNvSpPr>
            <a:spLocks noChangeShapeType="1"/>
          </p:cNvSpPr>
          <p:nvPr/>
        </p:nvSpPr>
        <p:spPr bwMode="auto">
          <a:xfrm>
            <a:off x="5797550" y="44958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4" name="Rectangle 19"/>
          <p:cNvSpPr>
            <a:spLocks noChangeArrowheads="1"/>
          </p:cNvSpPr>
          <p:nvPr/>
        </p:nvSpPr>
        <p:spPr bwMode="auto">
          <a:xfrm>
            <a:off x="6172200" y="4572000"/>
            <a:ext cx="17399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Static data</a:t>
            </a:r>
          </a:p>
        </p:txBody>
      </p:sp>
      <p:sp>
        <p:nvSpPr>
          <p:cNvPr id="87055" name="Rectangle 20"/>
          <p:cNvSpPr>
            <a:spLocks noChangeArrowheads="1"/>
          </p:cNvSpPr>
          <p:nvPr/>
        </p:nvSpPr>
        <p:spPr bwMode="auto">
          <a:xfrm>
            <a:off x="5918200" y="3657600"/>
            <a:ext cx="2184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Dynamic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(heap/BSS)</a:t>
            </a:r>
          </a:p>
        </p:txBody>
      </p:sp>
      <p:sp>
        <p:nvSpPr>
          <p:cNvPr id="87056" name="Rectangle 21"/>
          <p:cNvSpPr>
            <a:spLocks noChangeArrowheads="1"/>
          </p:cNvSpPr>
          <p:nvPr/>
        </p:nvSpPr>
        <p:spPr bwMode="auto">
          <a:xfrm>
            <a:off x="6477000" y="5181600"/>
            <a:ext cx="1212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Text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(code)</a:t>
            </a:r>
          </a:p>
        </p:txBody>
      </p:sp>
      <p:sp>
        <p:nvSpPr>
          <p:cNvPr id="87057" name="Rectangle 23"/>
          <p:cNvSpPr>
            <a:spLocks noChangeArrowheads="1"/>
          </p:cNvSpPr>
          <p:nvPr/>
        </p:nvSpPr>
        <p:spPr bwMode="auto">
          <a:xfrm>
            <a:off x="6508750" y="1598613"/>
            <a:ext cx="1003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Stack</a:t>
            </a:r>
          </a:p>
        </p:txBody>
      </p:sp>
      <p:sp>
        <p:nvSpPr>
          <p:cNvPr id="87058" name="Rectangle 24"/>
          <p:cNvSpPr>
            <a:spLocks noChangeArrowheads="1"/>
          </p:cNvSpPr>
          <p:nvPr/>
        </p:nvSpPr>
        <p:spPr bwMode="auto">
          <a:xfrm>
            <a:off x="6402388" y="9572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5008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Reserved</a:t>
            </a:r>
          </a:p>
        </p:txBody>
      </p:sp>
      <p:sp>
        <p:nvSpPr>
          <p:cNvPr id="87059" name="Line 12"/>
          <p:cNvSpPr>
            <a:spLocks noChangeShapeType="1"/>
          </p:cNvSpPr>
          <p:nvPr/>
        </p:nvSpPr>
        <p:spPr bwMode="auto">
          <a:xfrm>
            <a:off x="5789613" y="60960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60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6425" cy="1554163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Process VM/VAS</a:t>
            </a:r>
            <a:br>
              <a:rPr lang="en-US" sz="3600" dirty="0">
                <a:latin typeface="Arial" charset="0"/>
                <a:ea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</a:rPr>
              <a:t>(32-bit example)</a:t>
            </a:r>
            <a:endParaRPr lang="en-US" sz="3600" dirty="0">
              <a:latin typeface="Arial" charset="0"/>
              <a:ea typeface="ＭＳ Ｐゴシック" charset="0"/>
            </a:endParaRPr>
          </a:p>
        </p:txBody>
      </p:sp>
      <p:sp>
        <p:nvSpPr>
          <p:cNvPr id="8706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5410200" cy="41116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The program uses virtual memory through its process’ </a:t>
            </a:r>
            <a:r>
              <a:rPr lang="en-US" sz="2000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Virtual Address Space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: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An addressable array of bytes…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Containing every instruction it can execute…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And every piece of data those instructions can reference…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E.g., read/write == </a:t>
            </a:r>
            <a:r>
              <a:rPr lang="en-US" sz="1800" b="1" dirty="0">
                <a:latin typeface="Arial" charset="0"/>
                <a:ea typeface="ＭＳ Ｐゴシック" charset="0"/>
              </a:rPr>
              <a:t>load/store </a:t>
            </a:r>
            <a:r>
              <a:rPr lang="en-US" sz="1800" dirty="0">
                <a:latin typeface="Arial" charset="0"/>
                <a:ea typeface="ＭＳ Ｐゴシック" charset="0"/>
              </a:rPr>
              <a:t>on memory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Partitioned into logical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segments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 (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regions, areas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) </a:t>
            </a:r>
            <a:r>
              <a:rPr lang="en-US" sz="2000" dirty="0">
                <a:latin typeface="Arial" charset="0"/>
                <a:ea typeface="ＭＳ Ｐゴシック" charset="0"/>
              </a:rPr>
              <a:t>with distinct purpose and use.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Every reference by a running program is interpreted in the context of its VAS.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Resolves to a location in machine memory</a:t>
            </a:r>
          </a:p>
        </p:txBody>
      </p:sp>
      <p:sp>
        <p:nvSpPr>
          <p:cNvPr id="28" name="Down Arrow 27"/>
          <p:cNvSpPr/>
          <p:nvPr/>
        </p:nvSpPr>
        <p:spPr bwMode="auto">
          <a:xfrm rot="10800000" flipV="1">
            <a:off x="6764338" y="2100263"/>
            <a:ext cx="492125" cy="614362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6764338" y="2967038"/>
            <a:ext cx="492125" cy="614362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694F1-01A9-5244-8E23-8CB2D29C5FD2}"/>
              </a:ext>
            </a:extLst>
          </p:cNvPr>
          <p:cNvCxnSpPr>
            <a:cxnSpLocks/>
          </p:cNvCxnSpPr>
          <p:nvPr/>
        </p:nvCxnSpPr>
        <p:spPr bwMode="auto">
          <a:xfrm flipV="1">
            <a:off x="8684101" y="651671"/>
            <a:ext cx="2699" cy="40528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extBox 3">
            <a:extLst>
              <a:ext uri="{FF2B5EF4-FFF2-40B4-BE49-F238E27FC236}">
                <a16:creationId xmlns:a16="http://schemas.microsoft.com/office/drawing/2014/main" id="{73E77D6B-44CE-C145-90CF-A71CA777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219" y="1013936"/>
            <a:ext cx="144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high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351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x86-64 VAS layout</a:t>
            </a:r>
          </a:p>
        </p:txBody>
      </p:sp>
      <p:sp>
        <p:nvSpPr>
          <p:cNvPr id="5" name="Snip Single Corner Rectangle 4"/>
          <p:cNvSpPr/>
          <p:nvPr/>
        </p:nvSpPr>
        <p:spPr bwMode="auto">
          <a:xfrm flipH="1">
            <a:off x="6324600" y="2287470"/>
            <a:ext cx="1143000" cy="1522529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 flipH="1">
            <a:off x="6324600" y="2654001"/>
            <a:ext cx="11620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</a:t>
            </a:r>
          </a:p>
        </p:txBody>
      </p:sp>
      <p:sp>
        <p:nvSpPr>
          <p:cNvPr id="7" name="AutoShape 56"/>
          <p:cNvSpPr>
            <a:spLocks noChangeArrowheads="1"/>
          </p:cNvSpPr>
          <p:nvPr/>
        </p:nvSpPr>
        <p:spPr bwMode="auto">
          <a:xfrm flipV="1">
            <a:off x="2381135" y="5943600"/>
            <a:ext cx="1047865" cy="538163"/>
          </a:xfrm>
          <a:prstGeom prst="flowChartProcess">
            <a:avLst/>
          </a:prstGeom>
          <a:solidFill>
            <a:srgbClr val="8B478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V="1">
            <a:off x="2381135" y="3385726"/>
            <a:ext cx="1047865" cy="486857"/>
          </a:xfrm>
          <a:prstGeom prst="flowChartProcess">
            <a:avLst/>
          </a:prstGeom>
          <a:solidFill>
            <a:srgbClr val="DCE1E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flipV="1">
            <a:off x="2377607" y="2527168"/>
            <a:ext cx="1051393" cy="325986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 flipV="1">
            <a:off x="2362200" y="1752600"/>
            <a:ext cx="1058828" cy="5334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5319713" y="5644076"/>
            <a:ext cx="74612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75"/>
          <p:cNvSpPr>
            <a:spLocks noChangeArrowheads="1"/>
          </p:cNvSpPr>
          <p:nvPr/>
        </p:nvSpPr>
        <p:spPr bwMode="auto">
          <a:xfrm>
            <a:off x="5305425" y="5812351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77"/>
          <p:cNvSpPr>
            <a:spLocks noChangeArrowheads="1"/>
          </p:cNvSpPr>
          <p:nvPr/>
        </p:nvSpPr>
        <p:spPr bwMode="auto">
          <a:xfrm>
            <a:off x="5343525" y="3113601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2514600" y="245006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idata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2514600" y="3424236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heap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2514600" y="603146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2514600" y="1789549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text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0800000" flipV="1">
            <a:off x="2819401" y="3886200"/>
            <a:ext cx="186932" cy="233363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429000" y="1752600"/>
            <a:ext cx="2895600" cy="8641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21" name="Straight Connector 20"/>
          <p:cNvCxnSpPr>
            <a:endCxn id="6" idx="3"/>
          </p:cNvCxnSpPr>
          <p:nvPr/>
        </p:nvCxnSpPr>
        <p:spPr bwMode="auto">
          <a:xfrm>
            <a:off x="3429000" y="2286000"/>
            <a:ext cx="2895600" cy="553758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3429000" y="2514600"/>
            <a:ext cx="2895600" cy="4069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23" name="Straight Connector 22"/>
          <p:cNvCxnSpPr/>
          <p:nvPr/>
        </p:nvCxnSpPr>
        <p:spPr bwMode="auto">
          <a:xfrm>
            <a:off x="3429000" y="2845313"/>
            <a:ext cx="2895600" cy="304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1276145" y="1600200"/>
            <a:ext cx="1086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0x400000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TextBox 3"/>
          <p:cNvSpPr txBox="1">
            <a:spLocks noChangeArrowheads="1"/>
          </p:cNvSpPr>
          <p:nvPr/>
        </p:nvSpPr>
        <p:spPr bwMode="auto">
          <a:xfrm>
            <a:off x="1295400" y="2362200"/>
            <a:ext cx="1086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0x600000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 flipV="1">
            <a:off x="2377607" y="2853154"/>
            <a:ext cx="1051393" cy="347246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2514600" y="283106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data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1295400" y="2709446"/>
            <a:ext cx="1086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0x601000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267200" y="2099846"/>
            <a:ext cx="423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r-x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3429000" y="3200400"/>
            <a:ext cx="289560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4267200" y="2633246"/>
            <a:ext cx="389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r--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4296836" y="3014246"/>
            <a:ext cx="469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1219200" y="2967036"/>
            <a:ext cx="120016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0x1299000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Box 3"/>
          <p:cNvSpPr txBox="1">
            <a:spLocks noChangeArrowheads="1"/>
          </p:cNvSpPr>
          <p:nvPr/>
        </p:nvSpPr>
        <p:spPr bwMode="auto">
          <a:xfrm>
            <a:off x="762000" y="5715000"/>
            <a:ext cx="1592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0x7fff1373b000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Snip Single Corner Rectangle 51"/>
          <p:cNvSpPr/>
          <p:nvPr/>
        </p:nvSpPr>
        <p:spPr bwMode="auto">
          <a:xfrm flipH="1">
            <a:off x="6324600" y="5030671"/>
            <a:ext cx="1143000" cy="1522529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 flipV="1">
            <a:off x="2362200" y="4255532"/>
            <a:ext cx="1058828" cy="3048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2514600" y="4191000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lib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 flipV="1">
            <a:off x="2362200" y="4712732"/>
            <a:ext cx="1058828" cy="3048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514600" y="4648200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lib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 flipV="1">
            <a:off x="2362200" y="4572000"/>
            <a:ext cx="1051393" cy="109954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429000" y="4267200"/>
            <a:ext cx="2895600" cy="990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59" name="Straight Connector 58"/>
          <p:cNvCxnSpPr/>
          <p:nvPr/>
        </p:nvCxnSpPr>
        <p:spPr bwMode="auto">
          <a:xfrm>
            <a:off x="3429000" y="4572000"/>
            <a:ext cx="2895600" cy="990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60" name="Straight Connector 59"/>
          <p:cNvCxnSpPr/>
          <p:nvPr/>
        </p:nvCxnSpPr>
        <p:spPr bwMode="auto">
          <a:xfrm>
            <a:off x="3429000" y="5029200"/>
            <a:ext cx="2895600" cy="1143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4267200" y="4614446"/>
            <a:ext cx="423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r-x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3429000" y="4724400"/>
            <a:ext cx="2895600" cy="1219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4267200" y="5147846"/>
            <a:ext cx="423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r-x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5800" y="4114800"/>
            <a:ext cx="1759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0x2ba976c30000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TextBox 3"/>
          <p:cNvSpPr txBox="1">
            <a:spLocks noChangeArrowheads="1"/>
          </p:cNvSpPr>
          <p:nvPr/>
        </p:nvSpPr>
        <p:spPr bwMode="auto">
          <a:xfrm>
            <a:off x="3581400" y="6062246"/>
            <a:ext cx="54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TextBox 3"/>
          <p:cNvSpPr txBox="1">
            <a:spLocks noChangeArrowheads="1"/>
          </p:cNvSpPr>
          <p:nvPr/>
        </p:nvSpPr>
        <p:spPr bwMode="auto">
          <a:xfrm>
            <a:off x="762000" y="6290846"/>
            <a:ext cx="1580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0x7fff1375c000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ight Bracket 80"/>
          <p:cNvSpPr>
            <a:spLocks/>
          </p:cNvSpPr>
          <p:nvPr/>
        </p:nvSpPr>
        <p:spPr bwMode="auto">
          <a:xfrm>
            <a:off x="3429000" y="5943600"/>
            <a:ext cx="152400" cy="609600"/>
          </a:xfrm>
          <a:prstGeom prst="rightBracket">
            <a:avLst>
              <a:gd name="adj" fmla="val 8361"/>
            </a:avLst>
          </a:prstGeom>
          <a:noFill/>
          <a:ln w="38100">
            <a:solidFill>
              <a:srgbClr val="00336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2" name="Text Box 93"/>
          <p:cNvSpPr txBox="1">
            <a:spLocks noChangeArrowheads="1"/>
          </p:cNvSpPr>
          <p:nvPr/>
        </p:nvSpPr>
        <p:spPr bwMode="auto">
          <a:xfrm flipH="1">
            <a:off x="6324600" y="5399089"/>
            <a:ext cx="116205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libc.so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83" name="TextBox 3"/>
          <p:cNvSpPr txBox="1">
            <a:spLocks noChangeArrowheads="1"/>
          </p:cNvSpPr>
          <p:nvPr/>
        </p:nvSpPr>
        <p:spPr bwMode="auto">
          <a:xfrm>
            <a:off x="4293187" y="3471446"/>
            <a:ext cx="1096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[anon]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" name="TextBox 3"/>
          <p:cNvSpPr txBox="1">
            <a:spLocks noChangeArrowheads="1"/>
          </p:cNvSpPr>
          <p:nvPr/>
        </p:nvSpPr>
        <p:spPr bwMode="auto">
          <a:xfrm>
            <a:off x="4267200" y="6062246"/>
            <a:ext cx="1096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[anon]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85" name="Straight Arrow Connector 84"/>
          <p:cNvCxnSpPr>
            <a:cxnSpLocks/>
          </p:cNvCxnSpPr>
          <p:nvPr/>
        </p:nvCxnSpPr>
        <p:spPr bwMode="auto">
          <a:xfrm>
            <a:off x="8458200" y="3385726"/>
            <a:ext cx="0" cy="50047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7772401" y="3886200"/>
            <a:ext cx="1447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high addresses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5763973" y="1371600"/>
            <a:ext cx="3075227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Example: the details aren’t important.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33D81FF3-E404-E14E-AC96-7336B21A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399" y="5574268"/>
            <a:ext cx="101782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PIC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E85F17-A2DE-8841-8DA8-6B3971F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per-process address spaces?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910F9-631C-FB41-B81D-62CB60E2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111625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multiple processes in memory at once, safely.</a:t>
            </a:r>
          </a:p>
          <a:p>
            <a:pPr lvl="1"/>
            <a:r>
              <a:rPr lang="en-US" dirty="0"/>
              <a:t>Uniform view of private </a:t>
            </a:r>
            <a:r>
              <a:rPr lang="en-US" dirty="0" err="1"/>
              <a:t>memory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simple</a:t>
            </a:r>
            <a:r>
              <a:rPr lang="en-US" dirty="0"/>
              <a:t> linking.</a:t>
            </a:r>
          </a:p>
          <a:p>
            <a:pPr lvl="1"/>
            <a:r>
              <a:rPr lang="en-US" dirty="0"/>
              <a:t>Avoids dynamic relocation at launch (linker-loader)</a:t>
            </a:r>
          </a:p>
          <a:p>
            <a:r>
              <a:rPr lang="en-US" dirty="0"/>
              <a:t>Safe (isolation)…but not </a:t>
            </a:r>
            <a:r>
              <a:rPr lang="en-US" b="1" dirty="0"/>
              <a:t>really</a:t>
            </a:r>
            <a:r>
              <a:rPr lang="en-US" dirty="0"/>
              <a:t> necessary for that.</a:t>
            </a:r>
          </a:p>
          <a:p>
            <a:r>
              <a:rPr lang="en-US" b="1" dirty="0"/>
              <a:t>Option 1</a:t>
            </a:r>
            <a:r>
              <a:rPr lang="en-US" dirty="0"/>
              <a:t>: per-process </a:t>
            </a:r>
            <a:r>
              <a:rPr lang="en-US" dirty="0" err="1"/>
              <a:t>base+bounds</a:t>
            </a:r>
            <a:r>
              <a:rPr lang="en-US" dirty="0"/>
              <a:t> registers </a:t>
            </a:r>
          </a:p>
          <a:p>
            <a:r>
              <a:rPr lang="en-US" b="1" dirty="0"/>
              <a:t>Option 2</a:t>
            </a:r>
            <a:r>
              <a:rPr lang="en-US" dirty="0"/>
              <a:t>: </a:t>
            </a:r>
            <a:r>
              <a:rPr lang="en-US" b="1" dirty="0"/>
              <a:t>segmentation</a:t>
            </a:r>
            <a:r>
              <a:rPr lang="en-US" dirty="0"/>
              <a:t> w/ per-segment </a:t>
            </a:r>
            <a:r>
              <a:rPr lang="en-US" dirty="0" err="1"/>
              <a:t>base+bounds</a:t>
            </a:r>
            <a:r>
              <a:rPr lang="en-US" dirty="0"/>
              <a:t>.</a:t>
            </a:r>
          </a:p>
          <a:p>
            <a:r>
              <a:rPr lang="en-US" b="1" dirty="0"/>
              <a:t>Problem</a:t>
            </a:r>
            <a:r>
              <a:rPr lang="en-US" dirty="0"/>
              <a:t>: these require variable partitioning memory allocation.  Like a heap!  Messy!  (parking lot)</a:t>
            </a:r>
          </a:p>
          <a:p>
            <a:r>
              <a:rPr lang="en-US" dirty="0"/>
              <a:t>Paged VM avoids that with uniform memory allocation in fixed-size chunks (pages).</a:t>
            </a:r>
          </a:p>
          <a:p>
            <a:r>
              <a:rPr lang="en-US" dirty="0"/>
              <a:t>Also permits lazy demand-fetching and caching.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1"/>
          <p:cNvSpPr>
            <a:spLocks noChangeArrowheads="1"/>
          </p:cNvSpPr>
          <p:nvPr/>
        </p:nvSpPr>
        <p:spPr bwMode="auto">
          <a:xfrm>
            <a:off x="4789488" y="2185988"/>
            <a:ext cx="457200" cy="8413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381000" y="-236538"/>
            <a:ext cx="8077200" cy="1554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Block maps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89488" y="15303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789488" y="1447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89488" y="16938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789488" y="19415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789488" y="21875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89488" y="2435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789488" y="2681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789488" y="2928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789488" y="31750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789488" y="3421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789488" y="3668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789488" y="3914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789488" y="4162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789488" y="4408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789488" y="4656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789488" y="4984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789488" y="1612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789488" y="17764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789488" y="2024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789488" y="22701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789488" y="2517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789488" y="2763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789488" y="3009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789488" y="3257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789488" y="35036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789488" y="3751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789488" y="39973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789488" y="4244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789488" y="4491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789488" y="4737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789488" y="5067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789488" y="53133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789488" y="18589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789488" y="21050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789488" y="23526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789488" y="2598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789488" y="2846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789488" y="30924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4789488" y="3340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789488" y="35861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789488" y="3832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789488" y="40798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789488" y="4325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789488" y="4573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789488" y="4819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789488" y="5148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4789488" y="53959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4789488" y="5559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789488" y="4902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4789488" y="52308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789488" y="54784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789488" y="5641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4789488" y="57245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89488" y="58070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4789488" y="5889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4789488" y="5972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4789488" y="6053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789488" y="6135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4789488" y="62182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789488" y="63007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789488" y="63833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789488" y="6464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789488" y="65468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789488" y="66294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 flipV="1">
            <a:off x="4789488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5246688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725" name="Rectangle 302"/>
          <p:cNvSpPr>
            <a:spLocks noChangeArrowheads="1"/>
          </p:cNvSpPr>
          <p:nvPr/>
        </p:nvSpPr>
        <p:spPr bwMode="auto">
          <a:xfrm>
            <a:off x="6096000" y="3979863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</a:t>
            </a:r>
          </a:p>
        </p:txBody>
      </p:sp>
      <p:cxnSp>
        <p:nvCxnSpPr>
          <p:cNvPr id="70726" name="Straight Connector 292"/>
          <p:cNvCxnSpPr>
            <a:cxnSpLocks noChangeShapeType="1"/>
            <a:stCxn id="70728" idx="3"/>
          </p:cNvCxnSpPr>
          <p:nvPr/>
        </p:nvCxnSpPr>
        <p:spPr bwMode="auto">
          <a:xfrm>
            <a:off x="5246688" y="2641600"/>
            <a:ext cx="1077912" cy="1038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727" name="Rectangle 302"/>
          <p:cNvSpPr>
            <a:spLocks noChangeArrowheads="1"/>
          </p:cNvSpPr>
          <p:nvPr/>
        </p:nvSpPr>
        <p:spPr bwMode="auto">
          <a:xfrm>
            <a:off x="152400" y="1747838"/>
            <a:ext cx="4419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Large storage objects (e.g., files, segments) may be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mapped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so they don’t have to be stored contiguously.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728" name="Rectangle 78"/>
          <p:cNvSpPr>
            <a:spLocks noChangeArrowheads="1"/>
          </p:cNvSpPr>
          <p:nvPr/>
        </p:nvSpPr>
        <p:spPr bwMode="auto">
          <a:xfrm>
            <a:off x="4789488" y="2598738"/>
            <a:ext cx="457200" cy="8413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29" name="Rectangle 79"/>
          <p:cNvSpPr>
            <a:spLocks noChangeArrowheads="1"/>
          </p:cNvSpPr>
          <p:nvPr/>
        </p:nvSpPr>
        <p:spPr bwMode="auto">
          <a:xfrm>
            <a:off x="4789488" y="2682875"/>
            <a:ext cx="457200" cy="857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30" name="Rectangle 80"/>
          <p:cNvSpPr>
            <a:spLocks noChangeArrowheads="1"/>
          </p:cNvSpPr>
          <p:nvPr/>
        </p:nvSpPr>
        <p:spPr bwMode="auto">
          <a:xfrm>
            <a:off x="4789488" y="3257550"/>
            <a:ext cx="457200" cy="841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31" name="Rectangle 81"/>
          <p:cNvSpPr>
            <a:spLocks noChangeArrowheads="1"/>
          </p:cNvSpPr>
          <p:nvPr/>
        </p:nvSpPr>
        <p:spPr bwMode="auto">
          <a:xfrm>
            <a:off x="4789488" y="3832225"/>
            <a:ext cx="457200" cy="841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32" name="Rectangle 82"/>
          <p:cNvSpPr>
            <a:spLocks noChangeArrowheads="1"/>
          </p:cNvSpPr>
          <p:nvPr/>
        </p:nvSpPr>
        <p:spPr bwMode="auto">
          <a:xfrm>
            <a:off x="4789488" y="4737100"/>
            <a:ext cx="457200" cy="841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33" name="Rectangle 302"/>
          <p:cNvSpPr>
            <a:spLocks noChangeArrowheads="1"/>
          </p:cNvSpPr>
          <p:nvPr/>
        </p:nvSpPr>
        <p:spPr bwMode="auto">
          <a:xfrm>
            <a:off x="152400" y="2895600"/>
            <a:ext cx="4495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use a level of indirection through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to assemble a storage object from “scraps” in different locations.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“scraps” can be fixed-size slots: that makes allocation easy because the slots are interchangeable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fixed partitioning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).  Fixed-size chunks of data or storage are called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pages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</a:t>
            </a:r>
          </a:p>
        </p:txBody>
      </p:sp>
      <p:grpSp>
        <p:nvGrpSpPr>
          <p:cNvPr id="70734" name="Group 4"/>
          <p:cNvGrpSpPr>
            <a:grpSpLocks/>
          </p:cNvGrpSpPr>
          <p:nvPr/>
        </p:nvGrpSpPr>
        <p:grpSpPr bwMode="auto">
          <a:xfrm>
            <a:off x="6324600" y="3530600"/>
            <a:ext cx="685800" cy="549275"/>
            <a:chOff x="5867400" y="5334000"/>
            <a:chExt cx="457200" cy="904875"/>
          </a:xfrm>
        </p:grpSpPr>
        <p:cxnSp>
          <p:nvCxnSpPr>
            <p:cNvPr id="85" name="Straight Connector 84"/>
            <p:cNvCxnSpPr/>
            <p:nvPr/>
          </p:nvCxnSpPr>
          <p:spPr bwMode="auto">
            <a:xfrm>
              <a:off x="5867400" y="53340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5867400" y="5417688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867400" y="549876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867400" y="558244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867400" y="566352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5867400" y="574459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5867400" y="582828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5867400" y="590935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867400" y="599304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5867400" y="607411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5867400" y="61551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5867400" y="62388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V="1">
              <a:off x="5867400" y="5334000"/>
              <a:ext cx="0" cy="9048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V="1">
              <a:off x="6324600" y="5334000"/>
              <a:ext cx="0" cy="9048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735" name="Straight Connector 292"/>
          <p:cNvCxnSpPr>
            <a:cxnSpLocks noChangeShapeType="1"/>
          </p:cNvCxnSpPr>
          <p:nvPr/>
        </p:nvCxnSpPr>
        <p:spPr bwMode="auto">
          <a:xfrm flipV="1">
            <a:off x="5246688" y="3579813"/>
            <a:ext cx="1077912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736" name="Straight Connector 292"/>
          <p:cNvCxnSpPr>
            <a:cxnSpLocks noChangeShapeType="1"/>
            <a:stCxn id="70730" idx="3"/>
          </p:cNvCxnSpPr>
          <p:nvPr/>
        </p:nvCxnSpPr>
        <p:spPr bwMode="auto">
          <a:xfrm>
            <a:off x="5246688" y="3300413"/>
            <a:ext cx="1077912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737" name="Straight Connector 292"/>
          <p:cNvCxnSpPr>
            <a:cxnSpLocks noChangeShapeType="1"/>
            <a:stCxn id="70657" idx="3"/>
          </p:cNvCxnSpPr>
          <p:nvPr/>
        </p:nvCxnSpPr>
        <p:spPr bwMode="auto">
          <a:xfrm>
            <a:off x="5246688" y="2227263"/>
            <a:ext cx="1077912" cy="165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738" name="Straight Connector 292"/>
          <p:cNvCxnSpPr>
            <a:cxnSpLocks noChangeShapeType="1"/>
            <a:stCxn id="70729" idx="3"/>
          </p:cNvCxnSpPr>
          <p:nvPr/>
        </p:nvCxnSpPr>
        <p:spPr bwMode="auto">
          <a:xfrm>
            <a:off x="5246688" y="2725738"/>
            <a:ext cx="1077912" cy="1254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739" name="Straight Connector 292"/>
          <p:cNvCxnSpPr>
            <a:cxnSpLocks noChangeShapeType="1"/>
            <a:stCxn id="70732" idx="3"/>
          </p:cNvCxnSpPr>
          <p:nvPr/>
        </p:nvCxnSpPr>
        <p:spPr bwMode="auto">
          <a:xfrm flipV="1">
            <a:off x="5246688" y="3779838"/>
            <a:ext cx="1077912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740" name="Cloud Callout 161801"/>
          <p:cNvSpPr>
            <a:spLocks noChangeArrowheads="1"/>
          </p:cNvSpPr>
          <p:nvPr/>
        </p:nvSpPr>
        <p:spPr bwMode="auto">
          <a:xfrm>
            <a:off x="6807200" y="1244600"/>
            <a:ext cx="1879600" cy="1727200"/>
          </a:xfrm>
          <a:prstGeom prst="cloudCallout">
            <a:avLst>
              <a:gd name="adj1" fmla="val -36375"/>
              <a:gd name="adj2" fmla="val 801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41" name="Rectangle 120"/>
          <p:cNvSpPr>
            <a:spLocks noChangeArrowheads="1"/>
          </p:cNvSpPr>
          <p:nvPr/>
        </p:nvSpPr>
        <p:spPr bwMode="auto">
          <a:xfrm>
            <a:off x="7569200" y="1514475"/>
            <a:ext cx="457200" cy="110966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742" name="Rectangle 302"/>
          <p:cNvSpPr>
            <a:spLocks noChangeArrowheads="1"/>
          </p:cNvSpPr>
          <p:nvPr/>
        </p:nvSpPr>
        <p:spPr bwMode="auto">
          <a:xfrm>
            <a:off x="5556250" y="4622800"/>
            <a:ext cx="37401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page tables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that represent a VAS.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One issue now is that each access must indirect through the map…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Rectangle 302"/>
          <p:cNvSpPr>
            <a:spLocks noChangeArrowheads="1"/>
          </p:cNvSpPr>
          <p:nvPr/>
        </p:nvSpPr>
        <p:spPr bwMode="auto">
          <a:xfrm>
            <a:off x="7543800" y="28956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0323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Indirection</a:t>
            </a:r>
          </a:p>
        </p:txBody>
      </p:sp>
      <p:pic>
        <p:nvPicPr>
          <p:cNvPr id="716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724400" cy="668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943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5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5F02-04AF-EB43-A46F-BED87B08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mapping</a:t>
            </a:r>
          </a:p>
        </p:txBody>
      </p:sp>
      <p:sp>
        <p:nvSpPr>
          <p:cNvPr id="3" name="Rectangle 302">
            <a:extLst>
              <a:ext uri="{FF2B5EF4-FFF2-40B4-BE49-F238E27FC236}">
                <a16:creationId xmlns:a16="http://schemas.microsoft.com/office/drawing/2014/main" id="{B9506596-2C6F-FD45-8CAE-BC4419AE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09516"/>
            <a:ext cx="18287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ap, table,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index (</a:t>
            </a:r>
            <a:r>
              <a:rPr lang="en-US" sz="2000" dirty="0" err="1">
                <a:solidFill>
                  <a:srgbClr val="003367"/>
                </a:solidFill>
              </a:rPr>
              <a:t>inode</a:t>
            </a:r>
            <a:r>
              <a:rPr lang="en-US" sz="2000" dirty="0">
                <a:solidFill>
                  <a:srgbClr val="003367"/>
                </a:solidFill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CCA47F-8103-AE4A-8256-F0098C43234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556957"/>
            <a:ext cx="685800" cy="549275"/>
            <a:chOff x="5867400" y="5334000"/>
            <a:chExt cx="457200" cy="904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F97FF2-9212-CB43-90C1-8BDB6E1F2005}"/>
                </a:ext>
              </a:extLst>
            </p:cNvPr>
            <p:cNvCxnSpPr/>
            <p:nvPr/>
          </p:nvCxnSpPr>
          <p:spPr bwMode="auto">
            <a:xfrm>
              <a:off x="5867400" y="53340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6DE3E3-C74E-5E4C-ADD5-8DC4D3238840}"/>
                </a:ext>
              </a:extLst>
            </p:cNvPr>
            <p:cNvCxnSpPr/>
            <p:nvPr/>
          </p:nvCxnSpPr>
          <p:spPr bwMode="auto">
            <a:xfrm>
              <a:off x="5867400" y="5417688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EB60ED-C7F1-FF41-AEDA-0E38C3D34F7C}"/>
                </a:ext>
              </a:extLst>
            </p:cNvPr>
            <p:cNvCxnSpPr/>
            <p:nvPr/>
          </p:nvCxnSpPr>
          <p:spPr bwMode="auto">
            <a:xfrm>
              <a:off x="5867400" y="549876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64A7E4-668D-754B-9636-74F733826D04}"/>
                </a:ext>
              </a:extLst>
            </p:cNvPr>
            <p:cNvCxnSpPr/>
            <p:nvPr/>
          </p:nvCxnSpPr>
          <p:spPr bwMode="auto">
            <a:xfrm>
              <a:off x="5867400" y="558244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A2BBD8-3DD2-514C-A9DB-0023AFEDCB49}"/>
                </a:ext>
              </a:extLst>
            </p:cNvPr>
            <p:cNvCxnSpPr/>
            <p:nvPr/>
          </p:nvCxnSpPr>
          <p:spPr bwMode="auto">
            <a:xfrm>
              <a:off x="5867400" y="566352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CD78B0-83F3-F145-83D9-BE1286A72A46}"/>
                </a:ext>
              </a:extLst>
            </p:cNvPr>
            <p:cNvCxnSpPr/>
            <p:nvPr/>
          </p:nvCxnSpPr>
          <p:spPr bwMode="auto">
            <a:xfrm>
              <a:off x="5867400" y="574459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CD42DB-EED3-034D-B2FD-D2B544E38F56}"/>
                </a:ext>
              </a:extLst>
            </p:cNvPr>
            <p:cNvCxnSpPr/>
            <p:nvPr/>
          </p:nvCxnSpPr>
          <p:spPr bwMode="auto">
            <a:xfrm>
              <a:off x="5867400" y="582828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681A-890B-B847-9EB0-A51217BB57E2}"/>
                </a:ext>
              </a:extLst>
            </p:cNvPr>
            <p:cNvCxnSpPr/>
            <p:nvPr/>
          </p:nvCxnSpPr>
          <p:spPr bwMode="auto">
            <a:xfrm>
              <a:off x="5867400" y="590935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715EB1-BF8C-6D42-BB73-8C9A930F1F93}"/>
                </a:ext>
              </a:extLst>
            </p:cNvPr>
            <p:cNvCxnSpPr/>
            <p:nvPr/>
          </p:nvCxnSpPr>
          <p:spPr bwMode="auto">
            <a:xfrm>
              <a:off x="5867400" y="599304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4E31E-459F-5D48-A856-80F3364E659B}"/>
                </a:ext>
              </a:extLst>
            </p:cNvPr>
            <p:cNvCxnSpPr/>
            <p:nvPr/>
          </p:nvCxnSpPr>
          <p:spPr bwMode="auto">
            <a:xfrm>
              <a:off x="5867400" y="607411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4FD977-D390-0545-A875-9A2CE1FD45E9}"/>
                </a:ext>
              </a:extLst>
            </p:cNvPr>
            <p:cNvCxnSpPr/>
            <p:nvPr/>
          </p:nvCxnSpPr>
          <p:spPr bwMode="auto">
            <a:xfrm>
              <a:off x="5867400" y="61551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809780-7AA4-BE4B-837D-5D8246EEF41E}"/>
                </a:ext>
              </a:extLst>
            </p:cNvPr>
            <p:cNvCxnSpPr/>
            <p:nvPr/>
          </p:nvCxnSpPr>
          <p:spPr bwMode="auto">
            <a:xfrm>
              <a:off x="5867400" y="62388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D5CC31-0601-7849-92A6-37993A482AA8}"/>
                </a:ext>
              </a:extLst>
            </p:cNvPr>
            <p:cNvCxnSpPr/>
            <p:nvPr/>
          </p:nvCxnSpPr>
          <p:spPr bwMode="auto">
            <a:xfrm flipV="1">
              <a:off x="5867400" y="5334000"/>
              <a:ext cx="0" cy="9048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093671-230A-FA4C-BE49-9A44BA624962}"/>
                </a:ext>
              </a:extLst>
            </p:cNvPr>
            <p:cNvCxnSpPr/>
            <p:nvPr/>
          </p:nvCxnSpPr>
          <p:spPr bwMode="auto">
            <a:xfrm flipV="1">
              <a:off x="6324600" y="5334000"/>
              <a:ext cx="0" cy="9048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20">
            <a:extLst>
              <a:ext uri="{FF2B5EF4-FFF2-40B4-BE49-F238E27FC236}">
                <a16:creationId xmlns:a16="http://schemas.microsoft.com/office/drawing/2014/main" id="{B727EF17-5636-A04D-B9EE-27635A13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60044"/>
            <a:ext cx="457200" cy="110966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302">
            <a:extLst>
              <a:ext uri="{FF2B5EF4-FFF2-40B4-BE49-F238E27FC236}">
                <a16:creationId xmlns:a16="http://schemas.microsoft.com/office/drawing/2014/main" id="{22E8A671-9FBA-374A-A73D-E9D1F5FD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11" y="4046002"/>
            <a:ext cx="380999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b="1" u="sng" dirty="0">
                <a:solidFill>
                  <a:srgbClr val="003367"/>
                </a:solidFill>
              </a:rPr>
              <a:t>Logical</a:t>
            </a:r>
            <a:r>
              <a:rPr lang="en-US" sz="2000" u="sng" dirty="0">
                <a:solidFill>
                  <a:srgbClr val="003367"/>
                </a:solidFill>
              </a:rPr>
              <a:t> s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torage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object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File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Segment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VAS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</a:t>
            </a:r>
            <a:r>
              <a:rPr lang="en-US" sz="2000" dirty="0" err="1">
                <a:solidFill>
                  <a:srgbClr val="003367"/>
                </a:solidFill>
              </a:rPr>
              <a:t>olume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" name="Rectangle 71">
            <a:extLst>
              <a:ext uri="{FF2B5EF4-FFF2-40B4-BE49-F238E27FC236}">
                <a16:creationId xmlns:a16="http://schemas.microsoft.com/office/drawing/2014/main" id="{A3AA9C42-72F9-A143-8A97-6AA40A59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33145"/>
            <a:ext cx="457200" cy="8413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F9B98-46A2-BB48-A77E-8A516A14D6CB}"/>
              </a:ext>
            </a:extLst>
          </p:cNvPr>
          <p:cNvCxnSpPr/>
          <p:nvPr/>
        </p:nvCxnSpPr>
        <p:spPr bwMode="auto">
          <a:xfrm>
            <a:off x="2590800" y="1877507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F108D4-4286-AA4E-9305-310BEEB095EF}"/>
              </a:ext>
            </a:extLst>
          </p:cNvPr>
          <p:cNvCxnSpPr/>
          <p:nvPr/>
        </p:nvCxnSpPr>
        <p:spPr bwMode="auto">
          <a:xfrm>
            <a:off x="2590800" y="204102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2655BA-B6EA-A44C-8146-ADAE28E8FC4A}"/>
              </a:ext>
            </a:extLst>
          </p:cNvPr>
          <p:cNvCxnSpPr/>
          <p:nvPr/>
        </p:nvCxnSpPr>
        <p:spPr bwMode="auto">
          <a:xfrm>
            <a:off x="2590800" y="228867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2EF23E-C4EF-D548-B1E9-5316B90D5882}"/>
              </a:ext>
            </a:extLst>
          </p:cNvPr>
          <p:cNvCxnSpPr/>
          <p:nvPr/>
        </p:nvCxnSpPr>
        <p:spPr bwMode="auto">
          <a:xfrm>
            <a:off x="2590800" y="253473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B1DD96-B92C-0F46-91C3-B86973DC5851}"/>
              </a:ext>
            </a:extLst>
          </p:cNvPr>
          <p:cNvCxnSpPr/>
          <p:nvPr/>
        </p:nvCxnSpPr>
        <p:spPr bwMode="auto">
          <a:xfrm>
            <a:off x="2590800" y="278238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022E5E-F77B-0E4C-B699-9D42C45A4B0D}"/>
              </a:ext>
            </a:extLst>
          </p:cNvPr>
          <p:cNvCxnSpPr/>
          <p:nvPr/>
        </p:nvCxnSpPr>
        <p:spPr bwMode="auto">
          <a:xfrm>
            <a:off x="2590800" y="1960057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2F2EB6-3021-4941-92B8-0FB3A4BF0B7C}"/>
              </a:ext>
            </a:extLst>
          </p:cNvPr>
          <p:cNvCxnSpPr/>
          <p:nvPr/>
        </p:nvCxnSpPr>
        <p:spPr bwMode="auto">
          <a:xfrm>
            <a:off x="2590800" y="212357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3DD591-8615-364B-B296-6AB7F81757F4}"/>
              </a:ext>
            </a:extLst>
          </p:cNvPr>
          <p:cNvCxnSpPr/>
          <p:nvPr/>
        </p:nvCxnSpPr>
        <p:spPr bwMode="auto">
          <a:xfrm>
            <a:off x="2590800" y="237122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76D643-830A-AD42-91DF-F89C7BA7C6C9}"/>
              </a:ext>
            </a:extLst>
          </p:cNvPr>
          <p:cNvCxnSpPr/>
          <p:nvPr/>
        </p:nvCxnSpPr>
        <p:spPr bwMode="auto">
          <a:xfrm>
            <a:off x="2590800" y="261728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9362E-4C66-0642-AE3B-0010C7635A72}"/>
              </a:ext>
            </a:extLst>
          </p:cNvPr>
          <p:cNvCxnSpPr/>
          <p:nvPr/>
        </p:nvCxnSpPr>
        <p:spPr bwMode="auto">
          <a:xfrm>
            <a:off x="2590800" y="286493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D80CC4-FE57-B84E-AB89-7DDAEDC52A8D}"/>
              </a:ext>
            </a:extLst>
          </p:cNvPr>
          <p:cNvCxnSpPr/>
          <p:nvPr/>
        </p:nvCxnSpPr>
        <p:spPr bwMode="auto">
          <a:xfrm>
            <a:off x="2590800" y="220612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64846-3F64-BD49-9A61-87765B6D94C5}"/>
              </a:ext>
            </a:extLst>
          </p:cNvPr>
          <p:cNvCxnSpPr/>
          <p:nvPr/>
        </p:nvCxnSpPr>
        <p:spPr bwMode="auto">
          <a:xfrm>
            <a:off x="2590800" y="245218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F9E05F-5716-3A45-8095-AFDC70672E08}"/>
              </a:ext>
            </a:extLst>
          </p:cNvPr>
          <p:cNvCxnSpPr/>
          <p:nvPr/>
        </p:nvCxnSpPr>
        <p:spPr bwMode="auto">
          <a:xfrm>
            <a:off x="2590800" y="2699832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DDE4FF-A815-0E40-8372-24A25188C77C}"/>
              </a:ext>
            </a:extLst>
          </p:cNvPr>
          <p:cNvCxnSpPr/>
          <p:nvPr/>
        </p:nvCxnSpPr>
        <p:spPr bwMode="auto">
          <a:xfrm>
            <a:off x="2590800" y="294589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02">
            <a:extLst>
              <a:ext uri="{FF2B5EF4-FFF2-40B4-BE49-F238E27FC236}">
                <a16:creationId xmlns:a16="http://schemas.microsoft.com/office/drawing/2014/main" id="{6BA41264-2EB5-254B-A27A-8FC429EC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760002"/>
            <a:ext cx="18287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Logical block </a:t>
            </a:r>
            <a:r>
              <a:rPr lang="en-US" sz="2000" dirty="0" err="1">
                <a:solidFill>
                  <a:srgbClr val="003367"/>
                </a:solidFill>
              </a:rPr>
              <a:t>i</a:t>
            </a:r>
            <a:endParaRPr lang="en-US" sz="2000" dirty="0">
              <a:solidFill>
                <a:srgbClr val="003367"/>
              </a:solidFill>
            </a:endParaRP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Virtual page </a:t>
            </a:r>
            <a:r>
              <a:rPr lang="en-US" sz="2000" dirty="0" err="1">
                <a:solidFill>
                  <a:srgbClr val="003367"/>
                </a:solidFill>
              </a:rPr>
              <a:t>i</a:t>
            </a:r>
            <a:r>
              <a:rPr lang="en-US" sz="2000" dirty="0">
                <a:solidFill>
                  <a:srgbClr val="003367"/>
                </a:solidFill>
              </a:rPr>
              <a:t> </a:t>
            </a:r>
            <a:endParaRPr kumimoji="0" lang="en-US" sz="2000" b="0" i="0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AE31BBA-2E7C-FC49-95CF-93E14B72FC03}"/>
              </a:ext>
            </a:extLst>
          </p:cNvPr>
          <p:cNvCxnSpPr>
            <a:cxnSpLocks/>
            <a:stCxn id="38" idx="2"/>
            <a:endCxn id="19" idx="1"/>
          </p:cNvCxnSpPr>
          <p:nvPr/>
        </p:nvCxnSpPr>
        <p:spPr bwMode="auto">
          <a:xfrm rot="5400000" flipH="1" flipV="1">
            <a:off x="1916594" y="1793682"/>
            <a:ext cx="53012" cy="1295400"/>
          </a:xfrm>
          <a:prstGeom prst="curvedConnector4">
            <a:avLst>
              <a:gd name="adj1" fmla="val -431223"/>
              <a:gd name="adj2" fmla="val 8529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84B2B2-1FD5-CB47-977E-0AEAF716841D}"/>
                  </a:ext>
                </a:extLst>
              </p:cNvPr>
              <p:cNvSpPr txBox="1"/>
              <p:nvPr/>
            </p:nvSpPr>
            <p:spPr>
              <a:xfrm>
                <a:off x="4038600" y="1928754"/>
                <a:ext cx="1375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84B2B2-1FD5-CB47-977E-0AEAF716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28754"/>
                <a:ext cx="1375505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utoShape 9">
            <a:extLst>
              <a:ext uri="{FF2B5EF4-FFF2-40B4-BE49-F238E27FC236}">
                <a16:creationId xmlns:a16="http://schemas.microsoft.com/office/drawing/2014/main" id="{CFFBF851-5615-FF47-B6EC-7FA5BD2E9D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34173" y="2136666"/>
            <a:ext cx="399256" cy="1030287"/>
          </a:xfrm>
          <a:prstGeom prst="downArrow">
            <a:avLst>
              <a:gd name="adj1" fmla="val 50000"/>
              <a:gd name="adj2" fmla="val 48578"/>
            </a:avLst>
          </a:prstGeom>
          <a:solidFill>
            <a:srgbClr val="666699"/>
          </a:solidFill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AutoShape 9">
            <a:extLst>
              <a:ext uri="{FF2B5EF4-FFF2-40B4-BE49-F238E27FC236}">
                <a16:creationId xmlns:a16="http://schemas.microsoft.com/office/drawing/2014/main" id="{764948BA-49FE-434C-9B11-B412090E88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57428" y="2165242"/>
            <a:ext cx="399256" cy="1030287"/>
          </a:xfrm>
          <a:prstGeom prst="downArrow">
            <a:avLst>
              <a:gd name="adj1" fmla="val 50000"/>
              <a:gd name="adj2" fmla="val 48578"/>
            </a:avLst>
          </a:prstGeom>
          <a:solidFill>
            <a:srgbClr val="666699"/>
          </a:solidFill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7" name="Rectangle 120">
            <a:extLst>
              <a:ext uri="{FF2B5EF4-FFF2-40B4-BE49-F238E27FC236}">
                <a16:creationId xmlns:a16="http://schemas.microsoft.com/office/drawing/2014/main" id="{2D6F9717-59B2-3145-8307-2866AC6D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71157"/>
            <a:ext cx="457200" cy="1109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Rectangle 71">
            <a:extLst>
              <a:ext uri="{FF2B5EF4-FFF2-40B4-BE49-F238E27FC236}">
                <a16:creationId xmlns:a16="http://schemas.microsoft.com/office/drawing/2014/main" id="{32EAE19C-30C2-9D44-9686-D722A5D9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44258"/>
            <a:ext cx="457200" cy="841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EE3E11-5F36-C44C-BFA1-A1A280A476CE}"/>
              </a:ext>
            </a:extLst>
          </p:cNvPr>
          <p:cNvCxnSpPr/>
          <p:nvPr/>
        </p:nvCxnSpPr>
        <p:spPr bwMode="auto">
          <a:xfrm>
            <a:off x="6324600" y="188862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EA435B-FD05-5E49-A0D7-7B01669809FC}"/>
              </a:ext>
            </a:extLst>
          </p:cNvPr>
          <p:cNvCxnSpPr/>
          <p:nvPr/>
        </p:nvCxnSpPr>
        <p:spPr bwMode="auto">
          <a:xfrm>
            <a:off x="6324600" y="205213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8AD45F-D090-D74F-8A45-6FC2F31EE964}"/>
              </a:ext>
            </a:extLst>
          </p:cNvPr>
          <p:cNvCxnSpPr/>
          <p:nvPr/>
        </p:nvCxnSpPr>
        <p:spPr bwMode="auto">
          <a:xfrm>
            <a:off x="6324600" y="229978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6F0C63-655B-B04B-A3C8-5A332FF1AD12}"/>
              </a:ext>
            </a:extLst>
          </p:cNvPr>
          <p:cNvCxnSpPr/>
          <p:nvPr/>
        </p:nvCxnSpPr>
        <p:spPr bwMode="auto">
          <a:xfrm>
            <a:off x="6324600" y="254584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1C03B9-B92F-4C4C-A42B-892BE853A568}"/>
              </a:ext>
            </a:extLst>
          </p:cNvPr>
          <p:cNvCxnSpPr/>
          <p:nvPr/>
        </p:nvCxnSpPr>
        <p:spPr bwMode="auto">
          <a:xfrm>
            <a:off x="6324600" y="279349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B5B84E-41FB-AB43-B7D4-CD062ABDC2B8}"/>
              </a:ext>
            </a:extLst>
          </p:cNvPr>
          <p:cNvCxnSpPr/>
          <p:nvPr/>
        </p:nvCxnSpPr>
        <p:spPr bwMode="auto">
          <a:xfrm>
            <a:off x="6324600" y="197117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C3FB53-E989-3543-8897-D8F209817A8F}"/>
              </a:ext>
            </a:extLst>
          </p:cNvPr>
          <p:cNvCxnSpPr/>
          <p:nvPr/>
        </p:nvCxnSpPr>
        <p:spPr bwMode="auto">
          <a:xfrm>
            <a:off x="6324600" y="213468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F062DF-CE56-5440-B1B5-AD2A0ED5EC2D}"/>
              </a:ext>
            </a:extLst>
          </p:cNvPr>
          <p:cNvCxnSpPr/>
          <p:nvPr/>
        </p:nvCxnSpPr>
        <p:spPr bwMode="auto">
          <a:xfrm>
            <a:off x="6324600" y="238233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1A7F0F-73C2-2847-A828-21C526ED892B}"/>
              </a:ext>
            </a:extLst>
          </p:cNvPr>
          <p:cNvCxnSpPr/>
          <p:nvPr/>
        </p:nvCxnSpPr>
        <p:spPr bwMode="auto">
          <a:xfrm>
            <a:off x="6324600" y="262839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49B2A3-BC6D-F34A-B218-63FE6960AE6D}"/>
              </a:ext>
            </a:extLst>
          </p:cNvPr>
          <p:cNvCxnSpPr/>
          <p:nvPr/>
        </p:nvCxnSpPr>
        <p:spPr bwMode="auto">
          <a:xfrm>
            <a:off x="6324600" y="287604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973841-B9CB-544D-9E1D-0E3B529227D4}"/>
              </a:ext>
            </a:extLst>
          </p:cNvPr>
          <p:cNvCxnSpPr/>
          <p:nvPr/>
        </p:nvCxnSpPr>
        <p:spPr bwMode="auto">
          <a:xfrm>
            <a:off x="6324600" y="221723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6722BB-3870-4248-8943-4D00B5D704C8}"/>
              </a:ext>
            </a:extLst>
          </p:cNvPr>
          <p:cNvCxnSpPr/>
          <p:nvPr/>
        </p:nvCxnSpPr>
        <p:spPr bwMode="auto">
          <a:xfrm>
            <a:off x="6324600" y="246329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A86103-4A9D-C14B-A8F2-DB2EA4CA1CB1}"/>
              </a:ext>
            </a:extLst>
          </p:cNvPr>
          <p:cNvCxnSpPr/>
          <p:nvPr/>
        </p:nvCxnSpPr>
        <p:spPr bwMode="auto">
          <a:xfrm>
            <a:off x="6324600" y="271094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6E2091-EF09-2946-9BC6-4331D285961C}"/>
              </a:ext>
            </a:extLst>
          </p:cNvPr>
          <p:cNvCxnSpPr/>
          <p:nvPr/>
        </p:nvCxnSpPr>
        <p:spPr bwMode="auto">
          <a:xfrm>
            <a:off x="6324600" y="295700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302">
            <a:extLst>
              <a:ext uri="{FF2B5EF4-FFF2-40B4-BE49-F238E27FC236}">
                <a16:creationId xmlns:a16="http://schemas.microsoft.com/office/drawing/2014/main" id="{68D45D08-52AB-5A42-8D3F-905FF1F1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12010"/>
            <a:ext cx="380999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 u="sng" dirty="0">
                <a:solidFill>
                  <a:srgbClr val="003367"/>
                </a:solidFill>
              </a:rPr>
              <a:t>U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nderlying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storage space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Larger or smaller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Physical?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May itself be logical/virtual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llocate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slots from it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</a:rPr>
              <a:t>Slots: blocks, pages, </a:t>
            </a:r>
            <a:r>
              <a:rPr lang="en-US" sz="2000" b="1" dirty="0">
                <a:solidFill>
                  <a:srgbClr val="003367"/>
                </a:solidFill>
              </a:rPr>
              <a:t>frames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AutoShape 9">
            <a:extLst>
              <a:ext uri="{FF2B5EF4-FFF2-40B4-BE49-F238E27FC236}">
                <a16:creationId xmlns:a16="http://schemas.microsoft.com/office/drawing/2014/main" id="{12D1F7ED-F5C5-1741-8332-A059A71D68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33428" y="4346238"/>
            <a:ext cx="399256" cy="1030287"/>
          </a:xfrm>
          <a:prstGeom prst="downArrow">
            <a:avLst>
              <a:gd name="adj1" fmla="val 50000"/>
              <a:gd name="adj2" fmla="val 48578"/>
            </a:avLst>
          </a:prstGeom>
          <a:solidFill>
            <a:srgbClr val="666699"/>
          </a:solidFill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50329-3263-6E43-A0C0-83016C39412D}"/>
              </a:ext>
            </a:extLst>
          </p:cNvPr>
          <p:cNvSpPr/>
          <p:nvPr/>
        </p:nvSpPr>
        <p:spPr>
          <a:xfrm>
            <a:off x="494082" y="3106232"/>
            <a:ext cx="2688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 charset="0"/>
              </a:rPr>
              <a:t>Virtual Page Number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90023A-6C39-524A-ABAC-29F1E45950FD}"/>
              </a:ext>
            </a:extLst>
          </p:cNvPr>
          <p:cNvSpPr/>
          <p:nvPr/>
        </p:nvSpPr>
        <p:spPr>
          <a:xfrm>
            <a:off x="6209210" y="3158873"/>
            <a:ext cx="270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 charset="0"/>
              </a:rPr>
              <a:t>Page Frame Number j</a:t>
            </a:r>
            <a:endParaRPr lang="en-US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CF0FA75A-1ACF-7A49-9892-D0DE70C60EDC}"/>
              </a:ext>
            </a:extLst>
          </p:cNvPr>
          <p:cNvCxnSpPr>
            <a:cxnSpLocks/>
            <a:stCxn id="66" idx="0"/>
          </p:cNvCxnSpPr>
          <p:nvPr/>
        </p:nvCxnSpPr>
        <p:spPr bwMode="auto">
          <a:xfrm rot="16200000" flipV="1">
            <a:off x="6971108" y="2567675"/>
            <a:ext cx="401891" cy="780505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Rectangle 302">
            <a:extLst>
              <a:ext uri="{FF2B5EF4-FFF2-40B4-BE49-F238E27FC236}">
                <a16:creationId xmlns:a16="http://schemas.microsoft.com/office/drawing/2014/main" id="{234D15C9-0B73-7142-A9C1-B96F9DEA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14" y="5924490"/>
            <a:ext cx="7416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2000" b="1" dirty="0">
                <a:solidFill>
                  <a:srgbClr val="003367"/>
                </a:solidFill>
              </a:rPr>
              <a:t>Block</a:t>
            </a:r>
            <a:r>
              <a:rPr lang="en-US" sz="2000" dirty="0">
                <a:solidFill>
                  <a:srgbClr val="003367"/>
                </a:solidFill>
              </a:rPr>
              <a:t> or </a:t>
            </a:r>
            <a:r>
              <a:rPr lang="en-US" sz="2000" b="1" dirty="0">
                <a:solidFill>
                  <a:srgbClr val="003367"/>
                </a:solidFill>
              </a:rPr>
              <a:t>page</a:t>
            </a:r>
            <a:r>
              <a:rPr lang="en-US" sz="2000" dirty="0">
                <a:solidFill>
                  <a:srgbClr val="003367"/>
                </a:solidFill>
              </a:rPr>
              <a:t> may refer to either space.</a:t>
            </a:r>
            <a:endParaRPr kumimoji="0" lang="en-US" sz="2000" b="0" i="0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Virtual addressing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cxnSp>
        <p:nvCxnSpPr>
          <p:cNvPr id="54277" name="AutoShape 12"/>
          <p:cNvCxnSpPr>
            <a:cxnSpLocks noChangeShapeType="1"/>
            <a:endCxn id="54311" idx="1"/>
          </p:cNvCxnSpPr>
          <p:nvPr/>
        </p:nvCxnSpPr>
        <p:spPr bwMode="auto">
          <a:xfrm>
            <a:off x="4316413" y="2856562"/>
            <a:ext cx="990600" cy="48101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278" name="Group 13"/>
          <p:cNvGrpSpPr>
            <a:grpSpLocks/>
          </p:cNvGrpSpPr>
          <p:nvPr/>
        </p:nvGrpSpPr>
        <p:grpSpPr bwMode="auto">
          <a:xfrm>
            <a:off x="5307013" y="2897837"/>
            <a:ext cx="990600" cy="1465262"/>
            <a:chOff x="3247" y="1449"/>
            <a:chExt cx="624" cy="1520"/>
          </a:xfrm>
        </p:grpSpPr>
        <p:sp>
          <p:nvSpPr>
            <p:cNvPr id="54300" name="AutoShape 14"/>
            <p:cNvSpPr>
              <a:spLocks noChangeArrowheads="1"/>
            </p:cNvSpPr>
            <p:nvPr/>
          </p:nvSpPr>
          <p:spPr bwMode="auto">
            <a:xfrm>
              <a:off x="3247" y="2395"/>
              <a:ext cx="624" cy="4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1" name="AutoShape 15"/>
            <p:cNvSpPr>
              <a:spLocks noChangeArrowheads="1"/>
            </p:cNvSpPr>
            <p:nvPr/>
          </p:nvSpPr>
          <p:spPr bwMode="auto">
            <a:xfrm>
              <a:off x="3247" y="2442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2" name="AutoShape 16"/>
            <p:cNvSpPr>
              <a:spLocks noChangeArrowheads="1"/>
            </p:cNvSpPr>
            <p:nvPr/>
          </p:nvSpPr>
          <p:spPr bwMode="auto">
            <a:xfrm>
              <a:off x="3247" y="2489"/>
              <a:ext cx="624" cy="48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3" name="AutoShape 17"/>
            <p:cNvSpPr>
              <a:spLocks noChangeArrowheads="1"/>
            </p:cNvSpPr>
            <p:nvPr/>
          </p:nvSpPr>
          <p:spPr bwMode="auto">
            <a:xfrm>
              <a:off x="3247" y="2262"/>
              <a:ext cx="624" cy="48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4" name="AutoShape 18"/>
            <p:cNvSpPr>
              <a:spLocks noChangeArrowheads="1"/>
            </p:cNvSpPr>
            <p:nvPr/>
          </p:nvSpPr>
          <p:spPr bwMode="auto">
            <a:xfrm>
              <a:off x="3247" y="1497"/>
              <a:ext cx="624" cy="144"/>
            </a:xfrm>
            <a:prstGeom prst="flowChartProcess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5" name="AutoShape 19"/>
            <p:cNvSpPr>
              <a:spLocks noChangeArrowheads="1"/>
            </p:cNvSpPr>
            <p:nvPr/>
          </p:nvSpPr>
          <p:spPr bwMode="auto">
            <a:xfrm>
              <a:off x="3247" y="2586"/>
              <a:ext cx="624" cy="48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6" name="AutoShape 20"/>
            <p:cNvSpPr>
              <a:spLocks noChangeArrowheads="1"/>
            </p:cNvSpPr>
            <p:nvPr/>
          </p:nvSpPr>
          <p:spPr bwMode="auto">
            <a:xfrm>
              <a:off x="3247" y="1689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7" name="AutoShape 21"/>
            <p:cNvSpPr>
              <a:spLocks noChangeArrowheads="1"/>
            </p:cNvSpPr>
            <p:nvPr/>
          </p:nvSpPr>
          <p:spPr bwMode="auto">
            <a:xfrm>
              <a:off x="3247" y="1641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8" name="AutoShape 22"/>
            <p:cNvSpPr>
              <a:spLocks noChangeArrowheads="1"/>
            </p:cNvSpPr>
            <p:nvPr/>
          </p:nvSpPr>
          <p:spPr bwMode="auto">
            <a:xfrm>
              <a:off x="3247" y="1449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09" name="AutoShape 23"/>
            <p:cNvSpPr>
              <a:spLocks noChangeArrowheads="1"/>
            </p:cNvSpPr>
            <p:nvPr/>
          </p:nvSpPr>
          <p:spPr bwMode="auto">
            <a:xfrm>
              <a:off x="3247" y="2167"/>
              <a:ext cx="624" cy="47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0" name="AutoShape 24"/>
            <p:cNvSpPr>
              <a:spLocks noChangeArrowheads="1"/>
            </p:cNvSpPr>
            <p:nvPr/>
          </p:nvSpPr>
          <p:spPr bwMode="auto">
            <a:xfrm>
              <a:off x="3247" y="2634"/>
              <a:ext cx="624" cy="47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1" name="AutoShape 25"/>
            <p:cNvSpPr>
              <a:spLocks noChangeArrowheads="1"/>
            </p:cNvSpPr>
            <p:nvPr/>
          </p:nvSpPr>
          <p:spPr bwMode="auto">
            <a:xfrm>
              <a:off x="3247" y="1882"/>
              <a:ext cx="624" cy="47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2" name="AutoShape 26"/>
            <p:cNvSpPr>
              <a:spLocks noChangeArrowheads="1"/>
            </p:cNvSpPr>
            <p:nvPr/>
          </p:nvSpPr>
          <p:spPr bwMode="auto">
            <a:xfrm>
              <a:off x="3247" y="2357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3" name="AutoShape 27"/>
            <p:cNvSpPr>
              <a:spLocks noChangeArrowheads="1"/>
            </p:cNvSpPr>
            <p:nvPr/>
          </p:nvSpPr>
          <p:spPr bwMode="auto">
            <a:xfrm>
              <a:off x="3247" y="1737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4" name="AutoShape 28"/>
            <p:cNvSpPr>
              <a:spLocks noChangeArrowheads="1"/>
            </p:cNvSpPr>
            <p:nvPr/>
          </p:nvSpPr>
          <p:spPr bwMode="auto">
            <a:xfrm>
              <a:off x="3247" y="2214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5" name="AutoShape 29"/>
            <p:cNvSpPr>
              <a:spLocks noChangeArrowheads="1"/>
            </p:cNvSpPr>
            <p:nvPr/>
          </p:nvSpPr>
          <p:spPr bwMode="auto">
            <a:xfrm>
              <a:off x="3247" y="1976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6" name="AutoShape 30"/>
            <p:cNvSpPr>
              <a:spLocks noChangeArrowheads="1"/>
            </p:cNvSpPr>
            <p:nvPr/>
          </p:nvSpPr>
          <p:spPr bwMode="auto">
            <a:xfrm>
              <a:off x="3247" y="2024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7" name="AutoShape 31"/>
            <p:cNvSpPr>
              <a:spLocks noChangeArrowheads="1"/>
            </p:cNvSpPr>
            <p:nvPr/>
          </p:nvSpPr>
          <p:spPr bwMode="auto">
            <a:xfrm>
              <a:off x="3247" y="1785"/>
              <a:ext cx="624" cy="48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8" name="AutoShape 32"/>
            <p:cNvSpPr>
              <a:spLocks noChangeArrowheads="1"/>
            </p:cNvSpPr>
            <p:nvPr/>
          </p:nvSpPr>
          <p:spPr bwMode="auto">
            <a:xfrm>
              <a:off x="3247" y="2072"/>
              <a:ext cx="624" cy="48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19" name="AutoShape 33"/>
            <p:cNvSpPr>
              <a:spLocks noChangeArrowheads="1"/>
            </p:cNvSpPr>
            <p:nvPr/>
          </p:nvSpPr>
          <p:spPr bwMode="auto">
            <a:xfrm>
              <a:off x="3247" y="2537"/>
              <a:ext cx="624" cy="48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0" name="AutoShape 34"/>
            <p:cNvSpPr>
              <a:spLocks noChangeArrowheads="1"/>
            </p:cNvSpPr>
            <p:nvPr/>
          </p:nvSpPr>
          <p:spPr bwMode="auto">
            <a:xfrm>
              <a:off x="3247" y="1929"/>
              <a:ext cx="624" cy="4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1" name="AutoShape 35"/>
            <p:cNvSpPr>
              <a:spLocks noChangeArrowheads="1"/>
            </p:cNvSpPr>
            <p:nvPr/>
          </p:nvSpPr>
          <p:spPr bwMode="auto">
            <a:xfrm>
              <a:off x="3247" y="2120"/>
              <a:ext cx="624" cy="4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2" name="AutoShape 36"/>
            <p:cNvSpPr>
              <a:spLocks noChangeArrowheads="1"/>
            </p:cNvSpPr>
            <p:nvPr/>
          </p:nvSpPr>
          <p:spPr bwMode="auto">
            <a:xfrm>
              <a:off x="3247" y="2310"/>
              <a:ext cx="624" cy="4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3" name="AutoShape 37"/>
            <p:cNvSpPr>
              <a:spLocks noChangeArrowheads="1"/>
            </p:cNvSpPr>
            <p:nvPr/>
          </p:nvSpPr>
          <p:spPr bwMode="auto">
            <a:xfrm>
              <a:off x="3247" y="2681"/>
              <a:ext cx="624" cy="4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4" name="AutoShape 38"/>
            <p:cNvSpPr>
              <a:spLocks noChangeArrowheads="1"/>
            </p:cNvSpPr>
            <p:nvPr/>
          </p:nvSpPr>
          <p:spPr bwMode="auto">
            <a:xfrm>
              <a:off x="3247" y="2729"/>
              <a:ext cx="624" cy="48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5" name="AutoShape 39"/>
            <p:cNvSpPr>
              <a:spLocks noChangeArrowheads="1"/>
            </p:cNvSpPr>
            <p:nvPr/>
          </p:nvSpPr>
          <p:spPr bwMode="auto">
            <a:xfrm>
              <a:off x="3247" y="1833"/>
              <a:ext cx="624" cy="48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6" name="AutoShape 40"/>
            <p:cNvSpPr>
              <a:spLocks noChangeArrowheads="1"/>
            </p:cNvSpPr>
            <p:nvPr/>
          </p:nvSpPr>
          <p:spPr bwMode="auto">
            <a:xfrm>
              <a:off x="3247" y="2921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7" name="AutoShape 41"/>
            <p:cNvSpPr>
              <a:spLocks noChangeArrowheads="1"/>
            </p:cNvSpPr>
            <p:nvPr/>
          </p:nvSpPr>
          <p:spPr bwMode="auto">
            <a:xfrm>
              <a:off x="3247" y="2873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8" name="AutoShape 42"/>
            <p:cNvSpPr>
              <a:spLocks noChangeArrowheads="1"/>
            </p:cNvSpPr>
            <p:nvPr/>
          </p:nvSpPr>
          <p:spPr bwMode="auto">
            <a:xfrm>
              <a:off x="3247" y="2830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29" name="AutoShape 43"/>
            <p:cNvSpPr>
              <a:spLocks noChangeArrowheads="1"/>
            </p:cNvSpPr>
            <p:nvPr/>
          </p:nvSpPr>
          <p:spPr bwMode="auto">
            <a:xfrm>
              <a:off x="3247" y="2825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30" name="AutoShape 44"/>
            <p:cNvSpPr>
              <a:spLocks noChangeArrowheads="1"/>
            </p:cNvSpPr>
            <p:nvPr/>
          </p:nvSpPr>
          <p:spPr bwMode="auto">
            <a:xfrm>
              <a:off x="3247" y="2777"/>
              <a:ext cx="624" cy="48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4279" name="AutoShape 45"/>
          <p:cNvCxnSpPr>
            <a:cxnSpLocks noChangeShapeType="1"/>
            <a:endCxn id="54309" idx="1"/>
          </p:cNvCxnSpPr>
          <p:nvPr/>
        </p:nvCxnSpPr>
        <p:spPr bwMode="auto">
          <a:xfrm>
            <a:off x="4316413" y="2856562"/>
            <a:ext cx="990600" cy="7572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AutoShape 46"/>
          <p:cNvCxnSpPr>
            <a:cxnSpLocks noChangeShapeType="1"/>
            <a:endCxn id="54310" idx="1"/>
          </p:cNvCxnSpPr>
          <p:nvPr/>
        </p:nvCxnSpPr>
        <p:spPr bwMode="auto">
          <a:xfrm>
            <a:off x="4316413" y="2856562"/>
            <a:ext cx="990600" cy="12065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AutoShape 47"/>
          <p:cNvCxnSpPr>
            <a:cxnSpLocks noChangeShapeType="1"/>
            <a:endCxn id="54317" idx="1"/>
          </p:cNvCxnSpPr>
          <p:nvPr/>
        </p:nvCxnSpPr>
        <p:spPr bwMode="auto">
          <a:xfrm>
            <a:off x="4316413" y="3161362"/>
            <a:ext cx="990600" cy="84137"/>
          </a:xfrm>
          <a:prstGeom prst="straightConnector1">
            <a:avLst/>
          </a:prstGeom>
          <a:noFill/>
          <a:ln w="9525">
            <a:solidFill>
              <a:srgbClr val="008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AutoShape 48"/>
          <p:cNvCxnSpPr>
            <a:cxnSpLocks noChangeShapeType="1"/>
            <a:endCxn id="54319" idx="1"/>
          </p:cNvCxnSpPr>
          <p:nvPr/>
        </p:nvCxnSpPr>
        <p:spPr bwMode="auto">
          <a:xfrm>
            <a:off x="4316413" y="3161362"/>
            <a:ext cx="990600" cy="809625"/>
          </a:xfrm>
          <a:prstGeom prst="straightConnector1">
            <a:avLst/>
          </a:prstGeom>
          <a:noFill/>
          <a:ln w="9525">
            <a:solidFill>
              <a:srgbClr val="008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49"/>
          <p:cNvCxnSpPr>
            <a:cxnSpLocks noChangeShapeType="1"/>
            <a:endCxn id="54320" idx="1"/>
          </p:cNvCxnSpPr>
          <p:nvPr/>
        </p:nvCxnSpPr>
        <p:spPr bwMode="auto">
          <a:xfrm flipV="1">
            <a:off x="4316413" y="3383612"/>
            <a:ext cx="990600" cy="82550"/>
          </a:xfrm>
          <a:prstGeom prst="straightConnector1">
            <a:avLst/>
          </a:prstGeom>
          <a:noFill/>
          <a:ln w="952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50"/>
          <p:cNvCxnSpPr>
            <a:cxnSpLocks noChangeShapeType="1"/>
            <a:endCxn id="54321" idx="1"/>
          </p:cNvCxnSpPr>
          <p:nvPr/>
        </p:nvCxnSpPr>
        <p:spPr bwMode="auto">
          <a:xfrm>
            <a:off x="4316413" y="3466162"/>
            <a:ext cx="990600" cy="101600"/>
          </a:xfrm>
          <a:prstGeom prst="straightConnector1">
            <a:avLst/>
          </a:prstGeom>
          <a:noFill/>
          <a:ln w="952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51"/>
          <p:cNvCxnSpPr>
            <a:cxnSpLocks noChangeShapeType="1"/>
            <a:endCxn id="54322" idx="1"/>
          </p:cNvCxnSpPr>
          <p:nvPr/>
        </p:nvCxnSpPr>
        <p:spPr bwMode="auto">
          <a:xfrm>
            <a:off x="4316413" y="3367737"/>
            <a:ext cx="990600" cy="382587"/>
          </a:xfrm>
          <a:prstGeom prst="straightConnector1">
            <a:avLst/>
          </a:prstGeom>
          <a:noFill/>
          <a:ln w="952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52"/>
          <p:cNvCxnSpPr>
            <a:cxnSpLocks noChangeShapeType="1"/>
            <a:endCxn id="54323" idx="1"/>
          </p:cNvCxnSpPr>
          <p:nvPr/>
        </p:nvCxnSpPr>
        <p:spPr bwMode="auto">
          <a:xfrm>
            <a:off x="4316413" y="3466162"/>
            <a:ext cx="990600" cy="642937"/>
          </a:xfrm>
          <a:prstGeom prst="straightConnector1">
            <a:avLst/>
          </a:prstGeom>
          <a:noFill/>
          <a:ln w="952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53"/>
          <p:cNvCxnSpPr>
            <a:cxnSpLocks noChangeShapeType="1"/>
            <a:endCxn id="54302" idx="1"/>
          </p:cNvCxnSpPr>
          <p:nvPr/>
        </p:nvCxnSpPr>
        <p:spPr bwMode="auto">
          <a:xfrm>
            <a:off x="4316413" y="3923362"/>
            <a:ext cx="990600" cy="1587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54"/>
          <p:cNvCxnSpPr>
            <a:cxnSpLocks noChangeShapeType="1"/>
            <a:endCxn id="54325" idx="1"/>
          </p:cNvCxnSpPr>
          <p:nvPr/>
        </p:nvCxnSpPr>
        <p:spPr bwMode="auto">
          <a:xfrm flipV="1">
            <a:off x="4316413" y="3291537"/>
            <a:ext cx="990600" cy="6318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55"/>
          <p:cNvCxnSpPr>
            <a:cxnSpLocks noChangeShapeType="1"/>
            <a:endCxn id="54324" idx="1"/>
          </p:cNvCxnSpPr>
          <p:nvPr/>
        </p:nvCxnSpPr>
        <p:spPr bwMode="auto">
          <a:xfrm>
            <a:off x="4316413" y="3923362"/>
            <a:ext cx="990600" cy="23177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56"/>
          <p:cNvCxnSpPr>
            <a:cxnSpLocks noChangeShapeType="1"/>
            <a:endCxn id="54303" idx="1"/>
          </p:cNvCxnSpPr>
          <p:nvPr/>
        </p:nvCxnSpPr>
        <p:spPr bwMode="auto">
          <a:xfrm flipV="1">
            <a:off x="4316413" y="3705874"/>
            <a:ext cx="990600" cy="522288"/>
          </a:xfrm>
          <a:prstGeom prst="straightConnector1">
            <a:avLst/>
          </a:prstGeom>
          <a:noFill/>
          <a:ln w="9525">
            <a:solidFill>
              <a:srgbClr val="8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1" name="Text Box 57"/>
          <p:cNvSpPr txBox="1">
            <a:spLocks noChangeArrowheads="1"/>
          </p:cNvSpPr>
          <p:nvPr/>
        </p:nvSpPr>
        <p:spPr bwMode="auto">
          <a:xfrm>
            <a:off x="3251200" y="1554812"/>
            <a:ext cx="119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virtual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(big?)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2" name="Text Box 58"/>
          <p:cNvSpPr txBox="1">
            <a:spLocks noChangeArrowheads="1"/>
          </p:cNvSpPr>
          <p:nvPr/>
        </p:nvSpPr>
        <p:spPr bwMode="auto">
          <a:xfrm>
            <a:off x="5214299" y="1565924"/>
            <a:ext cx="12252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machine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(small?)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3" name="Text Box 59"/>
          <p:cNvSpPr txBox="1">
            <a:spLocks noChangeArrowheads="1"/>
          </p:cNvSpPr>
          <p:nvPr/>
        </p:nvSpPr>
        <p:spPr bwMode="auto">
          <a:xfrm>
            <a:off x="3662363" y="5248275"/>
            <a:ext cx="184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5" name="Text Box 61"/>
          <p:cNvSpPr txBox="1">
            <a:spLocks noChangeArrowheads="1"/>
          </p:cNvSpPr>
          <p:nvPr/>
        </p:nvSpPr>
        <p:spPr bwMode="auto">
          <a:xfrm>
            <a:off x="304800" y="1611581"/>
            <a:ext cx="2438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Code running on a core addresses memory through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virtual addresses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6" name="Text Box 62"/>
          <p:cNvSpPr txBox="1">
            <a:spLocks noChangeArrowheads="1"/>
          </p:cNvSpPr>
          <p:nvPr/>
        </p:nvSpPr>
        <p:spPr bwMode="auto">
          <a:xfrm>
            <a:off x="152400" y="3248561"/>
            <a:ext cx="274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machine translates virtual addresses via an in-memory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page table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7" name="Text Box 63"/>
          <p:cNvSpPr txBox="1">
            <a:spLocks noChangeArrowheads="1"/>
          </p:cNvSpPr>
          <p:nvPr/>
        </p:nvSpPr>
        <p:spPr bwMode="auto">
          <a:xfrm>
            <a:off x="6629400" y="3581400"/>
            <a:ext cx="2362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OS controls the contents of the page table.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8" name="Text Box 64"/>
          <p:cNvSpPr txBox="1">
            <a:spLocks noChangeArrowheads="1"/>
          </p:cNvSpPr>
          <p:nvPr/>
        </p:nvSpPr>
        <p:spPr bwMode="auto">
          <a:xfrm>
            <a:off x="6705600" y="1429940"/>
            <a:ext cx="22939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machine allows a user process to access memory only by a valid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translation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in the page table.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299" name="Text Box 65"/>
          <p:cNvSpPr txBox="1">
            <a:spLocks noChangeArrowheads="1"/>
          </p:cNvSpPr>
          <p:nvPr/>
        </p:nvSpPr>
        <p:spPr bwMode="auto">
          <a:xfrm>
            <a:off x="609600" y="6059268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lvl="0" eaLnBrk="1" hangingPunct="1">
              <a:defRPr/>
            </a:pPr>
            <a:r>
              <a:rPr lang="en-US" sz="1800" dirty="0">
                <a:solidFill>
                  <a:srgbClr val="195F9E"/>
                </a:solidFill>
              </a:rPr>
              <a:t>Machine’s memory management unit (</a:t>
            </a:r>
            <a:r>
              <a:rPr lang="en-US" sz="1800" b="1" dirty="0">
                <a:solidFill>
                  <a:srgbClr val="195F9E"/>
                </a:solidFill>
              </a:rPr>
              <a:t>MMU</a:t>
            </a:r>
            <a:r>
              <a:rPr lang="en-US" sz="1800" dirty="0">
                <a:solidFill>
                  <a:srgbClr val="195F9E"/>
                </a:solidFill>
              </a:rPr>
              <a:t>) translates VAs through the map.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95F9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00400" y="2658124"/>
            <a:ext cx="1176337" cy="1990076"/>
            <a:chOff x="2938463" y="2514600"/>
            <a:chExt cx="1328737" cy="2247900"/>
          </a:xfrm>
        </p:grpSpPr>
        <p:sp>
          <p:nvSpPr>
            <p:cNvPr id="67" name="AutoShape 21"/>
            <p:cNvSpPr>
              <a:spLocks noChangeArrowheads="1"/>
            </p:cNvSpPr>
            <p:nvPr/>
          </p:nvSpPr>
          <p:spPr bwMode="auto">
            <a:xfrm>
              <a:off x="2938463" y="2514600"/>
              <a:ext cx="1328737" cy="511175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AutoShape 22"/>
            <p:cNvSpPr>
              <a:spLocks noChangeArrowheads="1"/>
            </p:cNvSpPr>
            <p:nvPr/>
          </p:nvSpPr>
          <p:spPr bwMode="auto">
            <a:xfrm>
              <a:off x="2938463" y="3025775"/>
              <a:ext cx="1328737" cy="306388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AutoShape 23"/>
            <p:cNvSpPr>
              <a:spLocks noChangeArrowheads="1"/>
            </p:cNvSpPr>
            <p:nvPr/>
          </p:nvSpPr>
          <p:spPr bwMode="auto">
            <a:xfrm>
              <a:off x="2938463" y="3332163"/>
              <a:ext cx="1328737" cy="511175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2938463" y="3843338"/>
              <a:ext cx="1328737" cy="10160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AutoShape 25"/>
            <p:cNvSpPr>
              <a:spLocks noChangeArrowheads="1"/>
            </p:cNvSpPr>
            <p:nvPr/>
          </p:nvSpPr>
          <p:spPr bwMode="auto">
            <a:xfrm>
              <a:off x="2938463" y="3944938"/>
              <a:ext cx="1328737" cy="511175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AutoShape 26"/>
            <p:cNvSpPr>
              <a:spLocks noChangeArrowheads="1"/>
            </p:cNvSpPr>
            <p:nvPr/>
          </p:nvSpPr>
          <p:spPr bwMode="auto">
            <a:xfrm>
              <a:off x="2938463" y="4456113"/>
              <a:ext cx="1328737" cy="306387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1066800" y="486787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page table represents a functional mapping of virtual pages (VPNs) to page frames (PFNs)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resident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pages.  If a page is not resident in memory, then its page table entry (PTE) is marked.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81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132204</TotalTime>
  <Words>2208</Words>
  <Application>Microsoft Macintosh PowerPoint</Application>
  <PresentationFormat>On-screen Show (4:3)</PresentationFormat>
  <Paragraphs>541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Courier New</vt:lpstr>
      <vt:lpstr>Gill Sans MT</vt:lpstr>
      <vt:lpstr>Helvetica</vt:lpstr>
      <vt:lpstr>Lucida Sans Unicode</vt:lpstr>
      <vt:lpstr>Times New Roman</vt:lpstr>
      <vt:lpstr>Default Design</vt:lpstr>
      <vt:lpstr>2_Default Design</vt:lpstr>
      <vt:lpstr>template</vt:lpstr>
      <vt:lpstr>1_Office Theme</vt:lpstr>
      <vt:lpstr>1_Default Design</vt:lpstr>
      <vt:lpstr>18_Default Design</vt:lpstr>
      <vt:lpstr>16_Default Design</vt:lpstr>
      <vt:lpstr>PowerPoint Presentation</vt:lpstr>
      <vt:lpstr>OS: classical view</vt:lpstr>
      <vt:lpstr>Process VM/VAS (32-bit example)</vt:lpstr>
      <vt:lpstr>Linux x86-64 VAS layout</vt:lpstr>
      <vt:lpstr>Why per-process address spaces?</vt:lpstr>
      <vt:lpstr>Block maps</vt:lpstr>
      <vt:lpstr>Indirection</vt:lpstr>
      <vt:lpstr>Terminology: mapping</vt:lpstr>
      <vt:lpstr>Virtual addressing</vt:lpstr>
      <vt:lpstr>Example: load from VA</vt:lpstr>
      <vt:lpstr>Virtual address translation</vt:lpstr>
      <vt:lpstr>Cartoon view of a page table</vt:lpstr>
      <vt:lpstr>Page tables/maps: some issues</vt:lpstr>
      <vt:lpstr>PowerPoint Presentation</vt:lpstr>
      <vt:lpstr>Example: Windows/IA32</vt:lpstr>
      <vt:lpstr>But where is the PDIR?</vt:lpstr>
      <vt:lpstr>But where is the PDIR?</vt:lpstr>
      <vt:lpstr>A real PTE: x86-64 (Intel Core i7)</vt:lpstr>
      <vt:lpstr>X86-64 (i7) 4-level maps</vt:lpstr>
      <vt:lpstr>Page walk and the TLB</vt:lpstr>
      <vt:lpstr>Memory as a cache: valid/present bits</vt:lpstr>
      <vt:lpstr>Missing page: page fault</vt:lpstr>
      <vt:lpstr>VM control registers (IA32)</vt:lpstr>
      <vt:lpstr>After the fault</vt:lpstr>
      <vt:lpstr>Virtual Addressing: Under the Hood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5537</cp:revision>
  <cp:lastPrinted>2019-09-06T14:37:54Z</cp:lastPrinted>
  <dcterms:created xsi:type="dcterms:W3CDTF">2011-04-11T18:52:21Z</dcterms:created>
  <dcterms:modified xsi:type="dcterms:W3CDTF">2020-08-16T14:55:10Z</dcterms:modified>
  <cp:category/>
</cp:coreProperties>
</file>