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6.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811" r:id="rId2"/>
    <p:sldMasterId id="2147487817" r:id="rId3"/>
    <p:sldMasterId id="2147487823" r:id="rId4"/>
    <p:sldMasterId id="2147487849" r:id="rId5"/>
    <p:sldMasterId id="2147487945" r:id="rId6"/>
    <p:sldMasterId id="2147487957" r:id="rId7"/>
    <p:sldMasterId id="2147487972" r:id="rId8"/>
  </p:sldMasterIdLst>
  <p:notesMasterIdLst>
    <p:notesMasterId r:id="rId36"/>
  </p:notesMasterIdLst>
  <p:handoutMasterIdLst>
    <p:handoutMasterId r:id="rId37"/>
  </p:handoutMasterIdLst>
  <p:sldIdLst>
    <p:sldId id="837" r:id="rId9"/>
    <p:sldId id="1510" r:id="rId10"/>
    <p:sldId id="1155" r:id="rId11"/>
    <p:sldId id="1295" r:id="rId12"/>
    <p:sldId id="1450" r:id="rId13"/>
    <p:sldId id="1550" r:id="rId14"/>
    <p:sldId id="1398" r:id="rId15"/>
    <p:sldId id="1371" r:id="rId16"/>
    <p:sldId id="1399" r:id="rId17"/>
    <p:sldId id="1502" r:id="rId18"/>
    <p:sldId id="1420" r:id="rId19"/>
    <p:sldId id="1553" r:id="rId20"/>
    <p:sldId id="1428" r:id="rId21"/>
    <p:sldId id="1547" r:id="rId22"/>
    <p:sldId id="1555" r:id="rId23"/>
    <p:sldId id="1556" r:id="rId24"/>
    <p:sldId id="1557" r:id="rId25"/>
    <p:sldId id="1375" r:id="rId26"/>
    <p:sldId id="1372" r:id="rId27"/>
    <p:sldId id="1369" r:id="rId28"/>
    <p:sldId id="1370" r:id="rId29"/>
    <p:sldId id="1541" r:id="rId30"/>
    <p:sldId id="1554" r:id="rId31"/>
    <p:sldId id="1558" r:id="rId32"/>
    <p:sldId id="1561" r:id="rId33"/>
    <p:sldId id="1560" r:id="rId34"/>
    <p:sldId id="1559" r:id="rId35"/>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5A8DFB"/>
    <a:srgbClr val="618FFD"/>
    <a:srgbClr val="00264D"/>
    <a:srgbClr val="636464"/>
    <a:srgbClr val="F3F3F3"/>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40"/>
    <p:restoredTop sz="94626" autoAdjust="0"/>
  </p:normalViewPr>
  <p:slideViewPr>
    <p:cSldViewPr>
      <p:cViewPr varScale="1">
        <p:scale>
          <a:sx n="121" d="100"/>
          <a:sy n="121" d="100"/>
        </p:scale>
        <p:origin x="1192"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26" d="100"/>
        <a:sy n="126"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8/15/20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F1381A4B-6BA4-C747-B077-B0384DCAE4F0}" type="slidenum">
              <a:rPr kumimoji="0" lang="en-US" sz="1200" b="0" i="0" u="none" strike="noStrike" kern="1200" cap="none" spc="0" normalizeH="0" baseline="0" noProof="0">
                <a:ln>
                  <a:noFill/>
                </a:ln>
                <a:solidFill>
                  <a:srgbClr val="000000"/>
                </a:solidFill>
                <a:effectLst/>
                <a:uLnTx/>
                <a:uFillTx/>
                <a:latin typeface="Calibri" charset="0"/>
                <a:ea typeface="ＭＳ Ｐゴシック" charset="0"/>
              </a:rPr>
              <a:pPr marL="0" marR="0" lvl="0" indent="0" algn="r" defTabSz="455613"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endParaRPr>
          </a:p>
        </p:txBody>
      </p:sp>
      <p:sp>
        <p:nvSpPr>
          <p:cNvPr id="13107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131076" name="Rectangle 2"/>
          <p:cNvSpPr>
            <a:spLocks noGrp="1" noChangeArrowheads="1"/>
          </p:cNvSpPr>
          <p:nvPr>
            <p:ph type="body"/>
          </p:nvPr>
        </p:nvSpPr>
        <p:spPr>
          <a:xfrm>
            <a:off x="685800" y="4343400"/>
            <a:ext cx="5484813" cy="411480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568192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53F592A0-1901-814D-8E6A-6D0DA6617951}" type="slidenum">
              <a:rPr lang="en-US"/>
              <a:pPr>
                <a:defRPr/>
              </a:pPr>
              <a:t>‹#›</a:t>
            </a:fld>
            <a:r>
              <a:rPr lang="en-US"/>
              <a:t> of 12</a:t>
            </a:r>
          </a:p>
        </p:txBody>
      </p:sp>
    </p:spTree>
    <p:extLst>
      <p:ext uri="{BB962C8B-B14F-4D97-AF65-F5344CB8AC3E}">
        <p14:creationId xmlns:p14="http://schemas.microsoft.com/office/powerpoint/2010/main" val="126226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933661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50CCCC2E-6285-3345-A74C-B07078E7E656}" type="slidenum">
              <a:rPr lang="en-US"/>
              <a:pPr>
                <a:defRPr/>
              </a:pPr>
              <a:t>‹#›</a:t>
            </a:fld>
            <a:endParaRPr lang="en-US"/>
          </a:p>
        </p:txBody>
      </p:sp>
    </p:spTree>
    <p:extLst>
      <p:ext uri="{BB962C8B-B14F-4D97-AF65-F5344CB8AC3E}">
        <p14:creationId xmlns:p14="http://schemas.microsoft.com/office/powerpoint/2010/main" val="267146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0C3E9949-D029-BF49-9FBC-4A03072A56A1}" type="slidenum">
              <a:rPr lang="en-US"/>
              <a:pPr>
                <a:defRPr/>
              </a:pPr>
              <a:t>‹#›</a:t>
            </a:fld>
            <a:endParaRPr lang="en-US"/>
          </a:p>
        </p:txBody>
      </p:sp>
    </p:spTree>
    <p:extLst>
      <p:ext uri="{BB962C8B-B14F-4D97-AF65-F5344CB8AC3E}">
        <p14:creationId xmlns:p14="http://schemas.microsoft.com/office/powerpoint/2010/main" val="26035489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F3CF32D0-C8AD-F445-8AB0-95FBEC4A4FD3}" type="slidenum">
              <a:rPr lang="en-US"/>
              <a:pPr>
                <a:defRPr/>
              </a:pPr>
              <a:t>‹#›</a:t>
            </a:fld>
            <a:endParaRPr lang="en-US"/>
          </a:p>
        </p:txBody>
      </p:sp>
    </p:spTree>
    <p:extLst>
      <p:ext uri="{BB962C8B-B14F-4D97-AF65-F5344CB8AC3E}">
        <p14:creationId xmlns:p14="http://schemas.microsoft.com/office/powerpoint/2010/main" val="2480600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17FD9F13-6FD8-E649-9DAC-C7EA285EF8F0}" type="slidenum">
              <a:rPr lang="en-US"/>
              <a:pPr>
                <a:defRPr/>
              </a:pPr>
              <a:t>‹#›</a:t>
            </a:fld>
            <a:r>
              <a:rPr lang="en-US"/>
              <a:t> of 12</a:t>
            </a:r>
          </a:p>
        </p:txBody>
      </p:sp>
    </p:spTree>
    <p:extLst>
      <p:ext uri="{BB962C8B-B14F-4D97-AF65-F5344CB8AC3E}">
        <p14:creationId xmlns:p14="http://schemas.microsoft.com/office/powerpoint/2010/main" val="4189603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79CFAD38-6BAC-FF40-9451-3B5367BC1816}" type="slidenum">
              <a:rPr lang="en-US"/>
              <a:pPr>
                <a:defRPr/>
              </a:pPr>
              <a:t>‹#›</a:t>
            </a:fld>
            <a:endParaRPr lang="en-US"/>
          </a:p>
        </p:txBody>
      </p:sp>
    </p:spTree>
    <p:extLst>
      <p:ext uri="{BB962C8B-B14F-4D97-AF65-F5344CB8AC3E}">
        <p14:creationId xmlns:p14="http://schemas.microsoft.com/office/powerpoint/2010/main" val="26307610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F3CED351-5ED1-854E-A834-90688A4D67C8}" type="slidenum">
              <a:rPr lang="en-US"/>
              <a:pPr>
                <a:defRPr/>
              </a:pPr>
              <a:t>‹#›</a:t>
            </a:fld>
            <a:endParaRPr lang="en-US"/>
          </a:p>
        </p:txBody>
      </p:sp>
    </p:spTree>
    <p:extLst>
      <p:ext uri="{BB962C8B-B14F-4D97-AF65-F5344CB8AC3E}">
        <p14:creationId xmlns:p14="http://schemas.microsoft.com/office/powerpoint/2010/main" val="1591978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9BF8B90B-870C-CF44-B371-A3649728D66A}" type="slidenum">
              <a:rPr lang="en-US"/>
              <a:pPr>
                <a:defRPr/>
              </a:pPr>
              <a:t>‹#›</a:t>
            </a:fld>
            <a:endParaRPr lang="en-US"/>
          </a:p>
        </p:txBody>
      </p:sp>
    </p:spTree>
    <p:extLst>
      <p:ext uri="{BB962C8B-B14F-4D97-AF65-F5344CB8AC3E}">
        <p14:creationId xmlns:p14="http://schemas.microsoft.com/office/powerpoint/2010/main" val="35271950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EA16A0C-4CCE-EB42-8144-4806279D093E}" type="slidenum">
              <a:rPr lang="en-US"/>
              <a:pPr>
                <a:defRPr/>
              </a:pPr>
              <a:t>‹#›</a:t>
            </a:fld>
            <a:endParaRPr lang="en-US"/>
          </a:p>
        </p:txBody>
      </p:sp>
    </p:spTree>
    <p:extLst>
      <p:ext uri="{BB962C8B-B14F-4D97-AF65-F5344CB8AC3E}">
        <p14:creationId xmlns:p14="http://schemas.microsoft.com/office/powerpoint/2010/main" val="2556948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CA3F09FB-B40F-0543-A1E3-E94EF80A6E47}" type="slidenum">
              <a:rPr lang="en-US"/>
              <a:pPr>
                <a:defRPr/>
              </a:pPr>
              <a:t>‹#›</a:t>
            </a:fld>
            <a:endParaRPr lang="en-US"/>
          </a:p>
        </p:txBody>
      </p:sp>
    </p:spTree>
    <p:extLst>
      <p:ext uri="{BB962C8B-B14F-4D97-AF65-F5344CB8AC3E}">
        <p14:creationId xmlns:p14="http://schemas.microsoft.com/office/powerpoint/2010/main" val="325464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4BB0FB89-120B-1E46-BEA2-DF51AFC4FC4C}" type="slidenum">
              <a:rPr lang="en-US"/>
              <a:pPr>
                <a:defRPr/>
              </a:pPr>
              <a:t>‹#›</a:t>
            </a:fld>
            <a:endParaRPr lang="en-US"/>
          </a:p>
        </p:txBody>
      </p:sp>
    </p:spTree>
    <p:extLst>
      <p:ext uri="{BB962C8B-B14F-4D97-AF65-F5344CB8AC3E}">
        <p14:creationId xmlns:p14="http://schemas.microsoft.com/office/powerpoint/2010/main" val="1432066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00943686-AD75-E146-A190-3B53E88314F2}" type="slidenum">
              <a:rPr lang="en-US"/>
              <a:pPr>
                <a:defRPr/>
              </a:pPr>
              <a:t>‹#›</a:t>
            </a:fld>
            <a:endParaRPr lang="en-US"/>
          </a:p>
        </p:txBody>
      </p:sp>
    </p:spTree>
    <p:extLst>
      <p:ext uri="{BB962C8B-B14F-4D97-AF65-F5344CB8AC3E}">
        <p14:creationId xmlns:p14="http://schemas.microsoft.com/office/powerpoint/2010/main" val="38842832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619DCAA4-79DA-5042-B27A-41D746F1DA70}" type="slidenum">
              <a:rPr lang="en-US"/>
              <a:pPr>
                <a:defRPr/>
              </a:pPr>
              <a:t>‹#›</a:t>
            </a:fld>
            <a:endParaRPr lang="en-US"/>
          </a:p>
        </p:txBody>
      </p:sp>
    </p:spTree>
    <p:extLst>
      <p:ext uri="{BB962C8B-B14F-4D97-AF65-F5344CB8AC3E}">
        <p14:creationId xmlns:p14="http://schemas.microsoft.com/office/powerpoint/2010/main" val="36099806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0455A5AA-6179-D44E-9583-97F7689F6454}" type="slidenum">
              <a:rPr lang="en-US"/>
              <a:pPr>
                <a:defRPr/>
              </a:pPr>
              <a:t>‹#›</a:t>
            </a:fld>
            <a:endParaRPr lang="en-US"/>
          </a:p>
        </p:txBody>
      </p:sp>
    </p:spTree>
    <p:extLst>
      <p:ext uri="{BB962C8B-B14F-4D97-AF65-F5344CB8AC3E}">
        <p14:creationId xmlns:p14="http://schemas.microsoft.com/office/powerpoint/2010/main" val="639056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BCE5ED5-F8AA-8C4C-B0CC-6CB0BE1EBF22}" type="slidenum">
              <a:rPr lang="en-US"/>
              <a:pPr>
                <a:defRPr/>
              </a:pPr>
              <a:t>‹#›</a:t>
            </a:fld>
            <a:endParaRPr lang="en-US"/>
          </a:p>
        </p:txBody>
      </p:sp>
    </p:spTree>
    <p:extLst>
      <p:ext uri="{BB962C8B-B14F-4D97-AF65-F5344CB8AC3E}">
        <p14:creationId xmlns:p14="http://schemas.microsoft.com/office/powerpoint/2010/main" val="39939320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2825165-9936-564B-B628-A3823EDE5C71}" type="slidenum">
              <a:rPr lang="en-US"/>
              <a:pPr>
                <a:defRPr/>
              </a:pPr>
              <a:t>‹#›</a:t>
            </a:fld>
            <a:endParaRPr lang="en-US"/>
          </a:p>
        </p:txBody>
      </p:sp>
    </p:spTree>
    <p:extLst>
      <p:ext uri="{BB962C8B-B14F-4D97-AF65-F5344CB8AC3E}">
        <p14:creationId xmlns:p14="http://schemas.microsoft.com/office/powerpoint/2010/main" val="5387551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3E24D61D-1F2A-314A-8319-81CE01CD4A4A}" type="slidenum">
              <a:rPr lang="en-US"/>
              <a:pPr>
                <a:defRPr/>
              </a:pPr>
              <a:t>‹#›</a:t>
            </a:fld>
            <a:endParaRPr lang="en-US"/>
          </a:p>
        </p:txBody>
      </p:sp>
    </p:spTree>
    <p:extLst>
      <p:ext uri="{BB962C8B-B14F-4D97-AF65-F5344CB8AC3E}">
        <p14:creationId xmlns:p14="http://schemas.microsoft.com/office/powerpoint/2010/main" val="1097395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solidFill>
                  <a:srgbClr val="37305A"/>
                </a:solidFill>
                <a:ea typeface="ＭＳ Ｐゴシック" charset="-128"/>
                <a:cs typeface="ＭＳ Ｐゴシック" charset="-128"/>
              </a:defRPr>
            </a:lvl1pPr>
          </a:lstStyle>
          <a:p>
            <a:pPr>
              <a:defRPr/>
            </a:pPr>
            <a:fld id="{B2590A2F-1EFB-DA47-9738-A572F77FF725}" type="slidenum">
              <a:rPr lang="en-US"/>
              <a:pPr>
                <a:defRPr/>
              </a:pPr>
              <a:t>‹#›</a:t>
            </a:fld>
            <a:r>
              <a:rPr lang="en-US"/>
              <a:t> of 12</a:t>
            </a:r>
          </a:p>
        </p:txBody>
      </p:sp>
    </p:spTree>
    <p:extLst>
      <p:ext uri="{BB962C8B-B14F-4D97-AF65-F5344CB8AC3E}">
        <p14:creationId xmlns:p14="http://schemas.microsoft.com/office/powerpoint/2010/main" val="8722284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9354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18B5F4EC-1B9C-0144-AE7C-90B424960C2A}" type="slidenum">
              <a:rPr lang="en-US"/>
              <a:pPr>
                <a:defRPr/>
              </a:pPr>
              <a:t>‹#›</a:t>
            </a:fld>
            <a:endParaRPr lang="en-US"/>
          </a:p>
        </p:txBody>
      </p:sp>
    </p:spTree>
    <p:extLst>
      <p:ext uri="{BB962C8B-B14F-4D97-AF65-F5344CB8AC3E}">
        <p14:creationId xmlns:p14="http://schemas.microsoft.com/office/powerpoint/2010/main" val="115886307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3EF2BFBA-78EF-484A-8206-DC86EA7E571F}" type="slidenum">
              <a:rPr lang="en-US"/>
              <a:pPr>
                <a:defRPr/>
              </a:pPr>
              <a:t>‹#›</a:t>
            </a:fld>
            <a:endParaRPr lang="en-US"/>
          </a:p>
        </p:txBody>
      </p:sp>
    </p:spTree>
    <p:extLst>
      <p:ext uri="{BB962C8B-B14F-4D97-AF65-F5344CB8AC3E}">
        <p14:creationId xmlns:p14="http://schemas.microsoft.com/office/powerpoint/2010/main" val="8366040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1B5D161-A22C-4247-857F-C6A443B2F921}" type="slidenum">
              <a:rPr lang="en-US"/>
              <a:pPr>
                <a:defRPr/>
              </a:pPr>
              <a:t>‹#›</a:t>
            </a:fld>
            <a:endParaRPr lang="en-US"/>
          </a:p>
        </p:txBody>
      </p:sp>
    </p:spTree>
    <p:extLst>
      <p:ext uri="{BB962C8B-B14F-4D97-AF65-F5344CB8AC3E}">
        <p14:creationId xmlns:p14="http://schemas.microsoft.com/office/powerpoint/2010/main" val="39379233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0199E8A5-9347-1B4B-91F5-2CC7E5FDAFC6}" type="slidenum">
              <a:rPr lang="en-US"/>
              <a:pPr>
                <a:defRPr/>
              </a:pPr>
              <a:t>‹#›</a:t>
            </a:fld>
            <a:endParaRPr lang="en-US"/>
          </a:p>
        </p:txBody>
      </p:sp>
    </p:spTree>
    <p:extLst>
      <p:ext uri="{BB962C8B-B14F-4D97-AF65-F5344CB8AC3E}">
        <p14:creationId xmlns:p14="http://schemas.microsoft.com/office/powerpoint/2010/main" val="33014284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0FD22ED6-FAF1-4B45-BC79-487DDDE60F9B}" type="slidenum">
              <a:rPr lang="en-US"/>
              <a:pPr>
                <a:defRPr/>
              </a:pPr>
              <a:t>‹#›</a:t>
            </a:fld>
            <a:endParaRPr lang="en-US"/>
          </a:p>
        </p:txBody>
      </p:sp>
    </p:spTree>
    <p:extLst>
      <p:ext uri="{BB962C8B-B14F-4D97-AF65-F5344CB8AC3E}">
        <p14:creationId xmlns:p14="http://schemas.microsoft.com/office/powerpoint/2010/main" val="40782321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E6632B2D-DA4D-4B40-958B-B363266D4DBD}" type="slidenum">
              <a:rPr lang="en-US"/>
              <a:pPr>
                <a:defRPr/>
              </a:pPr>
              <a:t>‹#›</a:t>
            </a:fld>
            <a:endParaRPr lang="en-US"/>
          </a:p>
        </p:txBody>
      </p:sp>
    </p:spTree>
    <p:extLst>
      <p:ext uri="{BB962C8B-B14F-4D97-AF65-F5344CB8AC3E}">
        <p14:creationId xmlns:p14="http://schemas.microsoft.com/office/powerpoint/2010/main" val="36657291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8C9C4618-977F-9A43-B101-257643A5F57D}" type="slidenum">
              <a:rPr lang="en-US"/>
              <a:pPr>
                <a:defRPr/>
              </a:pPr>
              <a:t>‹#›</a:t>
            </a:fld>
            <a:endParaRPr lang="en-US"/>
          </a:p>
        </p:txBody>
      </p:sp>
    </p:spTree>
    <p:extLst>
      <p:ext uri="{BB962C8B-B14F-4D97-AF65-F5344CB8AC3E}">
        <p14:creationId xmlns:p14="http://schemas.microsoft.com/office/powerpoint/2010/main" val="35132327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B6FC7728-352E-004D-A1AF-300A41022636}" type="slidenum">
              <a:rPr lang="en-US"/>
              <a:pPr>
                <a:defRPr/>
              </a:pPr>
              <a:t>‹#›</a:t>
            </a:fld>
            <a:endParaRPr lang="en-US"/>
          </a:p>
        </p:txBody>
      </p:sp>
    </p:spTree>
    <p:extLst>
      <p:ext uri="{BB962C8B-B14F-4D97-AF65-F5344CB8AC3E}">
        <p14:creationId xmlns:p14="http://schemas.microsoft.com/office/powerpoint/2010/main" val="14532439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F9641143-7D4B-2346-9B10-86BC4E3119A9}" type="slidenum">
              <a:rPr lang="en-US"/>
              <a:pPr>
                <a:defRPr/>
              </a:pPr>
              <a:t>‹#›</a:t>
            </a:fld>
            <a:endParaRPr lang="en-US"/>
          </a:p>
        </p:txBody>
      </p:sp>
    </p:spTree>
    <p:extLst>
      <p:ext uri="{BB962C8B-B14F-4D97-AF65-F5344CB8AC3E}">
        <p14:creationId xmlns:p14="http://schemas.microsoft.com/office/powerpoint/2010/main" val="28246764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BEE69D0F-F979-E54B-8CA2-4D114FBBC179}" type="slidenum">
              <a:rPr lang="en-US"/>
              <a:pPr>
                <a:defRPr/>
              </a:pPr>
              <a:t>‹#›</a:t>
            </a:fld>
            <a:endParaRPr lang="en-US"/>
          </a:p>
        </p:txBody>
      </p:sp>
    </p:spTree>
    <p:extLst>
      <p:ext uri="{BB962C8B-B14F-4D97-AF65-F5344CB8AC3E}">
        <p14:creationId xmlns:p14="http://schemas.microsoft.com/office/powerpoint/2010/main" val="185160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5D47B5D2-CD4C-6947-9C88-4A72705C0945}" type="slidenum">
              <a:rPr lang="en-US"/>
              <a:pPr>
                <a:defRPr/>
              </a:pPr>
              <a:t>‹#›</a:t>
            </a:fld>
            <a:endParaRPr lang="en-US"/>
          </a:p>
        </p:txBody>
      </p:sp>
    </p:spTree>
    <p:extLst>
      <p:ext uri="{BB962C8B-B14F-4D97-AF65-F5344CB8AC3E}">
        <p14:creationId xmlns:p14="http://schemas.microsoft.com/office/powerpoint/2010/main" val="29382322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6ED678F8-662E-7748-99D6-531684AFBF82}" type="slidenum">
              <a:rPr lang="en-US"/>
              <a:pPr>
                <a:defRPr/>
              </a:pPr>
              <a:t>‹#›</a:t>
            </a:fld>
            <a:endParaRPr lang="en-US"/>
          </a:p>
        </p:txBody>
      </p:sp>
    </p:spTree>
    <p:extLst>
      <p:ext uri="{BB962C8B-B14F-4D97-AF65-F5344CB8AC3E}">
        <p14:creationId xmlns:p14="http://schemas.microsoft.com/office/powerpoint/2010/main" val="4267563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6F1CA001-59EA-D741-99F4-0EFEBCF794F5}" type="slidenum">
              <a:rPr lang="en-US"/>
              <a:pPr>
                <a:defRPr/>
              </a:pPr>
              <a:t>‹#›</a:t>
            </a:fld>
            <a:endParaRPr lang="en-US"/>
          </a:p>
        </p:txBody>
      </p:sp>
    </p:spTree>
    <p:extLst>
      <p:ext uri="{BB962C8B-B14F-4D97-AF65-F5344CB8AC3E}">
        <p14:creationId xmlns:p14="http://schemas.microsoft.com/office/powerpoint/2010/main" val="2212834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000" b="0" baseline="0"/>
            </a:lvl4pPr>
            <a:lvl5pPr>
              <a:defRPr sz="20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84464B35-2555-2244-9D39-359C0EEFEA78}" type="slidenum">
              <a:rPr lang="en-US"/>
              <a:pPr>
                <a:defRPr/>
              </a:pPr>
              <a:t>‹#›</a:t>
            </a:fld>
            <a:r>
              <a:rPr lang="en-US"/>
              <a:t> of 12</a:t>
            </a:r>
          </a:p>
        </p:txBody>
      </p:sp>
    </p:spTree>
    <p:extLst>
      <p:ext uri="{BB962C8B-B14F-4D97-AF65-F5344CB8AC3E}">
        <p14:creationId xmlns:p14="http://schemas.microsoft.com/office/powerpoint/2010/main" val="60381025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3C874FD0-1093-1E4F-8326-BB715C54C5F0}" type="slidenum">
              <a:rPr lang="en-US"/>
              <a:pPr>
                <a:defRPr/>
              </a:pPr>
              <a:t>‹#›</a:t>
            </a:fld>
            <a:endParaRPr lang="en-US"/>
          </a:p>
        </p:txBody>
      </p:sp>
    </p:spTree>
    <p:extLst>
      <p:ext uri="{BB962C8B-B14F-4D97-AF65-F5344CB8AC3E}">
        <p14:creationId xmlns:p14="http://schemas.microsoft.com/office/powerpoint/2010/main" val="421779377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50DD48B6-010A-CF46-AA29-DCF52259D1DB}" type="slidenum">
              <a:rPr lang="en-US"/>
              <a:pPr>
                <a:defRPr/>
              </a:pPr>
              <a:t>‹#›</a:t>
            </a:fld>
            <a:endParaRPr lang="en-US"/>
          </a:p>
        </p:txBody>
      </p:sp>
    </p:spTree>
    <p:extLst>
      <p:ext uri="{BB962C8B-B14F-4D97-AF65-F5344CB8AC3E}">
        <p14:creationId xmlns:p14="http://schemas.microsoft.com/office/powerpoint/2010/main" val="1280566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FC06BC4-EFBC-8548-9F97-8448B5787939}" type="slidenum">
              <a:rPr lang="en-US"/>
              <a:pPr>
                <a:defRPr/>
              </a:pPr>
              <a:t>‹#›</a:t>
            </a:fld>
            <a:endParaRPr lang="en-US"/>
          </a:p>
        </p:txBody>
      </p:sp>
    </p:spTree>
    <p:extLst>
      <p:ext uri="{BB962C8B-B14F-4D97-AF65-F5344CB8AC3E}">
        <p14:creationId xmlns:p14="http://schemas.microsoft.com/office/powerpoint/2010/main" val="16434563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50942C0-3B2C-9841-9E06-F69FDA494A8F}" type="slidenum">
              <a:rPr lang="en-US"/>
              <a:pPr>
                <a:defRPr/>
              </a:pPr>
              <a:t>‹#›</a:t>
            </a:fld>
            <a:endParaRPr lang="en-US"/>
          </a:p>
        </p:txBody>
      </p:sp>
    </p:spTree>
    <p:extLst>
      <p:ext uri="{BB962C8B-B14F-4D97-AF65-F5344CB8AC3E}">
        <p14:creationId xmlns:p14="http://schemas.microsoft.com/office/powerpoint/2010/main" val="5278057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BB398BA9-2BDC-1D4C-97C6-A2BCA6733E5F}" type="slidenum">
              <a:rPr lang="en-US"/>
              <a:pPr>
                <a:defRPr/>
              </a:pPr>
              <a:t>‹#›</a:t>
            </a:fld>
            <a:endParaRPr lang="en-US"/>
          </a:p>
        </p:txBody>
      </p:sp>
    </p:spTree>
    <p:extLst>
      <p:ext uri="{BB962C8B-B14F-4D97-AF65-F5344CB8AC3E}">
        <p14:creationId xmlns:p14="http://schemas.microsoft.com/office/powerpoint/2010/main" val="22302314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35BE7A3-FFB8-3842-A172-88A483B46416}" type="slidenum">
              <a:rPr lang="en-US"/>
              <a:pPr>
                <a:defRPr/>
              </a:pPr>
              <a:t>‹#›</a:t>
            </a:fld>
            <a:endParaRPr lang="en-US"/>
          </a:p>
        </p:txBody>
      </p:sp>
    </p:spTree>
    <p:extLst>
      <p:ext uri="{BB962C8B-B14F-4D97-AF65-F5344CB8AC3E}">
        <p14:creationId xmlns:p14="http://schemas.microsoft.com/office/powerpoint/2010/main" val="3385591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BFBAAA67-FB5F-A84F-B527-AC347AE3FC48}"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05537237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067742B-EB47-D447-BCBF-CBF2E6EDE1E1}" type="slidenum">
              <a:rPr lang="en-US"/>
              <a:pPr>
                <a:defRPr/>
              </a:pPr>
              <a:t>‹#›</a:t>
            </a:fld>
            <a:endParaRPr lang="en-US"/>
          </a:p>
        </p:txBody>
      </p:sp>
    </p:spTree>
    <p:extLst>
      <p:ext uri="{BB962C8B-B14F-4D97-AF65-F5344CB8AC3E}">
        <p14:creationId xmlns:p14="http://schemas.microsoft.com/office/powerpoint/2010/main" val="24279564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4D89B93-3D36-D844-AFE0-951C6B7523E3}" type="slidenum">
              <a:rPr lang="en-US"/>
              <a:pPr>
                <a:defRPr/>
              </a:pPr>
              <a:t>‹#›</a:t>
            </a:fld>
            <a:endParaRPr lang="en-US"/>
          </a:p>
        </p:txBody>
      </p:sp>
    </p:spTree>
    <p:extLst>
      <p:ext uri="{BB962C8B-B14F-4D97-AF65-F5344CB8AC3E}">
        <p14:creationId xmlns:p14="http://schemas.microsoft.com/office/powerpoint/2010/main" val="257221215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B982E3D-C841-F448-A667-C94BA4404D57}" type="slidenum">
              <a:rPr lang="en-US"/>
              <a:pPr>
                <a:defRPr/>
              </a:pPr>
              <a:t>‹#›</a:t>
            </a:fld>
            <a:endParaRPr lang="en-US"/>
          </a:p>
        </p:txBody>
      </p:sp>
    </p:spTree>
    <p:extLst>
      <p:ext uri="{BB962C8B-B14F-4D97-AF65-F5344CB8AC3E}">
        <p14:creationId xmlns:p14="http://schemas.microsoft.com/office/powerpoint/2010/main" val="2209424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0E92900E-AA4B-B54A-A466-5290882EFA28}" type="slidenum">
              <a:rPr lang="en-US"/>
              <a:pPr>
                <a:defRPr/>
              </a:pPr>
              <a:t>‹#›</a:t>
            </a:fld>
            <a:endParaRPr lang="en-US"/>
          </a:p>
        </p:txBody>
      </p:sp>
    </p:spTree>
    <p:extLst>
      <p:ext uri="{BB962C8B-B14F-4D97-AF65-F5344CB8AC3E}">
        <p14:creationId xmlns:p14="http://schemas.microsoft.com/office/powerpoint/2010/main" val="27024524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92FBAB6A-7076-234B-A114-0A32453CB611}" type="slidenum">
              <a:rPr lang="en-US"/>
              <a:pPr>
                <a:defRPr/>
              </a:pPr>
              <a:t>‹#›</a:t>
            </a:fld>
            <a:endParaRPr lang="en-US"/>
          </a:p>
        </p:txBody>
      </p:sp>
    </p:spTree>
    <p:extLst>
      <p:ext uri="{BB962C8B-B14F-4D97-AF65-F5344CB8AC3E}">
        <p14:creationId xmlns:p14="http://schemas.microsoft.com/office/powerpoint/2010/main" val="42559178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6529CC8D-F74C-0B4C-AC75-3A8A1F49C974}"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ACCC317E-1EE2-6B4A-AB1F-1C24E186C3EC}"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prstClr val="white"/>
              </a:solidFill>
            </a:endParaRPr>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pPr>
              <a:defRPr/>
            </a:pPr>
            <a:endParaRPr lang="en-US">
              <a:solidFill>
                <a:prstClr val="white"/>
              </a:solidFill>
            </a:endParaRPr>
          </a:p>
        </p:txBody>
      </p:sp>
      <p:sp>
        <p:nvSpPr>
          <p:cNvPr id="8" name="Slide Number Placeholder 704"/>
          <p:cNvSpPr>
            <a:spLocks noGrp="1" noChangeArrowheads="1"/>
          </p:cNvSpPr>
          <p:nvPr>
            <p:ph type="sldNum" sz="quarter" idx="14"/>
          </p:nvPr>
        </p:nvSpPr>
        <p:spPr/>
        <p:txBody>
          <a:bodyPr/>
          <a:lstStyle>
            <a:lvl1pPr>
              <a:defRPr/>
            </a:lvl1pPr>
          </a:lstStyle>
          <a:p>
            <a:pPr>
              <a:defRPr/>
            </a:pPr>
            <a:fld id="{0971C8D1-50F8-DF4E-A006-4071988A17FA}"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A99ACEBF-CC7D-5042-85B0-31B129B0AB66}" type="slidenum">
              <a:rPr lang="en-US"/>
              <a:pPr>
                <a:defRPr/>
              </a:pPr>
              <a:t>‹#›</a:t>
            </a:fld>
            <a:endParaRPr lang="en-US"/>
          </a:p>
        </p:txBody>
      </p:sp>
    </p:spTree>
    <p:extLst>
      <p:ext uri="{BB962C8B-B14F-4D97-AF65-F5344CB8AC3E}">
        <p14:creationId xmlns:p14="http://schemas.microsoft.com/office/powerpoint/2010/main" val="1780414419"/>
      </p:ext>
    </p:extLst>
  </p:cSld>
  <p:clrMapOvr>
    <a:masterClrMapping/>
  </p:clrMapOvr>
  <p:transition spd="slow" advClick="0" advTm="7000">
    <p:fade thruBlk="1"/>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B1DFB35C-7917-734A-BEB8-F2442E3C7E61}" type="slidenum">
              <a:rPr lang="en-US"/>
              <a:pPr>
                <a:defRPr/>
              </a:pPr>
              <a:t>‹#›</a:t>
            </a:fld>
            <a:endParaRPr lang="en-US"/>
          </a:p>
        </p:txBody>
      </p:sp>
    </p:spTree>
    <p:extLst>
      <p:ext uri="{BB962C8B-B14F-4D97-AF65-F5344CB8AC3E}">
        <p14:creationId xmlns:p14="http://schemas.microsoft.com/office/powerpoint/2010/main" val="187389008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531AB3E-E835-D641-A9D2-07DEBE8216C9}" type="slidenum">
              <a:rPr lang="en-US"/>
              <a:pPr>
                <a:defRPr/>
              </a:pPr>
              <a:t>‹#›</a:t>
            </a:fld>
            <a:r>
              <a:rPr lang="en-US"/>
              <a:t> of 12</a:t>
            </a:r>
          </a:p>
        </p:txBody>
      </p:sp>
    </p:spTree>
    <p:extLst>
      <p:ext uri="{BB962C8B-B14F-4D97-AF65-F5344CB8AC3E}">
        <p14:creationId xmlns:p14="http://schemas.microsoft.com/office/powerpoint/2010/main" val="37086852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48B1C7A3-F2AE-924C-B529-3EEA95A2B224}" type="slidenum">
              <a:rPr lang="en-US"/>
              <a:pPr>
                <a:defRPr/>
              </a:pPr>
              <a:t>‹#›</a:t>
            </a:fld>
            <a:endParaRPr lang="en-US"/>
          </a:p>
        </p:txBody>
      </p:sp>
    </p:spTree>
    <p:extLst>
      <p:ext uri="{BB962C8B-B14F-4D97-AF65-F5344CB8AC3E}">
        <p14:creationId xmlns:p14="http://schemas.microsoft.com/office/powerpoint/2010/main" val="348563617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1188D250-1F31-1E4B-BECA-483B5C3508A8}" type="slidenum">
              <a:rPr lang="en-US"/>
              <a:pPr>
                <a:defRPr/>
              </a:pPr>
              <a:t>‹#›</a:t>
            </a:fld>
            <a:endParaRPr lang="en-US"/>
          </a:p>
        </p:txBody>
      </p:sp>
    </p:spTree>
    <p:extLst>
      <p:ext uri="{BB962C8B-B14F-4D97-AF65-F5344CB8AC3E}">
        <p14:creationId xmlns:p14="http://schemas.microsoft.com/office/powerpoint/2010/main" val="3155399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597E1196-C208-4942-9493-FBB4FA8EE65D}"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98976171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36FD6D5B-0A7B-BE44-9241-445D70D50C87}" type="slidenum">
              <a:rPr lang="en-US"/>
              <a:pPr>
                <a:defRPr/>
              </a:pPr>
              <a:t>‹#›</a:t>
            </a:fld>
            <a:endParaRPr lang="en-US"/>
          </a:p>
        </p:txBody>
      </p:sp>
    </p:spTree>
    <p:extLst>
      <p:ext uri="{BB962C8B-B14F-4D97-AF65-F5344CB8AC3E}">
        <p14:creationId xmlns:p14="http://schemas.microsoft.com/office/powerpoint/2010/main" val="194438257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4C572EF1-6F47-D640-B2E7-CE29AE316BB1}" type="slidenum">
              <a:rPr lang="en-US"/>
              <a:pPr>
                <a:defRPr/>
              </a:pPr>
              <a:t>‹#›</a:t>
            </a:fld>
            <a:endParaRPr lang="en-US"/>
          </a:p>
        </p:txBody>
      </p:sp>
    </p:spTree>
    <p:extLst>
      <p:ext uri="{BB962C8B-B14F-4D97-AF65-F5344CB8AC3E}">
        <p14:creationId xmlns:p14="http://schemas.microsoft.com/office/powerpoint/2010/main" val="18941842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EC13943C-0B4E-7540-BE21-8AE447187EB6}" type="slidenum">
              <a:rPr lang="en-US"/>
              <a:pPr>
                <a:defRPr/>
              </a:pPr>
              <a:t>‹#›</a:t>
            </a:fld>
            <a:endParaRPr lang="en-US"/>
          </a:p>
        </p:txBody>
      </p:sp>
    </p:spTree>
    <p:extLst>
      <p:ext uri="{BB962C8B-B14F-4D97-AF65-F5344CB8AC3E}">
        <p14:creationId xmlns:p14="http://schemas.microsoft.com/office/powerpoint/2010/main" val="27943078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52561F8E-40E6-F244-A197-61ABB368B4C8}" type="slidenum">
              <a:rPr lang="en-US"/>
              <a:pPr>
                <a:defRPr/>
              </a:pPr>
              <a:t>‹#›</a:t>
            </a:fld>
            <a:endParaRPr lang="en-US"/>
          </a:p>
        </p:txBody>
      </p:sp>
    </p:spTree>
    <p:extLst>
      <p:ext uri="{BB962C8B-B14F-4D97-AF65-F5344CB8AC3E}">
        <p14:creationId xmlns:p14="http://schemas.microsoft.com/office/powerpoint/2010/main" val="102500912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6E39989D-2DF0-E04F-86F4-5E7523BBDE00}" type="slidenum">
              <a:rPr lang="en-US"/>
              <a:pPr>
                <a:defRPr/>
              </a:pPr>
              <a:t>‹#›</a:t>
            </a:fld>
            <a:endParaRPr lang="en-US"/>
          </a:p>
        </p:txBody>
      </p:sp>
    </p:spTree>
    <p:extLst>
      <p:ext uri="{BB962C8B-B14F-4D97-AF65-F5344CB8AC3E}">
        <p14:creationId xmlns:p14="http://schemas.microsoft.com/office/powerpoint/2010/main" val="384860304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559F66F0-ADC0-7944-ACE8-E10F2F605F9A}" type="slidenum">
              <a:rPr lang="en-US"/>
              <a:pPr>
                <a:defRPr/>
              </a:pPr>
              <a:t>‹#›</a:t>
            </a:fld>
            <a:endParaRPr lang="en-US"/>
          </a:p>
        </p:txBody>
      </p:sp>
    </p:spTree>
    <p:extLst>
      <p:ext uri="{BB962C8B-B14F-4D97-AF65-F5344CB8AC3E}">
        <p14:creationId xmlns:p14="http://schemas.microsoft.com/office/powerpoint/2010/main" val="323244114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E036FE78-F78F-E340-8CB8-0DC3663E14F4}" type="slidenum">
              <a:rPr lang="en-US"/>
              <a:pPr>
                <a:defRPr/>
              </a:pPr>
              <a:t>‹#›</a:t>
            </a:fld>
            <a:endParaRPr lang="en-US"/>
          </a:p>
        </p:txBody>
      </p:sp>
    </p:spTree>
    <p:extLst>
      <p:ext uri="{BB962C8B-B14F-4D97-AF65-F5344CB8AC3E}">
        <p14:creationId xmlns:p14="http://schemas.microsoft.com/office/powerpoint/2010/main" val="14795711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28B9C33D-895D-2E41-A011-51E16DD4E4C7}" type="slidenum">
              <a:rPr lang="en-US"/>
              <a:pPr>
                <a:defRPr/>
              </a:pPr>
              <a:t>‹#›</a:t>
            </a:fld>
            <a:endParaRPr lang="en-US"/>
          </a:p>
        </p:txBody>
      </p:sp>
    </p:spTree>
    <p:extLst>
      <p:ext uri="{BB962C8B-B14F-4D97-AF65-F5344CB8AC3E}">
        <p14:creationId xmlns:p14="http://schemas.microsoft.com/office/powerpoint/2010/main" val="4025893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A42AA761-8F8E-D446-AF93-7C15B707A36B}" type="slidenum">
              <a:rPr lang="en-US"/>
              <a:pPr>
                <a:defRPr/>
              </a:pPr>
              <a:t>‹#›</a:t>
            </a:fld>
            <a:endParaRPr lang="en-US"/>
          </a:p>
        </p:txBody>
      </p:sp>
    </p:spTree>
    <p:extLst>
      <p:ext uri="{BB962C8B-B14F-4D97-AF65-F5344CB8AC3E}">
        <p14:creationId xmlns:p14="http://schemas.microsoft.com/office/powerpoint/2010/main" val="175175482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r>
              <a:rPr lang="en-US"/>
              <a:t>Click to edit Master title style</a:t>
            </a:r>
          </a:p>
        </p:txBody>
      </p:sp>
      <p:sp>
        <p:nvSpPr>
          <p:cNvPr id="3" name="Text Placeholder 2"/>
          <p:cNvSpPr>
            <a:spLocks noGrp="1"/>
          </p:cNvSpPr>
          <p:nvPr>
            <p:ph type="body" idx="1"/>
          </p:nvPr>
        </p:nvSpPr>
        <p:spPr/>
        <p:txBody>
          <a:bodyPr rtlCol="0"/>
          <a:lstStyle>
            <a:lvl1pPr>
              <a:defRPr sz="2800"/>
            </a:lvl1pPr>
            <a:lvl2pPr>
              <a:defRPr sz="2800"/>
            </a:lvl2pPr>
            <a:lvl3pPr>
              <a:defRPr sz="2800"/>
            </a:lvl3pPr>
            <a:lvl4pPr>
              <a:defRPr sz="2800"/>
            </a:lvl4pPr>
            <a:lvl5pPr>
              <a:defRPr sz="2800"/>
            </a:lvl5pPr>
          </a:lstStyle>
          <a:p>
            <a:pPr lvl="0"/>
            <a:r>
              <a:rPr lang="en-US"/>
              <a:t>Click to edit Master text styles</a:t>
            </a:r>
          </a:p>
          <a:p>
            <a:pPr lvl="0"/>
            <a:r>
              <a:rPr lang="en-US"/>
              <a:t>Second level</a:t>
            </a:r>
          </a:p>
          <a:p>
            <a:pPr lvl="0"/>
            <a:r>
              <a:rPr lang="en-US"/>
              <a:t>Third level</a:t>
            </a:r>
          </a:p>
          <a:p>
            <a:pPr lvl="0"/>
            <a:r>
              <a:rPr lang="en-US"/>
              <a:t>Fourth level</a:t>
            </a:r>
          </a:p>
          <a:p>
            <a:pPr lvl="0"/>
            <a:r>
              <a:rPr lang="en-US"/>
              <a:t>Fifth level</a:t>
            </a:r>
          </a:p>
        </p:txBody>
      </p:sp>
      <p:sp>
        <p:nvSpPr>
          <p:cNvPr id="4" name="Slide Number Placeholder 704"/>
          <p:cNvSpPr>
            <a:spLocks noGrp="1" noChangeArrowheads="1"/>
          </p:cNvSpPr>
          <p:nvPr>
            <p:ph type="sldNum" sz="quarter" idx="10"/>
          </p:nvPr>
        </p:nvSpPr>
        <p:spPr/>
        <p:txBody>
          <a:bodyPr/>
          <a:lstStyle>
            <a:lvl1pPr>
              <a:defRPr/>
            </a:lvl1pPr>
          </a:lstStyle>
          <a:p>
            <a:pPr>
              <a:defRPr/>
            </a:pPr>
            <a:fld id="{0FE93563-4FAB-AE41-A46A-3C5A6444ACCA}" type="slidenum">
              <a:rPr lang="en-US"/>
              <a:pPr>
                <a:defRPr/>
              </a:pPr>
              <a:t>‹#›</a:t>
            </a:fld>
            <a:endParaRPr lang="en-US"/>
          </a:p>
        </p:txBody>
      </p:sp>
      <p:sp>
        <p:nvSpPr>
          <p:cNvPr id="5" name="Slide Number Placeholder 704"/>
          <p:cNvSpPr>
            <a:spLocks noGrp="1" noChangeArrowheads="1"/>
          </p:cNvSpPr>
          <p:nvPr>
            <p:ph type="sldNum" sz="quarter" idx="11"/>
          </p:nvPr>
        </p:nvSpPr>
        <p:spPr/>
        <p:txBody>
          <a:bodyPr/>
          <a:lstStyle>
            <a:lvl1pPr>
              <a:defRPr/>
            </a:lvl1pPr>
          </a:lstStyle>
          <a:p>
            <a:pPr>
              <a:defRPr/>
            </a:pPr>
            <a:fld id="{FC625779-8119-F54C-A481-A6CAA2720670}" type="slidenum">
              <a:rPr lang="en-US"/>
              <a:pPr>
                <a:defRPr/>
              </a:pPr>
              <a:t>‹#›</a:t>
            </a:fld>
            <a:endParaRPr lang="en-US"/>
          </a:p>
        </p:txBody>
      </p:sp>
      <p:sp>
        <p:nvSpPr>
          <p:cNvPr id="6" name="Date Placeholder 1028"/>
          <p:cNvSpPr>
            <a:spLocks noGrp="1" noChangeArrowheads="1"/>
          </p:cNvSpPr>
          <p:nvPr>
            <p:ph type="dt" sz="half" idx="12"/>
          </p:nvPr>
        </p:nvSpPr>
        <p:spPr>
          <a:xfrm>
            <a:off x="685800" y="6267450"/>
            <a:ext cx="19050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7" name="Footer Placeholder 1029"/>
          <p:cNvSpPr>
            <a:spLocks noGrp="1" noChangeArrowheads="1"/>
          </p:cNvSpPr>
          <p:nvPr>
            <p:ph type="ftr" sz="quarter" idx="13"/>
          </p:nvPr>
        </p:nvSpPr>
        <p:spPr>
          <a:xfrm>
            <a:off x="3124200" y="6267450"/>
            <a:ext cx="2895600" cy="457200"/>
          </a:xfrm>
          <a:prstGeom prst="rect">
            <a:avLst/>
          </a:prstGeom>
        </p:spPr>
        <p:txBody>
          <a:bodyPr vert="horz" wrap="square" lIns="91440" tIns="45720" rIns="91440" bIns="45720" numCol="1" anchor="t" anchorCtr="0" compatLnSpc="1">
            <a:prstTxWarp prst="textNoShape">
              <a:avLst/>
            </a:prstTxWarp>
          </a:bodyPr>
          <a:lstStyle>
            <a:lvl1pPr>
              <a:defRPr>
                <a:solidFill>
                  <a:prstClr val="white"/>
                </a:solidFill>
              </a:defRPr>
            </a:lvl1pPr>
          </a:lstStyle>
          <a:p>
            <a:pPr>
              <a:defRPr/>
            </a:pPr>
            <a:endParaRPr lang="en-US"/>
          </a:p>
        </p:txBody>
      </p:sp>
      <p:sp>
        <p:nvSpPr>
          <p:cNvPr id="8" name="Slide Number Placeholder 704"/>
          <p:cNvSpPr>
            <a:spLocks noGrp="1" noChangeArrowheads="1"/>
          </p:cNvSpPr>
          <p:nvPr>
            <p:ph type="sldNum" sz="quarter" idx="14"/>
          </p:nvPr>
        </p:nvSpPr>
        <p:spPr/>
        <p:txBody>
          <a:bodyPr/>
          <a:lstStyle>
            <a:lvl1pPr>
              <a:defRPr/>
            </a:lvl1pPr>
          </a:lstStyle>
          <a:p>
            <a:pPr>
              <a:defRPr/>
            </a:pPr>
            <a:fld id="{7CA1EF1D-4984-1046-9052-61BF7C581370}" type="slidenum">
              <a:rPr lang="en-US"/>
              <a:pPr>
                <a:defRPr/>
              </a:pPr>
              <a:t>‹#›</a:t>
            </a:fld>
            <a:endParaRPr lang="en-US"/>
          </a:p>
        </p:txBody>
      </p:sp>
      <p:sp>
        <p:nvSpPr>
          <p:cNvPr id="9" name="Slide Number Placeholder 492"/>
          <p:cNvSpPr>
            <a:spLocks noGrp="1" noChangeArrowheads="1"/>
          </p:cNvSpPr>
          <p:nvPr>
            <p:ph type="sldNum" sz="quarter" idx="15"/>
          </p:nvPr>
        </p:nvSpPr>
        <p:spPr/>
        <p:txBody>
          <a:bodyPr/>
          <a:lstStyle>
            <a:lvl1pPr>
              <a:defRPr/>
            </a:lvl1pPr>
          </a:lstStyle>
          <a:p>
            <a:pPr>
              <a:defRPr/>
            </a:pPr>
            <a:fld id="{062C988C-A77D-8B43-B163-6E50E3796606}" type="slidenum">
              <a:rPr lang="en-US"/>
              <a:pPr>
                <a:defRPr/>
              </a:pPr>
              <a:t>‹#›</a:t>
            </a:fld>
            <a:endParaRPr lang="en-US"/>
          </a:p>
        </p:txBody>
      </p:sp>
    </p:spTree>
    <p:extLst>
      <p:ext uri="{BB962C8B-B14F-4D97-AF65-F5344CB8AC3E}">
        <p14:creationId xmlns:p14="http://schemas.microsoft.com/office/powerpoint/2010/main" val="3618152895"/>
      </p:ext>
    </p:extLst>
  </p:cSld>
  <p:clrMapOvr>
    <a:masterClrMapping/>
  </p:clrMapOvr>
  <p:transition spd="slow" advClick="0" advTm="7000">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6608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63F0ADA3-3B2E-674C-87EF-02A693D51051}"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3727463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solidFill>
                  <a:srgbClr val="37305A"/>
                </a:solidFill>
              </a:defRPr>
            </a:lvl1pPr>
          </a:lstStyle>
          <a:p>
            <a:pPr>
              <a:defRPr/>
            </a:pPr>
            <a:fld id="{5C8A307A-7142-9349-822F-BD9C8AECEF96}" type="slidenum">
              <a:rPr lang="en-US"/>
              <a:pPr>
                <a:defRPr/>
              </a:pPr>
              <a:t>‹#›</a:t>
            </a:fld>
            <a:endParaRPr lang="en-US"/>
          </a:p>
        </p:txBody>
      </p:sp>
    </p:spTree>
    <p:extLst>
      <p:ext uri="{BB962C8B-B14F-4D97-AF65-F5344CB8AC3E}">
        <p14:creationId xmlns:p14="http://schemas.microsoft.com/office/powerpoint/2010/main" val="2671517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5" Type="http://schemas.openxmlformats.org/officeDocument/2006/relationships/theme" Target="../theme/theme2.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heme" Target="../theme/theme3.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5.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png"/><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theme" Target="../theme/theme6.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theme" Target="../theme/theme7.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theme" Target="../theme/theme8.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2671563212"/>
      </p:ext>
    </p:extLst>
  </p:cSld>
  <p:clrMap bg1="lt1" tx1="dk1" bg2="lt2" tx2="dk2" accent1="accent1" accent2="accent2" accent3="accent3" accent4="accent4" accent5="accent5" accent6="accent6" hlink="hlink" folHlink="folHlink"/>
  <p:sldLayoutIdLst>
    <p:sldLayoutId id="2147487812" r:id="rId1"/>
    <p:sldLayoutId id="2147487813" r:id="rId2"/>
    <p:sldLayoutId id="2147487814" r:id="rId3"/>
    <p:sldLayoutId id="2147487815"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4099"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4100"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4101"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154698880"/>
      </p:ext>
    </p:extLst>
  </p:cSld>
  <p:clrMap bg1="lt1" tx1="dk1" bg2="lt2" tx2="dk2" accent1="accent1" accent2="accent2" accent3="accent3" accent4="accent4" accent5="accent5" accent6="accent6" hlink="hlink" folHlink="folHlink"/>
  <p:sldLayoutIdLst>
    <p:sldLayoutId id="2147487818" r:id="rId1"/>
    <p:sldLayoutId id="2147487819" r:id="rId2"/>
    <p:sldLayoutId id="2147487820" r:id="rId3"/>
    <p:sldLayoutId id="2147487821" r:id="rId4"/>
    <p:sldLayoutId id="2147487822" r:id="rId5"/>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2051"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67506DC8-CC2D-694C-B2CD-2A7DD35CA6AB}" type="slidenum">
              <a:rPr lang="en-US"/>
              <a:pPr>
                <a:defRPr/>
              </a:pPr>
              <a:t>‹#›</a:t>
            </a:fld>
            <a:endParaRPr lang="en-US"/>
          </a:p>
        </p:txBody>
      </p:sp>
    </p:spTree>
    <p:extLst>
      <p:ext uri="{BB962C8B-B14F-4D97-AF65-F5344CB8AC3E}">
        <p14:creationId xmlns:p14="http://schemas.microsoft.com/office/powerpoint/2010/main" val="1150589028"/>
      </p:ext>
    </p:extLst>
  </p:cSld>
  <p:clrMap bg1="lt1" tx1="dk1" bg2="lt2" tx2="dk2" accent1="accent1" accent2="accent2" accent3="accent3" accent4="accent4" accent5="accent5" accent6="accent6" hlink="hlink" folHlink="folHlink"/>
  <p:sldLayoutIdLst>
    <p:sldLayoutId id="2147487824" r:id="rId1"/>
    <p:sldLayoutId id="2147487825" r:id="rId2"/>
    <p:sldLayoutId id="2147487826" r:id="rId3"/>
    <p:sldLayoutId id="2147487827" r:id="rId4"/>
    <p:sldLayoutId id="2147487828" r:id="rId5"/>
    <p:sldLayoutId id="2147487829" r:id="rId6"/>
    <p:sldLayoutId id="2147487830" r:id="rId7"/>
    <p:sldLayoutId id="2147487831" r:id="rId8"/>
    <p:sldLayoutId id="2147487832" r:id="rId9"/>
    <p:sldLayoutId id="2147487833" r:id="rId10"/>
    <p:sldLayoutId id="2147487834" r:id="rId11"/>
    <p:sldLayoutId id="2147487835" r:id="rId12"/>
    <p:sldLayoutId id="2147487836"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997127984"/>
      </p:ext>
    </p:extLst>
  </p:cSld>
  <p:clrMap bg1="lt1" tx1="dk1" bg2="lt2" tx2="dk2" accent1="accent1" accent2="accent2" accent3="accent3" accent4="accent4" accent5="accent5" accent6="accent6" hlink="hlink" folHlink="folHlink"/>
  <p:sldLayoutIdLst>
    <p:sldLayoutId id="2147487850" r:id="rId1"/>
    <p:sldLayoutId id="2147487851" r:id="rId2"/>
    <p:sldLayoutId id="2147487852" r:id="rId3"/>
    <p:sldLayoutId id="2147487853"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pic>
        <p:nvPicPr>
          <p:cNvPr id="15363" name="Picture 2"/>
          <p:cNvPicPr>
            <a:picLocks noChangeAspect="1" noChangeArrowheads="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hangingPunct="1">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a:buClr>
                <a:srgbClr val="000000"/>
              </a:buClr>
              <a:buSzPct val="100000"/>
              <a:buFont typeface="Times New Roman" charset="0"/>
              <a:buNone/>
            </a:pPr>
            <a:endParaRPr lang="en-US" sz="180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 uri="{FAA26D3D-D897-4be2-8F04-BA451C77F1D7}">
              <ma14:placeholderFlag xmlns="" xmlns:ma14="http://schemas.microsoft.com/office/mac/drawingml/2011/main"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buClr>
                <a:srgbClr val="000000"/>
              </a:buClr>
              <a:buSzPct val="100000"/>
              <a:buFont typeface="Times New Roman" charset="0"/>
              <a:buNone/>
              <a:defRPr/>
            </a:pPr>
            <a:endParaRPr lang="en-US" sz="1800">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a:defRPr/>
            </a:pPr>
            <a:fld id="{8999EEEC-6E3B-2849-8402-05AA6C0C6662}" type="slidenum">
              <a:rPr lang="en-US"/>
              <a:pPr>
                <a:defRPr/>
              </a:pPr>
              <a:t>‹#›</a:t>
            </a:fld>
            <a:endParaRPr lang="en-US"/>
          </a:p>
        </p:txBody>
      </p:sp>
    </p:spTree>
    <p:extLst>
      <p:ext uri="{BB962C8B-B14F-4D97-AF65-F5344CB8AC3E}">
        <p14:creationId xmlns:p14="http://schemas.microsoft.com/office/powerpoint/2010/main" val="388062958"/>
      </p:ext>
    </p:extLst>
  </p:cSld>
  <p:clrMap bg1="lt1" tx1="dk1" bg2="lt2" tx2="dk2" accent1="accent1" accent2="accent2" accent3="accent3" accent4="accent4" accent5="accent5" accent6="accent6" hlink="hlink" folHlink="folHlink"/>
  <p:sldLayoutIdLst>
    <p:sldLayoutId id="2147487946" r:id="rId1"/>
    <p:sldLayoutId id="2147487947" r:id="rId2"/>
    <p:sldLayoutId id="2147487948" r:id="rId3"/>
    <p:sldLayoutId id="2147487949" r:id="rId4"/>
    <p:sldLayoutId id="2147487950" r:id="rId5"/>
    <p:sldLayoutId id="2147487951" r:id="rId6"/>
    <p:sldLayoutId id="2147487952" r:id="rId7"/>
    <p:sldLayoutId id="2147487953" r:id="rId8"/>
    <p:sldLayoutId id="2147487954" r:id="rId9"/>
    <p:sldLayoutId id="2147487955" r:id="rId10"/>
    <p:sldLayoutId id="2147487956"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1974A612-B1EB-4248-BF31-51AAB45CE0C3}" type="slidenum">
              <a:rPr lang="en-US"/>
              <a:pPr>
                <a:defRPr/>
              </a:pPr>
              <a:t>‹#›</a:t>
            </a:fld>
            <a:endParaRPr lang="en-US"/>
          </a:p>
        </p:txBody>
      </p:sp>
    </p:spTree>
    <p:extLst>
      <p:ext uri="{BB962C8B-B14F-4D97-AF65-F5344CB8AC3E}">
        <p14:creationId xmlns:p14="http://schemas.microsoft.com/office/powerpoint/2010/main" val="1974063917"/>
      </p:ext>
    </p:extLst>
  </p:cSld>
  <p:clrMap bg1="lt1" tx1="dk1" bg2="lt2" tx2="dk2" accent1="accent1" accent2="accent2" accent3="accent3" accent4="accent4" accent5="accent5" accent6="accent6" hlink="hlink" folHlink="folHlink"/>
  <p:sldLayoutIdLst>
    <p:sldLayoutId id="2147487958" r:id="rId1"/>
    <p:sldLayoutId id="2147487959" r:id="rId2"/>
    <p:sldLayoutId id="2147487960" r:id="rId3"/>
    <p:sldLayoutId id="2147487961" r:id="rId4"/>
    <p:sldLayoutId id="2147487962" r:id="rId5"/>
    <p:sldLayoutId id="2147487963" r:id="rId6"/>
    <p:sldLayoutId id="2147487964" r:id="rId7"/>
    <p:sldLayoutId id="2147487965" r:id="rId8"/>
    <p:sldLayoutId id="2147487966" r:id="rId9"/>
    <p:sldLayoutId id="2147487967" r:id="rId10"/>
    <p:sldLayoutId id="2147487968" r:id="rId11"/>
    <p:sldLayoutId id="2147487969" r:id="rId12"/>
    <p:sldLayoutId id="2147487970" r:id="rId13"/>
    <p:sldLayoutId id="2147487971"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5123"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5124"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5125"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FFFFFF"/>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pPr>
              <a:defRPr/>
            </a:pPr>
            <a:fld id="{033DE0C7-245D-944A-922F-0D8B851A68A3}" type="slidenum">
              <a:rPr lang="en-US"/>
              <a:pPr>
                <a:defRPr/>
              </a:pPr>
              <a:t>‹#›</a:t>
            </a:fld>
            <a:endParaRPr lang="en-US"/>
          </a:p>
        </p:txBody>
      </p:sp>
    </p:spTree>
    <p:extLst>
      <p:ext uri="{BB962C8B-B14F-4D97-AF65-F5344CB8AC3E}">
        <p14:creationId xmlns:p14="http://schemas.microsoft.com/office/powerpoint/2010/main" val="1772460001"/>
      </p:ext>
    </p:extLst>
  </p:cSld>
  <p:clrMap bg1="lt1" tx1="dk1" bg2="lt2" tx2="dk2" accent1="accent1" accent2="accent2" accent3="accent3" accent4="accent4" accent5="accent5" accent6="accent6" hlink="hlink" folHlink="folHlink"/>
  <p:sldLayoutIdLst>
    <p:sldLayoutId id="2147487973" r:id="rId1"/>
    <p:sldLayoutId id="2147487974" r:id="rId2"/>
    <p:sldLayoutId id="2147487975" r:id="rId3"/>
    <p:sldLayoutId id="2147487976" r:id="rId4"/>
    <p:sldLayoutId id="2147487977" r:id="rId5"/>
    <p:sldLayoutId id="2147487978" r:id="rId6"/>
    <p:sldLayoutId id="2147487979" r:id="rId7"/>
    <p:sldLayoutId id="2147487980" r:id="rId8"/>
    <p:sldLayoutId id="2147487981" r:id="rId9"/>
    <p:sldLayoutId id="2147487982" r:id="rId10"/>
    <p:sldLayoutId id="2147487983" r:id="rId11"/>
    <p:sldLayoutId id="2147487984" r:id="rId12"/>
    <p:sldLayoutId id="2147487985" r:id="rId13"/>
    <p:sldLayoutId id="2147487986" r:id="rId1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9.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CPS 510</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8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Virtual Memory</a:t>
            </a:r>
            <a:r>
              <a:rPr lang="en-US" sz="2800" b="1" dirty="0">
                <a:solidFill>
                  <a:srgbClr val="161645"/>
                </a:solidFill>
                <a:latin typeface="Calibri" charset="0"/>
              </a:rPr>
              <a:t> </a:t>
            </a: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Lightning Tour</a:t>
            </a:r>
          </a:p>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800" b="1" i="0" u="none" strike="noStrike" kern="1200" cap="none" spc="0" normalizeH="0" baseline="0" noProof="0" dirty="0">
                <a:ln>
                  <a:noFill/>
                </a:ln>
                <a:solidFill>
                  <a:srgbClr val="161645"/>
                </a:solidFill>
                <a:effectLst/>
                <a:uLnTx/>
                <a:uFillTx/>
                <a:latin typeface="Calibri" charset="0"/>
                <a:ea typeface="ＭＳ Ｐゴシック" charset="0"/>
              </a:rPr>
              <a:t>The Software</a:t>
            </a:r>
          </a:p>
        </p:txBody>
      </p:sp>
      <p:sp>
        <p:nvSpPr>
          <p:cNvPr id="130050" name="Text Box 2"/>
          <p:cNvSpPr txBox="1">
            <a:spLocks noChangeArrowheads="1"/>
          </p:cNvSpPr>
          <p:nvPr/>
        </p:nvSpPr>
        <p:spPr bwMode="auto">
          <a:xfrm>
            <a:off x="304800" y="3810000"/>
            <a:ext cx="845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endParaRPr kumimoji="0" lang="en-US" sz="2400" b="1" i="0" u="none" strike="noStrike" kern="1200" cap="none" spc="0" normalizeH="0" baseline="0" noProof="0" dirty="0">
              <a:ln>
                <a:noFill/>
              </a:ln>
              <a:solidFill>
                <a:srgbClr val="161645"/>
              </a:solidFill>
              <a:effectLst/>
              <a:uLnTx/>
              <a:uFillTx/>
              <a:latin typeface="Calibri" charset="0"/>
              <a:ea typeface="ＭＳ Ｐゴシック" charset="0"/>
            </a:endParaRP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Jeff Chase</a:t>
            </a:r>
          </a:p>
          <a:p>
            <a:pPr marL="0" marR="0" lvl="0" indent="0" algn="ctr" defTabSz="455613" rtl="0" eaLnBrk="1" fontAlgn="base" latinLnBrk="0" hangingPunct="1">
              <a:lnSpc>
                <a:spcPct val="100000"/>
              </a:lnSpc>
              <a:spcBef>
                <a:spcPts val="700"/>
              </a:spcBef>
              <a:spcAft>
                <a:spcPct val="0"/>
              </a:spcAft>
              <a:buClr>
                <a:srgbClr val="000000"/>
              </a:buClr>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US" sz="2400" b="1" i="0" u="none" strike="noStrike" kern="1200" cap="none" spc="0" normalizeH="0" baseline="0" noProof="0" dirty="0">
                <a:ln>
                  <a:noFill/>
                </a:ln>
                <a:solidFill>
                  <a:srgbClr val="161645"/>
                </a:solidFill>
                <a:effectLst/>
                <a:uLnTx/>
                <a:uFillTx/>
                <a:latin typeface="Calibri" charset="0"/>
                <a:ea typeface="ＭＳ Ｐゴシック" charset="0"/>
              </a:rPr>
              <a:t>Duke University</a:t>
            </a:r>
          </a:p>
        </p:txBody>
      </p:sp>
    </p:spTree>
    <p:extLst>
      <p:ext uri="{BB962C8B-B14F-4D97-AF65-F5344CB8AC3E}">
        <p14:creationId xmlns:p14="http://schemas.microsoft.com/office/powerpoint/2010/main" val="651663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Mmap</a:t>
            </a:r>
            <a:r>
              <a:rPr lang="en-US" dirty="0"/>
              <a:t> example: heap slab</a:t>
            </a:r>
          </a:p>
        </p:txBody>
      </p:sp>
      <p:sp>
        <p:nvSpPr>
          <p:cNvPr id="6" name="Rectangle 5"/>
          <p:cNvSpPr/>
          <p:nvPr/>
        </p:nvSpPr>
        <p:spPr>
          <a:xfrm>
            <a:off x="830262" y="2438400"/>
            <a:ext cx="7086600" cy="1200329"/>
          </a:xfrm>
          <a:prstGeom prst="rect">
            <a:avLst/>
          </a:prstGeom>
          <a:solidFill>
            <a:schemeClr val="tx2"/>
          </a:solidFill>
          <a:ln>
            <a:solidFill>
              <a:srgbClr val="00264D"/>
            </a:solid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prot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 (PROT_WRITE | PROT_READ);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flags = (MAP_SHARED | MAP_ANONYMOUS);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base = </a:t>
            </a:r>
            <a:r>
              <a:rPr kumimoji="0" lang="en-US" sz="2400" b="1" i="0" u="none" strike="noStrike" kern="1200" cap="none" spc="0" normalizeH="0" baseline="0" noProof="0" dirty="0" err="1">
                <a:ln>
                  <a:noFill/>
                </a:ln>
                <a:solidFill>
                  <a:srgbClr val="37305A"/>
                </a:solidFill>
                <a:effectLst/>
                <a:uLnTx/>
                <a:uFillTx/>
                <a:latin typeface="Arial" charset="0"/>
                <a:ea typeface="ＭＳ Ｐゴシック" charset="0"/>
              </a:rPr>
              <a:t>mmap</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(NULL,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max_bytes</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400" b="0" i="0" u="none" strike="noStrike" kern="1200" cap="none" spc="0" normalizeH="0" baseline="0" noProof="0" dirty="0" err="1">
                <a:ln>
                  <a:noFill/>
                </a:ln>
                <a:solidFill>
                  <a:srgbClr val="37305A"/>
                </a:solidFill>
                <a:effectLst/>
                <a:uLnTx/>
                <a:uFillTx/>
                <a:latin typeface="Arial" charset="0"/>
                <a:ea typeface="ＭＳ Ｐゴシック" charset="0"/>
              </a:rPr>
              <a:t>prot</a:t>
            </a:r>
            <a:r>
              <a:rPr kumimoji="0" lang="en-US" sz="2400" b="0" i="0" u="none" strike="noStrike" kern="1200" cap="none" spc="0" normalizeH="0" baseline="0" noProof="0" dirty="0">
                <a:ln>
                  <a:noFill/>
                </a:ln>
                <a:solidFill>
                  <a:srgbClr val="37305A"/>
                </a:solidFill>
                <a:effectLst/>
                <a:uLnTx/>
                <a:uFillTx/>
                <a:latin typeface="Arial" charset="0"/>
                <a:ea typeface="ＭＳ Ｐゴシック" charset="0"/>
              </a:rPr>
              <a:t>, flags, -1, 0);</a:t>
            </a:r>
          </a:p>
        </p:txBody>
      </p:sp>
      <p:sp>
        <p:nvSpPr>
          <p:cNvPr id="9" name="TextBox 8"/>
          <p:cNvSpPr txBox="1"/>
          <p:nvPr/>
        </p:nvSpPr>
        <p:spPr>
          <a:xfrm>
            <a:off x="1763712" y="1888748"/>
            <a:ext cx="3162300"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pages may be written</a:t>
            </a:r>
          </a:p>
        </p:txBody>
      </p:sp>
      <p:sp>
        <p:nvSpPr>
          <p:cNvPr id="10" name="TextBox 9"/>
          <p:cNvSpPr txBox="1"/>
          <p:nvPr/>
        </p:nvSpPr>
        <p:spPr>
          <a:xfrm>
            <a:off x="4564062" y="1888748"/>
            <a:ext cx="3162300" cy="400110"/>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pages may be read</a:t>
            </a:r>
          </a:p>
        </p:txBody>
      </p:sp>
      <p:cxnSp>
        <p:nvCxnSpPr>
          <p:cNvPr id="3" name="Straight Arrow Connector 2"/>
          <p:cNvCxnSpPr>
            <a:stCxn id="9" idx="2"/>
          </p:cNvCxnSpPr>
          <p:nvPr/>
        </p:nvCxnSpPr>
        <p:spPr bwMode="auto">
          <a:xfrm>
            <a:off x="3344862" y="2288858"/>
            <a:ext cx="76200" cy="21053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a:stCxn id="10" idx="2"/>
          </p:cNvCxnSpPr>
          <p:nvPr/>
        </p:nvCxnSpPr>
        <p:spPr bwMode="auto">
          <a:xfrm flipH="1">
            <a:off x="5707062" y="2288858"/>
            <a:ext cx="438150" cy="21053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1249362" y="3787914"/>
            <a:ext cx="316230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starting address (here chosen by kernel)</a:t>
            </a:r>
          </a:p>
        </p:txBody>
      </p:sp>
      <p:cxnSp>
        <p:nvCxnSpPr>
          <p:cNvPr id="14" name="Straight Arrow Connector 13"/>
          <p:cNvCxnSpPr>
            <a:stCxn id="12" idx="0"/>
          </p:cNvCxnSpPr>
          <p:nvPr/>
        </p:nvCxnSpPr>
        <p:spPr bwMode="auto">
          <a:xfrm flipV="1">
            <a:off x="2830512" y="3523850"/>
            <a:ext cx="247650" cy="264064"/>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5" name="TextBox 14"/>
          <p:cNvSpPr txBox="1"/>
          <p:nvPr/>
        </p:nvSpPr>
        <p:spPr>
          <a:xfrm>
            <a:off x="5364162" y="3787109"/>
            <a:ext cx="316230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used for mapping a file to memory (here no file)</a:t>
            </a:r>
          </a:p>
        </p:txBody>
      </p:sp>
      <p:cxnSp>
        <p:nvCxnSpPr>
          <p:cNvPr id="17" name="Straight Arrow Connector 16"/>
          <p:cNvCxnSpPr>
            <a:stCxn id="15" idx="0"/>
          </p:cNvCxnSpPr>
          <p:nvPr/>
        </p:nvCxnSpPr>
        <p:spPr bwMode="auto">
          <a:xfrm flipV="1">
            <a:off x="6945312" y="3505200"/>
            <a:ext cx="19050" cy="281909"/>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2" name="TextBox 21"/>
          <p:cNvSpPr txBox="1"/>
          <p:nvPr/>
        </p:nvSpPr>
        <p:spPr>
          <a:xfrm>
            <a:off x="7067550" y="1580972"/>
            <a:ext cx="2076450" cy="707886"/>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mapping is not backed by a file</a:t>
            </a:r>
          </a:p>
        </p:txBody>
      </p:sp>
      <p:cxnSp>
        <p:nvCxnSpPr>
          <p:cNvPr id="24" name="Straight Arrow Connector 23"/>
          <p:cNvCxnSpPr>
            <a:stCxn id="22" idx="2"/>
          </p:cNvCxnSpPr>
          <p:nvPr/>
        </p:nvCxnSpPr>
        <p:spPr bwMode="auto">
          <a:xfrm flipH="1">
            <a:off x="7383462" y="2288858"/>
            <a:ext cx="722313" cy="60674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pic>
        <p:nvPicPr>
          <p:cNvPr id="16" name="Picture 77">
            <a:extLst>
              <a:ext uri="{FF2B5EF4-FFF2-40B4-BE49-F238E27FC236}">
                <a16:creationId xmlns:a16="http://schemas.microsoft.com/office/drawing/2014/main" id="{F304B1E6-838A-144E-B67E-94DCD642A78D}"/>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318125" y="4953000"/>
            <a:ext cx="2301875" cy="1230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A4D2A131-DD11-644C-AE1A-9B28EB7CEFD4}"/>
              </a:ext>
            </a:extLst>
          </p:cNvPr>
          <p:cNvSpPr/>
          <p:nvPr/>
        </p:nvSpPr>
        <p:spPr>
          <a:xfrm>
            <a:off x="830262" y="4862691"/>
            <a:ext cx="3259226" cy="400110"/>
          </a:xfrm>
          <a:prstGeom prst="rect">
            <a:avLst/>
          </a:prstGeom>
        </p:spPr>
        <p:txBody>
          <a:bodyPr wrap="none">
            <a:spAutoFit/>
          </a:bodyPr>
          <a:lstStyle/>
          <a:p>
            <a:r>
              <a:rPr lang="en-US" sz="2000" dirty="0">
                <a:solidFill>
                  <a:srgbClr val="37305A"/>
                </a:solidFill>
              </a:rPr>
              <a:t>Zero-fill on demand! (</a:t>
            </a:r>
            <a:r>
              <a:rPr lang="en-US" sz="2000" dirty="0" err="1">
                <a:solidFill>
                  <a:srgbClr val="37305A"/>
                </a:solidFill>
              </a:rPr>
              <a:t>zfod</a:t>
            </a:r>
            <a:r>
              <a:rPr lang="en-US" sz="2000" dirty="0">
                <a:solidFill>
                  <a:srgbClr val="37305A"/>
                </a:solidFill>
              </a:rPr>
              <a:t>)</a:t>
            </a:r>
            <a:endParaRPr lang="en-US" dirty="0"/>
          </a:p>
        </p:txBody>
      </p:sp>
    </p:spTree>
    <p:extLst>
      <p:ext uri="{BB962C8B-B14F-4D97-AF65-F5344CB8AC3E}">
        <p14:creationId xmlns:p14="http://schemas.microsoft.com/office/powerpoint/2010/main" val="2084561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r>
              <a:rPr lang="en-US">
                <a:latin typeface="Arial" charset="0"/>
                <a:ea typeface="ＭＳ Ｐゴシック" charset="0"/>
              </a:rPr>
              <a:t>Memory as a cache</a:t>
            </a:r>
          </a:p>
        </p:txBody>
      </p:sp>
      <p:grpSp>
        <p:nvGrpSpPr>
          <p:cNvPr id="37890" name="Group 140"/>
          <p:cNvGrpSpPr>
            <a:grpSpLocks/>
          </p:cNvGrpSpPr>
          <p:nvPr/>
        </p:nvGrpSpPr>
        <p:grpSpPr bwMode="auto">
          <a:xfrm>
            <a:off x="3962400" y="1676400"/>
            <a:ext cx="685800" cy="4267200"/>
            <a:chOff x="5562600" y="1600200"/>
            <a:chExt cx="457200" cy="5181600"/>
          </a:xfrm>
        </p:grpSpPr>
        <p:cxnSp>
          <p:nvCxnSpPr>
            <p:cNvPr id="75" name="Straight Connector 74"/>
            <p:cNvCxnSpPr/>
            <p:nvPr/>
          </p:nvCxnSpPr>
          <p:spPr bwMode="auto">
            <a:xfrm>
              <a:off x="5562600" y="16830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6" name="Straight Connector 75"/>
            <p:cNvCxnSpPr/>
            <p:nvPr/>
          </p:nvCxnSpPr>
          <p:spPr bwMode="auto">
            <a:xfrm>
              <a:off x="5562600" y="16002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7" name="Straight Connector 76"/>
            <p:cNvCxnSpPr/>
            <p:nvPr/>
          </p:nvCxnSpPr>
          <p:spPr bwMode="auto">
            <a:xfrm>
              <a:off x="5562600" y="18469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8" name="Straight Connector 77"/>
            <p:cNvCxnSpPr/>
            <p:nvPr/>
          </p:nvCxnSpPr>
          <p:spPr bwMode="auto">
            <a:xfrm>
              <a:off x="5562600" y="20936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79" name="Straight Connector 78"/>
            <p:cNvCxnSpPr/>
            <p:nvPr/>
          </p:nvCxnSpPr>
          <p:spPr bwMode="auto">
            <a:xfrm>
              <a:off x="5562600" y="23404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0" name="Straight Connector 79"/>
            <p:cNvCxnSpPr/>
            <p:nvPr/>
          </p:nvCxnSpPr>
          <p:spPr bwMode="auto">
            <a:xfrm>
              <a:off x="5562600" y="25871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1" name="Straight Connector 80"/>
            <p:cNvCxnSpPr/>
            <p:nvPr/>
          </p:nvCxnSpPr>
          <p:spPr bwMode="auto">
            <a:xfrm>
              <a:off x="5562600" y="28339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2" name="Straight Connector 81"/>
            <p:cNvCxnSpPr/>
            <p:nvPr/>
          </p:nvCxnSpPr>
          <p:spPr bwMode="auto">
            <a:xfrm>
              <a:off x="5562600" y="30806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3" name="Straight Connector 82"/>
            <p:cNvCxnSpPr/>
            <p:nvPr/>
          </p:nvCxnSpPr>
          <p:spPr bwMode="auto">
            <a:xfrm>
              <a:off x="5562600" y="33274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4" name="Straight Connector 83"/>
            <p:cNvCxnSpPr/>
            <p:nvPr/>
          </p:nvCxnSpPr>
          <p:spPr bwMode="auto">
            <a:xfrm>
              <a:off x="5562600" y="35741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5" name="Straight Connector 84"/>
            <p:cNvCxnSpPr/>
            <p:nvPr/>
          </p:nvCxnSpPr>
          <p:spPr bwMode="auto">
            <a:xfrm>
              <a:off x="5562600" y="38208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6" name="Straight Connector 85"/>
            <p:cNvCxnSpPr/>
            <p:nvPr/>
          </p:nvCxnSpPr>
          <p:spPr bwMode="auto">
            <a:xfrm>
              <a:off x="5562600" y="40676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7" name="Straight Connector 86"/>
            <p:cNvCxnSpPr/>
            <p:nvPr/>
          </p:nvCxnSpPr>
          <p:spPr bwMode="auto">
            <a:xfrm>
              <a:off x="5562600" y="43143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8" name="Straight Connector 87"/>
            <p:cNvCxnSpPr/>
            <p:nvPr/>
          </p:nvCxnSpPr>
          <p:spPr bwMode="auto">
            <a:xfrm>
              <a:off x="5562600" y="45611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89" name="Straight Connector 88"/>
            <p:cNvCxnSpPr/>
            <p:nvPr/>
          </p:nvCxnSpPr>
          <p:spPr bwMode="auto">
            <a:xfrm>
              <a:off x="5562600" y="48078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0" name="Straight Connector 89"/>
            <p:cNvCxnSpPr/>
            <p:nvPr/>
          </p:nvCxnSpPr>
          <p:spPr bwMode="auto">
            <a:xfrm>
              <a:off x="5562600" y="51374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1" name="Straight Connector 90"/>
            <p:cNvCxnSpPr/>
            <p:nvPr/>
          </p:nvCxnSpPr>
          <p:spPr bwMode="auto">
            <a:xfrm>
              <a:off x="5562600" y="17659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2" name="Straight Connector 91"/>
            <p:cNvCxnSpPr/>
            <p:nvPr/>
          </p:nvCxnSpPr>
          <p:spPr bwMode="auto">
            <a:xfrm>
              <a:off x="5562600" y="19279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3" name="Straight Connector 92"/>
            <p:cNvCxnSpPr/>
            <p:nvPr/>
          </p:nvCxnSpPr>
          <p:spPr bwMode="auto">
            <a:xfrm>
              <a:off x="5562600" y="217657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4" name="Straight Connector 93"/>
            <p:cNvCxnSpPr/>
            <p:nvPr/>
          </p:nvCxnSpPr>
          <p:spPr bwMode="auto">
            <a:xfrm>
              <a:off x="5562600" y="24233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5" name="Straight Connector 94"/>
            <p:cNvCxnSpPr/>
            <p:nvPr/>
          </p:nvCxnSpPr>
          <p:spPr bwMode="auto">
            <a:xfrm>
              <a:off x="5562600" y="26700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6" name="Straight Connector 95"/>
            <p:cNvCxnSpPr/>
            <p:nvPr/>
          </p:nvCxnSpPr>
          <p:spPr bwMode="auto">
            <a:xfrm>
              <a:off x="5562600" y="29168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7" name="Straight Connector 96"/>
            <p:cNvCxnSpPr/>
            <p:nvPr/>
          </p:nvCxnSpPr>
          <p:spPr bwMode="auto">
            <a:xfrm>
              <a:off x="5562600" y="31616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8" name="Straight Connector 97"/>
            <p:cNvCxnSpPr/>
            <p:nvPr/>
          </p:nvCxnSpPr>
          <p:spPr bwMode="auto">
            <a:xfrm>
              <a:off x="5562600" y="341029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99" name="Straight Connector 98"/>
            <p:cNvCxnSpPr/>
            <p:nvPr/>
          </p:nvCxnSpPr>
          <p:spPr bwMode="auto">
            <a:xfrm>
              <a:off x="5562600" y="36551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0" name="Straight Connector 99"/>
            <p:cNvCxnSpPr/>
            <p:nvPr/>
          </p:nvCxnSpPr>
          <p:spPr bwMode="auto">
            <a:xfrm>
              <a:off x="5562600" y="390377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1" name="Straight Connector 100"/>
            <p:cNvCxnSpPr/>
            <p:nvPr/>
          </p:nvCxnSpPr>
          <p:spPr bwMode="auto">
            <a:xfrm>
              <a:off x="5562600" y="41505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2" name="Straight Connector 101"/>
            <p:cNvCxnSpPr/>
            <p:nvPr/>
          </p:nvCxnSpPr>
          <p:spPr bwMode="auto">
            <a:xfrm>
              <a:off x="5562600" y="43972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3" name="Straight Connector 102"/>
            <p:cNvCxnSpPr/>
            <p:nvPr/>
          </p:nvCxnSpPr>
          <p:spPr bwMode="auto">
            <a:xfrm>
              <a:off x="5562600" y="46440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4" name="Straight Connector 103"/>
            <p:cNvCxnSpPr/>
            <p:nvPr/>
          </p:nvCxnSpPr>
          <p:spPr bwMode="auto">
            <a:xfrm>
              <a:off x="5562600" y="48888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5" name="Straight Connector 104"/>
            <p:cNvCxnSpPr/>
            <p:nvPr/>
          </p:nvCxnSpPr>
          <p:spPr bwMode="auto">
            <a:xfrm>
              <a:off x="5562600" y="52203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6" name="Straight Connector 105"/>
            <p:cNvCxnSpPr/>
            <p:nvPr/>
          </p:nvCxnSpPr>
          <p:spPr bwMode="auto">
            <a:xfrm>
              <a:off x="5562600" y="54651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7" name="Straight Connector 106"/>
            <p:cNvCxnSpPr/>
            <p:nvPr/>
          </p:nvCxnSpPr>
          <p:spPr bwMode="auto">
            <a:xfrm>
              <a:off x="5562600" y="20107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8" name="Straight Connector 107"/>
            <p:cNvCxnSpPr/>
            <p:nvPr/>
          </p:nvCxnSpPr>
          <p:spPr bwMode="auto">
            <a:xfrm>
              <a:off x="5562600" y="22575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09" name="Straight Connector 108"/>
            <p:cNvCxnSpPr/>
            <p:nvPr/>
          </p:nvCxnSpPr>
          <p:spPr bwMode="auto">
            <a:xfrm>
              <a:off x="5562600" y="25042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0" name="Straight Connector 109"/>
            <p:cNvCxnSpPr/>
            <p:nvPr/>
          </p:nvCxnSpPr>
          <p:spPr bwMode="auto">
            <a:xfrm>
              <a:off x="5562600" y="27510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1" name="Straight Connector 110"/>
            <p:cNvCxnSpPr/>
            <p:nvPr/>
          </p:nvCxnSpPr>
          <p:spPr bwMode="auto">
            <a:xfrm>
              <a:off x="5562600" y="29996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2" name="Straight Connector 111"/>
            <p:cNvCxnSpPr/>
            <p:nvPr/>
          </p:nvCxnSpPr>
          <p:spPr bwMode="auto">
            <a:xfrm>
              <a:off x="5562600" y="32445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3" name="Straight Connector 112"/>
            <p:cNvCxnSpPr/>
            <p:nvPr/>
          </p:nvCxnSpPr>
          <p:spPr bwMode="auto">
            <a:xfrm>
              <a:off x="5562600" y="349318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4" name="Straight Connector 113"/>
            <p:cNvCxnSpPr/>
            <p:nvPr/>
          </p:nvCxnSpPr>
          <p:spPr bwMode="auto">
            <a:xfrm>
              <a:off x="5562600" y="373799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5" name="Straight Connector 114"/>
            <p:cNvCxnSpPr/>
            <p:nvPr/>
          </p:nvCxnSpPr>
          <p:spPr bwMode="auto">
            <a:xfrm>
              <a:off x="5562600" y="39847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6" name="Straight Connector 115"/>
            <p:cNvCxnSpPr/>
            <p:nvPr/>
          </p:nvCxnSpPr>
          <p:spPr bwMode="auto">
            <a:xfrm>
              <a:off x="5562600" y="42314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7" name="Straight Connector 116"/>
            <p:cNvCxnSpPr/>
            <p:nvPr/>
          </p:nvCxnSpPr>
          <p:spPr bwMode="auto">
            <a:xfrm>
              <a:off x="5562600" y="44782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8" name="Straight Connector 117"/>
            <p:cNvCxnSpPr/>
            <p:nvPr/>
          </p:nvCxnSpPr>
          <p:spPr bwMode="auto">
            <a:xfrm>
              <a:off x="5562600" y="47268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19" name="Straight Connector 118"/>
            <p:cNvCxnSpPr/>
            <p:nvPr/>
          </p:nvCxnSpPr>
          <p:spPr bwMode="auto">
            <a:xfrm>
              <a:off x="5562600" y="49717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0" name="Straight Connector 119"/>
            <p:cNvCxnSpPr/>
            <p:nvPr/>
          </p:nvCxnSpPr>
          <p:spPr bwMode="auto">
            <a:xfrm>
              <a:off x="5562600" y="5301343"/>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1" name="Straight Connector 120"/>
            <p:cNvCxnSpPr/>
            <p:nvPr/>
          </p:nvCxnSpPr>
          <p:spPr bwMode="auto">
            <a:xfrm>
              <a:off x="5562600" y="5548086"/>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2" name="Straight Connector 121"/>
            <p:cNvCxnSpPr/>
            <p:nvPr/>
          </p:nvCxnSpPr>
          <p:spPr bwMode="auto">
            <a:xfrm>
              <a:off x="5562600" y="571193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3" name="Straight Connector 122"/>
            <p:cNvCxnSpPr/>
            <p:nvPr/>
          </p:nvCxnSpPr>
          <p:spPr bwMode="auto">
            <a:xfrm>
              <a:off x="5562600" y="50546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4" name="Straight Connector 123"/>
            <p:cNvCxnSpPr/>
            <p:nvPr/>
          </p:nvCxnSpPr>
          <p:spPr bwMode="auto">
            <a:xfrm>
              <a:off x="5562600" y="53823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5" name="Straight Connector 124"/>
            <p:cNvCxnSpPr/>
            <p:nvPr/>
          </p:nvCxnSpPr>
          <p:spPr bwMode="auto">
            <a:xfrm>
              <a:off x="5562600" y="563097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6" name="Straight Connector 125"/>
            <p:cNvCxnSpPr/>
            <p:nvPr/>
          </p:nvCxnSpPr>
          <p:spPr bwMode="auto">
            <a:xfrm>
              <a:off x="5562600" y="579482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7" name="Straight Connector 126"/>
            <p:cNvCxnSpPr/>
            <p:nvPr/>
          </p:nvCxnSpPr>
          <p:spPr bwMode="auto">
            <a:xfrm>
              <a:off x="5562600" y="5877719"/>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8" name="Straight Connector 127"/>
            <p:cNvCxnSpPr/>
            <p:nvPr/>
          </p:nvCxnSpPr>
          <p:spPr bwMode="auto">
            <a:xfrm>
              <a:off x="5562600" y="595868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29" name="Straight Connector 128"/>
            <p:cNvCxnSpPr/>
            <p:nvPr/>
          </p:nvCxnSpPr>
          <p:spPr bwMode="auto">
            <a:xfrm>
              <a:off x="5562600" y="6041571"/>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0" name="Straight Connector 129"/>
            <p:cNvCxnSpPr/>
            <p:nvPr/>
          </p:nvCxnSpPr>
          <p:spPr bwMode="auto">
            <a:xfrm>
              <a:off x="5562600" y="6124462"/>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1" name="Straight Connector 130"/>
            <p:cNvCxnSpPr/>
            <p:nvPr/>
          </p:nvCxnSpPr>
          <p:spPr bwMode="auto">
            <a:xfrm>
              <a:off x="5562600" y="620542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2" name="Straight Connector 131"/>
            <p:cNvCxnSpPr/>
            <p:nvPr/>
          </p:nvCxnSpPr>
          <p:spPr bwMode="auto">
            <a:xfrm>
              <a:off x="5562600" y="6288314"/>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3" name="Straight Connector 132"/>
            <p:cNvCxnSpPr/>
            <p:nvPr/>
          </p:nvCxnSpPr>
          <p:spPr bwMode="auto">
            <a:xfrm>
              <a:off x="5562600" y="637120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4" name="Straight Connector 133"/>
            <p:cNvCxnSpPr/>
            <p:nvPr/>
          </p:nvCxnSpPr>
          <p:spPr bwMode="auto">
            <a:xfrm>
              <a:off x="5562600" y="6454095"/>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5" name="Straight Connector 134"/>
            <p:cNvCxnSpPr/>
            <p:nvPr/>
          </p:nvCxnSpPr>
          <p:spPr bwMode="auto">
            <a:xfrm>
              <a:off x="5562600" y="6535057"/>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6" name="Straight Connector 135"/>
            <p:cNvCxnSpPr/>
            <p:nvPr/>
          </p:nvCxnSpPr>
          <p:spPr bwMode="auto">
            <a:xfrm>
              <a:off x="5562600" y="661602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7" name="Straight Connector 136"/>
            <p:cNvCxnSpPr/>
            <p:nvPr/>
          </p:nvCxnSpPr>
          <p:spPr bwMode="auto">
            <a:xfrm>
              <a:off x="5562600" y="669891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8" name="Straight Connector 137"/>
            <p:cNvCxnSpPr/>
            <p:nvPr/>
          </p:nvCxnSpPr>
          <p:spPr bwMode="auto">
            <a:xfrm>
              <a:off x="5562600" y="6781800"/>
              <a:ext cx="457200" cy="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39" name="Straight Connector 138"/>
            <p:cNvCxnSpPr/>
            <p:nvPr/>
          </p:nvCxnSpPr>
          <p:spPr bwMode="auto">
            <a:xfrm flipH="1" flipV="1">
              <a:off x="5562600" y="16002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cxnSp>
          <p:nvCxnSpPr>
            <p:cNvPr id="140" name="Straight Connector 139"/>
            <p:cNvCxnSpPr/>
            <p:nvPr/>
          </p:nvCxnSpPr>
          <p:spPr bwMode="auto">
            <a:xfrm flipH="1" flipV="1">
              <a:off x="6019800" y="1600200"/>
              <a:ext cx="0" cy="5181600"/>
            </a:xfrm>
            <a:prstGeom prst="line">
              <a:avLst/>
            </a:prstGeom>
            <a:solidFill>
              <a:srgbClr val="00B8FF"/>
            </a:solidFill>
            <a:ln w="9525" cap="flat" cmpd="sng" algn="ctr">
              <a:solidFill>
                <a:schemeClr val="accent1">
                  <a:lumMod val="50000"/>
                </a:schemeClr>
              </a:solidFill>
              <a:prstDash val="solid"/>
              <a:round/>
              <a:headEnd type="none" w="med" len="med"/>
              <a:tailEnd type="none" w="med" len="med"/>
            </a:ln>
            <a:effectLst/>
          </p:spPr>
        </p:cxnSp>
      </p:grpSp>
      <p:sp>
        <p:nvSpPr>
          <p:cNvPr id="37891" name="Text Box 57"/>
          <p:cNvSpPr txBox="1">
            <a:spLocks noChangeArrowheads="1"/>
          </p:cNvSpPr>
          <p:nvPr/>
        </p:nvSpPr>
        <p:spPr bwMode="auto">
          <a:xfrm>
            <a:off x="3581400" y="5867400"/>
            <a:ext cx="1524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a:solidFill>
                  <a:srgbClr val="003367"/>
                </a:solidFill>
                <a:cs typeface="Arial" charset="0"/>
              </a:rPr>
              <a:t>memory</a:t>
            </a:r>
          </a:p>
          <a:p>
            <a:pPr algn="ctr" defTabSz="914400" eaLnBrk="1" hangingPunct="1"/>
            <a:r>
              <a:rPr lang="en-US" sz="2000" b="1">
                <a:solidFill>
                  <a:srgbClr val="003367"/>
                </a:solidFill>
                <a:cs typeface="Arial" charset="0"/>
              </a:rPr>
              <a:t>(frames)</a:t>
            </a:r>
            <a:endParaRPr lang="en-US" sz="1800">
              <a:solidFill>
                <a:srgbClr val="003367"/>
              </a:solidFill>
              <a:cs typeface="Arial" charset="0"/>
            </a:endParaRPr>
          </a:p>
        </p:txBody>
      </p:sp>
      <p:grpSp>
        <p:nvGrpSpPr>
          <p:cNvPr id="37892" name="Group 154"/>
          <p:cNvGrpSpPr>
            <a:grpSpLocks/>
          </p:cNvGrpSpPr>
          <p:nvPr/>
        </p:nvGrpSpPr>
        <p:grpSpPr bwMode="auto">
          <a:xfrm>
            <a:off x="1219200" y="2057400"/>
            <a:ext cx="719138" cy="1217613"/>
            <a:chOff x="1947863" y="1804988"/>
            <a:chExt cx="990600" cy="1676400"/>
          </a:xfrm>
        </p:grpSpPr>
        <p:sp>
          <p:nvSpPr>
            <p:cNvPr id="37937" name="AutoShape 3"/>
            <p:cNvSpPr>
              <a:spLocks noChangeArrowheads="1"/>
            </p:cNvSpPr>
            <p:nvPr/>
          </p:nvSpPr>
          <p:spPr bwMode="auto">
            <a:xfrm>
              <a:off x="1947863" y="1804988"/>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sp>
          <p:nvSpPr>
            <p:cNvPr id="37938" name="AutoShape 4"/>
            <p:cNvSpPr>
              <a:spLocks noChangeArrowheads="1"/>
            </p:cNvSpPr>
            <p:nvPr/>
          </p:nvSpPr>
          <p:spPr bwMode="auto">
            <a:xfrm>
              <a:off x="1947863" y="2185988"/>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r>
                <a:rPr lang="en-US" sz="1600">
                  <a:solidFill>
                    <a:srgbClr val="37305A"/>
                  </a:solidFill>
                </a:rPr>
                <a:t>data</a:t>
              </a:r>
              <a:endParaRPr lang="en-US" sz="1400">
                <a:solidFill>
                  <a:srgbClr val="37305A"/>
                </a:solidFill>
              </a:endParaRPr>
            </a:p>
          </p:txBody>
        </p:sp>
        <p:sp>
          <p:nvSpPr>
            <p:cNvPr id="37939" name="AutoShape 5"/>
            <p:cNvSpPr>
              <a:spLocks noChangeArrowheads="1"/>
            </p:cNvSpPr>
            <p:nvPr/>
          </p:nvSpPr>
          <p:spPr bwMode="auto">
            <a:xfrm>
              <a:off x="1947863" y="2414588"/>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37305A"/>
                </a:solidFill>
              </a:endParaRPr>
            </a:p>
          </p:txBody>
        </p:sp>
        <p:sp>
          <p:nvSpPr>
            <p:cNvPr id="37940" name="AutoShape 6"/>
            <p:cNvSpPr>
              <a:spLocks noChangeArrowheads="1"/>
            </p:cNvSpPr>
            <p:nvPr/>
          </p:nvSpPr>
          <p:spPr bwMode="auto">
            <a:xfrm>
              <a:off x="1947863" y="2795588"/>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sp>
          <p:nvSpPr>
            <p:cNvPr id="37941" name="AutoShape 7"/>
            <p:cNvSpPr>
              <a:spLocks noChangeArrowheads="1"/>
            </p:cNvSpPr>
            <p:nvPr/>
          </p:nvSpPr>
          <p:spPr bwMode="auto">
            <a:xfrm>
              <a:off x="1947863" y="2871788"/>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600">
                <a:solidFill>
                  <a:srgbClr val="37305A"/>
                </a:solidFill>
              </a:endParaRPr>
            </a:p>
          </p:txBody>
        </p:sp>
        <p:sp>
          <p:nvSpPr>
            <p:cNvPr id="37942" name="AutoShape 8"/>
            <p:cNvSpPr>
              <a:spLocks noChangeArrowheads="1"/>
            </p:cNvSpPr>
            <p:nvPr/>
          </p:nvSpPr>
          <p:spPr bwMode="auto">
            <a:xfrm>
              <a:off x="1947863" y="3252788"/>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algn="ctr">
                <a:buClr>
                  <a:srgbClr val="000000"/>
                </a:buClr>
                <a:buSzPct val="100000"/>
                <a:buFont typeface="Times New Roman" charset="0"/>
                <a:buNone/>
              </a:pPr>
              <a:endParaRPr lang="en-US" sz="1800">
                <a:solidFill>
                  <a:srgbClr val="37305A"/>
                </a:solidFill>
              </a:endParaRPr>
            </a:p>
          </p:txBody>
        </p:sp>
        <p:sp>
          <p:nvSpPr>
            <p:cNvPr id="37943" name="AutoShape 9"/>
            <p:cNvSpPr>
              <a:spLocks noChangeArrowheads="1"/>
            </p:cNvSpPr>
            <p:nvPr/>
          </p:nvSpPr>
          <p:spPr bwMode="auto">
            <a:xfrm>
              <a:off x="1947863" y="2185988"/>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grpSp>
      <p:grpSp>
        <p:nvGrpSpPr>
          <p:cNvPr id="37893" name="Group 155"/>
          <p:cNvGrpSpPr>
            <a:grpSpLocks/>
          </p:cNvGrpSpPr>
          <p:nvPr/>
        </p:nvGrpSpPr>
        <p:grpSpPr bwMode="auto">
          <a:xfrm>
            <a:off x="2176463" y="2895600"/>
            <a:ext cx="719137" cy="1217613"/>
            <a:chOff x="1947863" y="1804988"/>
            <a:chExt cx="990600" cy="1676400"/>
          </a:xfrm>
        </p:grpSpPr>
        <p:sp>
          <p:nvSpPr>
            <p:cNvPr id="37930" name="AutoShape 3"/>
            <p:cNvSpPr>
              <a:spLocks noChangeArrowheads="1"/>
            </p:cNvSpPr>
            <p:nvPr/>
          </p:nvSpPr>
          <p:spPr bwMode="auto">
            <a:xfrm>
              <a:off x="1947863" y="1804988"/>
              <a:ext cx="990600" cy="3810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sp>
          <p:nvSpPr>
            <p:cNvPr id="37931" name="AutoShape 4"/>
            <p:cNvSpPr>
              <a:spLocks noChangeArrowheads="1"/>
            </p:cNvSpPr>
            <p:nvPr/>
          </p:nvSpPr>
          <p:spPr bwMode="auto">
            <a:xfrm>
              <a:off x="1947863" y="2185988"/>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r>
                <a:rPr lang="en-US" sz="1600">
                  <a:solidFill>
                    <a:srgbClr val="37305A"/>
                  </a:solidFill>
                </a:rPr>
                <a:t>data</a:t>
              </a:r>
              <a:endParaRPr lang="en-US" sz="1400">
                <a:solidFill>
                  <a:srgbClr val="37305A"/>
                </a:solidFill>
              </a:endParaRPr>
            </a:p>
          </p:txBody>
        </p:sp>
        <p:sp>
          <p:nvSpPr>
            <p:cNvPr id="37932" name="AutoShape 5"/>
            <p:cNvSpPr>
              <a:spLocks noChangeArrowheads="1"/>
            </p:cNvSpPr>
            <p:nvPr/>
          </p:nvSpPr>
          <p:spPr bwMode="auto">
            <a:xfrm>
              <a:off x="1947863" y="2414588"/>
              <a:ext cx="990600" cy="381000"/>
            </a:xfrm>
            <a:prstGeom prst="flowChartProcess">
              <a:avLst/>
            </a:prstGeom>
            <a:solidFill>
              <a:srgbClr val="666699"/>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800">
                <a:solidFill>
                  <a:srgbClr val="37305A"/>
                </a:solidFill>
              </a:endParaRPr>
            </a:p>
          </p:txBody>
        </p:sp>
        <p:sp>
          <p:nvSpPr>
            <p:cNvPr id="37933" name="AutoShape 6"/>
            <p:cNvSpPr>
              <a:spLocks noChangeArrowheads="1"/>
            </p:cNvSpPr>
            <p:nvPr/>
          </p:nvSpPr>
          <p:spPr bwMode="auto">
            <a:xfrm>
              <a:off x="1947863" y="2795588"/>
              <a:ext cx="990600" cy="76200"/>
            </a:xfrm>
            <a:prstGeom prst="flowChartProcess">
              <a:avLst/>
            </a:prstGeom>
            <a:solidFill>
              <a:srgbClr val="FFFFFF"/>
            </a:solidFill>
            <a:ln w="12700">
              <a:solidFill>
                <a:schemeClr val="tx1"/>
              </a:solidFill>
              <a:miter lim="800000"/>
              <a:headEnd type="none" w="sm" len="sm"/>
              <a:tailEnd type="none" w="sm" len="sm"/>
            </a:ln>
          </p:spPr>
          <p:txBody>
            <a:bodyPr wrap="none" anchor="ctr"/>
            <a:lstStyle/>
            <a:p>
              <a:pPr>
                <a:buClr>
                  <a:srgbClr val="000000"/>
                </a:buClr>
                <a:buSzPct val="100000"/>
                <a:buFont typeface="Times New Roman" charset="0"/>
                <a:buNone/>
              </a:pPr>
              <a:endParaRPr lang="en-US" sz="1800">
                <a:solidFill>
                  <a:srgbClr val="37305A"/>
                </a:solidFill>
              </a:endParaRPr>
            </a:p>
          </p:txBody>
        </p:sp>
        <p:sp>
          <p:nvSpPr>
            <p:cNvPr id="37934" name="AutoShape 7"/>
            <p:cNvSpPr>
              <a:spLocks noChangeArrowheads="1"/>
            </p:cNvSpPr>
            <p:nvPr/>
          </p:nvSpPr>
          <p:spPr bwMode="auto">
            <a:xfrm>
              <a:off x="1947863" y="2871788"/>
              <a:ext cx="990600" cy="381000"/>
            </a:xfrm>
            <a:prstGeom prst="flowChartProcess">
              <a:avLst/>
            </a:prstGeom>
            <a:solidFill>
              <a:srgbClr val="969696"/>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600">
                <a:solidFill>
                  <a:srgbClr val="37305A"/>
                </a:solidFill>
              </a:endParaRPr>
            </a:p>
          </p:txBody>
        </p:sp>
        <p:sp>
          <p:nvSpPr>
            <p:cNvPr id="37935" name="AutoShape 8"/>
            <p:cNvSpPr>
              <a:spLocks noChangeArrowheads="1"/>
            </p:cNvSpPr>
            <p:nvPr/>
          </p:nvSpPr>
          <p:spPr bwMode="auto">
            <a:xfrm>
              <a:off x="1947863" y="3252788"/>
              <a:ext cx="990600" cy="228600"/>
            </a:xfrm>
            <a:prstGeom prst="flowChartProcess">
              <a:avLst/>
            </a:prstGeom>
            <a:solidFill>
              <a:srgbClr val="800080"/>
            </a:solidFill>
            <a:ln w="12700">
              <a:solidFill>
                <a:schemeClr val="tx1"/>
              </a:solidFill>
              <a:miter lim="800000"/>
              <a:headEnd type="none" w="sm" len="sm"/>
              <a:tailEnd type="none" w="sm" len="sm"/>
            </a:ln>
          </p:spPr>
          <p:txBody>
            <a:bodyPr wrap="none" anchor="ctr" anchorCtr="1"/>
            <a:lstStyle/>
            <a:p>
              <a:pPr algn="ctr">
                <a:buClr>
                  <a:srgbClr val="000000"/>
                </a:buClr>
                <a:buSzPct val="100000"/>
                <a:buFont typeface="Times New Roman" charset="0"/>
                <a:buNone/>
              </a:pPr>
              <a:endParaRPr lang="en-US" sz="1800">
                <a:solidFill>
                  <a:srgbClr val="37305A"/>
                </a:solidFill>
              </a:endParaRPr>
            </a:p>
          </p:txBody>
        </p:sp>
        <p:sp>
          <p:nvSpPr>
            <p:cNvPr id="37936" name="AutoShape 9"/>
            <p:cNvSpPr>
              <a:spLocks noChangeArrowheads="1"/>
            </p:cNvSpPr>
            <p:nvPr/>
          </p:nvSpPr>
          <p:spPr bwMode="auto">
            <a:xfrm>
              <a:off x="1947863" y="2185988"/>
              <a:ext cx="990600" cy="228600"/>
            </a:xfrm>
            <a:prstGeom prst="flowChartProcess">
              <a:avLst/>
            </a:prstGeom>
            <a:solidFill>
              <a:srgbClr val="008080"/>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srgbClr val="37305A"/>
                </a:solidFill>
              </a:endParaRPr>
            </a:p>
          </p:txBody>
        </p:sp>
      </p:grpSp>
      <p:sp>
        <p:nvSpPr>
          <p:cNvPr id="164" name="Rectangle 163"/>
          <p:cNvSpPr/>
          <p:nvPr/>
        </p:nvSpPr>
        <p:spPr bwMode="auto">
          <a:xfrm>
            <a:off x="2074863" y="4481513"/>
            <a:ext cx="973137" cy="133985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65" name="Oval 164"/>
          <p:cNvSpPr/>
          <p:nvPr/>
        </p:nvSpPr>
        <p:spPr bwMode="auto">
          <a:xfrm>
            <a:off x="2076450" y="4435475"/>
            <a:ext cx="969963" cy="92075"/>
          </a:xfrm>
          <a:prstGeom prst="ellipse">
            <a:avLst/>
          </a:prstGeom>
          <a:solidFill>
            <a:srgbClr val="EEECE1">
              <a:lumMod val="50000"/>
            </a:srgbClr>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66" name="Oval 165"/>
          <p:cNvSpPr/>
          <p:nvPr/>
        </p:nvSpPr>
        <p:spPr bwMode="auto">
          <a:xfrm>
            <a:off x="2076450" y="5775325"/>
            <a:ext cx="969963" cy="92075"/>
          </a:xfrm>
          <a:prstGeom prst="ellipse">
            <a:avLst/>
          </a:prstGeom>
          <a:solidFill>
            <a:srgbClr val="EEECE1">
              <a:lumMod val="5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67" name="Rectangle 166"/>
          <p:cNvSpPr/>
          <p:nvPr/>
        </p:nvSpPr>
        <p:spPr bwMode="auto">
          <a:xfrm>
            <a:off x="2330450" y="4697413"/>
            <a:ext cx="461963" cy="231775"/>
          </a:xfrm>
          <a:prstGeom prst="rect">
            <a:avLst/>
          </a:prstGeom>
          <a:solidFill>
            <a:srgbClr val="8B4785"/>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68" name="Rectangle 167"/>
          <p:cNvSpPr/>
          <p:nvPr/>
        </p:nvSpPr>
        <p:spPr bwMode="auto">
          <a:xfrm>
            <a:off x="2330450" y="5048250"/>
            <a:ext cx="461963" cy="233363"/>
          </a:xfrm>
          <a:prstGeom prst="rect">
            <a:avLst/>
          </a:prstGeom>
          <a:solidFill>
            <a:srgbClr val="8B4785"/>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169" name="Rectangle 168"/>
          <p:cNvSpPr/>
          <p:nvPr/>
        </p:nvSpPr>
        <p:spPr bwMode="auto">
          <a:xfrm>
            <a:off x="2330450" y="5400675"/>
            <a:ext cx="461963" cy="231775"/>
          </a:xfrm>
          <a:prstGeom prst="rect">
            <a:avLst/>
          </a:prstGeom>
          <a:solidFill>
            <a:srgbClr val="8B4785"/>
          </a:solidFill>
          <a:ln w="19050" cap="flat" cmpd="sng" algn="ctr">
            <a:solidFill>
              <a:srgbClr val="003367"/>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sz="1800" kern="0">
              <a:solidFill>
                <a:sysClr val="windowText" lastClr="000000"/>
              </a:solidFill>
              <a:cs typeface="Arial" charset="0"/>
            </a:endParaRPr>
          </a:p>
        </p:txBody>
      </p:sp>
      <p:sp>
        <p:nvSpPr>
          <p:cNvPr id="37900" name="Text Box 57"/>
          <p:cNvSpPr txBox="1">
            <a:spLocks noChangeArrowheads="1"/>
          </p:cNvSpPr>
          <p:nvPr/>
        </p:nvSpPr>
        <p:spPr bwMode="auto">
          <a:xfrm>
            <a:off x="2057400" y="1676400"/>
            <a:ext cx="1219200" cy="101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a:solidFill>
                  <a:srgbClr val="003367"/>
                </a:solidFill>
                <a:cs typeface="Arial" charset="0"/>
              </a:rPr>
              <a:t>virtual address spaces</a:t>
            </a:r>
            <a:endParaRPr lang="en-US" sz="1800">
              <a:solidFill>
                <a:srgbClr val="003367"/>
              </a:solidFill>
              <a:cs typeface="Arial" charset="0"/>
            </a:endParaRPr>
          </a:p>
        </p:txBody>
      </p:sp>
      <p:sp>
        <p:nvSpPr>
          <p:cNvPr id="37901" name="Text Box 57"/>
          <p:cNvSpPr txBox="1">
            <a:spLocks noChangeArrowheads="1"/>
          </p:cNvSpPr>
          <p:nvPr/>
        </p:nvSpPr>
        <p:spPr bwMode="auto">
          <a:xfrm>
            <a:off x="228600" y="3733800"/>
            <a:ext cx="1752600" cy="1938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a:solidFill>
                  <a:srgbClr val="003367"/>
                </a:solidFill>
                <a:cs typeface="Arial" charset="0"/>
              </a:rPr>
              <a:t>files and filesystems,</a:t>
            </a:r>
          </a:p>
          <a:p>
            <a:pPr algn="ctr" defTabSz="914400" eaLnBrk="1" hangingPunct="1"/>
            <a:r>
              <a:rPr lang="en-US" sz="2000" b="1">
                <a:solidFill>
                  <a:srgbClr val="003367"/>
                </a:solidFill>
                <a:cs typeface="Arial" charset="0"/>
              </a:rPr>
              <a:t>databases,</a:t>
            </a:r>
          </a:p>
          <a:p>
            <a:pPr algn="ctr" defTabSz="914400" eaLnBrk="1" hangingPunct="1"/>
            <a:r>
              <a:rPr lang="en-US" sz="2000" b="1">
                <a:solidFill>
                  <a:srgbClr val="003367"/>
                </a:solidFill>
                <a:cs typeface="Arial" charset="0"/>
              </a:rPr>
              <a:t>other storage objects</a:t>
            </a:r>
            <a:endParaRPr lang="en-US" sz="1800">
              <a:solidFill>
                <a:srgbClr val="003367"/>
              </a:solidFill>
              <a:cs typeface="Arial" charset="0"/>
            </a:endParaRPr>
          </a:p>
        </p:txBody>
      </p:sp>
      <p:sp>
        <p:nvSpPr>
          <p:cNvPr id="172" name="Trapezoid 171"/>
          <p:cNvSpPr/>
          <p:nvPr/>
        </p:nvSpPr>
        <p:spPr bwMode="auto">
          <a:xfrm>
            <a:off x="5257800" y="4687888"/>
            <a:ext cx="3505200" cy="609600"/>
          </a:xfrm>
          <a:prstGeom prst="trapezoid">
            <a:avLst>
              <a:gd name="adj" fmla="val 58333"/>
            </a:avLst>
          </a:prstGeom>
          <a:solidFill>
            <a:schemeClr val="bg2"/>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solidFill>
                <a:srgbClr val="37305A"/>
              </a:solidFill>
              <a:cs typeface="Arial" charset="0"/>
            </a:endParaRPr>
          </a:p>
        </p:txBody>
      </p:sp>
      <p:sp>
        <p:nvSpPr>
          <p:cNvPr id="37903" name="Text Box 57"/>
          <p:cNvSpPr txBox="1">
            <a:spLocks noChangeArrowheads="1"/>
          </p:cNvSpPr>
          <p:nvPr/>
        </p:nvSpPr>
        <p:spPr bwMode="auto">
          <a:xfrm>
            <a:off x="5410200" y="4687888"/>
            <a:ext cx="33528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1800" b="1">
                <a:solidFill>
                  <a:srgbClr val="003367"/>
                </a:solidFill>
                <a:cs typeface="Arial" charset="0"/>
              </a:rPr>
              <a:t>disk and other storage</a:t>
            </a:r>
          </a:p>
          <a:p>
            <a:pPr algn="ctr" defTabSz="914400" eaLnBrk="1" hangingPunct="1"/>
            <a:r>
              <a:rPr lang="en-US" sz="1800" b="1">
                <a:solidFill>
                  <a:srgbClr val="003367"/>
                </a:solidFill>
                <a:cs typeface="Arial" charset="0"/>
              </a:rPr>
              <a:t>network RAM</a:t>
            </a:r>
            <a:endParaRPr lang="en-US" sz="1600">
              <a:solidFill>
                <a:srgbClr val="003367"/>
              </a:solidFill>
              <a:cs typeface="Arial" charset="0"/>
            </a:endParaRPr>
          </a:p>
        </p:txBody>
      </p:sp>
      <p:sp>
        <p:nvSpPr>
          <p:cNvPr id="37904" name="Text Box 57"/>
          <p:cNvSpPr txBox="1">
            <a:spLocks noChangeArrowheads="1"/>
          </p:cNvSpPr>
          <p:nvPr/>
        </p:nvSpPr>
        <p:spPr bwMode="auto">
          <a:xfrm>
            <a:off x="533400" y="5997575"/>
            <a:ext cx="2971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a:solidFill>
                  <a:srgbClr val="003367"/>
                </a:solidFill>
                <a:cs typeface="Arial" charset="0"/>
              </a:rPr>
              <a:t>Page read/write accesses</a:t>
            </a:r>
          </a:p>
        </p:txBody>
      </p:sp>
      <p:grpSp>
        <p:nvGrpSpPr>
          <p:cNvPr id="37905" name="Group 72"/>
          <p:cNvGrpSpPr>
            <a:grpSpLocks/>
          </p:cNvGrpSpPr>
          <p:nvPr/>
        </p:nvGrpSpPr>
        <p:grpSpPr bwMode="auto">
          <a:xfrm>
            <a:off x="5867400" y="3470275"/>
            <a:ext cx="1895475" cy="949325"/>
            <a:chOff x="883" y="1284"/>
            <a:chExt cx="1184" cy="592"/>
          </a:xfrm>
        </p:grpSpPr>
        <p:sp useBgFill="1">
          <p:nvSpPr>
            <p:cNvPr id="37914" name="Oval 73"/>
            <p:cNvSpPr>
              <a:spLocks noChangeArrowheads="1"/>
            </p:cNvSpPr>
            <p:nvPr/>
          </p:nvSpPr>
          <p:spPr bwMode="auto">
            <a:xfrm>
              <a:off x="1284" y="1636"/>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37915" name="Oval 74"/>
            <p:cNvSpPr>
              <a:spLocks noChangeArrowheads="1"/>
            </p:cNvSpPr>
            <p:nvPr/>
          </p:nvSpPr>
          <p:spPr bwMode="auto">
            <a:xfrm>
              <a:off x="1403" y="1669"/>
              <a:ext cx="503" cy="137"/>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useBgFill="1">
          <p:nvSpPr>
            <p:cNvPr id="37916" name="Oval 75"/>
            <p:cNvSpPr>
              <a:spLocks noChangeArrowheads="1"/>
            </p:cNvSpPr>
            <p:nvPr/>
          </p:nvSpPr>
          <p:spPr bwMode="auto">
            <a:xfrm>
              <a:off x="1284" y="1492"/>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37917" name="Oval 76"/>
            <p:cNvSpPr>
              <a:spLocks noChangeArrowheads="1"/>
            </p:cNvSpPr>
            <p:nvPr/>
          </p:nvSpPr>
          <p:spPr bwMode="auto">
            <a:xfrm>
              <a:off x="1267" y="1380"/>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useBgFill="1">
          <p:nvSpPr>
            <p:cNvPr id="37918" name="Oval 77"/>
            <p:cNvSpPr>
              <a:spLocks noChangeArrowheads="1"/>
            </p:cNvSpPr>
            <p:nvPr/>
          </p:nvSpPr>
          <p:spPr bwMode="auto">
            <a:xfrm>
              <a:off x="1267" y="1284"/>
              <a:ext cx="783" cy="240"/>
            </a:xfrm>
            <a:prstGeom prst="ellipse">
              <a:avLst/>
            </a:prstGeom>
            <a:ln w="25400">
              <a:solidFill>
                <a:srgbClr val="000000"/>
              </a:solidFill>
              <a:round/>
              <a:headEnd/>
              <a:tailEnd/>
            </a:ln>
          </p:spPr>
          <p:txBody>
            <a:bodyPr wrap="none" anchor="ctr"/>
            <a:lstStyle/>
            <a:p>
              <a:pPr defTabSz="914400"/>
              <a:endParaRPr lang="en-US" sz="1800">
                <a:solidFill>
                  <a:srgbClr val="000000"/>
                </a:solidFill>
              </a:endParaRPr>
            </a:p>
          </p:txBody>
        </p:sp>
        <p:sp>
          <p:nvSpPr>
            <p:cNvPr id="181" name="Line 78"/>
            <p:cNvSpPr>
              <a:spLocks noChangeShapeType="1"/>
            </p:cNvSpPr>
            <p:nvPr/>
          </p:nvSpPr>
          <p:spPr bwMode="auto">
            <a:xfrm>
              <a:off x="1643" y="1388"/>
              <a:ext cx="165" cy="127"/>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2" name="Line 79"/>
            <p:cNvSpPr>
              <a:spLocks noChangeShapeType="1"/>
            </p:cNvSpPr>
            <p:nvPr/>
          </p:nvSpPr>
          <p:spPr bwMode="auto">
            <a:xfrm>
              <a:off x="1627" y="1372"/>
              <a:ext cx="388" cy="64"/>
            </a:xfrm>
            <a:prstGeom prst="line">
              <a:avLst/>
            </a:prstGeom>
            <a:noFill/>
            <a:ln w="12700">
              <a:solidFill>
                <a:srgbClr val="618FFD"/>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37921" name="Oval 80"/>
            <p:cNvSpPr>
              <a:spLocks noChangeArrowheads="1"/>
            </p:cNvSpPr>
            <p:nvPr/>
          </p:nvSpPr>
          <p:spPr bwMode="auto">
            <a:xfrm>
              <a:off x="1406" y="1335"/>
              <a:ext cx="505" cy="137"/>
            </a:xfrm>
            <a:prstGeom prst="ellipse">
              <a:avLst/>
            </a:prstGeom>
            <a:noFill/>
            <a:ln w="12700">
              <a:solidFill>
                <a:srgbClr val="FC0128"/>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pPr defTabSz="914400"/>
              <a:endParaRPr lang="en-US" sz="1800">
                <a:solidFill>
                  <a:srgbClr val="000000"/>
                </a:solidFill>
              </a:endParaRPr>
            </a:p>
          </p:txBody>
        </p:sp>
        <p:sp>
          <p:nvSpPr>
            <p:cNvPr id="184" name="Line 81"/>
            <p:cNvSpPr>
              <a:spLocks noChangeShapeType="1"/>
            </p:cNvSpPr>
            <p:nvPr/>
          </p:nvSpPr>
          <p:spPr bwMode="auto">
            <a:xfrm>
              <a:off x="1411" y="1403"/>
              <a:ext cx="0" cy="340"/>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5" name="Line 82"/>
            <p:cNvSpPr>
              <a:spLocks noChangeShapeType="1"/>
            </p:cNvSpPr>
            <p:nvPr/>
          </p:nvSpPr>
          <p:spPr bwMode="auto">
            <a:xfrm>
              <a:off x="1915" y="1396"/>
              <a:ext cx="0" cy="359"/>
            </a:xfrm>
            <a:prstGeom prst="line">
              <a:avLst/>
            </a:prstGeom>
            <a:noFill/>
            <a:ln w="12700">
              <a:solidFill>
                <a:srgbClr val="FC0128"/>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6" name="Line 83"/>
            <p:cNvSpPr>
              <a:spLocks noChangeShapeType="1"/>
            </p:cNvSpPr>
            <p:nvPr/>
          </p:nvSpPr>
          <p:spPr bwMode="auto">
            <a:xfrm>
              <a:off x="1140" y="1357"/>
              <a:ext cx="0" cy="415"/>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7" name="Line 84"/>
            <p:cNvSpPr>
              <a:spLocks noChangeShapeType="1"/>
            </p:cNvSpPr>
            <p:nvPr/>
          </p:nvSpPr>
          <p:spPr bwMode="auto">
            <a:xfrm>
              <a:off x="1123" y="1357"/>
              <a:ext cx="263"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8" name="Line 85"/>
            <p:cNvSpPr>
              <a:spLocks noChangeShapeType="1"/>
            </p:cNvSpPr>
            <p:nvPr/>
          </p:nvSpPr>
          <p:spPr bwMode="auto">
            <a:xfrm>
              <a:off x="1140" y="1532"/>
              <a:ext cx="199"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89" name="Line 86"/>
            <p:cNvSpPr>
              <a:spLocks noChangeShapeType="1"/>
            </p:cNvSpPr>
            <p:nvPr/>
          </p:nvSpPr>
          <p:spPr bwMode="auto">
            <a:xfrm>
              <a:off x="1140" y="1653"/>
              <a:ext cx="240"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90" name="Line 87"/>
            <p:cNvSpPr>
              <a:spLocks noChangeShapeType="1"/>
            </p:cNvSpPr>
            <p:nvPr/>
          </p:nvSpPr>
          <p:spPr bwMode="auto">
            <a:xfrm>
              <a:off x="1140" y="1788"/>
              <a:ext cx="24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sp>
          <p:nvSpPr>
            <p:cNvPr id="191" name="Line 88"/>
            <p:cNvSpPr>
              <a:spLocks noChangeShapeType="1"/>
            </p:cNvSpPr>
            <p:nvPr/>
          </p:nvSpPr>
          <p:spPr bwMode="auto">
            <a:xfrm flipH="1">
              <a:off x="883" y="1597"/>
              <a:ext cx="257" cy="0"/>
            </a:xfrm>
            <a:prstGeom prst="line">
              <a:avLst/>
            </a:prstGeom>
            <a:noFill/>
            <a:ln w="25400">
              <a:solidFill>
                <a:srgbClr val="00AE00"/>
              </a:solidFill>
              <a:round/>
              <a:headEnd type="none" w="sm" len="sm"/>
              <a:tailEnd type="none" w="sm" len="sm"/>
            </a:ln>
          </p:spPr>
          <p:txBody>
            <a:bodyPr wrap="none" anchor="ctr"/>
            <a:lstStyle/>
            <a:p>
              <a:pPr defTabSz="914400" fontAlgn="auto">
                <a:spcBef>
                  <a:spcPts val="0"/>
                </a:spcBef>
                <a:spcAft>
                  <a:spcPts val="0"/>
                </a:spcAft>
                <a:defRPr/>
              </a:pPr>
              <a:endParaRPr lang="en-US" sz="1800" kern="0">
                <a:solidFill>
                  <a:sysClr val="windowText" lastClr="000000"/>
                </a:solidFill>
                <a:ea typeface="ＭＳ Ｐゴシック" charset="-128"/>
                <a:cs typeface="ＭＳ Ｐゴシック" charset="-128"/>
              </a:endParaRPr>
            </a:p>
          </p:txBody>
        </p:sp>
      </p:grpSp>
      <p:sp>
        <p:nvSpPr>
          <p:cNvPr id="37906" name="Text Box 57"/>
          <p:cNvSpPr txBox="1">
            <a:spLocks noChangeArrowheads="1"/>
          </p:cNvSpPr>
          <p:nvPr/>
        </p:nvSpPr>
        <p:spPr bwMode="auto">
          <a:xfrm>
            <a:off x="5410200" y="5867400"/>
            <a:ext cx="3276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b="1">
                <a:solidFill>
                  <a:srgbClr val="003367"/>
                </a:solidFill>
                <a:cs typeface="Arial" charset="0"/>
              </a:rPr>
              <a:t>backing storage volumes</a:t>
            </a:r>
          </a:p>
          <a:p>
            <a:pPr algn="ctr" defTabSz="914400" eaLnBrk="1" hangingPunct="1"/>
            <a:r>
              <a:rPr lang="en-US" sz="2000" b="1">
                <a:solidFill>
                  <a:srgbClr val="003367"/>
                </a:solidFill>
                <a:cs typeface="Arial" charset="0"/>
              </a:rPr>
              <a:t>(pages and blocks)</a:t>
            </a:r>
            <a:endParaRPr lang="en-US" sz="1800">
              <a:solidFill>
                <a:srgbClr val="003367"/>
              </a:solidFill>
              <a:cs typeface="Arial" charset="0"/>
            </a:endParaRPr>
          </a:p>
        </p:txBody>
      </p:sp>
      <p:sp>
        <p:nvSpPr>
          <p:cNvPr id="37907" name="Text Box 57"/>
          <p:cNvSpPr txBox="1">
            <a:spLocks noChangeArrowheads="1"/>
          </p:cNvSpPr>
          <p:nvPr/>
        </p:nvSpPr>
        <p:spPr bwMode="auto">
          <a:xfrm>
            <a:off x="4876800" y="1524000"/>
            <a:ext cx="4114800"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hangingPunct="1"/>
            <a:r>
              <a:rPr lang="en-US" sz="2000" dirty="0">
                <a:solidFill>
                  <a:srgbClr val="003367"/>
                </a:solidFill>
                <a:cs typeface="Arial" charset="0"/>
              </a:rPr>
              <a:t>Programs access storage objects through file APIs and VM abstraction.  The OS kernel VM system manages caching of pages and blocks in memory.</a:t>
            </a:r>
          </a:p>
        </p:txBody>
      </p:sp>
      <p:grpSp>
        <p:nvGrpSpPr>
          <p:cNvPr id="37908" name="Group 5"/>
          <p:cNvGrpSpPr>
            <a:grpSpLocks/>
          </p:cNvGrpSpPr>
          <p:nvPr/>
        </p:nvGrpSpPr>
        <p:grpSpPr bwMode="auto">
          <a:xfrm rot="5400000" flipV="1">
            <a:off x="3192462" y="3513138"/>
            <a:ext cx="473075" cy="609600"/>
            <a:chOff x="4432300" y="5029200"/>
            <a:chExt cx="473075" cy="622300"/>
          </a:xfrm>
        </p:grpSpPr>
        <p:sp>
          <p:nvSpPr>
            <p:cNvPr id="37912"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7913"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grpSp>
        <p:nvGrpSpPr>
          <p:cNvPr id="37909" name="Group 5"/>
          <p:cNvGrpSpPr>
            <a:grpSpLocks/>
          </p:cNvGrpSpPr>
          <p:nvPr/>
        </p:nvGrpSpPr>
        <p:grpSpPr bwMode="auto">
          <a:xfrm rot="5400000" flipV="1">
            <a:off x="4945062" y="3513138"/>
            <a:ext cx="473075" cy="609600"/>
            <a:chOff x="4432300" y="5029200"/>
            <a:chExt cx="473075" cy="622300"/>
          </a:xfrm>
        </p:grpSpPr>
        <p:sp>
          <p:nvSpPr>
            <p:cNvPr id="37910"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7911"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defTabSz="914400"/>
              <a:endParaRPr lang="en-US" sz="1800">
                <a:solidFill>
                  <a:srgbClr val="000000"/>
                </a:solidFill>
              </a:endParaRPr>
            </a:p>
          </p:txBody>
        </p:sp>
      </p:grpSp>
    </p:spTree>
    <p:extLst>
      <p:ext uri="{BB962C8B-B14F-4D97-AF65-F5344CB8AC3E}">
        <p14:creationId xmlns:p14="http://schemas.microsoft.com/office/powerpoint/2010/main" val="2123000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x86-64 VAS layout</a:t>
            </a:r>
          </a:p>
        </p:txBody>
      </p:sp>
      <p:sp>
        <p:nvSpPr>
          <p:cNvPr id="5" name="Snip Single Corner Rectangle 4"/>
          <p:cNvSpPr/>
          <p:nvPr/>
        </p:nvSpPr>
        <p:spPr bwMode="auto">
          <a:xfrm flipH="1">
            <a:off x="6324600" y="2287470"/>
            <a:ext cx="1143000" cy="1522529"/>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6" name="Text Box 93"/>
          <p:cNvSpPr txBox="1">
            <a:spLocks noChangeArrowheads="1"/>
          </p:cNvSpPr>
          <p:nvPr/>
        </p:nvSpPr>
        <p:spPr bwMode="auto">
          <a:xfrm flipH="1">
            <a:off x="6324600" y="2654001"/>
            <a:ext cx="1162050" cy="3715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Program</a:t>
            </a:r>
          </a:p>
        </p:txBody>
      </p:sp>
      <p:sp>
        <p:nvSpPr>
          <p:cNvPr id="7" name="AutoShape 56"/>
          <p:cNvSpPr>
            <a:spLocks noChangeArrowheads="1"/>
          </p:cNvSpPr>
          <p:nvPr/>
        </p:nvSpPr>
        <p:spPr bwMode="auto">
          <a:xfrm flipV="1">
            <a:off x="2381135" y="5943600"/>
            <a:ext cx="1047865" cy="538163"/>
          </a:xfrm>
          <a:prstGeom prst="flowChartProcess">
            <a:avLst/>
          </a:prstGeom>
          <a:solidFill>
            <a:srgbClr val="8B4785"/>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8" name="AutoShape 7"/>
          <p:cNvSpPr>
            <a:spLocks noChangeArrowheads="1"/>
          </p:cNvSpPr>
          <p:nvPr/>
        </p:nvSpPr>
        <p:spPr bwMode="auto">
          <a:xfrm flipV="1">
            <a:off x="2381135" y="3385726"/>
            <a:ext cx="1047865" cy="486857"/>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9" name="AutoShape 6"/>
          <p:cNvSpPr>
            <a:spLocks noChangeArrowheads="1"/>
          </p:cNvSpPr>
          <p:nvPr/>
        </p:nvSpPr>
        <p:spPr bwMode="auto">
          <a:xfrm flipV="1">
            <a:off x="2377607" y="2527168"/>
            <a:ext cx="1051393" cy="325986"/>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 name="AutoShape 21"/>
          <p:cNvSpPr>
            <a:spLocks noChangeArrowheads="1"/>
          </p:cNvSpPr>
          <p:nvPr/>
        </p:nvSpPr>
        <p:spPr bwMode="auto">
          <a:xfrm flipV="1">
            <a:off x="2362200" y="1752600"/>
            <a:ext cx="1058828" cy="5334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11" name="Oval 73"/>
          <p:cNvSpPr>
            <a:spLocks noChangeArrowheads="1"/>
          </p:cNvSpPr>
          <p:nvPr/>
        </p:nvSpPr>
        <p:spPr bwMode="auto">
          <a:xfrm>
            <a:off x="5319713" y="5644076"/>
            <a:ext cx="74612"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2" name="Oval 75"/>
          <p:cNvSpPr>
            <a:spLocks noChangeArrowheads="1"/>
          </p:cNvSpPr>
          <p:nvPr/>
        </p:nvSpPr>
        <p:spPr bwMode="auto">
          <a:xfrm>
            <a:off x="5305425" y="5812351"/>
            <a:ext cx="74613"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3" name="Oval 77"/>
          <p:cNvSpPr>
            <a:spLocks noChangeArrowheads="1"/>
          </p:cNvSpPr>
          <p:nvPr/>
        </p:nvSpPr>
        <p:spPr bwMode="auto">
          <a:xfrm>
            <a:off x="5343525" y="3113601"/>
            <a:ext cx="74613" cy="74612"/>
          </a:xfrm>
          <a:prstGeom prst="ellipse">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14" name="Text Box 48"/>
          <p:cNvSpPr txBox="1">
            <a:spLocks noChangeArrowheads="1"/>
          </p:cNvSpPr>
          <p:nvPr/>
        </p:nvSpPr>
        <p:spPr bwMode="auto">
          <a:xfrm>
            <a:off x="2514600" y="2450068"/>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idata</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15" name="Text Box 48"/>
          <p:cNvSpPr txBox="1">
            <a:spLocks noChangeArrowheads="1"/>
          </p:cNvSpPr>
          <p:nvPr/>
        </p:nvSpPr>
        <p:spPr bwMode="auto">
          <a:xfrm>
            <a:off x="2514600" y="3424236"/>
            <a:ext cx="990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heap</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16" name="Text Box 48"/>
          <p:cNvSpPr txBox="1">
            <a:spLocks noChangeArrowheads="1"/>
          </p:cNvSpPr>
          <p:nvPr/>
        </p:nvSpPr>
        <p:spPr bwMode="auto">
          <a:xfrm>
            <a:off x="2514600" y="6031468"/>
            <a:ext cx="9906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stack</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17" name="Text Box 48"/>
          <p:cNvSpPr txBox="1">
            <a:spLocks noChangeArrowheads="1"/>
          </p:cNvSpPr>
          <p:nvPr/>
        </p:nvSpPr>
        <p:spPr bwMode="auto">
          <a:xfrm>
            <a:off x="2514600" y="1789549"/>
            <a:ext cx="144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text</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18" name="Down Arrow 17"/>
          <p:cNvSpPr/>
          <p:nvPr/>
        </p:nvSpPr>
        <p:spPr bwMode="auto">
          <a:xfrm rot="10800000" flipV="1">
            <a:off x="2819401" y="3886200"/>
            <a:ext cx="186932" cy="233363"/>
          </a:xfrm>
          <a:prstGeom prst="downArrow">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128"/>
              <a:cs typeface="Arial" charset="0"/>
            </a:endParaRPr>
          </a:p>
        </p:txBody>
      </p:sp>
      <p:cxnSp>
        <p:nvCxnSpPr>
          <p:cNvPr id="20" name="Straight Connector 19"/>
          <p:cNvCxnSpPr/>
          <p:nvPr/>
        </p:nvCxnSpPr>
        <p:spPr bwMode="auto">
          <a:xfrm>
            <a:off x="3429000" y="1752600"/>
            <a:ext cx="2895600" cy="864113"/>
          </a:xfrm>
          <a:prstGeom prst="line">
            <a:avLst/>
          </a:prstGeom>
          <a:noFill/>
          <a:ln w="12700">
            <a:solidFill>
              <a:srgbClr val="000000"/>
            </a:solidFill>
            <a:prstDash val="sysDot"/>
            <a:miter lim="800000"/>
            <a:headEnd type="none" w="sm" len="sm"/>
            <a:tailEnd type="none" w="sm" len="sm"/>
          </a:ln>
        </p:spPr>
      </p:cxnSp>
      <p:cxnSp>
        <p:nvCxnSpPr>
          <p:cNvPr id="21" name="Straight Connector 20"/>
          <p:cNvCxnSpPr>
            <a:endCxn id="6" idx="3"/>
          </p:cNvCxnSpPr>
          <p:nvPr/>
        </p:nvCxnSpPr>
        <p:spPr bwMode="auto">
          <a:xfrm>
            <a:off x="3429000" y="2286000"/>
            <a:ext cx="2895600" cy="553758"/>
          </a:xfrm>
          <a:prstGeom prst="line">
            <a:avLst/>
          </a:prstGeom>
          <a:noFill/>
          <a:ln w="12700">
            <a:solidFill>
              <a:srgbClr val="000000"/>
            </a:solidFill>
            <a:prstDash val="sysDot"/>
            <a:miter lim="800000"/>
            <a:headEnd type="none" w="sm" len="sm"/>
            <a:tailEnd type="none" w="sm" len="sm"/>
          </a:ln>
        </p:spPr>
      </p:cxnSp>
      <p:cxnSp>
        <p:nvCxnSpPr>
          <p:cNvPr id="22" name="Straight Connector 21"/>
          <p:cNvCxnSpPr/>
          <p:nvPr/>
        </p:nvCxnSpPr>
        <p:spPr bwMode="auto">
          <a:xfrm>
            <a:off x="3429000" y="2514600"/>
            <a:ext cx="2895600" cy="406913"/>
          </a:xfrm>
          <a:prstGeom prst="line">
            <a:avLst/>
          </a:prstGeom>
          <a:noFill/>
          <a:ln w="12700">
            <a:solidFill>
              <a:srgbClr val="000000"/>
            </a:solidFill>
            <a:prstDash val="sysDot"/>
            <a:miter lim="800000"/>
            <a:headEnd type="none" w="sm" len="sm"/>
            <a:tailEnd type="none" w="sm" len="sm"/>
          </a:ln>
        </p:spPr>
      </p:cxnSp>
      <p:cxnSp>
        <p:nvCxnSpPr>
          <p:cNvPr id="23" name="Straight Connector 22"/>
          <p:cNvCxnSpPr/>
          <p:nvPr/>
        </p:nvCxnSpPr>
        <p:spPr bwMode="auto">
          <a:xfrm>
            <a:off x="3429000" y="2845313"/>
            <a:ext cx="2895600" cy="304800"/>
          </a:xfrm>
          <a:prstGeom prst="line">
            <a:avLst/>
          </a:prstGeom>
          <a:noFill/>
          <a:ln w="12700">
            <a:solidFill>
              <a:srgbClr val="000000"/>
            </a:solidFill>
            <a:prstDash val="sysDot"/>
            <a:miter lim="800000"/>
            <a:headEnd type="none" w="sm" len="sm"/>
            <a:tailEnd type="none" w="sm" len="sm"/>
          </a:ln>
        </p:spPr>
      </p:cxnSp>
      <p:sp>
        <p:nvSpPr>
          <p:cNvPr id="37" name="TextBox 3"/>
          <p:cNvSpPr txBox="1">
            <a:spLocks noChangeArrowheads="1"/>
          </p:cNvSpPr>
          <p:nvPr/>
        </p:nvSpPr>
        <p:spPr bwMode="auto">
          <a:xfrm>
            <a:off x="1276145" y="1600200"/>
            <a:ext cx="108605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0x400000</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38" name="TextBox 3"/>
          <p:cNvSpPr txBox="1">
            <a:spLocks noChangeArrowheads="1"/>
          </p:cNvSpPr>
          <p:nvPr/>
        </p:nvSpPr>
        <p:spPr bwMode="auto">
          <a:xfrm>
            <a:off x="1295400" y="2362200"/>
            <a:ext cx="108605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0x600000</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39" name="AutoShape 6"/>
          <p:cNvSpPr>
            <a:spLocks noChangeArrowheads="1"/>
          </p:cNvSpPr>
          <p:nvPr/>
        </p:nvSpPr>
        <p:spPr bwMode="auto">
          <a:xfrm flipV="1">
            <a:off x="2377607" y="2853154"/>
            <a:ext cx="1051393" cy="347246"/>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40" name="Text Box 48"/>
          <p:cNvSpPr txBox="1">
            <a:spLocks noChangeArrowheads="1"/>
          </p:cNvSpPr>
          <p:nvPr/>
        </p:nvSpPr>
        <p:spPr bwMode="auto">
          <a:xfrm>
            <a:off x="2514600" y="2831068"/>
            <a:ext cx="7620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data</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41" name="TextBox 3"/>
          <p:cNvSpPr txBox="1">
            <a:spLocks noChangeArrowheads="1"/>
          </p:cNvSpPr>
          <p:nvPr/>
        </p:nvSpPr>
        <p:spPr bwMode="auto">
          <a:xfrm>
            <a:off x="1295400" y="2709446"/>
            <a:ext cx="108605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0x601000</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42" name="TextBox 3"/>
          <p:cNvSpPr txBox="1">
            <a:spLocks noChangeArrowheads="1"/>
          </p:cNvSpPr>
          <p:nvPr/>
        </p:nvSpPr>
        <p:spPr bwMode="auto">
          <a:xfrm>
            <a:off x="4267200" y="2099846"/>
            <a:ext cx="42391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r-x</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cxnSp>
        <p:nvCxnSpPr>
          <p:cNvPr id="44" name="Straight Connector 43"/>
          <p:cNvCxnSpPr/>
          <p:nvPr/>
        </p:nvCxnSpPr>
        <p:spPr bwMode="auto">
          <a:xfrm>
            <a:off x="3429000" y="3200400"/>
            <a:ext cx="2895600" cy="228600"/>
          </a:xfrm>
          <a:prstGeom prst="line">
            <a:avLst/>
          </a:prstGeom>
          <a:noFill/>
          <a:ln w="12700">
            <a:solidFill>
              <a:srgbClr val="000000"/>
            </a:solidFill>
            <a:prstDash val="sysDot"/>
            <a:miter lim="800000"/>
            <a:headEnd type="none" w="sm" len="sm"/>
            <a:tailEnd type="none" w="sm" len="sm"/>
          </a:ln>
        </p:spPr>
      </p:cxnSp>
      <p:sp>
        <p:nvSpPr>
          <p:cNvPr id="47" name="TextBox 3"/>
          <p:cNvSpPr txBox="1">
            <a:spLocks noChangeArrowheads="1"/>
          </p:cNvSpPr>
          <p:nvPr/>
        </p:nvSpPr>
        <p:spPr bwMode="auto">
          <a:xfrm>
            <a:off x="4267200" y="2633246"/>
            <a:ext cx="3896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r--</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48" name="TextBox 3"/>
          <p:cNvSpPr txBox="1">
            <a:spLocks noChangeArrowheads="1"/>
          </p:cNvSpPr>
          <p:nvPr/>
        </p:nvSpPr>
        <p:spPr bwMode="auto">
          <a:xfrm>
            <a:off x="4296836" y="3014246"/>
            <a:ext cx="46950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rw</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50" name="TextBox 3"/>
          <p:cNvSpPr txBox="1">
            <a:spLocks noChangeArrowheads="1"/>
          </p:cNvSpPr>
          <p:nvPr/>
        </p:nvSpPr>
        <p:spPr bwMode="auto">
          <a:xfrm>
            <a:off x="1219200" y="2967036"/>
            <a:ext cx="1200168" cy="5847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0x1299000</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51" name="TextBox 3"/>
          <p:cNvSpPr txBox="1">
            <a:spLocks noChangeArrowheads="1"/>
          </p:cNvSpPr>
          <p:nvPr/>
        </p:nvSpPr>
        <p:spPr bwMode="auto">
          <a:xfrm>
            <a:off x="762000" y="5715000"/>
            <a:ext cx="159200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0x7fff1373b000</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52" name="Snip Single Corner Rectangle 51"/>
          <p:cNvSpPr/>
          <p:nvPr/>
        </p:nvSpPr>
        <p:spPr bwMode="auto">
          <a:xfrm flipH="1">
            <a:off x="6324600" y="5030671"/>
            <a:ext cx="1143000" cy="1522529"/>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53" name="AutoShape 21"/>
          <p:cNvSpPr>
            <a:spLocks noChangeArrowheads="1"/>
          </p:cNvSpPr>
          <p:nvPr/>
        </p:nvSpPr>
        <p:spPr bwMode="auto">
          <a:xfrm flipV="1">
            <a:off x="2362200" y="4255532"/>
            <a:ext cx="1058828" cy="3048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54" name="Text Box 48"/>
          <p:cNvSpPr txBox="1">
            <a:spLocks noChangeArrowheads="1"/>
          </p:cNvSpPr>
          <p:nvPr/>
        </p:nvSpPr>
        <p:spPr bwMode="auto">
          <a:xfrm>
            <a:off x="2514600" y="4191000"/>
            <a:ext cx="144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lib</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55" name="AutoShape 21"/>
          <p:cNvSpPr>
            <a:spLocks noChangeArrowheads="1"/>
          </p:cNvSpPr>
          <p:nvPr/>
        </p:nvSpPr>
        <p:spPr bwMode="auto">
          <a:xfrm flipV="1">
            <a:off x="2362200" y="4712732"/>
            <a:ext cx="1058828" cy="304800"/>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56" name="Text Box 48"/>
          <p:cNvSpPr txBox="1">
            <a:spLocks noChangeArrowheads="1"/>
          </p:cNvSpPr>
          <p:nvPr/>
        </p:nvSpPr>
        <p:spPr bwMode="auto">
          <a:xfrm>
            <a:off x="2514600" y="4648200"/>
            <a:ext cx="1447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lib</a:t>
            </a:r>
            <a:endParaRPr kumimoji="0" lang="en-US" sz="1800" b="1" i="0" u="none" strike="noStrike" kern="1200" cap="none" spc="0" normalizeH="0" baseline="0" noProof="0" dirty="0">
              <a:ln>
                <a:noFill/>
              </a:ln>
              <a:solidFill>
                <a:srgbClr val="800080"/>
              </a:solidFill>
              <a:effectLst/>
              <a:uLnTx/>
              <a:uFillTx/>
              <a:latin typeface="Arial" charset="0"/>
              <a:ea typeface="ＭＳ Ｐゴシック" charset="0"/>
              <a:cs typeface="Arial" charset="0"/>
            </a:endParaRPr>
          </a:p>
        </p:txBody>
      </p:sp>
      <p:sp>
        <p:nvSpPr>
          <p:cNvPr id="57" name="AutoShape 6"/>
          <p:cNvSpPr>
            <a:spLocks noChangeArrowheads="1"/>
          </p:cNvSpPr>
          <p:nvPr/>
        </p:nvSpPr>
        <p:spPr bwMode="auto">
          <a:xfrm flipV="1">
            <a:off x="2362200" y="4572000"/>
            <a:ext cx="1051393" cy="109954"/>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cxnSp>
        <p:nvCxnSpPr>
          <p:cNvPr id="58" name="Straight Connector 57"/>
          <p:cNvCxnSpPr/>
          <p:nvPr/>
        </p:nvCxnSpPr>
        <p:spPr bwMode="auto">
          <a:xfrm>
            <a:off x="3429000" y="4267200"/>
            <a:ext cx="2895600" cy="990600"/>
          </a:xfrm>
          <a:prstGeom prst="line">
            <a:avLst/>
          </a:prstGeom>
          <a:noFill/>
          <a:ln w="12700">
            <a:solidFill>
              <a:srgbClr val="000000"/>
            </a:solidFill>
            <a:prstDash val="sysDot"/>
            <a:miter lim="800000"/>
            <a:headEnd type="none" w="sm" len="sm"/>
            <a:tailEnd type="none" w="sm" len="sm"/>
          </a:ln>
        </p:spPr>
      </p:cxnSp>
      <p:cxnSp>
        <p:nvCxnSpPr>
          <p:cNvPr id="59" name="Straight Connector 58"/>
          <p:cNvCxnSpPr/>
          <p:nvPr/>
        </p:nvCxnSpPr>
        <p:spPr bwMode="auto">
          <a:xfrm>
            <a:off x="3429000" y="4572000"/>
            <a:ext cx="2895600" cy="990600"/>
          </a:xfrm>
          <a:prstGeom prst="line">
            <a:avLst/>
          </a:prstGeom>
          <a:noFill/>
          <a:ln w="12700">
            <a:solidFill>
              <a:srgbClr val="000000"/>
            </a:solidFill>
            <a:prstDash val="sysDot"/>
            <a:miter lim="800000"/>
            <a:headEnd type="none" w="sm" len="sm"/>
            <a:tailEnd type="none" w="sm" len="sm"/>
          </a:ln>
        </p:spPr>
      </p:cxnSp>
      <p:cxnSp>
        <p:nvCxnSpPr>
          <p:cNvPr id="60" name="Straight Connector 59"/>
          <p:cNvCxnSpPr/>
          <p:nvPr/>
        </p:nvCxnSpPr>
        <p:spPr bwMode="auto">
          <a:xfrm>
            <a:off x="3429000" y="5029200"/>
            <a:ext cx="2895600" cy="1143000"/>
          </a:xfrm>
          <a:prstGeom prst="line">
            <a:avLst/>
          </a:prstGeom>
          <a:noFill/>
          <a:ln w="12700">
            <a:solidFill>
              <a:srgbClr val="000000"/>
            </a:solidFill>
            <a:prstDash val="sysDot"/>
            <a:miter lim="800000"/>
            <a:headEnd type="none" w="sm" len="sm"/>
            <a:tailEnd type="none" w="sm" len="sm"/>
          </a:ln>
        </p:spPr>
      </p:cxnSp>
      <p:sp>
        <p:nvSpPr>
          <p:cNvPr id="62" name="TextBox 3"/>
          <p:cNvSpPr txBox="1">
            <a:spLocks noChangeArrowheads="1"/>
          </p:cNvSpPr>
          <p:nvPr/>
        </p:nvSpPr>
        <p:spPr bwMode="auto">
          <a:xfrm>
            <a:off x="4267200" y="4614446"/>
            <a:ext cx="42391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r-x</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cxnSp>
        <p:nvCxnSpPr>
          <p:cNvPr id="66" name="Straight Connector 65"/>
          <p:cNvCxnSpPr/>
          <p:nvPr/>
        </p:nvCxnSpPr>
        <p:spPr bwMode="auto">
          <a:xfrm>
            <a:off x="3429000" y="4724400"/>
            <a:ext cx="2895600" cy="1219200"/>
          </a:xfrm>
          <a:prstGeom prst="line">
            <a:avLst/>
          </a:prstGeom>
          <a:noFill/>
          <a:ln w="12700">
            <a:solidFill>
              <a:srgbClr val="000000"/>
            </a:solidFill>
            <a:prstDash val="sysDot"/>
            <a:miter lim="800000"/>
            <a:headEnd type="none" w="sm" len="sm"/>
            <a:tailEnd type="none" w="sm" len="sm"/>
          </a:ln>
        </p:spPr>
      </p:cxnSp>
      <p:sp>
        <p:nvSpPr>
          <p:cNvPr id="75" name="TextBox 3"/>
          <p:cNvSpPr txBox="1">
            <a:spLocks noChangeArrowheads="1"/>
          </p:cNvSpPr>
          <p:nvPr/>
        </p:nvSpPr>
        <p:spPr bwMode="auto">
          <a:xfrm>
            <a:off x="4267200" y="5147846"/>
            <a:ext cx="42391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r-x</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77" name="Rectangle 76"/>
          <p:cNvSpPr/>
          <p:nvPr/>
        </p:nvSpPr>
        <p:spPr>
          <a:xfrm>
            <a:off x="685800" y="4114800"/>
            <a:ext cx="1759216" cy="338554"/>
          </a:xfrm>
          <a:prstGeom prst="rect">
            <a:avLst/>
          </a:prstGeom>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0x2ba976c30000</a:t>
            </a:r>
            <a:endParaRPr kumimoji="0" lang="en-US" sz="1600" b="0" i="0" u="none" strike="noStrike" kern="1200" cap="none" spc="0" normalizeH="0" baseline="0" noProof="0" dirty="0">
              <a:ln>
                <a:noFill/>
              </a:ln>
              <a:solidFill>
                <a:srgbClr val="37305A"/>
              </a:solidFill>
              <a:effectLst/>
              <a:uLnTx/>
              <a:uFillTx/>
              <a:latin typeface="Arial" charset="0"/>
              <a:ea typeface="ＭＳ Ｐゴシック" charset="0"/>
            </a:endParaRPr>
          </a:p>
        </p:txBody>
      </p:sp>
      <p:sp>
        <p:nvSpPr>
          <p:cNvPr id="78" name="TextBox 3"/>
          <p:cNvSpPr txBox="1">
            <a:spLocks noChangeArrowheads="1"/>
          </p:cNvSpPr>
          <p:nvPr/>
        </p:nvSpPr>
        <p:spPr bwMode="auto">
          <a:xfrm>
            <a:off x="3581400" y="6062246"/>
            <a:ext cx="5497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64K</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79" name="TextBox 3"/>
          <p:cNvSpPr txBox="1">
            <a:spLocks noChangeArrowheads="1"/>
          </p:cNvSpPr>
          <p:nvPr/>
        </p:nvSpPr>
        <p:spPr bwMode="auto">
          <a:xfrm>
            <a:off x="762000" y="6290846"/>
            <a:ext cx="158048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0x7fff1375c000 </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80" name="Right Bracket 80"/>
          <p:cNvSpPr>
            <a:spLocks/>
          </p:cNvSpPr>
          <p:nvPr/>
        </p:nvSpPr>
        <p:spPr bwMode="auto">
          <a:xfrm>
            <a:off x="3429000" y="5943600"/>
            <a:ext cx="152400" cy="609600"/>
          </a:xfrm>
          <a:prstGeom prst="rightBracket">
            <a:avLst>
              <a:gd name="adj" fmla="val 8361"/>
            </a:avLst>
          </a:prstGeom>
          <a:noFill/>
          <a:ln w="38100">
            <a:solidFill>
              <a:srgbClr val="003367"/>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37305A"/>
              </a:solidFill>
              <a:effectLst/>
              <a:uLnTx/>
              <a:uFillTx/>
              <a:latin typeface="Arial" charset="0"/>
              <a:ea typeface="ＭＳ Ｐゴシック" charset="0"/>
              <a:cs typeface="Arial" charset="0"/>
            </a:endParaRPr>
          </a:p>
        </p:txBody>
      </p:sp>
      <p:sp>
        <p:nvSpPr>
          <p:cNvPr id="82" name="Text Box 93"/>
          <p:cNvSpPr txBox="1">
            <a:spLocks noChangeArrowheads="1"/>
          </p:cNvSpPr>
          <p:nvPr/>
        </p:nvSpPr>
        <p:spPr bwMode="auto">
          <a:xfrm flipH="1">
            <a:off x="6324600" y="5399089"/>
            <a:ext cx="1162050" cy="9255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rgbClr val="000000"/>
                </a:solidFill>
                <a:effectLst/>
                <a:uLnTx/>
                <a:uFillTx/>
                <a:latin typeface="Arial" charset="0"/>
                <a:ea typeface="ＭＳ Ｐゴシック" charset="0"/>
              </a:rPr>
              <a:t>libc.so</a:t>
            </a:r>
            <a:endParaRPr kumimoji="0" lang="en-US" sz="1800" b="1" i="0" u="none" strike="noStrike" kern="0" cap="none" spc="0" normalizeH="0" baseline="0" noProof="0" dirty="0">
              <a:ln>
                <a:noFill/>
              </a:ln>
              <a:solidFill>
                <a:srgbClr val="000000"/>
              </a:solidFill>
              <a:effectLst/>
              <a:uLnTx/>
              <a:uFillTx/>
              <a:latin typeface="Arial" charset="0"/>
              <a:ea typeface="ＭＳ Ｐゴシック"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shared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000000"/>
                </a:solidFill>
                <a:effectLst/>
                <a:uLnTx/>
                <a:uFillTx/>
                <a:latin typeface="Arial" charset="0"/>
                <a:ea typeface="ＭＳ Ｐゴシック" charset="0"/>
              </a:rPr>
              <a:t>library</a:t>
            </a:r>
          </a:p>
        </p:txBody>
      </p:sp>
      <p:sp>
        <p:nvSpPr>
          <p:cNvPr id="83" name="TextBox 3"/>
          <p:cNvSpPr txBox="1">
            <a:spLocks noChangeArrowheads="1"/>
          </p:cNvSpPr>
          <p:nvPr/>
        </p:nvSpPr>
        <p:spPr bwMode="auto">
          <a:xfrm>
            <a:off x="4293187" y="3471446"/>
            <a:ext cx="10969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rw</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[anon]</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84" name="TextBox 3"/>
          <p:cNvSpPr txBox="1">
            <a:spLocks noChangeArrowheads="1"/>
          </p:cNvSpPr>
          <p:nvPr/>
        </p:nvSpPr>
        <p:spPr bwMode="auto">
          <a:xfrm>
            <a:off x="4267200" y="6062246"/>
            <a:ext cx="109697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rw</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[anon]</a:t>
            </a:r>
            <a:endParaRPr kumimoji="0" lang="en-US" sz="2400" b="0" i="0" u="none" strike="noStrike" kern="1200" cap="none" spc="0" normalizeH="0" baseline="0" noProof="0" dirty="0">
              <a:ln>
                <a:noFill/>
              </a:ln>
              <a:solidFill>
                <a:srgbClr val="FFFFFF"/>
              </a:solidFill>
              <a:effectLst/>
              <a:uLnTx/>
              <a:uFillTx/>
              <a:latin typeface="Arial" charset="0"/>
              <a:ea typeface="ＭＳ Ｐゴシック" charset="0"/>
            </a:endParaRPr>
          </a:p>
        </p:txBody>
      </p:sp>
      <p:cxnSp>
        <p:nvCxnSpPr>
          <p:cNvPr id="85" name="Straight Arrow Connector 84"/>
          <p:cNvCxnSpPr>
            <a:cxnSpLocks/>
          </p:cNvCxnSpPr>
          <p:nvPr/>
        </p:nvCxnSpPr>
        <p:spPr bwMode="auto">
          <a:xfrm>
            <a:off x="8458200" y="3385726"/>
            <a:ext cx="0" cy="500474"/>
          </a:xfrm>
          <a:prstGeom prst="straightConnector1">
            <a:avLst/>
          </a:prstGeom>
          <a:solidFill>
            <a:srgbClr val="00B8FF"/>
          </a:solidFill>
          <a:ln w="38100" cap="flat" cmpd="sng" algn="ctr">
            <a:solidFill>
              <a:schemeClr val="accent3">
                <a:lumMod val="50000"/>
              </a:schemeClr>
            </a:solidFill>
            <a:prstDash val="solid"/>
            <a:round/>
            <a:headEnd type="none" w="med" len="med"/>
            <a:tailEnd type="stealth" w="lg" len="lg"/>
          </a:ln>
          <a:effectLst/>
        </p:spPr>
      </p:cxnSp>
      <p:sp>
        <p:nvSpPr>
          <p:cNvPr id="87" name="TextBox 3"/>
          <p:cNvSpPr txBox="1">
            <a:spLocks noChangeArrowheads="1"/>
          </p:cNvSpPr>
          <p:nvPr/>
        </p:nvSpPr>
        <p:spPr bwMode="auto">
          <a:xfrm>
            <a:off x="7772401" y="3886200"/>
            <a:ext cx="1447800"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1934"/>
                </a:solidFill>
                <a:effectLst/>
                <a:uLnTx/>
                <a:uFillTx/>
                <a:latin typeface="Arial" charset="0"/>
                <a:ea typeface="ＭＳ Ｐゴシック" charset="0"/>
              </a:rPr>
              <a:t>N </a:t>
            </a:r>
            <a:endParaRPr kumimoji="0" lang="en-US" sz="1800" b="1"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1934"/>
                </a:solidFill>
                <a:effectLst/>
                <a:uLnTx/>
                <a:uFillTx/>
                <a:latin typeface="Arial" charset="0"/>
                <a:ea typeface="ＭＳ Ｐゴシック" charset="0"/>
              </a:rPr>
              <a:t>high addresses</a:t>
            </a:r>
            <a:endParaRPr kumimoji="0" lang="en-US" sz="2800" b="0"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61" name="TextBox 3"/>
          <p:cNvSpPr txBox="1">
            <a:spLocks noChangeArrowheads="1"/>
          </p:cNvSpPr>
          <p:nvPr/>
        </p:nvSpPr>
        <p:spPr bwMode="auto">
          <a:xfrm>
            <a:off x="5763973" y="1371600"/>
            <a:ext cx="3075227" cy="646331"/>
          </a:xfrm>
          <a:prstGeom prst="rect">
            <a:avLst/>
          </a:prstGeom>
          <a:solidFill>
            <a:srgbClr val="FFFFFF"/>
          </a:solid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Example: the details aren’t important.</a:t>
            </a:r>
            <a:endParaRPr kumimoji="0" lang="en-US" sz="2800" b="1" i="0" u="none" strike="noStrike" kern="1200" cap="none" spc="0" normalizeH="0" baseline="0" noProof="0" dirty="0">
              <a:ln>
                <a:noFill/>
              </a:ln>
              <a:solidFill>
                <a:srgbClr val="FFFFFF"/>
              </a:solidFill>
              <a:effectLst/>
              <a:uLnTx/>
              <a:uFillTx/>
              <a:latin typeface="Arial" charset="0"/>
              <a:ea typeface="ＭＳ Ｐゴシック" charset="0"/>
            </a:endParaRPr>
          </a:p>
        </p:txBody>
      </p:sp>
      <p:sp>
        <p:nvSpPr>
          <p:cNvPr id="63" name="TextBox 3">
            <a:extLst>
              <a:ext uri="{FF2B5EF4-FFF2-40B4-BE49-F238E27FC236}">
                <a16:creationId xmlns:a16="http://schemas.microsoft.com/office/drawing/2014/main" id="{33D81FF3-E404-E14E-AC96-7336B21A8C52}"/>
              </a:ext>
            </a:extLst>
          </p:cNvPr>
          <p:cNvSpPr txBox="1">
            <a:spLocks noChangeArrowheads="1"/>
          </p:cNvSpPr>
          <p:nvPr/>
        </p:nvSpPr>
        <p:spPr bwMode="auto">
          <a:xfrm>
            <a:off x="7706399" y="5574268"/>
            <a:ext cx="1017827" cy="369332"/>
          </a:xfrm>
          <a:prstGeom prst="rect">
            <a:avLst/>
          </a:prstGeom>
          <a:solidFill>
            <a:srgbClr val="FFFFFF"/>
          </a:solidFill>
          <a:ln>
            <a:noFill/>
          </a:ln>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PIC</a:t>
            </a:r>
            <a:endParaRPr kumimoji="0" lang="en-US" sz="2800" b="1" i="0" u="none" strike="noStrike" kern="1200" cap="none" spc="0" normalizeH="0" baseline="0" noProof="0" dirty="0">
              <a:ln>
                <a:noFill/>
              </a:ln>
              <a:solidFill>
                <a:srgbClr val="FFFFFF"/>
              </a:solidFill>
              <a:effectLst/>
              <a:uLnTx/>
              <a:uFillTx/>
              <a:latin typeface="Arial" charset="0"/>
              <a:ea typeface="ＭＳ Ｐゴシック" charset="0"/>
            </a:endParaRPr>
          </a:p>
        </p:txBody>
      </p:sp>
    </p:spTree>
    <p:extLst>
      <p:ext uri="{BB962C8B-B14F-4D97-AF65-F5344CB8AC3E}">
        <p14:creationId xmlns:p14="http://schemas.microsoft.com/office/powerpoint/2010/main" val="306562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extBox 3"/>
          <p:cNvSpPr txBox="1">
            <a:spLocks noChangeArrowheads="1"/>
          </p:cNvSpPr>
          <p:nvPr/>
        </p:nvSpPr>
        <p:spPr bwMode="auto">
          <a:xfrm>
            <a:off x="76200" y="-76200"/>
            <a:ext cx="9170988" cy="735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linux11:~/www/cps310/c-samples&gt; ./structs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^Z</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Suspended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linux11:~/www/cps310/c-samples&gt; ps x</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  PID TTY      STAT   TIME COMMAND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23760 ?        S      0:00 sshd: chase@pts/2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23761 pts/2    Ss     0:00 -tcsh</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23866 pts/2    T      0:04 ./structs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linux11:~/www/cps310/c-samples&gt; cd /proc/23866</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linux11:/proc/23866&gt; cat maps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00400000-00401000 r-xp 00000000 00:1e 25122468  compsci310/c-samples/structs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00600000-00601000 r--p 00000000 00:1e 25122468   compsci310/c-samples/structs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00601000-00602000 rw-p 00001000 00:1e 25122468  compsci310/c-samples/structs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01299000-012ba000 rw-p 00000000 00:00 0                                  [heap]</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2ba976c30000-2ba976c52000 r-xp 00000000 08:11 1062809       /lib/x86_64-linux-gnu/ld-2.15.so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2ba976c52000-2ba976c55000 rw-p 00000000 00:00 0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2ba976e52000-2ba976e53000 r--p 00022000 08:11 1062809       /lib/x86_64-linux-gnu/ld-2.15.so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2ba976e53000-2ba976e55000 rw-p 00023000 08:11 1062809     /lib/x86_64-linux-gnu/ld-2.15.so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2ba976e55000-2ba97700a000 r-xp 00000000 08:11 1062797      /lib/x86_64-linux-gnu/libc-2.15.so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2ba97700a000-2ba97720a000 ---p 001b5000 08:11 1062797       /lib/x86_64-linux-gnu/libc-2.15.so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2ba97720a000-2ba97720e000 r--p 001b5000 08:11 1062797       /lib/x86_64-linux-gnu/libc-2.15.so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2ba97720e000-2ba977210000 rw-p 001b9000 08:11 1062797      /lib/x86_64-linux-gnu/libc-2.15.so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2ba977210000-2ba977217000 rw-p 00000000 00:00 0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7fff1373b000-7fff1375c000 rw-p 00000000 00:00 0                        [stack]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7fff137ef000-7fff137f0000 r-xp 00000000 00:00 0                           [vdso]</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ffffffffff600000-ffffffffff601000 r-xp 00000000 00:00 0                        [vsyscall]</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1934"/>
                </a:solidFill>
                <a:effectLst/>
                <a:uLnTx/>
                <a:uFillTx/>
                <a:latin typeface="Arial" charset="0"/>
                <a:ea typeface="ＭＳ Ｐゴシック" charset="0"/>
              </a:rPr>
              <a:t>linux11:/proc/23866&gt;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89090" name="Rectangle 4"/>
          <p:cNvSpPr>
            <a:spLocks noChangeArrowheads="1"/>
          </p:cNvSpPr>
          <p:nvPr/>
        </p:nvSpPr>
        <p:spPr bwMode="auto">
          <a:xfrm>
            <a:off x="5029200" y="228600"/>
            <a:ext cx="3810000" cy="15700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1934"/>
                </a:solidFill>
                <a:effectLst/>
                <a:uLnTx/>
                <a:uFillTx/>
                <a:latin typeface="Arial" charset="0"/>
                <a:ea typeface="ＭＳ Ｐゴシック" charset="0"/>
              </a:rPr>
              <a:t>If we really want to know what the address space really looks like…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1934"/>
                </a:solidFill>
                <a:effectLst/>
                <a:uLnTx/>
                <a:uFillTx/>
                <a:latin typeface="Arial" charset="0"/>
                <a:ea typeface="ＭＳ Ｐゴシック" charset="0"/>
              </a:rPr>
              <a:t>[On 64-bit </a:t>
            </a:r>
            <a:r>
              <a:rPr kumimoji="0" lang="en-US" sz="2400" b="1" i="0" u="none" strike="noStrike" kern="1200" cap="none" spc="0" normalizeH="0" baseline="0" noProof="0" dirty="0" err="1">
                <a:ln>
                  <a:noFill/>
                </a:ln>
                <a:solidFill>
                  <a:srgbClr val="001934"/>
                </a:solidFill>
                <a:effectLst/>
                <a:uLnTx/>
                <a:uFillTx/>
                <a:latin typeface="Arial" charset="0"/>
                <a:ea typeface="ＭＳ Ｐゴシック" charset="0"/>
              </a:rPr>
              <a:t>linux</a:t>
            </a:r>
            <a:r>
              <a:rPr kumimoji="0" lang="en-US" sz="2400" b="1" i="0" u="none" strike="noStrike" kern="1200" cap="none" spc="0" normalizeH="0" baseline="0" noProof="0" dirty="0">
                <a:ln>
                  <a:noFill/>
                </a:ln>
                <a:solidFill>
                  <a:srgbClr val="001934"/>
                </a:solidFill>
                <a:effectLst/>
                <a:uLnTx/>
                <a:uFillTx/>
                <a:latin typeface="Arial" charset="0"/>
                <a:ea typeface="ＭＳ Ｐゴシック" charset="0"/>
              </a:rPr>
              <a:t>]</a:t>
            </a:r>
          </a:p>
        </p:txBody>
      </p:sp>
    </p:spTree>
    <p:extLst>
      <p:ext uri="{BB962C8B-B14F-4D97-AF65-F5344CB8AC3E}">
        <p14:creationId xmlns:p14="http://schemas.microsoft.com/office/powerpoint/2010/main" val="25166111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263"/>
            <a:ext cx="9144000" cy="6586537"/>
          </a:xfrm>
          <a:prstGeom prst="rect">
            <a:avLst/>
          </a:prstGeom>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For your interest: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[http://</a:t>
            </a:r>
            <a:r>
              <a:rPr kumimoji="0" lang="en-US" sz="1800" b="1" i="0" u="none" strike="noStrike" kern="1200" cap="none" spc="0" normalizeH="0" baseline="0" noProof="0" dirty="0" err="1">
                <a:ln>
                  <a:noFill/>
                </a:ln>
                <a:solidFill>
                  <a:srgbClr val="001934"/>
                </a:solidFill>
                <a:effectLst/>
                <a:uLnTx/>
                <a:uFillTx/>
                <a:latin typeface="Arial" charset="0"/>
                <a:ea typeface="ＭＳ Ｐゴシック" charset="0"/>
              </a:rPr>
              <a:t>stackoverflow.com</a:t>
            </a: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/questions/1401359/understanding-</a:t>
            </a:r>
            <a:r>
              <a:rPr kumimoji="0" lang="en-US" sz="1800" b="1" i="0" u="none" strike="noStrike" kern="1200" cap="none" spc="0" normalizeH="0" baseline="0" noProof="0" dirty="0" err="1">
                <a:ln>
                  <a:noFill/>
                </a:ln>
                <a:solidFill>
                  <a:srgbClr val="001934"/>
                </a:solidFill>
                <a:effectLst/>
                <a:uLnTx/>
                <a:uFillTx/>
                <a:latin typeface="Arial" charset="0"/>
                <a:ea typeface="ＭＳ Ｐゴシック" charset="0"/>
              </a:rPr>
              <a:t>linux</a:t>
            </a: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a:t>
            </a:r>
            <a:r>
              <a:rPr kumimoji="0" lang="en-US" sz="1800" b="1" i="0" u="none" strike="noStrike" kern="1200" cap="none" spc="0" normalizeH="0" baseline="0" noProof="0" dirty="0" err="1">
                <a:ln>
                  <a:noFill/>
                </a:ln>
                <a:solidFill>
                  <a:srgbClr val="001934"/>
                </a:solidFill>
                <a:effectLst/>
                <a:uLnTx/>
                <a:uFillTx/>
                <a:latin typeface="Arial" charset="0"/>
                <a:ea typeface="ＭＳ Ｐゴシック" charset="0"/>
              </a:rPr>
              <a:t>proc</a:t>
            </a:r>
            <a:r>
              <a:rPr kumimoji="0" lang="en-US" sz="1800" b="1" i="0" u="none" strike="noStrike" kern="1200" cap="none" spc="0" normalizeH="0" baseline="0" noProof="0" dirty="0">
                <a:ln>
                  <a:noFill/>
                </a:ln>
                <a:solidFill>
                  <a:srgbClr val="001934"/>
                </a:solidFill>
                <a:effectLst/>
                <a:uLnTx/>
                <a:uFillTx/>
                <a:latin typeface="Arial" charset="0"/>
                <a:ea typeface="ＭＳ Ｐゴシック" charset="0"/>
              </a:rPr>
              <a:t>-id-maps]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Each row in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proc</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/$PID/maps describes a </a:t>
            </a:r>
            <a:r>
              <a:rPr kumimoji="0" lang="en-US" sz="1600" b="1" i="0" u="none" strike="noStrike" kern="1200" cap="none" spc="0" normalizeH="0" baseline="0" noProof="0" dirty="0">
                <a:ln>
                  <a:noFill/>
                </a:ln>
                <a:solidFill>
                  <a:srgbClr val="001934"/>
                </a:solidFill>
                <a:effectLst/>
                <a:uLnTx/>
                <a:uFillTx/>
                <a:latin typeface="Arial" charset="0"/>
                <a:ea typeface="ＭＳ Ｐゴシック" charset="0"/>
              </a:rPr>
              <a:t>region</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of contiguous virtual memory in a process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Each row has the following fields: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1934"/>
              </a:solidFill>
              <a:effectLst/>
              <a:uLnTx/>
              <a:uFillTx/>
              <a:latin typeface="Arial" charset="0"/>
              <a:ea typeface="ＭＳ Ｐゴシック" charset="0"/>
            </a:endParaRP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address - This is the starting and ending address of the region in the process's address space</a:t>
            </a: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permissions - This describes how pages in the region can be accessed. There are four different permissions: read, write, execute, and shared. If read/write/execute are disabled, a '-' will appear instead of the 'r'/'w'/'x'. If a region is not shared, it is private, so a 'p' will appear instead of an 's'. If the process attempts to access memory in a way that is not permitted, a segmentation fault is generated. Permissions can be changed using the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mprotect</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system call.</a:t>
            </a: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offset - If the region was mapped from a file (using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mmap</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this is the offset in the file where the mapping begins. If the memory was not mapped from a file, it's just 0.</a:t>
            </a: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device - If the region was mapped from a file, this is the major and minor device number (in hex) where the file lives.</a:t>
            </a: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inode</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 If the region was mapped from a file, this is the file number.</a:t>
            </a:r>
          </a:p>
          <a:p>
            <a:pPr marL="285750" marR="0" lvl="0" indent="-285750" algn="l" defTabSz="457200" rtl="0" eaLnBrk="1" fontAlgn="base" latinLnBrk="0" hangingPunct="1">
              <a:lnSpc>
                <a:spcPct val="100000"/>
              </a:lnSpc>
              <a:spcBef>
                <a:spcPct val="0"/>
              </a:spcBef>
              <a:spcAft>
                <a:spcPct val="0"/>
              </a:spcAft>
              <a:buClrTx/>
              <a:buSzTx/>
              <a:buFont typeface="Arial"/>
              <a:buChar char="•"/>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pathname - If the region was mapped from a file, this is the name of the file. This field is blank for anonymous mapped regions. There are also special regions with names like [heap], [stack], or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vdso</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vdso</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stands for virtual dynamic shared object. It's used by system calls to switch to kernel mode. [see </a:t>
            </a:r>
            <a:r>
              <a:rPr kumimoji="0" lang="fi-FI" sz="1600" b="0" i="0" u="none" strike="noStrike" kern="1200" cap="none" spc="0" normalizeH="0" baseline="0" noProof="0" dirty="0">
                <a:ln>
                  <a:noFill/>
                </a:ln>
                <a:solidFill>
                  <a:srgbClr val="001934"/>
                </a:solidFill>
                <a:effectLst/>
                <a:uLnTx/>
                <a:uFillTx/>
                <a:latin typeface="Arial" charset="0"/>
                <a:ea typeface="ＭＳ Ｐゴシック" charset="0"/>
              </a:rPr>
              <a:t>http://www.trilithium.com/johan/2005/08/linux-gate/]</a:t>
            </a:r>
            <a:endParaRPr kumimoji="0" lang="en-US" sz="16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1934"/>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You might notice a lot of anonymous regions. These are usually created by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mmap</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but are not attached to any file. They are used for a lot of miscellaneous things like shared memory or buffers not allocated on the heap. For instance, ...the </a:t>
            </a:r>
            <a:r>
              <a:rPr kumimoji="0" lang="en-US" sz="1600" b="0" i="0" u="none" strike="noStrike" kern="1200" cap="none" spc="0" normalizeH="0" baseline="0" noProof="0" dirty="0" err="1">
                <a:ln>
                  <a:noFill/>
                </a:ln>
                <a:solidFill>
                  <a:srgbClr val="001934"/>
                </a:solidFill>
                <a:effectLst/>
                <a:uLnTx/>
                <a:uFillTx/>
                <a:latin typeface="Arial" charset="0"/>
                <a:ea typeface="ＭＳ Ｐゴシック" charset="0"/>
              </a:rPr>
              <a:t>pthread</a:t>
            </a:r>
            <a:r>
              <a:rPr kumimoji="0" lang="en-US" sz="1600" b="0" i="0" u="none" strike="noStrike" kern="1200" cap="none" spc="0" normalizeH="0" baseline="0" noProof="0" dirty="0">
                <a:ln>
                  <a:noFill/>
                </a:ln>
                <a:solidFill>
                  <a:srgbClr val="001934"/>
                </a:solidFill>
                <a:effectLst/>
                <a:uLnTx/>
                <a:uFillTx/>
                <a:latin typeface="Arial" charset="0"/>
                <a:ea typeface="ＭＳ Ｐゴシック" charset="0"/>
              </a:rPr>
              <a:t> library uses anonymous mapped regions as stacks for new threads.</a:t>
            </a:r>
          </a:p>
        </p:txBody>
      </p:sp>
    </p:spTree>
    <p:extLst>
      <p:ext uri="{BB962C8B-B14F-4D97-AF65-F5344CB8AC3E}">
        <p14:creationId xmlns:p14="http://schemas.microsoft.com/office/powerpoint/2010/main" val="1242440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F6B6-81B8-4A4D-9525-BF657C6210F2}"/>
              </a:ext>
            </a:extLst>
          </p:cNvPr>
          <p:cNvSpPr>
            <a:spLocks noGrp="1"/>
          </p:cNvSpPr>
          <p:nvPr>
            <p:ph type="title"/>
          </p:nvPr>
        </p:nvSpPr>
        <p:spPr/>
        <p:txBody>
          <a:bodyPr/>
          <a:lstStyle/>
          <a:p>
            <a:r>
              <a:rPr lang="en-US" dirty="0" err="1"/>
              <a:t>Avie</a:t>
            </a:r>
            <a:r>
              <a:rPr lang="en-US" dirty="0"/>
              <a:t> </a:t>
            </a:r>
            <a:r>
              <a:rPr lang="en-US" dirty="0" err="1"/>
              <a:t>Tevanian</a:t>
            </a:r>
            <a:endParaRPr lang="en-US" dirty="0"/>
          </a:p>
        </p:txBody>
      </p:sp>
      <p:sp>
        <p:nvSpPr>
          <p:cNvPr id="4" name="Content Placeholder 3">
            <a:extLst>
              <a:ext uri="{FF2B5EF4-FFF2-40B4-BE49-F238E27FC236}">
                <a16:creationId xmlns:a16="http://schemas.microsoft.com/office/drawing/2014/main" id="{B7E16941-B38E-6645-9F45-4A722603372A}"/>
              </a:ext>
            </a:extLst>
          </p:cNvPr>
          <p:cNvSpPr>
            <a:spLocks noGrp="1"/>
          </p:cNvSpPr>
          <p:nvPr>
            <p:ph idx="1"/>
          </p:nvPr>
        </p:nvSpPr>
        <p:spPr>
          <a:xfrm>
            <a:off x="457200" y="1371600"/>
            <a:ext cx="4876800" cy="3711884"/>
          </a:xfrm>
        </p:spPr>
        <p:txBody>
          <a:bodyPr/>
          <a:lstStyle/>
          <a:p>
            <a:r>
              <a:rPr lang="en-US" dirty="0"/>
              <a:t>PhD at CMU, 1989(?)</a:t>
            </a:r>
          </a:p>
          <a:p>
            <a:r>
              <a:rPr lang="en-US" dirty="0"/>
              <a:t>Mach project VM system</a:t>
            </a:r>
          </a:p>
          <a:p>
            <a:r>
              <a:rPr lang="en-US" dirty="0"/>
              <a:t>It made sense and it worked.</a:t>
            </a:r>
          </a:p>
          <a:p>
            <a:r>
              <a:rPr lang="en-US" dirty="0"/>
              <a:t>Later added to BSD Unix.</a:t>
            </a:r>
          </a:p>
          <a:p>
            <a:r>
              <a:rPr lang="en-US" dirty="0"/>
              <a:t>He went to Apple.</a:t>
            </a:r>
          </a:p>
          <a:p>
            <a:r>
              <a:rPr lang="en-US" dirty="0"/>
              <a:t>Key architect of MacOS.</a:t>
            </a:r>
          </a:p>
          <a:p>
            <a:r>
              <a:rPr lang="en-US" dirty="0"/>
              <a:t>Mach and its VM became the foundation of MacOS.</a:t>
            </a:r>
          </a:p>
          <a:p>
            <a:r>
              <a:rPr lang="en-US" dirty="0"/>
              <a:t>Now a venture capitalist.</a:t>
            </a:r>
          </a:p>
        </p:txBody>
      </p:sp>
      <p:pic>
        <p:nvPicPr>
          <p:cNvPr id="3074" name="Picture 2" descr="Avie Tevanian | Apple Wiki | Fandom">
            <a:extLst>
              <a:ext uri="{FF2B5EF4-FFF2-40B4-BE49-F238E27FC236}">
                <a16:creationId xmlns:a16="http://schemas.microsoft.com/office/drawing/2014/main" id="{673EDC10-3E16-1945-9D92-E54BAD3ED8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599" y="762000"/>
            <a:ext cx="3095625"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DE769E6-B389-FD45-BECA-D7F0F839D4F7}"/>
              </a:ext>
            </a:extLst>
          </p:cNvPr>
          <p:cNvSpPr/>
          <p:nvPr/>
        </p:nvSpPr>
        <p:spPr>
          <a:xfrm>
            <a:off x="457200" y="5715000"/>
            <a:ext cx="8305800" cy="646331"/>
          </a:xfrm>
          <a:prstGeom prst="rect">
            <a:avLst/>
          </a:prstGeom>
        </p:spPr>
        <p:txBody>
          <a:bodyPr wrap="square">
            <a:spAutoFit/>
          </a:bodyPr>
          <a:lstStyle/>
          <a:p>
            <a:r>
              <a:rPr lang="en-US" sz="1800" dirty="0"/>
              <a:t>His classic paper: </a:t>
            </a:r>
            <a:r>
              <a:rPr lang="en-US" sz="1800" b="1" dirty="0"/>
              <a:t>Machine-Independent Virtual Memory Management for Paged Uniprocessor and Multiprocessor Architectures</a:t>
            </a:r>
            <a:r>
              <a:rPr lang="en-US" sz="1800" dirty="0"/>
              <a:t>, SOSP 1987.</a:t>
            </a:r>
          </a:p>
        </p:txBody>
      </p:sp>
    </p:spTree>
    <p:extLst>
      <p:ext uri="{BB962C8B-B14F-4D97-AF65-F5344CB8AC3E}">
        <p14:creationId xmlns:p14="http://schemas.microsoft.com/office/powerpoint/2010/main" val="249910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4F20E-9245-7242-80FD-C5A5B04A39DC}"/>
              </a:ext>
            </a:extLst>
          </p:cNvPr>
          <p:cNvSpPr>
            <a:spLocks noGrp="1"/>
          </p:cNvSpPr>
          <p:nvPr>
            <p:ph type="title"/>
          </p:nvPr>
        </p:nvSpPr>
        <p:spPr/>
        <p:txBody>
          <a:bodyPr/>
          <a:lstStyle/>
          <a:p>
            <a:r>
              <a:rPr lang="en-US" dirty="0">
                <a:solidFill>
                  <a:srgbClr val="FFFFFF"/>
                </a:solidFill>
              </a:rPr>
              <a:t>Mach VM</a:t>
            </a:r>
          </a:p>
        </p:txBody>
      </p:sp>
      <p:sp>
        <p:nvSpPr>
          <p:cNvPr id="3" name="Content Placeholder 2">
            <a:extLst>
              <a:ext uri="{FF2B5EF4-FFF2-40B4-BE49-F238E27FC236}">
                <a16:creationId xmlns:a16="http://schemas.microsoft.com/office/drawing/2014/main" id="{84C44523-22AC-A842-BBA1-0534FA6E618B}"/>
              </a:ext>
            </a:extLst>
          </p:cNvPr>
          <p:cNvSpPr>
            <a:spLocks noGrp="1"/>
          </p:cNvSpPr>
          <p:nvPr>
            <p:ph idx="1"/>
          </p:nvPr>
        </p:nvSpPr>
        <p:spPr>
          <a:xfrm>
            <a:off x="457200" y="3203575"/>
            <a:ext cx="8382000" cy="2511425"/>
          </a:xfrm>
        </p:spPr>
        <p:txBody>
          <a:bodyPr/>
          <a:lstStyle/>
          <a:p>
            <a:r>
              <a:rPr lang="en-US" dirty="0"/>
              <a:t>Mach “microkernel”: influential, though mixed success.</a:t>
            </a:r>
          </a:p>
          <a:p>
            <a:r>
              <a:rPr lang="en-US" dirty="0"/>
              <a:t>Machine-independent: plug-in page table format (</a:t>
            </a:r>
            <a:r>
              <a:rPr lang="en-US" dirty="0" err="1"/>
              <a:t>pmap</a:t>
            </a:r>
            <a:r>
              <a:rPr lang="en-US" dirty="0"/>
              <a:t>)</a:t>
            </a:r>
          </a:p>
          <a:p>
            <a:r>
              <a:rPr lang="en-US" dirty="0"/>
              <a:t>Plug-in backing storage managed by user-level processes: </a:t>
            </a:r>
            <a:r>
              <a:rPr lang="en-US" b="1" dirty="0"/>
              <a:t>external</a:t>
            </a:r>
            <a:r>
              <a:rPr lang="en-US" dirty="0"/>
              <a:t> </a:t>
            </a:r>
            <a:r>
              <a:rPr lang="en-US" b="1" dirty="0"/>
              <a:t>pagers</a:t>
            </a:r>
            <a:r>
              <a:rPr lang="en-US" dirty="0"/>
              <a:t>.  Get it out of the kernel.</a:t>
            </a:r>
          </a:p>
          <a:p>
            <a:pPr lvl="1"/>
            <a:r>
              <a:rPr lang="en-US" dirty="0"/>
              <a:t>Kernel doesn’t care where pages come from or where they go.</a:t>
            </a:r>
          </a:p>
          <a:p>
            <a:pPr lvl="1"/>
            <a:r>
              <a:rPr lang="en-US" dirty="0"/>
              <a:t>Allows pagers to define VM behavior for other processes.</a:t>
            </a:r>
          </a:p>
          <a:p>
            <a:r>
              <a:rPr lang="en-US" dirty="0"/>
              <a:t>Supports sharing; everything is a cache. </a:t>
            </a:r>
          </a:p>
        </p:txBody>
      </p:sp>
      <p:pic>
        <p:nvPicPr>
          <p:cNvPr id="4" name="Picture 3">
            <a:extLst>
              <a:ext uri="{FF2B5EF4-FFF2-40B4-BE49-F238E27FC236}">
                <a16:creationId xmlns:a16="http://schemas.microsoft.com/office/drawing/2014/main" id="{7F076FB5-1D7C-064D-9485-2001D32F8616}"/>
              </a:ext>
            </a:extLst>
          </p:cNvPr>
          <p:cNvPicPr>
            <a:picLocks noChangeAspect="1"/>
          </p:cNvPicPr>
          <p:nvPr/>
        </p:nvPicPr>
        <p:blipFill>
          <a:blip r:embed="rId2"/>
          <a:stretch>
            <a:fillRect/>
          </a:stretch>
        </p:blipFill>
        <p:spPr>
          <a:xfrm>
            <a:off x="900112" y="254000"/>
            <a:ext cx="7340600" cy="2692400"/>
          </a:xfrm>
          <a:prstGeom prst="rect">
            <a:avLst/>
          </a:prstGeom>
        </p:spPr>
      </p:pic>
    </p:spTree>
    <p:extLst>
      <p:ext uri="{BB962C8B-B14F-4D97-AF65-F5344CB8AC3E}">
        <p14:creationId xmlns:p14="http://schemas.microsoft.com/office/powerpoint/2010/main" val="282928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ECD36-F2E1-DC45-B545-C3B082CFF4DE}"/>
              </a:ext>
            </a:extLst>
          </p:cNvPr>
          <p:cNvSpPr>
            <a:spLocks noGrp="1"/>
          </p:cNvSpPr>
          <p:nvPr>
            <p:ph type="title"/>
          </p:nvPr>
        </p:nvSpPr>
        <p:spPr/>
        <p:txBody>
          <a:bodyPr/>
          <a:lstStyle/>
          <a:p>
            <a:r>
              <a:rPr lang="en-US" dirty="0"/>
              <a:t>Virtual memory the Mach way</a:t>
            </a:r>
          </a:p>
        </p:txBody>
      </p:sp>
      <p:cxnSp>
        <p:nvCxnSpPr>
          <p:cNvPr id="5" name="Straight Connector 4">
            <a:extLst>
              <a:ext uri="{FF2B5EF4-FFF2-40B4-BE49-F238E27FC236}">
                <a16:creationId xmlns:a16="http://schemas.microsoft.com/office/drawing/2014/main" id="{1FC28147-B851-A247-BB6A-5CAF2C493911}"/>
              </a:ext>
            </a:extLst>
          </p:cNvPr>
          <p:cNvCxnSpPr>
            <a:cxnSpLocks/>
          </p:cNvCxnSpPr>
          <p:nvPr/>
        </p:nvCxnSpPr>
        <p:spPr bwMode="auto">
          <a:xfrm>
            <a:off x="838200" y="4800600"/>
            <a:ext cx="7620000" cy="0"/>
          </a:xfrm>
          <a:prstGeom prst="line">
            <a:avLst/>
          </a:prstGeom>
          <a:solidFill>
            <a:srgbClr val="00B8FF"/>
          </a:solidFill>
          <a:ln w="9525" cap="flat" cmpd="sng" algn="ctr">
            <a:solidFill>
              <a:srgbClr val="C00000"/>
            </a:solidFill>
            <a:prstDash val="sysDash"/>
            <a:round/>
            <a:headEnd type="none" w="med" len="med"/>
            <a:tailEnd type="none" w="med" len="med"/>
          </a:ln>
          <a:effectLst/>
        </p:spPr>
      </p:cxnSp>
      <p:pic>
        <p:nvPicPr>
          <p:cNvPr id="11" name="Picture 4" descr="4-12">
            <a:extLst>
              <a:ext uri="{FF2B5EF4-FFF2-40B4-BE49-F238E27FC236}">
                <a16:creationId xmlns:a16="http://schemas.microsoft.com/office/drawing/2014/main" id="{2F2FDBDC-F2E2-7C4A-A48D-0536192CD6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3" t="3722" r="14562" b="5800"/>
          <a:stretch/>
        </p:blipFill>
        <p:spPr bwMode="auto">
          <a:xfrm rot="5400000">
            <a:off x="2356338" y="4654062"/>
            <a:ext cx="1230924"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ext Box 93">
            <a:extLst>
              <a:ext uri="{FF2B5EF4-FFF2-40B4-BE49-F238E27FC236}">
                <a16:creationId xmlns:a16="http://schemas.microsoft.com/office/drawing/2014/main" id="{B25DC809-4F08-3841-ABBF-4BA27B63E39F}"/>
              </a:ext>
            </a:extLst>
          </p:cNvPr>
          <p:cNvSpPr txBox="1">
            <a:spLocks noChangeArrowheads="1"/>
          </p:cNvSpPr>
          <p:nvPr/>
        </p:nvSpPr>
        <p:spPr bwMode="auto">
          <a:xfrm>
            <a:off x="439738" y="4349454"/>
            <a:ext cx="1693862"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b="1" dirty="0" err="1">
                <a:solidFill>
                  <a:srgbClr val="000000"/>
                </a:solidFill>
              </a:rPr>
              <a:t>pmap</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13" name="Picture 4" descr="4-12">
            <a:extLst>
              <a:ext uri="{FF2B5EF4-FFF2-40B4-BE49-F238E27FC236}">
                <a16:creationId xmlns:a16="http://schemas.microsoft.com/office/drawing/2014/main" id="{4E829321-126C-234D-8043-4F7E5ECACDC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3" t="3722" r="14562" b="5800"/>
          <a:stretch/>
        </p:blipFill>
        <p:spPr bwMode="auto">
          <a:xfrm rot="5400000">
            <a:off x="4794738" y="4654062"/>
            <a:ext cx="1230924"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37" name="Group 36">
            <a:extLst>
              <a:ext uri="{FF2B5EF4-FFF2-40B4-BE49-F238E27FC236}">
                <a16:creationId xmlns:a16="http://schemas.microsoft.com/office/drawing/2014/main" id="{7BDD8FF9-7DAF-144B-BE9F-B3F1C74FC2A7}"/>
              </a:ext>
            </a:extLst>
          </p:cNvPr>
          <p:cNvGrpSpPr/>
          <p:nvPr/>
        </p:nvGrpSpPr>
        <p:grpSpPr>
          <a:xfrm>
            <a:off x="5257800" y="2005467"/>
            <a:ext cx="1094123" cy="1284056"/>
            <a:chOff x="1430338" y="1949450"/>
            <a:chExt cx="2597150" cy="3048000"/>
          </a:xfrm>
        </p:grpSpPr>
        <p:sp>
          <p:nvSpPr>
            <p:cNvPr id="38" name="Rectangle 2">
              <a:extLst>
                <a:ext uri="{FF2B5EF4-FFF2-40B4-BE49-F238E27FC236}">
                  <a16:creationId xmlns:a16="http://schemas.microsoft.com/office/drawing/2014/main" id="{9627E64E-54FA-774A-B3AE-0F0078C33F92}"/>
                </a:ext>
              </a:extLst>
            </p:cNvPr>
            <p:cNvSpPr>
              <a:spLocks noChangeArrowheads="1"/>
            </p:cNvSpPr>
            <p:nvPr/>
          </p:nvSpPr>
          <p:spPr bwMode="auto">
            <a:xfrm>
              <a:off x="1430338" y="3473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39" name="Rectangle 3">
              <a:extLst>
                <a:ext uri="{FF2B5EF4-FFF2-40B4-BE49-F238E27FC236}">
                  <a16:creationId xmlns:a16="http://schemas.microsoft.com/office/drawing/2014/main" id="{32A3B8A5-FF6B-E64D-8AE7-F0E79237626B}"/>
                </a:ext>
              </a:extLst>
            </p:cNvPr>
            <p:cNvSpPr>
              <a:spLocks noChangeArrowheads="1"/>
            </p:cNvSpPr>
            <p:nvPr/>
          </p:nvSpPr>
          <p:spPr bwMode="auto">
            <a:xfrm>
              <a:off x="1430338" y="4616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0" name="Rectangle 4">
              <a:extLst>
                <a:ext uri="{FF2B5EF4-FFF2-40B4-BE49-F238E27FC236}">
                  <a16:creationId xmlns:a16="http://schemas.microsoft.com/office/drawing/2014/main" id="{B0185B6F-95B8-0B49-86C6-EEBD36549E77}"/>
                </a:ext>
              </a:extLst>
            </p:cNvPr>
            <p:cNvSpPr>
              <a:spLocks noChangeArrowheads="1"/>
            </p:cNvSpPr>
            <p:nvPr/>
          </p:nvSpPr>
          <p:spPr bwMode="auto">
            <a:xfrm>
              <a:off x="1430338" y="3854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1" name="Rectangle 5">
              <a:extLst>
                <a:ext uri="{FF2B5EF4-FFF2-40B4-BE49-F238E27FC236}">
                  <a16:creationId xmlns:a16="http://schemas.microsoft.com/office/drawing/2014/main" id="{8C51B870-9035-804D-AFB1-35D8151E1DC6}"/>
                </a:ext>
              </a:extLst>
            </p:cNvPr>
            <p:cNvSpPr>
              <a:spLocks noChangeArrowheads="1"/>
            </p:cNvSpPr>
            <p:nvPr/>
          </p:nvSpPr>
          <p:spPr bwMode="auto">
            <a:xfrm>
              <a:off x="1430338" y="4235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2" name="Oval 6">
              <a:extLst>
                <a:ext uri="{FF2B5EF4-FFF2-40B4-BE49-F238E27FC236}">
                  <a16:creationId xmlns:a16="http://schemas.microsoft.com/office/drawing/2014/main" id="{755653CA-5558-F242-8C85-0D1EDE7B7532}"/>
                </a:ext>
              </a:extLst>
            </p:cNvPr>
            <p:cNvSpPr>
              <a:spLocks noChangeArrowheads="1"/>
            </p:cNvSpPr>
            <p:nvPr/>
          </p:nvSpPr>
          <p:spPr bwMode="auto">
            <a:xfrm>
              <a:off x="2655888" y="3517900"/>
              <a:ext cx="298450" cy="298450"/>
            </a:xfrm>
            <a:prstGeom prst="ellipse">
              <a:avLst/>
            </a:prstGeom>
            <a:noFill/>
            <a:ln w="15875">
              <a:solidFill>
                <a:schemeClr val="accent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43" name="AutoShape 7">
              <a:extLst>
                <a:ext uri="{FF2B5EF4-FFF2-40B4-BE49-F238E27FC236}">
                  <a16:creationId xmlns:a16="http://schemas.microsoft.com/office/drawing/2014/main" id="{7BAE0FD5-F422-B74B-ABC5-19E16C25A085}"/>
                </a:ext>
              </a:extLst>
            </p:cNvPr>
            <p:cNvCxnSpPr>
              <a:cxnSpLocks noChangeShapeType="1"/>
              <a:endCxn id="42" idx="2"/>
            </p:cNvCxnSpPr>
            <p:nvPr/>
          </p:nvCxnSpPr>
          <p:spPr bwMode="auto">
            <a:xfrm>
              <a:off x="1881188" y="3667125"/>
              <a:ext cx="766762"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44" name="Group 8">
              <a:extLst>
                <a:ext uri="{FF2B5EF4-FFF2-40B4-BE49-F238E27FC236}">
                  <a16:creationId xmlns:a16="http://schemas.microsoft.com/office/drawing/2014/main" id="{ACDD521D-4058-E348-91F4-B256DDC71ACB}"/>
                </a:ext>
              </a:extLst>
            </p:cNvPr>
            <p:cNvGrpSpPr>
              <a:grpSpLocks/>
            </p:cNvGrpSpPr>
            <p:nvPr/>
          </p:nvGrpSpPr>
          <p:grpSpPr bwMode="auto">
            <a:xfrm>
              <a:off x="1881188" y="4654550"/>
              <a:ext cx="536575" cy="298450"/>
              <a:chOff x="2108" y="3118"/>
              <a:chExt cx="338" cy="188"/>
            </a:xfrm>
          </p:grpSpPr>
          <p:sp>
            <p:nvSpPr>
              <p:cNvPr id="83" name="Oval 9">
                <a:extLst>
                  <a:ext uri="{FF2B5EF4-FFF2-40B4-BE49-F238E27FC236}">
                    <a16:creationId xmlns:a16="http://schemas.microsoft.com/office/drawing/2014/main" id="{51719EC9-2494-8A42-9211-6BB842A2771F}"/>
                  </a:ext>
                </a:extLst>
              </p:cNvPr>
              <p:cNvSpPr>
                <a:spLocks noChangeArrowheads="1"/>
              </p:cNvSpPr>
              <p:nvPr/>
            </p:nvSpPr>
            <p:spPr bwMode="auto">
              <a:xfrm>
                <a:off x="2258" y="3118"/>
                <a:ext cx="188" cy="188"/>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4" name="AutoShape 10">
                <a:extLst>
                  <a:ext uri="{FF2B5EF4-FFF2-40B4-BE49-F238E27FC236}">
                    <a16:creationId xmlns:a16="http://schemas.microsoft.com/office/drawing/2014/main" id="{A1E89923-6141-504A-BBA0-FE076DC9B479}"/>
                  </a:ext>
                </a:extLst>
              </p:cNvPr>
              <p:cNvCxnSpPr>
                <a:cxnSpLocks noChangeShapeType="1"/>
                <a:endCxn id="83" idx="2"/>
              </p:cNvCxnSpPr>
              <p:nvPr/>
            </p:nvCxnSpPr>
            <p:spPr bwMode="auto">
              <a:xfrm>
                <a:off x="2108" y="3212"/>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sp>
          <p:nvSpPr>
            <p:cNvPr id="45" name="Rectangle 11">
              <a:extLst>
                <a:ext uri="{FF2B5EF4-FFF2-40B4-BE49-F238E27FC236}">
                  <a16:creationId xmlns:a16="http://schemas.microsoft.com/office/drawing/2014/main" id="{A9D91B3E-FEF4-1E4B-AFAA-5EAEEA93705B}"/>
                </a:ext>
              </a:extLst>
            </p:cNvPr>
            <p:cNvSpPr>
              <a:spLocks noChangeArrowheads="1"/>
            </p:cNvSpPr>
            <p:nvPr/>
          </p:nvSpPr>
          <p:spPr bwMode="auto">
            <a:xfrm>
              <a:off x="1430338" y="1949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6" name="Rectangle 12">
              <a:extLst>
                <a:ext uri="{FF2B5EF4-FFF2-40B4-BE49-F238E27FC236}">
                  <a16:creationId xmlns:a16="http://schemas.microsoft.com/office/drawing/2014/main" id="{87042E7F-73B5-4E4C-86F8-F2104AF2FD80}"/>
                </a:ext>
              </a:extLst>
            </p:cNvPr>
            <p:cNvSpPr>
              <a:spLocks noChangeArrowheads="1"/>
            </p:cNvSpPr>
            <p:nvPr/>
          </p:nvSpPr>
          <p:spPr bwMode="auto">
            <a:xfrm>
              <a:off x="1430338" y="3092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7" name="Rectangle 13">
              <a:extLst>
                <a:ext uri="{FF2B5EF4-FFF2-40B4-BE49-F238E27FC236}">
                  <a16:creationId xmlns:a16="http://schemas.microsoft.com/office/drawing/2014/main" id="{D3D5B625-6735-9949-BF77-0E739B663D37}"/>
                </a:ext>
              </a:extLst>
            </p:cNvPr>
            <p:cNvSpPr>
              <a:spLocks noChangeArrowheads="1"/>
            </p:cNvSpPr>
            <p:nvPr/>
          </p:nvSpPr>
          <p:spPr bwMode="auto">
            <a:xfrm>
              <a:off x="1430338" y="2330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8" name="Rectangle 14">
              <a:extLst>
                <a:ext uri="{FF2B5EF4-FFF2-40B4-BE49-F238E27FC236}">
                  <a16:creationId xmlns:a16="http://schemas.microsoft.com/office/drawing/2014/main" id="{33D1A914-CACF-174A-97B0-9178AF893A73}"/>
                </a:ext>
              </a:extLst>
            </p:cNvPr>
            <p:cNvSpPr>
              <a:spLocks noChangeArrowheads="1"/>
            </p:cNvSpPr>
            <p:nvPr/>
          </p:nvSpPr>
          <p:spPr bwMode="auto">
            <a:xfrm>
              <a:off x="1430338" y="2711450"/>
              <a:ext cx="457200" cy="381000"/>
            </a:xfrm>
            <a:prstGeom prst="rect">
              <a:avLst/>
            </a:prstGeom>
            <a:noFill/>
            <a:ln w="12700">
              <a:solidFill>
                <a:srgbClr val="000080"/>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49" name="Oval 15">
              <a:extLst>
                <a:ext uri="{FF2B5EF4-FFF2-40B4-BE49-F238E27FC236}">
                  <a16:creationId xmlns:a16="http://schemas.microsoft.com/office/drawing/2014/main" id="{4A069E6D-CDC9-8142-8959-C4F3DAC21453}"/>
                </a:ext>
              </a:extLst>
            </p:cNvPr>
            <p:cNvSpPr>
              <a:spLocks noChangeArrowheads="1"/>
            </p:cNvSpPr>
            <p:nvPr/>
          </p:nvSpPr>
          <p:spPr bwMode="auto">
            <a:xfrm>
              <a:off x="2119313" y="1993900"/>
              <a:ext cx="298450" cy="298450"/>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50" name="AutoShape 16">
              <a:extLst>
                <a:ext uri="{FF2B5EF4-FFF2-40B4-BE49-F238E27FC236}">
                  <a16:creationId xmlns:a16="http://schemas.microsoft.com/office/drawing/2014/main" id="{93FB8348-7246-4F47-89CF-896828BFCF4B}"/>
                </a:ext>
              </a:extLst>
            </p:cNvPr>
            <p:cNvCxnSpPr>
              <a:cxnSpLocks noChangeShapeType="1"/>
              <a:stCxn id="49" idx="6"/>
              <a:endCxn id="56" idx="2"/>
            </p:cNvCxnSpPr>
            <p:nvPr/>
          </p:nvCxnSpPr>
          <p:spPr bwMode="auto">
            <a:xfrm>
              <a:off x="2417763" y="2143125"/>
              <a:ext cx="766762"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51" name="AutoShape 17">
              <a:extLst>
                <a:ext uri="{FF2B5EF4-FFF2-40B4-BE49-F238E27FC236}">
                  <a16:creationId xmlns:a16="http://schemas.microsoft.com/office/drawing/2014/main" id="{2255D8B0-2ACD-6040-A44D-D12F109E5865}"/>
                </a:ext>
              </a:extLst>
            </p:cNvPr>
            <p:cNvCxnSpPr>
              <a:cxnSpLocks noChangeShapeType="1"/>
            </p:cNvCxnSpPr>
            <p:nvPr/>
          </p:nvCxnSpPr>
          <p:spPr bwMode="auto">
            <a:xfrm>
              <a:off x="1881188" y="2143125"/>
              <a:ext cx="238125"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52" name="Oval 18">
              <a:extLst>
                <a:ext uri="{FF2B5EF4-FFF2-40B4-BE49-F238E27FC236}">
                  <a16:creationId xmlns:a16="http://schemas.microsoft.com/office/drawing/2014/main" id="{CACD76F2-4357-914A-AC41-519F585A105E}"/>
                </a:ext>
              </a:extLst>
            </p:cNvPr>
            <p:cNvSpPr>
              <a:spLocks noChangeArrowheads="1"/>
            </p:cNvSpPr>
            <p:nvPr/>
          </p:nvSpPr>
          <p:spPr bwMode="auto">
            <a:xfrm>
              <a:off x="2119313" y="3130550"/>
              <a:ext cx="298450" cy="298450"/>
            </a:xfrm>
            <a:prstGeom prst="ellipse">
              <a:avLst/>
            </a:prstGeom>
            <a:noFill/>
            <a:ln w="15875">
              <a:solidFill>
                <a:srgbClr val="008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53" name="AutoShape 19">
              <a:extLst>
                <a:ext uri="{FF2B5EF4-FFF2-40B4-BE49-F238E27FC236}">
                  <a16:creationId xmlns:a16="http://schemas.microsoft.com/office/drawing/2014/main" id="{CE35E6F0-1599-0C4C-87E1-D8F75CFC9F98}"/>
                </a:ext>
              </a:extLst>
            </p:cNvPr>
            <p:cNvCxnSpPr>
              <a:cxnSpLocks noChangeShapeType="1"/>
              <a:endCxn id="52" idx="2"/>
            </p:cNvCxnSpPr>
            <p:nvPr/>
          </p:nvCxnSpPr>
          <p:spPr bwMode="auto">
            <a:xfrm>
              <a:off x="1873250" y="3279775"/>
              <a:ext cx="238125"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54" name="Oval 20">
              <a:extLst>
                <a:ext uri="{FF2B5EF4-FFF2-40B4-BE49-F238E27FC236}">
                  <a16:creationId xmlns:a16="http://schemas.microsoft.com/office/drawing/2014/main" id="{CE7D2837-C672-2142-9615-9FE9830D3157}"/>
                </a:ext>
              </a:extLst>
            </p:cNvPr>
            <p:cNvSpPr>
              <a:spLocks noChangeArrowheads="1"/>
            </p:cNvSpPr>
            <p:nvPr/>
          </p:nvSpPr>
          <p:spPr bwMode="auto">
            <a:xfrm>
              <a:off x="2119313" y="2413000"/>
              <a:ext cx="298450" cy="298450"/>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55" name="AutoShape 21">
              <a:extLst>
                <a:ext uri="{FF2B5EF4-FFF2-40B4-BE49-F238E27FC236}">
                  <a16:creationId xmlns:a16="http://schemas.microsoft.com/office/drawing/2014/main" id="{37FC3BC7-5632-F148-8CD2-DBB26BABF344}"/>
                </a:ext>
              </a:extLst>
            </p:cNvPr>
            <p:cNvCxnSpPr>
              <a:cxnSpLocks noChangeShapeType="1"/>
              <a:endCxn id="54" idx="2"/>
            </p:cNvCxnSpPr>
            <p:nvPr/>
          </p:nvCxnSpPr>
          <p:spPr bwMode="auto">
            <a:xfrm>
              <a:off x="1881188" y="2562225"/>
              <a:ext cx="238125"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56" name="Oval 22">
              <a:extLst>
                <a:ext uri="{FF2B5EF4-FFF2-40B4-BE49-F238E27FC236}">
                  <a16:creationId xmlns:a16="http://schemas.microsoft.com/office/drawing/2014/main" id="{5384D1C5-FD51-D442-A790-6327CE802F30}"/>
                </a:ext>
              </a:extLst>
            </p:cNvPr>
            <p:cNvSpPr>
              <a:spLocks noChangeArrowheads="1"/>
            </p:cNvSpPr>
            <p:nvPr/>
          </p:nvSpPr>
          <p:spPr bwMode="auto">
            <a:xfrm>
              <a:off x="3192463" y="1993900"/>
              <a:ext cx="298450" cy="298450"/>
            </a:xfrm>
            <a:prstGeom prst="ellipse">
              <a:avLst/>
            </a:prstGeom>
            <a:noFill/>
            <a:ln w="15875">
              <a:solidFill>
                <a:srgbClr val="80008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57" name="Oval 23">
              <a:extLst>
                <a:ext uri="{FF2B5EF4-FFF2-40B4-BE49-F238E27FC236}">
                  <a16:creationId xmlns:a16="http://schemas.microsoft.com/office/drawing/2014/main" id="{17EE3D57-749A-5347-8B44-DE2453F6265B}"/>
                </a:ext>
              </a:extLst>
            </p:cNvPr>
            <p:cNvSpPr>
              <a:spLocks noChangeArrowheads="1"/>
            </p:cNvSpPr>
            <p:nvPr/>
          </p:nvSpPr>
          <p:spPr bwMode="auto">
            <a:xfrm>
              <a:off x="2655888" y="2752725"/>
              <a:ext cx="298450" cy="298450"/>
            </a:xfrm>
            <a:prstGeom prst="ellipse">
              <a:avLst/>
            </a:prstGeom>
            <a:noFill/>
            <a:ln w="15875">
              <a:solidFill>
                <a:schemeClr val="accent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58" name="AutoShape 24">
              <a:extLst>
                <a:ext uri="{FF2B5EF4-FFF2-40B4-BE49-F238E27FC236}">
                  <a16:creationId xmlns:a16="http://schemas.microsoft.com/office/drawing/2014/main" id="{122CA977-C77F-7B4A-B06E-43CFA190DE3F}"/>
                </a:ext>
              </a:extLst>
            </p:cNvPr>
            <p:cNvCxnSpPr>
              <a:cxnSpLocks noChangeShapeType="1"/>
              <a:endCxn id="57" idx="2"/>
            </p:cNvCxnSpPr>
            <p:nvPr/>
          </p:nvCxnSpPr>
          <p:spPr bwMode="auto">
            <a:xfrm>
              <a:off x="1887538" y="2901950"/>
              <a:ext cx="760412"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59" name="Oval 25">
              <a:extLst>
                <a:ext uri="{FF2B5EF4-FFF2-40B4-BE49-F238E27FC236}">
                  <a16:creationId xmlns:a16="http://schemas.microsoft.com/office/drawing/2014/main" id="{A1724222-1782-AD41-A05B-B2C564A2985F}"/>
                </a:ext>
              </a:extLst>
            </p:cNvPr>
            <p:cNvSpPr>
              <a:spLocks noChangeArrowheads="1"/>
            </p:cNvSpPr>
            <p:nvPr/>
          </p:nvSpPr>
          <p:spPr bwMode="auto">
            <a:xfrm>
              <a:off x="3729038" y="3937000"/>
              <a:ext cx="298450" cy="298450"/>
            </a:xfrm>
            <a:prstGeom prst="ellipse">
              <a:avLst/>
            </a:prstGeom>
            <a:noFill/>
            <a:ln w="15875">
              <a:solidFill>
                <a:srgbClr val="80008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60" name="AutoShape 26">
              <a:extLst>
                <a:ext uri="{FF2B5EF4-FFF2-40B4-BE49-F238E27FC236}">
                  <a16:creationId xmlns:a16="http://schemas.microsoft.com/office/drawing/2014/main" id="{77229D56-D8B1-5949-8AA0-09261C13A6A6}"/>
                </a:ext>
              </a:extLst>
            </p:cNvPr>
            <p:cNvCxnSpPr>
              <a:cxnSpLocks noChangeShapeType="1"/>
            </p:cNvCxnSpPr>
            <p:nvPr/>
          </p:nvCxnSpPr>
          <p:spPr bwMode="auto">
            <a:xfrm>
              <a:off x="1887538" y="4086225"/>
              <a:ext cx="1841500" cy="1588"/>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61" name="Oval 27">
              <a:extLst>
                <a:ext uri="{FF2B5EF4-FFF2-40B4-BE49-F238E27FC236}">
                  <a16:creationId xmlns:a16="http://schemas.microsoft.com/office/drawing/2014/main" id="{EA3293E4-785B-5C42-B2AD-3B6659285AF3}"/>
                </a:ext>
              </a:extLst>
            </p:cNvPr>
            <p:cNvSpPr>
              <a:spLocks noChangeArrowheads="1"/>
            </p:cNvSpPr>
            <p:nvPr/>
          </p:nvSpPr>
          <p:spPr bwMode="auto">
            <a:xfrm>
              <a:off x="2655888" y="2413000"/>
              <a:ext cx="298450" cy="298450"/>
            </a:xfrm>
            <a:prstGeom prst="ellipse">
              <a:avLst/>
            </a:prstGeom>
            <a:noFill/>
            <a:ln w="15875">
              <a:solidFill>
                <a:srgbClr val="008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62" name="Oval 28">
              <a:extLst>
                <a:ext uri="{FF2B5EF4-FFF2-40B4-BE49-F238E27FC236}">
                  <a16:creationId xmlns:a16="http://schemas.microsoft.com/office/drawing/2014/main" id="{E69C88D3-859C-9944-958E-5ADBF0F1E244}"/>
                </a:ext>
              </a:extLst>
            </p:cNvPr>
            <p:cNvSpPr>
              <a:spLocks noChangeArrowheads="1"/>
            </p:cNvSpPr>
            <p:nvPr/>
          </p:nvSpPr>
          <p:spPr bwMode="auto">
            <a:xfrm>
              <a:off x="3192463" y="2413000"/>
              <a:ext cx="298450" cy="298450"/>
            </a:xfrm>
            <a:prstGeom prst="ellipse">
              <a:avLst/>
            </a:prstGeom>
            <a:solidFill>
              <a:schemeClr val="accent1"/>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63" name="AutoShape 29">
              <a:extLst>
                <a:ext uri="{FF2B5EF4-FFF2-40B4-BE49-F238E27FC236}">
                  <a16:creationId xmlns:a16="http://schemas.microsoft.com/office/drawing/2014/main" id="{53AD1F65-E253-FF48-B43A-14757CD7E54A}"/>
                </a:ext>
              </a:extLst>
            </p:cNvPr>
            <p:cNvCxnSpPr>
              <a:cxnSpLocks noChangeShapeType="1"/>
              <a:stCxn id="61" idx="6"/>
              <a:endCxn id="62" idx="2"/>
            </p:cNvCxnSpPr>
            <p:nvPr/>
          </p:nvCxnSpPr>
          <p:spPr bwMode="auto">
            <a:xfrm>
              <a:off x="2962275" y="2562225"/>
              <a:ext cx="230188"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64" name="AutoShape 30">
              <a:extLst>
                <a:ext uri="{FF2B5EF4-FFF2-40B4-BE49-F238E27FC236}">
                  <a16:creationId xmlns:a16="http://schemas.microsoft.com/office/drawing/2014/main" id="{EC10B36D-06CB-4B41-A9F8-30A2D374FF3B}"/>
                </a:ext>
              </a:extLst>
            </p:cNvPr>
            <p:cNvCxnSpPr>
              <a:cxnSpLocks noChangeShapeType="1"/>
              <a:stCxn id="54" idx="6"/>
              <a:endCxn id="61" idx="2"/>
            </p:cNvCxnSpPr>
            <p:nvPr/>
          </p:nvCxnSpPr>
          <p:spPr bwMode="auto">
            <a:xfrm>
              <a:off x="2417763" y="2562225"/>
              <a:ext cx="230187"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65" name="Oval 31">
              <a:extLst>
                <a:ext uri="{FF2B5EF4-FFF2-40B4-BE49-F238E27FC236}">
                  <a16:creationId xmlns:a16="http://schemas.microsoft.com/office/drawing/2014/main" id="{9D8745B0-13ED-8B43-B9AF-E88BC9ED57E1}"/>
                </a:ext>
              </a:extLst>
            </p:cNvPr>
            <p:cNvSpPr>
              <a:spLocks noChangeArrowheads="1"/>
            </p:cNvSpPr>
            <p:nvPr/>
          </p:nvSpPr>
          <p:spPr bwMode="auto">
            <a:xfrm>
              <a:off x="2125663" y="4276725"/>
              <a:ext cx="298450" cy="298450"/>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66" name="AutoShape 32">
              <a:extLst>
                <a:ext uri="{FF2B5EF4-FFF2-40B4-BE49-F238E27FC236}">
                  <a16:creationId xmlns:a16="http://schemas.microsoft.com/office/drawing/2014/main" id="{64879003-81BB-BF4E-B636-DEFA456286CA}"/>
                </a:ext>
              </a:extLst>
            </p:cNvPr>
            <p:cNvCxnSpPr>
              <a:cxnSpLocks noChangeShapeType="1"/>
            </p:cNvCxnSpPr>
            <p:nvPr/>
          </p:nvCxnSpPr>
          <p:spPr bwMode="auto">
            <a:xfrm>
              <a:off x="1887538" y="4425950"/>
              <a:ext cx="238125"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sp>
          <p:nvSpPr>
            <p:cNvPr id="67" name="Oval 33">
              <a:extLst>
                <a:ext uri="{FF2B5EF4-FFF2-40B4-BE49-F238E27FC236}">
                  <a16:creationId xmlns:a16="http://schemas.microsoft.com/office/drawing/2014/main" id="{4802C19F-1148-7749-8A5B-0D17F04892E1}"/>
                </a:ext>
              </a:extLst>
            </p:cNvPr>
            <p:cNvSpPr>
              <a:spLocks noChangeArrowheads="1"/>
            </p:cNvSpPr>
            <p:nvPr/>
          </p:nvSpPr>
          <p:spPr bwMode="auto">
            <a:xfrm>
              <a:off x="2655888" y="3130550"/>
              <a:ext cx="298450" cy="298450"/>
            </a:xfrm>
            <a:prstGeom prst="ellipse">
              <a:avLst/>
            </a:prstGeom>
            <a:solidFill>
              <a:srgbClr val="80008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sp>
          <p:nvSpPr>
            <p:cNvPr id="68" name="Oval 34">
              <a:extLst>
                <a:ext uri="{FF2B5EF4-FFF2-40B4-BE49-F238E27FC236}">
                  <a16:creationId xmlns:a16="http://schemas.microsoft.com/office/drawing/2014/main" id="{117A2995-1CC2-BD41-9811-2853365364AC}"/>
                </a:ext>
              </a:extLst>
            </p:cNvPr>
            <p:cNvSpPr>
              <a:spLocks noChangeArrowheads="1"/>
            </p:cNvSpPr>
            <p:nvPr/>
          </p:nvSpPr>
          <p:spPr bwMode="auto">
            <a:xfrm>
              <a:off x="3192463" y="3130550"/>
              <a:ext cx="298450" cy="298450"/>
            </a:xfrm>
            <a:prstGeom prst="ellipse">
              <a:avLst/>
            </a:prstGeom>
            <a:noFill/>
            <a:ln w="15875">
              <a:solidFill>
                <a:schemeClr val="accent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69" name="AutoShape 35">
              <a:extLst>
                <a:ext uri="{FF2B5EF4-FFF2-40B4-BE49-F238E27FC236}">
                  <a16:creationId xmlns:a16="http://schemas.microsoft.com/office/drawing/2014/main" id="{FE8B6521-759D-344A-8577-4BFDE2C7197F}"/>
                </a:ext>
              </a:extLst>
            </p:cNvPr>
            <p:cNvCxnSpPr>
              <a:cxnSpLocks noChangeShapeType="1"/>
              <a:stCxn id="67" idx="6"/>
              <a:endCxn id="68" idx="2"/>
            </p:cNvCxnSpPr>
            <p:nvPr/>
          </p:nvCxnSpPr>
          <p:spPr bwMode="auto">
            <a:xfrm>
              <a:off x="2954338" y="3279775"/>
              <a:ext cx="230187"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0" name="AutoShape 36">
              <a:extLst>
                <a:ext uri="{FF2B5EF4-FFF2-40B4-BE49-F238E27FC236}">
                  <a16:creationId xmlns:a16="http://schemas.microsoft.com/office/drawing/2014/main" id="{837E899C-5457-A046-BDFB-C39E88C6D7B1}"/>
                </a:ext>
              </a:extLst>
            </p:cNvPr>
            <p:cNvCxnSpPr>
              <a:cxnSpLocks noChangeShapeType="1"/>
            </p:cNvCxnSpPr>
            <p:nvPr/>
          </p:nvCxnSpPr>
          <p:spPr bwMode="auto">
            <a:xfrm>
              <a:off x="2417763" y="3279775"/>
              <a:ext cx="238125"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nvGrpSpPr>
            <p:cNvPr id="71" name="Group 37">
              <a:extLst>
                <a:ext uri="{FF2B5EF4-FFF2-40B4-BE49-F238E27FC236}">
                  <a16:creationId xmlns:a16="http://schemas.microsoft.com/office/drawing/2014/main" id="{0052B6C3-5C3F-E949-9351-7F876DD7A142}"/>
                </a:ext>
              </a:extLst>
            </p:cNvPr>
            <p:cNvGrpSpPr>
              <a:grpSpLocks/>
            </p:cNvGrpSpPr>
            <p:nvPr/>
          </p:nvGrpSpPr>
          <p:grpSpPr bwMode="auto">
            <a:xfrm>
              <a:off x="2960688" y="3517900"/>
              <a:ext cx="536575" cy="298450"/>
              <a:chOff x="2108" y="3118"/>
              <a:chExt cx="338" cy="188"/>
            </a:xfrm>
          </p:grpSpPr>
          <p:sp>
            <p:nvSpPr>
              <p:cNvPr id="81" name="Oval 38">
                <a:extLst>
                  <a:ext uri="{FF2B5EF4-FFF2-40B4-BE49-F238E27FC236}">
                    <a16:creationId xmlns:a16="http://schemas.microsoft.com/office/drawing/2014/main" id="{1138FC3A-DF12-DC4D-BB44-7FED707A2672}"/>
                  </a:ext>
                </a:extLst>
              </p:cNvPr>
              <p:cNvSpPr>
                <a:spLocks noChangeArrowheads="1"/>
              </p:cNvSpPr>
              <p:nvPr/>
            </p:nvSpPr>
            <p:spPr bwMode="auto">
              <a:xfrm>
                <a:off x="2258" y="3118"/>
                <a:ext cx="188" cy="188"/>
              </a:xfrm>
              <a:prstGeom prst="ellipse">
                <a:avLst/>
              </a:prstGeom>
              <a:solidFill>
                <a:srgbClr val="008000"/>
              </a:solidFill>
              <a:ln>
                <a:noFill/>
              </a:ln>
              <a:extLst>
                <a:ext uri="{91240B29-F687-4f45-9708-019B960494DF}">
                  <a14:hiddenLine xmlns="" xmlns:a14="http://schemas.microsoft.com/office/drawing/2010/main" w="12700">
                    <a:solidFill>
                      <a:srgbClr val="000000"/>
                    </a:solidFill>
                    <a:round/>
                    <a:headEnd type="none" w="sm" len="sm"/>
                    <a:tailEnd type="none" w="sm" len="sm"/>
                  </a14:hiddenLine>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82" name="AutoShape 39">
                <a:extLst>
                  <a:ext uri="{FF2B5EF4-FFF2-40B4-BE49-F238E27FC236}">
                    <a16:creationId xmlns:a16="http://schemas.microsoft.com/office/drawing/2014/main" id="{A2F1A2FA-9C98-FC4E-B041-033D2F724F92}"/>
                  </a:ext>
                </a:extLst>
              </p:cNvPr>
              <p:cNvCxnSpPr>
                <a:cxnSpLocks noChangeShapeType="1"/>
                <a:endCxn id="81" idx="2"/>
              </p:cNvCxnSpPr>
              <p:nvPr/>
            </p:nvCxnSpPr>
            <p:spPr bwMode="auto">
              <a:xfrm>
                <a:off x="2108" y="3212"/>
                <a:ext cx="150"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grpSp>
        <p:sp>
          <p:nvSpPr>
            <p:cNvPr id="72" name="Oval 40">
              <a:extLst>
                <a:ext uri="{FF2B5EF4-FFF2-40B4-BE49-F238E27FC236}">
                  <a16:creationId xmlns:a16="http://schemas.microsoft.com/office/drawing/2014/main" id="{B635B967-86D4-FE4B-8B9F-79517DA1EB95}"/>
                </a:ext>
              </a:extLst>
            </p:cNvPr>
            <p:cNvSpPr>
              <a:spLocks noChangeArrowheads="1"/>
            </p:cNvSpPr>
            <p:nvPr/>
          </p:nvSpPr>
          <p:spPr bwMode="auto">
            <a:xfrm>
              <a:off x="3198813" y="4654550"/>
              <a:ext cx="298450" cy="298450"/>
            </a:xfrm>
            <a:prstGeom prst="ellipse">
              <a:avLst/>
            </a:prstGeom>
            <a:noFill/>
            <a:ln w="15875">
              <a:solidFill>
                <a:schemeClr val="accent1"/>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37305A"/>
                </a:solidFill>
                <a:effectLst/>
                <a:uLnTx/>
                <a:uFillTx/>
                <a:latin typeface="Arial" charset="0"/>
                <a:ea typeface="ＭＳ Ｐゴシック" charset="0"/>
              </a:endParaRPr>
            </a:p>
          </p:txBody>
        </p:sp>
        <p:cxnSp>
          <p:nvCxnSpPr>
            <p:cNvPr id="73" name="AutoShape 41">
              <a:extLst>
                <a:ext uri="{FF2B5EF4-FFF2-40B4-BE49-F238E27FC236}">
                  <a16:creationId xmlns:a16="http://schemas.microsoft.com/office/drawing/2014/main" id="{8271FB37-6EC1-884B-AD81-C938449FE214}"/>
                </a:ext>
              </a:extLst>
            </p:cNvPr>
            <p:cNvCxnSpPr>
              <a:cxnSpLocks noChangeShapeType="1"/>
              <a:endCxn id="72" idx="2"/>
            </p:cNvCxnSpPr>
            <p:nvPr/>
          </p:nvCxnSpPr>
          <p:spPr bwMode="auto">
            <a:xfrm>
              <a:off x="2424113" y="4803775"/>
              <a:ext cx="766762" cy="0"/>
            </a:xfrm>
            <a:prstGeom prst="straightConnector1">
              <a:avLst/>
            </a:prstGeom>
            <a:noFill/>
            <a:ln w="12700">
              <a:solidFill>
                <a:schemeClr val="tx1"/>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4" name="AutoShape 42">
              <a:extLst>
                <a:ext uri="{FF2B5EF4-FFF2-40B4-BE49-F238E27FC236}">
                  <a16:creationId xmlns:a16="http://schemas.microsoft.com/office/drawing/2014/main" id="{9246CF3C-A550-364F-8A93-DC71A508A142}"/>
                </a:ext>
              </a:extLst>
            </p:cNvPr>
            <p:cNvCxnSpPr>
              <a:cxnSpLocks noChangeShapeType="1"/>
              <a:stCxn id="56" idx="4"/>
              <a:endCxn id="61" idx="7"/>
            </p:cNvCxnSpPr>
            <p:nvPr/>
          </p:nvCxnSpPr>
          <p:spPr bwMode="auto">
            <a:xfrm rot="5400000">
              <a:off x="3051175" y="2159001"/>
              <a:ext cx="149225" cy="431800"/>
            </a:xfrm>
            <a:prstGeom prst="curvedConnector3">
              <a:avLst>
                <a:gd name="adj1" fmla="val 35106"/>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5" name="AutoShape 43">
              <a:extLst>
                <a:ext uri="{FF2B5EF4-FFF2-40B4-BE49-F238E27FC236}">
                  <a16:creationId xmlns:a16="http://schemas.microsoft.com/office/drawing/2014/main" id="{25E4FCEA-22A7-B545-9FCE-4F4BD639F5C8}"/>
                </a:ext>
              </a:extLst>
            </p:cNvPr>
            <p:cNvCxnSpPr>
              <a:cxnSpLocks noChangeShapeType="1"/>
              <a:stCxn id="61" idx="4"/>
              <a:endCxn id="57" idx="0"/>
            </p:cNvCxnSpPr>
            <p:nvPr/>
          </p:nvCxnSpPr>
          <p:spPr bwMode="auto">
            <a:xfrm rot="5400000">
              <a:off x="2792413" y="2732088"/>
              <a:ext cx="25400" cy="0"/>
            </a:xfrm>
            <a:prstGeom prst="straightConnector1">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6" name="AutoShape 44">
              <a:extLst>
                <a:ext uri="{FF2B5EF4-FFF2-40B4-BE49-F238E27FC236}">
                  <a16:creationId xmlns:a16="http://schemas.microsoft.com/office/drawing/2014/main" id="{CF6CE3FE-287A-DA44-A206-08CEF7D66DDD}"/>
                </a:ext>
              </a:extLst>
            </p:cNvPr>
            <p:cNvCxnSpPr>
              <a:cxnSpLocks noChangeShapeType="1"/>
              <a:stCxn id="57" idx="4"/>
              <a:endCxn id="52" idx="7"/>
            </p:cNvCxnSpPr>
            <p:nvPr/>
          </p:nvCxnSpPr>
          <p:spPr bwMode="auto">
            <a:xfrm rot="5400000">
              <a:off x="2535238" y="2897188"/>
              <a:ext cx="107950" cy="431800"/>
            </a:xfrm>
            <a:prstGeom prst="curvedConnector3">
              <a:avLst>
                <a:gd name="adj1" fmla="val 29412"/>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7" name="AutoShape 45">
              <a:extLst>
                <a:ext uri="{FF2B5EF4-FFF2-40B4-BE49-F238E27FC236}">
                  <a16:creationId xmlns:a16="http://schemas.microsoft.com/office/drawing/2014/main" id="{E2304440-2AD9-054D-8EB4-DA05FD76AA68}"/>
                </a:ext>
              </a:extLst>
            </p:cNvPr>
            <p:cNvCxnSpPr>
              <a:cxnSpLocks noChangeShapeType="1"/>
              <a:stCxn id="52" idx="5"/>
              <a:endCxn id="42" idx="1"/>
            </p:cNvCxnSpPr>
            <p:nvPr/>
          </p:nvCxnSpPr>
          <p:spPr bwMode="auto">
            <a:xfrm rot="16200000" flipH="1">
              <a:off x="2455863" y="3309938"/>
              <a:ext cx="161925" cy="32702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8" name="AutoShape 46">
              <a:extLst>
                <a:ext uri="{FF2B5EF4-FFF2-40B4-BE49-F238E27FC236}">
                  <a16:creationId xmlns:a16="http://schemas.microsoft.com/office/drawing/2014/main" id="{446B72BB-0386-334A-9D49-CEBE05EB8F05}"/>
                </a:ext>
              </a:extLst>
            </p:cNvPr>
            <p:cNvCxnSpPr>
              <a:cxnSpLocks noChangeShapeType="1"/>
              <a:stCxn id="42" idx="7"/>
              <a:endCxn id="68" idx="3"/>
            </p:cNvCxnSpPr>
            <p:nvPr/>
          </p:nvCxnSpPr>
          <p:spPr bwMode="auto">
            <a:xfrm rot="16200000">
              <a:off x="2992438" y="3309938"/>
              <a:ext cx="161925" cy="32702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79" name="AutoShape 47">
              <a:extLst>
                <a:ext uri="{FF2B5EF4-FFF2-40B4-BE49-F238E27FC236}">
                  <a16:creationId xmlns:a16="http://schemas.microsoft.com/office/drawing/2014/main" id="{6FAB27A9-3792-8640-9223-CDA936E06487}"/>
                </a:ext>
              </a:extLst>
            </p:cNvPr>
            <p:cNvCxnSpPr>
              <a:cxnSpLocks noChangeShapeType="1"/>
              <a:stCxn id="68" idx="5"/>
              <a:endCxn id="59" idx="0"/>
            </p:cNvCxnSpPr>
            <p:nvPr/>
          </p:nvCxnSpPr>
          <p:spPr bwMode="auto">
            <a:xfrm rot="16200000" flipH="1">
              <a:off x="3394075" y="3444876"/>
              <a:ext cx="536575" cy="431800"/>
            </a:xfrm>
            <a:prstGeom prst="curvedConnector3">
              <a:avLst>
                <a:gd name="adj1" fmla="val 54144"/>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cxnSp>
          <p:nvCxnSpPr>
            <p:cNvPr id="80" name="AutoShape 48">
              <a:extLst>
                <a:ext uri="{FF2B5EF4-FFF2-40B4-BE49-F238E27FC236}">
                  <a16:creationId xmlns:a16="http://schemas.microsoft.com/office/drawing/2014/main" id="{7AB44F7A-BA2D-3747-855C-248C2EFE3E2C}"/>
                </a:ext>
              </a:extLst>
            </p:cNvPr>
            <p:cNvCxnSpPr>
              <a:cxnSpLocks noChangeShapeType="1"/>
              <a:stCxn id="59" idx="3"/>
              <a:endCxn id="72" idx="7"/>
            </p:cNvCxnSpPr>
            <p:nvPr/>
          </p:nvCxnSpPr>
          <p:spPr bwMode="auto">
            <a:xfrm rot="5400000">
              <a:off x="3367088" y="4284663"/>
              <a:ext cx="492125" cy="320675"/>
            </a:xfrm>
            <a:prstGeom prst="curvedConnector3">
              <a:avLst>
                <a:gd name="adj1" fmla="val 50000"/>
              </a:avLst>
            </a:prstGeom>
            <a:noFill/>
            <a:ln w="15875">
              <a:solidFill>
                <a:srgbClr val="003366"/>
              </a:solidFill>
              <a:round/>
              <a:headEnd type="none" w="sm" len="sm"/>
              <a:tailEnd type="triangle" w="sm" len="sm"/>
            </a:ln>
            <a:extLst>
              <a:ext uri="{909E8E84-426E-40dd-AFC4-6F175D3DCCD1}">
                <a14:hiddenFill xmlns="" xmlns:a14="http://schemas.microsoft.com/office/drawing/2010/main">
                  <a:noFill/>
                </a14:hiddenFill>
              </a:ext>
            </a:extLst>
          </p:spPr>
        </p:cxnSp>
      </p:grpSp>
      <p:sp>
        <p:nvSpPr>
          <p:cNvPr id="90" name="Text Box 93">
            <a:extLst>
              <a:ext uri="{FF2B5EF4-FFF2-40B4-BE49-F238E27FC236}">
                <a16:creationId xmlns:a16="http://schemas.microsoft.com/office/drawing/2014/main" id="{B8E13286-0B9F-D14A-A309-15E0810CF255}"/>
              </a:ext>
            </a:extLst>
          </p:cNvPr>
          <p:cNvSpPr txBox="1">
            <a:spLocks noChangeArrowheads="1"/>
          </p:cNvSpPr>
          <p:nvPr/>
        </p:nvSpPr>
        <p:spPr bwMode="auto">
          <a:xfrm>
            <a:off x="5029200" y="3495577"/>
            <a:ext cx="2921152" cy="77162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b="1" dirty="0">
                <a:solidFill>
                  <a:srgbClr val="000000"/>
                </a:solidFill>
              </a:rPr>
              <a:t>Page cache</a:t>
            </a:r>
          </a:p>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Arial" charset="0"/>
                <a:ea typeface="ＭＳ Ｐゴシック" charset="0"/>
              </a:rPr>
              <a:t>Hash by object/offset</a:t>
            </a:r>
          </a:p>
        </p:txBody>
      </p:sp>
      <p:pic>
        <p:nvPicPr>
          <p:cNvPr id="91" name="Picture 90">
            <a:extLst>
              <a:ext uri="{FF2B5EF4-FFF2-40B4-BE49-F238E27FC236}">
                <a16:creationId xmlns:a16="http://schemas.microsoft.com/office/drawing/2014/main" id="{005DBD34-B150-D048-BF06-029ADCE58715}"/>
              </a:ext>
            </a:extLst>
          </p:cNvPr>
          <p:cNvPicPr>
            <a:picLocks noChangeAspect="1"/>
          </p:cNvPicPr>
          <p:nvPr/>
        </p:nvPicPr>
        <p:blipFill rotWithShape="1">
          <a:blip r:embed="rId3"/>
          <a:srcRect r="32119" b="58386"/>
          <a:stretch/>
        </p:blipFill>
        <p:spPr>
          <a:xfrm>
            <a:off x="1065272" y="1981200"/>
            <a:ext cx="2439928" cy="971207"/>
          </a:xfrm>
          <a:prstGeom prst="rect">
            <a:avLst/>
          </a:prstGeom>
        </p:spPr>
      </p:pic>
      <p:sp>
        <p:nvSpPr>
          <p:cNvPr id="92" name="Text Box 93">
            <a:extLst>
              <a:ext uri="{FF2B5EF4-FFF2-40B4-BE49-F238E27FC236}">
                <a16:creationId xmlns:a16="http://schemas.microsoft.com/office/drawing/2014/main" id="{651D1A86-3453-794D-BD42-89F6D3D9EA6D}"/>
              </a:ext>
            </a:extLst>
          </p:cNvPr>
          <p:cNvSpPr txBox="1">
            <a:spLocks noChangeArrowheads="1"/>
          </p:cNvSpPr>
          <p:nvPr/>
        </p:nvSpPr>
        <p:spPr bwMode="auto">
          <a:xfrm>
            <a:off x="1555636" y="1456565"/>
            <a:ext cx="1949564"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err="1">
                <a:solidFill>
                  <a:srgbClr val="000000"/>
                </a:solidFill>
              </a:rPr>
              <a:t>vm_map</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3" name="Text Box 93">
            <a:extLst>
              <a:ext uri="{FF2B5EF4-FFF2-40B4-BE49-F238E27FC236}">
                <a16:creationId xmlns:a16="http://schemas.microsoft.com/office/drawing/2014/main" id="{3BCBA553-1F7C-3940-B725-969C3966E884}"/>
              </a:ext>
            </a:extLst>
          </p:cNvPr>
          <p:cNvSpPr txBox="1">
            <a:spLocks noChangeArrowheads="1"/>
          </p:cNvSpPr>
          <p:nvPr/>
        </p:nvSpPr>
        <p:spPr bwMode="auto">
          <a:xfrm>
            <a:off x="490135" y="2264709"/>
            <a:ext cx="512271"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P1</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pic>
        <p:nvPicPr>
          <p:cNvPr id="94" name="Picture 93">
            <a:extLst>
              <a:ext uri="{FF2B5EF4-FFF2-40B4-BE49-F238E27FC236}">
                <a16:creationId xmlns:a16="http://schemas.microsoft.com/office/drawing/2014/main" id="{617095D6-89D0-0149-88FC-1C8E1D38ED6F}"/>
              </a:ext>
            </a:extLst>
          </p:cNvPr>
          <p:cNvPicPr>
            <a:picLocks noChangeAspect="1"/>
          </p:cNvPicPr>
          <p:nvPr/>
        </p:nvPicPr>
        <p:blipFill rotWithShape="1">
          <a:blip r:embed="rId3"/>
          <a:srcRect r="32119" b="58386"/>
          <a:stretch/>
        </p:blipFill>
        <p:spPr>
          <a:xfrm>
            <a:off x="1065272" y="3276600"/>
            <a:ext cx="2439928" cy="971207"/>
          </a:xfrm>
          <a:prstGeom prst="rect">
            <a:avLst/>
          </a:prstGeom>
        </p:spPr>
      </p:pic>
      <p:sp>
        <p:nvSpPr>
          <p:cNvPr id="95" name="Text Box 93">
            <a:extLst>
              <a:ext uri="{FF2B5EF4-FFF2-40B4-BE49-F238E27FC236}">
                <a16:creationId xmlns:a16="http://schemas.microsoft.com/office/drawing/2014/main" id="{CF1DFB6F-0BA5-DE47-8784-786D5A4FE657}"/>
              </a:ext>
            </a:extLst>
          </p:cNvPr>
          <p:cNvSpPr txBox="1">
            <a:spLocks noChangeArrowheads="1"/>
          </p:cNvSpPr>
          <p:nvPr/>
        </p:nvSpPr>
        <p:spPr bwMode="auto">
          <a:xfrm>
            <a:off x="490135" y="3545824"/>
            <a:ext cx="500465"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P2</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6" name="Text Box 93">
            <a:extLst>
              <a:ext uri="{FF2B5EF4-FFF2-40B4-BE49-F238E27FC236}">
                <a16:creationId xmlns:a16="http://schemas.microsoft.com/office/drawing/2014/main" id="{91B47812-5E38-CB44-889C-74897BBD0C5E}"/>
              </a:ext>
            </a:extLst>
          </p:cNvPr>
          <p:cNvSpPr txBox="1">
            <a:spLocks noChangeArrowheads="1"/>
          </p:cNvSpPr>
          <p:nvPr/>
        </p:nvSpPr>
        <p:spPr bwMode="auto">
          <a:xfrm>
            <a:off x="2153967" y="5105400"/>
            <a:ext cx="512271"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P1</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7" name="Text Box 93">
            <a:extLst>
              <a:ext uri="{FF2B5EF4-FFF2-40B4-BE49-F238E27FC236}">
                <a16:creationId xmlns:a16="http://schemas.microsoft.com/office/drawing/2014/main" id="{481DBB2B-8782-4F49-B815-573DC971E625}"/>
              </a:ext>
            </a:extLst>
          </p:cNvPr>
          <p:cNvSpPr txBox="1">
            <a:spLocks noChangeArrowheads="1"/>
          </p:cNvSpPr>
          <p:nvPr/>
        </p:nvSpPr>
        <p:spPr bwMode="auto">
          <a:xfrm>
            <a:off x="4363602" y="5130115"/>
            <a:ext cx="500465"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P2</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98" name="Text Box 93">
            <a:extLst>
              <a:ext uri="{FF2B5EF4-FFF2-40B4-BE49-F238E27FC236}">
                <a16:creationId xmlns:a16="http://schemas.microsoft.com/office/drawing/2014/main" id="{369DA848-819E-A746-A879-7AC8A5BD790C}"/>
              </a:ext>
            </a:extLst>
          </p:cNvPr>
          <p:cNvSpPr txBox="1">
            <a:spLocks noChangeArrowheads="1"/>
          </p:cNvSpPr>
          <p:nvPr/>
        </p:nvSpPr>
        <p:spPr bwMode="auto">
          <a:xfrm>
            <a:off x="2763105" y="2895600"/>
            <a:ext cx="1835277"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Arial" charset="0"/>
                <a:ea typeface="ＭＳ Ｐゴシック" charset="0"/>
              </a:rPr>
              <a:t>Region lists, map to objects</a:t>
            </a:r>
          </a:p>
        </p:txBody>
      </p:sp>
      <p:sp>
        <p:nvSpPr>
          <p:cNvPr id="101" name="AutoShape 16">
            <a:extLst>
              <a:ext uri="{FF2B5EF4-FFF2-40B4-BE49-F238E27FC236}">
                <a16:creationId xmlns:a16="http://schemas.microsoft.com/office/drawing/2014/main" id="{9A49356D-92E2-074E-AC16-4E797575E1B8}"/>
              </a:ext>
            </a:extLst>
          </p:cNvPr>
          <p:cNvSpPr>
            <a:spLocks noChangeArrowheads="1"/>
          </p:cNvSpPr>
          <p:nvPr/>
        </p:nvSpPr>
        <p:spPr bwMode="auto">
          <a:xfrm rot="5400000" flipV="1">
            <a:off x="6590620" y="2171082"/>
            <a:ext cx="219075" cy="598715"/>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102" name="AutoShape 16">
            <a:extLst>
              <a:ext uri="{FF2B5EF4-FFF2-40B4-BE49-F238E27FC236}">
                <a16:creationId xmlns:a16="http://schemas.microsoft.com/office/drawing/2014/main" id="{F00A891A-F7CD-1749-B3AB-20EDDC29952B}"/>
              </a:ext>
            </a:extLst>
          </p:cNvPr>
          <p:cNvSpPr>
            <a:spLocks noChangeArrowheads="1"/>
          </p:cNvSpPr>
          <p:nvPr/>
        </p:nvSpPr>
        <p:spPr bwMode="auto">
          <a:xfrm rot="5400000">
            <a:off x="6601506" y="2425082"/>
            <a:ext cx="219075" cy="598714"/>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103" name="Text Box 57">
            <a:extLst>
              <a:ext uri="{FF2B5EF4-FFF2-40B4-BE49-F238E27FC236}">
                <a16:creationId xmlns:a16="http://schemas.microsoft.com/office/drawing/2014/main" id="{A6209F1D-AA06-EB41-A4E6-A15CC96E75ED}"/>
              </a:ext>
            </a:extLst>
          </p:cNvPr>
          <p:cNvSpPr txBox="1">
            <a:spLocks noChangeArrowheads="1"/>
          </p:cNvSpPr>
          <p:nvPr/>
        </p:nvSpPr>
        <p:spPr bwMode="auto">
          <a:xfrm>
            <a:off x="5791200" y="2781370"/>
            <a:ext cx="2209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3367"/>
                </a:solidFill>
                <a:effectLst/>
                <a:uLnTx/>
                <a:uFillTx/>
                <a:latin typeface="Arial" charset="0"/>
                <a:ea typeface="ＭＳ Ｐゴシック" charset="0"/>
                <a:cs typeface="Arial" charset="0"/>
              </a:rPr>
              <a:t>pageout</a:t>
            </a:r>
            <a:endParaRPr kumimoji="0" lang="en-US" sz="1600" b="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4" name="Text Box 57">
            <a:extLst>
              <a:ext uri="{FF2B5EF4-FFF2-40B4-BE49-F238E27FC236}">
                <a16:creationId xmlns:a16="http://schemas.microsoft.com/office/drawing/2014/main" id="{7851985A-2BD5-2A49-B7D9-B5D7AF40A1A0}"/>
              </a:ext>
            </a:extLst>
          </p:cNvPr>
          <p:cNvSpPr txBox="1">
            <a:spLocks noChangeArrowheads="1"/>
          </p:cNvSpPr>
          <p:nvPr/>
        </p:nvSpPr>
        <p:spPr bwMode="auto">
          <a:xfrm>
            <a:off x="5715000" y="1991569"/>
            <a:ext cx="220980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003367"/>
                </a:solidFill>
                <a:effectLst/>
                <a:uLnTx/>
                <a:uFillTx/>
                <a:latin typeface="Arial" charset="0"/>
                <a:ea typeface="ＭＳ Ｐゴシック" charset="0"/>
                <a:cs typeface="Arial" charset="0"/>
              </a:rPr>
              <a:t>pagein</a:t>
            </a:r>
            <a:endParaRPr kumimoji="0" lang="en-US" sz="18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105" name="Text Box 93">
            <a:extLst>
              <a:ext uri="{FF2B5EF4-FFF2-40B4-BE49-F238E27FC236}">
                <a16:creationId xmlns:a16="http://schemas.microsoft.com/office/drawing/2014/main" id="{A0C1917C-77E0-7848-BE86-157A6782AEC2}"/>
              </a:ext>
            </a:extLst>
          </p:cNvPr>
          <p:cNvSpPr txBox="1">
            <a:spLocks noChangeArrowheads="1"/>
          </p:cNvSpPr>
          <p:nvPr/>
        </p:nvSpPr>
        <p:spPr bwMode="auto">
          <a:xfrm>
            <a:off x="7391400" y="2133600"/>
            <a:ext cx="1693862" cy="7408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b="1" dirty="0">
                <a:solidFill>
                  <a:srgbClr val="000000"/>
                </a:solidFill>
              </a:rPr>
              <a:t>Pagers</a:t>
            </a:r>
          </a:p>
          <a:p>
            <a:pPr marL="0" marR="0" lvl="0" indent="0" defTabSz="914400" rtl="0" eaLnBrk="1" fontAlgn="base" latinLnBrk="0" hangingPunct="1">
              <a:lnSpc>
                <a:spcPct val="100000"/>
              </a:lnSpc>
              <a:spcBef>
                <a:spcPct val="0"/>
              </a:spcBef>
              <a:spcAft>
                <a:spcPct val="0"/>
              </a:spcAft>
              <a:buClrTx/>
              <a:buSzTx/>
              <a:buFontTx/>
              <a:buNone/>
              <a:tabLst/>
              <a:defRPr/>
            </a:pPr>
            <a:r>
              <a:rPr lang="en-US" sz="1800" dirty="0">
                <a:solidFill>
                  <a:srgbClr val="000000"/>
                </a:solidFill>
              </a:rPr>
              <a:t>f</a:t>
            </a:r>
            <a:r>
              <a:rPr kumimoji="0" lang="en-US" sz="1800" i="0" u="none" strike="noStrike" kern="1200" cap="none" spc="0" normalizeH="0" baseline="0" noProof="0" dirty="0" err="1">
                <a:ln>
                  <a:noFill/>
                </a:ln>
                <a:solidFill>
                  <a:srgbClr val="000000"/>
                </a:solidFill>
                <a:effectLst/>
                <a:uLnTx/>
                <a:uFillTx/>
                <a:latin typeface="Arial" charset="0"/>
                <a:ea typeface="ＭＳ Ｐゴシック" charset="0"/>
              </a:rPr>
              <a:t>iles</a:t>
            </a:r>
            <a:r>
              <a:rPr kumimoji="0" lang="en-US" sz="1800" i="0" u="none" strike="noStrike" kern="1200" cap="none" spc="0" normalizeH="0" baseline="0" noProof="0" dirty="0">
                <a:ln>
                  <a:noFill/>
                </a:ln>
                <a:solidFill>
                  <a:srgbClr val="000000"/>
                </a:solidFill>
                <a:effectLst/>
                <a:uLnTx/>
                <a:uFillTx/>
                <a:latin typeface="Arial" charset="0"/>
                <a:ea typeface="ＭＳ Ｐゴシック" charset="0"/>
              </a:rPr>
              <a:t>/</a:t>
            </a:r>
            <a:r>
              <a:rPr kumimoji="0" lang="en-US" sz="1800" i="0" u="none" strike="noStrike" kern="1200" cap="none" spc="0" normalizeH="0" baseline="0" noProof="0" dirty="0" err="1">
                <a:ln>
                  <a:noFill/>
                </a:ln>
                <a:solidFill>
                  <a:srgbClr val="000000"/>
                </a:solidFill>
                <a:effectLst/>
                <a:uLnTx/>
                <a:uFillTx/>
                <a:latin typeface="Arial" charset="0"/>
                <a:ea typeface="ＭＳ Ｐゴシック" charset="0"/>
              </a:rPr>
              <a:t>vnodes</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6" name="Rectangle 65">
            <a:extLst>
              <a:ext uri="{FF2B5EF4-FFF2-40B4-BE49-F238E27FC236}">
                <a16:creationId xmlns:a16="http://schemas.microsoft.com/office/drawing/2014/main" id="{0BA2433B-C223-894F-AC6F-59A732020906}"/>
              </a:ext>
            </a:extLst>
          </p:cNvPr>
          <p:cNvSpPr>
            <a:spLocks noChangeArrowheads="1"/>
          </p:cNvSpPr>
          <p:nvPr/>
        </p:nvSpPr>
        <p:spPr bwMode="auto">
          <a:xfrm>
            <a:off x="454307" y="4953000"/>
            <a:ext cx="169610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dirty="0" err="1">
                <a:latin typeface="Calibri" panose="020F0502020204030204" pitchFamily="34" charset="0"/>
                <a:cs typeface="Calibri" panose="020F0502020204030204" pitchFamily="34" charset="0"/>
              </a:rPr>
              <a:t>pmap_enter</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pmap_remove</a:t>
            </a:r>
            <a:r>
              <a:rPr lang="en-US" altLang="en-US" sz="1800" dirty="0">
                <a:latin typeface="Calibri" panose="020F0502020204030204" pitchFamily="34" charset="0"/>
                <a:cs typeface="Calibri" panose="020F0502020204030204" pitchFamily="34" charset="0"/>
              </a:rPr>
              <a:t>()</a:t>
            </a:r>
          </a:p>
        </p:txBody>
      </p:sp>
      <p:sp>
        <p:nvSpPr>
          <p:cNvPr id="107" name="Rectangle 65">
            <a:extLst>
              <a:ext uri="{FF2B5EF4-FFF2-40B4-BE49-F238E27FC236}">
                <a16:creationId xmlns:a16="http://schemas.microsoft.com/office/drawing/2014/main" id="{95EE4BFF-EB3B-9A45-A66F-A666263EBBD9}"/>
              </a:ext>
            </a:extLst>
          </p:cNvPr>
          <p:cNvSpPr>
            <a:spLocks noChangeArrowheads="1"/>
          </p:cNvSpPr>
          <p:nvPr/>
        </p:nvSpPr>
        <p:spPr bwMode="auto">
          <a:xfrm>
            <a:off x="6629400" y="4953000"/>
            <a:ext cx="2451569"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dirty="0" err="1">
                <a:latin typeface="Calibri" panose="020F0502020204030204" pitchFamily="34" charset="0"/>
                <a:cs typeface="Calibri" panose="020F0502020204030204" pitchFamily="34" charset="0"/>
              </a:rPr>
              <a:t>pmap_page_protect</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pmap_remove_all</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pmap_is_referenced</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pmap_clear_reference</a:t>
            </a:r>
            <a:r>
              <a:rPr lang="en-US" altLang="en-US" sz="1800" dirty="0">
                <a:latin typeface="Calibri" panose="020F0502020204030204" pitchFamily="34" charset="0"/>
                <a:cs typeface="Calibri" panose="020F0502020204030204" pitchFamily="34" charset="0"/>
              </a:rPr>
              <a:t>()</a:t>
            </a:r>
          </a:p>
        </p:txBody>
      </p:sp>
      <p:sp>
        <p:nvSpPr>
          <p:cNvPr id="108" name="AutoShape 16">
            <a:extLst>
              <a:ext uri="{FF2B5EF4-FFF2-40B4-BE49-F238E27FC236}">
                <a16:creationId xmlns:a16="http://schemas.microsoft.com/office/drawing/2014/main" id="{72605F10-E1C3-9147-87E1-F0C1DE2CCA4E}"/>
              </a:ext>
            </a:extLst>
          </p:cNvPr>
          <p:cNvSpPr>
            <a:spLocks noChangeArrowheads="1"/>
          </p:cNvSpPr>
          <p:nvPr/>
        </p:nvSpPr>
        <p:spPr bwMode="auto">
          <a:xfrm flipV="1">
            <a:off x="3111498" y="4565354"/>
            <a:ext cx="168365" cy="463846"/>
          </a:xfrm>
          <a:prstGeom prst="upArrow">
            <a:avLst>
              <a:gd name="adj1" fmla="val 50000"/>
              <a:gd name="adj2" fmla="val 75119"/>
            </a:avLst>
          </a:prstGeom>
          <a:solidFill>
            <a:schemeClr val="bg2"/>
          </a:solidFill>
          <a:ln w="9525">
            <a:solidFill>
              <a:srgbClr val="000000"/>
            </a:solidFill>
            <a:miter lim="800000"/>
            <a:headEnd type="none" w="sm" len="sm"/>
            <a:tailEnd type="none" w="sm" len="sm"/>
          </a:ln>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9" name="AutoShape 16">
            <a:extLst>
              <a:ext uri="{FF2B5EF4-FFF2-40B4-BE49-F238E27FC236}">
                <a16:creationId xmlns:a16="http://schemas.microsoft.com/office/drawing/2014/main" id="{5861A227-2E6E-4745-9DEE-162D9669A245}"/>
              </a:ext>
            </a:extLst>
          </p:cNvPr>
          <p:cNvSpPr>
            <a:spLocks noChangeArrowheads="1"/>
          </p:cNvSpPr>
          <p:nvPr/>
        </p:nvSpPr>
        <p:spPr bwMode="auto">
          <a:xfrm flipV="1">
            <a:off x="7375435" y="4565354"/>
            <a:ext cx="168365" cy="463846"/>
          </a:xfrm>
          <a:prstGeom prst="upArrow">
            <a:avLst>
              <a:gd name="adj1" fmla="val 50000"/>
              <a:gd name="adj2" fmla="val 75119"/>
            </a:avLst>
          </a:prstGeom>
          <a:solidFill>
            <a:schemeClr val="bg2"/>
          </a:solidFill>
          <a:ln w="9525">
            <a:solidFill>
              <a:srgbClr val="000000"/>
            </a:solidFill>
            <a:miter lim="800000"/>
            <a:headEnd type="none" w="sm" len="sm"/>
            <a:tailEnd type="none" w="sm" len="sm"/>
          </a:ln>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0" name="AutoShape 16">
            <a:extLst>
              <a:ext uri="{FF2B5EF4-FFF2-40B4-BE49-F238E27FC236}">
                <a16:creationId xmlns:a16="http://schemas.microsoft.com/office/drawing/2014/main" id="{DB54C46E-9A74-7F47-BDA3-B0914CC4F28B}"/>
              </a:ext>
            </a:extLst>
          </p:cNvPr>
          <p:cNvSpPr>
            <a:spLocks noChangeArrowheads="1"/>
          </p:cNvSpPr>
          <p:nvPr/>
        </p:nvSpPr>
        <p:spPr bwMode="auto">
          <a:xfrm>
            <a:off x="7604035" y="4565354"/>
            <a:ext cx="168365" cy="463846"/>
          </a:xfrm>
          <a:prstGeom prst="upArrow">
            <a:avLst>
              <a:gd name="adj1" fmla="val 50000"/>
              <a:gd name="adj2" fmla="val 75119"/>
            </a:avLst>
          </a:prstGeom>
          <a:solidFill>
            <a:schemeClr val="bg2"/>
          </a:solidFill>
          <a:ln w="9525">
            <a:solidFill>
              <a:srgbClr val="000000"/>
            </a:solidFill>
            <a:miter lim="800000"/>
            <a:headEnd type="none" w="sm" len="sm"/>
            <a:tailEnd type="none" w="sm" len="sm"/>
          </a:ln>
        </p:spPr>
        <p:txBody>
          <a:bodyPr wrap="squar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2" name="Text Box 93">
            <a:extLst>
              <a:ext uri="{FF2B5EF4-FFF2-40B4-BE49-F238E27FC236}">
                <a16:creationId xmlns:a16="http://schemas.microsoft.com/office/drawing/2014/main" id="{0201CBF5-BC5F-354F-B52E-F72C4C73AAC2}"/>
              </a:ext>
            </a:extLst>
          </p:cNvPr>
          <p:cNvSpPr txBox="1">
            <a:spLocks noChangeArrowheads="1"/>
          </p:cNvSpPr>
          <p:nvPr/>
        </p:nvSpPr>
        <p:spPr bwMode="auto">
          <a:xfrm>
            <a:off x="7145087" y="6227109"/>
            <a:ext cx="1694113"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a:t>
            </a:r>
            <a:r>
              <a:rPr lang="en-US" sz="2000" b="1" dirty="0">
                <a:solidFill>
                  <a:srgbClr val="000000"/>
                </a:solidFill>
                <a:sym typeface="Wingdings" pitchFamily="2" charset="2"/>
              </a:rPr>
              <a:t>V map</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1122613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2700"/>
            <a:ext cx="6379535" cy="6858000"/>
          </a:xfrm>
          <a:prstGeom prst="rect">
            <a:avLst/>
          </a:prstGeom>
        </p:spPr>
      </p:pic>
      <p:sp>
        <p:nvSpPr>
          <p:cNvPr id="2" name="Title 1"/>
          <p:cNvSpPr>
            <a:spLocks noGrp="1"/>
          </p:cNvSpPr>
          <p:nvPr>
            <p:ph type="title"/>
          </p:nvPr>
        </p:nvSpPr>
        <p:spPr>
          <a:xfrm>
            <a:off x="5334000" y="-685800"/>
            <a:ext cx="3654425" cy="1554163"/>
          </a:xfrm>
        </p:spPr>
        <p:txBody>
          <a:bodyPr/>
          <a:lstStyle/>
          <a:p>
            <a:r>
              <a:rPr lang="en-US" sz="3600" dirty="0"/>
              <a:t>Inside the VAS</a:t>
            </a:r>
          </a:p>
        </p:txBody>
      </p:sp>
      <p:sp>
        <p:nvSpPr>
          <p:cNvPr id="4" name="Rectangle 3"/>
          <p:cNvSpPr/>
          <p:nvPr/>
        </p:nvSpPr>
        <p:spPr>
          <a:xfrm>
            <a:off x="3733800" y="6519446"/>
            <a:ext cx="6400800" cy="338554"/>
          </a:xfrm>
          <a:prstGeom prst="rect">
            <a:avLst/>
          </a:prstGeom>
        </p:spPr>
        <p:txBody>
          <a:bodyPr wrap="square">
            <a:spAutoFit/>
          </a:bodyPr>
          <a:lstStyle/>
          <a:p>
            <a:r>
              <a:rPr lang="da-DK" sz="1600" dirty="0">
                <a:solidFill>
                  <a:schemeClr val="bg2">
                    <a:lumMod val="40000"/>
                    <a:lumOff val="60000"/>
                  </a:schemeClr>
                </a:solidFill>
              </a:rPr>
              <a:t>[http://</a:t>
            </a:r>
            <a:r>
              <a:rPr lang="da-DK" sz="1600" dirty="0" err="1">
                <a:solidFill>
                  <a:schemeClr val="bg2">
                    <a:lumMod val="40000"/>
                    <a:lumOff val="60000"/>
                  </a:schemeClr>
                </a:solidFill>
              </a:rPr>
              <a:t>manrix.sourceforge.net</a:t>
            </a:r>
            <a:r>
              <a:rPr lang="da-DK" sz="1600" dirty="0">
                <a:solidFill>
                  <a:schemeClr val="bg2">
                    <a:lumMod val="40000"/>
                    <a:lumOff val="60000"/>
                  </a:schemeClr>
                </a:solidFill>
              </a:rPr>
              <a:t>/</a:t>
            </a:r>
            <a:r>
              <a:rPr lang="da-DK" sz="1600" dirty="0" err="1">
                <a:solidFill>
                  <a:schemeClr val="bg2">
                    <a:lumMod val="40000"/>
                    <a:lumOff val="60000"/>
                  </a:schemeClr>
                </a:solidFill>
              </a:rPr>
              <a:t>microkernelservice.htm</a:t>
            </a:r>
            <a:r>
              <a:rPr lang="da-DK" sz="1600" dirty="0">
                <a:solidFill>
                  <a:schemeClr val="bg2">
                    <a:lumMod val="40000"/>
                    <a:lumOff val="60000"/>
                  </a:schemeClr>
                </a:solidFill>
              </a:rPr>
              <a:t>]</a:t>
            </a:r>
            <a:endParaRPr lang="en-US" sz="1600" dirty="0">
              <a:solidFill>
                <a:schemeClr val="bg2">
                  <a:lumMod val="40000"/>
                  <a:lumOff val="60000"/>
                </a:schemeClr>
              </a:solidFill>
            </a:endParaRPr>
          </a:p>
        </p:txBody>
      </p:sp>
      <p:sp>
        <p:nvSpPr>
          <p:cNvPr id="5" name="Rectangle 302"/>
          <p:cNvSpPr>
            <a:spLocks noChangeArrowheads="1"/>
          </p:cNvSpPr>
          <p:nvPr/>
        </p:nvSpPr>
        <p:spPr bwMode="auto">
          <a:xfrm>
            <a:off x="152400" y="2734270"/>
            <a:ext cx="28194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Each map entry points to a descriptor for the segment (a </a:t>
            </a:r>
            <a:r>
              <a:rPr lang="en-US" sz="1800" dirty="0" err="1">
                <a:solidFill>
                  <a:srgbClr val="003367"/>
                </a:solidFill>
              </a:rPr>
              <a:t>vm_object</a:t>
            </a:r>
            <a:r>
              <a:rPr lang="en-US" sz="1800" dirty="0">
                <a:solidFill>
                  <a:srgbClr val="003367"/>
                </a:solidFill>
              </a:rPr>
              <a:t>).</a:t>
            </a:r>
          </a:p>
        </p:txBody>
      </p:sp>
      <p:sp>
        <p:nvSpPr>
          <p:cNvPr id="7" name="Rectangle 302"/>
          <p:cNvSpPr>
            <a:spLocks noChangeArrowheads="1"/>
          </p:cNvSpPr>
          <p:nvPr/>
        </p:nvSpPr>
        <p:spPr bwMode="auto">
          <a:xfrm>
            <a:off x="4495800" y="3886200"/>
            <a:ext cx="1066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(heap)</a:t>
            </a:r>
          </a:p>
        </p:txBody>
      </p:sp>
      <p:sp>
        <p:nvSpPr>
          <p:cNvPr id="9" name="Rectangle 302"/>
          <p:cNvSpPr>
            <a:spLocks noChangeArrowheads="1"/>
          </p:cNvSpPr>
          <p:nvPr/>
        </p:nvSpPr>
        <p:spPr bwMode="auto">
          <a:xfrm>
            <a:off x="3657600" y="5181600"/>
            <a:ext cx="4953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The triangles represent VM objects (segments).  The dots represent pages within segments.  A segment may have any number of pages resident.</a:t>
            </a:r>
          </a:p>
        </p:txBody>
      </p:sp>
      <p:sp>
        <p:nvSpPr>
          <p:cNvPr id="10" name="Rectangle 302"/>
          <p:cNvSpPr>
            <a:spLocks noChangeArrowheads="1"/>
          </p:cNvSpPr>
          <p:nvPr/>
        </p:nvSpPr>
        <p:spPr bwMode="auto">
          <a:xfrm>
            <a:off x="5334000" y="1238071"/>
            <a:ext cx="3505200" cy="1200329"/>
          </a:xfrm>
          <a:prstGeom prst="rect">
            <a:avLst/>
          </a:prstGeom>
          <a:solidFill>
            <a:srgbClr val="FFFFFF"/>
          </a:solidFill>
          <a:ln>
            <a:noFill/>
          </a:ln>
        </p:spPr>
        <p:txBody>
          <a:bodyPr wrap="square">
            <a:spAutoFit/>
          </a:bodyPr>
          <a:lstStyle/>
          <a:p>
            <a:pPr>
              <a:buClr>
                <a:srgbClr val="000000"/>
              </a:buClr>
              <a:buSzPct val="100000"/>
              <a:buFont typeface="Times New Roman" charset="0"/>
              <a:buNone/>
            </a:pPr>
            <a:r>
              <a:rPr lang="en-US" sz="1800" dirty="0">
                <a:solidFill>
                  <a:srgbClr val="003367"/>
                </a:solidFill>
              </a:rPr>
              <a:t>The </a:t>
            </a:r>
            <a:r>
              <a:rPr lang="en-US" sz="1800" dirty="0" err="1">
                <a:solidFill>
                  <a:srgbClr val="003367"/>
                </a:solidFill>
              </a:rPr>
              <a:t>vm_map</a:t>
            </a:r>
            <a:r>
              <a:rPr lang="en-US" sz="1800" dirty="0">
                <a:solidFill>
                  <a:srgbClr val="003367"/>
                </a:solidFill>
              </a:rPr>
              <a:t> is a linked list of map entries, one for each segment, sorted by starting virtual address.</a:t>
            </a:r>
          </a:p>
        </p:txBody>
      </p:sp>
      <p:sp>
        <p:nvSpPr>
          <p:cNvPr id="11" name="Rectangle 302"/>
          <p:cNvSpPr>
            <a:spLocks noChangeArrowheads="1"/>
          </p:cNvSpPr>
          <p:nvPr/>
        </p:nvSpPr>
        <p:spPr bwMode="auto">
          <a:xfrm>
            <a:off x="228600" y="5257800"/>
            <a:ext cx="25908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a:t>
            </a:r>
            <a:r>
              <a:rPr lang="en-US" sz="1800" dirty="0" err="1">
                <a:solidFill>
                  <a:srgbClr val="003367"/>
                </a:solidFill>
              </a:rPr>
              <a:t>Vnode</a:t>
            </a:r>
            <a:r>
              <a:rPr lang="en-US" sz="1800" dirty="0">
                <a:solidFill>
                  <a:srgbClr val="003367"/>
                </a:solidFill>
              </a:rPr>
              <a:t>” refers to the </a:t>
            </a:r>
            <a:r>
              <a:rPr lang="en-US" sz="1800" dirty="0" err="1">
                <a:solidFill>
                  <a:srgbClr val="003367"/>
                </a:solidFill>
              </a:rPr>
              <a:t>inode</a:t>
            </a:r>
            <a:r>
              <a:rPr lang="en-US" sz="1800" dirty="0">
                <a:solidFill>
                  <a:srgbClr val="003367"/>
                </a:solidFill>
              </a:rPr>
              <a:t> for the underlying (backing) file.</a:t>
            </a:r>
          </a:p>
        </p:txBody>
      </p:sp>
      <p:sp>
        <p:nvSpPr>
          <p:cNvPr id="12" name="Rectangle 302"/>
          <p:cNvSpPr>
            <a:spLocks noChangeArrowheads="1"/>
          </p:cNvSpPr>
          <p:nvPr/>
        </p:nvSpPr>
        <p:spPr bwMode="auto">
          <a:xfrm>
            <a:off x="228600" y="1383268"/>
            <a:ext cx="4572000" cy="369332"/>
          </a:xfrm>
          <a:prstGeom prst="rect">
            <a:avLst/>
          </a:prstGeom>
          <a:solidFill>
            <a:srgbClr val="FFFFFF"/>
          </a:solidFill>
          <a:ln>
            <a:noFill/>
          </a:ln>
        </p:spPr>
        <p:txBody>
          <a:bodyPr wrap="square">
            <a:spAutoFit/>
          </a:bodyPr>
          <a:lstStyle/>
          <a:p>
            <a:pPr>
              <a:buClr>
                <a:srgbClr val="000000"/>
              </a:buClr>
              <a:buSzPct val="100000"/>
              <a:buFont typeface="Times New Roman" charset="0"/>
              <a:buNone/>
            </a:pPr>
            <a:r>
              <a:rPr lang="en-US" sz="1800" dirty="0">
                <a:solidFill>
                  <a:srgbClr val="003367"/>
                </a:solidFill>
              </a:rPr>
              <a:t>The kernel keeps a </a:t>
            </a:r>
            <a:r>
              <a:rPr lang="en-US" sz="1800" dirty="0" err="1">
                <a:solidFill>
                  <a:srgbClr val="003367"/>
                </a:solidFill>
              </a:rPr>
              <a:t>vm_map</a:t>
            </a:r>
            <a:r>
              <a:rPr lang="en-US" sz="1800" dirty="0">
                <a:solidFill>
                  <a:srgbClr val="003367"/>
                </a:solidFill>
              </a:rPr>
              <a:t> for each VAS.</a:t>
            </a:r>
          </a:p>
        </p:txBody>
      </p:sp>
      <p:sp>
        <p:nvSpPr>
          <p:cNvPr id="13" name="Rectangle 302"/>
          <p:cNvSpPr>
            <a:spLocks noChangeArrowheads="1"/>
          </p:cNvSpPr>
          <p:nvPr/>
        </p:nvSpPr>
        <p:spPr bwMode="auto">
          <a:xfrm>
            <a:off x="6477000" y="3066871"/>
            <a:ext cx="2667000" cy="1477328"/>
          </a:xfrm>
          <a:prstGeom prst="rect">
            <a:avLst/>
          </a:prstGeom>
          <a:solidFill>
            <a:srgbClr val="FFFFFF"/>
          </a:solidFill>
          <a:ln>
            <a:noFill/>
          </a:ln>
        </p:spPr>
        <p:txBody>
          <a:bodyPr wrap="square">
            <a:spAutoFit/>
          </a:bodyPr>
          <a:lstStyle/>
          <a:p>
            <a:pPr>
              <a:buClr>
                <a:srgbClr val="000000"/>
              </a:buClr>
              <a:buSzPct val="100000"/>
              <a:buFont typeface="Times New Roman" charset="0"/>
              <a:buNone/>
            </a:pPr>
            <a:r>
              <a:rPr lang="en-US" sz="1800" dirty="0">
                <a:solidFill>
                  <a:srgbClr val="003367"/>
                </a:solidFill>
              </a:rPr>
              <a:t>This data structure is used in Mach-derived kernels, including BSD Unix and macOS.   Linux is not different.</a:t>
            </a:r>
          </a:p>
        </p:txBody>
      </p:sp>
    </p:spTree>
    <p:extLst>
      <p:ext uri="{BB962C8B-B14F-4D97-AF65-F5344CB8AC3E}">
        <p14:creationId xmlns:p14="http://schemas.microsoft.com/office/powerpoint/2010/main" val="1607269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2400" y="12700"/>
            <a:ext cx="6379535" cy="6858000"/>
          </a:xfrm>
          <a:prstGeom prst="rect">
            <a:avLst/>
          </a:prstGeom>
        </p:spPr>
      </p:pic>
      <p:sp>
        <p:nvSpPr>
          <p:cNvPr id="2" name="Title 1"/>
          <p:cNvSpPr>
            <a:spLocks noGrp="1"/>
          </p:cNvSpPr>
          <p:nvPr>
            <p:ph type="title"/>
          </p:nvPr>
        </p:nvSpPr>
        <p:spPr>
          <a:xfrm>
            <a:off x="5334000" y="-685800"/>
            <a:ext cx="3654425" cy="1554163"/>
          </a:xfrm>
        </p:spPr>
        <p:txBody>
          <a:bodyPr/>
          <a:lstStyle/>
          <a:p>
            <a:r>
              <a:rPr lang="en-US" sz="3600" dirty="0"/>
              <a:t>Inside the VAS</a:t>
            </a:r>
          </a:p>
        </p:txBody>
      </p:sp>
      <p:sp>
        <p:nvSpPr>
          <p:cNvPr id="4" name="Rectangle 3"/>
          <p:cNvSpPr/>
          <p:nvPr/>
        </p:nvSpPr>
        <p:spPr>
          <a:xfrm>
            <a:off x="3733800" y="6519446"/>
            <a:ext cx="6400800" cy="338554"/>
          </a:xfrm>
          <a:prstGeom prst="rect">
            <a:avLst/>
          </a:prstGeom>
        </p:spPr>
        <p:txBody>
          <a:bodyPr wrap="square">
            <a:spAutoFit/>
          </a:bodyPr>
          <a:lstStyle/>
          <a:p>
            <a:r>
              <a:rPr lang="da-DK" sz="1600" dirty="0">
                <a:solidFill>
                  <a:schemeClr val="bg2">
                    <a:lumMod val="40000"/>
                    <a:lumOff val="60000"/>
                  </a:schemeClr>
                </a:solidFill>
              </a:rPr>
              <a:t>[http://</a:t>
            </a:r>
            <a:r>
              <a:rPr lang="da-DK" sz="1600" dirty="0" err="1">
                <a:solidFill>
                  <a:schemeClr val="bg2">
                    <a:lumMod val="40000"/>
                    <a:lumOff val="60000"/>
                  </a:schemeClr>
                </a:solidFill>
              </a:rPr>
              <a:t>manrix.sourceforge.net</a:t>
            </a:r>
            <a:r>
              <a:rPr lang="da-DK" sz="1600" dirty="0">
                <a:solidFill>
                  <a:schemeClr val="bg2">
                    <a:lumMod val="40000"/>
                    <a:lumOff val="60000"/>
                  </a:schemeClr>
                </a:solidFill>
              </a:rPr>
              <a:t>/</a:t>
            </a:r>
            <a:r>
              <a:rPr lang="da-DK" sz="1600" dirty="0" err="1">
                <a:solidFill>
                  <a:schemeClr val="bg2">
                    <a:lumMod val="40000"/>
                    <a:lumOff val="60000"/>
                  </a:schemeClr>
                </a:solidFill>
              </a:rPr>
              <a:t>microkernelservice.htm</a:t>
            </a:r>
            <a:r>
              <a:rPr lang="da-DK" sz="1600" dirty="0">
                <a:solidFill>
                  <a:schemeClr val="bg2">
                    <a:lumMod val="40000"/>
                    <a:lumOff val="60000"/>
                  </a:schemeClr>
                </a:solidFill>
              </a:rPr>
              <a:t>]</a:t>
            </a:r>
            <a:endParaRPr lang="en-US" sz="1600" dirty="0">
              <a:solidFill>
                <a:schemeClr val="bg2">
                  <a:lumMod val="40000"/>
                  <a:lumOff val="60000"/>
                </a:schemeClr>
              </a:solidFill>
            </a:endParaRPr>
          </a:p>
        </p:txBody>
      </p:sp>
      <p:sp>
        <p:nvSpPr>
          <p:cNvPr id="5" name="Rectangle 302"/>
          <p:cNvSpPr>
            <a:spLocks noChangeArrowheads="1"/>
          </p:cNvSpPr>
          <p:nvPr/>
        </p:nvSpPr>
        <p:spPr bwMode="auto">
          <a:xfrm>
            <a:off x="228600" y="2819400"/>
            <a:ext cx="26670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Text and initialized static data are mapped from the executable file. </a:t>
            </a:r>
          </a:p>
        </p:txBody>
      </p:sp>
      <p:sp>
        <p:nvSpPr>
          <p:cNvPr id="6" name="Rectangle 302"/>
          <p:cNvSpPr>
            <a:spLocks noChangeArrowheads="1"/>
          </p:cNvSpPr>
          <p:nvPr/>
        </p:nvSpPr>
        <p:spPr bwMode="auto">
          <a:xfrm>
            <a:off x="228600" y="5257800"/>
            <a:ext cx="25908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Missing pages may be fetched from the (backing) file on demand.</a:t>
            </a:r>
          </a:p>
        </p:txBody>
      </p:sp>
      <p:sp>
        <p:nvSpPr>
          <p:cNvPr id="7" name="Rectangle 302"/>
          <p:cNvSpPr>
            <a:spLocks noChangeArrowheads="1"/>
          </p:cNvSpPr>
          <p:nvPr/>
        </p:nvSpPr>
        <p:spPr bwMode="auto">
          <a:xfrm>
            <a:off x="4495800" y="3886200"/>
            <a:ext cx="1066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(heap)</a:t>
            </a:r>
          </a:p>
        </p:txBody>
      </p:sp>
      <p:sp>
        <p:nvSpPr>
          <p:cNvPr id="8" name="Rectangle 302"/>
          <p:cNvSpPr>
            <a:spLocks noChangeArrowheads="1"/>
          </p:cNvSpPr>
          <p:nvPr/>
        </p:nvSpPr>
        <p:spPr bwMode="auto">
          <a:xfrm>
            <a:off x="4038600" y="5257800"/>
            <a:ext cx="43434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The stack and heap are zero-filled virtual memory: called </a:t>
            </a:r>
            <a:r>
              <a:rPr lang="en-US" sz="1800" b="1" dirty="0">
                <a:solidFill>
                  <a:srgbClr val="003367"/>
                </a:solidFill>
              </a:rPr>
              <a:t>anonymous</a:t>
            </a:r>
            <a:r>
              <a:rPr lang="en-US" sz="1800" dirty="0">
                <a:solidFill>
                  <a:srgbClr val="003367"/>
                </a:solidFill>
              </a:rPr>
              <a:t> because the backing file has no name (i.e., no links: it is destroyed if the process dies).</a:t>
            </a:r>
          </a:p>
        </p:txBody>
      </p:sp>
      <p:sp>
        <p:nvSpPr>
          <p:cNvPr id="9" name="Rectangle 302"/>
          <p:cNvSpPr>
            <a:spLocks noChangeArrowheads="1"/>
          </p:cNvSpPr>
          <p:nvPr/>
        </p:nvSpPr>
        <p:spPr bwMode="auto">
          <a:xfrm>
            <a:off x="5791200" y="1397675"/>
            <a:ext cx="32004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1800" dirty="0">
                <a:solidFill>
                  <a:srgbClr val="003367"/>
                </a:solidFill>
              </a:rPr>
              <a:t>Pages from anonymous segments are initialized to zero, but the process may write to them.  If they are evicted from memory the contents must be stored somewhere on disk.</a:t>
            </a:r>
          </a:p>
        </p:txBody>
      </p:sp>
    </p:spTree>
    <p:extLst>
      <p:ext uri="{BB962C8B-B14F-4D97-AF65-F5344CB8AC3E}">
        <p14:creationId xmlns:p14="http://schemas.microsoft.com/office/powerpoint/2010/main" val="2073781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3"/>
          <p:cNvSpPr>
            <a:spLocks noGrp="1"/>
          </p:cNvSpPr>
          <p:nvPr>
            <p:ph type="title"/>
          </p:nvPr>
        </p:nvSpPr>
        <p:spPr/>
        <p:txBody>
          <a:bodyPr/>
          <a:lstStyle/>
          <a:p>
            <a:r>
              <a:rPr lang="en-US" sz="3600" dirty="0">
                <a:latin typeface="Arial" charset="0"/>
                <a:ea typeface="ＭＳ Ｐゴシック" charset="0"/>
              </a:rPr>
              <a:t>Virtual addressing: under the hood</a:t>
            </a:r>
          </a:p>
        </p:txBody>
      </p:sp>
      <p:sp>
        <p:nvSpPr>
          <p:cNvPr id="33794" name="Rectangle 2"/>
          <p:cNvSpPr>
            <a:spLocks noChangeArrowheads="1"/>
          </p:cNvSpPr>
          <p:nvPr/>
        </p:nvSpPr>
        <p:spPr bwMode="auto">
          <a:xfrm>
            <a:off x="1498600" y="1260475"/>
            <a:ext cx="6269038" cy="2681288"/>
          </a:xfrm>
          <a:prstGeom prst="rect">
            <a:avLst/>
          </a:prstGeom>
          <a:solidFill>
            <a:srgbClr val="969696"/>
          </a:solidFill>
          <a:ln w="15875">
            <a:solidFill>
              <a:srgbClr val="969696"/>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3795" name="AutoShape 4"/>
          <p:cNvSpPr>
            <a:spLocks noChangeArrowheads="1"/>
          </p:cNvSpPr>
          <p:nvPr/>
        </p:nvSpPr>
        <p:spPr bwMode="auto">
          <a:xfrm>
            <a:off x="6126163" y="3068638"/>
            <a:ext cx="992187" cy="596900"/>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raise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exception</a:t>
            </a:r>
          </a:p>
        </p:txBody>
      </p:sp>
      <p:sp>
        <p:nvSpPr>
          <p:cNvPr id="33796" name="AutoShape 5"/>
          <p:cNvSpPr>
            <a:spLocks noChangeArrowheads="1"/>
          </p:cNvSpPr>
          <p:nvPr/>
        </p:nvSpPr>
        <p:spPr bwMode="auto">
          <a:xfrm>
            <a:off x="1897063" y="1406525"/>
            <a:ext cx="1863725" cy="1085850"/>
          </a:xfrm>
          <a:prstGeom prst="flowChartDecision">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probe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page table</a:t>
            </a:r>
            <a:endParaRPr kumimoji="0" lang="en-US" sz="1800" b="0" i="0" u="none" strike="noStrike" kern="1200" cap="none" spc="0" normalizeH="0" baseline="0" noProof="0">
              <a:ln>
                <a:noFill/>
              </a:ln>
              <a:solidFill>
                <a:srgbClr val="002DB4"/>
              </a:solidFill>
              <a:effectLst/>
              <a:uLnTx/>
              <a:uFillTx/>
              <a:latin typeface="Arial" charset="0"/>
              <a:ea typeface="ＭＳ Ｐゴシック" charset="0"/>
              <a:cs typeface="Arial" charset="0"/>
            </a:endParaRPr>
          </a:p>
        </p:txBody>
      </p:sp>
      <p:sp>
        <p:nvSpPr>
          <p:cNvPr id="33797" name="AutoShape 6"/>
          <p:cNvSpPr>
            <a:spLocks noChangeArrowheads="1"/>
          </p:cNvSpPr>
          <p:nvPr/>
        </p:nvSpPr>
        <p:spPr bwMode="auto">
          <a:xfrm>
            <a:off x="4413250" y="1651000"/>
            <a:ext cx="582613" cy="596900"/>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load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TLB</a:t>
            </a:r>
          </a:p>
        </p:txBody>
      </p:sp>
      <p:sp>
        <p:nvSpPr>
          <p:cNvPr id="33798" name="AutoShape 7"/>
          <p:cNvSpPr>
            <a:spLocks noChangeArrowheads="1"/>
          </p:cNvSpPr>
          <p:nvPr/>
        </p:nvSpPr>
        <p:spPr bwMode="auto">
          <a:xfrm>
            <a:off x="2036763" y="2832100"/>
            <a:ext cx="1576387" cy="1085850"/>
          </a:xfrm>
          <a:prstGeom prst="flowChartDecision">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probe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   TLB   </a:t>
            </a:r>
            <a:endParaRPr kumimoji="0" lang="en-US" sz="1800" b="0" i="0" u="none" strike="noStrike" kern="1200" cap="none" spc="0" normalizeH="0" baseline="0" noProof="0">
              <a:ln>
                <a:noFill/>
              </a:ln>
              <a:solidFill>
                <a:srgbClr val="002DB4"/>
              </a:solidFill>
              <a:effectLst/>
              <a:uLnTx/>
              <a:uFillTx/>
              <a:latin typeface="Arial" charset="0"/>
              <a:ea typeface="ＭＳ Ｐゴシック" charset="0"/>
              <a:cs typeface="Arial" charset="0"/>
            </a:endParaRPr>
          </a:p>
        </p:txBody>
      </p:sp>
      <p:sp>
        <p:nvSpPr>
          <p:cNvPr id="33799" name="AutoShape 8"/>
          <p:cNvSpPr>
            <a:spLocks noChangeArrowheads="1"/>
          </p:cNvSpPr>
          <p:nvPr/>
        </p:nvSpPr>
        <p:spPr bwMode="auto">
          <a:xfrm>
            <a:off x="6251575" y="1612900"/>
            <a:ext cx="879475" cy="841375"/>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C0128"/>
                </a:solidFill>
                <a:effectLst/>
                <a:uLnTx/>
                <a:uFillTx/>
                <a:latin typeface="Arial" charset="0"/>
                <a:ea typeface="ＭＳ Ｐゴシック" charset="0"/>
                <a:cs typeface="Arial" charset="0"/>
              </a:rPr>
              <a:t>access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C0128"/>
                </a:solidFill>
                <a:effectLst/>
                <a:uLnTx/>
                <a:uFillTx/>
                <a:latin typeface="Arial" charset="0"/>
                <a:ea typeface="ＭＳ Ｐゴシック" charset="0"/>
                <a:cs typeface="Arial" charset="0"/>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FC0128"/>
                </a:solidFill>
                <a:effectLst/>
                <a:uLnTx/>
                <a:uFillTx/>
                <a:latin typeface="Arial" charset="0"/>
                <a:ea typeface="ＭＳ Ｐゴシック" charset="0"/>
                <a:cs typeface="Arial" charset="0"/>
              </a:rPr>
              <a:t>memory</a:t>
            </a:r>
            <a:endPar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endParaRPr>
          </a:p>
        </p:txBody>
      </p:sp>
      <p:sp>
        <p:nvSpPr>
          <p:cNvPr id="33800" name="AutoShape 9"/>
          <p:cNvSpPr>
            <a:spLocks noChangeArrowheads="1"/>
          </p:cNvSpPr>
          <p:nvPr/>
        </p:nvSpPr>
        <p:spPr bwMode="auto">
          <a:xfrm>
            <a:off x="3886670" y="2794209"/>
            <a:ext cx="1634186" cy="1161633"/>
          </a:xfrm>
          <a:prstGeom prst="flowChartDecision">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access</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OK?</a:t>
            </a:r>
            <a:endParaRPr kumimoji="0" lang="en-US" sz="1800" b="0" i="0" u="none" strike="noStrike" kern="1200" cap="none" spc="0" normalizeH="0" baseline="0" noProof="0" dirty="0">
              <a:ln>
                <a:noFill/>
              </a:ln>
              <a:solidFill>
                <a:srgbClr val="002DB4"/>
              </a:solidFill>
              <a:effectLst/>
              <a:uLnTx/>
              <a:uFillTx/>
              <a:latin typeface="Arial" charset="0"/>
              <a:ea typeface="ＭＳ Ｐゴシック" charset="0"/>
              <a:cs typeface="Arial" charset="0"/>
            </a:endParaRPr>
          </a:p>
        </p:txBody>
      </p:sp>
      <p:sp>
        <p:nvSpPr>
          <p:cNvPr id="33801" name="AutoShape 10"/>
          <p:cNvSpPr>
            <a:spLocks noChangeArrowheads="1"/>
          </p:cNvSpPr>
          <p:nvPr/>
        </p:nvSpPr>
        <p:spPr bwMode="auto">
          <a:xfrm>
            <a:off x="6056313" y="4940300"/>
            <a:ext cx="1131887" cy="1085850"/>
          </a:xfrm>
          <a:prstGeom prst="flowChartDecision">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page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fault?</a:t>
            </a:r>
            <a:endParaRPr kumimoji="0" lang="en-US" sz="1800" b="0" i="0" u="none" strike="noStrike" kern="1200" cap="none" spc="0" normalizeH="0" baseline="0" noProof="0">
              <a:ln>
                <a:noFill/>
              </a:ln>
              <a:solidFill>
                <a:srgbClr val="002DB4"/>
              </a:solidFill>
              <a:effectLst/>
              <a:uLnTx/>
              <a:uFillTx/>
              <a:latin typeface="Arial" charset="0"/>
              <a:ea typeface="ＭＳ Ｐゴシック" charset="0"/>
              <a:cs typeface="Arial" charset="0"/>
            </a:endParaRPr>
          </a:p>
        </p:txBody>
      </p:sp>
      <p:sp>
        <p:nvSpPr>
          <p:cNvPr id="33802" name="AutoShape 11"/>
          <p:cNvSpPr>
            <a:spLocks noChangeArrowheads="1"/>
          </p:cNvSpPr>
          <p:nvPr/>
        </p:nvSpPr>
        <p:spPr bwMode="auto">
          <a:xfrm>
            <a:off x="7772400" y="5298559"/>
            <a:ext cx="453933" cy="369332"/>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C0128"/>
                </a:solidFill>
                <a:effectLst/>
                <a:uLnTx/>
                <a:uFillTx/>
                <a:latin typeface="Arial" charset="0"/>
                <a:ea typeface="ＭＳ Ｐゴシック" charset="0"/>
                <a:cs typeface="Arial" charset="0"/>
              </a:rPr>
              <a:t>kill</a:t>
            </a:r>
            <a:endParaRPr kumimoji="0" lang="en-US" sz="1800" b="0" i="0" u="none" strike="noStrike" kern="1200" cap="none" spc="0" normalizeH="0" baseline="0" noProof="0" dirty="0">
              <a:ln>
                <a:noFill/>
              </a:ln>
              <a:solidFill>
                <a:srgbClr val="002DB4"/>
              </a:solidFill>
              <a:effectLst/>
              <a:uLnTx/>
              <a:uFillTx/>
              <a:latin typeface="Arial" charset="0"/>
              <a:ea typeface="ＭＳ Ｐゴシック" charset="0"/>
              <a:cs typeface="Arial" charset="0"/>
            </a:endParaRPr>
          </a:p>
        </p:txBody>
      </p:sp>
      <p:sp>
        <p:nvSpPr>
          <p:cNvPr id="33803" name="AutoShape 12"/>
          <p:cNvSpPr>
            <a:spLocks noChangeArrowheads="1"/>
          </p:cNvSpPr>
          <p:nvPr/>
        </p:nvSpPr>
        <p:spPr bwMode="auto">
          <a:xfrm>
            <a:off x="3840427" y="5067727"/>
            <a:ext cx="1564751" cy="830997"/>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(lookup and/or)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allocate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frame</a:t>
            </a:r>
          </a:p>
        </p:txBody>
      </p:sp>
      <p:sp>
        <p:nvSpPr>
          <p:cNvPr id="33804" name="AutoShape 13"/>
          <p:cNvSpPr>
            <a:spLocks noChangeArrowheads="1"/>
          </p:cNvSpPr>
          <p:nvPr/>
        </p:nvSpPr>
        <p:spPr bwMode="auto">
          <a:xfrm>
            <a:off x="1968673" y="4902409"/>
            <a:ext cx="1837979" cy="1161633"/>
          </a:xfrm>
          <a:prstGeom prst="flowChartDecision">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page 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2DB4"/>
                </a:solidFill>
                <a:effectLst/>
                <a:uLnTx/>
                <a:uFillTx/>
                <a:latin typeface="Arial" charset="0"/>
                <a:ea typeface="ＭＳ Ｐゴシック" charset="0"/>
                <a:cs typeface="Arial" charset="0"/>
              </a:rPr>
              <a:t>“disk”?</a:t>
            </a:r>
            <a:endParaRPr kumimoji="0" lang="en-US" sz="1800" b="0" i="0" u="none" strike="noStrike" kern="1200" cap="none" spc="0" normalizeH="0" baseline="0" noProof="0" dirty="0">
              <a:ln>
                <a:noFill/>
              </a:ln>
              <a:solidFill>
                <a:srgbClr val="002DB4"/>
              </a:solidFill>
              <a:effectLst/>
              <a:uLnTx/>
              <a:uFillTx/>
              <a:latin typeface="Arial" charset="0"/>
              <a:ea typeface="ＭＳ Ｐゴシック" charset="0"/>
              <a:cs typeface="Arial" charset="0"/>
            </a:endParaRPr>
          </a:p>
        </p:txBody>
      </p:sp>
      <p:sp>
        <p:nvSpPr>
          <p:cNvPr id="33805" name="AutoShape 14"/>
          <p:cNvSpPr>
            <a:spLocks noChangeArrowheads="1"/>
          </p:cNvSpPr>
          <p:nvPr/>
        </p:nvSpPr>
        <p:spPr bwMode="auto">
          <a:xfrm>
            <a:off x="706438" y="5184775"/>
            <a:ext cx="987425" cy="596900"/>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fetch</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from disk</a:t>
            </a:r>
          </a:p>
        </p:txBody>
      </p:sp>
      <p:sp>
        <p:nvSpPr>
          <p:cNvPr id="33806" name="AutoShape 15"/>
          <p:cNvSpPr>
            <a:spLocks noChangeArrowheads="1"/>
          </p:cNvSpPr>
          <p:nvPr/>
        </p:nvSpPr>
        <p:spPr bwMode="auto">
          <a:xfrm>
            <a:off x="2457450" y="4186238"/>
            <a:ext cx="858838" cy="352425"/>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zero-fill</a:t>
            </a:r>
          </a:p>
        </p:txBody>
      </p:sp>
      <p:sp>
        <p:nvSpPr>
          <p:cNvPr id="33807" name="AutoShape 16"/>
          <p:cNvSpPr>
            <a:spLocks noChangeArrowheads="1"/>
          </p:cNvSpPr>
          <p:nvPr/>
        </p:nvSpPr>
        <p:spPr bwMode="auto">
          <a:xfrm>
            <a:off x="908050" y="4064000"/>
            <a:ext cx="582613" cy="596900"/>
          </a:xfrm>
          <a:prstGeom prst="flowChartProcess">
            <a:avLst/>
          </a:prstGeom>
          <a:solidFill>
            <a:srgbClr val="FFFFFF"/>
          </a:solidFill>
          <a:ln w="15875">
            <a:solidFill>
              <a:srgbClr val="333399"/>
            </a:solidFill>
            <a:miter lim="800000"/>
            <a:headEnd type="none" w="sm" len="sm"/>
            <a:tailEnd type="none" w="sm" len="sm"/>
          </a:ln>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load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2DB4"/>
                </a:solidFill>
                <a:effectLst/>
                <a:uLnTx/>
                <a:uFillTx/>
                <a:latin typeface="Arial" charset="0"/>
                <a:ea typeface="ＭＳ Ｐゴシック" charset="0"/>
                <a:cs typeface="Arial" charset="0"/>
              </a:rPr>
              <a:t>TLB</a:t>
            </a:r>
          </a:p>
        </p:txBody>
      </p:sp>
      <p:cxnSp>
        <p:nvCxnSpPr>
          <p:cNvPr id="33808" name="AutoShape 17"/>
          <p:cNvCxnSpPr>
            <a:cxnSpLocks noChangeShapeType="1"/>
            <a:stCxn id="33798" idx="3"/>
            <a:endCxn id="33800" idx="1"/>
          </p:cNvCxnSpPr>
          <p:nvPr/>
        </p:nvCxnSpPr>
        <p:spPr bwMode="auto">
          <a:xfrm>
            <a:off x="3613150" y="3375025"/>
            <a:ext cx="273520" cy="1"/>
          </a:xfrm>
          <a:prstGeom prst="straightConnector1">
            <a:avLst/>
          </a:prstGeom>
          <a:noFill/>
          <a:ln w="38100" cmpd="sng">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09" name="AutoShape 18"/>
          <p:cNvCxnSpPr>
            <a:cxnSpLocks noChangeShapeType="1"/>
            <a:endCxn id="33796" idx="2"/>
          </p:cNvCxnSpPr>
          <p:nvPr/>
        </p:nvCxnSpPr>
        <p:spPr bwMode="auto">
          <a:xfrm flipH="1" flipV="1">
            <a:off x="2828925" y="2500313"/>
            <a:ext cx="3175" cy="331787"/>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0" name="AutoShape 19"/>
          <p:cNvCxnSpPr>
            <a:cxnSpLocks noChangeShapeType="1"/>
            <a:stCxn id="33796" idx="3"/>
            <a:endCxn id="33797" idx="1"/>
          </p:cNvCxnSpPr>
          <p:nvPr/>
        </p:nvCxnSpPr>
        <p:spPr bwMode="auto">
          <a:xfrm>
            <a:off x="3768725" y="1949450"/>
            <a:ext cx="636588" cy="0"/>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1" name="AutoShape 20"/>
          <p:cNvCxnSpPr>
            <a:cxnSpLocks noChangeShapeType="1"/>
            <a:stCxn id="33797" idx="2"/>
            <a:endCxn id="33800" idx="0"/>
          </p:cNvCxnSpPr>
          <p:nvPr/>
        </p:nvCxnSpPr>
        <p:spPr bwMode="auto">
          <a:xfrm flipH="1">
            <a:off x="4703763" y="2247900"/>
            <a:ext cx="794" cy="546309"/>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2" name="AutoShape 21"/>
          <p:cNvCxnSpPr>
            <a:cxnSpLocks noChangeShapeType="1"/>
            <a:stCxn id="33800" idx="3"/>
            <a:endCxn id="33799" idx="1"/>
          </p:cNvCxnSpPr>
          <p:nvPr/>
        </p:nvCxnSpPr>
        <p:spPr bwMode="auto">
          <a:xfrm flipV="1">
            <a:off x="5520856" y="2033588"/>
            <a:ext cx="730719" cy="1341438"/>
          </a:xfrm>
          <a:prstGeom prst="straightConnector1">
            <a:avLst/>
          </a:prstGeom>
          <a:noFill/>
          <a:ln w="38100" cmpd="sng">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3" name="AutoShape 22"/>
          <p:cNvCxnSpPr>
            <a:cxnSpLocks noChangeShapeType="1"/>
            <a:stCxn id="33800" idx="3"/>
            <a:endCxn id="33795" idx="1"/>
          </p:cNvCxnSpPr>
          <p:nvPr/>
        </p:nvCxnSpPr>
        <p:spPr bwMode="auto">
          <a:xfrm flipV="1">
            <a:off x="5520856" y="3367088"/>
            <a:ext cx="605307" cy="7938"/>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4" name="AutoShape 23"/>
          <p:cNvCxnSpPr>
            <a:cxnSpLocks noChangeShapeType="1"/>
            <a:stCxn id="33795" idx="2"/>
            <a:endCxn id="33801" idx="0"/>
          </p:cNvCxnSpPr>
          <p:nvPr/>
        </p:nvCxnSpPr>
        <p:spPr bwMode="auto">
          <a:xfrm>
            <a:off x="6623050" y="3673475"/>
            <a:ext cx="0" cy="1258888"/>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5" name="AutoShape 24"/>
          <p:cNvCxnSpPr>
            <a:cxnSpLocks noChangeShapeType="1"/>
            <a:stCxn id="33801" idx="3"/>
          </p:cNvCxnSpPr>
          <p:nvPr/>
        </p:nvCxnSpPr>
        <p:spPr bwMode="auto">
          <a:xfrm>
            <a:off x="7196138" y="5483225"/>
            <a:ext cx="571500" cy="0"/>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6" name="AutoShape 25"/>
          <p:cNvCxnSpPr>
            <a:cxnSpLocks noChangeShapeType="1"/>
            <a:stCxn id="33801" idx="1"/>
            <a:endCxn id="33803" idx="3"/>
          </p:cNvCxnSpPr>
          <p:nvPr/>
        </p:nvCxnSpPr>
        <p:spPr bwMode="auto">
          <a:xfrm flipH="1">
            <a:off x="5405178" y="5483225"/>
            <a:ext cx="651135" cy="1"/>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7" name="AutoShape 26"/>
          <p:cNvCxnSpPr>
            <a:cxnSpLocks noChangeShapeType="1"/>
            <a:stCxn id="33804" idx="0"/>
            <a:endCxn id="33806" idx="2"/>
          </p:cNvCxnSpPr>
          <p:nvPr/>
        </p:nvCxnSpPr>
        <p:spPr bwMode="auto">
          <a:xfrm flipH="1" flipV="1">
            <a:off x="2886869" y="4538663"/>
            <a:ext cx="794" cy="363746"/>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8" name="AutoShape 27"/>
          <p:cNvCxnSpPr>
            <a:cxnSpLocks noChangeShapeType="1"/>
            <a:stCxn id="33803" idx="1"/>
            <a:endCxn id="33804" idx="3"/>
          </p:cNvCxnSpPr>
          <p:nvPr/>
        </p:nvCxnSpPr>
        <p:spPr bwMode="auto">
          <a:xfrm flipH="1">
            <a:off x="3806652" y="5483226"/>
            <a:ext cx="33775" cy="0"/>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19" name="AutoShape 28"/>
          <p:cNvCxnSpPr>
            <a:cxnSpLocks noChangeShapeType="1"/>
            <a:stCxn id="33804" idx="1"/>
            <a:endCxn id="33805" idx="3"/>
          </p:cNvCxnSpPr>
          <p:nvPr/>
        </p:nvCxnSpPr>
        <p:spPr bwMode="auto">
          <a:xfrm flipH="1" flipV="1">
            <a:off x="1693863" y="5483225"/>
            <a:ext cx="274810" cy="1"/>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20" name="AutoShape 29"/>
          <p:cNvCxnSpPr>
            <a:cxnSpLocks noChangeShapeType="1"/>
            <a:stCxn id="33806" idx="1"/>
            <a:endCxn id="33807" idx="3"/>
          </p:cNvCxnSpPr>
          <p:nvPr/>
        </p:nvCxnSpPr>
        <p:spPr bwMode="auto">
          <a:xfrm flipH="1">
            <a:off x="1498600" y="4362450"/>
            <a:ext cx="950913" cy="0"/>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21" name="AutoShape 30"/>
          <p:cNvCxnSpPr>
            <a:cxnSpLocks noChangeShapeType="1"/>
            <a:stCxn id="33805" idx="0"/>
            <a:endCxn id="33807" idx="2"/>
          </p:cNvCxnSpPr>
          <p:nvPr/>
        </p:nvCxnSpPr>
        <p:spPr bwMode="auto">
          <a:xfrm flipV="1">
            <a:off x="1200150" y="4668838"/>
            <a:ext cx="0" cy="508000"/>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22" name="AutoShape 31"/>
          <p:cNvCxnSpPr>
            <a:cxnSpLocks noChangeShapeType="1"/>
            <a:stCxn id="33824" idx="2"/>
            <a:endCxn id="33798" idx="1"/>
          </p:cNvCxnSpPr>
          <p:nvPr/>
        </p:nvCxnSpPr>
        <p:spPr bwMode="auto">
          <a:xfrm>
            <a:off x="957263" y="3371850"/>
            <a:ext cx="1071562" cy="3175"/>
          </a:xfrm>
          <a:prstGeom prst="straightConnector1">
            <a:avLst/>
          </a:prstGeom>
          <a:noFill/>
          <a:ln w="38100" cmpd="sng">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23" name="AutoShape 32"/>
          <p:cNvCxnSpPr>
            <a:cxnSpLocks noChangeShapeType="1"/>
            <a:stCxn id="33807" idx="0"/>
          </p:cNvCxnSpPr>
          <p:nvPr/>
        </p:nvCxnSpPr>
        <p:spPr bwMode="auto">
          <a:xfrm flipV="1">
            <a:off x="1200150" y="3375025"/>
            <a:ext cx="1588" cy="681038"/>
          </a:xfrm>
          <a:prstGeom prst="straightConnector1">
            <a:avLst/>
          </a:prstGeom>
          <a:noFill/>
          <a:ln w="15875">
            <a:solidFill>
              <a:srgbClr val="333399"/>
            </a:solidFill>
            <a:round/>
            <a:headEnd type="none" w="sm" len="sm"/>
            <a:tailEnd type="triangle" w="sm" len="sm"/>
          </a:ln>
          <a:extLst>
            <a:ext uri="{909E8E84-426E-40dd-AFC4-6F175D3DCCD1}">
              <a14:hiddenFill xmlns:a14="http://schemas.microsoft.com/office/drawing/2010/main" xmlns="">
                <a:noFill/>
              </a14:hiddenFill>
            </a:ext>
          </a:extLst>
        </p:spPr>
      </p:cxnSp>
      <p:sp>
        <p:nvSpPr>
          <p:cNvPr id="33824" name="AutoShape 33"/>
          <p:cNvSpPr>
            <a:spLocks noChangeArrowheads="1"/>
          </p:cNvSpPr>
          <p:nvPr/>
        </p:nvSpPr>
        <p:spPr bwMode="auto">
          <a:xfrm>
            <a:off x="908050" y="2481263"/>
            <a:ext cx="96838" cy="882650"/>
          </a:xfrm>
          <a:prstGeom prst="downArrow">
            <a:avLst>
              <a:gd name="adj1" fmla="val 50000"/>
              <a:gd name="adj2" fmla="val 227868"/>
            </a:avLst>
          </a:prstGeom>
          <a:solidFill>
            <a:srgbClr val="333399"/>
          </a:solidFill>
          <a:ln w="15875">
            <a:solidFill>
              <a:srgbClr val="333399"/>
            </a:solidFill>
            <a:miter lim="800000"/>
            <a:headEnd type="none" w="sm" len="sm"/>
            <a:tailEnd type="none" w="sm" len="sm"/>
          </a:ln>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3825" name="Text Box 34"/>
          <p:cNvSpPr txBox="1">
            <a:spLocks noChangeArrowheads="1"/>
          </p:cNvSpPr>
          <p:nvPr/>
        </p:nvSpPr>
        <p:spPr bwMode="auto">
          <a:xfrm>
            <a:off x="614363" y="1674813"/>
            <a:ext cx="74295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start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here</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33826" name="Text Box 35"/>
          <p:cNvSpPr txBox="1">
            <a:spLocks noChangeArrowheads="1"/>
          </p:cNvSpPr>
          <p:nvPr/>
        </p:nvSpPr>
        <p:spPr bwMode="auto">
          <a:xfrm>
            <a:off x="5141913" y="1406525"/>
            <a:ext cx="1101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MMU</a:t>
            </a:r>
          </a:p>
        </p:txBody>
      </p:sp>
      <p:sp>
        <p:nvSpPr>
          <p:cNvPr id="33827" name="Text Box 36"/>
          <p:cNvSpPr txBox="1">
            <a:spLocks noChangeArrowheads="1"/>
          </p:cNvSpPr>
          <p:nvPr/>
        </p:nvSpPr>
        <p:spPr bwMode="auto">
          <a:xfrm>
            <a:off x="5303838" y="4211638"/>
            <a:ext cx="11017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cs typeface="Arial" charset="0"/>
              </a:rPr>
              <a:t>OS</a:t>
            </a:r>
          </a:p>
        </p:txBody>
      </p:sp>
      <p:sp>
        <p:nvSpPr>
          <p:cNvPr id="4" name="TextBox 3"/>
          <p:cNvSpPr txBox="1"/>
          <p:nvPr/>
        </p:nvSpPr>
        <p:spPr>
          <a:xfrm>
            <a:off x="6858000" y="5562600"/>
            <a:ext cx="1066800" cy="584776"/>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illegal reference</a:t>
            </a:r>
          </a:p>
        </p:txBody>
      </p:sp>
      <p:sp>
        <p:nvSpPr>
          <p:cNvPr id="40" name="TextBox 39"/>
          <p:cNvSpPr txBox="1"/>
          <p:nvPr/>
        </p:nvSpPr>
        <p:spPr>
          <a:xfrm>
            <a:off x="5181600" y="5562600"/>
            <a:ext cx="1066800" cy="584776"/>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legal reference</a:t>
            </a:r>
          </a:p>
        </p:txBody>
      </p:sp>
      <p:sp>
        <p:nvSpPr>
          <p:cNvPr id="41" name="TextBox 40"/>
          <p:cNvSpPr txBox="1"/>
          <p:nvPr/>
        </p:nvSpPr>
        <p:spPr>
          <a:xfrm>
            <a:off x="1447800" y="5410200"/>
            <a:ext cx="1066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yes</a:t>
            </a:r>
          </a:p>
        </p:txBody>
      </p:sp>
      <p:sp>
        <p:nvSpPr>
          <p:cNvPr id="42" name="TextBox 41"/>
          <p:cNvSpPr txBox="1"/>
          <p:nvPr/>
        </p:nvSpPr>
        <p:spPr>
          <a:xfrm>
            <a:off x="2362200" y="4572000"/>
            <a:ext cx="2209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no </a:t>
            </a:r>
            <a:r>
              <a:rPr kumimoji="0" lang="en-US" sz="1600" b="0" i="0" u="none" strike="noStrike" kern="1200" cap="none" spc="0" normalizeH="0" baseline="0" noProof="0" dirty="0">
                <a:ln>
                  <a:noFill/>
                </a:ln>
                <a:solidFill>
                  <a:srgbClr val="37305A"/>
                </a:solidFill>
                <a:effectLst/>
                <a:uLnTx/>
                <a:uFillTx/>
                <a:latin typeface="Arial" charset="0"/>
                <a:ea typeface="ＭＳ Ｐゴシック" charset="0"/>
              </a:rPr>
              <a:t>(first reference)</a:t>
            </a:r>
          </a:p>
        </p:txBody>
      </p:sp>
      <p:sp>
        <p:nvSpPr>
          <p:cNvPr id="43" name="TextBox 42"/>
          <p:cNvSpPr txBox="1"/>
          <p:nvPr/>
        </p:nvSpPr>
        <p:spPr>
          <a:xfrm>
            <a:off x="5029200" y="2373868"/>
            <a:ext cx="1066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yes</a:t>
            </a:r>
          </a:p>
        </p:txBody>
      </p:sp>
      <p:sp>
        <p:nvSpPr>
          <p:cNvPr id="44" name="TextBox 43"/>
          <p:cNvSpPr txBox="1"/>
          <p:nvPr/>
        </p:nvSpPr>
        <p:spPr>
          <a:xfrm>
            <a:off x="5105400" y="3440668"/>
            <a:ext cx="1066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no</a:t>
            </a:r>
          </a:p>
        </p:txBody>
      </p:sp>
      <p:sp>
        <p:nvSpPr>
          <p:cNvPr id="45" name="TextBox 44"/>
          <p:cNvSpPr txBox="1"/>
          <p:nvPr/>
        </p:nvSpPr>
        <p:spPr>
          <a:xfrm>
            <a:off x="2590800" y="2514600"/>
            <a:ext cx="1066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miss</a:t>
            </a:r>
          </a:p>
        </p:txBody>
      </p:sp>
      <p:sp>
        <p:nvSpPr>
          <p:cNvPr id="46" name="TextBox 45"/>
          <p:cNvSpPr txBox="1"/>
          <p:nvPr/>
        </p:nvSpPr>
        <p:spPr>
          <a:xfrm>
            <a:off x="3276600" y="3440668"/>
            <a:ext cx="10668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hit</a:t>
            </a:r>
          </a:p>
        </p:txBody>
      </p:sp>
      <p:sp>
        <p:nvSpPr>
          <p:cNvPr id="47" name="TextBox 46"/>
          <p:cNvSpPr txBox="1"/>
          <p:nvPr/>
        </p:nvSpPr>
        <p:spPr>
          <a:xfrm>
            <a:off x="838200" y="6324600"/>
            <a:ext cx="7696200" cy="369332"/>
          </a:xfrm>
          <a:prstGeom prst="rect">
            <a:avLst/>
          </a:prstGeom>
          <a:noFill/>
        </p:spPr>
        <p:txBody>
          <a:bodyPr wrap="square" rtlCol="0">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How to monitor page reference events/frequency along the fast path?</a:t>
            </a:r>
          </a:p>
        </p:txBody>
      </p:sp>
      <p:sp>
        <p:nvSpPr>
          <p:cNvPr id="48" name="Text Box 34">
            <a:extLst>
              <a:ext uri="{FF2B5EF4-FFF2-40B4-BE49-F238E27FC236}">
                <a16:creationId xmlns:a16="http://schemas.microsoft.com/office/drawing/2014/main" id="{29045B1C-9926-974E-834B-DF588A6BC2B7}"/>
              </a:ext>
            </a:extLst>
          </p:cNvPr>
          <p:cNvSpPr txBox="1">
            <a:spLocks noChangeArrowheads="1"/>
          </p:cNvSpPr>
          <p:nvPr/>
        </p:nvSpPr>
        <p:spPr bwMode="auto">
          <a:xfrm>
            <a:off x="304800" y="3503613"/>
            <a:ext cx="902811"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restart</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2436474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Virtual memory faults</a:t>
            </a:r>
          </a:p>
        </p:txBody>
      </p:sp>
      <p:sp>
        <p:nvSpPr>
          <p:cNvPr id="4" name="Content Placeholder 3"/>
          <p:cNvSpPr>
            <a:spLocks noGrp="1"/>
          </p:cNvSpPr>
          <p:nvPr>
            <p:ph idx="1"/>
          </p:nvPr>
        </p:nvSpPr>
        <p:spPr>
          <a:xfrm>
            <a:off x="457200" y="1447800"/>
            <a:ext cx="8226425" cy="4111625"/>
          </a:xfrm>
        </p:spPr>
        <p:txBody>
          <a:bodyPr/>
          <a:lstStyle/>
          <a:p>
            <a:r>
              <a:rPr lang="en-US" sz="2000" dirty="0"/>
              <a:t>Kernel searches </a:t>
            </a:r>
            <a:r>
              <a:rPr lang="en-US" sz="2000" dirty="0" err="1"/>
              <a:t>vm_map</a:t>
            </a:r>
            <a:r>
              <a:rPr lang="en-US" sz="2000" dirty="0"/>
              <a:t> list for the object mapped at that address.  No object?  Then it</a:t>
            </a:r>
            <a:r>
              <a:rPr lang="fr-FR" sz="2000" dirty="0"/>
              <a:t>’</a:t>
            </a:r>
            <a:r>
              <a:rPr lang="en-US" sz="2000" dirty="0"/>
              <a:t>s an error, e.g., </a:t>
            </a:r>
            <a:r>
              <a:rPr lang="en-US" sz="2000" b="1" dirty="0"/>
              <a:t>segmentation fault</a:t>
            </a:r>
            <a:r>
              <a:rPr lang="en-US" sz="2000" dirty="0"/>
              <a:t>.</a:t>
            </a:r>
          </a:p>
          <a:p>
            <a:r>
              <a:rPr lang="en-US" sz="2000" dirty="0"/>
              <a:t>Kernel checks intended mode of access for the object (</a:t>
            </a:r>
            <a:r>
              <a:rPr lang="en-US" sz="2000" dirty="0" err="1"/>
              <a:t>rwx</a:t>
            </a:r>
            <a:r>
              <a:rPr lang="en-US" sz="2000" dirty="0"/>
              <a:t>).  Access not allowed?  Then it’s an error, e.g., </a:t>
            </a:r>
            <a:r>
              <a:rPr lang="en-US" sz="2000" b="1" dirty="0"/>
              <a:t>protection fault</a:t>
            </a:r>
            <a:r>
              <a:rPr lang="en-US" sz="2000" dirty="0"/>
              <a:t>.</a:t>
            </a:r>
          </a:p>
          <a:p>
            <a:pPr lvl="1"/>
            <a:endParaRPr lang="en-US" dirty="0"/>
          </a:p>
        </p:txBody>
      </p:sp>
      <p:pic>
        <p:nvPicPr>
          <p:cNvPr id="6" name="Picture 5"/>
          <p:cNvPicPr>
            <a:picLocks noChangeAspect="1"/>
          </p:cNvPicPr>
          <p:nvPr/>
        </p:nvPicPr>
        <p:blipFill>
          <a:blip r:embed="rId2"/>
          <a:stretch>
            <a:fillRect/>
          </a:stretch>
        </p:blipFill>
        <p:spPr>
          <a:xfrm>
            <a:off x="2286000" y="2971800"/>
            <a:ext cx="4800600" cy="3117056"/>
          </a:xfrm>
          <a:prstGeom prst="rect">
            <a:avLst/>
          </a:prstGeom>
        </p:spPr>
      </p:pic>
      <p:sp>
        <p:nvSpPr>
          <p:cNvPr id="7" name="Rectangle 83"/>
          <p:cNvSpPr>
            <a:spLocks noChangeArrowheads="1"/>
          </p:cNvSpPr>
          <p:nvPr/>
        </p:nvSpPr>
        <p:spPr bwMode="auto">
          <a:xfrm>
            <a:off x="152400" y="4038601"/>
            <a:ext cx="2209800" cy="1754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1. Run down the </a:t>
            </a:r>
            <a:r>
              <a:rPr lang="en-US" sz="1800" dirty="0" err="1">
                <a:solidFill>
                  <a:srgbClr val="003367"/>
                </a:solidFill>
              </a:rPr>
              <a:t>vm_map</a:t>
            </a:r>
            <a:r>
              <a:rPr lang="en-US" sz="1800" dirty="0">
                <a:solidFill>
                  <a:srgbClr val="003367"/>
                </a:solidFill>
              </a:rPr>
              <a:t> for the VAS to find the segment/region containing the faulting address.</a:t>
            </a:r>
          </a:p>
        </p:txBody>
      </p:sp>
      <p:cxnSp>
        <p:nvCxnSpPr>
          <p:cNvPr id="8" name="Straight Connector 7"/>
          <p:cNvCxnSpPr/>
          <p:nvPr/>
        </p:nvCxnSpPr>
        <p:spPr bwMode="auto">
          <a:xfrm flipV="1">
            <a:off x="1981200" y="3657600"/>
            <a:ext cx="685800" cy="5334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11" name="Rectangle 83"/>
          <p:cNvSpPr>
            <a:spLocks noChangeArrowheads="1"/>
          </p:cNvSpPr>
          <p:nvPr/>
        </p:nvSpPr>
        <p:spPr bwMode="auto">
          <a:xfrm>
            <a:off x="6172200" y="3572470"/>
            <a:ext cx="27432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2. If we find the segment, check the protection to see if the access is legal.</a:t>
            </a:r>
          </a:p>
        </p:txBody>
      </p:sp>
      <p:cxnSp>
        <p:nvCxnSpPr>
          <p:cNvPr id="12" name="Straight Connector 11"/>
          <p:cNvCxnSpPr/>
          <p:nvPr/>
        </p:nvCxnSpPr>
        <p:spPr bwMode="auto">
          <a:xfrm flipH="1">
            <a:off x="5562600" y="4495800"/>
            <a:ext cx="1219200" cy="5334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15" name="Rectangle 83"/>
          <p:cNvSpPr>
            <a:spLocks noChangeArrowheads="1"/>
          </p:cNvSpPr>
          <p:nvPr/>
        </p:nvSpPr>
        <p:spPr bwMode="auto">
          <a:xfrm>
            <a:off x="3276600" y="6172200"/>
            <a:ext cx="43434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a:solidFill>
                  <a:srgbClr val="003367"/>
                </a:solidFill>
              </a:rPr>
              <a:t>3. If the access is legal, identify the backing object containing the page. </a:t>
            </a:r>
          </a:p>
        </p:txBody>
      </p:sp>
      <p:cxnSp>
        <p:nvCxnSpPr>
          <p:cNvPr id="20" name="Straight Connector 19"/>
          <p:cNvCxnSpPr/>
          <p:nvPr/>
        </p:nvCxnSpPr>
        <p:spPr bwMode="auto">
          <a:xfrm flipV="1">
            <a:off x="3962400" y="5486400"/>
            <a:ext cx="762000" cy="685800"/>
          </a:xfrm>
          <a:prstGeom prst="line">
            <a:avLst/>
          </a:prstGeom>
          <a:solidFill>
            <a:srgbClr val="00B8FF"/>
          </a:solidFill>
          <a:ln w="9525" cap="flat" cmpd="sng" algn="ctr">
            <a:solidFill>
              <a:schemeClr val="tx1"/>
            </a:solidFill>
            <a:prstDash val="solid"/>
            <a:round/>
            <a:headEnd type="none" w="med" len="med"/>
            <a:tailEnd type="triangle" w="med" len="med"/>
          </a:ln>
          <a:effectLst/>
        </p:spPr>
      </p:cxnSp>
      <p:sp>
        <p:nvSpPr>
          <p:cNvPr id="13" name="Rectangle 83"/>
          <p:cNvSpPr>
            <a:spLocks noChangeArrowheads="1"/>
          </p:cNvSpPr>
          <p:nvPr/>
        </p:nvSpPr>
        <p:spPr bwMode="auto">
          <a:xfrm>
            <a:off x="1219200" y="3276600"/>
            <a:ext cx="12192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err="1">
                <a:solidFill>
                  <a:srgbClr val="003367"/>
                </a:solidFill>
              </a:rPr>
              <a:t>vm_map</a:t>
            </a:r>
            <a:endParaRPr lang="en-US" sz="1800" dirty="0">
              <a:solidFill>
                <a:srgbClr val="003367"/>
              </a:solidFill>
            </a:endParaRPr>
          </a:p>
        </p:txBody>
      </p:sp>
      <p:sp>
        <p:nvSpPr>
          <p:cNvPr id="14" name="Rectangle 83"/>
          <p:cNvSpPr>
            <a:spLocks noChangeArrowheads="1"/>
          </p:cNvSpPr>
          <p:nvPr/>
        </p:nvSpPr>
        <p:spPr bwMode="auto">
          <a:xfrm>
            <a:off x="7086600" y="5029200"/>
            <a:ext cx="1371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p>
            <a:pPr defTabSz="914400"/>
            <a:r>
              <a:rPr lang="en-US" sz="1800" dirty="0" err="1">
                <a:solidFill>
                  <a:srgbClr val="003367"/>
                </a:solidFill>
              </a:rPr>
              <a:t>vm_object</a:t>
            </a:r>
            <a:endParaRPr lang="en-US" sz="1800" dirty="0">
              <a:solidFill>
                <a:srgbClr val="003367"/>
              </a:solidFill>
            </a:endParaRPr>
          </a:p>
        </p:txBody>
      </p:sp>
    </p:spTree>
    <p:extLst>
      <p:ext uri="{BB962C8B-B14F-4D97-AF65-F5344CB8AC3E}">
        <p14:creationId xmlns:p14="http://schemas.microsoft.com/office/powerpoint/2010/main" val="3401007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Virtual memory faults</a:t>
            </a:r>
          </a:p>
        </p:txBody>
      </p:sp>
      <p:sp>
        <p:nvSpPr>
          <p:cNvPr id="4" name="Content Placeholder 3"/>
          <p:cNvSpPr>
            <a:spLocks noGrp="1"/>
          </p:cNvSpPr>
          <p:nvPr>
            <p:ph idx="1"/>
          </p:nvPr>
        </p:nvSpPr>
        <p:spPr>
          <a:xfrm>
            <a:off x="457200" y="1527175"/>
            <a:ext cx="8226425" cy="4111625"/>
          </a:xfrm>
        </p:spPr>
        <p:txBody>
          <a:bodyPr/>
          <a:lstStyle/>
          <a:p>
            <a:r>
              <a:rPr lang="en-US" sz="2000" dirty="0"/>
              <a:t>Is the missing page (object/offset) in a memory frame somewhere, but just missing from the page table?</a:t>
            </a:r>
          </a:p>
          <a:p>
            <a:pPr lvl="1"/>
            <a:r>
              <a:rPr lang="en-US" sz="1800" dirty="0"/>
              <a:t>Index page cache (object/offset hash table) to find out.  (The page could be resident if the segment or backing object is shared, and the page is resident in memory on behalf of some other process.)</a:t>
            </a:r>
          </a:p>
          <a:p>
            <a:r>
              <a:rPr lang="en-US" sz="2000" dirty="0"/>
              <a:t>If not, then find a free frame of memory to hold the missing page.</a:t>
            </a:r>
          </a:p>
          <a:p>
            <a:r>
              <a:rPr lang="en-US" sz="2000" dirty="0"/>
              <a:t>Is the missing page in an object on backing storage?  Figure out where: index the </a:t>
            </a:r>
            <a:r>
              <a:rPr lang="en-US" sz="2000" dirty="0" err="1"/>
              <a:t>vnode</a:t>
            </a:r>
            <a:r>
              <a:rPr lang="en-US" sz="2000" dirty="0"/>
              <a:t> block map.   Fetch page into the frame.</a:t>
            </a:r>
          </a:p>
          <a:p>
            <a:r>
              <a:rPr lang="en-US" sz="2000" dirty="0"/>
              <a:t>Or: is it the first reference to a page in a zero-fill object (e.g., stack or heap)?   Then fill the frame with zeros.</a:t>
            </a:r>
          </a:p>
          <a:p>
            <a:r>
              <a:rPr lang="en-US" sz="2000" dirty="0"/>
              <a:t>So far so good?  Install a translation in the page table entry (</a:t>
            </a:r>
            <a:r>
              <a:rPr lang="en-US" sz="2000" dirty="0" err="1"/>
              <a:t>pte</a:t>
            </a:r>
            <a:r>
              <a:rPr lang="en-US" sz="2000" dirty="0"/>
              <a:t>) mapping the faulted virtual page to its frame.</a:t>
            </a:r>
          </a:p>
          <a:p>
            <a:r>
              <a:rPr lang="en-US" sz="2000" dirty="0"/>
              <a:t>Adjust PC to restart faulted instruction, then return to user mode.</a:t>
            </a:r>
          </a:p>
          <a:p>
            <a:endParaRPr lang="en-US" sz="2000" dirty="0"/>
          </a:p>
        </p:txBody>
      </p:sp>
    </p:spTree>
    <p:extLst>
      <p:ext uri="{BB962C8B-B14F-4D97-AF65-F5344CB8AC3E}">
        <p14:creationId xmlns:p14="http://schemas.microsoft.com/office/powerpoint/2010/main" val="3011851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D230B5-9F66-5F4B-99AE-E04F82314D8D}"/>
              </a:ext>
            </a:extLst>
          </p:cNvPr>
          <p:cNvSpPr>
            <a:spLocks noGrp="1"/>
          </p:cNvSpPr>
          <p:nvPr>
            <p:ph type="title"/>
          </p:nvPr>
        </p:nvSpPr>
        <p:spPr/>
        <p:txBody>
          <a:bodyPr/>
          <a:lstStyle/>
          <a:p>
            <a:r>
              <a:rPr lang="en-US" dirty="0" err="1"/>
              <a:t>pmap</a:t>
            </a:r>
            <a:r>
              <a:rPr lang="en-US" dirty="0"/>
              <a:t>: some points</a:t>
            </a:r>
          </a:p>
        </p:txBody>
      </p:sp>
      <p:sp>
        <p:nvSpPr>
          <p:cNvPr id="4" name="Content Placeholder 3">
            <a:extLst>
              <a:ext uri="{FF2B5EF4-FFF2-40B4-BE49-F238E27FC236}">
                <a16:creationId xmlns:a16="http://schemas.microsoft.com/office/drawing/2014/main" id="{DA3A253A-6320-2B45-9145-B6C27344D6C8}"/>
              </a:ext>
            </a:extLst>
          </p:cNvPr>
          <p:cNvSpPr>
            <a:spLocks noGrp="1"/>
          </p:cNvSpPr>
          <p:nvPr>
            <p:ph idx="1"/>
          </p:nvPr>
        </p:nvSpPr>
        <p:spPr>
          <a:xfrm>
            <a:off x="457200" y="1603375"/>
            <a:ext cx="8226425" cy="4111625"/>
          </a:xfrm>
        </p:spPr>
        <p:txBody>
          <a:bodyPr/>
          <a:lstStyle/>
          <a:p>
            <a:r>
              <a:rPr lang="en-US" dirty="0"/>
              <a:t>Hide machine dependencies behind a clean API.</a:t>
            </a:r>
          </a:p>
          <a:p>
            <a:pPr lvl="1"/>
            <a:r>
              <a:rPr lang="en-US" dirty="0"/>
              <a:t>Concept: </a:t>
            </a:r>
            <a:r>
              <a:rPr lang="en-US" b="1" dirty="0"/>
              <a:t>hardware abstraction layer </a:t>
            </a:r>
            <a:r>
              <a:rPr lang="en-US" dirty="0"/>
              <a:t>(HAL).</a:t>
            </a:r>
          </a:p>
          <a:p>
            <a:r>
              <a:rPr lang="en-US" dirty="0"/>
              <a:t>Set up </a:t>
            </a:r>
            <a:r>
              <a:rPr lang="en-US" dirty="0" err="1"/>
              <a:t>pmaps</a:t>
            </a:r>
            <a:r>
              <a:rPr lang="en-US" dirty="0"/>
              <a:t> </a:t>
            </a:r>
            <a:r>
              <a:rPr lang="en-US" b="1" dirty="0"/>
              <a:t>lazily</a:t>
            </a:r>
            <a:r>
              <a:rPr lang="en-US" dirty="0"/>
              <a:t>, on demand.</a:t>
            </a:r>
          </a:p>
          <a:p>
            <a:pPr lvl="1"/>
            <a:r>
              <a:rPr lang="en-US" dirty="0"/>
              <a:t>“Maybe if we put it off we won’t have to do it at all.”</a:t>
            </a:r>
          </a:p>
          <a:p>
            <a:r>
              <a:rPr lang="en-US" dirty="0"/>
              <a:t>Sharing requires </a:t>
            </a:r>
            <a:r>
              <a:rPr lang="en-US" dirty="0" err="1"/>
              <a:t>pmap</a:t>
            </a:r>
            <a:r>
              <a:rPr lang="en-US" dirty="0"/>
              <a:t> support and a P</a:t>
            </a:r>
            <a:r>
              <a:rPr lang="en-US" dirty="0">
                <a:sym typeface="Wingdings" pitchFamily="2" charset="2"/>
              </a:rPr>
              <a:t>V map</a:t>
            </a:r>
            <a:r>
              <a:rPr lang="en-US" dirty="0"/>
              <a:t>.</a:t>
            </a:r>
          </a:p>
          <a:p>
            <a:pPr lvl="1"/>
            <a:r>
              <a:rPr lang="en-US" dirty="0"/>
              <a:t>Evict a page?  Knock it out of </a:t>
            </a:r>
            <a:r>
              <a:rPr lang="en-US" b="1" dirty="0"/>
              <a:t>all</a:t>
            </a:r>
            <a:r>
              <a:rPr lang="en-US" dirty="0"/>
              <a:t> </a:t>
            </a:r>
            <a:r>
              <a:rPr lang="en-US" dirty="0" err="1"/>
              <a:t>pmaps</a:t>
            </a:r>
            <a:r>
              <a:rPr lang="en-US" dirty="0"/>
              <a:t>, shootdown </a:t>
            </a:r>
            <a:r>
              <a:rPr lang="en-US" b="1" dirty="0"/>
              <a:t>all</a:t>
            </a:r>
            <a:r>
              <a:rPr lang="en-US" dirty="0"/>
              <a:t> TLBs.</a:t>
            </a:r>
          </a:p>
          <a:p>
            <a:pPr lvl="1"/>
            <a:r>
              <a:rPr lang="en-US" dirty="0"/>
              <a:t>Is page dirty?  Referenced recently?  Check </a:t>
            </a:r>
            <a:r>
              <a:rPr lang="en-US" b="1" dirty="0"/>
              <a:t>all</a:t>
            </a:r>
            <a:r>
              <a:rPr lang="en-US" dirty="0"/>
              <a:t> </a:t>
            </a:r>
            <a:r>
              <a:rPr lang="en-US" dirty="0" err="1"/>
              <a:t>pmaps</a:t>
            </a:r>
            <a:r>
              <a:rPr lang="en-US" dirty="0"/>
              <a:t>.</a:t>
            </a:r>
          </a:p>
        </p:txBody>
      </p:sp>
      <p:pic>
        <p:nvPicPr>
          <p:cNvPr id="6" name="Picture 4" descr="4-12">
            <a:extLst>
              <a:ext uri="{FF2B5EF4-FFF2-40B4-BE49-F238E27FC236}">
                <a16:creationId xmlns:a16="http://schemas.microsoft.com/office/drawing/2014/main" id="{7B57F8AC-E161-4242-8F10-EC9A3AD567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3" t="3722" r="14562" b="5800"/>
          <a:stretch/>
        </p:blipFill>
        <p:spPr bwMode="auto">
          <a:xfrm rot="5400000">
            <a:off x="2356338" y="4654062"/>
            <a:ext cx="1230924"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4" descr="4-12">
            <a:extLst>
              <a:ext uri="{FF2B5EF4-FFF2-40B4-BE49-F238E27FC236}">
                <a16:creationId xmlns:a16="http://schemas.microsoft.com/office/drawing/2014/main" id="{2A4368D7-E639-3446-9CEB-A27F926620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853" t="3722" r="14562" b="5800"/>
          <a:stretch/>
        </p:blipFill>
        <p:spPr bwMode="auto">
          <a:xfrm rot="5400000">
            <a:off x="4794738" y="4654062"/>
            <a:ext cx="1230924" cy="213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93">
            <a:extLst>
              <a:ext uri="{FF2B5EF4-FFF2-40B4-BE49-F238E27FC236}">
                <a16:creationId xmlns:a16="http://schemas.microsoft.com/office/drawing/2014/main" id="{8007EF2A-A278-3E40-A298-52340C1DFCC3}"/>
              </a:ext>
            </a:extLst>
          </p:cNvPr>
          <p:cNvSpPr txBox="1">
            <a:spLocks noChangeArrowheads="1"/>
          </p:cNvSpPr>
          <p:nvPr/>
        </p:nvSpPr>
        <p:spPr bwMode="auto">
          <a:xfrm>
            <a:off x="2153967" y="5105400"/>
            <a:ext cx="512271"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P1</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0" name="Text Box 93">
            <a:extLst>
              <a:ext uri="{FF2B5EF4-FFF2-40B4-BE49-F238E27FC236}">
                <a16:creationId xmlns:a16="http://schemas.microsoft.com/office/drawing/2014/main" id="{26607015-9E99-5843-856E-DD82FD6BD22F}"/>
              </a:ext>
            </a:extLst>
          </p:cNvPr>
          <p:cNvSpPr txBox="1">
            <a:spLocks noChangeArrowheads="1"/>
          </p:cNvSpPr>
          <p:nvPr/>
        </p:nvSpPr>
        <p:spPr bwMode="auto">
          <a:xfrm>
            <a:off x="4363602" y="5130115"/>
            <a:ext cx="500465"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P2</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1" name="Rectangle 65">
            <a:extLst>
              <a:ext uri="{FF2B5EF4-FFF2-40B4-BE49-F238E27FC236}">
                <a16:creationId xmlns:a16="http://schemas.microsoft.com/office/drawing/2014/main" id="{ECAFC1B9-B295-5B46-AE23-7733720A022F}"/>
              </a:ext>
            </a:extLst>
          </p:cNvPr>
          <p:cNvSpPr>
            <a:spLocks noChangeArrowheads="1"/>
          </p:cNvSpPr>
          <p:nvPr/>
        </p:nvSpPr>
        <p:spPr bwMode="auto">
          <a:xfrm>
            <a:off x="454307" y="4953000"/>
            <a:ext cx="1696105"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dirty="0" err="1">
                <a:latin typeface="Calibri" panose="020F0502020204030204" pitchFamily="34" charset="0"/>
                <a:cs typeface="Calibri" panose="020F0502020204030204" pitchFamily="34" charset="0"/>
              </a:rPr>
              <a:t>pmap_enter</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pmap_remove</a:t>
            </a:r>
            <a:r>
              <a:rPr lang="en-US" altLang="en-US" sz="1800" dirty="0">
                <a:latin typeface="Calibri" panose="020F0502020204030204" pitchFamily="34" charset="0"/>
                <a:cs typeface="Calibri" panose="020F0502020204030204" pitchFamily="34" charset="0"/>
              </a:rPr>
              <a:t>()</a:t>
            </a:r>
          </a:p>
        </p:txBody>
      </p:sp>
      <p:sp>
        <p:nvSpPr>
          <p:cNvPr id="12" name="Rectangle 65">
            <a:extLst>
              <a:ext uri="{FF2B5EF4-FFF2-40B4-BE49-F238E27FC236}">
                <a16:creationId xmlns:a16="http://schemas.microsoft.com/office/drawing/2014/main" id="{2E922458-B2FD-074A-994D-2C8819EADF0F}"/>
              </a:ext>
            </a:extLst>
          </p:cNvPr>
          <p:cNvSpPr>
            <a:spLocks noChangeArrowheads="1"/>
          </p:cNvSpPr>
          <p:nvPr/>
        </p:nvSpPr>
        <p:spPr bwMode="auto">
          <a:xfrm>
            <a:off x="6629400" y="4953000"/>
            <a:ext cx="2451569" cy="1200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altLang="en-US" sz="1800" dirty="0" err="1">
                <a:latin typeface="Calibri" panose="020F0502020204030204" pitchFamily="34" charset="0"/>
                <a:cs typeface="Calibri" panose="020F0502020204030204" pitchFamily="34" charset="0"/>
              </a:rPr>
              <a:t>pmap_page_protect</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pmap_remove_all</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pmap_is_referenced</a:t>
            </a:r>
            <a:r>
              <a:rPr lang="en-US" altLang="en-US" sz="1800" dirty="0">
                <a:latin typeface="Calibri" panose="020F0502020204030204" pitchFamily="34" charset="0"/>
                <a:cs typeface="Calibri" panose="020F0502020204030204" pitchFamily="34" charset="0"/>
              </a:rPr>
              <a:t>()</a:t>
            </a:r>
          </a:p>
          <a:p>
            <a:r>
              <a:rPr lang="en-US" altLang="en-US" sz="1800" dirty="0" err="1">
                <a:latin typeface="Calibri" panose="020F0502020204030204" pitchFamily="34" charset="0"/>
                <a:cs typeface="Calibri" panose="020F0502020204030204" pitchFamily="34" charset="0"/>
              </a:rPr>
              <a:t>pmap_clear_reference</a:t>
            </a:r>
            <a:r>
              <a:rPr lang="en-US" altLang="en-US" sz="1800" dirty="0">
                <a:latin typeface="Calibri" panose="020F0502020204030204" pitchFamily="34" charset="0"/>
                <a:cs typeface="Calibri" panose="020F0502020204030204" pitchFamily="34" charset="0"/>
              </a:rPr>
              <a:t>()</a:t>
            </a:r>
          </a:p>
        </p:txBody>
      </p:sp>
      <p:sp>
        <p:nvSpPr>
          <p:cNvPr id="16" name="Text Box 93">
            <a:extLst>
              <a:ext uri="{FF2B5EF4-FFF2-40B4-BE49-F238E27FC236}">
                <a16:creationId xmlns:a16="http://schemas.microsoft.com/office/drawing/2014/main" id="{9F3ADCBC-F0C9-F04E-B311-16C3C0C2D9AB}"/>
              </a:ext>
            </a:extLst>
          </p:cNvPr>
          <p:cNvSpPr txBox="1">
            <a:spLocks noChangeArrowheads="1"/>
          </p:cNvSpPr>
          <p:nvPr/>
        </p:nvSpPr>
        <p:spPr bwMode="auto">
          <a:xfrm>
            <a:off x="7145087" y="6227109"/>
            <a:ext cx="1694113" cy="4022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defTabSz="914400" rtl="0" eaLnBrk="1" fontAlgn="base" latinLnBrk="0" hangingPunct="1">
              <a:lnSpc>
                <a:spcPct val="100000"/>
              </a:lnSpc>
              <a:spcBef>
                <a:spcPct val="0"/>
              </a:spcBef>
              <a:spcAft>
                <a:spcPct val="0"/>
              </a:spcAft>
              <a:buClrTx/>
              <a:buSzTx/>
              <a:buFontTx/>
              <a:buNone/>
              <a:tabLst/>
              <a:defRPr/>
            </a:pPr>
            <a:r>
              <a:rPr lang="en-US" sz="2000" b="1" dirty="0">
                <a:solidFill>
                  <a:srgbClr val="000000"/>
                </a:solidFill>
              </a:rPr>
              <a:t>P</a:t>
            </a:r>
            <a:r>
              <a:rPr lang="en-US" sz="2000" b="1" dirty="0">
                <a:solidFill>
                  <a:srgbClr val="000000"/>
                </a:solidFill>
                <a:sym typeface="Wingdings" pitchFamily="2" charset="2"/>
              </a:rPr>
              <a:t>V map</a:t>
            </a:r>
            <a:endParaRPr kumimoji="0" lang="en-US" sz="180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88836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BAB28-4801-FA4C-8D1F-1C9C04F33240}"/>
              </a:ext>
            </a:extLst>
          </p:cNvPr>
          <p:cNvSpPr>
            <a:spLocks noGrp="1"/>
          </p:cNvSpPr>
          <p:nvPr>
            <p:ph type="title"/>
          </p:nvPr>
        </p:nvSpPr>
        <p:spPr/>
        <p:txBody>
          <a:bodyPr/>
          <a:lstStyle/>
          <a:p>
            <a:endParaRPr lang="en-US"/>
          </a:p>
        </p:txBody>
      </p:sp>
      <p:pic>
        <p:nvPicPr>
          <p:cNvPr id="2050" name="Picture 2" descr="Overview of the Mac OS X virtual memory system, which resides inside the Mach portion of the OS X kernel. A new pager, called the compressor pager, encapsulates most of the details of page compression/decompression. Adapted from Fig. 8-6 in Singh (2006). ">
            <a:extLst>
              <a:ext uri="{FF2B5EF4-FFF2-40B4-BE49-F238E27FC236}">
                <a16:creationId xmlns:a16="http://schemas.microsoft.com/office/drawing/2014/main" id="{370D1BA7-3E0B-6D43-B871-3D689F2014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6888"/>
            <a:ext cx="9144000" cy="58626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C1E0E4C-89E4-B64C-99CE-29071788F74D}"/>
              </a:ext>
            </a:extLst>
          </p:cNvPr>
          <p:cNvSpPr/>
          <p:nvPr/>
        </p:nvSpPr>
        <p:spPr>
          <a:xfrm>
            <a:off x="5257800" y="5410200"/>
            <a:ext cx="3962400" cy="646331"/>
          </a:xfrm>
          <a:prstGeom prst="rect">
            <a:avLst/>
          </a:prstGeom>
        </p:spPr>
        <p:txBody>
          <a:bodyPr wrap="square">
            <a:spAutoFit/>
          </a:bodyPr>
          <a:lstStyle/>
          <a:p>
            <a:r>
              <a:rPr lang="en-US" sz="1800" dirty="0">
                <a:solidFill>
                  <a:schemeClr val="tx2">
                    <a:lumMod val="90000"/>
                  </a:schemeClr>
                </a:solidFill>
              </a:rPr>
              <a:t>“Adapted from Fig. 8-6 in Singh (2007), MacOS Internals”</a:t>
            </a:r>
          </a:p>
        </p:txBody>
      </p:sp>
    </p:spTree>
    <p:extLst>
      <p:ext uri="{BB962C8B-B14F-4D97-AF65-F5344CB8AC3E}">
        <p14:creationId xmlns:p14="http://schemas.microsoft.com/office/powerpoint/2010/main" val="109069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A176-90A8-FD4F-9D51-946F54196224}"/>
              </a:ext>
            </a:extLst>
          </p:cNvPr>
          <p:cNvSpPr>
            <a:spLocks noGrp="1"/>
          </p:cNvSpPr>
          <p:nvPr>
            <p:ph type="title"/>
          </p:nvPr>
        </p:nvSpPr>
        <p:spPr/>
        <p:txBody>
          <a:bodyPr/>
          <a:lstStyle/>
          <a:p>
            <a:r>
              <a:rPr lang="en-US" sz="3600" dirty="0"/>
              <a:t>Linux is similar: page fault handling</a:t>
            </a:r>
          </a:p>
        </p:txBody>
      </p:sp>
      <p:sp>
        <p:nvSpPr>
          <p:cNvPr id="49" name="Text Box 379">
            <a:extLst>
              <a:ext uri="{FF2B5EF4-FFF2-40B4-BE49-F238E27FC236}">
                <a16:creationId xmlns:a16="http://schemas.microsoft.com/office/drawing/2014/main" id="{B7AEDC9C-76A4-1D46-A7A6-6169B5E331FA}"/>
              </a:ext>
            </a:extLst>
          </p:cNvPr>
          <p:cNvSpPr txBox="1">
            <a:spLocks noChangeArrowheads="1"/>
          </p:cNvSpPr>
          <p:nvPr/>
        </p:nvSpPr>
        <p:spPr bwMode="auto">
          <a:xfrm>
            <a:off x="868362" y="1676400"/>
            <a:ext cx="1892300"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50000"/>
              </a:spcBef>
            </a:pPr>
            <a:r>
              <a:rPr lang="en-US" sz="1600">
                <a:solidFill>
                  <a:srgbClr val="000000"/>
                </a:solidFill>
                <a:latin typeface="Courier New" charset="0"/>
                <a:cs typeface="+mn-cs"/>
              </a:rPr>
              <a:t>vm_area_struct</a:t>
            </a:r>
          </a:p>
        </p:txBody>
      </p:sp>
      <p:grpSp>
        <p:nvGrpSpPr>
          <p:cNvPr id="50" name="Group 380">
            <a:extLst>
              <a:ext uri="{FF2B5EF4-FFF2-40B4-BE49-F238E27FC236}">
                <a16:creationId xmlns:a16="http://schemas.microsoft.com/office/drawing/2014/main" id="{4A1C5FDB-DD0E-C94A-B264-CD3F77321A35}"/>
              </a:ext>
            </a:extLst>
          </p:cNvPr>
          <p:cNvGrpSpPr>
            <a:grpSpLocks/>
          </p:cNvGrpSpPr>
          <p:nvPr/>
        </p:nvGrpSpPr>
        <p:grpSpPr bwMode="auto">
          <a:xfrm>
            <a:off x="1325562" y="2057400"/>
            <a:ext cx="1066800" cy="1143000"/>
            <a:chOff x="2352" y="1104"/>
            <a:chExt cx="672" cy="720"/>
          </a:xfrm>
        </p:grpSpPr>
        <p:sp>
          <p:nvSpPr>
            <p:cNvPr id="51" name="Rectangle 381">
              <a:extLst>
                <a:ext uri="{FF2B5EF4-FFF2-40B4-BE49-F238E27FC236}">
                  <a16:creationId xmlns:a16="http://schemas.microsoft.com/office/drawing/2014/main" id="{9CB6A6D7-D622-E749-BBD5-6D9D13E31E33}"/>
                </a:ext>
              </a:extLst>
            </p:cNvPr>
            <p:cNvSpPr>
              <a:spLocks noChangeArrowheads="1"/>
            </p:cNvSpPr>
            <p:nvPr/>
          </p:nvSpPr>
          <p:spPr bwMode="auto">
            <a:xfrm>
              <a:off x="2352" y="1120"/>
              <a:ext cx="672" cy="70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52" name="Rectangle 382">
              <a:extLst>
                <a:ext uri="{FF2B5EF4-FFF2-40B4-BE49-F238E27FC236}">
                  <a16:creationId xmlns:a16="http://schemas.microsoft.com/office/drawing/2014/main" id="{2F1578DE-79EF-714B-9CAA-98E5B1EA4B99}"/>
                </a:ext>
              </a:extLst>
            </p:cNvPr>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vm_end</a:t>
              </a:r>
            </a:p>
          </p:txBody>
        </p:sp>
        <p:sp>
          <p:nvSpPr>
            <p:cNvPr id="53" name="Rectangle 383">
              <a:extLst>
                <a:ext uri="{FF2B5EF4-FFF2-40B4-BE49-F238E27FC236}">
                  <a16:creationId xmlns:a16="http://schemas.microsoft.com/office/drawing/2014/main" id="{CC360543-EBF4-694F-92E6-36B82BAFCEDA}"/>
                </a:ext>
              </a:extLst>
            </p:cNvPr>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r/o</a:t>
              </a:r>
            </a:p>
          </p:txBody>
        </p:sp>
        <p:sp>
          <p:nvSpPr>
            <p:cNvPr id="54" name="Rectangle 384">
              <a:extLst>
                <a:ext uri="{FF2B5EF4-FFF2-40B4-BE49-F238E27FC236}">
                  <a16:creationId xmlns:a16="http://schemas.microsoft.com/office/drawing/2014/main" id="{D6029D94-099B-C542-A7D8-A1D599A57162}"/>
                </a:ext>
              </a:extLst>
            </p:cNvPr>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vm_next</a:t>
              </a:r>
            </a:p>
          </p:txBody>
        </p:sp>
        <p:sp>
          <p:nvSpPr>
            <p:cNvPr id="55" name="Rectangle 385">
              <a:extLst>
                <a:ext uri="{FF2B5EF4-FFF2-40B4-BE49-F238E27FC236}">
                  <a16:creationId xmlns:a16="http://schemas.microsoft.com/office/drawing/2014/main" id="{9DA57BF1-B92B-DF44-9B28-532A48560E47}"/>
                </a:ext>
              </a:extLst>
            </p:cNvPr>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vm_start</a:t>
              </a:r>
            </a:p>
          </p:txBody>
        </p:sp>
      </p:grpSp>
      <p:grpSp>
        <p:nvGrpSpPr>
          <p:cNvPr id="56" name="Group 386">
            <a:extLst>
              <a:ext uri="{FF2B5EF4-FFF2-40B4-BE49-F238E27FC236}">
                <a16:creationId xmlns:a16="http://schemas.microsoft.com/office/drawing/2014/main" id="{6462C7A8-85F6-7C4D-81CB-AE3225BF91B9}"/>
              </a:ext>
            </a:extLst>
          </p:cNvPr>
          <p:cNvGrpSpPr>
            <a:grpSpLocks/>
          </p:cNvGrpSpPr>
          <p:nvPr/>
        </p:nvGrpSpPr>
        <p:grpSpPr bwMode="auto">
          <a:xfrm>
            <a:off x="1325562" y="3581400"/>
            <a:ext cx="1066800" cy="1143000"/>
            <a:chOff x="2352" y="1104"/>
            <a:chExt cx="672" cy="720"/>
          </a:xfrm>
        </p:grpSpPr>
        <p:sp>
          <p:nvSpPr>
            <p:cNvPr id="57" name="Rectangle 387">
              <a:extLst>
                <a:ext uri="{FF2B5EF4-FFF2-40B4-BE49-F238E27FC236}">
                  <a16:creationId xmlns:a16="http://schemas.microsoft.com/office/drawing/2014/main" id="{1884ACAE-EFCA-B845-AD74-61C9C78774E9}"/>
                </a:ext>
              </a:extLst>
            </p:cNvPr>
            <p:cNvSpPr>
              <a:spLocks noChangeArrowheads="1"/>
            </p:cNvSpPr>
            <p:nvPr/>
          </p:nvSpPr>
          <p:spPr bwMode="auto">
            <a:xfrm>
              <a:off x="2352" y="1120"/>
              <a:ext cx="672" cy="70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58" name="Rectangle 388">
              <a:extLst>
                <a:ext uri="{FF2B5EF4-FFF2-40B4-BE49-F238E27FC236}">
                  <a16:creationId xmlns:a16="http://schemas.microsoft.com/office/drawing/2014/main" id="{BE244FE0-0B94-3247-9776-BA38E760F873}"/>
                </a:ext>
              </a:extLst>
            </p:cNvPr>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vm_end</a:t>
              </a:r>
            </a:p>
          </p:txBody>
        </p:sp>
        <p:sp>
          <p:nvSpPr>
            <p:cNvPr id="59" name="Rectangle 389">
              <a:extLst>
                <a:ext uri="{FF2B5EF4-FFF2-40B4-BE49-F238E27FC236}">
                  <a16:creationId xmlns:a16="http://schemas.microsoft.com/office/drawing/2014/main" id="{24A342D1-1534-C24B-8D91-4E9D114B4DCB}"/>
                </a:ext>
              </a:extLst>
            </p:cNvPr>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r/w</a:t>
              </a:r>
            </a:p>
          </p:txBody>
        </p:sp>
        <p:sp>
          <p:nvSpPr>
            <p:cNvPr id="60" name="Rectangle 390">
              <a:extLst>
                <a:ext uri="{FF2B5EF4-FFF2-40B4-BE49-F238E27FC236}">
                  <a16:creationId xmlns:a16="http://schemas.microsoft.com/office/drawing/2014/main" id="{D0E9EE5F-94B3-1C42-A4E5-29CDB08563D6}"/>
                </a:ext>
              </a:extLst>
            </p:cNvPr>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vm_next</a:t>
              </a:r>
            </a:p>
          </p:txBody>
        </p:sp>
        <p:sp>
          <p:nvSpPr>
            <p:cNvPr id="61" name="Rectangle 391">
              <a:extLst>
                <a:ext uri="{FF2B5EF4-FFF2-40B4-BE49-F238E27FC236}">
                  <a16:creationId xmlns:a16="http://schemas.microsoft.com/office/drawing/2014/main" id="{0F7C382E-1361-A04F-99D0-FEBDA7B754CD}"/>
                </a:ext>
              </a:extLst>
            </p:cNvPr>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vm_start</a:t>
              </a:r>
            </a:p>
          </p:txBody>
        </p:sp>
      </p:grpSp>
      <p:grpSp>
        <p:nvGrpSpPr>
          <p:cNvPr id="62" name="Group 392">
            <a:extLst>
              <a:ext uri="{FF2B5EF4-FFF2-40B4-BE49-F238E27FC236}">
                <a16:creationId xmlns:a16="http://schemas.microsoft.com/office/drawing/2014/main" id="{101FF589-4E4E-DF48-84E7-A5C499A37A03}"/>
              </a:ext>
            </a:extLst>
          </p:cNvPr>
          <p:cNvGrpSpPr>
            <a:grpSpLocks/>
          </p:cNvGrpSpPr>
          <p:nvPr/>
        </p:nvGrpSpPr>
        <p:grpSpPr bwMode="auto">
          <a:xfrm>
            <a:off x="1325562" y="5105400"/>
            <a:ext cx="1066800" cy="1143000"/>
            <a:chOff x="2352" y="1104"/>
            <a:chExt cx="672" cy="720"/>
          </a:xfrm>
        </p:grpSpPr>
        <p:sp>
          <p:nvSpPr>
            <p:cNvPr id="63" name="Rectangle 393">
              <a:extLst>
                <a:ext uri="{FF2B5EF4-FFF2-40B4-BE49-F238E27FC236}">
                  <a16:creationId xmlns:a16="http://schemas.microsoft.com/office/drawing/2014/main" id="{BE89006A-C63E-D64E-9319-C65E84F5FA29}"/>
                </a:ext>
              </a:extLst>
            </p:cNvPr>
            <p:cNvSpPr>
              <a:spLocks noChangeArrowheads="1"/>
            </p:cNvSpPr>
            <p:nvPr/>
          </p:nvSpPr>
          <p:spPr bwMode="auto">
            <a:xfrm>
              <a:off x="2352" y="1120"/>
              <a:ext cx="672" cy="704"/>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C0C0C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64" name="Rectangle 394">
              <a:extLst>
                <a:ext uri="{FF2B5EF4-FFF2-40B4-BE49-F238E27FC236}">
                  <a16:creationId xmlns:a16="http://schemas.microsoft.com/office/drawing/2014/main" id="{CC1899F9-342B-2941-8C9C-B64843499F6D}"/>
                </a:ext>
              </a:extLst>
            </p:cNvPr>
            <p:cNvSpPr>
              <a:spLocks noChangeArrowheads="1"/>
            </p:cNvSpPr>
            <p:nvPr/>
          </p:nvSpPr>
          <p:spPr bwMode="auto">
            <a:xfrm>
              <a:off x="2352" y="1104"/>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vm_end</a:t>
              </a:r>
            </a:p>
          </p:txBody>
        </p:sp>
        <p:sp>
          <p:nvSpPr>
            <p:cNvPr id="65" name="Rectangle 395">
              <a:extLst>
                <a:ext uri="{FF2B5EF4-FFF2-40B4-BE49-F238E27FC236}">
                  <a16:creationId xmlns:a16="http://schemas.microsoft.com/office/drawing/2014/main" id="{8B1E6ED1-C2DF-4F43-AE1B-0957DE5CA74A}"/>
                </a:ext>
              </a:extLst>
            </p:cNvPr>
            <p:cNvSpPr>
              <a:spLocks noChangeArrowheads="1"/>
            </p:cNvSpPr>
            <p:nvPr/>
          </p:nvSpPr>
          <p:spPr bwMode="auto">
            <a:xfrm>
              <a:off x="2352" y="1392"/>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r/o</a:t>
              </a:r>
            </a:p>
          </p:txBody>
        </p:sp>
        <p:sp>
          <p:nvSpPr>
            <p:cNvPr id="66" name="Rectangle 396">
              <a:extLst>
                <a:ext uri="{FF2B5EF4-FFF2-40B4-BE49-F238E27FC236}">
                  <a16:creationId xmlns:a16="http://schemas.microsoft.com/office/drawing/2014/main" id="{DDDC17F5-6817-3547-8EAB-4FB68CA44B4B}"/>
                </a:ext>
              </a:extLst>
            </p:cNvPr>
            <p:cNvSpPr>
              <a:spLocks noChangeArrowheads="1"/>
            </p:cNvSpPr>
            <p:nvPr/>
          </p:nvSpPr>
          <p:spPr bwMode="auto">
            <a:xfrm>
              <a:off x="2352" y="1680"/>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vm_next</a:t>
              </a:r>
            </a:p>
          </p:txBody>
        </p:sp>
        <p:sp>
          <p:nvSpPr>
            <p:cNvPr id="67" name="Rectangle 397">
              <a:extLst>
                <a:ext uri="{FF2B5EF4-FFF2-40B4-BE49-F238E27FC236}">
                  <a16:creationId xmlns:a16="http://schemas.microsoft.com/office/drawing/2014/main" id="{88127951-92CC-DE43-A5D3-B4649348DE3E}"/>
                </a:ext>
              </a:extLst>
            </p:cNvPr>
            <p:cNvSpPr>
              <a:spLocks noChangeArrowheads="1"/>
            </p:cNvSpPr>
            <p:nvPr/>
          </p:nvSpPr>
          <p:spPr bwMode="auto">
            <a:xfrm>
              <a:off x="2352" y="1248"/>
              <a:ext cx="672" cy="144"/>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Courier New" charset="0"/>
                  <a:cs typeface="+mn-cs"/>
                </a:rPr>
                <a:t>vm_start</a:t>
              </a:r>
            </a:p>
          </p:txBody>
        </p:sp>
      </p:grpSp>
      <p:sp>
        <p:nvSpPr>
          <p:cNvPr id="68" name="Rectangle 398">
            <a:extLst>
              <a:ext uri="{FF2B5EF4-FFF2-40B4-BE49-F238E27FC236}">
                <a16:creationId xmlns:a16="http://schemas.microsoft.com/office/drawing/2014/main" id="{4135559F-1005-BB45-AFBF-851E8D907AD9}"/>
              </a:ext>
            </a:extLst>
          </p:cNvPr>
          <p:cNvSpPr>
            <a:spLocks noChangeArrowheads="1"/>
          </p:cNvSpPr>
          <p:nvPr/>
        </p:nvSpPr>
        <p:spPr bwMode="auto">
          <a:xfrm>
            <a:off x="3230562" y="1600200"/>
            <a:ext cx="1981200" cy="4800600"/>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69" name="Text Box 399">
            <a:extLst>
              <a:ext uri="{FF2B5EF4-FFF2-40B4-BE49-F238E27FC236}">
                <a16:creationId xmlns:a16="http://schemas.microsoft.com/office/drawing/2014/main" id="{F63B1C0C-3D10-9C4D-991A-9DB2A97FA43B}"/>
              </a:ext>
            </a:extLst>
          </p:cNvPr>
          <p:cNvSpPr txBox="1">
            <a:spLocks noChangeArrowheads="1"/>
          </p:cNvSpPr>
          <p:nvPr/>
        </p:nvSpPr>
        <p:spPr bwMode="auto">
          <a:xfrm>
            <a:off x="3081337" y="1295400"/>
            <a:ext cx="2305050" cy="3095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50000"/>
              </a:spcBef>
            </a:pPr>
            <a:r>
              <a:rPr lang="en-US" sz="1600">
                <a:solidFill>
                  <a:srgbClr val="000000"/>
                </a:solidFill>
                <a:latin typeface="Helvetica" charset="0"/>
                <a:cs typeface="+mn-cs"/>
              </a:rPr>
              <a:t>Process virtual memory</a:t>
            </a:r>
          </a:p>
        </p:txBody>
      </p:sp>
      <p:sp>
        <p:nvSpPr>
          <p:cNvPr id="70" name="Rectangle 400">
            <a:extLst>
              <a:ext uri="{FF2B5EF4-FFF2-40B4-BE49-F238E27FC236}">
                <a16:creationId xmlns:a16="http://schemas.microsoft.com/office/drawing/2014/main" id="{910FB7F4-7760-3744-B8A2-B7D43918EEF5}"/>
              </a:ext>
            </a:extLst>
          </p:cNvPr>
          <p:cNvSpPr>
            <a:spLocks noChangeArrowheads="1"/>
          </p:cNvSpPr>
          <p:nvPr/>
        </p:nvSpPr>
        <p:spPr bwMode="auto">
          <a:xfrm>
            <a:off x="3230562" y="4648200"/>
            <a:ext cx="1981200" cy="1143000"/>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dirty="0">
                <a:solidFill>
                  <a:srgbClr val="000000"/>
                </a:solidFill>
                <a:latin typeface="Helvetica" charset="0"/>
                <a:cs typeface="+mn-cs"/>
              </a:rPr>
              <a:t>Code</a:t>
            </a:r>
          </a:p>
        </p:txBody>
      </p:sp>
      <p:sp>
        <p:nvSpPr>
          <p:cNvPr id="71" name="Rectangle 401">
            <a:extLst>
              <a:ext uri="{FF2B5EF4-FFF2-40B4-BE49-F238E27FC236}">
                <a16:creationId xmlns:a16="http://schemas.microsoft.com/office/drawing/2014/main" id="{15494002-6903-014F-96A9-08743999862A}"/>
              </a:ext>
            </a:extLst>
          </p:cNvPr>
          <p:cNvSpPr>
            <a:spLocks noChangeArrowheads="1"/>
          </p:cNvSpPr>
          <p:nvPr/>
        </p:nvSpPr>
        <p:spPr bwMode="auto">
          <a:xfrm>
            <a:off x="3230562" y="3886200"/>
            <a:ext cx="1981200" cy="762000"/>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Helvetica" charset="0"/>
                <a:cs typeface="+mn-cs"/>
              </a:rPr>
              <a:t>Data</a:t>
            </a:r>
          </a:p>
        </p:txBody>
      </p:sp>
      <p:sp>
        <p:nvSpPr>
          <p:cNvPr id="72" name="Rectangle 402">
            <a:extLst>
              <a:ext uri="{FF2B5EF4-FFF2-40B4-BE49-F238E27FC236}">
                <a16:creationId xmlns:a16="http://schemas.microsoft.com/office/drawing/2014/main" id="{CB18A3B4-BB71-924F-8651-16C60F3CCB47}"/>
              </a:ext>
            </a:extLst>
          </p:cNvPr>
          <p:cNvSpPr>
            <a:spLocks noChangeArrowheads="1"/>
          </p:cNvSpPr>
          <p:nvPr/>
        </p:nvSpPr>
        <p:spPr bwMode="auto">
          <a:xfrm>
            <a:off x="3230562" y="2590800"/>
            <a:ext cx="1981200" cy="533400"/>
          </a:xfrm>
          <a:prstGeom prst="rect">
            <a:avLst/>
          </a:prstGeom>
          <a:solidFill>
            <a:srgbClr val="C0C0C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a:solidFill>
                  <a:srgbClr val="000000"/>
                </a:solidFill>
                <a:latin typeface="Helvetica" charset="0"/>
                <a:cs typeface="+mn-cs"/>
              </a:rPr>
              <a:t>Shared libraries</a:t>
            </a:r>
          </a:p>
        </p:txBody>
      </p:sp>
      <p:sp>
        <p:nvSpPr>
          <p:cNvPr id="73" name="Line 403">
            <a:extLst>
              <a:ext uri="{FF2B5EF4-FFF2-40B4-BE49-F238E27FC236}">
                <a16:creationId xmlns:a16="http://schemas.microsoft.com/office/drawing/2014/main" id="{3DB988BA-95A4-094D-9F2B-438C0053DBEC}"/>
              </a:ext>
            </a:extLst>
          </p:cNvPr>
          <p:cNvSpPr>
            <a:spLocks noChangeShapeType="1"/>
          </p:cNvSpPr>
          <p:nvPr/>
        </p:nvSpPr>
        <p:spPr bwMode="auto">
          <a:xfrm>
            <a:off x="2392362" y="2133600"/>
            <a:ext cx="838200" cy="4572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4" name="Line 404">
            <a:extLst>
              <a:ext uri="{FF2B5EF4-FFF2-40B4-BE49-F238E27FC236}">
                <a16:creationId xmlns:a16="http://schemas.microsoft.com/office/drawing/2014/main" id="{C0EAEC5E-2CC7-8A4D-BC99-A85DDB075C83}"/>
              </a:ext>
            </a:extLst>
          </p:cNvPr>
          <p:cNvSpPr>
            <a:spLocks noChangeShapeType="1"/>
          </p:cNvSpPr>
          <p:nvPr/>
        </p:nvSpPr>
        <p:spPr bwMode="auto">
          <a:xfrm>
            <a:off x="2392362" y="2362200"/>
            <a:ext cx="838200" cy="7620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5" name="Line 405">
            <a:extLst>
              <a:ext uri="{FF2B5EF4-FFF2-40B4-BE49-F238E27FC236}">
                <a16:creationId xmlns:a16="http://schemas.microsoft.com/office/drawing/2014/main" id="{FB06BB8F-7C69-2A4B-848F-0A32C3D5728C}"/>
              </a:ext>
            </a:extLst>
          </p:cNvPr>
          <p:cNvSpPr>
            <a:spLocks noChangeShapeType="1"/>
          </p:cNvSpPr>
          <p:nvPr/>
        </p:nvSpPr>
        <p:spPr bwMode="auto">
          <a:xfrm>
            <a:off x="2392362" y="3733800"/>
            <a:ext cx="762000" cy="1524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6" name="Line 406">
            <a:extLst>
              <a:ext uri="{FF2B5EF4-FFF2-40B4-BE49-F238E27FC236}">
                <a16:creationId xmlns:a16="http://schemas.microsoft.com/office/drawing/2014/main" id="{DDEB2091-F4F8-FE41-9F2D-F31A30AEA806}"/>
              </a:ext>
            </a:extLst>
          </p:cNvPr>
          <p:cNvSpPr>
            <a:spLocks noChangeShapeType="1"/>
          </p:cNvSpPr>
          <p:nvPr/>
        </p:nvSpPr>
        <p:spPr bwMode="auto">
          <a:xfrm>
            <a:off x="2392362" y="3962400"/>
            <a:ext cx="838200" cy="6096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7" name="Line 407">
            <a:extLst>
              <a:ext uri="{FF2B5EF4-FFF2-40B4-BE49-F238E27FC236}">
                <a16:creationId xmlns:a16="http://schemas.microsoft.com/office/drawing/2014/main" id="{962B0EFF-BE98-5C47-B842-0A54EA447889}"/>
              </a:ext>
            </a:extLst>
          </p:cNvPr>
          <p:cNvSpPr>
            <a:spLocks noChangeShapeType="1"/>
          </p:cNvSpPr>
          <p:nvPr/>
        </p:nvSpPr>
        <p:spPr bwMode="auto">
          <a:xfrm flipV="1">
            <a:off x="2392362" y="4724400"/>
            <a:ext cx="838200" cy="5334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8" name="Line 408">
            <a:extLst>
              <a:ext uri="{FF2B5EF4-FFF2-40B4-BE49-F238E27FC236}">
                <a16:creationId xmlns:a16="http://schemas.microsoft.com/office/drawing/2014/main" id="{072FB4B0-D64F-284C-8A2A-6B77D2368897}"/>
              </a:ext>
            </a:extLst>
          </p:cNvPr>
          <p:cNvSpPr>
            <a:spLocks noChangeShapeType="1"/>
          </p:cNvSpPr>
          <p:nvPr/>
        </p:nvSpPr>
        <p:spPr bwMode="auto">
          <a:xfrm>
            <a:off x="2392362" y="5486400"/>
            <a:ext cx="838200" cy="30480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79" name="Line 409">
            <a:extLst>
              <a:ext uri="{FF2B5EF4-FFF2-40B4-BE49-F238E27FC236}">
                <a16:creationId xmlns:a16="http://schemas.microsoft.com/office/drawing/2014/main" id="{12551C35-2A8B-824D-8685-96847D99C0E8}"/>
              </a:ext>
            </a:extLst>
          </p:cNvPr>
          <p:cNvSpPr>
            <a:spLocks noChangeShapeType="1"/>
          </p:cNvSpPr>
          <p:nvPr/>
        </p:nvSpPr>
        <p:spPr bwMode="auto">
          <a:xfrm flipH="1">
            <a:off x="1096962" y="3124200"/>
            <a:ext cx="2286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0" name="Line 410">
            <a:extLst>
              <a:ext uri="{FF2B5EF4-FFF2-40B4-BE49-F238E27FC236}">
                <a16:creationId xmlns:a16="http://schemas.microsoft.com/office/drawing/2014/main" id="{893C30F4-1365-DB4D-8281-633E7C1D97AD}"/>
              </a:ext>
            </a:extLst>
          </p:cNvPr>
          <p:cNvSpPr>
            <a:spLocks noChangeShapeType="1"/>
          </p:cNvSpPr>
          <p:nvPr/>
        </p:nvSpPr>
        <p:spPr bwMode="auto">
          <a:xfrm>
            <a:off x="1096962" y="3124200"/>
            <a:ext cx="0" cy="4572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1" name="Line 411">
            <a:extLst>
              <a:ext uri="{FF2B5EF4-FFF2-40B4-BE49-F238E27FC236}">
                <a16:creationId xmlns:a16="http://schemas.microsoft.com/office/drawing/2014/main" id="{847F5A86-B7BB-8145-A5FE-580729634EB3}"/>
              </a:ext>
            </a:extLst>
          </p:cNvPr>
          <p:cNvSpPr>
            <a:spLocks noChangeShapeType="1"/>
          </p:cNvSpPr>
          <p:nvPr/>
        </p:nvSpPr>
        <p:spPr bwMode="auto">
          <a:xfrm>
            <a:off x="1096962" y="3581400"/>
            <a:ext cx="2286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2" name="Line 412">
            <a:extLst>
              <a:ext uri="{FF2B5EF4-FFF2-40B4-BE49-F238E27FC236}">
                <a16:creationId xmlns:a16="http://schemas.microsoft.com/office/drawing/2014/main" id="{88859B93-1439-1046-8305-CEC455CD2DE2}"/>
              </a:ext>
            </a:extLst>
          </p:cNvPr>
          <p:cNvSpPr>
            <a:spLocks noChangeShapeType="1"/>
          </p:cNvSpPr>
          <p:nvPr/>
        </p:nvSpPr>
        <p:spPr bwMode="auto">
          <a:xfrm flipH="1">
            <a:off x="1096962" y="4648200"/>
            <a:ext cx="2286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3" name="Line 413">
            <a:extLst>
              <a:ext uri="{FF2B5EF4-FFF2-40B4-BE49-F238E27FC236}">
                <a16:creationId xmlns:a16="http://schemas.microsoft.com/office/drawing/2014/main" id="{6A27C71E-7E03-E742-9F3F-BF859B9E676F}"/>
              </a:ext>
            </a:extLst>
          </p:cNvPr>
          <p:cNvSpPr>
            <a:spLocks noChangeShapeType="1"/>
          </p:cNvSpPr>
          <p:nvPr/>
        </p:nvSpPr>
        <p:spPr bwMode="auto">
          <a:xfrm>
            <a:off x="1096962" y="4648200"/>
            <a:ext cx="0" cy="4572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4" name="Line 414">
            <a:extLst>
              <a:ext uri="{FF2B5EF4-FFF2-40B4-BE49-F238E27FC236}">
                <a16:creationId xmlns:a16="http://schemas.microsoft.com/office/drawing/2014/main" id="{24C0511B-7851-2942-9FDC-AAFD490AF0AE}"/>
              </a:ext>
            </a:extLst>
          </p:cNvPr>
          <p:cNvSpPr>
            <a:spLocks noChangeShapeType="1"/>
          </p:cNvSpPr>
          <p:nvPr/>
        </p:nvSpPr>
        <p:spPr bwMode="auto">
          <a:xfrm>
            <a:off x="1096962" y="5105400"/>
            <a:ext cx="228600" cy="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5" name="Text Box 415">
            <a:extLst>
              <a:ext uri="{FF2B5EF4-FFF2-40B4-BE49-F238E27FC236}">
                <a16:creationId xmlns:a16="http://schemas.microsoft.com/office/drawing/2014/main" id="{372AA6C5-1523-9848-8EF6-4310C110A0E6}"/>
              </a:ext>
            </a:extLst>
          </p:cNvPr>
          <p:cNvSpPr txBox="1">
            <a:spLocks noChangeArrowheads="1"/>
          </p:cNvSpPr>
          <p:nvPr/>
        </p:nvSpPr>
        <p:spPr bwMode="auto">
          <a:xfrm>
            <a:off x="5241925" y="6246813"/>
            <a:ext cx="279400" cy="2809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400">
                <a:solidFill>
                  <a:srgbClr val="000000"/>
                </a:solidFill>
                <a:latin typeface="Helvetica" charset="0"/>
                <a:cs typeface="+mn-cs"/>
              </a:rPr>
              <a:t>0</a:t>
            </a:r>
          </a:p>
        </p:txBody>
      </p:sp>
      <p:sp>
        <p:nvSpPr>
          <p:cNvPr id="86" name="Line 416">
            <a:extLst>
              <a:ext uri="{FF2B5EF4-FFF2-40B4-BE49-F238E27FC236}">
                <a16:creationId xmlns:a16="http://schemas.microsoft.com/office/drawing/2014/main" id="{4644EA48-0AEC-5740-80F6-D19BC01E5698}"/>
              </a:ext>
            </a:extLst>
          </p:cNvPr>
          <p:cNvSpPr>
            <a:spLocks noChangeShapeType="1"/>
          </p:cNvSpPr>
          <p:nvPr/>
        </p:nvSpPr>
        <p:spPr bwMode="auto">
          <a:xfrm>
            <a:off x="5211762" y="5461000"/>
            <a:ext cx="838200"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7" name="Line 418">
            <a:extLst>
              <a:ext uri="{FF2B5EF4-FFF2-40B4-BE49-F238E27FC236}">
                <a16:creationId xmlns:a16="http://schemas.microsoft.com/office/drawing/2014/main" id="{039AB53C-F7B9-0F4B-B25D-8E9FD8082288}"/>
              </a:ext>
            </a:extLst>
          </p:cNvPr>
          <p:cNvSpPr>
            <a:spLocks noChangeShapeType="1"/>
          </p:cNvSpPr>
          <p:nvPr/>
        </p:nvSpPr>
        <p:spPr bwMode="auto">
          <a:xfrm>
            <a:off x="5211762" y="4419600"/>
            <a:ext cx="838200"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88" name="Text Box 419">
            <a:extLst>
              <a:ext uri="{FF2B5EF4-FFF2-40B4-BE49-F238E27FC236}">
                <a16:creationId xmlns:a16="http://schemas.microsoft.com/office/drawing/2014/main" id="{1D5912BD-AA7D-E442-887D-F1930B77A81D}"/>
              </a:ext>
            </a:extLst>
          </p:cNvPr>
          <p:cNvSpPr txBox="1">
            <a:spLocks noChangeArrowheads="1"/>
          </p:cNvSpPr>
          <p:nvPr/>
        </p:nvSpPr>
        <p:spPr bwMode="auto">
          <a:xfrm>
            <a:off x="5821362" y="4037013"/>
            <a:ext cx="1579563" cy="2809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400">
                <a:solidFill>
                  <a:srgbClr val="000000"/>
                </a:solidFill>
                <a:latin typeface="Helvetica" charset="0"/>
                <a:cs typeface="+mn-cs"/>
              </a:rPr>
              <a:t>Normal page fault</a:t>
            </a:r>
          </a:p>
        </p:txBody>
      </p:sp>
      <p:sp>
        <p:nvSpPr>
          <p:cNvPr id="89" name="Line 420">
            <a:extLst>
              <a:ext uri="{FF2B5EF4-FFF2-40B4-BE49-F238E27FC236}">
                <a16:creationId xmlns:a16="http://schemas.microsoft.com/office/drawing/2014/main" id="{23295EA3-874E-EA44-B5BB-BB74710A892C}"/>
              </a:ext>
            </a:extLst>
          </p:cNvPr>
          <p:cNvSpPr>
            <a:spLocks noChangeShapeType="1"/>
          </p:cNvSpPr>
          <p:nvPr/>
        </p:nvSpPr>
        <p:spPr bwMode="auto">
          <a:xfrm>
            <a:off x="5211762" y="3514725"/>
            <a:ext cx="838200" cy="0"/>
          </a:xfrm>
          <a:prstGeom prst="line">
            <a:avLst/>
          </a:prstGeom>
          <a:noFill/>
          <a:ln w="9525">
            <a:solidFill>
              <a:srgbClr val="000000"/>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endParaRPr lang="en-US" sz="1600">
              <a:solidFill>
                <a:srgbClr val="000000"/>
              </a:solidFill>
              <a:latin typeface="Helvetica" charset="0"/>
              <a:cs typeface="+mn-cs"/>
            </a:endParaRPr>
          </a:p>
        </p:txBody>
      </p:sp>
      <p:sp>
        <p:nvSpPr>
          <p:cNvPr id="90" name="Text Box 421">
            <a:extLst>
              <a:ext uri="{FF2B5EF4-FFF2-40B4-BE49-F238E27FC236}">
                <a16:creationId xmlns:a16="http://schemas.microsoft.com/office/drawing/2014/main" id="{BE997D67-CA7D-F449-B126-0DA396313E6B}"/>
              </a:ext>
            </a:extLst>
          </p:cNvPr>
          <p:cNvSpPr txBox="1">
            <a:spLocks noChangeArrowheads="1"/>
          </p:cNvSpPr>
          <p:nvPr/>
        </p:nvSpPr>
        <p:spPr bwMode="auto">
          <a:xfrm>
            <a:off x="5816600" y="2946400"/>
            <a:ext cx="2565400" cy="5365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400">
                <a:solidFill>
                  <a:srgbClr val="000000"/>
                </a:solidFill>
                <a:latin typeface="Helvetica" charset="0"/>
                <a:cs typeface="+mn-cs"/>
              </a:rPr>
              <a:t>Segmentation fault:</a:t>
            </a:r>
          </a:p>
          <a:p>
            <a:pPr defTabSz="914400" eaLnBrk="0" hangingPunct="0">
              <a:lnSpc>
                <a:spcPct val="90000"/>
              </a:lnSpc>
              <a:spcBef>
                <a:spcPct val="30000"/>
              </a:spcBef>
            </a:pPr>
            <a:r>
              <a:rPr lang="en-US" sz="1400">
                <a:solidFill>
                  <a:srgbClr val="000000"/>
                </a:solidFill>
                <a:latin typeface="Helvetica" charset="0"/>
                <a:cs typeface="+mn-cs"/>
              </a:rPr>
              <a:t>accessing a non-existing page</a:t>
            </a:r>
          </a:p>
        </p:txBody>
      </p:sp>
      <p:sp>
        <p:nvSpPr>
          <p:cNvPr id="91" name="Oval 422">
            <a:extLst>
              <a:ext uri="{FF2B5EF4-FFF2-40B4-BE49-F238E27FC236}">
                <a16:creationId xmlns:a16="http://schemas.microsoft.com/office/drawing/2014/main" id="{183CD1C6-BE5C-AE4B-A249-DED3F84FBD2C}"/>
              </a:ext>
            </a:extLst>
          </p:cNvPr>
          <p:cNvSpPr>
            <a:spLocks noChangeArrowheads="1"/>
          </p:cNvSpPr>
          <p:nvPr/>
        </p:nvSpPr>
        <p:spPr bwMode="auto">
          <a:xfrm>
            <a:off x="5440362" y="3124200"/>
            <a:ext cx="304800" cy="304800"/>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b="1">
                <a:solidFill>
                  <a:srgbClr val="000000"/>
                </a:solidFill>
                <a:latin typeface="Helvetica" charset="0"/>
                <a:cs typeface="+mn-cs"/>
              </a:rPr>
              <a:t>1</a:t>
            </a:r>
          </a:p>
        </p:txBody>
      </p:sp>
      <p:sp>
        <p:nvSpPr>
          <p:cNvPr id="92" name="Oval 423">
            <a:extLst>
              <a:ext uri="{FF2B5EF4-FFF2-40B4-BE49-F238E27FC236}">
                <a16:creationId xmlns:a16="http://schemas.microsoft.com/office/drawing/2014/main" id="{EC7FBABB-65FA-BC4B-ADEA-8C7BB57D98AF}"/>
              </a:ext>
            </a:extLst>
          </p:cNvPr>
          <p:cNvSpPr>
            <a:spLocks noChangeArrowheads="1"/>
          </p:cNvSpPr>
          <p:nvPr/>
        </p:nvSpPr>
        <p:spPr bwMode="auto">
          <a:xfrm>
            <a:off x="5440362" y="5080000"/>
            <a:ext cx="304800" cy="304800"/>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b="1">
                <a:solidFill>
                  <a:srgbClr val="000000"/>
                </a:solidFill>
                <a:latin typeface="Helvetica" charset="0"/>
                <a:cs typeface="+mn-cs"/>
              </a:rPr>
              <a:t>2</a:t>
            </a:r>
          </a:p>
        </p:txBody>
      </p:sp>
      <p:sp>
        <p:nvSpPr>
          <p:cNvPr id="93" name="Oval 424">
            <a:extLst>
              <a:ext uri="{FF2B5EF4-FFF2-40B4-BE49-F238E27FC236}">
                <a16:creationId xmlns:a16="http://schemas.microsoft.com/office/drawing/2014/main" id="{EBBA98B6-ADA9-FA42-9472-0C945A2B397D}"/>
              </a:ext>
            </a:extLst>
          </p:cNvPr>
          <p:cNvSpPr>
            <a:spLocks noChangeArrowheads="1"/>
          </p:cNvSpPr>
          <p:nvPr/>
        </p:nvSpPr>
        <p:spPr bwMode="auto">
          <a:xfrm>
            <a:off x="5440362" y="4038600"/>
            <a:ext cx="304800" cy="304800"/>
          </a:xfrm>
          <a:prstGeom prst="ellipse">
            <a:avLst/>
          </a:prstGeom>
          <a:solidFill>
            <a:srgbClr val="FF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nchor="ctr"/>
          <a:lstStyle/>
          <a:p>
            <a:pPr algn="ctr" defTabSz="914400" eaLnBrk="0" hangingPunct="0">
              <a:lnSpc>
                <a:spcPct val="90000"/>
              </a:lnSpc>
              <a:spcBef>
                <a:spcPct val="30000"/>
              </a:spcBef>
            </a:pPr>
            <a:r>
              <a:rPr lang="en-US" sz="1400" b="1">
                <a:solidFill>
                  <a:srgbClr val="000000"/>
                </a:solidFill>
                <a:latin typeface="Helvetica" charset="0"/>
                <a:cs typeface="+mn-cs"/>
              </a:rPr>
              <a:t>3</a:t>
            </a:r>
          </a:p>
        </p:txBody>
      </p:sp>
      <p:sp>
        <p:nvSpPr>
          <p:cNvPr id="94" name="Text Box 471">
            <a:extLst>
              <a:ext uri="{FF2B5EF4-FFF2-40B4-BE49-F238E27FC236}">
                <a16:creationId xmlns:a16="http://schemas.microsoft.com/office/drawing/2014/main" id="{32CE58EC-3595-1244-ADF7-72513F603AC4}"/>
              </a:ext>
            </a:extLst>
          </p:cNvPr>
          <p:cNvSpPr txBox="1">
            <a:spLocks noChangeArrowheads="1"/>
          </p:cNvSpPr>
          <p:nvPr/>
        </p:nvSpPr>
        <p:spPr bwMode="auto">
          <a:xfrm>
            <a:off x="5821362" y="4699000"/>
            <a:ext cx="2457450" cy="7921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7" tIns="44450" rIns="90487" bIns="44450">
            <a:spAutoFit/>
          </a:bodyPr>
          <a:lstStyle/>
          <a:p>
            <a:pPr defTabSz="914400" eaLnBrk="0" hangingPunct="0">
              <a:lnSpc>
                <a:spcPct val="90000"/>
              </a:lnSpc>
              <a:spcBef>
                <a:spcPct val="30000"/>
              </a:spcBef>
            </a:pPr>
            <a:r>
              <a:rPr lang="en-US" sz="1400">
                <a:solidFill>
                  <a:srgbClr val="000000"/>
                </a:solidFill>
                <a:latin typeface="Helvetica" charset="0"/>
                <a:cs typeface="+mn-cs"/>
              </a:rPr>
              <a:t>Protection exception:</a:t>
            </a:r>
          </a:p>
          <a:p>
            <a:pPr defTabSz="914400" eaLnBrk="0" hangingPunct="0">
              <a:lnSpc>
                <a:spcPct val="90000"/>
              </a:lnSpc>
              <a:spcBef>
                <a:spcPct val="30000"/>
              </a:spcBef>
            </a:pPr>
            <a:r>
              <a:rPr lang="en-US" sz="1400">
                <a:solidFill>
                  <a:srgbClr val="000000"/>
                </a:solidFill>
                <a:latin typeface="Helvetica" charset="0"/>
                <a:cs typeface="+mn-cs"/>
              </a:rPr>
              <a:t>e.g., violating permissions by</a:t>
            </a:r>
          </a:p>
          <a:p>
            <a:pPr defTabSz="914400" eaLnBrk="0" hangingPunct="0">
              <a:lnSpc>
                <a:spcPct val="90000"/>
              </a:lnSpc>
              <a:spcBef>
                <a:spcPct val="30000"/>
              </a:spcBef>
            </a:pPr>
            <a:r>
              <a:rPr lang="en-US" sz="1400">
                <a:solidFill>
                  <a:srgbClr val="000000"/>
                </a:solidFill>
                <a:latin typeface="Helvetica" charset="0"/>
                <a:cs typeface="+mn-cs"/>
              </a:rPr>
              <a:t>writing to a read-only page</a:t>
            </a:r>
          </a:p>
        </p:txBody>
      </p:sp>
      <p:sp>
        <p:nvSpPr>
          <p:cNvPr id="95" name="TextBox 94">
            <a:extLst>
              <a:ext uri="{FF2B5EF4-FFF2-40B4-BE49-F238E27FC236}">
                <a16:creationId xmlns:a16="http://schemas.microsoft.com/office/drawing/2014/main" id="{C0659542-EF7D-1242-907F-93556D9A9B8A}"/>
              </a:ext>
            </a:extLst>
          </p:cNvPr>
          <p:cNvSpPr txBox="1"/>
          <p:nvPr/>
        </p:nvSpPr>
        <p:spPr>
          <a:xfrm>
            <a:off x="451329" y="6443246"/>
            <a:ext cx="2329484" cy="338554"/>
          </a:xfrm>
          <a:prstGeom prst="rect">
            <a:avLst/>
          </a:prstGeom>
          <a:noFill/>
        </p:spPr>
        <p:txBody>
          <a:bodyPr wrap="none" rtlCol="0">
            <a:spAutoFit/>
          </a:bodyPr>
          <a:lstStyle/>
          <a:p>
            <a:r>
              <a:rPr lang="en-US" sz="1600" dirty="0">
                <a:solidFill>
                  <a:schemeClr val="accent4">
                    <a:lumMod val="60000"/>
                    <a:lumOff val="40000"/>
                  </a:schemeClr>
                </a:solidFill>
              </a:rPr>
              <a:t>[from CS:APP3e F9.28]</a:t>
            </a:r>
          </a:p>
        </p:txBody>
      </p:sp>
    </p:spTree>
    <p:extLst>
      <p:ext uri="{BB962C8B-B14F-4D97-AF65-F5344CB8AC3E}">
        <p14:creationId xmlns:p14="http://schemas.microsoft.com/office/powerpoint/2010/main" val="3874990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Kernel memory descriptor and memory areas">
            <a:extLst>
              <a:ext uri="{FF2B5EF4-FFF2-40B4-BE49-F238E27FC236}">
                <a16:creationId xmlns:a16="http://schemas.microsoft.com/office/drawing/2014/main" id="{8A02BADF-9F7C-0140-8DE7-904F668A0B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700" y="44450"/>
            <a:ext cx="7454900" cy="67691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08B354E-ECCC-6F46-8563-A854A3FC680A}"/>
              </a:ext>
            </a:extLst>
          </p:cNvPr>
          <p:cNvSpPr>
            <a:spLocks noGrp="1"/>
          </p:cNvSpPr>
          <p:nvPr>
            <p:ph type="title"/>
          </p:nvPr>
        </p:nvSpPr>
        <p:spPr>
          <a:xfrm>
            <a:off x="304800" y="-152400"/>
            <a:ext cx="2971800" cy="1554163"/>
          </a:xfrm>
        </p:spPr>
        <p:txBody>
          <a:bodyPr/>
          <a:lstStyle/>
          <a:p>
            <a:r>
              <a:rPr lang="en-US" sz="3200" dirty="0"/>
              <a:t>Another Linux picture</a:t>
            </a:r>
          </a:p>
        </p:txBody>
      </p:sp>
      <p:sp>
        <p:nvSpPr>
          <p:cNvPr id="3" name="Rectangle 2">
            <a:extLst>
              <a:ext uri="{FF2B5EF4-FFF2-40B4-BE49-F238E27FC236}">
                <a16:creationId xmlns:a16="http://schemas.microsoft.com/office/drawing/2014/main" id="{9031F19A-E0A7-8C41-9327-E505AF2F6928}"/>
              </a:ext>
            </a:extLst>
          </p:cNvPr>
          <p:cNvSpPr/>
          <p:nvPr/>
        </p:nvSpPr>
        <p:spPr>
          <a:xfrm>
            <a:off x="312683" y="3522881"/>
            <a:ext cx="3429000" cy="584775"/>
          </a:xfrm>
          <a:prstGeom prst="rect">
            <a:avLst/>
          </a:prstGeom>
        </p:spPr>
        <p:txBody>
          <a:bodyPr wrap="square">
            <a:spAutoFit/>
          </a:bodyPr>
          <a:lstStyle/>
          <a:p>
            <a:r>
              <a:rPr lang="en-US" sz="1600" dirty="0"/>
              <a:t>https://</a:t>
            </a:r>
            <a:r>
              <a:rPr lang="en-US" sz="1600" dirty="0" err="1"/>
              <a:t>manybutfinite.com</a:t>
            </a:r>
            <a:r>
              <a:rPr lang="en-US" sz="1600" dirty="0"/>
              <a:t>/post/how-the-kernel-manages-your-memory/</a:t>
            </a:r>
          </a:p>
        </p:txBody>
      </p:sp>
    </p:spTree>
    <p:extLst>
      <p:ext uri="{BB962C8B-B14F-4D97-AF65-F5344CB8AC3E}">
        <p14:creationId xmlns:p14="http://schemas.microsoft.com/office/powerpoint/2010/main" val="214900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0828D-33C4-364B-8F44-6DDA57B4905F}"/>
              </a:ext>
            </a:extLst>
          </p:cNvPr>
          <p:cNvSpPr>
            <a:spLocks noGrp="1"/>
          </p:cNvSpPr>
          <p:nvPr>
            <p:ph type="title"/>
          </p:nvPr>
        </p:nvSpPr>
        <p:spPr/>
        <p:txBody>
          <a:bodyPr/>
          <a:lstStyle/>
          <a:p>
            <a:r>
              <a:rPr lang="en-US" dirty="0"/>
              <a:t>A peek at the original </a:t>
            </a:r>
            <a:r>
              <a:rPr lang="en-US" dirty="0" err="1"/>
              <a:t>pmap</a:t>
            </a:r>
            <a:r>
              <a:rPr lang="en-US" dirty="0"/>
              <a:t> API</a:t>
            </a:r>
          </a:p>
        </p:txBody>
      </p:sp>
      <p:pic>
        <p:nvPicPr>
          <p:cNvPr id="3" name="Picture 2">
            <a:extLst>
              <a:ext uri="{FF2B5EF4-FFF2-40B4-BE49-F238E27FC236}">
                <a16:creationId xmlns:a16="http://schemas.microsoft.com/office/drawing/2014/main" id="{DC7A02C4-D123-A747-AA4C-4E3A06EF0795}"/>
              </a:ext>
            </a:extLst>
          </p:cNvPr>
          <p:cNvPicPr>
            <a:picLocks noChangeAspect="1"/>
          </p:cNvPicPr>
          <p:nvPr/>
        </p:nvPicPr>
        <p:blipFill>
          <a:blip r:embed="rId2"/>
          <a:stretch>
            <a:fillRect/>
          </a:stretch>
        </p:blipFill>
        <p:spPr>
          <a:xfrm>
            <a:off x="609600" y="1359877"/>
            <a:ext cx="7010400" cy="4583723"/>
          </a:xfrm>
          <a:prstGeom prst="rect">
            <a:avLst/>
          </a:prstGeom>
        </p:spPr>
      </p:pic>
      <p:sp>
        <p:nvSpPr>
          <p:cNvPr id="4" name="Rectangle 3">
            <a:extLst>
              <a:ext uri="{FF2B5EF4-FFF2-40B4-BE49-F238E27FC236}">
                <a16:creationId xmlns:a16="http://schemas.microsoft.com/office/drawing/2014/main" id="{F988C20C-6501-8E40-9F37-082779EB3E7C}"/>
              </a:ext>
            </a:extLst>
          </p:cNvPr>
          <p:cNvSpPr/>
          <p:nvPr/>
        </p:nvSpPr>
        <p:spPr>
          <a:xfrm>
            <a:off x="533400" y="6106180"/>
            <a:ext cx="7315200" cy="523220"/>
          </a:xfrm>
          <a:prstGeom prst="rect">
            <a:avLst/>
          </a:prstGeom>
        </p:spPr>
        <p:txBody>
          <a:bodyPr wrap="square">
            <a:spAutoFit/>
          </a:bodyPr>
          <a:lstStyle/>
          <a:p>
            <a:r>
              <a:rPr lang="en-US" sz="1400" dirty="0"/>
              <a:t>Graphic from </a:t>
            </a:r>
            <a:r>
              <a:rPr lang="en-US" sz="1400" b="1" dirty="0"/>
              <a:t>Machine-Independent Virtual Memory Management for Paged Uniprocessor and Multiprocessor Architectures</a:t>
            </a:r>
            <a:r>
              <a:rPr lang="en-US" sz="1400" dirty="0"/>
              <a:t>, SOSP 1987.</a:t>
            </a:r>
          </a:p>
        </p:txBody>
      </p:sp>
    </p:spTree>
    <p:extLst>
      <p:ext uri="{BB962C8B-B14F-4D97-AF65-F5344CB8AC3E}">
        <p14:creationId xmlns:p14="http://schemas.microsoft.com/office/powerpoint/2010/main" val="2779912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E112B7-1AD6-AB40-A6DA-6CDC4A071360}"/>
              </a:ext>
            </a:extLst>
          </p:cNvPr>
          <p:cNvSpPr>
            <a:spLocks noGrp="1"/>
          </p:cNvSpPr>
          <p:nvPr>
            <p:ph type="title"/>
          </p:nvPr>
        </p:nvSpPr>
        <p:spPr/>
        <p:txBody>
          <a:bodyPr/>
          <a:lstStyle/>
          <a:p>
            <a:r>
              <a:rPr lang="en-US" dirty="0"/>
              <a:t>Questions</a:t>
            </a:r>
          </a:p>
        </p:txBody>
      </p:sp>
      <p:sp>
        <p:nvSpPr>
          <p:cNvPr id="4" name="Content Placeholder 3">
            <a:extLst>
              <a:ext uri="{FF2B5EF4-FFF2-40B4-BE49-F238E27FC236}">
                <a16:creationId xmlns:a16="http://schemas.microsoft.com/office/drawing/2014/main" id="{EDBBD914-645A-8A48-89DE-60BA80E12579}"/>
              </a:ext>
            </a:extLst>
          </p:cNvPr>
          <p:cNvSpPr>
            <a:spLocks noGrp="1"/>
          </p:cNvSpPr>
          <p:nvPr>
            <p:ph idx="1"/>
          </p:nvPr>
        </p:nvSpPr>
        <p:spPr>
          <a:xfrm>
            <a:off x="457200" y="1295400"/>
            <a:ext cx="8226425" cy="4111625"/>
          </a:xfrm>
        </p:spPr>
        <p:txBody>
          <a:bodyPr/>
          <a:lstStyle/>
          <a:p>
            <a:pPr marL="0" indent="0">
              <a:buNone/>
            </a:pPr>
            <a:r>
              <a:rPr lang="en-US" sz="1800" dirty="0"/>
              <a:t>Implementation exercises: </a:t>
            </a:r>
            <a:r>
              <a:rPr lang="en-US" sz="1800" b="1" dirty="0"/>
              <a:t>how would you do it</a:t>
            </a:r>
            <a:r>
              <a:rPr lang="en-US" sz="1800" dirty="0"/>
              <a:t>?</a:t>
            </a:r>
          </a:p>
          <a:p>
            <a:r>
              <a:rPr lang="en-US" sz="1800" dirty="0"/>
              <a:t>How to implement </a:t>
            </a:r>
            <a:r>
              <a:rPr lang="en-US" sz="1800" dirty="0" err="1"/>
              <a:t>mmap</a:t>
            </a:r>
            <a:r>
              <a:rPr lang="en-US" sz="1800" dirty="0"/>
              <a:t>() using the kernel data structures described here?</a:t>
            </a:r>
          </a:p>
          <a:p>
            <a:r>
              <a:rPr lang="en-US" sz="1800" dirty="0"/>
              <a:t>When the kernel identifies a frame to back a virtual page, how does it know what PFN to put in the PTE?</a:t>
            </a:r>
          </a:p>
          <a:p>
            <a:r>
              <a:rPr lang="en-US" sz="1800" dirty="0"/>
              <a:t>Linux uses a per-object radix tree (instead of a global hash table) to look up pages in the page cache.  What advantages might it offer?  </a:t>
            </a:r>
          </a:p>
          <a:p>
            <a:r>
              <a:rPr lang="en-US" sz="1800" dirty="0"/>
              <a:t>How to ensure that VAS sharing an object (like a shared library, or text of a shared program) use the same copy of the data in machine memory?   What benefits does this sharing offer?</a:t>
            </a:r>
          </a:p>
          <a:p>
            <a:r>
              <a:rPr lang="en-US" sz="1800" dirty="0"/>
              <a:t>Sometimes processes want private copies of a shared object.   The OS starts them as shared, then it uses </a:t>
            </a:r>
            <a:r>
              <a:rPr lang="en-US" sz="1800" b="1" dirty="0"/>
              <a:t>copy-on-write</a:t>
            </a:r>
            <a:r>
              <a:rPr lang="en-US" sz="1800" dirty="0"/>
              <a:t> to create private copies lazily as processes write to pages in their regions.  Suggest how.</a:t>
            </a:r>
          </a:p>
          <a:p>
            <a:r>
              <a:rPr lang="en-US" sz="1800" dirty="0"/>
              <a:t>Is it necessary to flush TLBs on other cores when switching to a new VAS (e.g., by updating CR3 in </a:t>
            </a:r>
            <a:r>
              <a:rPr lang="en-US" sz="1800" dirty="0" err="1"/>
              <a:t>pmap_activate</a:t>
            </a:r>
            <a:r>
              <a:rPr lang="en-US" sz="1800" dirty="0"/>
              <a:t>)?   What about on </a:t>
            </a:r>
            <a:r>
              <a:rPr lang="en-US" sz="1800" dirty="0" err="1"/>
              <a:t>pmap_enter</a:t>
            </a:r>
            <a:r>
              <a:rPr lang="en-US" sz="1800" dirty="0"/>
              <a:t>?  On </a:t>
            </a:r>
            <a:r>
              <a:rPr lang="en-US" sz="1800" dirty="0" err="1"/>
              <a:t>munmap</a:t>
            </a:r>
            <a:r>
              <a:rPr lang="en-US" sz="1800" dirty="0"/>
              <a:t> (</a:t>
            </a:r>
            <a:r>
              <a:rPr lang="en-US" sz="1800" dirty="0" err="1"/>
              <a:t>pmap_remove</a:t>
            </a:r>
            <a:r>
              <a:rPr lang="en-US" sz="1800" dirty="0"/>
              <a:t>)?  Process exit (also </a:t>
            </a:r>
            <a:r>
              <a:rPr lang="en-US" sz="1800" dirty="0" err="1"/>
              <a:t>pmap_remove</a:t>
            </a:r>
            <a:r>
              <a:rPr lang="en-US" sz="1800" dirty="0"/>
              <a:t>)?  </a:t>
            </a:r>
            <a:r>
              <a:rPr lang="en-US" sz="1800"/>
              <a:t>Page eviction </a:t>
            </a:r>
            <a:r>
              <a:rPr lang="en-US" sz="1800" dirty="0"/>
              <a:t>(</a:t>
            </a:r>
            <a:r>
              <a:rPr lang="en-US" sz="1800" dirty="0" err="1"/>
              <a:t>pmap_remove_all</a:t>
            </a:r>
            <a:r>
              <a:rPr lang="en-US" sz="1800" dirty="0"/>
              <a:t> or </a:t>
            </a:r>
            <a:r>
              <a:rPr lang="en-US" sz="1800" dirty="0" err="1"/>
              <a:t>pmap_protect</a:t>
            </a:r>
            <a:r>
              <a:rPr lang="en-US" sz="1800" dirty="0"/>
              <a:t>)?</a:t>
            </a:r>
          </a:p>
        </p:txBody>
      </p:sp>
    </p:spTree>
    <p:extLst>
      <p:ext uri="{BB962C8B-B14F-4D97-AF65-F5344CB8AC3E}">
        <p14:creationId xmlns:p14="http://schemas.microsoft.com/office/powerpoint/2010/main" val="1760500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latin typeface="Arial" charset="0"/>
                <a:ea typeface="ＭＳ Ｐゴシック" charset="0"/>
                <a:cs typeface="Arial" charset="0"/>
              </a:rPr>
              <a:t>Entry to the kernel</a:t>
            </a:r>
            <a:endParaRPr lang="en-US" sz="4800" dirty="0">
              <a:latin typeface="Arial" charset="0"/>
              <a:ea typeface="ＭＳ Ｐゴシック" charset="0"/>
              <a:cs typeface="Arial" charset="0"/>
            </a:endParaRPr>
          </a:p>
        </p:txBody>
      </p:sp>
      <p:sp>
        <p:nvSpPr>
          <p:cNvPr id="25602" name="AutoShape 10"/>
          <p:cNvSpPr>
            <a:spLocks noChangeArrowheads="1"/>
          </p:cNvSpPr>
          <p:nvPr/>
        </p:nvSpPr>
        <p:spPr bwMode="auto">
          <a:xfrm>
            <a:off x="1171575" y="3086100"/>
            <a:ext cx="6781800" cy="19145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cxnSp>
        <p:nvCxnSpPr>
          <p:cNvPr id="9" name="Straight Connector 8"/>
          <p:cNvCxnSpPr>
            <a:cxnSpLocks noChangeShapeType="1"/>
          </p:cNvCxnSpPr>
          <p:nvPr/>
        </p:nvCxnSpPr>
        <p:spPr bwMode="auto">
          <a:xfrm>
            <a:off x="1190625" y="4608513"/>
            <a:ext cx="6734175" cy="0"/>
          </a:xfrm>
          <a:prstGeom prst="line">
            <a:avLst/>
          </a:prstGeom>
          <a:noFill/>
          <a:ln w="19050" cmpd="sng">
            <a:solidFill>
              <a:schemeClr val="accent6">
                <a:lumMod val="50000"/>
              </a:schemeClr>
            </a:solidFill>
            <a:prstDash val="sysDash"/>
            <a:round/>
            <a:headEnd/>
            <a:tailEnd/>
          </a:ln>
          <a:extLst>
            <a:ext uri="{909E8E84-426E-40dd-AFC4-6F175D3DCCD1}">
              <a14:hiddenFill xmlns:a14="http://schemas.microsoft.com/office/drawing/2010/main" xmlns="">
                <a:noFill/>
              </a14:hiddenFill>
            </a:ext>
          </a:extLst>
        </p:spPr>
      </p:cxnSp>
      <p:grpSp>
        <p:nvGrpSpPr>
          <p:cNvPr id="25604" name="Group 5"/>
          <p:cNvGrpSpPr>
            <a:grpSpLocks/>
          </p:cNvGrpSpPr>
          <p:nvPr/>
        </p:nvGrpSpPr>
        <p:grpSpPr bwMode="auto">
          <a:xfrm>
            <a:off x="4432300" y="5029200"/>
            <a:ext cx="473075" cy="381000"/>
            <a:chOff x="4432300" y="5029200"/>
            <a:chExt cx="473075" cy="622300"/>
          </a:xfrm>
        </p:grpSpPr>
        <p:sp>
          <p:nvSpPr>
            <p:cNvPr id="25628" name="AutoShape 16"/>
            <p:cNvSpPr>
              <a:spLocks noChangeArrowheads="1"/>
            </p:cNvSpPr>
            <p:nvPr/>
          </p:nvSpPr>
          <p:spPr bwMode="auto">
            <a:xfrm>
              <a:off x="4432300" y="5029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5629" name="AutoShape 16"/>
            <p:cNvSpPr>
              <a:spLocks noChangeArrowheads="1"/>
            </p:cNvSpPr>
            <p:nvPr/>
          </p:nvSpPr>
          <p:spPr bwMode="auto">
            <a:xfrm flipV="1">
              <a:off x="4686300" y="5040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grpSp>
      <p:grpSp>
        <p:nvGrpSpPr>
          <p:cNvPr id="25605" name="Group 2"/>
          <p:cNvGrpSpPr>
            <a:grpSpLocks/>
          </p:cNvGrpSpPr>
          <p:nvPr/>
        </p:nvGrpSpPr>
        <p:grpSpPr bwMode="auto">
          <a:xfrm>
            <a:off x="2286000" y="2628900"/>
            <a:ext cx="4522788" cy="457200"/>
            <a:chOff x="1981200" y="2060575"/>
            <a:chExt cx="4522788" cy="835025"/>
          </a:xfrm>
        </p:grpSpPr>
        <p:sp>
          <p:nvSpPr>
            <p:cNvPr id="25624" name="AutoShape 17"/>
            <p:cNvSpPr>
              <a:spLocks noChangeArrowheads="1"/>
            </p:cNvSpPr>
            <p:nvPr/>
          </p:nvSpPr>
          <p:spPr bwMode="auto">
            <a:xfrm flipV="1">
              <a:off x="19812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5625" name="AutoShape 16"/>
            <p:cNvSpPr>
              <a:spLocks noChangeArrowheads="1"/>
            </p:cNvSpPr>
            <p:nvPr/>
          </p:nvSpPr>
          <p:spPr bwMode="auto">
            <a:xfrm>
              <a:off x="3073400" y="2062162"/>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5626" name="AutoShape 17"/>
            <p:cNvSpPr>
              <a:spLocks noChangeArrowheads="1"/>
            </p:cNvSpPr>
            <p:nvPr/>
          </p:nvSpPr>
          <p:spPr bwMode="auto">
            <a:xfrm flipV="1">
              <a:off x="5257800" y="20605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5627" name="AutoShape 16"/>
            <p:cNvSpPr>
              <a:spLocks noChangeArrowheads="1"/>
            </p:cNvSpPr>
            <p:nvPr/>
          </p:nvSpPr>
          <p:spPr bwMode="auto">
            <a:xfrm>
              <a:off x="6299200" y="2062162"/>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grpSp>
      <p:sp>
        <p:nvSpPr>
          <p:cNvPr id="25606" name="Text Box 93"/>
          <p:cNvSpPr txBox="1">
            <a:spLocks noChangeArrowheads="1"/>
          </p:cNvSpPr>
          <p:nvPr/>
        </p:nvSpPr>
        <p:spPr bwMode="auto">
          <a:xfrm>
            <a:off x="1752600" y="3133725"/>
            <a:ext cx="23622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syscall trap/return</a:t>
            </a:r>
          </a:p>
        </p:txBody>
      </p:sp>
      <p:sp>
        <p:nvSpPr>
          <p:cNvPr id="25607" name="Text Box 93"/>
          <p:cNvSpPr txBox="1">
            <a:spLocks noChangeArrowheads="1"/>
          </p:cNvSpPr>
          <p:nvPr/>
        </p:nvSpPr>
        <p:spPr bwMode="auto">
          <a:xfrm>
            <a:off x="5334000" y="3133725"/>
            <a:ext cx="18288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fault/return</a:t>
            </a:r>
          </a:p>
        </p:txBody>
      </p:sp>
      <p:sp>
        <p:nvSpPr>
          <p:cNvPr id="25608" name="Text Box 93"/>
          <p:cNvSpPr txBox="1">
            <a:spLocks noChangeArrowheads="1"/>
          </p:cNvSpPr>
          <p:nvPr/>
        </p:nvSpPr>
        <p:spPr bwMode="auto">
          <a:xfrm>
            <a:off x="3708400" y="4657725"/>
            <a:ext cx="2006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interrupt/return</a:t>
            </a:r>
          </a:p>
        </p:txBody>
      </p:sp>
      <p:sp>
        <p:nvSpPr>
          <p:cNvPr id="25609" name="Text Box 93"/>
          <p:cNvSpPr txBox="1">
            <a:spLocks noChangeArrowheads="1"/>
          </p:cNvSpPr>
          <p:nvPr/>
        </p:nvSpPr>
        <p:spPr bwMode="auto">
          <a:xfrm>
            <a:off x="457200" y="5675313"/>
            <a:ext cx="82296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The handler accesses the core register context to read the details of the exception (trap, fault, or interrupt).  It may call other kernel routines.  </a:t>
            </a:r>
          </a:p>
        </p:txBody>
      </p:sp>
      <p:grpSp>
        <p:nvGrpSpPr>
          <p:cNvPr id="25612" name="Group 13"/>
          <p:cNvGrpSpPr>
            <a:grpSpLocks/>
          </p:cNvGrpSpPr>
          <p:nvPr/>
        </p:nvGrpSpPr>
        <p:grpSpPr bwMode="auto">
          <a:xfrm>
            <a:off x="2790825" y="2652713"/>
            <a:ext cx="357188" cy="357187"/>
            <a:chOff x="4784" y="2819"/>
            <a:chExt cx="255" cy="255"/>
          </a:xfrm>
        </p:grpSpPr>
        <p:sp>
          <p:nvSpPr>
            <p:cNvPr id="25621"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5622"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5623"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grpSp>
      <p:grpSp>
        <p:nvGrpSpPr>
          <p:cNvPr id="25613" name="Group 78"/>
          <p:cNvGrpSpPr>
            <a:grpSpLocks/>
          </p:cNvGrpSpPr>
          <p:nvPr/>
        </p:nvGrpSpPr>
        <p:grpSpPr bwMode="auto">
          <a:xfrm>
            <a:off x="6016625" y="2628900"/>
            <a:ext cx="355600" cy="347663"/>
            <a:chOff x="5799138" y="3614737"/>
            <a:chExt cx="355600" cy="347663"/>
          </a:xfrm>
        </p:grpSpPr>
        <p:sp>
          <p:nvSpPr>
            <p:cNvPr id="25618" name="Oval 10"/>
            <p:cNvSpPr>
              <a:spLocks noChangeArrowheads="1"/>
            </p:cNvSpPr>
            <p:nvPr/>
          </p:nvSpPr>
          <p:spPr bwMode="auto">
            <a:xfrm>
              <a:off x="5799138" y="3614737"/>
              <a:ext cx="355600" cy="347663"/>
            </a:xfrm>
            <a:prstGeom prst="ellipse">
              <a:avLst/>
            </a:prstGeom>
            <a:solidFill>
              <a:srgbClr val="008000"/>
            </a:solidFill>
            <a:ln w="12700">
              <a:solidFill>
                <a:schemeClr val="tx1"/>
              </a:solidFill>
              <a:round/>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5619" name="AutoShape 11"/>
            <p:cNvSpPr>
              <a:spLocks noChangeArrowheads="1"/>
            </p:cNvSpPr>
            <p:nvPr/>
          </p:nvSpPr>
          <p:spPr bwMode="auto">
            <a:xfrm flipH="1">
              <a:off x="5922963" y="3692525"/>
              <a:ext cx="120650" cy="201612"/>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25620" name="AutoShape 12"/>
            <p:cNvSpPr>
              <a:spLocks noChangeArrowheads="1"/>
            </p:cNvSpPr>
            <p:nvPr/>
          </p:nvSpPr>
          <p:spPr bwMode="auto">
            <a:xfrm rot="-8460389">
              <a:off x="5815013" y="3660775"/>
              <a:ext cx="42862" cy="46037"/>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Arial" charset="0"/>
                <a:ea typeface="ＭＳ Ｐゴシック" charset="0"/>
              </a:endParaRPr>
            </a:p>
          </p:txBody>
        </p:sp>
      </p:grpSp>
      <p:sp>
        <p:nvSpPr>
          <p:cNvPr id="25614" name="Rectangle 33"/>
          <p:cNvSpPr>
            <a:spLocks noChangeArrowheads="1"/>
          </p:cNvSpPr>
          <p:nvPr/>
        </p:nvSpPr>
        <p:spPr bwMode="auto">
          <a:xfrm>
            <a:off x="228600" y="1636713"/>
            <a:ext cx="8686800" cy="711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Every entry to the kernel is the result of a </a:t>
            </a: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trap</a:t>
            </a: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 </a:t>
            </a: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fault</a:t>
            </a: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 or </a:t>
            </a: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interrupt</a:t>
            </a:r>
            <a:r>
              <a:rPr kumimoji="0" lang="en-US" sz="2000" b="0" i="0" u="none" strike="noStrike" kern="1200" cap="none" spc="0" normalizeH="0" baseline="0" noProof="0">
                <a:ln>
                  <a:noFill/>
                </a:ln>
                <a:solidFill>
                  <a:srgbClr val="003367"/>
                </a:solidFill>
                <a:effectLst/>
                <a:uLnTx/>
                <a:uFillTx/>
                <a:latin typeface="Arial" charset="0"/>
                <a:ea typeface="ＭＳ Ｐゴシック" charset="0"/>
              </a:rPr>
              <a:t>.  The core switches to kernel mode and transfers control to a handler routine.</a:t>
            </a:r>
          </a:p>
        </p:txBody>
      </p:sp>
      <p:sp>
        <p:nvSpPr>
          <p:cNvPr id="25615" name="Text Box 93"/>
          <p:cNvSpPr txBox="1">
            <a:spLocks noChangeArrowheads="1"/>
          </p:cNvSpPr>
          <p:nvPr/>
        </p:nvSpPr>
        <p:spPr bwMode="auto">
          <a:xfrm>
            <a:off x="1219200" y="3581400"/>
            <a:ext cx="6705600" cy="925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rPr>
              <a:t>OS kernel code and data for  system calls (files, process fork/exit/wait, pipes, binder IPC, low-level thread support, etc.) and virtual memory management (page faults, etc.)</a:t>
            </a:r>
          </a:p>
        </p:txBody>
      </p:sp>
      <p:sp>
        <p:nvSpPr>
          <p:cNvPr id="25616" name="Text Box 93"/>
          <p:cNvSpPr txBox="1">
            <a:spLocks noChangeArrowheads="1"/>
          </p:cNvSpPr>
          <p:nvPr/>
        </p:nvSpPr>
        <p:spPr bwMode="auto">
          <a:xfrm>
            <a:off x="838200" y="4648200"/>
            <a:ext cx="3200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rPr>
              <a:t>I/O completions</a:t>
            </a:r>
          </a:p>
        </p:txBody>
      </p:sp>
      <p:sp>
        <p:nvSpPr>
          <p:cNvPr id="25617" name="Text Box 93"/>
          <p:cNvSpPr txBox="1">
            <a:spLocks noChangeArrowheads="1"/>
          </p:cNvSpPr>
          <p:nvPr/>
        </p:nvSpPr>
        <p:spPr bwMode="auto">
          <a:xfrm>
            <a:off x="5181600" y="4648200"/>
            <a:ext cx="32004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Arial" charset="0"/>
                <a:ea typeface="ＭＳ Ｐゴシック" charset="0"/>
              </a:rPr>
              <a:t>timer ticks</a:t>
            </a:r>
          </a:p>
        </p:txBody>
      </p:sp>
      <p:pic>
        <p:nvPicPr>
          <p:cNvPr id="29" name="Picture 21"/>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00800" y="5029200"/>
            <a:ext cx="723900"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188488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57200" y="-609600"/>
            <a:ext cx="8226425" cy="1554163"/>
          </a:xfrm>
        </p:spPr>
        <p:txBody>
          <a:bodyPr/>
          <a:lstStyle/>
          <a:p>
            <a:r>
              <a:rPr lang="en-US" sz="3200" dirty="0">
                <a:latin typeface="Arial" charset="0"/>
                <a:ea typeface="ＭＳ Ｐゴシック" charset="0"/>
                <a:cs typeface="Arial" charset="0"/>
              </a:rPr>
              <a:t>“Limited direct execution”</a:t>
            </a:r>
            <a:endParaRPr lang="en-US" dirty="0">
              <a:latin typeface="Arial" charset="0"/>
              <a:ea typeface="ＭＳ Ｐゴシック" charset="0"/>
              <a:cs typeface="Arial" charset="0"/>
            </a:endParaRPr>
          </a:p>
        </p:txBody>
      </p:sp>
      <p:sp>
        <p:nvSpPr>
          <p:cNvPr id="24578" name="AutoShape 10"/>
          <p:cNvSpPr>
            <a:spLocks noChangeArrowheads="1"/>
          </p:cNvSpPr>
          <p:nvPr/>
        </p:nvSpPr>
        <p:spPr bwMode="auto">
          <a:xfrm>
            <a:off x="762000" y="3238500"/>
            <a:ext cx="6781800" cy="8731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4" name="Rectangle 3"/>
          <p:cNvSpPr/>
          <p:nvPr/>
        </p:nvSpPr>
        <p:spPr bwMode="auto">
          <a:xfrm>
            <a:off x="777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24580" name="Straight Connector 4"/>
          <p:cNvCxnSpPr>
            <a:cxnSpLocks noChangeShapeType="1"/>
          </p:cNvCxnSpPr>
          <p:nvPr/>
        </p:nvCxnSpPr>
        <p:spPr bwMode="auto">
          <a:xfrm>
            <a:off x="304800" y="2638425"/>
            <a:ext cx="7543800" cy="0"/>
          </a:xfrm>
          <a:prstGeom prst="line">
            <a:avLst/>
          </a:prstGeom>
          <a:noFill/>
          <a:ln w="28575">
            <a:solidFill>
              <a:schemeClr val="tx1"/>
            </a:solidFill>
            <a:round/>
            <a:headEnd type="none"/>
            <a:tailEnd type="triangle"/>
          </a:ln>
          <a:extLst>
            <a:ext uri="{909E8E84-426E-40dd-AFC4-6F175D3DCCD1}">
              <a14:hiddenFill xmlns:a14="http://schemas.microsoft.com/office/drawing/2010/main" xmlns="">
                <a:noFill/>
              </a14:hiddenFill>
            </a:ext>
          </a:extLst>
        </p:spPr>
      </p:cxnSp>
      <p:sp>
        <p:nvSpPr>
          <p:cNvPr id="24581" name="Text Box 93"/>
          <p:cNvSpPr txBox="1">
            <a:spLocks noChangeArrowheads="1"/>
          </p:cNvSpPr>
          <p:nvPr/>
        </p:nvSpPr>
        <p:spPr bwMode="auto">
          <a:xfrm>
            <a:off x="7450138" y="1371600"/>
            <a:ext cx="1693862" cy="833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ＭＳ Ｐゴシック" charset="0"/>
              </a:rPr>
              <a:t>user mode</a:t>
            </a:r>
          </a:p>
        </p:txBody>
      </p:sp>
      <p:sp>
        <p:nvSpPr>
          <p:cNvPr id="24582" name="Text Box 93"/>
          <p:cNvSpPr txBox="1">
            <a:spLocks noChangeArrowheads="1"/>
          </p:cNvSpPr>
          <p:nvPr/>
        </p:nvSpPr>
        <p:spPr bwMode="auto">
          <a:xfrm>
            <a:off x="7450138" y="3278188"/>
            <a:ext cx="1693862" cy="833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0000"/>
                </a:solidFill>
                <a:effectLst/>
                <a:uLnTx/>
                <a:uFillTx/>
                <a:latin typeface="Arial" charset="0"/>
                <a:ea typeface="ＭＳ Ｐゴシック" charset="0"/>
              </a:rPr>
              <a:t>kernel mode</a:t>
            </a:r>
          </a:p>
        </p:txBody>
      </p:sp>
      <p:sp>
        <p:nvSpPr>
          <p:cNvPr id="8" name="Rectangle 7"/>
          <p:cNvSpPr/>
          <p:nvPr/>
        </p:nvSpPr>
        <p:spPr bwMode="auto">
          <a:xfrm>
            <a:off x="4206875" y="1473200"/>
            <a:ext cx="3336925" cy="609600"/>
          </a:xfrm>
          <a:prstGeom prst="rect">
            <a:avLst/>
          </a:prstGeom>
          <a:solidFill>
            <a:schemeClr val="bg1">
              <a:lumMod val="50000"/>
            </a:schemeClr>
          </a:solidFill>
          <a:ln w="19050" cap="flat" cmpd="sng" algn="ctr">
            <a:solidFill>
              <a:schemeClr val="accent6"/>
            </a:solidFill>
            <a:prstDash val="solid"/>
            <a:round/>
            <a:headEnd type="none" w="med" len="med"/>
            <a:tailEnd type="none" w="med" len="med"/>
          </a:ln>
          <a:effectLst/>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9" name="Straight Connector 8"/>
          <p:cNvCxnSpPr>
            <a:cxnSpLocks noChangeShapeType="1"/>
          </p:cNvCxnSpPr>
          <p:nvPr/>
        </p:nvCxnSpPr>
        <p:spPr bwMode="auto">
          <a:xfrm>
            <a:off x="733425" y="3806825"/>
            <a:ext cx="6810375" cy="0"/>
          </a:xfrm>
          <a:prstGeom prst="line">
            <a:avLst/>
          </a:prstGeom>
          <a:noFill/>
          <a:ln w="19050" cmpd="sng">
            <a:solidFill>
              <a:schemeClr val="accent6">
                <a:lumMod val="50000"/>
              </a:schemeClr>
            </a:solidFill>
            <a:prstDash val="sysDash"/>
            <a:round/>
            <a:headEnd/>
            <a:tailEnd/>
          </a:ln>
          <a:extLst>
            <a:ext uri="{909E8E84-426E-40dd-AFC4-6F175D3DCCD1}">
              <a14:hiddenFill xmlns:a14="http://schemas.microsoft.com/office/drawing/2010/main" xmlns="">
                <a:noFill/>
              </a14:hiddenFill>
            </a:ext>
          </a:extLst>
        </p:spPr>
      </p:cxnSp>
      <p:sp>
        <p:nvSpPr>
          <p:cNvPr id="24585" name="Text Box 93"/>
          <p:cNvSpPr txBox="1">
            <a:spLocks noChangeArrowheads="1"/>
          </p:cNvSpPr>
          <p:nvPr/>
        </p:nvSpPr>
        <p:spPr bwMode="auto">
          <a:xfrm>
            <a:off x="1676400" y="3268663"/>
            <a:ext cx="5089525"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i="0" u="none" strike="noStrike" kern="1200" cap="none" spc="0" normalizeH="0" baseline="0" noProof="0" dirty="0">
                <a:ln>
                  <a:noFill/>
                </a:ln>
                <a:solidFill>
                  <a:srgbClr val="000000"/>
                </a:solidFill>
                <a:effectLst/>
                <a:uLnTx/>
                <a:uFillTx/>
                <a:latin typeface="Arial" charset="0"/>
                <a:ea typeface="ＭＳ Ｐゴシック" charset="0"/>
              </a:rPr>
              <a:t>Runs in thread context (IPL 0)</a:t>
            </a:r>
          </a:p>
        </p:txBody>
      </p:sp>
      <p:sp>
        <p:nvSpPr>
          <p:cNvPr id="24586" name="Text Box 93"/>
          <p:cNvSpPr txBox="1">
            <a:spLocks noChangeArrowheads="1"/>
          </p:cNvSpPr>
          <p:nvPr/>
        </p:nvSpPr>
        <p:spPr bwMode="auto">
          <a:xfrm>
            <a:off x="1463675" y="3738563"/>
            <a:ext cx="5486400" cy="401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0000"/>
                </a:solidFill>
                <a:effectLst/>
                <a:uLnTx/>
                <a:uFillTx/>
                <a:latin typeface="Arial" charset="0"/>
                <a:ea typeface="ＭＳ Ｐゴシック" charset="0"/>
              </a:rPr>
              <a:t>interrupt handlers</a:t>
            </a:r>
          </a:p>
        </p:txBody>
      </p:sp>
      <p:sp>
        <p:nvSpPr>
          <p:cNvPr id="24588" name="AutoShape 16"/>
          <p:cNvSpPr>
            <a:spLocks noChangeArrowheads="1"/>
          </p:cNvSpPr>
          <p:nvPr/>
        </p:nvSpPr>
        <p:spPr bwMode="auto">
          <a:xfrm>
            <a:off x="4022725" y="41402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89" name="AutoShape 16"/>
          <p:cNvSpPr>
            <a:spLocks noChangeArrowheads="1"/>
          </p:cNvSpPr>
          <p:nvPr/>
        </p:nvSpPr>
        <p:spPr bwMode="auto">
          <a:xfrm flipV="1">
            <a:off x="4276725" y="4151313"/>
            <a:ext cx="219075" cy="611187"/>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0" name="AutoShape 16"/>
          <p:cNvSpPr>
            <a:spLocks noChangeArrowheads="1"/>
          </p:cNvSpPr>
          <p:nvPr/>
        </p:nvSpPr>
        <p:spPr bwMode="auto">
          <a:xfrm>
            <a:off x="914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1" name="AutoShape 17"/>
          <p:cNvSpPr>
            <a:spLocks noChangeArrowheads="1"/>
          </p:cNvSpPr>
          <p:nvPr/>
        </p:nvSpPr>
        <p:spPr bwMode="auto">
          <a:xfrm flipV="1">
            <a:off x="1981200" y="23907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2" name="AutoShape 16"/>
          <p:cNvSpPr>
            <a:spLocks noChangeArrowheads="1"/>
          </p:cNvSpPr>
          <p:nvPr/>
        </p:nvSpPr>
        <p:spPr bwMode="auto">
          <a:xfrm>
            <a:off x="3073400"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3" name="AutoShape 16"/>
          <p:cNvSpPr>
            <a:spLocks noChangeArrowheads="1"/>
          </p:cNvSpPr>
          <p:nvPr/>
        </p:nvSpPr>
        <p:spPr bwMode="auto">
          <a:xfrm>
            <a:off x="4278313" y="20828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4" name="AutoShape 17"/>
          <p:cNvSpPr>
            <a:spLocks noChangeArrowheads="1"/>
          </p:cNvSpPr>
          <p:nvPr/>
        </p:nvSpPr>
        <p:spPr bwMode="auto">
          <a:xfrm flipV="1">
            <a:off x="5257800" y="2390775"/>
            <a:ext cx="203200" cy="835025"/>
          </a:xfrm>
          <a:prstGeom prst="upArrow">
            <a:avLst>
              <a:gd name="adj1" fmla="val 50000"/>
              <a:gd name="adj2" fmla="val 75262"/>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5" name="AutoShape 17"/>
          <p:cNvSpPr>
            <a:spLocks noChangeArrowheads="1"/>
          </p:cNvSpPr>
          <p:nvPr/>
        </p:nvSpPr>
        <p:spPr bwMode="auto">
          <a:xfrm flipV="1">
            <a:off x="7200900" y="2405063"/>
            <a:ext cx="204788" cy="833437"/>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6" name="AutoShape 16"/>
          <p:cNvSpPr>
            <a:spLocks noChangeArrowheads="1"/>
          </p:cNvSpPr>
          <p:nvPr/>
        </p:nvSpPr>
        <p:spPr bwMode="auto">
          <a:xfrm>
            <a:off x="6299200" y="2082800"/>
            <a:ext cx="204788" cy="833438"/>
          </a:xfrm>
          <a:prstGeom prst="upArrow">
            <a:avLst>
              <a:gd name="adj1" fmla="val 50000"/>
              <a:gd name="adj2" fmla="val 74537"/>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24597" name="Text Box 93"/>
          <p:cNvSpPr txBox="1">
            <a:spLocks noChangeArrowheads="1"/>
          </p:cNvSpPr>
          <p:nvPr/>
        </p:nvSpPr>
        <p:spPr bwMode="auto">
          <a:xfrm>
            <a:off x="1219200" y="2006600"/>
            <a:ext cx="17018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syscall trap</a:t>
            </a:r>
          </a:p>
        </p:txBody>
      </p:sp>
      <p:sp>
        <p:nvSpPr>
          <p:cNvPr id="24598" name="Text Box 93"/>
          <p:cNvSpPr txBox="1">
            <a:spLocks noChangeArrowheads="1"/>
          </p:cNvSpPr>
          <p:nvPr/>
        </p:nvSpPr>
        <p:spPr bwMode="auto">
          <a:xfrm>
            <a:off x="381000" y="2882900"/>
            <a:ext cx="1398587"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u-start</a:t>
            </a:r>
          </a:p>
        </p:txBody>
      </p:sp>
      <p:sp>
        <p:nvSpPr>
          <p:cNvPr id="24599" name="Text Box 93"/>
          <p:cNvSpPr txBox="1">
            <a:spLocks noChangeArrowheads="1"/>
          </p:cNvSpPr>
          <p:nvPr/>
        </p:nvSpPr>
        <p:spPr bwMode="auto">
          <a:xfrm>
            <a:off x="2322513" y="2887663"/>
            <a:ext cx="1700212"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u-return</a:t>
            </a:r>
          </a:p>
        </p:txBody>
      </p:sp>
      <p:sp>
        <p:nvSpPr>
          <p:cNvPr id="24600" name="Text Box 93"/>
          <p:cNvSpPr txBox="1">
            <a:spLocks noChangeArrowheads="1"/>
          </p:cNvSpPr>
          <p:nvPr/>
        </p:nvSpPr>
        <p:spPr bwMode="auto">
          <a:xfrm>
            <a:off x="3705225" y="2887663"/>
            <a:ext cx="1400175"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u-start</a:t>
            </a:r>
          </a:p>
        </p:txBody>
      </p:sp>
      <p:sp>
        <p:nvSpPr>
          <p:cNvPr id="24601" name="Text Box 93"/>
          <p:cNvSpPr txBox="1">
            <a:spLocks noChangeArrowheads="1"/>
          </p:cNvSpPr>
          <p:nvPr/>
        </p:nvSpPr>
        <p:spPr bwMode="auto">
          <a:xfrm>
            <a:off x="4800600" y="2006600"/>
            <a:ext cx="1117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a:t>
            </a:r>
          </a:p>
        </p:txBody>
      </p:sp>
      <p:sp>
        <p:nvSpPr>
          <p:cNvPr id="24602" name="Text Box 93"/>
          <p:cNvSpPr txBox="1">
            <a:spLocks noChangeArrowheads="1"/>
          </p:cNvSpPr>
          <p:nvPr/>
        </p:nvSpPr>
        <p:spPr bwMode="auto">
          <a:xfrm>
            <a:off x="5537200" y="2887663"/>
            <a:ext cx="17018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rPr>
              <a:t>u-return</a:t>
            </a:r>
          </a:p>
        </p:txBody>
      </p:sp>
      <p:sp>
        <p:nvSpPr>
          <p:cNvPr id="24603" name="Text Box 93"/>
          <p:cNvSpPr txBox="1">
            <a:spLocks noChangeArrowheads="1"/>
          </p:cNvSpPr>
          <p:nvPr/>
        </p:nvSpPr>
        <p:spPr bwMode="auto">
          <a:xfrm>
            <a:off x="6731000" y="2006600"/>
            <a:ext cx="1117600" cy="37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srgbClr val="000000"/>
                </a:solidFill>
                <a:effectLst/>
                <a:uLnTx/>
                <a:uFillTx/>
                <a:latin typeface="Arial" charset="0"/>
                <a:ea typeface="ＭＳ Ｐゴシック" charset="0"/>
              </a:rPr>
              <a:t>fault</a:t>
            </a:r>
          </a:p>
        </p:txBody>
      </p:sp>
      <p:sp>
        <p:nvSpPr>
          <p:cNvPr id="24604" name="Text Box 93"/>
          <p:cNvSpPr txBox="1">
            <a:spLocks noChangeArrowheads="1"/>
          </p:cNvSpPr>
          <p:nvPr/>
        </p:nvSpPr>
        <p:spPr bwMode="auto">
          <a:xfrm>
            <a:off x="2641600" y="4178300"/>
            <a:ext cx="17018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p:txBody>
      </p:sp>
      <p:sp>
        <p:nvSpPr>
          <p:cNvPr id="24605" name="Text Box 93"/>
          <p:cNvSpPr txBox="1">
            <a:spLocks noChangeArrowheads="1"/>
          </p:cNvSpPr>
          <p:nvPr/>
        </p:nvSpPr>
        <p:spPr bwMode="auto">
          <a:xfrm>
            <a:off x="4241800" y="4178300"/>
            <a:ext cx="1701800"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interrupt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return</a:t>
            </a:r>
          </a:p>
        </p:txBody>
      </p:sp>
      <p:sp>
        <p:nvSpPr>
          <p:cNvPr id="24606" name="Text Box 93"/>
          <p:cNvSpPr txBox="1">
            <a:spLocks noChangeArrowheads="1"/>
          </p:cNvSpPr>
          <p:nvPr/>
        </p:nvSpPr>
        <p:spPr bwMode="auto">
          <a:xfrm>
            <a:off x="4803775" y="5274490"/>
            <a:ext cx="4035425" cy="120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The kernel executes a special instruction to </a:t>
            </a:r>
            <a:r>
              <a:rPr kumimoji="0" lang="en-US" sz="1800" b="1" i="0" u="none" strike="noStrike" kern="1200" cap="none" spc="0" normalizeH="0" baseline="0" noProof="0" dirty="0">
                <a:ln>
                  <a:noFill/>
                </a:ln>
                <a:solidFill>
                  <a:srgbClr val="003367"/>
                </a:solidFill>
                <a:effectLst/>
                <a:uLnTx/>
                <a:uFillTx/>
                <a:latin typeface="Arial" charset="0"/>
                <a:ea typeface="ＭＳ Ｐゴシック" charset="0"/>
              </a:rPr>
              <a:t>transition to user mode </a:t>
            </a: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(labeled as “u-return”), with selected values in CPU registers.</a:t>
            </a:r>
          </a:p>
        </p:txBody>
      </p:sp>
      <p:sp>
        <p:nvSpPr>
          <p:cNvPr id="24607" name="Text Box 93"/>
          <p:cNvSpPr txBox="1">
            <a:spLocks noChangeArrowheads="1"/>
          </p:cNvSpPr>
          <p:nvPr/>
        </p:nvSpPr>
        <p:spPr bwMode="auto">
          <a:xfrm>
            <a:off x="381000" y="5257800"/>
            <a:ext cx="4114800" cy="12025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solidFill>
                <a:effectLst/>
                <a:uLnTx/>
                <a:uFillTx/>
                <a:latin typeface="Arial" charset="0"/>
                <a:ea typeface="ＭＳ Ｐゴシック" charset="0"/>
              </a:rPr>
              <a:t>User code runs on a CPU core in user mode in a user space.  If it tries to do anything weird,  the core transitions to the kernel, which takes over.</a:t>
            </a:r>
            <a:endParaRPr kumimoji="0" lang="en-US" sz="2000" b="0"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24608" name="Explosion 1 42"/>
          <p:cNvSpPr>
            <a:spLocks noChangeArrowheads="1"/>
          </p:cNvSpPr>
          <p:nvPr/>
        </p:nvSpPr>
        <p:spPr bwMode="auto">
          <a:xfrm>
            <a:off x="5164138" y="1693863"/>
            <a:ext cx="428625"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24609" name="Explosion 1 43"/>
          <p:cNvSpPr>
            <a:spLocks noChangeArrowheads="1"/>
          </p:cNvSpPr>
          <p:nvPr/>
        </p:nvSpPr>
        <p:spPr bwMode="auto">
          <a:xfrm>
            <a:off x="7116763" y="1693863"/>
            <a:ext cx="427037" cy="427037"/>
          </a:xfrm>
          <a:prstGeom prst="irregularSeal1">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sp>
        <p:nvSpPr>
          <p:cNvPr id="24610" name="Merge 44"/>
          <p:cNvSpPr>
            <a:spLocks noChangeArrowheads="1"/>
          </p:cNvSpPr>
          <p:nvPr/>
        </p:nvSpPr>
        <p:spPr bwMode="auto">
          <a:xfrm>
            <a:off x="1935163" y="1739900"/>
            <a:ext cx="333375" cy="334963"/>
          </a:xfrm>
          <a:prstGeom prst="flowChartMerge">
            <a:avLst/>
          </a:prstGeom>
          <a:solidFill>
            <a:srgbClr val="FFFF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cs typeface="Arial" charset="0"/>
            </a:endParaRPr>
          </a:p>
        </p:txBody>
      </p:sp>
      <p:grpSp>
        <p:nvGrpSpPr>
          <p:cNvPr id="36" name="Group 31"/>
          <p:cNvGrpSpPr>
            <a:grpSpLocks/>
          </p:cNvGrpSpPr>
          <p:nvPr/>
        </p:nvGrpSpPr>
        <p:grpSpPr bwMode="auto">
          <a:xfrm>
            <a:off x="838200" y="1587500"/>
            <a:ext cx="404813" cy="404812"/>
            <a:chOff x="4201" y="2912"/>
            <a:chExt cx="255" cy="255"/>
          </a:xfrm>
        </p:grpSpPr>
        <p:sp>
          <p:nvSpPr>
            <p:cNvPr id="37" name="Oval 32"/>
            <p:cNvSpPr>
              <a:spLocks noChangeArrowheads="1"/>
            </p:cNvSpPr>
            <p:nvPr/>
          </p:nvSpPr>
          <p:spPr bwMode="auto">
            <a:xfrm>
              <a:off x="4201" y="2912"/>
              <a:ext cx="255" cy="255"/>
            </a:xfrm>
            <a:prstGeom prst="ellipse">
              <a:avLst/>
            </a:prstGeom>
            <a:solidFill>
              <a:srgbClr val="800080"/>
            </a:solidFill>
            <a:ln w="12700">
              <a:solidFill>
                <a:schemeClr val="tx1"/>
              </a:solidFill>
              <a:round/>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38" name="AutoShape 33"/>
            <p:cNvSpPr>
              <a:spLocks noChangeArrowheads="1"/>
            </p:cNvSpPr>
            <p:nvPr/>
          </p:nvSpPr>
          <p:spPr bwMode="auto">
            <a:xfrm flipH="1">
              <a:off x="4290" y="2968"/>
              <a:ext cx="87" cy="149"/>
            </a:xfrm>
            <a:prstGeom prst="lightningBolt">
              <a:avLst/>
            </a:prstGeom>
            <a:solidFill>
              <a:srgbClr val="FFFFFF"/>
            </a:solidFill>
            <a:ln>
              <a:noFill/>
            </a:ln>
            <a:extLs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39" name="AutoShape 34"/>
            <p:cNvSpPr>
              <a:spLocks noChangeArrowheads="1"/>
            </p:cNvSpPr>
            <p:nvPr/>
          </p:nvSpPr>
          <p:spPr bwMode="auto">
            <a:xfrm rot="-8460389">
              <a:off x="4212" y="2946"/>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grpSp>
      <p:sp>
        <p:nvSpPr>
          <p:cNvPr id="40" name="AutoShape 16"/>
          <p:cNvSpPr>
            <a:spLocks noChangeArrowheads="1"/>
          </p:cNvSpPr>
          <p:nvPr/>
        </p:nvSpPr>
        <p:spPr bwMode="auto">
          <a:xfrm>
            <a:off x="609600" y="4102100"/>
            <a:ext cx="219075" cy="611188"/>
          </a:xfrm>
          <a:prstGeom prst="upArrow">
            <a:avLst>
              <a:gd name="adj1" fmla="val 50000"/>
              <a:gd name="adj2" fmla="val 74784"/>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41" name="Text Box 93"/>
          <p:cNvSpPr txBox="1">
            <a:spLocks noChangeArrowheads="1"/>
          </p:cNvSpPr>
          <p:nvPr/>
        </p:nvSpPr>
        <p:spPr bwMode="auto">
          <a:xfrm>
            <a:off x="127000" y="4711700"/>
            <a:ext cx="11684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boot</a:t>
            </a:r>
          </a:p>
        </p:txBody>
      </p:sp>
      <p:sp>
        <p:nvSpPr>
          <p:cNvPr id="43" name="Text Box 93"/>
          <p:cNvSpPr txBox="1">
            <a:spLocks noChangeArrowheads="1"/>
          </p:cNvSpPr>
          <p:nvPr/>
        </p:nvSpPr>
        <p:spPr bwMode="auto">
          <a:xfrm>
            <a:off x="7373938" y="2435187"/>
            <a:ext cx="1693862"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rPr>
              <a:t>time</a:t>
            </a:r>
            <a:endParaRPr kumimoji="0" lang="en-US" sz="2400" b="1"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4396205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The p-p-paradigm</a:t>
            </a:r>
          </a:p>
        </p:txBody>
      </p:sp>
      <p:sp>
        <p:nvSpPr>
          <p:cNvPr id="6" name="AutoShape 10"/>
          <p:cNvSpPr>
            <a:spLocks noChangeArrowheads="1"/>
          </p:cNvSpPr>
          <p:nvPr/>
        </p:nvSpPr>
        <p:spPr bwMode="auto">
          <a:xfrm>
            <a:off x="2514600" y="1758950"/>
            <a:ext cx="3962400" cy="873125"/>
          </a:xfrm>
          <a:prstGeom prst="flowChartProcess">
            <a:avLst/>
          </a:prstGeom>
          <a:solidFill>
            <a:srgbClr val="99CCFF"/>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7" name="AutoShape 10"/>
          <p:cNvSpPr>
            <a:spLocks noChangeArrowheads="1"/>
          </p:cNvSpPr>
          <p:nvPr/>
        </p:nvSpPr>
        <p:spPr bwMode="auto">
          <a:xfrm>
            <a:off x="2514600" y="3927475"/>
            <a:ext cx="3962400" cy="873125"/>
          </a:xfrm>
          <a:prstGeom prst="flowChartProcess">
            <a:avLst/>
          </a:prstGeom>
          <a:solidFill>
            <a:schemeClr val="bg2"/>
          </a:solidFill>
          <a:ln w="12700">
            <a:solidFill>
              <a:schemeClr val="tx1"/>
            </a:solidFill>
            <a:miter lim="800000"/>
            <a:headEnd type="none" w="sm" len="sm"/>
            <a:tailEnd type="none" w="sm" len="sm"/>
          </a:ln>
        </p:spPr>
        <p:txBody>
          <a:bodyPr wrap="none" anchor="ctr"/>
          <a:lstStyle/>
          <a:p>
            <a:pPr marL="0" marR="0" lvl="0" indent="0" algn="ctr"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srgbClr val="FFFFFF"/>
              </a:solidFill>
              <a:effectLst/>
              <a:uLnTx/>
              <a:uFillTx/>
              <a:latin typeface="Arial" charset="0"/>
              <a:ea typeface="ＭＳ Ｐゴシック" charset="0"/>
            </a:endParaRPr>
          </a:p>
        </p:txBody>
      </p:sp>
      <p:sp>
        <p:nvSpPr>
          <p:cNvPr id="8" name="Text Box 93"/>
          <p:cNvSpPr txBox="1">
            <a:spLocks noChangeArrowheads="1"/>
          </p:cNvSpPr>
          <p:nvPr/>
        </p:nvSpPr>
        <p:spPr bwMode="auto">
          <a:xfrm>
            <a:off x="2362200" y="1946275"/>
            <a:ext cx="4267200"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ＭＳ Ｐゴシック" charset="0"/>
              </a:rPr>
              <a:t>monitor / controller</a:t>
            </a:r>
          </a:p>
        </p:txBody>
      </p:sp>
      <p:sp>
        <p:nvSpPr>
          <p:cNvPr id="9" name="Text Box 93"/>
          <p:cNvSpPr txBox="1">
            <a:spLocks noChangeArrowheads="1"/>
          </p:cNvSpPr>
          <p:nvPr/>
        </p:nvSpPr>
        <p:spPr bwMode="auto">
          <a:xfrm>
            <a:off x="2362200" y="4079875"/>
            <a:ext cx="4267200" cy="463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charset="0"/>
                <a:ea typeface="ＭＳ Ｐゴシック" charset="0"/>
              </a:rPr>
              <a:t>machine</a:t>
            </a:r>
          </a:p>
        </p:txBody>
      </p:sp>
      <p:sp>
        <p:nvSpPr>
          <p:cNvPr id="10" name="AutoShape 16"/>
          <p:cNvSpPr>
            <a:spLocks noChangeArrowheads="1"/>
          </p:cNvSpPr>
          <p:nvPr/>
        </p:nvSpPr>
        <p:spPr bwMode="auto">
          <a:xfrm>
            <a:off x="6019800" y="28956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11" name="AutoShape 16"/>
          <p:cNvSpPr>
            <a:spLocks noChangeArrowheads="1"/>
          </p:cNvSpPr>
          <p:nvPr/>
        </p:nvSpPr>
        <p:spPr bwMode="auto">
          <a:xfrm flipV="1">
            <a:off x="2819400" y="2895600"/>
            <a:ext cx="203200" cy="833438"/>
          </a:xfrm>
          <a:prstGeom prst="upArrow">
            <a:avLst>
              <a:gd name="adj1" fmla="val 50000"/>
              <a:gd name="adj2" fmla="val 75119"/>
            </a:avLst>
          </a:prstGeom>
          <a:solidFill>
            <a:srgbClr val="000000"/>
          </a:solidFill>
          <a:ln w="9525">
            <a:solidFill>
              <a:srgbClr val="000000"/>
            </a:solidFill>
            <a:miter lim="800000"/>
            <a:headEnd type="none" w="sm" len="sm"/>
            <a:tailEnd type="none" w="sm" len="sm"/>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charset="0"/>
              <a:ea typeface="ＭＳ Ｐゴシック" charset="0"/>
            </a:endParaRPr>
          </a:p>
        </p:txBody>
      </p:sp>
      <p:sp>
        <p:nvSpPr>
          <p:cNvPr id="12" name="Text Box 93"/>
          <p:cNvSpPr txBox="1">
            <a:spLocks noChangeArrowheads="1"/>
          </p:cNvSpPr>
          <p:nvPr/>
        </p:nvSpPr>
        <p:spPr bwMode="auto">
          <a:xfrm>
            <a:off x="152400" y="2895600"/>
            <a:ext cx="32004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configure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launch/restart</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3" name="Text Box 93"/>
          <p:cNvSpPr txBox="1">
            <a:spLocks noChangeArrowheads="1"/>
          </p:cNvSpPr>
          <p:nvPr/>
        </p:nvSpPr>
        <p:spPr bwMode="auto">
          <a:xfrm>
            <a:off x="6400800" y="2947533"/>
            <a:ext cx="16764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exception notify</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endParaRPr>
          </a:p>
        </p:txBody>
      </p:sp>
      <p:sp>
        <p:nvSpPr>
          <p:cNvPr id="15" name="Text Box 93"/>
          <p:cNvSpPr txBox="1">
            <a:spLocks noChangeArrowheads="1"/>
          </p:cNvSpPr>
          <p:nvPr/>
        </p:nvSpPr>
        <p:spPr bwMode="auto">
          <a:xfrm>
            <a:off x="914400" y="5078156"/>
            <a:ext cx="7696200" cy="10178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rPr>
              <a:t>Machine runs according to its configuration.  If it encounters a condition that requires controller to intervene, it suspends processing and generates an exception for the controller.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endParaRPr>
          </a:p>
        </p:txBody>
      </p:sp>
    </p:spTree>
    <p:extLst>
      <p:ext uri="{BB962C8B-B14F-4D97-AF65-F5344CB8AC3E}">
        <p14:creationId xmlns:p14="http://schemas.microsoft.com/office/powerpoint/2010/main" val="3861305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69B2-EDB4-B347-AF02-C6A655011D6D}"/>
              </a:ext>
            </a:extLst>
          </p:cNvPr>
          <p:cNvSpPr>
            <a:spLocks noGrp="1"/>
          </p:cNvSpPr>
          <p:nvPr>
            <p:ph type="title"/>
          </p:nvPr>
        </p:nvSpPr>
        <p:spPr/>
        <p:txBody>
          <a:bodyPr/>
          <a:lstStyle/>
          <a:p>
            <a:r>
              <a:rPr lang="en-US" dirty="0"/>
              <a:t>Program and VAS: idealized view</a:t>
            </a:r>
          </a:p>
        </p:txBody>
      </p:sp>
      <p:sp>
        <p:nvSpPr>
          <p:cNvPr id="3" name="Rectangle 2">
            <a:extLst>
              <a:ext uri="{FF2B5EF4-FFF2-40B4-BE49-F238E27FC236}">
                <a16:creationId xmlns:a16="http://schemas.microsoft.com/office/drawing/2014/main" id="{71776FA8-565C-244B-A8A0-768C8780C323}"/>
              </a:ext>
            </a:extLst>
          </p:cNvPr>
          <p:cNvSpPr/>
          <p:nvPr/>
        </p:nvSpPr>
        <p:spPr bwMode="auto">
          <a:xfrm flipH="1">
            <a:off x="6538913" y="1981200"/>
            <a:ext cx="1604962" cy="2209800"/>
          </a:xfrm>
          <a:prstGeom prst="rect">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4" name="Oval 3">
            <a:extLst>
              <a:ext uri="{FF2B5EF4-FFF2-40B4-BE49-F238E27FC236}">
                <a16:creationId xmlns:a16="http://schemas.microsoft.com/office/drawing/2014/main" id="{B9589DE3-0E48-4A46-BE5B-7A797E9833AA}"/>
              </a:ext>
            </a:extLst>
          </p:cNvPr>
          <p:cNvSpPr/>
          <p:nvPr/>
        </p:nvSpPr>
        <p:spPr bwMode="auto">
          <a:xfrm flipH="1">
            <a:off x="6542088" y="19050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5" name="Oval 4">
            <a:extLst>
              <a:ext uri="{FF2B5EF4-FFF2-40B4-BE49-F238E27FC236}">
                <a16:creationId xmlns:a16="http://schemas.microsoft.com/office/drawing/2014/main" id="{01F4E22D-C21C-0B41-A2AD-BF38DEEAE45E}"/>
              </a:ext>
            </a:extLst>
          </p:cNvPr>
          <p:cNvSpPr/>
          <p:nvPr/>
        </p:nvSpPr>
        <p:spPr bwMode="auto">
          <a:xfrm flipH="1">
            <a:off x="6542088" y="4114800"/>
            <a:ext cx="1600200" cy="152400"/>
          </a:xfrm>
          <a:prstGeom prst="ellipse">
            <a:avLst/>
          </a:prstGeom>
          <a:solidFill>
            <a:srgbClr val="998674">
              <a:lumMod val="60000"/>
              <a:lumOff val="40000"/>
            </a:srgbClr>
          </a:solidFill>
          <a:ln w="19050" cap="flat" cmpd="sng" algn="ctr">
            <a:solidFill>
              <a:srgbClr val="003367"/>
            </a:solidFill>
            <a:prstDash val="solid"/>
            <a:round/>
            <a:headEnd type="none" w="med" len="med"/>
            <a:tailEnd type="none" w="med" len="med"/>
          </a:ln>
          <a:effectLst/>
        </p:spPr>
        <p:txBody>
          <a:bodyPr/>
          <a:lstStyle/>
          <a:p>
            <a:pPr defTabSz="914400" fontAlgn="auto">
              <a:spcBef>
                <a:spcPts val="0"/>
              </a:spcBef>
              <a:spcAft>
                <a:spcPts val="0"/>
              </a:spcAft>
              <a:buClr>
                <a:srgbClr val="000000"/>
              </a:buClr>
              <a:buSzPct val="100000"/>
              <a:buFont typeface="Times New Roman" pitchFamily="16" charset="0"/>
              <a:buNone/>
              <a:defRPr/>
            </a:pPr>
            <a:endParaRPr lang="en-US" sz="1800" kern="0">
              <a:solidFill>
                <a:prstClr val="white"/>
              </a:solidFill>
              <a:cs typeface="Arial" charset="0"/>
            </a:endParaRPr>
          </a:p>
        </p:txBody>
      </p:sp>
      <p:sp>
        <p:nvSpPr>
          <p:cNvPr id="8" name="Snip Single Corner Rectangle 7">
            <a:extLst>
              <a:ext uri="{FF2B5EF4-FFF2-40B4-BE49-F238E27FC236}">
                <a16:creationId xmlns:a16="http://schemas.microsoft.com/office/drawing/2014/main" id="{FEF9DB31-AB43-1D46-A236-35EC566E5826}"/>
              </a:ext>
            </a:extLst>
          </p:cNvPr>
          <p:cNvSpPr/>
          <p:nvPr/>
        </p:nvSpPr>
        <p:spPr bwMode="auto">
          <a:xfrm flipH="1">
            <a:off x="6772275" y="2413958"/>
            <a:ext cx="1143000" cy="1091242"/>
          </a:xfrm>
          <a:prstGeom prst="snip1Rect">
            <a:avLst/>
          </a:prstGeom>
          <a:solidFill>
            <a:srgbClr val="998674"/>
          </a:solidFill>
          <a:ln w="9525" cap="flat" cmpd="sng" algn="ctr">
            <a:solidFill>
              <a:schemeClr val="tx1"/>
            </a:solidFill>
            <a:prstDash val="solid"/>
            <a:round/>
            <a:headEnd type="none" w="med" len="med"/>
            <a:tailEnd type="none" w="med" len="med"/>
          </a:ln>
          <a:effectLst/>
        </p:spPr>
        <p:txBody>
          <a:bodyPr/>
          <a:lstStyle/>
          <a:p>
            <a:pPr>
              <a:buClr>
                <a:srgbClr val="000000"/>
              </a:buClr>
              <a:buSzPct val="100000"/>
              <a:buFont typeface="Times New Roman" pitchFamily="16" charset="0"/>
              <a:buNone/>
              <a:defRPr/>
            </a:pPr>
            <a:endParaRPr lang="en-US" sz="1800">
              <a:cs typeface="Arial" charset="0"/>
            </a:endParaRPr>
          </a:p>
        </p:txBody>
      </p:sp>
      <p:sp>
        <p:nvSpPr>
          <p:cNvPr id="9" name="Text Box 93">
            <a:extLst>
              <a:ext uri="{FF2B5EF4-FFF2-40B4-BE49-F238E27FC236}">
                <a16:creationId xmlns:a16="http://schemas.microsoft.com/office/drawing/2014/main" id="{B1252B0A-FD8B-B246-921F-C203A5A0F471}"/>
              </a:ext>
            </a:extLst>
          </p:cNvPr>
          <p:cNvSpPr txBox="1">
            <a:spLocks noChangeArrowheads="1"/>
          </p:cNvSpPr>
          <p:nvPr/>
        </p:nvSpPr>
        <p:spPr bwMode="auto">
          <a:xfrm flipH="1">
            <a:off x="6772275" y="2780488"/>
            <a:ext cx="116205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1800" b="1" kern="0" dirty="0">
                <a:solidFill>
                  <a:srgbClr val="000000"/>
                </a:solidFill>
              </a:rPr>
              <a:t>Program</a:t>
            </a:r>
          </a:p>
        </p:txBody>
      </p:sp>
      <p:sp>
        <p:nvSpPr>
          <p:cNvPr id="10" name="AutoShape 56">
            <a:extLst>
              <a:ext uri="{FF2B5EF4-FFF2-40B4-BE49-F238E27FC236}">
                <a16:creationId xmlns:a16="http://schemas.microsoft.com/office/drawing/2014/main" id="{72D138AC-4C67-654B-894A-EBD7D28681FB}"/>
              </a:ext>
            </a:extLst>
          </p:cNvPr>
          <p:cNvSpPr>
            <a:spLocks noChangeArrowheads="1"/>
          </p:cNvSpPr>
          <p:nvPr/>
        </p:nvSpPr>
        <p:spPr bwMode="auto">
          <a:xfrm flipV="1">
            <a:off x="2828810" y="4703214"/>
            <a:ext cx="1047865" cy="402186"/>
          </a:xfrm>
          <a:prstGeom prst="flowChartProcess">
            <a:avLst/>
          </a:prstGeom>
          <a:solidFill>
            <a:srgbClr val="8B4785"/>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11" name="AutoShape 7">
            <a:extLst>
              <a:ext uri="{FF2B5EF4-FFF2-40B4-BE49-F238E27FC236}">
                <a16:creationId xmlns:a16="http://schemas.microsoft.com/office/drawing/2014/main" id="{54EB211E-29BA-544A-A0B9-B4C37E827D30}"/>
              </a:ext>
            </a:extLst>
          </p:cNvPr>
          <p:cNvSpPr>
            <a:spLocks noChangeArrowheads="1"/>
          </p:cNvSpPr>
          <p:nvPr/>
        </p:nvSpPr>
        <p:spPr bwMode="auto">
          <a:xfrm flipV="1">
            <a:off x="2828810" y="3009489"/>
            <a:ext cx="1047865" cy="952910"/>
          </a:xfrm>
          <a:prstGeom prst="flowChartProcess">
            <a:avLst/>
          </a:prstGeom>
          <a:solidFill>
            <a:srgbClr val="DCE1EC"/>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12" name="AutoShape 6">
            <a:extLst>
              <a:ext uri="{FF2B5EF4-FFF2-40B4-BE49-F238E27FC236}">
                <a16:creationId xmlns:a16="http://schemas.microsoft.com/office/drawing/2014/main" id="{C4D4C910-C194-7947-9D62-CD09E3016E64}"/>
              </a:ext>
            </a:extLst>
          </p:cNvPr>
          <p:cNvSpPr>
            <a:spLocks noChangeArrowheads="1"/>
          </p:cNvSpPr>
          <p:nvPr/>
        </p:nvSpPr>
        <p:spPr bwMode="auto">
          <a:xfrm flipV="1">
            <a:off x="2809875" y="2031487"/>
            <a:ext cx="1051393" cy="402186"/>
          </a:xfrm>
          <a:prstGeom prst="flowChartProcess">
            <a:avLst/>
          </a:prstGeom>
          <a:solidFill>
            <a:srgbClr val="008080"/>
          </a:solidFill>
          <a:ln w="12700">
            <a:solidFill>
              <a:srgbClr val="000000"/>
            </a:solidFill>
            <a:miter lim="800000"/>
            <a:headEnd type="none" w="sm" len="sm"/>
            <a:tailEnd type="none" w="sm" len="sm"/>
          </a:ln>
        </p:spPr>
        <p:txBody>
          <a:bodyPr wrap="none" anchor="ctr"/>
          <a:lstStyle/>
          <a:p>
            <a:pPr algn="ctr" defTabSz="914400"/>
            <a:endParaRPr lang="en-US" sz="1800" dirty="0">
              <a:solidFill>
                <a:srgbClr val="000000"/>
              </a:solidFill>
              <a:cs typeface="Arial" charset="0"/>
            </a:endParaRPr>
          </a:p>
        </p:txBody>
      </p:sp>
      <p:sp>
        <p:nvSpPr>
          <p:cNvPr id="13" name="AutoShape 21">
            <a:extLst>
              <a:ext uri="{FF2B5EF4-FFF2-40B4-BE49-F238E27FC236}">
                <a16:creationId xmlns:a16="http://schemas.microsoft.com/office/drawing/2014/main" id="{6B84BC53-B7F3-A342-A9D6-06B26F009D72}"/>
              </a:ext>
            </a:extLst>
          </p:cNvPr>
          <p:cNvSpPr>
            <a:spLocks noChangeArrowheads="1"/>
          </p:cNvSpPr>
          <p:nvPr/>
        </p:nvSpPr>
        <p:spPr bwMode="auto">
          <a:xfrm flipV="1">
            <a:off x="2809875" y="2477651"/>
            <a:ext cx="1058828" cy="485296"/>
          </a:xfrm>
          <a:prstGeom prst="flowChartProcess">
            <a:avLst/>
          </a:prstGeom>
          <a:solidFill>
            <a:srgbClr val="3366FF"/>
          </a:solidFill>
          <a:ln w="12700">
            <a:solidFill>
              <a:schemeClr val="tx1"/>
            </a:solidFill>
            <a:miter lim="800000"/>
            <a:headEnd type="none" w="sm" len="sm"/>
            <a:tailEnd type="none" w="sm" len="sm"/>
          </a:ln>
        </p:spPr>
        <p:txBody>
          <a:bodyPr wrap="none" anchor="ctr"/>
          <a:lstStyle/>
          <a:p>
            <a:pPr algn="ctr">
              <a:buClr>
                <a:srgbClr val="000000"/>
              </a:buClr>
              <a:buSzPct val="100000"/>
              <a:buFont typeface="Times New Roman" charset="0"/>
              <a:buNone/>
            </a:pPr>
            <a:endParaRPr lang="en-US" sz="1400">
              <a:solidFill>
                <a:prstClr val="white"/>
              </a:solidFill>
            </a:endParaRPr>
          </a:p>
        </p:txBody>
      </p:sp>
      <p:sp>
        <p:nvSpPr>
          <p:cNvPr id="14" name="Oval 77">
            <a:extLst>
              <a:ext uri="{FF2B5EF4-FFF2-40B4-BE49-F238E27FC236}">
                <a16:creationId xmlns:a16="http://schemas.microsoft.com/office/drawing/2014/main" id="{25BDDAD1-20B2-5E48-B4EA-704C85FE3B80}"/>
              </a:ext>
            </a:extLst>
          </p:cNvPr>
          <p:cNvSpPr>
            <a:spLocks noChangeArrowheads="1"/>
          </p:cNvSpPr>
          <p:nvPr/>
        </p:nvSpPr>
        <p:spPr bwMode="auto">
          <a:xfrm>
            <a:off x="5791200" y="3240088"/>
            <a:ext cx="74613" cy="74612"/>
          </a:xfrm>
          <a:prstGeom prst="ellipse">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round/>
                <a:headEnd type="none" w="sm" len="sm"/>
                <a:tailEnd type="none" w="sm" len="sm"/>
              </a14:hiddenLine>
            </a:ext>
          </a:extLst>
        </p:spPr>
        <p:txBody>
          <a:bodyPr wrap="none" anchor="ctr"/>
          <a:lstStyle/>
          <a:p>
            <a:pPr defTabSz="914400"/>
            <a:endParaRPr lang="en-US" sz="1800">
              <a:solidFill>
                <a:srgbClr val="000000"/>
              </a:solidFill>
              <a:cs typeface="Arial" charset="0"/>
            </a:endParaRPr>
          </a:p>
        </p:txBody>
      </p:sp>
      <p:sp>
        <p:nvSpPr>
          <p:cNvPr id="15" name="Text Box 48">
            <a:extLst>
              <a:ext uri="{FF2B5EF4-FFF2-40B4-BE49-F238E27FC236}">
                <a16:creationId xmlns:a16="http://schemas.microsoft.com/office/drawing/2014/main" id="{FABC8EA1-D7D0-C34F-AE12-FFAA6C5DE887}"/>
              </a:ext>
            </a:extLst>
          </p:cNvPr>
          <p:cNvSpPr txBox="1">
            <a:spLocks noChangeArrowheads="1"/>
          </p:cNvSpPr>
          <p:nvPr/>
        </p:nvSpPr>
        <p:spPr bwMode="auto">
          <a:xfrm>
            <a:off x="2809875" y="2057400"/>
            <a:ext cx="1447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err="1">
                <a:solidFill>
                  <a:srgbClr val="000000"/>
                </a:solidFill>
                <a:cs typeface="Arial" charset="0"/>
              </a:rPr>
              <a:t>globals</a:t>
            </a:r>
            <a:endParaRPr lang="en-US" sz="1800" b="1" dirty="0">
              <a:solidFill>
                <a:srgbClr val="800080"/>
              </a:solidFill>
              <a:cs typeface="Arial" charset="0"/>
            </a:endParaRPr>
          </a:p>
        </p:txBody>
      </p:sp>
      <p:sp>
        <p:nvSpPr>
          <p:cNvPr id="16" name="Text Box 48">
            <a:extLst>
              <a:ext uri="{FF2B5EF4-FFF2-40B4-BE49-F238E27FC236}">
                <a16:creationId xmlns:a16="http://schemas.microsoft.com/office/drawing/2014/main" id="{5635C078-0C4A-154A-8D10-41FCF0D8035B}"/>
              </a:ext>
            </a:extLst>
          </p:cNvPr>
          <p:cNvSpPr txBox="1">
            <a:spLocks noChangeArrowheads="1"/>
          </p:cNvSpPr>
          <p:nvPr/>
        </p:nvSpPr>
        <p:spPr bwMode="auto">
          <a:xfrm>
            <a:off x="2962275" y="30480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heap</a:t>
            </a:r>
            <a:endParaRPr lang="en-US" sz="1800" b="1" dirty="0">
              <a:solidFill>
                <a:srgbClr val="800080"/>
              </a:solidFill>
              <a:cs typeface="Arial" charset="0"/>
            </a:endParaRPr>
          </a:p>
        </p:txBody>
      </p:sp>
      <p:sp>
        <p:nvSpPr>
          <p:cNvPr id="17" name="Text Box 48">
            <a:extLst>
              <a:ext uri="{FF2B5EF4-FFF2-40B4-BE49-F238E27FC236}">
                <a16:creationId xmlns:a16="http://schemas.microsoft.com/office/drawing/2014/main" id="{08C43D4F-483A-F54C-BF50-7D4094CE6BE3}"/>
              </a:ext>
            </a:extLst>
          </p:cNvPr>
          <p:cNvSpPr txBox="1">
            <a:spLocks noChangeArrowheads="1"/>
          </p:cNvSpPr>
          <p:nvPr/>
        </p:nvSpPr>
        <p:spPr bwMode="auto">
          <a:xfrm>
            <a:off x="2962275" y="4724400"/>
            <a:ext cx="9906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stack</a:t>
            </a:r>
            <a:endParaRPr lang="en-US" sz="1800" b="1" dirty="0">
              <a:solidFill>
                <a:srgbClr val="800080"/>
              </a:solidFill>
              <a:cs typeface="Arial" charset="0"/>
            </a:endParaRPr>
          </a:p>
        </p:txBody>
      </p:sp>
      <p:sp>
        <p:nvSpPr>
          <p:cNvPr id="18" name="Text Box 48">
            <a:extLst>
              <a:ext uri="{FF2B5EF4-FFF2-40B4-BE49-F238E27FC236}">
                <a16:creationId xmlns:a16="http://schemas.microsoft.com/office/drawing/2014/main" id="{10FC4AB9-64A0-4146-9CCA-9DD2C025300D}"/>
              </a:ext>
            </a:extLst>
          </p:cNvPr>
          <p:cNvSpPr txBox="1">
            <a:spLocks noChangeArrowheads="1"/>
          </p:cNvSpPr>
          <p:nvPr/>
        </p:nvSpPr>
        <p:spPr bwMode="auto">
          <a:xfrm>
            <a:off x="2962275" y="2514600"/>
            <a:ext cx="1447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square" anchor="ct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0000"/>
                </a:solidFill>
                <a:cs typeface="Arial" charset="0"/>
              </a:rPr>
              <a:t>text</a:t>
            </a:r>
            <a:endParaRPr lang="en-US" sz="1800" b="1" dirty="0">
              <a:solidFill>
                <a:srgbClr val="800080"/>
              </a:solidFill>
              <a:cs typeface="Arial" charset="0"/>
            </a:endParaRPr>
          </a:p>
        </p:txBody>
      </p:sp>
      <p:sp>
        <p:nvSpPr>
          <p:cNvPr id="19" name="Down Arrow 18">
            <a:extLst>
              <a:ext uri="{FF2B5EF4-FFF2-40B4-BE49-F238E27FC236}">
                <a16:creationId xmlns:a16="http://schemas.microsoft.com/office/drawing/2014/main" id="{075CAD0C-4D20-5E4D-806E-87B2314A4539}"/>
              </a:ext>
            </a:extLst>
          </p:cNvPr>
          <p:cNvSpPr/>
          <p:nvPr/>
        </p:nvSpPr>
        <p:spPr bwMode="auto">
          <a:xfrm rot="10800000" flipV="1">
            <a:off x="3267076" y="3962400"/>
            <a:ext cx="186932" cy="233363"/>
          </a:xfrm>
          <a:prstGeom prst="downArrow">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a:solidFill>
                <a:prstClr val="white"/>
              </a:solidFill>
              <a:ea typeface="ＭＳ Ｐゴシック" charset="-128"/>
              <a:cs typeface="Arial" charset="0"/>
            </a:endParaRPr>
          </a:p>
        </p:txBody>
      </p:sp>
      <p:sp>
        <p:nvSpPr>
          <p:cNvPr id="20" name="Down Arrow 19">
            <a:extLst>
              <a:ext uri="{FF2B5EF4-FFF2-40B4-BE49-F238E27FC236}">
                <a16:creationId xmlns:a16="http://schemas.microsoft.com/office/drawing/2014/main" id="{442F5AEE-DD97-FB42-B59B-2837DD27D404}"/>
              </a:ext>
            </a:extLst>
          </p:cNvPr>
          <p:cNvSpPr/>
          <p:nvPr/>
        </p:nvSpPr>
        <p:spPr bwMode="auto">
          <a:xfrm rot="10800000">
            <a:off x="3267076" y="4491037"/>
            <a:ext cx="186932" cy="233363"/>
          </a:xfrm>
          <a:prstGeom prst="downArrow">
            <a:avLst/>
          </a:prstGeom>
          <a:solidFill>
            <a:schemeClr val="tx2">
              <a:lumMod val="75000"/>
            </a:schemeClr>
          </a:solid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buClr>
                <a:srgbClr val="000000"/>
              </a:buClr>
              <a:buSzPct val="100000"/>
              <a:buFont typeface="Times New Roman" pitchFamily="16" charset="0"/>
              <a:buNone/>
              <a:defRPr/>
            </a:pPr>
            <a:endParaRPr lang="en-US">
              <a:solidFill>
                <a:prstClr val="white"/>
              </a:solidFill>
              <a:ea typeface="ＭＳ Ｐゴシック" charset="-128"/>
              <a:cs typeface="Arial" charset="0"/>
            </a:endParaRPr>
          </a:p>
        </p:txBody>
      </p:sp>
      <p:sp>
        <p:nvSpPr>
          <p:cNvPr id="21" name="Text Box 93">
            <a:extLst>
              <a:ext uri="{FF2B5EF4-FFF2-40B4-BE49-F238E27FC236}">
                <a16:creationId xmlns:a16="http://schemas.microsoft.com/office/drawing/2014/main" id="{A263C28E-6C1B-5045-9836-1D48DF80DCEA}"/>
              </a:ext>
            </a:extLst>
          </p:cNvPr>
          <p:cNvSpPr txBox="1">
            <a:spLocks noChangeArrowheads="1"/>
          </p:cNvSpPr>
          <p:nvPr/>
        </p:nvSpPr>
        <p:spPr bwMode="auto">
          <a:xfrm flipH="1">
            <a:off x="1819275" y="5157333"/>
            <a:ext cx="3276600" cy="7100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000" b="1" kern="0" dirty="0">
                <a:solidFill>
                  <a:srgbClr val="000000"/>
                </a:solidFill>
              </a:rPr>
              <a:t>Segments </a:t>
            </a:r>
            <a:r>
              <a:rPr lang="en-US" sz="2000" kern="0" dirty="0">
                <a:solidFill>
                  <a:srgbClr val="000000"/>
                </a:solidFill>
              </a:rPr>
              <a:t>(regions)</a:t>
            </a:r>
          </a:p>
          <a:p>
            <a:pPr algn="ctr" defTabSz="914400" eaLnBrk="1" fontAlgn="auto" hangingPunct="1">
              <a:spcBef>
                <a:spcPts val="0"/>
              </a:spcBef>
              <a:spcAft>
                <a:spcPts val="0"/>
              </a:spcAft>
              <a:defRPr/>
            </a:pPr>
            <a:r>
              <a:rPr lang="en-US" sz="2000" kern="0" dirty="0">
                <a:solidFill>
                  <a:srgbClr val="000000"/>
                </a:solidFill>
              </a:rPr>
              <a:t>in</a:t>
            </a:r>
            <a:r>
              <a:rPr lang="en-US" sz="2000" b="1" kern="0" dirty="0">
                <a:solidFill>
                  <a:srgbClr val="000000"/>
                </a:solidFill>
              </a:rPr>
              <a:t> Virtual Address Space</a:t>
            </a:r>
            <a:endParaRPr lang="en-US" sz="2200" b="1" kern="0" dirty="0">
              <a:solidFill>
                <a:srgbClr val="000000"/>
              </a:solidFill>
            </a:endParaRPr>
          </a:p>
        </p:txBody>
      </p:sp>
      <p:cxnSp>
        <p:nvCxnSpPr>
          <p:cNvPr id="22" name="Straight Connector 21">
            <a:extLst>
              <a:ext uri="{FF2B5EF4-FFF2-40B4-BE49-F238E27FC236}">
                <a16:creationId xmlns:a16="http://schemas.microsoft.com/office/drawing/2014/main" id="{A08BE13C-CA39-FB41-9589-06A9C010B4A6}"/>
              </a:ext>
            </a:extLst>
          </p:cNvPr>
          <p:cNvCxnSpPr/>
          <p:nvPr/>
        </p:nvCxnSpPr>
        <p:spPr bwMode="auto">
          <a:xfrm>
            <a:off x="3876675" y="2057400"/>
            <a:ext cx="2895600" cy="685800"/>
          </a:xfrm>
          <a:prstGeom prst="line">
            <a:avLst/>
          </a:prstGeom>
          <a:noFill/>
          <a:ln w="12700">
            <a:solidFill>
              <a:srgbClr val="000000"/>
            </a:solidFill>
            <a:prstDash val="sysDot"/>
            <a:miter lim="800000"/>
            <a:headEnd type="none" w="sm" len="sm"/>
            <a:tailEnd type="none" w="sm" len="sm"/>
          </a:ln>
        </p:spPr>
      </p:cxnSp>
      <p:cxnSp>
        <p:nvCxnSpPr>
          <p:cNvPr id="23" name="Straight Connector 22">
            <a:extLst>
              <a:ext uri="{FF2B5EF4-FFF2-40B4-BE49-F238E27FC236}">
                <a16:creationId xmlns:a16="http://schemas.microsoft.com/office/drawing/2014/main" id="{8AE6E681-9792-2242-9458-6956371089E2}"/>
              </a:ext>
            </a:extLst>
          </p:cNvPr>
          <p:cNvCxnSpPr>
            <a:endCxn id="9" idx="3"/>
          </p:cNvCxnSpPr>
          <p:nvPr/>
        </p:nvCxnSpPr>
        <p:spPr bwMode="auto">
          <a:xfrm>
            <a:off x="3876675" y="2438400"/>
            <a:ext cx="2895600" cy="527845"/>
          </a:xfrm>
          <a:prstGeom prst="line">
            <a:avLst/>
          </a:prstGeom>
          <a:noFill/>
          <a:ln w="12700">
            <a:solidFill>
              <a:srgbClr val="000000"/>
            </a:solidFill>
            <a:prstDash val="sysDot"/>
            <a:miter lim="800000"/>
            <a:headEnd type="none" w="sm" len="sm"/>
            <a:tailEnd type="none" w="sm" len="sm"/>
          </a:ln>
        </p:spPr>
      </p:cxnSp>
      <p:cxnSp>
        <p:nvCxnSpPr>
          <p:cNvPr id="24" name="Straight Connector 23">
            <a:extLst>
              <a:ext uri="{FF2B5EF4-FFF2-40B4-BE49-F238E27FC236}">
                <a16:creationId xmlns:a16="http://schemas.microsoft.com/office/drawing/2014/main" id="{8152A7E6-02B3-524E-9C3A-416C7DF51204}"/>
              </a:ext>
            </a:extLst>
          </p:cNvPr>
          <p:cNvCxnSpPr/>
          <p:nvPr/>
        </p:nvCxnSpPr>
        <p:spPr bwMode="auto">
          <a:xfrm>
            <a:off x="3876675" y="2514600"/>
            <a:ext cx="2895600" cy="533400"/>
          </a:xfrm>
          <a:prstGeom prst="line">
            <a:avLst/>
          </a:prstGeom>
          <a:noFill/>
          <a:ln w="12700">
            <a:solidFill>
              <a:srgbClr val="000000"/>
            </a:solidFill>
            <a:prstDash val="sysDot"/>
            <a:miter lim="800000"/>
            <a:headEnd type="none" w="sm" len="sm"/>
            <a:tailEnd type="none" w="sm" len="sm"/>
          </a:ln>
        </p:spPr>
      </p:cxnSp>
      <p:cxnSp>
        <p:nvCxnSpPr>
          <p:cNvPr id="25" name="Straight Connector 24">
            <a:extLst>
              <a:ext uri="{FF2B5EF4-FFF2-40B4-BE49-F238E27FC236}">
                <a16:creationId xmlns:a16="http://schemas.microsoft.com/office/drawing/2014/main" id="{B1727E73-4617-E841-BD57-29FD35C2909B}"/>
              </a:ext>
            </a:extLst>
          </p:cNvPr>
          <p:cNvCxnSpPr/>
          <p:nvPr/>
        </p:nvCxnSpPr>
        <p:spPr bwMode="auto">
          <a:xfrm>
            <a:off x="3876675" y="2971800"/>
            <a:ext cx="2895600" cy="304800"/>
          </a:xfrm>
          <a:prstGeom prst="line">
            <a:avLst/>
          </a:prstGeom>
          <a:noFill/>
          <a:ln w="12700">
            <a:solidFill>
              <a:srgbClr val="000000"/>
            </a:solidFill>
            <a:prstDash val="sysDot"/>
            <a:miter lim="800000"/>
            <a:headEnd type="none" w="sm" len="sm"/>
            <a:tailEnd type="none" w="sm" len="sm"/>
          </a:ln>
        </p:spPr>
      </p:cxnSp>
      <p:sp>
        <p:nvSpPr>
          <p:cNvPr id="26" name="Text Box 93">
            <a:extLst>
              <a:ext uri="{FF2B5EF4-FFF2-40B4-BE49-F238E27FC236}">
                <a16:creationId xmlns:a16="http://schemas.microsoft.com/office/drawing/2014/main" id="{43457CD0-AF65-3944-8B09-77F2C15E40DC}"/>
              </a:ext>
            </a:extLst>
          </p:cNvPr>
          <p:cNvSpPr txBox="1">
            <a:spLocks noChangeArrowheads="1"/>
          </p:cNvSpPr>
          <p:nvPr/>
        </p:nvSpPr>
        <p:spPr bwMode="auto">
          <a:xfrm flipH="1">
            <a:off x="4181475" y="2057400"/>
            <a:ext cx="1905000" cy="838200"/>
          </a:xfrm>
          <a:prstGeom prst="rect">
            <a:avLst/>
          </a:prstGeom>
          <a:solidFill>
            <a:srgbClr val="FFFFFF"/>
          </a:solidFill>
          <a:ln w="12700">
            <a:noFill/>
            <a:miter lim="800000"/>
            <a:headEnd type="none" w="sm" len="sm"/>
            <a:tailEnd type="none" w="sm" len="sm"/>
          </a:ln>
        </p:spPr>
        <p:txBody>
          <a:bodyPr wrap="none" anchor="ctr"/>
          <a:lstStyle>
            <a:defPPr>
              <a:defRPr lang="en-GB"/>
            </a:defPPr>
            <a:lvl1pPr algn="ctr">
              <a:defRPr sz="1400">
                <a:solidFill>
                  <a:srgbClr val="37305A"/>
                </a:solidFill>
              </a:defRPr>
            </a:lvl1pPr>
          </a:lstStyle>
          <a:p>
            <a:r>
              <a:rPr lang="en-US" sz="2000" dirty="0">
                <a:solidFill>
                  <a:srgbClr val="003367"/>
                </a:solidFill>
              </a:rPr>
              <a:t>Memory-mapped</a:t>
            </a:r>
          </a:p>
          <a:p>
            <a:r>
              <a:rPr lang="en-US" sz="2000" dirty="0">
                <a:solidFill>
                  <a:srgbClr val="003367"/>
                </a:solidFill>
              </a:rPr>
              <a:t>sections of</a:t>
            </a:r>
          </a:p>
          <a:p>
            <a:r>
              <a:rPr lang="en-US" sz="2000" dirty="0">
                <a:solidFill>
                  <a:srgbClr val="003367"/>
                </a:solidFill>
              </a:rPr>
              <a:t>program file</a:t>
            </a:r>
          </a:p>
        </p:txBody>
      </p:sp>
      <p:sp>
        <p:nvSpPr>
          <p:cNvPr id="27" name="Text Box 93">
            <a:extLst>
              <a:ext uri="{FF2B5EF4-FFF2-40B4-BE49-F238E27FC236}">
                <a16:creationId xmlns:a16="http://schemas.microsoft.com/office/drawing/2014/main" id="{2DFE06CF-66C4-AC4D-90A7-6664183A8668}"/>
              </a:ext>
            </a:extLst>
          </p:cNvPr>
          <p:cNvSpPr txBox="1">
            <a:spLocks noChangeArrowheads="1"/>
          </p:cNvSpPr>
          <p:nvPr/>
        </p:nvSpPr>
        <p:spPr bwMode="auto">
          <a:xfrm flipH="1">
            <a:off x="4105275" y="3886200"/>
            <a:ext cx="1905000" cy="838200"/>
          </a:xfrm>
          <a:prstGeom prst="rect">
            <a:avLst/>
          </a:prstGeom>
          <a:solidFill>
            <a:srgbClr val="FFFFFF"/>
          </a:solidFill>
          <a:ln w="12700">
            <a:noFill/>
            <a:miter lim="800000"/>
            <a:headEnd type="none" w="sm" len="sm"/>
            <a:tailEnd type="none" w="sm" len="sm"/>
          </a:ln>
        </p:spPr>
        <p:txBody>
          <a:bodyPr wrap="none" anchor="ctr"/>
          <a:lstStyle>
            <a:defPPr>
              <a:defRPr lang="en-GB"/>
            </a:defPPr>
            <a:lvl1pPr algn="ctr">
              <a:defRPr sz="1400">
                <a:solidFill>
                  <a:srgbClr val="37305A"/>
                </a:solidFill>
              </a:defRPr>
            </a:lvl1pPr>
          </a:lstStyle>
          <a:p>
            <a:r>
              <a:rPr lang="en-US" sz="2000" dirty="0">
                <a:solidFill>
                  <a:srgbClr val="003367"/>
                </a:solidFill>
              </a:rPr>
              <a:t>Anonymous</a:t>
            </a:r>
          </a:p>
          <a:p>
            <a:r>
              <a:rPr lang="en-US" sz="2000" dirty="0">
                <a:solidFill>
                  <a:srgbClr val="003367"/>
                </a:solidFill>
              </a:rPr>
              <a:t>Segments</a:t>
            </a:r>
          </a:p>
          <a:p>
            <a:r>
              <a:rPr lang="en-US" sz="2000" dirty="0">
                <a:solidFill>
                  <a:srgbClr val="003367"/>
                </a:solidFill>
              </a:rPr>
              <a:t>(zero-fill)</a:t>
            </a:r>
          </a:p>
        </p:txBody>
      </p:sp>
      <p:sp>
        <p:nvSpPr>
          <p:cNvPr id="28" name="Oval 59">
            <a:extLst>
              <a:ext uri="{FF2B5EF4-FFF2-40B4-BE49-F238E27FC236}">
                <a16:creationId xmlns:a16="http://schemas.microsoft.com/office/drawing/2014/main" id="{77C1E725-31E5-2A44-BE16-A5A095328A5C}"/>
              </a:ext>
            </a:extLst>
          </p:cNvPr>
          <p:cNvSpPr>
            <a:spLocks noChangeArrowheads="1"/>
          </p:cNvSpPr>
          <p:nvPr/>
        </p:nvSpPr>
        <p:spPr bwMode="auto">
          <a:xfrm flipH="1">
            <a:off x="3114675" y="3597275"/>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29" name="Oval 60">
            <a:extLst>
              <a:ext uri="{FF2B5EF4-FFF2-40B4-BE49-F238E27FC236}">
                <a16:creationId xmlns:a16="http://schemas.microsoft.com/office/drawing/2014/main" id="{06232038-9BD3-CF4C-B2E9-D8DC49DC177F}"/>
              </a:ext>
            </a:extLst>
          </p:cNvPr>
          <p:cNvSpPr>
            <a:spLocks noChangeArrowheads="1"/>
          </p:cNvSpPr>
          <p:nvPr/>
        </p:nvSpPr>
        <p:spPr bwMode="auto">
          <a:xfrm flipH="1">
            <a:off x="3284537" y="3676650"/>
            <a:ext cx="111125"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30" name="Oval 61">
            <a:extLst>
              <a:ext uri="{FF2B5EF4-FFF2-40B4-BE49-F238E27FC236}">
                <a16:creationId xmlns:a16="http://schemas.microsoft.com/office/drawing/2014/main" id="{8E0AB389-8B7B-0A4E-B3A0-5625DD5AE4BC}"/>
              </a:ext>
            </a:extLst>
          </p:cNvPr>
          <p:cNvSpPr>
            <a:spLocks noChangeArrowheads="1"/>
          </p:cNvSpPr>
          <p:nvPr/>
        </p:nvSpPr>
        <p:spPr bwMode="auto">
          <a:xfrm flipH="1">
            <a:off x="3471862" y="3608388"/>
            <a:ext cx="112713" cy="117475"/>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cxnSp>
        <p:nvCxnSpPr>
          <p:cNvPr id="31" name="AutoShape 62">
            <a:extLst>
              <a:ext uri="{FF2B5EF4-FFF2-40B4-BE49-F238E27FC236}">
                <a16:creationId xmlns:a16="http://schemas.microsoft.com/office/drawing/2014/main" id="{1C1C436C-C945-1145-859D-32889BDCD77A}"/>
              </a:ext>
            </a:extLst>
          </p:cNvPr>
          <p:cNvCxnSpPr>
            <a:cxnSpLocks noChangeShapeType="1"/>
            <a:stCxn id="34" idx="4"/>
            <a:endCxn id="28" idx="0"/>
          </p:cNvCxnSpPr>
          <p:nvPr/>
        </p:nvCxnSpPr>
        <p:spPr bwMode="auto">
          <a:xfrm flipH="1">
            <a:off x="3170237" y="3522663"/>
            <a:ext cx="169863" cy="74612"/>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32" name="AutoShape 63">
            <a:extLst>
              <a:ext uri="{FF2B5EF4-FFF2-40B4-BE49-F238E27FC236}">
                <a16:creationId xmlns:a16="http://schemas.microsoft.com/office/drawing/2014/main" id="{E5664397-E019-394B-BEA9-4C36C9C82FC9}"/>
              </a:ext>
            </a:extLst>
          </p:cNvPr>
          <p:cNvCxnSpPr>
            <a:cxnSpLocks noChangeShapeType="1"/>
            <a:stCxn id="34" idx="4"/>
            <a:endCxn id="29" idx="0"/>
          </p:cNvCxnSpPr>
          <p:nvPr/>
        </p:nvCxnSpPr>
        <p:spPr bwMode="auto">
          <a:xfrm>
            <a:off x="3340100" y="3522663"/>
            <a:ext cx="0" cy="153987"/>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cxnSp>
        <p:nvCxnSpPr>
          <p:cNvPr id="33" name="AutoShape 64">
            <a:extLst>
              <a:ext uri="{FF2B5EF4-FFF2-40B4-BE49-F238E27FC236}">
                <a16:creationId xmlns:a16="http://schemas.microsoft.com/office/drawing/2014/main" id="{CEE9B164-8328-4C44-BE37-0D772BF93E87}"/>
              </a:ext>
            </a:extLst>
          </p:cNvPr>
          <p:cNvCxnSpPr>
            <a:cxnSpLocks noChangeShapeType="1"/>
            <a:stCxn id="34" idx="4"/>
            <a:endCxn id="30" idx="7"/>
          </p:cNvCxnSpPr>
          <p:nvPr/>
        </p:nvCxnSpPr>
        <p:spPr bwMode="auto">
          <a:xfrm>
            <a:off x="3340100" y="3522663"/>
            <a:ext cx="149225" cy="101600"/>
          </a:xfrm>
          <a:prstGeom prst="straightConnector1">
            <a:avLst/>
          </a:prstGeom>
          <a:noFill/>
          <a:ln w="31750" cap="rnd">
            <a:solidFill>
              <a:srgbClr val="000000"/>
            </a:solidFill>
            <a:prstDash val="sysDot"/>
            <a:round/>
            <a:headEnd type="none" w="sm" len="sm"/>
            <a:tailEnd type="none" w="sm" len="sm"/>
          </a:ln>
          <a:extLst>
            <a:ext uri="{909E8E84-426E-40dd-AFC4-6F175D3DCCD1}">
              <a14:hiddenFill xmlns:a14="http://schemas.microsoft.com/office/drawing/2010/main" xmlns="">
                <a:noFill/>
              </a14:hiddenFill>
            </a:ext>
          </a:extLst>
        </p:spPr>
      </p:cxnSp>
      <p:sp>
        <p:nvSpPr>
          <p:cNvPr id="34" name="Oval 65">
            <a:extLst>
              <a:ext uri="{FF2B5EF4-FFF2-40B4-BE49-F238E27FC236}">
                <a16:creationId xmlns:a16="http://schemas.microsoft.com/office/drawing/2014/main" id="{71278D50-1EF3-4048-B187-6BDAAA73285D}"/>
              </a:ext>
            </a:extLst>
          </p:cNvPr>
          <p:cNvSpPr>
            <a:spLocks noChangeArrowheads="1"/>
          </p:cNvSpPr>
          <p:nvPr/>
        </p:nvSpPr>
        <p:spPr bwMode="auto">
          <a:xfrm flipH="1">
            <a:off x="3282950" y="3411538"/>
            <a:ext cx="112712" cy="112712"/>
          </a:xfrm>
          <a:prstGeom prst="ellipse">
            <a:avLst/>
          </a:prstGeom>
          <a:solidFill>
            <a:srgbClr val="333333"/>
          </a:solidFill>
          <a:ln>
            <a:noFill/>
          </a:ln>
          <a:extLst>
            <a:ext uri="{91240B29-F687-4f45-9708-019B960494DF}">
              <a14:hiddenLine xmlns:a14="http://schemas.microsoft.com/office/drawing/2010/main" xmlns="" w="19050">
                <a:solidFill>
                  <a:srgbClr val="000000"/>
                </a:solidFill>
                <a:round/>
                <a:headEnd type="none" w="sm" len="sm"/>
                <a:tailEnd type="none" w="sm" len="sm"/>
              </a14:hiddenLine>
            </a:ext>
          </a:extLst>
        </p:spPr>
        <p:txBody>
          <a:bodyPr anchor="ctr">
            <a:spAutoFit/>
          </a:bodyPr>
          <a:lstStyle/>
          <a:p>
            <a:pPr defTabSz="914400"/>
            <a:endParaRPr lang="en-US" sz="1800">
              <a:solidFill>
                <a:srgbClr val="000000"/>
              </a:solidFill>
              <a:cs typeface="Arial" charset="0"/>
            </a:endParaRPr>
          </a:p>
        </p:txBody>
      </p:sp>
      <p:sp>
        <p:nvSpPr>
          <p:cNvPr id="35" name="Text Box 93">
            <a:extLst>
              <a:ext uri="{FF2B5EF4-FFF2-40B4-BE49-F238E27FC236}">
                <a16:creationId xmlns:a16="http://schemas.microsoft.com/office/drawing/2014/main" id="{28889DE4-693B-C84A-B1E5-F6382859DD4E}"/>
              </a:ext>
            </a:extLst>
          </p:cNvPr>
          <p:cNvSpPr txBox="1">
            <a:spLocks noChangeArrowheads="1"/>
          </p:cNvSpPr>
          <p:nvPr/>
        </p:nvSpPr>
        <p:spPr bwMode="auto">
          <a:xfrm flipH="1">
            <a:off x="6172200" y="4741228"/>
            <a:ext cx="2362200"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Files on “disk”</a:t>
            </a:r>
          </a:p>
        </p:txBody>
      </p:sp>
      <p:sp>
        <p:nvSpPr>
          <p:cNvPr id="36" name="Text Box 93">
            <a:extLst>
              <a:ext uri="{FF2B5EF4-FFF2-40B4-BE49-F238E27FC236}">
                <a16:creationId xmlns:a16="http://schemas.microsoft.com/office/drawing/2014/main" id="{ED72A791-8A83-904D-AC08-241C20007E8B}"/>
              </a:ext>
            </a:extLst>
          </p:cNvPr>
          <p:cNvSpPr txBox="1">
            <a:spLocks noChangeArrowheads="1"/>
          </p:cNvSpPr>
          <p:nvPr/>
        </p:nvSpPr>
        <p:spPr bwMode="auto">
          <a:xfrm flipH="1">
            <a:off x="1143000" y="2259966"/>
            <a:ext cx="1259681"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static</a:t>
            </a:r>
          </a:p>
        </p:txBody>
      </p:sp>
      <p:sp>
        <p:nvSpPr>
          <p:cNvPr id="37" name="Text Box 93">
            <a:extLst>
              <a:ext uri="{FF2B5EF4-FFF2-40B4-BE49-F238E27FC236}">
                <a16:creationId xmlns:a16="http://schemas.microsoft.com/office/drawing/2014/main" id="{4A397389-0CAB-E544-B0DE-30F95CE143B7}"/>
              </a:ext>
            </a:extLst>
          </p:cNvPr>
          <p:cNvSpPr txBox="1">
            <a:spLocks noChangeArrowheads="1"/>
          </p:cNvSpPr>
          <p:nvPr/>
        </p:nvSpPr>
        <p:spPr bwMode="auto">
          <a:xfrm flipH="1">
            <a:off x="1152524" y="4062732"/>
            <a:ext cx="1387083" cy="433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eaLnBrk="1" fontAlgn="auto" hangingPunct="1">
              <a:spcBef>
                <a:spcPts val="0"/>
              </a:spcBef>
              <a:spcAft>
                <a:spcPts val="0"/>
              </a:spcAft>
              <a:defRPr/>
            </a:pPr>
            <a:r>
              <a:rPr lang="en-US" sz="2200" b="1" kern="0" dirty="0">
                <a:solidFill>
                  <a:srgbClr val="000000"/>
                </a:solidFill>
              </a:rPr>
              <a:t>dynamic</a:t>
            </a:r>
          </a:p>
        </p:txBody>
      </p:sp>
      <p:sp>
        <p:nvSpPr>
          <p:cNvPr id="38" name="Text Box 93">
            <a:extLst>
              <a:ext uri="{FF2B5EF4-FFF2-40B4-BE49-F238E27FC236}">
                <a16:creationId xmlns:a16="http://schemas.microsoft.com/office/drawing/2014/main" id="{7ACA6654-B9EC-3047-9E4C-29C6E1B70180}"/>
              </a:ext>
            </a:extLst>
          </p:cNvPr>
          <p:cNvSpPr txBox="1">
            <a:spLocks noChangeArrowheads="1"/>
          </p:cNvSpPr>
          <p:nvPr/>
        </p:nvSpPr>
        <p:spPr bwMode="auto">
          <a:xfrm flipH="1">
            <a:off x="5778500" y="5512366"/>
            <a:ext cx="1546225" cy="838200"/>
          </a:xfrm>
          <a:prstGeom prst="rect">
            <a:avLst/>
          </a:prstGeom>
          <a:solidFill>
            <a:srgbClr val="FFFFFF"/>
          </a:solidFill>
          <a:ln w="12700">
            <a:noFill/>
            <a:miter lim="800000"/>
            <a:headEnd type="none" w="sm" len="sm"/>
            <a:tailEnd type="none" w="sm" len="sm"/>
          </a:ln>
        </p:spPr>
        <p:txBody>
          <a:bodyPr wrap="none" anchor="ctr"/>
          <a:lstStyle>
            <a:defPPr>
              <a:defRPr lang="en-GB"/>
            </a:defPPr>
            <a:lvl1pPr algn="ctr">
              <a:defRPr sz="1400">
                <a:solidFill>
                  <a:srgbClr val="37305A"/>
                </a:solidFill>
              </a:defRPr>
            </a:lvl1pPr>
          </a:lstStyle>
          <a:p>
            <a:endParaRPr lang="en-US" sz="2000" dirty="0">
              <a:solidFill>
                <a:srgbClr val="003367"/>
              </a:solidFill>
            </a:endParaRPr>
          </a:p>
        </p:txBody>
      </p:sp>
      <p:sp>
        <p:nvSpPr>
          <p:cNvPr id="39" name="Rectangle 38">
            <a:extLst>
              <a:ext uri="{FF2B5EF4-FFF2-40B4-BE49-F238E27FC236}">
                <a16:creationId xmlns:a16="http://schemas.microsoft.com/office/drawing/2014/main" id="{6DCC56C9-55EA-0643-B6B4-C5131573C88F}"/>
              </a:ext>
            </a:extLst>
          </p:cNvPr>
          <p:cNvSpPr/>
          <p:nvPr/>
        </p:nvSpPr>
        <p:spPr>
          <a:xfrm>
            <a:off x="5778500" y="5540514"/>
            <a:ext cx="2714625" cy="707886"/>
          </a:xfrm>
          <a:prstGeom prst="rect">
            <a:avLst/>
          </a:prstGeom>
        </p:spPr>
        <p:txBody>
          <a:bodyPr wrap="square">
            <a:spAutoFit/>
          </a:bodyPr>
          <a:lstStyle/>
          <a:p>
            <a:r>
              <a:rPr lang="en-US" sz="2000" dirty="0">
                <a:solidFill>
                  <a:srgbClr val="003367"/>
                </a:solidFill>
              </a:rPr>
              <a:t>Pages are fetched or filled </a:t>
            </a:r>
            <a:r>
              <a:rPr lang="en-US" sz="2000" b="1" dirty="0">
                <a:solidFill>
                  <a:srgbClr val="003367"/>
                </a:solidFill>
              </a:rPr>
              <a:t>on demand</a:t>
            </a:r>
            <a:r>
              <a:rPr lang="en-US" sz="2000" dirty="0">
                <a:solidFill>
                  <a:srgbClr val="003367"/>
                </a:solidFill>
              </a:rPr>
              <a:t>.</a:t>
            </a:r>
          </a:p>
        </p:txBody>
      </p:sp>
    </p:spTree>
    <p:extLst>
      <p:ext uri="{BB962C8B-B14F-4D97-AF65-F5344CB8AC3E}">
        <p14:creationId xmlns:p14="http://schemas.microsoft.com/office/powerpoint/2010/main" val="2728741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mapped files (</a:t>
            </a:r>
            <a:r>
              <a:rPr lang="en-US" dirty="0" err="1"/>
              <a:t>mmap</a:t>
            </a:r>
            <a:r>
              <a:rPr lang="en-US" dirty="0"/>
              <a:t>)</a:t>
            </a:r>
          </a:p>
        </p:txBody>
      </p:sp>
      <p:pic>
        <p:nvPicPr>
          <p:cNvPr id="3" name="Picture 2"/>
          <p:cNvPicPr>
            <a:picLocks noChangeAspect="1"/>
          </p:cNvPicPr>
          <p:nvPr/>
        </p:nvPicPr>
        <p:blipFill>
          <a:blip r:embed="rId2"/>
          <a:stretch>
            <a:fillRect/>
          </a:stretch>
        </p:blipFill>
        <p:spPr>
          <a:xfrm>
            <a:off x="609600" y="1409700"/>
            <a:ext cx="7620000" cy="5448300"/>
          </a:xfrm>
          <a:prstGeom prst="rect">
            <a:avLst/>
          </a:prstGeom>
        </p:spPr>
      </p:pic>
      <p:sp>
        <p:nvSpPr>
          <p:cNvPr id="4" name="Rectangle 3"/>
          <p:cNvSpPr/>
          <p:nvPr/>
        </p:nvSpPr>
        <p:spPr>
          <a:xfrm>
            <a:off x="3657600" y="1295400"/>
            <a:ext cx="4572000" cy="523220"/>
          </a:xfrm>
          <a:prstGeom prst="rect">
            <a:avLst/>
          </a:prstGeom>
        </p:spPr>
        <p:txBody>
          <a:bodyPr>
            <a:spAutoFit/>
          </a:bodyPr>
          <a:lstStyle/>
          <a:p>
            <a:r>
              <a:rPr lang="en-US" sz="1400" dirty="0">
                <a:solidFill>
                  <a:schemeClr val="bg2"/>
                </a:solidFill>
              </a:rPr>
              <a:t>https://</a:t>
            </a:r>
            <a:r>
              <a:rPr lang="en-US" sz="1400" dirty="0" err="1">
                <a:solidFill>
                  <a:schemeClr val="bg2"/>
                </a:solidFill>
              </a:rPr>
              <a:t>www.safaribooksonline.com</a:t>
            </a:r>
            <a:r>
              <a:rPr lang="en-US" sz="1400" dirty="0">
                <a:solidFill>
                  <a:schemeClr val="bg2"/>
                </a:solidFill>
              </a:rPr>
              <a:t>/library/view/</a:t>
            </a:r>
            <a:r>
              <a:rPr lang="en-US" sz="1400" dirty="0" err="1">
                <a:solidFill>
                  <a:schemeClr val="bg2"/>
                </a:solidFill>
              </a:rPr>
              <a:t>linux</a:t>
            </a:r>
            <a:r>
              <a:rPr lang="en-US" sz="1400" dirty="0">
                <a:solidFill>
                  <a:schemeClr val="bg2"/>
                </a:solidFill>
              </a:rPr>
              <a:t>-system-programming/0596009585/ch04s03.html</a:t>
            </a:r>
          </a:p>
        </p:txBody>
      </p:sp>
      <p:sp>
        <p:nvSpPr>
          <p:cNvPr id="5" name="Rectangle 4"/>
          <p:cNvSpPr/>
          <p:nvPr/>
        </p:nvSpPr>
        <p:spPr>
          <a:xfrm>
            <a:off x="3657600" y="1981200"/>
            <a:ext cx="4800600" cy="1323439"/>
          </a:xfrm>
          <a:prstGeom prst="rect">
            <a:avLst/>
          </a:prstGeom>
        </p:spPr>
        <p:txBody>
          <a:bodyPr wrap="square">
            <a:spAutoFit/>
          </a:bodyPr>
          <a:lstStyle/>
          <a:p>
            <a:endParaRPr lang="en-US" sz="2000" b="1" dirty="0"/>
          </a:p>
          <a:p>
            <a:r>
              <a:rPr lang="en-US" sz="2000" b="1" dirty="0"/>
              <a:t>Uses</a:t>
            </a:r>
            <a:r>
              <a:rPr lang="en-US" sz="2000" dirty="0"/>
              <a:t>: mapping program sections into virtual memory, shared libraries/DLLs, “zero-copy” on demand access to files.</a:t>
            </a:r>
          </a:p>
        </p:txBody>
      </p:sp>
      <p:sp>
        <p:nvSpPr>
          <p:cNvPr id="6" name="Rectangle 5">
            <a:extLst>
              <a:ext uri="{FF2B5EF4-FFF2-40B4-BE49-F238E27FC236}">
                <a16:creationId xmlns:a16="http://schemas.microsoft.com/office/drawing/2014/main" id="{AFDC1D2C-3C62-6C44-8656-FCF3EC607D5F}"/>
              </a:ext>
            </a:extLst>
          </p:cNvPr>
          <p:cNvSpPr/>
          <p:nvPr/>
        </p:nvSpPr>
        <p:spPr>
          <a:xfrm>
            <a:off x="3657600" y="3441819"/>
            <a:ext cx="5181600" cy="400110"/>
          </a:xfrm>
          <a:prstGeom prst="rect">
            <a:avLst/>
          </a:prstGeom>
        </p:spPr>
        <p:txBody>
          <a:bodyPr wrap="square">
            <a:spAutoFit/>
          </a:bodyPr>
          <a:lstStyle/>
          <a:p>
            <a:pPr lvl="0">
              <a:defRPr/>
            </a:pPr>
            <a:r>
              <a:rPr lang="en-US" sz="2000" dirty="0">
                <a:solidFill>
                  <a:srgbClr val="37305A"/>
                </a:solidFill>
              </a:rPr>
              <a:t>void *</a:t>
            </a:r>
            <a:r>
              <a:rPr lang="en-US" sz="2000" dirty="0" err="1">
                <a:solidFill>
                  <a:srgbClr val="37305A"/>
                </a:solidFill>
              </a:rPr>
              <a:t>mmap</a:t>
            </a:r>
            <a:r>
              <a:rPr lang="en-US" sz="2000" dirty="0">
                <a:solidFill>
                  <a:srgbClr val="37305A"/>
                </a:solidFill>
              </a:rPr>
              <a:t>(*</a:t>
            </a:r>
            <a:r>
              <a:rPr lang="en-US" sz="2000" dirty="0" err="1">
                <a:solidFill>
                  <a:srgbClr val="37305A"/>
                </a:solidFill>
              </a:rPr>
              <a:t>addr</a:t>
            </a:r>
            <a:r>
              <a:rPr lang="en-US" sz="2000" dirty="0">
                <a:solidFill>
                  <a:srgbClr val="37305A"/>
                </a:solidFill>
              </a:rPr>
              <a:t>, </a:t>
            </a:r>
            <a:r>
              <a:rPr lang="en-US" sz="2000" dirty="0" err="1">
                <a:solidFill>
                  <a:srgbClr val="37305A"/>
                </a:solidFill>
              </a:rPr>
              <a:t>len</a:t>
            </a:r>
            <a:r>
              <a:rPr lang="en-US" sz="2000" dirty="0">
                <a:solidFill>
                  <a:srgbClr val="37305A"/>
                </a:solidFill>
              </a:rPr>
              <a:t>, </a:t>
            </a:r>
            <a:r>
              <a:rPr lang="en-US" sz="2000" dirty="0" err="1">
                <a:solidFill>
                  <a:srgbClr val="37305A"/>
                </a:solidFill>
              </a:rPr>
              <a:t>prot</a:t>
            </a:r>
            <a:r>
              <a:rPr lang="en-US" sz="2000" dirty="0">
                <a:solidFill>
                  <a:srgbClr val="37305A"/>
                </a:solidFill>
              </a:rPr>
              <a:t>, flag, </a:t>
            </a:r>
            <a:r>
              <a:rPr lang="en-US" sz="2000" dirty="0" err="1">
                <a:solidFill>
                  <a:srgbClr val="37305A"/>
                </a:solidFill>
              </a:rPr>
              <a:t>fd</a:t>
            </a:r>
            <a:r>
              <a:rPr lang="en-US" sz="2000" dirty="0">
                <a:solidFill>
                  <a:srgbClr val="37305A"/>
                </a:solidFill>
              </a:rPr>
              <a:t>, offset);</a:t>
            </a:r>
          </a:p>
        </p:txBody>
      </p:sp>
      <p:sp>
        <p:nvSpPr>
          <p:cNvPr id="7" name="Rectangle 6">
            <a:extLst>
              <a:ext uri="{FF2B5EF4-FFF2-40B4-BE49-F238E27FC236}">
                <a16:creationId xmlns:a16="http://schemas.microsoft.com/office/drawing/2014/main" id="{46D60F06-FA11-E141-86A3-2B63235653EE}"/>
              </a:ext>
            </a:extLst>
          </p:cNvPr>
          <p:cNvSpPr/>
          <p:nvPr/>
        </p:nvSpPr>
        <p:spPr>
          <a:xfrm>
            <a:off x="3657600" y="5532020"/>
            <a:ext cx="549275" cy="400110"/>
          </a:xfrm>
          <a:prstGeom prst="rect">
            <a:avLst/>
          </a:prstGeom>
        </p:spPr>
        <p:txBody>
          <a:bodyPr wrap="square">
            <a:spAutoFit/>
          </a:bodyPr>
          <a:lstStyle/>
          <a:p>
            <a:pPr lvl="0">
              <a:defRPr/>
            </a:pPr>
            <a:r>
              <a:rPr lang="en-US" sz="2000" dirty="0" err="1">
                <a:solidFill>
                  <a:srgbClr val="37305A"/>
                </a:solidFill>
              </a:rPr>
              <a:t>fd</a:t>
            </a:r>
            <a:endParaRPr lang="en-US" sz="2000" dirty="0">
              <a:solidFill>
                <a:srgbClr val="37305A"/>
              </a:solidFill>
            </a:endParaRPr>
          </a:p>
        </p:txBody>
      </p:sp>
      <p:sp>
        <p:nvSpPr>
          <p:cNvPr id="8" name="Rectangle 7">
            <a:extLst>
              <a:ext uri="{FF2B5EF4-FFF2-40B4-BE49-F238E27FC236}">
                <a16:creationId xmlns:a16="http://schemas.microsoft.com/office/drawing/2014/main" id="{74E5354E-40CD-734D-86C6-065310A9213E}"/>
              </a:ext>
            </a:extLst>
          </p:cNvPr>
          <p:cNvSpPr/>
          <p:nvPr/>
        </p:nvSpPr>
        <p:spPr>
          <a:xfrm>
            <a:off x="2209800" y="4324290"/>
            <a:ext cx="838200" cy="400110"/>
          </a:xfrm>
          <a:prstGeom prst="rect">
            <a:avLst/>
          </a:prstGeom>
        </p:spPr>
        <p:txBody>
          <a:bodyPr wrap="square">
            <a:spAutoFit/>
          </a:bodyPr>
          <a:lstStyle/>
          <a:p>
            <a:pPr lvl="0">
              <a:defRPr/>
            </a:pPr>
            <a:r>
              <a:rPr lang="en-US" sz="2000" dirty="0" err="1">
                <a:solidFill>
                  <a:srgbClr val="37305A"/>
                </a:solidFill>
              </a:rPr>
              <a:t>addr</a:t>
            </a:r>
            <a:endParaRPr lang="en-US" sz="2000" dirty="0">
              <a:solidFill>
                <a:srgbClr val="37305A"/>
              </a:solidFill>
            </a:endParaRPr>
          </a:p>
        </p:txBody>
      </p:sp>
      <p:sp>
        <p:nvSpPr>
          <p:cNvPr id="9" name="Right Bracket 8">
            <a:extLst>
              <a:ext uri="{FF2B5EF4-FFF2-40B4-BE49-F238E27FC236}">
                <a16:creationId xmlns:a16="http://schemas.microsoft.com/office/drawing/2014/main" id="{930426D0-F536-6144-86E7-3598B08373C1}"/>
              </a:ext>
            </a:extLst>
          </p:cNvPr>
          <p:cNvSpPr/>
          <p:nvPr/>
        </p:nvSpPr>
        <p:spPr bwMode="auto">
          <a:xfrm>
            <a:off x="2974848" y="3784540"/>
            <a:ext cx="73152" cy="635060"/>
          </a:xfrm>
          <a:prstGeom prst="rightBracke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10" name="Rectangle 9">
            <a:extLst>
              <a:ext uri="{FF2B5EF4-FFF2-40B4-BE49-F238E27FC236}">
                <a16:creationId xmlns:a16="http://schemas.microsoft.com/office/drawing/2014/main" id="{B5C800D9-05C6-CA45-A75E-A7A26808B72E}"/>
              </a:ext>
            </a:extLst>
          </p:cNvPr>
          <p:cNvSpPr/>
          <p:nvPr/>
        </p:nvSpPr>
        <p:spPr>
          <a:xfrm>
            <a:off x="3048000" y="3949629"/>
            <a:ext cx="838200" cy="400110"/>
          </a:xfrm>
          <a:prstGeom prst="rect">
            <a:avLst/>
          </a:prstGeom>
        </p:spPr>
        <p:txBody>
          <a:bodyPr wrap="square">
            <a:spAutoFit/>
          </a:bodyPr>
          <a:lstStyle/>
          <a:p>
            <a:pPr lvl="0">
              <a:defRPr/>
            </a:pPr>
            <a:r>
              <a:rPr lang="en-US" sz="2000" dirty="0" err="1">
                <a:solidFill>
                  <a:srgbClr val="37305A"/>
                </a:solidFill>
              </a:rPr>
              <a:t>len</a:t>
            </a:r>
            <a:endParaRPr lang="en-US" sz="2000" dirty="0">
              <a:solidFill>
                <a:srgbClr val="37305A"/>
              </a:solidFill>
            </a:endParaRPr>
          </a:p>
        </p:txBody>
      </p:sp>
      <p:sp>
        <p:nvSpPr>
          <p:cNvPr id="11" name="Rectangle 10">
            <a:extLst>
              <a:ext uri="{FF2B5EF4-FFF2-40B4-BE49-F238E27FC236}">
                <a16:creationId xmlns:a16="http://schemas.microsoft.com/office/drawing/2014/main" id="{BFD4392A-F35B-5545-A8B2-DDAB9DB45CA2}"/>
              </a:ext>
            </a:extLst>
          </p:cNvPr>
          <p:cNvSpPr/>
          <p:nvPr/>
        </p:nvSpPr>
        <p:spPr>
          <a:xfrm>
            <a:off x="1295400" y="1738718"/>
            <a:ext cx="1267079" cy="400110"/>
          </a:xfrm>
          <a:prstGeom prst="rect">
            <a:avLst/>
          </a:prstGeom>
        </p:spPr>
        <p:txBody>
          <a:bodyPr wrap="square">
            <a:spAutoFit/>
          </a:bodyPr>
          <a:lstStyle/>
          <a:p>
            <a:pPr lvl="0">
              <a:defRPr/>
            </a:pPr>
            <a:r>
              <a:rPr lang="en-US" sz="2000" dirty="0">
                <a:solidFill>
                  <a:srgbClr val="37305A"/>
                </a:solidFill>
              </a:rPr>
              <a:t>N (high)</a:t>
            </a:r>
          </a:p>
        </p:txBody>
      </p:sp>
      <p:sp>
        <p:nvSpPr>
          <p:cNvPr id="12" name="Rectangle 11">
            <a:extLst>
              <a:ext uri="{FF2B5EF4-FFF2-40B4-BE49-F238E27FC236}">
                <a16:creationId xmlns:a16="http://schemas.microsoft.com/office/drawing/2014/main" id="{288D513C-DF82-9342-9C7C-2E6C6789629F}"/>
              </a:ext>
            </a:extLst>
          </p:cNvPr>
          <p:cNvSpPr/>
          <p:nvPr/>
        </p:nvSpPr>
        <p:spPr>
          <a:xfrm>
            <a:off x="2805589" y="6475449"/>
            <a:ext cx="338518" cy="400110"/>
          </a:xfrm>
          <a:prstGeom prst="rect">
            <a:avLst/>
          </a:prstGeom>
        </p:spPr>
        <p:txBody>
          <a:bodyPr wrap="square">
            <a:spAutoFit/>
          </a:bodyPr>
          <a:lstStyle/>
          <a:p>
            <a:pPr lvl="0">
              <a:defRPr/>
            </a:pPr>
            <a:r>
              <a:rPr lang="en-US" sz="2000" dirty="0">
                <a:solidFill>
                  <a:srgbClr val="37305A"/>
                </a:solidFill>
              </a:rPr>
              <a:t>0</a:t>
            </a:r>
          </a:p>
        </p:txBody>
      </p:sp>
      <p:sp>
        <p:nvSpPr>
          <p:cNvPr id="13" name="Rectangle 12">
            <a:extLst>
              <a:ext uri="{FF2B5EF4-FFF2-40B4-BE49-F238E27FC236}">
                <a16:creationId xmlns:a16="http://schemas.microsoft.com/office/drawing/2014/main" id="{2B510537-E38F-064F-BDC6-179DA533F8A9}"/>
              </a:ext>
            </a:extLst>
          </p:cNvPr>
          <p:cNvSpPr/>
          <p:nvPr/>
        </p:nvSpPr>
        <p:spPr>
          <a:xfrm>
            <a:off x="3932237" y="4834224"/>
            <a:ext cx="338518" cy="400110"/>
          </a:xfrm>
          <a:prstGeom prst="rect">
            <a:avLst/>
          </a:prstGeom>
        </p:spPr>
        <p:txBody>
          <a:bodyPr wrap="square">
            <a:spAutoFit/>
          </a:bodyPr>
          <a:lstStyle/>
          <a:p>
            <a:pPr lvl="0">
              <a:defRPr/>
            </a:pPr>
            <a:r>
              <a:rPr lang="en-US" sz="2000" dirty="0">
                <a:solidFill>
                  <a:srgbClr val="37305A"/>
                </a:solidFill>
              </a:rPr>
              <a:t>0</a:t>
            </a:r>
          </a:p>
        </p:txBody>
      </p:sp>
      <p:sp>
        <p:nvSpPr>
          <p:cNvPr id="14" name="Rectangle 13">
            <a:extLst>
              <a:ext uri="{FF2B5EF4-FFF2-40B4-BE49-F238E27FC236}">
                <a16:creationId xmlns:a16="http://schemas.microsoft.com/office/drawing/2014/main" id="{EFCB0F9C-C3CC-EE42-A46F-8823B90B29F0}"/>
              </a:ext>
            </a:extLst>
          </p:cNvPr>
          <p:cNvSpPr/>
          <p:nvPr/>
        </p:nvSpPr>
        <p:spPr>
          <a:xfrm>
            <a:off x="6248400" y="3810000"/>
            <a:ext cx="838200" cy="400110"/>
          </a:xfrm>
          <a:prstGeom prst="rect">
            <a:avLst/>
          </a:prstGeom>
        </p:spPr>
        <p:txBody>
          <a:bodyPr wrap="square">
            <a:spAutoFit/>
          </a:bodyPr>
          <a:lstStyle/>
          <a:p>
            <a:pPr lvl="0">
              <a:defRPr/>
            </a:pPr>
            <a:r>
              <a:rPr lang="en-US" sz="2000" dirty="0">
                <a:solidFill>
                  <a:srgbClr val="37305A"/>
                </a:solidFill>
              </a:rPr>
              <a:t>(</a:t>
            </a:r>
            <a:r>
              <a:rPr lang="en-US" sz="2000" dirty="0" err="1">
                <a:solidFill>
                  <a:srgbClr val="37305A"/>
                </a:solidFill>
              </a:rPr>
              <a:t>rwx</a:t>
            </a:r>
            <a:r>
              <a:rPr lang="en-US" sz="2000" dirty="0">
                <a:solidFill>
                  <a:srgbClr val="37305A"/>
                </a:solidFill>
              </a:rPr>
              <a:t>)</a:t>
            </a:r>
          </a:p>
        </p:txBody>
      </p:sp>
    </p:spTree>
    <p:extLst>
      <p:ext uri="{BB962C8B-B14F-4D97-AF65-F5344CB8AC3E}">
        <p14:creationId xmlns:p14="http://schemas.microsoft.com/office/powerpoint/2010/main" val="110611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 </a:t>
            </a:r>
            <a:r>
              <a:rPr lang="en-US" dirty="0" err="1"/>
              <a:t>mmap</a:t>
            </a:r>
            <a:r>
              <a:rPr lang="en-US" dirty="0"/>
              <a:t>”</a:t>
            </a:r>
          </a:p>
        </p:txBody>
      </p:sp>
      <p:sp>
        <p:nvSpPr>
          <p:cNvPr id="3" name="Rectangle 2"/>
          <p:cNvSpPr/>
          <p:nvPr/>
        </p:nvSpPr>
        <p:spPr>
          <a:xfrm>
            <a:off x="457200" y="1351509"/>
            <a:ext cx="8305800" cy="5232203"/>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#include &lt;sys/</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mman.h</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&gt;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void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mmap</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(void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addr</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size_t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len</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prot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flag,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int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filedes</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2000" b="0" i="0" u="none" strike="noStrike" kern="1200" cap="none" spc="0" normalizeH="0" baseline="0" noProof="0" dirty="0" err="1">
                <a:ln>
                  <a:noFill/>
                </a:ln>
                <a:solidFill>
                  <a:srgbClr val="37305A"/>
                </a:solidFill>
                <a:effectLst/>
                <a:uLnTx/>
                <a:uFillTx/>
                <a:latin typeface="Arial" charset="0"/>
                <a:ea typeface="ＭＳ Ｐゴシック" charset="0"/>
              </a:rPr>
              <a:t>off_t</a:t>
            </a:r>
            <a:r>
              <a:rPr kumimoji="0" lang="en-US" sz="2000" b="0" i="0" u="none" strike="noStrike" kern="1200" cap="none" spc="0" normalizeH="0" baseline="0" noProof="0" dirty="0">
                <a:ln>
                  <a:noFill/>
                </a:ln>
                <a:solidFill>
                  <a:srgbClr val="37305A"/>
                </a:solidFill>
                <a:effectLst/>
                <a:uLnTx/>
                <a:uFillTx/>
                <a:latin typeface="Arial" charset="0"/>
                <a:ea typeface="ＭＳ Ｐゴシック" charset="0"/>
              </a:rPr>
              <a:t> off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Returns: starting address of mapped region if OK, MAP_FAILED on error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The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mmap</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t>
            </a:r>
            <a:r>
              <a:rPr kumimoji="0" lang="en-US" sz="1800" b="1" i="0" u="none" strike="noStrike" kern="1200" cap="none" spc="0" normalizeH="0" baseline="0" noProof="0" dirty="0">
                <a:ln>
                  <a:noFill/>
                </a:ln>
                <a:solidFill>
                  <a:srgbClr val="37305A"/>
                </a:solidFill>
                <a:effectLst/>
                <a:uLnTx/>
                <a:uFillTx/>
                <a:latin typeface="Arial" charset="0"/>
                <a:ea typeface="ＭＳ Ｐゴシック" charset="0"/>
              </a:rPr>
              <a:t>system call </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causes the pages starting at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addr</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and continuing for at most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len</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bytes to be mapped from the object described by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fd</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starting at byte offset offset.  If offset or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len</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is not a multiple of the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pagesize</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the mapped region may extend past the specified range.  Any extension beyond the end of the mapped object will be zero-filled.</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37305A"/>
              </a:solidFill>
              <a:effectLst/>
              <a:uLnTx/>
              <a:uFillTx/>
              <a:latin typeface="Arial" charset="0"/>
              <a:ea typeface="ＭＳ Ｐゴシック" charset="0"/>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The </a:t>
            </a:r>
            <a:r>
              <a:rPr kumimoji="0" lang="en-US" sz="1800" b="0" i="0" u="none" strike="noStrike" kern="1200" cap="none" spc="0" normalizeH="0" baseline="0" noProof="0" dirty="0" err="1">
                <a:ln>
                  <a:noFill/>
                </a:ln>
                <a:solidFill>
                  <a:srgbClr val="37305A"/>
                </a:solidFill>
                <a:effectLst/>
                <a:uLnTx/>
                <a:uFillTx/>
                <a:latin typeface="Arial" charset="0"/>
                <a:ea typeface="ＭＳ Ｐゴシック" charset="0"/>
              </a:rPr>
              <a:t>addr</a:t>
            </a: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argument is used by the system to determine the starting address of the mapping, and its interpretation is dependent on the setting of the MAP_FIXED flag.  If MAP_FIXED is specified in flags, the system will try to place the mapping at the specified address, possibly removing a mapping that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37305A"/>
                </a:solidFill>
                <a:effectLst/>
                <a:uLnTx/>
                <a:uFillTx/>
                <a:latin typeface="Arial" charset="0"/>
                <a:ea typeface="ＭＳ Ｐゴシック" charset="0"/>
              </a:rPr>
              <a:t> already exists at that location….</a:t>
            </a:r>
            <a:endParaRPr kumimoji="0" lang="en-US" sz="2000" b="0" i="0" u="none" strike="noStrike" kern="1200" cap="none" spc="0" normalizeH="0" baseline="0" noProof="0" dirty="0">
              <a:ln>
                <a:noFill/>
              </a:ln>
              <a:solidFill>
                <a:srgbClr val="37305A"/>
              </a:solidFill>
              <a:effectLst/>
              <a:uLnTx/>
              <a:uFillTx/>
              <a:latin typeface="Arial" charset="0"/>
              <a:ea typeface="ＭＳ Ｐゴシック" charset="0"/>
            </a:endParaRPr>
          </a:p>
        </p:txBody>
      </p:sp>
    </p:spTree>
    <p:extLst>
      <p:ext uri="{BB962C8B-B14F-4D97-AF65-F5344CB8AC3E}">
        <p14:creationId xmlns:p14="http://schemas.microsoft.com/office/powerpoint/2010/main" val="2041458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Anonymous mapped memory</a:t>
            </a:r>
          </a:p>
        </p:txBody>
      </p:sp>
      <p:pic>
        <p:nvPicPr>
          <p:cNvPr id="3" name="Picture 2"/>
          <p:cNvPicPr>
            <a:picLocks noChangeAspect="1"/>
          </p:cNvPicPr>
          <p:nvPr/>
        </p:nvPicPr>
        <p:blipFill rotWithShape="1">
          <a:blip r:embed="rId2"/>
          <a:srcRect r="70000"/>
          <a:stretch/>
        </p:blipFill>
        <p:spPr>
          <a:xfrm>
            <a:off x="609600" y="1409700"/>
            <a:ext cx="2286000" cy="5448300"/>
          </a:xfrm>
          <a:prstGeom prst="rect">
            <a:avLst/>
          </a:prstGeom>
        </p:spPr>
      </p:pic>
      <p:sp>
        <p:nvSpPr>
          <p:cNvPr id="5" name="Rectangle 4"/>
          <p:cNvSpPr/>
          <p:nvPr/>
        </p:nvSpPr>
        <p:spPr>
          <a:xfrm>
            <a:off x="3848102" y="3928408"/>
            <a:ext cx="4800600" cy="1938992"/>
          </a:xfrm>
          <a:prstGeom prst="rect">
            <a:avLst/>
          </a:prstGeom>
        </p:spPr>
        <p:txBody>
          <a:bodyPr wrap="square">
            <a:spAutoFit/>
          </a:bodyPr>
          <a:lstStyle/>
          <a:p>
            <a:r>
              <a:rPr lang="en-US" sz="2000" b="1" dirty="0" err="1"/>
              <a:t>mmap</a:t>
            </a:r>
            <a:r>
              <a:rPr lang="en-US" sz="2000" b="1" dirty="0"/>
              <a:t>(…MAP_ANONYMOUS…)</a:t>
            </a:r>
          </a:p>
          <a:p>
            <a:endParaRPr lang="en-US" sz="2000" dirty="0"/>
          </a:p>
          <a:p>
            <a:r>
              <a:rPr lang="en-US" sz="2000" dirty="0"/>
              <a:t>Create/map an “anonymous” region that is not a file: it has no name, is not sharable.  The kernel may back it up on “disk”, but it does not persist. </a:t>
            </a:r>
          </a:p>
        </p:txBody>
      </p:sp>
      <p:cxnSp>
        <p:nvCxnSpPr>
          <p:cNvPr id="6" name="Straight Connector 5">
            <a:extLst>
              <a:ext uri="{FF2B5EF4-FFF2-40B4-BE49-F238E27FC236}">
                <a16:creationId xmlns:a16="http://schemas.microsoft.com/office/drawing/2014/main" id="{A9C594A5-1FFE-B342-83F1-7F7E884A2294}"/>
              </a:ext>
            </a:extLst>
          </p:cNvPr>
          <p:cNvCxnSpPr>
            <a:cxnSpLocks/>
          </p:cNvCxnSpPr>
          <p:nvPr/>
        </p:nvCxnSpPr>
        <p:spPr bwMode="auto">
          <a:xfrm flipV="1">
            <a:off x="2882900" y="4073664"/>
            <a:ext cx="965202" cy="656810"/>
          </a:xfrm>
          <a:prstGeom prst="line">
            <a:avLst/>
          </a:prstGeom>
          <a:noFill/>
          <a:ln w="12700">
            <a:solidFill>
              <a:srgbClr val="000000"/>
            </a:solidFill>
            <a:prstDash val="sysDot"/>
            <a:miter lim="800000"/>
            <a:headEnd type="none" w="sm" len="sm"/>
            <a:tailEnd type="none" w="sm" len="sm"/>
          </a:ln>
        </p:spPr>
      </p:cxnSp>
      <p:cxnSp>
        <p:nvCxnSpPr>
          <p:cNvPr id="7" name="Straight Connector 6">
            <a:extLst>
              <a:ext uri="{FF2B5EF4-FFF2-40B4-BE49-F238E27FC236}">
                <a16:creationId xmlns:a16="http://schemas.microsoft.com/office/drawing/2014/main" id="{F75729FE-DE3B-6A4D-8F33-C88682FE6B71}"/>
              </a:ext>
            </a:extLst>
          </p:cNvPr>
          <p:cNvCxnSpPr>
            <a:cxnSpLocks/>
          </p:cNvCxnSpPr>
          <p:nvPr/>
        </p:nvCxnSpPr>
        <p:spPr bwMode="auto">
          <a:xfrm>
            <a:off x="2882900" y="5520393"/>
            <a:ext cx="1079500" cy="347007"/>
          </a:xfrm>
          <a:prstGeom prst="line">
            <a:avLst/>
          </a:prstGeom>
          <a:noFill/>
          <a:ln w="12700">
            <a:solidFill>
              <a:srgbClr val="000000"/>
            </a:solidFill>
            <a:prstDash val="sysDot"/>
            <a:miter lim="800000"/>
            <a:headEnd type="none" w="sm" len="sm"/>
            <a:tailEnd type="none" w="sm" len="sm"/>
          </a:ln>
        </p:spPr>
      </p:cxnSp>
      <p:sp>
        <p:nvSpPr>
          <p:cNvPr id="16" name="Rectangle 15">
            <a:extLst>
              <a:ext uri="{FF2B5EF4-FFF2-40B4-BE49-F238E27FC236}">
                <a16:creationId xmlns:a16="http://schemas.microsoft.com/office/drawing/2014/main" id="{B32C4808-2091-D043-8C23-5284ED4C8405}"/>
              </a:ext>
            </a:extLst>
          </p:cNvPr>
          <p:cNvSpPr/>
          <p:nvPr/>
        </p:nvSpPr>
        <p:spPr>
          <a:xfrm>
            <a:off x="3810000" y="2133600"/>
            <a:ext cx="4800600" cy="1323439"/>
          </a:xfrm>
          <a:prstGeom prst="rect">
            <a:avLst/>
          </a:prstGeom>
        </p:spPr>
        <p:txBody>
          <a:bodyPr wrap="square">
            <a:spAutoFit/>
          </a:bodyPr>
          <a:lstStyle/>
          <a:p>
            <a:r>
              <a:rPr lang="en-US" sz="2000" dirty="0"/>
              <a:t>A mapped file has a name in the file system.   With different arguments, </a:t>
            </a:r>
            <a:r>
              <a:rPr lang="en-US" sz="2000" dirty="0" err="1"/>
              <a:t>mmap</a:t>
            </a:r>
            <a:r>
              <a:rPr lang="en-US" sz="2000" dirty="0"/>
              <a:t> can create transient VM regions that disappear when the process exits.</a:t>
            </a:r>
          </a:p>
        </p:txBody>
      </p:sp>
      <p:sp>
        <p:nvSpPr>
          <p:cNvPr id="18" name="Rectangle 17">
            <a:extLst>
              <a:ext uri="{FF2B5EF4-FFF2-40B4-BE49-F238E27FC236}">
                <a16:creationId xmlns:a16="http://schemas.microsoft.com/office/drawing/2014/main" id="{4F608C91-420A-A448-B373-C60E91D9760C}"/>
              </a:ext>
            </a:extLst>
          </p:cNvPr>
          <p:cNvSpPr/>
          <p:nvPr/>
        </p:nvSpPr>
        <p:spPr>
          <a:xfrm>
            <a:off x="3848102" y="6083915"/>
            <a:ext cx="3262432" cy="400110"/>
          </a:xfrm>
          <a:prstGeom prst="rect">
            <a:avLst/>
          </a:prstGeom>
        </p:spPr>
        <p:txBody>
          <a:bodyPr wrap="none">
            <a:spAutoFit/>
          </a:bodyPr>
          <a:lstStyle/>
          <a:p>
            <a:r>
              <a:rPr lang="en-US" sz="2000" dirty="0">
                <a:solidFill>
                  <a:srgbClr val="37305A"/>
                </a:solidFill>
              </a:rPr>
              <a:t>What are the initial values?</a:t>
            </a:r>
            <a:endParaRPr lang="en-US" dirty="0"/>
          </a:p>
        </p:txBody>
      </p:sp>
    </p:spTree>
    <p:extLst>
      <p:ext uri="{BB962C8B-B14F-4D97-AF65-F5344CB8AC3E}">
        <p14:creationId xmlns:p14="http://schemas.microsoft.com/office/powerpoint/2010/main" val="1918453076"/>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8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132334</TotalTime>
  <Words>2835</Words>
  <Application>Microsoft Macintosh PowerPoint</Application>
  <PresentationFormat>On-screen Show (4:3)</PresentationFormat>
  <Paragraphs>362</Paragraphs>
  <Slides>27</Slides>
  <Notes>1</Notes>
  <HiddenSlides>0</HiddenSlides>
  <MMClips>0</MMClips>
  <ScaleCrop>false</ScaleCrop>
  <HeadingPairs>
    <vt:vector size="6" baseType="variant">
      <vt:variant>
        <vt:lpstr>Fonts Used</vt:lpstr>
      </vt:variant>
      <vt:variant>
        <vt:i4>7</vt:i4>
      </vt:variant>
      <vt:variant>
        <vt:lpstr>Theme</vt:lpstr>
      </vt:variant>
      <vt:variant>
        <vt:i4>8</vt:i4>
      </vt:variant>
      <vt:variant>
        <vt:lpstr>Slide Titles</vt:lpstr>
      </vt:variant>
      <vt:variant>
        <vt:i4>27</vt:i4>
      </vt:variant>
    </vt:vector>
  </HeadingPairs>
  <TitlesOfParts>
    <vt:vector size="42" baseType="lpstr">
      <vt:lpstr>Arial</vt:lpstr>
      <vt:lpstr>Calibri</vt:lpstr>
      <vt:lpstr>Courier New</vt:lpstr>
      <vt:lpstr>Gill Sans MT</vt:lpstr>
      <vt:lpstr>Helvetica</vt:lpstr>
      <vt:lpstr>Lucida Sans Unicode</vt:lpstr>
      <vt:lpstr>Times New Roman</vt:lpstr>
      <vt:lpstr>Default Design</vt:lpstr>
      <vt:lpstr>4_Default Design</vt:lpstr>
      <vt:lpstr>5_Default Design</vt:lpstr>
      <vt:lpstr>template</vt:lpstr>
      <vt:lpstr>6_Default Design</vt:lpstr>
      <vt:lpstr>1_Default Design</vt:lpstr>
      <vt:lpstr>18_Default Design</vt:lpstr>
      <vt:lpstr>2_Default Design</vt:lpstr>
      <vt:lpstr>PowerPoint Presentation</vt:lpstr>
      <vt:lpstr>Virtual addressing: under the hood</vt:lpstr>
      <vt:lpstr>Entry to the kernel</vt:lpstr>
      <vt:lpstr>“Limited direct execution”</vt:lpstr>
      <vt:lpstr>The p-p-paradigm</vt:lpstr>
      <vt:lpstr>Program and VAS: idealized view</vt:lpstr>
      <vt:lpstr>Memory mapped files (mmap)</vt:lpstr>
      <vt:lpstr>“Man mmap”</vt:lpstr>
      <vt:lpstr>Anonymous mapped memory</vt:lpstr>
      <vt:lpstr>Mmap example: heap slab</vt:lpstr>
      <vt:lpstr>Memory as a cache</vt:lpstr>
      <vt:lpstr>Linux x86-64 VAS layout</vt:lpstr>
      <vt:lpstr>PowerPoint Presentation</vt:lpstr>
      <vt:lpstr>PowerPoint Presentation</vt:lpstr>
      <vt:lpstr>Avie Tevanian</vt:lpstr>
      <vt:lpstr>Mach VM</vt:lpstr>
      <vt:lpstr>Virtual memory the Mach way</vt:lpstr>
      <vt:lpstr>Inside the VAS</vt:lpstr>
      <vt:lpstr>Inside the VAS</vt:lpstr>
      <vt:lpstr>Virtual memory faults</vt:lpstr>
      <vt:lpstr>Virtual memory faults</vt:lpstr>
      <vt:lpstr>pmap: some points</vt:lpstr>
      <vt:lpstr>PowerPoint Presentation</vt:lpstr>
      <vt:lpstr>Linux is similar: page fault handling</vt:lpstr>
      <vt:lpstr>Another Linux picture</vt:lpstr>
      <vt:lpstr>A peek at the original pmap API</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5552</cp:revision>
  <cp:lastPrinted>2019-09-06T14:37:54Z</cp:lastPrinted>
  <dcterms:created xsi:type="dcterms:W3CDTF">2011-04-11T18:52:21Z</dcterms:created>
  <dcterms:modified xsi:type="dcterms:W3CDTF">2020-08-15T20:39:16Z</dcterms:modified>
  <cp:category/>
</cp:coreProperties>
</file>