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45" r:id="rId1"/>
    <p:sldMasterId id="2147487957" r:id="rId2"/>
  </p:sldMasterIdLst>
  <p:notesMasterIdLst>
    <p:notesMasterId r:id="rId10"/>
  </p:notesMasterIdLst>
  <p:handoutMasterIdLst>
    <p:handoutMasterId r:id="rId11"/>
  </p:handoutMasterIdLst>
  <p:sldIdLst>
    <p:sldId id="837" r:id="rId3"/>
    <p:sldId id="1377" r:id="rId4"/>
    <p:sldId id="1383" r:id="rId5"/>
    <p:sldId id="1378" r:id="rId6"/>
    <p:sldId id="1379" r:id="rId7"/>
    <p:sldId id="1382" r:id="rId8"/>
    <p:sldId id="1380" r:id="rId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A8DFB"/>
    <a:srgbClr val="618FFD"/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795"/>
    <p:restoredTop sz="94626" autoAdjust="0"/>
  </p:normalViewPr>
  <p:slideViewPr>
    <p:cSldViewPr>
      <p:cViewPr varScale="1">
        <p:scale>
          <a:sx n="156" d="100"/>
          <a:sy n="156" d="100"/>
        </p:scale>
        <p:origin x="184" y="23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OS for Microcontrollers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Danyang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Zhuo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Hardware Memory Protection (Paging)</a:t>
            </a:r>
          </a:p>
        </p:txBody>
      </p:sp>
      <p:sp>
        <p:nvSpPr>
          <p:cNvPr id="84994" name="AutoShape 3"/>
          <p:cNvSpPr>
            <a:spLocks noChangeArrowheads="1"/>
          </p:cNvSpPr>
          <p:nvPr/>
        </p:nvSpPr>
        <p:spPr bwMode="auto">
          <a:xfrm>
            <a:off x="19478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995" name="AutoShape 4"/>
          <p:cNvSpPr>
            <a:spLocks noChangeArrowheads="1"/>
          </p:cNvSpPr>
          <p:nvPr/>
        </p:nvSpPr>
        <p:spPr bwMode="auto">
          <a:xfrm>
            <a:off x="19478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996" name="AutoShape 5"/>
          <p:cNvSpPr>
            <a:spLocks noChangeArrowheads="1"/>
          </p:cNvSpPr>
          <p:nvPr/>
        </p:nvSpPr>
        <p:spPr bwMode="auto">
          <a:xfrm>
            <a:off x="19478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997" name="AutoShape 6"/>
          <p:cNvSpPr>
            <a:spLocks noChangeArrowheads="1"/>
          </p:cNvSpPr>
          <p:nvPr/>
        </p:nvSpPr>
        <p:spPr bwMode="auto">
          <a:xfrm>
            <a:off x="19478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998" name="AutoShape 7"/>
          <p:cNvSpPr>
            <a:spLocks noChangeArrowheads="1"/>
          </p:cNvSpPr>
          <p:nvPr/>
        </p:nvSpPr>
        <p:spPr bwMode="auto">
          <a:xfrm>
            <a:off x="19478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999" name="AutoShape 8"/>
          <p:cNvSpPr>
            <a:spLocks noChangeArrowheads="1"/>
          </p:cNvSpPr>
          <p:nvPr/>
        </p:nvSpPr>
        <p:spPr bwMode="auto">
          <a:xfrm>
            <a:off x="19478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0" name="AutoShape 9"/>
          <p:cNvSpPr>
            <a:spLocks noChangeArrowheads="1"/>
          </p:cNvSpPr>
          <p:nvPr/>
        </p:nvSpPr>
        <p:spPr bwMode="auto">
          <a:xfrm>
            <a:off x="19478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1" name="AutoShape 10"/>
          <p:cNvSpPr>
            <a:spLocks noChangeArrowheads="1"/>
          </p:cNvSpPr>
          <p:nvPr/>
        </p:nvSpPr>
        <p:spPr bwMode="auto">
          <a:xfrm>
            <a:off x="1871663" y="4471988"/>
            <a:ext cx="5486400" cy="11430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2" name="AutoShape 11"/>
          <p:cNvSpPr>
            <a:spLocks noChangeArrowheads="1"/>
          </p:cNvSpPr>
          <p:nvPr/>
        </p:nvSpPr>
        <p:spPr bwMode="auto">
          <a:xfrm>
            <a:off x="2405063" y="3606800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3" name="AutoShape 12"/>
          <p:cNvSpPr>
            <a:spLocks noChangeArrowheads="1"/>
          </p:cNvSpPr>
          <p:nvPr/>
        </p:nvSpPr>
        <p:spPr bwMode="auto">
          <a:xfrm>
            <a:off x="4538663" y="3582988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4" name="AutoShape 13"/>
          <p:cNvSpPr>
            <a:spLocks noChangeArrowheads="1"/>
          </p:cNvSpPr>
          <p:nvPr/>
        </p:nvSpPr>
        <p:spPr bwMode="auto">
          <a:xfrm>
            <a:off x="6672263" y="3582988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5" name="AutoShape 14"/>
          <p:cNvSpPr>
            <a:spLocks noChangeArrowheads="1"/>
          </p:cNvSpPr>
          <p:nvPr/>
        </p:nvSpPr>
        <p:spPr bwMode="auto">
          <a:xfrm>
            <a:off x="40814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6" name="AutoShape 15"/>
          <p:cNvSpPr>
            <a:spLocks noChangeArrowheads="1"/>
          </p:cNvSpPr>
          <p:nvPr/>
        </p:nvSpPr>
        <p:spPr bwMode="auto">
          <a:xfrm>
            <a:off x="40814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7" name="AutoShape 16"/>
          <p:cNvSpPr>
            <a:spLocks noChangeArrowheads="1"/>
          </p:cNvSpPr>
          <p:nvPr/>
        </p:nvSpPr>
        <p:spPr bwMode="auto">
          <a:xfrm>
            <a:off x="40814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8" name="AutoShape 17"/>
          <p:cNvSpPr>
            <a:spLocks noChangeArrowheads="1"/>
          </p:cNvSpPr>
          <p:nvPr/>
        </p:nvSpPr>
        <p:spPr bwMode="auto">
          <a:xfrm>
            <a:off x="40814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9" name="AutoShape 18"/>
          <p:cNvSpPr>
            <a:spLocks noChangeArrowheads="1"/>
          </p:cNvSpPr>
          <p:nvPr/>
        </p:nvSpPr>
        <p:spPr bwMode="auto">
          <a:xfrm>
            <a:off x="40814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0" name="AutoShape 19"/>
          <p:cNvSpPr>
            <a:spLocks noChangeArrowheads="1"/>
          </p:cNvSpPr>
          <p:nvPr/>
        </p:nvSpPr>
        <p:spPr bwMode="auto">
          <a:xfrm>
            <a:off x="40814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1" name="AutoShape 20"/>
          <p:cNvSpPr>
            <a:spLocks noChangeArrowheads="1"/>
          </p:cNvSpPr>
          <p:nvPr/>
        </p:nvSpPr>
        <p:spPr bwMode="auto">
          <a:xfrm>
            <a:off x="40814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2" name="AutoShape 21"/>
          <p:cNvSpPr>
            <a:spLocks noChangeArrowheads="1"/>
          </p:cNvSpPr>
          <p:nvPr/>
        </p:nvSpPr>
        <p:spPr bwMode="auto">
          <a:xfrm>
            <a:off x="62150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3" name="AutoShape 22"/>
          <p:cNvSpPr>
            <a:spLocks noChangeArrowheads="1"/>
          </p:cNvSpPr>
          <p:nvPr/>
        </p:nvSpPr>
        <p:spPr bwMode="auto">
          <a:xfrm>
            <a:off x="62150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4" name="AutoShape 23"/>
          <p:cNvSpPr>
            <a:spLocks noChangeArrowheads="1"/>
          </p:cNvSpPr>
          <p:nvPr/>
        </p:nvSpPr>
        <p:spPr bwMode="auto">
          <a:xfrm>
            <a:off x="62150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5" name="AutoShape 24"/>
          <p:cNvSpPr>
            <a:spLocks noChangeArrowheads="1"/>
          </p:cNvSpPr>
          <p:nvPr/>
        </p:nvSpPr>
        <p:spPr bwMode="auto">
          <a:xfrm>
            <a:off x="62150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6" name="AutoShape 25"/>
          <p:cNvSpPr>
            <a:spLocks noChangeArrowheads="1"/>
          </p:cNvSpPr>
          <p:nvPr/>
        </p:nvSpPr>
        <p:spPr bwMode="auto">
          <a:xfrm>
            <a:off x="62150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7" name="AutoShape 26"/>
          <p:cNvSpPr>
            <a:spLocks noChangeArrowheads="1"/>
          </p:cNvSpPr>
          <p:nvPr/>
        </p:nvSpPr>
        <p:spPr bwMode="auto">
          <a:xfrm>
            <a:off x="62150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85018" name="Group 27"/>
          <p:cNvGrpSpPr>
            <a:grpSpLocks/>
          </p:cNvGrpSpPr>
          <p:nvPr/>
        </p:nvGrpSpPr>
        <p:grpSpPr bwMode="auto">
          <a:xfrm>
            <a:off x="4335463" y="4837113"/>
            <a:ext cx="404812" cy="404812"/>
            <a:chOff x="4784" y="2819"/>
            <a:chExt cx="255" cy="255"/>
          </a:xfrm>
        </p:grpSpPr>
        <p:sp>
          <p:nvSpPr>
            <p:cNvPr id="85048" name="Oval 28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9" name="AutoShape 29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0" name="AutoShape 30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5019" name="Group 31"/>
          <p:cNvGrpSpPr>
            <a:grpSpLocks/>
          </p:cNvGrpSpPr>
          <p:nvPr/>
        </p:nvGrpSpPr>
        <p:grpSpPr bwMode="auto">
          <a:xfrm>
            <a:off x="6508750" y="4837113"/>
            <a:ext cx="404813" cy="404812"/>
            <a:chOff x="4201" y="2912"/>
            <a:chExt cx="255" cy="255"/>
          </a:xfrm>
        </p:grpSpPr>
        <p:sp>
          <p:nvSpPr>
            <p:cNvPr id="85045" name="Oval 32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6" name="AutoShape 33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7" name="AutoShape 34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5020" name="Group 35"/>
          <p:cNvGrpSpPr>
            <a:grpSpLocks/>
          </p:cNvGrpSpPr>
          <p:nvPr/>
        </p:nvGrpSpPr>
        <p:grpSpPr bwMode="auto">
          <a:xfrm>
            <a:off x="2233613" y="4837113"/>
            <a:ext cx="400050" cy="400050"/>
            <a:chOff x="3689" y="1658"/>
            <a:chExt cx="576" cy="576"/>
          </a:xfrm>
        </p:grpSpPr>
        <p:grpSp>
          <p:nvGrpSpPr>
            <p:cNvPr id="85041" name="Group 36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85043" name="Oval 37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56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44" name="AutoShape 38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4556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5042" name="AutoShape 39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5021" name="Group 40"/>
          <p:cNvGrpSpPr>
            <a:grpSpLocks/>
          </p:cNvGrpSpPr>
          <p:nvPr/>
        </p:nvGrpSpPr>
        <p:grpSpPr bwMode="auto">
          <a:xfrm>
            <a:off x="2212975" y="2541588"/>
            <a:ext cx="400050" cy="400050"/>
            <a:chOff x="3689" y="1658"/>
            <a:chExt cx="576" cy="576"/>
          </a:xfrm>
        </p:grpSpPr>
        <p:grpSp>
          <p:nvGrpSpPr>
            <p:cNvPr id="85037" name="Group 41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85039" name="Oval 42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56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40" name="AutoShape 43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4556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5038" name="AutoShape 44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5022" name="Group 45"/>
          <p:cNvGrpSpPr>
            <a:grpSpLocks/>
          </p:cNvGrpSpPr>
          <p:nvPr/>
        </p:nvGrpSpPr>
        <p:grpSpPr bwMode="auto">
          <a:xfrm>
            <a:off x="4397375" y="2520950"/>
            <a:ext cx="404813" cy="404813"/>
            <a:chOff x="4784" y="2819"/>
            <a:chExt cx="255" cy="255"/>
          </a:xfrm>
        </p:grpSpPr>
        <p:sp>
          <p:nvSpPr>
            <p:cNvPr id="85034" name="Oval 46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5" name="AutoShape 47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6" name="AutoShape 48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5023" name="Group 49"/>
          <p:cNvGrpSpPr>
            <a:grpSpLocks/>
          </p:cNvGrpSpPr>
          <p:nvPr/>
        </p:nvGrpSpPr>
        <p:grpSpPr bwMode="auto">
          <a:xfrm>
            <a:off x="6538913" y="2511425"/>
            <a:ext cx="404812" cy="404813"/>
            <a:chOff x="4201" y="2912"/>
            <a:chExt cx="255" cy="255"/>
          </a:xfrm>
        </p:grpSpPr>
        <p:sp>
          <p:nvSpPr>
            <p:cNvPr id="85031" name="Oval 50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2" name="AutoShape 51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3" name="AutoShape 52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5025" name="Text Box 54"/>
          <p:cNvSpPr txBox="1">
            <a:spLocks noChangeArrowheads="1"/>
          </p:cNvSpPr>
          <p:nvPr/>
        </p:nvSpPr>
        <p:spPr bwMode="auto">
          <a:xfrm>
            <a:off x="2590800" y="3657600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Protected system calls </a:t>
            </a:r>
          </a:p>
        </p:txBody>
      </p:sp>
      <p:sp>
        <p:nvSpPr>
          <p:cNvPr id="85026" name="Text Box 55"/>
          <p:cNvSpPr txBox="1">
            <a:spLocks noChangeArrowheads="1"/>
          </p:cNvSpPr>
          <p:nvPr/>
        </p:nvSpPr>
        <p:spPr bwMode="auto">
          <a:xfrm>
            <a:off x="4754563" y="3657600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...and upcalls (e.g., signals)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5029" name="Text Box 58"/>
          <p:cNvSpPr txBox="1">
            <a:spLocks noChangeArrowheads="1"/>
          </p:cNvSpPr>
          <p:nvPr/>
        </p:nvSpPr>
        <p:spPr bwMode="auto">
          <a:xfrm>
            <a:off x="7239000" y="1754188"/>
            <a:ext cx="18256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Each process has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private virtual address space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and one or more threads.</a:t>
            </a:r>
          </a:p>
        </p:txBody>
      </p:sp>
      <p:sp>
        <p:nvSpPr>
          <p:cNvPr id="85030" name="Rectangle 59"/>
          <p:cNvSpPr>
            <a:spLocks noChangeArrowheads="1"/>
          </p:cNvSpPr>
          <p:nvPr/>
        </p:nvSpPr>
        <p:spPr bwMode="auto">
          <a:xfrm>
            <a:off x="1196975" y="6107113"/>
            <a:ext cx="695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kernel code and data are protected from untrusted processes.</a:t>
            </a:r>
          </a:p>
        </p:txBody>
      </p:sp>
    </p:spTree>
    <p:extLst>
      <p:ext uri="{BB962C8B-B14F-4D97-AF65-F5344CB8AC3E}">
        <p14:creationId xmlns:p14="http://schemas.microsoft.com/office/powerpoint/2010/main" val="180917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2A69-5835-1844-B23D-02934954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Microcontrollers</a:t>
            </a:r>
            <a:endParaRPr lang="en-US" dirty="0"/>
          </a:p>
        </p:txBody>
      </p:sp>
      <p:pic>
        <p:nvPicPr>
          <p:cNvPr id="1026" name="Picture 2" descr="Arduino - Wikipedia">
            <a:extLst>
              <a:ext uri="{FF2B5EF4-FFF2-40B4-BE49-F238E27FC236}">
                <a16:creationId xmlns:a16="http://schemas.microsoft.com/office/drawing/2014/main" id="{BE70FBBB-6AE0-7140-80BC-176D2D63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16383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T Security for Connected Surveillance Cameras - IoT Tech Expo">
            <a:extLst>
              <a:ext uri="{FF2B5EF4-FFF2-40B4-BE49-F238E27FC236}">
                <a16:creationId xmlns:a16="http://schemas.microsoft.com/office/drawing/2014/main" id="{5CDBB1D3-FE27-BB43-8426-8C68DCE9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5455"/>
            <a:ext cx="2667000" cy="139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tigo: Teensy 3.2 - 32 bit ARM Cortex M4">
            <a:extLst>
              <a:ext uri="{FF2B5EF4-FFF2-40B4-BE49-F238E27FC236}">
                <a16:creationId xmlns:a16="http://schemas.microsoft.com/office/drawing/2014/main" id="{E6405D0F-D9EC-1541-BE5C-F9BACEA8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3985632"/>
            <a:ext cx="3581400" cy="20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Touch Sport Blush Silicone Strap Touchscreen Smart Watch 43.2mm ...">
            <a:extLst>
              <a:ext uri="{FF2B5EF4-FFF2-40B4-BE49-F238E27FC236}">
                <a16:creationId xmlns:a16="http://schemas.microsoft.com/office/drawing/2014/main" id="{F53E500D-DFF9-2A46-B0F4-7DCA6054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24" y="3657600"/>
            <a:ext cx="1643848" cy="201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0662F97E-BAA5-7A43-A2FD-B7A69262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1060761"/>
            <a:ext cx="1838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mall amount of RAM (64KB)</a:t>
            </a:r>
          </a:p>
        </p:txBody>
      </p:sp>
      <p:sp>
        <p:nvSpPr>
          <p:cNvPr id="10" name="Text Box 54">
            <a:extLst>
              <a:ext uri="{FF2B5EF4-FFF2-40B4-BE49-F238E27FC236}">
                <a16:creationId xmlns:a16="http://schemas.microsoft.com/office/drawing/2014/main" id="{B8BB9844-797F-C841-BE79-7ADC23A85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943" y="3567500"/>
            <a:ext cx="1838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Minimal number of features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F353-FFCE-BF4B-A2DF-69AACD38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Cortex M Series</a:t>
            </a:r>
          </a:p>
        </p:txBody>
      </p:sp>
      <p:sp>
        <p:nvSpPr>
          <p:cNvPr id="3" name="Text Box 56">
            <a:extLst>
              <a:ext uri="{FF2B5EF4-FFF2-40B4-BE49-F238E27FC236}">
                <a16:creationId xmlns:a16="http://schemas.microsoft.com/office/drawing/2014/main" id="{CD1A2ADF-0CFD-D345-B32C-CB692EF7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8454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CPU has two modes: privilege and unprivileged mode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OS in privilege mode and applications in unprivileged mode</a:t>
            </a: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CPU accesses memory using physical memory address</a:t>
            </a: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R="0" lvl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CPU uses Memory Protection Unit (MPU) to provide process memory isolation 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43B0-E877-0C4C-9759-C2D6CA22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Physical Memory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EE78A-BF4A-B848-956F-6B24704B323E}"/>
              </a:ext>
            </a:extLst>
          </p:cNvPr>
          <p:cNvSpPr/>
          <p:nvPr/>
        </p:nvSpPr>
        <p:spPr bwMode="auto">
          <a:xfrm>
            <a:off x="1143000" y="1752600"/>
            <a:ext cx="1676400" cy="449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758D9-8298-B341-ADFC-D196252421D5}"/>
              </a:ext>
            </a:extLst>
          </p:cNvPr>
          <p:cNvSpPr/>
          <p:nvPr/>
        </p:nvSpPr>
        <p:spPr bwMode="auto">
          <a:xfrm>
            <a:off x="1143000" y="1904999"/>
            <a:ext cx="1676400" cy="80282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7B8DC-549C-A14A-96B1-2654ED506CE0}"/>
              </a:ext>
            </a:extLst>
          </p:cNvPr>
          <p:cNvSpPr/>
          <p:nvPr/>
        </p:nvSpPr>
        <p:spPr bwMode="auto">
          <a:xfrm>
            <a:off x="1143000" y="2824161"/>
            <a:ext cx="1676400" cy="802821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E4345-FA51-F74D-9313-B93252496535}"/>
              </a:ext>
            </a:extLst>
          </p:cNvPr>
          <p:cNvSpPr/>
          <p:nvPr/>
        </p:nvSpPr>
        <p:spPr bwMode="auto">
          <a:xfrm>
            <a:off x="1143000" y="3935709"/>
            <a:ext cx="1676400" cy="802821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5AFBF-1C68-E74C-B34E-B815F178CC73}"/>
              </a:ext>
            </a:extLst>
          </p:cNvPr>
          <p:cNvSpPr/>
          <p:nvPr/>
        </p:nvSpPr>
        <p:spPr bwMode="auto">
          <a:xfrm>
            <a:off x="1143000" y="4977754"/>
            <a:ext cx="1676400" cy="802821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App3</a:t>
            </a:r>
          </a:p>
        </p:txBody>
      </p:sp>
      <p:sp>
        <p:nvSpPr>
          <p:cNvPr id="8" name="Text Box 56">
            <a:extLst>
              <a:ext uri="{FF2B5EF4-FFF2-40B4-BE49-F238E27FC236}">
                <a16:creationId xmlns:a16="http://schemas.microsoft.com/office/drawing/2014/main" id="{0A86E30B-C5E2-A344-80EC-BA102B9E8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438400"/>
            <a:ext cx="47212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How to load and run applications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?</a:t>
            </a: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How to provide memory isolation?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B9DC-F902-4F43-8AA8-C8A956C1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Code (PIC)</a:t>
            </a:r>
          </a:p>
        </p:txBody>
      </p:sp>
      <p:sp>
        <p:nvSpPr>
          <p:cNvPr id="3" name="Text Box 56">
            <a:extLst>
              <a:ext uri="{FF2B5EF4-FFF2-40B4-BE49-F238E27FC236}">
                <a16:creationId xmlns:a16="http://schemas.microsoft.com/office/drawing/2014/main" id="{361CB310-2141-AE43-BEAE-51FB24905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08666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>
                <a:solidFill>
                  <a:srgbClr val="0036A6"/>
                </a:solidFill>
                <a:cs typeface="Arial" charset="0"/>
              </a:rPr>
              <a:t>Machine code that can execute properly regardless of its absolute address.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Text Box 56">
            <a:extLst>
              <a:ext uri="{FF2B5EF4-FFF2-40B4-BE49-F238E27FC236}">
                <a16:creationId xmlns:a16="http://schemas.microsoft.com/office/drawing/2014/main" id="{7F784E46-8BF8-F144-B95A-C0D97DBB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83" y="2803058"/>
            <a:ext cx="739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R="0" lvl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dirty="0" err="1">
                <a:solidFill>
                  <a:srgbClr val="0036A6"/>
                </a:solidFill>
                <a:cs typeface="Arial" charset="0"/>
              </a:rPr>
              <a:t>gcc</a:t>
            </a:r>
            <a:r>
              <a:rPr lang="en-US" dirty="0">
                <a:solidFill>
                  <a:srgbClr val="0036A6"/>
                </a:solidFill>
                <a:cs typeface="Arial" charset="0"/>
              </a:rPr>
              <a:t> –</a:t>
            </a:r>
            <a:r>
              <a:rPr lang="en-US" dirty="0" err="1">
                <a:solidFill>
                  <a:srgbClr val="0036A6"/>
                </a:solidFill>
                <a:cs typeface="Arial" charset="0"/>
              </a:rPr>
              <a:t>fPIC</a:t>
            </a:r>
            <a:r>
              <a:rPr lang="en-US" dirty="0">
                <a:solidFill>
                  <a:srgbClr val="0036A6"/>
                </a:solidFill>
                <a:cs typeface="Arial" charset="0"/>
              </a:rPr>
              <a:t> …..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F04E1-51A9-F546-8708-C61FD97CF74B}"/>
              </a:ext>
            </a:extLst>
          </p:cNvPr>
          <p:cNvSpPr/>
          <p:nvPr/>
        </p:nvSpPr>
        <p:spPr bwMode="auto">
          <a:xfrm>
            <a:off x="968721" y="3506239"/>
            <a:ext cx="1676400" cy="298367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Virtual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C48B2-4030-7841-94B0-6076A1888B46}"/>
              </a:ext>
            </a:extLst>
          </p:cNvPr>
          <p:cNvSpPr/>
          <p:nvPr/>
        </p:nvSpPr>
        <p:spPr bwMode="auto">
          <a:xfrm>
            <a:off x="980038" y="4738870"/>
            <a:ext cx="1676400" cy="802821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B178A-BE91-244D-8263-095B02CBAF46}"/>
              </a:ext>
            </a:extLst>
          </p:cNvPr>
          <p:cNvSpPr/>
          <p:nvPr/>
        </p:nvSpPr>
        <p:spPr bwMode="auto">
          <a:xfrm>
            <a:off x="304800" y="3732792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Lib1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C356D-DDB2-2043-BB7E-FEE52B83E8C0}"/>
              </a:ext>
            </a:extLst>
          </p:cNvPr>
          <p:cNvSpPr/>
          <p:nvPr/>
        </p:nvSpPr>
        <p:spPr bwMode="auto">
          <a:xfrm>
            <a:off x="1937442" y="3937865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Lib2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8C757-F634-9246-813C-C2F19D51E8A5}"/>
              </a:ext>
            </a:extLst>
          </p:cNvPr>
          <p:cNvSpPr/>
          <p:nvPr/>
        </p:nvSpPr>
        <p:spPr bwMode="auto">
          <a:xfrm>
            <a:off x="3704378" y="3515292"/>
            <a:ext cx="1676400" cy="298367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Virtual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756269-708E-7E4A-BFC6-59B5E2958715}"/>
              </a:ext>
            </a:extLst>
          </p:cNvPr>
          <p:cNvSpPr/>
          <p:nvPr/>
        </p:nvSpPr>
        <p:spPr bwMode="auto">
          <a:xfrm>
            <a:off x="3704378" y="4747923"/>
            <a:ext cx="1676400" cy="802821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20F5C-DAC1-A344-B109-D3223E4FB4C1}"/>
              </a:ext>
            </a:extLst>
          </p:cNvPr>
          <p:cNvSpPr/>
          <p:nvPr/>
        </p:nvSpPr>
        <p:spPr bwMode="auto">
          <a:xfrm>
            <a:off x="3848100" y="3568865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Lib1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D82D1D-B80F-1546-A692-1FE62A85F5F3}"/>
              </a:ext>
            </a:extLst>
          </p:cNvPr>
          <p:cNvSpPr/>
          <p:nvPr/>
        </p:nvSpPr>
        <p:spPr bwMode="auto">
          <a:xfrm>
            <a:off x="3848100" y="4128283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Lib2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85216217-D76C-F347-83DB-4C2E4F896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847" y="3593278"/>
            <a:ext cx="2759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Relative </a:t>
            </a:r>
            <a:r>
              <a:rPr lang="en-US" noProof="0" dirty="0">
                <a:solidFill>
                  <a:srgbClr val="0036A6"/>
                </a:solidFill>
                <a:cs typeface="Arial" charset="0"/>
              </a:rPr>
              <a:t>addressing</a:t>
            </a: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>
                <a:solidFill>
                  <a:srgbClr val="0036A6"/>
                </a:solidFill>
                <a:cs typeface="Arial" charset="0"/>
              </a:rPr>
              <a:t>Global Offset Table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7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DD9C-93A2-F444-93BF-EF4CD08A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Protection Unit (MPU)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D97F3-9AFD-F34C-90DC-6E33FB641E08}"/>
              </a:ext>
            </a:extLst>
          </p:cNvPr>
          <p:cNvSpPr/>
          <p:nvPr/>
        </p:nvSpPr>
        <p:spPr bwMode="auto">
          <a:xfrm>
            <a:off x="1143000" y="1752600"/>
            <a:ext cx="1676400" cy="449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6DAC99-8457-A348-8543-69F40AD578CD}"/>
              </a:ext>
            </a:extLst>
          </p:cNvPr>
          <p:cNvSpPr/>
          <p:nvPr/>
        </p:nvSpPr>
        <p:spPr bwMode="auto">
          <a:xfrm>
            <a:off x="1143000" y="1904999"/>
            <a:ext cx="1676400" cy="80282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CD6BE7-6FF4-514A-AE41-F823A967CF05}"/>
              </a:ext>
            </a:extLst>
          </p:cNvPr>
          <p:cNvSpPr/>
          <p:nvPr/>
        </p:nvSpPr>
        <p:spPr bwMode="auto">
          <a:xfrm>
            <a:off x="1143000" y="2824161"/>
            <a:ext cx="1676400" cy="802821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27426-2D58-DE43-A21A-4F13D23FAE65}"/>
              </a:ext>
            </a:extLst>
          </p:cNvPr>
          <p:cNvSpPr/>
          <p:nvPr/>
        </p:nvSpPr>
        <p:spPr bwMode="auto">
          <a:xfrm>
            <a:off x="1143000" y="3935709"/>
            <a:ext cx="1676400" cy="802821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F4B6B-D6EE-CB41-8465-B07E35F134E4}"/>
              </a:ext>
            </a:extLst>
          </p:cNvPr>
          <p:cNvSpPr/>
          <p:nvPr/>
        </p:nvSpPr>
        <p:spPr bwMode="auto">
          <a:xfrm>
            <a:off x="1143000" y="4977754"/>
            <a:ext cx="1676400" cy="802821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App3</a:t>
            </a:r>
          </a:p>
        </p:txBody>
      </p:sp>
      <p:sp>
        <p:nvSpPr>
          <p:cNvPr id="8" name="Text Box 56">
            <a:extLst>
              <a:ext uri="{FF2B5EF4-FFF2-40B4-BE49-F238E27FC236}">
                <a16:creationId xmlns:a16="http://schemas.microsoft.com/office/drawing/2014/main" id="{E52D68D3-325E-A74D-BA3A-AB7656650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2103488"/>
            <a:ext cx="502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32-byte aligned memory regions</a:t>
            </a: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16 memory regions in total</a:t>
            </a:r>
            <a:endParaRPr lang="en-US" noProof="0" dirty="0">
              <a:solidFill>
                <a:srgbClr val="0036A6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noProof="0" dirty="0">
              <a:solidFill>
                <a:srgbClr val="0036A6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Each</a:t>
            </a:r>
            <a:r>
              <a:rPr kumimoji="0" lang="en-US" b="0" i="0" u="none" strike="noStrike" kern="1200" cap="none" spc="0" normalizeH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memory region can be marked as accessible or not</a:t>
            </a: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MPU states are in registers</a:t>
            </a:r>
          </a:p>
        </p:txBody>
      </p:sp>
    </p:spTree>
    <p:extLst>
      <p:ext uri="{BB962C8B-B14F-4D97-AF65-F5344CB8AC3E}">
        <p14:creationId xmlns:p14="http://schemas.microsoft.com/office/powerpoint/2010/main" val="337756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132414</TotalTime>
  <Words>203</Words>
  <Application>Microsoft Macintosh PowerPoint</Application>
  <PresentationFormat>On-screen Show (4:3)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Lucida Sans Unicode</vt:lpstr>
      <vt:lpstr>Times New Roman</vt:lpstr>
      <vt:lpstr>1_Default Design</vt:lpstr>
      <vt:lpstr>18_Default Design</vt:lpstr>
      <vt:lpstr>PowerPoint Presentation</vt:lpstr>
      <vt:lpstr>Hardware Memory Protection (Paging)</vt:lpstr>
      <vt:lpstr>Microcontrollers</vt:lpstr>
      <vt:lpstr>ARM Cortex M Series</vt:lpstr>
      <vt:lpstr>Using Physical Memory Address</vt:lpstr>
      <vt:lpstr>Position-Independent Code (PIC)</vt:lpstr>
      <vt:lpstr>Memory Protection Unit (MPU)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Danyang Zhuo, Ph.D.</cp:lastModifiedBy>
  <cp:revision>5580</cp:revision>
  <cp:lastPrinted>2019-09-06T14:37:54Z</cp:lastPrinted>
  <dcterms:created xsi:type="dcterms:W3CDTF">2011-04-11T18:52:21Z</dcterms:created>
  <dcterms:modified xsi:type="dcterms:W3CDTF">2020-08-24T20:47:00Z</dcterms:modified>
  <cp:category/>
</cp:coreProperties>
</file>