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63" r:id="rId4"/>
    <p:sldId id="262"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830"/>
  </p:normalViewPr>
  <p:slideViewPr>
    <p:cSldViewPr snapToGrid="0" snapToObjects="1">
      <p:cViewPr varScale="1">
        <p:scale>
          <a:sx n="76" d="100"/>
          <a:sy n="76"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33791C7A-3FC2-409D-954B-94CD3EDB3E3C}"/>
    <pc:docChg chg="modSld">
      <pc:chgData name="Hewner, Mike" userId="7f3f83dd-6dfb-4127-a87f-c1714bd4fac9" providerId="ADAL" clId="{33791C7A-3FC2-409D-954B-94CD3EDB3E3C}" dt="2020-09-10T17:37:14.470" v="17" actId="6549"/>
      <pc:docMkLst>
        <pc:docMk/>
      </pc:docMkLst>
      <pc:sldChg chg="modSp mod">
        <pc:chgData name="Hewner, Mike" userId="7f3f83dd-6dfb-4127-a87f-c1714bd4fac9" providerId="ADAL" clId="{33791C7A-3FC2-409D-954B-94CD3EDB3E3C}" dt="2020-09-10T17:36:29.859" v="6" actId="20577"/>
        <pc:sldMkLst>
          <pc:docMk/>
          <pc:sldMk cId="1173768045" sldId="258"/>
        </pc:sldMkLst>
        <pc:spChg chg="mod">
          <ac:chgData name="Hewner, Mike" userId="7f3f83dd-6dfb-4127-a87f-c1714bd4fac9" providerId="ADAL" clId="{33791C7A-3FC2-409D-954B-94CD3EDB3E3C}" dt="2020-09-10T17:36:29.859" v="6" actId="20577"/>
          <ac:spMkLst>
            <pc:docMk/>
            <pc:sldMk cId="1173768045" sldId="258"/>
            <ac:spMk id="3" creationId="{CFB51647-7FC2-7C47-95B0-DA500DB26AD2}"/>
          </ac:spMkLst>
        </pc:spChg>
      </pc:sldChg>
      <pc:sldChg chg="modSp mod">
        <pc:chgData name="Hewner, Mike" userId="7f3f83dd-6dfb-4127-a87f-c1714bd4fac9" providerId="ADAL" clId="{33791C7A-3FC2-409D-954B-94CD3EDB3E3C}" dt="2020-09-10T17:36:49.060" v="15" actId="20577"/>
        <pc:sldMkLst>
          <pc:docMk/>
          <pc:sldMk cId="2260209499" sldId="259"/>
        </pc:sldMkLst>
        <pc:spChg chg="mod">
          <ac:chgData name="Hewner, Mike" userId="7f3f83dd-6dfb-4127-a87f-c1714bd4fac9" providerId="ADAL" clId="{33791C7A-3FC2-409D-954B-94CD3EDB3E3C}" dt="2020-09-10T17:36:49.060" v="15" actId="20577"/>
          <ac:spMkLst>
            <pc:docMk/>
            <pc:sldMk cId="2260209499" sldId="259"/>
            <ac:spMk id="3" creationId="{9FA131F6-E9C5-854A-A109-D8958C4CB27D}"/>
          </ac:spMkLst>
        </pc:spChg>
      </pc:sldChg>
      <pc:sldChg chg="modSp mod">
        <pc:chgData name="Hewner, Mike" userId="7f3f83dd-6dfb-4127-a87f-c1714bd4fac9" providerId="ADAL" clId="{33791C7A-3FC2-409D-954B-94CD3EDB3E3C}" dt="2020-09-10T17:37:14.470" v="17" actId="6549"/>
        <pc:sldMkLst>
          <pc:docMk/>
          <pc:sldMk cId="2736539997" sldId="263"/>
        </pc:sldMkLst>
        <pc:spChg chg="mod">
          <ac:chgData name="Hewner, Mike" userId="7f3f83dd-6dfb-4127-a87f-c1714bd4fac9" providerId="ADAL" clId="{33791C7A-3FC2-409D-954B-94CD3EDB3E3C}" dt="2020-09-10T17:37:14.470" v="17" actId="6549"/>
          <ac:spMkLst>
            <pc:docMk/>
            <pc:sldMk cId="2736539997" sldId="263"/>
            <ac:spMk id="5" creationId="{1BDCE096-E442-6148-851A-F03E056F39E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DC235-1A0D-9844-83C0-C84E40549E9A}" type="datetimeFigureOut">
              <a:rPr lang="en-US" smtClean="0"/>
              <a:t>9/10/2020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8210E-406E-C449-93D2-FC0CBFB1A3F8}" type="slidenum">
              <a:rPr lang="en-US" smtClean="0"/>
              <a:t>‹#›</a:t>
            </a:fld>
            <a:endParaRPr lang="en-US"/>
          </a:p>
        </p:txBody>
      </p:sp>
    </p:spTree>
    <p:extLst>
      <p:ext uri="{BB962C8B-B14F-4D97-AF65-F5344CB8AC3E}">
        <p14:creationId xmlns:p14="http://schemas.microsoft.com/office/powerpoint/2010/main" val="397349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68210E-406E-C449-93D2-FC0CBFB1A3F8}" type="slidenum">
              <a:rPr lang="en-US" smtClean="0"/>
              <a:t>6</a:t>
            </a:fld>
            <a:endParaRPr lang="en-US"/>
          </a:p>
        </p:txBody>
      </p:sp>
    </p:spTree>
    <p:extLst>
      <p:ext uri="{BB962C8B-B14F-4D97-AF65-F5344CB8AC3E}">
        <p14:creationId xmlns:p14="http://schemas.microsoft.com/office/powerpoint/2010/main" val="400661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8CF0-F719-8745-ADF7-BFEEF2EB68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4912C-FFBD-BA4C-A39A-01555CE4E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7B3C69-60F1-5641-9FA4-6F1D75C97600}"/>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D34B2E74-1489-EE4E-AF21-721E74291F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94FF79-AFEC-304D-AC11-34D1D227A0AE}"/>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407230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D8D2-650C-DF4C-92BF-A9FF1EE284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890142-F3F8-3E4E-9E79-E5DA3D9574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54256D-76AD-7C4B-9BBD-795831D1C245}"/>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4B1A07E7-D907-854E-A583-E4876D4E87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BF9E9-83F7-494F-8B10-C6988D05743C}"/>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70303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0887A-61F0-D447-A6DB-503A8B8D03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44306-A342-BB4F-B0EC-BA538B6366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A3ED4-3146-3F48-86F8-7B2BAE554D3E}"/>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80F9C7F3-16D5-7C41-BF34-AA9004751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EEB02-FD7C-EA40-BE69-37B608ACD1AE}"/>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15810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853B-2B18-464D-B5AB-87B85FA48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14431-63A0-9D4B-841F-D80542DCC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EC4F-0C0C-244D-B400-65F8823DF70C}"/>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EED0A01B-AF4A-B14E-B66C-63F577671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089417-32A7-2C4E-9243-204573BB5347}"/>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161648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BA54-E3E6-884A-8668-B1451DB9E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10BF1-D3BF-5046-9368-90B6E03E0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6978CD-535E-8C45-BB18-E43D7C4B4477}"/>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99D84F85-D870-8745-925C-03EFFEEA7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40220-C2ED-BC47-9DCD-B6D062D552CA}"/>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911142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C6125-75B2-4C44-8838-EC485DC08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D109C-EF74-B34F-925C-5A30738857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E3B780-47CC-B140-93C5-DDC63E7859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D6FD4F-7266-3243-9AEC-E6042B7C7FD7}"/>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6" name="Footer Placeholder 5">
            <a:extLst>
              <a:ext uri="{FF2B5EF4-FFF2-40B4-BE49-F238E27FC236}">
                <a16:creationId xmlns:a16="http://schemas.microsoft.com/office/drawing/2014/main" id="{A666C498-28E6-7D43-A75B-0B7A881F6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D5C25D-31A0-E242-99E9-97B9160E79F4}"/>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791576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FBA0-5428-C942-AA31-97365BB5FA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91B234-E683-3D4A-90ED-08ADA684D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3120E3-C219-CC43-9EE2-912C284857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B66501-C189-C247-835F-5D662E4D2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74F83-5C6E-B048-91A0-62551110B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92A72-F4AC-1B45-861D-A91326EC5794}"/>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8" name="Footer Placeholder 7">
            <a:extLst>
              <a:ext uri="{FF2B5EF4-FFF2-40B4-BE49-F238E27FC236}">
                <a16:creationId xmlns:a16="http://schemas.microsoft.com/office/drawing/2014/main" id="{00E509FD-F322-3244-8470-9BE6015A4E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737D91-7041-0746-9455-095B2AF91151}"/>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361592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2DB64-7E6F-1D4E-A450-81CE29999B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4F64BA-BE6E-BD46-A39A-718F54591FFE}"/>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4" name="Footer Placeholder 3">
            <a:extLst>
              <a:ext uri="{FF2B5EF4-FFF2-40B4-BE49-F238E27FC236}">
                <a16:creationId xmlns:a16="http://schemas.microsoft.com/office/drawing/2014/main" id="{3EEBB7C9-9023-7A4A-8081-A0D636B96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1478B0-7BE9-D046-BD21-35C19ED8C070}"/>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135347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4DC1FD-1523-1041-9A09-6FCFC4E484B2}"/>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3" name="Footer Placeholder 2">
            <a:extLst>
              <a:ext uri="{FF2B5EF4-FFF2-40B4-BE49-F238E27FC236}">
                <a16:creationId xmlns:a16="http://schemas.microsoft.com/office/drawing/2014/main" id="{6F390310-23E8-D046-9186-91E497531E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082D1-4CD2-0B46-A5C1-250858FD142D}"/>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57822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6A9E-D149-3441-A852-F65537B270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8C721C-0C47-4B46-B665-14EEA744E5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4C5617-4F7C-FE4C-916F-D983E039E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8A94F-8E42-6F47-9E0E-8520A9A37E54}"/>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6" name="Footer Placeholder 5">
            <a:extLst>
              <a:ext uri="{FF2B5EF4-FFF2-40B4-BE49-F238E27FC236}">
                <a16:creationId xmlns:a16="http://schemas.microsoft.com/office/drawing/2014/main" id="{0714B964-DFF0-7D42-9141-57680DBF2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CD36D-37B4-C34F-A671-F44CC651E6BF}"/>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342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7A2B-2D86-704D-9BDF-CF4EC03A3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4BD77F-6FA6-C142-9384-868DD0182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813C3C-D96D-4D4C-9453-88ABF5DD6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B65EC-7C0E-3A4B-951E-54123D1E5DE8}"/>
              </a:ext>
            </a:extLst>
          </p:cNvPr>
          <p:cNvSpPr>
            <a:spLocks noGrp="1"/>
          </p:cNvSpPr>
          <p:nvPr>
            <p:ph type="dt" sz="half" idx="10"/>
          </p:nvPr>
        </p:nvSpPr>
        <p:spPr/>
        <p:txBody>
          <a:bodyPr/>
          <a:lstStyle/>
          <a:p>
            <a:fld id="{77BCC81A-B8A8-474E-B7FC-4D9C239A0D16}" type="datetimeFigureOut">
              <a:rPr lang="en-US" smtClean="0"/>
              <a:t>9/10/2020</a:t>
            </a:fld>
            <a:endParaRPr lang="en-US"/>
          </a:p>
        </p:txBody>
      </p:sp>
      <p:sp>
        <p:nvSpPr>
          <p:cNvPr id="6" name="Footer Placeholder 5">
            <a:extLst>
              <a:ext uri="{FF2B5EF4-FFF2-40B4-BE49-F238E27FC236}">
                <a16:creationId xmlns:a16="http://schemas.microsoft.com/office/drawing/2014/main" id="{90D46FA3-7045-EE41-821A-CD37892CA9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413FB-662B-E047-A42E-4FC49016751E}"/>
              </a:ext>
            </a:extLst>
          </p:cNvPr>
          <p:cNvSpPr>
            <a:spLocks noGrp="1"/>
          </p:cNvSpPr>
          <p:nvPr>
            <p:ph type="sldNum" sz="quarter" idx="12"/>
          </p:nvPr>
        </p:nvSpPr>
        <p:spPr/>
        <p:txBody>
          <a:bodyPr/>
          <a:lstStyle/>
          <a:p>
            <a:fld id="{77B3F29F-797C-7A48-8B07-09E8CCEEBAF8}" type="slidenum">
              <a:rPr lang="en-US" smtClean="0"/>
              <a:t>‹#›</a:t>
            </a:fld>
            <a:endParaRPr lang="en-US"/>
          </a:p>
        </p:txBody>
      </p:sp>
    </p:spTree>
    <p:extLst>
      <p:ext uri="{BB962C8B-B14F-4D97-AF65-F5344CB8AC3E}">
        <p14:creationId xmlns:p14="http://schemas.microsoft.com/office/powerpoint/2010/main" val="2851778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6C1465-390B-5148-A3AD-D066ECB859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840F2E-828B-294B-AA7C-31782D696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0ADCC-59B5-C34C-A91B-A0C3733979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BCC81A-B8A8-474E-B7FC-4D9C239A0D16}" type="datetimeFigureOut">
              <a:rPr lang="en-US" smtClean="0"/>
              <a:t>9/10/2020</a:t>
            </a:fld>
            <a:endParaRPr lang="en-US"/>
          </a:p>
        </p:txBody>
      </p:sp>
      <p:sp>
        <p:nvSpPr>
          <p:cNvPr id="5" name="Footer Placeholder 4">
            <a:extLst>
              <a:ext uri="{FF2B5EF4-FFF2-40B4-BE49-F238E27FC236}">
                <a16:creationId xmlns:a16="http://schemas.microsoft.com/office/drawing/2014/main" id="{D9B97842-637E-0942-A395-C33ACDF3CA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44F376-8A89-C743-A4BD-28999C14C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3F29F-797C-7A48-8B07-09E8CCEEBAF8}" type="slidenum">
              <a:rPr lang="en-US" smtClean="0"/>
              <a:t>‹#›</a:t>
            </a:fld>
            <a:endParaRPr lang="en-US"/>
          </a:p>
        </p:txBody>
      </p:sp>
    </p:spTree>
    <p:extLst>
      <p:ext uri="{BB962C8B-B14F-4D97-AF65-F5344CB8AC3E}">
        <p14:creationId xmlns:p14="http://schemas.microsoft.com/office/powerpoint/2010/main" val="266502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6E67-E195-B34D-87E8-50AECBC5E115}"/>
              </a:ext>
            </a:extLst>
          </p:cNvPr>
          <p:cNvSpPr>
            <a:spLocks noGrp="1"/>
          </p:cNvSpPr>
          <p:nvPr>
            <p:ph type="ctrTitle"/>
          </p:nvPr>
        </p:nvSpPr>
        <p:spPr/>
        <p:txBody>
          <a:bodyPr>
            <a:normAutofit fontScale="90000"/>
          </a:bodyPr>
          <a:lstStyle/>
          <a:p>
            <a:r>
              <a:rPr lang="en-US" dirty="0"/>
              <a:t>Eraser: A Dynamic Data Race Detector for Multithreaded Programs</a:t>
            </a:r>
          </a:p>
        </p:txBody>
      </p:sp>
      <p:sp>
        <p:nvSpPr>
          <p:cNvPr id="3" name="Subtitle 2">
            <a:extLst>
              <a:ext uri="{FF2B5EF4-FFF2-40B4-BE49-F238E27FC236}">
                <a16:creationId xmlns:a16="http://schemas.microsoft.com/office/drawing/2014/main" id="{87061E9A-0C35-064F-8640-D0C4C1E5FEFD}"/>
              </a:ext>
            </a:extLst>
          </p:cNvPr>
          <p:cNvSpPr>
            <a:spLocks noGrp="1"/>
          </p:cNvSpPr>
          <p:nvPr>
            <p:ph type="subTitle" idx="1"/>
          </p:nvPr>
        </p:nvSpPr>
        <p:spPr/>
        <p:txBody>
          <a:bodyPr/>
          <a:lstStyle/>
          <a:p>
            <a:r>
              <a:rPr lang="en-US" dirty="0"/>
              <a:t>CPS 510 Discussion</a:t>
            </a:r>
          </a:p>
          <a:p>
            <a:r>
              <a:rPr lang="en-US" dirty="0"/>
              <a:t>Week 4</a:t>
            </a:r>
          </a:p>
          <a:p>
            <a:endParaRPr lang="en-US" dirty="0"/>
          </a:p>
        </p:txBody>
      </p:sp>
    </p:spTree>
    <p:extLst>
      <p:ext uri="{BB962C8B-B14F-4D97-AF65-F5344CB8AC3E}">
        <p14:creationId xmlns:p14="http://schemas.microsoft.com/office/powerpoint/2010/main" val="139597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099E-21EF-2347-93E2-F707009B7FE8}"/>
              </a:ext>
            </a:extLst>
          </p:cNvPr>
          <p:cNvSpPr>
            <a:spLocks noGrp="1"/>
          </p:cNvSpPr>
          <p:nvPr>
            <p:ph type="title"/>
          </p:nvPr>
        </p:nvSpPr>
        <p:spPr/>
        <p:txBody>
          <a:bodyPr/>
          <a:lstStyle/>
          <a:p>
            <a:r>
              <a:rPr lang="en-US" dirty="0"/>
              <a:t>Happens-Before</a:t>
            </a:r>
          </a:p>
        </p:txBody>
      </p:sp>
      <p:sp>
        <p:nvSpPr>
          <p:cNvPr id="5" name="Content Placeholder 4">
            <a:extLst>
              <a:ext uri="{FF2B5EF4-FFF2-40B4-BE49-F238E27FC236}">
                <a16:creationId xmlns:a16="http://schemas.microsoft.com/office/drawing/2014/main" id="{1BDCE096-E442-6148-851A-F03E056F39EF}"/>
              </a:ext>
            </a:extLst>
          </p:cNvPr>
          <p:cNvSpPr>
            <a:spLocks noGrp="1"/>
          </p:cNvSpPr>
          <p:nvPr>
            <p:ph idx="1"/>
          </p:nvPr>
        </p:nvSpPr>
        <p:spPr/>
        <p:txBody>
          <a:bodyPr/>
          <a:lstStyle/>
          <a:p>
            <a:r>
              <a:rPr lang="en-US" dirty="0"/>
              <a:t>Track happens before relations at runtime</a:t>
            </a:r>
          </a:p>
          <a:p>
            <a:endParaRPr lang="en-US" dirty="0"/>
          </a:p>
          <a:p>
            <a:r>
              <a:rPr lang="en-US" dirty="0"/>
              <a:t>If two operations A and B are on the same memory address</a:t>
            </a:r>
          </a:p>
          <a:p>
            <a:pPr lvl="1"/>
            <a:r>
              <a:rPr lang="en-US" dirty="0"/>
              <a:t>One of A and B is a write</a:t>
            </a:r>
          </a:p>
          <a:p>
            <a:pPr lvl="1"/>
            <a:r>
              <a:rPr lang="en-US" dirty="0"/>
              <a:t>A does not happen before B, and B does not happen before A</a:t>
            </a:r>
          </a:p>
          <a:p>
            <a:pPr lvl="1"/>
            <a:r>
              <a:rPr lang="en-US" dirty="0"/>
              <a:t>Report a warning!</a:t>
            </a:r>
          </a:p>
        </p:txBody>
      </p:sp>
    </p:spTree>
    <p:extLst>
      <p:ext uri="{BB962C8B-B14F-4D97-AF65-F5344CB8AC3E}">
        <p14:creationId xmlns:p14="http://schemas.microsoft.com/office/powerpoint/2010/main" val="68231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099E-21EF-2347-93E2-F707009B7FE8}"/>
              </a:ext>
            </a:extLst>
          </p:cNvPr>
          <p:cNvSpPr>
            <a:spLocks noGrp="1"/>
          </p:cNvSpPr>
          <p:nvPr>
            <p:ph type="title"/>
          </p:nvPr>
        </p:nvSpPr>
        <p:spPr/>
        <p:txBody>
          <a:bodyPr/>
          <a:lstStyle/>
          <a:p>
            <a:r>
              <a:rPr lang="en-US" dirty="0"/>
              <a:t>Happens-Before</a:t>
            </a:r>
          </a:p>
        </p:txBody>
      </p:sp>
      <p:sp>
        <p:nvSpPr>
          <p:cNvPr id="5" name="Content Placeholder 4">
            <a:extLst>
              <a:ext uri="{FF2B5EF4-FFF2-40B4-BE49-F238E27FC236}">
                <a16:creationId xmlns:a16="http://schemas.microsoft.com/office/drawing/2014/main" id="{1BDCE096-E442-6148-851A-F03E056F39EF}"/>
              </a:ext>
            </a:extLst>
          </p:cNvPr>
          <p:cNvSpPr>
            <a:spLocks noGrp="1"/>
          </p:cNvSpPr>
          <p:nvPr>
            <p:ph idx="1"/>
          </p:nvPr>
        </p:nvSpPr>
        <p:spPr/>
        <p:txBody>
          <a:bodyPr/>
          <a:lstStyle/>
          <a:p>
            <a:r>
              <a:rPr lang="en-US" dirty="0"/>
              <a:t>Hard to implement</a:t>
            </a:r>
          </a:p>
          <a:p>
            <a:pPr lvl="1"/>
            <a:r>
              <a:rPr lang="en-US" dirty="0"/>
              <a:t>Need to track happens-before relations (e.g., </a:t>
            </a:r>
            <a:r>
              <a:rPr lang="en-US"/>
              <a:t>memory overhead, CPU overhead)</a:t>
            </a:r>
            <a:endParaRPr lang="en-US" dirty="0"/>
          </a:p>
          <a:p>
            <a:pPr lvl="1"/>
            <a:r>
              <a:rPr lang="en-US" dirty="0"/>
              <a:t>Check whether operations are concurrent</a:t>
            </a:r>
          </a:p>
          <a:p>
            <a:endParaRPr lang="en-US" dirty="0"/>
          </a:p>
          <a:p>
            <a:r>
              <a:rPr lang="en-US" dirty="0"/>
              <a:t>Depends on scheduler to explore problematic schedules</a:t>
            </a:r>
          </a:p>
        </p:txBody>
      </p:sp>
    </p:spTree>
    <p:extLst>
      <p:ext uri="{BB962C8B-B14F-4D97-AF65-F5344CB8AC3E}">
        <p14:creationId xmlns:p14="http://schemas.microsoft.com/office/powerpoint/2010/main" val="2736539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FC0C7-D6E0-884F-A9FE-BB9056A6DA1D}"/>
              </a:ext>
            </a:extLst>
          </p:cNvPr>
          <p:cNvSpPr>
            <a:spLocks noGrp="1"/>
          </p:cNvSpPr>
          <p:nvPr>
            <p:ph type="title"/>
          </p:nvPr>
        </p:nvSpPr>
        <p:spPr/>
        <p:txBody>
          <a:bodyPr/>
          <a:lstStyle/>
          <a:p>
            <a:r>
              <a:rPr lang="en-US" dirty="0"/>
              <a:t>Eraser</a:t>
            </a:r>
          </a:p>
        </p:txBody>
      </p:sp>
      <p:sp>
        <p:nvSpPr>
          <p:cNvPr id="3" name="Content Placeholder 2">
            <a:extLst>
              <a:ext uri="{FF2B5EF4-FFF2-40B4-BE49-F238E27FC236}">
                <a16:creationId xmlns:a16="http://schemas.microsoft.com/office/drawing/2014/main" id="{047C70D4-0272-7349-883E-F7E8FB7F4F6D}"/>
              </a:ext>
            </a:extLst>
          </p:cNvPr>
          <p:cNvSpPr>
            <a:spLocks noGrp="1"/>
          </p:cNvSpPr>
          <p:nvPr>
            <p:ph idx="1"/>
          </p:nvPr>
        </p:nvSpPr>
        <p:spPr/>
        <p:txBody>
          <a:bodyPr/>
          <a:lstStyle/>
          <a:p>
            <a:r>
              <a:rPr lang="en-US" dirty="0"/>
              <a:t>A multi-threaded program uses locks</a:t>
            </a:r>
          </a:p>
          <a:p>
            <a:endParaRPr lang="en-US" dirty="0"/>
          </a:p>
          <a:p>
            <a:r>
              <a:rPr lang="en-US" dirty="0"/>
              <a:t>Just check whether shared memory are protected by locks!</a:t>
            </a:r>
          </a:p>
        </p:txBody>
      </p:sp>
    </p:spTree>
    <p:extLst>
      <p:ext uri="{BB962C8B-B14F-4D97-AF65-F5344CB8AC3E}">
        <p14:creationId xmlns:p14="http://schemas.microsoft.com/office/powerpoint/2010/main" val="179385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337A-D71E-C443-95C1-8E0F1F38543A}"/>
              </a:ext>
            </a:extLst>
          </p:cNvPr>
          <p:cNvSpPr>
            <a:spLocks noGrp="1"/>
          </p:cNvSpPr>
          <p:nvPr>
            <p:ph type="title"/>
          </p:nvPr>
        </p:nvSpPr>
        <p:spPr/>
        <p:txBody>
          <a:bodyPr/>
          <a:lstStyle/>
          <a:p>
            <a:r>
              <a:rPr lang="en-US" dirty="0"/>
              <a:t>Question #1	</a:t>
            </a:r>
          </a:p>
        </p:txBody>
      </p:sp>
      <p:sp>
        <p:nvSpPr>
          <p:cNvPr id="3" name="Content Placeholder 2">
            <a:extLst>
              <a:ext uri="{FF2B5EF4-FFF2-40B4-BE49-F238E27FC236}">
                <a16:creationId xmlns:a16="http://schemas.microsoft.com/office/drawing/2014/main" id="{CFB51647-7FC2-7C47-95B0-DA500DB26AD2}"/>
              </a:ext>
            </a:extLst>
          </p:cNvPr>
          <p:cNvSpPr>
            <a:spLocks noGrp="1"/>
          </p:cNvSpPr>
          <p:nvPr>
            <p:ph idx="1"/>
          </p:nvPr>
        </p:nvSpPr>
        <p:spPr/>
        <p:txBody>
          <a:bodyPr/>
          <a:lstStyle/>
          <a:p>
            <a:r>
              <a:rPr lang="en-US" dirty="0"/>
              <a:t>How does eraser handle read-write locks? Why does it work?</a:t>
            </a:r>
          </a:p>
        </p:txBody>
      </p:sp>
    </p:spTree>
    <p:extLst>
      <p:ext uri="{BB962C8B-B14F-4D97-AF65-F5344CB8AC3E}">
        <p14:creationId xmlns:p14="http://schemas.microsoft.com/office/powerpoint/2010/main" val="117376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1012-5567-6E49-8573-B7E7EA36AF53}"/>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9FA131F6-E9C5-854A-A109-D8958C4CB27D}"/>
              </a:ext>
            </a:extLst>
          </p:cNvPr>
          <p:cNvSpPr>
            <a:spLocks noGrp="1"/>
          </p:cNvSpPr>
          <p:nvPr>
            <p:ph idx="1"/>
          </p:nvPr>
        </p:nvSpPr>
        <p:spPr/>
        <p:txBody>
          <a:bodyPr/>
          <a:lstStyle/>
          <a:p>
            <a:r>
              <a:rPr lang="en-US" dirty="0"/>
              <a:t>What are the limitations/drawbacks of Eraser? Why does eraser have those limitations and drawbacks? </a:t>
            </a:r>
          </a:p>
        </p:txBody>
      </p:sp>
    </p:spTree>
    <p:extLst>
      <p:ext uri="{BB962C8B-B14F-4D97-AF65-F5344CB8AC3E}">
        <p14:creationId xmlns:p14="http://schemas.microsoft.com/office/powerpoint/2010/main" val="2260209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93CD-A910-F742-B789-597E20A8F14A}"/>
              </a:ext>
            </a:extLst>
          </p:cNvPr>
          <p:cNvSpPr>
            <a:spLocks noGrp="1"/>
          </p:cNvSpPr>
          <p:nvPr>
            <p:ph type="title"/>
          </p:nvPr>
        </p:nvSpPr>
        <p:spPr/>
        <p:txBody>
          <a:bodyPr/>
          <a:lstStyle/>
          <a:p>
            <a:r>
              <a:rPr lang="en-US" dirty="0" err="1"/>
              <a:t>Valgrind</a:t>
            </a:r>
            <a:r>
              <a:rPr lang="en-US" dirty="0"/>
              <a:t> Data Race Detector</a:t>
            </a:r>
          </a:p>
        </p:txBody>
      </p:sp>
      <p:sp>
        <p:nvSpPr>
          <p:cNvPr id="3" name="Content Placeholder 2">
            <a:extLst>
              <a:ext uri="{FF2B5EF4-FFF2-40B4-BE49-F238E27FC236}">
                <a16:creationId xmlns:a16="http://schemas.microsoft.com/office/drawing/2014/main" id="{3FA4FD8A-89E0-9345-88BE-EED4EB8F3164}"/>
              </a:ext>
            </a:extLst>
          </p:cNvPr>
          <p:cNvSpPr>
            <a:spLocks noGrp="1"/>
          </p:cNvSpPr>
          <p:nvPr>
            <p:ph idx="1"/>
          </p:nvPr>
        </p:nvSpPr>
        <p:spPr/>
        <p:txBody>
          <a:bodyPr/>
          <a:lstStyle/>
          <a:p>
            <a:pPr marL="0" indent="0">
              <a:buNone/>
            </a:pPr>
            <a:r>
              <a:rPr lang="en-US" dirty="0"/>
              <a:t>There exist two different approaches for verifying the correctness of multithreaded programs at runtime. The approach of the so-called Eraser algorithm is to verify whether all shared memory accesses follow a consistent locking strategy. And the happens-before data race detectors verify directly whether all interthread memory accesses are ordered by synchronization operations. While the last approach is more complex to implement, and while it is more sensitive to OS scheduling, it is a general approach that works for all classes of multithreaded programs. An important advantage of happens-before data race detectors is that these do not report any false positives.</a:t>
            </a:r>
          </a:p>
        </p:txBody>
      </p:sp>
    </p:spTree>
    <p:extLst>
      <p:ext uri="{BB962C8B-B14F-4D97-AF65-F5344CB8AC3E}">
        <p14:creationId xmlns:p14="http://schemas.microsoft.com/office/powerpoint/2010/main" val="70540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TotalTime>
  <Words>257</Words>
  <Application>Microsoft Office PowerPoint</Application>
  <PresentationFormat>Widescreen</PresentationFormat>
  <Paragraphs>27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Eraser: A Dynamic Data Race Detector for Multithreaded Programs</vt:lpstr>
      <vt:lpstr>Happens-Before</vt:lpstr>
      <vt:lpstr>Happens-Before</vt:lpstr>
      <vt:lpstr>Eraser</vt:lpstr>
      <vt:lpstr>Question #1 </vt:lpstr>
      <vt:lpstr>Question #2</vt:lpstr>
      <vt:lpstr>Valgrind Data Race Detector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Docker or Not to Docker: A Security Perspective</dc:title>
  <dc:creator>Danyang Zhuo, Ph.D.</dc:creator>
  <cp:lastModifiedBy>Mike</cp:lastModifiedBy>
  <cp:revision>177</cp:revision>
  <dcterms:created xsi:type="dcterms:W3CDTF">2020-08-19T18:12:13Z</dcterms:created>
  <dcterms:modified xsi:type="dcterms:W3CDTF">2020-09-10T17:37:15Z</dcterms:modified>
</cp:coreProperties>
</file>