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7945" r:id="rId2"/>
  </p:sldMasterIdLst>
  <p:notesMasterIdLst>
    <p:notesMasterId r:id="rId40"/>
  </p:notesMasterIdLst>
  <p:handoutMasterIdLst>
    <p:handoutMasterId r:id="rId41"/>
  </p:handoutMasterIdLst>
  <p:sldIdLst>
    <p:sldId id="837" r:id="rId3"/>
    <p:sldId id="600" r:id="rId4"/>
    <p:sldId id="655" r:id="rId5"/>
    <p:sldId id="631" r:id="rId6"/>
    <p:sldId id="632" r:id="rId7"/>
    <p:sldId id="556" r:id="rId8"/>
    <p:sldId id="589" r:id="rId9"/>
    <p:sldId id="1830" r:id="rId10"/>
    <p:sldId id="1831" r:id="rId11"/>
    <p:sldId id="1832" r:id="rId12"/>
    <p:sldId id="1556" r:id="rId13"/>
    <p:sldId id="624" r:id="rId14"/>
    <p:sldId id="630" r:id="rId15"/>
    <p:sldId id="1833" r:id="rId16"/>
    <p:sldId id="636" r:id="rId17"/>
    <p:sldId id="637" r:id="rId18"/>
    <p:sldId id="638" r:id="rId19"/>
    <p:sldId id="639" r:id="rId20"/>
    <p:sldId id="640" r:id="rId21"/>
    <p:sldId id="641" r:id="rId22"/>
    <p:sldId id="1834" r:id="rId23"/>
    <p:sldId id="621" r:id="rId24"/>
    <p:sldId id="634" r:id="rId25"/>
    <p:sldId id="1835" r:id="rId26"/>
    <p:sldId id="633" r:id="rId27"/>
    <p:sldId id="1836" r:id="rId28"/>
    <p:sldId id="627" r:id="rId29"/>
    <p:sldId id="628" r:id="rId30"/>
    <p:sldId id="625" r:id="rId31"/>
    <p:sldId id="614" r:id="rId32"/>
    <p:sldId id="1560" r:id="rId33"/>
    <p:sldId id="635" r:id="rId34"/>
    <p:sldId id="620" r:id="rId35"/>
    <p:sldId id="1558" r:id="rId36"/>
    <p:sldId id="618" r:id="rId37"/>
    <p:sldId id="619" r:id="rId38"/>
    <p:sldId id="626" r:id="rId3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36464"/>
    <a:srgbClr val="FFFFFF"/>
    <a:srgbClr val="5A8DFB"/>
    <a:srgbClr val="618FFD"/>
    <a:srgbClr val="00264D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3"/>
    <p:restoredTop sz="94626" autoAdjust="0"/>
  </p:normalViewPr>
  <p:slideViewPr>
    <p:cSldViewPr>
      <p:cViewPr>
        <p:scale>
          <a:sx n="108" d="100"/>
          <a:sy n="108" d="100"/>
        </p:scale>
        <p:origin x="1600" y="46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9/3/20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1381A4B-6BA4-C747-B077-B0384DCAE4F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9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B7102-0CB9-2C4E-AEDB-C4FD3D7C4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4618-977F-9A43-B101-257643A5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28-352E-004D-A1AF-300A4102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3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143-7D4B-2346-9B10-86BC4E311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6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9D0F-F979-E54B-8CA2-4D114FBB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B5D2-CD4C-6947-9C88-4A72705C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78F8-662E-7748-99D6-531684AF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 baseline="0"/>
            </a:lvl2pPr>
            <a:lvl3pPr>
              <a:defRPr sz="2400" baseline="0"/>
            </a:lvl3pPr>
            <a:lvl4pPr>
              <a:defRPr sz="2400" b="0" baseline="0"/>
            </a:lvl4pPr>
            <a:lvl5pPr>
              <a:defRPr sz="24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D7740E11-9CFB-B54D-84A8-E9F7C80E41CB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7041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09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93E3D-F40E-5E49-AE61-FB4A0F70F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1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BFBA-78EF-484A-8206-DC86EA7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D161-A22C-4247-857F-C6A443B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E8A5-9347-1B4B-91F5-2CC7E5FDA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2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2ED6-FAF1-4B45-BC79-487DDDE6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2B2D-DA4D-4B40-958B-B363266D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797" r:id="rId1"/>
    <p:sldLayoutId id="2147487798" r:id="rId2"/>
    <p:sldLayoutId id="2147487784" r:id="rId3"/>
    <p:sldLayoutId id="2147487799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999EEEC-6E3B-2849-8402-05AA6C0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46" r:id="rId1"/>
    <p:sldLayoutId id="2147487947" r:id="rId2"/>
    <p:sldLayoutId id="2147487948" r:id="rId3"/>
    <p:sldLayoutId id="2147487949" r:id="rId4"/>
    <p:sldLayoutId id="2147487950" r:id="rId5"/>
    <p:sldLayoutId id="2147487951" r:id="rId6"/>
    <p:sldLayoutId id="2147487952" r:id="rId7"/>
    <p:sldLayoutId id="2147487953" r:id="rId8"/>
    <p:sldLayoutId id="2147487954" r:id="rId9"/>
    <p:sldLayoutId id="2147487955" r:id="rId10"/>
    <p:sldLayoutId id="2147487956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CPS 510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Races and Eraser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Plus a</a:t>
            </a: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 taste of memory models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810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Jeff Chase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651663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Arial" charset="0"/>
                <a:ea typeface="ＭＳ Ｐゴシック" charset="0"/>
              </a:rPr>
              <a:t>Axiom 3: </a:t>
            </a:r>
            <a:r>
              <a:rPr lang="en-US" sz="3200" i="1">
                <a:latin typeface="Arial" charset="0"/>
                <a:ea typeface="ＭＳ Ｐゴシック" charset="0"/>
              </a:rPr>
              <a:t>happened-before </a:t>
            </a:r>
            <a:r>
              <a:rPr lang="en-US" sz="3200">
                <a:latin typeface="Arial" charset="0"/>
                <a:ea typeface="ＭＳ Ｐゴシック" charset="0"/>
              </a:rPr>
              <a:t>(</a:t>
            </a:r>
            <a:r>
              <a:rPr lang="en-US" sz="3200">
                <a:latin typeface="Arial" charset="0"/>
                <a:ea typeface="ＭＳ Ｐゴシック" charset="0"/>
                <a:sym typeface="Wingdings" charset="0"/>
              </a:rPr>
              <a:t>)</a:t>
            </a:r>
            <a:endParaRPr lang="en-US" sz="3200">
              <a:latin typeface="Arial" charset="0"/>
              <a:ea typeface="ＭＳ Ｐゴシック" charset="0"/>
            </a:endParaRPr>
          </a:p>
        </p:txBody>
      </p:sp>
      <p:sp>
        <p:nvSpPr>
          <p:cNvPr id="54274" name="Rectangle 16"/>
          <p:cNvSpPr>
            <a:spLocks noChangeArrowheads="1"/>
          </p:cNvSpPr>
          <p:nvPr/>
        </p:nvSpPr>
        <p:spPr bwMode="auto">
          <a:xfrm>
            <a:off x="8181975" y="40735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i="1">
                <a:solidFill>
                  <a:prstClr val="white"/>
                </a:solidFill>
              </a:rPr>
              <a:t>C</a:t>
            </a:r>
          </a:p>
        </p:txBody>
      </p:sp>
      <p:grpSp>
        <p:nvGrpSpPr>
          <p:cNvPr id="54275" name="Group 23"/>
          <p:cNvGrpSpPr>
            <a:grpSpLocks/>
          </p:cNvGrpSpPr>
          <p:nvPr/>
        </p:nvGrpSpPr>
        <p:grpSpPr bwMode="auto">
          <a:xfrm>
            <a:off x="1371600" y="1579563"/>
            <a:ext cx="6400800" cy="2163762"/>
            <a:chOff x="611188" y="1632131"/>
            <a:chExt cx="7610475" cy="2572184"/>
          </a:xfrm>
        </p:grpSpPr>
        <p:sp>
          <p:nvSpPr>
            <p:cNvPr id="54282" name="Line 3"/>
            <p:cNvSpPr>
              <a:spLocks noChangeShapeType="1"/>
            </p:cNvSpPr>
            <p:nvPr/>
          </p:nvSpPr>
          <p:spPr bwMode="auto">
            <a:xfrm>
              <a:off x="1066800" y="1901825"/>
              <a:ext cx="71548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283" name="Oval 5"/>
            <p:cNvSpPr>
              <a:spLocks noChangeArrowheads="1"/>
            </p:cNvSpPr>
            <p:nvPr/>
          </p:nvSpPr>
          <p:spPr bwMode="auto">
            <a:xfrm>
              <a:off x="1866900" y="1863725"/>
              <a:ext cx="55563" cy="555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284" name="Line 6"/>
            <p:cNvSpPr>
              <a:spLocks noChangeShapeType="1"/>
            </p:cNvSpPr>
            <p:nvPr/>
          </p:nvSpPr>
          <p:spPr bwMode="auto">
            <a:xfrm>
              <a:off x="1066800" y="2925763"/>
              <a:ext cx="71548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285" name="Oval 8"/>
            <p:cNvSpPr>
              <a:spLocks noChangeArrowheads="1"/>
            </p:cNvSpPr>
            <p:nvPr/>
          </p:nvSpPr>
          <p:spPr bwMode="auto">
            <a:xfrm>
              <a:off x="6407150" y="2840038"/>
              <a:ext cx="171450" cy="17145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286" name="Oval 9"/>
            <p:cNvSpPr>
              <a:spLocks noChangeArrowheads="1"/>
            </p:cNvSpPr>
            <p:nvPr/>
          </p:nvSpPr>
          <p:spPr bwMode="auto">
            <a:xfrm>
              <a:off x="5716588" y="2887663"/>
              <a:ext cx="55562" cy="555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287" name="Line 10"/>
            <p:cNvSpPr>
              <a:spLocks noChangeShapeType="1"/>
            </p:cNvSpPr>
            <p:nvPr/>
          </p:nvSpPr>
          <p:spPr bwMode="auto">
            <a:xfrm flipV="1">
              <a:off x="1219200" y="3927475"/>
              <a:ext cx="7002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288" name="Oval 11"/>
            <p:cNvSpPr>
              <a:spLocks noChangeArrowheads="1"/>
            </p:cNvSpPr>
            <p:nvPr/>
          </p:nvSpPr>
          <p:spPr bwMode="auto">
            <a:xfrm>
              <a:off x="7399338" y="3841750"/>
              <a:ext cx="171450" cy="17145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289" name="Rectangle 14"/>
            <p:cNvSpPr>
              <a:spLocks noChangeArrowheads="1"/>
            </p:cNvSpPr>
            <p:nvPr/>
          </p:nvSpPr>
          <p:spPr bwMode="auto">
            <a:xfrm>
              <a:off x="611188" y="1632131"/>
              <a:ext cx="473075" cy="548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i="1">
                  <a:solidFill>
                    <a:srgbClr val="003367"/>
                  </a:solidFill>
                </a:rPr>
                <a:t>A</a:t>
              </a:r>
            </a:p>
          </p:txBody>
        </p:sp>
        <p:sp>
          <p:nvSpPr>
            <p:cNvPr id="54290" name="Rectangle 15"/>
            <p:cNvSpPr>
              <a:spLocks noChangeArrowheads="1"/>
            </p:cNvSpPr>
            <p:nvPr/>
          </p:nvSpPr>
          <p:spPr bwMode="auto">
            <a:xfrm>
              <a:off x="658813" y="2588601"/>
              <a:ext cx="482600" cy="548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i="1">
                  <a:solidFill>
                    <a:srgbClr val="003367"/>
                  </a:solidFill>
                </a:rPr>
                <a:t>B</a:t>
              </a:r>
            </a:p>
          </p:txBody>
        </p:sp>
        <p:sp>
          <p:nvSpPr>
            <p:cNvPr id="54291" name="Oval 18"/>
            <p:cNvSpPr>
              <a:spLocks noChangeArrowheads="1"/>
            </p:cNvSpPr>
            <p:nvPr/>
          </p:nvSpPr>
          <p:spPr bwMode="auto">
            <a:xfrm>
              <a:off x="4781550" y="2841625"/>
              <a:ext cx="171450" cy="17145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292" name="Oval 19"/>
            <p:cNvSpPr>
              <a:spLocks noChangeArrowheads="1"/>
            </p:cNvSpPr>
            <p:nvPr/>
          </p:nvSpPr>
          <p:spPr bwMode="auto">
            <a:xfrm>
              <a:off x="3154363" y="1865313"/>
              <a:ext cx="55562" cy="555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72" name="AutoShape 20"/>
            <p:cNvCxnSpPr>
              <a:cxnSpLocks noChangeShapeType="1"/>
              <a:stCxn id="54294" idx="5"/>
              <a:endCxn id="54291" idx="1"/>
            </p:cNvCxnSpPr>
            <p:nvPr/>
          </p:nvCxnSpPr>
          <p:spPr bwMode="auto">
            <a:xfrm rot="16200000" flipH="1">
              <a:off x="3943689" y="2002875"/>
              <a:ext cx="894509" cy="83239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54294" name="Oval 21"/>
            <p:cNvSpPr>
              <a:spLocks noChangeArrowheads="1"/>
            </p:cNvSpPr>
            <p:nvPr/>
          </p:nvSpPr>
          <p:spPr bwMode="auto">
            <a:xfrm>
              <a:off x="3829050" y="1825625"/>
              <a:ext cx="171450" cy="17145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295" name="Oval 28"/>
            <p:cNvSpPr>
              <a:spLocks noChangeArrowheads="1"/>
            </p:cNvSpPr>
            <p:nvPr/>
          </p:nvSpPr>
          <p:spPr bwMode="auto">
            <a:xfrm>
              <a:off x="3206750" y="2887663"/>
              <a:ext cx="55563" cy="555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81" name="AutoShape 20"/>
            <p:cNvCxnSpPr>
              <a:cxnSpLocks noChangeShapeType="1"/>
              <a:stCxn id="54285" idx="5"/>
              <a:endCxn id="54288" idx="1"/>
            </p:cNvCxnSpPr>
            <p:nvPr/>
          </p:nvCxnSpPr>
          <p:spPr bwMode="auto">
            <a:xfrm rot="16200000" flipH="1">
              <a:off x="6548464" y="2989849"/>
              <a:ext cx="881299" cy="872034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54297" name="Rectangle 15"/>
            <p:cNvSpPr>
              <a:spLocks noChangeArrowheads="1"/>
            </p:cNvSpPr>
            <p:nvPr/>
          </p:nvSpPr>
          <p:spPr bwMode="auto">
            <a:xfrm>
              <a:off x="660400" y="3655401"/>
              <a:ext cx="482600" cy="548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i="1">
                  <a:solidFill>
                    <a:srgbClr val="003367"/>
                  </a:solidFill>
                </a:rPr>
                <a:t>C</a:t>
              </a:r>
            </a:p>
          </p:txBody>
        </p:sp>
        <p:sp>
          <p:nvSpPr>
            <p:cNvPr id="54298" name="Oval 5"/>
            <p:cNvSpPr>
              <a:spLocks noChangeArrowheads="1"/>
            </p:cNvSpPr>
            <p:nvPr/>
          </p:nvSpPr>
          <p:spPr bwMode="auto">
            <a:xfrm>
              <a:off x="2466975" y="3898900"/>
              <a:ext cx="55563" cy="555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299" name="Oval 19"/>
            <p:cNvSpPr>
              <a:spLocks noChangeArrowheads="1"/>
            </p:cNvSpPr>
            <p:nvPr/>
          </p:nvSpPr>
          <p:spPr bwMode="auto">
            <a:xfrm>
              <a:off x="3754438" y="3898900"/>
              <a:ext cx="55562" cy="555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427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8" y="4572000"/>
            <a:ext cx="1579562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90"/>
          <p:cNvSpPr>
            <a:spLocks noChangeArrowheads="1"/>
          </p:cNvSpPr>
          <p:nvPr/>
        </p:nvSpPr>
        <p:spPr bwMode="auto">
          <a:xfrm>
            <a:off x="609600" y="4114800"/>
            <a:ext cx="6400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lang="en-US" i="1">
                <a:solidFill>
                  <a:srgbClr val="003367"/>
                </a:solidFill>
                <a:sym typeface="Wingdings" charset="0"/>
              </a:rPr>
              <a:t>3.  </a:t>
            </a:r>
            <a:r>
              <a:rPr lang="en-US">
                <a:solidFill>
                  <a:srgbClr val="003367"/>
                </a:solidFill>
                <a:sym typeface="Wingdings" charset="0"/>
              </a:rPr>
              <a:t>is transitive</a:t>
            </a:r>
          </a:p>
          <a:p>
            <a:pPr marL="457200" indent="-457200"/>
            <a:r>
              <a:rPr lang="en-US">
                <a:solidFill>
                  <a:srgbClr val="003367"/>
                </a:solidFill>
                <a:sym typeface="Wingdings" charset="0"/>
              </a:rPr>
              <a:t>    </a:t>
            </a:r>
            <a:r>
              <a:rPr lang="en-US" i="1">
                <a:solidFill>
                  <a:srgbClr val="003367"/>
                </a:solidFill>
                <a:sym typeface="Wingdings" charset="0"/>
              </a:rPr>
              <a:t>happened-before </a:t>
            </a:r>
            <a:r>
              <a:rPr lang="en-US">
                <a:solidFill>
                  <a:srgbClr val="003367"/>
                </a:solidFill>
                <a:sym typeface="Wingdings" charset="0"/>
              </a:rPr>
              <a:t>is the transitive closure of the relation defined by #1 and #2</a:t>
            </a:r>
          </a:p>
          <a:p>
            <a:pPr marL="457200" indent="-457200"/>
            <a:endParaRPr lang="en-US" i="1">
              <a:solidFill>
                <a:srgbClr val="003367"/>
              </a:solidFill>
              <a:sym typeface="Wingdings" charset="0"/>
            </a:endParaRPr>
          </a:p>
        </p:txBody>
      </p:sp>
      <p:sp>
        <p:nvSpPr>
          <p:cNvPr id="54278" name="Rectangle 25"/>
          <p:cNvSpPr>
            <a:spLocks noChangeArrowheads="1"/>
          </p:cNvSpPr>
          <p:nvPr/>
        </p:nvSpPr>
        <p:spPr bwMode="auto">
          <a:xfrm>
            <a:off x="609600" y="5791200"/>
            <a:ext cx="624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800000"/>
                </a:solidFill>
                <a:cs typeface="Arial" charset="0"/>
              </a:rPr>
              <a:t>Time, Clocks, and the Ordering of Events in Distributed systems</a:t>
            </a:r>
            <a:r>
              <a:rPr lang="en-US" sz="1800">
                <a:solidFill>
                  <a:srgbClr val="003367"/>
                </a:solidFill>
                <a:cs typeface="Arial" charset="0"/>
              </a:rPr>
              <a:t>, by Leslie Lamport, CACM 21(7), July 1978</a:t>
            </a:r>
            <a:endParaRPr lang="en-US" sz="1800">
              <a:solidFill>
                <a:srgbClr val="003367"/>
              </a:solidFill>
            </a:endParaRPr>
          </a:p>
        </p:txBody>
      </p:sp>
      <p:sp>
        <p:nvSpPr>
          <p:cNvPr id="54279" name="Oval 21"/>
          <p:cNvSpPr>
            <a:spLocks noChangeArrowheads="1"/>
          </p:cNvSpPr>
          <p:nvPr/>
        </p:nvSpPr>
        <p:spPr bwMode="auto">
          <a:xfrm>
            <a:off x="2362200" y="1719263"/>
            <a:ext cx="144463" cy="142875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4280" name="Oval 21"/>
          <p:cNvSpPr>
            <a:spLocks noChangeArrowheads="1"/>
          </p:cNvSpPr>
          <p:nvPr/>
        </p:nvSpPr>
        <p:spPr bwMode="auto">
          <a:xfrm>
            <a:off x="3429000" y="1719263"/>
            <a:ext cx="144463" cy="142875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4281" name="Oval 21"/>
          <p:cNvSpPr>
            <a:spLocks noChangeArrowheads="1"/>
          </p:cNvSpPr>
          <p:nvPr/>
        </p:nvSpPr>
        <p:spPr bwMode="auto">
          <a:xfrm>
            <a:off x="5646738" y="2598738"/>
            <a:ext cx="144462" cy="144462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9" name="Group 23">
            <a:extLst>
              <a:ext uri="{FF2B5EF4-FFF2-40B4-BE49-F238E27FC236}">
                <a16:creationId xmlns:a16="http://schemas.microsoft.com/office/drawing/2014/main" id="{E026CF43-3639-2048-96DF-1A32314E216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579563"/>
            <a:ext cx="6400800" cy="2163762"/>
            <a:chOff x="611188" y="1632131"/>
            <a:chExt cx="7610475" cy="2572184"/>
          </a:xfrm>
        </p:grpSpPr>
        <p:sp>
          <p:nvSpPr>
            <p:cNvPr id="30" name="Line 3">
              <a:extLst>
                <a:ext uri="{FF2B5EF4-FFF2-40B4-BE49-F238E27FC236}">
                  <a16:creationId xmlns:a16="http://schemas.microsoft.com/office/drawing/2014/main" id="{2494E458-3F09-F648-9787-69AA31027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800" y="1901825"/>
              <a:ext cx="71548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7292618D-985B-CE4A-980E-41D8ACD47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900" y="1863725"/>
              <a:ext cx="55563" cy="555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6">
              <a:extLst>
                <a:ext uri="{FF2B5EF4-FFF2-40B4-BE49-F238E27FC236}">
                  <a16:creationId xmlns:a16="http://schemas.microsoft.com/office/drawing/2014/main" id="{7B8D04DA-84EF-0848-BEF2-109CE84D0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800" y="2925763"/>
              <a:ext cx="71548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DD10C88F-F8A6-BC4B-87B5-5525A31DA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50" y="2840038"/>
              <a:ext cx="171450" cy="17145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3B0B9B95-A899-8B4A-A4B7-BA9646CA4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588" y="2887663"/>
              <a:ext cx="55562" cy="555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10">
              <a:extLst>
                <a:ext uri="{FF2B5EF4-FFF2-40B4-BE49-F238E27FC236}">
                  <a16:creationId xmlns:a16="http://schemas.microsoft.com/office/drawing/2014/main" id="{701251DA-81A0-6341-BE76-7FF121B8C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9200" y="3927475"/>
              <a:ext cx="7002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CBD9DC90-A035-7042-8B8C-B1DD41984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338" y="3841750"/>
              <a:ext cx="171450" cy="17145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83BAF72D-3B73-7A4B-9B6F-CFFE60039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8" y="1632131"/>
              <a:ext cx="473075" cy="548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i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B2D46BAF-C40C-F349-911D-1DDB7EC89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2588601"/>
              <a:ext cx="482600" cy="548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i="1">
                  <a:solidFill>
                    <a:srgbClr val="003367"/>
                  </a:solidFill>
                </a:rPr>
                <a:t>B</a:t>
              </a:r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2B7B28B6-76D1-9C47-8E79-D087B8930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550" y="2841625"/>
              <a:ext cx="171450" cy="17145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Oval 19">
              <a:extLst>
                <a:ext uri="{FF2B5EF4-FFF2-40B4-BE49-F238E27FC236}">
                  <a16:creationId xmlns:a16="http://schemas.microsoft.com/office/drawing/2014/main" id="{20CAF860-7461-9741-9554-CA47D98B8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363" y="1865313"/>
              <a:ext cx="55562" cy="555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" name="AutoShape 20">
              <a:extLst>
                <a:ext uri="{FF2B5EF4-FFF2-40B4-BE49-F238E27FC236}">
                  <a16:creationId xmlns:a16="http://schemas.microsoft.com/office/drawing/2014/main" id="{113EC445-EE48-074A-81BD-E760A09D6932}"/>
                </a:ext>
              </a:extLst>
            </p:cNvPr>
            <p:cNvCxnSpPr>
              <a:cxnSpLocks noChangeShapeType="1"/>
              <a:stCxn id="42" idx="5"/>
              <a:endCxn id="39" idx="1"/>
            </p:cNvCxnSpPr>
            <p:nvPr/>
          </p:nvCxnSpPr>
          <p:spPr bwMode="auto">
            <a:xfrm rot="16200000" flipH="1">
              <a:off x="3943689" y="2002875"/>
              <a:ext cx="894509" cy="83239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42" name="Oval 21">
              <a:extLst>
                <a:ext uri="{FF2B5EF4-FFF2-40B4-BE49-F238E27FC236}">
                  <a16:creationId xmlns:a16="http://schemas.microsoft.com/office/drawing/2014/main" id="{C5CD1E3F-4977-0D4F-8D13-3835FF297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050" y="1825625"/>
              <a:ext cx="171450" cy="17145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28">
              <a:extLst>
                <a:ext uri="{FF2B5EF4-FFF2-40B4-BE49-F238E27FC236}">
                  <a16:creationId xmlns:a16="http://schemas.microsoft.com/office/drawing/2014/main" id="{67B12B6F-5158-D646-865A-0D3B70F66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750" y="2887663"/>
              <a:ext cx="55563" cy="555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4" name="AutoShape 20">
              <a:extLst>
                <a:ext uri="{FF2B5EF4-FFF2-40B4-BE49-F238E27FC236}">
                  <a16:creationId xmlns:a16="http://schemas.microsoft.com/office/drawing/2014/main" id="{C4BD8709-2A62-A346-9216-9EEC93F49636}"/>
                </a:ext>
              </a:extLst>
            </p:cNvPr>
            <p:cNvCxnSpPr>
              <a:cxnSpLocks noChangeShapeType="1"/>
              <a:stCxn id="33" idx="5"/>
              <a:endCxn id="36" idx="1"/>
            </p:cNvCxnSpPr>
            <p:nvPr/>
          </p:nvCxnSpPr>
          <p:spPr bwMode="auto">
            <a:xfrm rot="16200000" flipH="1">
              <a:off x="6548464" y="2989849"/>
              <a:ext cx="881299" cy="872034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45" name="Rectangle 15">
              <a:extLst>
                <a:ext uri="{FF2B5EF4-FFF2-40B4-BE49-F238E27FC236}">
                  <a16:creationId xmlns:a16="http://schemas.microsoft.com/office/drawing/2014/main" id="{5F513ECD-762A-3A4C-8328-CE904C0D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00" y="3655401"/>
              <a:ext cx="482600" cy="548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i="1">
                  <a:solidFill>
                    <a:srgbClr val="003367"/>
                  </a:solidFill>
                </a:rPr>
                <a:t>C</a:t>
              </a:r>
            </a:p>
          </p:txBody>
        </p: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56472B53-CB10-2640-A976-C6336A55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975" y="3898900"/>
              <a:ext cx="55563" cy="555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19">
              <a:extLst>
                <a:ext uri="{FF2B5EF4-FFF2-40B4-BE49-F238E27FC236}">
                  <a16:creationId xmlns:a16="http://schemas.microsoft.com/office/drawing/2014/main" id="{EE8EB3DC-0181-604A-AC57-F6E669D35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438" y="3898900"/>
              <a:ext cx="55562" cy="555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48" name="AutoShape 20">
            <a:extLst>
              <a:ext uri="{FF2B5EF4-FFF2-40B4-BE49-F238E27FC236}">
                <a16:creationId xmlns:a16="http://schemas.microsoft.com/office/drawing/2014/main" id="{AAA716A4-E105-2B42-BA98-98AE050860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6663" y="1790701"/>
            <a:ext cx="922337" cy="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9" name="AutoShape 20">
            <a:extLst>
              <a:ext uri="{FF2B5EF4-FFF2-40B4-BE49-F238E27FC236}">
                <a16:creationId xmlns:a16="http://schemas.microsoft.com/office/drawing/2014/main" id="{1C8903B8-879C-E64C-89E1-72FA3F70BE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73463" y="1790701"/>
            <a:ext cx="504825" cy="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0" name="AutoShape 20">
            <a:extLst>
              <a:ext uri="{FF2B5EF4-FFF2-40B4-BE49-F238E27FC236}">
                <a16:creationId xmlns:a16="http://schemas.microsoft.com/office/drawing/2014/main" id="{D842C31B-E5C8-5C4F-BFF8-53A7EC53334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29200" y="2659106"/>
            <a:ext cx="636303" cy="7894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1" name="AutoShape 20">
            <a:extLst>
              <a:ext uri="{FF2B5EF4-FFF2-40B4-BE49-F238E27FC236}">
                <a16:creationId xmlns:a16="http://schemas.microsoft.com/office/drawing/2014/main" id="{55C74DD8-AAF8-E44B-8F5F-F1D024134F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2667000"/>
            <a:ext cx="455101" cy="788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135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latin typeface="Arial" charset="0"/>
                <a:ea typeface="ＭＳ Ｐゴシック" charset="0"/>
                <a:cs typeface="Arial" charset="0"/>
              </a:rPr>
              <a:t>Lamport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3200" i="1" dirty="0">
                <a:latin typeface="Arial" charset="0"/>
                <a:ea typeface="ＭＳ Ｐゴシック" charset="0"/>
                <a:cs typeface="Arial" charset="0"/>
              </a:rPr>
              <a:t>happened-before 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  <a:sym typeface="Wingdings" charset="0"/>
              </a:rPr>
              <a:t>)</a:t>
            </a:r>
            <a:endParaRPr lang="en-US" sz="32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8547" name="Rectangle 16"/>
          <p:cNvSpPr>
            <a:spLocks noChangeArrowheads="1"/>
          </p:cNvSpPr>
          <p:nvPr/>
        </p:nvSpPr>
        <p:spPr bwMode="auto">
          <a:xfrm>
            <a:off x="8181975" y="40735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i="1"/>
              <a:t>C</a:t>
            </a:r>
          </a:p>
        </p:txBody>
      </p:sp>
      <p:grpSp>
        <p:nvGrpSpPr>
          <p:cNvPr id="108548" name="Group 23"/>
          <p:cNvGrpSpPr>
            <a:grpSpLocks/>
          </p:cNvGrpSpPr>
          <p:nvPr/>
        </p:nvGrpSpPr>
        <p:grpSpPr bwMode="auto">
          <a:xfrm>
            <a:off x="1371600" y="1579563"/>
            <a:ext cx="6400800" cy="2163762"/>
            <a:chOff x="611188" y="1632131"/>
            <a:chExt cx="7610475" cy="2572184"/>
          </a:xfrm>
        </p:grpSpPr>
        <p:sp>
          <p:nvSpPr>
            <p:cNvPr id="108555" name="Line 3"/>
            <p:cNvSpPr>
              <a:spLocks noChangeShapeType="1"/>
            </p:cNvSpPr>
            <p:nvPr/>
          </p:nvSpPr>
          <p:spPr bwMode="auto">
            <a:xfrm>
              <a:off x="1066800" y="1901825"/>
              <a:ext cx="71548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6" name="Oval 5"/>
            <p:cNvSpPr>
              <a:spLocks noChangeArrowheads="1"/>
            </p:cNvSpPr>
            <p:nvPr/>
          </p:nvSpPr>
          <p:spPr bwMode="auto">
            <a:xfrm>
              <a:off x="1866900" y="1863725"/>
              <a:ext cx="55563" cy="555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557" name="Line 6"/>
            <p:cNvSpPr>
              <a:spLocks noChangeShapeType="1"/>
            </p:cNvSpPr>
            <p:nvPr/>
          </p:nvSpPr>
          <p:spPr bwMode="auto">
            <a:xfrm>
              <a:off x="1066800" y="2925763"/>
              <a:ext cx="71548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8" name="Oval 8"/>
            <p:cNvSpPr>
              <a:spLocks noChangeArrowheads="1"/>
            </p:cNvSpPr>
            <p:nvPr/>
          </p:nvSpPr>
          <p:spPr bwMode="auto">
            <a:xfrm>
              <a:off x="6407150" y="2840038"/>
              <a:ext cx="171450" cy="17145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559" name="Oval 9"/>
            <p:cNvSpPr>
              <a:spLocks noChangeArrowheads="1"/>
            </p:cNvSpPr>
            <p:nvPr/>
          </p:nvSpPr>
          <p:spPr bwMode="auto">
            <a:xfrm>
              <a:off x="5716588" y="2887663"/>
              <a:ext cx="55562" cy="555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560" name="Line 10"/>
            <p:cNvSpPr>
              <a:spLocks noChangeShapeType="1"/>
            </p:cNvSpPr>
            <p:nvPr/>
          </p:nvSpPr>
          <p:spPr bwMode="auto">
            <a:xfrm flipV="1">
              <a:off x="1219200" y="3927475"/>
              <a:ext cx="7002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1" name="Oval 11"/>
            <p:cNvSpPr>
              <a:spLocks noChangeArrowheads="1"/>
            </p:cNvSpPr>
            <p:nvPr/>
          </p:nvSpPr>
          <p:spPr bwMode="auto">
            <a:xfrm>
              <a:off x="7399338" y="3841750"/>
              <a:ext cx="171450" cy="17145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562" name="Rectangle 14"/>
            <p:cNvSpPr>
              <a:spLocks noChangeArrowheads="1"/>
            </p:cNvSpPr>
            <p:nvPr/>
          </p:nvSpPr>
          <p:spPr bwMode="auto">
            <a:xfrm>
              <a:off x="611188" y="1632131"/>
              <a:ext cx="473075" cy="548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i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8563" name="Rectangle 15"/>
            <p:cNvSpPr>
              <a:spLocks noChangeArrowheads="1"/>
            </p:cNvSpPr>
            <p:nvPr/>
          </p:nvSpPr>
          <p:spPr bwMode="auto">
            <a:xfrm>
              <a:off x="658813" y="2588601"/>
              <a:ext cx="482600" cy="548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i="1">
                  <a:solidFill>
                    <a:srgbClr val="003367"/>
                  </a:solidFill>
                </a:rPr>
                <a:t>B</a:t>
              </a:r>
            </a:p>
          </p:txBody>
        </p:sp>
        <p:sp>
          <p:nvSpPr>
            <p:cNvPr id="108564" name="Oval 18"/>
            <p:cNvSpPr>
              <a:spLocks noChangeArrowheads="1"/>
            </p:cNvSpPr>
            <p:nvPr/>
          </p:nvSpPr>
          <p:spPr bwMode="auto">
            <a:xfrm>
              <a:off x="4781550" y="2841625"/>
              <a:ext cx="171450" cy="17145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565" name="Oval 19"/>
            <p:cNvSpPr>
              <a:spLocks noChangeArrowheads="1"/>
            </p:cNvSpPr>
            <p:nvPr/>
          </p:nvSpPr>
          <p:spPr bwMode="auto">
            <a:xfrm>
              <a:off x="3154363" y="1865313"/>
              <a:ext cx="55562" cy="555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72" name="AutoShape 20"/>
            <p:cNvCxnSpPr>
              <a:cxnSpLocks noChangeShapeType="1"/>
              <a:stCxn id="108567" idx="5"/>
              <a:endCxn id="108564" idx="1"/>
            </p:cNvCxnSpPr>
            <p:nvPr/>
          </p:nvCxnSpPr>
          <p:spPr bwMode="auto">
            <a:xfrm rot="16200000" flipH="1">
              <a:off x="3943689" y="2002875"/>
              <a:ext cx="894509" cy="83239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108567" name="Oval 21"/>
            <p:cNvSpPr>
              <a:spLocks noChangeArrowheads="1"/>
            </p:cNvSpPr>
            <p:nvPr/>
          </p:nvSpPr>
          <p:spPr bwMode="auto">
            <a:xfrm>
              <a:off x="3829050" y="1825625"/>
              <a:ext cx="171450" cy="17145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568" name="Oval 28"/>
            <p:cNvSpPr>
              <a:spLocks noChangeArrowheads="1"/>
            </p:cNvSpPr>
            <p:nvPr/>
          </p:nvSpPr>
          <p:spPr bwMode="auto">
            <a:xfrm>
              <a:off x="3206750" y="2887663"/>
              <a:ext cx="55563" cy="555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81" name="AutoShape 20"/>
            <p:cNvCxnSpPr>
              <a:cxnSpLocks noChangeShapeType="1"/>
              <a:stCxn id="108558" idx="5"/>
              <a:endCxn id="108561" idx="1"/>
            </p:cNvCxnSpPr>
            <p:nvPr/>
          </p:nvCxnSpPr>
          <p:spPr bwMode="auto">
            <a:xfrm rot="16200000" flipH="1">
              <a:off x="6548464" y="2989849"/>
              <a:ext cx="881299" cy="872034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108570" name="Rectangle 15"/>
            <p:cNvSpPr>
              <a:spLocks noChangeArrowheads="1"/>
            </p:cNvSpPr>
            <p:nvPr/>
          </p:nvSpPr>
          <p:spPr bwMode="auto">
            <a:xfrm>
              <a:off x="660400" y="3655401"/>
              <a:ext cx="482600" cy="548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i="1">
                  <a:solidFill>
                    <a:srgbClr val="003367"/>
                  </a:solidFill>
                </a:rPr>
                <a:t>C</a:t>
              </a:r>
            </a:p>
          </p:txBody>
        </p:sp>
        <p:sp>
          <p:nvSpPr>
            <p:cNvPr id="108571" name="Oval 5"/>
            <p:cNvSpPr>
              <a:spLocks noChangeArrowheads="1"/>
            </p:cNvSpPr>
            <p:nvPr/>
          </p:nvSpPr>
          <p:spPr bwMode="auto">
            <a:xfrm>
              <a:off x="2466975" y="3898900"/>
              <a:ext cx="55563" cy="555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572" name="Oval 19"/>
            <p:cNvSpPr>
              <a:spLocks noChangeArrowheads="1"/>
            </p:cNvSpPr>
            <p:nvPr/>
          </p:nvSpPr>
          <p:spPr bwMode="auto">
            <a:xfrm>
              <a:off x="3754438" y="3898900"/>
              <a:ext cx="55562" cy="555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10854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8" y="4572000"/>
            <a:ext cx="1579562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0" name="Rectangle 90"/>
          <p:cNvSpPr>
            <a:spLocks noChangeArrowheads="1"/>
          </p:cNvSpPr>
          <p:nvPr/>
        </p:nvSpPr>
        <p:spPr bwMode="auto">
          <a:xfrm>
            <a:off x="609600" y="4114800"/>
            <a:ext cx="5715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/>
            <a:r>
              <a:rPr lang="en-US" dirty="0">
                <a:solidFill>
                  <a:srgbClr val="003367"/>
                </a:solidFill>
                <a:sym typeface="Wingdings" charset="0"/>
              </a:rPr>
              <a:t>Two events are </a:t>
            </a:r>
            <a:r>
              <a:rPr lang="en-US" b="1" dirty="0">
                <a:solidFill>
                  <a:srgbClr val="800000"/>
                </a:solidFill>
                <a:sym typeface="Wingdings" charset="0"/>
              </a:rPr>
              <a:t>concurrent</a:t>
            </a:r>
            <a:r>
              <a:rPr lang="en-US" dirty="0">
                <a:solidFill>
                  <a:srgbClr val="800000"/>
                </a:solidFill>
                <a:sym typeface="Wingdings" charset="0"/>
              </a:rPr>
              <a:t> </a:t>
            </a:r>
            <a:r>
              <a:rPr lang="en-US" dirty="0">
                <a:solidFill>
                  <a:srgbClr val="003367"/>
                </a:solidFill>
                <a:sym typeface="Wingdings" charset="0"/>
              </a:rPr>
              <a:t>if neither </a:t>
            </a:r>
            <a:r>
              <a:rPr lang="en-US" b="1" dirty="0">
                <a:solidFill>
                  <a:srgbClr val="003367"/>
                </a:solidFill>
                <a:sym typeface="Wingdings" charset="0"/>
              </a:rPr>
              <a:t>happens-before </a:t>
            </a:r>
            <a:r>
              <a:rPr lang="en-US" dirty="0">
                <a:solidFill>
                  <a:srgbClr val="003367"/>
                </a:solidFill>
                <a:sym typeface="Wingdings" charset="0"/>
              </a:rPr>
              <a:t>the other.</a:t>
            </a:r>
            <a:endParaRPr lang="en-US" dirty="0">
              <a:solidFill>
                <a:srgbClr val="800000"/>
              </a:solidFill>
              <a:sym typeface="Wingdings" charset="0"/>
            </a:endParaRPr>
          </a:p>
          <a:p>
            <a:pPr marL="457200" indent="-457200">
              <a:buFontTx/>
              <a:buAutoNum type="arabicPeriod"/>
            </a:pPr>
            <a:endParaRPr lang="en-US" i="1" dirty="0">
              <a:solidFill>
                <a:srgbClr val="003367"/>
              </a:solidFill>
              <a:sym typeface="Wingdings" charset="0"/>
            </a:endParaRPr>
          </a:p>
        </p:txBody>
      </p:sp>
      <p:sp>
        <p:nvSpPr>
          <p:cNvPr id="108551" name="Rectangle 25"/>
          <p:cNvSpPr>
            <a:spLocks noChangeArrowheads="1"/>
          </p:cNvSpPr>
          <p:nvPr/>
        </p:nvSpPr>
        <p:spPr bwMode="auto">
          <a:xfrm>
            <a:off x="609600" y="5791200"/>
            <a:ext cx="624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cs typeface="Arial" charset="0"/>
              </a:rPr>
              <a:t>Time, Clocks, and the Ordering of Events in Distributed systems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, by Leslie </a:t>
            </a:r>
            <a:r>
              <a:rPr lang="en-US" sz="1800" dirty="0" err="1">
                <a:solidFill>
                  <a:srgbClr val="003367"/>
                </a:solidFill>
                <a:cs typeface="Arial" charset="0"/>
              </a:rPr>
              <a:t>Lamport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, CACM 21(7), July 1978</a:t>
            </a:r>
            <a:endParaRPr lang="en-US" sz="1800" dirty="0">
              <a:solidFill>
                <a:srgbClr val="003367"/>
              </a:solidFill>
            </a:endParaRPr>
          </a:p>
        </p:txBody>
      </p:sp>
      <p:sp>
        <p:nvSpPr>
          <p:cNvPr id="108552" name="Oval 21"/>
          <p:cNvSpPr>
            <a:spLocks noChangeArrowheads="1"/>
          </p:cNvSpPr>
          <p:nvPr/>
        </p:nvSpPr>
        <p:spPr bwMode="auto">
          <a:xfrm>
            <a:off x="2362200" y="1719263"/>
            <a:ext cx="144463" cy="142875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53" name="Oval 21"/>
          <p:cNvSpPr>
            <a:spLocks noChangeArrowheads="1"/>
          </p:cNvSpPr>
          <p:nvPr/>
        </p:nvSpPr>
        <p:spPr bwMode="auto">
          <a:xfrm>
            <a:off x="3429000" y="1719263"/>
            <a:ext cx="144463" cy="142875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54" name="Oval 21"/>
          <p:cNvSpPr>
            <a:spLocks noChangeArrowheads="1"/>
          </p:cNvSpPr>
          <p:nvPr/>
        </p:nvSpPr>
        <p:spPr bwMode="auto">
          <a:xfrm>
            <a:off x="5646738" y="2598738"/>
            <a:ext cx="144462" cy="144462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29" name="AutoShape 20"/>
          <p:cNvCxnSpPr>
            <a:cxnSpLocks noChangeShapeType="1"/>
          </p:cNvCxnSpPr>
          <p:nvPr/>
        </p:nvCxnSpPr>
        <p:spPr bwMode="auto">
          <a:xfrm>
            <a:off x="2506663" y="1790701"/>
            <a:ext cx="922337" cy="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0" name="AutoShape 20"/>
          <p:cNvCxnSpPr>
            <a:cxnSpLocks noChangeShapeType="1"/>
          </p:cNvCxnSpPr>
          <p:nvPr/>
        </p:nvCxnSpPr>
        <p:spPr bwMode="auto">
          <a:xfrm>
            <a:off x="3573463" y="1790701"/>
            <a:ext cx="504825" cy="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" name="AutoShape 20"/>
          <p:cNvCxnSpPr>
            <a:cxnSpLocks noChangeShapeType="1"/>
          </p:cNvCxnSpPr>
          <p:nvPr/>
        </p:nvCxnSpPr>
        <p:spPr bwMode="auto">
          <a:xfrm flipV="1">
            <a:off x="5029200" y="2659106"/>
            <a:ext cx="636303" cy="7894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2" name="AutoShape 20"/>
          <p:cNvCxnSpPr>
            <a:cxnSpLocks noChangeShapeType="1"/>
          </p:cNvCxnSpPr>
          <p:nvPr/>
        </p:nvCxnSpPr>
        <p:spPr bwMode="auto">
          <a:xfrm>
            <a:off x="5791200" y="2667000"/>
            <a:ext cx="455101" cy="788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3" name="Oval 18"/>
          <p:cNvSpPr>
            <a:spLocks noChangeArrowheads="1"/>
          </p:cNvSpPr>
          <p:nvPr/>
        </p:nvSpPr>
        <p:spPr bwMode="auto">
          <a:xfrm>
            <a:off x="2895600" y="3437174"/>
            <a:ext cx="144198" cy="144226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Oval 18"/>
          <p:cNvSpPr>
            <a:spLocks noChangeArrowheads="1"/>
          </p:cNvSpPr>
          <p:nvPr/>
        </p:nvSpPr>
        <p:spPr bwMode="auto">
          <a:xfrm>
            <a:off x="3513402" y="2590800"/>
            <a:ext cx="144198" cy="144226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Freeform 90"/>
          <p:cNvSpPr>
            <a:spLocks noChangeArrowheads="1"/>
          </p:cNvSpPr>
          <p:nvPr/>
        </p:nvSpPr>
        <p:spPr bwMode="auto">
          <a:xfrm>
            <a:off x="1981200" y="1524000"/>
            <a:ext cx="1371600" cy="2616200"/>
          </a:xfrm>
          <a:custGeom>
            <a:avLst/>
            <a:gdLst>
              <a:gd name="T0" fmla="*/ 405896 w 1399007"/>
              <a:gd name="T1" fmla="*/ 12700 h 2616200"/>
              <a:gd name="T2" fmla="*/ 253588 w 1399007"/>
              <a:gd name="T3" fmla="*/ 50800 h 2616200"/>
              <a:gd name="T4" fmla="*/ 202818 w 1399007"/>
              <a:gd name="T5" fmla="*/ 76200 h 2616200"/>
              <a:gd name="T6" fmla="*/ 126664 w 1399007"/>
              <a:gd name="T7" fmla="*/ 139700 h 2616200"/>
              <a:gd name="T8" fmla="*/ 75894 w 1399007"/>
              <a:gd name="T9" fmla="*/ 190500 h 2616200"/>
              <a:gd name="T10" fmla="*/ 37818 w 1399007"/>
              <a:gd name="T11" fmla="*/ 203200 h 2616200"/>
              <a:gd name="T12" fmla="*/ 25124 w 1399007"/>
              <a:gd name="T13" fmla="*/ 241300 h 2616200"/>
              <a:gd name="T14" fmla="*/ 25124 w 1399007"/>
              <a:gd name="T15" fmla="*/ 609600 h 2616200"/>
              <a:gd name="T16" fmla="*/ 50510 w 1399007"/>
              <a:gd name="T17" fmla="*/ 647700 h 2616200"/>
              <a:gd name="T18" fmla="*/ 113972 w 1399007"/>
              <a:gd name="T19" fmla="*/ 723900 h 2616200"/>
              <a:gd name="T20" fmla="*/ 164742 w 1399007"/>
              <a:gd name="T21" fmla="*/ 812800 h 2616200"/>
              <a:gd name="T22" fmla="*/ 190126 w 1399007"/>
              <a:gd name="T23" fmla="*/ 850900 h 2616200"/>
              <a:gd name="T24" fmla="*/ 240896 w 1399007"/>
              <a:gd name="T25" fmla="*/ 965200 h 2616200"/>
              <a:gd name="T26" fmla="*/ 266280 w 1399007"/>
              <a:gd name="T27" fmla="*/ 1041400 h 2616200"/>
              <a:gd name="T28" fmla="*/ 304358 w 1399007"/>
              <a:gd name="T29" fmla="*/ 1104900 h 2616200"/>
              <a:gd name="T30" fmla="*/ 329742 w 1399007"/>
              <a:gd name="T31" fmla="*/ 1168400 h 2616200"/>
              <a:gd name="T32" fmla="*/ 380512 w 1399007"/>
              <a:gd name="T33" fmla="*/ 1295400 h 2616200"/>
              <a:gd name="T34" fmla="*/ 393204 w 1399007"/>
              <a:gd name="T35" fmla="*/ 1447800 h 2616200"/>
              <a:gd name="T36" fmla="*/ 405896 w 1399007"/>
              <a:gd name="T37" fmla="*/ 1485900 h 2616200"/>
              <a:gd name="T38" fmla="*/ 443974 w 1399007"/>
              <a:gd name="T39" fmla="*/ 2057400 h 2616200"/>
              <a:gd name="T40" fmla="*/ 456666 w 1399007"/>
              <a:gd name="T41" fmla="*/ 2095500 h 2616200"/>
              <a:gd name="T42" fmla="*/ 469358 w 1399007"/>
              <a:gd name="T43" fmla="*/ 2133600 h 2616200"/>
              <a:gd name="T44" fmla="*/ 494744 w 1399007"/>
              <a:gd name="T45" fmla="*/ 2171700 h 2616200"/>
              <a:gd name="T46" fmla="*/ 570898 w 1399007"/>
              <a:gd name="T47" fmla="*/ 2235200 h 2616200"/>
              <a:gd name="T48" fmla="*/ 596282 w 1399007"/>
              <a:gd name="T49" fmla="*/ 2273300 h 2616200"/>
              <a:gd name="T50" fmla="*/ 634360 w 1399007"/>
              <a:gd name="T51" fmla="*/ 2298700 h 2616200"/>
              <a:gd name="T52" fmla="*/ 697822 w 1399007"/>
              <a:gd name="T53" fmla="*/ 2374900 h 2616200"/>
              <a:gd name="T54" fmla="*/ 761284 w 1399007"/>
              <a:gd name="T55" fmla="*/ 2463800 h 2616200"/>
              <a:gd name="T56" fmla="*/ 862823 w 1399007"/>
              <a:gd name="T57" fmla="*/ 2552700 h 2616200"/>
              <a:gd name="T58" fmla="*/ 938978 w 1399007"/>
              <a:gd name="T59" fmla="*/ 2578100 h 2616200"/>
              <a:gd name="T60" fmla="*/ 1027824 w 1399007"/>
              <a:gd name="T61" fmla="*/ 2616200 h 2616200"/>
              <a:gd name="T62" fmla="*/ 1307056 w 1399007"/>
              <a:gd name="T63" fmla="*/ 2590800 h 2616200"/>
              <a:gd name="T64" fmla="*/ 1319750 w 1399007"/>
              <a:gd name="T65" fmla="*/ 2552700 h 2616200"/>
              <a:gd name="T66" fmla="*/ 1395904 w 1399007"/>
              <a:gd name="T67" fmla="*/ 2374900 h 2616200"/>
              <a:gd name="T68" fmla="*/ 1383211 w 1399007"/>
              <a:gd name="T69" fmla="*/ 2070100 h 2616200"/>
              <a:gd name="T70" fmla="*/ 1345134 w 1399007"/>
              <a:gd name="T71" fmla="*/ 1943100 h 2616200"/>
              <a:gd name="T72" fmla="*/ 1319750 w 1399007"/>
              <a:gd name="T73" fmla="*/ 1778000 h 2616200"/>
              <a:gd name="T74" fmla="*/ 1281672 w 1399007"/>
              <a:gd name="T75" fmla="*/ 1689100 h 2616200"/>
              <a:gd name="T76" fmla="*/ 1230902 w 1399007"/>
              <a:gd name="T77" fmla="*/ 1600200 h 2616200"/>
              <a:gd name="T78" fmla="*/ 1192826 w 1399007"/>
              <a:gd name="T79" fmla="*/ 1485900 h 2616200"/>
              <a:gd name="T80" fmla="*/ 1180132 w 1399007"/>
              <a:gd name="T81" fmla="*/ 1447800 h 2616200"/>
              <a:gd name="T82" fmla="*/ 1167440 w 1399007"/>
              <a:gd name="T83" fmla="*/ 1384300 h 2616200"/>
              <a:gd name="T84" fmla="*/ 1154748 w 1399007"/>
              <a:gd name="T85" fmla="*/ 1308100 h 2616200"/>
              <a:gd name="T86" fmla="*/ 1142056 w 1399007"/>
              <a:gd name="T87" fmla="*/ 1257300 h 2616200"/>
              <a:gd name="T88" fmla="*/ 1129364 w 1399007"/>
              <a:gd name="T89" fmla="*/ 1143000 h 2616200"/>
              <a:gd name="T90" fmla="*/ 1116670 w 1399007"/>
              <a:gd name="T91" fmla="*/ 1054100 h 2616200"/>
              <a:gd name="T92" fmla="*/ 1103978 w 1399007"/>
              <a:gd name="T93" fmla="*/ 800100 h 2616200"/>
              <a:gd name="T94" fmla="*/ 1078594 w 1399007"/>
              <a:gd name="T95" fmla="*/ 685800 h 2616200"/>
              <a:gd name="T96" fmla="*/ 1065902 w 1399007"/>
              <a:gd name="T97" fmla="*/ 609600 h 2616200"/>
              <a:gd name="T98" fmla="*/ 1040516 w 1399007"/>
              <a:gd name="T99" fmla="*/ 355600 h 2616200"/>
              <a:gd name="T100" fmla="*/ 1002440 w 1399007"/>
              <a:gd name="T101" fmla="*/ 228600 h 2616200"/>
              <a:gd name="T102" fmla="*/ 926284 w 1399007"/>
              <a:gd name="T103" fmla="*/ 190500 h 2616200"/>
              <a:gd name="T104" fmla="*/ 888208 w 1399007"/>
              <a:gd name="T105" fmla="*/ 165100 h 2616200"/>
              <a:gd name="T106" fmla="*/ 875516 w 1399007"/>
              <a:gd name="T107" fmla="*/ 127000 h 2616200"/>
              <a:gd name="T108" fmla="*/ 748592 w 1399007"/>
              <a:gd name="T109" fmla="*/ 88900 h 2616200"/>
              <a:gd name="T110" fmla="*/ 710514 w 1399007"/>
              <a:gd name="T111" fmla="*/ 76200 h 2616200"/>
              <a:gd name="T112" fmla="*/ 596282 w 1399007"/>
              <a:gd name="T113" fmla="*/ 50800 h 2616200"/>
              <a:gd name="T114" fmla="*/ 469358 w 1399007"/>
              <a:gd name="T115" fmla="*/ 0 h 2616200"/>
              <a:gd name="T116" fmla="*/ 405896 w 1399007"/>
              <a:gd name="T117" fmla="*/ 12700 h 26162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99007"/>
              <a:gd name="T178" fmla="*/ 0 h 2616200"/>
              <a:gd name="T179" fmla="*/ 1399007 w 1399007"/>
              <a:gd name="T180" fmla="*/ 2616200 h 261620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99007" h="2616200">
                <a:moveTo>
                  <a:pt x="406140" y="12700"/>
                </a:moveTo>
                <a:cubicBezTo>
                  <a:pt x="379862" y="18539"/>
                  <a:pt x="294193" y="33463"/>
                  <a:pt x="253740" y="50800"/>
                </a:cubicBezTo>
                <a:cubicBezTo>
                  <a:pt x="236339" y="58258"/>
                  <a:pt x="218450" y="65343"/>
                  <a:pt x="202940" y="76200"/>
                </a:cubicBezTo>
                <a:cubicBezTo>
                  <a:pt x="175853" y="95161"/>
                  <a:pt x="151316" y="117582"/>
                  <a:pt x="126740" y="139700"/>
                </a:cubicBezTo>
                <a:cubicBezTo>
                  <a:pt x="108940" y="155720"/>
                  <a:pt x="95427" y="176581"/>
                  <a:pt x="75940" y="190500"/>
                </a:cubicBezTo>
                <a:cubicBezTo>
                  <a:pt x="65047" y="198281"/>
                  <a:pt x="50540" y="198967"/>
                  <a:pt x="37840" y="203200"/>
                </a:cubicBezTo>
                <a:cubicBezTo>
                  <a:pt x="33607" y="215900"/>
                  <a:pt x="27765" y="228173"/>
                  <a:pt x="25140" y="241300"/>
                </a:cubicBezTo>
                <a:cubicBezTo>
                  <a:pt x="0" y="367002"/>
                  <a:pt x="8763" y="473122"/>
                  <a:pt x="25140" y="609600"/>
                </a:cubicBezTo>
                <a:cubicBezTo>
                  <a:pt x="26959" y="624755"/>
                  <a:pt x="41169" y="635652"/>
                  <a:pt x="50540" y="647700"/>
                </a:cubicBezTo>
                <a:cubicBezTo>
                  <a:pt x="70839" y="673799"/>
                  <a:pt x="95220" y="696716"/>
                  <a:pt x="114040" y="723900"/>
                </a:cubicBezTo>
                <a:cubicBezTo>
                  <a:pt x="133467" y="751962"/>
                  <a:pt x="147280" y="783534"/>
                  <a:pt x="164840" y="812800"/>
                </a:cubicBezTo>
                <a:cubicBezTo>
                  <a:pt x="172693" y="825888"/>
                  <a:pt x="181773" y="838200"/>
                  <a:pt x="190240" y="850900"/>
                </a:cubicBezTo>
                <a:cubicBezTo>
                  <a:pt x="218791" y="965103"/>
                  <a:pt x="180010" y="830934"/>
                  <a:pt x="241040" y="965200"/>
                </a:cubicBezTo>
                <a:cubicBezTo>
                  <a:pt x="252119" y="989574"/>
                  <a:pt x="255361" y="1017026"/>
                  <a:pt x="266440" y="1041400"/>
                </a:cubicBezTo>
                <a:cubicBezTo>
                  <a:pt x="276654" y="1063872"/>
                  <a:pt x="293501" y="1082822"/>
                  <a:pt x="304540" y="1104900"/>
                </a:cubicBezTo>
                <a:cubicBezTo>
                  <a:pt x="314735" y="1125290"/>
                  <a:pt x="320681" y="1147568"/>
                  <a:pt x="329940" y="1168400"/>
                </a:cubicBezTo>
                <a:cubicBezTo>
                  <a:pt x="379772" y="1280521"/>
                  <a:pt x="331735" y="1148385"/>
                  <a:pt x="380740" y="1295400"/>
                </a:cubicBezTo>
                <a:cubicBezTo>
                  <a:pt x="384973" y="1346200"/>
                  <a:pt x="386703" y="1397271"/>
                  <a:pt x="393440" y="1447800"/>
                </a:cubicBezTo>
                <a:cubicBezTo>
                  <a:pt x="395209" y="1461070"/>
                  <a:pt x="405503" y="1472528"/>
                  <a:pt x="406140" y="1485900"/>
                </a:cubicBezTo>
                <a:cubicBezTo>
                  <a:pt x="432913" y="2048124"/>
                  <a:pt x="364444" y="1818011"/>
                  <a:pt x="444240" y="2057400"/>
                </a:cubicBezTo>
                <a:lnTo>
                  <a:pt x="456940" y="2095500"/>
                </a:lnTo>
                <a:cubicBezTo>
                  <a:pt x="461173" y="2108200"/>
                  <a:pt x="462214" y="2122461"/>
                  <a:pt x="469640" y="2133600"/>
                </a:cubicBezTo>
                <a:cubicBezTo>
                  <a:pt x="478107" y="2146300"/>
                  <a:pt x="485269" y="2159974"/>
                  <a:pt x="495040" y="2171700"/>
                </a:cubicBezTo>
                <a:cubicBezTo>
                  <a:pt x="525598" y="2208370"/>
                  <a:pt x="533778" y="2210225"/>
                  <a:pt x="571240" y="2235200"/>
                </a:cubicBezTo>
                <a:cubicBezTo>
                  <a:pt x="579707" y="2247900"/>
                  <a:pt x="585847" y="2262507"/>
                  <a:pt x="596640" y="2273300"/>
                </a:cubicBezTo>
                <a:cubicBezTo>
                  <a:pt x="607433" y="2284093"/>
                  <a:pt x="624969" y="2286974"/>
                  <a:pt x="634740" y="2298700"/>
                </a:cubicBezTo>
                <a:cubicBezTo>
                  <a:pt x="715305" y="2395378"/>
                  <a:pt x="605415" y="2313017"/>
                  <a:pt x="698240" y="2374900"/>
                </a:cubicBezTo>
                <a:cubicBezTo>
                  <a:pt x="745240" y="2468900"/>
                  <a:pt x="697381" y="2386570"/>
                  <a:pt x="761740" y="2463800"/>
                </a:cubicBezTo>
                <a:cubicBezTo>
                  <a:pt x="801631" y="2511669"/>
                  <a:pt x="779325" y="2524695"/>
                  <a:pt x="863340" y="2552700"/>
                </a:cubicBezTo>
                <a:cubicBezTo>
                  <a:pt x="888740" y="2561167"/>
                  <a:pt x="917263" y="2563248"/>
                  <a:pt x="939540" y="2578100"/>
                </a:cubicBezTo>
                <a:cubicBezTo>
                  <a:pt x="992163" y="2613182"/>
                  <a:pt x="962832" y="2599798"/>
                  <a:pt x="1028440" y="2616200"/>
                </a:cubicBezTo>
                <a:cubicBezTo>
                  <a:pt x="1121573" y="2607733"/>
                  <a:pt x="1216457" y="2610666"/>
                  <a:pt x="1307840" y="2590800"/>
                </a:cubicBezTo>
                <a:cubicBezTo>
                  <a:pt x="1320921" y="2587956"/>
                  <a:pt x="1315000" y="2564887"/>
                  <a:pt x="1320540" y="2552700"/>
                </a:cubicBezTo>
                <a:cubicBezTo>
                  <a:pt x="1399007" y="2380072"/>
                  <a:pt x="1348269" y="2520312"/>
                  <a:pt x="1396740" y="2374900"/>
                </a:cubicBezTo>
                <a:cubicBezTo>
                  <a:pt x="1392507" y="2273300"/>
                  <a:pt x="1393835" y="2171315"/>
                  <a:pt x="1384040" y="2070100"/>
                </a:cubicBezTo>
                <a:cubicBezTo>
                  <a:pt x="1382057" y="2049613"/>
                  <a:pt x="1356616" y="1975129"/>
                  <a:pt x="1345940" y="1943100"/>
                </a:cubicBezTo>
                <a:cubicBezTo>
                  <a:pt x="1341889" y="1914742"/>
                  <a:pt x="1327588" y="1809718"/>
                  <a:pt x="1320540" y="1778000"/>
                </a:cubicBezTo>
                <a:cubicBezTo>
                  <a:pt x="1311376" y="1736761"/>
                  <a:pt x="1300360" y="1730913"/>
                  <a:pt x="1282440" y="1689100"/>
                </a:cubicBezTo>
                <a:cubicBezTo>
                  <a:pt x="1250118" y="1613681"/>
                  <a:pt x="1298215" y="1688966"/>
                  <a:pt x="1231640" y="1600200"/>
                </a:cubicBezTo>
                <a:lnTo>
                  <a:pt x="1193540" y="1485900"/>
                </a:lnTo>
                <a:cubicBezTo>
                  <a:pt x="1189307" y="1473200"/>
                  <a:pt x="1183465" y="1460927"/>
                  <a:pt x="1180840" y="1447800"/>
                </a:cubicBezTo>
                <a:cubicBezTo>
                  <a:pt x="1176607" y="1426633"/>
                  <a:pt x="1172001" y="1405538"/>
                  <a:pt x="1168140" y="1384300"/>
                </a:cubicBezTo>
                <a:cubicBezTo>
                  <a:pt x="1163534" y="1358965"/>
                  <a:pt x="1160490" y="1333350"/>
                  <a:pt x="1155440" y="1308100"/>
                </a:cubicBezTo>
                <a:cubicBezTo>
                  <a:pt x="1152017" y="1290984"/>
                  <a:pt x="1146973" y="1274233"/>
                  <a:pt x="1142740" y="1257300"/>
                </a:cubicBezTo>
                <a:cubicBezTo>
                  <a:pt x="1138507" y="1219200"/>
                  <a:pt x="1134795" y="1181038"/>
                  <a:pt x="1130040" y="1143000"/>
                </a:cubicBezTo>
                <a:cubicBezTo>
                  <a:pt x="1126327" y="1113297"/>
                  <a:pt x="1119551" y="1083952"/>
                  <a:pt x="1117340" y="1054100"/>
                </a:cubicBezTo>
                <a:cubicBezTo>
                  <a:pt x="1111078" y="969559"/>
                  <a:pt x="1111400" y="884602"/>
                  <a:pt x="1104640" y="800100"/>
                </a:cubicBezTo>
                <a:cubicBezTo>
                  <a:pt x="1101683" y="763132"/>
                  <a:pt x="1086529" y="722247"/>
                  <a:pt x="1079240" y="685800"/>
                </a:cubicBezTo>
                <a:cubicBezTo>
                  <a:pt x="1074190" y="660550"/>
                  <a:pt x="1070773" y="635000"/>
                  <a:pt x="1066540" y="609600"/>
                </a:cubicBezTo>
                <a:cubicBezTo>
                  <a:pt x="1056946" y="484874"/>
                  <a:pt x="1058716" y="461059"/>
                  <a:pt x="1041140" y="355600"/>
                </a:cubicBezTo>
                <a:cubicBezTo>
                  <a:pt x="1035268" y="320370"/>
                  <a:pt x="1024524" y="258677"/>
                  <a:pt x="1003040" y="228600"/>
                </a:cubicBezTo>
                <a:cubicBezTo>
                  <a:pt x="982820" y="200292"/>
                  <a:pt x="953969" y="204065"/>
                  <a:pt x="926840" y="190500"/>
                </a:cubicBezTo>
                <a:cubicBezTo>
                  <a:pt x="913188" y="183674"/>
                  <a:pt x="901440" y="173567"/>
                  <a:pt x="888740" y="165100"/>
                </a:cubicBezTo>
                <a:cubicBezTo>
                  <a:pt x="884507" y="152400"/>
                  <a:pt x="885506" y="136466"/>
                  <a:pt x="876040" y="127000"/>
                </a:cubicBezTo>
                <a:cubicBezTo>
                  <a:pt x="844689" y="95649"/>
                  <a:pt x="786134" y="97143"/>
                  <a:pt x="749040" y="88900"/>
                </a:cubicBezTo>
                <a:cubicBezTo>
                  <a:pt x="735972" y="85996"/>
                  <a:pt x="723812" y="79878"/>
                  <a:pt x="710940" y="76200"/>
                </a:cubicBezTo>
                <a:cubicBezTo>
                  <a:pt x="669091" y="64243"/>
                  <a:pt x="640288" y="59530"/>
                  <a:pt x="596640" y="50800"/>
                </a:cubicBezTo>
                <a:cubicBezTo>
                  <a:pt x="566280" y="35620"/>
                  <a:pt x="501027" y="0"/>
                  <a:pt x="469640" y="0"/>
                </a:cubicBezTo>
                <a:lnTo>
                  <a:pt x="406140" y="127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6" name="Freeform 90"/>
          <p:cNvSpPr>
            <a:spLocks noChangeArrowheads="1"/>
          </p:cNvSpPr>
          <p:nvPr/>
        </p:nvSpPr>
        <p:spPr bwMode="auto">
          <a:xfrm rot="20563446">
            <a:off x="2261903" y="1555048"/>
            <a:ext cx="1371600" cy="1397000"/>
          </a:xfrm>
          <a:custGeom>
            <a:avLst/>
            <a:gdLst>
              <a:gd name="T0" fmla="*/ 405896 w 1399007"/>
              <a:gd name="T1" fmla="*/ 12700 h 2616200"/>
              <a:gd name="T2" fmla="*/ 253588 w 1399007"/>
              <a:gd name="T3" fmla="*/ 50800 h 2616200"/>
              <a:gd name="T4" fmla="*/ 202818 w 1399007"/>
              <a:gd name="T5" fmla="*/ 76200 h 2616200"/>
              <a:gd name="T6" fmla="*/ 126664 w 1399007"/>
              <a:gd name="T7" fmla="*/ 139700 h 2616200"/>
              <a:gd name="T8" fmla="*/ 75894 w 1399007"/>
              <a:gd name="T9" fmla="*/ 190500 h 2616200"/>
              <a:gd name="T10" fmla="*/ 37818 w 1399007"/>
              <a:gd name="T11" fmla="*/ 203200 h 2616200"/>
              <a:gd name="T12" fmla="*/ 25124 w 1399007"/>
              <a:gd name="T13" fmla="*/ 241300 h 2616200"/>
              <a:gd name="T14" fmla="*/ 25124 w 1399007"/>
              <a:gd name="T15" fmla="*/ 609600 h 2616200"/>
              <a:gd name="T16" fmla="*/ 50510 w 1399007"/>
              <a:gd name="T17" fmla="*/ 647700 h 2616200"/>
              <a:gd name="T18" fmla="*/ 113972 w 1399007"/>
              <a:gd name="T19" fmla="*/ 723900 h 2616200"/>
              <a:gd name="T20" fmla="*/ 164742 w 1399007"/>
              <a:gd name="T21" fmla="*/ 812800 h 2616200"/>
              <a:gd name="T22" fmla="*/ 190126 w 1399007"/>
              <a:gd name="T23" fmla="*/ 850900 h 2616200"/>
              <a:gd name="T24" fmla="*/ 240896 w 1399007"/>
              <a:gd name="T25" fmla="*/ 965200 h 2616200"/>
              <a:gd name="T26" fmla="*/ 266280 w 1399007"/>
              <a:gd name="T27" fmla="*/ 1041400 h 2616200"/>
              <a:gd name="T28" fmla="*/ 304358 w 1399007"/>
              <a:gd name="T29" fmla="*/ 1104900 h 2616200"/>
              <a:gd name="T30" fmla="*/ 329742 w 1399007"/>
              <a:gd name="T31" fmla="*/ 1168400 h 2616200"/>
              <a:gd name="T32" fmla="*/ 380512 w 1399007"/>
              <a:gd name="T33" fmla="*/ 1295400 h 2616200"/>
              <a:gd name="T34" fmla="*/ 393204 w 1399007"/>
              <a:gd name="T35" fmla="*/ 1447800 h 2616200"/>
              <a:gd name="T36" fmla="*/ 405896 w 1399007"/>
              <a:gd name="T37" fmla="*/ 1485900 h 2616200"/>
              <a:gd name="T38" fmla="*/ 443974 w 1399007"/>
              <a:gd name="T39" fmla="*/ 2057400 h 2616200"/>
              <a:gd name="T40" fmla="*/ 456666 w 1399007"/>
              <a:gd name="T41" fmla="*/ 2095500 h 2616200"/>
              <a:gd name="T42" fmla="*/ 469358 w 1399007"/>
              <a:gd name="T43" fmla="*/ 2133600 h 2616200"/>
              <a:gd name="T44" fmla="*/ 494744 w 1399007"/>
              <a:gd name="T45" fmla="*/ 2171700 h 2616200"/>
              <a:gd name="T46" fmla="*/ 570898 w 1399007"/>
              <a:gd name="T47" fmla="*/ 2235200 h 2616200"/>
              <a:gd name="T48" fmla="*/ 596282 w 1399007"/>
              <a:gd name="T49" fmla="*/ 2273300 h 2616200"/>
              <a:gd name="T50" fmla="*/ 634360 w 1399007"/>
              <a:gd name="T51" fmla="*/ 2298700 h 2616200"/>
              <a:gd name="T52" fmla="*/ 697822 w 1399007"/>
              <a:gd name="T53" fmla="*/ 2374900 h 2616200"/>
              <a:gd name="T54" fmla="*/ 761284 w 1399007"/>
              <a:gd name="T55" fmla="*/ 2463800 h 2616200"/>
              <a:gd name="T56" fmla="*/ 862823 w 1399007"/>
              <a:gd name="T57" fmla="*/ 2552700 h 2616200"/>
              <a:gd name="T58" fmla="*/ 938978 w 1399007"/>
              <a:gd name="T59" fmla="*/ 2578100 h 2616200"/>
              <a:gd name="T60" fmla="*/ 1027824 w 1399007"/>
              <a:gd name="T61" fmla="*/ 2616200 h 2616200"/>
              <a:gd name="T62" fmla="*/ 1307056 w 1399007"/>
              <a:gd name="T63" fmla="*/ 2590800 h 2616200"/>
              <a:gd name="T64" fmla="*/ 1319750 w 1399007"/>
              <a:gd name="T65" fmla="*/ 2552700 h 2616200"/>
              <a:gd name="T66" fmla="*/ 1395904 w 1399007"/>
              <a:gd name="T67" fmla="*/ 2374900 h 2616200"/>
              <a:gd name="T68" fmla="*/ 1383211 w 1399007"/>
              <a:gd name="T69" fmla="*/ 2070100 h 2616200"/>
              <a:gd name="T70" fmla="*/ 1345134 w 1399007"/>
              <a:gd name="T71" fmla="*/ 1943100 h 2616200"/>
              <a:gd name="T72" fmla="*/ 1319750 w 1399007"/>
              <a:gd name="T73" fmla="*/ 1778000 h 2616200"/>
              <a:gd name="T74" fmla="*/ 1281672 w 1399007"/>
              <a:gd name="T75" fmla="*/ 1689100 h 2616200"/>
              <a:gd name="T76" fmla="*/ 1230902 w 1399007"/>
              <a:gd name="T77" fmla="*/ 1600200 h 2616200"/>
              <a:gd name="T78" fmla="*/ 1192826 w 1399007"/>
              <a:gd name="T79" fmla="*/ 1485900 h 2616200"/>
              <a:gd name="T80" fmla="*/ 1180132 w 1399007"/>
              <a:gd name="T81" fmla="*/ 1447800 h 2616200"/>
              <a:gd name="T82" fmla="*/ 1167440 w 1399007"/>
              <a:gd name="T83" fmla="*/ 1384300 h 2616200"/>
              <a:gd name="T84" fmla="*/ 1154748 w 1399007"/>
              <a:gd name="T85" fmla="*/ 1308100 h 2616200"/>
              <a:gd name="T86" fmla="*/ 1142056 w 1399007"/>
              <a:gd name="T87" fmla="*/ 1257300 h 2616200"/>
              <a:gd name="T88" fmla="*/ 1129364 w 1399007"/>
              <a:gd name="T89" fmla="*/ 1143000 h 2616200"/>
              <a:gd name="T90" fmla="*/ 1116670 w 1399007"/>
              <a:gd name="T91" fmla="*/ 1054100 h 2616200"/>
              <a:gd name="T92" fmla="*/ 1103978 w 1399007"/>
              <a:gd name="T93" fmla="*/ 800100 h 2616200"/>
              <a:gd name="T94" fmla="*/ 1078594 w 1399007"/>
              <a:gd name="T95" fmla="*/ 685800 h 2616200"/>
              <a:gd name="T96" fmla="*/ 1065902 w 1399007"/>
              <a:gd name="T97" fmla="*/ 609600 h 2616200"/>
              <a:gd name="T98" fmla="*/ 1040516 w 1399007"/>
              <a:gd name="T99" fmla="*/ 355600 h 2616200"/>
              <a:gd name="T100" fmla="*/ 1002440 w 1399007"/>
              <a:gd name="T101" fmla="*/ 228600 h 2616200"/>
              <a:gd name="T102" fmla="*/ 926284 w 1399007"/>
              <a:gd name="T103" fmla="*/ 190500 h 2616200"/>
              <a:gd name="T104" fmla="*/ 888208 w 1399007"/>
              <a:gd name="T105" fmla="*/ 165100 h 2616200"/>
              <a:gd name="T106" fmla="*/ 875516 w 1399007"/>
              <a:gd name="T107" fmla="*/ 127000 h 2616200"/>
              <a:gd name="T108" fmla="*/ 748592 w 1399007"/>
              <a:gd name="T109" fmla="*/ 88900 h 2616200"/>
              <a:gd name="T110" fmla="*/ 710514 w 1399007"/>
              <a:gd name="T111" fmla="*/ 76200 h 2616200"/>
              <a:gd name="T112" fmla="*/ 596282 w 1399007"/>
              <a:gd name="T113" fmla="*/ 50800 h 2616200"/>
              <a:gd name="T114" fmla="*/ 469358 w 1399007"/>
              <a:gd name="T115" fmla="*/ 0 h 2616200"/>
              <a:gd name="T116" fmla="*/ 405896 w 1399007"/>
              <a:gd name="T117" fmla="*/ 12700 h 26162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99007"/>
              <a:gd name="T178" fmla="*/ 0 h 2616200"/>
              <a:gd name="T179" fmla="*/ 1399007 w 1399007"/>
              <a:gd name="T180" fmla="*/ 2616200 h 261620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99007" h="2616200">
                <a:moveTo>
                  <a:pt x="406140" y="12700"/>
                </a:moveTo>
                <a:cubicBezTo>
                  <a:pt x="379862" y="18539"/>
                  <a:pt x="294193" y="33463"/>
                  <a:pt x="253740" y="50800"/>
                </a:cubicBezTo>
                <a:cubicBezTo>
                  <a:pt x="236339" y="58258"/>
                  <a:pt x="218450" y="65343"/>
                  <a:pt x="202940" y="76200"/>
                </a:cubicBezTo>
                <a:cubicBezTo>
                  <a:pt x="175853" y="95161"/>
                  <a:pt x="151316" y="117582"/>
                  <a:pt x="126740" y="139700"/>
                </a:cubicBezTo>
                <a:cubicBezTo>
                  <a:pt x="108940" y="155720"/>
                  <a:pt x="95427" y="176581"/>
                  <a:pt x="75940" y="190500"/>
                </a:cubicBezTo>
                <a:cubicBezTo>
                  <a:pt x="65047" y="198281"/>
                  <a:pt x="50540" y="198967"/>
                  <a:pt x="37840" y="203200"/>
                </a:cubicBezTo>
                <a:cubicBezTo>
                  <a:pt x="33607" y="215900"/>
                  <a:pt x="27765" y="228173"/>
                  <a:pt x="25140" y="241300"/>
                </a:cubicBezTo>
                <a:cubicBezTo>
                  <a:pt x="0" y="367002"/>
                  <a:pt x="8763" y="473122"/>
                  <a:pt x="25140" y="609600"/>
                </a:cubicBezTo>
                <a:cubicBezTo>
                  <a:pt x="26959" y="624755"/>
                  <a:pt x="41169" y="635652"/>
                  <a:pt x="50540" y="647700"/>
                </a:cubicBezTo>
                <a:cubicBezTo>
                  <a:pt x="70839" y="673799"/>
                  <a:pt x="95220" y="696716"/>
                  <a:pt x="114040" y="723900"/>
                </a:cubicBezTo>
                <a:cubicBezTo>
                  <a:pt x="133467" y="751962"/>
                  <a:pt x="147280" y="783534"/>
                  <a:pt x="164840" y="812800"/>
                </a:cubicBezTo>
                <a:cubicBezTo>
                  <a:pt x="172693" y="825888"/>
                  <a:pt x="181773" y="838200"/>
                  <a:pt x="190240" y="850900"/>
                </a:cubicBezTo>
                <a:cubicBezTo>
                  <a:pt x="218791" y="965103"/>
                  <a:pt x="180010" y="830934"/>
                  <a:pt x="241040" y="965200"/>
                </a:cubicBezTo>
                <a:cubicBezTo>
                  <a:pt x="252119" y="989574"/>
                  <a:pt x="255361" y="1017026"/>
                  <a:pt x="266440" y="1041400"/>
                </a:cubicBezTo>
                <a:cubicBezTo>
                  <a:pt x="276654" y="1063872"/>
                  <a:pt x="293501" y="1082822"/>
                  <a:pt x="304540" y="1104900"/>
                </a:cubicBezTo>
                <a:cubicBezTo>
                  <a:pt x="314735" y="1125290"/>
                  <a:pt x="320681" y="1147568"/>
                  <a:pt x="329940" y="1168400"/>
                </a:cubicBezTo>
                <a:cubicBezTo>
                  <a:pt x="379772" y="1280521"/>
                  <a:pt x="331735" y="1148385"/>
                  <a:pt x="380740" y="1295400"/>
                </a:cubicBezTo>
                <a:cubicBezTo>
                  <a:pt x="384973" y="1346200"/>
                  <a:pt x="386703" y="1397271"/>
                  <a:pt x="393440" y="1447800"/>
                </a:cubicBezTo>
                <a:cubicBezTo>
                  <a:pt x="395209" y="1461070"/>
                  <a:pt x="405503" y="1472528"/>
                  <a:pt x="406140" y="1485900"/>
                </a:cubicBezTo>
                <a:cubicBezTo>
                  <a:pt x="432913" y="2048124"/>
                  <a:pt x="364444" y="1818011"/>
                  <a:pt x="444240" y="2057400"/>
                </a:cubicBezTo>
                <a:lnTo>
                  <a:pt x="456940" y="2095500"/>
                </a:lnTo>
                <a:cubicBezTo>
                  <a:pt x="461173" y="2108200"/>
                  <a:pt x="462214" y="2122461"/>
                  <a:pt x="469640" y="2133600"/>
                </a:cubicBezTo>
                <a:cubicBezTo>
                  <a:pt x="478107" y="2146300"/>
                  <a:pt x="485269" y="2159974"/>
                  <a:pt x="495040" y="2171700"/>
                </a:cubicBezTo>
                <a:cubicBezTo>
                  <a:pt x="525598" y="2208370"/>
                  <a:pt x="533778" y="2210225"/>
                  <a:pt x="571240" y="2235200"/>
                </a:cubicBezTo>
                <a:cubicBezTo>
                  <a:pt x="579707" y="2247900"/>
                  <a:pt x="585847" y="2262507"/>
                  <a:pt x="596640" y="2273300"/>
                </a:cubicBezTo>
                <a:cubicBezTo>
                  <a:pt x="607433" y="2284093"/>
                  <a:pt x="624969" y="2286974"/>
                  <a:pt x="634740" y="2298700"/>
                </a:cubicBezTo>
                <a:cubicBezTo>
                  <a:pt x="715305" y="2395378"/>
                  <a:pt x="605415" y="2313017"/>
                  <a:pt x="698240" y="2374900"/>
                </a:cubicBezTo>
                <a:cubicBezTo>
                  <a:pt x="745240" y="2468900"/>
                  <a:pt x="697381" y="2386570"/>
                  <a:pt x="761740" y="2463800"/>
                </a:cubicBezTo>
                <a:cubicBezTo>
                  <a:pt x="801631" y="2511669"/>
                  <a:pt x="779325" y="2524695"/>
                  <a:pt x="863340" y="2552700"/>
                </a:cubicBezTo>
                <a:cubicBezTo>
                  <a:pt x="888740" y="2561167"/>
                  <a:pt x="917263" y="2563248"/>
                  <a:pt x="939540" y="2578100"/>
                </a:cubicBezTo>
                <a:cubicBezTo>
                  <a:pt x="992163" y="2613182"/>
                  <a:pt x="962832" y="2599798"/>
                  <a:pt x="1028440" y="2616200"/>
                </a:cubicBezTo>
                <a:cubicBezTo>
                  <a:pt x="1121573" y="2607733"/>
                  <a:pt x="1216457" y="2610666"/>
                  <a:pt x="1307840" y="2590800"/>
                </a:cubicBezTo>
                <a:cubicBezTo>
                  <a:pt x="1320921" y="2587956"/>
                  <a:pt x="1315000" y="2564887"/>
                  <a:pt x="1320540" y="2552700"/>
                </a:cubicBezTo>
                <a:cubicBezTo>
                  <a:pt x="1399007" y="2380072"/>
                  <a:pt x="1348269" y="2520312"/>
                  <a:pt x="1396740" y="2374900"/>
                </a:cubicBezTo>
                <a:cubicBezTo>
                  <a:pt x="1392507" y="2273300"/>
                  <a:pt x="1393835" y="2171315"/>
                  <a:pt x="1384040" y="2070100"/>
                </a:cubicBezTo>
                <a:cubicBezTo>
                  <a:pt x="1382057" y="2049613"/>
                  <a:pt x="1356616" y="1975129"/>
                  <a:pt x="1345940" y="1943100"/>
                </a:cubicBezTo>
                <a:cubicBezTo>
                  <a:pt x="1341889" y="1914742"/>
                  <a:pt x="1327588" y="1809718"/>
                  <a:pt x="1320540" y="1778000"/>
                </a:cubicBezTo>
                <a:cubicBezTo>
                  <a:pt x="1311376" y="1736761"/>
                  <a:pt x="1300360" y="1730913"/>
                  <a:pt x="1282440" y="1689100"/>
                </a:cubicBezTo>
                <a:cubicBezTo>
                  <a:pt x="1250118" y="1613681"/>
                  <a:pt x="1298215" y="1688966"/>
                  <a:pt x="1231640" y="1600200"/>
                </a:cubicBezTo>
                <a:lnTo>
                  <a:pt x="1193540" y="1485900"/>
                </a:lnTo>
                <a:cubicBezTo>
                  <a:pt x="1189307" y="1473200"/>
                  <a:pt x="1183465" y="1460927"/>
                  <a:pt x="1180840" y="1447800"/>
                </a:cubicBezTo>
                <a:cubicBezTo>
                  <a:pt x="1176607" y="1426633"/>
                  <a:pt x="1172001" y="1405538"/>
                  <a:pt x="1168140" y="1384300"/>
                </a:cubicBezTo>
                <a:cubicBezTo>
                  <a:pt x="1163534" y="1358965"/>
                  <a:pt x="1160490" y="1333350"/>
                  <a:pt x="1155440" y="1308100"/>
                </a:cubicBezTo>
                <a:cubicBezTo>
                  <a:pt x="1152017" y="1290984"/>
                  <a:pt x="1146973" y="1274233"/>
                  <a:pt x="1142740" y="1257300"/>
                </a:cubicBezTo>
                <a:cubicBezTo>
                  <a:pt x="1138507" y="1219200"/>
                  <a:pt x="1134795" y="1181038"/>
                  <a:pt x="1130040" y="1143000"/>
                </a:cubicBezTo>
                <a:cubicBezTo>
                  <a:pt x="1126327" y="1113297"/>
                  <a:pt x="1119551" y="1083952"/>
                  <a:pt x="1117340" y="1054100"/>
                </a:cubicBezTo>
                <a:cubicBezTo>
                  <a:pt x="1111078" y="969559"/>
                  <a:pt x="1111400" y="884602"/>
                  <a:pt x="1104640" y="800100"/>
                </a:cubicBezTo>
                <a:cubicBezTo>
                  <a:pt x="1101683" y="763132"/>
                  <a:pt x="1086529" y="722247"/>
                  <a:pt x="1079240" y="685800"/>
                </a:cubicBezTo>
                <a:cubicBezTo>
                  <a:pt x="1074190" y="660550"/>
                  <a:pt x="1070773" y="635000"/>
                  <a:pt x="1066540" y="609600"/>
                </a:cubicBezTo>
                <a:cubicBezTo>
                  <a:pt x="1056946" y="484874"/>
                  <a:pt x="1058716" y="461059"/>
                  <a:pt x="1041140" y="355600"/>
                </a:cubicBezTo>
                <a:cubicBezTo>
                  <a:pt x="1035268" y="320370"/>
                  <a:pt x="1024524" y="258677"/>
                  <a:pt x="1003040" y="228600"/>
                </a:cubicBezTo>
                <a:cubicBezTo>
                  <a:pt x="982820" y="200292"/>
                  <a:pt x="953969" y="204065"/>
                  <a:pt x="926840" y="190500"/>
                </a:cubicBezTo>
                <a:cubicBezTo>
                  <a:pt x="913188" y="183674"/>
                  <a:pt x="901440" y="173567"/>
                  <a:pt x="888740" y="165100"/>
                </a:cubicBezTo>
                <a:cubicBezTo>
                  <a:pt x="884507" y="152400"/>
                  <a:pt x="885506" y="136466"/>
                  <a:pt x="876040" y="127000"/>
                </a:cubicBezTo>
                <a:cubicBezTo>
                  <a:pt x="844689" y="95649"/>
                  <a:pt x="786134" y="97143"/>
                  <a:pt x="749040" y="88900"/>
                </a:cubicBezTo>
                <a:cubicBezTo>
                  <a:pt x="735972" y="85996"/>
                  <a:pt x="723812" y="79878"/>
                  <a:pt x="710940" y="76200"/>
                </a:cubicBezTo>
                <a:cubicBezTo>
                  <a:pt x="669091" y="64243"/>
                  <a:pt x="640288" y="59530"/>
                  <a:pt x="596640" y="50800"/>
                </a:cubicBezTo>
                <a:cubicBezTo>
                  <a:pt x="566280" y="35620"/>
                  <a:pt x="501027" y="0"/>
                  <a:pt x="469640" y="0"/>
                </a:cubicBezTo>
                <a:lnTo>
                  <a:pt x="406140" y="127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2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 rot="5400000">
            <a:off x="4478337" y="4570413"/>
            <a:ext cx="2682875" cy="2476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 rot="5400000">
            <a:off x="1441450" y="2809875"/>
            <a:ext cx="3121025" cy="250825"/>
          </a:xfrm>
          <a:prstGeom prst="rect">
            <a:avLst/>
          </a:prstGeom>
          <a:solidFill>
            <a:srgbClr val="880AA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Synchronization order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790700" y="2124075"/>
            <a:ext cx="2343150" cy="1200150"/>
          </a:xfrm>
          <a:prstGeom prst="rect">
            <a:avLst/>
          </a:prstGeom>
          <a:solidFill>
            <a:srgbClr val="DCE1EC"/>
          </a:solidFill>
          <a:ln w="12700">
            <a:solidFill>
              <a:srgbClr val="4D066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 i="1">
                <a:solidFill>
                  <a:srgbClr val="4D0660"/>
                </a:solidFill>
                <a:latin typeface="Times New Roman" charset="0"/>
              </a:rPr>
              <a:t>mx-&gt;Acquire();</a:t>
            </a:r>
          </a:p>
          <a:p>
            <a:r>
              <a:rPr lang="en-US" b="1" i="1">
                <a:solidFill>
                  <a:srgbClr val="4D0660"/>
                </a:solidFill>
                <a:latin typeface="Times New Roman" charset="0"/>
              </a:rPr>
              <a:t>x = x + 1;</a:t>
            </a:r>
          </a:p>
          <a:p>
            <a:r>
              <a:rPr lang="en-US" b="1" i="1">
                <a:solidFill>
                  <a:srgbClr val="4D0660"/>
                </a:solidFill>
                <a:latin typeface="Times New Roman" charset="0"/>
              </a:rPr>
              <a:t>mx-&gt;Release();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724400" y="4124325"/>
            <a:ext cx="2343150" cy="1200150"/>
          </a:xfrm>
          <a:prstGeom prst="rect">
            <a:avLst/>
          </a:prstGeom>
          <a:solidFill>
            <a:srgbClr val="DCE1EC"/>
          </a:solidFill>
          <a:ln w="12700">
            <a:solidFill>
              <a:srgbClr val="4D066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 i="1">
                <a:solidFill>
                  <a:srgbClr val="4D0660"/>
                </a:solidFill>
                <a:latin typeface="Times New Roman" charset="0"/>
              </a:rPr>
              <a:t>mx-&gt;Acquire();</a:t>
            </a:r>
          </a:p>
          <a:p>
            <a:r>
              <a:rPr lang="en-US" b="1" i="1">
                <a:solidFill>
                  <a:srgbClr val="4D0660"/>
                </a:solidFill>
                <a:latin typeface="Times New Roman" charset="0"/>
              </a:rPr>
              <a:t>x = x + 1;</a:t>
            </a:r>
          </a:p>
          <a:p>
            <a:r>
              <a:rPr lang="en-US" b="1" i="1">
                <a:solidFill>
                  <a:srgbClr val="4D0660"/>
                </a:solidFill>
                <a:latin typeface="Times New Roman" charset="0"/>
              </a:rPr>
              <a:t>mx-&gt;Release();</a:t>
            </a:r>
          </a:p>
        </p:txBody>
      </p:sp>
      <p:sp>
        <p:nvSpPr>
          <p:cNvPr id="19462" name="AutoShape 7"/>
          <p:cNvSpPr>
            <a:spLocks noChangeArrowheads="1"/>
          </p:cNvSpPr>
          <p:nvPr/>
        </p:nvSpPr>
        <p:spPr bwMode="auto">
          <a:xfrm rot="-2394376">
            <a:off x="4305300" y="3343275"/>
            <a:ext cx="247650" cy="685800"/>
          </a:xfrm>
          <a:prstGeom prst="downArrow">
            <a:avLst>
              <a:gd name="adj1" fmla="val 50000"/>
              <a:gd name="adj2" fmla="val 69231"/>
            </a:avLst>
          </a:prstGeom>
          <a:solidFill>
            <a:srgbClr val="4D066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2914650" y="177165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2933700" y="3495675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753100" y="373380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5743575" y="5591175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67" name="Oval 12"/>
          <p:cNvSpPr>
            <a:spLocks noChangeArrowheads="1"/>
          </p:cNvSpPr>
          <p:nvPr/>
        </p:nvSpPr>
        <p:spPr bwMode="auto">
          <a:xfrm>
            <a:off x="3286125" y="266700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68" name="Oval 13"/>
          <p:cNvSpPr>
            <a:spLocks noChangeArrowheads="1"/>
          </p:cNvSpPr>
          <p:nvPr/>
        </p:nvSpPr>
        <p:spPr bwMode="auto">
          <a:xfrm>
            <a:off x="6143625" y="468630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4622800" y="3525838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37305A"/>
                </a:solidFill>
              </a:rPr>
              <a:t>before</a:t>
            </a:r>
          </a:p>
        </p:txBody>
      </p:sp>
      <p:sp>
        <p:nvSpPr>
          <p:cNvPr id="19471" name="TextBox 27"/>
          <p:cNvSpPr txBox="1">
            <a:spLocks noChangeArrowheads="1"/>
          </p:cNvSpPr>
          <p:nvPr/>
        </p:nvSpPr>
        <p:spPr bwMode="auto">
          <a:xfrm>
            <a:off x="4267200" y="1371600"/>
            <a:ext cx="4648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3367"/>
                </a:solidFill>
                <a:cs typeface="Arial" charset="0"/>
              </a:rPr>
              <a:t>An execution schedule defines a </a:t>
            </a:r>
            <a:r>
              <a:rPr lang="en-US" sz="2000" dirty="0">
                <a:solidFill>
                  <a:srgbClr val="651222"/>
                </a:solidFill>
                <a:cs typeface="Arial" charset="0"/>
              </a:rPr>
              <a:t>total order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 of synchronization events on each lock: the </a:t>
            </a:r>
            <a:r>
              <a:rPr lang="en-US" sz="2000" b="1" dirty="0">
                <a:solidFill>
                  <a:srgbClr val="800000"/>
                </a:solidFill>
                <a:cs typeface="Arial" charset="0"/>
              </a:rPr>
              <a:t>synchronization order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.</a:t>
            </a:r>
            <a:endParaRPr lang="en-US" sz="1800" dirty="0">
              <a:solidFill>
                <a:srgbClr val="003367"/>
              </a:solidFill>
              <a:cs typeface="Arial" charset="0"/>
            </a:endParaRPr>
          </a:p>
        </p:txBody>
      </p:sp>
      <p:sp>
        <p:nvSpPr>
          <p:cNvPr id="132112" name="TextBox 27"/>
          <p:cNvSpPr txBox="1">
            <a:spLocks noChangeArrowheads="1"/>
          </p:cNvSpPr>
          <p:nvPr/>
        </p:nvSpPr>
        <p:spPr bwMode="auto">
          <a:xfrm>
            <a:off x="228600" y="4572000"/>
            <a:ext cx="4343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67"/>
                </a:solidFill>
                <a:cs typeface="Arial" charset="0"/>
              </a:rPr>
              <a:t>Purple’s release is ordered </a:t>
            </a:r>
            <a:r>
              <a:rPr lang="en-US" sz="2000" b="1" dirty="0">
                <a:solidFill>
                  <a:srgbClr val="003367"/>
                </a:solidFill>
                <a:cs typeface="Arial" charset="0"/>
              </a:rPr>
              <a:t>before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 Blue’s acquire in this schedule.</a:t>
            </a:r>
          </a:p>
        </p:txBody>
      </p:sp>
      <p:sp>
        <p:nvSpPr>
          <p:cNvPr id="19473" name="TextBox 27"/>
          <p:cNvSpPr txBox="1">
            <a:spLocks noChangeArrowheads="1"/>
          </p:cNvSpPr>
          <p:nvPr/>
        </p:nvSpPr>
        <p:spPr bwMode="auto">
          <a:xfrm>
            <a:off x="4267200" y="2568714"/>
            <a:ext cx="457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3367"/>
                </a:solidFill>
                <a:cs typeface="Arial" charset="0"/>
              </a:rPr>
              <a:t>Different executions may have </a:t>
            </a:r>
            <a:r>
              <a:rPr lang="en-US" sz="2000" b="1" dirty="0">
                <a:solidFill>
                  <a:srgbClr val="003367"/>
                </a:solidFill>
                <a:cs typeface="Arial" charset="0"/>
              </a:rPr>
              <a:t>different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 synchronization orders.</a:t>
            </a:r>
          </a:p>
        </p:txBody>
      </p: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257174" y="5568597"/>
            <a:ext cx="50768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3367"/>
                </a:solidFill>
                <a:cs typeface="Arial" charset="0"/>
              </a:rPr>
              <a:t>The synchronization order induces a happened-before order on </a:t>
            </a:r>
            <a:r>
              <a:rPr lang="en-US" sz="2000" b="1" dirty="0">
                <a:solidFill>
                  <a:srgbClr val="003367"/>
                </a:solidFill>
                <a:cs typeface="Arial" charset="0"/>
              </a:rPr>
              <a:t>all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 events in the execution—like message send/receive.</a:t>
            </a:r>
          </a:p>
        </p:txBody>
      </p:sp>
      <p:pic>
        <p:nvPicPr>
          <p:cNvPr id="22" name="Picture 33">
            <a:extLst>
              <a:ext uri="{FF2B5EF4-FFF2-40B4-BE49-F238E27FC236}">
                <a16:creationId xmlns:a16="http://schemas.microsoft.com/office/drawing/2014/main" id="{FA4349B9-ACB0-734C-91B6-BF29220B5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278" y="5351412"/>
            <a:ext cx="85931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696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A147-FCA1-3A44-B638-714AE6E8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Racy programs: a definition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2DC5130-A4D2-6143-8F48-7B51D9BE0E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 program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’s </a:t>
            </a:r>
            <a:r>
              <a:rPr lang="en-US" altLang="en-US" i="1">
                <a:ea typeface="ＭＳ Ｐゴシック" panose="020B0600070205080204" pitchFamily="34" charset="-128"/>
              </a:rPr>
              <a:t>Acquire</a:t>
            </a:r>
            <a:r>
              <a:rPr lang="en-US" altLang="en-US">
                <a:ea typeface="ＭＳ Ｐゴシック" panose="020B0600070205080204" pitchFamily="34" charset="-128"/>
              </a:rPr>
              <a:t> events impose a partial order on memory accesses for each execution of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Memory access event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happens-before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iff the synchronization orders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before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in that execution.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neither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nor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happens-before</a:t>
            </a:r>
            <a:r>
              <a:rPr lang="en-US" altLang="en-US">
                <a:ea typeface="ＭＳ Ｐゴシック" panose="020B0600070205080204" pitchFamily="34" charset="-128"/>
              </a:rPr>
              <a:t> the other in that execution, then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are </a:t>
            </a:r>
            <a:r>
              <a:rPr lang="en-US" altLang="en-US" i="1">
                <a:ea typeface="ＭＳ Ｐゴシック" panose="020B0600070205080204" pitchFamily="34" charset="-128"/>
              </a:rPr>
              <a:t>concurrent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>
              <a:buFontTx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 has a </a:t>
            </a:r>
            <a:r>
              <a:rPr lang="en-US" altLang="en-US" i="1">
                <a:ea typeface="ＭＳ Ｐゴシック" panose="020B0600070205080204" pitchFamily="34" charset="-128"/>
              </a:rPr>
              <a:t>race</a:t>
            </a:r>
            <a:r>
              <a:rPr lang="en-US" altLang="en-US">
                <a:ea typeface="ＭＳ Ｐゴシック" panose="020B0600070205080204" pitchFamily="34" charset="-128"/>
              </a:rPr>
              <a:t> iff there exists some execution of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 containing accesses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such that: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Accesses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are </a:t>
            </a:r>
            <a:r>
              <a:rPr lang="en-US" altLang="en-US" i="1">
                <a:ea typeface="ＭＳ Ｐゴシック" panose="020B0600070205080204" pitchFamily="34" charset="-128"/>
              </a:rPr>
              <a:t>conflicting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Accesses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are </a:t>
            </a:r>
            <a:r>
              <a:rPr lang="en-US" altLang="en-US" i="1">
                <a:ea typeface="ＭＳ Ｐゴシック" panose="020B0600070205080204" pitchFamily="34" charset="-128"/>
              </a:rPr>
              <a:t>concurrent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1661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E03A-E825-5141-AE78-7C841496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Race-free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21E-8050-E145-884B-57B2394F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program 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r>
              <a:rPr lang="en-US" i="1" dirty="0"/>
              <a:t>P</a:t>
            </a:r>
            <a:r>
              <a:rPr lang="en-US" dirty="0"/>
              <a:t> is </a:t>
            </a:r>
            <a:r>
              <a:rPr lang="en-US" b="1" dirty="0"/>
              <a:t>data-race-free</a:t>
            </a:r>
            <a:r>
              <a:rPr lang="en-US" dirty="0"/>
              <a:t> if no execution of </a:t>
            </a:r>
            <a:r>
              <a:rPr lang="en-US" i="1" dirty="0"/>
              <a:t>P</a:t>
            </a:r>
            <a:r>
              <a:rPr lang="en-US" dirty="0"/>
              <a:t> has a race.</a:t>
            </a:r>
          </a:p>
          <a:p>
            <a:r>
              <a:rPr lang="en-US" i="1" dirty="0"/>
              <a:t>P</a:t>
            </a:r>
            <a:r>
              <a:rPr lang="en-US" dirty="0"/>
              <a:t> is said to be </a:t>
            </a:r>
            <a:r>
              <a:rPr lang="en-US" b="1" dirty="0"/>
              <a:t>fully/correctly synchronized</a:t>
            </a:r>
            <a:r>
              <a:rPr lang="en-US" dirty="0"/>
              <a:t>.</a:t>
            </a:r>
          </a:p>
          <a:p>
            <a:r>
              <a:rPr lang="en-US" i="1" dirty="0"/>
              <a:t>P</a:t>
            </a:r>
            <a:r>
              <a:rPr lang="en-US" dirty="0"/>
              <a:t> does not exclude concurrency/parallelism!</a:t>
            </a:r>
          </a:p>
          <a:p>
            <a:r>
              <a:rPr lang="en-US" dirty="0"/>
              <a:t>But </a:t>
            </a:r>
            <a:r>
              <a:rPr lang="en-US" i="1" dirty="0"/>
              <a:t>P</a:t>
            </a:r>
            <a:r>
              <a:rPr lang="en-US" dirty="0"/>
              <a:t> constrains the set of allowable schedules so that no schedule has a race.</a:t>
            </a:r>
          </a:p>
          <a:p>
            <a:r>
              <a:rPr lang="en-US" dirty="0"/>
              <a:t>We use locking to build race-free programs.  But it works only if we use locks </a:t>
            </a:r>
            <a:r>
              <a:rPr lang="en-US" b="1" dirty="0"/>
              <a:t>correctly</a:t>
            </a:r>
            <a:r>
              <a:rPr lang="en-US" dirty="0"/>
              <a:t>.</a:t>
            </a:r>
          </a:p>
          <a:p>
            <a:r>
              <a:rPr lang="en-US" b="1" dirty="0"/>
              <a:t>How can we tell if </a:t>
            </a:r>
            <a:r>
              <a:rPr lang="en-US" b="1" i="1" dirty="0"/>
              <a:t>P</a:t>
            </a:r>
            <a:r>
              <a:rPr lang="en-US" b="1" dirty="0"/>
              <a:t> has a race?</a:t>
            </a:r>
          </a:p>
        </p:txBody>
      </p:sp>
    </p:spTree>
    <p:extLst>
      <p:ext uri="{BB962C8B-B14F-4D97-AF65-F5344CB8AC3E}">
        <p14:creationId xmlns:p14="http://schemas.microsoft.com/office/powerpoint/2010/main" val="369506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37F0-842C-2B4B-A53E-92463D42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 race detector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9EE60B3-3D63-EA48-82F4-E1805DD41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u="sng" dirty="0">
                <a:ea typeface="ＭＳ Ｐゴシック" panose="020B0600070205080204" pitchFamily="34" charset="-128"/>
              </a:rPr>
              <a:t>Challenge</a:t>
            </a:r>
            <a:r>
              <a:rPr lang="en-US" altLang="en-US" dirty="0">
                <a:ea typeface="ＭＳ Ｐゴシック" panose="020B0600070205080204" pitchFamily="34" charset="-128"/>
              </a:rPr>
              <a:t>: how to build a tool that tells us whether or not any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follows a consistent locking discipline?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If we had one, we could </a:t>
            </a:r>
            <a:r>
              <a:rPr lang="en-US" altLang="en-US" b="1" dirty="0">
                <a:ea typeface="ＭＳ Ｐゴシック" panose="020B0600070205080204" pitchFamily="34" charset="-128"/>
              </a:rPr>
              <a:t>save time and aggravation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u="sng" dirty="0">
                <a:ea typeface="ＭＳ Ｐゴシック" panose="020B0600070205080204" pitchFamily="34" charset="-128"/>
              </a:rPr>
              <a:t>Option 1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  <a:r>
              <a:rPr lang="en-US" altLang="en-US" i="1" dirty="0">
                <a:ea typeface="ＭＳ Ｐゴシック" panose="020B0600070205080204" pitchFamily="34" charset="-128"/>
              </a:rPr>
              <a:t>static</a:t>
            </a:r>
            <a:r>
              <a:rPr lang="en-US" altLang="en-US" dirty="0">
                <a:ea typeface="ＭＳ Ｐゴシック" panose="020B0600070205080204" pitchFamily="34" charset="-128"/>
              </a:rPr>
              <a:t> analysis of the source code?</a:t>
            </a:r>
          </a:p>
          <a:p>
            <a:pPr>
              <a:lnSpc>
                <a:spcPct val="90000"/>
              </a:lnSpc>
            </a:pPr>
            <a:r>
              <a:rPr lang="en-US" altLang="en-US" u="sng" dirty="0">
                <a:ea typeface="ＭＳ Ｐゴシック" panose="020B0600070205080204" pitchFamily="34" charset="-128"/>
              </a:rPr>
              <a:t>Option 2</a:t>
            </a:r>
            <a:r>
              <a:rPr lang="en-US" altLang="en-US" dirty="0">
                <a:ea typeface="ＭＳ Ｐゴシック" panose="020B0600070205080204" pitchFamily="34" charset="-128"/>
              </a:rPr>
              <a:t>: execute the program and see if it works?</a:t>
            </a:r>
          </a:p>
          <a:p>
            <a:pPr>
              <a:lnSpc>
                <a:spcPct val="90000"/>
              </a:lnSpc>
            </a:pPr>
            <a:r>
              <a:rPr lang="en-US" altLang="en-US" u="sng" dirty="0">
                <a:ea typeface="ＭＳ Ｐゴシック" panose="020B0600070205080204" pitchFamily="34" charset="-128"/>
              </a:rPr>
              <a:t>Option 3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  <a:r>
              <a:rPr lang="en-US" altLang="en-US" i="1" dirty="0">
                <a:ea typeface="ＭＳ Ｐゴシック" panose="020B0600070205080204" pitchFamily="34" charset="-128"/>
              </a:rPr>
              <a:t>dynamic</a:t>
            </a:r>
            <a:r>
              <a:rPr lang="en-US" altLang="en-US" dirty="0">
                <a:ea typeface="ＭＳ Ｐゴシック" panose="020B0600070205080204" pitchFamily="34" charset="-128"/>
              </a:rPr>
              <a:t> observation of the running program to see what happens and what could have happened?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good an answer can we get from these approaches?</a:t>
            </a:r>
          </a:p>
        </p:txBody>
      </p:sp>
    </p:spTree>
    <p:extLst>
      <p:ext uri="{BB962C8B-B14F-4D97-AF65-F5344CB8AC3E}">
        <p14:creationId xmlns:p14="http://schemas.microsoft.com/office/powerpoint/2010/main" val="111116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8754-2188-0D42-B5D2-5A088A3D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race detection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8D2BBCC-E4E5-264D-A228-0E1A01D79C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600200"/>
            <a:ext cx="8077200" cy="41116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u="sng" dirty="0">
                <a:ea typeface="ＭＳ Ｐゴシック" panose="020B0600070205080204" pitchFamily="34" charset="-128"/>
              </a:rPr>
              <a:t>Option 1</a:t>
            </a:r>
            <a:r>
              <a:rPr lang="en-US" altLang="en-US" dirty="0">
                <a:ea typeface="ＭＳ Ｐゴシック" panose="020B0600070205080204" pitchFamily="34" charset="-128"/>
              </a:rPr>
              <a:t>. Use </a:t>
            </a:r>
            <a:r>
              <a:rPr lang="en-US" altLang="en-US" i="1" dirty="0">
                <a:ea typeface="ＭＳ Ｐゴシック" panose="020B0600070205080204" pitchFamily="34" charset="-128"/>
              </a:rPr>
              <a:t>happens-before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Instrument program to observe all accesses.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Maintain </a:t>
            </a:r>
            <a:r>
              <a:rPr lang="en-US" altLang="en-US" i="1" dirty="0">
                <a:ea typeface="ＭＳ Ｐゴシック" panose="020B0600070205080204" pitchFamily="34" charset="-128"/>
              </a:rPr>
              <a:t>happens-before</a:t>
            </a:r>
            <a:r>
              <a:rPr lang="en-US" altLang="en-US" dirty="0">
                <a:ea typeface="ＭＳ Ｐゴシック" panose="020B0600070205080204" pitchFamily="34" charset="-128"/>
              </a:rPr>
              <a:t> relation on all accesses.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Concurrent conflicting accesses?</a:t>
            </a: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 Race!  Howl!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Performance?  Accuracy?  Generality?</a:t>
            </a:r>
          </a:p>
          <a:p>
            <a:pPr>
              <a:buFontTx/>
              <a:buNone/>
            </a:pPr>
            <a:r>
              <a:rPr lang="en-US" altLang="en-US" u="sng" dirty="0">
                <a:ea typeface="ＭＳ Ｐゴシック" panose="020B0600070205080204" pitchFamily="34" charset="-128"/>
              </a:rPr>
              <a:t>Option 2</a:t>
            </a:r>
            <a:r>
              <a:rPr lang="en-US" altLang="en-US" dirty="0">
                <a:ea typeface="ＭＳ Ｐゴシック" panose="020B0600070205080204" pitchFamily="34" charset="-128"/>
              </a:rPr>
              <a:t>. Check that locking discipline “looks right”.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Eraser’s </a:t>
            </a:r>
            <a:r>
              <a:rPr lang="en-US" altLang="en-US" b="1" dirty="0">
                <a:ea typeface="ＭＳ Ｐゴシック" panose="020B0600070205080204" pitchFamily="34" charset="-128"/>
              </a:rPr>
              <a:t>lockset algorithm </a:t>
            </a:r>
            <a:r>
              <a:rPr lang="en-US" altLang="en-US" dirty="0">
                <a:ea typeface="ＭＳ Ｐゴシック" panose="020B0600070205080204" pitchFamily="34" charset="-128"/>
              </a:rPr>
              <a:t>is the canonical reference for Option 2.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[SOSP 1997, 1800 cites]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028" name="Picture 4" descr="You searched for Flashing Red Alarm Light">
            <a:extLst>
              <a:ext uri="{FF2B5EF4-FFF2-40B4-BE49-F238E27FC236}">
                <a16:creationId xmlns:a16="http://schemas.microsoft.com/office/drawing/2014/main" id="{9A7FAB41-6AF1-2C49-8328-608771C84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t="10878" r="11747" b="10674"/>
          <a:stretch/>
        </p:blipFill>
        <p:spPr bwMode="auto">
          <a:xfrm>
            <a:off x="7239000" y="3048001"/>
            <a:ext cx="1143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5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>
            <a:extLst>
              <a:ext uri="{FF2B5EF4-FFF2-40B4-BE49-F238E27FC236}">
                <a16:creationId xmlns:a16="http://schemas.microsoft.com/office/drawing/2014/main" id="{8750253C-4A02-D148-8DE0-DBAEB546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Basic Lockset Algorithm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CF02C9DF-D120-D044-AA53-F7AF6D3BD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25925"/>
            <a:ext cx="5629275" cy="1569660"/>
          </a:xfrm>
          <a:prstGeom prst="rect">
            <a:avLst/>
          </a:prstGeom>
          <a:solidFill>
            <a:srgbClr val="DCE1EC"/>
          </a:solidFill>
          <a:ln w="12700">
            <a:solidFill>
              <a:srgbClr val="4D066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Symbol" pitchFamily="2" charset="2"/>
              <a:buNone/>
            </a:pPr>
            <a:r>
              <a:rPr lang="en-US" altLang="en-US" dirty="0">
                <a:solidFill>
                  <a:srgbClr val="4D0660"/>
                </a:solidFill>
                <a:latin typeface="+mn-lt"/>
              </a:rPr>
              <a:t>For each variable</a:t>
            </a:r>
            <a:r>
              <a:rPr lang="en-US" altLang="en-US" b="1" i="1" dirty="0">
                <a:solidFill>
                  <a:srgbClr val="4D0660"/>
                </a:solidFill>
                <a:latin typeface="+mn-lt"/>
              </a:rPr>
              <a:t> v, C(v) = {all locks}</a:t>
            </a:r>
          </a:p>
          <a:p>
            <a:pPr>
              <a:buFont typeface="Symbol" pitchFamily="2" charset="2"/>
              <a:buNone/>
            </a:pPr>
            <a:r>
              <a:rPr lang="en-US" altLang="en-US" u="sng" dirty="0">
                <a:solidFill>
                  <a:srgbClr val="4D0660"/>
                </a:solidFill>
                <a:latin typeface="+mn-lt"/>
              </a:rPr>
              <a:t>When thread</a:t>
            </a:r>
            <a:r>
              <a:rPr lang="en-US" altLang="en-US" b="1" i="1" u="sng" dirty="0">
                <a:solidFill>
                  <a:srgbClr val="4D0660"/>
                </a:solidFill>
                <a:latin typeface="+mn-lt"/>
              </a:rPr>
              <a:t> t </a:t>
            </a:r>
            <a:r>
              <a:rPr lang="en-US" altLang="en-US" u="sng" dirty="0">
                <a:solidFill>
                  <a:srgbClr val="4D0660"/>
                </a:solidFill>
                <a:latin typeface="+mn-lt"/>
              </a:rPr>
              <a:t>accesses </a:t>
            </a:r>
            <a:r>
              <a:rPr lang="en-US" altLang="en-US" b="1" i="1" u="sng" dirty="0">
                <a:solidFill>
                  <a:srgbClr val="4D0660"/>
                </a:solidFill>
                <a:latin typeface="+mn-lt"/>
              </a:rPr>
              <a:t>v</a:t>
            </a:r>
            <a:r>
              <a:rPr lang="en-US" altLang="en-US" b="1" i="1" dirty="0">
                <a:solidFill>
                  <a:srgbClr val="4D0660"/>
                </a:solidFill>
                <a:latin typeface="+mn-lt"/>
              </a:rPr>
              <a:t>:</a:t>
            </a:r>
          </a:p>
          <a:p>
            <a:pPr>
              <a:buFont typeface="Symbol" pitchFamily="2" charset="2"/>
              <a:buNone/>
            </a:pPr>
            <a:r>
              <a:rPr lang="en-US" altLang="en-US" b="1" i="1" dirty="0">
                <a:solidFill>
                  <a:srgbClr val="4D0660"/>
                </a:solidFill>
                <a:latin typeface="+mn-lt"/>
              </a:rPr>
              <a:t>	C(v) = C(v) </a:t>
            </a:r>
            <a:r>
              <a:rPr lang="en-US" altLang="en-US" dirty="0">
                <a:solidFill>
                  <a:srgbClr val="4D0660"/>
                </a:solidFill>
                <a:latin typeface="+mn-lt"/>
                <a:sym typeface="Symbol" pitchFamily="2" charset="2"/>
              </a:rPr>
              <a:t> </a:t>
            </a:r>
            <a:r>
              <a:rPr lang="en-US" altLang="en-US" b="1" i="1" dirty="0" err="1">
                <a:solidFill>
                  <a:srgbClr val="4D0660"/>
                </a:solidFill>
                <a:latin typeface="+mn-lt"/>
                <a:sym typeface="Symbol" pitchFamily="2" charset="2"/>
              </a:rPr>
              <a:t>locks_held</a:t>
            </a:r>
            <a:r>
              <a:rPr lang="en-US" altLang="en-US" b="1" i="1" dirty="0">
                <a:solidFill>
                  <a:srgbClr val="4D0660"/>
                </a:solidFill>
                <a:latin typeface="+mn-lt"/>
                <a:sym typeface="Symbol" pitchFamily="2" charset="2"/>
              </a:rPr>
              <a:t>(t);</a:t>
            </a:r>
          </a:p>
          <a:p>
            <a:pPr>
              <a:buFont typeface="Symbol" pitchFamily="2" charset="2"/>
              <a:buNone/>
            </a:pPr>
            <a:r>
              <a:rPr lang="en-US" altLang="en-US" b="1" i="1" dirty="0">
                <a:solidFill>
                  <a:srgbClr val="4D0660"/>
                </a:solidFill>
                <a:latin typeface="+mn-lt"/>
                <a:sym typeface="Symbol" pitchFamily="2" charset="2"/>
              </a:rPr>
              <a:t>	</a:t>
            </a:r>
            <a:r>
              <a:rPr lang="en-US" altLang="en-US" dirty="0">
                <a:solidFill>
                  <a:srgbClr val="4D0660"/>
                </a:solidFill>
                <a:latin typeface="+mn-lt"/>
                <a:sym typeface="Symbol" pitchFamily="2" charset="2"/>
              </a:rPr>
              <a:t>if</a:t>
            </a:r>
            <a:r>
              <a:rPr lang="en-US" altLang="en-US" b="1" i="1" dirty="0">
                <a:solidFill>
                  <a:srgbClr val="4D0660"/>
                </a:solidFill>
                <a:latin typeface="+mn-lt"/>
                <a:sym typeface="Symbol" pitchFamily="2" charset="2"/>
              </a:rPr>
              <a:t> C(v) == { } </a:t>
            </a:r>
            <a:r>
              <a:rPr lang="en-US" altLang="en-US" dirty="0">
                <a:solidFill>
                  <a:srgbClr val="4D0660"/>
                </a:solidFill>
                <a:latin typeface="+mn-lt"/>
                <a:sym typeface="Symbol" pitchFamily="2" charset="2"/>
              </a:rPr>
              <a:t>then</a:t>
            </a:r>
            <a:r>
              <a:rPr lang="en-US" altLang="en-US" b="1" i="1" dirty="0">
                <a:solidFill>
                  <a:srgbClr val="4D0660"/>
                </a:solidFill>
                <a:latin typeface="+mn-lt"/>
                <a:sym typeface="Symbol" pitchFamily="2" charset="2"/>
              </a:rPr>
              <a:t> howl();</a:t>
            </a:r>
            <a:endParaRPr lang="en-US" altLang="en-US" b="1" i="1" dirty="0">
              <a:solidFill>
                <a:srgbClr val="4D0660"/>
              </a:solidFill>
              <a:latin typeface="+mn-lt"/>
            </a:endParaRP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A9344337-1D7B-3D4E-8C03-B5CCC5250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" y="1711607"/>
            <a:ext cx="8199438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AutoNum type="arabicPeriod"/>
            </a:pPr>
            <a:r>
              <a:rPr lang="en-US" altLang="en-US" u="sng" dirty="0">
                <a:latin typeface="+mn-lt"/>
              </a:rPr>
              <a:t>Premise</a:t>
            </a:r>
            <a:r>
              <a:rPr lang="en-US" altLang="en-US" dirty="0">
                <a:latin typeface="+mn-lt"/>
              </a:rPr>
              <a:t>: each shared </a:t>
            </a:r>
            <a:r>
              <a:rPr lang="en-US" altLang="en-US" i="1" dirty="0">
                <a:latin typeface="+mn-lt"/>
              </a:rPr>
              <a:t>v</a:t>
            </a:r>
            <a:r>
              <a:rPr lang="en-US" altLang="en-US" dirty="0">
                <a:latin typeface="+mn-lt"/>
              </a:rPr>
              <a:t> is covered by at least one lock.</a:t>
            </a:r>
          </a:p>
          <a:p>
            <a:pPr>
              <a:spcBef>
                <a:spcPct val="20000"/>
              </a:spcBef>
              <a:buFontTx/>
              <a:buAutoNum type="arabicPeriod"/>
            </a:pPr>
            <a:r>
              <a:rPr lang="en-US" altLang="en-US" dirty="0">
                <a:latin typeface="+mn-lt"/>
              </a:rPr>
              <a:t>Which ones?  Refine “candidate” lockset for each </a:t>
            </a:r>
            <a:r>
              <a:rPr lang="en-US" altLang="en-US" i="1" dirty="0">
                <a:latin typeface="+mn-lt"/>
              </a:rPr>
              <a:t>v</a:t>
            </a:r>
            <a:r>
              <a:rPr lang="en-US" altLang="en-US" dirty="0">
                <a:latin typeface="+mn-lt"/>
              </a:rPr>
              <a:t>.</a:t>
            </a:r>
          </a:p>
          <a:p>
            <a:pPr>
              <a:spcBef>
                <a:spcPct val="20000"/>
              </a:spcBef>
              <a:buFontTx/>
              <a:buAutoNum type="arabicPeriod"/>
            </a:pPr>
            <a:r>
              <a:rPr lang="en-US" altLang="en-US" dirty="0">
                <a:latin typeface="+mn-lt"/>
              </a:rPr>
              <a:t>If </a:t>
            </a:r>
            <a:r>
              <a:rPr lang="en-US" altLang="en-US" i="1" dirty="0">
                <a:latin typeface="+mn-lt"/>
              </a:rPr>
              <a:t>P</a:t>
            </a:r>
            <a:r>
              <a:rPr lang="en-US" altLang="en-US" dirty="0">
                <a:latin typeface="+mn-lt"/>
              </a:rPr>
              <a:t> executes a set of accesses to </a:t>
            </a:r>
            <a:r>
              <a:rPr lang="en-US" altLang="en-US" i="1" dirty="0">
                <a:latin typeface="+mn-lt"/>
              </a:rPr>
              <a:t>v</a:t>
            </a:r>
            <a:r>
              <a:rPr lang="en-US" altLang="en-US" dirty="0">
                <a:latin typeface="+mn-lt"/>
              </a:rPr>
              <a:t>, and no lock is common to all of them, then (1) is false.</a:t>
            </a:r>
          </a:p>
        </p:txBody>
      </p:sp>
    </p:spTree>
    <p:extLst>
      <p:ext uri="{BB962C8B-B14F-4D97-AF65-F5344CB8AC3E}">
        <p14:creationId xmlns:p14="http://schemas.microsoft.com/office/powerpoint/2010/main" val="415623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917C-99BE-5E45-B0F4-79144E40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 to Lockset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32AC6D8-6D0A-7341-9BEE-D6D8BAC23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“Fast” initialization of </a:t>
            </a:r>
            <a:r>
              <a:rPr lang="en-US" altLang="en-US" i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 before exposed to concurrency.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WORM data: all accesses after first write are reads.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Higher-level synchronization, e.g.,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SharedLock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 dirty="0" err="1">
                <a:ea typeface="ＭＳ Ｐゴシック" panose="020B0600070205080204" pitchFamily="34" charset="-128"/>
              </a:rPr>
              <a:t>SharedLock</a:t>
            </a:r>
            <a:r>
              <a:rPr lang="en-US" altLang="en-US" dirty="0">
                <a:ea typeface="ＭＳ Ｐゴシック" panose="020B0600070205080204" pitchFamily="34" charset="-128"/>
              </a:rPr>
              <a:t> excludes conflicting accesses without holding its “little mutex” or any mutex.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Heaps!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free+malloc</a:t>
            </a:r>
            <a:r>
              <a:rPr lang="en-US" altLang="en-US" dirty="0">
                <a:ea typeface="ＭＳ Ｐゴシック" panose="020B0600070205080204" pitchFamily="34" charset="-128"/>
              </a:rPr>
              <a:t> may “change the locks” </a:t>
            </a:r>
          </a:p>
          <a:p>
            <a:pPr marL="457200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 Must instrument heap manager!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 about fast recycling above the heap manager?</a:t>
            </a:r>
          </a:p>
        </p:txBody>
      </p:sp>
    </p:spTree>
    <p:extLst>
      <p:ext uri="{BB962C8B-B14F-4D97-AF65-F5344CB8AC3E}">
        <p14:creationId xmlns:p14="http://schemas.microsoft.com/office/powerpoint/2010/main" val="1747711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>
            <a:extLst>
              <a:ext uri="{FF2B5EF4-FFF2-40B4-BE49-F238E27FC236}">
                <a16:creationId xmlns:a16="http://schemas.microsoft.com/office/drawing/2014/main" id="{6021A630-1114-6E43-BB74-7F89339C8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Modified Lockset Algorithm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1A60E032-8361-FB41-8626-EBC54D2F9A4E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638300"/>
            <a:ext cx="1162050" cy="647700"/>
            <a:chOff x="1116" y="1032"/>
            <a:chExt cx="732" cy="408"/>
          </a:xfrm>
        </p:grpSpPr>
        <p:sp>
          <p:nvSpPr>
            <p:cNvPr id="31775" name="Oval 4">
              <a:extLst>
                <a:ext uri="{FF2B5EF4-FFF2-40B4-BE49-F238E27FC236}">
                  <a16:creationId xmlns:a16="http://schemas.microsoft.com/office/drawing/2014/main" id="{DA24A3CF-AF28-1A4C-B261-0B02A1A4D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1032"/>
              <a:ext cx="732" cy="4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1776" name="Text Box 5">
              <a:extLst>
                <a:ext uri="{FF2B5EF4-FFF2-40B4-BE49-F238E27FC236}">
                  <a16:creationId xmlns:a16="http://schemas.microsoft.com/office/drawing/2014/main" id="{AF176B08-4602-1549-9AB6-336BD1872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1111"/>
              <a:ext cx="5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>
                  <a:latin typeface="+mn-lt"/>
                </a:rPr>
                <a:t>virgin</a:t>
              </a:r>
            </a:p>
          </p:txBody>
        </p:sp>
      </p:grpSp>
      <p:grpSp>
        <p:nvGrpSpPr>
          <p:cNvPr id="31748" name="Group 6">
            <a:extLst>
              <a:ext uri="{FF2B5EF4-FFF2-40B4-BE49-F238E27FC236}">
                <a16:creationId xmlns:a16="http://schemas.microsoft.com/office/drawing/2014/main" id="{127DC8BF-9094-B449-929F-4BEA7217045B}"/>
              </a:ext>
            </a:extLst>
          </p:cNvPr>
          <p:cNvGrpSpPr>
            <a:grpSpLocks/>
          </p:cNvGrpSpPr>
          <p:nvPr/>
        </p:nvGrpSpPr>
        <p:grpSpPr bwMode="auto">
          <a:xfrm>
            <a:off x="5305426" y="2114550"/>
            <a:ext cx="1795463" cy="987425"/>
            <a:chOff x="2646" y="1332"/>
            <a:chExt cx="1131" cy="622"/>
          </a:xfrm>
        </p:grpSpPr>
        <p:sp>
          <p:nvSpPr>
            <p:cNvPr id="31773" name="Oval 7">
              <a:extLst>
                <a:ext uri="{FF2B5EF4-FFF2-40B4-BE49-F238E27FC236}">
                  <a16:creationId xmlns:a16="http://schemas.microsoft.com/office/drawing/2014/main" id="{71114287-670F-B147-B831-9BEA77DD2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1332"/>
              <a:ext cx="1116" cy="6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1774" name="Text Box 8">
              <a:extLst>
                <a:ext uri="{FF2B5EF4-FFF2-40B4-BE49-F238E27FC236}">
                  <a16:creationId xmlns:a16="http://schemas.microsoft.com/office/drawing/2014/main" id="{218F7629-8FD3-2843-925E-47BEE6388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8" y="1518"/>
              <a:ext cx="10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>
                  <a:latin typeface="+mn-lt"/>
                </a:rPr>
                <a:t>Shared-mod</a:t>
              </a:r>
            </a:p>
          </p:txBody>
        </p:sp>
      </p:grpSp>
      <p:cxnSp>
        <p:nvCxnSpPr>
          <p:cNvPr id="31749" name="AutoShape 9">
            <a:extLst>
              <a:ext uri="{FF2B5EF4-FFF2-40B4-BE49-F238E27FC236}">
                <a16:creationId xmlns:a16="http://schemas.microsoft.com/office/drawing/2014/main" id="{41A339F1-718C-274C-8A93-468534CA4FE1}"/>
              </a:ext>
            </a:extLst>
          </p:cNvPr>
          <p:cNvCxnSpPr>
            <a:cxnSpLocks noChangeShapeType="1"/>
            <a:stCxn id="31775" idx="4"/>
            <a:endCxn id="31771" idx="1"/>
          </p:cNvCxnSpPr>
          <p:nvPr/>
        </p:nvCxnSpPr>
        <p:spPr bwMode="auto">
          <a:xfrm rot="16200000" flipH="1">
            <a:off x="1016000" y="2422525"/>
            <a:ext cx="1065213" cy="792163"/>
          </a:xfrm>
          <a:prstGeom prst="curvedConnector3">
            <a:avLst>
              <a:gd name="adj1" fmla="val 44708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0" name="AutoShape 10">
            <a:extLst>
              <a:ext uri="{FF2B5EF4-FFF2-40B4-BE49-F238E27FC236}">
                <a16:creationId xmlns:a16="http://schemas.microsoft.com/office/drawing/2014/main" id="{624F95AC-F475-C74C-B537-5A240979A84D}"/>
              </a:ext>
            </a:extLst>
          </p:cNvPr>
          <p:cNvCxnSpPr>
            <a:cxnSpLocks noChangeShapeType="1"/>
            <a:stCxn id="31771" idx="4"/>
            <a:endCxn id="31766" idx="1"/>
          </p:cNvCxnSpPr>
          <p:nvPr/>
        </p:nvCxnSpPr>
        <p:spPr bwMode="auto">
          <a:xfrm rot="16200000" flipH="1">
            <a:off x="2613026" y="3829050"/>
            <a:ext cx="857250" cy="1216025"/>
          </a:xfrm>
          <a:prstGeom prst="curvedConnector3">
            <a:avLst>
              <a:gd name="adj1" fmla="val 43333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1" name="AutoShape 11">
            <a:extLst>
              <a:ext uri="{FF2B5EF4-FFF2-40B4-BE49-F238E27FC236}">
                <a16:creationId xmlns:a16="http://schemas.microsoft.com/office/drawing/2014/main" id="{A6A5E8CB-03A9-F447-B50A-BFEBF44E4C1D}"/>
              </a:ext>
            </a:extLst>
          </p:cNvPr>
          <p:cNvCxnSpPr>
            <a:cxnSpLocks noChangeShapeType="1"/>
            <a:stCxn id="31771" idx="6"/>
            <a:endCxn id="31773" idx="2"/>
          </p:cNvCxnSpPr>
          <p:nvPr/>
        </p:nvCxnSpPr>
        <p:spPr bwMode="auto">
          <a:xfrm flipV="1">
            <a:off x="3124200" y="2608263"/>
            <a:ext cx="2181225" cy="1016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2" name="AutoShape 12">
            <a:extLst>
              <a:ext uri="{FF2B5EF4-FFF2-40B4-BE49-F238E27FC236}">
                <a16:creationId xmlns:a16="http://schemas.microsoft.com/office/drawing/2014/main" id="{1DF655CF-1910-C643-9272-072C6C2C3E97}"/>
              </a:ext>
            </a:extLst>
          </p:cNvPr>
          <p:cNvCxnSpPr>
            <a:cxnSpLocks noChangeShapeType="1"/>
            <a:stCxn id="31766" idx="6"/>
            <a:endCxn id="31773" idx="4"/>
          </p:cNvCxnSpPr>
          <p:nvPr/>
        </p:nvCxnSpPr>
        <p:spPr bwMode="auto">
          <a:xfrm flipV="1">
            <a:off x="4829175" y="3101975"/>
            <a:ext cx="1362075" cy="203676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3" name="Text Box 13">
            <a:extLst>
              <a:ext uri="{FF2B5EF4-FFF2-40B4-BE49-F238E27FC236}">
                <a16:creationId xmlns:a16="http://schemas.microsoft.com/office/drawing/2014/main" id="{350EE89F-C0F5-5D46-A09B-0B80FB271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2776538"/>
            <a:ext cx="780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i="1">
                <a:latin typeface="+mn-lt"/>
              </a:rPr>
              <a:t>write</a:t>
            </a:r>
          </a:p>
        </p:txBody>
      </p:sp>
      <p:grpSp>
        <p:nvGrpSpPr>
          <p:cNvPr id="31754" name="Group 14">
            <a:extLst>
              <a:ext uri="{FF2B5EF4-FFF2-40B4-BE49-F238E27FC236}">
                <a16:creationId xmlns:a16="http://schemas.microsoft.com/office/drawing/2014/main" id="{224285C5-39C2-074C-8921-5CF63F38FA6F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2233613"/>
            <a:ext cx="2489200" cy="1774825"/>
            <a:chOff x="1098" y="1077"/>
            <a:chExt cx="1568" cy="1118"/>
          </a:xfrm>
        </p:grpSpPr>
        <p:cxnSp>
          <p:nvCxnSpPr>
            <p:cNvPr id="31768" name="AutoShape 15">
              <a:extLst>
                <a:ext uri="{FF2B5EF4-FFF2-40B4-BE49-F238E27FC236}">
                  <a16:creationId xmlns:a16="http://schemas.microsoft.com/office/drawing/2014/main" id="{4DAED810-A9E7-6F46-9F77-3D36EC77D3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751" y="1745"/>
              <a:ext cx="127" cy="172"/>
            </a:xfrm>
            <a:prstGeom prst="curvedConnector4">
              <a:avLst>
                <a:gd name="adj1" fmla="val -113384"/>
                <a:gd name="adj2" fmla="val 225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769" name="Group 16">
              <a:extLst>
                <a:ext uri="{FF2B5EF4-FFF2-40B4-BE49-F238E27FC236}">
                  <a16:creationId xmlns:a16="http://schemas.microsoft.com/office/drawing/2014/main" id="{217E7A3C-B422-194C-812A-BA94F526B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8" y="1710"/>
              <a:ext cx="914" cy="485"/>
              <a:chOff x="1098" y="1710"/>
              <a:chExt cx="914" cy="485"/>
            </a:xfrm>
          </p:grpSpPr>
          <p:sp>
            <p:nvSpPr>
              <p:cNvPr id="31771" name="Oval 17">
                <a:extLst>
                  <a:ext uri="{FF2B5EF4-FFF2-40B4-BE49-F238E27FC236}">
                    <a16:creationId xmlns:a16="http://schemas.microsoft.com/office/drawing/2014/main" id="{1F536458-A939-E048-BB1D-C9211E70C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1710"/>
                <a:ext cx="870" cy="4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1772" name="Text Box 18">
                <a:extLst>
                  <a:ext uri="{FF2B5EF4-FFF2-40B4-BE49-F238E27FC236}">
                    <a16:creationId xmlns:a16="http://schemas.microsoft.com/office/drawing/2014/main" id="{48BAB2B1-A887-4D4D-9D58-245CD26B7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9" y="1827"/>
                <a:ext cx="8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b="1">
                    <a:latin typeface="+mn-lt"/>
                  </a:rPr>
                  <a:t>exclusive</a:t>
                </a:r>
              </a:p>
            </p:txBody>
          </p:sp>
        </p:grpSp>
        <p:sp>
          <p:nvSpPr>
            <p:cNvPr id="31770" name="Text Box 19">
              <a:extLst>
                <a:ext uri="{FF2B5EF4-FFF2-40B4-BE49-F238E27FC236}">
                  <a16:creationId xmlns:a16="http://schemas.microsoft.com/office/drawing/2014/main" id="{FE1A5B1A-E356-374F-91A6-93DA8D17B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5" y="1077"/>
              <a:ext cx="128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1" i="1">
                  <a:latin typeface="+mn-lt"/>
                </a:rPr>
                <a:t>read</a:t>
              </a:r>
              <a:r>
                <a:rPr lang="en-US" altLang="en-US" sz="2000" i="1">
                  <a:latin typeface="+mn-lt"/>
                </a:rPr>
                <a:t> or </a:t>
              </a:r>
              <a:r>
                <a:rPr lang="en-US" altLang="en-US" sz="2000" b="1" i="1">
                  <a:latin typeface="+mn-lt"/>
                </a:rPr>
                <a:t>write</a:t>
              </a:r>
              <a:r>
                <a:rPr lang="en-US" altLang="en-US" sz="2000" i="1">
                  <a:latin typeface="+mn-lt"/>
                </a:rPr>
                <a:t> by</a:t>
              </a:r>
            </a:p>
            <a:p>
              <a:pPr algn="ctr"/>
              <a:r>
                <a:rPr lang="en-US" altLang="en-US" sz="2000" i="1">
                  <a:latin typeface="+mn-lt"/>
                </a:rPr>
                <a:t>initial thread</a:t>
              </a:r>
            </a:p>
          </p:txBody>
        </p:sp>
      </p:grpSp>
      <p:sp>
        <p:nvSpPr>
          <p:cNvPr id="31755" name="Text Box 20">
            <a:extLst>
              <a:ext uri="{FF2B5EF4-FFF2-40B4-BE49-F238E27FC236}">
                <a16:creationId xmlns:a16="http://schemas.microsoft.com/office/drawing/2014/main" id="{9C03E560-B5B2-754D-A6B9-358A715B8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2967038"/>
            <a:ext cx="780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i="1">
                <a:latin typeface="+mn-lt"/>
              </a:rPr>
              <a:t>write</a:t>
            </a:r>
          </a:p>
        </p:txBody>
      </p:sp>
      <p:sp>
        <p:nvSpPr>
          <p:cNvPr id="31756" name="Text Box 21">
            <a:extLst>
              <a:ext uri="{FF2B5EF4-FFF2-40B4-BE49-F238E27FC236}">
                <a16:creationId xmlns:a16="http://schemas.microsoft.com/office/drawing/2014/main" id="{91400055-77BE-734D-B3A1-5BC07183A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4395788"/>
            <a:ext cx="726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i="1">
                <a:latin typeface="+mn-lt"/>
              </a:rPr>
              <a:t>read</a:t>
            </a:r>
          </a:p>
        </p:txBody>
      </p:sp>
      <p:grpSp>
        <p:nvGrpSpPr>
          <p:cNvPr id="31757" name="Group 22">
            <a:extLst>
              <a:ext uri="{FF2B5EF4-FFF2-40B4-BE49-F238E27FC236}">
                <a16:creationId xmlns:a16="http://schemas.microsoft.com/office/drawing/2014/main" id="{C48BB761-F556-8C42-908E-D1371D65BB5F}"/>
              </a:ext>
            </a:extLst>
          </p:cNvPr>
          <p:cNvGrpSpPr>
            <a:grpSpLocks/>
          </p:cNvGrpSpPr>
          <p:nvPr/>
        </p:nvGrpSpPr>
        <p:grpSpPr bwMode="auto">
          <a:xfrm>
            <a:off x="3448051" y="4167188"/>
            <a:ext cx="1901826" cy="1355725"/>
            <a:chOff x="1824" y="2067"/>
            <a:chExt cx="1198" cy="854"/>
          </a:xfrm>
        </p:grpSpPr>
        <p:cxnSp>
          <p:nvCxnSpPr>
            <p:cNvPr id="31763" name="AutoShape 23">
              <a:extLst>
                <a:ext uri="{FF2B5EF4-FFF2-40B4-BE49-F238E27FC236}">
                  <a16:creationId xmlns:a16="http://schemas.microsoft.com/office/drawing/2014/main" id="{FBEA1380-4A3F-9C42-9F09-3718068800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387" y="2447"/>
              <a:ext cx="127" cy="172"/>
            </a:xfrm>
            <a:prstGeom prst="curvedConnector4">
              <a:avLst>
                <a:gd name="adj1" fmla="val -113384"/>
                <a:gd name="adj2" fmla="val 225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764" name="Group 24">
              <a:extLst>
                <a:ext uri="{FF2B5EF4-FFF2-40B4-BE49-F238E27FC236}">
                  <a16:creationId xmlns:a16="http://schemas.microsoft.com/office/drawing/2014/main" id="{D0203FAB-EAF7-1749-A0FB-2683967F0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436"/>
              <a:ext cx="870" cy="485"/>
              <a:chOff x="1824" y="2436"/>
              <a:chExt cx="870" cy="485"/>
            </a:xfrm>
          </p:grpSpPr>
          <p:sp>
            <p:nvSpPr>
              <p:cNvPr id="31766" name="Oval 25">
                <a:extLst>
                  <a:ext uri="{FF2B5EF4-FFF2-40B4-BE49-F238E27FC236}">
                    <a16:creationId xmlns:a16="http://schemas.microsoft.com/office/drawing/2014/main" id="{061AC0F3-816F-CD49-90E1-48E19A083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436"/>
                <a:ext cx="870" cy="4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1767" name="Text Box 26">
                <a:extLst>
                  <a:ext uri="{FF2B5EF4-FFF2-40B4-BE49-F238E27FC236}">
                    <a16:creationId xmlns:a16="http://schemas.microsoft.com/office/drawing/2014/main" id="{8EA986B8-C47F-B647-8F21-685CE6DA99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0" y="2554"/>
                <a:ext cx="6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b="1">
                    <a:latin typeface="+mn-lt"/>
                  </a:rPr>
                  <a:t>shared</a:t>
                </a:r>
              </a:p>
            </p:txBody>
          </p:sp>
        </p:grpSp>
        <p:sp>
          <p:nvSpPr>
            <p:cNvPr id="31765" name="Text Box 27">
              <a:extLst>
                <a:ext uri="{FF2B5EF4-FFF2-40B4-BE49-F238E27FC236}">
                  <a16:creationId xmlns:a16="http://schemas.microsoft.com/office/drawing/2014/main" id="{AE1F0E90-39E9-7C45-997F-150D72CEB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4" y="2067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 i="1">
                  <a:latin typeface="+mn-lt"/>
                </a:rPr>
                <a:t>read</a:t>
              </a:r>
            </a:p>
          </p:txBody>
        </p:sp>
      </p:grpSp>
      <p:sp>
        <p:nvSpPr>
          <p:cNvPr id="31758" name="Text Box 28">
            <a:extLst>
              <a:ext uri="{FF2B5EF4-FFF2-40B4-BE49-F238E27FC236}">
                <a16:creationId xmlns:a16="http://schemas.microsoft.com/office/drawing/2014/main" id="{3B2BB06A-75F0-4242-948E-7DACC89F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0" y="3614738"/>
            <a:ext cx="780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i="1">
                <a:latin typeface="+mn-lt"/>
              </a:rPr>
              <a:t>write</a:t>
            </a:r>
          </a:p>
        </p:txBody>
      </p:sp>
      <p:sp>
        <p:nvSpPr>
          <p:cNvPr id="31759" name="Text Box 29">
            <a:extLst>
              <a:ext uri="{FF2B5EF4-FFF2-40B4-BE49-F238E27FC236}">
                <a16:creationId xmlns:a16="http://schemas.microsoft.com/office/drawing/2014/main" id="{87903913-3711-7846-9AF5-CD57B918C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843338"/>
            <a:ext cx="14526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+mn-lt"/>
              </a:rPr>
              <a:t>No checks.</a:t>
            </a:r>
          </a:p>
        </p:txBody>
      </p:sp>
      <p:sp>
        <p:nvSpPr>
          <p:cNvPr id="31760" name="Text Box 30">
            <a:extLst>
              <a:ext uri="{FF2B5EF4-FFF2-40B4-BE49-F238E27FC236}">
                <a16:creationId xmlns:a16="http://schemas.microsoft.com/office/drawing/2014/main" id="{C9C8304E-400D-AA4F-8269-EFFA764FB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1624013"/>
            <a:ext cx="14526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+mn-lt"/>
              </a:rPr>
              <a:t>No checks.</a:t>
            </a:r>
          </a:p>
        </p:txBody>
      </p:sp>
      <p:sp>
        <p:nvSpPr>
          <p:cNvPr id="31761" name="Text Box 31">
            <a:extLst>
              <a:ext uri="{FF2B5EF4-FFF2-40B4-BE49-F238E27FC236}">
                <a16:creationId xmlns:a16="http://schemas.microsoft.com/office/drawing/2014/main" id="{0D08C0FF-D610-6A44-BE8B-963B4484D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5510213"/>
            <a:ext cx="35878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+mn-lt"/>
              </a:rPr>
              <a:t>Update </a:t>
            </a:r>
            <a:r>
              <a:rPr lang="en-US" altLang="en-US" sz="2000" i="1" dirty="0">
                <a:solidFill>
                  <a:schemeClr val="bg1"/>
                </a:solidFill>
                <a:latin typeface="+mn-lt"/>
              </a:rPr>
              <a:t>C(v)</a:t>
            </a:r>
            <a:r>
              <a:rPr lang="en-US" altLang="en-US" sz="2000" dirty="0">
                <a:solidFill>
                  <a:schemeClr val="bg1"/>
                </a:solidFill>
                <a:latin typeface="+mn-lt"/>
              </a:rPr>
              <a:t>, but no warnings.</a:t>
            </a:r>
          </a:p>
        </p:txBody>
      </p:sp>
      <p:sp>
        <p:nvSpPr>
          <p:cNvPr id="31762" name="Text Box 32">
            <a:extLst>
              <a:ext uri="{FF2B5EF4-FFF2-40B4-BE49-F238E27FC236}">
                <a16:creationId xmlns:a16="http://schemas.microsoft.com/office/drawing/2014/main" id="{7B741CA1-DEE8-274F-8DC1-6D9C1DAB6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64919"/>
            <a:ext cx="2354262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+mn-lt"/>
              </a:rPr>
              <a:t>Refine </a:t>
            </a:r>
            <a:r>
              <a:rPr lang="en-US" altLang="en-US" sz="2000" i="1" dirty="0">
                <a:solidFill>
                  <a:schemeClr val="bg1"/>
                </a:solidFill>
                <a:latin typeface="+mn-lt"/>
              </a:rPr>
              <a:t>C(v) with </a:t>
            </a:r>
            <a:r>
              <a:rPr lang="en-US" altLang="en-US" sz="2000" dirty="0">
                <a:solidFill>
                  <a:schemeClr val="bg1"/>
                </a:solidFill>
                <a:sym typeface="Symbol" pitchFamily="2" charset="2"/>
              </a:rPr>
              <a:t></a:t>
            </a:r>
            <a:r>
              <a:rPr lang="en-US" altLang="en-US" sz="2000" dirty="0">
                <a:solidFill>
                  <a:schemeClr val="bg1"/>
                </a:solidFill>
                <a:latin typeface="+mn-lt"/>
              </a:rPr>
              <a:t> Warn if </a:t>
            </a:r>
            <a:r>
              <a:rPr lang="en-US" altLang="en-US" sz="2000" i="1" dirty="0">
                <a:solidFill>
                  <a:schemeClr val="bg1"/>
                </a:solidFill>
                <a:latin typeface="+mn-lt"/>
              </a:rPr>
              <a:t>C(v) == { }.</a:t>
            </a:r>
          </a:p>
          <a:p>
            <a:endParaRPr lang="en-US" altLang="en-US" sz="2000" i="1" dirty="0">
              <a:solidFill>
                <a:schemeClr val="bg1"/>
              </a:solidFill>
              <a:latin typeface="+mn-lt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+mn-lt"/>
              </a:rPr>
              <a:t>If </a:t>
            </a:r>
            <a:r>
              <a:rPr lang="en-US" altLang="en-US" sz="1800" b="1" dirty="0">
                <a:solidFill>
                  <a:schemeClr val="bg1"/>
                </a:solidFill>
                <a:latin typeface="+mn-lt"/>
              </a:rPr>
              <a:t>read</a:t>
            </a:r>
            <a:r>
              <a:rPr lang="en-US" altLang="en-US" sz="1800" dirty="0">
                <a:solidFill>
                  <a:schemeClr val="bg1"/>
                </a:solidFill>
                <a:latin typeface="+mn-lt"/>
              </a:rPr>
              <a:t>, consider only locks held in </a:t>
            </a:r>
            <a:r>
              <a:rPr lang="en-US" altLang="en-US" sz="1800" b="1" dirty="0">
                <a:solidFill>
                  <a:schemeClr val="bg1"/>
                </a:solidFill>
                <a:latin typeface="+mn-lt"/>
              </a:rPr>
              <a:t>read</a:t>
            </a:r>
            <a:r>
              <a:rPr lang="en-US" altLang="en-US" sz="1800" dirty="0">
                <a:solidFill>
                  <a:schemeClr val="bg1"/>
                </a:solidFill>
                <a:latin typeface="+mn-lt"/>
              </a:rPr>
              <a:t> mode.  If </a:t>
            </a:r>
            <a:r>
              <a:rPr lang="en-US" altLang="en-US" sz="1800" b="1" dirty="0">
                <a:solidFill>
                  <a:schemeClr val="bg1"/>
                </a:solidFill>
                <a:latin typeface="+mn-lt"/>
              </a:rPr>
              <a:t>write</a:t>
            </a:r>
            <a:r>
              <a:rPr lang="en-US" altLang="en-US" sz="1800" dirty="0">
                <a:solidFill>
                  <a:schemeClr val="bg1"/>
                </a:solidFill>
                <a:latin typeface="+mn-lt"/>
              </a:rPr>
              <a:t>, consider only locks held in </a:t>
            </a:r>
            <a:r>
              <a:rPr lang="en-US" altLang="en-US" sz="1800" b="1" dirty="0">
                <a:solidFill>
                  <a:schemeClr val="bg1"/>
                </a:solidFill>
                <a:latin typeface="+mn-lt"/>
              </a:rPr>
              <a:t>write</a:t>
            </a:r>
            <a:r>
              <a:rPr lang="en-US" altLang="en-US" sz="1800" dirty="0">
                <a:solidFill>
                  <a:schemeClr val="bg1"/>
                </a:solidFill>
                <a:latin typeface="+mn-lt"/>
              </a:rPr>
              <a:t> mode. </a:t>
            </a:r>
          </a:p>
        </p:txBody>
      </p:sp>
    </p:spTree>
    <p:extLst>
      <p:ext uri="{BB962C8B-B14F-4D97-AF65-F5344CB8AC3E}">
        <p14:creationId xmlns:p14="http://schemas.microsoft.com/office/powerpoint/2010/main" val="310110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2438400" y="3505200"/>
            <a:ext cx="1317625" cy="911225"/>
          </a:xfrm>
          <a:prstGeom prst="rect">
            <a:avLst/>
          </a:prstGeom>
          <a:solidFill>
            <a:srgbClr val="91919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B0DC-14FB-0945-AA9F-291FB741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1450975"/>
            <a:ext cx="4448850" cy="4111625"/>
          </a:xfrm>
        </p:spPr>
        <p:txBody>
          <a:bodyPr/>
          <a:lstStyle/>
          <a:p>
            <a:r>
              <a:rPr lang="en-US" b="1" dirty="0"/>
              <a:t>Concurrent</a:t>
            </a:r>
            <a:r>
              <a:rPr lang="en-US" dirty="0"/>
              <a:t> threads</a:t>
            </a:r>
          </a:p>
          <a:p>
            <a:pPr lvl="1"/>
            <a:r>
              <a:rPr lang="en-US" dirty="0"/>
              <a:t>Arbitrarily interleaved</a:t>
            </a:r>
          </a:p>
          <a:p>
            <a:r>
              <a:rPr lang="en-US" b="1" dirty="0"/>
              <a:t>Conflicting</a:t>
            </a:r>
            <a:r>
              <a:rPr lang="en-US" dirty="0"/>
              <a:t> accesses</a:t>
            </a:r>
          </a:p>
          <a:p>
            <a:pPr lvl="1"/>
            <a:r>
              <a:rPr lang="en-US" dirty="0"/>
              <a:t>Shared variable </a:t>
            </a:r>
            <a:r>
              <a:rPr lang="en-US" b="1" dirty="0"/>
              <a:t>x</a:t>
            </a:r>
          </a:p>
          <a:p>
            <a:pPr lvl="1"/>
            <a:r>
              <a:rPr lang="en-US" dirty="0"/>
              <a:t>Write (store) to </a:t>
            </a:r>
            <a:r>
              <a:rPr lang="en-US" b="1" dirty="0"/>
              <a:t>x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 Bug: unsafe!</a:t>
            </a:r>
          </a:p>
          <a:p>
            <a:pPr lvl="1"/>
            <a:r>
              <a:rPr lang="en-US" dirty="0">
                <a:sym typeface="Wingdings" pitchFamily="2" charset="2"/>
              </a:rPr>
              <a:t>Depends on schedule</a:t>
            </a:r>
          </a:p>
          <a:p>
            <a:pPr lvl="1"/>
            <a:r>
              <a:rPr lang="en-US" dirty="0">
                <a:sym typeface="Wingdings" pitchFamily="2" charset="2"/>
              </a:rPr>
              <a:t>E.g., may “lose” counts</a:t>
            </a:r>
          </a:p>
          <a:p>
            <a:r>
              <a:rPr lang="en-US" b="1" dirty="0">
                <a:sym typeface="Wingdings" pitchFamily="2" charset="2"/>
              </a:rPr>
              <a:t>Solution</a:t>
            </a:r>
            <a:r>
              <a:rPr lang="en-US" dirty="0">
                <a:sym typeface="Wingdings" pitchFamily="2" charset="2"/>
              </a:rPr>
              <a:t>: “lock it down”.</a:t>
            </a:r>
          </a:p>
          <a:p>
            <a:pPr lvl="1"/>
            <a:r>
              <a:rPr lang="en-US" dirty="0">
                <a:sym typeface="Wingdings" pitchFamily="2" charset="2"/>
              </a:rPr>
              <a:t>Lock critical sections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 flipV="1">
            <a:off x="2863850" y="2286000"/>
            <a:ext cx="1119886" cy="49213"/>
          </a:xfrm>
          <a:prstGeom prst="rect">
            <a:avLst/>
          </a:prstGeom>
          <a:solidFill>
            <a:srgbClr val="80008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 rot="16200000" flipV="1">
            <a:off x="1998535" y="3179636"/>
            <a:ext cx="1746504" cy="47625"/>
          </a:xfrm>
          <a:prstGeom prst="rect">
            <a:avLst/>
          </a:prstGeom>
          <a:solidFill>
            <a:srgbClr val="618FF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 flipV="1">
            <a:off x="1346200" y="4756150"/>
            <a:ext cx="647700" cy="47625"/>
          </a:xfrm>
          <a:prstGeom prst="rect">
            <a:avLst/>
          </a:prstGeom>
          <a:solidFill>
            <a:srgbClr val="80008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346200" y="2268537"/>
            <a:ext cx="2638425" cy="2535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63939" y="4572000"/>
            <a:ext cx="439543" cy="430213"/>
            <a:chOff x="3689" y="1658"/>
            <a:chExt cx="576" cy="576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Arial" charset="0"/>
                  <a:cs typeface="Arial" charset="0"/>
                </a:endParaRPr>
              </a:p>
            </p:txBody>
          </p:sp>
          <p:sp>
            <p:nvSpPr>
              <p:cNvPr id="13" name="AutoShape 7"/>
              <p:cNvSpPr>
                <a:spLocks noChangeArrowheads="1"/>
              </p:cNvSpPr>
              <p:nvPr/>
            </p:nvSpPr>
            <p:spPr bwMode="auto">
              <a:xfrm flipH="1">
                <a:off x="4469" y="2909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8460389">
              <a:off x="3713" y="1734"/>
              <a:ext cx="68" cy="7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513082" y="5208587"/>
            <a:ext cx="439543" cy="430213"/>
            <a:chOff x="2146" y="1704"/>
            <a:chExt cx="415" cy="415"/>
          </a:xfrm>
        </p:grpSpPr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2146" y="1704"/>
              <a:ext cx="415" cy="41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 flipH="1">
              <a:off x="2290" y="1796"/>
              <a:ext cx="142" cy="242"/>
            </a:xfrm>
            <a:prstGeom prst="lightningBol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 rot="-8460389">
              <a:off x="2164" y="1759"/>
              <a:ext cx="50" cy="5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</p:grpSp>
      <p:cxnSp>
        <p:nvCxnSpPr>
          <p:cNvPr id="18" name="Straight Connector 2"/>
          <p:cNvCxnSpPr>
            <a:cxnSpLocks noChangeShapeType="1"/>
          </p:cNvCxnSpPr>
          <p:nvPr/>
        </p:nvCxnSpPr>
        <p:spPr bwMode="auto">
          <a:xfrm flipV="1">
            <a:off x="674882" y="4114800"/>
            <a:ext cx="0" cy="381000"/>
          </a:xfrm>
          <a:prstGeom prst="line">
            <a:avLst/>
          </a:prstGeom>
          <a:noFill/>
          <a:ln w="38100">
            <a:solidFill>
              <a:srgbClr val="5385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Connector 40"/>
          <p:cNvCxnSpPr>
            <a:cxnSpLocks noChangeShapeType="1"/>
          </p:cNvCxnSpPr>
          <p:nvPr/>
        </p:nvCxnSpPr>
        <p:spPr bwMode="auto">
          <a:xfrm rot="5400000" flipV="1">
            <a:off x="2389382" y="5067300"/>
            <a:ext cx="0" cy="685800"/>
          </a:xfrm>
          <a:prstGeom prst="line">
            <a:avLst/>
          </a:prstGeom>
          <a:noFill/>
          <a:ln w="38100">
            <a:solidFill>
              <a:srgbClr val="5D005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428625" y="4953000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start  </a:t>
            </a:r>
          </a:p>
        </p:txBody>
      </p:sp>
      <p:cxnSp>
        <p:nvCxnSpPr>
          <p:cNvPr id="24" name="Straight Connector 54"/>
          <p:cNvCxnSpPr>
            <a:cxnSpLocks noChangeShapeType="1"/>
          </p:cNvCxnSpPr>
          <p:nvPr/>
        </p:nvCxnSpPr>
        <p:spPr bwMode="auto">
          <a:xfrm flipV="1">
            <a:off x="1114425" y="4800600"/>
            <a:ext cx="2413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2425700" y="4724400"/>
            <a:ext cx="1304925" cy="169862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41" name="TextBox 39"/>
          <p:cNvSpPr txBox="1">
            <a:spLocks noChangeArrowheads="1"/>
          </p:cNvSpPr>
          <p:nvPr/>
        </p:nvSpPr>
        <p:spPr bwMode="auto">
          <a:xfrm>
            <a:off x="2665412" y="4891087"/>
            <a:ext cx="99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x=x+1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 rot="5400000">
            <a:off x="896143" y="3890169"/>
            <a:ext cx="855663" cy="190500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45" name="TextBox 38"/>
          <p:cNvSpPr txBox="1">
            <a:spLocks noChangeArrowheads="1"/>
          </p:cNvSpPr>
          <p:nvPr/>
        </p:nvSpPr>
        <p:spPr bwMode="auto">
          <a:xfrm>
            <a:off x="304800" y="3657600"/>
            <a:ext cx="99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x=x+1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828800"/>
            <a:ext cx="444967" cy="457200"/>
          </a:xfrm>
          <a:prstGeom prst="rect">
            <a:avLst/>
          </a:prstGeom>
        </p:spPr>
      </p:pic>
      <p:pic>
        <p:nvPicPr>
          <p:cNvPr id="4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6" y="2496596"/>
            <a:ext cx="815470" cy="81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Connector 71"/>
          <p:cNvCxnSpPr>
            <a:cxnSpLocks noChangeShapeType="1"/>
          </p:cNvCxnSpPr>
          <p:nvPr/>
        </p:nvCxnSpPr>
        <p:spPr bwMode="auto">
          <a:xfrm>
            <a:off x="1371600" y="3581400"/>
            <a:ext cx="1066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" name="Straight Connector 71"/>
          <p:cNvCxnSpPr>
            <a:cxnSpLocks noChangeShapeType="1"/>
          </p:cNvCxnSpPr>
          <p:nvPr/>
        </p:nvCxnSpPr>
        <p:spPr bwMode="auto">
          <a:xfrm>
            <a:off x="1371600" y="4419600"/>
            <a:ext cx="1066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" name="Straight Connector 71"/>
          <p:cNvCxnSpPr>
            <a:cxnSpLocks noChangeShapeType="1"/>
            <a:stCxn id="38" idx="1"/>
          </p:cNvCxnSpPr>
          <p:nvPr/>
        </p:nvCxnSpPr>
        <p:spPr bwMode="auto">
          <a:xfrm flipV="1">
            <a:off x="2425700" y="4419600"/>
            <a:ext cx="12700" cy="389731"/>
          </a:xfrm>
          <a:prstGeom prst="line">
            <a:avLst/>
          </a:prstGeom>
          <a:noFill/>
          <a:ln w="19050">
            <a:solidFill>
              <a:schemeClr val="bg2"/>
            </a:solidFill>
            <a:prstDash val="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Straight Connector 71"/>
          <p:cNvCxnSpPr>
            <a:cxnSpLocks noChangeShapeType="1"/>
          </p:cNvCxnSpPr>
          <p:nvPr/>
        </p:nvCxnSpPr>
        <p:spPr bwMode="auto">
          <a:xfrm flipV="1">
            <a:off x="3721100" y="4419600"/>
            <a:ext cx="12700" cy="389731"/>
          </a:xfrm>
          <a:prstGeom prst="line">
            <a:avLst/>
          </a:prstGeom>
          <a:noFill/>
          <a:ln w="19050">
            <a:solidFill>
              <a:schemeClr val="bg2"/>
            </a:solidFill>
            <a:prstDash val="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" name="Rectangle 12"/>
          <p:cNvSpPr>
            <a:spLocks noChangeArrowheads="1"/>
          </p:cNvSpPr>
          <p:nvPr/>
        </p:nvSpPr>
        <p:spPr bwMode="auto">
          <a:xfrm rot="16200000" flipV="1">
            <a:off x="1643063" y="4414837"/>
            <a:ext cx="723900" cy="47625"/>
          </a:xfrm>
          <a:prstGeom prst="rect">
            <a:avLst/>
          </a:prstGeom>
          <a:solidFill>
            <a:srgbClr val="618FF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 flipV="1">
            <a:off x="1981197" y="4038600"/>
            <a:ext cx="922014" cy="47625"/>
          </a:xfrm>
          <a:prstGeom prst="rect">
            <a:avLst/>
          </a:prstGeom>
          <a:solidFill>
            <a:srgbClr val="80008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2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2C76-760D-B941-BBCF-0A88E89F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Eraser paper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6E5D4B4-7DB8-B34B-9564-990F42507B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 makes this a good “systems” paper?</a:t>
            </a: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 is interesting about the Experience?</a:t>
            </a: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 Validation was required to “sell” the idea?</a:t>
            </a: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does the experience help to show the limitations (and possible future extensions) of the idea?</a:t>
            </a: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Why is the choice of applications important?</a:t>
            </a: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 are the “real” contributions relative to previous work?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16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027A-14CE-3F47-A233-993481F9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5496-4D93-E745-9152-6C7B78EB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recorded lecture does not include these slides.</a:t>
            </a:r>
          </a:p>
          <a:p>
            <a:r>
              <a:rPr lang="en-US" dirty="0"/>
              <a:t>The first four offer a summary and thought questions.</a:t>
            </a:r>
          </a:p>
          <a:p>
            <a:r>
              <a:rPr lang="en-US" dirty="0"/>
              <a:t>The </a:t>
            </a:r>
            <a:r>
              <a:rPr lang="en-US" b="1" dirty="0"/>
              <a:t>memory model </a:t>
            </a:r>
            <a:r>
              <a:rPr lang="en-US" dirty="0"/>
              <a:t>slides preview/complement the material presented in the next lecture in the sequence.</a:t>
            </a:r>
          </a:p>
          <a:p>
            <a:r>
              <a:rPr lang="en-US" b="1" dirty="0"/>
              <a:t>Key point</a:t>
            </a:r>
            <a:r>
              <a:rPr lang="en-US" dirty="0"/>
              <a:t>: modern machines run race-free programs correctly (sequentially consistent), else their memory ordering behavior is subtle and often unexpected.</a:t>
            </a:r>
          </a:p>
        </p:txBody>
      </p:sp>
    </p:spTree>
    <p:extLst>
      <p:ext uri="{BB962C8B-B14F-4D97-AF65-F5344CB8AC3E}">
        <p14:creationId xmlns:p14="http://schemas.microsoft.com/office/powerpoint/2010/main" val="3636051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 rot="5400000">
            <a:off x="4478337" y="4570413"/>
            <a:ext cx="2682875" cy="2476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 rot="5400000">
            <a:off x="1441450" y="2809875"/>
            <a:ext cx="3121025" cy="250825"/>
          </a:xfrm>
          <a:prstGeom prst="rect">
            <a:avLst/>
          </a:prstGeom>
          <a:solidFill>
            <a:srgbClr val="880AA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Happens-before revisited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790700" y="2124075"/>
            <a:ext cx="2343150" cy="1200150"/>
          </a:xfrm>
          <a:prstGeom prst="rect">
            <a:avLst/>
          </a:prstGeom>
          <a:solidFill>
            <a:srgbClr val="DCE1EC"/>
          </a:solidFill>
          <a:ln w="12700">
            <a:solidFill>
              <a:srgbClr val="4D066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 i="1">
                <a:solidFill>
                  <a:srgbClr val="4D0660"/>
                </a:solidFill>
                <a:latin typeface="Times New Roman" charset="0"/>
              </a:rPr>
              <a:t>mx-&gt;Acquire();</a:t>
            </a:r>
          </a:p>
          <a:p>
            <a:r>
              <a:rPr lang="en-US" b="1" i="1">
                <a:solidFill>
                  <a:srgbClr val="4D0660"/>
                </a:solidFill>
                <a:latin typeface="Times New Roman" charset="0"/>
              </a:rPr>
              <a:t>x = x + 1;</a:t>
            </a:r>
          </a:p>
          <a:p>
            <a:r>
              <a:rPr lang="en-US" b="1" i="1">
                <a:solidFill>
                  <a:srgbClr val="4D0660"/>
                </a:solidFill>
                <a:latin typeface="Times New Roman" charset="0"/>
              </a:rPr>
              <a:t>mx-&gt;Release();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724400" y="4124325"/>
            <a:ext cx="2343150" cy="1200150"/>
          </a:xfrm>
          <a:prstGeom prst="rect">
            <a:avLst/>
          </a:prstGeom>
          <a:solidFill>
            <a:srgbClr val="DCE1EC"/>
          </a:solidFill>
          <a:ln w="12700">
            <a:solidFill>
              <a:srgbClr val="4D066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 i="1">
                <a:solidFill>
                  <a:srgbClr val="4D0660"/>
                </a:solidFill>
                <a:latin typeface="Times New Roman" charset="0"/>
              </a:rPr>
              <a:t>mx-&gt;Acquire();</a:t>
            </a:r>
          </a:p>
          <a:p>
            <a:r>
              <a:rPr lang="en-US" b="1" i="1">
                <a:solidFill>
                  <a:srgbClr val="4D0660"/>
                </a:solidFill>
                <a:latin typeface="Times New Roman" charset="0"/>
              </a:rPr>
              <a:t>x = x + 1;</a:t>
            </a:r>
          </a:p>
          <a:p>
            <a:r>
              <a:rPr lang="en-US" b="1" i="1">
                <a:solidFill>
                  <a:srgbClr val="4D0660"/>
                </a:solidFill>
                <a:latin typeface="Times New Roman" charset="0"/>
              </a:rPr>
              <a:t>mx-&gt;Release();</a:t>
            </a:r>
          </a:p>
        </p:txBody>
      </p:sp>
      <p:sp>
        <p:nvSpPr>
          <p:cNvPr id="19462" name="AutoShape 7"/>
          <p:cNvSpPr>
            <a:spLocks noChangeArrowheads="1"/>
          </p:cNvSpPr>
          <p:nvPr/>
        </p:nvSpPr>
        <p:spPr bwMode="auto">
          <a:xfrm rot="-2394376">
            <a:off x="4305300" y="3343275"/>
            <a:ext cx="247650" cy="685800"/>
          </a:xfrm>
          <a:prstGeom prst="downArrow">
            <a:avLst>
              <a:gd name="adj1" fmla="val 50000"/>
              <a:gd name="adj2" fmla="val 69231"/>
            </a:avLst>
          </a:prstGeom>
          <a:solidFill>
            <a:srgbClr val="4D066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2914650" y="177165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2933700" y="3495675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753100" y="373380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5743575" y="5591175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67" name="Oval 12"/>
          <p:cNvSpPr>
            <a:spLocks noChangeArrowheads="1"/>
          </p:cNvSpPr>
          <p:nvPr/>
        </p:nvSpPr>
        <p:spPr bwMode="auto">
          <a:xfrm>
            <a:off x="3286125" y="266700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68" name="Oval 13"/>
          <p:cNvSpPr>
            <a:spLocks noChangeArrowheads="1"/>
          </p:cNvSpPr>
          <p:nvPr/>
        </p:nvSpPr>
        <p:spPr bwMode="auto">
          <a:xfrm>
            <a:off x="6143625" y="468630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3279775" y="3500438"/>
            <a:ext cx="1119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003367"/>
                </a:solidFill>
                <a:latin typeface="Times New Roman" charset="0"/>
              </a:rPr>
              <a:t>happens</a:t>
            </a:r>
          </a:p>
          <a:p>
            <a:pPr algn="ctr"/>
            <a:r>
              <a:rPr lang="en-US" sz="2000" i="1">
                <a:solidFill>
                  <a:srgbClr val="003367"/>
                </a:solidFill>
                <a:latin typeface="Times New Roman" charset="0"/>
              </a:rPr>
              <a:t>before</a:t>
            </a:r>
          </a:p>
          <a:p>
            <a:pPr algn="ctr"/>
            <a:r>
              <a:rPr lang="en-US" sz="2000">
                <a:solidFill>
                  <a:srgbClr val="003367"/>
                </a:solidFill>
                <a:latin typeface="Times New Roman" charset="0"/>
              </a:rPr>
              <a:t>(&lt;)</a:t>
            </a:r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4622800" y="3525838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37305A"/>
                </a:solidFill>
              </a:rPr>
              <a:t>before</a:t>
            </a:r>
          </a:p>
        </p:txBody>
      </p:sp>
      <p:sp>
        <p:nvSpPr>
          <p:cNvPr id="19471" name="TextBox 27"/>
          <p:cNvSpPr txBox="1">
            <a:spLocks noChangeArrowheads="1"/>
          </p:cNvSpPr>
          <p:nvPr/>
        </p:nvSpPr>
        <p:spPr bwMode="auto">
          <a:xfrm>
            <a:off x="4267200" y="1371600"/>
            <a:ext cx="4876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  <a:cs typeface="Arial" charset="0"/>
              </a:rPr>
              <a:t>An execution schedule defines a </a:t>
            </a:r>
            <a:r>
              <a:rPr lang="en-US" sz="1800" dirty="0">
                <a:solidFill>
                  <a:srgbClr val="651222"/>
                </a:solidFill>
                <a:cs typeface="Arial" charset="0"/>
              </a:rPr>
              <a:t>partial order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 of program events.   The ordering relation (&lt;) is called </a:t>
            </a:r>
            <a:r>
              <a:rPr lang="en-US" sz="1800" dirty="0">
                <a:solidFill>
                  <a:srgbClr val="651222"/>
                </a:solidFill>
                <a:cs typeface="Arial" charset="0"/>
              </a:rPr>
              <a:t>happens-before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.</a:t>
            </a:r>
          </a:p>
        </p:txBody>
      </p:sp>
      <p:sp>
        <p:nvSpPr>
          <p:cNvPr id="132112" name="TextBox 27"/>
          <p:cNvSpPr txBox="1">
            <a:spLocks noChangeArrowheads="1"/>
          </p:cNvSpPr>
          <p:nvPr/>
        </p:nvSpPr>
        <p:spPr bwMode="auto">
          <a:xfrm>
            <a:off x="228600" y="4572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sz="1800" dirty="0">
                <a:solidFill>
                  <a:srgbClr val="003367"/>
                </a:solidFill>
                <a:cs typeface="Arial" charset="0"/>
              </a:rPr>
              <a:t>Events within a thread are ordered.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800" dirty="0" err="1">
                <a:solidFill>
                  <a:srgbClr val="003367"/>
                </a:solidFill>
                <a:cs typeface="Arial" charset="0"/>
              </a:rPr>
              <a:t>Mutex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 handoff orders events across threads: the </a:t>
            </a:r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release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 </a:t>
            </a:r>
            <a:r>
              <a:rPr lang="en-US" sz="1800" b="1" i="1" dirty="0">
                <a:solidFill>
                  <a:srgbClr val="003367"/>
                </a:solidFill>
                <a:cs typeface="Arial" charset="0"/>
              </a:rPr>
              <a:t>#N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 </a:t>
            </a:r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happens-before acquire </a:t>
            </a:r>
            <a:r>
              <a:rPr lang="en-US" sz="1800" b="1" i="1" dirty="0">
                <a:solidFill>
                  <a:srgbClr val="003367"/>
                </a:solidFill>
                <a:cs typeface="Arial" charset="0"/>
              </a:rPr>
              <a:t>#N+1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.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Happens-before 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is </a:t>
            </a:r>
            <a:r>
              <a:rPr lang="en-US" sz="1800" dirty="0">
                <a:solidFill>
                  <a:srgbClr val="651222"/>
                </a:solidFill>
                <a:cs typeface="Arial" charset="0"/>
              </a:rPr>
              <a:t>transitive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1800" dirty="0">
                <a:solidFill>
                  <a:srgbClr val="003367"/>
                </a:solidFill>
                <a:cs typeface="Arial" charset="0"/>
              </a:rPr>
              <a:t>      if (A &lt; B) and (B &lt; C) then A &lt; C.</a:t>
            </a:r>
          </a:p>
        </p:txBody>
      </p:sp>
      <p:sp>
        <p:nvSpPr>
          <p:cNvPr id="19473" name="TextBox 27"/>
          <p:cNvSpPr txBox="1">
            <a:spLocks noChangeArrowheads="1"/>
          </p:cNvSpPr>
          <p:nvPr/>
        </p:nvSpPr>
        <p:spPr bwMode="auto">
          <a:xfrm>
            <a:off x="4267200" y="2438400"/>
            <a:ext cx="4876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  <a:cs typeface="Arial" charset="0"/>
              </a:rPr>
              <a:t>Two events are </a:t>
            </a:r>
            <a:r>
              <a:rPr lang="en-US" sz="1800" dirty="0">
                <a:solidFill>
                  <a:srgbClr val="651222"/>
                </a:solidFill>
                <a:cs typeface="Arial" charset="0"/>
              </a:rPr>
              <a:t>concurrent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 if neither </a:t>
            </a:r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happens-before 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the other in the schedule.  </a:t>
            </a:r>
          </a:p>
          <a:p>
            <a:endParaRPr lang="en-US" sz="2000" dirty="0">
              <a:solidFill>
                <a:srgbClr val="003367"/>
              </a:solidFill>
              <a:cs typeface="Arial" charset="0"/>
            </a:endParaRPr>
          </a:p>
        </p:txBody>
      </p:sp>
      <p:sp>
        <p:nvSpPr>
          <p:cNvPr id="19474" name="TextBox 27"/>
          <p:cNvSpPr txBox="1">
            <a:spLocks noChangeArrowheads="1"/>
          </p:cNvSpPr>
          <p:nvPr/>
        </p:nvSpPr>
        <p:spPr bwMode="auto">
          <a:xfrm>
            <a:off x="152400" y="3798888"/>
            <a:ext cx="3048000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003367"/>
                </a:solidFill>
                <a:cs typeface="Arial" charset="0"/>
              </a:rPr>
              <a:t>Just three rules govern </a:t>
            </a:r>
            <a:r>
              <a:rPr lang="en-US" sz="1800" b="1">
                <a:solidFill>
                  <a:srgbClr val="003367"/>
                </a:solidFill>
                <a:cs typeface="Arial" charset="0"/>
              </a:rPr>
              <a:t>happens-before </a:t>
            </a:r>
            <a:r>
              <a:rPr lang="en-US" sz="1800">
                <a:solidFill>
                  <a:srgbClr val="003367"/>
                </a:solidFill>
                <a:cs typeface="Arial" charset="0"/>
              </a:rPr>
              <a:t>order:</a:t>
            </a:r>
          </a:p>
          <a:p>
            <a:endParaRPr lang="en-US" sz="1800">
              <a:solidFill>
                <a:srgbClr val="003367"/>
              </a:solidFill>
              <a:cs typeface="Arial" charset="0"/>
            </a:endParaRPr>
          </a:p>
          <a:p>
            <a:endParaRPr lang="en-US" sz="2000">
              <a:solidFill>
                <a:srgbClr val="003367"/>
              </a:solidFill>
              <a:cs typeface="Arial" charset="0"/>
            </a:endParaRPr>
          </a:p>
        </p:txBody>
      </p:sp>
      <p:sp>
        <p:nvSpPr>
          <p:cNvPr id="19476" name="TextBox 27"/>
          <p:cNvSpPr txBox="1">
            <a:spLocks noChangeArrowheads="1"/>
          </p:cNvSpPr>
          <p:nvPr/>
        </p:nvSpPr>
        <p:spPr bwMode="auto">
          <a:xfrm>
            <a:off x="4191000" y="6096000"/>
            <a:ext cx="50292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003367"/>
                </a:solidFill>
                <a:cs typeface="Arial" charset="0"/>
              </a:rPr>
              <a:t>Machines may reorder concurrent events, but they always respect </a:t>
            </a:r>
            <a:r>
              <a:rPr lang="en-US" sz="1800" b="1">
                <a:solidFill>
                  <a:srgbClr val="003367"/>
                </a:solidFill>
                <a:cs typeface="Arial" charset="0"/>
              </a:rPr>
              <a:t>happens-before </a:t>
            </a:r>
            <a:r>
              <a:rPr lang="en-US" sz="1800">
                <a:solidFill>
                  <a:srgbClr val="003367"/>
                </a:solidFill>
                <a:cs typeface="Arial" charset="0"/>
              </a:rPr>
              <a:t>ordering.</a:t>
            </a:r>
          </a:p>
          <a:p>
            <a:endParaRPr lang="en-US" sz="1800">
              <a:solidFill>
                <a:srgbClr val="003367"/>
              </a:solidFill>
              <a:cs typeface="Arial" charset="0"/>
            </a:endParaRPr>
          </a:p>
          <a:p>
            <a:endParaRPr lang="en-US" sz="2000">
              <a:solidFill>
                <a:srgbClr val="003367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16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F9A7-F6C1-5A42-ACDC-464F8D6B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and ordering: questions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92CCEF7-3895-1B42-BE9C-6005AA234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What ordering does </a:t>
            </a:r>
            <a:r>
              <a:rPr lang="en-US" altLang="en-US" i="1">
                <a:ea typeface="ＭＳ Ｐゴシック" panose="020B0600070205080204" pitchFamily="34" charset="-128"/>
              </a:rPr>
              <a:t>happened-before</a:t>
            </a:r>
            <a:r>
              <a:rPr lang="en-US" altLang="en-US">
                <a:ea typeface="ＭＳ Ｐゴシック" panose="020B0600070205080204" pitchFamily="34" charset="-128"/>
              </a:rPr>
              <a:t> define for acquires on a given mutex?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What ordering does </a:t>
            </a:r>
            <a:r>
              <a:rPr lang="en-US" altLang="en-US" i="1">
                <a:ea typeface="ＭＳ Ｐゴシック" panose="020B0600070205080204" pitchFamily="34" charset="-128"/>
              </a:rPr>
              <a:t>happened-before</a:t>
            </a:r>
            <a:r>
              <a:rPr lang="en-US" altLang="en-US">
                <a:ea typeface="ＭＳ Ｐゴシック" panose="020B0600070205080204" pitchFamily="34" charset="-128"/>
              </a:rPr>
              <a:t> define for acquires on different mutexes?</a:t>
            </a:r>
          </a:p>
          <a:p>
            <a:pPr marL="1295400" lvl="2" indent="-38100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Can a data item be safely protected by two locks?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When </a:t>
            </a:r>
            <a:r>
              <a:rPr lang="en-US" altLang="en-US" i="1">
                <a:ea typeface="ＭＳ Ｐゴシック" panose="020B0600070205080204" pitchFamily="34" charset="-128"/>
              </a:rPr>
              <a:t>happened-before</a:t>
            </a:r>
            <a:r>
              <a:rPr lang="en-US" altLang="en-US">
                <a:ea typeface="ＭＳ Ｐゴシック" panose="020B0600070205080204" pitchFamily="34" charset="-128"/>
              </a:rPr>
              <a:t> orders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before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 does every execution of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 preserve that ordering? 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What can we say about the </a:t>
            </a:r>
            <a:r>
              <a:rPr lang="en-US" altLang="en-US" i="1">
                <a:ea typeface="ＭＳ Ｐゴシック" panose="020B0600070205080204" pitchFamily="34" charset="-128"/>
              </a:rPr>
              <a:t>happened-before</a:t>
            </a:r>
            <a:r>
              <a:rPr lang="en-US" altLang="en-US">
                <a:ea typeface="ＭＳ Ｐゴシック" panose="020B0600070205080204" pitchFamily="34" charset="-128"/>
              </a:rPr>
              <a:t> relation for a single-threaded execution?</a:t>
            </a:r>
          </a:p>
          <a:p>
            <a:pPr marL="457200" indent="-457200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1692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75C3B99-0F33-1649-BDFD-51B9D1DA239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46650" y="3562350"/>
            <a:ext cx="4695825" cy="2508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E950B6E-70C6-7C45-85D2-2EF40CD4334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17788" y="3602037"/>
            <a:ext cx="4705350" cy="250825"/>
          </a:xfrm>
          <a:prstGeom prst="rect">
            <a:avLst/>
          </a:prstGeom>
          <a:solidFill>
            <a:srgbClr val="880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3ABCD-EB13-524A-A0E8-CB85C9CC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race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C5297488-9B6A-444D-A74E-1CD914707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174875"/>
            <a:ext cx="2343150" cy="461963"/>
          </a:xfrm>
          <a:prstGeom prst="rect">
            <a:avLst/>
          </a:prstGeom>
          <a:solidFill>
            <a:srgbClr val="DCE1EC"/>
          </a:solidFill>
          <a:ln w="12700">
            <a:solidFill>
              <a:srgbClr val="4D066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i="1">
                <a:solidFill>
                  <a:srgbClr val="4D0660"/>
                </a:solidFill>
              </a:rPr>
              <a:t>x = x + 1;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B9333FBF-7BFC-904C-A3EA-122A322BD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4124325"/>
            <a:ext cx="2343150" cy="1200150"/>
          </a:xfrm>
          <a:prstGeom prst="rect">
            <a:avLst/>
          </a:prstGeom>
          <a:solidFill>
            <a:srgbClr val="DCE1EC"/>
          </a:solidFill>
          <a:ln w="12700">
            <a:solidFill>
              <a:srgbClr val="4D066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i="1">
                <a:solidFill>
                  <a:srgbClr val="4D0660"/>
                </a:solidFill>
              </a:rPr>
              <a:t>mx-&gt;Acquire();</a:t>
            </a:r>
          </a:p>
          <a:p>
            <a:r>
              <a:rPr lang="en-US" altLang="en-US" b="1" i="1">
                <a:solidFill>
                  <a:srgbClr val="4D0660"/>
                </a:solidFill>
              </a:rPr>
              <a:t>x = x + 1;</a:t>
            </a:r>
          </a:p>
          <a:p>
            <a:r>
              <a:rPr lang="en-US" altLang="en-US" b="1" i="1">
                <a:solidFill>
                  <a:srgbClr val="4D0660"/>
                </a:solidFill>
              </a:rPr>
              <a:t>mx-&gt;Release();</a:t>
            </a:r>
          </a:p>
        </p:txBody>
      </p:sp>
      <p:sp>
        <p:nvSpPr>
          <p:cNvPr id="18439" name="Oval 8">
            <a:extLst>
              <a:ext uri="{FF2B5EF4-FFF2-40B4-BE49-F238E27FC236}">
                <a16:creationId xmlns:a16="http://schemas.microsoft.com/office/drawing/2014/main" id="{8218E49A-759C-CD47-99D0-65040270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147955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0" name="Oval 9">
            <a:extLst>
              <a:ext uri="{FF2B5EF4-FFF2-40B4-BE49-F238E27FC236}">
                <a16:creationId xmlns:a16="http://schemas.microsoft.com/office/drawing/2014/main" id="{AEECC994-CDF5-8E47-AC9C-2D409E89E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3495675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1" name="Oval 10">
            <a:extLst>
              <a:ext uri="{FF2B5EF4-FFF2-40B4-BE49-F238E27FC236}">
                <a16:creationId xmlns:a16="http://schemas.microsoft.com/office/drawing/2014/main" id="{0FD31A04-DCE9-3648-9916-3D949FFFA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373380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2" name="Oval 11">
            <a:extLst>
              <a:ext uri="{FF2B5EF4-FFF2-40B4-BE49-F238E27FC236}">
                <a16:creationId xmlns:a16="http://schemas.microsoft.com/office/drawing/2014/main" id="{EA90BC05-6EEB-384F-A82D-BBF9ACA50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5591175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3" name="Oval 12">
            <a:extLst>
              <a:ext uri="{FF2B5EF4-FFF2-40B4-BE49-F238E27FC236}">
                <a16:creationId xmlns:a16="http://schemas.microsoft.com/office/drawing/2014/main" id="{28B014C6-EDAA-1C4E-B647-A8F668759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237490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4" name="Oval 13">
            <a:extLst>
              <a:ext uri="{FF2B5EF4-FFF2-40B4-BE49-F238E27FC236}">
                <a16:creationId xmlns:a16="http://schemas.microsoft.com/office/drawing/2014/main" id="{D284C001-45CD-0F46-A465-6C4F3632D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468630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8445" name="Group 20">
            <a:extLst>
              <a:ext uri="{FF2B5EF4-FFF2-40B4-BE49-F238E27FC236}">
                <a16:creationId xmlns:a16="http://schemas.microsoft.com/office/drawing/2014/main" id="{FF35273B-357F-1E48-96B1-C98CEB4C47CD}"/>
              </a:ext>
            </a:extLst>
          </p:cNvPr>
          <p:cNvGrpSpPr>
            <a:grpSpLocks/>
          </p:cNvGrpSpPr>
          <p:nvPr/>
        </p:nvGrpSpPr>
        <p:grpSpPr bwMode="auto">
          <a:xfrm>
            <a:off x="2959100" y="1992313"/>
            <a:ext cx="730250" cy="838200"/>
            <a:chOff x="102" y="1249"/>
            <a:chExt cx="460" cy="528"/>
          </a:xfrm>
        </p:grpSpPr>
        <p:grpSp>
          <p:nvGrpSpPr>
            <p:cNvPr id="18455" name="Group 21">
              <a:extLst>
                <a:ext uri="{FF2B5EF4-FFF2-40B4-BE49-F238E27FC236}">
                  <a16:creationId xmlns:a16="http://schemas.microsoft.com/office/drawing/2014/main" id="{77320B86-FD66-494E-ADEB-6AEEB6854B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" y="1249"/>
              <a:ext cx="393" cy="528"/>
              <a:chOff x="799" y="1063"/>
              <a:chExt cx="393" cy="528"/>
            </a:xfrm>
          </p:grpSpPr>
          <p:sp>
            <p:nvSpPr>
              <p:cNvPr id="18458" name="Text Box 22">
                <a:extLst>
                  <a:ext uri="{FF2B5EF4-FFF2-40B4-BE49-F238E27FC236}">
                    <a16:creationId xmlns:a16="http://schemas.microsoft.com/office/drawing/2014/main" id="{83A04DA0-1F83-F04B-A7B2-441C328D83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9" y="1063"/>
                <a:ext cx="393" cy="52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80008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800080"/>
                    </a:solidFill>
                  </a:rPr>
                  <a:t>load</a:t>
                </a:r>
              </a:p>
              <a:p>
                <a:r>
                  <a:rPr lang="en-US" altLang="en-US" sz="1600">
                    <a:solidFill>
                      <a:srgbClr val="800080"/>
                    </a:solidFill>
                  </a:rPr>
                  <a:t>add</a:t>
                </a:r>
              </a:p>
              <a:p>
                <a:r>
                  <a:rPr lang="en-US" altLang="en-US" sz="1600">
                    <a:solidFill>
                      <a:srgbClr val="800080"/>
                    </a:solidFill>
                  </a:rPr>
                  <a:t>store</a:t>
                </a:r>
                <a:endParaRPr lang="en-US" altLang="en-US"/>
              </a:p>
            </p:txBody>
          </p:sp>
          <p:sp>
            <p:nvSpPr>
              <p:cNvPr id="18459" name="Rectangle 23">
                <a:extLst>
                  <a:ext uri="{FF2B5EF4-FFF2-40B4-BE49-F238E27FC236}">
                    <a16:creationId xmlns:a16="http://schemas.microsoft.com/office/drawing/2014/main" id="{45E9CEE8-0D0F-064D-9BB4-E879B1193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63" y="1183"/>
                <a:ext cx="471" cy="29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56" name="Oval 24">
              <a:extLst>
                <a:ext uri="{FF2B5EF4-FFF2-40B4-BE49-F238E27FC236}">
                  <a16:creationId xmlns:a16="http://schemas.microsoft.com/office/drawing/2014/main" id="{20D86315-CC5E-044C-84C0-1805A5D54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" y="1308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7" name="Oval 25">
              <a:extLst>
                <a:ext uri="{FF2B5EF4-FFF2-40B4-BE49-F238E27FC236}">
                  <a16:creationId xmlns:a16="http://schemas.microsoft.com/office/drawing/2014/main" id="{3F3C5629-81CA-C74E-A50A-562E1753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1620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8446" name="Group 26">
            <a:extLst>
              <a:ext uri="{FF2B5EF4-FFF2-40B4-BE49-F238E27FC236}">
                <a16:creationId xmlns:a16="http://schemas.microsoft.com/office/drawing/2014/main" id="{C3A82BD5-4261-FE4A-A2A2-EBBF3191C883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4278313"/>
            <a:ext cx="696913" cy="838200"/>
            <a:chOff x="1170" y="2393"/>
            <a:chExt cx="439" cy="528"/>
          </a:xfrm>
        </p:grpSpPr>
        <p:grpSp>
          <p:nvGrpSpPr>
            <p:cNvPr id="18450" name="Group 27">
              <a:extLst>
                <a:ext uri="{FF2B5EF4-FFF2-40B4-BE49-F238E27FC236}">
                  <a16:creationId xmlns:a16="http://schemas.microsoft.com/office/drawing/2014/main" id="{D6D2FDE0-8CA5-E94F-9AEB-103C89A3D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6" y="2393"/>
              <a:ext cx="393" cy="528"/>
              <a:chOff x="793" y="1741"/>
              <a:chExt cx="393" cy="528"/>
            </a:xfrm>
          </p:grpSpPr>
          <p:sp>
            <p:nvSpPr>
              <p:cNvPr id="18453" name="Text Box 28">
                <a:extLst>
                  <a:ext uri="{FF2B5EF4-FFF2-40B4-BE49-F238E27FC236}">
                    <a16:creationId xmlns:a16="http://schemas.microsoft.com/office/drawing/2014/main" id="{E343849C-7CD1-544A-BFA8-8C6BF56120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741"/>
                <a:ext cx="393" cy="52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chemeClr val="tx2"/>
                    </a:solidFill>
                  </a:rPr>
                  <a:t>load</a:t>
                </a:r>
                <a:endParaRPr lang="en-US" altLang="en-US" sz="1600"/>
              </a:p>
              <a:p>
                <a:r>
                  <a:rPr lang="en-US" altLang="en-US" sz="1600">
                    <a:solidFill>
                      <a:schemeClr val="tx2"/>
                    </a:solidFill>
                  </a:rPr>
                  <a:t>add</a:t>
                </a:r>
                <a:endParaRPr lang="en-US" altLang="en-US" sz="1600"/>
              </a:p>
              <a:p>
                <a:r>
                  <a:rPr lang="en-US" altLang="en-US" sz="1600">
                    <a:solidFill>
                      <a:schemeClr val="tx2"/>
                    </a:solidFill>
                  </a:rPr>
                  <a:t>store</a:t>
                </a:r>
                <a:endParaRPr lang="en-US" altLang="en-US"/>
              </a:p>
            </p:txBody>
          </p:sp>
          <p:sp>
            <p:nvSpPr>
              <p:cNvPr id="18454" name="Rectangle 29">
                <a:extLst>
                  <a:ext uri="{FF2B5EF4-FFF2-40B4-BE49-F238E27FC236}">
                    <a16:creationId xmlns:a16="http://schemas.microsoft.com/office/drawing/2014/main" id="{C15F62D8-3E6D-6F41-BC36-074989CF4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57" y="1861"/>
                <a:ext cx="471" cy="29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51" name="Oval 30">
              <a:extLst>
                <a:ext uri="{FF2B5EF4-FFF2-40B4-BE49-F238E27FC236}">
                  <a16:creationId xmlns:a16="http://schemas.microsoft.com/office/drawing/2014/main" id="{0BD29C47-0A55-A140-9BF4-DBD015F6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2460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2" name="Oval 31">
              <a:extLst>
                <a:ext uri="{FF2B5EF4-FFF2-40B4-BE49-F238E27FC236}">
                  <a16:creationId xmlns:a16="http://schemas.microsoft.com/office/drawing/2014/main" id="{A8AB4C93-FD81-884E-AAEB-A1A1DB9B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2778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8447" name="TextBox 27">
            <a:extLst>
              <a:ext uri="{FF2B5EF4-FFF2-40B4-BE49-F238E27FC236}">
                <a16:creationId xmlns:a16="http://schemas.microsoft.com/office/drawing/2014/main" id="{01C611F9-A36E-B84E-BCE1-79D18C3A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67100"/>
            <a:ext cx="46101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 lock! 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No ordering.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interleaving is possible.</a:t>
            </a:r>
          </a:p>
          <a:p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operations are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conflicting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access the same location (x).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at least one is a write.</a:t>
            </a:r>
          </a:p>
        </p:txBody>
      </p:sp>
      <p:cxnSp>
        <p:nvCxnSpPr>
          <p:cNvPr id="18448" name="Straight Arrow Connector 33">
            <a:extLst>
              <a:ext uri="{FF2B5EF4-FFF2-40B4-BE49-F238E27FC236}">
                <a16:creationId xmlns:a16="http://schemas.microsoft.com/office/drawing/2014/main" id="{40A1B437-B7F3-5149-89F4-AFC44367DB2D}"/>
              </a:ext>
            </a:extLst>
          </p:cNvPr>
          <p:cNvCxnSpPr>
            <a:cxnSpLocks noChangeShapeType="1"/>
            <a:endCxn id="18458" idx="2"/>
          </p:cNvCxnSpPr>
          <p:nvPr/>
        </p:nvCxnSpPr>
        <p:spPr bwMode="auto">
          <a:xfrm rot="5400000" flipH="1" flipV="1">
            <a:off x="2844006" y="3034507"/>
            <a:ext cx="738187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Straight Arrow Connector 36">
            <a:extLst>
              <a:ext uri="{FF2B5EF4-FFF2-40B4-BE49-F238E27FC236}">
                <a16:creationId xmlns:a16="http://schemas.microsoft.com/office/drawing/2014/main" id="{E340BAE9-257B-CD4E-B5C7-5418D03125C8}"/>
              </a:ext>
            </a:extLst>
          </p:cNvPr>
          <p:cNvCxnSpPr>
            <a:cxnSpLocks noChangeShapeType="1"/>
            <a:endCxn id="18453" idx="1"/>
          </p:cNvCxnSpPr>
          <p:nvPr/>
        </p:nvCxnSpPr>
        <p:spPr bwMode="auto">
          <a:xfrm>
            <a:off x="4368800" y="4686300"/>
            <a:ext cx="1133475" cy="11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58177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10A9-E170-0A46-9C64-BB67664D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“Another race”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3692C10-D678-B94F-BFEC-419DB0BFE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What if the two access pairs were to different variables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ea typeface="ＭＳ Ｐゴシック" panose="020B0600070205080204" pitchFamily="34" charset="-128"/>
              </a:rPr>
              <a:t>y</a:t>
            </a:r>
            <a:r>
              <a:rPr lang="en-US" altLang="en-US">
                <a:ea typeface="ＭＳ Ｐゴシック" panose="020B0600070205080204" pitchFamily="34" charset="-128"/>
              </a:rPr>
              <a:t>?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What if the access pairs were protected by different locks?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What if the accesses were all reads?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What if only one thread modifies the shared variable?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What about “variables” consisting of groups of locations?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What about “variables” that are fields within locations?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What’s a </a:t>
            </a:r>
            <a:r>
              <a:rPr lang="en-US" altLang="en-US" i="1">
                <a:ea typeface="ＭＳ Ｐゴシック" panose="020B0600070205080204" pitchFamily="34" charset="-128"/>
              </a:rPr>
              <a:t>location</a:t>
            </a:r>
            <a:r>
              <a:rPr lang="en-US" altLang="en-US">
                <a:ea typeface="ＭＳ Ｐゴシック" panose="020B0600070205080204" pitchFamily="34" charset="-128"/>
              </a:rPr>
              <a:t>?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Is every race an error? </a:t>
            </a:r>
          </a:p>
        </p:txBody>
      </p:sp>
    </p:spTree>
    <p:extLst>
      <p:ext uri="{BB962C8B-B14F-4D97-AF65-F5344CB8AC3E}">
        <p14:creationId xmlns:p14="http://schemas.microsoft.com/office/powerpoint/2010/main" val="657687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480AD8-14C1-F74F-B1FE-245E886D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5247-49C2-104A-BEEC-2A2840782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305933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Needed: a memory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5775"/>
            <a:ext cx="8226425" cy="41116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Challenge</a:t>
            </a:r>
            <a:r>
              <a:rPr lang="en-US" sz="2400" dirty="0"/>
              <a:t>: specify memory behavior for a threaded PL.</a:t>
            </a:r>
          </a:p>
          <a:p>
            <a:r>
              <a:rPr lang="en-US" b="1" dirty="0"/>
              <a:t>Portable</a:t>
            </a:r>
            <a:r>
              <a:rPr lang="en-US" b="0" dirty="0"/>
              <a:t> across multi-core machines.</a:t>
            </a:r>
          </a:p>
          <a:p>
            <a:r>
              <a:rPr lang="en-US" b="0" dirty="0"/>
              <a:t>Admits full range of optimizations for concurrency.</a:t>
            </a:r>
          </a:p>
          <a:p>
            <a:r>
              <a:rPr lang="en-US" b="1" dirty="0"/>
              <a:t>Runs correct (safe) programs correctly.</a:t>
            </a:r>
          </a:p>
          <a:p>
            <a:r>
              <a:rPr lang="en-US" b="0" dirty="0"/>
              <a:t>Conforms to Principle of No Unreasonable Surprises for incorrect programs.  “No wild shared memory.”</a:t>
            </a:r>
          </a:p>
          <a:p>
            <a:pPr marL="457200" lvl="1" indent="0">
              <a:buNone/>
            </a:pPr>
            <a:r>
              <a:rPr lang="en-US" b="0" dirty="0">
                <a:sym typeface="Wingdings" pitchFamily="2" charset="2"/>
              </a:rPr>
              <a:t></a:t>
            </a:r>
            <a:r>
              <a:rPr lang="en-US" b="0" dirty="0"/>
              <a:t>Easy for programmers to reason about.</a:t>
            </a:r>
          </a:p>
        </p:txBody>
      </p:sp>
    </p:spTree>
    <p:extLst>
      <p:ext uri="{BB962C8B-B14F-4D97-AF65-F5344CB8AC3E}">
        <p14:creationId xmlns:p14="http://schemas.microsoft.com/office/powerpoint/2010/main" val="1088816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 in three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</a:t>
            </a:r>
            <a:r>
              <a:rPr lang="en-US" sz="2400" b="0" dirty="0"/>
              <a:t> what it means for a program to be </a:t>
            </a:r>
            <a:r>
              <a:rPr lang="en-US" sz="2400" b="1" dirty="0"/>
              <a:t>safe.</a:t>
            </a:r>
            <a:r>
              <a:rPr lang="en-US" dirty="0"/>
              <a:t>  Also called </a:t>
            </a:r>
            <a:r>
              <a:rPr lang="en-US" b="1" dirty="0"/>
              <a:t>data-race-free</a:t>
            </a:r>
            <a:r>
              <a:rPr lang="en-US" dirty="0"/>
              <a:t>.  </a:t>
            </a:r>
            <a:endParaRPr lang="en-US" sz="2400" b="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memory behavior observed by safe programs.</a:t>
            </a:r>
            <a:endParaRPr lang="en-US" sz="2000" b="0" dirty="0"/>
          </a:p>
          <a:p>
            <a:pPr marL="457200" indent="-457200">
              <a:buFont typeface="+mj-lt"/>
              <a:buAutoNum type="arabicPeriod"/>
            </a:pPr>
            <a:r>
              <a:rPr lang="en-US" sz="2400" b="0" dirty="0"/>
              <a:t>Define the memory model for unsafe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0" dirty="0"/>
              <a:t>Maybe </a:t>
            </a:r>
            <a:r>
              <a:rPr lang="en-US" dirty="0"/>
              <a:t>Step 3 is the hardest and most controversial.  We need to understand it later for </a:t>
            </a:r>
            <a:r>
              <a:rPr lang="en-US" b="1" dirty="0"/>
              <a:t>lock-free</a:t>
            </a:r>
            <a:r>
              <a:rPr lang="en-US" dirty="0"/>
              <a:t> synchronization.  </a:t>
            </a:r>
            <a:endParaRPr lang="en-US" sz="2400" b="0" dirty="0"/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612E1E63-9ED5-5A44-A332-372B68E0D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687" y="1914525"/>
            <a:ext cx="51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Wingdings" charset="0"/>
                <a:ea typeface="+mn-ea"/>
                <a:cs typeface="Wingdings" charset="0"/>
                <a:sym typeface="Wingdings" charset="0"/>
              </a:rPr>
              <a:t>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997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concisely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C8B495-261C-2C4D-ADEE-30768F93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18" y="2819400"/>
            <a:ext cx="8226425" cy="34283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“This paper describes the new JMM, which…specifies the legal behaviors for a multithreaded program; it defines the semantics of multithreaded Java programs and…legal implementations of JVMs and compilers.”   [POPL 2005]</a:t>
            </a:r>
            <a:endParaRPr lang="en-US" sz="2000" dirty="0">
              <a:solidFill>
                <a:schemeClr val="bg1"/>
              </a:solidFill>
              <a:cs typeface="Arial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rial" charset="0"/>
              </a:rPr>
              <a:t>“Happens-before (</a:t>
            </a:r>
            <a:r>
              <a:rPr lang="en-US" dirty="0">
                <a:solidFill>
                  <a:schemeClr val="bg1"/>
                </a:solidFill>
                <a:cs typeface="Arial" charset="0"/>
                <a:sym typeface="Wingdings" pitchFamily="2" charset="2"/>
              </a:rPr>
              <a:t>) </a:t>
            </a:r>
            <a:r>
              <a:rPr lang="en-US" dirty="0">
                <a:solidFill>
                  <a:schemeClr val="bg1"/>
                </a:solidFill>
                <a:cs typeface="Arial" charset="0"/>
              </a:rPr>
              <a:t>is the transitive closure of program order and synchronization order.”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rial" charset="0"/>
              </a:rPr>
              <a:t>“A program is said to be </a:t>
            </a:r>
            <a:r>
              <a:rPr lang="en-US" b="1" dirty="0">
                <a:solidFill>
                  <a:schemeClr val="bg1"/>
                </a:solidFill>
                <a:cs typeface="Arial" charset="0"/>
              </a:rPr>
              <a:t>correctly synchronized </a:t>
            </a:r>
            <a:r>
              <a:rPr lang="en-US" dirty="0">
                <a:solidFill>
                  <a:schemeClr val="bg1"/>
                </a:solidFill>
                <a:cs typeface="Arial" charset="0"/>
              </a:rPr>
              <a:t>or </a:t>
            </a:r>
            <a:r>
              <a:rPr lang="en-US" b="1" dirty="0">
                <a:solidFill>
                  <a:schemeClr val="bg1"/>
                </a:solidFill>
                <a:cs typeface="Arial" charset="0"/>
              </a:rPr>
              <a:t>data-race-free </a:t>
            </a:r>
            <a:r>
              <a:rPr lang="en-US" dirty="0" err="1">
                <a:solidFill>
                  <a:schemeClr val="bg1"/>
                </a:solidFill>
                <a:cs typeface="Arial" charset="0"/>
              </a:rPr>
              <a:t>iff</a:t>
            </a:r>
            <a:r>
              <a:rPr lang="en-US" dirty="0">
                <a:solidFill>
                  <a:schemeClr val="bg1"/>
                </a:solidFill>
                <a:cs typeface="Arial" charset="0"/>
              </a:rPr>
              <a:t> all sequentially consistent executions of the program are free of data races.” [Under </a:t>
            </a:r>
            <a:r>
              <a:rPr lang="en-US" dirty="0">
                <a:solidFill>
                  <a:schemeClr val="bg1"/>
                </a:solidFill>
                <a:cs typeface="Arial" charset="0"/>
                <a:sym typeface="Wingdings" pitchFamily="2" charset="2"/>
              </a:rPr>
              <a:t>]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448E3-ABFE-B74B-AC94-109315909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5569"/>
            <a:ext cx="8115300" cy="22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8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75C3B99-0F33-1649-BDFD-51B9D1DA239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46650" y="3562350"/>
            <a:ext cx="4695825" cy="2508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E950B6E-70C6-7C45-85D2-2EF40CD4334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17788" y="3602037"/>
            <a:ext cx="4705350" cy="250825"/>
          </a:xfrm>
          <a:prstGeom prst="rect">
            <a:avLst/>
          </a:prstGeom>
          <a:solidFill>
            <a:srgbClr val="880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3ABCD-EB13-524A-A0E8-CB85C9CC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race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C5297488-9B6A-444D-A74E-1CD914707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174875"/>
            <a:ext cx="2343150" cy="461963"/>
          </a:xfrm>
          <a:prstGeom prst="rect">
            <a:avLst/>
          </a:prstGeom>
          <a:solidFill>
            <a:srgbClr val="DCE1EC"/>
          </a:solidFill>
          <a:ln w="12700">
            <a:solidFill>
              <a:srgbClr val="4D066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i="1">
                <a:solidFill>
                  <a:srgbClr val="4D0660"/>
                </a:solidFill>
              </a:rPr>
              <a:t>x = x + 1;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B9333FBF-7BFC-904C-A3EA-122A322BD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4124325"/>
            <a:ext cx="2343150" cy="1200150"/>
          </a:xfrm>
          <a:prstGeom prst="rect">
            <a:avLst/>
          </a:prstGeom>
          <a:solidFill>
            <a:srgbClr val="DCE1EC"/>
          </a:solidFill>
          <a:ln w="12700">
            <a:solidFill>
              <a:srgbClr val="4D066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i="1">
                <a:solidFill>
                  <a:srgbClr val="4D0660"/>
                </a:solidFill>
              </a:rPr>
              <a:t>mx-&gt;Acquire();</a:t>
            </a:r>
          </a:p>
          <a:p>
            <a:r>
              <a:rPr lang="en-US" altLang="en-US" b="1" i="1">
                <a:solidFill>
                  <a:srgbClr val="4D0660"/>
                </a:solidFill>
              </a:rPr>
              <a:t>x = x + 1;</a:t>
            </a:r>
          </a:p>
          <a:p>
            <a:r>
              <a:rPr lang="en-US" altLang="en-US" b="1" i="1">
                <a:solidFill>
                  <a:srgbClr val="4D0660"/>
                </a:solidFill>
              </a:rPr>
              <a:t>mx-&gt;Release();</a:t>
            </a:r>
          </a:p>
        </p:txBody>
      </p:sp>
      <p:sp>
        <p:nvSpPr>
          <p:cNvPr id="18439" name="Oval 8">
            <a:extLst>
              <a:ext uri="{FF2B5EF4-FFF2-40B4-BE49-F238E27FC236}">
                <a16:creationId xmlns:a16="http://schemas.microsoft.com/office/drawing/2014/main" id="{8218E49A-759C-CD47-99D0-65040270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147955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0" name="Oval 9">
            <a:extLst>
              <a:ext uri="{FF2B5EF4-FFF2-40B4-BE49-F238E27FC236}">
                <a16:creationId xmlns:a16="http://schemas.microsoft.com/office/drawing/2014/main" id="{AEECC994-CDF5-8E47-AC9C-2D409E89E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3495675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1" name="Oval 10">
            <a:extLst>
              <a:ext uri="{FF2B5EF4-FFF2-40B4-BE49-F238E27FC236}">
                <a16:creationId xmlns:a16="http://schemas.microsoft.com/office/drawing/2014/main" id="{0FD31A04-DCE9-3648-9916-3D949FFFA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373380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2" name="Oval 11">
            <a:extLst>
              <a:ext uri="{FF2B5EF4-FFF2-40B4-BE49-F238E27FC236}">
                <a16:creationId xmlns:a16="http://schemas.microsoft.com/office/drawing/2014/main" id="{EA90BC05-6EEB-384F-A82D-BBF9ACA50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5591175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3" name="Oval 12">
            <a:extLst>
              <a:ext uri="{FF2B5EF4-FFF2-40B4-BE49-F238E27FC236}">
                <a16:creationId xmlns:a16="http://schemas.microsoft.com/office/drawing/2014/main" id="{28B014C6-EDAA-1C4E-B647-A8F668759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237490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4" name="Oval 13">
            <a:extLst>
              <a:ext uri="{FF2B5EF4-FFF2-40B4-BE49-F238E27FC236}">
                <a16:creationId xmlns:a16="http://schemas.microsoft.com/office/drawing/2014/main" id="{D284C001-45CD-0F46-A465-6C4F3632D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468630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8445" name="Group 20">
            <a:extLst>
              <a:ext uri="{FF2B5EF4-FFF2-40B4-BE49-F238E27FC236}">
                <a16:creationId xmlns:a16="http://schemas.microsoft.com/office/drawing/2014/main" id="{FF35273B-357F-1E48-96B1-C98CEB4C47CD}"/>
              </a:ext>
            </a:extLst>
          </p:cNvPr>
          <p:cNvGrpSpPr>
            <a:grpSpLocks/>
          </p:cNvGrpSpPr>
          <p:nvPr/>
        </p:nvGrpSpPr>
        <p:grpSpPr bwMode="auto">
          <a:xfrm>
            <a:off x="2959100" y="1992313"/>
            <a:ext cx="730250" cy="838200"/>
            <a:chOff x="102" y="1249"/>
            <a:chExt cx="460" cy="528"/>
          </a:xfrm>
        </p:grpSpPr>
        <p:grpSp>
          <p:nvGrpSpPr>
            <p:cNvPr id="18455" name="Group 21">
              <a:extLst>
                <a:ext uri="{FF2B5EF4-FFF2-40B4-BE49-F238E27FC236}">
                  <a16:creationId xmlns:a16="http://schemas.microsoft.com/office/drawing/2014/main" id="{77320B86-FD66-494E-ADEB-6AEEB6854B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" y="1249"/>
              <a:ext cx="393" cy="528"/>
              <a:chOff x="799" y="1063"/>
              <a:chExt cx="393" cy="528"/>
            </a:xfrm>
          </p:grpSpPr>
          <p:sp>
            <p:nvSpPr>
              <p:cNvPr id="18458" name="Text Box 22">
                <a:extLst>
                  <a:ext uri="{FF2B5EF4-FFF2-40B4-BE49-F238E27FC236}">
                    <a16:creationId xmlns:a16="http://schemas.microsoft.com/office/drawing/2014/main" id="{83A04DA0-1F83-F04B-A7B2-441C328D83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9" y="1063"/>
                <a:ext cx="393" cy="52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80008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800080"/>
                    </a:solidFill>
                  </a:rPr>
                  <a:t>load</a:t>
                </a:r>
              </a:p>
              <a:p>
                <a:r>
                  <a:rPr lang="en-US" altLang="en-US" sz="1600">
                    <a:solidFill>
                      <a:srgbClr val="800080"/>
                    </a:solidFill>
                  </a:rPr>
                  <a:t>add</a:t>
                </a:r>
              </a:p>
              <a:p>
                <a:r>
                  <a:rPr lang="en-US" altLang="en-US" sz="1600">
                    <a:solidFill>
                      <a:srgbClr val="800080"/>
                    </a:solidFill>
                  </a:rPr>
                  <a:t>store</a:t>
                </a:r>
                <a:endParaRPr lang="en-US" altLang="en-US"/>
              </a:p>
            </p:txBody>
          </p:sp>
          <p:sp>
            <p:nvSpPr>
              <p:cNvPr id="18459" name="Rectangle 23">
                <a:extLst>
                  <a:ext uri="{FF2B5EF4-FFF2-40B4-BE49-F238E27FC236}">
                    <a16:creationId xmlns:a16="http://schemas.microsoft.com/office/drawing/2014/main" id="{45E9CEE8-0D0F-064D-9BB4-E879B1193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63" y="1183"/>
                <a:ext cx="471" cy="29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56" name="Oval 24">
              <a:extLst>
                <a:ext uri="{FF2B5EF4-FFF2-40B4-BE49-F238E27FC236}">
                  <a16:creationId xmlns:a16="http://schemas.microsoft.com/office/drawing/2014/main" id="{20D86315-CC5E-044C-84C0-1805A5D54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" y="1308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7" name="Oval 25">
              <a:extLst>
                <a:ext uri="{FF2B5EF4-FFF2-40B4-BE49-F238E27FC236}">
                  <a16:creationId xmlns:a16="http://schemas.microsoft.com/office/drawing/2014/main" id="{3F3C5629-81CA-C74E-A50A-562E1753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1620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8446" name="Group 26">
            <a:extLst>
              <a:ext uri="{FF2B5EF4-FFF2-40B4-BE49-F238E27FC236}">
                <a16:creationId xmlns:a16="http://schemas.microsoft.com/office/drawing/2014/main" id="{C3A82BD5-4261-FE4A-A2A2-EBBF3191C883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4278313"/>
            <a:ext cx="696913" cy="838200"/>
            <a:chOff x="1170" y="2393"/>
            <a:chExt cx="439" cy="528"/>
          </a:xfrm>
        </p:grpSpPr>
        <p:grpSp>
          <p:nvGrpSpPr>
            <p:cNvPr id="18450" name="Group 27">
              <a:extLst>
                <a:ext uri="{FF2B5EF4-FFF2-40B4-BE49-F238E27FC236}">
                  <a16:creationId xmlns:a16="http://schemas.microsoft.com/office/drawing/2014/main" id="{D6D2FDE0-8CA5-E94F-9AEB-103C89A3D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6" y="2393"/>
              <a:ext cx="393" cy="528"/>
              <a:chOff x="793" y="1741"/>
              <a:chExt cx="393" cy="528"/>
            </a:xfrm>
          </p:grpSpPr>
          <p:sp>
            <p:nvSpPr>
              <p:cNvPr id="18453" name="Text Box 28">
                <a:extLst>
                  <a:ext uri="{FF2B5EF4-FFF2-40B4-BE49-F238E27FC236}">
                    <a16:creationId xmlns:a16="http://schemas.microsoft.com/office/drawing/2014/main" id="{E343849C-7CD1-544A-BFA8-8C6BF56120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741"/>
                <a:ext cx="393" cy="52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chemeClr val="tx2"/>
                    </a:solidFill>
                  </a:rPr>
                  <a:t>load</a:t>
                </a:r>
                <a:endParaRPr lang="en-US" altLang="en-US" sz="1600"/>
              </a:p>
              <a:p>
                <a:r>
                  <a:rPr lang="en-US" altLang="en-US" sz="1600">
                    <a:solidFill>
                      <a:schemeClr val="tx2"/>
                    </a:solidFill>
                  </a:rPr>
                  <a:t>add</a:t>
                </a:r>
                <a:endParaRPr lang="en-US" altLang="en-US" sz="1600"/>
              </a:p>
              <a:p>
                <a:r>
                  <a:rPr lang="en-US" altLang="en-US" sz="1600">
                    <a:solidFill>
                      <a:schemeClr val="tx2"/>
                    </a:solidFill>
                  </a:rPr>
                  <a:t>store</a:t>
                </a:r>
                <a:endParaRPr lang="en-US" altLang="en-US"/>
              </a:p>
            </p:txBody>
          </p:sp>
          <p:sp>
            <p:nvSpPr>
              <p:cNvPr id="18454" name="Rectangle 29">
                <a:extLst>
                  <a:ext uri="{FF2B5EF4-FFF2-40B4-BE49-F238E27FC236}">
                    <a16:creationId xmlns:a16="http://schemas.microsoft.com/office/drawing/2014/main" id="{C15F62D8-3E6D-6F41-BC36-074989CF4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57" y="1861"/>
                <a:ext cx="471" cy="29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51" name="Oval 30">
              <a:extLst>
                <a:ext uri="{FF2B5EF4-FFF2-40B4-BE49-F238E27FC236}">
                  <a16:creationId xmlns:a16="http://schemas.microsoft.com/office/drawing/2014/main" id="{0BD29C47-0A55-A140-9BF4-DBD015F6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2460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2" name="Oval 31">
              <a:extLst>
                <a:ext uri="{FF2B5EF4-FFF2-40B4-BE49-F238E27FC236}">
                  <a16:creationId xmlns:a16="http://schemas.microsoft.com/office/drawing/2014/main" id="{A8AB4C93-FD81-884E-AAEB-A1A1DB9B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2778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8447" name="TextBox 27">
            <a:extLst>
              <a:ext uri="{FF2B5EF4-FFF2-40B4-BE49-F238E27FC236}">
                <a16:creationId xmlns:a16="http://schemas.microsoft.com/office/drawing/2014/main" id="{01C611F9-A36E-B84E-BCE1-79D18C3A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67100"/>
            <a:ext cx="46101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 lock! 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No ordering.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interleaving is possible.</a:t>
            </a:r>
          </a:p>
          <a:p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operations are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conflicting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access the same location (x).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at least one is a write.</a:t>
            </a:r>
          </a:p>
        </p:txBody>
      </p:sp>
      <p:cxnSp>
        <p:nvCxnSpPr>
          <p:cNvPr id="18448" name="Straight Arrow Connector 33">
            <a:extLst>
              <a:ext uri="{FF2B5EF4-FFF2-40B4-BE49-F238E27FC236}">
                <a16:creationId xmlns:a16="http://schemas.microsoft.com/office/drawing/2014/main" id="{40A1B437-B7F3-5149-89F4-AFC44367DB2D}"/>
              </a:ext>
            </a:extLst>
          </p:cNvPr>
          <p:cNvCxnSpPr>
            <a:cxnSpLocks noChangeShapeType="1"/>
            <a:endCxn id="18458" idx="2"/>
          </p:cNvCxnSpPr>
          <p:nvPr/>
        </p:nvCxnSpPr>
        <p:spPr bwMode="auto">
          <a:xfrm rot="5400000" flipH="1" flipV="1">
            <a:off x="2844006" y="3034507"/>
            <a:ext cx="738187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Straight Arrow Connector 36">
            <a:extLst>
              <a:ext uri="{FF2B5EF4-FFF2-40B4-BE49-F238E27FC236}">
                <a16:creationId xmlns:a16="http://schemas.microsoft.com/office/drawing/2014/main" id="{E340BAE9-257B-CD4E-B5C7-5418D03125C8}"/>
              </a:ext>
            </a:extLst>
          </p:cNvPr>
          <p:cNvCxnSpPr>
            <a:cxnSpLocks noChangeShapeType="1"/>
            <a:endCxn id="18453" idx="1"/>
          </p:cNvCxnSpPr>
          <p:nvPr/>
        </p:nvCxnSpPr>
        <p:spPr bwMode="auto">
          <a:xfrm>
            <a:off x="4368800" y="4686300"/>
            <a:ext cx="1133475" cy="11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28172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11999"/>
            <a:ext cx="9144000" cy="4688601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72000"/>
            <a:ext cx="157956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533400" y="5257800"/>
            <a:ext cx="4343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1979: An early understanding of multicore memory model.  Proposed </a:t>
            </a:r>
            <a:r>
              <a:rPr lang="en-US" sz="1800" b="1" dirty="0">
                <a:solidFill>
                  <a:srgbClr val="000090"/>
                </a:solidFill>
              </a:rPr>
              <a:t>sequential consistency </a:t>
            </a:r>
            <a:r>
              <a:rPr lang="en-US" sz="1800" dirty="0">
                <a:solidFill>
                  <a:srgbClr val="000090"/>
                </a:solidFill>
              </a:rPr>
              <a:t>for machines.</a:t>
            </a:r>
          </a:p>
        </p:txBody>
      </p:sp>
    </p:spTree>
    <p:extLst>
      <p:ext uri="{BB962C8B-B14F-4D97-AF65-F5344CB8AC3E}">
        <p14:creationId xmlns:p14="http://schemas.microsoft.com/office/powerpoint/2010/main" val="403970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Sequential consistency</a:t>
            </a:r>
          </a:p>
        </p:txBody>
      </p:sp>
      <p:sp>
        <p:nvSpPr>
          <p:cNvPr id="23554" name="Content Placeholder 3"/>
          <p:cNvSpPr>
            <a:spLocks noGrp="1"/>
          </p:cNvSpPr>
          <p:nvPr>
            <p:ph idx="1"/>
          </p:nvPr>
        </p:nvSpPr>
        <p:spPr>
          <a:xfrm>
            <a:off x="457200" y="1517650"/>
            <a:ext cx="8305800" cy="236855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A machine is </a:t>
            </a:r>
            <a:r>
              <a:rPr lang="en-US" sz="2200" b="1" dirty="0">
                <a:latin typeface="Arial" charset="0"/>
                <a:ea typeface="ＭＳ Ｐゴシック" charset="0"/>
                <a:cs typeface="Arial" charset="0"/>
              </a:rPr>
              <a:t>sequentially consistent </a:t>
            </a:r>
            <a:r>
              <a:rPr lang="en-US" sz="2200" dirty="0" err="1">
                <a:latin typeface="Arial" charset="0"/>
                <a:ea typeface="ＭＳ Ｐゴシック" charset="0"/>
                <a:cs typeface="Arial" charset="0"/>
              </a:rPr>
              <a:t>iff</a:t>
            </a:r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:</a:t>
            </a:r>
          </a:p>
          <a:p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Memory operations (loads and stores) appear to execute in some sequential order on the memory;</a:t>
            </a:r>
          </a:p>
          <a:p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Ops from the same core appear to execute in program order;</a:t>
            </a:r>
          </a:p>
          <a:p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The order is identical to all observers.</a:t>
            </a:r>
          </a:p>
        </p:txBody>
      </p:sp>
      <p:pic>
        <p:nvPicPr>
          <p:cNvPr id="45" name="Picture 5">
            <a:extLst>
              <a:ext uri="{FF2B5EF4-FFF2-40B4-BE49-F238E27FC236}">
                <a16:creationId xmlns:a16="http://schemas.microsoft.com/office/drawing/2014/main" id="{7485204E-92B2-0C45-8A38-C822430D6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72000"/>
            <a:ext cx="157956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">
            <a:extLst>
              <a:ext uri="{FF2B5EF4-FFF2-40B4-BE49-F238E27FC236}">
                <a16:creationId xmlns:a16="http://schemas.microsoft.com/office/drawing/2014/main" id="{D2D5FFA7-BD57-0D48-ABB2-DEA43CFE5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468813"/>
            <a:ext cx="446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2E14B3F3-D0A5-0845-88DF-7E8222140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51463"/>
            <a:ext cx="446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33A0B6F8-FDED-BF4C-809E-DAFAB4FC31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2863" y="6210300"/>
            <a:ext cx="437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947EA3F-953F-4340-80BE-F50AE84F4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4240213"/>
            <a:ext cx="738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T1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DF7394B1-8414-9344-B3F1-D135EC78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5100638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M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1ADB6AEA-DBA3-174F-8BA5-44974B15D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5297488"/>
            <a:ext cx="106363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1" name="AutoShape 20">
            <a:extLst>
              <a:ext uri="{FF2B5EF4-FFF2-40B4-BE49-F238E27FC236}">
                <a16:creationId xmlns:a16="http://schemas.microsoft.com/office/drawing/2014/main" id="{A20FC1ED-9035-744F-ABF5-9FBC1E20DC68}"/>
              </a:ext>
            </a:extLst>
          </p:cNvPr>
          <p:cNvCxnSpPr>
            <a:cxnSpLocks noChangeShapeType="1"/>
            <a:stCxn id="12" idx="5"/>
            <a:endCxn id="10" idx="1"/>
          </p:cNvCxnSpPr>
          <p:nvPr/>
        </p:nvCxnSpPr>
        <p:spPr bwMode="auto">
          <a:xfrm rot="16200000" flipH="1">
            <a:off x="1205706" y="4760119"/>
            <a:ext cx="801688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2" name="Oval 21">
            <a:extLst>
              <a:ext uri="{FF2B5EF4-FFF2-40B4-BE49-F238E27FC236}">
                <a16:creationId xmlns:a16="http://schemas.microsoft.com/office/drawing/2014/main" id="{25A4BABC-28AA-E643-8825-F3177D5B8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4419600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5526DA23-0489-5F4A-84F4-3E6F2D5704E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09788" y="4400550"/>
            <a:ext cx="107950" cy="106363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EB21DF13-3E8E-F246-977F-F45B68DF79E2}"/>
              </a:ext>
            </a:extLst>
          </p:cNvPr>
          <p:cNvCxnSpPr>
            <a:cxnSpLocks noChangeShapeType="1"/>
            <a:stCxn id="10" idx="7"/>
            <a:endCxn id="13" idx="1"/>
          </p:cNvCxnSpPr>
          <p:nvPr/>
        </p:nvCxnSpPr>
        <p:spPr bwMode="auto">
          <a:xfrm rot="5400000" flipH="1" flipV="1">
            <a:off x="1570038" y="4756150"/>
            <a:ext cx="820738" cy="293687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5" name="Rectangle 40">
            <a:extLst>
              <a:ext uri="{FF2B5EF4-FFF2-40B4-BE49-F238E27FC236}">
                <a16:creationId xmlns:a16="http://schemas.microsoft.com/office/drawing/2014/main" id="{52FC6FBA-6563-9949-AA5D-CA954FA67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4114800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W(x)=1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FB2BE96C-4330-C14B-801C-38D818C884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86050" y="5338763"/>
            <a:ext cx="106363" cy="106362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7" name="AutoShape 20">
            <a:extLst>
              <a:ext uri="{FF2B5EF4-FFF2-40B4-BE49-F238E27FC236}">
                <a16:creationId xmlns:a16="http://schemas.microsoft.com/office/drawing/2014/main" id="{7C733232-9845-3F4D-88B1-72DFA310E839}"/>
              </a:ext>
            </a:extLst>
          </p:cNvPr>
          <p:cNvCxnSpPr>
            <a:cxnSpLocks noChangeShapeType="1"/>
            <a:stCxn id="18" idx="5"/>
            <a:endCxn id="16" idx="1"/>
          </p:cNvCxnSpPr>
          <p:nvPr/>
        </p:nvCxnSpPr>
        <p:spPr bwMode="auto">
          <a:xfrm rot="5400000" flipH="1" flipV="1">
            <a:off x="2178050" y="5648325"/>
            <a:ext cx="742950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8" name="Oval 21">
            <a:extLst>
              <a:ext uri="{FF2B5EF4-FFF2-40B4-BE49-F238E27FC236}">
                <a16:creationId xmlns:a16="http://schemas.microsoft.com/office/drawing/2014/main" id="{9015A173-9576-2543-8196-D004B133202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5050" y="6157913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3B3A04-E444-3545-98E8-C711A3C72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6157913"/>
            <a:ext cx="106362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20" name="AutoShape 20">
            <a:extLst>
              <a:ext uri="{FF2B5EF4-FFF2-40B4-BE49-F238E27FC236}">
                <a16:creationId xmlns:a16="http://schemas.microsoft.com/office/drawing/2014/main" id="{902B4952-61D0-4949-8761-66FEB43A9256}"/>
              </a:ext>
            </a:extLst>
          </p:cNvPr>
          <p:cNvCxnSpPr>
            <a:cxnSpLocks noChangeShapeType="1"/>
            <a:stCxn id="16" idx="7"/>
            <a:endCxn id="19" idx="1"/>
          </p:cNvCxnSpPr>
          <p:nvPr/>
        </p:nvCxnSpPr>
        <p:spPr bwMode="auto">
          <a:xfrm rot="16200000" flipH="1">
            <a:off x="2553494" y="5653881"/>
            <a:ext cx="742950" cy="293688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1" name="Rectangle 48">
            <a:extLst>
              <a:ext uri="{FF2B5EF4-FFF2-40B4-BE49-F238E27FC236}">
                <a16:creationId xmlns:a16="http://schemas.microsoft.com/office/drawing/2014/main" id="{E2F41F4F-21B9-F14E-85A0-FB4C81CD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6273800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W(y)=1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2" name="Rectangle 49">
            <a:extLst>
              <a:ext uri="{FF2B5EF4-FFF2-40B4-BE49-F238E27FC236}">
                <a16:creationId xmlns:a16="http://schemas.microsoft.com/office/drawing/2014/main" id="{A77462B6-CBEC-2147-B92F-17482CB1C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254750"/>
            <a:ext cx="60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OK</a:t>
            </a:r>
            <a:endParaRPr lang="en-US" sz="1600" i="1">
              <a:solidFill>
                <a:srgbClr val="003367"/>
              </a:solidFill>
            </a:endParaRPr>
          </a:p>
        </p:txBody>
      </p:sp>
      <p:sp>
        <p:nvSpPr>
          <p:cNvPr id="23" name="Rectangle 50">
            <a:extLst>
              <a:ext uri="{FF2B5EF4-FFF2-40B4-BE49-F238E27FC236}">
                <a16:creationId xmlns:a16="http://schemas.microsoft.com/office/drawing/2014/main" id="{370C2FC3-9BAF-744B-A713-382F05C77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14800"/>
            <a:ext cx="60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OK</a:t>
            </a:r>
            <a:endParaRPr lang="en-US" sz="1600" i="1">
              <a:solidFill>
                <a:srgbClr val="003367"/>
              </a:solidFill>
            </a:endParaRPr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id="{77878C87-9C54-8D40-8252-8180C8AE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5297488"/>
            <a:ext cx="106363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25" name="AutoShape 20">
            <a:extLst>
              <a:ext uri="{FF2B5EF4-FFF2-40B4-BE49-F238E27FC236}">
                <a16:creationId xmlns:a16="http://schemas.microsoft.com/office/drawing/2014/main" id="{6357639D-C00D-7645-BD9A-BA5AFE11F11C}"/>
              </a:ext>
            </a:extLst>
          </p:cNvPr>
          <p:cNvCxnSpPr>
            <a:cxnSpLocks noChangeShapeType="1"/>
            <a:stCxn id="26" idx="5"/>
            <a:endCxn id="24" idx="1"/>
          </p:cNvCxnSpPr>
          <p:nvPr/>
        </p:nvCxnSpPr>
        <p:spPr bwMode="auto">
          <a:xfrm rot="16200000" flipH="1">
            <a:off x="4582319" y="4760119"/>
            <a:ext cx="801688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6" name="Oval 21">
            <a:extLst>
              <a:ext uri="{FF2B5EF4-FFF2-40B4-BE49-F238E27FC236}">
                <a16:creationId xmlns:a16="http://schemas.microsoft.com/office/drawing/2014/main" id="{9DA98D42-3A13-7F46-8EB3-7DAB6DE2C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4419600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5E5246F9-3B31-D348-9D7F-930A952FBD2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89575" y="4400550"/>
            <a:ext cx="106363" cy="106363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28" name="AutoShape 20">
            <a:extLst>
              <a:ext uri="{FF2B5EF4-FFF2-40B4-BE49-F238E27FC236}">
                <a16:creationId xmlns:a16="http://schemas.microsoft.com/office/drawing/2014/main" id="{01211FFE-4251-DE44-9519-44B24A21822B}"/>
              </a:ext>
            </a:extLst>
          </p:cNvPr>
          <p:cNvCxnSpPr>
            <a:cxnSpLocks noChangeShapeType="1"/>
            <a:stCxn id="24" idx="7"/>
            <a:endCxn id="27" idx="1"/>
          </p:cNvCxnSpPr>
          <p:nvPr/>
        </p:nvCxnSpPr>
        <p:spPr bwMode="auto">
          <a:xfrm rot="5400000" flipH="1" flipV="1">
            <a:off x="4948238" y="4756150"/>
            <a:ext cx="820738" cy="293687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9" name="Rectangle 63">
            <a:extLst>
              <a:ext uri="{FF2B5EF4-FFF2-40B4-BE49-F238E27FC236}">
                <a16:creationId xmlns:a16="http://schemas.microsoft.com/office/drawing/2014/main" id="{6909E387-72CA-A249-BD54-D2F4AF9D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4114800"/>
            <a:ext cx="808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R(y)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30" name="Rectangle 64">
            <a:extLst>
              <a:ext uri="{FF2B5EF4-FFF2-40B4-BE49-F238E27FC236}">
                <a16:creationId xmlns:a16="http://schemas.microsoft.com/office/drawing/2014/main" id="{A0FA33A8-3502-0340-A1CC-1975A649E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4114800"/>
            <a:ext cx="582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3367"/>
                </a:solidFill>
              </a:rPr>
              <a:t>1</a:t>
            </a:r>
            <a:endParaRPr lang="en-US" sz="1600" i="1" dirty="0">
              <a:solidFill>
                <a:srgbClr val="003367"/>
              </a:solidFill>
            </a:endParaRPr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26F80AF6-7895-6A46-A6FF-12CC997EC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5895975"/>
            <a:ext cx="738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T2</a:t>
            </a:r>
          </a:p>
        </p:txBody>
      </p:sp>
      <p:sp>
        <p:nvSpPr>
          <p:cNvPr id="32" name="Oval 18">
            <a:extLst>
              <a:ext uri="{FF2B5EF4-FFF2-40B4-BE49-F238E27FC236}">
                <a16:creationId xmlns:a16="http://schemas.microsoft.com/office/drawing/2014/main" id="{014B1FC3-77E7-1845-8F47-1F364714168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7650" y="5334000"/>
            <a:ext cx="106363" cy="106363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33" name="AutoShape 20">
            <a:extLst>
              <a:ext uri="{FF2B5EF4-FFF2-40B4-BE49-F238E27FC236}">
                <a16:creationId xmlns:a16="http://schemas.microsoft.com/office/drawing/2014/main" id="{BBAE09F1-9AFB-9A40-8164-A7201E88FA6F}"/>
              </a:ext>
            </a:extLst>
          </p:cNvPr>
          <p:cNvCxnSpPr>
            <a:cxnSpLocks noChangeShapeType="1"/>
            <a:stCxn id="34" idx="5"/>
            <a:endCxn id="32" idx="1"/>
          </p:cNvCxnSpPr>
          <p:nvPr/>
        </p:nvCxnSpPr>
        <p:spPr bwMode="auto">
          <a:xfrm rot="5400000" flipH="1" flipV="1">
            <a:off x="3548856" y="5644357"/>
            <a:ext cx="744537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4" name="Oval 21">
            <a:extLst>
              <a:ext uri="{FF2B5EF4-FFF2-40B4-BE49-F238E27FC236}">
                <a16:creationId xmlns:a16="http://schemas.microsoft.com/office/drawing/2014/main" id="{E60672F7-299E-2247-92DC-645F49CCDB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76650" y="6153150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5" name="Oval 37">
            <a:extLst>
              <a:ext uri="{FF2B5EF4-FFF2-40B4-BE49-F238E27FC236}">
                <a16:creationId xmlns:a16="http://schemas.microsoft.com/office/drawing/2014/main" id="{5FAD727C-718E-C847-AE19-9D53033C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6153150"/>
            <a:ext cx="106362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36" name="AutoShape 20">
            <a:extLst>
              <a:ext uri="{FF2B5EF4-FFF2-40B4-BE49-F238E27FC236}">
                <a16:creationId xmlns:a16="http://schemas.microsoft.com/office/drawing/2014/main" id="{79DD9159-B6BC-754E-AE77-5EC109A8EFD1}"/>
              </a:ext>
            </a:extLst>
          </p:cNvPr>
          <p:cNvCxnSpPr>
            <a:cxnSpLocks noChangeShapeType="1"/>
            <a:stCxn id="32" idx="7"/>
            <a:endCxn id="35" idx="1"/>
          </p:cNvCxnSpPr>
          <p:nvPr/>
        </p:nvCxnSpPr>
        <p:spPr bwMode="auto">
          <a:xfrm rot="16200000" flipH="1">
            <a:off x="3924300" y="5649913"/>
            <a:ext cx="744537" cy="293688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7" name="Rectangle 48">
            <a:extLst>
              <a:ext uri="{FF2B5EF4-FFF2-40B4-BE49-F238E27FC236}">
                <a16:creationId xmlns:a16="http://schemas.microsoft.com/office/drawing/2014/main" id="{A1247381-99C6-4546-8E47-D7BCFCC6C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6269038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R(x)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38" name="Rectangle 49">
            <a:extLst>
              <a:ext uri="{FF2B5EF4-FFF2-40B4-BE49-F238E27FC236}">
                <a16:creationId xmlns:a16="http://schemas.microsoft.com/office/drawing/2014/main" id="{F85DEA1D-329D-524D-9202-D12171B0E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6249988"/>
            <a:ext cx="561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3367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5445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Sequential consistency is too strong!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Sequential consistency requires the machine to do a lot of extra work that might be unnecessary.</a:t>
            </a:r>
          </a:p>
          <a:p>
            <a:r>
              <a:rPr lang="en-US" sz="2400" b="0" dirty="0"/>
              <a:t>The machine must make memory updates by one core visible to others, even if the program doesn’t care.</a:t>
            </a:r>
          </a:p>
          <a:p>
            <a:r>
              <a:rPr lang="en-US" sz="2400" b="0" dirty="0"/>
              <a:t>The machine must do some of the work even if no other core ever references the updated location!</a:t>
            </a:r>
          </a:p>
          <a:p>
            <a:r>
              <a:rPr lang="en-US" sz="2400" b="0" dirty="0"/>
              <a:t>Can a multiprocessor with a weaker ordering than sequential consistency still execute programs correctly?</a:t>
            </a:r>
          </a:p>
          <a:p>
            <a:r>
              <a:rPr lang="en-US" sz="2400" b="0" dirty="0"/>
              <a:t>Answer: yes.  Modern multicore systems allow orderings that are weaker, but still respect the happens-before order induced by synchronization (lock/unlock).</a:t>
            </a:r>
          </a:p>
        </p:txBody>
      </p:sp>
    </p:spTree>
    <p:extLst>
      <p:ext uri="{BB962C8B-B14F-4D97-AF65-F5344CB8AC3E}">
        <p14:creationId xmlns:p14="http://schemas.microsoft.com/office/powerpoint/2010/main" val="1549656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Memory behavior in the real world</a:t>
            </a:r>
          </a:p>
        </p:txBody>
      </p:sp>
      <p:sp>
        <p:nvSpPr>
          <p:cNvPr id="28674" name="Content Placeholder 3"/>
          <p:cNvSpPr>
            <a:spLocks noGrp="1"/>
          </p:cNvSpPr>
          <p:nvPr>
            <p:ph idx="1"/>
          </p:nvPr>
        </p:nvSpPr>
        <p:spPr>
          <a:xfrm>
            <a:off x="457200" y="1374775"/>
            <a:ext cx="8226425" cy="4111625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Synchronization accesses tell the machine that ordering matters: a happens-before relationship exists.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Machines </a:t>
            </a:r>
            <a:r>
              <a:rPr lang="en-US" b="1" dirty="0">
                <a:latin typeface="Arial" charset="0"/>
                <a:ea typeface="ＭＳ Ｐゴシック" charset="0"/>
                <a:cs typeface="Arial" charset="0"/>
              </a:rPr>
              <a:t>always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respect happens-before.</a:t>
            </a:r>
          </a:p>
          <a:p>
            <a:pPr marL="0" indent="0"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  <a:sym typeface="Wingdings" pitchFamily="2" charset="2"/>
              </a:rPr>
              <a:t> 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sequential consistency for </a:t>
            </a:r>
            <a:r>
              <a:rPr lang="en-US" b="1" dirty="0">
                <a:latin typeface="Arial" charset="0"/>
                <a:ea typeface="ＭＳ Ｐゴシック" charset="0"/>
                <a:cs typeface="Arial" charset="0"/>
              </a:rPr>
              <a:t>race-free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programs.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Otherwise, </a:t>
            </a:r>
            <a:r>
              <a:rPr lang="en-US" b="1" dirty="0">
                <a:latin typeface="Arial" charset="0"/>
                <a:ea typeface="ＭＳ Ｐゴシック" charset="0"/>
                <a:cs typeface="Arial" charset="0"/>
              </a:rPr>
              <a:t>all bets are off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.  Synchronize!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219200" y="4468813"/>
            <a:ext cx="446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76" name="Line 6"/>
          <p:cNvSpPr>
            <a:spLocks noChangeShapeType="1"/>
          </p:cNvSpPr>
          <p:nvPr/>
        </p:nvSpPr>
        <p:spPr bwMode="auto">
          <a:xfrm>
            <a:off x="1219200" y="5351463"/>
            <a:ext cx="446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77" name="Line 10"/>
          <p:cNvSpPr>
            <a:spLocks noChangeShapeType="1"/>
          </p:cNvSpPr>
          <p:nvPr/>
        </p:nvSpPr>
        <p:spPr bwMode="auto">
          <a:xfrm flipV="1">
            <a:off x="1312863" y="6210300"/>
            <a:ext cx="437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78" name="Rectangle 14"/>
          <p:cNvSpPr>
            <a:spLocks noChangeArrowheads="1"/>
          </p:cNvSpPr>
          <p:nvPr/>
        </p:nvSpPr>
        <p:spPr bwMode="auto">
          <a:xfrm>
            <a:off x="565150" y="4240213"/>
            <a:ext cx="738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T1</a:t>
            </a:r>
          </a:p>
        </p:txBody>
      </p:sp>
      <p:sp>
        <p:nvSpPr>
          <p:cNvPr id="28679" name="Rectangle 15"/>
          <p:cNvSpPr>
            <a:spLocks noChangeArrowheads="1"/>
          </p:cNvSpPr>
          <p:nvPr/>
        </p:nvSpPr>
        <p:spPr bwMode="auto">
          <a:xfrm>
            <a:off x="766763" y="5100638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M</a:t>
            </a:r>
          </a:p>
        </p:txBody>
      </p:sp>
      <p:sp>
        <p:nvSpPr>
          <p:cNvPr id="28680" name="Oval 18"/>
          <p:cNvSpPr>
            <a:spLocks noChangeArrowheads="1"/>
          </p:cNvSpPr>
          <p:nvPr/>
        </p:nvSpPr>
        <p:spPr bwMode="auto">
          <a:xfrm>
            <a:off x="1743075" y="5297488"/>
            <a:ext cx="106363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0" name="AutoShape 20"/>
          <p:cNvCxnSpPr>
            <a:cxnSpLocks noChangeShapeType="1"/>
            <a:stCxn id="28682" idx="5"/>
            <a:endCxn id="28680" idx="1"/>
          </p:cNvCxnSpPr>
          <p:nvPr/>
        </p:nvCxnSpPr>
        <p:spPr bwMode="auto">
          <a:xfrm rot="16200000" flipH="1">
            <a:off x="1205706" y="4760119"/>
            <a:ext cx="801688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8682" name="Oval 21"/>
          <p:cNvSpPr>
            <a:spLocks noChangeArrowheads="1"/>
          </p:cNvSpPr>
          <p:nvPr/>
        </p:nvSpPr>
        <p:spPr bwMode="auto">
          <a:xfrm>
            <a:off x="1360488" y="4419600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83" name="Oval 18"/>
          <p:cNvSpPr>
            <a:spLocks noChangeArrowheads="1"/>
          </p:cNvSpPr>
          <p:nvPr/>
        </p:nvSpPr>
        <p:spPr bwMode="auto">
          <a:xfrm flipV="1">
            <a:off x="2109788" y="4400550"/>
            <a:ext cx="107950" cy="106363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3" name="AutoShape 20"/>
          <p:cNvCxnSpPr>
            <a:cxnSpLocks noChangeShapeType="1"/>
            <a:stCxn id="28680" idx="7"/>
            <a:endCxn id="28683" idx="1"/>
          </p:cNvCxnSpPr>
          <p:nvPr/>
        </p:nvCxnSpPr>
        <p:spPr bwMode="auto">
          <a:xfrm rot="5400000" flipH="1" flipV="1">
            <a:off x="1570038" y="4756150"/>
            <a:ext cx="820738" cy="293687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8685" name="Rectangle 40"/>
          <p:cNvSpPr>
            <a:spLocks noChangeArrowheads="1"/>
          </p:cNvSpPr>
          <p:nvPr/>
        </p:nvSpPr>
        <p:spPr bwMode="auto">
          <a:xfrm>
            <a:off x="1123950" y="4114800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W(x)=1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8686" name="Oval 18"/>
          <p:cNvSpPr>
            <a:spLocks noChangeArrowheads="1"/>
          </p:cNvSpPr>
          <p:nvPr/>
        </p:nvSpPr>
        <p:spPr bwMode="auto">
          <a:xfrm flipV="1">
            <a:off x="2686050" y="5338763"/>
            <a:ext cx="106363" cy="106362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6" name="AutoShape 20"/>
          <p:cNvCxnSpPr>
            <a:cxnSpLocks noChangeShapeType="1"/>
            <a:stCxn id="28688" idx="5"/>
            <a:endCxn id="28686" idx="1"/>
          </p:cNvCxnSpPr>
          <p:nvPr/>
        </p:nvCxnSpPr>
        <p:spPr bwMode="auto">
          <a:xfrm rot="5400000" flipH="1" flipV="1">
            <a:off x="2178050" y="5648325"/>
            <a:ext cx="742950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8688" name="Oval 21"/>
          <p:cNvSpPr>
            <a:spLocks noChangeArrowheads="1"/>
          </p:cNvSpPr>
          <p:nvPr/>
        </p:nvSpPr>
        <p:spPr bwMode="auto">
          <a:xfrm flipV="1">
            <a:off x="2305050" y="6157913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89" name="Oval 18"/>
          <p:cNvSpPr>
            <a:spLocks noChangeArrowheads="1"/>
          </p:cNvSpPr>
          <p:nvPr/>
        </p:nvSpPr>
        <p:spPr bwMode="auto">
          <a:xfrm>
            <a:off x="3055938" y="6157913"/>
            <a:ext cx="106362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9" name="AutoShape 20"/>
          <p:cNvCxnSpPr>
            <a:cxnSpLocks noChangeShapeType="1"/>
            <a:stCxn id="28686" idx="7"/>
            <a:endCxn id="28689" idx="1"/>
          </p:cNvCxnSpPr>
          <p:nvPr/>
        </p:nvCxnSpPr>
        <p:spPr bwMode="auto">
          <a:xfrm rot="16200000" flipH="1">
            <a:off x="2553494" y="5653881"/>
            <a:ext cx="742950" cy="293688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8691" name="Rectangle 48"/>
          <p:cNvSpPr>
            <a:spLocks noChangeArrowheads="1"/>
          </p:cNvSpPr>
          <p:nvPr/>
        </p:nvSpPr>
        <p:spPr bwMode="auto">
          <a:xfrm>
            <a:off x="2114550" y="6273800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W(y)=1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8692" name="Rectangle 49"/>
          <p:cNvSpPr>
            <a:spLocks noChangeArrowheads="1"/>
          </p:cNvSpPr>
          <p:nvPr/>
        </p:nvSpPr>
        <p:spPr bwMode="auto">
          <a:xfrm>
            <a:off x="2895600" y="6254750"/>
            <a:ext cx="60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OK</a:t>
            </a:r>
            <a:endParaRPr lang="en-US" sz="1600" i="1">
              <a:solidFill>
                <a:srgbClr val="003367"/>
              </a:solidFill>
            </a:endParaRPr>
          </a:p>
        </p:txBody>
      </p:sp>
      <p:sp>
        <p:nvSpPr>
          <p:cNvPr id="28693" name="Rectangle 50"/>
          <p:cNvSpPr>
            <a:spLocks noChangeArrowheads="1"/>
          </p:cNvSpPr>
          <p:nvPr/>
        </p:nvSpPr>
        <p:spPr bwMode="auto">
          <a:xfrm>
            <a:off x="1981200" y="4114800"/>
            <a:ext cx="60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OK</a:t>
            </a:r>
            <a:endParaRPr lang="en-US" sz="1600" i="1">
              <a:solidFill>
                <a:srgbClr val="003367"/>
              </a:solidFill>
            </a:endParaRPr>
          </a:p>
        </p:txBody>
      </p:sp>
      <p:sp>
        <p:nvSpPr>
          <p:cNvPr id="28694" name="Oval 18"/>
          <p:cNvSpPr>
            <a:spLocks noChangeArrowheads="1"/>
          </p:cNvSpPr>
          <p:nvPr/>
        </p:nvSpPr>
        <p:spPr bwMode="auto">
          <a:xfrm>
            <a:off x="5121275" y="5297488"/>
            <a:ext cx="106363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24" name="AutoShape 20"/>
          <p:cNvCxnSpPr>
            <a:cxnSpLocks noChangeShapeType="1"/>
            <a:stCxn id="28696" idx="5"/>
            <a:endCxn id="28694" idx="1"/>
          </p:cNvCxnSpPr>
          <p:nvPr/>
        </p:nvCxnSpPr>
        <p:spPr bwMode="auto">
          <a:xfrm rot="16200000" flipH="1">
            <a:off x="4582319" y="4760119"/>
            <a:ext cx="801688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8696" name="Oval 21"/>
          <p:cNvSpPr>
            <a:spLocks noChangeArrowheads="1"/>
          </p:cNvSpPr>
          <p:nvPr/>
        </p:nvSpPr>
        <p:spPr bwMode="auto">
          <a:xfrm>
            <a:off x="4738688" y="4419600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97" name="Oval 18"/>
          <p:cNvSpPr>
            <a:spLocks noChangeArrowheads="1"/>
          </p:cNvSpPr>
          <p:nvPr/>
        </p:nvSpPr>
        <p:spPr bwMode="auto">
          <a:xfrm flipV="1">
            <a:off x="5489575" y="4400550"/>
            <a:ext cx="106363" cy="106363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27" name="AutoShape 20"/>
          <p:cNvCxnSpPr>
            <a:cxnSpLocks noChangeShapeType="1"/>
            <a:stCxn id="28694" idx="7"/>
            <a:endCxn id="28697" idx="1"/>
          </p:cNvCxnSpPr>
          <p:nvPr/>
        </p:nvCxnSpPr>
        <p:spPr bwMode="auto">
          <a:xfrm rot="5400000" flipH="1" flipV="1">
            <a:off x="4948238" y="4756150"/>
            <a:ext cx="820738" cy="293687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8699" name="Rectangle 63"/>
          <p:cNvSpPr>
            <a:spLocks noChangeArrowheads="1"/>
          </p:cNvSpPr>
          <p:nvPr/>
        </p:nvSpPr>
        <p:spPr bwMode="auto">
          <a:xfrm>
            <a:off x="4598988" y="4114800"/>
            <a:ext cx="808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R(y)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8700" name="Rectangle 64"/>
          <p:cNvSpPr>
            <a:spLocks noChangeArrowheads="1"/>
          </p:cNvSpPr>
          <p:nvPr/>
        </p:nvSpPr>
        <p:spPr bwMode="auto">
          <a:xfrm>
            <a:off x="5437188" y="4114800"/>
            <a:ext cx="582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1</a:t>
            </a:r>
            <a:endParaRPr lang="en-US" sz="1600" i="1">
              <a:solidFill>
                <a:srgbClr val="003367"/>
              </a:solidFill>
            </a:endParaRPr>
          </a:p>
        </p:txBody>
      </p:sp>
      <p:sp>
        <p:nvSpPr>
          <p:cNvPr id="28701" name="Rectangle 14"/>
          <p:cNvSpPr>
            <a:spLocks noChangeArrowheads="1"/>
          </p:cNvSpPr>
          <p:nvPr/>
        </p:nvSpPr>
        <p:spPr bwMode="auto">
          <a:xfrm>
            <a:off x="633413" y="5895975"/>
            <a:ext cx="738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T2</a:t>
            </a:r>
          </a:p>
        </p:txBody>
      </p:sp>
      <p:sp>
        <p:nvSpPr>
          <p:cNvPr id="28702" name="Rectangle 33"/>
          <p:cNvSpPr>
            <a:spLocks noChangeArrowheads="1"/>
          </p:cNvSpPr>
          <p:nvPr/>
        </p:nvSpPr>
        <p:spPr bwMode="auto">
          <a:xfrm>
            <a:off x="6096000" y="4114800"/>
            <a:ext cx="2895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The most you should assume is that any memory </a:t>
            </a:r>
            <a:r>
              <a:rPr lang="en-US" sz="1800" b="1" dirty="0">
                <a:solidFill>
                  <a:srgbClr val="000090"/>
                </a:solidFill>
              </a:rPr>
              <a:t>store</a:t>
            </a:r>
            <a:r>
              <a:rPr lang="en-US" sz="1800" dirty="0">
                <a:solidFill>
                  <a:srgbClr val="000090"/>
                </a:solidFill>
              </a:rPr>
              <a:t> before a lock release is visible to a </a:t>
            </a:r>
            <a:r>
              <a:rPr lang="en-US" sz="1800" b="1" dirty="0">
                <a:solidFill>
                  <a:srgbClr val="000090"/>
                </a:solidFill>
              </a:rPr>
              <a:t>load</a:t>
            </a:r>
            <a:r>
              <a:rPr lang="en-US" sz="1800" dirty="0">
                <a:solidFill>
                  <a:srgbClr val="000090"/>
                </a:solidFill>
              </a:rPr>
              <a:t> on a core that has subsequently acquired the same lock.</a:t>
            </a:r>
          </a:p>
        </p:txBody>
      </p:sp>
      <p:sp>
        <p:nvSpPr>
          <p:cNvPr id="28703" name="Oval 18"/>
          <p:cNvSpPr>
            <a:spLocks noChangeArrowheads="1"/>
          </p:cNvSpPr>
          <p:nvPr/>
        </p:nvSpPr>
        <p:spPr bwMode="auto">
          <a:xfrm flipV="1">
            <a:off x="4057650" y="5334000"/>
            <a:ext cx="106363" cy="106363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33" name="AutoShape 20"/>
          <p:cNvCxnSpPr>
            <a:cxnSpLocks noChangeShapeType="1"/>
            <a:stCxn id="28705" idx="5"/>
            <a:endCxn id="28703" idx="1"/>
          </p:cNvCxnSpPr>
          <p:nvPr/>
        </p:nvCxnSpPr>
        <p:spPr bwMode="auto">
          <a:xfrm rot="5400000" flipH="1" flipV="1">
            <a:off x="3548856" y="5644357"/>
            <a:ext cx="744537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8705" name="Oval 21"/>
          <p:cNvSpPr>
            <a:spLocks noChangeArrowheads="1"/>
          </p:cNvSpPr>
          <p:nvPr/>
        </p:nvSpPr>
        <p:spPr bwMode="auto">
          <a:xfrm flipV="1">
            <a:off x="3676650" y="6153150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706" name="Oval 37"/>
          <p:cNvSpPr>
            <a:spLocks noChangeArrowheads="1"/>
          </p:cNvSpPr>
          <p:nvPr/>
        </p:nvSpPr>
        <p:spPr bwMode="auto">
          <a:xfrm>
            <a:off x="4427538" y="6153150"/>
            <a:ext cx="106362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36" name="AutoShape 20"/>
          <p:cNvCxnSpPr>
            <a:cxnSpLocks noChangeShapeType="1"/>
            <a:stCxn id="28703" idx="7"/>
            <a:endCxn id="28706" idx="1"/>
          </p:cNvCxnSpPr>
          <p:nvPr/>
        </p:nvCxnSpPr>
        <p:spPr bwMode="auto">
          <a:xfrm rot="16200000" flipH="1">
            <a:off x="3924300" y="5649913"/>
            <a:ext cx="744537" cy="293688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8708" name="Rectangle 48"/>
          <p:cNvSpPr>
            <a:spLocks noChangeArrowheads="1"/>
          </p:cNvSpPr>
          <p:nvPr/>
        </p:nvSpPr>
        <p:spPr bwMode="auto">
          <a:xfrm>
            <a:off x="3486150" y="6269038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R(x)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8709" name="Rectangle 49"/>
          <p:cNvSpPr>
            <a:spLocks noChangeArrowheads="1"/>
          </p:cNvSpPr>
          <p:nvPr/>
        </p:nvSpPr>
        <p:spPr bwMode="auto">
          <a:xfrm>
            <a:off x="4391025" y="6249988"/>
            <a:ext cx="561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0??</a:t>
            </a:r>
          </a:p>
        </p:txBody>
      </p:sp>
      <p:cxnSp>
        <p:nvCxnSpPr>
          <p:cNvPr id="39" name="AutoShape 20"/>
          <p:cNvCxnSpPr>
            <a:cxnSpLocks noChangeShapeType="1"/>
            <a:stCxn id="28711" idx="4"/>
            <a:endCxn id="28712" idx="0"/>
          </p:cNvCxnSpPr>
          <p:nvPr/>
        </p:nvCxnSpPr>
        <p:spPr bwMode="auto">
          <a:xfrm flipV="1">
            <a:off x="3330575" y="4527550"/>
            <a:ext cx="577850" cy="164465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8711" name="Oval 21"/>
          <p:cNvSpPr>
            <a:spLocks noChangeArrowheads="1"/>
          </p:cNvSpPr>
          <p:nvPr/>
        </p:nvSpPr>
        <p:spPr bwMode="auto">
          <a:xfrm flipV="1">
            <a:off x="3276600" y="6172200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712" name="Oval 21"/>
          <p:cNvSpPr>
            <a:spLocks noChangeArrowheads="1"/>
          </p:cNvSpPr>
          <p:nvPr/>
        </p:nvSpPr>
        <p:spPr bwMode="auto">
          <a:xfrm flipV="1">
            <a:off x="3854450" y="4419600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713" name="Rectangle 35849"/>
          <p:cNvSpPr>
            <a:spLocks noChangeArrowheads="1"/>
          </p:cNvSpPr>
          <p:nvPr/>
        </p:nvSpPr>
        <p:spPr bwMode="auto">
          <a:xfrm>
            <a:off x="2792413" y="4549775"/>
            <a:ext cx="1169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90"/>
                </a:solidFill>
              </a:rPr>
              <a:t>pass lock</a:t>
            </a:r>
            <a:endParaRPr lang="en-US" sz="200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25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6737"/>
            <a:ext cx="7239000" cy="5536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862B9F-1067-6F4D-81EC-8B62A02ADB58}"/>
              </a:ext>
            </a:extLst>
          </p:cNvPr>
          <p:cNvSpPr txBox="1"/>
          <p:nvPr/>
        </p:nvSpPr>
        <p:spPr>
          <a:xfrm>
            <a:off x="990600" y="5791200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Lock it down!</a:t>
            </a:r>
          </a:p>
        </p:txBody>
      </p:sp>
    </p:spTree>
    <p:extLst>
      <p:ext uri="{BB962C8B-B14F-4D97-AF65-F5344CB8AC3E}">
        <p14:creationId xmlns:p14="http://schemas.microsoft.com/office/powerpoint/2010/main" val="1610057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Don’t assume sequential consistency</a:t>
            </a:r>
          </a:p>
        </p:txBody>
      </p:sp>
      <p:sp>
        <p:nvSpPr>
          <p:cNvPr id="2355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2667000"/>
          </a:xfrm>
        </p:spPr>
        <p:txBody>
          <a:bodyPr/>
          <a:lstStyle/>
          <a:p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A </a:t>
            </a:r>
            <a:r>
              <a:rPr lang="en-US" sz="2200" b="1" dirty="0">
                <a:latin typeface="Arial" charset="0"/>
                <a:ea typeface="ＭＳ Ｐゴシック" charset="0"/>
                <a:cs typeface="Arial" charset="0"/>
              </a:rPr>
              <a:t>load</a:t>
            </a:r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 might fetch from the local cache and not from memory.</a:t>
            </a:r>
          </a:p>
          <a:p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A </a:t>
            </a:r>
            <a:r>
              <a:rPr lang="en-US" sz="2200" b="1" dirty="0">
                <a:latin typeface="Arial" charset="0"/>
                <a:ea typeface="ＭＳ Ｐゴシック" charset="0"/>
                <a:cs typeface="Arial" charset="0"/>
              </a:rPr>
              <a:t>store</a:t>
            </a:r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 may buffer a value in a local cache before draining the value to memory, where other cores can access it.</a:t>
            </a:r>
          </a:p>
          <a:p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Therefore, a </a:t>
            </a:r>
            <a:r>
              <a:rPr lang="en-US" sz="2200" b="1" dirty="0">
                <a:latin typeface="Arial" charset="0"/>
                <a:ea typeface="ＭＳ Ｐゴシック" charset="0"/>
                <a:cs typeface="Arial" charset="0"/>
              </a:rPr>
              <a:t>load</a:t>
            </a:r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 from one core does not necessarily return the “latest” value written by a </a:t>
            </a:r>
            <a:r>
              <a:rPr lang="en-US" sz="2200" b="1" dirty="0">
                <a:latin typeface="Arial" charset="0"/>
                <a:ea typeface="ＭＳ Ｐゴシック" charset="0"/>
                <a:cs typeface="Arial" charset="0"/>
              </a:rPr>
              <a:t>store</a:t>
            </a:r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 from another core.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219200" y="4468813"/>
            <a:ext cx="446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56" name="Line 6"/>
          <p:cNvSpPr>
            <a:spLocks noChangeShapeType="1"/>
          </p:cNvSpPr>
          <p:nvPr/>
        </p:nvSpPr>
        <p:spPr bwMode="auto">
          <a:xfrm>
            <a:off x="1219200" y="5351463"/>
            <a:ext cx="446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57" name="Line 10"/>
          <p:cNvSpPr>
            <a:spLocks noChangeShapeType="1"/>
          </p:cNvSpPr>
          <p:nvPr/>
        </p:nvSpPr>
        <p:spPr bwMode="auto">
          <a:xfrm flipV="1">
            <a:off x="1312863" y="6210300"/>
            <a:ext cx="437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58" name="Rectangle 14"/>
          <p:cNvSpPr>
            <a:spLocks noChangeArrowheads="1"/>
          </p:cNvSpPr>
          <p:nvPr/>
        </p:nvSpPr>
        <p:spPr bwMode="auto">
          <a:xfrm>
            <a:off x="565150" y="4240213"/>
            <a:ext cx="738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T1</a:t>
            </a:r>
          </a:p>
        </p:txBody>
      </p:sp>
      <p:sp>
        <p:nvSpPr>
          <p:cNvPr id="23559" name="Rectangle 15"/>
          <p:cNvSpPr>
            <a:spLocks noChangeArrowheads="1"/>
          </p:cNvSpPr>
          <p:nvPr/>
        </p:nvSpPr>
        <p:spPr bwMode="auto">
          <a:xfrm>
            <a:off x="766763" y="5100638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M</a:t>
            </a:r>
          </a:p>
        </p:txBody>
      </p:sp>
      <p:sp>
        <p:nvSpPr>
          <p:cNvPr id="23560" name="Oval 18"/>
          <p:cNvSpPr>
            <a:spLocks noChangeArrowheads="1"/>
          </p:cNvSpPr>
          <p:nvPr/>
        </p:nvSpPr>
        <p:spPr bwMode="auto">
          <a:xfrm>
            <a:off x="1743075" y="5297488"/>
            <a:ext cx="106363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1" name="AutoShape 20"/>
          <p:cNvCxnSpPr>
            <a:cxnSpLocks noChangeShapeType="1"/>
            <a:stCxn id="23562" idx="5"/>
            <a:endCxn id="23560" idx="1"/>
          </p:cNvCxnSpPr>
          <p:nvPr/>
        </p:nvCxnSpPr>
        <p:spPr bwMode="auto">
          <a:xfrm rot="16200000" flipH="1">
            <a:off x="1205706" y="4760119"/>
            <a:ext cx="801688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62" name="Oval 21"/>
          <p:cNvSpPr>
            <a:spLocks noChangeArrowheads="1"/>
          </p:cNvSpPr>
          <p:nvPr/>
        </p:nvSpPr>
        <p:spPr bwMode="auto">
          <a:xfrm>
            <a:off x="1360488" y="4419600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63" name="Oval 18"/>
          <p:cNvSpPr>
            <a:spLocks noChangeArrowheads="1"/>
          </p:cNvSpPr>
          <p:nvPr/>
        </p:nvSpPr>
        <p:spPr bwMode="auto">
          <a:xfrm flipV="1">
            <a:off x="2109788" y="4400550"/>
            <a:ext cx="107950" cy="106363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4" name="AutoShape 20"/>
          <p:cNvCxnSpPr>
            <a:cxnSpLocks noChangeShapeType="1"/>
            <a:stCxn id="23560" idx="7"/>
            <a:endCxn id="23563" idx="1"/>
          </p:cNvCxnSpPr>
          <p:nvPr/>
        </p:nvCxnSpPr>
        <p:spPr bwMode="auto">
          <a:xfrm rot="5400000" flipH="1" flipV="1">
            <a:off x="1570038" y="4756150"/>
            <a:ext cx="820738" cy="293687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65" name="Rectangle 40"/>
          <p:cNvSpPr>
            <a:spLocks noChangeArrowheads="1"/>
          </p:cNvSpPr>
          <p:nvPr/>
        </p:nvSpPr>
        <p:spPr bwMode="auto">
          <a:xfrm>
            <a:off x="1123950" y="4114800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W(x)=1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3566" name="Oval 18"/>
          <p:cNvSpPr>
            <a:spLocks noChangeArrowheads="1"/>
          </p:cNvSpPr>
          <p:nvPr/>
        </p:nvSpPr>
        <p:spPr bwMode="auto">
          <a:xfrm flipV="1">
            <a:off x="2686050" y="5338763"/>
            <a:ext cx="106363" cy="106362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7" name="AutoShape 20"/>
          <p:cNvCxnSpPr>
            <a:cxnSpLocks noChangeShapeType="1"/>
            <a:stCxn id="23568" idx="5"/>
            <a:endCxn id="23566" idx="1"/>
          </p:cNvCxnSpPr>
          <p:nvPr/>
        </p:nvCxnSpPr>
        <p:spPr bwMode="auto">
          <a:xfrm rot="5400000" flipH="1" flipV="1">
            <a:off x="2178050" y="5648325"/>
            <a:ext cx="742950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68" name="Oval 21"/>
          <p:cNvSpPr>
            <a:spLocks noChangeArrowheads="1"/>
          </p:cNvSpPr>
          <p:nvPr/>
        </p:nvSpPr>
        <p:spPr bwMode="auto">
          <a:xfrm flipV="1">
            <a:off x="2305050" y="6157913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3055938" y="6157913"/>
            <a:ext cx="106362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20" name="AutoShape 20"/>
          <p:cNvCxnSpPr>
            <a:cxnSpLocks noChangeShapeType="1"/>
            <a:stCxn id="23566" idx="7"/>
            <a:endCxn id="23569" idx="1"/>
          </p:cNvCxnSpPr>
          <p:nvPr/>
        </p:nvCxnSpPr>
        <p:spPr bwMode="auto">
          <a:xfrm rot="16200000" flipH="1">
            <a:off x="2553494" y="5653881"/>
            <a:ext cx="742950" cy="293688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71" name="Rectangle 48"/>
          <p:cNvSpPr>
            <a:spLocks noChangeArrowheads="1"/>
          </p:cNvSpPr>
          <p:nvPr/>
        </p:nvSpPr>
        <p:spPr bwMode="auto">
          <a:xfrm>
            <a:off x="2114550" y="6273800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W(y)=1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3572" name="Rectangle 49"/>
          <p:cNvSpPr>
            <a:spLocks noChangeArrowheads="1"/>
          </p:cNvSpPr>
          <p:nvPr/>
        </p:nvSpPr>
        <p:spPr bwMode="auto">
          <a:xfrm>
            <a:off x="2895600" y="6254750"/>
            <a:ext cx="60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OK</a:t>
            </a:r>
            <a:endParaRPr lang="en-US" sz="1600" i="1">
              <a:solidFill>
                <a:srgbClr val="003367"/>
              </a:solidFill>
            </a:endParaRPr>
          </a:p>
        </p:txBody>
      </p:sp>
      <p:sp>
        <p:nvSpPr>
          <p:cNvPr id="23573" name="Rectangle 50"/>
          <p:cNvSpPr>
            <a:spLocks noChangeArrowheads="1"/>
          </p:cNvSpPr>
          <p:nvPr/>
        </p:nvSpPr>
        <p:spPr bwMode="auto">
          <a:xfrm>
            <a:off x="1981200" y="4114800"/>
            <a:ext cx="60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OK</a:t>
            </a:r>
            <a:endParaRPr lang="en-US" sz="1600" i="1">
              <a:solidFill>
                <a:srgbClr val="003367"/>
              </a:solidFill>
            </a:endParaRPr>
          </a:p>
        </p:txBody>
      </p:sp>
      <p:sp>
        <p:nvSpPr>
          <p:cNvPr id="23574" name="Oval 18"/>
          <p:cNvSpPr>
            <a:spLocks noChangeArrowheads="1"/>
          </p:cNvSpPr>
          <p:nvPr/>
        </p:nvSpPr>
        <p:spPr bwMode="auto">
          <a:xfrm>
            <a:off x="5121275" y="5297488"/>
            <a:ext cx="106363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25" name="AutoShape 20"/>
          <p:cNvCxnSpPr>
            <a:cxnSpLocks noChangeShapeType="1"/>
            <a:stCxn id="23576" idx="5"/>
            <a:endCxn id="23574" idx="1"/>
          </p:cNvCxnSpPr>
          <p:nvPr/>
        </p:nvCxnSpPr>
        <p:spPr bwMode="auto">
          <a:xfrm rot="16200000" flipH="1">
            <a:off x="4582319" y="4760119"/>
            <a:ext cx="801688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76" name="Oval 21"/>
          <p:cNvSpPr>
            <a:spLocks noChangeArrowheads="1"/>
          </p:cNvSpPr>
          <p:nvPr/>
        </p:nvSpPr>
        <p:spPr bwMode="auto">
          <a:xfrm>
            <a:off x="4738688" y="4419600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77" name="Oval 18"/>
          <p:cNvSpPr>
            <a:spLocks noChangeArrowheads="1"/>
          </p:cNvSpPr>
          <p:nvPr/>
        </p:nvSpPr>
        <p:spPr bwMode="auto">
          <a:xfrm flipV="1">
            <a:off x="5489575" y="4400550"/>
            <a:ext cx="106363" cy="106363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28" name="AutoShape 20"/>
          <p:cNvCxnSpPr>
            <a:cxnSpLocks noChangeShapeType="1"/>
            <a:stCxn id="23574" idx="7"/>
            <a:endCxn id="23577" idx="1"/>
          </p:cNvCxnSpPr>
          <p:nvPr/>
        </p:nvCxnSpPr>
        <p:spPr bwMode="auto">
          <a:xfrm rot="5400000" flipH="1" flipV="1">
            <a:off x="4948238" y="4756150"/>
            <a:ext cx="820738" cy="293687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79" name="Rectangle 63"/>
          <p:cNvSpPr>
            <a:spLocks noChangeArrowheads="1"/>
          </p:cNvSpPr>
          <p:nvPr/>
        </p:nvSpPr>
        <p:spPr bwMode="auto">
          <a:xfrm>
            <a:off x="4598988" y="4114800"/>
            <a:ext cx="808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R(y)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3580" name="Rectangle 64"/>
          <p:cNvSpPr>
            <a:spLocks noChangeArrowheads="1"/>
          </p:cNvSpPr>
          <p:nvPr/>
        </p:nvSpPr>
        <p:spPr bwMode="auto">
          <a:xfrm>
            <a:off x="5437188" y="4114800"/>
            <a:ext cx="582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0??</a:t>
            </a:r>
            <a:endParaRPr lang="en-US" sz="1600" i="1">
              <a:solidFill>
                <a:srgbClr val="003367"/>
              </a:solidFill>
            </a:endParaRPr>
          </a:p>
        </p:txBody>
      </p:sp>
      <p:sp>
        <p:nvSpPr>
          <p:cNvPr id="23581" name="Rectangle 14"/>
          <p:cNvSpPr>
            <a:spLocks noChangeArrowheads="1"/>
          </p:cNvSpPr>
          <p:nvPr/>
        </p:nvSpPr>
        <p:spPr bwMode="auto">
          <a:xfrm>
            <a:off x="633413" y="5895975"/>
            <a:ext cx="738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T2</a:t>
            </a:r>
          </a:p>
        </p:txBody>
      </p:sp>
      <p:sp>
        <p:nvSpPr>
          <p:cNvPr id="23582" name="Rectangle 33"/>
          <p:cNvSpPr>
            <a:spLocks noChangeArrowheads="1"/>
          </p:cNvSpPr>
          <p:nvPr/>
        </p:nvSpPr>
        <p:spPr bwMode="auto">
          <a:xfrm>
            <a:off x="6019800" y="4038600"/>
            <a:ext cx="2895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A trick called </a:t>
            </a:r>
            <a:r>
              <a:rPr lang="en-US" sz="1800" dirty="0">
                <a:solidFill>
                  <a:srgbClr val="800000"/>
                </a:solidFill>
              </a:rPr>
              <a:t>Dekker’s algorithm </a:t>
            </a:r>
            <a:r>
              <a:rPr lang="en-US" sz="1800" dirty="0">
                <a:solidFill>
                  <a:srgbClr val="000090"/>
                </a:solidFill>
              </a:rPr>
              <a:t>supports mutual exclusion on multi-core without using atomic instructions.   It assumes that </a:t>
            </a:r>
            <a:r>
              <a:rPr lang="en-US" sz="1800" b="1" dirty="0">
                <a:solidFill>
                  <a:srgbClr val="000090"/>
                </a:solidFill>
              </a:rPr>
              <a:t>load</a:t>
            </a:r>
            <a:r>
              <a:rPr lang="en-US" sz="1800" dirty="0">
                <a:solidFill>
                  <a:srgbClr val="000090"/>
                </a:solidFill>
              </a:rPr>
              <a:t> and </a:t>
            </a:r>
            <a:r>
              <a:rPr lang="en-US" sz="1800" b="1" dirty="0">
                <a:solidFill>
                  <a:srgbClr val="000090"/>
                </a:solidFill>
              </a:rPr>
              <a:t>store</a:t>
            </a:r>
            <a:r>
              <a:rPr lang="en-US" sz="1800" dirty="0">
                <a:solidFill>
                  <a:srgbClr val="000090"/>
                </a:solidFill>
              </a:rPr>
              <a:t> ops execute sequentially.</a:t>
            </a:r>
          </a:p>
          <a:p>
            <a:r>
              <a:rPr lang="en-US" sz="1800" b="1" dirty="0">
                <a:solidFill>
                  <a:srgbClr val="000090"/>
                </a:solidFill>
              </a:rPr>
              <a:t>But they don’t.</a:t>
            </a:r>
            <a:r>
              <a:rPr lang="en-US" sz="1800" dirty="0">
                <a:solidFill>
                  <a:srgbClr val="000090"/>
                </a:solidFill>
              </a:rPr>
              <a:t> </a:t>
            </a:r>
          </a:p>
        </p:txBody>
      </p:sp>
      <p:sp>
        <p:nvSpPr>
          <p:cNvPr id="23583" name="Oval 18"/>
          <p:cNvSpPr>
            <a:spLocks noChangeArrowheads="1"/>
          </p:cNvSpPr>
          <p:nvPr/>
        </p:nvSpPr>
        <p:spPr bwMode="auto">
          <a:xfrm flipV="1">
            <a:off x="4057650" y="5334000"/>
            <a:ext cx="106363" cy="106363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36" name="AutoShape 20"/>
          <p:cNvCxnSpPr>
            <a:cxnSpLocks noChangeShapeType="1"/>
            <a:stCxn id="23585" idx="5"/>
            <a:endCxn id="23583" idx="1"/>
          </p:cNvCxnSpPr>
          <p:nvPr/>
        </p:nvCxnSpPr>
        <p:spPr bwMode="auto">
          <a:xfrm rot="5400000" flipH="1" flipV="1">
            <a:off x="3548856" y="5644357"/>
            <a:ext cx="744537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85" name="Oval 21"/>
          <p:cNvSpPr>
            <a:spLocks noChangeArrowheads="1"/>
          </p:cNvSpPr>
          <p:nvPr/>
        </p:nvSpPr>
        <p:spPr bwMode="auto">
          <a:xfrm flipV="1">
            <a:off x="3676650" y="6153150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86" name="Oval 37"/>
          <p:cNvSpPr>
            <a:spLocks noChangeArrowheads="1"/>
          </p:cNvSpPr>
          <p:nvPr/>
        </p:nvSpPr>
        <p:spPr bwMode="auto">
          <a:xfrm>
            <a:off x="4427538" y="6153150"/>
            <a:ext cx="106362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39" name="AutoShape 20"/>
          <p:cNvCxnSpPr>
            <a:cxnSpLocks noChangeShapeType="1"/>
            <a:stCxn id="23583" idx="7"/>
            <a:endCxn id="23586" idx="1"/>
          </p:cNvCxnSpPr>
          <p:nvPr/>
        </p:nvCxnSpPr>
        <p:spPr bwMode="auto">
          <a:xfrm rot="16200000" flipH="1">
            <a:off x="3924300" y="5649913"/>
            <a:ext cx="744537" cy="293688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88" name="Rectangle 48"/>
          <p:cNvSpPr>
            <a:spLocks noChangeArrowheads="1"/>
          </p:cNvSpPr>
          <p:nvPr/>
        </p:nvSpPr>
        <p:spPr bwMode="auto">
          <a:xfrm>
            <a:off x="3486150" y="6269038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R(x)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3589" name="Rectangle 49"/>
          <p:cNvSpPr>
            <a:spLocks noChangeArrowheads="1"/>
          </p:cNvSpPr>
          <p:nvPr/>
        </p:nvSpPr>
        <p:spPr bwMode="auto">
          <a:xfrm>
            <a:off x="4391025" y="6249988"/>
            <a:ext cx="561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0??</a:t>
            </a:r>
          </a:p>
        </p:txBody>
      </p:sp>
    </p:spTree>
    <p:extLst>
      <p:ext uri="{BB962C8B-B14F-4D97-AF65-F5344CB8AC3E}">
        <p14:creationId xmlns:p14="http://schemas.microsoft.com/office/powerpoint/2010/main" val="1949025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Don’t assume sequential consistency</a:t>
            </a:r>
          </a:p>
        </p:txBody>
      </p:sp>
      <p:sp>
        <p:nvSpPr>
          <p:cNvPr id="2355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26670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latin typeface="Arial" charset="0"/>
                <a:ea typeface="ＭＳ Ｐゴシック" charset="0"/>
                <a:cs typeface="Arial" charset="0"/>
              </a:rPr>
              <a:t>No sequentially consistent execution </a:t>
            </a:r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can produce the result below, yet it can occur on modern machines.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219200" y="3402013"/>
            <a:ext cx="446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56" name="Line 6"/>
          <p:cNvSpPr>
            <a:spLocks noChangeShapeType="1"/>
          </p:cNvSpPr>
          <p:nvPr/>
        </p:nvSpPr>
        <p:spPr bwMode="auto">
          <a:xfrm>
            <a:off x="1219200" y="4284663"/>
            <a:ext cx="446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57" name="Line 10"/>
          <p:cNvSpPr>
            <a:spLocks noChangeShapeType="1"/>
          </p:cNvSpPr>
          <p:nvPr/>
        </p:nvSpPr>
        <p:spPr bwMode="auto">
          <a:xfrm flipV="1">
            <a:off x="1312863" y="5143500"/>
            <a:ext cx="437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58" name="Rectangle 14"/>
          <p:cNvSpPr>
            <a:spLocks noChangeArrowheads="1"/>
          </p:cNvSpPr>
          <p:nvPr/>
        </p:nvSpPr>
        <p:spPr bwMode="auto">
          <a:xfrm>
            <a:off x="565150" y="3173413"/>
            <a:ext cx="738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T1</a:t>
            </a:r>
          </a:p>
        </p:txBody>
      </p:sp>
      <p:sp>
        <p:nvSpPr>
          <p:cNvPr id="23559" name="Rectangle 15"/>
          <p:cNvSpPr>
            <a:spLocks noChangeArrowheads="1"/>
          </p:cNvSpPr>
          <p:nvPr/>
        </p:nvSpPr>
        <p:spPr bwMode="auto">
          <a:xfrm>
            <a:off x="766763" y="4033838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M</a:t>
            </a:r>
          </a:p>
        </p:txBody>
      </p:sp>
      <p:sp>
        <p:nvSpPr>
          <p:cNvPr id="23560" name="Oval 18"/>
          <p:cNvSpPr>
            <a:spLocks noChangeArrowheads="1"/>
          </p:cNvSpPr>
          <p:nvPr/>
        </p:nvSpPr>
        <p:spPr bwMode="auto">
          <a:xfrm>
            <a:off x="1743075" y="4230688"/>
            <a:ext cx="106363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1" name="AutoShape 20"/>
          <p:cNvCxnSpPr>
            <a:cxnSpLocks noChangeShapeType="1"/>
            <a:stCxn id="23562" idx="5"/>
            <a:endCxn id="23560" idx="1"/>
          </p:cNvCxnSpPr>
          <p:nvPr/>
        </p:nvCxnSpPr>
        <p:spPr bwMode="auto">
          <a:xfrm rot="16200000" flipH="1">
            <a:off x="1205706" y="3693319"/>
            <a:ext cx="801688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62" name="Oval 21"/>
          <p:cNvSpPr>
            <a:spLocks noChangeArrowheads="1"/>
          </p:cNvSpPr>
          <p:nvPr/>
        </p:nvSpPr>
        <p:spPr bwMode="auto">
          <a:xfrm>
            <a:off x="1360488" y="3352800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63" name="Oval 18"/>
          <p:cNvSpPr>
            <a:spLocks noChangeArrowheads="1"/>
          </p:cNvSpPr>
          <p:nvPr/>
        </p:nvSpPr>
        <p:spPr bwMode="auto">
          <a:xfrm flipV="1">
            <a:off x="2109788" y="3333750"/>
            <a:ext cx="107950" cy="106363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4" name="AutoShape 20"/>
          <p:cNvCxnSpPr>
            <a:cxnSpLocks noChangeShapeType="1"/>
            <a:stCxn id="23560" idx="7"/>
            <a:endCxn id="23563" idx="1"/>
          </p:cNvCxnSpPr>
          <p:nvPr/>
        </p:nvCxnSpPr>
        <p:spPr bwMode="auto">
          <a:xfrm rot="5400000" flipH="1" flipV="1">
            <a:off x="1570038" y="3689350"/>
            <a:ext cx="820738" cy="293687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65" name="Rectangle 40"/>
          <p:cNvSpPr>
            <a:spLocks noChangeArrowheads="1"/>
          </p:cNvSpPr>
          <p:nvPr/>
        </p:nvSpPr>
        <p:spPr bwMode="auto">
          <a:xfrm>
            <a:off x="1123950" y="3048000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W(x)=1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3566" name="Oval 18"/>
          <p:cNvSpPr>
            <a:spLocks noChangeArrowheads="1"/>
          </p:cNvSpPr>
          <p:nvPr/>
        </p:nvSpPr>
        <p:spPr bwMode="auto">
          <a:xfrm flipV="1">
            <a:off x="2686050" y="4271963"/>
            <a:ext cx="106363" cy="106362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7" name="AutoShape 20"/>
          <p:cNvCxnSpPr>
            <a:cxnSpLocks noChangeShapeType="1"/>
            <a:stCxn id="23568" idx="5"/>
            <a:endCxn id="23566" idx="1"/>
          </p:cNvCxnSpPr>
          <p:nvPr/>
        </p:nvCxnSpPr>
        <p:spPr bwMode="auto">
          <a:xfrm rot="5400000" flipH="1" flipV="1">
            <a:off x="2178050" y="4581525"/>
            <a:ext cx="742950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68" name="Oval 21"/>
          <p:cNvSpPr>
            <a:spLocks noChangeArrowheads="1"/>
          </p:cNvSpPr>
          <p:nvPr/>
        </p:nvSpPr>
        <p:spPr bwMode="auto">
          <a:xfrm flipV="1">
            <a:off x="2305050" y="5091113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3055938" y="5091113"/>
            <a:ext cx="106362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20" name="AutoShape 20"/>
          <p:cNvCxnSpPr>
            <a:cxnSpLocks noChangeShapeType="1"/>
            <a:stCxn id="23566" idx="7"/>
            <a:endCxn id="23569" idx="1"/>
          </p:cNvCxnSpPr>
          <p:nvPr/>
        </p:nvCxnSpPr>
        <p:spPr bwMode="auto">
          <a:xfrm rot="16200000" flipH="1">
            <a:off x="2553494" y="4587081"/>
            <a:ext cx="742950" cy="293688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71" name="Rectangle 48"/>
          <p:cNvSpPr>
            <a:spLocks noChangeArrowheads="1"/>
          </p:cNvSpPr>
          <p:nvPr/>
        </p:nvSpPr>
        <p:spPr bwMode="auto">
          <a:xfrm>
            <a:off x="2114550" y="5207000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W(y)=1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3572" name="Rectangle 49"/>
          <p:cNvSpPr>
            <a:spLocks noChangeArrowheads="1"/>
          </p:cNvSpPr>
          <p:nvPr/>
        </p:nvSpPr>
        <p:spPr bwMode="auto">
          <a:xfrm>
            <a:off x="2895600" y="5187950"/>
            <a:ext cx="60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OK</a:t>
            </a:r>
            <a:endParaRPr lang="en-US" sz="1600" i="1">
              <a:solidFill>
                <a:srgbClr val="003367"/>
              </a:solidFill>
            </a:endParaRPr>
          </a:p>
        </p:txBody>
      </p:sp>
      <p:sp>
        <p:nvSpPr>
          <p:cNvPr id="23573" name="Rectangle 50"/>
          <p:cNvSpPr>
            <a:spLocks noChangeArrowheads="1"/>
          </p:cNvSpPr>
          <p:nvPr/>
        </p:nvSpPr>
        <p:spPr bwMode="auto">
          <a:xfrm>
            <a:off x="1981200" y="3048000"/>
            <a:ext cx="60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OK</a:t>
            </a:r>
            <a:endParaRPr lang="en-US" sz="1600" i="1">
              <a:solidFill>
                <a:srgbClr val="003367"/>
              </a:solidFill>
            </a:endParaRPr>
          </a:p>
        </p:txBody>
      </p:sp>
      <p:sp>
        <p:nvSpPr>
          <p:cNvPr id="23574" name="Oval 18"/>
          <p:cNvSpPr>
            <a:spLocks noChangeArrowheads="1"/>
          </p:cNvSpPr>
          <p:nvPr/>
        </p:nvSpPr>
        <p:spPr bwMode="auto">
          <a:xfrm>
            <a:off x="5121275" y="4230688"/>
            <a:ext cx="106363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25" name="AutoShape 20"/>
          <p:cNvCxnSpPr>
            <a:cxnSpLocks noChangeShapeType="1"/>
            <a:stCxn id="23576" idx="5"/>
            <a:endCxn id="23574" idx="1"/>
          </p:cNvCxnSpPr>
          <p:nvPr/>
        </p:nvCxnSpPr>
        <p:spPr bwMode="auto">
          <a:xfrm rot="16200000" flipH="1">
            <a:off x="4582319" y="3693319"/>
            <a:ext cx="801688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76" name="Oval 21"/>
          <p:cNvSpPr>
            <a:spLocks noChangeArrowheads="1"/>
          </p:cNvSpPr>
          <p:nvPr/>
        </p:nvSpPr>
        <p:spPr bwMode="auto">
          <a:xfrm>
            <a:off x="4738688" y="3352800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77" name="Oval 18"/>
          <p:cNvSpPr>
            <a:spLocks noChangeArrowheads="1"/>
          </p:cNvSpPr>
          <p:nvPr/>
        </p:nvSpPr>
        <p:spPr bwMode="auto">
          <a:xfrm flipV="1">
            <a:off x="5489575" y="3333750"/>
            <a:ext cx="106363" cy="106363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28" name="AutoShape 20"/>
          <p:cNvCxnSpPr>
            <a:cxnSpLocks noChangeShapeType="1"/>
            <a:stCxn id="23574" idx="7"/>
            <a:endCxn id="23577" idx="1"/>
          </p:cNvCxnSpPr>
          <p:nvPr/>
        </p:nvCxnSpPr>
        <p:spPr bwMode="auto">
          <a:xfrm rot="5400000" flipH="1" flipV="1">
            <a:off x="4948238" y="3689350"/>
            <a:ext cx="820738" cy="293687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79" name="Rectangle 63"/>
          <p:cNvSpPr>
            <a:spLocks noChangeArrowheads="1"/>
          </p:cNvSpPr>
          <p:nvPr/>
        </p:nvSpPr>
        <p:spPr bwMode="auto">
          <a:xfrm>
            <a:off x="4598988" y="3048000"/>
            <a:ext cx="808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R(y)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3580" name="Rectangle 64"/>
          <p:cNvSpPr>
            <a:spLocks noChangeArrowheads="1"/>
          </p:cNvSpPr>
          <p:nvPr/>
        </p:nvSpPr>
        <p:spPr bwMode="auto">
          <a:xfrm>
            <a:off x="5437188" y="3048000"/>
            <a:ext cx="582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0??</a:t>
            </a:r>
            <a:endParaRPr lang="en-US" sz="1600" i="1">
              <a:solidFill>
                <a:srgbClr val="003367"/>
              </a:solidFill>
            </a:endParaRPr>
          </a:p>
        </p:txBody>
      </p:sp>
      <p:sp>
        <p:nvSpPr>
          <p:cNvPr id="23581" name="Rectangle 14"/>
          <p:cNvSpPr>
            <a:spLocks noChangeArrowheads="1"/>
          </p:cNvSpPr>
          <p:nvPr/>
        </p:nvSpPr>
        <p:spPr bwMode="auto">
          <a:xfrm>
            <a:off x="633413" y="4829175"/>
            <a:ext cx="738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T2</a:t>
            </a:r>
          </a:p>
        </p:txBody>
      </p:sp>
      <p:sp>
        <p:nvSpPr>
          <p:cNvPr id="23582" name="Rectangle 33"/>
          <p:cNvSpPr>
            <a:spLocks noChangeArrowheads="1"/>
          </p:cNvSpPr>
          <p:nvPr/>
        </p:nvSpPr>
        <p:spPr bwMode="auto">
          <a:xfrm>
            <a:off x="6019800" y="2971800"/>
            <a:ext cx="28956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To produce this result:</a:t>
            </a:r>
          </a:p>
          <a:p>
            <a:r>
              <a:rPr lang="en-US" sz="1800" dirty="0">
                <a:solidFill>
                  <a:srgbClr val="000090"/>
                </a:solidFill>
              </a:rPr>
              <a:t>4&lt;2 (4 </a:t>
            </a:r>
            <a:r>
              <a:rPr lang="en-US" sz="1800" b="1" dirty="0">
                <a:solidFill>
                  <a:srgbClr val="000090"/>
                </a:solidFill>
              </a:rPr>
              <a:t>happens-before </a:t>
            </a:r>
            <a:r>
              <a:rPr lang="en-US" sz="1800" dirty="0">
                <a:solidFill>
                  <a:srgbClr val="000090"/>
                </a:solidFill>
              </a:rPr>
              <a:t>2) and 3&lt;1.   No such schedule can exist unless it also reorders the accesses from T1 or T2.  Then the reordered accesses are out of program order.</a:t>
            </a:r>
          </a:p>
        </p:txBody>
      </p:sp>
      <p:sp>
        <p:nvSpPr>
          <p:cNvPr id="23583" name="Oval 18"/>
          <p:cNvSpPr>
            <a:spLocks noChangeArrowheads="1"/>
          </p:cNvSpPr>
          <p:nvPr/>
        </p:nvSpPr>
        <p:spPr bwMode="auto">
          <a:xfrm flipV="1">
            <a:off x="4057650" y="4267200"/>
            <a:ext cx="106363" cy="106363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36" name="AutoShape 20"/>
          <p:cNvCxnSpPr>
            <a:cxnSpLocks noChangeShapeType="1"/>
            <a:stCxn id="23585" idx="5"/>
            <a:endCxn id="23583" idx="1"/>
          </p:cNvCxnSpPr>
          <p:nvPr/>
        </p:nvCxnSpPr>
        <p:spPr bwMode="auto">
          <a:xfrm rot="5400000" flipH="1" flipV="1">
            <a:off x="3548856" y="4577557"/>
            <a:ext cx="744537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85" name="Oval 21"/>
          <p:cNvSpPr>
            <a:spLocks noChangeArrowheads="1"/>
          </p:cNvSpPr>
          <p:nvPr/>
        </p:nvSpPr>
        <p:spPr bwMode="auto">
          <a:xfrm flipV="1">
            <a:off x="3676650" y="5086350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86" name="Oval 37"/>
          <p:cNvSpPr>
            <a:spLocks noChangeArrowheads="1"/>
          </p:cNvSpPr>
          <p:nvPr/>
        </p:nvSpPr>
        <p:spPr bwMode="auto">
          <a:xfrm>
            <a:off x="4427538" y="5086350"/>
            <a:ext cx="106362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39" name="AutoShape 20"/>
          <p:cNvCxnSpPr>
            <a:cxnSpLocks noChangeShapeType="1"/>
            <a:stCxn id="23583" idx="7"/>
            <a:endCxn id="23586" idx="1"/>
          </p:cNvCxnSpPr>
          <p:nvPr/>
        </p:nvCxnSpPr>
        <p:spPr bwMode="auto">
          <a:xfrm rot="16200000" flipH="1">
            <a:off x="3924300" y="4583113"/>
            <a:ext cx="744537" cy="293688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88" name="Rectangle 48"/>
          <p:cNvSpPr>
            <a:spLocks noChangeArrowheads="1"/>
          </p:cNvSpPr>
          <p:nvPr/>
        </p:nvSpPr>
        <p:spPr bwMode="auto">
          <a:xfrm>
            <a:off x="3486150" y="5202238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R(x)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3589" name="Rectangle 49"/>
          <p:cNvSpPr>
            <a:spLocks noChangeArrowheads="1"/>
          </p:cNvSpPr>
          <p:nvPr/>
        </p:nvSpPr>
        <p:spPr bwMode="auto">
          <a:xfrm>
            <a:off x="4391025" y="5183188"/>
            <a:ext cx="561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0??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600200" y="4419600"/>
            <a:ext cx="381000" cy="381000"/>
          </a:xfrm>
          <a:prstGeom prst="ellipse">
            <a:avLst/>
          </a:prstGeom>
          <a:solidFill>
            <a:srgbClr val="FF3300"/>
          </a:solidFill>
          <a:ln w="5715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Calibri" charset="0"/>
                <a:cs typeface="Arial" charset="0"/>
              </a:rPr>
              <a:t>1</a:t>
            </a: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590800" y="3810000"/>
            <a:ext cx="381000" cy="381000"/>
          </a:xfrm>
          <a:prstGeom prst="ellipse">
            <a:avLst/>
          </a:prstGeom>
          <a:solidFill>
            <a:srgbClr val="FF3300"/>
          </a:solidFill>
          <a:ln w="5715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Calibri" charset="0"/>
                <a:cs typeface="Arial" charset="0"/>
              </a:rPr>
              <a:t>2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3886200" y="3810000"/>
            <a:ext cx="381000" cy="381000"/>
          </a:xfrm>
          <a:prstGeom prst="ellipse">
            <a:avLst/>
          </a:prstGeom>
          <a:solidFill>
            <a:srgbClr val="FF3300"/>
          </a:solidFill>
          <a:ln w="5715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Calibri" charset="0"/>
                <a:cs typeface="Arial" charset="0"/>
              </a:rPr>
              <a:t>3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5029200" y="4419600"/>
            <a:ext cx="381000" cy="381000"/>
          </a:xfrm>
          <a:prstGeom prst="ellipse">
            <a:avLst/>
          </a:prstGeom>
          <a:solidFill>
            <a:srgbClr val="FF3300"/>
          </a:solidFill>
          <a:ln w="5715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Calibri" charset="0"/>
                <a:cs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25989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226425" cy="4111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“simple” JMM happens-before model:</a:t>
            </a:r>
          </a:p>
          <a:p>
            <a:r>
              <a:rPr lang="en-US" dirty="0"/>
              <a:t>A read cannot see a write that </a:t>
            </a:r>
            <a:r>
              <a:rPr lang="en-US" i="1" dirty="0"/>
              <a:t>happens after </a:t>
            </a:r>
            <a:r>
              <a:rPr lang="en-US" dirty="0"/>
              <a:t>it.</a:t>
            </a:r>
          </a:p>
          <a:p>
            <a:r>
              <a:rPr lang="en-US" dirty="0"/>
              <a:t>If a read sees a write (to an item) that happens before the read, then the write must be the last write (to that item) that happens before the read.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Augment for sane behavior for unsafe programs (loose):</a:t>
            </a:r>
          </a:p>
          <a:p>
            <a:r>
              <a:rPr lang="en-US" dirty="0"/>
              <a:t>Don’t allow an </a:t>
            </a:r>
            <a:r>
              <a:rPr lang="en-US" i="1" dirty="0"/>
              <a:t>early</a:t>
            </a:r>
            <a:r>
              <a:rPr lang="en-US" dirty="0"/>
              <a:t> write that “depends on a read returning a value from a data race”.</a:t>
            </a:r>
          </a:p>
          <a:p>
            <a:r>
              <a:rPr lang="en-US" dirty="0"/>
              <a:t>An </a:t>
            </a:r>
            <a:r>
              <a:rPr lang="en-US" i="1" dirty="0"/>
              <a:t>uncommitted</a:t>
            </a:r>
            <a:r>
              <a:rPr lang="en-US" dirty="0"/>
              <a:t> read must return the value of a write that happens-before the 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1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506AAB6-44DA-0E4B-B42D-3BC80116C2E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73450" y="3562350"/>
            <a:ext cx="4695825" cy="2508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A94FED2-BF53-D846-B310-F6B8B0D75B4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9288" y="3602037"/>
            <a:ext cx="4705350" cy="250825"/>
          </a:xfrm>
          <a:prstGeom prst="rect">
            <a:avLst/>
          </a:prstGeom>
          <a:solidFill>
            <a:srgbClr val="880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F1A3C-1D5F-C740-B318-B9D54BC1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and ordering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83CE8832-871F-5444-9BA7-1071C5845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124075"/>
            <a:ext cx="2343150" cy="1200150"/>
          </a:xfrm>
          <a:prstGeom prst="rect">
            <a:avLst/>
          </a:prstGeom>
          <a:solidFill>
            <a:srgbClr val="DCE1EC"/>
          </a:solidFill>
          <a:ln w="12700">
            <a:solidFill>
              <a:srgbClr val="4D066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i="1">
                <a:solidFill>
                  <a:srgbClr val="4D0660"/>
                </a:solidFill>
              </a:rPr>
              <a:t>mx-&gt;Acquire();</a:t>
            </a:r>
          </a:p>
          <a:p>
            <a:r>
              <a:rPr lang="en-US" altLang="en-US" b="1" i="1">
                <a:solidFill>
                  <a:srgbClr val="4D0660"/>
                </a:solidFill>
              </a:rPr>
              <a:t>x = x + 1;</a:t>
            </a:r>
          </a:p>
          <a:p>
            <a:r>
              <a:rPr lang="en-US" altLang="en-US" b="1" i="1">
                <a:solidFill>
                  <a:srgbClr val="4D0660"/>
                </a:solidFill>
              </a:rPr>
              <a:t>mx-&gt;Release();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DA3356FF-DA86-0448-8201-A58CB3F6B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124325"/>
            <a:ext cx="2343150" cy="1200150"/>
          </a:xfrm>
          <a:prstGeom prst="rect">
            <a:avLst/>
          </a:prstGeom>
          <a:solidFill>
            <a:srgbClr val="DCE1EC"/>
          </a:solidFill>
          <a:ln w="12700">
            <a:solidFill>
              <a:srgbClr val="4D066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i="1">
                <a:solidFill>
                  <a:srgbClr val="4D0660"/>
                </a:solidFill>
              </a:rPr>
              <a:t>mx-&gt;Acquire();</a:t>
            </a:r>
          </a:p>
          <a:p>
            <a:r>
              <a:rPr lang="en-US" altLang="en-US" b="1" i="1">
                <a:solidFill>
                  <a:srgbClr val="4D0660"/>
                </a:solidFill>
              </a:rPr>
              <a:t>x = x + 1;</a:t>
            </a:r>
          </a:p>
          <a:p>
            <a:r>
              <a:rPr lang="en-US" altLang="en-US" b="1" i="1">
                <a:solidFill>
                  <a:srgbClr val="4D0660"/>
                </a:solidFill>
              </a:rPr>
              <a:t>mx-&gt;Release();</a:t>
            </a:r>
          </a:p>
        </p:txBody>
      </p:sp>
      <p:sp>
        <p:nvSpPr>
          <p:cNvPr id="19463" name="AutoShape 7">
            <a:extLst>
              <a:ext uri="{FF2B5EF4-FFF2-40B4-BE49-F238E27FC236}">
                <a16:creationId xmlns:a16="http://schemas.microsoft.com/office/drawing/2014/main" id="{EDBDF2DB-8C87-634F-9561-4A3CFF13D2A7}"/>
              </a:ext>
            </a:extLst>
          </p:cNvPr>
          <p:cNvSpPr>
            <a:spLocks noChangeArrowheads="1"/>
          </p:cNvSpPr>
          <p:nvPr/>
        </p:nvSpPr>
        <p:spPr bwMode="auto">
          <a:xfrm rot="-2394376">
            <a:off x="4305300" y="3343275"/>
            <a:ext cx="247650" cy="685800"/>
          </a:xfrm>
          <a:prstGeom prst="downArrow">
            <a:avLst>
              <a:gd name="adj1" fmla="val 50000"/>
              <a:gd name="adj2" fmla="val 69231"/>
            </a:avLst>
          </a:prstGeom>
          <a:solidFill>
            <a:srgbClr val="4D066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4CB24465-A750-AC46-994C-21086486B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177165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465" name="Oval 9">
            <a:extLst>
              <a:ext uri="{FF2B5EF4-FFF2-40B4-BE49-F238E27FC236}">
                <a16:creationId xmlns:a16="http://schemas.microsoft.com/office/drawing/2014/main" id="{16CCA6BC-6668-1F4D-914D-E76789E5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3495675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466" name="Oval 10">
            <a:extLst>
              <a:ext uri="{FF2B5EF4-FFF2-40B4-BE49-F238E27FC236}">
                <a16:creationId xmlns:a16="http://schemas.microsoft.com/office/drawing/2014/main" id="{893C1B23-DCEF-424A-BB02-374E937F0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373380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467" name="Oval 11">
            <a:extLst>
              <a:ext uri="{FF2B5EF4-FFF2-40B4-BE49-F238E27FC236}">
                <a16:creationId xmlns:a16="http://schemas.microsoft.com/office/drawing/2014/main" id="{A2E14489-6EAD-3C40-921E-8C3985ADE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5591175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468" name="Oval 12">
            <a:extLst>
              <a:ext uri="{FF2B5EF4-FFF2-40B4-BE49-F238E27FC236}">
                <a16:creationId xmlns:a16="http://schemas.microsoft.com/office/drawing/2014/main" id="{E32EE5AE-DF20-C146-85D0-1647184C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266700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469" name="Oval 13">
            <a:extLst>
              <a:ext uri="{FF2B5EF4-FFF2-40B4-BE49-F238E27FC236}">
                <a16:creationId xmlns:a16="http://schemas.microsoft.com/office/drawing/2014/main" id="{C3CD37D3-FE03-B845-B310-56C31B585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4686300"/>
            <a:ext cx="142875" cy="1428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711E05B-109C-A940-A52A-837452BEF4DD}"/>
              </a:ext>
            </a:extLst>
          </p:cNvPr>
          <p:cNvSpPr>
            <a:spLocks noChangeArrowheads="1"/>
          </p:cNvSpPr>
          <p:nvPr/>
        </p:nvSpPr>
        <p:spPr bwMode="auto">
          <a:xfrm rot="2394376" flipH="1">
            <a:off x="4305943" y="5313991"/>
            <a:ext cx="247650" cy="685800"/>
          </a:xfrm>
          <a:prstGeom prst="downArrow">
            <a:avLst>
              <a:gd name="adj1" fmla="val 50000"/>
              <a:gd name="adj2" fmla="val 69231"/>
            </a:avLst>
          </a:prstGeom>
          <a:solidFill>
            <a:srgbClr val="4D066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33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B509860-9C2B-C344-B8A4-573C7B0FB67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93950" y="4787900"/>
            <a:ext cx="2581275" cy="2508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C6A6968-8147-DF46-82FB-387E8ECDAE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22338" y="2617787"/>
            <a:ext cx="2266950" cy="250825"/>
          </a:xfrm>
          <a:prstGeom prst="rect">
            <a:avLst/>
          </a:prstGeom>
          <a:solidFill>
            <a:srgbClr val="880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33892" name="Rectangle 4">
            <a:extLst>
              <a:ext uri="{FF2B5EF4-FFF2-40B4-BE49-F238E27FC236}">
                <a16:creationId xmlns:a16="http://schemas.microsoft.com/office/drawing/2014/main" id="{5ADBDA08-0FEA-3B40-82CE-7887FB5B4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Possible </a:t>
            </a:r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interleavings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1289E60E-890B-6944-BCB4-B211ECF51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378075"/>
            <a:ext cx="1876425" cy="1019175"/>
          </a:xfrm>
          <a:prstGeom prst="rect">
            <a:avLst/>
          </a:prstGeom>
          <a:solidFill>
            <a:srgbClr val="DCE1EC"/>
          </a:solidFill>
          <a:ln w="12700">
            <a:solidFill>
              <a:srgbClr val="4D066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i="1">
                <a:solidFill>
                  <a:srgbClr val="4D0660"/>
                </a:solidFill>
              </a:rPr>
              <a:t>mx-&gt;Acquire();</a:t>
            </a:r>
          </a:p>
          <a:p>
            <a:r>
              <a:rPr lang="en-US" altLang="en-US" sz="2000" b="1" i="1">
                <a:solidFill>
                  <a:srgbClr val="4D0660"/>
                </a:solidFill>
              </a:rPr>
              <a:t>x = x + 1;</a:t>
            </a:r>
          </a:p>
          <a:p>
            <a:r>
              <a:rPr lang="en-US" altLang="en-US" sz="2000" b="1" i="1">
                <a:solidFill>
                  <a:srgbClr val="4D0660"/>
                </a:solidFill>
              </a:rPr>
              <a:t>mx-&gt;Release();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ED6090CA-69DD-8C4D-8097-B67454ACE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4216400"/>
            <a:ext cx="1838325" cy="1019175"/>
          </a:xfrm>
          <a:prstGeom prst="rect">
            <a:avLst/>
          </a:prstGeom>
          <a:solidFill>
            <a:srgbClr val="DCE1EC"/>
          </a:solidFill>
          <a:ln w="12700">
            <a:solidFill>
              <a:srgbClr val="4D066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i="1">
                <a:solidFill>
                  <a:srgbClr val="4D0660"/>
                </a:solidFill>
              </a:rPr>
              <a:t>mx-&gt;Acquire();</a:t>
            </a:r>
          </a:p>
          <a:p>
            <a:r>
              <a:rPr lang="en-US" altLang="en-US" sz="2000" b="1" i="1">
                <a:solidFill>
                  <a:srgbClr val="4D0660"/>
                </a:solidFill>
              </a:rPr>
              <a:t>x = x + 1;</a:t>
            </a:r>
          </a:p>
          <a:p>
            <a:r>
              <a:rPr lang="en-US" altLang="en-US" sz="2000" b="1" i="1">
                <a:solidFill>
                  <a:srgbClr val="4D0660"/>
                </a:solidFill>
              </a:rPr>
              <a:t>mx-&gt;Release();</a:t>
            </a:r>
          </a:p>
        </p:txBody>
      </p:sp>
      <p:sp>
        <p:nvSpPr>
          <p:cNvPr id="20487" name="AutoShape 7">
            <a:extLst>
              <a:ext uri="{FF2B5EF4-FFF2-40B4-BE49-F238E27FC236}">
                <a16:creationId xmlns:a16="http://schemas.microsoft.com/office/drawing/2014/main" id="{D89A2FAC-C5A9-3C4D-AE7E-940160D88256}"/>
              </a:ext>
            </a:extLst>
          </p:cNvPr>
          <p:cNvSpPr>
            <a:spLocks noChangeArrowheads="1"/>
          </p:cNvSpPr>
          <p:nvPr/>
        </p:nvSpPr>
        <p:spPr bwMode="auto">
          <a:xfrm rot="-2394376">
            <a:off x="2435225" y="3473450"/>
            <a:ext cx="247650" cy="685800"/>
          </a:xfrm>
          <a:prstGeom prst="downArrow">
            <a:avLst>
              <a:gd name="adj1" fmla="val 50000"/>
              <a:gd name="adj2" fmla="val 69231"/>
            </a:avLst>
          </a:prstGeom>
          <a:solidFill>
            <a:srgbClr val="4D066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0488" name="Group 8">
            <a:extLst>
              <a:ext uri="{FF2B5EF4-FFF2-40B4-BE49-F238E27FC236}">
                <a16:creationId xmlns:a16="http://schemas.microsoft.com/office/drawing/2014/main" id="{0D7E5BFD-A842-EB46-8259-1512A576C7BF}"/>
              </a:ext>
            </a:extLst>
          </p:cNvPr>
          <p:cNvGrpSpPr>
            <a:grpSpLocks/>
          </p:cNvGrpSpPr>
          <p:nvPr/>
        </p:nvGrpSpPr>
        <p:grpSpPr bwMode="auto">
          <a:xfrm>
            <a:off x="330200" y="2474913"/>
            <a:ext cx="730250" cy="838200"/>
            <a:chOff x="102" y="1249"/>
            <a:chExt cx="460" cy="528"/>
          </a:xfrm>
        </p:grpSpPr>
        <p:grpSp>
          <p:nvGrpSpPr>
            <p:cNvPr id="20539" name="Group 9">
              <a:extLst>
                <a:ext uri="{FF2B5EF4-FFF2-40B4-BE49-F238E27FC236}">
                  <a16:creationId xmlns:a16="http://schemas.microsoft.com/office/drawing/2014/main" id="{67FE1399-3CC6-F242-8C7A-5D4C91DCF3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" y="1249"/>
              <a:ext cx="393" cy="528"/>
              <a:chOff x="799" y="1063"/>
              <a:chExt cx="393" cy="528"/>
            </a:xfrm>
          </p:grpSpPr>
          <p:sp>
            <p:nvSpPr>
              <p:cNvPr id="20542" name="Text Box 10">
                <a:extLst>
                  <a:ext uri="{FF2B5EF4-FFF2-40B4-BE49-F238E27FC236}">
                    <a16:creationId xmlns:a16="http://schemas.microsoft.com/office/drawing/2014/main" id="{18FC45DB-552C-764B-A65F-43FFD8663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9" y="1063"/>
                <a:ext cx="393" cy="52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80008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800080"/>
                    </a:solidFill>
                  </a:rPr>
                  <a:t>load</a:t>
                </a:r>
              </a:p>
              <a:p>
                <a:r>
                  <a:rPr lang="en-US" altLang="en-US" sz="1600">
                    <a:solidFill>
                      <a:srgbClr val="800080"/>
                    </a:solidFill>
                  </a:rPr>
                  <a:t>add</a:t>
                </a:r>
              </a:p>
              <a:p>
                <a:r>
                  <a:rPr lang="en-US" altLang="en-US" sz="1600">
                    <a:solidFill>
                      <a:srgbClr val="800080"/>
                    </a:solidFill>
                  </a:rPr>
                  <a:t>store</a:t>
                </a:r>
                <a:endParaRPr lang="en-US" altLang="en-US"/>
              </a:p>
            </p:txBody>
          </p:sp>
          <p:sp>
            <p:nvSpPr>
              <p:cNvPr id="20543" name="Rectangle 11">
                <a:extLst>
                  <a:ext uri="{FF2B5EF4-FFF2-40B4-BE49-F238E27FC236}">
                    <a16:creationId xmlns:a16="http://schemas.microsoft.com/office/drawing/2014/main" id="{35DCB0FE-AE0E-B44E-896F-1E0AE4350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63" y="1183"/>
                <a:ext cx="471" cy="29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0540" name="Oval 12">
              <a:extLst>
                <a:ext uri="{FF2B5EF4-FFF2-40B4-BE49-F238E27FC236}">
                  <a16:creationId xmlns:a16="http://schemas.microsoft.com/office/drawing/2014/main" id="{F8FAD702-65A3-E045-A794-D1B727AF4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" y="1308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1" name="Oval 13">
              <a:extLst>
                <a:ext uri="{FF2B5EF4-FFF2-40B4-BE49-F238E27FC236}">
                  <a16:creationId xmlns:a16="http://schemas.microsoft.com/office/drawing/2014/main" id="{0D79C775-B012-974F-A5A8-38355B038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1620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489" name="Group 14">
            <a:extLst>
              <a:ext uri="{FF2B5EF4-FFF2-40B4-BE49-F238E27FC236}">
                <a16:creationId xmlns:a16="http://schemas.microsoft.com/office/drawing/2014/main" id="{1BD82D84-76A5-DE4F-9A90-FE585E5F01E3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4291013"/>
            <a:ext cx="696913" cy="838200"/>
            <a:chOff x="1170" y="2393"/>
            <a:chExt cx="439" cy="528"/>
          </a:xfrm>
        </p:grpSpPr>
        <p:grpSp>
          <p:nvGrpSpPr>
            <p:cNvPr id="20534" name="Group 15">
              <a:extLst>
                <a:ext uri="{FF2B5EF4-FFF2-40B4-BE49-F238E27FC236}">
                  <a16:creationId xmlns:a16="http://schemas.microsoft.com/office/drawing/2014/main" id="{0F888D9A-49D7-EE4B-B82A-B4DC49CDC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6" y="2393"/>
              <a:ext cx="393" cy="528"/>
              <a:chOff x="793" y="1741"/>
              <a:chExt cx="393" cy="528"/>
            </a:xfrm>
          </p:grpSpPr>
          <p:sp>
            <p:nvSpPr>
              <p:cNvPr id="20537" name="Text Box 16">
                <a:extLst>
                  <a:ext uri="{FF2B5EF4-FFF2-40B4-BE49-F238E27FC236}">
                    <a16:creationId xmlns:a16="http://schemas.microsoft.com/office/drawing/2014/main" id="{575D3671-D0B1-E24A-82EF-7BFC04928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741"/>
                <a:ext cx="393" cy="52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chemeClr val="tx2"/>
                    </a:solidFill>
                  </a:rPr>
                  <a:t>load</a:t>
                </a:r>
                <a:endParaRPr lang="en-US" altLang="en-US" sz="1600"/>
              </a:p>
              <a:p>
                <a:r>
                  <a:rPr lang="en-US" altLang="en-US" sz="1600">
                    <a:solidFill>
                      <a:schemeClr val="tx2"/>
                    </a:solidFill>
                  </a:rPr>
                  <a:t>add</a:t>
                </a:r>
                <a:endParaRPr lang="en-US" altLang="en-US" sz="1600"/>
              </a:p>
              <a:p>
                <a:r>
                  <a:rPr lang="en-US" altLang="en-US" sz="1600">
                    <a:solidFill>
                      <a:schemeClr val="tx2"/>
                    </a:solidFill>
                  </a:rPr>
                  <a:t>store</a:t>
                </a:r>
                <a:endParaRPr lang="en-US" altLang="en-US"/>
              </a:p>
            </p:txBody>
          </p:sp>
          <p:sp>
            <p:nvSpPr>
              <p:cNvPr id="20538" name="Rectangle 17">
                <a:extLst>
                  <a:ext uri="{FF2B5EF4-FFF2-40B4-BE49-F238E27FC236}">
                    <a16:creationId xmlns:a16="http://schemas.microsoft.com/office/drawing/2014/main" id="{24C12DBA-D1D1-004E-87C5-ABD225BDD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57" y="1861"/>
                <a:ext cx="471" cy="29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0535" name="Oval 18">
              <a:extLst>
                <a:ext uri="{FF2B5EF4-FFF2-40B4-BE49-F238E27FC236}">
                  <a16:creationId xmlns:a16="http://schemas.microsoft.com/office/drawing/2014/main" id="{59F2BD20-C42D-3840-8541-7EDBD4228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2460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6" name="Oval 19">
              <a:extLst>
                <a:ext uri="{FF2B5EF4-FFF2-40B4-BE49-F238E27FC236}">
                  <a16:creationId xmlns:a16="http://schemas.microsoft.com/office/drawing/2014/main" id="{249F8D0A-E2A0-6843-9DBA-454343281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2778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490" name="Group 20">
            <a:extLst>
              <a:ext uri="{FF2B5EF4-FFF2-40B4-BE49-F238E27FC236}">
                <a16:creationId xmlns:a16="http://schemas.microsoft.com/office/drawing/2014/main" id="{30DB758A-E25B-A140-B3A6-078A07957EE2}"/>
              </a:ext>
            </a:extLst>
          </p:cNvPr>
          <p:cNvGrpSpPr>
            <a:grpSpLocks/>
          </p:cNvGrpSpPr>
          <p:nvPr/>
        </p:nvGrpSpPr>
        <p:grpSpPr bwMode="auto">
          <a:xfrm>
            <a:off x="5959475" y="1874838"/>
            <a:ext cx="730250" cy="838200"/>
            <a:chOff x="102" y="1249"/>
            <a:chExt cx="460" cy="528"/>
          </a:xfrm>
        </p:grpSpPr>
        <p:grpSp>
          <p:nvGrpSpPr>
            <p:cNvPr id="20529" name="Group 21">
              <a:extLst>
                <a:ext uri="{FF2B5EF4-FFF2-40B4-BE49-F238E27FC236}">
                  <a16:creationId xmlns:a16="http://schemas.microsoft.com/office/drawing/2014/main" id="{F3A1CF2D-ACF4-CF4C-949A-C0C3D27EE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" y="1249"/>
              <a:ext cx="393" cy="528"/>
              <a:chOff x="799" y="1063"/>
              <a:chExt cx="393" cy="528"/>
            </a:xfrm>
          </p:grpSpPr>
          <p:sp>
            <p:nvSpPr>
              <p:cNvPr id="20532" name="Text Box 22">
                <a:extLst>
                  <a:ext uri="{FF2B5EF4-FFF2-40B4-BE49-F238E27FC236}">
                    <a16:creationId xmlns:a16="http://schemas.microsoft.com/office/drawing/2014/main" id="{4AC644F1-CE6F-9349-8421-AC385CB3C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9" y="1063"/>
                <a:ext cx="393" cy="52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80008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800080"/>
                    </a:solidFill>
                  </a:rPr>
                  <a:t>load</a:t>
                </a:r>
              </a:p>
              <a:p>
                <a:r>
                  <a:rPr lang="en-US" altLang="en-US" sz="1600">
                    <a:solidFill>
                      <a:srgbClr val="800080"/>
                    </a:solidFill>
                  </a:rPr>
                  <a:t>add</a:t>
                </a:r>
              </a:p>
              <a:p>
                <a:r>
                  <a:rPr lang="en-US" altLang="en-US" sz="1600">
                    <a:solidFill>
                      <a:srgbClr val="800080"/>
                    </a:solidFill>
                  </a:rPr>
                  <a:t>store</a:t>
                </a:r>
                <a:endParaRPr lang="en-US" altLang="en-US"/>
              </a:p>
            </p:txBody>
          </p:sp>
          <p:sp>
            <p:nvSpPr>
              <p:cNvPr id="20533" name="Rectangle 23">
                <a:extLst>
                  <a:ext uri="{FF2B5EF4-FFF2-40B4-BE49-F238E27FC236}">
                    <a16:creationId xmlns:a16="http://schemas.microsoft.com/office/drawing/2014/main" id="{6ADF337B-6D9C-7E49-8323-70418EAF8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63" y="1183"/>
                <a:ext cx="471" cy="29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0530" name="Oval 24">
              <a:extLst>
                <a:ext uri="{FF2B5EF4-FFF2-40B4-BE49-F238E27FC236}">
                  <a16:creationId xmlns:a16="http://schemas.microsoft.com/office/drawing/2014/main" id="{101B9A2A-E127-B94E-91F8-499E36551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" y="1308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1" name="Oval 25">
              <a:extLst>
                <a:ext uri="{FF2B5EF4-FFF2-40B4-BE49-F238E27FC236}">
                  <a16:creationId xmlns:a16="http://schemas.microsoft.com/office/drawing/2014/main" id="{81C312D8-7082-5746-A182-92DA93CF7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1620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491" name="Group 26">
            <a:extLst>
              <a:ext uri="{FF2B5EF4-FFF2-40B4-BE49-F238E27FC236}">
                <a16:creationId xmlns:a16="http://schemas.microsoft.com/office/drawing/2014/main" id="{81ED5D16-5DF4-9E4C-A682-9DBBAAD75360}"/>
              </a:ext>
            </a:extLst>
          </p:cNvPr>
          <p:cNvGrpSpPr>
            <a:grpSpLocks/>
          </p:cNvGrpSpPr>
          <p:nvPr/>
        </p:nvGrpSpPr>
        <p:grpSpPr bwMode="auto">
          <a:xfrm>
            <a:off x="6892925" y="2166938"/>
            <a:ext cx="696913" cy="838200"/>
            <a:chOff x="1170" y="2393"/>
            <a:chExt cx="439" cy="528"/>
          </a:xfrm>
        </p:grpSpPr>
        <p:grpSp>
          <p:nvGrpSpPr>
            <p:cNvPr id="20524" name="Group 27">
              <a:extLst>
                <a:ext uri="{FF2B5EF4-FFF2-40B4-BE49-F238E27FC236}">
                  <a16:creationId xmlns:a16="http://schemas.microsoft.com/office/drawing/2014/main" id="{F9E1943C-1C2C-9543-93B4-94622F628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6" y="2393"/>
              <a:ext cx="393" cy="528"/>
              <a:chOff x="793" y="1741"/>
              <a:chExt cx="393" cy="528"/>
            </a:xfrm>
          </p:grpSpPr>
          <p:sp>
            <p:nvSpPr>
              <p:cNvPr id="20527" name="Text Box 28">
                <a:extLst>
                  <a:ext uri="{FF2B5EF4-FFF2-40B4-BE49-F238E27FC236}">
                    <a16:creationId xmlns:a16="http://schemas.microsoft.com/office/drawing/2014/main" id="{0B1CB35C-2387-E143-B0DC-BE7217E8B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741"/>
                <a:ext cx="393" cy="52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chemeClr val="tx2"/>
                    </a:solidFill>
                  </a:rPr>
                  <a:t>load</a:t>
                </a:r>
                <a:endParaRPr lang="en-US" altLang="en-US" sz="1600"/>
              </a:p>
              <a:p>
                <a:r>
                  <a:rPr lang="en-US" altLang="en-US" sz="1600">
                    <a:solidFill>
                      <a:schemeClr val="tx2"/>
                    </a:solidFill>
                  </a:rPr>
                  <a:t>add</a:t>
                </a:r>
                <a:endParaRPr lang="en-US" altLang="en-US" sz="1600"/>
              </a:p>
              <a:p>
                <a:r>
                  <a:rPr lang="en-US" altLang="en-US" sz="1600">
                    <a:solidFill>
                      <a:schemeClr val="tx2"/>
                    </a:solidFill>
                  </a:rPr>
                  <a:t>store</a:t>
                </a:r>
                <a:endParaRPr lang="en-US" altLang="en-US"/>
              </a:p>
            </p:txBody>
          </p:sp>
          <p:sp>
            <p:nvSpPr>
              <p:cNvPr id="20528" name="Rectangle 29">
                <a:extLst>
                  <a:ext uri="{FF2B5EF4-FFF2-40B4-BE49-F238E27FC236}">
                    <a16:creationId xmlns:a16="http://schemas.microsoft.com/office/drawing/2014/main" id="{1A373DB5-A3E6-354F-91FA-A5470335B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57" y="1861"/>
                <a:ext cx="471" cy="29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0525" name="Oval 30">
              <a:extLst>
                <a:ext uri="{FF2B5EF4-FFF2-40B4-BE49-F238E27FC236}">
                  <a16:creationId xmlns:a16="http://schemas.microsoft.com/office/drawing/2014/main" id="{934D919A-CEEB-AE4B-8EB4-D2FC74B8D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2460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6" name="Oval 31">
              <a:extLst>
                <a:ext uri="{FF2B5EF4-FFF2-40B4-BE49-F238E27FC236}">
                  <a16:creationId xmlns:a16="http://schemas.microsoft.com/office/drawing/2014/main" id="{3213BEDA-F529-6844-AD2A-DC25F91D8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2778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492" name="Group 32">
            <a:extLst>
              <a:ext uri="{FF2B5EF4-FFF2-40B4-BE49-F238E27FC236}">
                <a16:creationId xmlns:a16="http://schemas.microsoft.com/office/drawing/2014/main" id="{59959332-0109-7947-A6FB-46414B5CA918}"/>
              </a:ext>
            </a:extLst>
          </p:cNvPr>
          <p:cNvGrpSpPr>
            <a:grpSpLocks/>
          </p:cNvGrpSpPr>
          <p:nvPr/>
        </p:nvGrpSpPr>
        <p:grpSpPr bwMode="auto">
          <a:xfrm>
            <a:off x="5959475" y="3598863"/>
            <a:ext cx="730250" cy="838200"/>
            <a:chOff x="102" y="1249"/>
            <a:chExt cx="460" cy="528"/>
          </a:xfrm>
        </p:grpSpPr>
        <p:grpSp>
          <p:nvGrpSpPr>
            <p:cNvPr id="20519" name="Group 33">
              <a:extLst>
                <a:ext uri="{FF2B5EF4-FFF2-40B4-BE49-F238E27FC236}">
                  <a16:creationId xmlns:a16="http://schemas.microsoft.com/office/drawing/2014/main" id="{352F7B26-33A2-EB4B-8CBB-91F288D29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" y="1249"/>
              <a:ext cx="393" cy="528"/>
              <a:chOff x="799" y="1063"/>
              <a:chExt cx="393" cy="528"/>
            </a:xfrm>
          </p:grpSpPr>
          <p:sp>
            <p:nvSpPr>
              <p:cNvPr id="20522" name="Text Box 34">
                <a:extLst>
                  <a:ext uri="{FF2B5EF4-FFF2-40B4-BE49-F238E27FC236}">
                    <a16:creationId xmlns:a16="http://schemas.microsoft.com/office/drawing/2014/main" id="{0A92CB2E-CCE4-3245-BD07-07D9DE335F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9" y="1063"/>
                <a:ext cx="393" cy="52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80008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800080"/>
                    </a:solidFill>
                  </a:rPr>
                  <a:t>load</a:t>
                </a:r>
              </a:p>
              <a:p>
                <a:r>
                  <a:rPr lang="en-US" altLang="en-US" sz="1600">
                    <a:solidFill>
                      <a:srgbClr val="800080"/>
                    </a:solidFill>
                  </a:rPr>
                  <a:t>add</a:t>
                </a:r>
              </a:p>
              <a:p>
                <a:r>
                  <a:rPr lang="en-US" altLang="en-US" sz="1600">
                    <a:solidFill>
                      <a:srgbClr val="800080"/>
                    </a:solidFill>
                  </a:rPr>
                  <a:t>store</a:t>
                </a:r>
                <a:endParaRPr lang="en-US" altLang="en-US"/>
              </a:p>
            </p:txBody>
          </p:sp>
          <p:sp>
            <p:nvSpPr>
              <p:cNvPr id="20523" name="Rectangle 35">
                <a:extLst>
                  <a:ext uri="{FF2B5EF4-FFF2-40B4-BE49-F238E27FC236}">
                    <a16:creationId xmlns:a16="http://schemas.microsoft.com/office/drawing/2014/main" id="{EFE39E66-D3B3-FD4A-AE01-8122022EA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63" y="1183"/>
                <a:ext cx="471" cy="29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0520" name="Oval 36">
              <a:extLst>
                <a:ext uri="{FF2B5EF4-FFF2-40B4-BE49-F238E27FC236}">
                  <a16:creationId xmlns:a16="http://schemas.microsoft.com/office/drawing/2014/main" id="{DEB2DBEB-6486-3644-8640-DA74300F4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" y="1308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1" name="Oval 37">
              <a:extLst>
                <a:ext uri="{FF2B5EF4-FFF2-40B4-BE49-F238E27FC236}">
                  <a16:creationId xmlns:a16="http://schemas.microsoft.com/office/drawing/2014/main" id="{E4C76B1D-57BB-F746-BCB8-A071088FE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1620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493" name="Group 38">
            <a:extLst>
              <a:ext uri="{FF2B5EF4-FFF2-40B4-BE49-F238E27FC236}">
                <a16:creationId xmlns:a16="http://schemas.microsoft.com/office/drawing/2014/main" id="{5763443E-4C01-ED4F-8D80-CFFA946ED1B5}"/>
              </a:ext>
            </a:extLst>
          </p:cNvPr>
          <p:cNvGrpSpPr>
            <a:grpSpLocks/>
          </p:cNvGrpSpPr>
          <p:nvPr/>
        </p:nvGrpSpPr>
        <p:grpSpPr bwMode="auto">
          <a:xfrm>
            <a:off x="6892925" y="3319463"/>
            <a:ext cx="696913" cy="838200"/>
            <a:chOff x="1170" y="2393"/>
            <a:chExt cx="439" cy="528"/>
          </a:xfrm>
        </p:grpSpPr>
        <p:grpSp>
          <p:nvGrpSpPr>
            <p:cNvPr id="20514" name="Group 39">
              <a:extLst>
                <a:ext uri="{FF2B5EF4-FFF2-40B4-BE49-F238E27FC236}">
                  <a16:creationId xmlns:a16="http://schemas.microsoft.com/office/drawing/2014/main" id="{1E469E4C-28B4-444E-9CC5-E87BF62F6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6" y="2393"/>
              <a:ext cx="393" cy="528"/>
              <a:chOff x="793" y="1741"/>
              <a:chExt cx="393" cy="528"/>
            </a:xfrm>
          </p:grpSpPr>
          <p:sp>
            <p:nvSpPr>
              <p:cNvPr id="20517" name="Text Box 40">
                <a:extLst>
                  <a:ext uri="{FF2B5EF4-FFF2-40B4-BE49-F238E27FC236}">
                    <a16:creationId xmlns:a16="http://schemas.microsoft.com/office/drawing/2014/main" id="{71B9ACED-A184-B443-87D4-1344B5D5A4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741"/>
                <a:ext cx="393" cy="52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chemeClr val="tx2"/>
                    </a:solidFill>
                  </a:rPr>
                  <a:t>load</a:t>
                </a:r>
                <a:endParaRPr lang="en-US" altLang="en-US" sz="1600"/>
              </a:p>
              <a:p>
                <a:r>
                  <a:rPr lang="en-US" altLang="en-US" sz="1600">
                    <a:solidFill>
                      <a:schemeClr val="tx2"/>
                    </a:solidFill>
                  </a:rPr>
                  <a:t>add</a:t>
                </a:r>
                <a:endParaRPr lang="en-US" altLang="en-US" sz="1600"/>
              </a:p>
              <a:p>
                <a:r>
                  <a:rPr lang="en-US" altLang="en-US" sz="1600">
                    <a:solidFill>
                      <a:schemeClr val="tx2"/>
                    </a:solidFill>
                  </a:rPr>
                  <a:t>store</a:t>
                </a:r>
                <a:endParaRPr lang="en-US" altLang="en-US"/>
              </a:p>
            </p:txBody>
          </p:sp>
          <p:sp>
            <p:nvSpPr>
              <p:cNvPr id="20518" name="Rectangle 41">
                <a:extLst>
                  <a:ext uri="{FF2B5EF4-FFF2-40B4-BE49-F238E27FC236}">
                    <a16:creationId xmlns:a16="http://schemas.microsoft.com/office/drawing/2014/main" id="{F9F32E6A-014A-4A4E-8A38-325C7AF8A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57" y="1861"/>
                <a:ext cx="471" cy="29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0515" name="Oval 42">
              <a:extLst>
                <a:ext uri="{FF2B5EF4-FFF2-40B4-BE49-F238E27FC236}">
                  <a16:creationId xmlns:a16="http://schemas.microsoft.com/office/drawing/2014/main" id="{C51FC912-B749-6D49-A4ED-4CFB8CD2C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2460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6" name="Oval 43">
              <a:extLst>
                <a:ext uri="{FF2B5EF4-FFF2-40B4-BE49-F238E27FC236}">
                  <a16:creationId xmlns:a16="http://schemas.microsoft.com/office/drawing/2014/main" id="{2988E7BF-6837-DB4E-8DD5-1842D2AA7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2778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494" name="Group 44">
            <a:extLst>
              <a:ext uri="{FF2B5EF4-FFF2-40B4-BE49-F238E27FC236}">
                <a16:creationId xmlns:a16="http://schemas.microsoft.com/office/drawing/2014/main" id="{3657327C-DAEA-3B44-9F15-BAD2B2C6D869}"/>
              </a:ext>
            </a:extLst>
          </p:cNvPr>
          <p:cNvGrpSpPr>
            <a:grpSpLocks/>
          </p:cNvGrpSpPr>
          <p:nvPr/>
        </p:nvGrpSpPr>
        <p:grpSpPr bwMode="auto">
          <a:xfrm>
            <a:off x="6064250" y="4667250"/>
            <a:ext cx="250825" cy="758825"/>
            <a:chOff x="3846" y="2810"/>
            <a:chExt cx="158" cy="478"/>
          </a:xfrm>
        </p:grpSpPr>
        <p:sp>
          <p:nvSpPr>
            <p:cNvPr id="20508" name="Rectangle 45">
              <a:extLst>
                <a:ext uri="{FF2B5EF4-FFF2-40B4-BE49-F238E27FC236}">
                  <a16:creationId xmlns:a16="http://schemas.microsoft.com/office/drawing/2014/main" id="{EAB2A5A1-3B23-2743-BC9C-08ECC23B13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05" y="3089"/>
              <a:ext cx="240" cy="1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9" name="Rectangle 46">
              <a:extLst>
                <a:ext uri="{FF2B5EF4-FFF2-40B4-BE49-F238E27FC236}">
                  <a16:creationId xmlns:a16="http://schemas.microsoft.com/office/drawing/2014/main" id="{17737606-F620-E44B-B3CD-14CF63EF3F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05" y="2851"/>
              <a:ext cx="240" cy="158"/>
            </a:xfrm>
            <a:prstGeom prst="rect">
              <a:avLst/>
            </a:prstGeom>
            <a:solidFill>
              <a:srgbClr val="880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0" name="Oval 47">
              <a:extLst>
                <a:ext uri="{FF2B5EF4-FFF2-40B4-BE49-F238E27FC236}">
                  <a16:creationId xmlns:a16="http://schemas.microsoft.com/office/drawing/2014/main" id="{3A267803-E0A7-D643-95F9-C85E16A7B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820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1" name="Oval 48">
              <a:extLst>
                <a:ext uri="{FF2B5EF4-FFF2-40B4-BE49-F238E27FC236}">
                  <a16:creationId xmlns:a16="http://schemas.microsoft.com/office/drawing/2014/main" id="{7C840A76-62F1-6E48-BC62-E9BDEB9AA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946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2" name="Oval 49">
              <a:extLst>
                <a:ext uri="{FF2B5EF4-FFF2-40B4-BE49-F238E27FC236}">
                  <a16:creationId xmlns:a16="http://schemas.microsoft.com/office/drawing/2014/main" id="{DC93082C-74CA-4F4D-B697-B851A1A01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066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3" name="Oval 50">
              <a:extLst>
                <a:ext uri="{FF2B5EF4-FFF2-40B4-BE49-F238E27FC236}">
                  <a16:creationId xmlns:a16="http://schemas.microsoft.com/office/drawing/2014/main" id="{C1AD1D15-49CD-D543-B6AC-9BDBA5813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92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495" name="Group 51">
            <a:extLst>
              <a:ext uri="{FF2B5EF4-FFF2-40B4-BE49-F238E27FC236}">
                <a16:creationId xmlns:a16="http://schemas.microsoft.com/office/drawing/2014/main" id="{77BE3FD1-FF10-CA4E-AE23-03A2A00EF1D1}"/>
              </a:ext>
            </a:extLst>
          </p:cNvPr>
          <p:cNvGrpSpPr>
            <a:grpSpLocks/>
          </p:cNvGrpSpPr>
          <p:nvPr/>
        </p:nvGrpSpPr>
        <p:grpSpPr bwMode="auto">
          <a:xfrm>
            <a:off x="7369175" y="5473700"/>
            <a:ext cx="250825" cy="774700"/>
            <a:chOff x="4512" y="2802"/>
            <a:chExt cx="158" cy="488"/>
          </a:xfrm>
        </p:grpSpPr>
        <p:grpSp>
          <p:nvGrpSpPr>
            <p:cNvPr id="20500" name="Group 52">
              <a:extLst>
                <a:ext uri="{FF2B5EF4-FFF2-40B4-BE49-F238E27FC236}">
                  <a16:creationId xmlns:a16="http://schemas.microsoft.com/office/drawing/2014/main" id="{9E8B9D6A-EDBA-6A40-90B5-BE9F501F50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050"/>
              <a:ext cx="158" cy="240"/>
              <a:chOff x="4260" y="2810"/>
              <a:chExt cx="158" cy="240"/>
            </a:xfrm>
          </p:grpSpPr>
          <p:sp>
            <p:nvSpPr>
              <p:cNvPr id="20505" name="Rectangle 53">
                <a:extLst>
                  <a:ext uri="{FF2B5EF4-FFF2-40B4-BE49-F238E27FC236}">
                    <a16:creationId xmlns:a16="http://schemas.microsoft.com/office/drawing/2014/main" id="{9026DF13-B9F7-E343-A0BB-41EE6F6B3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219" y="2851"/>
                <a:ext cx="240" cy="158"/>
              </a:xfrm>
              <a:prstGeom prst="rect">
                <a:avLst/>
              </a:prstGeom>
              <a:solidFill>
                <a:srgbClr val="880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6" name="Oval 54">
                <a:extLst>
                  <a:ext uri="{FF2B5EF4-FFF2-40B4-BE49-F238E27FC236}">
                    <a16:creationId xmlns:a16="http://schemas.microsoft.com/office/drawing/2014/main" id="{5929B667-B093-2740-8B73-AEA2108C6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820"/>
                <a:ext cx="90" cy="9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7" name="Oval 55">
                <a:extLst>
                  <a:ext uri="{FF2B5EF4-FFF2-40B4-BE49-F238E27FC236}">
                    <a16:creationId xmlns:a16="http://schemas.microsoft.com/office/drawing/2014/main" id="{40F560E7-EC25-D240-B782-EA48D5EF2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946"/>
                <a:ext cx="90" cy="9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0501" name="Group 56">
              <a:extLst>
                <a:ext uri="{FF2B5EF4-FFF2-40B4-BE49-F238E27FC236}">
                  <a16:creationId xmlns:a16="http://schemas.microsoft.com/office/drawing/2014/main" id="{561BF942-A06C-414A-A4A1-541B02226F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802"/>
              <a:ext cx="158" cy="240"/>
              <a:chOff x="4260" y="3048"/>
              <a:chExt cx="158" cy="240"/>
            </a:xfrm>
          </p:grpSpPr>
          <p:sp>
            <p:nvSpPr>
              <p:cNvPr id="20502" name="Rectangle 57">
                <a:extLst>
                  <a:ext uri="{FF2B5EF4-FFF2-40B4-BE49-F238E27FC236}">
                    <a16:creationId xmlns:a16="http://schemas.microsoft.com/office/drawing/2014/main" id="{4CC80F8F-2ECD-D94F-B8FA-967206765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219" y="3089"/>
                <a:ext cx="240" cy="1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3" name="Oval 58">
                <a:extLst>
                  <a:ext uri="{FF2B5EF4-FFF2-40B4-BE49-F238E27FC236}">
                    <a16:creationId xmlns:a16="http://schemas.microsoft.com/office/drawing/2014/main" id="{89F41A77-DB4B-0F41-97E4-F8721860D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2" y="3066"/>
                <a:ext cx="90" cy="9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4" name="Oval 59">
                <a:extLst>
                  <a:ext uri="{FF2B5EF4-FFF2-40B4-BE49-F238E27FC236}">
                    <a16:creationId xmlns:a16="http://schemas.microsoft.com/office/drawing/2014/main" id="{7D951715-31CD-B042-85A0-011CB9F9E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2" y="3192"/>
                <a:ext cx="90" cy="9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20496" name="Text Box 60">
            <a:extLst>
              <a:ext uri="{FF2B5EF4-FFF2-40B4-BE49-F238E27FC236}">
                <a16:creationId xmlns:a16="http://schemas.microsoft.com/office/drawing/2014/main" id="{8137F586-C580-634E-AB80-F097B6033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2114550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1.</a:t>
            </a:r>
          </a:p>
        </p:txBody>
      </p:sp>
      <p:sp>
        <p:nvSpPr>
          <p:cNvPr id="20497" name="Text Box 61">
            <a:extLst>
              <a:ext uri="{FF2B5EF4-FFF2-40B4-BE49-F238E27FC236}">
                <a16:creationId xmlns:a16="http://schemas.microsoft.com/office/drawing/2014/main" id="{263455BA-5917-5C43-8B31-645A016C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3638550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+mn-lt"/>
              </a:rPr>
              <a:t>2.</a:t>
            </a:r>
          </a:p>
        </p:txBody>
      </p:sp>
      <p:sp>
        <p:nvSpPr>
          <p:cNvPr id="20498" name="Text Box 62">
            <a:extLst>
              <a:ext uri="{FF2B5EF4-FFF2-40B4-BE49-F238E27FC236}">
                <a16:creationId xmlns:a16="http://schemas.microsoft.com/office/drawing/2014/main" id="{A9F8E052-4E36-BD40-82F2-D833E2B80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654" y="4686300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3.</a:t>
            </a:r>
          </a:p>
        </p:txBody>
      </p:sp>
      <p:sp>
        <p:nvSpPr>
          <p:cNvPr id="20499" name="Text Box 63">
            <a:extLst>
              <a:ext uri="{FF2B5EF4-FFF2-40B4-BE49-F238E27FC236}">
                <a16:creationId xmlns:a16="http://schemas.microsoft.com/office/drawing/2014/main" id="{FE9927AB-6F50-D54D-83C4-056DE89F5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50" y="542925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97301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Concurrency and time</a:t>
            </a:r>
          </a:p>
        </p:txBody>
      </p:sp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1066800" y="2165350"/>
            <a:ext cx="7154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2" name="Oval 5"/>
          <p:cNvSpPr>
            <a:spLocks noChangeArrowheads="1"/>
          </p:cNvSpPr>
          <p:nvPr/>
        </p:nvSpPr>
        <p:spPr bwMode="auto">
          <a:xfrm>
            <a:off x="1866900" y="2127250"/>
            <a:ext cx="55563" cy="555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3" name="Line 6"/>
          <p:cNvSpPr>
            <a:spLocks noChangeShapeType="1"/>
          </p:cNvSpPr>
          <p:nvPr/>
        </p:nvSpPr>
        <p:spPr bwMode="auto">
          <a:xfrm>
            <a:off x="1066800" y="3189288"/>
            <a:ext cx="7154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Oval 8"/>
          <p:cNvSpPr>
            <a:spLocks noChangeArrowheads="1"/>
          </p:cNvSpPr>
          <p:nvPr/>
        </p:nvSpPr>
        <p:spPr bwMode="auto">
          <a:xfrm>
            <a:off x="6407150" y="3103563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5" name="Oval 9"/>
          <p:cNvSpPr>
            <a:spLocks noChangeArrowheads="1"/>
          </p:cNvSpPr>
          <p:nvPr/>
        </p:nvSpPr>
        <p:spPr bwMode="auto">
          <a:xfrm>
            <a:off x="5716588" y="3151188"/>
            <a:ext cx="55562" cy="5556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6" name="Line 10"/>
          <p:cNvSpPr>
            <a:spLocks noChangeShapeType="1"/>
          </p:cNvSpPr>
          <p:nvPr/>
        </p:nvSpPr>
        <p:spPr bwMode="auto">
          <a:xfrm flipV="1">
            <a:off x="1219200" y="4191000"/>
            <a:ext cx="7002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Oval 11"/>
          <p:cNvSpPr>
            <a:spLocks noChangeArrowheads="1"/>
          </p:cNvSpPr>
          <p:nvPr/>
        </p:nvSpPr>
        <p:spPr bwMode="auto">
          <a:xfrm>
            <a:off x="7399338" y="41052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8" name="Rectangle 14"/>
          <p:cNvSpPr>
            <a:spLocks noChangeArrowheads="1"/>
          </p:cNvSpPr>
          <p:nvPr/>
        </p:nvSpPr>
        <p:spPr bwMode="auto">
          <a:xfrm>
            <a:off x="611188" y="1939925"/>
            <a:ext cx="473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i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4459" name="Rectangle 15"/>
          <p:cNvSpPr>
            <a:spLocks noChangeArrowheads="1"/>
          </p:cNvSpPr>
          <p:nvPr/>
        </p:nvSpPr>
        <p:spPr bwMode="auto">
          <a:xfrm>
            <a:off x="658813" y="2895600"/>
            <a:ext cx="48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B</a:t>
            </a:r>
          </a:p>
        </p:txBody>
      </p:sp>
      <p:sp>
        <p:nvSpPr>
          <p:cNvPr id="104460" name="Rectangle 16"/>
          <p:cNvSpPr>
            <a:spLocks noChangeArrowheads="1"/>
          </p:cNvSpPr>
          <p:nvPr/>
        </p:nvSpPr>
        <p:spPr bwMode="auto">
          <a:xfrm>
            <a:off x="8181975" y="40735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i="1"/>
              <a:t>C</a:t>
            </a:r>
          </a:p>
        </p:txBody>
      </p:sp>
      <p:sp>
        <p:nvSpPr>
          <p:cNvPr id="104461" name="Oval 18"/>
          <p:cNvSpPr>
            <a:spLocks noChangeArrowheads="1"/>
          </p:cNvSpPr>
          <p:nvPr/>
        </p:nvSpPr>
        <p:spPr bwMode="auto">
          <a:xfrm>
            <a:off x="4781550" y="3105150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62" name="Oval 19"/>
          <p:cNvSpPr>
            <a:spLocks noChangeArrowheads="1"/>
          </p:cNvSpPr>
          <p:nvPr/>
        </p:nvSpPr>
        <p:spPr bwMode="auto">
          <a:xfrm>
            <a:off x="3154363" y="2128838"/>
            <a:ext cx="55562" cy="5556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72" name="AutoShape 20"/>
          <p:cNvCxnSpPr>
            <a:cxnSpLocks noChangeShapeType="1"/>
            <a:stCxn id="104464" idx="5"/>
            <a:endCxn id="104461" idx="1"/>
          </p:cNvCxnSpPr>
          <p:nvPr/>
        </p:nvCxnSpPr>
        <p:spPr bwMode="auto">
          <a:xfrm rot="16200000" flipH="1">
            <a:off x="3943350" y="2266950"/>
            <a:ext cx="895350" cy="83185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04464" name="Oval 21"/>
          <p:cNvSpPr>
            <a:spLocks noChangeArrowheads="1"/>
          </p:cNvSpPr>
          <p:nvPr/>
        </p:nvSpPr>
        <p:spPr bwMode="auto">
          <a:xfrm>
            <a:off x="3829050" y="2089150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65" name="Oval 28"/>
          <p:cNvSpPr>
            <a:spLocks noChangeArrowheads="1"/>
          </p:cNvSpPr>
          <p:nvPr/>
        </p:nvSpPr>
        <p:spPr bwMode="auto">
          <a:xfrm>
            <a:off x="3206750" y="3151188"/>
            <a:ext cx="55563" cy="5556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81" name="AutoShape 20"/>
          <p:cNvCxnSpPr>
            <a:cxnSpLocks noChangeShapeType="1"/>
            <a:stCxn id="104454" idx="5"/>
            <a:endCxn id="104457" idx="1"/>
          </p:cNvCxnSpPr>
          <p:nvPr/>
        </p:nvCxnSpPr>
        <p:spPr bwMode="auto">
          <a:xfrm rot="16200000" flipH="1">
            <a:off x="6548438" y="3254375"/>
            <a:ext cx="881062" cy="871538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04467" name="Rectangle 15"/>
          <p:cNvSpPr>
            <a:spLocks noChangeArrowheads="1"/>
          </p:cNvSpPr>
          <p:nvPr/>
        </p:nvSpPr>
        <p:spPr bwMode="auto">
          <a:xfrm>
            <a:off x="660400" y="3962400"/>
            <a:ext cx="48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C</a:t>
            </a:r>
          </a:p>
        </p:txBody>
      </p:sp>
      <p:sp>
        <p:nvSpPr>
          <p:cNvPr id="104468" name="Oval 5"/>
          <p:cNvSpPr>
            <a:spLocks noChangeArrowheads="1"/>
          </p:cNvSpPr>
          <p:nvPr/>
        </p:nvSpPr>
        <p:spPr bwMode="auto">
          <a:xfrm>
            <a:off x="2466975" y="4162425"/>
            <a:ext cx="55563" cy="555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69" name="Oval 19"/>
          <p:cNvSpPr>
            <a:spLocks noChangeArrowheads="1"/>
          </p:cNvSpPr>
          <p:nvPr/>
        </p:nvSpPr>
        <p:spPr bwMode="auto">
          <a:xfrm>
            <a:off x="3754438" y="4162425"/>
            <a:ext cx="55562" cy="555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447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8" y="4572000"/>
            <a:ext cx="1579562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71" name="Rectangle 90"/>
          <p:cNvSpPr>
            <a:spLocks noChangeArrowheads="1"/>
          </p:cNvSpPr>
          <p:nvPr/>
        </p:nvSpPr>
        <p:spPr bwMode="auto">
          <a:xfrm>
            <a:off x="533400" y="4648200"/>
            <a:ext cx="64976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67"/>
                </a:solidFill>
              </a:rPr>
              <a:t>What do </a:t>
            </a:r>
            <a:r>
              <a:rPr lang="en-US" i="1" dirty="0">
                <a:solidFill>
                  <a:srgbClr val="003367"/>
                </a:solidFill>
              </a:rPr>
              <a:t>before</a:t>
            </a:r>
            <a:r>
              <a:rPr lang="en-US" dirty="0">
                <a:solidFill>
                  <a:srgbClr val="003367"/>
                </a:solidFill>
              </a:rPr>
              <a:t> and </a:t>
            </a:r>
            <a:r>
              <a:rPr lang="en-US" i="1" dirty="0">
                <a:solidFill>
                  <a:srgbClr val="003367"/>
                </a:solidFill>
              </a:rPr>
              <a:t>after</a:t>
            </a:r>
            <a:r>
              <a:rPr lang="en-US" dirty="0">
                <a:solidFill>
                  <a:srgbClr val="003367"/>
                </a:solidFill>
              </a:rPr>
              <a:t> mean in a concurrent world?</a:t>
            </a:r>
            <a:endParaRPr lang="en-US" i="1" dirty="0">
              <a:solidFill>
                <a:srgbClr val="003367"/>
              </a:solidFill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09600" y="5791200"/>
            <a:ext cx="624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cs typeface="Arial" charset="0"/>
              </a:rPr>
              <a:t>Time, Clocks, and the Ordering of Events in Distributed systems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, by Leslie </a:t>
            </a:r>
            <a:r>
              <a:rPr lang="en-US" sz="1800" dirty="0" err="1">
                <a:solidFill>
                  <a:srgbClr val="003367"/>
                </a:solidFill>
                <a:cs typeface="Arial" charset="0"/>
              </a:rPr>
              <a:t>Lamport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, CACM 21(7), July 1978</a:t>
            </a:r>
            <a:endParaRPr lang="en-US" sz="1800" dirty="0">
              <a:solidFill>
                <a:srgbClr val="0033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9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Same world, different timelines</a:t>
            </a:r>
          </a:p>
        </p:txBody>
      </p:sp>
      <p:pic>
        <p:nvPicPr>
          <p:cNvPr id="10547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8" y="4572000"/>
            <a:ext cx="1579562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6" name="Rectangle 90"/>
          <p:cNvSpPr>
            <a:spLocks noChangeArrowheads="1"/>
          </p:cNvSpPr>
          <p:nvPr/>
        </p:nvSpPr>
        <p:spPr bwMode="auto">
          <a:xfrm>
            <a:off x="990600" y="4495800"/>
            <a:ext cx="2743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Which of these happened first?</a:t>
            </a:r>
          </a:p>
        </p:txBody>
      </p:sp>
      <p:sp>
        <p:nvSpPr>
          <p:cNvPr id="105477" name="Line 3"/>
          <p:cNvSpPr>
            <a:spLocks noChangeShapeType="1"/>
          </p:cNvSpPr>
          <p:nvPr/>
        </p:nvSpPr>
        <p:spPr bwMode="auto">
          <a:xfrm>
            <a:off x="1066800" y="2476500"/>
            <a:ext cx="7154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1066800" y="3886200"/>
            <a:ext cx="7154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Rectangle 14"/>
          <p:cNvSpPr>
            <a:spLocks noChangeArrowheads="1"/>
          </p:cNvSpPr>
          <p:nvPr/>
        </p:nvSpPr>
        <p:spPr bwMode="auto">
          <a:xfrm>
            <a:off x="611188" y="2244725"/>
            <a:ext cx="473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i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5480" name="Rectangle 15"/>
          <p:cNvSpPr>
            <a:spLocks noChangeArrowheads="1"/>
          </p:cNvSpPr>
          <p:nvPr/>
        </p:nvSpPr>
        <p:spPr bwMode="auto">
          <a:xfrm>
            <a:off x="565150" y="3576638"/>
            <a:ext cx="484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B</a:t>
            </a:r>
          </a:p>
        </p:txBody>
      </p:sp>
      <p:sp>
        <p:nvSpPr>
          <p:cNvPr id="105481" name="Oval 18"/>
          <p:cNvSpPr>
            <a:spLocks noChangeArrowheads="1"/>
          </p:cNvSpPr>
          <p:nvPr/>
        </p:nvSpPr>
        <p:spPr bwMode="auto">
          <a:xfrm>
            <a:off x="4705350" y="38004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4" name="AutoShape 20"/>
          <p:cNvCxnSpPr>
            <a:cxnSpLocks noChangeShapeType="1"/>
            <a:stCxn id="105483" idx="5"/>
            <a:endCxn id="105481" idx="0"/>
          </p:cNvCxnSpPr>
          <p:nvPr/>
        </p:nvCxnSpPr>
        <p:spPr bwMode="auto">
          <a:xfrm>
            <a:off x="4242092" y="2537117"/>
            <a:ext cx="548983" cy="1263358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05483" name="Oval 21"/>
          <p:cNvSpPr>
            <a:spLocks noChangeArrowheads="1"/>
          </p:cNvSpPr>
          <p:nvPr/>
        </p:nvSpPr>
        <p:spPr bwMode="auto">
          <a:xfrm>
            <a:off x="4095750" y="23907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4" name="Oval 21"/>
          <p:cNvSpPr>
            <a:spLocks noChangeArrowheads="1"/>
          </p:cNvSpPr>
          <p:nvPr/>
        </p:nvSpPr>
        <p:spPr bwMode="auto">
          <a:xfrm>
            <a:off x="7372350" y="23907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5" name="Oval 21"/>
          <p:cNvSpPr>
            <a:spLocks noChangeArrowheads="1"/>
          </p:cNvSpPr>
          <p:nvPr/>
        </p:nvSpPr>
        <p:spPr bwMode="auto">
          <a:xfrm>
            <a:off x="1733550" y="23907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6" name="Oval 21"/>
          <p:cNvSpPr>
            <a:spLocks noChangeArrowheads="1"/>
          </p:cNvSpPr>
          <p:nvPr/>
        </p:nvSpPr>
        <p:spPr bwMode="auto">
          <a:xfrm>
            <a:off x="2114550" y="38004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7" name="Oval 21"/>
          <p:cNvSpPr>
            <a:spLocks noChangeArrowheads="1"/>
          </p:cNvSpPr>
          <p:nvPr/>
        </p:nvSpPr>
        <p:spPr bwMode="auto">
          <a:xfrm>
            <a:off x="6324600" y="38004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8" name="Rectangle 81"/>
          <p:cNvSpPr>
            <a:spLocks noChangeArrowheads="1"/>
          </p:cNvSpPr>
          <p:nvPr/>
        </p:nvSpPr>
        <p:spPr bwMode="auto">
          <a:xfrm>
            <a:off x="1295400" y="19050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3367"/>
                </a:solidFill>
              </a:rPr>
              <a:t>W(x)=v</a:t>
            </a:r>
            <a:endParaRPr lang="en-US" sz="2000" i="1">
              <a:solidFill>
                <a:srgbClr val="003367"/>
              </a:solidFill>
            </a:endParaRPr>
          </a:p>
        </p:txBody>
      </p:sp>
      <p:sp>
        <p:nvSpPr>
          <p:cNvPr id="105489" name="Rectangle 81"/>
          <p:cNvSpPr>
            <a:spLocks noChangeArrowheads="1"/>
          </p:cNvSpPr>
          <p:nvPr/>
        </p:nvSpPr>
        <p:spPr bwMode="auto">
          <a:xfrm>
            <a:off x="1905000" y="39624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3367"/>
                </a:solidFill>
              </a:rPr>
              <a:t>R(x)</a:t>
            </a:r>
            <a:endParaRPr lang="en-US" sz="2000" i="1">
              <a:solidFill>
                <a:srgbClr val="003367"/>
              </a:solidFill>
            </a:endParaRPr>
          </a:p>
        </p:txBody>
      </p:sp>
      <p:sp>
        <p:nvSpPr>
          <p:cNvPr id="105490" name="Rectangle 85"/>
          <p:cNvSpPr>
            <a:spLocks noChangeArrowheads="1"/>
          </p:cNvSpPr>
          <p:nvPr/>
        </p:nvSpPr>
        <p:spPr bwMode="auto">
          <a:xfrm>
            <a:off x="6172200" y="39624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3367"/>
                </a:solidFill>
              </a:rPr>
              <a:t>R(x)</a:t>
            </a:r>
            <a:endParaRPr lang="en-US" sz="2000" i="1">
              <a:solidFill>
                <a:srgbClr val="003367"/>
              </a:solidFill>
            </a:endParaRPr>
          </a:p>
        </p:txBody>
      </p:sp>
      <p:sp>
        <p:nvSpPr>
          <p:cNvPr id="105491" name="Rectangle 81"/>
          <p:cNvSpPr>
            <a:spLocks noChangeArrowheads="1"/>
          </p:cNvSpPr>
          <p:nvPr/>
        </p:nvSpPr>
        <p:spPr bwMode="auto">
          <a:xfrm>
            <a:off x="2819400" y="1654314"/>
            <a:ext cx="2667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3367"/>
                </a:solidFill>
              </a:rPr>
              <a:t>Message: a synchronization event</a:t>
            </a:r>
            <a:endParaRPr lang="en-US" sz="2000" i="1" dirty="0">
              <a:solidFill>
                <a:srgbClr val="003367"/>
              </a:solidFill>
            </a:endParaRPr>
          </a:p>
        </p:txBody>
      </p:sp>
      <p:sp>
        <p:nvSpPr>
          <p:cNvPr id="105492" name="Rectangle 81"/>
          <p:cNvSpPr>
            <a:spLocks noChangeArrowheads="1"/>
          </p:cNvSpPr>
          <p:nvPr/>
        </p:nvSpPr>
        <p:spPr bwMode="auto">
          <a:xfrm>
            <a:off x="4191000" y="3940175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rgbClr val="003367"/>
                </a:solidFill>
              </a:rPr>
              <a:t>Event receive</a:t>
            </a:r>
            <a:endParaRPr lang="en-US" sz="2000" i="1" dirty="0">
              <a:solidFill>
                <a:srgbClr val="003367"/>
              </a:solidFill>
            </a:endParaRPr>
          </a:p>
        </p:txBody>
      </p:sp>
      <p:sp>
        <p:nvSpPr>
          <p:cNvPr id="105493" name="Rectangle 81"/>
          <p:cNvSpPr>
            <a:spLocks noChangeArrowheads="1"/>
          </p:cNvSpPr>
          <p:nvPr/>
        </p:nvSpPr>
        <p:spPr bwMode="auto">
          <a:xfrm>
            <a:off x="4495800" y="2644134"/>
            <a:ext cx="1828800" cy="70788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3367"/>
                </a:solidFill>
              </a:rPr>
              <a:t>“Event e1a wrote W(x)=v”</a:t>
            </a:r>
            <a:endParaRPr lang="en-US" sz="2000" i="1" dirty="0">
              <a:solidFill>
                <a:srgbClr val="003367"/>
              </a:solidFill>
            </a:endParaRPr>
          </a:p>
        </p:txBody>
      </p:sp>
      <p:sp>
        <p:nvSpPr>
          <p:cNvPr id="105494" name="Freeform 90"/>
          <p:cNvSpPr>
            <a:spLocks noChangeArrowheads="1"/>
          </p:cNvSpPr>
          <p:nvPr/>
        </p:nvSpPr>
        <p:spPr bwMode="auto">
          <a:xfrm>
            <a:off x="1206500" y="1765300"/>
            <a:ext cx="1398588" cy="2616200"/>
          </a:xfrm>
          <a:custGeom>
            <a:avLst/>
            <a:gdLst>
              <a:gd name="T0" fmla="*/ 405896 w 1399007"/>
              <a:gd name="T1" fmla="*/ 12700 h 2616200"/>
              <a:gd name="T2" fmla="*/ 253588 w 1399007"/>
              <a:gd name="T3" fmla="*/ 50800 h 2616200"/>
              <a:gd name="T4" fmla="*/ 202818 w 1399007"/>
              <a:gd name="T5" fmla="*/ 76200 h 2616200"/>
              <a:gd name="T6" fmla="*/ 126664 w 1399007"/>
              <a:gd name="T7" fmla="*/ 139700 h 2616200"/>
              <a:gd name="T8" fmla="*/ 75894 w 1399007"/>
              <a:gd name="T9" fmla="*/ 190500 h 2616200"/>
              <a:gd name="T10" fmla="*/ 37818 w 1399007"/>
              <a:gd name="T11" fmla="*/ 203200 h 2616200"/>
              <a:gd name="T12" fmla="*/ 25124 w 1399007"/>
              <a:gd name="T13" fmla="*/ 241300 h 2616200"/>
              <a:gd name="T14" fmla="*/ 25124 w 1399007"/>
              <a:gd name="T15" fmla="*/ 609600 h 2616200"/>
              <a:gd name="T16" fmla="*/ 50510 w 1399007"/>
              <a:gd name="T17" fmla="*/ 647700 h 2616200"/>
              <a:gd name="T18" fmla="*/ 113972 w 1399007"/>
              <a:gd name="T19" fmla="*/ 723900 h 2616200"/>
              <a:gd name="T20" fmla="*/ 164742 w 1399007"/>
              <a:gd name="T21" fmla="*/ 812800 h 2616200"/>
              <a:gd name="T22" fmla="*/ 190126 w 1399007"/>
              <a:gd name="T23" fmla="*/ 850900 h 2616200"/>
              <a:gd name="T24" fmla="*/ 240896 w 1399007"/>
              <a:gd name="T25" fmla="*/ 965200 h 2616200"/>
              <a:gd name="T26" fmla="*/ 266280 w 1399007"/>
              <a:gd name="T27" fmla="*/ 1041400 h 2616200"/>
              <a:gd name="T28" fmla="*/ 304358 w 1399007"/>
              <a:gd name="T29" fmla="*/ 1104900 h 2616200"/>
              <a:gd name="T30" fmla="*/ 329742 w 1399007"/>
              <a:gd name="T31" fmla="*/ 1168400 h 2616200"/>
              <a:gd name="T32" fmla="*/ 380512 w 1399007"/>
              <a:gd name="T33" fmla="*/ 1295400 h 2616200"/>
              <a:gd name="T34" fmla="*/ 393204 w 1399007"/>
              <a:gd name="T35" fmla="*/ 1447800 h 2616200"/>
              <a:gd name="T36" fmla="*/ 405896 w 1399007"/>
              <a:gd name="T37" fmla="*/ 1485900 h 2616200"/>
              <a:gd name="T38" fmla="*/ 443974 w 1399007"/>
              <a:gd name="T39" fmla="*/ 2057400 h 2616200"/>
              <a:gd name="T40" fmla="*/ 456666 w 1399007"/>
              <a:gd name="T41" fmla="*/ 2095500 h 2616200"/>
              <a:gd name="T42" fmla="*/ 469358 w 1399007"/>
              <a:gd name="T43" fmla="*/ 2133600 h 2616200"/>
              <a:gd name="T44" fmla="*/ 494744 w 1399007"/>
              <a:gd name="T45" fmla="*/ 2171700 h 2616200"/>
              <a:gd name="T46" fmla="*/ 570898 w 1399007"/>
              <a:gd name="T47" fmla="*/ 2235200 h 2616200"/>
              <a:gd name="T48" fmla="*/ 596282 w 1399007"/>
              <a:gd name="T49" fmla="*/ 2273300 h 2616200"/>
              <a:gd name="T50" fmla="*/ 634360 w 1399007"/>
              <a:gd name="T51" fmla="*/ 2298700 h 2616200"/>
              <a:gd name="T52" fmla="*/ 697822 w 1399007"/>
              <a:gd name="T53" fmla="*/ 2374900 h 2616200"/>
              <a:gd name="T54" fmla="*/ 761284 w 1399007"/>
              <a:gd name="T55" fmla="*/ 2463800 h 2616200"/>
              <a:gd name="T56" fmla="*/ 862823 w 1399007"/>
              <a:gd name="T57" fmla="*/ 2552700 h 2616200"/>
              <a:gd name="T58" fmla="*/ 938978 w 1399007"/>
              <a:gd name="T59" fmla="*/ 2578100 h 2616200"/>
              <a:gd name="T60" fmla="*/ 1027824 w 1399007"/>
              <a:gd name="T61" fmla="*/ 2616200 h 2616200"/>
              <a:gd name="T62" fmla="*/ 1307056 w 1399007"/>
              <a:gd name="T63" fmla="*/ 2590800 h 2616200"/>
              <a:gd name="T64" fmla="*/ 1319750 w 1399007"/>
              <a:gd name="T65" fmla="*/ 2552700 h 2616200"/>
              <a:gd name="T66" fmla="*/ 1395904 w 1399007"/>
              <a:gd name="T67" fmla="*/ 2374900 h 2616200"/>
              <a:gd name="T68" fmla="*/ 1383211 w 1399007"/>
              <a:gd name="T69" fmla="*/ 2070100 h 2616200"/>
              <a:gd name="T70" fmla="*/ 1345134 w 1399007"/>
              <a:gd name="T71" fmla="*/ 1943100 h 2616200"/>
              <a:gd name="T72" fmla="*/ 1319750 w 1399007"/>
              <a:gd name="T73" fmla="*/ 1778000 h 2616200"/>
              <a:gd name="T74" fmla="*/ 1281672 w 1399007"/>
              <a:gd name="T75" fmla="*/ 1689100 h 2616200"/>
              <a:gd name="T76" fmla="*/ 1230902 w 1399007"/>
              <a:gd name="T77" fmla="*/ 1600200 h 2616200"/>
              <a:gd name="T78" fmla="*/ 1192826 w 1399007"/>
              <a:gd name="T79" fmla="*/ 1485900 h 2616200"/>
              <a:gd name="T80" fmla="*/ 1180132 w 1399007"/>
              <a:gd name="T81" fmla="*/ 1447800 h 2616200"/>
              <a:gd name="T82" fmla="*/ 1167440 w 1399007"/>
              <a:gd name="T83" fmla="*/ 1384300 h 2616200"/>
              <a:gd name="T84" fmla="*/ 1154748 w 1399007"/>
              <a:gd name="T85" fmla="*/ 1308100 h 2616200"/>
              <a:gd name="T86" fmla="*/ 1142056 w 1399007"/>
              <a:gd name="T87" fmla="*/ 1257300 h 2616200"/>
              <a:gd name="T88" fmla="*/ 1129364 w 1399007"/>
              <a:gd name="T89" fmla="*/ 1143000 h 2616200"/>
              <a:gd name="T90" fmla="*/ 1116670 w 1399007"/>
              <a:gd name="T91" fmla="*/ 1054100 h 2616200"/>
              <a:gd name="T92" fmla="*/ 1103978 w 1399007"/>
              <a:gd name="T93" fmla="*/ 800100 h 2616200"/>
              <a:gd name="T94" fmla="*/ 1078594 w 1399007"/>
              <a:gd name="T95" fmla="*/ 685800 h 2616200"/>
              <a:gd name="T96" fmla="*/ 1065902 w 1399007"/>
              <a:gd name="T97" fmla="*/ 609600 h 2616200"/>
              <a:gd name="T98" fmla="*/ 1040516 w 1399007"/>
              <a:gd name="T99" fmla="*/ 355600 h 2616200"/>
              <a:gd name="T100" fmla="*/ 1002440 w 1399007"/>
              <a:gd name="T101" fmla="*/ 228600 h 2616200"/>
              <a:gd name="T102" fmla="*/ 926284 w 1399007"/>
              <a:gd name="T103" fmla="*/ 190500 h 2616200"/>
              <a:gd name="T104" fmla="*/ 888208 w 1399007"/>
              <a:gd name="T105" fmla="*/ 165100 h 2616200"/>
              <a:gd name="T106" fmla="*/ 875516 w 1399007"/>
              <a:gd name="T107" fmla="*/ 127000 h 2616200"/>
              <a:gd name="T108" fmla="*/ 748592 w 1399007"/>
              <a:gd name="T109" fmla="*/ 88900 h 2616200"/>
              <a:gd name="T110" fmla="*/ 710514 w 1399007"/>
              <a:gd name="T111" fmla="*/ 76200 h 2616200"/>
              <a:gd name="T112" fmla="*/ 596282 w 1399007"/>
              <a:gd name="T113" fmla="*/ 50800 h 2616200"/>
              <a:gd name="T114" fmla="*/ 469358 w 1399007"/>
              <a:gd name="T115" fmla="*/ 0 h 2616200"/>
              <a:gd name="T116" fmla="*/ 405896 w 1399007"/>
              <a:gd name="T117" fmla="*/ 12700 h 26162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99007"/>
              <a:gd name="T178" fmla="*/ 0 h 2616200"/>
              <a:gd name="T179" fmla="*/ 1399007 w 1399007"/>
              <a:gd name="T180" fmla="*/ 2616200 h 261620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99007" h="2616200">
                <a:moveTo>
                  <a:pt x="406140" y="12700"/>
                </a:moveTo>
                <a:cubicBezTo>
                  <a:pt x="379862" y="18539"/>
                  <a:pt x="294193" y="33463"/>
                  <a:pt x="253740" y="50800"/>
                </a:cubicBezTo>
                <a:cubicBezTo>
                  <a:pt x="236339" y="58258"/>
                  <a:pt x="218450" y="65343"/>
                  <a:pt x="202940" y="76200"/>
                </a:cubicBezTo>
                <a:cubicBezTo>
                  <a:pt x="175853" y="95161"/>
                  <a:pt x="151316" y="117582"/>
                  <a:pt x="126740" y="139700"/>
                </a:cubicBezTo>
                <a:cubicBezTo>
                  <a:pt x="108940" y="155720"/>
                  <a:pt x="95427" y="176581"/>
                  <a:pt x="75940" y="190500"/>
                </a:cubicBezTo>
                <a:cubicBezTo>
                  <a:pt x="65047" y="198281"/>
                  <a:pt x="50540" y="198967"/>
                  <a:pt x="37840" y="203200"/>
                </a:cubicBezTo>
                <a:cubicBezTo>
                  <a:pt x="33607" y="215900"/>
                  <a:pt x="27765" y="228173"/>
                  <a:pt x="25140" y="241300"/>
                </a:cubicBezTo>
                <a:cubicBezTo>
                  <a:pt x="0" y="367002"/>
                  <a:pt x="8763" y="473122"/>
                  <a:pt x="25140" y="609600"/>
                </a:cubicBezTo>
                <a:cubicBezTo>
                  <a:pt x="26959" y="624755"/>
                  <a:pt x="41169" y="635652"/>
                  <a:pt x="50540" y="647700"/>
                </a:cubicBezTo>
                <a:cubicBezTo>
                  <a:pt x="70839" y="673799"/>
                  <a:pt x="95220" y="696716"/>
                  <a:pt x="114040" y="723900"/>
                </a:cubicBezTo>
                <a:cubicBezTo>
                  <a:pt x="133467" y="751962"/>
                  <a:pt x="147280" y="783534"/>
                  <a:pt x="164840" y="812800"/>
                </a:cubicBezTo>
                <a:cubicBezTo>
                  <a:pt x="172693" y="825888"/>
                  <a:pt x="181773" y="838200"/>
                  <a:pt x="190240" y="850900"/>
                </a:cubicBezTo>
                <a:cubicBezTo>
                  <a:pt x="218791" y="965103"/>
                  <a:pt x="180010" y="830934"/>
                  <a:pt x="241040" y="965200"/>
                </a:cubicBezTo>
                <a:cubicBezTo>
                  <a:pt x="252119" y="989574"/>
                  <a:pt x="255361" y="1017026"/>
                  <a:pt x="266440" y="1041400"/>
                </a:cubicBezTo>
                <a:cubicBezTo>
                  <a:pt x="276654" y="1063872"/>
                  <a:pt x="293501" y="1082822"/>
                  <a:pt x="304540" y="1104900"/>
                </a:cubicBezTo>
                <a:cubicBezTo>
                  <a:pt x="314735" y="1125290"/>
                  <a:pt x="320681" y="1147568"/>
                  <a:pt x="329940" y="1168400"/>
                </a:cubicBezTo>
                <a:cubicBezTo>
                  <a:pt x="379772" y="1280521"/>
                  <a:pt x="331735" y="1148385"/>
                  <a:pt x="380740" y="1295400"/>
                </a:cubicBezTo>
                <a:cubicBezTo>
                  <a:pt x="384973" y="1346200"/>
                  <a:pt x="386703" y="1397271"/>
                  <a:pt x="393440" y="1447800"/>
                </a:cubicBezTo>
                <a:cubicBezTo>
                  <a:pt x="395209" y="1461070"/>
                  <a:pt x="405503" y="1472528"/>
                  <a:pt x="406140" y="1485900"/>
                </a:cubicBezTo>
                <a:cubicBezTo>
                  <a:pt x="432913" y="2048124"/>
                  <a:pt x="364444" y="1818011"/>
                  <a:pt x="444240" y="2057400"/>
                </a:cubicBezTo>
                <a:lnTo>
                  <a:pt x="456940" y="2095500"/>
                </a:lnTo>
                <a:cubicBezTo>
                  <a:pt x="461173" y="2108200"/>
                  <a:pt x="462214" y="2122461"/>
                  <a:pt x="469640" y="2133600"/>
                </a:cubicBezTo>
                <a:cubicBezTo>
                  <a:pt x="478107" y="2146300"/>
                  <a:pt x="485269" y="2159974"/>
                  <a:pt x="495040" y="2171700"/>
                </a:cubicBezTo>
                <a:cubicBezTo>
                  <a:pt x="525598" y="2208370"/>
                  <a:pt x="533778" y="2210225"/>
                  <a:pt x="571240" y="2235200"/>
                </a:cubicBezTo>
                <a:cubicBezTo>
                  <a:pt x="579707" y="2247900"/>
                  <a:pt x="585847" y="2262507"/>
                  <a:pt x="596640" y="2273300"/>
                </a:cubicBezTo>
                <a:cubicBezTo>
                  <a:pt x="607433" y="2284093"/>
                  <a:pt x="624969" y="2286974"/>
                  <a:pt x="634740" y="2298700"/>
                </a:cubicBezTo>
                <a:cubicBezTo>
                  <a:pt x="715305" y="2395378"/>
                  <a:pt x="605415" y="2313017"/>
                  <a:pt x="698240" y="2374900"/>
                </a:cubicBezTo>
                <a:cubicBezTo>
                  <a:pt x="745240" y="2468900"/>
                  <a:pt x="697381" y="2386570"/>
                  <a:pt x="761740" y="2463800"/>
                </a:cubicBezTo>
                <a:cubicBezTo>
                  <a:pt x="801631" y="2511669"/>
                  <a:pt x="779325" y="2524695"/>
                  <a:pt x="863340" y="2552700"/>
                </a:cubicBezTo>
                <a:cubicBezTo>
                  <a:pt x="888740" y="2561167"/>
                  <a:pt x="917263" y="2563248"/>
                  <a:pt x="939540" y="2578100"/>
                </a:cubicBezTo>
                <a:cubicBezTo>
                  <a:pt x="992163" y="2613182"/>
                  <a:pt x="962832" y="2599798"/>
                  <a:pt x="1028440" y="2616200"/>
                </a:cubicBezTo>
                <a:cubicBezTo>
                  <a:pt x="1121573" y="2607733"/>
                  <a:pt x="1216457" y="2610666"/>
                  <a:pt x="1307840" y="2590800"/>
                </a:cubicBezTo>
                <a:cubicBezTo>
                  <a:pt x="1320921" y="2587956"/>
                  <a:pt x="1315000" y="2564887"/>
                  <a:pt x="1320540" y="2552700"/>
                </a:cubicBezTo>
                <a:cubicBezTo>
                  <a:pt x="1399007" y="2380072"/>
                  <a:pt x="1348269" y="2520312"/>
                  <a:pt x="1396740" y="2374900"/>
                </a:cubicBezTo>
                <a:cubicBezTo>
                  <a:pt x="1392507" y="2273300"/>
                  <a:pt x="1393835" y="2171315"/>
                  <a:pt x="1384040" y="2070100"/>
                </a:cubicBezTo>
                <a:cubicBezTo>
                  <a:pt x="1382057" y="2049613"/>
                  <a:pt x="1356616" y="1975129"/>
                  <a:pt x="1345940" y="1943100"/>
                </a:cubicBezTo>
                <a:cubicBezTo>
                  <a:pt x="1341889" y="1914742"/>
                  <a:pt x="1327588" y="1809718"/>
                  <a:pt x="1320540" y="1778000"/>
                </a:cubicBezTo>
                <a:cubicBezTo>
                  <a:pt x="1311376" y="1736761"/>
                  <a:pt x="1300360" y="1730913"/>
                  <a:pt x="1282440" y="1689100"/>
                </a:cubicBezTo>
                <a:cubicBezTo>
                  <a:pt x="1250118" y="1613681"/>
                  <a:pt x="1298215" y="1688966"/>
                  <a:pt x="1231640" y="1600200"/>
                </a:cubicBezTo>
                <a:lnTo>
                  <a:pt x="1193540" y="1485900"/>
                </a:lnTo>
                <a:cubicBezTo>
                  <a:pt x="1189307" y="1473200"/>
                  <a:pt x="1183465" y="1460927"/>
                  <a:pt x="1180840" y="1447800"/>
                </a:cubicBezTo>
                <a:cubicBezTo>
                  <a:pt x="1176607" y="1426633"/>
                  <a:pt x="1172001" y="1405538"/>
                  <a:pt x="1168140" y="1384300"/>
                </a:cubicBezTo>
                <a:cubicBezTo>
                  <a:pt x="1163534" y="1358965"/>
                  <a:pt x="1160490" y="1333350"/>
                  <a:pt x="1155440" y="1308100"/>
                </a:cubicBezTo>
                <a:cubicBezTo>
                  <a:pt x="1152017" y="1290984"/>
                  <a:pt x="1146973" y="1274233"/>
                  <a:pt x="1142740" y="1257300"/>
                </a:cubicBezTo>
                <a:cubicBezTo>
                  <a:pt x="1138507" y="1219200"/>
                  <a:pt x="1134795" y="1181038"/>
                  <a:pt x="1130040" y="1143000"/>
                </a:cubicBezTo>
                <a:cubicBezTo>
                  <a:pt x="1126327" y="1113297"/>
                  <a:pt x="1119551" y="1083952"/>
                  <a:pt x="1117340" y="1054100"/>
                </a:cubicBezTo>
                <a:cubicBezTo>
                  <a:pt x="1111078" y="969559"/>
                  <a:pt x="1111400" y="884602"/>
                  <a:pt x="1104640" y="800100"/>
                </a:cubicBezTo>
                <a:cubicBezTo>
                  <a:pt x="1101683" y="763132"/>
                  <a:pt x="1086529" y="722247"/>
                  <a:pt x="1079240" y="685800"/>
                </a:cubicBezTo>
                <a:cubicBezTo>
                  <a:pt x="1074190" y="660550"/>
                  <a:pt x="1070773" y="635000"/>
                  <a:pt x="1066540" y="609600"/>
                </a:cubicBezTo>
                <a:cubicBezTo>
                  <a:pt x="1056946" y="484874"/>
                  <a:pt x="1058716" y="461059"/>
                  <a:pt x="1041140" y="355600"/>
                </a:cubicBezTo>
                <a:cubicBezTo>
                  <a:pt x="1035268" y="320370"/>
                  <a:pt x="1024524" y="258677"/>
                  <a:pt x="1003040" y="228600"/>
                </a:cubicBezTo>
                <a:cubicBezTo>
                  <a:pt x="982820" y="200292"/>
                  <a:pt x="953969" y="204065"/>
                  <a:pt x="926840" y="190500"/>
                </a:cubicBezTo>
                <a:cubicBezTo>
                  <a:pt x="913188" y="183674"/>
                  <a:pt x="901440" y="173567"/>
                  <a:pt x="888740" y="165100"/>
                </a:cubicBezTo>
                <a:cubicBezTo>
                  <a:pt x="884507" y="152400"/>
                  <a:pt x="885506" y="136466"/>
                  <a:pt x="876040" y="127000"/>
                </a:cubicBezTo>
                <a:cubicBezTo>
                  <a:pt x="844689" y="95649"/>
                  <a:pt x="786134" y="97143"/>
                  <a:pt x="749040" y="88900"/>
                </a:cubicBezTo>
                <a:cubicBezTo>
                  <a:pt x="735972" y="85996"/>
                  <a:pt x="723812" y="79878"/>
                  <a:pt x="710940" y="76200"/>
                </a:cubicBezTo>
                <a:cubicBezTo>
                  <a:pt x="669091" y="64243"/>
                  <a:pt x="640288" y="59530"/>
                  <a:pt x="596640" y="50800"/>
                </a:cubicBezTo>
                <a:cubicBezTo>
                  <a:pt x="566280" y="35620"/>
                  <a:pt x="501027" y="0"/>
                  <a:pt x="469640" y="0"/>
                </a:cubicBezTo>
                <a:lnTo>
                  <a:pt x="406140" y="127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05495" name="Rectangle 81"/>
          <p:cNvSpPr>
            <a:spLocks noChangeArrowheads="1"/>
          </p:cNvSpPr>
          <p:nvPr/>
        </p:nvSpPr>
        <p:spPr bwMode="auto">
          <a:xfrm>
            <a:off x="1600200" y="25146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003367"/>
                </a:solidFill>
              </a:rPr>
              <a:t>e1a</a:t>
            </a:r>
          </a:p>
        </p:txBody>
      </p:sp>
      <p:sp>
        <p:nvSpPr>
          <p:cNvPr id="105496" name="Rectangle 81"/>
          <p:cNvSpPr>
            <a:spLocks noChangeArrowheads="1"/>
          </p:cNvSpPr>
          <p:nvPr/>
        </p:nvSpPr>
        <p:spPr bwMode="auto">
          <a:xfrm>
            <a:off x="1828800" y="34290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003367"/>
                </a:solidFill>
              </a:rPr>
              <a:t>e1b</a:t>
            </a:r>
          </a:p>
        </p:txBody>
      </p:sp>
      <p:sp>
        <p:nvSpPr>
          <p:cNvPr id="105497" name="Rectangle 81"/>
          <p:cNvSpPr>
            <a:spLocks noChangeArrowheads="1"/>
          </p:cNvSpPr>
          <p:nvPr/>
        </p:nvSpPr>
        <p:spPr bwMode="auto">
          <a:xfrm>
            <a:off x="3581400" y="24193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003367"/>
                </a:solidFill>
              </a:rPr>
              <a:t>e2</a:t>
            </a:r>
          </a:p>
        </p:txBody>
      </p:sp>
      <p:sp>
        <p:nvSpPr>
          <p:cNvPr id="105498" name="Rectangle 81"/>
          <p:cNvSpPr>
            <a:spLocks noChangeArrowheads="1"/>
          </p:cNvSpPr>
          <p:nvPr/>
        </p:nvSpPr>
        <p:spPr bwMode="auto">
          <a:xfrm>
            <a:off x="4724400" y="35052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003367"/>
                </a:solidFill>
              </a:rPr>
              <a:t>e3b</a:t>
            </a:r>
          </a:p>
        </p:txBody>
      </p:sp>
      <p:sp>
        <p:nvSpPr>
          <p:cNvPr id="105499" name="Rectangle 81"/>
          <p:cNvSpPr>
            <a:spLocks noChangeArrowheads="1"/>
          </p:cNvSpPr>
          <p:nvPr/>
        </p:nvSpPr>
        <p:spPr bwMode="auto">
          <a:xfrm>
            <a:off x="6324600" y="35052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003367"/>
                </a:solidFill>
              </a:rPr>
              <a:t>e4</a:t>
            </a:r>
          </a:p>
        </p:txBody>
      </p:sp>
      <p:sp>
        <p:nvSpPr>
          <p:cNvPr id="105500" name="Rectangle 81"/>
          <p:cNvSpPr>
            <a:spLocks noChangeArrowheads="1"/>
          </p:cNvSpPr>
          <p:nvPr/>
        </p:nvSpPr>
        <p:spPr bwMode="auto">
          <a:xfrm>
            <a:off x="7162800" y="19812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003367"/>
                </a:solidFill>
              </a:rPr>
              <a:t>e3a</a:t>
            </a:r>
          </a:p>
        </p:txBody>
      </p:sp>
      <p:sp>
        <p:nvSpPr>
          <p:cNvPr id="105501" name="Rectangle 90"/>
          <p:cNvSpPr>
            <a:spLocks noChangeArrowheads="1"/>
          </p:cNvSpPr>
          <p:nvPr/>
        </p:nvSpPr>
        <p:spPr bwMode="auto">
          <a:xfrm>
            <a:off x="990600" y="5486400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3367"/>
                </a:solidFill>
              </a:rPr>
              <a:t>e1a is </a:t>
            </a:r>
            <a:r>
              <a:rPr lang="en-US">
                <a:solidFill>
                  <a:srgbClr val="800000"/>
                </a:solidFill>
              </a:rPr>
              <a:t>concurrent </a:t>
            </a:r>
            <a:r>
              <a:rPr lang="en-US">
                <a:solidFill>
                  <a:srgbClr val="003367"/>
                </a:solidFill>
              </a:rPr>
              <a:t>with e1b</a:t>
            </a:r>
          </a:p>
        </p:txBody>
      </p:sp>
      <p:sp>
        <p:nvSpPr>
          <p:cNvPr id="105502" name="Rectangle 90"/>
          <p:cNvSpPr>
            <a:spLocks noChangeArrowheads="1"/>
          </p:cNvSpPr>
          <p:nvPr/>
        </p:nvSpPr>
        <p:spPr bwMode="auto">
          <a:xfrm>
            <a:off x="990600" y="5862638"/>
            <a:ext cx="495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67"/>
                </a:solidFill>
              </a:rPr>
              <a:t>e3a is </a:t>
            </a:r>
            <a:r>
              <a:rPr lang="en-US" dirty="0">
                <a:solidFill>
                  <a:srgbClr val="800000"/>
                </a:solidFill>
              </a:rPr>
              <a:t>concurrent </a:t>
            </a:r>
            <a:r>
              <a:rPr lang="en-US" dirty="0">
                <a:solidFill>
                  <a:srgbClr val="003367"/>
                </a:solidFill>
              </a:rPr>
              <a:t>with e3b and e4 </a:t>
            </a:r>
          </a:p>
        </p:txBody>
      </p:sp>
      <p:sp>
        <p:nvSpPr>
          <p:cNvPr id="105503" name="Rectangle 90"/>
          <p:cNvSpPr>
            <a:spLocks noChangeArrowheads="1"/>
          </p:cNvSpPr>
          <p:nvPr/>
        </p:nvSpPr>
        <p:spPr bwMode="auto">
          <a:xfrm>
            <a:off x="990600" y="6243638"/>
            <a:ext cx="449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67"/>
                </a:solidFill>
              </a:rPr>
              <a:t>What about the others?</a:t>
            </a:r>
          </a:p>
        </p:txBody>
      </p:sp>
    </p:spTree>
    <p:extLst>
      <p:ext uri="{BB962C8B-B14F-4D97-AF65-F5344CB8AC3E}">
        <p14:creationId xmlns:p14="http://schemas.microsoft.com/office/powerpoint/2010/main" val="287738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Arial" charset="0"/>
                <a:ea typeface="ＭＳ Ｐゴシック" charset="0"/>
              </a:rPr>
              <a:t>Axiom 1: </a:t>
            </a:r>
            <a:r>
              <a:rPr lang="en-US" sz="3200" i="1">
                <a:latin typeface="Arial" charset="0"/>
                <a:ea typeface="ＭＳ Ｐゴシック" charset="0"/>
              </a:rPr>
              <a:t>happened-before </a:t>
            </a:r>
            <a:r>
              <a:rPr lang="en-US" sz="3200">
                <a:latin typeface="Arial" charset="0"/>
                <a:ea typeface="ＭＳ Ｐゴシック" charset="0"/>
              </a:rPr>
              <a:t>(</a:t>
            </a:r>
            <a:r>
              <a:rPr lang="en-US" sz="3200">
                <a:latin typeface="Arial" charset="0"/>
                <a:ea typeface="ＭＳ Ｐゴシック" charset="0"/>
                <a:sym typeface="Wingdings" charset="0"/>
              </a:rPr>
              <a:t>)</a:t>
            </a:r>
            <a:endParaRPr lang="en-US" sz="3200">
              <a:latin typeface="Arial" charset="0"/>
              <a:ea typeface="ＭＳ Ｐゴシック" charset="0"/>
            </a:endParaRPr>
          </a:p>
        </p:txBody>
      </p:sp>
      <p:sp>
        <p:nvSpPr>
          <p:cNvPr id="52226" name="Rectangle 16"/>
          <p:cNvSpPr>
            <a:spLocks noChangeArrowheads="1"/>
          </p:cNvSpPr>
          <p:nvPr/>
        </p:nvSpPr>
        <p:spPr bwMode="auto">
          <a:xfrm>
            <a:off x="8181975" y="40735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i="1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1754188" y="1790700"/>
            <a:ext cx="6018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2228" name="Line 6"/>
          <p:cNvSpPr>
            <a:spLocks noChangeShapeType="1"/>
          </p:cNvSpPr>
          <p:nvPr/>
        </p:nvSpPr>
        <p:spPr bwMode="auto">
          <a:xfrm>
            <a:off x="1754188" y="2667000"/>
            <a:ext cx="6018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2229" name="Oval 9"/>
          <p:cNvSpPr>
            <a:spLocks noChangeArrowheads="1"/>
          </p:cNvSpPr>
          <p:nvPr/>
        </p:nvSpPr>
        <p:spPr bwMode="auto">
          <a:xfrm>
            <a:off x="5665788" y="2643188"/>
            <a:ext cx="46037" cy="476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2230" name="Line 10"/>
          <p:cNvSpPr>
            <a:spLocks noChangeShapeType="1"/>
          </p:cNvSpPr>
          <p:nvPr/>
        </p:nvSpPr>
        <p:spPr bwMode="auto">
          <a:xfrm flipV="1">
            <a:off x="1882775" y="3509963"/>
            <a:ext cx="5889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2231" name="Rectangle 14"/>
          <p:cNvSpPr>
            <a:spLocks noChangeArrowheads="1"/>
          </p:cNvSpPr>
          <p:nvPr/>
        </p:nvSpPr>
        <p:spPr bwMode="auto">
          <a:xfrm>
            <a:off x="1371600" y="1579563"/>
            <a:ext cx="398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A</a:t>
            </a:r>
          </a:p>
        </p:txBody>
      </p:sp>
      <p:sp>
        <p:nvSpPr>
          <p:cNvPr id="52232" name="Rectangle 15"/>
          <p:cNvSpPr>
            <a:spLocks noChangeArrowheads="1"/>
          </p:cNvSpPr>
          <p:nvPr/>
        </p:nvSpPr>
        <p:spPr bwMode="auto">
          <a:xfrm>
            <a:off x="1411288" y="2384425"/>
            <a:ext cx="40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B</a:t>
            </a:r>
          </a:p>
        </p:txBody>
      </p:sp>
      <p:cxnSp>
        <p:nvCxnSpPr>
          <p:cNvPr id="72" name="AutoShape 20"/>
          <p:cNvCxnSpPr>
            <a:cxnSpLocks noChangeShapeType="1"/>
            <a:stCxn id="52234" idx="5"/>
          </p:cNvCxnSpPr>
          <p:nvPr/>
        </p:nvCxnSpPr>
        <p:spPr bwMode="auto">
          <a:xfrm rot="16200000" flipH="1">
            <a:off x="4161631" y="1880394"/>
            <a:ext cx="777875" cy="700088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2234" name="Oval 21"/>
          <p:cNvSpPr>
            <a:spLocks noChangeArrowheads="1"/>
          </p:cNvSpPr>
          <p:nvPr/>
        </p:nvSpPr>
        <p:spPr bwMode="auto">
          <a:xfrm>
            <a:off x="4078288" y="1719263"/>
            <a:ext cx="144462" cy="142875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2235" name="Oval 28"/>
          <p:cNvSpPr>
            <a:spLocks noChangeArrowheads="1"/>
          </p:cNvSpPr>
          <p:nvPr/>
        </p:nvSpPr>
        <p:spPr bwMode="auto">
          <a:xfrm>
            <a:off x="3554413" y="2643188"/>
            <a:ext cx="47625" cy="476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1" name="AutoShape 20"/>
          <p:cNvCxnSpPr>
            <a:cxnSpLocks noChangeShapeType="1"/>
          </p:cNvCxnSpPr>
          <p:nvPr/>
        </p:nvCxnSpPr>
        <p:spPr bwMode="auto">
          <a:xfrm rot="16200000" flipH="1">
            <a:off x="6365875" y="2722563"/>
            <a:ext cx="739775" cy="733425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2237" name="Rectangle 15"/>
          <p:cNvSpPr>
            <a:spLocks noChangeArrowheads="1"/>
          </p:cNvSpPr>
          <p:nvPr/>
        </p:nvSpPr>
        <p:spPr bwMode="auto">
          <a:xfrm>
            <a:off x="1412875" y="3281363"/>
            <a:ext cx="40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C</a:t>
            </a:r>
          </a:p>
        </p:txBody>
      </p:sp>
      <p:sp>
        <p:nvSpPr>
          <p:cNvPr id="52238" name="Oval 5"/>
          <p:cNvSpPr>
            <a:spLocks noChangeArrowheads="1"/>
          </p:cNvSpPr>
          <p:nvPr/>
        </p:nvSpPr>
        <p:spPr bwMode="auto">
          <a:xfrm>
            <a:off x="2932113" y="3486150"/>
            <a:ext cx="47625" cy="476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2239" name="Oval 19"/>
          <p:cNvSpPr>
            <a:spLocks noChangeArrowheads="1"/>
          </p:cNvSpPr>
          <p:nvPr/>
        </p:nvSpPr>
        <p:spPr bwMode="auto">
          <a:xfrm>
            <a:off x="4014788" y="3486150"/>
            <a:ext cx="47625" cy="476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pic>
        <p:nvPicPr>
          <p:cNvPr id="5224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8" y="4572000"/>
            <a:ext cx="1579562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Rectangle 90"/>
          <p:cNvSpPr>
            <a:spLocks noChangeArrowheads="1"/>
          </p:cNvSpPr>
          <p:nvPr/>
        </p:nvSpPr>
        <p:spPr bwMode="auto">
          <a:xfrm>
            <a:off x="533400" y="4286250"/>
            <a:ext cx="6400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003367"/>
                </a:solidFill>
              </a:rPr>
              <a:t>If </a:t>
            </a:r>
            <a:r>
              <a:rPr lang="en-US" i="1">
                <a:solidFill>
                  <a:srgbClr val="003367"/>
                </a:solidFill>
              </a:rPr>
              <a:t>e1, </a:t>
            </a:r>
            <a:r>
              <a:rPr lang="en-US" i="1">
                <a:solidFill>
                  <a:srgbClr val="003367"/>
                </a:solidFill>
                <a:sym typeface="Wingdings" charset="0"/>
              </a:rPr>
              <a:t>e2 </a:t>
            </a:r>
            <a:r>
              <a:rPr lang="en-US">
                <a:solidFill>
                  <a:srgbClr val="003367"/>
                </a:solidFill>
                <a:sym typeface="Wingdings" charset="0"/>
              </a:rPr>
              <a:t>are in the same process/node, and </a:t>
            </a:r>
            <a:r>
              <a:rPr lang="en-US" i="1">
                <a:solidFill>
                  <a:srgbClr val="003367"/>
                </a:solidFill>
                <a:sym typeface="Wingdings" charset="0"/>
              </a:rPr>
              <a:t>e1 </a:t>
            </a:r>
            <a:r>
              <a:rPr lang="en-US">
                <a:solidFill>
                  <a:srgbClr val="003367"/>
                </a:solidFill>
                <a:sym typeface="Wingdings" charset="0"/>
              </a:rPr>
              <a:t>comes before </a:t>
            </a:r>
            <a:r>
              <a:rPr lang="en-US" i="1">
                <a:solidFill>
                  <a:srgbClr val="003367"/>
                </a:solidFill>
                <a:sym typeface="Wingdings" charset="0"/>
              </a:rPr>
              <a:t>e2</a:t>
            </a:r>
            <a:r>
              <a:rPr lang="en-US">
                <a:solidFill>
                  <a:srgbClr val="003367"/>
                </a:solidFill>
                <a:sym typeface="Wingdings" charset="0"/>
              </a:rPr>
              <a:t>, then </a:t>
            </a:r>
            <a:r>
              <a:rPr lang="en-US" i="1">
                <a:solidFill>
                  <a:srgbClr val="003367"/>
                </a:solidFill>
                <a:sym typeface="Wingdings" charset="0"/>
              </a:rPr>
              <a:t>e1e2</a:t>
            </a:r>
            <a:r>
              <a:rPr lang="en-US">
                <a:solidFill>
                  <a:srgbClr val="003367"/>
                </a:solidFill>
                <a:sym typeface="Wingdings" charset="0"/>
              </a:rPr>
              <a:t>.</a:t>
            </a:r>
          </a:p>
          <a:p>
            <a:pPr marL="1200150" lvl="1" indent="-457200"/>
            <a:r>
              <a:rPr lang="en-US">
                <a:solidFill>
                  <a:srgbClr val="003367"/>
                </a:solidFill>
                <a:sym typeface="Wingdings" charset="0"/>
              </a:rPr>
              <a:t>- Also called </a:t>
            </a:r>
            <a:r>
              <a:rPr lang="en-US">
                <a:solidFill>
                  <a:srgbClr val="800000"/>
                </a:solidFill>
                <a:sym typeface="Wingdings" charset="0"/>
              </a:rPr>
              <a:t>program order</a:t>
            </a:r>
          </a:p>
          <a:p>
            <a:pPr marL="457200" indent="-457200"/>
            <a:endParaRPr lang="en-US" i="1">
              <a:solidFill>
                <a:srgbClr val="003367"/>
              </a:solidFill>
              <a:sym typeface="Wingdings" charset="0"/>
            </a:endParaRPr>
          </a:p>
        </p:txBody>
      </p:sp>
      <p:sp>
        <p:nvSpPr>
          <p:cNvPr id="52242" name="Rectangle 25"/>
          <p:cNvSpPr>
            <a:spLocks noChangeArrowheads="1"/>
          </p:cNvSpPr>
          <p:nvPr/>
        </p:nvSpPr>
        <p:spPr bwMode="auto">
          <a:xfrm>
            <a:off x="609600" y="5678488"/>
            <a:ext cx="6248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800000"/>
                </a:solidFill>
                <a:cs typeface="Arial" charset="0"/>
              </a:rPr>
              <a:t>Time, Clocks, and the Ordering of Events in Distributed systems</a:t>
            </a:r>
            <a:r>
              <a:rPr lang="en-US" sz="1800">
                <a:solidFill>
                  <a:srgbClr val="003367"/>
                </a:solidFill>
                <a:cs typeface="Arial" charset="0"/>
              </a:rPr>
              <a:t>, by Leslie Lamport, CACM 21(7), July 1978</a:t>
            </a:r>
            <a:endParaRPr lang="en-US" sz="1800">
              <a:solidFill>
                <a:srgbClr val="003367"/>
              </a:solidFill>
            </a:endParaRPr>
          </a:p>
        </p:txBody>
      </p:sp>
      <p:sp>
        <p:nvSpPr>
          <p:cNvPr id="52243" name="Oval 21"/>
          <p:cNvSpPr>
            <a:spLocks noChangeArrowheads="1"/>
          </p:cNvSpPr>
          <p:nvPr/>
        </p:nvSpPr>
        <p:spPr bwMode="auto">
          <a:xfrm>
            <a:off x="2362200" y="1719263"/>
            <a:ext cx="144463" cy="142875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2244" name="Oval 21"/>
          <p:cNvSpPr>
            <a:spLocks noChangeArrowheads="1"/>
          </p:cNvSpPr>
          <p:nvPr/>
        </p:nvSpPr>
        <p:spPr bwMode="auto">
          <a:xfrm>
            <a:off x="3429000" y="1719263"/>
            <a:ext cx="144463" cy="142875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2245" name="Oval 5"/>
          <p:cNvSpPr>
            <a:spLocks noChangeArrowheads="1"/>
          </p:cNvSpPr>
          <p:nvPr/>
        </p:nvSpPr>
        <p:spPr bwMode="auto">
          <a:xfrm>
            <a:off x="4906963" y="2643188"/>
            <a:ext cx="46037" cy="476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2246" name="Oval 5"/>
          <p:cNvSpPr>
            <a:spLocks noChangeArrowheads="1"/>
          </p:cNvSpPr>
          <p:nvPr/>
        </p:nvSpPr>
        <p:spPr bwMode="auto">
          <a:xfrm>
            <a:off x="6248400" y="2643188"/>
            <a:ext cx="46038" cy="476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2247" name="Oval 5"/>
          <p:cNvSpPr>
            <a:spLocks noChangeArrowheads="1"/>
          </p:cNvSpPr>
          <p:nvPr/>
        </p:nvSpPr>
        <p:spPr bwMode="auto">
          <a:xfrm>
            <a:off x="7162800" y="3505200"/>
            <a:ext cx="46038" cy="460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AutoShape 20">
            <a:extLst>
              <a:ext uri="{FF2B5EF4-FFF2-40B4-BE49-F238E27FC236}">
                <a16:creationId xmlns:a16="http://schemas.microsoft.com/office/drawing/2014/main" id="{72165355-E9CA-7544-ADA0-9051F7FEFD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6663" y="1790701"/>
            <a:ext cx="922337" cy="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6" name="AutoShape 20">
            <a:extLst>
              <a:ext uri="{FF2B5EF4-FFF2-40B4-BE49-F238E27FC236}">
                <a16:creationId xmlns:a16="http://schemas.microsoft.com/office/drawing/2014/main" id="{42B45C6A-6160-AB45-B75D-A9856C96ED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73463" y="1790701"/>
            <a:ext cx="504825" cy="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2518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Arial" charset="0"/>
                <a:ea typeface="ＭＳ Ｐゴシック" charset="0"/>
              </a:rPr>
              <a:t>Axiom 2: </a:t>
            </a:r>
            <a:r>
              <a:rPr lang="en-US" sz="3200" i="1">
                <a:latin typeface="Arial" charset="0"/>
                <a:ea typeface="ＭＳ Ｐゴシック" charset="0"/>
              </a:rPr>
              <a:t>happened-before </a:t>
            </a:r>
            <a:r>
              <a:rPr lang="en-US" sz="3200">
                <a:latin typeface="Arial" charset="0"/>
                <a:ea typeface="ＭＳ Ｐゴシック" charset="0"/>
              </a:rPr>
              <a:t>(</a:t>
            </a:r>
            <a:r>
              <a:rPr lang="en-US" sz="3200">
                <a:latin typeface="Arial" charset="0"/>
                <a:ea typeface="ＭＳ Ｐゴシック" charset="0"/>
                <a:sym typeface="Wingdings" charset="0"/>
              </a:rPr>
              <a:t>)</a:t>
            </a:r>
            <a:endParaRPr lang="en-US" sz="3200">
              <a:latin typeface="Arial" charset="0"/>
              <a:ea typeface="ＭＳ Ｐゴシック" charset="0"/>
            </a:endParaRPr>
          </a:p>
        </p:txBody>
      </p:sp>
      <p:sp>
        <p:nvSpPr>
          <p:cNvPr id="53250" name="Rectangle 16"/>
          <p:cNvSpPr>
            <a:spLocks noChangeArrowheads="1"/>
          </p:cNvSpPr>
          <p:nvPr/>
        </p:nvSpPr>
        <p:spPr bwMode="auto">
          <a:xfrm>
            <a:off x="8181975" y="40735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i="1">
                <a:solidFill>
                  <a:prstClr val="white"/>
                </a:solidFill>
              </a:rPr>
              <a:t>C</a:t>
            </a:r>
          </a:p>
        </p:txBody>
      </p:sp>
      <p:grpSp>
        <p:nvGrpSpPr>
          <p:cNvPr id="53251" name="Group 23"/>
          <p:cNvGrpSpPr>
            <a:grpSpLocks/>
          </p:cNvGrpSpPr>
          <p:nvPr/>
        </p:nvGrpSpPr>
        <p:grpSpPr bwMode="auto">
          <a:xfrm>
            <a:off x="1371600" y="1579563"/>
            <a:ext cx="6400800" cy="2163762"/>
            <a:chOff x="611188" y="1632131"/>
            <a:chExt cx="7610475" cy="2572184"/>
          </a:xfrm>
        </p:grpSpPr>
        <p:sp>
          <p:nvSpPr>
            <p:cNvPr id="53255" name="Line 3"/>
            <p:cNvSpPr>
              <a:spLocks noChangeShapeType="1"/>
            </p:cNvSpPr>
            <p:nvPr/>
          </p:nvSpPr>
          <p:spPr bwMode="auto">
            <a:xfrm>
              <a:off x="1066800" y="1901825"/>
              <a:ext cx="71548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256" name="Oval 5"/>
            <p:cNvSpPr>
              <a:spLocks noChangeArrowheads="1"/>
            </p:cNvSpPr>
            <p:nvPr/>
          </p:nvSpPr>
          <p:spPr bwMode="auto">
            <a:xfrm>
              <a:off x="1866900" y="1863725"/>
              <a:ext cx="55563" cy="555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257" name="Line 6"/>
            <p:cNvSpPr>
              <a:spLocks noChangeShapeType="1"/>
            </p:cNvSpPr>
            <p:nvPr/>
          </p:nvSpPr>
          <p:spPr bwMode="auto">
            <a:xfrm>
              <a:off x="1066800" y="2925763"/>
              <a:ext cx="71548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258" name="Oval 8"/>
            <p:cNvSpPr>
              <a:spLocks noChangeArrowheads="1"/>
            </p:cNvSpPr>
            <p:nvPr/>
          </p:nvSpPr>
          <p:spPr bwMode="auto">
            <a:xfrm>
              <a:off x="6407150" y="2840038"/>
              <a:ext cx="171450" cy="17145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259" name="Oval 9"/>
            <p:cNvSpPr>
              <a:spLocks noChangeArrowheads="1"/>
            </p:cNvSpPr>
            <p:nvPr/>
          </p:nvSpPr>
          <p:spPr bwMode="auto">
            <a:xfrm>
              <a:off x="5716588" y="2887663"/>
              <a:ext cx="55562" cy="555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260" name="Line 10"/>
            <p:cNvSpPr>
              <a:spLocks noChangeShapeType="1"/>
            </p:cNvSpPr>
            <p:nvPr/>
          </p:nvSpPr>
          <p:spPr bwMode="auto">
            <a:xfrm flipV="1">
              <a:off x="1219200" y="3927475"/>
              <a:ext cx="7002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261" name="Oval 11"/>
            <p:cNvSpPr>
              <a:spLocks noChangeArrowheads="1"/>
            </p:cNvSpPr>
            <p:nvPr/>
          </p:nvSpPr>
          <p:spPr bwMode="auto">
            <a:xfrm>
              <a:off x="7399338" y="3841750"/>
              <a:ext cx="171450" cy="17145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611188" y="1632131"/>
              <a:ext cx="473075" cy="548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i="1">
                  <a:solidFill>
                    <a:srgbClr val="003367"/>
                  </a:solidFill>
                </a:rPr>
                <a:t>A</a:t>
              </a:r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658813" y="2588601"/>
              <a:ext cx="482600" cy="548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i="1">
                  <a:solidFill>
                    <a:srgbClr val="003367"/>
                  </a:solidFill>
                </a:rPr>
                <a:t>B</a:t>
              </a:r>
            </a:p>
          </p:txBody>
        </p:sp>
        <p:sp>
          <p:nvSpPr>
            <p:cNvPr id="53264" name="Oval 18"/>
            <p:cNvSpPr>
              <a:spLocks noChangeArrowheads="1"/>
            </p:cNvSpPr>
            <p:nvPr/>
          </p:nvSpPr>
          <p:spPr bwMode="auto">
            <a:xfrm>
              <a:off x="4781550" y="2841625"/>
              <a:ext cx="171450" cy="17145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265" name="Oval 19"/>
            <p:cNvSpPr>
              <a:spLocks noChangeArrowheads="1"/>
            </p:cNvSpPr>
            <p:nvPr/>
          </p:nvSpPr>
          <p:spPr bwMode="auto">
            <a:xfrm>
              <a:off x="3154363" y="1865313"/>
              <a:ext cx="55562" cy="555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72" name="AutoShape 20"/>
            <p:cNvCxnSpPr>
              <a:cxnSpLocks noChangeShapeType="1"/>
              <a:stCxn id="53267" idx="5"/>
              <a:endCxn id="53264" idx="1"/>
            </p:cNvCxnSpPr>
            <p:nvPr/>
          </p:nvCxnSpPr>
          <p:spPr bwMode="auto">
            <a:xfrm rot="16200000" flipH="1">
              <a:off x="3943689" y="2002875"/>
              <a:ext cx="894509" cy="83239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53267" name="Oval 21"/>
            <p:cNvSpPr>
              <a:spLocks noChangeArrowheads="1"/>
            </p:cNvSpPr>
            <p:nvPr/>
          </p:nvSpPr>
          <p:spPr bwMode="auto">
            <a:xfrm>
              <a:off x="3829050" y="1825625"/>
              <a:ext cx="171450" cy="17145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268" name="Oval 28"/>
            <p:cNvSpPr>
              <a:spLocks noChangeArrowheads="1"/>
            </p:cNvSpPr>
            <p:nvPr/>
          </p:nvSpPr>
          <p:spPr bwMode="auto">
            <a:xfrm>
              <a:off x="3206750" y="2887663"/>
              <a:ext cx="55563" cy="555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81" name="AutoShape 20"/>
            <p:cNvCxnSpPr>
              <a:cxnSpLocks noChangeShapeType="1"/>
              <a:stCxn id="53258" idx="5"/>
              <a:endCxn id="53261" idx="1"/>
            </p:cNvCxnSpPr>
            <p:nvPr/>
          </p:nvCxnSpPr>
          <p:spPr bwMode="auto">
            <a:xfrm rot="16200000" flipH="1">
              <a:off x="6548464" y="2989849"/>
              <a:ext cx="881299" cy="872034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53270" name="Rectangle 15"/>
            <p:cNvSpPr>
              <a:spLocks noChangeArrowheads="1"/>
            </p:cNvSpPr>
            <p:nvPr/>
          </p:nvSpPr>
          <p:spPr bwMode="auto">
            <a:xfrm>
              <a:off x="660400" y="3655401"/>
              <a:ext cx="482600" cy="548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b="1" i="1">
                  <a:solidFill>
                    <a:srgbClr val="003367"/>
                  </a:solidFill>
                </a:rPr>
                <a:t>C</a:t>
              </a:r>
            </a:p>
          </p:txBody>
        </p:sp>
        <p:sp>
          <p:nvSpPr>
            <p:cNvPr id="53271" name="Oval 5"/>
            <p:cNvSpPr>
              <a:spLocks noChangeArrowheads="1"/>
            </p:cNvSpPr>
            <p:nvPr/>
          </p:nvSpPr>
          <p:spPr bwMode="auto">
            <a:xfrm>
              <a:off x="2466975" y="3898900"/>
              <a:ext cx="55563" cy="555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272" name="Oval 19"/>
            <p:cNvSpPr>
              <a:spLocks noChangeArrowheads="1"/>
            </p:cNvSpPr>
            <p:nvPr/>
          </p:nvSpPr>
          <p:spPr bwMode="auto">
            <a:xfrm>
              <a:off x="3754438" y="3898900"/>
              <a:ext cx="55562" cy="555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325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8" y="4572000"/>
            <a:ext cx="1579562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90"/>
          <p:cNvSpPr>
            <a:spLocks noChangeArrowheads="1"/>
          </p:cNvSpPr>
          <p:nvPr/>
        </p:nvSpPr>
        <p:spPr bwMode="auto">
          <a:xfrm>
            <a:off x="533400" y="4275138"/>
            <a:ext cx="6400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lang="en-US" dirty="0">
                <a:solidFill>
                  <a:srgbClr val="003367"/>
                </a:solidFill>
                <a:sym typeface="Wingdings" charset="0"/>
              </a:rPr>
              <a:t>2. If </a:t>
            </a:r>
            <a:r>
              <a:rPr lang="en-US" i="1" dirty="0">
                <a:solidFill>
                  <a:srgbClr val="003367"/>
                </a:solidFill>
                <a:sym typeface="Wingdings" charset="0"/>
              </a:rPr>
              <a:t>e1 </a:t>
            </a:r>
            <a:r>
              <a:rPr lang="en-US" dirty="0">
                <a:solidFill>
                  <a:srgbClr val="003367"/>
                </a:solidFill>
                <a:sym typeface="Wingdings" charset="0"/>
              </a:rPr>
              <a:t>is a message send, and </a:t>
            </a:r>
            <a:r>
              <a:rPr lang="en-US" i="1" dirty="0">
                <a:solidFill>
                  <a:srgbClr val="003367"/>
                </a:solidFill>
                <a:sym typeface="Wingdings" charset="0"/>
              </a:rPr>
              <a:t>e2 </a:t>
            </a:r>
            <a:r>
              <a:rPr lang="en-US" dirty="0">
                <a:solidFill>
                  <a:srgbClr val="003367"/>
                </a:solidFill>
                <a:sym typeface="Wingdings" charset="0"/>
              </a:rPr>
              <a:t>is the corresponding receive, then </a:t>
            </a:r>
            <a:r>
              <a:rPr lang="en-US" i="1" dirty="0">
                <a:solidFill>
                  <a:srgbClr val="003367"/>
                </a:solidFill>
                <a:sym typeface="Wingdings" charset="0"/>
              </a:rPr>
              <a:t>e1e2.</a:t>
            </a:r>
          </a:p>
        </p:txBody>
      </p:sp>
      <p:sp>
        <p:nvSpPr>
          <p:cNvPr id="53254" name="Rectangle 25"/>
          <p:cNvSpPr>
            <a:spLocks noChangeArrowheads="1"/>
          </p:cNvSpPr>
          <p:nvPr/>
        </p:nvSpPr>
        <p:spPr bwMode="auto">
          <a:xfrm>
            <a:off x="609600" y="5907088"/>
            <a:ext cx="6248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800000"/>
                </a:solidFill>
                <a:cs typeface="Arial" charset="0"/>
              </a:rPr>
              <a:t>Time, Clocks, and the Ordering of Events in Distributed systems</a:t>
            </a:r>
            <a:r>
              <a:rPr lang="en-US" sz="1800">
                <a:solidFill>
                  <a:srgbClr val="003367"/>
                </a:solidFill>
                <a:cs typeface="Arial" charset="0"/>
              </a:rPr>
              <a:t>, by Leslie Lamport, CACM 21(7), July 1978</a:t>
            </a:r>
            <a:endParaRPr lang="en-US" sz="1800">
              <a:solidFill>
                <a:srgbClr val="0033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8180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134269</TotalTime>
  <Words>2503</Words>
  <Application>Microsoft Macintosh PowerPoint</Application>
  <PresentationFormat>On-screen Show (4:3)</PresentationFormat>
  <Paragraphs>382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Gill Sans MT</vt:lpstr>
      <vt:lpstr>Lucida Sans Unicode</vt:lpstr>
      <vt:lpstr>Symbol</vt:lpstr>
      <vt:lpstr>Times New Roman</vt:lpstr>
      <vt:lpstr>Wingdings</vt:lpstr>
      <vt:lpstr>Default Design</vt:lpstr>
      <vt:lpstr>1_Default Design</vt:lpstr>
      <vt:lpstr>PowerPoint Presentation</vt:lpstr>
      <vt:lpstr>A race</vt:lpstr>
      <vt:lpstr>Another race</vt:lpstr>
      <vt:lpstr>Locks and ordering</vt:lpstr>
      <vt:lpstr>Possible interleavings?</vt:lpstr>
      <vt:lpstr>Concurrency and time</vt:lpstr>
      <vt:lpstr>Same world, different timelines</vt:lpstr>
      <vt:lpstr>Axiom 1: happened-before ()</vt:lpstr>
      <vt:lpstr>Axiom 2: happened-before ()</vt:lpstr>
      <vt:lpstr>Axiom 3: happened-before ()</vt:lpstr>
      <vt:lpstr>Lamport happened-before ()</vt:lpstr>
      <vt:lpstr>Synchronization order</vt:lpstr>
      <vt:lpstr>Racy programs: a definition</vt:lpstr>
      <vt:lpstr>Race-free programs</vt:lpstr>
      <vt:lpstr>Building a data race detector</vt:lpstr>
      <vt:lpstr>Dynamic data race detection</vt:lpstr>
      <vt:lpstr>Basic Lockset Algorithm</vt:lpstr>
      <vt:lpstr>Complications to Lockset</vt:lpstr>
      <vt:lpstr>Modified Lockset Algorithm</vt:lpstr>
      <vt:lpstr>The Eraser paper</vt:lpstr>
      <vt:lpstr>Extra slides</vt:lpstr>
      <vt:lpstr>Happens-before revisited</vt:lpstr>
      <vt:lpstr>Locks and ordering: questions</vt:lpstr>
      <vt:lpstr>Another race</vt:lpstr>
      <vt:lpstr>Questions on “Another race”</vt:lpstr>
      <vt:lpstr>Memory models</vt:lpstr>
      <vt:lpstr>Needed: a memory model</vt:lpstr>
      <vt:lpstr>Memory model in three steps</vt:lpstr>
      <vt:lpstr>More concisely</vt:lpstr>
      <vt:lpstr>PowerPoint Presentation</vt:lpstr>
      <vt:lpstr>Sequential consistency</vt:lpstr>
      <vt:lpstr>Sequential consistency is too strong!</vt:lpstr>
      <vt:lpstr>Memory behavior in the real world</vt:lpstr>
      <vt:lpstr>PowerPoint Presentation</vt:lpstr>
      <vt:lpstr>Don’t assume sequential consistency</vt:lpstr>
      <vt:lpstr>Don’t assume sequential consistency</vt:lpstr>
      <vt:lpstr>JMM model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Jeff Chase</cp:lastModifiedBy>
  <cp:revision>5617</cp:revision>
  <cp:lastPrinted>2020-09-03T18:00:32Z</cp:lastPrinted>
  <dcterms:created xsi:type="dcterms:W3CDTF">2011-04-11T18:52:21Z</dcterms:created>
  <dcterms:modified xsi:type="dcterms:W3CDTF">2020-09-03T18:00:35Z</dcterms:modified>
  <cp:category/>
</cp:coreProperties>
</file>