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7945" r:id="rId1"/>
    <p:sldMasterId id="2147487957" r:id="rId2"/>
  </p:sldMasterIdLst>
  <p:notesMasterIdLst>
    <p:notesMasterId r:id="rId14"/>
  </p:notesMasterIdLst>
  <p:handoutMasterIdLst>
    <p:handoutMasterId r:id="rId15"/>
  </p:handoutMasterIdLst>
  <p:sldIdLst>
    <p:sldId id="837" r:id="rId3"/>
    <p:sldId id="1377" r:id="rId4"/>
    <p:sldId id="1384" r:id="rId5"/>
    <p:sldId id="1385" r:id="rId6"/>
    <p:sldId id="1390" r:id="rId7"/>
    <p:sldId id="1387" r:id="rId8"/>
    <p:sldId id="1388" r:id="rId9"/>
    <p:sldId id="1389" r:id="rId10"/>
    <p:sldId id="1392" r:id="rId11"/>
    <p:sldId id="1386" r:id="rId12"/>
    <p:sldId id="1391" r:id="rId13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5A8DFB"/>
    <a:srgbClr val="618FFD"/>
    <a:srgbClr val="00264D"/>
    <a:srgbClr val="636464"/>
    <a:srgbClr val="F3F3F3"/>
    <a:srgbClr val="46FF77"/>
    <a:srgbClr val="E8161F"/>
    <a:srgbClr val="E8E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36"/>
    <p:restoredTop sz="94626" autoAdjust="0"/>
  </p:normalViewPr>
  <p:slideViewPr>
    <p:cSldViewPr>
      <p:cViewPr varScale="1">
        <p:scale>
          <a:sx n="141" d="100"/>
          <a:sy n="141" d="100"/>
        </p:scale>
        <p:origin x="184" y="5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48D443D6-FB5E-7C42-B16E-7EDDCD870E40}" type="datetime1">
              <a:rPr lang="en-US"/>
              <a:pPr>
                <a:defRPr/>
              </a:pPr>
              <a:t>9/1/20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E037FB44-4180-0044-AD26-22E815129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116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2150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0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7113CB9-9A72-F24E-8D2E-4CA3AFA7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930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F1381A4B-6BA4-C747-B077-B0384DCAE4F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310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192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D7113CB9-9A72-F24E-8D2E-4CA3AFA73C2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2BFBA-78EF-484A-8206-DC86EA7E57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0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7B5D2-CD4C-6947-9C88-4A72705C0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3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678F8-662E-7748-99D6-531684AFB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63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CA001-59EA-D741-99F4-0EFEBCF79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34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baseline="0"/>
            </a:lvl1pPr>
            <a:lvl2pPr>
              <a:defRPr sz="2400" b="0" baseline="0"/>
            </a:lvl2pPr>
            <a:lvl3pPr>
              <a:defRPr sz="2400" b="0" baseline="0"/>
            </a:lvl3pPr>
            <a:lvl4pPr>
              <a:defRPr sz="2000" b="0" baseline="0"/>
            </a:lvl4pPr>
            <a:lvl5pPr>
              <a:defRPr sz="2000" b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>
              <a:buFont typeface="Times New Roman" charset="0"/>
              <a:buNone/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84464B35-2555-2244-9D39-359C0EEFEA78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603810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74FD0-1093-1E4F-8326-BB715C54C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93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D48B6-010A-CF46-AA29-DCF52259D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6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06BC4-EFBC-8548-9F97-8448B5787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56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942C0-3B2C-9841-9E06-F69FDA494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05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98BA9-2BDC-1D4C-97C6-A2BCA6733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314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BE7A3-FFB8-3842-A172-88A483B464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9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5D161-A22C-4247-857F-C6A443B2F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23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7742B-EB47-D447-BCBF-CBF2E6EDE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56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89B93-3D36-D844-AFE0-951C6B7523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12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82E3D-C841-F448-A667-C94BA4404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246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197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32213"/>
            <a:ext cx="4037012" cy="1979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2900E-AA4B-B54A-A466-5290882EFA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524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BAB6A-7076-234B-A114-0A32453CB6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178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4" name="Slide Number Placeholder 70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9CC8D-F74C-0B4C-AC75-3A8A1F49C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lide Number Placeholder 70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C317E-1EE2-6B4A-AB1F-1C24E186C3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1028"/>
          <p:cNvSpPr>
            <a:spLocks noGrp="1" noChangeArrowheads="1"/>
          </p:cNvSpPr>
          <p:nvPr>
            <p:ph type="dt" sz="half" idx="12"/>
          </p:nvPr>
        </p:nvSpPr>
        <p:spPr>
          <a:xfrm>
            <a:off x="685800" y="626745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1029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626745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Slide Number Placeholder 704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1C8D1-50F8-DF4E-A006-4071988A1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Slide Number Placeholder 492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ACEBF-CC7D-5042-85B0-31B129B0A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14419"/>
      </p:ext>
    </p:extLst>
  </p:cSld>
  <p:clrMapOvr>
    <a:masterClrMapping/>
  </p:clrMapOvr>
  <p:transition spd="slow" advClick="0" advTm="700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E8A5-9347-1B4B-91F5-2CC7E5FDA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2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22ED6-FAF1-4B45-BC79-487DDDE60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3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32B2D-DA4D-4B40-958B-B363266D4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2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C4618-977F-9A43-B101-257643A5F5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3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C7728-352E-004D-A1AF-300A41022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41143-7D4B-2346-9B10-86BC4E311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7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69D0F-F979-E54B-8CA2-4D114FBBC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0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55563"/>
            <a:ext cx="46355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81000" y="742950"/>
            <a:ext cx="8229600" cy="19050"/>
          </a:xfrm>
          <a:prstGeom prst="rect">
            <a:avLst/>
          </a:prstGeom>
          <a:solidFill>
            <a:srgbClr val="EED7B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279775" y="762000"/>
            <a:ext cx="24780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9" tIns="46794" rIns="89989" bIns="46794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196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800" b="1">
                <a:solidFill>
                  <a:srgbClr val="FFFFFF"/>
                </a:solidFill>
                <a:latin typeface="Lucida Sans Unicode" charset="0"/>
                <a:cs typeface="Arial" charset="0"/>
              </a:rPr>
              <a:t>D u k e  S y s t e m s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36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9989" tIns="46794" rIns="89989" bIns="46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536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8999EEEC-6E3B-2849-8402-05AA6C0C66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946" r:id="rId1"/>
    <p:sldLayoutId id="2147487947" r:id="rId2"/>
    <p:sldLayoutId id="2147487948" r:id="rId3"/>
    <p:sldLayoutId id="2147487949" r:id="rId4"/>
    <p:sldLayoutId id="2147487950" r:id="rId5"/>
    <p:sldLayoutId id="2147487951" r:id="rId6"/>
    <p:sldLayoutId id="2147487952" r:id="rId7"/>
    <p:sldLayoutId id="2147487953" r:id="rId8"/>
    <p:sldLayoutId id="2147487954" r:id="rId9"/>
    <p:sldLayoutId id="2147487955" r:id="rId10"/>
    <p:sldLayoutId id="2147487956" r:id="rId11"/>
  </p:sldLayoutIdLst>
  <p:hf sldNum="0" hdr="0" ft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+mj-lt"/>
          <a:ea typeface="ＭＳ Ｐゴシック" charset="-128"/>
          <a:cs typeface="+mj-cs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5pPr>
      <a:lvl6pPr marL="2514575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770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8966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161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3600" b="1">
          <a:solidFill>
            <a:srgbClr val="161645"/>
          </a:solidFill>
          <a:latin typeface="+mn-lt"/>
          <a:ea typeface="ＭＳ Ｐゴシック" charset="-128"/>
          <a:cs typeface="+mn-cs"/>
        </a:defRPr>
      </a:lvl1pPr>
      <a:lvl2pPr marL="741363" indent="-284163" algn="l" defTabSz="45561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3200" b="1">
          <a:solidFill>
            <a:srgbClr val="6B6BCF"/>
          </a:solidFill>
          <a:latin typeface="+mn-lt"/>
          <a:ea typeface="ＭＳ Ｐゴシック" charset="-128"/>
          <a:cs typeface="+mn-cs"/>
        </a:defRPr>
      </a:lvl2pPr>
      <a:lvl3pPr marL="1141413" indent="-227013" algn="l" defTabSz="45561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6B6BCF"/>
          </a:solidFill>
          <a:latin typeface="+mn-lt"/>
          <a:ea typeface="ＭＳ Ｐゴシック" charset="-128"/>
          <a:cs typeface="+mn-cs"/>
        </a:defRPr>
      </a:lvl3pPr>
      <a:lvl4pPr marL="15986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4pPr>
      <a:lvl5pPr marL="20558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5pPr>
      <a:lvl6pPr marL="2514575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770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8966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161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1974A612-B1EB-4248-BF31-51AAB45CE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6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958" r:id="rId1"/>
    <p:sldLayoutId id="2147487959" r:id="rId2"/>
    <p:sldLayoutId id="2147487960" r:id="rId3"/>
    <p:sldLayoutId id="2147487961" r:id="rId4"/>
    <p:sldLayoutId id="2147487962" r:id="rId5"/>
    <p:sldLayoutId id="2147487963" r:id="rId6"/>
    <p:sldLayoutId id="2147487964" r:id="rId7"/>
    <p:sldLayoutId id="2147487965" r:id="rId8"/>
    <p:sldLayoutId id="2147487966" r:id="rId9"/>
    <p:sldLayoutId id="2147487967" r:id="rId10"/>
    <p:sldLayoutId id="2147487968" r:id="rId11"/>
    <p:sldLayoutId id="2147487969" r:id="rId12"/>
    <p:sldLayoutId id="2147487970" r:id="rId13"/>
    <p:sldLayoutId id="2147487971" r:id="rId1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1066800" y="1524000"/>
            <a:ext cx="685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CPS 510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b="1" dirty="0">
                <a:solidFill>
                  <a:srgbClr val="161645"/>
                </a:solidFill>
                <a:latin typeface="Calibri" charset="0"/>
              </a:rPr>
              <a:t>Memory Consistency Model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304800" y="3810000"/>
            <a:ext cx="845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Danyang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Zhuo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Duke University</a:t>
            </a:r>
          </a:p>
        </p:txBody>
      </p:sp>
    </p:spTree>
    <p:extLst>
      <p:ext uri="{BB962C8B-B14F-4D97-AF65-F5344CB8AC3E}">
        <p14:creationId xmlns:p14="http://schemas.microsoft.com/office/powerpoint/2010/main" val="651663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55F8-F722-FF42-9DED-4F34145C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Barriers</a:t>
            </a:r>
          </a:p>
        </p:txBody>
      </p:sp>
      <p:sp>
        <p:nvSpPr>
          <p:cNvPr id="3" name="Text Box 54">
            <a:extLst>
              <a:ext uri="{FF2B5EF4-FFF2-40B4-BE49-F238E27FC236}">
                <a16:creationId xmlns:a16="http://schemas.microsoft.com/office/drawing/2014/main" id="{EF5EAB53-4F90-ED4F-96AE-072130DDE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24000"/>
            <a:ext cx="2286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Compiler Barrier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4A566B3-C9CB-FF4C-9FA4-2FC166947263}"/>
              </a:ext>
            </a:extLst>
          </p:cNvPr>
          <p:cNvCxnSpPr>
            <a:cxnSpLocks/>
          </p:cNvCxnSpPr>
          <p:nvPr/>
        </p:nvCxnSpPr>
        <p:spPr bwMode="auto">
          <a:xfrm flipV="1">
            <a:off x="3124200" y="1684163"/>
            <a:ext cx="952501" cy="9719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 Box 54">
            <a:extLst>
              <a:ext uri="{FF2B5EF4-FFF2-40B4-BE49-F238E27FC236}">
                <a16:creationId xmlns:a16="http://schemas.microsoft.com/office/drawing/2014/main" id="{FFDDD86E-F2A9-214A-9443-79FAE7626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156" y="1524000"/>
            <a:ext cx="4259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To let compiler not reorder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" name="Text Box 54">
            <a:extLst>
              <a:ext uri="{FF2B5EF4-FFF2-40B4-BE49-F238E27FC236}">
                <a16:creationId xmlns:a16="http://schemas.microsoft.com/office/drawing/2014/main" id="{A3C25094-0B00-CB47-A8CF-C83CB6B75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13" y="3429000"/>
            <a:ext cx="2286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CPU Barrier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AB08A4-AAFA-D444-8CF2-FE4E849F71C0}"/>
              </a:ext>
            </a:extLst>
          </p:cNvPr>
          <p:cNvCxnSpPr>
            <a:cxnSpLocks/>
          </p:cNvCxnSpPr>
          <p:nvPr/>
        </p:nvCxnSpPr>
        <p:spPr bwMode="auto">
          <a:xfrm flipV="1">
            <a:off x="3177309" y="3603947"/>
            <a:ext cx="952501" cy="9719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 Box 54">
            <a:extLst>
              <a:ext uri="{FF2B5EF4-FFF2-40B4-BE49-F238E27FC236}">
                <a16:creationId xmlns:a16="http://schemas.microsoft.com/office/drawing/2014/main" id="{F00839F7-A31F-9648-8FCF-63CC867FF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701" y="3419281"/>
            <a:ext cx="4259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To let CPU not reorder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" name="Text Box 54">
            <a:extLst>
              <a:ext uri="{FF2B5EF4-FFF2-40B4-BE49-F238E27FC236}">
                <a16:creationId xmlns:a16="http://schemas.microsoft.com/office/drawing/2014/main" id="{E9BB031E-4598-744C-9506-B5BE149C0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309" y="2202894"/>
            <a:ext cx="347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lvl="0" algn="ctr" defTabSz="455613">
              <a:buClr>
                <a:srgbClr val="000000"/>
              </a:buClr>
              <a:buSzPct val="100000"/>
              <a:defRPr/>
            </a:pPr>
            <a:r>
              <a:rPr lang="en-US" sz="1800" dirty="0" err="1">
                <a:solidFill>
                  <a:schemeClr val="accent1"/>
                </a:solidFill>
              </a:rPr>
              <a:t>asm</a:t>
            </a:r>
            <a:r>
              <a:rPr lang="en-US" sz="1800" dirty="0">
                <a:solidFill>
                  <a:schemeClr val="accent1"/>
                </a:solidFill>
              </a:rPr>
              <a:t> volatile("" ::: "memory");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sp>
        <p:nvSpPr>
          <p:cNvPr id="11" name="Text Box 54">
            <a:extLst>
              <a:ext uri="{FF2B5EF4-FFF2-40B4-BE49-F238E27FC236}">
                <a16:creationId xmlns:a16="http://schemas.microsoft.com/office/drawing/2014/main" id="{B1908354-0917-8F43-8A35-DA7BCAF41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073" y="4306819"/>
            <a:ext cx="1394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lvl="0" algn="ctr" defTabSz="455613">
              <a:buClr>
                <a:srgbClr val="000000"/>
              </a:buClr>
              <a:buSzPct val="100000"/>
              <a:defRPr/>
            </a:pPr>
            <a:r>
              <a:rPr lang="en-US" sz="1800" dirty="0" err="1">
                <a:solidFill>
                  <a:schemeClr val="accent1"/>
                </a:solidFill>
              </a:rPr>
              <a:t>Mfence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sp>
        <p:nvSpPr>
          <p:cNvPr id="12" name="Text Box 54">
            <a:extLst>
              <a:ext uri="{FF2B5EF4-FFF2-40B4-BE49-F238E27FC236}">
                <a16:creationId xmlns:a16="http://schemas.microsoft.com/office/drawing/2014/main" id="{8512EC23-F87F-5C4B-B1BE-E53390805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13" y="5757461"/>
            <a:ext cx="32385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lvl="0" algn="ctr" defTabSz="455613">
              <a:buClr>
                <a:srgbClr val="000000"/>
              </a:buClr>
              <a:buSzPct val="100000"/>
              <a:defRPr/>
            </a:pPr>
            <a:r>
              <a:rPr lang="en-US" sz="1800" noProof="0" dirty="0">
                <a:solidFill>
                  <a:schemeClr val="accent1"/>
                </a:solidFill>
              </a:rPr>
              <a:t>__</a:t>
            </a:r>
            <a:r>
              <a:rPr lang="en-US" sz="1800" noProof="0" dirty="0" err="1">
                <a:solidFill>
                  <a:schemeClr val="accent1"/>
                </a:solidFill>
              </a:rPr>
              <a:t>sync_synchronize</a:t>
            </a:r>
            <a:r>
              <a:rPr lang="en-US" sz="1800" noProof="0" dirty="0">
                <a:solidFill>
                  <a:schemeClr val="accent1"/>
                </a:solidFill>
              </a:rPr>
              <a:t>()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sp>
        <p:nvSpPr>
          <p:cNvPr id="13" name="Text Box 54">
            <a:extLst>
              <a:ext uri="{FF2B5EF4-FFF2-40B4-BE49-F238E27FC236}">
                <a16:creationId xmlns:a16="http://schemas.microsoft.com/office/drawing/2014/main" id="{F590064F-68AB-534A-B1DA-9E373E211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99" y="5149334"/>
            <a:ext cx="33909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Compiler and CPU Barrier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23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BD0C-647B-D846-988C-71E6931F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Primitives</a:t>
            </a:r>
          </a:p>
        </p:txBody>
      </p:sp>
      <p:sp>
        <p:nvSpPr>
          <p:cNvPr id="3" name="Text Box 54">
            <a:extLst>
              <a:ext uri="{FF2B5EF4-FFF2-40B4-BE49-F238E27FC236}">
                <a16:creationId xmlns:a16="http://schemas.microsoft.com/office/drawing/2014/main" id="{58207C3B-230D-3848-AB3E-376D82A45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61011"/>
            <a:ext cx="4690592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lvl="0" defTabSz="455613">
              <a:buClr>
                <a:srgbClr val="000000"/>
              </a:buClr>
              <a:buSzPct val="100000"/>
              <a:defRPr/>
            </a:pPr>
            <a:r>
              <a:rPr lang="en-US" sz="1600" dirty="0">
                <a:solidFill>
                  <a:schemeClr val="accent1"/>
                </a:solidFill>
              </a:rPr>
              <a:t>// spinlock</a:t>
            </a:r>
          </a:p>
          <a:p>
            <a:pPr lvl="0" defTabSz="455613">
              <a:buClr>
                <a:srgbClr val="000000"/>
              </a:buClr>
              <a:buSzPct val="100000"/>
              <a:defRPr/>
            </a:pPr>
            <a:r>
              <a:rPr lang="en-US" sz="1600" dirty="0">
                <a:solidFill>
                  <a:schemeClr val="accent1"/>
                </a:solidFill>
              </a:rPr>
              <a:t>While (</a:t>
            </a:r>
            <a:r>
              <a:rPr lang="en-US" sz="1600" dirty="0" err="1">
                <a:solidFill>
                  <a:schemeClr val="accent1"/>
                </a:solidFill>
              </a:rPr>
              <a:t>Test_and_set</a:t>
            </a:r>
            <a:r>
              <a:rPr lang="en-US" sz="1600" dirty="0">
                <a:solidFill>
                  <a:schemeClr val="accent1"/>
                </a:solidFill>
              </a:rPr>
              <a:t>(&amp;Lock, 1) == 0) {}</a:t>
            </a:r>
          </a:p>
          <a:p>
            <a:pPr lvl="0" defTabSz="455613">
              <a:buClr>
                <a:srgbClr val="000000"/>
              </a:buClr>
              <a:buSzPct val="100000"/>
              <a:defRPr/>
            </a:pPr>
            <a:endParaRPr lang="en-US" sz="1600" dirty="0">
              <a:solidFill>
                <a:schemeClr val="accent1"/>
              </a:solidFill>
            </a:endParaRPr>
          </a:p>
          <a:p>
            <a:pPr lvl="0" defTabSz="455613">
              <a:buClr>
                <a:srgbClr val="000000"/>
              </a:buClr>
              <a:buSzPct val="100000"/>
              <a:defRPr/>
            </a:pPr>
            <a:r>
              <a:rPr lang="en-US" sz="1600" dirty="0">
                <a:solidFill>
                  <a:schemeClr val="accent1"/>
                </a:solidFill>
              </a:rPr>
              <a:t>// critical section</a:t>
            </a:r>
          </a:p>
          <a:p>
            <a:pPr lvl="0" defTabSz="455613">
              <a:buClr>
                <a:srgbClr val="000000"/>
              </a:buClr>
              <a:buSzPct val="100000"/>
              <a:defRPr/>
            </a:pPr>
            <a:r>
              <a:rPr lang="en-US" sz="1600" dirty="0">
                <a:solidFill>
                  <a:schemeClr val="accent1"/>
                </a:solidFill>
              </a:rPr>
              <a:t>Code</a:t>
            </a:r>
          </a:p>
          <a:p>
            <a:pPr lvl="0" defTabSz="455613">
              <a:buClr>
                <a:srgbClr val="000000"/>
              </a:buClr>
              <a:buSzPct val="100000"/>
              <a:defRPr/>
            </a:pPr>
            <a:endParaRPr lang="en-US" sz="1600" dirty="0">
              <a:solidFill>
                <a:schemeClr val="accent1"/>
              </a:solidFill>
            </a:endParaRPr>
          </a:p>
          <a:p>
            <a:pPr lvl="0" defTabSz="455613">
              <a:buClr>
                <a:srgbClr val="000000"/>
              </a:buClr>
              <a:buSzPct val="100000"/>
              <a:defRPr/>
            </a:pPr>
            <a:r>
              <a:rPr lang="en-US" sz="1600" dirty="0">
                <a:solidFill>
                  <a:schemeClr val="accent1"/>
                </a:solidFill>
              </a:rPr>
              <a:t>//unlock</a:t>
            </a:r>
          </a:p>
          <a:p>
            <a:pPr lvl="0" defTabSz="455613">
              <a:buClr>
                <a:srgbClr val="000000"/>
              </a:buClr>
              <a:buSzPct val="100000"/>
              <a:defRPr/>
            </a:pPr>
            <a:r>
              <a:rPr lang="en-US" sz="1600" dirty="0">
                <a:solidFill>
                  <a:schemeClr val="accent1"/>
                </a:solidFill>
              </a:rPr>
              <a:t>Lock = 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sp>
        <p:nvSpPr>
          <p:cNvPr id="4" name="Text Box 54">
            <a:extLst>
              <a:ext uri="{FF2B5EF4-FFF2-40B4-BE49-F238E27FC236}">
                <a16:creationId xmlns:a16="http://schemas.microsoft.com/office/drawing/2014/main" id="{3D9C661C-B6CE-804B-A4CC-B0CED2FAB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524000"/>
            <a:ext cx="469059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lvl="0" defTabSz="455613">
              <a:buClr>
                <a:srgbClr val="000000"/>
              </a:buClr>
              <a:buSzPct val="100000"/>
              <a:defRPr/>
            </a:pPr>
            <a:r>
              <a:rPr lang="en-US" sz="1600" dirty="0">
                <a:solidFill>
                  <a:schemeClr val="accent1"/>
                </a:solidFill>
              </a:rPr>
              <a:t>// spinlock</a:t>
            </a:r>
          </a:p>
          <a:p>
            <a:pPr lvl="0" defTabSz="455613">
              <a:buClr>
                <a:srgbClr val="000000"/>
              </a:buClr>
              <a:buSzPct val="100000"/>
              <a:defRPr/>
            </a:pPr>
            <a:r>
              <a:rPr lang="en-US" sz="1600" dirty="0">
                <a:solidFill>
                  <a:schemeClr val="accent1"/>
                </a:solidFill>
              </a:rPr>
              <a:t>While (</a:t>
            </a:r>
            <a:r>
              <a:rPr lang="en-US" sz="1600" dirty="0" err="1">
                <a:solidFill>
                  <a:schemeClr val="accent1"/>
                </a:solidFill>
              </a:rPr>
              <a:t>Test_and_set</a:t>
            </a:r>
            <a:r>
              <a:rPr lang="en-US" sz="1600" dirty="0">
                <a:solidFill>
                  <a:schemeClr val="accent1"/>
                </a:solidFill>
              </a:rPr>
              <a:t>(&amp;Lock, 1) == 0) {}</a:t>
            </a:r>
          </a:p>
          <a:p>
            <a:pPr lvl="0" defTabSz="455613">
              <a:buClr>
                <a:srgbClr val="000000"/>
              </a:buClr>
              <a:buSzPct val="100000"/>
              <a:defRPr/>
            </a:pPr>
            <a:endParaRPr lang="en-US" sz="1600" dirty="0">
              <a:solidFill>
                <a:schemeClr val="accent1"/>
              </a:solidFill>
            </a:endParaRPr>
          </a:p>
          <a:p>
            <a:pPr lvl="0" defTabSz="455613">
              <a:buClr>
                <a:srgbClr val="000000"/>
              </a:buClr>
              <a:buSzPct val="100000"/>
              <a:defRPr/>
            </a:pPr>
            <a:r>
              <a:rPr lang="en-US" sz="1600" dirty="0">
                <a:solidFill>
                  <a:schemeClr val="accent1"/>
                </a:solidFill>
              </a:rPr>
              <a:t>__</a:t>
            </a:r>
            <a:r>
              <a:rPr lang="en-US" sz="1600" dirty="0" err="1">
                <a:solidFill>
                  <a:schemeClr val="accent1"/>
                </a:solidFill>
              </a:rPr>
              <a:t>sync_synchronize</a:t>
            </a:r>
            <a:r>
              <a:rPr lang="en-US" sz="1600" dirty="0">
                <a:solidFill>
                  <a:schemeClr val="accent1"/>
                </a:solidFill>
              </a:rPr>
              <a:t>();</a:t>
            </a:r>
          </a:p>
          <a:p>
            <a:pPr lvl="0" defTabSz="455613">
              <a:buClr>
                <a:srgbClr val="000000"/>
              </a:buClr>
              <a:buSzPct val="100000"/>
              <a:defRPr/>
            </a:pPr>
            <a:endParaRPr lang="en-US" sz="1600" dirty="0">
              <a:solidFill>
                <a:schemeClr val="accent1"/>
              </a:solidFill>
            </a:endParaRPr>
          </a:p>
          <a:p>
            <a:pPr lvl="0" defTabSz="455613">
              <a:buClr>
                <a:srgbClr val="000000"/>
              </a:buClr>
              <a:buSzPct val="100000"/>
              <a:defRPr/>
            </a:pPr>
            <a:r>
              <a:rPr lang="en-US" sz="1600" dirty="0">
                <a:solidFill>
                  <a:schemeClr val="accent1"/>
                </a:solidFill>
              </a:rPr>
              <a:t>// critical section</a:t>
            </a:r>
          </a:p>
          <a:p>
            <a:pPr lvl="0" defTabSz="455613">
              <a:buClr>
                <a:srgbClr val="000000"/>
              </a:buClr>
              <a:buSzPct val="100000"/>
              <a:defRPr/>
            </a:pPr>
            <a:r>
              <a:rPr lang="en-US" sz="1600" dirty="0">
                <a:solidFill>
                  <a:schemeClr val="accent1"/>
                </a:solidFill>
              </a:rPr>
              <a:t>Code</a:t>
            </a:r>
          </a:p>
          <a:p>
            <a:pPr lvl="0" defTabSz="455613">
              <a:buClr>
                <a:srgbClr val="000000"/>
              </a:buClr>
              <a:buSzPct val="100000"/>
              <a:defRPr/>
            </a:pPr>
            <a:endParaRPr lang="en-US" sz="1600" dirty="0">
              <a:solidFill>
                <a:schemeClr val="accent1"/>
              </a:solidFill>
            </a:endParaRPr>
          </a:p>
          <a:p>
            <a:pPr lvl="0" defTabSz="455613">
              <a:buClr>
                <a:srgbClr val="000000"/>
              </a:buClr>
              <a:buSzPct val="100000"/>
              <a:defRPr/>
            </a:pPr>
            <a:r>
              <a:rPr lang="en-US" sz="1600" dirty="0">
                <a:solidFill>
                  <a:schemeClr val="accent1"/>
                </a:solidFill>
              </a:rPr>
              <a:t>__</a:t>
            </a:r>
            <a:r>
              <a:rPr lang="en-US" sz="1600" dirty="0" err="1">
                <a:solidFill>
                  <a:schemeClr val="accent1"/>
                </a:solidFill>
              </a:rPr>
              <a:t>sync_synchronize</a:t>
            </a:r>
            <a:r>
              <a:rPr lang="en-US" sz="1600" dirty="0">
                <a:solidFill>
                  <a:schemeClr val="accent1"/>
                </a:solidFill>
              </a:rPr>
              <a:t>();</a:t>
            </a:r>
          </a:p>
          <a:p>
            <a:pPr lvl="0" defTabSz="455613">
              <a:buClr>
                <a:srgbClr val="000000"/>
              </a:buClr>
              <a:buSzPct val="100000"/>
              <a:defRPr/>
            </a:pPr>
            <a:endParaRPr lang="en-US" sz="1600" dirty="0">
              <a:solidFill>
                <a:schemeClr val="accent1"/>
              </a:solidFill>
            </a:endParaRPr>
          </a:p>
          <a:p>
            <a:pPr lvl="0" defTabSz="455613">
              <a:buClr>
                <a:srgbClr val="000000"/>
              </a:buClr>
              <a:buSzPct val="100000"/>
              <a:defRPr/>
            </a:pPr>
            <a:r>
              <a:rPr lang="en-US" sz="1600" dirty="0">
                <a:solidFill>
                  <a:schemeClr val="accent1"/>
                </a:solidFill>
              </a:rPr>
              <a:t>//unlock</a:t>
            </a:r>
          </a:p>
          <a:p>
            <a:pPr lvl="0" defTabSz="455613">
              <a:buClr>
                <a:srgbClr val="000000"/>
              </a:buClr>
              <a:buSzPct val="100000"/>
              <a:defRPr/>
            </a:pPr>
            <a:r>
              <a:rPr lang="en-US" sz="1600" dirty="0">
                <a:solidFill>
                  <a:schemeClr val="accent1"/>
                </a:solidFill>
              </a:rPr>
              <a:t>Lock = 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7385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609600"/>
            <a:ext cx="8226425" cy="1554163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Scaling an Application with Multi-Core</a:t>
            </a:r>
          </a:p>
        </p:txBody>
      </p:sp>
      <p:sp>
        <p:nvSpPr>
          <p:cNvPr id="57" name="Text Box 56">
            <a:extLst>
              <a:ext uri="{FF2B5EF4-FFF2-40B4-BE49-F238E27FC236}">
                <a16:creationId xmlns:a16="http://schemas.microsoft.com/office/drawing/2014/main" id="{A05CFCA4-7D80-0944-AD3F-458ADF3D8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52" y="1491735"/>
            <a:ext cx="784542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285750" marR="0" lvl="0" indent="-28575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Multi-processing</a:t>
            </a:r>
          </a:p>
          <a:p>
            <a:pPr marL="1028700" lvl="1" defTabSz="4556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accent1"/>
                </a:solidFill>
                <a:cs typeface="Arial" charset="0"/>
              </a:rPr>
              <a:t>Each process has an isolated and virtualized memory address space</a:t>
            </a:r>
          </a:p>
          <a:p>
            <a:pPr marL="1028700" lvl="1" defTabSz="4556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Communication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through IPC (e.g., Pipe, Socket)</a:t>
            </a:r>
          </a:p>
          <a:p>
            <a:pPr marL="1428750" lvl="2" defTabSz="4556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noProof="0" dirty="0">
                <a:solidFill>
                  <a:schemeClr val="accent1"/>
                </a:solidFill>
                <a:cs typeface="Arial" charset="0"/>
              </a:rPr>
              <a:t>Not as fast as shared memory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285750" marR="0" lvl="0" indent="-28575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0036A6"/>
              </a:solidFill>
              <a:cs typeface="Arial" charset="0"/>
            </a:endParaRPr>
          </a:p>
          <a:p>
            <a:pPr marL="285750" marR="0" lvl="0" indent="-28575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Multi-threading</a:t>
            </a:r>
          </a:p>
          <a:p>
            <a:pPr marL="1028700" lvl="1" defTabSz="4556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accent3"/>
                </a:solidFill>
                <a:cs typeface="Arial" charset="0"/>
              </a:rPr>
              <a:t>Shared the memory address space</a:t>
            </a:r>
          </a:p>
          <a:p>
            <a:pPr marL="1028700" lvl="1" defTabSz="4556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accent3"/>
                </a:solidFill>
                <a:cs typeface="Arial" charset="0"/>
              </a:rPr>
              <a:t>Thread synchronization through locks, mutex, conditional variables, etc.</a:t>
            </a:r>
          </a:p>
          <a:p>
            <a:pPr marL="1028700" lvl="1" defTabSz="4556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36A6"/>
              </a:solidFill>
              <a:cs typeface="Arial" charset="0"/>
            </a:endParaRPr>
          </a:p>
          <a:p>
            <a:pPr marL="1028700" lvl="1" defTabSz="455613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17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609600"/>
            <a:ext cx="8226425" cy="1554163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Computer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D66BCD-F964-6A41-9734-2F8BB9EE3A7B}"/>
              </a:ext>
            </a:extLst>
          </p:cNvPr>
          <p:cNvSpPr/>
          <p:nvPr/>
        </p:nvSpPr>
        <p:spPr bwMode="auto">
          <a:xfrm>
            <a:off x="1295400" y="2514600"/>
            <a:ext cx="1371600" cy="461665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CPU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126399-5E01-2448-AB1B-F12DFC971CDF}"/>
              </a:ext>
            </a:extLst>
          </p:cNvPr>
          <p:cNvSpPr/>
          <p:nvPr/>
        </p:nvSpPr>
        <p:spPr bwMode="auto">
          <a:xfrm>
            <a:off x="5943602" y="2514599"/>
            <a:ext cx="1371600" cy="461665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E9F32-0646-8F49-8CDF-414913143FE2}"/>
              </a:ext>
            </a:extLst>
          </p:cNvPr>
          <p:cNvSpPr/>
          <p:nvPr/>
        </p:nvSpPr>
        <p:spPr bwMode="auto">
          <a:xfrm>
            <a:off x="3619501" y="2524318"/>
            <a:ext cx="1371600" cy="461665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Memory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28F438-E73B-1948-9E59-9883743B6E6F}"/>
              </a:ext>
            </a:extLst>
          </p:cNvPr>
          <p:cNvSpPr/>
          <p:nvPr/>
        </p:nvSpPr>
        <p:spPr bwMode="auto">
          <a:xfrm>
            <a:off x="3618846" y="4038600"/>
            <a:ext cx="1371600" cy="461665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Device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CD98B0-3155-7E47-B99A-205AFBE79F4B}"/>
              </a:ext>
            </a:extLst>
          </p:cNvPr>
          <p:cNvCxnSpPr>
            <a:stCxn id="3" idx="2"/>
            <a:endCxn id="6" idx="1"/>
          </p:cNvCxnSpPr>
          <p:nvPr/>
        </p:nvCxnSpPr>
        <p:spPr bwMode="auto">
          <a:xfrm>
            <a:off x="1981200" y="2976265"/>
            <a:ext cx="1637646" cy="1293168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0C252C-0A23-0F4F-A7C1-75E7F66E2AD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 flipH="1">
            <a:off x="4304646" y="2985983"/>
            <a:ext cx="655" cy="1052617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4398AD-58E6-EE44-A4D7-E00048F48213}"/>
              </a:ext>
            </a:extLst>
          </p:cNvPr>
          <p:cNvCxnSpPr>
            <a:cxnSpLocks/>
            <a:stCxn id="4" idx="2"/>
            <a:endCxn id="6" idx="3"/>
          </p:cNvCxnSpPr>
          <p:nvPr/>
        </p:nvCxnSpPr>
        <p:spPr bwMode="auto">
          <a:xfrm flipH="1">
            <a:off x="4990446" y="2976264"/>
            <a:ext cx="1638956" cy="1293169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5B13DC-A252-0343-A7BD-4E806E029338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 bwMode="auto">
          <a:xfrm>
            <a:off x="2667000" y="2745433"/>
            <a:ext cx="952501" cy="9718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E10562-F94D-C84F-8BD6-7726249D1DA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 bwMode="auto">
          <a:xfrm flipV="1">
            <a:off x="4991101" y="2745432"/>
            <a:ext cx="952501" cy="9719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2" name="Text Box 54">
            <a:extLst>
              <a:ext uri="{FF2B5EF4-FFF2-40B4-BE49-F238E27FC236}">
                <a16:creationId xmlns:a16="http://schemas.microsoft.com/office/drawing/2014/main" id="{5791E001-AC67-DC48-B3C4-4BDA75CE8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9924" y="3520287"/>
            <a:ext cx="24226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Memory-Mapped I/O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noProof="0" dirty="0">
                <a:solidFill>
                  <a:srgbClr val="0036A6"/>
                </a:solidFill>
              </a:rPr>
              <a:t>Port-Mapped I/O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3" name="Text Box 54">
            <a:extLst>
              <a:ext uri="{FF2B5EF4-FFF2-40B4-BE49-F238E27FC236}">
                <a16:creationId xmlns:a16="http://schemas.microsoft.com/office/drawing/2014/main" id="{E0818450-B3EE-9F4B-AEC6-6EF9313EA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3188" y="3044794"/>
            <a:ext cx="125196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Direct Memory Access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" name="Text Box 54">
            <a:extLst>
              <a:ext uri="{FF2B5EF4-FFF2-40B4-BE49-F238E27FC236}">
                <a16:creationId xmlns:a16="http://schemas.microsoft.com/office/drawing/2014/main" id="{66B12C67-B8D8-2747-AE47-1950DFC2E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450" y="2118538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Load/Store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266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E2C9-04C6-7B46-8BAE-D68996C1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Consistency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01083C-D13A-8848-8B69-15DB07D72BE6}"/>
              </a:ext>
            </a:extLst>
          </p:cNvPr>
          <p:cNvSpPr/>
          <p:nvPr/>
        </p:nvSpPr>
        <p:spPr bwMode="auto">
          <a:xfrm>
            <a:off x="1295400" y="2514600"/>
            <a:ext cx="1371600" cy="461665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CPU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4B1395-770A-8245-8149-A7463894D047}"/>
              </a:ext>
            </a:extLst>
          </p:cNvPr>
          <p:cNvSpPr/>
          <p:nvPr/>
        </p:nvSpPr>
        <p:spPr bwMode="auto">
          <a:xfrm>
            <a:off x="5943602" y="2514599"/>
            <a:ext cx="1371600" cy="461665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CPU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AA8A67-9069-CB44-9639-471B3A8D1CA3}"/>
              </a:ext>
            </a:extLst>
          </p:cNvPr>
          <p:cNvSpPr/>
          <p:nvPr/>
        </p:nvSpPr>
        <p:spPr bwMode="auto">
          <a:xfrm>
            <a:off x="3619501" y="2524318"/>
            <a:ext cx="1371600" cy="461665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Memory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5F0781-6E81-E648-AC66-F4D703C428E0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 bwMode="auto">
          <a:xfrm>
            <a:off x="2667000" y="2745433"/>
            <a:ext cx="952501" cy="9718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4346C8-F304-6B44-B4AA-447E3D4164DC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 bwMode="auto">
          <a:xfrm flipV="1">
            <a:off x="4991101" y="2745432"/>
            <a:ext cx="952501" cy="9719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8" name="Text Box 54">
            <a:extLst>
              <a:ext uri="{FF2B5EF4-FFF2-40B4-BE49-F238E27FC236}">
                <a16:creationId xmlns:a16="http://schemas.microsoft.com/office/drawing/2014/main" id="{0CD34C36-6E10-7946-B7D6-2984A6824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450" y="2118538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Load/Store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" name="Text Box 54">
            <a:extLst>
              <a:ext uri="{FF2B5EF4-FFF2-40B4-BE49-F238E27FC236}">
                <a16:creationId xmlns:a16="http://schemas.microsoft.com/office/drawing/2014/main" id="{79B67FAA-1F20-F94E-81EF-619093AC8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5128" y="3953261"/>
            <a:ext cx="1371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A = 1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C = 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" name="Text Box 54">
            <a:extLst>
              <a:ext uri="{FF2B5EF4-FFF2-40B4-BE49-F238E27FC236}">
                <a16:creationId xmlns:a16="http://schemas.microsoft.com/office/drawing/2014/main" id="{6D200214-A4A1-8F4B-9B0E-EBD3C02D4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3319670"/>
            <a:ext cx="16383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 = 0, </a:t>
            </a:r>
            <a:r>
              <a:rPr lang="en-US" sz="1800" dirty="0">
                <a:solidFill>
                  <a:srgbClr val="0036A6"/>
                </a:solidFill>
              </a:rPr>
              <a:t>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= 0</a:t>
            </a:r>
          </a:p>
        </p:txBody>
      </p:sp>
      <p:sp>
        <p:nvSpPr>
          <p:cNvPr id="11" name="Text Box 54">
            <a:extLst>
              <a:ext uri="{FF2B5EF4-FFF2-40B4-BE49-F238E27FC236}">
                <a16:creationId xmlns:a16="http://schemas.microsoft.com/office/drawing/2014/main" id="{1D72D34C-9EF4-EF42-9D10-DAC143F40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6845" y="3847957"/>
            <a:ext cx="1371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B = 1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D = 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" name="Text Box 54">
            <a:extLst>
              <a:ext uri="{FF2B5EF4-FFF2-40B4-BE49-F238E27FC236}">
                <a16:creationId xmlns:a16="http://schemas.microsoft.com/office/drawing/2014/main" id="{F185FC73-9EE0-C242-A636-8775A37C2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079605"/>
            <a:ext cx="2971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What are the possible values of C and D?</a:t>
            </a:r>
          </a:p>
        </p:txBody>
      </p:sp>
      <p:sp>
        <p:nvSpPr>
          <p:cNvPr id="13" name="Text Box 54">
            <a:extLst>
              <a:ext uri="{FF2B5EF4-FFF2-40B4-BE49-F238E27FC236}">
                <a16:creationId xmlns:a16="http://schemas.microsoft.com/office/drawing/2014/main" id="{061313CE-8D24-5E46-97E0-A36F8627D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24920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Load/Store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" name="Text Box 54">
            <a:extLst>
              <a:ext uri="{FF2B5EF4-FFF2-40B4-BE49-F238E27FC236}">
                <a16:creationId xmlns:a16="http://schemas.microsoft.com/office/drawing/2014/main" id="{D3E026F1-93AA-F341-9355-EEB116C32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904316"/>
            <a:ext cx="2362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= 0, D = 1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C = 1, D = 0</a:t>
            </a:r>
          </a:p>
          <a:p>
            <a:pPr algn="ctr" defTabSz="455613">
              <a:buClr>
                <a:srgbClr val="000000"/>
              </a:buClr>
              <a:buSzPct val="100000"/>
              <a:defRPr/>
            </a:pPr>
            <a:r>
              <a:rPr lang="en-US" sz="1800" dirty="0">
                <a:solidFill>
                  <a:srgbClr val="0036A6"/>
                </a:solidFill>
              </a:rPr>
              <a:t>C = 1, D = 1</a:t>
            </a:r>
          </a:p>
        </p:txBody>
      </p:sp>
      <p:sp>
        <p:nvSpPr>
          <p:cNvPr id="15" name="Text Box 54">
            <a:extLst>
              <a:ext uri="{FF2B5EF4-FFF2-40B4-BE49-F238E27FC236}">
                <a16:creationId xmlns:a16="http://schemas.microsoft.com/office/drawing/2014/main" id="{73E09214-952E-2A42-A042-9645D982E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1716" y="6094927"/>
            <a:ext cx="2362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C = 0, D = 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F28A63-E444-0B40-AF7B-D6E3DF9FBBC3}"/>
              </a:ext>
            </a:extLst>
          </p:cNvPr>
          <p:cNvCxnSpPr>
            <a:cxnSpLocks/>
          </p:cNvCxnSpPr>
          <p:nvPr/>
        </p:nvCxnSpPr>
        <p:spPr bwMode="auto">
          <a:xfrm>
            <a:off x="6400800" y="5356263"/>
            <a:ext cx="952501" cy="9718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8" name="Text Box 54">
            <a:extLst>
              <a:ext uri="{FF2B5EF4-FFF2-40B4-BE49-F238E27FC236}">
                <a16:creationId xmlns:a16="http://schemas.microsoft.com/office/drawing/2014/main" id="{EE5B4D62-BF0A-FF4B-BE54-BBA19BE1A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494288"/>
            <a:ext cx="150495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Sequential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Consistency =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Program Order + Interleaving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029D4C-F201-D84A-957C-4C618162665F}"/>
              </a:ext>
            </a:extLst>
          </p:cNvPr>
          <p:cNvCxnSpPr>
            <a:cxnSpLocks/>
          </p:cNvCxnSpPr>
          <p:nvPr/>
        </p:nvCxnSpPr>
        <p:spPr bwMode="auto">
          <a:xfrm>
            <a:off x="3849832" y="6269874"/>
            <a:ext cx="952501" cy="9718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0" name="Text Box 54">
            <a:extLst>
              <a:ext uri="{FF2B5EF4-FFF2-40B4-BE49-F238E27FC236}">
                <a16:creationId xmlns:a16="http://schemas.microsoft.com/office/drawing/2014/main" id="{EAA9B51F-D947-B248-8980-CA3722613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0282" y="6030752"/>
            <a:ext cx="1504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Reordering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61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  <p:bldP spid="15" grpId="0"/>
      <p:bldP spid="18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E6D0-D665-8E48-A709-D2A9DDA2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Consistency is Slow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9E7022-3B52-274C-9B4C-B8163D542D01}"/>
              </a:ext>
            </a:extLst>
          </p:cNvPr>
          <p:cNvSpPr/>
          <p:nvPr/>
        </p:nvSpPr>
        <p:spPr bwMode="auto">
          <a:xfrm>
            <a:off x="1295400" y="2514600"/>
            <a:ext cx="1371600" cy="1554162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CPU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912399-DEF9-6447-A256-6AF08702763A}"/>
              </a:ext>
            </a:extLst>
          </p:cNvPr>
          <p:cNvSpPr/>
          <p:nvPr/>
        </p:nvSpPr>
        <p:spPr bwMode="auto">
          <a:xfrm>
            <a:off x="5943602" y="2514599"/>
            <a:ext cx="1371600" cy="1554162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CPU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8A8CB7-3C52-9649-8392-68C86DC9E5DE}"/>
              </a:ext>
            </a:extLst>
          </p:cNvPr>
          <p:cNvSpPr/>
          <p:nvPr/>
        </p:nvSpPr>
        <p:spPr bwMode="auto">
          <a:xfrm>
            <a:off x="3619501" y="2524318"/>
            <a:ext cx="1371600" cy="904682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Memory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4F851C-C793-034A-B80C-D6FE98409236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 bwMode="auto">
          <a:xfrm flipV="1">
            <a:off x="2667000" y="2976659"/>
            <a:ext cx="952501" cy="315022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10FD75-050C-474B-9B5C-291B1CF84E41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 bwMode="auto">
          <a:xfrm>
            <a:off x="4991101" y="2976659"/>
            <a:ext cx="952501" cy="315021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34D5D3A-68A5-2046-AB2A-D7BB9AE14DC2}"/>
              </a:ext>
            </a:extLst>
          </p:cNvPr>
          <p:cNvSpPr/>
          <p:nvPr/>
        </p:nvSpPr>
        <p:spPr bwMode="auto">
          <a:xfrm>
            <a:off x="1866898" y="3611562"/>
            <a:ext cx="800102" cy="4572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Cache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0DF15E-BEBB-FF4E-8BB4-DEBD399FAA7F}"/>
              </a:ext>
            </a:extLst>
          </p:cNvPr>
          <p:cNvSpPr/>
          <p:nvPr/>
        </p:nvSpPr>
        <p:spPr bwMode="auto">
          <a:xfrm>
            <a:off x="5943602" y="3606702"/>
            <a:ext cx="800102" cy="4572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Cache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F75F15-FA9F-B049-AB61-72315BB5B060}"/>
              </a:ext>
            </a:extLst>
          </p:cNvPr>
          <p:cNvCxnSpPr>
            <a:cxnSpLocks/>
          </p:cNvCxnSpPr>
          <p:nvPr/>
        </p:nvCxnSpPr>
        <p:spPr bwMode="auto">
          <a:xfrm flipV="1">
            <a:off x="2667000" y="3839920"/>
            <a:ext cx="3276602" cy="486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 Box 54">
            <a:extLst>
              <a:ext uri="{FF2B5EF4-FFF2-40B4-BE49-F238E27FC236}">
                <a16:creationId xmlns:a16="http://schemas.microsoft.com/office/drawing/2014/main" id="{E0909B25-722F-674A-AA33-8859E7B78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3780" y="3846705"/>
            <a:ext cx="25830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Cache invalidation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Cache update</a:t>
            </a:r>
          </a:p>
        </p:txBody>
      </p:sp>
      <p:sp>
        <p:nvSpPr>
          <p:cNvPr id="12" name="Text Box 54">
            <a:extLst>
              <a:ext uri="{FF2B5EF4-FFF2-40B4-BE49-F238E27FC236}">
                <a16:creationId xmlns:a16="http://schemas.microsoft.com/office/drawing/2014/main" id="{DF8D4159-D37D-064C-A6E1-04B26197F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3356325"/>
            <a:ext cx="16383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 = 0</a:t>
            </a:r>
          </a:p>
        </p:txBody>
      </p:sp>
      <p:sp>
        <p:nvSpPr>
          <p:cNvPr id="13" name="Text Box 54">
            <a:extLst>
              <a:ext uri="{FF2B5EF4-FFF2-40B4-BE49-F238E27FC236}">
                <a16:creationId xmlns:a16="http://schemas.microsoft.com/office/drawing/2014/main" id="{F1EB5642-40A2-AD4A-AF18-69EA8BF38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3852" y="3993656"/>
            <a:ext cx="16383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 = 0</a:t>
            </a:r>
          </a:p>
        </p:txBody>
      </p:sp>
      <p:sp>
        <p:nvSpPr>
          <p:cNvPr id="15" name="Text Box 54">
            <a:extLst>
              <a:ext uri="{FF2B5EF4-FFF2-40B4-BE49-F238E27FC236}">
                <a16:creationId xmlns:a16="http://schemas.microsoft.com/office/drawing/2014/main" id="{4D7940BE-C2A7-554A-BD93-F0CEF7A33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49" y="4022409"/>
            <a:ext cx="16383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 = </a:t>
            </a:r>
            <a:r>
              <a:rPr lang="en-US" sz="1800" dirty="0">
                <a:solidFill>
                  <a:srgbClr val="0036A6"/>
                </a:solidFill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7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2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8A0C-FCA2-2C4F-A2CA-FF6773D1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Reorders My Program?</a:t>
            </a:r>
          </a:p>
        </p:txBody>
      </p:sp>
      <p:sp>
        <p:nvSpPr>
          <p:cNvPr id="3" name="Text Box 54">
            <a:extLst>
              <a:ext uri="{FF2B5EF4-FFF2-40B4-BE49-F238E27FC236}">
                <a16:creationId xmlns:a16="http://schemas.microsoft.com/office/drawing/2014/main" id="{3E88E57E-938F-A747-A859-5D855317A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362200"/>
            <a:ext cx="1504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Compiler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" name="Text Box 54">
            <a:extLst>
              <a:ext uri="{FF2B5EF4-FFF2-40B4-BE49-F238E27FC236}">
                <a16:creationId xmlns:a16="http://schemas.microsoft.com/office/drawing/2014/main" id="{80E97F6C-3FFE-9248-A63B-7457FA9D1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780800"/>
            <a:ext cx="1504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CPU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BED5C4-1521-3546-831C-9746AA24F667}"/>
              </a:ext>
            </a:extLst>
          </p:cNvPr>
          <p:cNvCxnSpPr>
            <a:cxnSpLocks/>
          </p:cNvCxnSpPr>
          <p:nvPr/>
        </p:nvCxnSpPr>
        <p:spPr bwMode="auto">
          <a:xfrm flipV="1">
            <a:off x="3124200" y="2533571"/>
            <a:ext cx="952501" cy="9719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 Box 54">
            <a:extLst>
              <a:ext uri="{FF2B5EF4-FFF2-40B4-BE49-F238E27FC236}">
                <a16:creationId xmlns:a16="http://schemas.microsoft.com/office/drawing/2014/main" id="{A2B9858D-42EB-AA42-A4DA-CAF620BCE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156" y="2234909"/>
            <a:ext cx="42594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To generate high-performance programs.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" name="Text Box 54">
            <a:extLst>
              <a:ext uri="{FF2B5EF4-FFF2-40B4-BE49-F238E27FC236}">
                <a16:creationId xmlns:a16="http://schemas.microsoft.com/office/drawing/2014/main" id="{35F07821-7381-294B-8616-0952A208F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257" y="3099556"/>
            <a:ext cx="197972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a = 0;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If (b</a:t>
            </a:r>
            <a:r>
              <a:rPr lang="en-US" sz="1800" dirty="0">
                <a:solidFill>
                  <a:srgbClr val="0036A6"/>
                </a:solidFill>
              </a:rPr>
              <a:t>) a = 3;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Else a = 5;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7B8B37-229D-3347-8186-C31F60AAD7CA}"/>
              </a:ext>
            </a:extLst>
          </p:cNvPr>
          <p:cNvCxnSpPr>
            <a:cxnSpLocks/>
          </p:cNvCxnSpPr>
          <p:nvPr/>
        </p:nvCxnSpPr>
        <p:spPr bwMode="auto">
          <a:xfrm flipV="1">
            <a:off x="6096000" y="3561221"/>
            <a:ext cx="952501" cy="9719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 Box 54">
            <a:extLst>
              <a:ext uri="{FF2B5EF4-FFF2-40B4-BE49-F238E27FC236}">
                <a16:creationId xmlns:a16="http://schemas.microsoft.com/office/drawing/2014/main" id="{2F22E87F-4249-FF43-A503-FF0E34C09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238056"/>
            <a:ext cx="18210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a = 5;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If (b</a:t>
            </a:r>
            <a:r>
              <a:rPr lang="en-US" sz="1800" dirty="0">
                <a:solidFill>
                  <a:srgbClr val="0036A6"/>
                </a:solidFill>
              </a:rPr>
              <a:t>) a = 3;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93210B-0AA8-EF4D-839B-27A61BB8D577}"/>
              </a:ext>
            </a:extLst>
          </p:cNvPr>
          <p:cNvCxnSpPr>
            <a:cxnSpLocks/>
          </p:cNvCxnSpPr>
          <p:nvPr/>
        </p:nvCxnSpPr>
        <p:spPr bwMode="auto">
          <a:xfrm flipV="1">
            <a:off x="3124200" y="4955747"/>
            <a:ext cx="952501" cy="9719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 Box 54">
            <a:extLst>
              <a:ext uri="{FF2B5EF4-FFF2-40B4-BE49-F238E27FC236}">
                <a16:creationId xmlns:a16="http://schemas.microsoft.com/office/drawing/2014/main" id="{9E67F02E-A547-D840-831D-3E150BC4B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4181" y="4724400"/>
            <a:ext cx="42594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Cannot wait for slow instructions to complete.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17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B2314-EC6A-8D4F-9ECC-0BB91020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not be </a:t>
            </a:r>
            <a:r>
              <a:rPr lang="en-US" dirty="0" err="1"/>
              <a:t>Reorderd</a:t>
            </a:r>
            <a:r>
              <a:rPr lang="en-US" dirty="0"/>
              <a:t>?</a:t>
            </a:r>
          </a:p>
        </p:txBody>
      </p:sp>
      <p:sp>
        <p:nvSpPr>
          <p:cNvPr id="3" name="Text Box 54">
            <a:extLst>
              <a:ext uri="{FF2B5EF4-FFF2-40B4-BE49-F238E27FC236}">
                <a16:creationId xmlns:a16="http://schemas.microsoft.com/office/drawing/2014/main" id="{7E76C448-E80E-7B4E-8446-B3E8BB302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96482"/>
            <a:ext cx="7848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If instructions are causally related</a:t>
            </a:r>
          </a:p>
        </p:txBody>
      </p:sp>
      <p:sp>
        <p:nvSpPr>
          <p:cNvPr id="4" name="Text Box 54">
            <a:extLst>
              <a:ext uri="{FF2B5EF4-FFF2-40B4-BE49-F238E27FC236}">
                <a16:creationId xmlns:a16="http://schemas.microsoft.com/office/drawing/2014/main" id="{4016D554-8CC9-D842-BF0B-97938ED66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428" y="2575470"/>
            <a:ext cx="1371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A = 1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A = 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" name="Text Box 54">
            <a:extLst>
              <a:ext uri="{FF2B5EF4-FFF2-40B4-BE49-F238E27FC236}">
                <a16:creationId xmlns:a16="http://schemas.microsoft.com/office/drawing/2014/main" id="{7958F6DD-CA68-CA47-BC0A-B3CC6E81E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568262"/>
            <a:ext cx="1371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A = &amp;B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*A = 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" name="Text Box 54">
            <a:extLst>
              <a:ext uri="{FF2B5EF4-FFF2-40B4-BE49-F238E27FC236}">
                <a16:creationId xmlns:a16="http://schemas.microsoft.com/office/drawing/2014/main" id="{FD3AC4C7-8CC4-4145-8FDC-632757E35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028" y="3309164"/>
            <a:ext cx="2590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Same memory address</a:t>
            </a:r>
          </a:p>
        </p:txBody>
      </p:sp>
      <p:sp>
        <p:nvSpPr>
          <p:cNvPr id="7" name="Text Box 54">
            <a:extLst>
              <a:ext uri="{FF2B5EF4-FFF2-40B4-BE49-F238E27FC236}">
                <a16:creationId xmlns:a16="http://schemas.microsoft.com/office/drawing/2014/main" id="{625BBDE8-B441-9E48-B482-A34DF67B1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88" y="3301956"/>
            <a:ext cx="2590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Data dependency</a:t>
            </a:r>
          </a:p>
        </p:txBody>
      </p:sp>
      <p:sp>
        <p:nvSpPr>
          <p:cNvPr id="8" name="Text Box 54">
            <a:extLst>
              <a:ext uri="{FF2B5EF4-FFF2-40B4-BE49-F238E27FC236}">
                <a16:creationId xmlns:a16="http://schemas.microsoft.com/office/drawing/2014/main" id="{34D48A8E-FB27-744B-A535-DA4F66B37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4607252"/>
            <a:ext cx="7848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lang="en-US" sz="1800" dirty="0">
              <a:solidFill>
                <a:srgbClr val="0036A6"/>
              </a:solidFill>
            </a:endParaRPr>
          </a:p>
          <a:p>
            <a:pPr marL="0" marR="0" lvl="0" indent="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Otherwise it is hardware dependent. </a:t>
            </a:r>
          </a:p>
          <a:p>
            <a:pPr lvl="1" indent="0" defTabSz="455613">
              <a:buClr>
                <a:srgbClr val="000000"/>
              </a:buClr>
              <a:buSzPct val="100000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Intel and AMD implement Total-Store Ordering.</a:t>
            </a:r>
          </a:p>
          <a:p>
            <a:pPr lvl="1" indent="0" defTabSz="455613">
              <a:buClr>
                <a:srgbClr val="000000"/>
              </a:buClr>
              <a:buSzPct val="100000"/>
              <a:defRPr/>
            </a:pPr>
            <a:r>
              <a:rPr lang="en-US" sz="1800" dirty="0">
                <a:solidFill>
                  <a:srgbClr val="0036A6"/>
                </a:solidFill>
              </a:rPr>
              <a:t>ARM has weaker ordering.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35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1FB17-F190-194C-8DF3-5A5E0503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Store Order (TSO)</a:t>
            </a:r>
          </a:p>
        </p:txBody>
      </p:sp>
      <p:sp>
        <p:nvSpPr>
          <p:cNvPr id="3" name="Text Box 54">
            <a:extLst>
              <a:ext uri="{FF2B5EF4-FFF2-40B4-BE49-F238E27FC236}">
                <a16:creationId xmlns:a16="http://schemas.microsoft.com/office/drawing/2014/main" id="{C28D2CA1-29D2-FC4F-8C13-C2E83D376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316" y="1606746"/>
            <a:ext cx="7848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TSO is a sequential consistency except that each core can buffer “</a:t>
            </a:r>
            <a:r>
              <a:rPr lang="en-US" sz="1800" dirty="0" err="1">
                <a:solidFill>
                  <a:srgbClr val="0036A6"/>
                </a:solidFill>
              </a:rPr>
              <a:t>store”s</a:t>
            </a:r>
            <a:r>
              <a:rPr lang="en-US" sz="1800" dirty="0">
                <a:solidFill>
                  <a:srgbClr val="0036A6"/>
                </a:solidFill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29FF8A-C4A5-AC48-8D6D-FCB0D5F03434}"/>
              </a:ext>
            </a:extLst>
          </p:cNvPr>
          <p:cNvSpPr/>
          <p:nvPr/>
        </p:nvSpPr>
        <p:spPr bwMode="auto">
          <a:xfrm>
            <a:off x="1295400" y="2514600"/>
            <a:ext cx="1371600" cy="1554162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CPU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185FB3-2872-DD42-90AD-C171EAB20549}"/>
              </a:ext>
            </a:extLst>
          </p:cNvPr>
          <p:cNvSpPr/>
          <p:nvPr/>
        </p:nvSpPr>
        <p:spPr bwMode="auto">
          <a:xfrm>
            <a:off x="5943602" y="2514599"/>
            <a:ext cx="1371600" cy="1554162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CPU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9554-F7BD-2947-8135-71E895D2AE98}"/>
              </a:ext>
            </a:extLst>
          </p:cNvPr>
          <p:cNvSpPr/>
          <p:nvPr/>
        </p:nvSpPr>
        <p:spPr bwMode="auto">
          <a:xfrm>
            <a:off x="3619501" y="2839339"/>
            <a:ext cx="1371600" cy="904682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Memory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CBC6EE-2DF1-5D4B-BD0B-462917C4280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 bwMode="auto">
          <a:xfrm flipV="1">
            <a:off x="2667000" y="3291680"/>
            <a:ext cx="952501" cy="1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9733B8-5078-F242-A756-1064BBAE427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 bwMode="auto">
          <a:xfrm>
            <a:off x="4991101" y="3291680"/>
            <a:ext cx="952501" cy="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5F5179-8AE9-2245-9402-E71A02D61B67}"/>
              </a:ext>
            </a:extLst>
          </p:cNvPr>
          <p:cNvSpPr/>
          <p:nvPr/>
        </p:nvSpPr>
        <p:spPr bwMode="auto">
          <a:xfrm>
            <a:off x="1524000" y="3611562"/>
            <a:ext cx="1143000" cy="4572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Store buffer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8F8C03-E70A-134C-8643-C040104EFEFC}"/>
              </a:ext>
            </a:extLst>
          </p:cNvPr>
          <p:cNvSpPr/>
          <p:nvPr/>
        </p:nvSpPr>
        <p:spPr bwMode="auto">
          <a:xfrm>
            <a:off x="5943602" y="3606702"/>
            <a:ext cx="1143000" cy="4572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Store</a:t>
            </a:r>
            <a:r>
              <a:rPr lang="en-US" sz="1400" dirty="0">
                <a:cs typeface="Arial" charset="0"/>
              </a:rPr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buffer</a:t>
            </a:r>
          </a:p>
        </p:txBody>
      </p:sp>
      <p:sp>
        <p:nvSpPr>
          <p:cNvPr id="15" name="Text Box 54">
            <a:extLst>
              <a:ext uri="{FF2B5EF4-FFF2-40B4-BE49-F238E27FC236}">
                <a16:creationId xmlns:a16="http://schemas.microsoft.com/office/drawing/2014/main" id="{3D8C8535-79FD-C14D-90AE-95FBAE4B0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316" y="4540428"/>
            <a:ext cx="7848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CPU can reorder “load” and “store” to prevent “load” from being blocked by “store”. “</a:t>
            </a:r>
            <a:r>
              <a:rPr lang="en-US" sz="1800" dirty="0" err="1">
                <a:solidFill>
                  <a:srgbClr val="0036A6"/>
                </a:solidFill>
              </a:rPr>
              <a:t>Store”s</a:t>
            </a:r>
            <a:r>
              <a:rPr lang="en-US" sz="1800" dirty="0">
                <a:solidFill>
                  <a:srgbClr val="0036A6"/>
                </a:solidFill>
              </a:rPr>
              <a:t> are buffered and applied to memory later.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7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E2C9-04C6-7B46-8BAE-D68996C1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Consistency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01083C-D13A-8848-8B69-15DB07D72BE6}"/>
              </a:ext>
            </a:extLst>
          </p:cNvPr>
          <p:cNvSpPr/>
          <p:nvPr/>
        </p:nvSpPr>
        <p:spPr bwMode="auto">
          <a:xfrm>
            <a:off x="1295400" y="2514600"/>
            <a:ext cx="1371600" cy="461665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CPU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4B1395-770A-8245-8149-A7463894D047}"/>
              </a:ext>
            </a:extLst>
          </p:cNvPr>
          <p:cNvSpPr/>
          <p:nvPr/>
        </p:nvSpPr>
        <p:spPr bwMode="auto">
          <a:xfrm>
            <a:off x="5943602" y="2514599"/>
            <a:ext cx="1371600" cy="461665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CPU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AA8A67-9069-CB44-9639-471B3A8D1CA3}"/>
              </a:ext>
            </a:extLst>
          </p:cNvPr>
          <p:cNvSpPr/>
          <p:nvPr/>
        </p:nvSpPr>
        <p:spPr bwMode="auto">
          <a:xfrm>
            <a:off x="3619501" y="2524318"/>
            <a:ext cx="1371600" cy="461665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Memory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5F0781-6E81-E648-AC66-F4D703C428E0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 bwMode="auto">
          <a:xfrm>
            <a:off x="2667000" y="2745433"/>
            <a:ext cx="952501" cy="9718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4346C8-F304-6B44-B4AA-447E3D4164DC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 bwMode="auto">
          <a:xfrm flipV="1">
            <a:off x="4991101" y="2745432"/>
            <a:ext cx="952501" cy="9719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8" name="Text Box 54">
            <a:extLst>
              <a:ext uri="{FF2B5EF4-FFF2-40B4-BE49-F238E27FC236}">
                <a16:creationId xmlns:a16="http://schemas.microsoft.com/office/drawing/2014/main" id="{0CD34C36-6E10-7946-B7D6-2984A6824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450" y="2118538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Load/Store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" name="Text Box 54">
            <a:extLst>
              <a:ext uri="{FF2B5EF4-FFF2-40B4-BE49-F238E27FC236}">
                <a16:creationId xmlns:a16="http://schemas.microsoft.com/office/drawing/2014/main" id="{79B67FAA-1F20-F94E-81EF-619093AC8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995" y="3762637"/>
            <a:ext cx="1371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A = 1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C = 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" name="Text Box 54">
            <a:extLst>
              <a:ext uri="{FF2B5EF4-FFF2-40B4-BE49-F238E27FC236}">
                <a16:creationId xmlns:a16="http://schemas.microsoft.com/office/drawing/2014/main" id="{6D200214-A4A1-8F4B-9B0E-EBD3C02D4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3319670"/>
            <a:ext cx="16383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 = 0, </a:t>
            </a:r>
            <a:r>
              <a:rPr lang="en-US" sz="1800" dirty="0">
                <a:solidFill>
                  <a:srgbClr val="0036A6"/>
                </a:solidFill>
              </a:rPr>
              <a:t>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= 0</a:t>
            </a:r>
          </a:p>
        </p:txBody>
      </p:sp>
      <p:sp>
        <p:nvSpPr>
          <p:cNvPr id="11" name="Text Box 54">
            <a:extLst>
              <a:ext uri="{FF2B5EF4-FFF2-40B4-BE49-F238E27FC236}">
                <a16:creationId xmlns:a16="http://schemas.microsoft.com/office/drawing/2014/main" id="{1D72D34C-9EF4-EF42-9D10-DAC143F40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2" y="3663399"/>
            <a:ext cx="1371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B = 1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D = 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" name="Text Box 54">
            <a:extLst>
              <a:ext uri="{FF2B5EF4-FFF2-40B4-BE49-F238E27FC236}">
                <a16:creationId xmlns:a16="http://schemas.microsoft.com/office/drawing/2014/main" id="{F185FC73-9EE0-C242-A636-8775A37C2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791200"/>
            <a:ext cx="2971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6A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What are the possible values of C and D?</a:t>
            </a:r>
          </a:p>
        </p:txBody>
      </p:sp>
      <p:sp>
        <p:nvSpPr>
          <p:cNvPr id="13" name="Text Box 54">
            <a:extLst>
              <a:ext uri="{FF2B5EF4-FFF2-40B4-BE49-F238E27FC236}">
                <a16:creationId xmlns:a16="http://schemas.microsoft.com/office/drawing/2014/main" id="{061313CE-8D24-5E46-97E0-A36F8627D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124920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Load/Store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6A6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" name="Text Box 54">
            <a:extLst>
              <a:ext uri="{FF2B5EF4-FFF2-40B4-BE49-F238E27FC236}">
                <a16:creationId xmlns:a16="http://schemas.microsoft.com/office/drawing/2014/main" id="{73E09214-952E-2A42-A042-9645D982E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300" y="6037661"/>
            <a:ext cx="2362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C = 0, D = 0 ??</a:t>
            </a:r>
          </a:p>
        </p:txBody>
      </p:sp>
      <p:sp>
        <p:nvSpPr>
          <p:cNvPr id="21" name="Text Box 54">
            <a:extLst>
              <a:ext uri="{FF2B5EF4-FFF2-40B4-BE49-F238E27FC236}">
                <a16:creationId xmlns:a16="http://schemas.microsoft.com/office/drawing/2014/main" id="{030B1AB6-1809-D64F-83E0-B4F084CF4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995" y="4600589"/>
            <a:ext cx="1371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STORE A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LOAD B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STORE C</a:t>
            </a:r>
          </a:p>
        </p:txBody>
      </p:sp>
      <p:sp>
        <p:nvSpPr>
          <p:cNvPr id="22" name="Text Box 54">
            <a:extLst>
              <a:ext uri="{FF2B5EF4-FFF2-40B4-BE49-F238E27FC236}">
                <a16:creationId xmlns:a16="http://schemas.microsoft.com/office/drawing/2014/main" id="{4FE96636-78C0-AD46-AFDC-B04F2BE1D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2" y="4600589"/>
            <a:ext cx="1371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STORE B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LOAD A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STORE D</a:t>
            </a:r>
          </a:p>
        </p:txBody>
      </p:sp>
      <p:sp>
        <p:nvSpPr>
          <p:cNvPr id="23" name="Text Box 54">
            <a:extLst>
              <a:ext uri="{FF2B5EF4-FFF2-40B4-BE49-F238E27FC236}">
                <a16:creationId xmlns:a16="http://schemas.microsoft.com/office/drawing/2014/main" id="{020E6E6A-2B8E-AF46-8B1E-A2F40D89F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4600589"/>
            <a:ext cx="1371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LOAD B</a:t>
            </a:r>
          </a:p>
          <a:p>
            <a:pPr algn="ctr" defTabSz="455613">
              <a:buClr>
                <a:srgbClr val="000000"/>
              </a:buClr>
              <a:buSzPct val="100000"/>
              <a:defRPr/>
            </a:pPr>
            <a:r>
              <a:rPr lang="en-US" sz="1800" dirty="0">
                <a:solidFill>
                  <a:srgbClr val="0036A6"/>
                </a:solidFill>
              </a:rPr>
              <a:t>STORE A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STORE C</a:t>
            </a:r>
          </a:p>
        </p:txBody>
      </p:sp>
      <p:sp>
        <p:nvSpPr>
          <p:cNvPr id="24" name="Text Box 54">
            <a:extLst>
              <a:ext uri="{FF2B5EF4-FFF2-40B4-BE49-F238E27FC236}">
                <a16:creationId xmlns:a16="http://schemas.microsoft.com/office/drawing/2014/main" id="{A41D9285-06CC-1B49-8BC9-9237984C9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600589"/>
            <a:ext cx="1371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 defTabSz="455613">
              <a:buClr>
                <a:srgbClr val="000000"/>
              </a:buClr>
              <a:buSzPct val="100000"/>
              <a:defRPr/>
            </a:pPr>
            <a:r>
              <a:rPr lang="en-US" sz="1800" dirty="0">
                <a:solidFill>
                  <a:srgbClr val="0036A6"/>
                </a:solidFill>
              </a:rPr>
              <a:t>LOAD A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STORE B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800" dirty="0">
                <a:solidFill>
                  <a:srgbClr val="0036A6"/>
                </a:solidFill>
              </a:rPr>
              <a:t>STORE D</a:t>
            </a:r>
          </a:p>
        </p:txBody>
      </p:sp>
    </p:spTree>
    <p:extLst>
      <p:ext uri="{BB962C8B-B14F-4D97-AF65-F5344CB8AC3E}">
        <p14:creationId xmlns:p14="http://schemas.microsoft.com/office/powerpoint/2010/main" val="198361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8_Default Design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133830</TotalTime>
  <Words>521</Words>
  <Application>Microsoft Macintosh PowerPoint</Application>
  <PresentationFormat>On-screen Show (4:3)</PresentationFormat>
  <Paragraphs>142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Gill Sans MT</vt:lpstr>
      <vt:lpstr>Lucida Sans Unicode</vt:lpstr>
      <vt:lpstr>Times New Roman</vt:lpstr>
      <vt:lpstr>1_Default Design</vt:lpstr>
      <vt:lpstr>18_Default Design</vt:lpstr>
      <vt:lpstr>PowerPoint Presentation</vt:lpstr>
      <vt:lpstr>Scaling an Application with Multi-Core</vt:lpstr>
      <vt:lpstr>Computer</vt:lpstr>
      <vt:lpstr>Memory Consistency Model</vt:lpstr>
      <vt:lpstr>Sequential Consistency is Slow</vt:lpstr>
      <vt:lpstr>Who Reorders My Program?</vt:lpstr>
      <vt:lpstr>What will not be Reorderd?</vt:lpstr>
      <vt:lpstr>Total Store Order (TSO)</vt:lpstr>
      <vt:lpstr>Memory Consistency Model</vt:lpstr>
      <vt:lpstr>Memory Barriers</vt:lpstr>
      <vt:lpstr>Synchronization Primitives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About Systems</dc:title>
  <dc:subject/>
  <dc:creator>Jeff Chase</dc:creator>
  <cp:keywords/>
  <dc:description/>
  <cp:lastModifiedBy>Danyang Zhuo, Ph.D.</cp:lastModifiedBy>
  <cp:revision>5685</cp:revision>
  <cp:lastPrinted>2019-09-06T14:37:54Z</cp:lastPrinted>
  <dcterms:created xsi:type="dcterms:W3CDTF">2011-04-11T18:52:21Z</dcterms:created>
  <dcterms:modified xsi:type="dcterms:W3CDTF">2020-09-01T16:25:16Z</dcterms:modified>
  <cp:category/>
</cp:coreProperties>
</file>