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2" r:id="rId1"/>
    <p:sldMasterId id="2147484212" r:id="rId2"/>
    <p:sldMasterId id="2147484295" r:id="rId3"/>
  </p:sldMasterIdLst>
  <p:notesMasterIdLst>
    <p:notesMasterId r:id="rId33"/>
  </p:notesMasterIdLst>
  <p:sldIdLst>
    <p:sldId id="492" r:id="rId4"/>
    <p:sldId id="1521" r:id="rId5"/>
    <p:sldId id="1518" r:id="rId6"/>
    <p:sldId id="1919" r:id="rId7"/>
    <p:sldId id="834" r:id="rId8"/>
    <p:sldId id="1519" r:id="rId9"/>
    <p:sldId id="716" r:id="rId10"/>
    <p:sldId id="1522" r:id="rId11"/>
    <p:sldId id="1920" r:id="rId12"/>
    <p:sldId id="783" r:id="rId13"/>
    <p:sldId id="1523" r:id="rId14"/>
    <p:sldId id="784" r:id="rId15"/>
    <p:sldId id="1921" r:id="rId16"/>
    <p:sldId id="1922" r:id="rId17"/>
    <p:sldId id="1918" r:id="rId18"/>
    <p:sldId id="1923" r:id="rId19"/>
    <p:sldId id="785" r:id="rId20"/>
    <p:sldId id="786" r:id="rId21"/>
    <p:sldId id="787" r:id="rId22"/>
    <p:sldId id="1925" r:id="rId23"/>
    <p:sldId id="754" r:id="rId24"/>
    <p:sldId id="767" r:id="rId25"/>
    <p:sldId id="768" r:id="rId26"/>
    <p:sldId id="836" r:id="rId27"/>
    <p:sldId id="1926" r:id="rId28"/>
    <p:sldId id="1924" r:id="rId29"/>
    <p:sldId id="1927" r:id="rId30"/>
    <p:sldId id="1928" r:id="rId31"/>
    <p:sldId id="770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76"/>
    <p:restoredTop sz="93245" autoAdjust="0"/>
  </p:normalViewPr>
  <p:slideViewPr>
    <p:cSldViewPr snapToGrid="0" snapToObjects="1">
      <p:cViewPr>
        <p:scale>
          <a:sx n="100" d="100"/>
          <a:sy n="100" d="100"/>
        </p:scale>
        <p:origin x="672" y="10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-118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D6791-563E-8E47-83A4-9E7CB0E579E7}" type="datetimeFigureOut">
              <a:rPr lang="en-US" smtClean="0"/>
              <a:t>9/4/20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5A228-5C2A-004E-A23A-F2830DC3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8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F4B3CE-7978-CC47-BB02-3F70B98A13D3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669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691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55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5A228-5C2A-004E-A23A-F2830DC3DE9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83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F5A228-5C2A-004E-A23A-F2830DC3DE9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56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33859-65F5-8E40-9DFC-5B175AEDA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B5C97-CEDE-4540-B042-6D80FAD18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5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E37DE-54D1-654B-9221-CEFD61CBA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00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9C3F5F-E69C-CB43-9689-9D533FFACD65}" type="slidenum">
              <a:rPr lang="en-US" sz="2400">
                <a:solidFill>
                  <a:srgbClr val="37305A"/>
                </a:solidFill>
                <a:latin typeface="Arial" charset="0"/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7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aseline="0"/>
            </a:lvl1pPr>
            <a:lvl2pPr>
              <a:defRPr sz="2400" baseline="0"/>
            </a:lvl2pPr>
            <a:lvl3pPr>
              <a:defRPr sz="24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3EDEF2-50ED-7542-BE14-B8469EA24057}" type="slidenum">
              <a:rPr lang="en-US" sz="2400">
                <a:solidFill>
                  <a:srgbClr val="37305A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sz="2400">
                <a:solidFill>
                  <a:srgbClr val="37305A"/>
                </a:solidFill>
                <a:latin typeface="Arial" charset="0"/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761351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67429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D36BDA-BBEA-F54A-ADAD-6389411D1180}" type="slidenum">
              <a:rPr lang="en-US" sz="2400">
                <a:solidFill>
                  <a:srgbClr val="37305A"/>
                </a:solidFill>
                <a:latin typeface="Arial" charset="0"/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sz="2400">
              <a:solidFill>
                <a:srgbClr val="37305A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91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F9366-4B51-9D40-AB59-77283875E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97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baseline="0"/>
            </a:lvl1pPr>
            <a:lvl2pPr>
              <a:defRPr sz="2400" b="0" baseline="0"/>
            </a:lvl2pPr>
            <a:lvl3pPr>
              <a:defRPr sz="2400" b="0" baseline="0"/>
            </a:lvl3pPr>
            <a:lvl4pPr>
              <a:defRPr sz="2400" b="0" baseline="0"/>
            </a:lvl4pPr>
            <a:lvl5pPr>
              <a:defRPr sz="2400" b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AA518005-5FF9-CA45-B619-0B08FEAD35EF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22836744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808E6-16AE-C242-B318-CD1947BC32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1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02C2A-700D-B94F-AB41-4A0E2B4372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27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2F200-F6D9-2D46-A00E-1F505AB0B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20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1E82C-3C6A-8749-91E0-78607E542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1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065D6-7B43-4C41-9647-3668A226A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32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AA711-EB98-E247-835E-E413C531EB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404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6DC02-C6BA-2D43-8CB4-F541FC1E5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224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076D0-8C9A-7240-AADE-64D0D0C9F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019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2F633-966E-CD47-86C7-E05337332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744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631EA-4EEA-8E4A-A906-44C68D76A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349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3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B9FB4-743C-1F4F-BB72-97161D08E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65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6D31A-165D-0A43-9413-D75356D1B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7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41010-5A47-AB40-A4EA-9DE235338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1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149C1-44AA-5242-A964-C7EB3D6FE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8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3B17D-3999-ED48-88DF-2A4D69730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6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8E6A3-5A9D-2649-8791-5F7AED4B4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1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D0827-FA89-6848-BE2C-20A161400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4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09650-6F5B-B84E-9D22-EE37B9B13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9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E8D3C-97BB-644A-A13C-A1EC9E067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1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79775" y="762000"/>
            <a:ext cx="24780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9" tIns="46794" rIns="89989" bIns="4679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196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FFA08A-5B16-464F-BA6A-775EF06C952C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4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575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575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6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3" r:id="rId1"/>
    <p:sldLayoutId id="2147484214" r:id="rId2"/>
    <p:sldLayoutId id="2147484215" r:id="rId3"/>
    <p:sldLayoutId id="2147484216" r:id="rId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70AB5F-A7EF-4A49-8C32-0D19750F23CB}" type="slidenum">
              <a:rPr lang="en-US"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58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  <p:sldLayoutId id="2147484307" r:id="rId12"/>
    <p:sldLayoutId id="2147484308" r:id="rId13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Text Box 1"/>
          <p:cNvSpPr txBox="1">
            <a:spLocks noChangeArrowheads="1"/>
          </p:cNvSpPr>
          <p:nvPr/>
        </p:nvSpPr>
        <p:spPr bwMode="auto">
          <a:xfrm>
            <a:off x="1066800" y="1808810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Advanced OS (CPS 510)</a:t>
            </a:r>
          </a:p>
          <a:p>
            <a:pPr algn="ctr"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b="1" dirty="0">
              <a:solidFill>
                <a:srgbClr val="161645"/>
              </a:solidFill>
              <a:latin typeface="Calibri" charset="0"/>
            </a:endParaRPr>
          </a:p>
          <a:p>
            <a:pPr algn="ctr"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Kernel Synchronization</a:t>
            </a:r>
          </a:p>
        </p:txBody>
      </p:sp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304800" y="35814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5613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Jeff Chase</a:t>
            </a:r>
          </a:p>
          <a:p>
            <a:pPr algn="ctr" defTabSz="455613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3576382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Interrupts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35100"/>
            <a:ext cx="8226425" cy="4111625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Interrupt delivery transfers control to the corresponding </a:t>
            </a:r>
            <a:r>
              <a:rPr lang="en-US" dirty="0">
                <a:ea typeface="ＭＳ Ｐゴシック" charset="0"/>
                <a:cs typeface="ＭＳ Ｐゴシック" charset="0"/>
              </a:rPr>
              <a:t>handler (</a:t>
            </a:r>
            <a:r>
              <a:rPr lang="en-US" b="1" dirty="0">
                <a:ea typeface="ＭＳ Ｐゴシック" charset="0"/>
                <a:cs typeface="ＭＳ Ｐゴシック" charset="0"/>
              </a:rPr>
              <a:t>Interrupt Service Routine</a:t>
            </a:r>
            <a:r>
              <a:rPr lang="en-US" dirty="0">
                <a:ea typeface="ＭＳ Ｐゴシック" charset="0"/>
                <a:cs typeface="ＭＳ Ｐゴシック" charset="0"/>
              </a:rPr>
              <a:t> or </a:t>
            </a:r>
            <a:r>
              <a:rPr lang="en-US" b="1" dirty="0">
                <a:ea typeface="ＭＳ Ｐゴシック" charset="0"/>
                <a:cs typeface="ＭＳ Ｐゴシック" charset="0"/>
              </a:rPr>
              <a:t>ISR</a:t>
            </a:r>
            <a:r>
              <a:rPr lang="en-US" dirty="0">
                <a:ea typeface="ＭＳ Ｐゴシック" charset="0"/>
                <a:cs typeface="ＭＳ Ｐゴシック" charset="0"/>
              </a:rPr>
              <a:t>).</a:t>
            </a:r>
          </a:p>
          <a:p>
            <a:pPr>
              <a:defRPr/>
            </a:pP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ISR runs kernel code in kernel mode in kernel space.</a:t>
            </a:r>
          </a:p>
          <a:p>
            <a:pPr>
              <a:defRPr/>
            </a:pP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Each type of interrupt—an interrupt </a:t>
            </a: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vector</a:t>
            </a: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 or </a:t>
            </a: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interrupt request line </a:t>
            </a: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(IRQ)—has a registered ISR.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685800" y="4689475"/>
            <a:ext cx="21653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solidFill>
                  <a:srgbClr val="003367"/>
                </a:solidFill>
              </a:rPr>
              <a:t> executing thread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5394748" y="4681999"/>
            <a:ext cx="2101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3367"/>
                </a:solidFill>
              </a:rPr>
              <a:t> handler (ISR)</a:t>
            </a:r>
            <a:endParaRPr lang="en-US" sz="3600" dirty="0">
              <a:solidFill>
                <a:srgbClr val="003367"/>
              </a:solidFill>
            </a:endParaRPr>
          </a:p>
        </p:txBody>
      </p:sp>
      <p:sp>
        <p:nvSpPr>
          <p:cNvPr id="33800" name="Line 7"/>
          <p:cNvSpPr>
            <a:spLocks noChangeShapeType="1"/>
          </p:cNvSpPr>
          <p:nvPr/>
        </p:nvSpPr>
        <p:spPr bwMode="auto">
          <a:xfrm flipV="1">
            <a:off x="3215944" y="4113176"/>
            <a:ext cx="2032739" cy="102209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3203772" y="5281281"/>
            <a:ext cx="2044911" cy="29202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33802" name="AutoShape 9"/>
          <p:cNvSpPr>
            <a:spLocks noChangeArrowheads="1"/>
          </p:cNvSpPr>
          <p:nvPr/>
        </p:nvSpPr>
        <p:spPr bwMode="auto">
          <a:xfrm>
            <a:off x="3057707" y="3967163"/>
            <a:ext cx="146065" cy="1168104"/>
          </a:xfrm>
          <a:prstGeom prst="down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33803" name="AutoShape 10"/>
          <p:cNvSpPr>
            <a:spLocks noChangeArrowheads="1"/>
          </p:cNvSpPr>
          <p:nvPr/>
        </p:nvSpPr>
        <p:spPr bwMode="auto">
          <a:xfrm>
            <a:off x="3057707" y="5281281"/>
            <a:ext cx="146065" cy="1168104"/>
          </a:xfrm>
          <a:prstGeom prst="down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33804" name="AutoShape 11"/>
          <p:cNvSpPr>
            <a:spLocks noChangeArrowheads="1"/>
          </p:cNvSpPr>
          <p:nvPr/>
        </p:nvSpPr>
        <p:spPr bwMode="auto">
          <a:xfrm>
            <a:off x="5260855" y="4113175"/>
            <a:ext cx="133893" cy="1506981"/>
          </a:xfrm>
          <a:prstGeom prst="downArrow">
            <a:avLst>
              <a:gd name="adj1" fmla="val 50000"/>
              <a:gd name="adj2" fmla="val 1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36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Interrupt nesting and priority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Each registered IRQ type has an associated </a:t>
            </a: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priority</a:t>
            </a: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.</a:t>
            </a:r>
          </a:p>
          <a:p>
            <a:pPr>
              <a:defRPr/>
            </a:pP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E.g., Intel-64 has 256 IRQs and 16 (14) priority classes.</a:t>
            </a:r>
          </a:p>
          <a:p>
            <a:pPr>
              <a:defRPr/>
            </a:pP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Mapping to specific events and devices is OS-defined.</a:t>
            </a:r>
          </a:p>
          <a:p>
            <a:pPr>
              <a:defRPr/>
            </a:pP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Hardware dispatches interrupts to core in priority order.</a:t>
            </a:r>
          </a:p>
          <a:p>
            <a:pPr>
              <a:defRPr/>
            </a:pP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A high-priority IRQ/ISR may interrupt a lower one.</a:t>
            </a:r>
          </a:p>
          <a:p>
            <a:pPr>
              <a:buFontTx/>
              <a:buNone/>
              <a:defRPr/>
            </a:pP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33795" name="Group 1"/>
          <p:cNvGrpSpPr>
            <a:grpSpLocks/>
          </p:cNvGrpSpPr>
          <p:nvPr/>
        </p:nvGrpSpPr>
        <p:grpSpPr bwMode="auto">
          <a:xfrm>
            <a:off x="685800" y="4068763"/>
            <a:ext cx="7688263" cy="2509837"/>
            <a:chOff x="1590675" y="4043363"/>
            <a:chExt cx="6030759" cy="1969532"/>
          </a:xfrm>
        </p:grpSpPr>
        <p:sp>
          <p:nvSpPr>
            <p:cNvPr id="30723" name="Text Box 4"/>
            <p:cNvSpPr txBox="1">
              <a:spLocks noChangeArrowheads="1"/>
            </p:cNvSpPr>
            <p:nvPr/>
          </p:nvSpPr>
          <p:spPr bwMode="auto">
            <a:xfrm>
              <a:off x="1590675" y="4610179"/>
              <a:ext cx="1698525" cy="651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003367"/>
                  </a:solidFill>
                </a:rPr>
                <a:t> </a:t>
              </a:r>
              <a:r>
                <a:rPr lang="en-US" dirty="0">
                  <a:solidFill>
                    <a:srgbClr val="003367"/>
                  </a:solidFill>
                </a:rPr>
                <a:t>executing thread</a:t>
              </a:r>
              <a:endParaRPr lang="en-US" sz="2800" dirty="0">
                <a:solidFill>
                  <a:srgbClr val="003367"/>
                </a:solidFill>
              </a:endParaRPr>
            </a:p>
          </p:txBody>
        </p:sp>
        <p:sp>
          <p:nvSpPr>
            <p:cNvPr id="30724" name="Text Box 5"/>
            <p:cNvSpPr txBox="1">
              <a:spLocks noChangeArrowheads="1"/>
            </p:cNvSpPr>
            <p:nvPr/>
          </p:nvSpPr>
          <p:spPr bwMode="auto">
            <a:xfrm>
              <a:off x="4563093" y="5361368"/>
              <a:ext cx="1580225" cy="651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3367"/>
                  </a:solidFill>
                </a:rPr>
                <a:t> low-priority</a:t>
              </a:r>
            </a:p>
            <a:p>
              <a:pPr>
                <a:defRPr/>
              </a:pPr>
              <a:r>
                <a:rPr lang="en-US" dirty="0">
                  <a:solidFill>
                    <a:srgbClr val="003367"/>
                  </a:solidFill>
                </a:rPr>
                <a:t>handler (ISR)</a:t>
              </a:r>
              <a:endParaRPr lang="en-US" sz="2800" dirty="0">
                <a:solidFill>
                  <a:srgbClr val="003367"/>
                </a:solidFill>
              </a:endParaRPr>
            </a:p>
          </p:txBody>
        </p:sp>
        <p:grpSp>
          <p:nvGrpSpPr>
            <p:cNvPr id="33798" name="Group 6"/>
            <p:cNvGrpSpPr>
              <a:grpSpLocks/>
            </p:cNvGrpSpPr>
            <p:nvPr/>
          </p:nvGrpSpPr>
          <p:grpSpPr bwMode="auto">
            <a:xfrm>
              <a:off x="3451225" y="4043363"/>
              <a:ext cx="2644775" cy="1947862"/>
              <a:chOff x="2204" y="2496"/>
              <a:chExt cx="1108" cy="816"/>
            </a:xfrm>
          </p:grpSpPr>
          <p:sp>
            <p:nvSpPr>
              <p:cNvPr id="33800" name="Line 7"/>
              <p:cNvSpPr>
                <a:spLocks noChangeShapeType="1"/>
              </p:cNvSpPr>
              <p:nvPr/>
            </p:nvSpPr>
            <p:spPr bwMode="auto">
              <a:xfrm flipV="1">
                <a:off x="2256" y="2544"/>
                <a:ext cx="668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37305A"/>
                  </a:solidFill>
                </a:endParaRPr>
              </a:p>
            </p:txBody>
          </p:sp>
          <p:sp>
            <p:nvSpPr>
              <p:cNvPr id="33801" name="Line 8"/>
              <p:cNvSpPr>
                <a:spLocks noChangeShapeType="1"/>
              </p:cNvSpPr>
              <p:nvPr/>
            </p:nvSpPr>
            <p:spPr bwMode="auto">
              <a:xfrm>
                <a:off x="2252" y="2928"/>
                <a:ext cx="672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37305A"/>
                  </a:solidFill>
                </a:endParaRPr>
              </a:p>
            </p:txBody>
          </p:sp>
          <p:sp>
            <p:nvSpPr>
              <p:cNvPr id="33802" name="AutoShape 9"/>
              <p:cNvSpPr>
                <a:spLocks noChangeArrowheads="1"/>
              </p:cNvSpPr>
              <p:nvPr/>
            </p:nvSpPr>
            <p:spPr bwMode="auto">
              <a:xfrm>
                <a:off x="2204" y="2496"/>
                <a:ext cx="48" cy="384"/>
              </a:xfrm>
              <a:prstGeom prst="downArrow">
                <a:avLst>
                  <a:gd name="adj1" fmla="val 50000"/>
                  <a:gd name="adj2" fmla="val 20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37305A"/>
                  </a:solidFill>
                </a:endParaRPr>
              </a:p>
            </p:txBody>
          </p:sp>
          <p:sp>
            <p:nvSpPr>
              <p:cNvPr id="33803" name="AutoShape 10"/>
              <p:cNvSpPr>
                <a:spLocks noChangeArrowheads="1"/>
              </p:cNvSpPr>
              <p:nvPr/>
            </p:nvSpPr>
            <p:spPr bwMode="auto">
              <a:xfrm>
                <a:off x="2204" y="2928"/>
                <a:ext cx="48" cy="384"/>
              </a:xfrm>
              <a:prstGeom prst="downArrow">
                <a:avLst>
                  <a:gd name="adj1" fmla="val 50000"/>
                  <a:gd name="adj2" fmla="val 20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37305A"/>
                  </a:solidFill>
                </a:endParaRPr>
              </a:p>
            </p:txBody>
          </p:sp>
          <p:sp>
            <p:nvSpPr>
              <p:cNvPr id="33804" name="AutoShape 11"/>
              <p:cNvSpPr>
                <a:spLocks noChangeArrowheads="1"/>
              </p:cNvSpPr>
              <p:nvPr/>
            </p:nvSpPr>
            <p:spPr bwMode="auto">
              <a:xfrm>
                <a:off x="2928" y="2544"/>
                <a:ext cx="48" cy="288"/>
              </a:xfrm>
              <a:prstGeom prst="downArrow">
                <a:avLst>
                  <a:gd name="adj1" fmla="val 50000"/>
                  <a:gd name="adj2" fmla="val 150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37305A"/>
                  </a:solidFill>
                </a:endParaRPr>
              </a:p>
            </p:txBody>
          </p:sp>
          <p:sp>
            <p:nvSpPr>
              <p:cNvPr id="33805" name="AutoShape 12"/>
              <p:cNvSpPr>
                <a:spLocks noChangeArrowheads="1"/>
              </p:cNvSpPr>
              <p:nvPr/>
            </p:nvSpPr>
            <p:spPr bwMode="auto">
              <a:xfrm>
                <a:off x="2928" y="2880"/>
                <a:ext cx="48" cy="144"/>
              </a:xfrm>
              <a:prstGeom prst="downArrow">
                <a:avLst>
                  <a:gd name="adj1" fmla="val 50000"/>
                  <a:gd name="adj2" fmla="val 75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37305A"/>
                  </a:solidFill>
                </a:endParaRPr>
              </a:p>
            </p:txBody>
          </p:sp>
          <p:sp>
            <p:nvSpPr>
              <p:cNvPr id="33806" name="Line 13"/>
              <p:cNvSpPr>
                <a:spLocks noChangeShapeType="1"/>
              </p:cNvSpPr>
              <p:nvPr/>
            </p:nvSpPr>
            <p:spPr bwMode="auto">
              <a:xfrm flipV="1">
                <a:off x="2976" y="2687"/>
                <a:ext cx="288" cy="14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37305A"/>
                  </a:solidFill>
                </a:endParaRPr>
              </a:p>
            </p:txBody>
          </p:sp>
          <p:sp>
            <p:nvSpPr>
              <p:cNvPr id="33807" name="Line 14"/>
              <p:cNvSpPr>
                <a:spLocks noChangeShapeType="1"/>
              </p:cNvSpPr>
              <p:nvPr/>
            </p:nvSpPr>
            <p:spPr bwMode="auto">
              <a:xfrm>
                <a:off x="2972" y="2880"/>
                <a:ext cx="292" cy="4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37305A"/>
                  </a:solidFill>
                </a:endParaRPr>
              </a:p>
            </p:txBody>
          </p:sp>
          <p:sp>
            <p:nvSpPr>
              <p:cNvPr id="33808" name="AutoShape 15"/>
              <p:cNvSpPr>
                <a:spLocks noChangeArrowheads="1"/>
              </p:cNvSpPr>
              <p:nvPr/>
            </p:nvSpPr>
            <p:spPr bwMode="auto">
              <a:xfrm>
                <a:off x="3264" y="2688"/>
                <a:ext cx="48" cy="240"/>
              </a:xfrm>
              <a:prstGeom prst="downArrow">
                <a:avLst>
                  <a:gd name="adj1" fmla="val 50000"/>
                  <a:gd name="adj2" fmla="val 125000"/>
                </a:avLst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37305A"/>
                  </a:solidFill>
                </a:endParaRPr>
              </a:p>
            </p:txBody>
          </p:sp>
        </p:grpSp>
        <p:sp>
          <p:nvSpPr>
            <p:cNvPr id="30726" name="Text Box 16"/>
            <p:cNvSpPr txBox="1">
              <a:spLocks noChangeArrowheads="1"/>
            </p:cNvSpPr>
            <p:nvPr/>
          </p:nvSpPr>
          <p:spPr bwMode="auto">
            <a:xfrm>
              <a:off x="6215543" y="4408368"/>
              <a:ext cx="1405891" cy="651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rgbClr val="003367"/>
                  </a:solidFill>
                </a:rPr>
                <a:t>high-priority</a:t>
              </a:r>
            </a:p>
            <a:p>
              <a:pPr algn="ctr">
                <a:defRPr/>
              </a:pPr>
              <a:r>
                <a:rPr lang="en-US" dirty="0">
                  <a:solidFill>
                    <a:srgbClr val="003367"/>
                  </a:solidFill>
                </a:rPr>
                <a:t>ISR</a:t>
              </a:r>
              <a:endParaRPr lang="en-US" sz="2800" dirty="0">
                <a:solidFill>
                  <a:srgbClr val="003367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080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Interrupt priority: rough sketch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311" y="1066800"/>
            <a:ext cx="5698637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endParaRPr lang="en-US" sz="2800" dirty="0">
              <a:latin typeface="+mn-lt"/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+mn-lt"/>
                <a:ea typeface="ＭＳ Ｐゴシック" charset="0"/>
                <a:cs typeface="Arial" charset="0"/>
              </a:rPr>
              <a:t>N </a:t>
            </a:r>
            <a:r>
              <a:rPr lang="en-US" dirty="0">
                <a:solidFill>
                  <a:srgbClr val="800000"/>
                </a:solidFill>
                <a:latin typeface="+mn-lt"/>
                <a:ea typeface="ＭＳ Ｐゴシック" charset="0"/>
                <a:cs typeface="Arial" charset="0"/>
              </a:rPr>
              <a:t>interrupt priority</a:t>
            </a:r>
            <a:r>
              <a:rPr lang="en-US" dirty="0">
                <a:latin typeface="+mn-lt"/>
                <a:ea typeface="ＭＳ Ｐゴシック" charset="0"/>
                <a:cs typeface="Arial" charset="0"/>
              </a:rPr>
              <a:t> classes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+mn-lt"/>
                <a:ea typeface="ＭＳ Ｐゴシック" charset="0"/>
                <a:cs typeface="Arial" charset="0"/>
              </a:rPr>
              <a:t>When an ISR at priority </a:t>
            </a:r>
            <a:r>
              <a:rPr lang="en-US" i="1" dirty="0">
                <a:latin typeface="+mn-lt"/>
                <a:ea typeface="ＭＳ Ｐゴシック" charset="0"/>
                <a:cs typeface="Arial" charset="0"/>
              </a:rPr>
              <a:t>p</a:t>
            </a:r>
            <a:r>
              <a:rPr lang="en-US" dirty="0">
                <a:latin typeface="+mn-lt"/>
                <a:ea typeface="ＭＳ Ｐゴシック" charset="0"/>
                <a:cs typeface="Arial" charset="0"/>
              </a:rPr>
              <a:t> runs, CPU blocks interrupts of priority </a:t>
            </a:r>
            <a:r>
              <a:rPr lang="en-US" i="1" dirty="0">
                <a:latin typeface="+mn-lt"/>
                <a:ea typeface="ＭＳ Ｐゴシック" charset="0"/>
                <a:cs typeface="Arial" charset="0"/>
              </a:rPr>
              <a:t>p</a:t>
            </a:r>
            <a:r>
              <a:rPr lang="en-US" dirty="0">
                <a:latin typeface="+mn-lt"/>
                <a:ea typeface="ＭＳ Ｐゴシック" charset="0"/>
                <a:cs typeface="Arial" charset="0"/>
              </a:rPr>
              <a:t> or lower.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latin typeface="+mn-lt"/>
                <a:ea typeface="ＭＳ Ｐゴシック" charset="0"/>
                <a:cs typeface="Arial" charset="0"/>
              </a:rPr>
              <a:t>Kernel software can query/raise/lower CPU</a:t>
            </a:r>
            <a:r>
              <a:rPr lang="en-US" dirty="0">
                <a:solidFill>
                  <a:srgbClr val="651222"/>
                </a:solidFill>
                <a:latin typeface="+mn-lt"/>
                <a:ea typeface="ＭＳ Ｐゴシック" charset="0"/>
                <a:cs typeface="Arial" charset="0"/>
              </a:rPr>
              <a:t> interrupt priority level</a:t>
            </a:r>
            <a:r>
              <a:rPr lang="en-US" dirty="0">
                <a:latin typeface="+mn-lt"/>
                <a:ea typeface="ＭＳ Ｐゴシック" charset="0"/>
                <a:cs typeface="Arial" charset="0"/>
              </a:rPr>
              <a:t> (IPL/PPL).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200" dirty="0">
                <a:latin typeface="+mn-lt"/>
                <a:ea typeface="ＭＳ Ｐゴシック" charset="0"/>
                <a:cs typeface="Arial" charset="0"/>
              </a:rPr>
              <a:t>Raising to IPL </a:t>
            </a:r>
            <a:r>
              <a:rPr lang="en-US" sz="2200" b="1" dirty="0">
                <a:latin typeface="+mn-lt"/>
                <a:ea typeface="ＭＳ Ｐゴシック" charset="0"/>
                <a:cs typeface="Arial" charset="0"/>
              </a:rPr>
              <a:t>p</a:t>
            </a:r>
            <a:r>
              <a:rPr lang="en-US" sz="2200" dirty="0">
                <a:latin typeface="+mn-lt"/>
                <a:ea typeface="ＭＳ Ｐゴシック" charset="0"/>
                <a:cs typeface="Arial" charset="0"/>
              </a:rPr>
              <a:t> defers or </a:t>
            </a:r>
            <a:r>
              <a:rPr lang="en-US" sz="2200" dirty="0">
                <a:solidFill>
                  <a:srgbClr val="800000"/>
                </a:solidFill>
                <a:latin typeface="+mn-lt"/>
                <a:ea typeface="ＭＳ Ｐゴシック" charset="0"/>
                <a:cs typeface="Arial" charset="0"/>
              </a:rPr>
              <a:t>masks</a:t>
            </a:r>
            <a:r>
              <a:rPr lang="en-US" sz="2200" dirty="0">
                <a:latin typeface="+mn-lt"/>
                <a:ea typeface="ＭＳ Ｐゴシック" charset="0"/>
                <a:cs typeface="Arial" charset="0"/>
              </a:rPr>
              <a:t> delivery of interrupts at IPL </a:t>
            </a:r>
            <a:r>
              <a:rPr lang="en-US" sz="2200" b="1" dirty="0">
                <a:latin typeface="+mn-lt"/>
                <a:ea typeface="ＭＳ Ｐゴシック" charset="0"/>
                <a:cs typeface="Arial" charset="0"/>
              </a:rPr>
              <a:t>p</a:t>
            </a:r>
            <a:r>
              <a:rPr lang="en-US" sz="2200" dirty="0">
                <a:latin typeface="+mn-lt"/>
                <a:ea typeface="ＭＳ Ｐゴシック" charset="0"/>
                <a:cs typeface="Arial" charset="0"/>
              </a:rPr>
              <a:t> or lower.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200" dirty="0">
                <a:latin typeface="+mn-lt"/>
                <a:ea typeface="ＭＳ Ｐゴシック" charset="0"/>
                <a:cs typeface="Arial" charset="0"/>
              </a:rPr>
              <a:t>Avoid races with ISR at IPL </a:t>
            </a:r>
            <a:r>
              <a:rPr lang="en-US" sz="2200" b="1" dirty="0">
                <a:latin typeface="+mn-lt"/>
                <a:ea typeface="ＭＳ Ｐゴシック" charset="0"/>
                <a:cs typeface="Arial" charset="0"/>
              </a:rPr>
              <a:t>p</a:t>
            </a:r>
            <a:r>
              <a:rPr lang="en-US" sz="2200" dirty="0">
                <a:latin typeface="+mn-lt"/>
                <a:ea typeface="ＭＳ Ｐゴシック" charset="0"/>
                <a:cs typeface="Arial" charset="0"/>
              </a:rPr>
              <a:t> by disabling: raise CPU IPL to </a:t>
            </a:r>
            <a:r>
              <a:rPr lang="en-US" sz="2200" b="1" dirty="0">
                <a:latin typeface="+mn-lt"/>
                <a:ea typeface="ＭＳ Ｐゴシック" charset="0"/>
                <a:cs typeface="Arial" charset="0"/>
              </a:rPr>
              <a:t>p</a:t>
            </a:r>
            <a:r>
              <a:rPr lang="en-US" sz="2200" dirty="0">
                <a:latin typeface="+mn-lt"/>
                <a:ea typeface="ＭＳ Ｐゴシック" charset="0"/>
                <a:cs typeface="Arial" charset="0"/>
              </a:rPr>
              <a:t>.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200" dirty="0">
                <a:latin typeface="+mn-lt"/>
                <a:ea typeface="ＭＳ Ｐゴシック" charset="0"/>
                <a:cs typeface="Arial" charset="0"/>
              </a:rPr>
              <a:t>Be sure to put it back!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200" dirty="0">
                <a:latin typeface="+mn-lt"/>
                <a:ea typeface="ＭＳ Ｐゴシック" charset="0"/>
                <a:cs typeface="Arial" charset="0"/>
              </a:rPr>
              <a:t>e.g., BSD Unix </a:t>
            </a:r>
            <a:r>
              <a:rPr lang="en-US" sz="2200" i="1" dirty="0" err="1">
                <a:latin typeface="+mn-lt"/>
                <a:ea typeface="ＭＳ Ｐゴシック" charset="0"/>
                <a:cs typeface="Arial" charset="0"/>
              </a:rPr>
              <a:t>spl</a:t>
            </a:r>
            <a:r>
              <a:rPr lang="en-US" sz="2200" i="1" dirty="0">
                <a:latin typeface="+mn-lt"/>
                <a:ea typeface="ＭＳ Ｐゴシック" charset="0"/>
                <a:cs typeface="Arial" charset="0"/>
              </a:rPr>
              <a:t>*/</a:t>
            </a:r>
            <a:r>
              <a:rPr lang="en-US" sz="2200" i="1" dirty="0" err="1">
                <a:latin typeface="+mn-lt"/>
                <a:ea typeface="ＭＳ Ｐゴシック" charset="0"/>
                <a:cs typeface="Arial" charset="0"/>
              </a:rPr>
              <a:t>splx</a:t>
            </a:r>
            <a:r>
              <a:rPr lang="en-US" sz="2200" dirty="0">
                <a:latin typeface="+mn-lt"/>
                <a:ea typeface="ＭＳ Ｐゴシック" charset="0"/>
                <a:cs typeface="Arial" charset="0"/>
              </a:rPr>
              <a:t> primitives.</a:t>
            </a:r>
          </a:p>
          <a:p>
            <a:pPr>
              <a:lnSpc>
                <a:spcPct val="90000"/>
              </a:lnSpc>
              <a:defRPr/>
            </a:pPr>
            <a:r>
              <a:rPr lang="en-US" b="1" dirty="0">
                <a:latin typeface="+mn-lt"/>
                <a:ea typeface="ＭＳ Ｐゴシック" charset="0"/>
                <a:cs typeface="Arial" charset="0"/>
              </a:rPr>
              <a:t>Summary</a:t>
            </a:r>
            <a:r>
              <a:rPr lang="en-US" dirty="0">
                <a:latin typeface="+mn-lt"/>
                <a:ea typeface="ＭＳ Ｐゴシック" charset="0"/>
                <a:cs typeface="Arial" charset="0"/>
              </a:rPr>
              <a:t>: Kernel code can enable/disable interrupts as needed.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200" dirty="0">
              <a:latin typeface="+mn-lt"/>
              <a:ea typeface="ＭＳ Ｐゴシック" charset="0"/>
              <a:cs typeface="Arial" charset="0"/>
            </a:endParaRPr>
          </a:p>
          <a:p>
            <a:pPr lvl="1">
              <a:lnSpc>
                <a:spcPct val="90000"/>
              </a:lnSpc>
              <a:defRPr/>
            </a:pPr>
            <a:endParaRPr lang="en-US" dirty="0">
              <a:latin typeface="Times New Roman" charset="0"/>
              <a:ea typeface="ＭＳ Ｐゴシック" charset="0"/>
              <a:cs typeface="Arial" charset="0"/>
            </a:endParaRPr>
          </a:p>
        </p:txBody>
      </p:sp>
      <p:grpSp>
        <p:nvGrpSpPr>
          <p:cNvPr id="34819" name="Group 4"/>
          <p:cNvGrpSpPr>
            <a:grpSpLocks/>
          </p:cNvGrpSpPr>
          <p:nvPr/>
        </p:nvGrpSpPr>
        <p:grpSpPr bwMode="auto">
          <a:xfrm>
            <a:off x="6781800" y="1795458"/>
            <a:ext cx="1428750" cy="2420932"/>
            <a:chOff x="4272" y="747"/>
            <a:chExt cx="900" cy="1525"/>
          </a:xfrm>
        </p:grpSpPr>
        <p:sp>
          <p:nvSpPr>
            <p:cNvPr id="34821" name="Rectangle 5"/>
            <p:cNvSpPr>
              <a:spLocks noChangeArrowheads="1"/>
            </p:cNvSpPr>
            <p:nvPr/>
          </p:nvSpPr>
          <p:spPr bwMode="auto">
            <a:xfrm>
              <a:off x="4272" y="2054"/>
              <a:ext cx="528" cy="2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333399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r>
                <a:rPr lang="en-US" sz="1600">
                  <a:solidFill>
                    <a:srgbClr val="37305A"/>
                  </a:solidFill>
                </a:rPr>
                <a:t>splx(s)</a:t>
              </a:r>
            </a:p>
          </p:txBody>
        </p:sp>
        <p:grpSp>
          <p:nvGrpSpPr>
            <p:cNvPr id="34822" name="Group 6"/>
            <p:cNvGrpSpPr>
              <a:grpSpLocks/>
            </p:cNvGrpSpPr>
            <p:nvPr/>
          </p:nvGrpSpPr>
          <p:grpSpPr bwMode="auto">
            <a:xfrm>
              <a:off x="4272" y="950"/>
              <a:ext cx="528" cy="986"/>
              <a:chOff x="4368" y="1670"/>
              <a:chExt cx="528" cy="986"/>
            </a:xfrm>
          </p:grpSpPr>
          <p:sp>
            <p:nvSpPr>
              <p:cNvPr id="34825" name="Rectangle 7"/>
              <p:cNvSpPr>
                <a:spLocks noChangeArrowheads="1"/>
              </p:cNvSpPr>
              <p:nvPr/>
            </p:nvSpPr>
            <p:spPr bwMode="auto">
              <a:xfrm>
                <a:off x="4368" y="2438"/>
                <a:ext cx="528" cy="21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 algn="ctr"/>
                <a:r>
                  <a:rPr lang="en-US" sz="1600">
                    <a:solidFill>
                      <a:srgbClr val="37305A"/>
                    </a:solidFill>
                  </a:rPr>
                  <a:t>clock</a:t>
                </a:r>
              </a:p>
            </p:txBody>
          </p:sp>
          <p:sp>
            <p:nvSpPr>
              <p:cNvPr id="34826" name="Rectangle 8"/>
              <p:cNvSpPr>
                <a:spLocks noChangeArrowheads="1"/>
              </p:cNvSpPr>
              <p:nvPr/>
            </p:nvSpPr>
            <p:spPr bwMode="auto">
              <a:xfrm>
                <a:off x="4368" y="2246"/>
                <a:ext cx="528" cy="21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r>
                  <a:rPr lang="en-US" sz="1600">
                    <a:solidFill>
                      <a:srgbClr val="37305A"/>
                    </a:solidFill>
                  </a:rPr>
                  <a:t>splimp</a:t>
                </a:r>
              </a:p>
            </p:txBody>
          </p:sp>
          <p:sp>
            <p:nvSpPr>
              <p:cNvPr id="34827" name="Rectangle 9"/>
              <p:cNvSpPr>
                <a:spLocks noChangeArrowheads="1"/>
              </p:cNvSpPr>
              <p:nvPr/>
            </p:nvSpPr>
            <p:spPr bwMode="auto">
              <a:xfrm>
                <a:off x="4368" y="2054"/>
                <a:ext cx="528" cy="21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r>
                  <a:rPr lang="en-US" sz="1600">
                    <a:solidFill>
                      <a:srgbClr val="37305A"/>
                    </a:solidFill>
                  </a:rPr>
                  <a:t>splbio</a:t>
                </a:r>
              </a:p>
            </p:txBody>
          </p:sp>
          <p:sp>
            <p:nvSpPr>
              <p:cNvPr id="34828" name="Rectangle 10"/>
              <p:cNvSpPr>
                <a:spLocks noChangeArrowheads="1"/>
              </p:cNvSpPr>
              <p:nvPr/>
            </p:nvSpPr>
            <p:spPr bwMode="auto">
              <a:xfrm>
                <a:off x="4368" y="1862"/>
                <a:ext cx="528" cy="21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r>
                  <a:rPr lang="en-US" sz="1600">
                    <a:solidFill>
                      <a:srgbClr val="37305A"/>
                    </a:solidFill>
                  </a:rPr>
                  <a:t>splnet</a:t>
                </a:r>
              </a:p>
            </p:txBody>
          </p:sp>
          <p:sp>
            <p:nvSpPr>
              <p:cNvPr id="34829" name="Rectangle 11"/>
              <p:cNvSpPr>
                <a:spLocks noChangeArrowheads="1"/>
              </p:cNvSpPr>
              <p:nvPr/>
            </p:nvSpPr>
            <p:spPr bwMode="auto">
              <a:xfrm>
                <a:off x="4368" y="1670"/>
                <a:ext cx="528" cy="21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r>
                  <a:rPr lang="en-US" sz="1600">
                    <a:solidFill>
                      <a:srgbClr val="37305A"/>
                    </a:solidFill>
                  </a:rPr>
                  <a:t>spl0</a:t>
                </a:r>
              </a:p>
            </p:txBody>
          </p:sp>
        </p:grpSp>
        <p:sp>
          <p:nvSpPr>
            <p:cNvPr id="34823" name="Text Box 12"/>
            <p:cNvSpPr txBox="1">
              <a:spLocks noChangeArrowheads="1"/>
            </p:cNvSpPr>
            <p:nvPr/>
          </p:nvSpPr>
          <p:spPr bwMode="auto">
            <a:xfrm>
              <a:off x="4800" y="747"/>
              <a:ext cx="3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336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low</a:t>
              </a:r>
            </a:p>
          </p:txBody>
        </p:sp>
        <p:sp>
          <p:nvSpPr>
            <p:cNvPr id="34824" name="Text Box 13"/>
            <p:cNvSpPr txBox="1">
              <a:spLocks noChangeArrowheads="1"/>
            </p:cNvSpPr>
            <p:nvPr/>
          </p:nvSpPr>
          <p:spPr bwMode="auto">
            <a:xfrm>
              <a:off x="4800" y="1777"/>
              <a:ext cx="3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003367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high</a:t>
              </a:r>
            </a:p>
          </p:txBody>
        </p:sp>
      </p:grpSp>
      <p:sp>
        <p:nvSpPr>
          <p:cNvPr id="34820" name="Text Box 14"/>
          <p:cNvSpPr txBox="1">
            <a:spLocks noChangeArrowheads="1"/>
          </p:cNvSpPr>
          <p:nvPr/>
        </p:nvSpPr>
        <p:spPr bwMode="auto">
          <a:xfrm>
            <a:off x="6127750" y="4495800"/>
            <a:ext cx="2838450" cy="1754326"/>
          </a:xfrm>
          <a:prstGeom prst="rect">
            <a:avLst/>
          </a:prstGeom>
          <a:solidFill>
            <a:srgbClr val="E0E4D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BSD example</a:t>
            </a:r>
          </a:p>
          <a:p>
            <a:r>
              <a:rPr lang="en-US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s;</a:t>
            </a:r>
          </a:p>
          <a:p>
            <a:r>
              <a:rPr lang="en-US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= </a:t>
            </a:r>
            <a:r>
              <a:rPr lang="en-US" dirty="0" err="1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splhigh</a:t>
            </a:r>
            <a:r>
              <a:rPr lang="en-US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all interrupts disabled */</a:t>
            </a:r>
          </a:p>
          <a:p>
            <a:r>
              <a:rPr lang="en-US" dirty="0" err="1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splx</a:t>
            </a:r>
            <a:r>
              <a:rPr lang="en-US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(s);</a:t>
            </a:r>
          </a:p>
          <a:p>
            <a:r>
              <a:rPr lang="en-US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IPL is restored to s */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8F7C49E4-B92A-5843-95AD-8130F1A907F9}"/>
              </a:ext>
            </a:extLst>
          </p:cNvPr>
          <p:cNvSpPr/>
          <p:nvPr/>
        </p:nvSpPr>
        <p:spPr bwMode="auto">
          <a:xfrm flipH="1">
            <a:off x="7620000" y="2167152"/>
            <a:ext cx="397363" cy="261257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grpSp>
        <p:nvGrpSpPr>
          <p:cNvPr id="16" name="Group 49">
            <a:extLst>
              <a:ext uri="{FF2B5EF4-FFF2-40B4-BE49-F238E27FC236}">
                <a16:creationId xmlns:a16="http://schemas.microsoft.com/office/drawing/2014/main" id="{E1354371-5E8D-A747-B197-AE7B58B7CE3B}"/>
              </a:ext>
            </a:extLst>
          </p:cNvPr>
          <p:cNvGrpSpPr>
            <a:grpSpLocks/>
          </p:cNvGrpSpPr>
          <p:nvPr/>
        </p:nvGrpSpPr>
        <p:grpSpPr bwMode="auto">
          <a:xfrm>
            <a:off x="8093529" y="2101268"/>
            <a:ext cx="404812" cy="404813"/>
            <a:chOff x="4201" y="2912"/>
            <a:chExt cx="255" cy="255"/>
          </a:xfrm>
        </p:grpSpPr>
        <p:sp>
          <p:nvSpPr>
            <p:cNvPr id="17" name="Oval 50">
              <a:extLst>
                <a:ext uri="{FF2B5EF4-FFF2-40B4-BE49-F238E27FC236}">
                  <a16:creationId xmlns:a16="http://schemas.microsoft.com/office/drawing/2014/main" id="{76E41016-3AA9-554A-8D0B-D4E6EF103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" y="2912"/>
              <a:ext cx="255" cy="255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37305A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8" name="AutoShape 51">
              <a:extLst>
                <a:ext uri="{FF2B5EF4-FFF2-40B4-BE49-F238E27FC236}">
                  <a16:creationId xmlns:a16="http://schemas.microsoft.com/office/drawing/2014/main" id="{247C49E8-A74C-8845-9042-07B115ECCE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90" y="2968"/>
              <a:ext cx="87" cy="149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37305A"/>
                </a:solidFill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AutoShape 52">
              <a:extLst>
                <a:ext uri="{FF2B5EF4-FFF2-40B4-BE49-F238E27FC236}">
                  <a16:creationId xmlns:a16="http://schemas.microsoft.com/office/drawing/2014/main" id="{6DEC437F-907E-2B4E-A37D-7865F73B99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460389">
              <a:off x="4212" y="2946"/>
              <a:ext cx="31" cy="33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37305A"/>
                </a:solidFill>
                <a:ea typeface="ＭＳ Ｐゴシック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0936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AAF6-08E0-8D41-9472-1B80ABD1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vary by machine (I-64)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C26BC-33A8-AF4F-AAE5-A21E5E4810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493"/>
          <a:stretch/>
        </p:blipFill>
        <p:spPr>
          <a:xfrm>
            <a:off x="-103786" y="928914"/>
            <a:ext cx="8771855" cy="2214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359FE1-62D7-D347-9FF3-0E185F4A4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010" b="22119"/>
          <a:stretch/>
        </p:blipFill>
        <p:spPr>
          <a:xfrm>
            <a:off x="-103786" y="3209858"/>
            <a:ext cx="8771853" cy="15746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D9DD09-9FAD-5645-B227-D37EF3BB5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736" b="4394"/>
          <a:stretch/>
        </p:blipFill>
        <p:spPr>
          <a:xfrm>
            <a:off x="-103786" y="4928891"/>
            <a:ext cx="8771853" cy="15746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D1B273-019E-B843-8D88-09D0A76608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20000" r="6862" b="64445"/>
          <a:stretch/>
        </p:blipFill>
        <p:spPr>
          <a:xfrm>
            <a:off x="5384800" y="5881913"/>
            <a:ext cx="2569029" cy="83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28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A193-FEF5-4A4F-8152-DD6E4CBE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31825"/>
            <a:ext cx="8226425" cy="1554163"/>
          </a:xfrm>
        </p:spPr>
        <p:txBody>
          <a:bodyPr/>
          <a:lstStyle/>
          <a:p>
            <a:r>
              <a:rPr lang="en-US" sz="3200" dirty="0"/>
              <a:t>Details vary by OS (Linux)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7E5AB-753D-2847-93D0-EFFE4CC80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68" t="7628" r="7172" b="54921"/>
          <a:stretch/>
        </p:blipFill>
        <p:spPr>
          <a:xfrm>
            <a:off x="328535" y="1094282"/>
            <a:ext cx="7464425" cy="4717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D278E6-006E-DB4F-BA6B-76BC2BDCED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7725" b="25556"/>
          <a:stretch/>
        </p:blipFill>
        <p:spPr>
          <a:xfrm>
            <a:off x="-466122" y="5851813"/>
            <a:ext cx="8860971" cy="8425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9C33A5-A957-7742-A156-88FDE87AE4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78" t="19454" r="18449" b="18907"/>
          <a:stretch/>
        </p:blipFill>
        <p:spPr>
          <a:xfrm>
            <a:off x="7539560" y="163671"/>
            <a:ext cx="1275905" cy="179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92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6115-68FC-8745-866A-DCAC63D2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2225"/>
            <a:ext cx="8226425" cy="1554163"/>
          </a:xfrm>
        </p:spPr>
        <p:txBody>
          <a:bodyPr/>
          <a:lstStyle/>
          <a:p>
            <a:r>
              <a:rPr lang="en-US" dirty="0"/>
              <a:t>OS controls which cores receive which I/O interrupts (I-64)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B57CE8-0F1F-134D-8074-7626F5312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5938"/>
            <a:ext cx="9144000" cy="47593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6A9562-8204-5142-9C5C-AC2114C0FF3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20000" r="6862" b="71295"/>
          <a:stretch/>
        </p:blipFill>
        <p:spPr>
          <a:xfrm>
            <a:off x="5372100" y="4218213"/>
            <a:ext cx="2569029" cy="468087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7B0188D5-8ABD-944D-ADF9-76C68CCBF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863" y="4140206"/>
            <a:ext cx="256902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3367"/>
                </a:solidFill>
              </a:rPr>
              <a:t>Software programs the LAPICs and I/O APICs by writing to mapped control registers. </a:t>
            </a:r>
            <a:endParaRPr lang="en-US" sz="2800" dirty="0">
              <a:solidFill>
                <a:srgbClr val="003367"/>
              </a:solidFill>
            </a:endParaRP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EC8D93F1-F423-6E43-96FE-F31F1E614C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6301" y="2935466"/>
            <a:ext cx="723900" cy="120032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92E9E8F6-F3DC-E34B-A544-6218D549C39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51100" y="5003799"/>
            <a:ext cx="1333499" cy="33673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775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59F7-0FD5-3047-B7D3-148E4474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Interrupts: a few important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C4395-4AAF-CD4E-BCDB-8FE53DD1F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8600"/>
            <a:ext cx="8226425" cy="4111625"/>
          </a:xfrm>
        </p:spPr>
        <p:txBody>
          <a:bodyPr/>
          <a:lstStyle/>
          <a:p>
            <a:r>
              <a:rPr lang="en-US" b="1" dirty="0"/>
              <a:t>Privileged software controls interrupt functions.</a:t>
            </a:r>
          </a:p>
          <a:p>
            <a:pPr lvl="1"/>
            <a:r>
              <a:rPr lang="en-US" dirty="0"/>
              <a:t>Kernel(s) as mediated by optional hypervisor </a:t>
            </a:r>
          </a:p>
          <a:p>
            <a:pPr lvl="1"/>
            <a:r>
              <a:rPr lang="en-US" dirty="0"/>
              <a:t>Invisible to user mode (except by timing)</a:t>
            </a:r>
          </a:p>
          <a:p>
            <a:r>
              <a:rPr lang="en-US" dirty="0"/>
              <a:t>IPL/PPL and enable/disable are </a:t>
            </a:r>
            <a:r>
              <a:rPr lang="en-US" b="1" dirty="0"/>
              <a:t>per core</a:t>
            </a:r>
            <a:r>
              <a:rPr lang="en-US" dirty="0"/>
              <a:t>.</a:t>
            </a:r>
          </a:p>
          <a:p>
            <a:r>
              <a:rPr lang="en-US" dirty="0"/>
              <a:t>Cores can send </a:t>
            </a:r>
            <a:r>
              <a:rPr lang="en-US" b="1" dirty="0"/>
              <a:t>inter-processor interrupts </a:t>
            </a:r>
            <a:r>
              <a:rPr lang="en-US" dirty="0"/>
              <a:t>(IPI).</a:t>
            </a:r>
          </a:p>
          <a:p>
            <a:pPr lvl="1"/>
            <a:r>
              <a:rPr lang="en-US" dirty="0"/>
              <a:t>E.g., PTE invalidation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TLB shootdown </a:t>
            </a:r>
            <a:r>
              <a:rPr lang="en-US" dirty="0"/>
              <a:t>IPI.</a:t>
            </a:r>
          </a:p>
          <a:p>
            <a:r>
              <a:rPr lang="en-US" dirty="0"/>
              <a:t>Software controls: handler (ISR) selection, stack mapping, priority levels, and mapping to cores.</a:t>
            </a:r>
          </a:p>
          <a:p>
            <a:pPr lvl="1"/>
            <a:r>
              <a:rPr lang="en-US" dirty="0"/>
              <a:t>Typical: one </a:t>
            </a:r>
            <a:r>
              <a:rPr lang="en-US" b="1" dirty="0"/>
              <a:t>interrupt stack </a:t>
            </a:r>
            <a:r>
              <a:rPr lang="en-US" dirty="0"/>
              <a:t>per core.</a:t>
            </a:r>
          </a:p>
          <a:p>
            <a:r>
              <a:rPr lang="en-US" dirty="0"/>
              <a:t>Hypervisor may mediate interrupt injection to VMs, or configure hardware for direct (</a:t>
            </a:r>
            <a:r>
              <a:rPr lang="en-US" b="1" dirty="0" err="1"/>
              <a:t>exitless</a:t>
            </a:r>
            <a:r>
              <a:rPr lang="en-US" dirty="0"/>
              <a:t>) dispatch to VMs.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34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What ISRs do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>
          <a:xfrm>
            <a:off x="502170" y="1600200"/>
            <a:ext cx="8226425" cy="4111625"/>
          </a:xfrm>
        </p:spPr>
        <p:txBody>
          <a:bodyPr/>
          <a:lstStyle/>
          <a:p>
            <a:r>
              <a:rPr lang="en-US" sz="2800" dirty="0">
                <a:latin typeface="Arial" charset="0"/>
                <a:ea typeface="ＭＳ Ｐゴシック" charset="0"/>
                <a:cs typeface="Arial" charset="0"/>
              </a:rPr>
              <a:t>Interrupt handlers: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trigger involuntary thread switches (preempt—if thread is preemptable, e.g., not in kernel mode)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bump counters, set flags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throw I/O packets on/off queues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…</a:t>
            </a:r>
          </a:p>
          <a:p>
            <a:pPr lvl="1"/>
            <a:r>
              <a:rPr lang="en-US" sz="2400" dirty="0">
                <a:solidFill>
                  <a:srgbClr val="800000"/>
                </a:solidFill>
                <a:latin typeface="Arial" charset="0"/>
                <a:ea typeface="ＭＳ Ｐゴシック" charset="0"/>
                <a:cs typeface="Arial" charset="0"/>
              </a:rPr>
              <a:t>wakeup waiting threads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Wakeup puts a thread on the ready queue.</a:t>
            </a:r>
          </a:p>
          <a:p>
            <a:pPr marL="0" indent="0">
              <a:buNone/>
            </a:pPr>
            <a:r>
              <a:rPr lang="en-US" b="1" dirty="0">
                <a:latin typeface="Arial" charset="0"/>
                <a:ea typeface="ＭＳ Ｐゴシック" charset="0"/>
                <a:cs typeface="Arial" charset="0"/>
              </a:rPr>
              <a:t>But how do we synchronize with ISRs?</a:t>
            </a:r>
          </a:p>
          <a:p>
            <a:endParaRPr lang="en-US" dirty="0"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469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Arial" charset="0"/>
              </a:rPr>
              <a:t>ISRs race and they never sleep</a:t>
            </a:r>
          </a:p>
        </p:txBody>
      </p:sp>
      <p:sp>
        <p:nvSpPr>
          <p:cNvPr id="31746" name="AutoShape 10"/>
          <p:cNvSpPr>
            <a:spLocks noChangeArrowheads="1"/>
          </p:cNvSpPr>
          <p:nvPr/>
        </p:nvSpPr>
        <p:spPr bwMode="auto">
          <a:xfrm>
            <a:off x="533400" y="2286000"/>
            <a:ext cx="8077200" cy="1981200"/>
          </a:xfrm>
          <a:prstGeom prst="flowChartProcess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</a:endParaRPr>
          </a:p>
        </p:txBody>
      </p:sp>
      <p:grpSp>
        <p:nvGrpSpPr>
          <p:cNvPr id="31747" name="Group 4"/>
          <p:cNvGrpSpPr>
            <a:grpSpLocks/>
          </p:cNvGrpSpPr>
          <p:nvPr/>
        </p:nvGrpSpPr>
        <p:grpSpPr bwMode="auto">
          <a:xfrm>
            <a:off x="3759200" y="2835275"/>
            <a:ext cx="355600" cy="347663"/>
            <a:chOff x="3689" y="1658"/>
            <a:chExt cx="576" cy="576"/>
          </a:xfrm>
        </p:grpSpPr>
        <p:grpSp>
          <p:nvGrpSpPr>
            <p:cNvPr id="31785" name="Group 5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31787" name="Oval 6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solidFill>
                    <a:srgbClr val="37305A"/>
                  </a:solidFill>
                </a:endParaRPr>
              </a:p>
            </p:txBody>
          </p:sp>
          <p:sp>
            <p:nvSpPr>
              <p:cNvPr id="31788" name="AutoShape 7"/>
              <p:cNvSpPr>
                <a:spLocks noChangeArrowheads="1"/>
              </p:cNvSpPr>
              <p:nvPr/>
            </p:nvSpPr>
            <p:spPr bwMode="auto">
              <a:xfrm flipH="1">
                <a:off x="4469" y="2908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37305A"/>
                  </a:solidFill>
                </a:endParaRPr>
              </a:p>
            </p:txBody>
          </p:sp>
        </p:grpSp>
        <p:sp>
          <p:nvSpPr>
            <p:cNvPr id="31786" name="AutoShape 8"/>
            <p:cNvSpPr>
              <a:spLocks noChangeArrowheads="1"/>
            </p:cNvSpPr>
            <p:nvPr/>
          </p:nvSpPr>
          <p:spPr bwMode="auto">
            <a:xfrm rot="-8460389">
              <a:off x="3714" y="1735"/>
              <a:ext cx="69" cy="75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</p:grpSp>
      <p:sp>
        <p:nvSpPr>
          <p:cNvPr id="31748" name="Oval 10"/>
          <p:cNvSpPr>
            <a:spLocks noChangeArrowheads="1"/>
          </p:cNvSpPr>
          <p:nvPr/>
        </p:nvSpPr>
        <p:spPr bwMode="auto">
          <a:xfrm>
            <a:off x="3284538" y="2841625"/>
            <a:ext cx="355600" cy="347663"/>
          </a:xfrm>
          <a:prstGeom prst="ellipse">
            <a:avLst/>
          </a:prstGeom>
          <a:solidFill>
            <a:srgbClr val="738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31749" name="AutoShape 11"/>
          <p:cNvSpPr>
            <a:spLocks noChangeArrowheads="1"/>
          </p:cNvSpPr>
          <p:nvPr/>
        </p:nvSpPr>
        <p:spPr bwMode="auto">
          <a:xfrm flipH="1">
            <a:off x="3408363" y="2919413"/>
            <a:ext cx="120650" cy="201612"/>
          </a:xfrm>
          <a:prstGeom prst="lightningBol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31750" name="AutoShape 12"/>
          <p:cNvSpPr>
            <a:spLocks noChangeArrowheads="1"/>
          </p:cNvSpPr>
          <p:nvPr/>
        </p:nvSpPr>
        <p:spPr bwMode="auto">
          <a:xfrm rot="-8460389">
            <a:off x="3300413" y="2887663"/>
            <a:ext cx="42862" cy="46037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grpSp>
        <p:nvGrpSpPr>
          <p:cNvPr id="31751" name="Group 13"/>
          <p:cNvGrpSpPr>
            <a:grpSpLocks/>
          </p:cNvGrpSpPr>
          <p:nvPr/>
        </p:nvGrpSpPr>
        <p:grpSpPr bwMode="auto">
          <a:xfrm>
            <a:off x="2743200" y="2843213"/>
            <a:ext cx="357188" cy="357187"/>
            <a:chOff x="4784" y="2819"/>
            <a:chExt cx="255" cy="255"/>
          </a:xfrm>
        </p:grpSpPr>
        <p:sp>
          <p:nvSpPr>
            <p:cNvPr id="31782" name="Oval 14"/>
            <p:cNvSpPr>
              <a:spLocks noChangeArrowheads="1"/>
            </p:cNvSpPr>
            <p:nvPr/>
          </p:nvSpPr>
          <p:spPr bwMode="auto">
            <a:xfrm>
              <a:off x="4784" y="2819"/>
              <a:ext cx="255" cy="255"/>
            </a:xfrm>
            <a:prstGeom prst="ellipse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31783" name="AutoShape 15"/>
            <p:cNvSpPr>
              <a:spLocks noChangeArrowheads="1"/>
            </p:cNvSpPr>
            <p:nvPr/>
          </p:nvSpPr>
          <p:spPr bwMode="auto">
            <a:xfrm flipH="1">
              <a:off x="4873" y="2875"/>
              <a:ext cx="87" cy="149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31784" name="AutoShape 16"/>
            <p:cNvSpPr>
              <a:spLocks noChangeArrowheads="1"/>
            </p:cNvSpPr>
            <p:nvPr/>
          </p:nvSpPr>
          <p:spPr bwMode="auto">
            <a:xfrm rot="-8460389">
              <a:off x="4795" y="2853"/>
              <a:ext cx="31" cy="33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</p:grpSp>
      <p:sp>
        <p:nvSpPr>
          <p:cNvPr id="31752" name="Rectangle 74"/>
          <p:cNvSpPr>
            <a:spLocks noChangeArrowheads="1"/>
          </p:cNvSpPr>
          <p:nvPr/>
        </p:nvSpPr>
        <p:spPr bwMode="auto">
          <a:xfrm>
            <a:off x="2590800" y="2743200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31753" name="Rectangle 58"/>
          <p:cNvSpPr>
            <a:spLocks noChangeArrowheads="1"/>
          </p:cNvSpPr>
          <p:nvPr/>
        </p:nvSpPr>
        <p:spPr bwMode="auto">
          <a:xfrm>
            <a:off x="1676400" y="3200400"/>
            <a:ext cx="1981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/>
            <a:r>
              <a:rPr lang="en-US" b="1">
                <a:solidFill>
                  <a:srgbClr val="000000"/>
                </a:solidFill>
                <a:cs typeface="Arial" charset="0"/>
              </a:rPr>
              <a:t>sleep</a:t>
            </a: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31754" name="Group 5"/>
          <p:cNvGrpSpPr>
            <a:grpSpLocks/>
          </p:cNvGrpSpPr>
          <p:nvPr/>
        </p:nvGrpSpPr>
        <p:grpSpPr bwMode="auto">
          <a:xfrm>
            <a:off x="5127625" y="2835275"/>
            <a:ext cx="355600" cy="347663"/>
            <a:chOff x="4269" y="2781"/>
            <a:chExt cx="576" cy="576"/>
          </a:xfrm>
        </p:grpSpPr>
        <p:sp>
          <p:nvSpPr>
            <p:cNvPr id="31780" name="Oval 6"/>
            <p:cNvSpPr>
              <a:spLocks noChangeArrowheads="1"/>
            </p:cNvSpPr>
            <p:nvPr/>
          </p:nvSpPr>
          <p:spPr bwMode="auto">
            <a:xfrm>
              <a:off x="4269" y="2781"/>
              <a:ext cx="576" cy="57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  <p:sp>
          <p:nvSpPr>
            <p:cNvPr id="31781" name="AutoShape 7"/>
            <p:cNvSpPr>
              <a:spLocks noChangeArrowheads="1"/>
            </p:cNvSpPr>
            <p:nvPr/>
          </p:nvSpPr>
          <p:spPr bwMode="auto">
            <a:xfrm flipH="1">
              <a:off x="4469" y="2908"/>
              <a:ext cx="197" cy="336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37305A"/>
                </a:solidFill>
              </a:endParaRPr>
            </a:p>
          </p:txBody>
        </p:sp>
      </p:grpSp>
      <p:sp>
        <p:nvSpPr>
          <p:cNvPr id="31755" name="AutoShape 8"/>
          <p:cNvSpPr>
            <a:spLocks noChangeArrowheads="1"/>
          </p:cNvSpPr>
          <p:nvPr/>
        </p:nvSpPr>
        <p:spPr bwMode="auto">
          <a:xfrm rot="-8460389">
            <a:off x="5143500" y="2881313"/>
            <a:ext cx="42863" cy="46037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31756" name="Oval 10"/>
          <p:cNvSpPr>
            <a:spLocks noChangeArrowheads="1"/>
          </p:cNvSpPr>
          <p:nvPr/>
        </p:nvSpPr>
        <p:spPr bwMode="auto">
          <a:xfrm>
            <a:off x="5646738" y="2841625"/>
            <a:ext cx="355600" cy="347663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31757" name="AutoShape 11"/>
          <p:cNvSpPr>
            <a:spLocks noChangeArrowheads="1"/>
          </p:cNvSpPr>
          <p:nvPr/>
        </p:nvSpPr>
        <p:spPr bwMode="auto">
          <a:xfrm flipH="1">
            <a:off x="5770563" y="2919413"/>
            <a:ext cx="120650" cy="201612"/>
          </a:xfrm>
          <a:prstGeom prst="lightningBol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31758" name="AutoShape 12"/>
          <p:cNvSpPr>
            <a:spLocks noChangeArrowheads="1"/>
          </p:cNvSpPr>
          <p:nvPr/>
        </p:nvSpPr>
        <p:spPr bwMode="auto">
          <a:xfrm rot="-8460389">
            <a:off x="5662613" y="2887663"/>
            <a:ext cx="42862" cy="46037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66" name="Oval 14"/>
          <p:cNvSpPr>
            <a:spLocks noChangeArrowheads="1"/>
          </p:cNvSpPr>
          <p:nvPr/>
        </p:nvSpPr>
        <p:spPr bwMode="auto">
          <a:xfrm>
            <a:off x="6196013" y="2843213"/>
            <a:ext cx="357187" cy="357187"/>
          </a:xfrm>
          <a:prstGeom prst="ellipse">
            <a:avLst/>
          </a:prstGeom>
          <a:solidFill>
            <a:schemeClr val="accent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37305A"/>
              </a:solidFill>
            </a:endParaRPr>
          </a:p>
        </p:txBody>
      </p:sp>
      <p:sp>
        <p:nvSpPr>
          <p:cNvPr id="31760" name="AutoShape 15"/>
          <p:cNvSpPr>
            <a:spLocks noChangeArrowheads="1"/>
          </p:cNvSpPr>
          <p:nvPr/>
        </p:nvSpPr>
        <p:spPr bwMode="auto">
          <a:xfrm flipH="1">
            <a:off x="6321425" y="2921000"/>
            <a:ext cx="120650" cy="209550"/>
          </a:xfrm>
          <a:prstGeom prst="lightningBol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31761" name="AutoShape 16"/>
          <p:cNvSpPr>
            <a:spLocks noChangeArrowheads="1"/>
          </p:cNvSpPr>
          <p:nvPr/>
        </p:nvSpPr>
        <p:spPr bwMode="auto">
          <a:xfrm rot="-8460389">
            <a:off x="6211888" y="2890838"/>
            <a:ext cx="42862" cy="46037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31762" name="Rectangle 74"/>
          <p:cNvSpPr>
            <a:spLocks noChangeArrowheads="1"/>
          </p:cNvSpPr>
          <p:nvPr/>
        </p:nvSpPr>
        <p:spPr bwMode="auto">
          <a:xfrm>
            <a:off x="4953000" y="2743200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31763" name="Rectangle 58"/>
          <p:cNvSpPr>
            <a:spLocks noChangeArrowheads="1"/>
          </p:cNvSpPr>
          <p:nvPr/>
        </p:nvSpPr>
        <p:spPr bwMode="auto">
          <a:xfrm>
            <a:off x="6781800" y="2667000"/>
            <a:ext cx="91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/>
            <a:r>
              <a:rPr lang="en-US">
                <a:solidFill>
                  <a:srgbClr val="000000"/>
                </a:solidFill>
                <a:cs typeface="Arial" charset="0"/>
              </a:rPr>
              <a:t>ready queue</a:t>
            </a:r>
          </a:p>
        </p:txBody>
      </p:sp>
      <p:sp>
        <p:nvSpPr>
          <p:cNvPr id="31764" name="Line 40"/>
          <p:cNvSpPr>
            <a:spLocks noChangeShapeType="1"/>
          </p:cNvSpPr>
          <p:nvPr/>
        </p:nvSpPr>
        <p:spPr bwMode="auto">
          <a:xfrm rot="16200000" flipH="1">
            <a:off x="4648200" y="2743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31765" name="AutoShape 17"/>
          <p:cNvSpPr>
            <a:spLocks noChangeArrowheads="1"/>
          </p:cNvSpPr>
          <p:nvPr/>
        </p:nvSpPr>
        <p:spPr bwMode="auto">
          <a:xfrm flipV="1">
            <a:off x="2590800" y="1905000"/>
            <a:ext cx="203200" cy="835025"/>
          </a:xfrm>
          <a:prstGeom prst="upArrow">
            <a:avLst>
              <a:gd name="adj1" fmla="val 50000"/>
              <a:gd name="adj2" fmla="val 75262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defTabSz="914400"/>
            <a:endParaRPr lang="en-US">
              <a:solidFill>
                <a:srgbClr val="000000"/>
              </a:solidFill>
            </a:endParaRPr>
          </a:p>
        </p:txBody>
      </p:sp>
      <p:sp>
        <p:nvSpPr>
          <p:cNvPr id="31766" name="AutoShape 16"/>
          <p:cNvSpPr>
            <a:spLocks noChangeArrowheads="1"/>
          </p:cNvSpPr>
          <p:nvPr/>
        </p:nvSpPr>
        <p:spPr bwMode="auto">
          <a:xfrm>
            <a:off x="6400800" y="1909763"/>
            <a:ext cx="203200" cy="833437"/>
          </a:xfrm>
          <a:prstGeom prst="upArrow">
            <a:avLst>
              <a:gd name="adj1" fmla="val 50000"/>
              <a:gd name="adj2" fmla="val 75119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defTabSz="914400"/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54" name="Straight Connector 53"/>
          <p:cNvCxnSpPr>
            <a:cxnSpLocks noChangeShapeType="1"/>
          </p:cNvCxnSpPr>
          <p:nvPr/>
        </p:nvCxnSpPr>
        <p:spPr bwMode="auto">
          <a:xfrm>
            <a:off x="533400" y="3733800"/>
            <a:ext cx="8077200" cy="0"/>
          </a:xfrm>
          <a:prstGeom prst="line">
            <a:avLst/>
          </a:prstGeom>
          <a:noFill/>
          <a:ln w="19050" cmpd="sng">
            <a:solidFill>
              <a:schemeClr val="accent6">
                <a:lumMod val="50000"/>
              </a:schemeClr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1768" name="Text Box 93"/>
          <p:cNvSpPr txBox="1">
            <a:spLocks noChangeArrowheads="1"/>
          </p:cNvSpPr>
          <p:nvPr/>
        </p:nvSpPr>
        <p:spPr bwMode="auto">
          <a:xfrm>
            <a:off x="3733800" y="3886200"/>
            <a:ext cx="1701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1800" b="1">
                <a:solidFill>
                  <a:srgbClr val="000000"/>
                </a:solidFill>
              </a:rPr>
              <a:t>interrupt </a:t>
            </a:r>
          </a:p>
        </p:txBody>
      </p:sp>
      <p:sp>
        <p:nvSpPr>
          <p:cNvPr id="31769" name="Text Box 93"/>
          <p:cNvSpPr txBox="1">
            <a:spLocks noChangeArrowheads="1"/>
          </p:cNvSpPr>
          <p:nvPr/>
        </p:nvSpPr>
        <p:spPr bwMode="auto">
          <a:xfrm>
            <a:off x="1524000" y="1533525"/>
            <a:ext cx="2362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1800" b="1">
                <a:solidFill>
                  <a:srgbClr val="000000"/>
                </a:solidFill>
              </a:rPr>
              <a:t>trap or fault</a:t>
            </a:r>
          </a:p>
        </p:txBody>
      </p:sp>
      <p:sp>
        <p:nvSpPr>
          <p:cNvPr id="31770" name="Text Box 93"/>
          <p:cNvSpPr txBox="1">
            <a:spLocks noChangeArrowheads="1"/>
          </p:cNvSpPr>
          <p:nvPr/>
        </p:nvSpPr>
        <p:spPr bwMode="auto">
          <a:xfrm>
            <a:off x="5334000" y="1524000"/>
            <a:ext cx="23622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1800" b="1">
                <a:solidFill>
                  <a:srgbClr val="000000"/>
                </a:solidFill>
              </a:rPr>
              <a:t>return to user mode</a:t>
            </a:r>
          </a:p>
        </p:txBody>
      </p:sp>
      <p:sp>
        <p:nvSpPr>
          <p:cNvPr id="31771" name="Line 8"/>
          <p:cNvSpPr>
            <a:spLocks noChangeShapeType="1"/>
          </p:cNvSpPr>
          <p:nvPr/>
        </p:nvSpPr>
        <p:spPr bwMode="auto">
          <a:xfrm flipH="1">
            <a:off x="4572000" y="3505200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31772" name="Rectangle 58"/>
          <p:cNvSpPr>
            <a:spLocks noChangeArrowheads="1"/>
          </p:cNvSpPr>
          <p:nvPr/>
        </p:nvSpPr>
        <p:spPr bwMode="auto">
          <a:xfrm>
            <a:off x="3581400" y="3211513"/>
            <a:ext cx="1981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/>
            <a:r>
              <a:rPr lang="en-US" b="1">
                <a:solidFill>
                  <a:srgbClr val="000000"/>
                </a:solidFill>
                <a:cs typeface="Arial" charset="0"/>
              </a:rPr>
              <a:t>wakeup</a:t>
            </a: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1773" name="Rectangle 58"/>
          <p:cNvSpPr>
            <a:spLocks noChangeArrowheads="1"/>
          </p:cNvSpPr>
          <p:nvPr/>
        </p:nvSpPr>
        <p:spPr bwMode="auto">
          <a:xfrm>
            <a:off x="1600200" y="2667000"/>
            <a:ext cx="91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/>
            <a:r>
              <a:rPr lang="en-US">
                <a:solidFill>
                  <a:srgbClr val="000000"/>
                </a:solidFill>
                <a:cs typeface="Arial" charset="0"/>
              </a:rPr>
              <a:t>sleep queue</a:t>
            </a:r>
          </a:p>
        </p:txBody>
      </p:sp>
      <p:grpSp>
        <p:nvGrpSpPr>
          <p:cNvPr id="31774" name="Group 44"/>
          <p:cNvGrpSpPr>
            <a:grpSpLocks/>
          </p:cNvGrpSpPr>
          <p:nvPr/>
        </p:nvGrpSpPr>
        <p:grpSpPr bwMode="auto">
          <a:xfrm>
            <a:off x="4403725" y="4267200"/>
            <a:ext cx="473075" cy="381000"/>
            <a:chOff x="4432300" y="5029200"/>
            <a:chExt cx="473075" cy="622300"/>
          </a:xfrm>
        </p:grpSpPr>
        <p:sp>
          <p:nvSpPr>
            <p:cNvPr id="31778" name="AutoShape 16"/>
            <p:cNvSpPr>
              <a:spLocks noChangeArrowheads="1"/>
            </p:cNvSpPr>
            <p:nvPr/>
          </p:nvSpPr>
          <p:spPr bwMode="auto">
            <a:xfrm>
              <a:off x="4432300" y="5029200"/>
              <a:ext cx="219075" cy="611188"/>
            </a:xfrm>
            <a:prstGeom prst="upArrow">
              <a:avLst>
                <a:gd name="adj1" fmla="val 50000"/>
                <a:gd name="adj2" fmla="val 74784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defTabSz="914400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79" name="AutoShape 16"/>
            <p:cNvSpPr>
              <a:spLocks noChangeArrowheads="1"/>
            </p:cNvSpPr>
            <p:nvPr/>
          </p:nvSpPr>
          <p:spPr bwMode="auto">
            <a:xfrm flipV="1">
              <a:off x="4686300" y="5040313"/>
              <a:ext cx="219075" cy="611187"/>
            </a:xfrm>
            <a:prstGeom prst="upArrow">
              <a:avLst>
                <a:gd name="adj1" fmla="val 50000"/>
                <a:gd name="adj2" fmla="val 74784"/>
              </a:avLst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defTabSz="914400"/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1775" name="Rectangle 58"/>
          <p:cNvSpPr>
            <a:spLocks noChangeArrowheads="1"/>
          </p:cNvSpPr>
          <p:nvPr/>
        </p:nvSpPr>
        <p:spPr bwMode="auto">
          <a:xfrm>
            <a:off x="6019800" y="32004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/>
            <a:r>
              <a:rPr lang="en-US" b="1">
                <a:solidFill>
                  <a:srgbClr val="000000"/>
                </a:solidFill>
                <a:cs typeface="Arial" charset="0"/>
              </a:rPr>
              <a:t>switch</a:t>
            </a:r>
            <a:endParaRPr lang="en-US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1776" name="Rectangle 33"/>
          <p:cNvSpPr>
            <a:spLocks noChangeArrowheads="1"/>
          </p:cNvSpPr>
          <p:nvPr/>
        </p:nvSpPr>
        <p:spPr bwMode="auto">
          <a:xfrm>
            <a:off x="571500" y="4800600"/>
            <a:ext cx="78867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Interrupt handlers access state shared with thread-level (IPL 0) code.</a:t>
            </a:r>
          </a:p>
        </p:txBody>
      </p:sp>
      <p:sp>
        <p:nvSpPr>
          <p:cNvPr id="31777" name="Rectangle 33"/>
          <p:cNvSpPr>
            <a:spLocks noChangeArrowheads="1"/>
          </p:cNvSpPr>
          <p:nvPr/>
        </p:nvSpPr>
        <p:spPr bwMode="auto">
          <a:xfrm>
            <a:off x="552450" y="5280026"/>
            <a:ext cx="807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Interrupt handlers do not block</a:t>
            </a:r>
            <a:r>
              <a:rPr lang="en-US" dirty="0">
                <a:solidFill>
                  <a:srgbClr val="000090"/>
                </a:solidFill>
              </a:rPr>
              <a:t>: If an interrupt arrived while another handler was sleeping, it corrupts the interrupt stack.   </a:t>
            </a:r>
            <a:r>
              <a:rPr lang="en-US" b="1" dirty="0">
                <a:solidFill>
                  <a:srgbClr val="000090"/>
                </a:solidFill>
              </a:rPr>
              <a:t>No mutexes!  </a:t>
            </a:r>
            <a:r>
              <a:rPr lang="en-US" dirty="0">
                <a:solidFill>
                  <a:srgbClr val="000090"/>
                </a:solidFill>
              </a:rPr>
              <a:t>Semaphores (e.g., in Linux) permit ISR to wakeup without risk of blocking.   And we can </a:t>
            </a:r>
            <a:r>
              <a:rPr lang="en-US" b="1" dirty="0">
                <a:solidFill>
                  <a:srgbClr val="000090"/>
                </a:solidFill>
              </a:rPr>
              <a:t>disable them</a:t>
            </a:r>
            <a:r>
              <a:rPr lang="en-US" dirty="0">
                <a:solidFill>
                  <a:srgbClr val="000090"/>
                </a:solidFill>
              </a:rPr>
              <a:t>.</a:t>
            </a:r>
            <a:endParaRPr lang="en-US" b="1" dirty="0">
              <a:solidFill>
                <a:srgbClr val="0000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778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Synchronizing with ISRs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405732"/>
            <a:ext cx="8226425" cy="17526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Interrupt delivery can cause a race if the ISR shares data (e.g., a thread queue) with the interrupted code.</a:t>
            </a:r>
          </a:p>
          <a:p>
            <a:pPr>
              <a:lnSpc>
                <a:spcPct val="90000"/>
              </a:lnSpc>
              <a:defRPr/>
            </a:pPr>
            <a:r>
              <a:rPr lang="en-US" b="1" dirty="0">
                <a:ea typeface="ＭＳ Ｐゴシック" charset="0"/>
                <a:cs typeface="Arial" charset="0"/>
              </a:rPr>
              <a:t>Solution:</a:t>
            </a:r>
            <a:r>
              <a:rPr lang="en-US" dirty="0">
                <a:ea typeface="ＭＳ Ｐゴシック" charset="0"/>
                <a:cs typeface="Arial" charset="0"/>
              </a:rPr>
              <a:t> disable interrupts for interrupt-critical sections.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  <a:cs typeface="Arial" charset="0"/>
              </a:rPr>
              <a:t>Interrupt dispatch at each priority </a:t>
            </a:r>
            <a:r>
              <a:rPr lang="en-US" i="1" dirty="0">
                <a:ea typeface="ＭＳ Ｐゴシック" charset="0"/>
                <a:cs typeface="Arial" charset="0"/>
              </a:rPr>
              <a:t>p</a:t>
            </a:r>
            <a:r>
              <a:rPr lang="en-US" dirty="0">
                <a:ea typeface="ＭＳ Ｐゴシック" charset="0"/>
                <a:cs typeface="Arial" charset="0"/>
              </a:rPr>
              <a:t> is serial (per-core).</a:t>
            </a:r>
          </a:p>
        </p:txBody>
      </p:sp>
      <p:sp>
        <p:nvSpPr>
          <p:cNvPr id="36867" name="AutoShape 9"/>
          <p:cNvSpPr>
            <a:spLocks noChangeArrowheads="1"/>
          </p:cNvSpPr>
          <p:nvPr/>
        </p:nvSpPr>
        <p:spPr bwMode="auto">
          <a:xfrm>
            <a:off x="3902075" y="4479925"/>
            <a:ext cx="146050" cy="1168400"/>
          </a:xfrm>
          <a:prstGeom prst="downArrow">
            <a:avLst>
              <a:gd name="adj1" fmla="val 50000"/>
              <a:gd name="adj2" fmla="val 20007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36868" name="AutoShape 10"/>
          <p:cNvSpPr>
            <a:spLocks noChangeArrowheads="1"/>
          </p:cNvSpPr>
          <p:nvPr/>
        </p:nvSpPr>
        <p:spPr bwMode="auto">
          <a:xfrm>
            <a:off x="3902074" y="5794375"/>
            <a:ext cx="161925" cy="892175"/>
          </a:xfrm>
          <a:prstGeom prst="downArrow">
            <a:avLst>
              <a:gd name="adj1" fmla="val 50000"/>
              <a:gd name="adj2" fmla="val 20007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36869" name="Line 13"/>
          <p:cNvSpPr>
            <a:spLocks noChangeShapeType="1"/>
          </p:cNvSpPr>
          <p:nvPr/>
        </p:nvSpPr>
        <p:spPr bwMode="auto">
          <a:xfrm flipV="1">
            <a:off x="4064000" y="5165725"/>
            <a:ext cx="87630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36870" name="Line 14"/>
          <p:cNvSpPr>
            <a:spLocks noChangeShapeType="1"/>
          </p:cNvSpPr>
          <p:nvPr/>
        </p:nvSpPr>
        <p:spPr bwMode="auto">
          <a:xfrm>
            <a:off x="4051300" y="5753100"/>
            <a:ext cx="889000" cy="146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36871" name="AutoShape 15"/>
          <p:cNvSpPr>
            <a:spLocks noChangeArrowheads="1"/>
          </p:cNvSpPr>
          <p:nvPr/>
        </p:nvSpPr>
        <p:spPr bwMode="auto">
          <a:xfrm>
            <a:off x="4940300" y="5168900"/>
            <a:ext cx="146050" cy="730250"/>
          </a:xfrm>
          <a:prstGeom prst="downArrow">
            <a:avLst>
              <a:gd name="adj1" fmla="val 50000"/>
              <a:gd name="adj2" fmla="val 12504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892425" y="3365500"/>
            <a:ext cx="21653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003367"/>
                </a:solidFill>
              </a:rPr>
              <a:t> </a:t>
            </a:r>
            <a:r>
              <a:rPr lang="en-US" sz="2000" b="1" dirty="0">
                <a:solidFill>
                  <a:srgbClr val="003367"/>
                </a:solidFill>
              </a:rPr>
              <a:t>executing thread (IPL 0) in kernel mode</a:t>
            </a:r>
          </a:p>
        </p:txBody>
      </p:sp>
      <p:sp>
        <p:nvSpPr>
          <p:cNvPr id="36873" name="Rectangle 1"/>
          <p:cNvSpPr>
            <a:spLocks noChangeArrowheads="1"/>
          </p:cNvSpPr>
          <p:nvPr/>
        </p:nvSpPr>
        <p:spPr bwMode="auto">
          <a:xfrm>
            <a:off x="3517900" y="4708525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1414463" y="4510088"/>
            <a:ext cx="21653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003367"/>
                </a:solidFill>
              </a:rPr>
              <a:t>disable interrupts for critical section</a:t>
            </a:r>
          </a:p>
        </p:txBody>
      </p:sp>
      <p:sp>
        <p:nvSpPr>
          <p:cNvPr id="36875" name="Text Box 14"/>
          <p:cNvSpPr txBox="1">
            <a:spLocks noChangeArrowheads="1"/>
          </p:cNvSpPr>
          <p:nvPr/>
        </p:nvSpPr>
        <p:spPr bwMode="auto">
          <a:xfrm>
            <a:off x="5918200" y="4557713"/>
            <a:ext cx="2400300" cy="1323439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s;</a:t>
            </a:r>
          </a:p>
          <a:p>
            <a:r>
              <a:rPr lang="en-US" sz="2000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= </a:t>
            </a:r>
            <a:r>
              <a:rPr lang="en-US" sz="2000" dirty="0" err="1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splhigh</a:t>
            </a:r>
            <a:r>
              <a:rPr lang="en-US" sz="2000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sz="2000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critical section */</a:t>
            </a:r>
          </a:p>
          <a:p>
            <a:r>
              <a:rPr lang="en-US" sz="2000" dirty="0" err="1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splx</a:t>
            </a:r>
            <a:r>
              <a:rPr lang="en-US" sz="2000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(s);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07BF8B58-D1EE-6547-8D52-513E90478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492" y="5611218"/>
            <a:ext cx="333955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3367"/>
                </a:solidFill>
              </a:rPr>
              <a:t>Defer interrupt dispatch until section is complete.</a:t>
            </a:r>
          </a:p>
        </p:txBody>
      </p:sp>
    </p:spTree>
    <p:extLst>
      <p:ext uri="{BB962C8B-B14F-4D97-AF65-F5344CB8AC3E}">
        <p14:creationId xmlns:p14="http://schemas.microsoft.com/office/powerpoint/2010/main" val="893889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Threads in the kernel: racy!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DA725-955A-7147-A01F-0A2E4FFC1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27151"/>
            <a:ext cx="8226425" cy="884674"/>
          </a:xfrm>
        </p:spPr>
        <p:txBody>
          <a:bodyPr/>
          <a:lstStyle/>
          <a:p>
            <a:r>
              <a:rPr lang="en-US" sz="2000" dirty="0"/>
              <a:t>Multiple threads/processes may run in the kernel at the same time.</a:t>
            </a:r>
          </a:p>
          <a:p>
            <a:r>
              <a:rPr lang="en-US" sz="2000" dirty="0"/>
              <a:t>They access shared kernel data structures.</a:t>
            </a:r>
          </a:p>
          <a:p>
            <a:r>
              <a:rPr lang="en-US" sz="2000" dirty="0"/>
              <a:t>They </a:t>
            </a:r>
            <a:r>
              <a:rPr lang="en-US" sz="2000" b="1" dirty="0"/>
              <a:t>interleave</a:t>
            </a:r>
            <a:r>
              <a:rPr lang="en-US" sz="2000" dirty="0"/>
              <a:t>—by yield, block, or dispatch on multiple cores.</a:t>
            </a:r>
          </a:p>
          <a:p>
            <a:r>
              <a:rPr lang="en-US" sz="2000" dirty="0"/>
              <a:t>They can </a:t>
            </a:r>
            <a:r>
              <a:rPr lang="en-US" sz="2000" b="1" dirty="0"/>
              <a:t>race</a:t>
            </a:r>
            <a:r>
              <a:rPr lang="en-US" sz="2000" dirty="0"/>
              <a:t>.  Concurrency: control it!</a:t>
            </a:r>
          </a:p>
          <a:p>
            <a:endParaRPr lang="en-US" sz="2000" dirty="0"/>
          </a:p>
        </p:txBody>
      </p:sp>
      <p:grpSp>
        <p:nvGrpSpPr>
          <p:cNvPr id="112645" name="Group 3"/>
          <p:cNvGrpSpPr>
            <a:grpSpLocks/>
          </p:cNvGrpSpPr>
          <p:nvPr/>
        </p:nvGrpSpPr>
        <p:grpSpPr bwMode="auto">
          <a:xfrm>
            <a:off x="442911" y="1686717"/>
            <a:ext cx="914400" cy="914400"/>
            <a:chOff x="3689" y="1658"/>
            <a:chExt cx="576" cy="576"/>
          </a:xfrm>
        </p:grpSpPr>
        <p:grpSp>
          <p:nvGrpSpPr>
            <p:cNvPr id="112690" name="Group 4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15" name="Oval 5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/>
                </a:endParaRPr>
              </a:p>
            </p:txBody>
          </p:sp>
          <p:sp>
            <p:nvSpPr>
              <p:cNvPr id="16" name="AutoShape 6"/>
              <p:cNvSpPr>
                <a:spLocks noChangeArrowheads="1"/>
              </p:cNvSpPr>
              <p:nvPr/>
            </p:nvSpPr>
            <p:spPr bwMode="auto">
              <a:xfrm flipH="1">
                <a:off x="4469" y="2908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/>
                </a:endParaRPr>
              </a:p>
            </p:txBody>
          </p:sp>
        </p:grp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 rot="-8460389">
              <a:off x="3714" y="1735"/>
              <a:ext cx="69" cy="7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/>
              </a:endParaRPr>
            </a:p>
          </p:txBody>
        </p:sp>
      </p:grpSp>
      <p:sp>
        <p:nvSpPr>
          <p:cNvPr id="112646" name="AutoShape 10"/>
          <p:cNvSpPr>
            <a:spLocks noChangeArrowheads="1"/>
          </p:cNvSpPr>
          <p:nvPr/>
        </p:nvSpPr>
        <p:spPr bwMode="auto">
          <a:xfrm>
            <a:off x="342899" y="2997198"/>
            <a:ext cx="8458201" cy="1669654"/>
          </a:xfrm>
          <a:prstGeom prst="flowChartProcess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1" name="Straight Connector 4"/>
          <p:cNvCxnSpPr>
            <a:cxnSpLocks noChangeShapeType="1"/>
          </p:cNvCxnSpPr>
          <p:nvPr/>
        </p:nvCxnSpPr>
        <p:spPr bwMode="auto">
          <a:xfrm>
            <a:off x="1357311" y="2168523"/>
            <a:ext cx="64928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" name="Text Box 93"/>
          <p:cNvSpPr txBox="1">
            <a:spLocks noChangeArrowheads="1"/>
          </p:cNvSpPr>
          <p:nvPr/>
        </p:nvSpPr>
        <p:spPr bwMode="auto">
          <a:xfrm>
            <a:off x="1501910" y="1614466"/>
            <a:ext cx="146539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rgbClr val="000000"/>
                </a:solidFill>
              </a:rPr>
              <a:t>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rap/fault</a:t>
            </a:r>
          </a:p>
        </p:txBody>
      </p:sp>
      <p:sp>
        <p:nvSpPr>
          <p:cNvPr id="45" name="Explosion 1 42"/>
          <p:cNvSpPr>
            <a:spLocks noChangeArrowheads="1"/>
          </p:cNvSpPr>
          <p:nvPr/>
        </p:nvSpPr>
        <p:spPr bwMode="auto">
          <a:xfrm>
            <a:off x="1978025" y="1930398"/>
            <a:ext cx="428625" cy="427037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49" name="Straight Connector 4"/>
          <p:cNvCxnSpPr>
            <a:cxnSpLocks noChangeShapeType="1"/>
          </p:cNvCxnSpPr>
          <p:nvPr/>
        </p:nvCxnSpPr>
        <p:spPr bwMode="auto">
          <a:xfrm>
            <a:off x="2229643" y="3530598"/>
            <a:ext cx="12041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"/>
          <p:cNvCxnSpPr>
            <a:cxnSpLocks noChangeShapeType="1"/>
          </p:cNvCxnSpPr>
          <p:nvPr/>
        </p:nvCxnSpPr>
        <p:spPr bwMode="auto">
          <a:xfrm>
            <a:off x="2229643" y="2347909"/>
            <a:ext cx="0" cy="11826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Connector 4"/>
          <p:cNvCxnSpPr>
            <a:cxnSpLocks noChangeShapeType="1"/>
          </p:cNvCxnSpPr>
          <p:nvPr/>
        </p:nvCxnSpPr>
        <p:spPr bwMode="auto">
          <a:xfrm>
            <a:off x="4398963" y="3530598"/>
            <a:ext cx="973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372100" y="33654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…..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cxnSp>
        <p:nvCxnSpPr>
          <p:cNvPr id="62" name="Straight Connector 4"/>
          <p:cNvCxnSpPr>
            <a:cxnSpLocks noChangeShapeType="1"/>
          </p:cNvCxnSpPr>
          <p:nvPr/>
        </p:nvCxnSpPr>
        <p:spPr bwMode="auto">
          <a:xfrm>
            <a:off x="5996774" y="3524764"/>
            <a:ext cx="83264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4"/>
          <p:cNvCxnSpPr>
            <a:cxnSpLocks noChangeShapeType="1"/>
          </p:cNvCxnSpPr>
          <p:nvPr/>
        </p:nvCxnSpPr>
        <p:spPr bwMode="auto">
          <a:xfrm flipV="1">
            <a:off x="6829417" y="2203448"/>
            <a:ext cx="0" cy="13271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5" name="Straight Connector 4"/>
          <p:cNvCxnSpPr>
            <a:cxnSpLocks noChangeShapeType="1"/>
          </p:cNvCxnSpPr>
          <p:nvPr/>
        </p:nvCxnSpPr>
        <p:spPr bwMode="auto">
          <a:xfrm>
            <a:off x="6812755" y="2178048"/>
            <a:ext cx="64928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" name="Text Box 93"/>
          <p:cNvSpPr txBox="1">
            <a:spLocks noChangeArrowheads="1"/>
          </p:cNvSpPr>
          <p:nvPr/>
        </p:nvSpPr>
        <p:spPr bwMode="auto">
          <a:xfrm>
            <a:off x="7518399" y="1873621"/>
            <a:ext cx="1462087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Return to user mode</a:t>
            </a:r>
          </a:p>
        </p:txBody>
      </p:sp>
      <p:cxnSp>
        <p:nvCxnSpPr>
          <p:cNvPr id="12" name="Curved Connector 11"/>
          <p:cNvCxnSpPr>
            <a:cxnSpLocks/>
          </p:cNvCxnSpPr>
          <p:nvPr/>
        </p:nvCxnSpPr>
        <p:spPr bwMode="auto">
          <a:xfrm rot="10800000" flipV="1">
            <a:off x="2229643" y="2554388"/>
            <a:ext cx="480128" cy="432817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6" name="Group 113"/>
          <p:cNvGrpSpPr>
            <a:grpSpLocks/>
          </p:cNvGrpSpPr>
          <p:nvPr/>
        </p:nvGrpSpPr>
        <p:grpSpPr bwMode="auto">
          <a:xfrm>
            <a:off x="5600693" y="3124197"/>
            <a:ext cx="792163" cy="639763"/>
            <a:chOff x="1905000" y="2895599"/>
            <a:chExt cx="792162" cy="639765"/>
          </a:xfrm>
        </p:grpSpPr>
        <p:sp>
          <p:nvSpPr>
            <p:cNvPr id="77" name="Merge 60"/>
            <p:cNvSpPr>
              <a:spLocks noChangeArrowheads="1"/>
            </p:cNvSpPr>
            <p:nvPr/>
          </p:nvSpPr>
          <p:spPr bwMode="auto">
            <a:xfrm flipV="1">
              <a:off x="1905000" y="2895599"/>
              <a:ext cx="792162" cy="639765"/>
            </a:xfrm>
            <a:prstGeom prst="flowChartMerg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78" name="Text Box 23"/>
            <p:cNvSpPr txBox="1">
              <a:spLocks noChangeArrowheads="1"/>
            </p:cNvSpPr>
            <p:nvPr/>
          </p:nvSpPr>
          <p:spPr bwMode="auto">
            <a:xfrm>
              <a:off x="1984284" y="3135868"/>
              <a:ext cx="6335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wait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39" name="Text Box 93">
            <a:extLst>
              <a:ext uri="{FF2B5EF4-FFF2-40B4-BE49-F238E27FC236}">
                <a16:creationId xmlns:a16="http://schemas.microsoft.com/office/drawing/2014/main" id="{1226392A-312D-FD4B-8F2D-9E36F7A95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583" y="2013576"/>
            <a:ext cx="1242020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</a:rPr>
              <a:t>Enter kernel mode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0" name="Group 19">
            <a:extLst>
              <a:ext uri="{FF2B5EF4-FFF2-40B4-BE49-F238E27FC236}">
                <a16:creationId xmlns:a16="http://schemas.microsoft.com/office/drawing/2014/main" id="{CA44E377-FE92-6646-BEBD-1F38F3472EEA}"/>
              </a:ext>
            </a:extLst>
          </p:cNvPr>
          <p:cNvGrpSpPr>
            <a:grpSpLocks/>
          </p:cNvGrpSpPr>
          <p:nvPr/>
        </p:nvGrpSpPr>
        <p:grpSpPr bwMode="auto">
          <a:xfrm>
            <a:off x="2387594" y="3364465"/>
            <a:ext cx="357188" cy="357188"/>
            <a:chOff x="3689" y="1658"/>
            <a:chExt cx="576" cy="576"/>
          </a:xfrm>
        </p:grpSpPr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BD4E14A3-6927-1D49-8DD5-1D71D2CD4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46" name="Oval 21">
                <a:extLst>
                  <a:ext uri="{FF2B5EF4-FFF2-40B4-BE49-F238E27FC236}">
                    <a16:creationId xmlns:a16="http://schemas.microsoft.com/office/drawing/2014/main" id="{17B939FF-651C-CF44-9A63-276271D59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" name="AutoShape 22">
                <a:extLst>
                  <a:ext uri="{FF2B5EF4-FFF2-40B4-BE49-F238E27FC236}">
                    <a16:creationId xmlns:a16="http://schemas.microsoft.com/office/drawing/2014/main" id="{420D5D45-194A-E14C-8F7C-6B10AC8B5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469" y="2909"/>
                <a:ext cx="197" cy="335"/>
              </a:xfrm>
              <a:prstGeom prst="lightningBol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" name="AutoShape 23">
              <a:extLst>
                <a:ext uri="{FF2B5EF4-FFF2-40B4-BE49-F238E27FC236}">
                  <a16:creationId xmlns:a16="http://schemas.microsoft.com/office/drawing/2014/main" id="{D775ABBF-99B7-714A-9E83-E88B2B6207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460389">
              <a:off x="3715" y="1735"/>
              <a:ext cx="69" cy="74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DEFF0BCB-A02D-8840-8844-AF51AF38B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98" y="3019446"/>
            <a:ext cx="298439" cy="298439"/>
          </a:xfrm>
          <a:prstGeom prst="rect">
            <a:avLst/>
          </a:prstGeom>
        </p:spPr>
      </p:pic>
      <p:sp>
        <p:nvSpPr>
          <p:cNvPr id="70" name="Text Box 93">
            <a:extLst>
              <a:ext uri="{FF2B5EF4-FFF2-40B4-BE49-F238E27FC236}">
                <a16:creationId xmlns:a16="http://schemas.microsoft.com/office/drawing/2014/main" id="{50CBB9E4-B570-784B-8F90-193479018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700" y="3045467"/>
            <a:ext cx="167268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rgbClr val="000000"/>
                </a:solidFill>
              </a:rPr>
              <a:t>Shared kernel space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63" name="Straight Connector 4">
            <a:extLst>
              <a:ext uri="{FF2B5EF4-FFF2-40B4-BE49-F238E27FC236}">
                <a16:creationId xmlns:a16="http://schemas.microsoft.com/office/drawing/2014/main" id="{AF00C4AF-11F0-8542-8D84-2A60CB3EB7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62790" y="3530596"/>
            <a:ext cx="973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68" name="Group 29">
            <a:extLst>
              <a:ext uri="{FF2B5EF4-FFF2-40B4-BE49-F238E27FC236}">
                <a16:creationId xmlns:a16="http://schemas.microsoft.com/office/drawing/2014/main" id="{BA4E18D8-1044-D14E-9E12-248DAA4CFC0F}"/>
              </a:ext>
            </a:extLst>
          </p:cNvPr>
          <p:cNvGrpSpPr>
            <a:grpSpLocks/>
          </p:cNvGrpSpPr>
          <p:nvPr/>
        </p:nvGrpSpPr>
        <p:grpSpPr bwMode="auto">
          <a:xfrm>
            <a:off x="3495559" y="3926678"/>
            <a:ext cx="397669" cy="397669"/>
            <a:chOff x="4201" y="2912"/>
            <a:chExt cx="255" cy="255"/>
          </a:xfrm>
        </p:grpSpPr>
        <p:sp>
          <p:nvSpPr>
            <p:cNvPr id="71" name="Oval 30">
              <a:extLst>
                <a:ext uri="{FF2B5EF4-FFF2-40B4-BE49-F238E27FC236}">
                  <a16:creationId xmlns:a16="http://schemas.microsoft.com/office/drawing/2014/main" id="{4E481B5F-F071-2941-8E0A-0A7F4B0A9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" y="2912"/>
              <a:ext cx="255" cy="255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AutoShape 31">
              <a:extLst>
                <a:ext uri="{FF2B5EF4-FFF2-40B4-BE49-F238E27FC236}">
                  <a16:creationId xmlns:a16="http://schemas.microsoft.com/office/drawing/2014/main" id="{B50B0486-CC28-CD46-8A40-B34B56A7F7C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90" y="2968"/>
              <a:ext cx="89" cy="148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" name="AutoShape 32">
              <a:extLst>
                <a:ext uri="{FF2B5EF4-FFF2-40B4-BE49-F238E27FC236}">
                  <a16:creationId xmlns:a16="http://schemas.microsoft.com/office/drawing/2014/main" id="{55FD6FD1-B135-6A48-B4BC-6F30CDE6F8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460389">
              <a:off x="4212" y="2946"/>
              <a:ext cx="29" cy="3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80" name="Straight Connector 4">
            <a:extLst>
              <a:ext uri="{FF2B5EF4-FFF2-40B4-BE49-F238E27FC236}">
                <a16:creationId xmlns:a16="http://schemas.microsoft.com/office/drawing/2014/main" id="{8E93E728-8D55-A848-B3EF-E2E8A0C717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60801" y="4118634"/>
            <a:ext cx="973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55" name="Group 39">
            <a:extLst>
              <a:ext uri="{FF2B5EF4-FFF2-40B4-BE49-F238E27FC236}">
                <a16:creationId xmlns:a16="http://schemas.microsoft.com/office/drawing/2014/main" id="{95B8F1B2-5AB3-9347-8D69-374BF2E4E198}"/>
              </a:ext>
            </a:extLst>
          </p:cNvPr>
          <p:cNvGrpSpPr>
            <a:grpSpLocks/>
          </p:cNvGrpSpPr>
          <p:nvPr/>
        </p:nvGrpSpPr>
        <p:grpSpPr bwMode="auto">
          <a:xfrm>
            <a:off x="2211849" y="3806255"/>
            <a:ext cx="741363" cy="412750"/>
            <a:chOff x="607" y="660"/>
            <a:chExt cx="524" cy="291"/>
          </a:xfrm>
        </p:grpSpPr>
        <p:sp>
          <p:nvSpPr>
            <p:cNvPr id="56" name="AutoShape 40">
              <a:extLst>
                <a:ext uri="{FF2B5EF4-FFF2-40B4-BE49-F238E27FC236}">
                  <a16:creationId xmlns:a16="http://schemas.microsoft.com/office/drawing/2014/main" id="{6C80196B-C108-6D45-A79E-F35C8533F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" y="660"/>
              <a:ext cx="524" cy="85"/>
            </a:xfrm>
            <a:prstGeom prst="flowChartProcess">
              <a:avLst/>
            </a:prstGeom>
            <a:solidFill>
              <a:srgbClr val="DDE1EB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57" name="AutoShape 41">
              <a:extLst>
                <a:ext uri="{FF2B5EF4-FFF2-40B4-BE49-F238E27FC236}">
                  <a16:creationId xmlns:a16="http://schemas.microsoft.com/office/drawing/2014/main" id="{DE6D9CDF-9ACF-9443-8654-5C5E7D45F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" y="745"/>
              <a:ext cx="524" cy="206"/>
            </a:xfrm>
            <a:prstGeom prst="flowChartProcess">
              <a:avLst/>
            </a:prstGeom>
            <a:solidFill>
              <a:srgbClr val="618FFD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rPr>
                <a:t>stack</a:t>
              </a:r>
            </a:p>
          </p:txBody>
        </p:sp>
        <p:sp>
          <p:nvSpPr>
            <p:cNvPr id="58" name="AutoShape 42">
              <a:extLst>
                <a:ext uri="{FF2B5EF4-FFF2-40B4-BE49-F238E27FC236}">
                  <a16:creationId xmlns:a16="http://schemas.microsoft.com/office/drawing/2014/main" id="{6D58EE6A-F564-884B-96F4-E8AFF8C05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662"/>
              <a:ext cx="42" cy="77"/>
            </a:xfrm>
            <a:prstGeom prst="upArrow">
              <a:avLst>
                <a:gd name="adj1" fmla="val 50000"/>
                <a:gd name="adj2" fmla="val 45833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59" name="Text Box 93">
            <a:extLst>
              <a:ext uri="{FF2B5EF4-FFF2-40B4-BE49-F238E27FC236}">
                <a16:creationId xmlns:a16="http://schemas.microsoft.com/office/drawing/2014/main" id="{4B2211AE-4EC4-EC48-913E-905BAC4FB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32" y="3074708"/>
            <a:ext cx="1438556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</a:rPr>
              <a:t>Switch to per-thread kernel stack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A47DA0A9-D2CA-2B4E-AF26-E9E75865F586}"/>
              </a:ext>
            </a:extLst>
          </p:cNvPr>
          <p:cNvCxnSpPr>
            <a:cxnSpLocks/>
            <a:stCxn id="59" idx="3"/>
            <a:endCxn id="56" idx="1"/>
          </p:cNvCxnSpPr>
          <p:nvPr/>
        </p:nvCxnSpPr>
        <p:spPr bwMode="auto">
          <a:xfrm>
            <a:off x="1792088" y="3537464"/>
            <a:ext cx="419761" cy="329073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2" name="Group 4">
            <a:extLst>
              <a:ext uri="{FF2B5EF4-FFF2-40B4-BE49-F238E27FC236}">
                <a16:creationId xmlns:a16="http://schemas.microsoft.com/office/drawing/2014/main" id="{2C20D8D0-8FA2-6C4F-A491-0EF4D92636D5}"/>
              </a:ext>
            </a:extLst>
          </p:cNvPr>
          <p:cNvGrpSpPr>
            <a:grpSpLocks/>
          </p:cNvGrpSpPr>
          <p:nvPr/>
        </p:nvGrpSpPr>
        <p:grpSpPr bwMode="auto">
          <a:xfrm>
            <a:off x="3476625" y="4408488"/>
            <a:ext cx="3952875" cy="166687"/>
            <a:chOff x="1916" y="2576"/>
            <a:chExt cx="1808" cy="67"/>
          </a:xfrm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75AC1FF8-AFDF-E84A-9338-A3692FE09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" y="2576"/>
              <a:ext cx="394" cy="67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79" name="Rectangle 6">
              <a:extLst>
                <a:ext uri="{FF2B5EF4-FFF2-40B4-BE49-F238E27FC236}">
                  <a16:creationId xmlns:a16="http://schemas.microsoft.com/office/drawing/2014/main" id="{792F5C35-2881-7441-87A3-94DA696F1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" y="2576"/>
              <a:ext cx="154" cy="67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81" name="Rectangle 7">
              <a:extLst>
                <a:ext uri="{FF2B5EF4-FFF2-40B4-BE49-F238E27FC236}">
                  <a16:creationId xmlns:a16="http://schemas.microsoft.com/office/drawing/2014/main" id="{8A79D0FC-52DD-BE44-AEFE-40E687791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2576"/>
              <a:ext cx="90" cy="67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82" name="Rectangle 8">
              <a:extLst>
                <a:ext uri="{FF2B5EF4-FFF2-40B4-BE49-F238E27FC236}">
                  <a16:creationId xmlns:a16="http://schemas.microsoft.com/office/drawing/2014/main" id="{2B08BAD8-6D02-DC4A-916E-56579DF47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" y="2576"/>
              <a:ext cx="74" cy="67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83" name="Rectangle 9">
              <a:extLst>
                <a:ext uri="{FF2B5EF4-FFF2-40B4-BE49-F238E27FC236}">
                  <a16:creationId xmlns:a16="http://schemas.microsoft.com/office/drawing/2014/main" id="{8979B35D-6CB4-3C4E-9BA3-BE32E5598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2576"/>
              <a:ext cx="266" cy="67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84" name="Rectangle 10">
              <a:extLst>
                <a:ext uri="{FF2B5EF4-FFF2-40B4-BE49-F238E27FC236}">
                  <a16:creationId xmlns:a16="http://schemas.microsoft.com/office/drawing/2014/main" id="{4140A4A5-1262-8840-8B32-843A50C5A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2" y="2576"/>
              <a:ext cx="52" cy="67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85" name="Rectangle 11">
              <a:extLst>
                <a:ext uri="{FF2B5EF4-FFF2-40B4-BE49-F238E27FC236}">
                  <a16:creationId xmlns:a16="http://schemas.microsoft.com/office/drawing/2014/main" id="{12801497-437A-7F41-882C-EEFA224D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2576"/>
              <a:ext cx="175" cy="67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86" name="Rectangle 12">
              <a:extLst>
                <a:ext uri="{FF2B5EF4-FFF2-40B4-BE49-F238E27FC236}">
                  <a16:creationId xmlns:a16="http://schemas.microsoft.com/office/drawing/2014/main" id="{837D9C5E-F4E6-244A-B480-CE90E9771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" y="2576"/>
              <a:ext cx="266" cy="67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87" name="Rectangle 13">
              <a:extLst>
                <a:ext uri="{FF2B5EF4-FFF2-40B4-BE49-F238E27FC236}">
                  <a16:creationId xmlns:a16="http://schemas.microsoft.com/office/drawing/2014/main" id="{E3EE321B-00E7-8E40-8735-EA050CD8D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3" y="2576"/>
              <a:ext cx="262" cy="67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endParaRPr>
            </a:p>
          </p:txBody>
        </p:sp>
        <p:sp>
          <p:nvSpPr>
            <p:cNvPr id="88" name="Rectangle 14">
              <a:extLst>
                <a:ext uri="{FF2B5EF4-FFF2-40B4-BE49-F238E27FC236}">
                  <a16:creationId xmlns:a16="http://schemas.microsoft.com/office/drawing/2014/main" id="{657406C7-E701-DA48-98ED-B6F169F64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" y="2576"/>
              <a:ext cx="90" cy="67"/>
            </a:xfrm>
            <a:prstGeom prst="rect">
              <a:avLst/>
            </a:prstGeom>
            <a:solidFill>
              <a:srgbClr val="618FFD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776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21442-AE95-F744-9344-D2298FD3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step: synchronizing SMPs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F676D-814E-4847-8D4A-75D2EFAFF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6425" cy="4111625"/>
          </a:xfrm>
        </p:spPr>
        <p:txBody>
          <a:bodyPr/>
          <a:lstStyle/>
          <a:p>
            <a:r>
              <a:rPr lang="en-US" dirty="0"/>
              <a:t>Modern systems: </a:t>
            </a:r>
            <a:r>
              <a:rPr lang="en-US" b="1" dirty="0"/>
              <a:t>symmetric multiprocessor </a:t>
            </a:r>
            <a:r>
              <a:rPr lang="en-US" dirty="0"/>
              <a:t>(SMP).</a:t>
            </a:r>
          </a:p>
          <a:p>
            <a:pPr lvl="1"/>
            <a:r>
              <a:rPr lang="en-US" dirty="0"/>
              <a:t>Multiple processors and/or multiple cores per chip.</a:t>
            </a:r>
          </a:p>
          <a:p>
            <a:pPr lvl="1"/>
            <a:r>
              <a:rPr lang="en-US" dirty="0"/>
              <a:t>Kernel code can run on any core.</a:t>
            </a:r>
          </a:p>
          <a:p>
            <a:r>
              <a:rPr lang="en-US" b="1" dirty="0"/>
              <a:t>Now what?</a:t>
            </a:r>
          </a:p>
          <a:p>
            <a:pPr lvl="1"/>
            <a:r>
              <a:rPr lang="en-US" dirty="0"/>
              <a:t>ISRs run on multiple cores, and so may race with other ISRs or threads on other cores.</a:t>
            </a:r>
          </a:p>
          <a:p>
            <a:pPr lvl="1"/>
            <a:r>
              <a:rPr lang="en-US" b="1" dirty="0"/>
              <a:t>Disabling interrupts is no longer sufficient.</a:t>
            </a:r>
          </a:p>
          <a:p>
            <a:pPr lvl="1"/>
            <a:r>
              <a:rPr lang="en-US" dirty="0"/>
              <a:t>(Cores do not disable one another’s interrupts.)</a:t>
            </a:r>
          </a:p>
          <a:p>
            <a:pPr lvl="1"/>
            <a:r>
              <a:rPr lang="en-US" dirty="0"/>
              <a:t>And: </a:t>
            </a:r>
            <a:r>
              <a:rPr lang="en-US" b="1" dirty="0"/>
              <a:t>no blocking locks </a:t>
            </a:r>
            <a:r>
              <a:rPr lang="en-US" dirty="0"/>
              <a:t>for ISRs.</a:t>
            </a:r>
          </a:p>
          <a:p>
            <a:r>
              <a:rPr lang="en-US" dirty="0"/>
              <a:t>We need </a:t>
            </a:r>
            <a:r>
              <a:rPr lang="en-US" dirty="0" err="1"/>
              <a:t>fast+effective</a:t>
            </a:r>
            <a:r>
              <a:rPr lang="en-US" dirty="0"/>
              <a:t> synchronization for lots of short critical sections, with no blocking: </a:t>
            </a:r>
            <a:r>
              <a:rPr lang="en-US" b="1" dirty="0"/>
              <a:t>spinlocks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20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4963"/>
            <a:ext cx="8226425" cy="1554163"/>
          </a:xfrm>
        </p:spPr>
        <p:txBody>
          <a:bodyPr/>
          <a:lstStyle/>
          <a:p>
            <a:r>
              <a:rPr lang="en-US" dirty="0"/>
              <a:t>Non-blocking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001000" cy="4953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 need hardware support for atomic read-modify-write operations </a:t>
            </a:r>
            <a:r>
              <a:rPr lang="en-US" dirty="0"/>
              <a:t>on data item X by a thread T.</a:t>
            </a:r>
          </a:p>
          <a:p>
            <a:r>
              <a:rPr lang="en-US" b="1" dirty="0">
                <a:solidFill>
                  <a:schemeClr val="accent2"/>
                </a:solidFill>
              </a:rPr>
              <a:t>Atomic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means that no other code can operate on X while T’s operation is in progress.</a:t>
            </a:r>
          </a:p>
          <a:p>
            <a:r>
              <a:rPr lang="en-US" dirty="0"/>
              <a:t>We can use </a:t>
            </a:r>
            <a:r>
              <a:rPr lang="en-US" b="1" dirty="0">
                <a:solidFill>
                  <a:schemeClr val="accent2"/>
                </a:solidFill>
              </a:rPr>
              <a:t>atomic instructions </a:t>
            </a:r>
            <a:r>
              <a:rPr lang="en-US" dirty="0"/>
              <a:t>for safe low-level data access without locks (e.g., fetch-and-add).</a:t>
            </a:r>
          </a:p>
          <a:p>
            <a:r>
              <a:rPr lang="en-US" dirty="0"/>
              <a:t>We use them as a “toehold” to implement SMP-safe blocking synchronization.</a:t>
            </a:r>
          </a:p>
          <a:p>
            <a:r>
              <a:rPr lang="en-US" dirty="0"/>
              <a:t>We use them to implement </a:t>
            </a:r>
            <a:r>
              <a:rPr lang="en-US" b="1" dirty="0">
                <a:solidFill>
                  <a:schemeClr val="accent2"/>
                </a:solidFill>
              </a:rPr>
              <a:t>spinlocks: </a:t>
            </a:r>
            <a:r>
              <a:rPr lang="en-US" dirty="0"/>
              <a:t>locks that busy-wait in a loop when not free, instead of blocking.  </a:t>
            </a:r>
          </a:p>
        </p:txBody>
      </p:sp>
    </p:spTree>
    <p:extLst>
      <p:ext uri="{BB962C8B-B14F-4D97-AF65-F5344CB8AC3E}">
        <p14:creationId xmlns:p14="http://schemas.microsoft.com/office/powerpoint/2010/main" val="598887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Spinlock: Intel</a:t>
            </a:r>
          </a:p>
        </p:txBody>
      </p:sp>
      <p:sp>
        <p:nvSpPr>
          <p:cNvPr id="5" name="Rectangle 4"/>
          <p:cNvSpPr/>
          <p:nvPr/>
        </p:nvSpPr>
        <p:spPr>
          <a:xfrm>
            <a:off x="2875610" y="1958716"/>
            <a:ext cx="5234066" cy="2965450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aseline="30000" dirty="0" err="1">
                <a:solidFill>
                  <a:srgbClr val="37305A"/>
                </a:solidFill>
                <a:latin typeface="Arial"/>
                <a:ea typeface=""/>
                <a:cs typeface=""/>
              </a:rPr>
              <a:t>Spin_Lock</a:t>
            </a:r>
            <a:r>
              <a:rPr lang="en-US" sz="2800" baseline="30000" dirty="0">
                <a:solidFill>
                  <a:srgbClr val="37305A"/>
                </a:solidFill>
                <a:latin typeface="Arial"/>
                <a:ea typeface=""/>
                <a:cs typeface=""/>
              </a:rPr>
              <a:t>:</a:t>
            </a:r>
          </a:p>
          <a:p>
            <a:pPr>
              <a:defRPr/>
            </a:pPr>
            <a:r>
              <a:rPr lang="en-US" sz="2800" baseline="30000" dirty="0">
                <a:solidFill>
                  <a:srgbClr val="37305A"/>
                </a:solidFill>
                <a:latin typeface="Arial"/>
                <a:ea typeface=""/>
                <a:cs typeface=""/>
              </a:rPr>
              <a:t>	CMP </a:t>
            </a:r>
            <a:r>
              <a:rPr lang="en-US" sz="2800" baseline="30000" dirty="0" err="1">
                <a:solidFill>
                  <a:srgbClr val="37305A"/>
                </a:solidFill>
                <a:latin typeface="Arial"/>
                <a:ea typeface=""/>
                <a:cs typeface=""/>
              </a:rPr>
              <a:t>lockvar</a:t>
            </a:r>
            <a:r>
              <a:rPr lang="en-US" sz="2800" baseline="30000" dirty="0">
                <a:solidFill>
                  <a:srgbClr val="37305A"/>
                </a:solidFill>
                <a:latin typeface="Arial"/>
                <a:ea typeface=""/>
                <a:cs typeface=""/>
              </a:rPr>
              <a:t>, 0          ;Check if lock is free</a:t>
            </a:r>
          </a:p>
          <a:p>
            <a:pPr>
              <a:defRPr/>
            </a:pPr>
            <a:r>
              <a:rPr lang="en-US" sz="2800" baseline="30000" dirty="0">
                <a:solidFill>
                  <a:srgbClr val="37305A"/>
                </a:solidFill>
                <a:latin typeface="Arial"/>
                <a:ea typeface=""/>
                <a:cs typeface=""/>
              </a:rPr>
              <a:t>	JE </a:t>
            </a:r>
            <a:r>
              <a:rPr lang="en-US" sz="2800" baseline="30000" dirty="0" err="1">
                <a:solidFill>
                  <a:srgbClr val="37305A"/>
                </a:solidFill>
                <a:latin typeface="Arial"/>
                <a:ea typeface=""/>
                <a:cs typeface=""/>
              </a:rPr>
              <a:t>Get_Lock</a:t>
            </a:r>
            <a:r>
              <a:rPr lang="en-US" sz="2800" baseline="30000" dirty="0">
                <a:solidFill>
                  <a:srgbClr val="37305A"/>
                </a:solidFill>
                <a:latin typeface="Arial"/>
                <a:ea typeface=""/>
                <a:cs typeface=""/>
              </a:rPr>
              <a:t>	</a:t>
            </a:r>
          </a:p>
          <a:p>
            <a:pPr>
              <a:defRPr/>
            </a:pPr>
            <a:r>
              <a:rPr lang="en-US" sz="2800" baseline="30000" dirty="0">
                <a:solidFill>
                  <a:srgbClr val="37305A"/>
                </a:solidFill>
                <a:latin typeface="Arial"/>
                <a:ea typeface=""/>
                <a:cs typeface=""/>
              </a:rPr>
              <a:t>	PAUSE                   	; Short delay</a:t>
            </a:r>
          </a:p>
          <a:p>
            <a:pPr>
              <a:defRPr/>
            </a:pPr>
            <a:r>
              <a:rPr lang="en-US" sz="2800" baseline="30000" dirty="0">
                <a:solidFill>
                  <a:srgbClr val="37305A"/>
                </a:solidFill>
                <a:latin typeface="Arial"/>
                <a:ea typeface=""/>
                <a:cs typeface=""/>
              </a:rPr>
              <a:t>	JMP </a:t>
            </a:r>
            <a:r>
              <a:rPr lang="en-US" sz="2800" baseline="30000" dirty="0" err="1">
                <a:solidFill>
                  <a:srgbClr val="37305A"/>
                </a:solidFill>
                <a:latin typeface="Arial"/>
                <a:ea typeface=""/>
                <a:cs typeface=""/>
              </a:rPr>
              <a:t>Spin_Lock</a:t>
            </a:r>
            <a:endParaRPr lang="en-US" sz="2800" baseline="30000" dirty="0">
              <a:solidFill>
                <a:srgbClr val="37305A"/>
              </a:solidFill>
              <a:latin typeface="Arial"/>
              <a:ea typeface=""/>
              <a:cs typeface=""/>
            </a:endParaRPr>
          </a:p>
          <a:p>
            <a:pPr>
              <a:defRPr/>
            </a:pPr>
            <a:r>
              <a:rPr lang="en-US" sz="2800" baseline="30000" dirty="0" err="1">
                <a:solidFill>
                  <a:srgbClr val="37305A"/>
                </a:solidFill>
                <a:latin typeface="Arial"/>
                <a:ea typeface=""/>
                <a:cs typeface=""/>
              </a:rPr>
              <a:t>Get_Lock</a:t>
            </a:r>
            <a:r>
              <a:rPr lang="en-US" sz="2800" baseline="30000" dirty="0">
                <a:solidFill>
                  <a:srgbClr val="37305A"/>
                </a:solidFill>
                <a:latin typeface="Arial"/>
                <a:ea typeface=""/>
                <a:cs typeface=""/>
              </a:rPr>
              <a:t>:</a:t>
            </a:r>
          </a:p>
          <a:p>
            <a:pPr>
              <a:defRPr/>
            </a:pPr>
            <a:r>
              <a:rPr lang="en-US" sz="2800" baseline="30000" dirty="0">
                <a:solidFill>
                  <a:srgbClr val="37305A"/>
                </a:solidFill>
                <a:latin typeface="Arial"/>
                <a:ea typeface=""/>
                <a:cs typeface=""/>
              </a:rPr>
              <a:t>       MOV EAX, 1</a:t>
            </a:r>
          </a:p>
          <a:p>
            <a:pPr>
              <a:defRPr/>
            </a:pPr>
            <a:r>
              <a:rPr lang="en-US" sz="2800" baseline="30000" dirty="0">
                <a:solidFill>
                  <a:srgbClr val="37305A"/>
                </a:solidFill>
                <a:latin typeface="Arial"/>
                <a:ea typeface=""/>
                <a:cs typeface=""/>
              </a:rPr>
              <a:t>       XCHG EAX, </a:t>
            </a:r>
            <a:r>
              <a:rPr lang="en-US" sz="2800" baseline="30000" dirty="0" err="1">
                <a:solidFill>
                  <a:srgbClr val="37305A"/>
                </a:solidFill>
                <a:latin typeface="Arial"/>
                <a:ea typeface=""/>
                <a:cs typeface=""/>
              </a:rPr>
              <a:t>lockvar</a:t>
            </a:r>
            <a:r>
              <a:rPr lang="en-US" sz="2800" baseline="30000" dirty="0">
                <a:solidFill>
                  <a:srgbClr val="37305A"/>
                </a:solidFill>
                <a:latin typeface="Arial"/>
                <a:ea typeface=""/>
                <a:cs typeface=""/>
              </a:rPr>
              <a:t> 	; Try to get lock</a:t>
            </a:r>
          </a:p>
          <a:p>
            <a:pPr>
              <a:defRPr/>
            </a:pPr>
            <a:r>
              <a:rPr lang="en-US" sz="2800" baseline="30000" dirty="0">
                <a:solidFill>
                  <a:srgbClr val="37305A"/>
                </a:solidFill>
                <a:latin typeface="Arial"/>
                <a:ea typeface=""/>
                <a:cs typeface=""/>
              </a:rPr>
              <a:t>       CMP EAX, 0 		; Test if successful</a:t>
            </a:r>
          </a:p>
          <a:p>
            <a:pPr>
              <a:defRPr/>
            </a:pPr>
            <a:r>
              <a:rPr lang="en-US" sz="2800" baseline="30000" dirty="0">
                <a:solidFill>
                  <a:srgbClr val="37305A"/>
                </a:solidFill>
                <a:latin typeface="Arial"/>
                <a:ea typeface=""/>
                <a:cs typeface=""/>
              </a:rPr>
              <a:t>       JNE </a:t>
            </a:r>
            <a:r>
              <a:rPr lang="en-US" sz="2800" baseline="30000" dirty="0" err="1">
                <a:solidFill>
                  <a:srgbClr val="37305A"/>
                </a:solidFill>
                <a:latin typeface="Arial"/>
                <a:ea typeface=""/>
                <a:cs typeface=""/>
              </a:rPr>
              <a:t>Spin_Lock</a:t>
            </a:r>
            <a:endParaRPr lang="en-US" sz="2800" baseline="30000" dirty="0">
              <a:solidFill>
                <a:srgbClr val="37305A"/>
              </a:solidFill>
              <a:latin typeface="Arial"/>
              <a:ea typeface=""/>
              <a:cs typeface="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75310" y="3095366"/>
            <a:ext cx="23241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3367">
                    <a:lumMod val="50000"/>
                  </a:srgbClr>
                </a:solidFill>
                <a:latin typeface="Arial"/>
                <a:ea typeface=""/>
                <a:cs typeface=""/>
              </a:rPr>
              <a:t>Atomic exchange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/>
                <a:ea typeface=""/>
                <a:cs typeface=""/>
              </a:rPr>
              <a:t> to ensure safe acquire of an uncontended lock.</a:t>
            </a:r>
          </a:p>
        </p:txBody>
      </p:sp>
      <p:cxnSp>
        <p:nvCxnSpPr>
          <p:cNvPr id="16389" name="Straight Connector 5"/>
          <p:cNvCxnSpPr>
            <a:cxnSpLocks noChangeShapeType="1"/>
          </p:cNvCxnSpPr>
          <p:nvPr/>
        </p:nvCxnSpPr>
        <p:spPr bwMode="auto">
          <a:xfrm>
            <a:off x="2418410" y="3733541"/>
            <a:ext cx="838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75310" y="1882516"/>
            <a:ext cx="23241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3367">
                    <a:lumMod val="50000"/>
                  </a:srgbClr>
                </a:solidFill>
                <a:latin typeface="Arial"/>
                <a:ea typeface=""/>
                <a:cs typeface=""/>
              </a:rPr>
              <a:t>Idle the core for a contended lock.</a:t>
            </a:r>
            <a:endParaRPr lang="en-US" sz="2000" dirty="0">
              <a:solidFill>
                <a:srgbClr val="003367">
                  <a:lumMod val="50000"/>
                </a:srgbClr>
              </a:solidFill>
              <a:latin typeface="Arial"/>
              <a:ea typeface=""/>
              <a:cs typeface=""/>
            </a:endParaRPr>
          </a:p>
        </p:txBody>
      </p:sp>
      <p:cxnSp>
        <p:nvCxnSpPr>
          <p:cNvPr id="16391" name="Straight Connector 5"/>
          <p:cNvCxnSpPr>
            <a:cxnSpLocks noChangeShapeType="1"/>
          </p:cNvCxnSpPr>
          <p:nvPr/>
        </p:nvCxnSpPr>
        <p:spPr bwMode="auto">
          <a:xfrm>
            <a:off x="2418410" y="2609591"/>
            <a:ext cx="83820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Straight Connector 5"/>
          <p:cNvCxnSpPr>
            <a:cxnSpLocks noChangeShapeType="1"/>
          </p:cNvCxnSpPr>
          <p:nvPr/>
        </p:nvCxnSpPr>
        <p:spPr bwMode="auto">
          <a:xfrm flipV="1">
            <a:off x="2647010" y="4114541"/>
            <a:ext cx="7620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18210" y="4951001"/>
            <a:ext cx="8420100" cy="101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/>
                <a:ea typeface=""/>
                <a:cs typeface=""/>
              </a:rPr>
              <a:t>XCHG is a variant of </a:t>
            </a:r>
            <a:r>
              <a:rPr lang="en-US" sz="2000" b="1" dirty="0">
                <a:solidFill>
                  <a:srgbClr val="800000"/>
                </a:solidFill>
                <a:latin typeface="Arial"/>
                <a:ea typeface=""/>
                <a:cs typeface=""/>
              </a:rPr>
              <a:t>compare-and-swap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/>
                <a:ea typeface=""/>
                <a:cs typeface=""/>
              </a:rPr>
              <a:t>: compare </a:t>
            </a:r>
            <a:r>
              <a:rPr lang="en-US" sz="2000" b="1" dirty="0">
                <a:solidFill>
                  <a:srgbClr val="003367">
                    <a:lumMod val="50000"/>
                  </a:srgbClr>
                </a:solidFill>
                <a:latin typeface="Arial"/>
                <a:ea typeface=""/>
                <a:cs typeface=""/>
              </a:rPr>
              <a:t>x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/>
                <a:ea typeface=""/>
                <a:cs typeface=""/>
              </a:rPr>
              <a:t> to value in memory location </a:t>
            </a:r>
            <a:r>
              <a:rPr lang="en-US" sz="2000" b="1" dirty="0">
                <a:solidFill>
                  <a:srgbClr val="003367">
                    <a:lumMod val="50000"/>
                  </a:srgbClr>
                </a:solidFill>
                <a:latin typeface="Arial"/>
                <a:ea typeface=""/>
                <a:cs typeface=""/>
              </a:rPr>
              <a:t>y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/>
                <a:ea typeface=""/>
                <a:cs typeface=""/>
              </a:rPr>
              <a:t>; if </a:t>
            </a:r>
            <a:r>
              <a:rPr lang="en-US" sz="2000" b="1" dirty="0">
                <a:solidFill>
                  <a:srgbClr val="003367">
                    <a:lumMod val="50000"/>
                  </a:srgbClr>
                </a:solidFill>
                <a:latin typeface="Arial"/>
                <a:ea typeface=""/>
                <a:cs typeface=""/>
              </a:rPr>
              <a:t>x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/>
                <a:ea typeface=""/>
                <a:cs typeface=""/>
              </a:rPr>
              <a:t> != *</a:t>
            </a:r>
            <a:r>
              <a:rPr lang="en-US" sz="2000" b="1" dirty="0">
                <a:solidFill>
                  <a:srgbClr val="003367">
                    <a:lumMod val="50000"/>
                  </a:srgbClr>
                </a:solidFill>
                <a:latin typeface="Arial"/>
                <a:ea typeface=""/>
                <a:cs typeface=""/>
              </a:rPr>
              <a:t>y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/>
                <a:ea typeface=""/>
                <a:cs typeface=""/>
              </a:rPr>
              <a:t> then exchange </a:t>
            </a:r>
            <a:r>
              <a:rPr lang="en-US" sz="2000" b="1" dirty="0">
                <a:solidFill>
                  <a:srgbClr val="003367">
                    <a:lumMod val="50000"/>
                  </a:srgbClr>
                </a:solidFill>
                <a:latin typeface="Arial"/>
                <a:ea typeface=""/>
                <a:cs typeface=""/>
              </a:rPr>
              <a:t>x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/>
                <a:ea typeface=""/>
                <a:cs typeface=""/>
              </a:rPr>
              <a:t> and </a:t>
            </a:r>
            <a:r>
              <a:rPr lang="en-US" sz="2000" b="1" dirty="0">
                <a:solidFill>
                  <a:srgbClr val="003367">
                    <a:lumMod val="50000"/>
                  </a:srgbClr>
                </a:solidFill>
                <a:latin typeface="Arial"/>
                <a:ea typeface=""/>
                <a:cs typeface=""/>
              </a:rPr>
              <a:t>*y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/>
                <a:ea typeface=""/>
                <a:cs typeface=""/>
              </a:rPr>
              <a:t>.  Determine success/failure from subsequent value of </a:t>
            </a:r>
            <a:r>
              <a:rPr lang="en-US" sz="2000" b="1" dirty="0">
                <a:solidFill>
                  <a:srgbClr val="003367">
                    <a:lumMod val="50000"/>
                  </a:srgbClr>
                </a:solidFill>
                <a:latin typeface="Arial"/>
                <a:ea typeface=""/>
                <a:cs typeface=""/>
              </a:rPr>
              <a:t>x</a:t>
            </a:r>
            <a:r>
              <a:rPr lang="en-US" sz="2000" dirty="0">
                <a:solidFill>
                  <a:srgbClr val="003367">
                    <a:lumMod val="50000"/>
                  </a:srgbClr>
                </a:solidFill>
                <a:latin typeface="Arial"/>
                <a:ea typeface=""/>
                <a:cs typeface="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B83ED0-786E-1745-AD64-8827C787C2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20000" r="6862" b="71295"/>
          <a:stretch/>
        </p:blipFill>
        <p:spPr>
          <a:xfrm>
            <a:off x="5540647" y="675491"/>
            <a:ext cx="2569029" cy="46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21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4826"/>
            <a:ext cx="7239000" cy="553697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instructions also drive hardware memory consistency</a:t>
            </a:r>
          </a:p>
        </p:txBody>
      </p:sp>
    </p:spTree>
    <p:extLst>
      <p:ext uri="{BB962C8B-B14F-4D97-AF65-F5344CB8AC3E}">
        <p14:creationId xmlns:p14="http://schemas.microsoft.com/office/powerpoint/2010/main" val="3771295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03CD-4427-E44E-BDA9-282371D90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XCHG: some details (I-64)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6CD17-2232-6B4B-8913-CAECE178913E}"/>
              </a:ext>
            </a:extLst>
          </p:cNvPr>
          <p:cNvSpPr txBox="1"/>
          <p:nvPr/>
        </p:nvSpPr>
        <p:spPr>
          <a:xfrm>
            <a:off x="457199" y="1409308"/>
            <a:ext cx="82264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Synchronization mechanisms in multiple-processor systems…can use a locking instruction such as the </a:t>
            </a:r>
            <a:r>
              <a:rPr lang="en-US" sz="1800" b="1" dirty="0">
                <a:solidFill>
                  <a:schemeClr val="tx1"/>
                </a:solidFill>
              </a:rPr>
              <a:t>XCHG</a:t>
            </a:r>
            <a:r>
              <a:rPr lang="en-US" sz="1800" dirty="0">
                <a:solidFill>
                  <a:schemeClr val="tx1"/>
                </a:solidFill>
              </a:rPr>
              <a:t> instruction or the LOCK prefix to ensure that a read-modify-write operation on memory is carried out </a:t>
            </a:r>
            <a:r>
              <a:rPr lang="en-US" sz="1800" b="1" dirty="0">
                <a:solidFill>
                  <a:schemeClr val="tx1"/>
                </a:solidFill>
              </a:rPr>
              <a:t>atomically</a:t>
            </a:r>
            <a:r>
              <a:rPr lang="en-US" sz="1800" dirty="0">
                <a:solidFill>
                  <a:schemeClr val="tx1"/>
                </a:solidFill>
              </a:rPr>
              <a:t>. Locking operations typically operate like I/O operations in that they </a:t>
            </a:r>
            <a:r>
              <a:rPr lang="en-US" sz="1800" b="1" dirty="0">
                <a:solidFill>
                  <a:schemeClr val="tx1"/>
                </a:solidFill>
              </a:rPr>
              <a:t>wait for all previous instructions to complete </a:t>
            </a:r>
            <a:r>
              <a:rPr lang="en-US" sz="1800" dirty="0">
                <a:solidFill>
                  <a:schemeClr val="tx1"/>
                </a:solidFill>
              </a:rPr>
              <a:t>and for all buffered writes to drain to memory.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Any locked instruction (either the XCHG instruction or another read-modify-write instruction with a LOCK prefix) appears to execute as an </a:t>
            </a:r>
            <a:r>
              <a:rPr lang="en-US" sz="1800" b="1" dirty="0">
                <a:solidFill>
                  <a:schemeClr val="tx1"/>
                </a:solidFill>
              </a:rPr>
              <a:t>indivisible and uninterruptible</a:t>
            </a:r>
            <a:r>
              <a:rPr lang="en-US" sz="1800" dirty="0">
                <a:solidFill>
                  <a:schemeClr val="tx1"/>
                </a:solidFill>
              </a:rPr>
              <a:t> sequence of load(s) followed by store(s).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8.2.3.8 </a:t>
            </a:r>
            <a:r>
              <a:rPr lang="en-US" sz="1800" b="1" dirty="0">
                <a:solidFill>
                  <a:schemeClr val="tx1"/>
                </a:solidFill>
              </a:rPr>
              <a:t>Locked Instructions Have a Total Order</a:t>
            </a:r>
          </a:p>
          <a:p>
            <a:r>
              <a:rPr lang="en-US" sz="1800" dirty="0">
                <a:solidFill>
                  <a:schemeClr val="tx1"/>
                </a:solidFill>
              </a:rPr>
              <a:t>The memory-ordering model ensures that all processors agree on a single execution order of all locked instructions.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8.2.3.9 </a:t>
            </a:r>
            <a:r>
              <a:rPr lang="en-US" sz="1800" b="1" dirty="0">
                <a:solidFill>
                  <a:schemeClr val="tx1"/>
                </a:solidFill>
              </a:rPr>
              <a:t>Loads and Stores Are Not Reordered with Locked Instructions</a:t>
            </a:r>
          </a:p>
          <a:p>
            <a:r>
              <a:rPr lang="en-US" sz="1800" dirty="0">
                <a:solidFill>
                  <a:schemeClr val="tx1"/>
                </a:solidFill>
              </a:rPr>
              <a:t>…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289A3-8566-5D4E-8B5B-88E4F7178C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07" t="20000" r="6862" b="71295"/>
          <a:stretch/>
        </p:blipFill>
        <p:spPr>
          <a:xfrm>
            <a:off x="5195873" y="6051528"/>
            <a:ext cx="2569029" cy="46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10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02836F-E979-ED47-81F1-A59FB99E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Linux spinlocks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FACB3D-E68A-244F-930C-CFFB505F58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4" b="60656"/>
          <a:stretch/>
        </p:blipFill>
        <p:spPr>
          <a:xfrm>
            <a:off x="-912474" y="1319369"/>
            <a:ext cx="10968947" cy="5021472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B544DEBA-5750-6B42-A62A-C36801397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34713" y="6243405"/>
            <a:ext cx="90090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rgbClr val="003367"/>
                </a:solidFill>
              </a:rPr>
              <a:t>Understanding the Linux Kernel </a:t>
            </a:r>
            <a:r>
              <a:rPr lang="en-US" sz="1600" dirty="0">
                <a:solidFill>
                  <a:srgbClr val="003367"/>
                </a:solidFill>
              </a:rPr>
              <a:t>(Bovet and </a:t>
            </a:r>
            <a:r>
              <a:rPr lang="en-US" sz="1600" dirty="0" err="1">
                <a:solidFill>
                  <a:srgbClr val="003367"/>
                </a:solidFill>
              </a:rPr>
              <a:t>Cesati</a:t>
            </a:r>
            <a:r>
              <a:rPr lang="en-US" sz="1600" dirty="0">
                <a:solidFill>
                  <a:srgbClr val="003367"/>
                </a:solidFill>
              </a:rPr>
              <a:t>).  Example only: out of date.</a:t>
            </a:r>
          </a:p>
        </p:txBody>
      </p:sp>
    </p:spTree>
    <p:extLst>
      <p:ext uri="{BB962C8B-B14F-4D97-AF65-F5344CB8AC3E}">
        <p14:creationId xmlns:p14="http://schemas.microsoft.com/office/powerpoint/2010/main" val="4217685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latin typeface="+mn-lt"/>
                <a:ea typeface="ＭＳ Ｐゴシック" charset="0"/>
                <a:cs typeface="ＭＳ Ｐゴシック" charset="0"/>
              </a:rPr>
              <a:t>Synchronizing with ISRs, revisited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1578532"/>
            <a:ext cx="8226425" cy="17526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b="1" dirty="0">
                <a:ea typeface="ＭＳ Ｐゴシック" charset="0"/>
                <a:cs typeface="Arial" charset="0"/>
              </a:rPr>
              <a:t>Suppose</a:t>
            </a:r>
            <a:r>
              <a:rPr lang="en-US" dirty="0">
                <a:ea typeface="ＭＳ Ｐゴシック" charset="0"/>
                <a:cs typeface="Arial" charset="0"/>
              </a:rPr>
              <a:t>: Core at IPL=0 (thread context) holds spinlock, interrupt occurs, ISR attempts to acquire spinlock….</a:t>
            </a:r>
          </a:p>
          <a:p>
            <a:pPr>
              <a:lnSpc>
                <a:spcPct val="90000"/>
              </a:lnSpc>
              <a:defRPr/>
            </a:pPr>
            <a:r>
              <a:rPr lang="en-US" b="1" dirty="0">
                <a:ea typeface="ＭＳ Ｐゴシック" charset="0"/>
                <a:cs typeface="Arial" charset="0"/>
              </a:rPr>
              <a:t>That would be bad.</a:t>
            </a:r>
            <a:r>
              <a:rPr lang="en-US" dirty="0">
                <a:ea typeface="ＭＳ Ｐゴシック" charset="0"/>
                <a:cs typeface="Arial" charset="0"/>
              </a:rPr>
              <a:t>  Solution: disable interrupts. </a:t>
            </a:r>
          </a:p>
          <a:p>
            <a:pPr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  <a:cs typeface="Arial" charset="0"/>
              </a:rPr>
              <a:t>On SMP, disabling interrupts is no longer </a:t>
            </a:r>
            <a:r>
              <a:rPr lang="en-US" b="1" dirty="0">
                <a:ea typeface="ＭＳ Ｐゴシック" charset="0"/>
                <a:cs typeface="Arial" charset="0"/>
              </a:rPr>
              <a:t>sufficient</a:t>
            </a:r>
            <a:r>
              <a:rPr lang="en-US" dirty="0">
                <a:ea typeface="ＭＳ Ｐゴシック" charset="0"/>
                <a:cs typeface="Arial" charset="0"/>
              </a:rPr>
              <a:t>, but it is still </a:t>
            </a:r>
            <a:r>
              <a:rPr lang="en-US" b="1" dirty="0">
                <a:ea typeface="ＭＳ Ｐゴシック" charset="0"/>
                <a:cs typeface="Arial" charset="0"/>
              </a:rPr>
              <a:t>necessary</a:t>
            </a:r>
            <a:r>
              <a:rPr lang="en-US" dirty="0">
                <a:ea typeface="ＭＳ Ｐゴシック" charset="0"/>
                <a:cs typeface="Arial" charset="0"/>
              </a:rPr>
              <a:t> for potential ISR races.</a:t>
            </a:r>
          </a:p>
        </p:txBody>
      </p:sp>
      <p:sp>
        <p:nvSpPr>
          <p:cNvPr id="36867" name="AutoShape 9"/>
          <p:cNvSpPr>
            <a:spLocks noChangeArrowheads="1"/>
          </p:cNvSpPr>
          <p:nvPr/>
        </p:nvSpPr>
        <p:spPr bwMode="auto">
          <a:xfrm>
            <a:off x="3362845" y="4300045"/>
            <a:ext cx="146050" cy="1168400"/>
          </a:xfrm>
          <a:prstGeom prst="downArrow">
            <a:avLst>
              <a:gd name="adj1" fmla="val 50000"/>
              <a:gd name="adj2" fmla="val 20007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36868" name="AutoShape 10"/>
          <p:cNvSpPr>
            <a:spLocks noChangeArrowheads="1"/>
          </p:cNvSpPr>
          <p:nvPr/>
        </p:nvSpPr>
        <p:spPr bwMode="auto">
          <a:xfrm>
            <a:off x="3362844" y="5614495"/>
            <a:ext cx="161925" cy="892175"/>
          </a:xfrm>
          <a:prstGeom prst="downArrow">
            <a:avLst>
              <a:gd name="adj1" fmla="val 50000"/>
              <a:gd name="adj2" fmla="val 200074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36869" name="Line 13"/>
          <p:cNvSpPr>
            <a:spLocks noChangeShapeType="1"/>
          </p:cNvSpPr>
          <p:nvPr/>
        </p:nvSpPr>
        <p:spPr bwMode="auto">
          <a:xfrm flipV="1">
            <a:off x="3524770" y="4985845"/>
            <a:ext cx="876300" cy="441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36870" name="Line 14"/>
          <p:cNvSpPr>
            <a:spLocks noChangeShapeType="1"/>
          </p:cNvSpPr>
          <p:nvPr/>
        </p:nvSpPr>
        <p:spPr bwMode="auto">
          <a:xfrm>
            <a:off x="3512070" y="5573220"/>
            <a:ext cx="889000" cy="146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36871" name="AutoShape 15"/>
          <p:cNvSpPr>
            <a:spLocks noChangeArrowheads="1"/>
          </p:cNvSpPr>
          <p:nvPr/>
        </p:nvSpPr>
        <p:spPr bwMode="auto">
          <a:xfrm>
            <a:off x="4401070" y="4989020"/>
            <a:ext cx="146050" cy="730250"/>
          </a:xfrm>
          <a:prstGeom prst="downArrow">
            <a:avLst>
              <a:gd name="adj1" fmla="val 50000"/>
              <a:gd name="adj2" fmla="val 12504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solidFill>
                <a:srgbClr val="37305A"/>
              </a:solidFill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308745" y="3907843"/>
            <a:ext cx="21653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003367"/>
                </a:solidFill>
              </a:rPr>
              <a:t> IPL 0</a:t>
            </a:r>
          </a:p>
        </p:txBody>
      </p:sp>
      <p:sp>
        <p:nvSpPr>
          <p:cNvPr id="36873" name="Rectangle 1"/>
          <p:cNvSpPr>
            <a:spLocks noChangeArrowheads="1"/>
          </p:cNvSpPr>
          <p:nvPr/>
        </p:nvSpPr>
        <p:spPr bwMode="auto">
          <a:xfrm>
            <a:off x="2978670" y="4985845"/>
            <a:ext cx="914400" cy="824458"/>
          </a:xfrm>
          <a:prstGeom prst="rect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743470" y="4692425"/>
            <a:ext cx="216535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003367"/>
                </a:solidFill>
              </a:rPr>
              <a:t>disable interrupts </a:t>
            </a:r>
            <a:r>
              <a:rPr lang="en-US" sz="2000" b="1" dirty="0">
                <a:solidFill>
                  <a:srgbClr val="003367"/>
                </a:solidFill>
              </a:rPr>
              <a:t>AND </a:t>
            </a:r>
            <a:r>
              <a:rPr lang="en-US" sz="2000" dirty="0">
                <a:solidFill>
                  <a:srgbClr val="003367"/>
                </a:solidFill>
              </a:rPr>
              <a:t>acquire spinlock for critical section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5A4B4F2-9A1A-EB45-8808-0213223CC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5047" y="4016349"/>
            <a:ext cx="2400300" cy="193899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 s;</a:t>
            </a:r>
          </a:p>
          <a:p>
            <a:r>
              <a:rPr lang="en-US" sz="2000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= </a:t>
            </a:r>
            <a:r>
              <a:rPr lang="en-US" sz="2000" dirty="0" err="1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splhigh</a:t>
            </a:r>
            <a:r>
              <a:rPr lang="en-US" sz="2000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r>
              <a:rPr lang="en-US" sz="2000" dirty="0" err="1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spinlock_acquire</a:t>
            </a:r>
            <a:r>
              <a:rPr lang="en-US" sz="2000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(l);</a:t>
            </a:r>
          </a:p>
          <a:p>
            <a:r>
              <a:rPr lang="en-US" sz="2000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critical section */</a:t>
            </a:r>
          </a:p>
          <a:p>
            <a:r>
              <a:rPr lang="en-US" sz="2000" dirty="0" err="1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spinlock_release</a:t>
            </a:r>
            <a:r>
              <a:rPr lang="en-US" sz="2000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(l);</a:t>
            </a:r>
          </a:p>
          <a:p>
            <a:r>
              <a:rPr lang="en-US" sz="2000" dirty="0" err="1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splx</a:t>
            </a:r>
            <a:r>
              <a:rPr lang="en-US" sz="2000" dirty="0">
                <a:solidFill>
                  <a:srgbClr val="00336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(s);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FDD9664C-622D-C344-9AB0-88F14F6CC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1518" y="5814430"/>
            <a:ext cx="13277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003367"/>
                </a:solidFill>
              </a:rPr>
              <a:t>Else spin forever…</a:t>
            </a:r>
          </a:p>
        </p:txBody>
      </p:sp>
    </p:spTree>
    <p:extLst>
      <p:ext uri="{BB962C8B-B14F-4D97-AF65-F5344CB8AC3E}">
        <p14:creationId xmlns:p14="http://schemas.microsoft.com/office/powerpoint/2010/main" val="1753721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8CB558-7D53-6543-B608-086B2E3E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Linux spinlock macros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3394D-57B7-304C-A2B7-8CE7344F1A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98" t="44809" r="9789" b="30929"/>
          <a:stretch/>
        </p:blipFill>
        <p:spPr>
          <a:xfrm>
            <a:off x="233257" y="1573966"/>
            <a:ext cx="8674309" cy="3717561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847EC672-6B02-1A43-B92C-0E0891E97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16" y="5441195"/>
            <a:ext cx="82540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3367"/>
                </a:solidFill>
              </a:rPr>
              <a:t>Note that Linux has reader/writer (“</a:t>
            </a:r>
            <a:r>
              <a:rPr lang="en-US" sz="2400" dirty="0" err="1">
                <a:solidFill>
                  <a:srgbClr val="003367"/>
                </a:solidFill>
              </a:rPr>
              <a:t>SharedLock</a:t>
            </a:r>
            <a:r>
              <a:rPr lang="en-US" sz="2400" dirty="0">
                <a:solidFill>
                  <a:srgbClr val="003367"/>
                </a:solidFill>
              </a:rPr>
              <a:t>”) spinlocks.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680A17B-6DD4-5842-A33D-1D32F1A687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34713" y="6243405"/>
            <a:ext cx="90090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b="1" dirty="0">
                <a:solidFill>
                  <a:srgbClr val="003367"/>
                </a:solidFill>
              </a:rPr>
              <a:t>Understanding the Linux Kernel </a:t>
            </a:r>
            <a:r>
              <a:rPr lang="en-US" sz="1600" dirty="0">
                <a:solidFill>
                  <a:srgbClr val="003367"/>
                </a:solidFill>
              </a:rPr>
              <a:t>(Bovet and </a:t>
            </a:r>
            <a:r>
              <a:rPr lang="en-US" sz="1600" dirty="0" err="1">
                <a:solidFill>
                  <a:srgbClr val="003367"/>
                </a:solidFill>
              </a:rPr>
              <a:t>Cesati</a:t>
            </a:r>
            <a:r>
              <a:rPr lang="en-US" sz="1600" dirty="0">
                <a:solidFill>
                  <a:srgbClr val="003367"/>
                </a:solidFill>
              </a:rPr>
              <a:t>).  Example only: out of date.</a:t>
            </a:r>
          </a:p>
        </p:txBody>
      </p:sp>
    </p:spTree>
    <p:extLst>
      <p:ext uri="{BB962C8B-B14F-4D97-AF65-F5344CB8AC3E}">
        <p14:creationId xmlns:p14="http://schemas.microsoft.com/office/powerpoint/2010/main" val="1516144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C6DF5E-3753-704A-B088-E95C18E9B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Spinlocks in user mode?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746594-D60E-924D-81E4-A179EEFFB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Don’t use spinlocks in user mode. </a:t>
            </a:r>
            <a:endParaRPr lang="en-US" dirty="0"/>
          </a:p>
          <a:p>
            <a:r>
              <a:rPr lang="en-US" dirty="0"/>
              <a:t>They waste CPU time and they are dangerous: what if a thread is preempted while holding a spinlock?</a:t>
            </a:r>
          </a:p>
          <a:p>
            <a:r>
              <a:rPr lang="en-US" dirty="0"/>
              <a:t>We typically disable preemption for threads in kernel mode, so not risky there.</a:t>
            </a:r>
          </a:p>
          <a:p>
            <a:r>
              <a:rPr lang="en-US" dirty="0"/>
              <a:t>But for user mode threads, managing spinlocks and preemption safely is a research topic.</a:t>
            </a:r>
          </a:p>
          <a:p>
            <a:r>
              <a:rPr lang="en-US" dirty="0"/>
              <a:t>(More on this topic later.)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7456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210" y="1795072"/>
            <a:ext cx="8226425" cy="4876800"/>
          </a:xfrm>
        </p:spPr>
        <p:txBody>
          <a:bodyPr/>
          <a:lstStyle/>
          <a:p>
            <a:r>
              <a:rPr lang="en-US" dirty="0"/>
              <a:t>Spinlocks are fast locks for short critical sections.</a:t>
            </a:r>
          </a:p>
          <a:p>
            <a:r>
              <a:rPr lang="en-US" dirty="0"/>
              <a:t>Useful, necessary, and common inside an SMP kernel. </a:t>
            </a:r>
          </a:p>
          <a:p>
            <a:r>
              <a:rPr lang="en-US" dirty="0"/>
              <a:t>For synchronizing threads and ISRs across cores.</a:t>
            </a:r>
          </a:p>
          <a:p>
            <a:r>
              <a:rPr lang="en-US" dirty="0"/>
              <a:t>On a uniprocessor, just enable/disable interrupts instead. </a:t>
            </a:r>
          </a:p>
          <a:p>
            <a:r>
              <a:rPr lang="en-US" dirty="0"/>
              <a:t>On an SMP, interrupt disable/enable is </a:t>
            </a:r>
            <a:r>
              <a:rPr lang="en-US" b="1" dirty="0"/>
              <a:t>necessary</a:t>
            </a:r>
            <a:r>
              <a:rPr lang="en-US" dirty="0"/>
              <a:t> but not </a:t>
            </a:r>
            <a:r>
              <a:rPr lang="en-US" b="1" dirty="0"/>
              <a:t>sufficient: </a:t>
            </a:r>
            <a:r>
              <a:rPr lang="en-US" dirty="0"/>
              <a:t>we </a:t>
            </a:r>
            <a:r>
              <a:rPr lang="en-US" b="1" dirty="0"/>
              <a:t>also</a:t>
            </a:r>
            <a:r>
              <a:rPr lang="en-US" dirty="0"/>
              <a:t> need spinlocks.</a:t>
            </a:r>
          </a:p>
          <a:p>
            <a:r>
              <a:rPr lang="en-US" dirty="0"/>
              <a:t>On an SMP, spinlocks etc. use atomic instructions.  </a:t>
            </a:r>
          </a:p>
          <a:p>
            <a:r>
              <a:rPr lang="en-US" dirty="0"/>
              <a:t>On an SMP, these also assure memory consistency for properly synchronized software.</a:t>
            </a:r>
          </a:p>
        </p:txBody>
      </p:sp>
    </p:spTree>
    <p:extLst>
      <p:ext uri="{BB962C8B-B14F-4D97-AF65-F5344CB8AC3E}">
        <p14:creationId xmlns:p14="http://schemas.microsoft.com/office/powerpoint/2010/main" val="67837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B0854E-8778-3445-AB71-6B081409255D}"/>
              </a:ext>
            </a:extLst>
          </p:cNvPr>
          <p:cNvCxnSpPr>
            <a:cxnSpLocks/>
          </p:cNvCxnSpPr>
          <p:nvPr/>
        </p:nvCxnSpPr>
        <p:spPr bwMode="auto">
          <a:xfrm flipV="1">
            <a:off x="1192696" y="2478012"/>
            <a:ext cx="7017026" cy="19229"/>
          </a:xfrm>
          <a:prstGeom prst="line">
            <a:avLst/>
          </a:prstGeom>
          <a:solidFill>
            <a:srgbClr val="00B8FF"/>
          </a:solidFill>
          <a:ln w="444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38613" y="1782866"/>
            <a:ext cx="1066800" cy="106680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5613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running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891213" y="3810103"/>
            <a:ext cx="1066800" cy="106680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5613">
              <a:defRPr/>
            </a:pPr>
            <a:r>
              <a:rPr lang="en-US" sz="24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ready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386013" y="3810103"/>
            <a:ext cx="1066800" cy="106680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5613">
              <a:defRPr/>
            </a:pPr>
            <a:r>
              <a:rPr lang="en-US" sz="2400" kern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blocked</a:t>
            </a:r>
          </a:p>
        </p:txBody>
      </p:sp>
      <p:cxnSp>
        <p:nvCxnSpPr>
          <p:cNvPr id="6" name="AutoShape 6"/>
          <p:cNvCxnSpPr>
            <a:cxnSpLocks noChangeShapeType="1"/>
          </p:cNvCxnSpPr>
          <p:nvPr/>
        </p:nvCxnSpPr>
        <p:spPr bwMode="auto">
          <a:xfrm flipH="1">
            <a:off x="3241675" y="2652816"/>
            <a:ext cx="996950" cy="127158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" name="AutoShape 7"/>
          <p:cNvCxnSpPr>
            <a:cxnSpLocks noChangeShapeType="1"/>
            <a:stCxn id="5" idx="6"/>
            <a:endCxn id="4" idx="2"/>
          </p:cNvCxnSpPr>
          <p:nvPr/>
        </p:nvCxnSpPr>
        <p:spPr bwMode="auto">
          <a:xfrm>
            <a:off x="3452813" y="4343503"/>
            <a:ext cx="24384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11"/>
          <p:cNvCxnSpPr>
            <a:cxnSpLocks noChangeShapeType="1"/>
            <a:endCxn id="4" idx="0"/>
          </p:cNvCxnSpPr>
          <p:nvPr/>
        </p:nvCxnSpPr>
        <p:spPr bwMode="auto">
          <a:xfrm>
            <a:off x="5200881" y="2629003"/>
            <a:ext cx="1223732" cy="1181100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164263" y="2460728"/>
            <a:ext cx="184150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455613">
              <a:defRPr/>
            </a:pPr>
            <a:endParaRPr lang="en-US" sz="1600" i="1" kern="0">
              <a:solidFill>
                <a:sysClr val="windowText" lastClr="000000"/>
              </a:solidFill>
              <a:latin typeface="Arial" charset="0"/>
              <a:ea typeface="Arial" charset="0"/>
              <a:cs typeface="ＭＳ Ｐゴシック" charset="0"/>
            </a:endParaRPr>
          </a:p>
        </p:txBody>
      </p:sp>
      <p:cxnSp>
        <p:nvCxnSpPr>
          <p:cNvPr id="10" name="AutoShape 13"/>
          <p:cNvCxnSpPr>
            <a:cxnSpLocks noChangeShapeType="1"/>
            <a:stCxn id="4" idx="1"/>
            <a:endCxn id="3" idx="5"/>
          </p:cNvCxnSpPr>
          <p:nvPr/>
        </p:nvCxnSpPr>
        <p:spPr bwMode="auto">
          <a:xfrm flipH="1" flipV="1">
            <a:off x="5049838" y="2694091"/>
            <a:ext cx="996950" cy="1271587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2937855" y="2846119"/>
            <a:ext cx="11366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sleep</a:t>
            </a: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1828800" y="4686403"/>
            <a:ext cx="809625" cy="692150"/>
            <a:chOff x="7696200" y="2812458"/>
            <a:chExt cx="808973" cy="692742"/>
          </a:xfrm>
        </p:grpSpPr>
        <p:sp>
          <p:nvSpPr>
            <p:cNvPr id="13" name="Octagon 57"/>
            <p:cNvSpPr>
              <a:spLocks noChangeArrowheads="1"/>
            </p:cNvSpPr>
            <p:nvPr/>
          </p:nvSpPr>
          <p:spPr bwMode="auto">
            <a:xfrm>
              <a:off x="7754315" y="2812458"/>
              <a:ext cx="692742" cy="692742"/>
            </a:xfrm>
            <a:prstGeom prst="octagon">
              <a:avLst>
                <a:gd name="adj" fmla="val 29287"/>
              </a:avLst>
            </a:prstGeom>
            <a:solidFill>
              <a:srgbClr val="E8161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5561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prstClr val="white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7696200" y="2974163"/>
              <a:ext cx="80897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 dirty="0">
                  <a:solidFill>
                    <a:prstClr val="white"/>
                  </a:solidFill>
                  <a:cs typeface="Arial" charset="0"/>
                </a:rPr>
                <a:t>STOP</a:t>
              </a:r>
              <a:endParaRPr lang="en-US" sz="1400" dirty="0">
                <a:solidFill>
                  <a:prstClr val="white"/>
                </a:solidFill>
                <a:cs typeface="Arial" charset="0"/>
              </a:endParaRPr>
            </a:p>
          </p:txBody>
        </p:sp>
      </p:grpSp>
      <p:grpSp>
        <p:nvGrpSpPr>
          <p:cNvPr id="15" name="Group 113"/>
          <p:cNvGrpSpPr>
            <a:grpSpLocks/>
          </p:cNvGrpSpPr>
          <p:nvPr/>
        </p:nvGrpSpPr>
        <p:grpSpPr bwMode="auto">
          <a:xfrm>
            <a:off x="3141663" y="4686403"/>
            <a:ext cx="792162" cy="639762"/>
            <a:chOff x="1905000" y="2895599"/>
            <a:chExt cx="792162" cy="639765"/>
          </a:xfrm>
        </p:grpSpPr>
        <p:sp>
          <p:nvSpPr>
            <p:cNvPr id="16" name="Merge 60"/>
            <p:cNvSpPr>
              <a:spLocks noChangeArrowheads="1"/>
            </p:cNvSpPr>
            <p:nvPr/>
          </p:nvSpPr>
          <p:spPr bwMode="auto">
            <a:xfrm flipV="1">
              <a:off x="1905000" y="2895599"/>
              <a:ext cx="792162" cy="639765"/>
            </a:xfrm>
            <a:prstGeom prst="flowChartMerg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55613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prstClr val="white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1984284" y="3135868"/>
              <a:ext cx="6335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1800" b="1">
                  <a:solidFill>
                    <a:srgbClr val="000000"/>
                  </a:solidFill>
                  <a:cs typeface="Arial" charset="0"/>
                </a:rPr>
                <a:t>wait</a:t>
              </a:r>
              <a:endParaRPr lang="en-US" sz="140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18" name="Oval 67"/>
          <p:cNvSpPr>
            <a:spLocks noChangeArrowheads="1"/>
          </p:cNvSpPr>
          <p:nvPr/>
        </p:nvSpPr>
        <p:spPr bwMode="auto">
          <a:xfrm>
            <a:off x="3857625" y="2933803"/>
            <a:ext cx="152400" cy="152400"/>
          </a:xfrm>
          <a:prstGeom prst="ellipse">
            <a:avLst/>
          </a:prstGeom>
          <a:solidFill>
            <a:srgbClr val="E8161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Oval 54"/>
          <p:cNvSpPr>
            <a:spLocks noChangeArrowheads="1"/>
          </p:cNvSpPr>
          <p:nvPr/>
        </p:nvSpPr>
        <p:spPr bwMode="auto">
          <a:xfrm>
            <a:off x="4924425" y="4153003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Rectangle 58"/>
          <p:cNvSpPr>
            <a:spLocks noChangeArrowheads="1"/>
          </p:cNvSpPr>
          <p:nvPr/>
        </p:nvSpPr>
        <p:spPr bwMode="auto">
          <a:xfrm>
            <a:off x="3552825" y="3950567"/>
            <a:ext cx="167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rPr>
              <a:t>wakeup</a:t>
            </a:r>
            <a:endParaRPr lang="en-US" sz="2400" b="1" dirty="0">
              <a:solidFill>
                <a:srgbClr val="00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1" name="Rectangle 58"/>
          <p:cNvSpPr>
            <a:spLocks noChangeArrowheads="1"/>
          </p:cNvSpPr>
          <p:nvPr/>
        </p:nvSpPr>
        <p:spPr bwMode="auto">
          <a:xfrm>
            <a:off x="4769000" y="3225767"/>
            <a:ext cx="1295400" cy="400110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dispatch</a:t>
            </a:r>
          </a:p>
        </p:txBody>
      </p:sp>
      <p:sp>
        <p:nvSpPr>
          <p:cNvPr id="22" name="Rectangle 58"/>
          <p:cNvSpPr>
            <a:spLocks noChangeArrowheads="1"/>
          </p:cNvSpPr>
          <p:nvPr/>
        </p:nvSpPr>
        <p:spPr bwMode="auto">
          <a:xfrm>
            <a:off x="5862936" y="2609579"/>
            <a:ext cx="1136650" cy="674132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yield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preempt</a:t>
            </a: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Title 27"/>
          <p:cNvSpPr>
            <a:spLocks noGrp="1"/>
          </p:cNvSpPr>
          <p:nvPr>
            <p:ph type="title"/>
          </p:nvPr>
        </p:nvSpPr>
        <p:spPr>
          <a:xfrm>
            <a:off x="463337" y="-205344"/>
            <a:ext cx="8226425" cy="1554163"/>
          </a:xfrm>
        </p:spPr>
        <p:txBody>
          <a:bodyPr/>
          <a:lstStyle/>
          <a:p>
            <a:r>
              <a:rPr lang="en-US" sz="3600" dirty="0"/>
              <a:t>Thread states and transitions</a:t>
            </a:r>
            <a:endParaRPr lang="en-US" sz="2000" dirty="0"/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590031" y="5631641"/>
            <a:ext cx="8069156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Transitions in and out of the </a:t>
            </a:r>
            <a:r>
              <a:rPr lang="en-US" sz="2000" b="1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running</a:t>
            </a:r>
            <a:r>
              <a:rPr lang="en-US" sz="20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 state are </a:t>
            </a:r>
            <a:r>
              <a:rPr lang="en-US" sz="2000" b="1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context switches</a:t>
            </a:r>
            <a:r>
              <a:rPr lang="en-US" sz="20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.</a:t>
            </a:r>
          </a:p>
          <a:p>
            <a:pPr>
              <a:defRPr/>
            </a:pPr>
            <a:r>
              <a:rPr lang="en-US" sz="20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Transitions between k/u mode in </a:t>
            </a:r>
            <a:r>
              <a:rPr lang="en-US" sz="2000" b="1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running</a:t>
            </a:r>
            <a:r>
              <a:rPr lang="en-US" sz="20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 state are </a:t>
            </a:r>
            <a:r>
              <a:rPr lang="en-US" sz="2000" b="1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mode switches</a:t>
            </a:r>
            <a:r>
              <a:rPr lang="en-US" sz="2000" kern="0" dirty="0">
                <a:solidFill>
                  <a:sysClr val="windowText" lastClr="000000"/>
                </a:solidFill>
                <a:latin typeface="Arial" charset="0"/>
                <a:ea typeface="Arial" charset="0"/>
                <a:cs typeface="ＭＳ Ｐゴシック" charset="0"/>
              </a:rPr>
              <a:t>.</a:t>
            </a:r>
          </a:p>
        </p:txBody>
      </p:sp>
      <p:sp>
        <p:nvSpPr>
          <p:cNvPr id="34" name="Rectangle 58">
            <a:extLst>
              <a:ext uri="{FF2B5EF4-FFF2-40B4-BE49-F238E27FC236}">
                <a16:creationId xmlns:a16="http://schemas.microsoft.com/office/drawing/2014/main" id="{68EC892C-E1E7-8D4F-B014-61822AF6A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8607" y="2086019"/>
            <a:ext cx="11366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user mode</a:t>
            </a: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ectangle 58">
            <a:extLst>
              <a:ext uri="{FF2B5EF4-FFF2-40B4-BE49-F238E27FC236}">
                <a16:creationId xmlns:a16="http://schemas.microsoft.com/office/drawing/2014/main" id="{CF4B58EE-976B-BD47-A50C-9EE62CB5C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251" y="2467017"/>
            <a:ext cx="113665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kernel mode</a:t>
            </a: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AutoShape 17">
            <a:extLst>
              <a:ext uri="{FF2B5EF4-FFF2-40B4-BE49-F238E27FC236}">
                <a16:creationId xmlns:a16="http://schemas.microsoft.com/office/drawing/2014/main" id="{BF936F2D-289B-9248-B3DE-4CE11085FCB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486881" y="2127411"/>
            <a:ext cx="203200" cy="835025"/>
          </a:xfrm>
          <a:prstGeom prst="upArrow">
            <a:avLst>
              <a:gd name="adj1" fmla="val 50000"/>
              <a:gd name="adj2" fmla="val 75262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9" name="AutoShape 16">
            <a:extLst>
              <a:ext uri="{FF2B5EF4-FFF2-40B4-BE49-F238E27FC236}">
                <a16:creationId xmlns:a16="http://schemas.microsoft.com/office/drawing/2014/main" id="{75DA391D-D572-6B4B-A832-0BA72E554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8734" y="2086405"/>
            <a:ext cx="204788" cy="833438"/>
          </a:xfrm>
          <a:prstGeom prst="upArrow">
            <a:avLst>
              <a:gd name="adj1" fmla="val 50000"/>
              <a:gd name="adj2" fmla="val 74537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0" name="Rectangle 58">
            <a:extLst>
              <a:ext uri="{FF2B5EF4-FFF2-40B4-BE49-F238E27FC236}">
                <a16:creationId xmlns:a16="http://schemas.microsoft.com/office/drawing/2014/main" id="{AA17EF69-65DE-D64C-8887-AF9EE853F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8032" y="2951543"/>
            <a:ext cx="1136650" cy="674132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mode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switches</a:t>
            </a: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Explosion 1 42">
            <a:extLst>
              <a:ext uri="{FF2B5EF4-FFF2-40B4-BE49-F238E27FC236}">
                <a16:creationId xmlns:a16="http://schemas.microsoft.com/office/drawing/2014/main" id="{491415AD-685D-D545-BCE9-6EA7DDEAE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7732" y="1955111"/>
            <a:ext cx="428625" cy="427037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75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02B5-20FB-7D46-AED2-4D1851AF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Step 1: blocking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5C669-C1D6-6F48-8DA3-EE70D9E14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377715" cy="1828799"/>
          </a:xfrm>
        </p:spPr>
        <p:txBody>
          <a:bodyPr/>
          <a:lstStyle/>
          <a:p>
            <a:r>
              <a:rPr lang="en-US" dirty="0"/>
              <a:t>Yes: kernel has mutex locks and wakeup conditions.</a:t>
            </a:r>
          </a:p>
          <a:p>
            <a:r>
              <a:rPr lang="en-US" dirty="0"/>
              <a:t>(Linux uses semaphores—equivalent to monitors.)</a:t>
            </a:r>
          </a:p>
          <a:p>
            <a:r>
              <a:rPr lang="en-US" dirty="0"/>
              <a:t>But that is not the whole story.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58A0664-16EF-C24A-B4B5-CF528A0BA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58" y="3867150"/>
            <a:ext cx="1041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3">
            <a:extLst>
              <a:ext uri="{FF2B5EF4-FFF2-40B4-BE49-F238E27FC236}">
                <a16:creationId xmlns:a16="http://schemas.microsoft.com/office/drawing/2014/main" id="{37ED4CFF-BC25-914A-9C3B-20EEE10CD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16" y="4904980"/>
            <a:ext cx="85931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62A73EA5-EF2A-D84B-B5FF-1E8F23B96C8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772247" y="4101306"/>
            <a:ext cx="1981200" cy="1512888"/>
          </a:xfrm>
          <a:prstGeom prst="rect">
            <a:avLst/>
          </a:prstGeom>
          <a:solidFill>
            <a:srgbClr val="FFFFFF"/>
          </a:solidFill>
          <a:ln w="12700">
            <a:solidFill>
              <a:srgbClr val="333399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Arial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2A80F57-53B3-934A-B545-3D04C68F49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30997" y="4512469"/>
            <a:ext cx="1238250" cy="166688"/>
          </a:xfrm>
          <a:prstGeom prst="rect">
            <a:avLst/>
          </a:prstGeom>
          <a:solidFill>
            <a:srgbClr val="618FF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Arial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B31FD83-2AAA-F847-8059-819AC99753A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243735" y="4495006"/>
            <a:ext cx="635000" cy="309563"/>
          </a:xfrm>
          <a:prstGeom prst="rect">
            <a:avLst/>
          </a:prstGeom>
          <a:noFill/>
          <a:ln w="15875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Arial" charset="0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F6AA60BB-E152-0840-A8E3-DD41B64F87F6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2784278" y="4468813"/>
            <a:ext cx="0" cy="9842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  <a:ea typeface="Arial" charset="0"/>
            </a:endParaRPr>
          </a:p>
        </p:txBody>
      </p:sp>
      <p:grpSp>
        <p:nvGrpSpPr>
          <p:cNvPr id="10" name="Group 8">
            <a:extLst>
              <a:ext uri="{FF2B5EF4-FFF2-40B4-BE49-F238E27FC236}">
                <a16:creationId xmlns:a16="http://schemas.microsoft.com/office/drawing/2014/main" id="{528E0004-30BD-6543-877F-0C1EBC359C4F}"/>
              </a:ext>
            </a:extLst>
          </p:cNvPr>
          <p:cNvGrpSpPr>
            <a:grpSpLocks/>
          </p:cNvGrpSpPr>
          <p:nvPr/>
        </p:nvGrpSpPr>
        <p:grpSpPr bwMode="auto">
          <a:xfrm>
            <a:off x="2857303" y="3970338"/>
            <a:ext cx="309563" cy="1817687"/>
            <a:chOff x="4511" y="1543"/>
            <a:chExt cx="195" cy="1145"/>
          </a:xfrm>
        </p:grpSpPr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9D99B13E-8BCD-7049-9FBC-08CF261D81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437" y="1659"/>
              <a:ext cx="337" cy="105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Arial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78A6AF07-3EF0-1D4B-B416-0403856CC8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409" y="2279"/>
              <a:ext cx="400" cy="195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prstDash val="sysDot"/>
              <a:miter lim="800000"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Arial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F01200AE-C9A4-8141-BB85-F098D0A4ED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347" y="2377"/>
              <a:ext cx="516" cy="105"/>
            </a:xfrm>
            <a:prstGeom prst="rect">
              <a:avLst/>
            </a:prstGeom>
            <a:solidFill>
              <a:srgbClr val="800080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Arial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AB31BBE3-D7C9-BC4A-8343-4FDEE02F09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457" y="1971"/>
              <a:ext cx="296" cy="105"/>
            </a:xfrm>
            <a:prstGeom prst="rect">
              <a:avLst/>
            </a:prstGeom>
            <a:noFill/>
            <a:ln w="12700">
              <a:solidFill>
                <a:srgbClr val="800080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sysClr val="windowText" lastClr="000000"/>
                </a:solidFill>
                <a:ea typeface="Arial" charset="0"/>
              </a:endParaRPr>
            </a:p>
          </p:txBody>
        </p:sp>
      </p:grpSp>
      <p:sp>
        <p:nvSpPr>
          <p:cNvPr id="15" name="Text Box 13">
            <a:extLst>
              <a:ext uri="{FF2B5EF4-FFF2-40B4-BE49-F238E27FC236}">
                <a16:creationId xmlns:a16="http://schemas.microsoft.com/office/drawing/2014/main" id="{48721F9C-84FA-E84C-825E-888E04584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941" y="4171950"/>
            <a:ext cx="3190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i="1" kern="0">
                <a:solidFill>
                  <a:sysClr val="windowText" lastClr="000000"/>
                </a:solidFill>
                <a:ea typeface="Arial" charset="0"/>
              </a:rPr>
              <a:t>A</a:t>
            </a: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C1B1E1AE-4B8D-B746-8344-DFAEDB8EB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0828" y="4302125"/>
            <a:ext cx="3190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i="1" kern="0">
                <a:solidFill>
                  <a:sysClr val="windowText" lastClr="000000"/>
                </a:solidFill>
                <a:ea typeface="Arial" charset="0"/>
              </a:rPr>
              <a:t>A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66C55A21-FF63-D34B-AF44-39DEA816D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5941" y="4749800"/>
            <a:ext cx="319087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i="1" kern="0">
                <a:solidFill>
                  <a:sysClr val="windowText" lastClr="000000"/>
                </a:solidFill>
                <a:ea typeface="Arial" charset="0"/>
              </a:rPr>
              <a:t>R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BF6CB3F6-D06F-4543-B495-07806E2C8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0828" y="5430838"/>
            <a:ext cx="319088" cy="336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1" i="1" kern="0">
                <a:solidFill>
                  <a:sysClr val="windowText" lastClr="000000"/>
                </a:solidFill>
                <a:ea typeface="Arial" charset="0"/>
              </a:rPr>
              <a:t>R</a:t>
            </a:r>
          </a:p>
        </p:txBody>
      </p:sp>
      <p:sp>
        <p:nvSpPr>
          <p:cNvPr id="20" name="Oval 3">
            <a:extLst>
              <a:ext uri="{FF2B5EF4-FFF2-40B4-BE49-F238E27FC236}">
                <a16:creationId xmlns:a16="http://schemas.microsoft.com/office/drawing/2014/main" id="{221DB880-234D-944E-95F7-5FA898256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114" y="3625850"/>
            <a:ext cx="1066800" cy="106680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rPr>
              <a:t>running</a:t>
            </a:r>
          </a:p>
        </p:txBody>
      </p:sp>
      <p:sp>
        <p:nvSpPr>
          <p:cNvPr id="21" name="Oval 4">
            <a:extLst>
              <a:ext uri="{FF2B5EF4-FFF2-40B4-BE49-F238E27FC236}">
                <a16:creationId xmlns:a16="http://schemas.microsoft.com/office/drawing/2014/main" id="{8622BC66-C619-EA47-B192-A550E2D27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5714" y="4800600"/>
            <a:ext cx="1066800" cy="106680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rPr>
              <a:t>ready</a:t>
            </a:r>
          </a:p>
        </p:txBody>
      </p:sp>
      <p:sp>
        <p:nvSpPr>
          <p:cNvPr id="22" name="Oval 5">
            <a:extLst>
              <a:ext uri="{FF2B5EF4-FFF2-40B4-BE49-F238E27FC236}">
                <a16:creationId xmlns:a16="http://schemas.microsoft.com/office/drawing/2014/main" id="{4343D34A-FFBD-F44A-AF57-EEF6226A1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0514" y="4800600"/>
            <a:ext cx="1066800" cy="1066800"/>
          </a:xfrm>
          <a:prstGeom prst="ellipse">
            <a:avLst/>
          </a:prstGeom>
          <a:solidFill>
            <a:srgbClr val="618FFD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Arial" charset="0"/>
                <a:cs typeface="Arial"/>
              </a:rPr>
              <a:t>blocked</a:t>
            </a:r>
          </a:p>
        </p:txBody>
      </p:sp>
      <p:cxnSp>
        <p:nvCxnSpPr>
          <p:cNvPr id="23" name="AutoShape 6">
            <a:extLst>
              <a:ext uri="{FF2B5EF4-FFF2-40B4-BE49-F238E27FC236}">
                <a16:creationId xmlns:a16="http://schemas.microsoft.com/office/drawing/2014/main" id="{8AC2B85E-CD04-1B43-86BC-FE9514361BD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956176" y="4235450"/>
            <a:ext cx="949325" cy="67945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7">
            <a:extLst>
              <a:ext uri="{FF2B5EF4-FFF2-40B4-BE49-F238E27FC236}">
                <a16:creationId xmlns:a16="http://schemas.microsoft.com/office/drawing/2014/main" id="{9FAA60DA-5037-F848-A3A0-21A894A3FC17}"/>
              </a:ext>
            </a:extLst>
          </p:cNvPr>
          <p:cNvCxnSpPr>
            <a:cxnSpLocks noChangeShapeType="1"/>
            <a:stCxn id="22" idx="6"/>
            <a:endCxn id="21" idx="2"/>
          </p:cNvCxnSpPr>
          <p:nvPr/>
        </p:nvCxnSpPr>
        <p:spPr bwMode="auto">
          <a:xfrm>
            <a:off x="5167314" y="5334000"/>
            <a:ext cx="2438400" cy="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11">
            <a:extLst>
              <a:ext uri="{FF2B5EF4-FFF2-40B4-BE49-F238E27FC236}">
                <a16:creationId xmlns:a16="http://schemas.microsoft.com/office/drawing/2014/main" id="{A5F60DA9-7F56-B64E-8D59-60A750B60F90}"/>
              </a:ext>
            </a:extLst>
          </p:cNvPr>
          <p:cNvCxnSpPr>
            <a:cxnSpLocks noChangeShapeType="1"/>
            <a:stCxn id="20" idx="6"/>
            <a:endCxn id="21" idx="1"/>
          </p:cNvCxnSpPr>
          <p:nvPr/>
        </p:nvCxnSpPr>
        <p:spPr bwMode="auto">
          <a:xfrm>
            <a:off x="6919914" y="4159250"/>
            <a:ext cx="842029" cy="797579"/>
          </a:xfrm>
          <a:prstGeom prst="curvedConnector2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13">
            <a:extLst>
              <a:ext uri="{FF2B5EF4-FFF2-40B4-BE49-F238E27FC236}">
                <a16:creationId xmlns:a16="http://schemas.microsoft.com/office/drawing/2014/main" id="{47FD996F-1897-314C-B7CF-53DFEC982647}"/>
              </a:ext>
            </a:extLst>
          </p:cNvPr>
          <p:cNvCxnSpPr>
            <a:cxnSpLocks noChangeShapeType="1"/>
            <a:stCxn id="21" idx="1"/>
          </p:cNvCxnSpPr>
          <p:nvPr/>
        </p:nvCxnSpPr>
        <p:spPr bwMode="auto">
          <a:xfrm flipH="1" flipV="1">
            <a:off x="6896101" y="4311650"/>
            <a:ext cx="865842" cy="645179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58">
            <a:extLst>
              <a:ext uri="{FF2B5EF4-FFF2-40B4-BE49-F238E27FC236}">
                <a16:creationId xmlns:a16="http://schemas.microsoft.com/office/drawing/2014/main" id="{6A0C50C4-0BD6-4A41-BC66-706644890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101" y="4140200"/>
            <a:ext cx="1170642" cy="369332"/>
          </a:xfrm>
          <a:prstGeom prst="rect">
            <a:avLst/>
          </a:prstGeom>
          <a:solidFill>
            <a:srgbClr val="FFFF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 T: lock X 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wait on 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sp>
        <p:nvSpPr>
          <p:cNvPr id="28" name="Oval 67">
            <a:extLst>
              <a:ext uri="{FF2B5EF4-FFF2-40B4-BE49-F238E27FC236}">
                <a16:creationId xmlns:a16="http://schemas.microsoft.com/office/drawing/2014/main" id="{2D0A79CD-C9A2-CB40-86AF-4640791A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1" y="4235450"/>
            <a:ext cx="152400" cy="152400"/>
          </a:xfrm>
          <a:prstGeom prst="ellipse">
            <a:avLst/>
          </a:prstGeom>
          <a:solidFill>
            <a:srgbClr val="E8161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29" name="Oval 54">
            <a:extLst>
              <a:ext uri="{FF2B5EF4-FFF2-40B4-BE49-F238E27FC236}">
                <a16:creationId xmlns:a16="http://schemas.microsoft.com/office/drawing/2014/main" id="{618566F7-097F-FC4D-96D8-C57A3B90A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0669" y="5270501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30" name="Rectangle 58">
            <a:extLst>
              <a:ext uri="{FF2B5EF4-FFF2-40B4-BE49-F238E27FC236}">
                <a16:creationId xmlns:a16="http://schemas.microsoft.com/office/drawing/2014/main" id="{BF045059-D5FB-9D40-8283-C01794A9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4992301"/>
            <a:ext cx="26193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T2: unlock X or signal/notify on Y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  <p:sp>
        <p:nvSpPr>
          <p:cNvPr id="31" name="Rectangle 58">
            <a:extLst>
              <a:ext uri="{FF2B5EF4-FFF2-40B4-BE49-F238E27FC236}">
                <a16:creationId xmlns:a16="http://schemas.microsoft.com/office/drawing/2014/main" id="{FDAAB989-BCA9-D942-87EB-3BA79F113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3282" y="3883878"/>
            <a:ext cx="17145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Scheduler: dispatch,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t>preempt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107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The role of interrupts</a:t>
            </a:r>
          </a:p>
        </p:txBody>
      </p:sp>
      <p:grpSp>
        <p:nvGrpSpPr>
          <p:cNvPr id="112645" name="Group 3"/>
          <p:cNvGrpSpPr>
            <a:grpSpLocks/>
          </p:cNvGrpSpPr>
          <p:nvPr/>
        </p:nvGrpSpPr>
        <p:grpSpPr bwMode="auto">
          <a:xfrm>
            <a:off x="442911" y="1686717"/>
            <a:ext cx="914400" cy="914400"/>
            <a:chOff x="3689" y="1658"/>
            <a:chExt cx="576" cy="576"/>
          </a:xfrm>
        </p:grpSpPr>
        <p:grpSp>
          <p:nvGrpSpPr>
            <p:cNvPr id="112690" name="Group 4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15" name="Oval 5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/>
                </a:endParaRPr>
              </a:p>
            </p:txBody>
          </p:sp>
          <p:sp>
            <p:nvSpPr>
              <p:cNvPr id="16" name="AutoShape 6"/>
              <p:cNvSpPr>
                <a:spLocks noChangeArrowheads="1"/>
              </p:cNvSpPr>
              <p:nvPr/>
            </p:nvSpPr>
            <p:spPr bwMode="auto">
              <a:xfrm flipH="1">
                <a:off x="4469" y="2908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/>
                </a:endParaRPr>
              </a:p>
            </p:txBody>
          </p:sp>
        </p:grp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 rot="-8460389">
              <a:off x="3714" y="1735"/>
              <a:ext cx="69" cy="7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/>
              </a:endParaRPr>
            </a:p>
          </p:txBody>
        </p:sp>
      </p:grpSp>
      <p:sp>
        <p:nvSpPr>
          <p:cNvPr id="112646" name="AutoShape 10"/>
          <p:cNvSpPr>
            <a:spLocks noChangeArrowheads="1"/>
          </p:cNvSpPr>
          <p:nvPr/>
        </p:nvSpPr>
        <p:spPr bwMode="auto">
          <a:xfrm>
            <a:off x="342899" y="2997198"/>
            <a:ext cx="8458201" cy="1669654"/>
          </a:xfrm>
          <a:prstGeom prst="flowChartProcess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67" name="AutoShape 11"/>
          <p:cNvSpPr>
            <a:spLocks noChangeArrowheads="1"/>
          </p:cNvSpPr>
          <p:nvPr/>
        </p:nvSpPr>
        <p:spPr bwMode="auto">
          <a:xfrm flipH="1">
            <a:off x="4094163" y="6119811"/>
            <a:ext cx="120650" cy="201612"/>
          </a:xfrm>
          <a:prstGeom prst="lightningBol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1" name="Straight Connector 4"/>
          <p:cNvCxnSpPr>
            <a:cxnSpLocks noChangeShapeType="1"/>
          </p:cNvCxnSpPr>
          <p:nvPr/>
        </p:nvCxnSpPr>
        <p:spPr bwMode="auto">
          <a:xfrm>
            <a:off x="1357311" y="2168523"/>
            <a:ext cx="64928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" name="Text Box 93"/>
          <p:cNvSpPr txBox="1">
            <a:spLocks noChangeArrowheads="1"/>
          </p:cNvSpPr>
          <p:nvPr/>
        </p:nvSpPr>
        <p:spPr bwMode="auto">
          <a:xfrm>
            <a:off x="1501910" y="1614466"/>
            <a:ext cx="146539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rgbClr val="000000"/>
                </a:solidFill>
              </a:rPr>
              <a:t>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rap/fault</a:t>
            </a:r>
          </a:p>
        </p:txBody>
      </p:sp>
      <p:sp>
        <p:nvSpPr>
          <p:cNvPr id="45" name="Explosion 1 42"/>
          <p:cNvSpPr>
            <a:spLocks noChangeArrowheads="1"/>
          </p:cNvSpPr>
          <p:nvPr/>
        </p:nvSpPr>
        <p:spPr bwMode="auto">
          <a:xfrm>
            <a:off x="1978025" y="1930398"/>
            <a:ext cx="428625" cy="427037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49" name="Straight Connector 4"/>
          <p:cNvCxnSpPr>
            <a:cxnSpLocks noChangeShapeType="1"/>
          </p:cNvCxnSpPr>
          <p:nvPr/>
        </p:nvCxnSpPr>
        <p:spPr bwMode="auto">
          <a:xfrm>
            <a:off x="2229643" y="3530598"/>
            <a:ext cx="12041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"/>
          <p:cNvCxnSpPr>
            <a:cxnSpLocks noChangeShapeType="1"/>
          </p:cNvCxnSpPr>
          <p:nvPr/>
        </p:nvCxnSpPr>
        <p:spPr bwMode="auto">
          <a:xfrm>
            <a:off x="2229643" y="2347909"/>
            <a:ext cx="0" cy="11826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Connector 4"/>
          <p:cNvCxnSpPr>
            <a:cxnSpLocks noChangeShapeType="1"/>
          </p:cNvCxnSpPr>
          <p:nvPr/>
        </p:nvCxnSpPr>
        <p:spPr bwMode="auto">
          <a:xfrm>
            <a:off x="4398963" y="3530598"/>
            <a:ext cx="973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372100" y="33654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…..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cxnSp>
        <p:nvCxnSpPr>
          <p:cNvPr id="62" name="Straight Connector 4"/>
          <p:cNvCxnSpPr>
            <a:cxnSpLocks noChangeShapeType="1"/>
          </p:cNvCxnSpPr>
          <p:nvPr/>
        </p:nvCxnSpPr>
        <p:spPr bwMode="auto">
          <a:xfrm>
            <a:off x="5996774" y="3524764"/>
            <a:ext cx="83264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4"/>
          <p:cNvCxnSpPr>
            <a:cxnSpLocks noChangeShapeType="1"/>
          </p:cNvCxnSpPr>
          <p:nvPr/>
        </p:nvCxnSpPr>
        <p:spPr bwMode="auto">
          <a:xfrm flipV="1">
            <a:off x="6829417" y="2203448"/>
            <a:ext cx="0" cy="13271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5" name="Straight Connector 4"/>
          <p:cNvCxnSpPr>
            <a:cxnSpLocks noChangeShapeType="1"/>
          </p:cNvCxnSpPr>
          <p:nvPr/>
        </p:nvCxnSpPr>
        <p:spPr bwMode="auto">
          <a:xfrm>
            <a:off x="6812755" y="2178048"/>
            <a:ext cx="64928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" name="Text Box 93"/>
          <p:cNvSpPr txBox="1">
            <a:spLocks noChangeArrowheads="1"/>
          </p:cNvSpPr>
          <p:nvPr/>
        </p:nvSpPr>
        <p:spPr bwMode="auto">
          <a:xfrm>
            <a:off x="7518399" y="1873621"/>
            <a:ext cx="1462087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Return to user mode</a:t>
            </a:r>
          </a:p>
        </p:txBody>
      </p:sp>
      <p:grpSp>
        <p:nvGrpSpPr>
          <p:cNvPr id="76" name="Group 113"/>
          <p:cNvGrpSpPr>
            <a:grpSpLocks/>
          </p:cNvGrpSpPr>
          <p:nvPr/>
        </p:nvGrpSpPr>
        <p:grpSpPr bwMode="auto">
          <a:xfrm>
            <a:off x="5600693" y="3124197"/>
            <a:ext cx="792163" cy="639763"/>
            <a:chOff x="1905000" y="2895599"/>
            <a:chExt cx="792162" cy="639765"/>
          </a:xfrm>
        </p:grpSpPr>
        <p:sp>
          <p:nvSpPr>
            <p:cNvPr id="77" name="Merge 60"/>
            <p:cNvSpPr>
              <a:spLocks noChangeArrowheads="1"/>
            </p:cNvSpPr>
            <p:nvPr/>
          </p:nvSpPr>
          <p:spPr bwMode="auto">
            <a:xfrm flipV="1">
              <a:off x="1905000" y="2895599"/>
              <a:ext cx="792162" cy="639765"/>
            </a:xfrm>
            <a:prstGeom prst="flowChartMerg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78" name="Text Box 23"/>
            <p:cNvSpPr txBox="1">
              <a:spLocks noChangeArrowheads="1"/>
            </p:cNvSpPr>
            <p:nvPr/>
          </p:nvSpPr>
          <p:spPr bwMode="auto">
            <a:xfrm>
              <a:off x="1984284" y="3135868"/>
              <a:ext cx="6335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wait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40" name="Group 19">
            <a:extLst>
              <a:ext uri="{FF2B5EF4-FFF2-40B4-BE49-F238E27FC236}">
                <a16:creationId xmlns:a16="http://schemas.microsoft.com/office/drawing/2014/main" id="{CA44E377-FE92-6646-BEBD-1F38F3472EEA}"/>
              </a:ext>
            </a:extLst>
          </p:cNvPr>
          <p:cNvGrpSpPr>
            <a:grpSpLocks/>
          </p:cNvGrpSpPr>
          <p:nvPr/>
        </p:nvGrpSpPr>
        <p:grpSpPr bwMode="auto">
          <a:xfrm>
            <a:off x="2387594" y="3364465"/>
            <a:ext cx="357188" cy="357188"/>
            <a:chOff x="3689" y="1658"/>
            <a:chExt cx="576" cy="576"/>
          </a:xfrm>
        </p:grpSpPr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BD4E14A3-6927-1D49-8DD5-1D71D2CD4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46" name="Oval 21">
                <a:extLst>
                  <a:ext uri="{FF2B5EF4-FFF2-40B4-BE49-F238E27FC236}">
                    <a16:creationId xmlns:a16="http://schemas.microsoft.com/office/drawing/2014/main" id="{17B939FF-651C-CF44-9A63-276271D59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" name="AutoShape 22">
                <a:extLst>
                  <a:ext uri="{FF2B5EF4-FFF2-40B4-BE49-F238E27FC236}">
                    <a16:creationId xmlns:a16="http://schemas.microsoft.com/office/drawing/2014/main" id="{420D5D45-194A-E14C-8F7C-6B10AC8B5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469" y="2909"/>
                <a:ext cx="197" cy="335"/>
              </a:xfrm>
              <a:prstGeom prst="lightningBol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" name="AutoShape 23">
              <a:extLst>
                <a:ext uri="{FF2B5EF4-FFF2-40B4-BE49-F238E27FC236}">
                  <a16:creationId xmlns:a16="http://schemas.microsoft.com/office/drawing/2014/main" id="{D775ABBF-99B7-714A-9E83-E88B2B6207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460389">
              <a:off x="3715" y="1735"/>
              <a:ext cx="69" cy="74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489BE255-10FE-BA49-97AF-67A943D71C13}"/>
              </a:ext>
            </a:extLst>
          </p:cNvPr>
          <p:cNvCxnSpPr>
            <a:cxnSpLocks/>
            <a:stCxn id="67" idx="2"/>
          </p:cNvCxnSpPr>
          <p:nvPr/>
        </p:nvCxnSpPr>
        <p:spPr bwMode="auto">
          <a:xfrm rot="16200000" flipH="1">
            <a:off x="4835442" y="2796074"/>
            <a:ext cx="813271" cy="713093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7" name="Text Box 93">
            <a:extLst>
              <a:ext uri="{FF2B5EF4-FFF2-40B4-BE49-F238E27FC236}">
                <a16:creationId xmlns:a16="http://schemas.microsoft.com/office/drawing/2014/main" id="{DC3FB8A3-08C4-A845-B3B1-5DC508E0B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521" y="2097474"/>
            <a:ext cx="124202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</a:rPr>
              <a:t>Block (optional)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DEFF0BCB-A02D-8840-8844-AF51AF38B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98" y="3019446"/>
            <a:ext cx="298439" cy="298439"/>
          </a:xfrm>
          <a:prstGeom prst="rect">
            <a:avLst/>
          </a:prstGeom>
        </p:spPr>
      </p:pic>
      <p:sp>
        <p:nvSpPr>
          <p:cNvPr id="70" name="Text Box 93">
            <a:extLst>
              <a:ext uri="{FF2B5EF4-FFF2-40B4-BE49-F238E27FC236}">
                <a16:creationId xmlns:a16="http://schemas.microsoft.com/office/drawing/2014/main" id="{50CBB9E4-B570-784B-8F90-193479018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700" y="3045467"/>
            <a:ext cx="167268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rgbClr val="000000"/>
                </a:solidFill>
              </a:rPr>
              <a:t>Shared kernel space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72" name="Straight Connector 4">
            <a:extLst>
              <a:ext uri="{FF2B5EF4-FFF2-40B4-BE49-F238E27FC236}">
                <a16:creationId xmlns:a16="http://schemas.microsoft.com/office/drawing/2014/main" id="{89A81D2C-DEA4-E745-BAC0-16F294FB58F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39738" y="4442431"/>
            <a:ext cx="94168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7" name="Explosion 1 42">
            <a:extLst>
              <a:ext uri="{FF2B5EF4-FFF2-40B4-BE49-F238E27FC236}">
                <a16:creationId xmlns:a16="http://schemas.microsoft.com/office/drawing/2014/main" id="{501055AB-97F6-904F-91F3-1561C0A8C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50" y="4897151"/>
            <a:ext cx="428625" cy="427037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89" name="Text Box 93">
            <a:extLst>
              <a:ext uri="{FF2B5EF4-FFF2-40B4-BE49-F238E27FC236}">
                <a16:creationId xmlns:a16="http://schemas.microsoft.com/office/drawing/2014/main" id="{E82D97D8-06CF-5440-9ABA-F289EC487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5291" y="5217732"/>
            <a:ext cx="146539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rgbClr val="000000"/>
                </a:solidFill>
              </a:rPr>
              <a:t>interrupt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0" name="Text Box 93">
            <a:extLst>
              <a:ext uri="{FF2B5EF4-FFF2-40B4-BE49-F238E27FC236}">
                <a16:creationId xmlns:a16="http://schemas.microsoft.com/office/drawing/2014/main" id="{01845CB6-FB6F-A84E-B5B8-68B492B28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781" y="5226141"/>
            <a:ext cx="146539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rgbClr val="000000"/>
                </a:solidFill>
              </a:rPr>
              <a:t>interrupt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91" name="Straight Connector 4">
            <a:extLst>
              <a:ext uri="{FF2B5EF4-FFF2-40B4-BE49-F238E27FC236}">
                <a16:creationId xmlns:a16="http://schemas.microsoft.com/office/drawing/2014/main" id="{E4FA44E1-3B78-7644-8601-806B3A89A64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19140" y="3532142"/>
            <a:ext cx="0" cy="924923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/>
            <a:tailEnd type="non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2" name="Straight Connector 4">
            <a:extLst>
              <a:ext uri="{FF2B5EF4-FFF2-40B4-BE49-F238E27FC236}">
                <a16:creationId xmlns:a16="http://schemas.microsoft.com/office/drawing/2014/main" id="{1100D190-3A60-0C48-9167-626BBFFC12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75188" y="3519785"/>
            <a:ext cx="0" cy="905436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/>
            <a:tailEnd type="non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3" name="Straight Connector 4">
            <a:extLst>
              <a:ext uri="{FF2B5EF4-FFF2-40B4-BE49-F238E27FC236}">
                <a16:creationId xmlns:a16="http://schemas.microsoft.com/office/drawing/2014/main" id="{273BA862-E52D-CC48-9642-20350E9B707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03965" y="4453317"/>
            <a:ext cx="68255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73" name="Straight Connector 4">
            <a:extLst>
              <a:ext uri="{FF2B5EF4-FFF2-40B4-BE49-F238E27FC236}">
                <a16:creationId xmlns:a16="http://schemas.microsoft.com/office/drawing/2014/main" id="{3BA51B9D-4899-8F4C-AB0D-5968DEDE4C4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39738" y="4442433"/>
            <a:ext cx="0" cy="544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5" name="Straight Connector 4">
            <a:extLst>
              <a:ext uri="{FF2B5EF4-FFF2-40B4-BE49-F238E27FC236}">
                <a16:creationId xmlns:a16="http://schemas.microsoft.com/office/drawing/2014/main" id="{41931892-A641-9C42-8B5F-DC9ED0E2AC4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83429" y="4442433"/>
            <a:ext cx="0" cy="5327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4" name="Straight Connector 4">
            <a:extLst>
              <a:ext uri="{FF2B5EF4-FFF2-40B4-BE49-F238E27FC236}">
                <a16:creationId xmlns:a16="http://schemas.microsoft.com/office/drawing/2014/main" id="{0BB052CE-5B8D-0A4F-B417-DE4D3DBE70E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03965" y="4448838"/>
            <a:ext cx="0" cy="544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Connector 4">
            <a:extLst>
              <a:ext uri="{FF2B5EF4-FFF2-40B4-BE49-F238E27FC236}">
                <a16:creationId xmlns:a16="http://schemas.microsoft.com/office/drawing/2014/main" id="{339AAE71-E677-D940-A8DF-710D7CC4322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86399" y="4448838"/>
            <a:ext cx="0" cy="5327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6" name="Explosion 1 42">
            <a:extLst>
              <a:ext uri="{FF2B5EF4-FFF2-40B4-BE49-F238E27FC236}">
                <a16:creationId xmlns:a16="http://schemas.microsoft.com/office/drawing/2014/main" id="{61A156C8-1DDC-064C-9E0A-3AB5E1179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677" y="4908037"/>
            <a:ext cx="428625" cy="427037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7" name="Text Box 93">
            <a:extLst>
              <a:ext uri="{FF2B5EF4-FFF2-40B4-BE49-F238E27FC236}">
                <a16:creationId xmlns:a16="http://schemas.microsoft.com/office/drawing/2014/main" id="{2249C17B-0483-1942-B807-0F5456CB7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5045" y="4984264"/>
            <a:ext cx="69477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rgbClr val="000000"/>
                </a:solidFill>
              </a:rPr>
              <a:t>EOI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8" name="Text Box 93">
            <a:extLst>
              <a:ext uri="{FF2B5EF4-FFF2-40B4-BE49-F238E27FC236}">
                <a16:creationId xmlns:a16="http://schemas.microsoft.com/office/drawing/2014/main" id="{032175A2-98F1-7840-8714-3F8B4747A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2816" y="4995149"/>
            <a:ext cx="69477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rgbClr val="000000"/>
                </a:solidFill>
              </a:rPr>
              <a:t>EOI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A2AEE883-FA46-A048-84BD-E92C3930133A}"/>
              </a:ext>
            </a:extLst>
          </p:cNvPr>
          <p:cNvCxnSpPr>
            <a:cxnSpLocks/>
            <a:endCxn id="97" idx="2"/>
          </p:cNvCxnSpPr>
          <p:nvPr/>
        </p:nvCxnSpPr>
        <p:spPr bwMode="auto">
          <a:xfrm rot="16200000" flipV="1">
            <a:off x="4298099" y="5410109"/>
            <a:ext cx="456052" cy="347387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0" name="Text Box 93">
            <a:extLst>
              <a:ext uri="{FF2B5EF4-FFF2-40B4-BE49-F238E27FC236}">
                <a16:creationId xmlns:a16="http://schemas.microsoft.com/office/drawing/2014/main" id="{132BD1ED-F16B-B447-B613-62CA02572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0515" y="5757861"/>
            <a:ext cx="2071159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</a:rPr>
              <a:t>End of Interrupt: return to interrupted stream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1" name="Text Box 93">
            <a:extLst>
              <a:ext uri="{FF2B5EF4-FFF2-40B4-BE49-F238E27FC236}">
                <a16:creationId xmlns:a16="http://schemas.microsoft.com/office/drawing/2014/main" id="{DE37AEAB-8884-3A4E-847A-81163ED9A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006" y="5180905"/>
            <a:ext cx="2179968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</a:rPr>
              <a:t>Interrupts may hit while core is in kernel mode!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102" name="Curved Connector 101">
            <a:extLst>
              <a:ext uri="{FF2B5EF4-FFF2-40B4-BE49-F238E27FC236}">
                <a16:creationId xmlns:a16="http://schemas.microsoft.com/office/drawing/2014/main" id="{2BD895B9-BB8D-E94B-8521-7535A3FD6BBF}"/>
              </a:ext>
            </a:extLst>
          </p:cNvPr>
          <p:cNvCxnSpPr>
            <a:cxnSpLocks/>
          </p:cNvCxnSpPr>
          <p:nvPr/>
        </p:nvCxnSpPr>
        <p:spPr bwMode="auto">
          <a:xfrm flipV="1">
            <a:off x="2192337" y="5006421"/>
            <a:ext cx="1026961" cy="317767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D561CCCD-B6E6-834D-9978-5A51577EAC10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5718793" y="3996328"/>
            <a:ext cx="570743" cy="183721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4" name="Text Box 93">
            <a:extLst>
              <a:ext uri="{FF2B5EF4-FFF2-40B4-BE49-F238E27FC236}">
                <a16:creationId xmlns:a16="http://schemas.microsoft.com/office/drawing/2014/main" id="{682C232A-3F40-3D4A-8177-389753910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924" y="3936882"/>
            <a:ext cx="146539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rgbClr val="000000"/>
                </a:solidFill>
              </a:rPr>
              <a:t>wakeup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2" name="Oval 54">
            <a:extLst>
              <a:ext uri="{FF2B5EF4-FFF2-40B4-BE49-F238E27FC236}">
                <a16:creationId xmlns:a16="http://schemas.microsoft.com/office/drawing/2014/main" id="{7090539C-BF63-AC46-849D-AA3498D8A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23" y="4174774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00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Example: handling a page fault</a:t>
            </a:r>
          </a:p>
        </p:txBody>
      </p:sp>
      <p:grpSp>
        <p:nvGrpSpPr>
          <p:cNvPr id="112645" name="Group 3"/>
          <p:cNvGrpSpPr>
            <a:grpSpLocks/>
          </p:cNvGrpSpPr>
          <p:nvPr/>
        </p:nvGrpSpPr>
        <p:grpSpPr bwMode="auto">
          <a:xfrm>
            <a:off x="442911" y="1915319"/>
            <a:ext cx="914400" cy="914400"/>
            <a:chOff x="3689" y="1658"/>
            <a:chExt cx="576" cy="576"/>
          </a:xfrm>
        </p:grpSpPr>
        <p:grpSp>
          <p:nvGrpSpPr>
            <p:cNvPr id="112690" name="Group 4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15" name="Oval 5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/>
                </a:endParaRPr>
              </a:p>
            </p:txBody>
          </p:sp>
          <p:sp>
            <p:nvSpPr>
              <p:cNvPr id="16" name="AutoShape 6"/>
              <p:cNvSpPr>
                <a:spLocks noChangeArrowheads="1"/>
              </p:cNvSpPr>
              <p:nvPr/>
            </p:nvSpPr>
            <p:spPr bwMode="auto">
              <a:xfrm flipH="1">
                <a:off x="4469" y="2908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/>
                </a:endParaRPr>
              </a:p>
            </p:txBody>
          </p:sp>
        </p:grp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 rot="-8460389">
              <a:off x="3714" y="1735"/>
              <a:ext cx="69" cy="7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/>
              </a:endParaRPr>
            </a:p>
          </p:txBody>
        </p:sp>
      </p:grpSp>
      <p:sp>
        <p:nvSpPr>
          <p:cNvPr id="112646" name="AutoShape 10"/>
          <p:cNvSpPr>
            <a:spLocks noChangeArrowheads="1"/>
          </p:cNvSpPr>
          <p:nvPr/>
        </p:nvSpPr>
        <p:spPr bwMode="auto">
          <a:xfrm>
            <a:off x="342899" y="3225800"/>
            <a:ext cx="8458201" cy="1669654"/>
          </a:xfrm>
          <a:prstGeom prst="flowChartProcess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67" name="AutoShape 11"/>
          <p:cNvSpPr>
            <a:spLocks noChangeArrowheads="1"/>
          </p:cNvSpPr>
          <p:nvPr/>
        </p:nvSpPr>
        <p:spPr bwMode="auto">
          <a:xfrm flipH="1">
            <a:off x="4094163" y="6348413"/>
            <a:ext cx="120650" cy="201612"/>
          </a:xfrm>
          <a:prstGeom prst="lightningBol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68" name="AutoShape 12"/>
          <p:cNvSpPr>
            <a:spLocks noChangeArrowheads="1"/>
          </p:cNvSpPr>
          <p:nvPr/>
        </p:nvSpPr>
        <p:spPr bwMode="auto">
          <a:xfrm rot="-8460389">
            <a:off x="3986213" y="6316663"/>
            <a:ext cx="42862" cy="46037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1" name="Straight Connector 4"/>
          <p:cNvCxnSpPr>
            <a:cxnSpLocks noChangeShapeType="1"/>
          </p:cNvCxnSpPr>
          <p:nvPr/>
        </p:nvCxnSpPr>
        <p:spPr bwMode="auto">
          <a:xfrm>
            <a:off x="1357311" y="2397125"/>
            <a:ext cx="64928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" name="Text Box 93"/>
          <p:cNvSpPr txBox="1">
            <a:spLocks noChangeArrowheads="1"/>
          </p:cNvSpPr>
          <p:nvPr/>
        </p:nvSpPr>
        <p:spPr bwMode="auto">
          <a:xfrm>
            <a:off x="1618455" y="1843068"/>
            <a:ext cx="1117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fault</a:t>
            </a:r>
          </a:p>
        </p:txBody>
      </p:sp>
      <p:sp>
        <p:nvSpPr>
          <p:cNvPr id="45" name="Explosion 1 42"/>
          <p:cNvSpPr>
            <a:spLocks noChangeArrowheads="1"/>
          </p:cNvSpPr>
          <p:nvPr/>
        </p:nvSpPr>
        <p:spPr bwMode="auto">
          <a:xfrm>
            <a:off x="1978025" y="2159000"/>
            <a:ext cx="428625" cy="427037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49" name="Straight Connector 4"/>
          <p:cNvCxnSpPr>
            <a:cxnSpLocks noChangeShapeType="1"/>
          </p:cNvCxnSpPr>
          <p:nvPr/>
        </p:nvCxnSpPr>
        <p:spPr bwMode="auto">
          <a:xfrm>
            <a:off x="2229643" y="3759200"/>
            <a:ext cx="12041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"/>
          <p:cNvCxnSpPr>
            <a:cxnSpLocks noChangeShapeType="1"/>
          </p:cNvCxnSpPr>
          <p:nvPr/>
        </p:nvCxnSpPr>
        <p:spPr bwMode="auto">
          <a:xfrm>
            <a:off x="2229643" y="2576511"/>
            <a:ext cx="0" cy="11826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2" name="Text Box 93"/>
          <p:cNvSpPr txBox="1">
            <a:spLocks noChangeArrowheads="1"/>
          </p:cNvSpPr>
          <p:nvPr/>
        </p:nvSpPr>
        <p:spPr bwMode="auto">
          <a:xfrm>
            <a:off x="1854109" y="3952837"/>
            <a:ext cx="1371692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identify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missing page</a:t>
            </a:r>
          </a:p>
        </p:txBody>
      </p:sp>
      <p:cxnSp>
        <p:nvCxnSpPr>
          <p:cNvPr id="55" name="Straight Connector 4"/>
          <p:cNvCxnSpPr>
            <a:cxnSpLocks noChangeShapeType="1"/>
          </p:cNvCxnSpPr>
          <p:nvPr/>
        </p:nvCxnSpPr>
        <p:spPr bwMode="auto">
          <a:xfrm>
            <a:off x="3433763" y="3759200"/>
            <a:ext cx="973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93"/>
          <p:cNvSpPr txBox="1">
            <a:spLocks noChangeArrowheads="1"/>
          </p:cNvSpPr>
          <p:nvPr/>
        </p:nvSpPr>
        <p:spPr bwMode="auto">
          <a:xfrm>
            <a:off x="4483100" y="3969943"/>
            <a:ext cx="1205705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Read page from disk</a:t>
            </a:r>
          </a:p>
        </p:txBody>
      </p:sp>
      <p:sp>
        <p:nvSpPr>
          <p:cNvPr id="57" name="Text Box 93"/>
          <p:cNvSpPr txBox="1">
            <a:spLocks noChangeArrowheads="1"/>
          </p:cNvSpPr>
          <p:nvPr/>
        </p:nvSpPr>
        <p:spPr bwMode="auto">
          <a:xfrm>
            <a:off x="3125603" y="3975895"/>
            <a:ext cx="1357497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Allocate empty page frame</a:t>
            </a:r>
          </a:p>
        </p:txBody>
      </p:sp>
      <p:cxnSp>
        <p:nvCxnSpPr>
          <p:cNvPr id="60" name="Straight Connector 4"/>
          <p:cNvCxnSpPr>
            <a:cxnSpLocks noChangeShapeType="1"/>
          </p:cNvCxnSpPr>
          <p:nvPr/>
        </p:nvCxnSpPr>
        <p:spPr bwMode="auto">
          <a:xfrm>
            <a:off x="4398963" y="3759200"/>
            <a:ext cx="973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372100" y="359410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…..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cxnSp>
        <p:nvCxnSpPr>
          <p:cNvPr id="62" name="Straight Connector 4"/>
          <p:cNvCxnSpPr>
            <a:cxnSpLocks noChangeShapeType="1"/>
          </p:cNvCxnSpPr>
          <p:nvPr/>
        </p:nvCxnSpPr>
        <p:spPr bwMode="auto">
          <a:xfrm>
            <a:off x="5856280" y="3753366"/>
            <a:ext cx="973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3" name="Text Box 93"/>
          <p:cNvSpPr txBox="1">
            <a:spLocks noChangeArrowheads="1"/>
          </p:cNvSpPr>
          <p:nvPr/>
        </p:nvSpPr>
        <p:spPr bwMode="auto">
          <a:xfrm>
            <a:off x="5854700" y="3969943"/>
            <a:ext cx="1460500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Map VPN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sym typeface="Wingdings"/>
              </a:rPr>
              <a:t>PFN and return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64" name="Straight Connector 4"/>
          <p:cNvCxnSpPr>
            <a:cxnSpLocks noChangeShapeType="1"/>
          </p:cNvCxnSpPr>
          <p:nvPr/>
        </p:nvCxnSpPr>
        <p:spPr bwMode="auto">
          <a:xfrm flipV="1">
            <a:off x="6829417" y="2432050"/>
            <a:ext cx="0" cy="13271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5" name="Straight Connector 4"/>
          <p:cNvCxnSpPr>
            <a:cxnSpLocks noChangeShapeType="1"/>
          </p:cNvCxnSpPr>
          <p:nvPr/>
        </p:nvCxnSpPr>
        <p:spPr bwMode="auto">
          <a:xfrm>
            <a:off x="6812755" y="2406650"/>
            <a:ext cx="64928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" name="Text Box 93"/>
          <p:cNvSpPr txBox="1">
            <a:spLocks noChangeArrowheads="1"/>
          </p:cNvSpPr>
          <p:nvPr/>
        </p:nvSpPr>
        <p:spPr bwMode="auto">
          <a:xfrm>
            <a:off x="6921499" y="1950476"/>
            <a:ext cx="1943100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Re-execute faulting instruction, continue</a:t>
            </a:r>
          </a:p>
        </p:txBody>
      </p:sp>
      <p:sp>
        <p:nvSpPr>
          <p:cNvPr id="68" name="Text Box 93"/>
          <p:cNvSpPr txBox="1">
            <a:spLocks noChangeArrowheads="1"/>
          </p:cNvSpPr>
          <p:nvPr/>
        </p:nvSpPr>
        <p:spPr bwMode="auto">
          <a:xfrm>
            <a:off x="596810" y="3532188"/>
            <a:ext cx="160663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fault handler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12" name="Curved Connector 11"/>
          <p:cNvCxnSpPr>
            <a:cxnSpLocks/>
            <a:endCxn id="9" idx="0"/>
          </p:cNvCxnSpPr>
          <p:nvPr/>
        </p:nvCxnSpPr>
        <p:spPr bwMode="auto">
          <a:xfrm rot="16200000" flipH="1">
            <a:off x="5028508" y="3021118"/>
            <a:ext cx="422068" cy="723896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6" name="Group 113"/>
          <p:cNvGrpSpPr>
            <a:grpSpLocks/>
          </p:cNvGrpSpPr>
          <p:nvPr/>
        </p:nvGrpSpPr>
        <p:grpSpPr bwMode="auto">
          <a:xfrm>
            <a:off x="5600693" y="3352799"/>
            <a:ext cx="792163" cy="639763"/>
            <a:chOff x="1905000" y="2895599"/>
            <a:chExt cx="792162" cy="639765"/>
          </a:xfrm>
        </p:grpSpPr>
        <p:sp>
          <p:nvSpPr>
            <p:cNvPr id="77" name="Merge 60"/>
            <p:cNvSpPr>
              <a:spLocks noChangeArrowheads="1"/>
            </p:cNvSpPr>
            <p:nvPr/>
          </p:nvSpPr>
          <p:spPr bwMode="auto">
            <a:xfrm flipV="1">
              <a:off x="1905000" y="2895599"/>
              <a:ext cx="792162" cy="639765"/>
            </a:xfrm>
            <a:prstGeom prst="flowChartMerg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78" name="Text Box 23"/>
            <p:cNvSpPr txBox="1">
              <a:spLocks noChangeArrowheads="1"/>
            </p:cNvSpPr>
            <p:nvPr/>
          </p:nvSpPr>
          <p:spPr bwMode="auto">
            <a:xfrm>
              <a:off x="1984284" y="3135868"/>
              <a:ext cx="6335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wait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9" name="Group 3"/>
          <p:cNvGrpSpPr>
            <a:grpSpLocks/>
          </p:cNvGrpSpPr>
          <p:nvPr/>
        </p:nvGrpSpPr>
        <p:grpSpPr bwMode="auto">
          <a:xfrm>
            <a:off x="7518399" y="3352799"/>
            <a:ext cx="914400" cy="914400"/>
            <a:chOff x="3689" y="1658"/>
            <a:chExt cx="576" cy="576"/>
          </a:xfrm>
        </p:grpSpPr>
        <p:grpSp>
          <p:nvGrpSpPr>
            <p:cNvPr id="80" name="Group 4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82" name="Oval 5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/>
                </a:endParaRPr>
              </a:p>
            </p:txBody>
          </p:sp>
          <p:sp>
            <p:nvSpPr>
              <p:cNvPr id="83" name="AutoShape 6"/>
              <p:cNvSpPr>
                <a:spLocks noChangeArrowheads="1"/>
              </p:cNvSpPr>
              <p:nvPr/>
            </p:nvSpPr>
            <p:spPr bwMode="auto">
              <a:xfrm flipH="1">
                <a:off x="4469" y="2908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/>
                </a:endParaRPr>
              </a:p>
            </p:txBody>
          </p:sp>
        </p:grpSp>
        <p:sp>
          <p:nvSpPr>
            <p:cNvPr id="81" name="AutoShape 7"/>
            <p:cNvSpPr>
              <a:spLocks noChangeArrowheads="1"/>
            </p:cNvSpPr>
            <p:nvPr/>
          </p:nvSpPr>
          <p:spPr bwMode="auto">
            <a:xfrm rot="-8460389">
              <a:off x="3714" y="1735"/>
              <a:ext cx="69" cy="7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/>
              </a:endParaRPr>
            </a:p>
          </p:txBody>
        </p:sp>
      </p:grpSp>
      <p:sp>
        <p:nvSpPr>
          <p:cNvPr id="38" name="Text Box 93">
            <a:extLst>
              <a:ext uri="{FF2B5EF4-FFF2-40B4-BE49-F238E27FC236}">
                <a16:creationId xmlns:a16="http://schemas.microsoft.com/office/drawing/2014/main" id="{93B6F058-85EF-FC40-8458-7D61B355E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387" y="1705223"/>
            <a:ext cx="2538414" cy="147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Sleep (block)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: suspend execution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until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the read is complete and the thread can continue.</a:t>
            </a:r>
          </a:p>
        </p:txBody>
      </p:sp>
    </p:spTree>
    <p:extLst>
      <p:ext uri="{BB962C8B-B14F-4D97-AF65-F5344CB8AC3E}">
        <p14:creationId xmlns:p14="http://schemas.microsoft.com/office/powerpoint/2010/main" val="384916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Example: handling a page fault</a:t>
            </a:r>
          </a:p>
        </p:txBody>
      </p:sp>
      <p:grpSp>
        <p:nvGrpSpPr>
          <p:cNvPr id="112645" name="Group 3"/>
          <p:cNvGrpSpPr>
            <a:grpSpLocks/>
          </p:cNvGrpSpPr>
          <p:nvPr/>
        </p:nvGrpSpPr>
        <p:grpSpPr bwMode="auto">
          <a:xfrm>
            <a:off x="442911" y="1915319"/>
            <a:ext cx="914400" cy="914400"/>
            <a:chOff x="3689" y="1658"/>
            <a:chExt cx="576" cy="576"/>
          </a:xfrm>
        </p:grpSpPr>
        <p:grpSp>
          <p:nvGrpSpPr>
            <p:cNvPr id="112690" name="Group 4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15" name="Oval 5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/>
                </a:endParaRPr>
              </a:p>
            </p:txBody>
          </p:sp>
          <p:sp>
            <p:nvSpPr>
              <p:cNvPr id="16" name="AutoShape 6"/>
              <p:cNvSpPr>
                <a:spLocks noChangeArrowheads="1"/>
              </p:cNvSpPr>
              <p:nvPr/>
            </p:nvSpPr>
            <p:spPr bwMode="auto">
              <a:xfrm flipH="1">
                <a:off x="4469" y="2908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/>
                </a:endParaRPr>
              </a:p>
            </p:txBody>
          </p:sp>
        </p:grp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 rot="-8460389">
              <a:off x="3714" y="1735"/>
              <a:ext cx="69" cy="7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/>
              </a:endParaRPr>
            </a:p>
          </p:txBody>
        </p:sp>
      </p:grpSp>
      <p:sp>
        <p:nvSpPr>
          <p:cNvPr id="112646" name="AutoShape 10"/>
          <p:cNvSpPr>
            <a:spLocks noChangeArrowheads="1"/>
          </p:cNvSpPr>
          <p:nvPr/>
        </p:nvSpPr>
        <p:spPr bwMode="auto">
          <a:xfrm>
            <a:off x="342899" y="3225800"/>
            <a:ext cx="8458201" cy="1669654"/>
          </a:xfrm>
          <a:prstGeom prst="flowChartProcess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667" name="AutoShape 11"/>
          <p:cNvSpPr>
            <a:spLocks noChangeArrowheads="1"/>
          </p:cNvSpPr>
          <p:nvPr/>
        </p:nvSpPr>
        <p:spPr bwMode="auto">
          <a:xfrm flipH="1">
            <a:off x="4094163" y="6348413"/>
            <a:ext cx="120650" cy="201612"/>
          </a:xfrm>
          <a:prstGeom prst="lightningBol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1" name="Straight Connector 4"/>
          <p:cNvCxnSpPr>
            <a:cxnSpLocks noChangeShapeType="1"/>
          </p:cNvCxnSpPr>
          <p:nvPr/>
        </p:nvCxnSpPr>
        <p:spPr bwMode="auto">
          <a:xfrm>
            <a:off x="1357311" y="2397125"/>
            <a:ext cx="64928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" name="Text Box 93"/>
          <p:cNvSpPr txBox="1">
            <a:spLocks noChangeArrowheads="1"/>
          </p:cNvSpPr>
          <p:nvPr/>
        </p:nvSpPr>
        <p:spPr bwMode="auto">
          <a:xfrm>
            <a:off x="1618455" y="1843068"/>
            <a:ext cx="1117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fault</a:t>
            </a:r>
          </a:p>
        </p:txBody>
      </p:sp>
      <p:sp>
        <p:nvSpPr>
          <p:cNvPr id="45" name="Explosion 1 42"/>
          <p:cNvSpPr>
            <a:spLocks noChangeArrowheads="1"/>
          </p:cNvSpPr>
          <p:nvPr/>
        </p:nvSpPr>
        <p:spPr bwMode="auto">
          <a:xfrm>
            <a:off x="1978025" y="2159000"/>
            <a:ext cx="428625" cy="427037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49" name="Straight Connector 4"/>
          <p:cNvCxnSpPr>
            <a:cxnSpLocks noChangeShapeType="1"/>
          </p:cNvCxnSpPr>
          <p:nvPr/>
        </p:nvCxnSpPr>
        <p:spPr bwMode="auto">
          <a:xfrm>
            <a:off x="2229643" y="3759200"/>
            <a:ext cx="12041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"/>
          <p:cNvCxnSpPr>
            <a:cxnSpLocks noChangeShapeType="1"/>
          </p:cNvCxnSpPr>
          <p:nvPr/>
        </p:nvCxnSpPr>
        <p:spPr bwMode="auto">
          <a:xfrm>
            <a:off x="2229643" y="2576511"/>
            <a:ext cx="0" cy="11826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" name="Straight Connector 4"/>
          <p:cNvCxnSpPr>
            <a:cxnSpLocks noChangeShapeType="1"/>
          </p:cNvCxnSpPr>
          <p:nvPr/>
        </p:nvCxnSpPr>
        <p:spPr bwMode="auto">
          <a:xfrm>
            <a:off x="3433763" y="3759200"/>
            <a:ext cx="973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6" name="Text Box 93"/>
          <p:cNvSpPr txBox="1">
            <a:spLocks noChangeArrowheads="1"/>
          </p:cNvSpPr>
          <p:nvPr/>
        </p:nvSpPr>
        <p:spPr bwMode="auto">
          <a:xfrm>
            <a:off x="2215126" y="3925470"/>
            <a:ext cx="1205705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3a.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Identify disk block</a:t>
            </a:r>
          </a:p>
        </p:txBody>
      </p:sp>
      <p:cxnSp>
        <p:nvCxnSpPr>
          <p:cNvPr id="60" name="Straight Connector 4"/>
          <p:cNvCxnSpPr>
            <a:cxnSpLocks noChangeShapeType="1"/>
          </p:cNvCxnSpPr>
          <p:nvPr/>
        </p:nvCxnSpPr>
        <p:spPr bwMode="auto">
          <a:xfrm>
            <a:off x="4398963" y="3759200"/>
            <a:ext cx="973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372100" y="359410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…..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cxnSp>
        <p:nvCxnSpPr>
          <p:cNvPr id="62" name="Straight Connector 4"/>
          <p:cNvCxnSpPr>
            <a:cxnSpLocks noChangeShapeType="1"/>
          </p:cNvCxnSpPr>
          <p:nvPr/>
        </p:nvCxnSpPr>
        <p:spPr bwMode="auto">
          <a:xfrm>
            <a:off x="5856280" y="3753366"/>
            <a:ext cx="973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4"/>
          <p:cNvCxnSpPr>
            <a:cxnSpLocks noChangeShapeType="1"/>
          </p:cNvCxnSpPr>
          <p:nvPr/>
        </p:nvCxnSpPr>
        <p:spPr bwMode="auto">
          <a:xfrm flipV="1">
            <a:off x="6829417" y="2432050"/>
            <a:ext cx="0" cy="13271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5" name="Straight Connector 4"/>
          <p:cNvCxnSpPr>
            <a:cxnSpLocks noChangeShapeType="1"/>
          </p:cNvCxnSpPr>
          <p:nvPr/>
        </p:nvCxnSpPr>
        <p:spPr bwMode="auto">
          <a:xfrm>
            <a:off x="6812755" y="2406650"/>
            <a:ext cx="64928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" name="Text Box 93"/>
          <p:cNvSpPr txBox="1">
            <a:spLocks noChangeArrowheads="1"/>
          </p:cNvSpPr>
          <p:nvPr/>
        </p:nvSpPr>
        <p:spPr bwMode="auto">
          <a:xfrm>
            <a:off x="6921499" y="1950476"/>
            <a:ext cx="1943100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Re-execute faulting instruction, continue</a:t>
            </a:r>
          </a:p>
        </p:txBody>
      </p:sp>
      <p:sp>
        <p:nvSpPr>
          <p:cNvPr id="68" name="Text Box 93"/>
          <p:cNvSpPr txBox="1">
            <a:spLocks noChangeArrowheads="1"/>
          </p:cNvSpPr>
          <p:nvPr/>
        </p:nvSpPr>
        <p:spPr bwMode="auto">
          <a:xfrm>
            <a:off x="596810" y="3532188"/>
            <a:ext cx="160663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fault handler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12" name="Curved Connector 11"/>
          <p:cNvCxnSpPr>
            <a:cxnSpLocks/>
            <a:endCxn id="9" idx="0"/>
          </p:cNvCxnSpPr>
          <p:nvPr/>
        </p:nvCxnSpPr>
        <p:spPr bwMode="auto">
          <a:xfrm rot="16200000" flipH="1">
            <a:off x="5028508" y="3021118"/>
            <a:ext cx="422068" cy="723896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6" name="Group 113"/>
          <p:cNvGrpSpPr>
            <a:grpSpLocks/>
          </p:cNvGrpSpPr>
          <p:nvPr/>
        </p:nvGrpSpPr>
        <p:grpSpPr bwMode="auto">
          <a:xfrm>
            <a:off x="5600693" y="3352799"/>
            <a:ext cx="792163" cy="639763"/>
            <a:chOff x="1905000" y="2895599"/>
            <a:chExt cx="792162" cy="639765"/>
          </a:xfrm>
        </p:grpSpPr>
        <p:sp>
          <p:nvSpPr>
            <p:cNvPr id="77" name="Merge 60"/>
            <p:cNvSpPr>
              <a:spLocks noChangeArrowheads="1"/>
            </p:cNvSpPr>
            <p:nvPr/>
          </p:nvSpPr>
          <p:spPr bwMode="auto">
            <a:xfrm flipV="1">
              <a:off x="1905000" y="2895599"/>
              <a:ext cx="792162" cy="639765"/>
            </a:xfrm>
            <a:prstGeom prst="flowChartMerg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78" name="Text Box 23"/>
            <p:cNvSpPr txBox="1">
              <a:spLocks noChangeArrowheads="1"/>
            </p:cNvSpPr>
            <p:nvPr/>
          </p:nvSpPr>
          <p:spPr bwMode="auto">
            <a:xfrm>
              <a:off x="1984284" y="3135868"/>
              <a:ext cx="6335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wait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9" name="Group 3"/>
          <p:cNvGrpSpPr>
            <a:grpSpLocks/>
          </p:cNvGrpSpPr>
          <p:nvPr/>
        </p:nvGrpSpPr>
        <p:grpSpPr bwMode="auto">
          <a:xfrm>
            <a:off x="7518399" y="3352799"/>
            <a:ext cx="914400" cy="914400"/>
            <a:chOff x="3689" y="1658"/>
            <a:chExt cx="576" cy="576"/>
          </a:xfrm>
        </p:grpSpPr>
        <p:grpSp>
          <p:nvGrpSpPr>
            <p:cNvPr id="80" name="Group 4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82" name="Oval 5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/>
                </a:endParaRPr>
              </a:p>
            </p:txBody>
          </p:sp>
          <p:sp>
            <p:nvSpPr>
              <p:cNvPr id="83" name="AutoShape 6"/>
              <p:cNvSpPr>
                <a:spLocks noChangeArrowheads="1"/>
              </p:cNvSpPr>
              <p:nvPr/>
            </p:nvSpPr>
            <p:spPr bwMode="auto">
              <a:xfrm flipH="1">
                <a:off x="4469" y="2908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/>
                </a:endParaRPr>
              </a:p>
            </p:txBody>
          </p:sp>
        </p:grpSp>
        <p:sp>
          <p:nvSpPr>
            <p:cNvPr id="81" name="AutoShape 7"/>
            <p:cNvSpPr>
              <a:spLocks noChangeArrowheads="1"/>
            </p:cNvSpPr>
            <p:nvPr/>
          </p:nvSpPr>
          <p:spPr bwMode="auto">
            <a:xfrm rot="-8460389">
              <a:off x="3714" y="1735"/>
              <a:ext cx="69" cy="7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/>
              </a:endParaRPr>
            </a:p>
          </p:txBody>
        </p:sp>
      </p:grpSp>
      <p:sp>
        <p:nvSpPr>
          <p:cNvPr id="38" name="Text Box 93">
            <a:extLst>
              <a:ext uri="{FF2B5EF4-FFF2-40B4-BE49-F238E27FC236}">
                <a16:creationId xmlns:a16="http://schemas.microsoft.com/office/drawing/2014/main" id="{93B6F058-85EF-FC40-8458-7D61B355E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387" y="1705223"/>
            <a:ext cx="2538414" cy="147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Sleep (block)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: suspend execution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until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the read is complete and the thread can continue.</a:t>
            </a:r>
          </a:p>
        </p:txBody>
      </p:sp>
      <p:cxnSp>
        <p:nvCxnSpPr>
          <p:cNvPr id="39" name="Straight Connector 4">
            <a:extLst>
              <a:ext uri="{FF2B5EF4-FFF2-40B4-BE49-F238E27FC236}">
                <a16:creationId xmlns:a16="http://schemas.microsoft.com/office/drawing/2014/main" id="{97137EDB-919B-594E-98ED-DD37C3FEC3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91051" y="4649258"/>
            <a:ext cx="68255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4">
            <a:extLst>
              <a:ext uri="{FF2B5EF4-FFF2-40B4-BE49-F238E27FC236}">
                <a16:creationId xmlns:a16="http://schemas.microsoft.com/office/drawing/2014/main" id="{11FCE158-A0BC-6844-B64D-6B95E7968F7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91051" y="4644779"/>
            <a:ext cx="0" cy="544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2" name="Straight Connector 4">
            <a:extLst>
              <a:ext uri="{FF2B5EF4-FFF2-40B4-BE49-F238E27FC236}">
                <a16:creationId xmlns:a16="http://schemas.microsoft.com/office/drawing/2014/main" id="{9C753381-D412-284D-87E0-9D421F2E74D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3485" y="4644779"/>
            <a:ext cx="0" cy="5327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Explosion 1 42">
            <a:extLst>
              <a:ext uri="{FF2B5EF4-FFF2-40B4-BE49-F238E27FC236}">
                <a16:creationId xmlns:a16="http://schemas.microsoft.com/office/drawing/2014/main" id="{A05B5899-3E7F-B34E-B006-9BC1F58C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763" y="5191066"/>
            <a:ext cx="428625" cy="427037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6" name="Text Box 93">
            <a:extLst>
              <a:ext uri="{FF2B5EF4-FFF2-40B4-BE49-F238E27FC236}">
                <a16:creationId xmlns:a16="http://schemas.microsoft.com/office/drawing/2014/main" id="{430FFA27-1552-AE4F-922C-2226F54C72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902" y="5191090"/>
            <a:ext cx="69477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rgbClr val="000000"/>
                </a:solidFill>
              </a:rPr>
              <a:t>EOI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A069A71F-FCAE-264E-84C6-81FF61A549C8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5805879" y="4192269"/>
            <a:ext cx="570743" cy="183721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 Box 93">
            <a:extLst>
              <a:ext uri="{FF2B5EF4-FFF2-40B4-BE49-F238E27FC236}">
                <a16:creationId xmlns:a16="http://schemas.microsoft.com/office/drawing/2014/main" id="{89BEE0D7-1DED-B045-9F86-CBBA7A156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8127" y="3925469"/>
            <a:ext cx="1205705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3b.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Initiate I/O</a:t>
            </a:r>
          </a:p>
        </p:txBody>
      </p:sp>
      <p:sp>
        <p:nvSpPr>
          <p:cNvPr id="51" name="Text Box 93">
            <a:extLst>
              <a:ext uri="{FF2B5EF4-FFF2-40B4-BE49-F238E27FC236}">
                <a16:creationId xmlns:a16="http://schemas.microsoft.com/office/drawing/2014/main" id="{BF36B2B2-D097-BE47-8FD1-574274AB7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159" y="3925472"/>
            <a:ext cx="1167479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3c. </a:t>
            </a:r>
            <a:r>
              <a:rPr lang="en-US" sz="1800" dirty="0">
                <a:solidFill>
                  <a:srgbClr val="000000"/>
                </a:solidFill>
              </a:rPr>
              <a:t>Wait for I/O complete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53" name="Straight Connector 4">
            <a:extLst>
              <a:ext uri="{FF2B5EF4-FFF2-40B4-BE49-F238E27FC236}">
                <a16:creationId xmlns:a16="http://schemas.microsoft.com/office/drawing/2014/main" id="{6F3BCA47-5C4E-9047-9FB9-CAD7DD3AA60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7481" y="5178118"/>
            <a:ext cx="143985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4" name="Text Box 93">
            <a:extLst>
              <a:ext uri="{FF2B5EF4-FFF2-40B4-BE49-F238E27FC236}">
                <a16:creationId xmlns:a16="http://schemas.microsoft.com/office/drawing/2014/main" id="{3E7B3867-B7C3-6D4B-A950-E5FF56B18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4103" y="5251847"/>
            <a:ext cx="3333752" cy="120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Disk performs read and deposits block in frame with Direct Memory Access (DMA).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>
                <a:solidFill>
                  <a:srgbClr val="000000"/>
                </a:solidFill>
              </a:rPr>
              <a:t>Interrupt signals completion.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</a:t>
            </a:r>
          </a:p>
        </p:txBody>
      </p:sp>
      <p:sp>
        <p:nvSpPr>
          <p:cNvPr id="59" name="Oval 54">
            <a:extLst>
              <a:ext uri="{FF2B5EF4-FFF2-40B4-BE49-F238E27FC236}">
                <a16:creationId xmlns:a16="http://schemas.microsoft.com/office/drawing/2014/main" id="{1A14B038-5595-A348-9CF2-77E011E91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6789" y="4348945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" name="Text Box 93">
            <a:extLst>
              <a:ext uri="{FF2B5EF4-FFF2-40B4-BE49-F238E27FC236}">
                <a16:creationId xmlns:a16="http://schemas.microsoft.com/office/drawing/2014/main" id="{236E270D-102D-2441-8C6E-B69E02981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202" y="5534268"/>
            <a:ext cx="146539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rgbClr val="000000"/>
                </a:solidFill>
              </a:rPr>
              <a:t>interrupt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7" name="Text Box 93">
            <a:extLst>
              <a:ext uri="{FF2B5EF4-FFF2-40B4-BE49-F238E27FC236}">
                <a16:creationId xmlns:a16="http://schemas.microsoft.com/office/drawing/2014/main" id="{6D72CFA8-4E88-7148-9B47-493A6A532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024" y="4025782"/>
            <a:ext cx="146539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rgbClr val="000000"/>
                </a:solidFill>
              </a:rPr>
              <a:t>wakeup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22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Arial" charset="0"/>
              </a:rPr>
              <a:t>Threads + interrupts </a:t>
            </a:r>
            <a:r>
              <a:rPr lang="en-US" sz="3600" dirty="0">
                <a:latin typeface="Arial" charset="0"/>
                <a:ea typeface="ＭＳ Ｐゴシック" charset="0"/>
                <a:cs typeface="Arial" charset="0"/>
                <a:sym typeface="Wingdings" pitchFamily="2" charset="2"/>
              </a:rPr>
              <a:t></a:t>
            </a:r>
            <a:r>
              <a:rPr lang="en-US" sz="3600" dirty="0">
                <a:latin typeface="Arial" charset="0"/>
                <a:ea typeface="ＭＳ Ｐゴシック" charset="0"/>
                <a:cs typeface="Arial" charset="0"/>
              </a:rPr>
              <a:t> more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DA725-955A-7147-A01F-0A2E4FFC1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331087"/>
            <a:ext cx="8226425" cy="884674"/>
          </a:xfrm>
        </p:spPr>
        <p:txBody>
          <a:bodyPr/>
          <a:lstStyle/>
          <a:p>
            <a:r>
              <a:rPr lang="en-US" sz="2000" b="1" dirty="0"/>
              <a:t>How to synchronize with interrupt handlers?</a:t>
            </a:r>
          </a:p>
          <a:p>
            <a:r>
              <a:rPr lang="en-US" sz="2000" dirty="0"/>
              <a:t>Interrupt handlers may race with the threads.</a:t>
            </a:r>
          </a:p>
          <a:p>
            <a:r>
              <a:rPr lang="en-US" sz="2000" dirty="0"/>
              <a:t>And/or they may race with one another, possibly on other cores.</a:t>
            </a:r>
          </a:p>
          <a:p>
            <a:endParaRPr lang="en-US" sz="2000" dirty="0"/>
          </a:p>
        </p:txBody>
      </p:sp>
      <p:grpSp>
        <p:nvGrpSpPr>
          <p:cNvPr id="112645" name="Group 3"/>
          <p:cNvGrpSpPr>
            <a:grpSpLocks/>
          </p:cNvGrpSpPr>
          <p:nvPr/>
        </p:nvGrpSpPr>
        <p:grpSpPr bwMode="auto">
          <a:xfrm>
            <a:off x="442911" y="1686717"/>
            <a:ext cx="914400" cy="914400"/>
            <a:chOff x="3689" y="1658"/>
            <a:chExt cx="576" cy="576"/>
          </a:xfrm>
        </p:grpSpPr>
        <p:grpSp>
          <p:nvGrpSpPr>
            <p:cNvPr id="112690" name="Group 4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15" name="Oval 5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/>
                </a:endParaRPr>
              </a:p>
            </p:txBody>
          </p:sp>
          <p:sp>
            <p:nvSpPr>
              <p:cNvPr id="16" name="AutoShape 6"/>
              <p:cNvSpPr>
                <a:spLocks noChangeArrowheads="1"/>
              </p:cNvSpPr>
              <p:nvPr/>
            </p:nvSpPr>
            <p:spPr bwMode="auto">
              <a:xfrm flipH="1">
                <a:off x="4469" y="2908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Arial" charset="0"/>
                  <a:cs typeface="Arial"/>
                </a:endParaRPr>
              </a:p>
            </p:txBody>
          </p:sp>
        </p:grpSp>
        <p:sp>
          <p:nvSpPr>
            <p:cNvPr id="14" name="AutoShape 7"/>
            <p:cNvSpPr>
              <a:spLocks noChangeArrowheads="1"/>
            </p:cNvSpPr>
            <p:nvPr/>
          </p:nvSpPr>
          <p:spPr bwMode="auto">
            <a:xfrm rot="-8460389">
              <a:off x="3714" y="1735"/>
              <a:ext cx="69" cy="7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Arial" charset="0"/>
                <a:cs typeface="Arial"/>
              </a:endParaRPr>
            </a:p>
          </p:txBody>
        </p:sp>
      </p:grpSp>
      <p:sp>
        <p:nvSpPr>
          <p:cNvPr id="112646" name="AutoShape 10"/>
          <p:cNvSpPr>
            <a:spLocks noChangeArrowheads="1"/>
          </p:cNvSpPr>
          <p:nvPr/>
        </p:nvSpPr>
        <p:spPr bwMode="auto">
          <a:xfrm>
            <a:off x="342899" y="2997198"/>
            <a:ext cx="8458201" cy="1669654"/>
          </a:xfrm>
          <a:prstGeom prst="flowChartProcess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41" name="Straight Connector 4"/>
          <p:cNvCxnSpPr>
            <a:cxnSpLocks noChangeShapeType="1"/>
          </p:cNvCxnSpPr>
          <p:nvPr/>
        </p:nvCxnSpPr>
        <p:spPr bwMode="auto">
          <a:xfrm>
            <a:off x="1357311" y="2168523"/>
            <a:ext cx="64928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" name="Text Box 93"/>
          <p:cNvSpPr txBox="1">
            <a:spLocks noChangeArrowheads="1"/>
          </p:cNvSpPr>
          <p:nvPr/>
        </p:nvSpPr>
        <p:spPr bwMode="auto">
          <a:xfrm>
            <a:off x="1501910" y="1614466"/>
            <a:ext cx="146539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rgbClr val="000000"/>
                </a:solidFill>
              </a:rPr>
              <a:t>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rap/fault</a:t>
            </a:r>
          </a:p>
        </p:txBody>
      </p:sp>
      <p:sp>
        <p:nvSpPr>
          <p:cNvPr id="45" name="Explosion 1 42"/>
          <p:cNvSpPr>
            <a:spLocks noChangeArrowheads="1"/>
          </p:cNvSpPr>
          <p:nvPr/>
        </p:nvSpPr>
        <p:spPr bwMode="auto">
          <a:xfrm>
            <a:off x="1978025" y="1930398"/>
            <a:ext cx="428625" cy="427037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49" name="Straight Connector 4"/>
          <p:cNvCxnSpPr>
            <a:cxnSpLocks noChangeShapeType="1"/>
          </p:cNvCxnSpPr>
          <p:nvPr/>
        </p:nvCxnSpPr>
        <p:spPr bwMode="auto">
          <a:xfrm>
            <a:off x="2229643" y="3530598"/>
            <a:ext cx="12041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"/>
          <p:cNvCxnSpPr>
            <a:cxnSpLocks noChangeShapeType="1"/>
          </p:cNvCxnSpPr>
          <p:nvPr/>
        </p:nvCxnSpPr>
        <p:spPr bwMode="auto">
          <a:xfrm>
            <a:off x="2229643" y="2347909"/>
            <a:ext cx="0" cy="118269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0" name="Straight Connector 4"/>
          <p:cNvCxnSpPr>
            <a:cxnSpLocks noChangeShapeType="1"/>
          </p:cNvCxnSpPr>
          <p:nvPr/>
        </p:nvCxnSpPr>
        <p:spPr bwMode="auto">
          <a:xfrm>
            <a:off x="4398963" y="3530598"/>
            <a:ext cx="973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5372100" y="3365498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s-IS" sz="18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Calibri"/>
                <a:ea typeface="+mn-ea"/>
                <a:cs typeface="Arial"/>
              </a:rPr>
              <a:t>…..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3367"/>
              </a:solidFill>
              <a:effectLst/>
              <a:uLnTx/>
              <a:uFillTx/>
              <a:latin typeface="Calibri"/>
              <a:ea typeface="+mn-ea"/>
              <a:cs typeface="Arial"/>
            </a:endParaRPr>
          </a:p>
        </p:txBody>
      </p:sp>
      <p:cxnSp>
        <p:nvCxnSpPr>
          <p:cNvPr id="62" name="Straight Connector 4"/>
          <p:cNvCxnSpPr>
            <a:cxnSpLocks noChangeShapeType="1"/>
          </p:cNvCxnSpPr>
          <p:nvPr/>
        </p:nvCxnSpPr>
        <p:spPr bwMode="auto">
          <a:xfrm>
            <a:off x="5996774" y="3524764"/>
            <a:ext cx="83264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4" name="Straight Connector 4"/>
          <p:cNvCxnSpPr>
            <a:cxnSpLocks noChangeShapeType="1"/>
          </p:cNvCxnSpPr>
          <p:nvPr/>
        </p:nvCxnSpPr>
        <p:spPr bwMode="auto">
          <a:xfrm flipV="1">
            <a:off x="6829417" y="2203448"/>
            <a:ext cx="0" cy="13271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65" name="Straight Connector 4"/>
          <p:cNvCxnSpPr>
            <a:cxnSpLocks noChangeShapeType="1"/>
          </p:cNvCxnSpPr>
          <p:nvPr/>
        </p:nvCxnSpPr>
        <p:spPr bwMode="auto">
          <a:xfrm>
            <a:off x="6812755" y="2178048"/>
            <a:ext cx="64928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66" name="Text Box 93"/>
          <p:cNvSpPr txBox="1">
            <a:spLocks noChangeArrowheads="1"/>
          </p:cNvSpPr>
          <p:nvPr/>
        </p:nvSpPr>
        <p:spPr bwMode="auto">
          <a:xfrm>
            <a:off x="7518399" y="1873621"/>
            <a:ext cx="1462087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R="0" lvl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Return to user mode</a:t>
            </a:r>
          </a:p>
        </p:txBody>
      </p:sp>
      <p:cxnSp>
        <p:nvCxnSpPr>
          <p:cNvPr id="12" name="Curved Connector 11"/>
          <p:cNvCxnSpPr>
            <a:cxnSpLocks/>
          </p:cNvCxnSpPr>
          <p:nvPr/>
        </p:nvCxnSpPr>
        <p:spPr bwMode="auto">
          <a:xfrm rot="10800000" flipV="1">
            <a:off x="2229643" y="2554388"/>
            <a:ext cx="480128" cy="432817"/>
          </a:xfrm>
          <a:prstGeom prst="curvedConnector3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6" name="Group 113"/>
          <p:cNvGrpSpPr>
            <a:grpSpLocks/>
          </p:cNvGrpSpPr>
          <p:nvPr/>
        </p:nvGrpSpPr>
        <p:grpSpPr bwMode="auto">
          <a:xfrm>
            <a:off x="5600693" y="3124197"/>
            <a:ext cx="792163" cy="639763"/>
            <a:chOff x="1905000" y="2895599"/>
            <a:chExt cx="792162" cy="639765"/>
          </a:xfrm>
        </p:grpSpPr>
        <p:sp>
          <p:nvSpPr>
            <p:cNvPr id="77" name="Merge 60"/>
            <p:cNvSpPr>
              <a:spLocks noChangeArrowheads="1"/>
            </p:cNvSpPr>
            <p:nvPr/>
          </p:nvSpPr>
          <p:spPr bwMode="auto">
            <a:xfrm flipV="1">
              <a:off x="1905000" y="2895599"/>
              <a:ext cx="792162" cy="639765"/>
            </a:xfrm>
            <a:prstGeom prst="flowChartMerg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  <p:sp>
          <p:nvSpPr>
            <p:cNvPr id="78" name="Text Box 23"/>
            <p:cNvSpPr txBox="1">
              <a:spLocks noChangeArrowheads="1"/>
            </p:cNvSpPr>
            <p:nvPr/>
          </p:nvSpPr>
          <p:spPr bwMode="auto">
            <a:xfrm>
              <a:off x="1984284" y="3135868"/>
              <a:ext cx="63359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wait</a:t>
              </a:r>
              <a:endPara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39" name="Text Box 93">
            <a:extLst>
              <a:ext uri="{FF2B5EF4-FFF2-40B4-BE49-F238E27FC236}">
                <a16:creationId xmlns:a16="http://schemas.microsoft.com/office/drawing/2014/main" id="{1226392A-312D-FD4B-8F2D-9E36F7A95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583" y="2013576"/>
            <a:ext cx="1242020" cy="925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</a:rPr>
              <a:t>Enter kernel mode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0" name="Group 19">
            <a:extLst>
              <a:ext uri="{FF2B5EF4-FFF2-40B4-BE49-F238E27FC236}">
                <a16:creationId xmlns:a16="http://schemas.microsoft.com/office/drawing/2014/main" id="{CA44E377-FE92-6646-BEBD-1F38F3472EEA}"/>
              </a:ext>
            </a:extLst>
          </p:cNvPr>
          <p:cNvGrpSpPr>
            <a:grpSpLocks/>
          </p:cNvGrpSpPr>
          <p:nvPr/>
        </p:nvGrpSpPr>
        <p:grpSpPr bwMode="auto">
          <a:xfrm>
            <a:off x="2387594" y="3364465"/>
            <a:ext cx="357188" cy="357188"/>
            <a:chOff x="3689" y="1658"/>
            <a:chExt cx="576" cy="576"/>
          </a:xfrm>
        </p:grpSpPr>
        <p:grpSp>
          <p:nvGrpSpPr>
            <p:cNvPr id="42" name="Group 20">
              <a:extLst>
                <a:ext uri="{FF2B5EF4-FFF2-40B4-BE49-F238E27FC236}">
                  <a16:creationId xmlns:a16="http://schemas.microsoft.com/office/drawing/2014/main" id="{BD4E14A3-6927-1D49-8DD5-1D71D2CD4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46" name="Oval 21">
                <a:extLst>
                  <a:ext uri="{FF2B5EF4-FFF2-40B4-BE49-F238E27FC236}">
                    <a16:creationId xmlns:a16="http://schemas.microsoft.com/office/drawing/2014/main" id="{17B939FF-651C-CF44-9A63-276271D595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rgbClr val="618FFD"/>
              </a:solidFill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7" name="AutoShape 22">
                <a:extLst>
                  <a:ext uri="{FF2B5EF4-FFF2-40B4-BE49-F238E27FC236}">
                    <a16:creationId xmlns:a16="http://schemas.microsoft.com/office/drawing/2014/main" id="{420D5D45-194A-E14C-8F7C-6B10AC8B5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469" y="2909"/>
                <a:ext cx="197" cy="335"/>
              </a:xfrm>
              <a:prstGeom prst="lightningBol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3" name="AutoShape 23">
              <a:extLst>
                <a:ext uri="{FF2B5EF4-FFF2-40B4-BE49-F238E27FC236}">
                  <a16:creationId xmlns:a16="http://schemas.microsoft.com/office/drawing/2014/main" id="{D775ABBF-99B7-714A-9E83-E88B2B6207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460389">
              <a:off x="3715" y="1735"/>
              <a:ext cx="69" cy="74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DEFF0BCB-A02D-8840-8844-AF51AF38B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898" y="3019446"/>
            <a:ext cx="298439" cy="298439"/>
          </a:xfrm>
          <a:prstGeom prst="rect">
            <a:avLst/>
          </a:prstGeom>
        </p:spPr>
      </p:pic>
      <p:sp>
        <p:nvSpPr>
          <p:cNvPr id="70" name="Text Box 93">
            <a:extLst>
              <a:ext uri="{FF2B5EF4-FFF2-40B4-BE49-F238E27FC236}">
                <a16:creationId xmlns:a16="http://schemas.microsoft.com/office/drawing/2014/main" id="{50CBB9E4-B570-784B-8F90-193479018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700" y="3045467"/>
            <a:ext cx="167268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rgbClr val="000000"/>
                </a:solidFill>
              </a:rPr>
              <a:t>Shared kernel space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63" name="Straight Connector 4">
            <a:extLst>
              <a:ext uri="{FF2B5EF4-FFF2-40B4-BE49-F238E27FC236}">
                <a16:creationId xmlns:a16="http://schemas.microsoft.com/office/drawing/2014/main" id="{AF00C4AF-11F0-8542-8D84-2A60CB3EB7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62790" y="3530596"/>
            <a:ext cx="973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68" name="Group 29">
            <a:extLst>
              <a:ext uri="{FF2B5EF4-FFF2-40B4-BE49-F238E27FC236}">
                <a16:creationId xmlns:a16="http://schemas.microsoft.com/office/drawing/2014/main" id="{BA4E18D8-1044-D14E-9E12-248DAA4CFC0F}"/>
              </a:ext>
            </a:extLst>
          </p:cNvPr>
          <p:cNvGrpSpPr>
            <a:grpSpLocks/>
          </p:cNvGrpSpPr>
          <p:nvPr/>
        </p:nvGrpSpPr>
        <p:grpSpPr bwMode="auto">
          <a:xfrm>
            <a:off x="1615959" y="3926678"/>
            <a:ext cx="397669" cy="397669"/>
            <a:chOff x="4201" y="2912"/>
            <a:chExt cx="255" cy="255"/>
          </a:xfrm>
        </p:grpSpPr>
        <p:sp>
          <p:nvSpPr>
            <p:cNvPr id="71" name="Oval 30">
              <a:extLst>
                <a:ext uri="{FF2B5EF4-FFF2-40B4-BE49-F238E27FC236}">
                  <a16:creationId xmlns:a16="http://schemas.microsoft.com/office/drawing/2014/main" id="{4E481B5F-F071-2941-8E0A-0A7F4B0A9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" y="2912"/>
              <a:ext cx="255" cy="255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4" name="AutoShape 31">
              <a:extLst>
                <a:ext uri="{FF2B5EF4-FFF2-40B4-BE49-F238E27FC236}">
                  <a16:creationId xmlns:a16="http://schemas.microsoft.com/office/drawing/2014/main" id="{B50B0486-CC28-CD46-8A40-B34B56A7F7C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290" y="2968"/>
              <a:ext cx="89" cy="148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5" name="AutoShape 32">
              <a:extLst>
                <a:ext uri="{FF2B5EF4-FFF2-40B4-BE49-F238E27FC236}">
                  <a16:creationId xmlns:a16="http://schemas.microsoft.com/office/drawing/2014/main" id="{55FD6FD1-B135-6A48-B4BC-6F30CDE6F8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460389">
              <a:off x="4212" y="2946"/>
              <a:ext cx="29" cy="3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 charset="0"/>
                <a:cs typeface="ＭＳ Ｐゴシック" charset="0"/>
              </a:endParaRPr>
            </a:p>
          </p:txBody>
        </p:sp>
      </p:grpSp>
      <p:cxnSp>
        <p:nvCxnSpPr>
          <p:cNvPr id="80" name="Straight Connector 4">
            <a:extLst>
              <a:ext uri="{FF2B5EF4-FFF2-40B4-BE49-F238E27FC236}">
                <a16:creationId xmlns:a16="http://schemas.microsoft.com/office/drawing/2014/main" id="{8E93E728-8D55-A848-B3EF-E2E8A0C7171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81201" y="4118634"/>
            <a:ext cx="973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Connector 4">
            <a:extLst>
              <a:ext uri="{FF2B5EF4-FFF2-40B4-BE49-F238E27FC236}">
                <a16:creationId xmlns:a16="http://schemas.microsoft.com/office/drawing/2014/main" id="{5562B12B-B044-8249-BBF0-99B326209C6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07279" y="4279143"/>
            <a:ext cx="68255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Connector 4">
            <a:extLst>
              <a:ext uri="{FF2B5EF4-FFF2-40B4-BE49-F238E27FC236}">
                <a16:creationId xmlns:a16="http://schemas.microsoft.com/office/drawing/2014/main" id="{EE6F7806-7A92-A047-8400-435C5A548FA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07279" y="4274664"/>
            <a:ext cx="0" cy="544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2" name="Straight Connector 4">
            <a:extLst>
              <a:ext uri="{FF2B5EF4-FFF2-40B4-BE49-F238E27FC236}">
                <a16:creationId xmlns:a16="http://schemas.microsoft.com/office/drawing/2014/main" id="{2F95AA66-1BD1-9643-A442-A2879DAA61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89713" y="4274664"/>
            <a:ext cx="0" cy="5327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3" name="Explosion 1 52">
            <a:extLst>
              <a:ext uri="{FF2B5EF4-FFF2-40B4-BE49-F238E27FC236}">
                <a16:creationId xmlns:a16="http://schemas.microsoft.com/office/drawing/2014/main" id="{B238328D-DEAB-B041-A1C1-93375BC21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6991" y="4820951"/>
            <a:ext cx="428625" cy="427037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4" name="Text Box 93">
            <a:extLst>
              <a:ext uri="{FF2B5EF4-FFF2-40B4-BE49-F238E27FC236}">
                <a16:creationId xmlns:a16="http://schemas.microsoft.com/office/drawing/2014/main" id="{3455D69A-5A06-B94D-8FBB-B61799B3B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6130" y="4820975"/>
            <a:ext cx="69477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rgbClr val="000000"/>
                </a:solidFill>
              </a:rPr>
              <a:t>EOI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55" name="Straight Connector 4">
            <a:extLst>
              <a:ext uri="{FF2B5EF4-FFF2-40B4-BE49-F238E27FC236}">
                <a16:creationId xmlns:a16="http://schemas.microsoft.com/office/drawing/2014/main" id="{A96DE2BA-AF6B-7744-A029-CB43D8A2A54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63709" y="4808003"/>
            <a:ext cx="143985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/>
            <a:tailEnd type="triangle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7" name="Text Box 93">
            <a:extLst>
              <a:ext uri="{FF2B5EF4-FFF2-40B4-BE49-F238E27FC236}">
                <a16:creationId xmlns:a16="http://schemas.microsoft.com/office/drawing/2014/main" id="{1E1D75E9-2E1A-874C-B243-0D59A9626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6265" y="4181248"/>
            <a:ext cx="146539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rgbClr val="000000"/>
                </a:solidFill>
              </a:rPr>
              <a:t>interrupt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15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AAEDBC-6B6C-694D-BCE6-26A5B34E7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Uniprocessors: classic easy case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0409EF-95DF-7D43-BAEC-CBCCA63E7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many years ago I worked on a BSD-derived kernel at the dawn of the multiprocessor (SMP) era.</a:t>
            </a:r>
          </a:p>
          <a:p>
            <a:r>
              <a:rPr lang="en-US" dirty="0"/>
              <a:t>It was a classic Unix kernel for uniprocessors:</a:t>
            </a:r>
          </a:p>
          <a:p>
            <a:pPr lvl="1"/>
            <a:r>
              <a:rPr lang="en-US" dirty="0"/>
              <a:t>Locks and conditions were just flag bits in data structures: locked, waiting, etc.</a:t>
            </a:r>
          </a:p>
          <a:p>
            <a:pPr lvl="1"/>
            <a:r>
              <a:rPr lang="en-US" dirty="0"/>
              <a:t>No atomic instructions.  Nobody cared, because:</a:t>
            </a:r>
          </a:p>
          <a:p>
            <a:pPr lvl="1"/>
            <a:r>
              <a:rPr lang="en-US" b="1" dirty="0"/>
              <a:t>No preemptions in kernel mode!  </a:t>
            </a:r>
            <a:r>
              <a:rPr lang="en-US" dirty="0"/>
              <a:t>(As in Linux.)</a:t>
            </a:r>
          </a:p>
          <a:p>
            <a:pPr lvl="1"/>
            <a:r>
              <a:rPr lang="en-US" dirty="0"/>
              <a:t>If you have the processor, you have it until you let it go—by sleeping or returning to user mode.</a:t>
            </a:r>
          </a:p>
          <a:p>
            <a:pPr lvl="1"/>
            <a:r>
              <a:rPr lang="en-US" b="1" dirty="0"/>
              <a:t>Disable interrupts </a:t>
            </a:r>
            <a:r>
              <a:rPr lang="en-US" dirty="0"/>
              <a:t>when operating on data shared with interrupt handlers.</a:t>
            </a:r>
          </a:p>
        </p:txBody>
      </p:sp>
    </p:spTree>
    <p:extLst>
      <p:ext uri="{BB962C8B-B14F-4D97-AF65-F5344CB8AC3E}">
        <p14:creationId xmlns:p14="http://schemas.microsoft.com/office/powerpoint/2010/main" val="2626297379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5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59607</TotalTime>
  <Words>1949</Words>
  <Application>Microsoft Macintosh PowerPoint</Application>
  <PresentationFormat>On-screen Show (4:3)</PresentationFormat>
  <Paragraphs>274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Gill Sans MT</vt:lpstr>
      <vt:lpstr>Lucida Sans Unicode</vt:lpstr>
      <vt:lpstr>Times New Roman</vt:lpstr>
      <vt:lpstr>1_Default Design</vt:lpstr>
      <vt:lpstr>15_Default Design</vt:lpstr>
      <vt:lpstr>2_Default Design</vt:lpstr>
      <vt:lpstr>PowerPoint Presentation</vt:lpstr>
      <vt:lpstr>Threads in the kernel: racy!</vt:lpstr>
      <vt:lpstr>Thread states and transitions</vt:lpstr>
      <vt:lpstr>Step 1: blocking synchronization</vt:lpstr>
      <vt:lpstr>The role of interrupts</vt:lpstr>
      <vt:lpstr>Example: handling a page fault</vt:lpstr>
      <vt:lpstr>Example: handling a page fault</vt:lpstr>
      <vt:lpstr>Threads + interrupts  more races</vt:lpstr>
      <vt:lpstr>Uniprocessors: classic easy case</vt:lpstr>
      <vt:lpstr>Interrupts</vt:lpstr>
      <vt:lpstr>Interrupt nesting and priority</vt:lpstr>
      <vt:lpstr>Interrupt priority: rough sketch</vt:lpstr>
      <vt:lpstr>Details vary by machine (I-64)</vt:lpstr>
      <vt:lpstr>Details vary by OS (Linux)</vt:lpstr>
      <vt:lpstr>OS controls which cores receive which I/O interrupts (I-64)</vt:lpstr>
      <vt:lpstr>Interrupts: a few important details</vt:lpstr>
      <vt:lpstr>What ISRs do</vt:lpstr>
      <vt:lpstr>ISRs race and they never sleep</vt:lpstr>
      <vt:lpstr>Synchronizing with ISRs</vt:lpstr>
      <vt:lpstr>Next step: synchronizing SMPs</vt:lpstr>
      <vt:lpstr>Non-blocking synchronization</vt:lpstr>
      <vt:lpstr>Spinlock: Intel</vt:lpstr>
      <vt:lpstr>Atomic instructions also drive hardware memory consistency</vt:lpstr>
      <vt:lpstr>XCHG: some details (I-64)</vt:lpstr>
      <vt:lpstr>Example: Linux spinlocks</vt:lpstr>
      <vt:lpstr>Synchronizing with ISRs, revisited</vt:lpstr>
      <vt:lpstr>Example: Linux spinlock macros</vt:lpstr>
      <vt:lpstr>Spinlocks in user mode?</vt:lpstr>
      <vt:lpstr>Summary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Chase</dc:creator>
  <cp:lastModifiedBy>Jeff Chase</cp:lastModifiedBy>
  <cp:revision>267</cp:revision>
  <cp:lastPrinted>2018-09-26T19:05:09Z</cp:lastPrinted>
  <dcterms:created xsi:type="dcterms:W3CDTF">2015-01-09T14:09:45Z</dcterms:created>
  <dcterms:modified xsi:type="dcterms:W3CDTF">2020-09-06T18:35:06Z</dcterms:modified>
</cp:coreProperties>
</file>