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/>
    <p:restoredTop sz="94830"/>
  </p:normalViewPr>
  <p:slideViewPr>
    <p:cSldViewPr snapToGrid="0" snapToObjects="1">
      <p:cViewPr varScale="1">
        <p:scale>
          <a:sx n="107" d="100"/>
          <a:sy n="107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3791C7A-3FC2-409D-954B-94CD3EDB3E3C}"/>
    <pc:docChg chg="modSld">
      <pc:chgData name="Hewner, Mike" userId="7f3f83dd-6dfb-4127-a87f-c1714bd4fac9" providerId="ADAL" clId="{33791C7A-3FC2-409D-954B-94CD3EDB3E3C}" dt="2020-09-10T17:37:14.470" v="17" actId="6549"/>
      <pc:docMkLst>
        <pc:docMk/>
      </pc:docMkLst>
      <pc:sldChg chg="modSp mod">
        <pc:chgData name="Hewner, Mike" userId="7f3f83dd-6dfb-4127-a87f-c1714bd4fac9" providerId="ADAL" clId="{33791C7A-3FC2-409D-954B-94CD3EDB3E3C}" dt="2020-09-10T17:36:29.859" v="6" actId="20577"/>
        <pc:sldMkLst>
          <pc:docMk/>
          <pc:sldMk cId="1173768045" sldId="258"/>
        </pc:sldMkLst>
        <pc:spChg chg="mod">
          <ac:chgData name="Hewner, Mike" userId="7f3f83dd-6dfb-4127-a87f-c1714bd4fac9" providerId="ADAL" clId="{33791C7A-3FC2-409D-954B-94CD3EDB3E3C}" dt="2020-09-10T17:36:29.859" v="6" actId="20577"/>
          <ac:spMkLst>
            <pc:docMk/>
            <pc:sldMk cId="1173768045" sldId="258"/>
            <ac:spMk id="3" creationId="{CFB51647-7FC2-7C47-95B0-DA500DB26AD2}"/>
          </ac:spMkLst>
        </pc:spChg>
      </pc:sldChg>
      <pc:sldChg chg="modSp mod">
        <pc:chgData name="Hewner, Mike" userId="7f3f83dd-6dfb-4127-a87f-c1714bd4fac9" providerId="ADAL" clId="{33791C7A-3FC2-409D-954B-94CD3EDB3E3C}" dt="2020-09-10T17:36:49.060" v="15" actId="20577"/>
        <pc:sldMkLst>
          <pc:docMk/>
          <pc:sldMk cId="2260209499" sldId="259"/>
        </pc:sldMkLst>
        <pc:spChg chg="mod">
          <ac:chgData name="Hewner, Mike" userId="7f3f83dd-6dfb-4127-a87f-c1714bd4fac9" providerId="ADAL" clId="{33791C7A-3FC2-409D-954B-94CD3EDB3E3C}" dt="2020-09-10T17:36:49.060" v="15" actId="20577"/>
          <ac:spMkLst>
            <pc:docMk/>
            <pc:sldMk cId="2260209499" sldId="259"/>
            <ac:spMk id="3" creationId="{9FA131F6-E9C5-854A-A109-D8958C4CB27D}"/>
          </ac:spMkLst>
        </pc:spChg>
      </pc:sldChg>
      <pc:sldChg chg="modSp mod">
        <pc:chgData name="Hewner, Mike" userId="7f3f83dd-6dfb-4127-a87f-c1714bd4fac9" providerId="ADAL" clId="{33791C7A-3FC2-409D-954B-94CD3EDB3E3C}" dt="2020-09-10T17:37:14.470" v="17" actId="6549"/>
        <pc:sldMkLst>
          <pc:docMk/>
          <pc:sldMk cId="2736539997" sldId="263"/>
        </pc:sldMkLst>
        <pc:spChg chg="mod">
          <ac:chgData name="Hewner, Mike" userId="7f3f83dd-6dfb-4127-a87f-c1714bd4fac9" providerId="ADAL" clId="{33791C7A-3FC2-409D-954B-94CD3EDB3E3C}" dt="2020-09-10T17:37:14.470" v="17" actId="6549"/>
          <ac:spMkLst>
            <pc:docMk/>
            <pc:sldMk cId="2736539997" sldId="263"/>
            <ac:spMk id="5" creationId="{1BDCE096-E442-6148-851A-F03E056F39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C235-1A0D-9844-83C0-C84E40549E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8210E-406E-C449-93D2-FC0CBFB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5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CF0-F719-8745-ADF7-BFEEF2EB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912C-FFBD-BA4C-A39A-01555CE4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3C69-60F1-5641-9FA4-6F1D75C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2E74-1489-EE4E-AF21-721E742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FF79-AFEC-304D-AC11-34D1D2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8D2-650C-DF4C-92BF-A9FF1EE2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0142-F3F8-3E4E-9E79-E5DA3D95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256D-76AD-7C4B-9BBD-795831D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07E7-D907-854E-A583-E4876D4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F9E9-83F7-494F-8B10-C6988D0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0887A-61F0-D447-A6DB-503A8B8D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44306-A342-BB4F-B0EC-BA538B63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ED4-3146-3F48-86F8-7B2BAE55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C7F3-16D5-7C41-BF34-AA90047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EB02-FD7C-EA40-BE69-37B608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53B-2B18-464D-B5AB-87B85FA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431-63A0-9D4B-841F-D80542DC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EC4F-0C0C-244D-B400-65F8823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A01B-AF4A-B14E-B66C-63F577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417-32A7-2C4E-9243-204573B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BA54-E3E6-884A-8668-B1451DB9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0BF1-D3BF-5046-9368-90B6E03E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78CD-535E-8C45-BB18-E43D7C4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4F85-D870-8745-925C-03EFFEEA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0220-C2ED-BC47-9DCD-B6D062D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6125-75B2-4C44-8838-EC485DC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109C-EF74-B34F-925C-5A307388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B780-47CC-B140-93C5-DDC63E78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FD4F-7266-3243-9AEC-E6042B7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C498-28E6-7D43-A75B-0B7A881F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C25D-31A0-E242-99E9-97B9160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BA0-5428-C942-AA31-97365BB5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B234-E683-3D4A-90ED-08ADA684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20E3-C219-CC43-9EE2-912C2848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6501-C189-C247-835F-5D662E4D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74F83-5C6E-B048-91A0-62551110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92A72-F4AC-1B45-861D-A91326E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09FD-F322-3244-8470-9BE6015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37D91-7041-0746-9455-095B2AF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B64-7E6F-1D4E-A450-81CE2999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F64BA-BE6E-BD46-A39A-718F5459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B7C9-9023-7A4A-8081-A0D636B9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478B0-7BE9-D046-BD21-35C19ED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1FD-1523-1041-9A09-6FCFC4E4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90310-23E8-D046-9186-91E49753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82D1-4CD2-0B46-A5C1-250858FD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A9E-D149-3441-A852-F65537B2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721C-0C47-4B46-B665-14EEA74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5617-4F7C-FE4C-916F-D983E039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A94F-8E42-6F47-9E0E-8520A9A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B964-DFF0-7D42-9141-57680DB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D36D-37B4-C34F-A671-F44CC65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7A2B-2D86-704D-9BDF-CF4EC03A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BD77F-6FA6-C142-9384-868DD0182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3C3C-D96D-4D4C-9453-88ABF5DD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65EC-7C0E-3A4B-951E-54123D1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6FA3-7045-EE41-821A-CD37892C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13FB-662B-E047-A42E-4FC49016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1465-390B-5148-A3AD-D066ECB8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0F2E-828B-294B-AA7C-31782D69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ADCC-59B5-C34C-A91B-A0C37339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C81A-B8A8-474E-B7FC-4D9C239A0D1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842-637E-0942-A395-C33ACDF3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F376-8A89-C743-A4BD-28999C14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E67-E195-B34D-87E8-50AECBC5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Analysis of Linux Scalability to Many 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1E9A-0C35-064F-8640-D0C4C1E5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 510 Discussion</a:t>
            </a:r>
          </a:p>
          <a:p>
            <a:r>
              <a:rPr lang="en-US" dirty="0"/>
              <a:t>Week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099E-21EF-2347-93E2-F707009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5474A-6E53-0840-9388-48474731FE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19" y="1548893"/>
            <a:ext cx="7094575" cy="44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4C82F4-F750-F649-8619-D2D5161886D9}"/>
              </a:ext>
            </a:extLst>
          </p:cNvPr>
          <p:cNvCxnSpPr>
            <a:cxnSpLocks/>
          </p:cNvCxnSpPr>
          <p:nvPr/>
        </p:nvCxnSpPr>
        <p:spPr>
          <a:xfrm flipH="1" flipV="1">
            <a:off x="6804562" y="4949326"/>
            <a:ext cx="2846119" cy="3597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4FB458-3D7F-0E4A-A5A7-0A8D22C2F942}"/>
              </a:ext>
            </a:extLst>
          </p:cNvPr>
          <p:cNvSpPr txBox="1"/>
          <p:nvPr/>
        </p:nvSpPr>
        <p:spPr>
          <a:xfrm>
            <a:off x="9911257" y="5129216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Multi-core</a:t>
            </a:r>
          </a:p>
        </p:txBody>
      </p:sp>
    </p:spTree>
    <p:extLst>
      <p:ext uri="{BB962C8B-B14F-4D97-AF65-F5344CB8AC3E}">
        <p14:creationId xmlns:p14="http://schemas.microsoft.com/office/powerpoint/2010/main" val="6823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C0C7-D6E0-884F-A9FE-BB9056A6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applications to multi-core servers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EE280B-5DC8-3D4C-B228-68AE08C5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Single-core performance, P</a:t>
            </a:r>
          </a:p>
          <a:p>
            <a:pPr lvl="1"/>
            <a:r>
              <a:rPr lang="en-US" dirty="0"/>
              <a:t>On m cores, ideally we want to have performance of m * P </a:t>
            </a:r>
          </a:p>
          <a:p>
            <a:pPr lvl="1"/>
            <a:r>
              <a:rPr lang="en-US" dirty="0"/>
              <a:t>In reality, it is almost never the case because applications contain parts can need to run sequentially in order to access shared data, etc.</a:t>
            </a:r>
          </a:p>
          <a:p>
            <a:r>
              <a:rPr lang="en-US" dirty="0"/>
              <a:t>Scalability means how much gap the performance is compared to the ideal speed up</a:t>
            </a:r>
          </a:p>
        </p:txBody>
      </p:sp>
    </p:spTree>
    <p:extLst>
      <p:ext uri="{BB962C8B-B14F-4D97-AF65-F5344CB8AC3E}">
        <p14:creationId xmlns:p14="http://schemas.microsoft.com/office/powerpoint/2010/main" val="17938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C0C7-D6E0-884F-A9FE-BB9056A6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applications to multi-core servers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4B0117-924A-B84B-A1EF-DAAE3E9EE42F}"/>
              </a:ext>
            </a:extLst>
          </p:cNvPr>
          <p:cNvCxnSpPr>
            <a:cxnSpLocks/>
          </p:cNvCxnSpPr>
          <p:nvPr/>
        </p:nvCxnSpPr>
        <p:spPr>
          <a:xfrm flipV="1">
            <a:off x="2850078" y="2078182"/>
            <a:ext cx="0" cy="30638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DC9C1-64B6-BB4F-A644-C822850FA9B7}"/>
              </a:ext>
            </a:extLst>
          </p:cNvPr>
          <p:cNvCxnSpPr>
            <a:cxnSpLocks/>
          </p:cNvCxnSpPr>
          <p:nvPr/>
        </p:nvCxnSpPr>
        <p:spPr>
          <a:xfrm>
            <a:off x="2850078" y="5142016"/>
            <a:ext cx="64918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3B6EC1-8D7D-CD47-85FC-FA9E13C9F23F}"/>
              </a:ext>
            </a:extLst>
          </p:cNvPr>
          <p:cNvSpPr txBox="1"/>
          <p:nvPr/>
        </p:nvSpPr>
        <p:spPr>
          <a:xfrm>
            <a:off x="9127486" y="5295470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EB369-C398-B947-AA29-324761EA551A}"/>
              </a:ext>
            </a:extLst>
          </p:cNvPr>
          <p:cNvSpPr txBox="1"/>
          <p:nvPr/>
        </p:nvSpPr>
        <p:spPr>
          <a:xfrm>
            <a:off x="1359044" y="1708850"/>
            <a:ext cx="129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Throughput</a:t>
            </a:r>
          </a:p>
          <a:p>
            <a:pPr algn="ctr"/>
            <a:r>
              <a:rPr lang="en-US" dirty="0"/>
              <a:t>(Ops/sec)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428C91F-13D9-BD4D-BAE1-F90E8C2DE7FC}"/>
              </a:ext>
            </a:extLst>
          </p:cNvPr>
          <p:cNvSpPr/>
          <p:nvPr/>
        </p:nvSpPr>
        <p:spPr>
          <a:xfrm>
            <a:off x="3354099" y="2721230"/>
            <a:ext cx="5687212" cy="1567537"/>
          </a:xfrm>
          <a:custGeom>
            <a:avLst/>
            <a:gdLst>
              <a:gd name="connsiteX0" fmla="*/ 0 w 5664530"/>
              <a:gd name="connsiteY0" fmla="*/ 3194462 h 3194462"/>
              <a:gd name="connsiteX1" fmla="*/ 11876 w 5664530"/>
              <a:gd name="connsiteY1" fmla="*/ 3063834 h 3194462"/>
              <a:gd name="connsiteX2" fmla="*/ 71252 w 5664530"/>
              <a:gd name="connsiteY2" fmla="*/ 2921330 h 3194462"/>
              <a:gd name="connsiteX3" fmla="*/ 166255 w 5664530"/>
              <a:gd name="connsiteY3" fmla="*/ 2707574 h 3194462"/>
              <a:gd name="connsiteX4" fmla="*/ 225631 w 5664530"/>
              <a:gd name="connsiteY4" fmla="*/ 2565070 h 3194462"/>
              <a:gd name="connsiteX5" fmla="*/ 356260 w 5664530"/>
              <a:gd name="connsiteY5" fmla="*/ 2303813 h 3194462"/>
              <a:gd name="connsiteX6" fmla="*/ 427512 w 5664530"/>
              <a:gd name="connsiteY6" fmla="*/ 2149434 h 3194462"/>
              <a:gd name="connsiteX7" fmla="*/ 510639 w 5664530"/>
              <a:gd name="connsiteY7" fmla="*/ 2006930 h 3194462"/>
              <a:gd name="connsiteX8" fmla="*/ 558141 w 5664530"/>
              <a:gd name="connsiteY8" fmla="*/ 1911927 h 3194462"/>
              <a:gd name="connsiteX9" fmla="*/ 629392 w 5664530"/>
              <a:gd name="connsiteY9" fmla="*/ 1793174 h 3194462"/>
              <a:gd name="connsiteX10" fmla="*/ 700644 w 5664530"/>
              <a:gd name="connsiteY10" fmla="*/ 1662545 h 3194462"/>
              <a:gd name="connsiteX11" fmla="*/ 748146 w 5664530"/>
              <a:gd name="connsiteY11" fmla="*/ 1591293 h 3194462"/>
              <a:gd name="connsiteX12" fmla="*/ 783772 w 5664530"/>
              <a:gd name="connsiteY12" fmla="*/ 1520041 h 3194462"/>
              <a:gd name="connsiteX13" fmla="*/ 831273 w 5664530"/>
              <a:gd name="connsiteY13" fmla="*/ 1472540 h 3194462"/>
              <a:gd name="connsiteX14" fmla="*/ 866899 w 5664530"/>
              <a:gd name="connsiteY14" fmla="*/ 1413164 h 3194462"/>
              <a:gd name="connsiteX15" fmla="*/ 938151 w 5664530"/>
              <a:gd name="connsiteY15" fmla="*/ 1318161 h 3194462"/>
              <a:gd name="connsiteX16" fmla="*/ 997528 w 5664530"/>
              <a:gd name="connsiteY16" fmla="*/ 1235034 h 3194462"/>
              <a:gd name="connsiteX17" fmla="*/ 1056904 w 5664530"/>
              <a:gd name="connsiteY17" fmla="*/ 1175657 h 3194462"/>
              <a:gd name="connsiteX18" fmla="*/ 1092530 w 5664530"/>
              <a:gd name="connsiteY18" fmla="*/ 1128156 h 3194462"/>
              <a:gd name="connsiteX19" fmla="*/ 1235034 w 5664530"/>
              <a:gd name="connsiteY19" fmla="*/ 1009402 h 3194462"/>
              <a:gd name="connsiteX20" fmla="*/ 1270660 w 5664530"/>
              <a:gd name="connsiteY20" fmla="*/ 985652 h 3194462"/>
              <a:gd name="connsiteX21" fmla="*/ 1306286 w 5664530"/>
              <a:gd name="connsiteY21" fmla="*/ 950026 h 3194462"/>
              <a:gd name="connsiteX22" fmla="*/ 1341912 w 5664530"/>
              <a:gd name="connsiteY22" fmla="*/ 938151 h 3194462"/>
              <a:gd name="connsiteX23" fmla="*/ 1484416 w 5664530"/>
              <a:gd name="connsiteY23" fmla="*/ 843148 h 3194462"/>
              <a:gd name="connsiteX24" fmla="*/ 1520042 w 5664530"/>
              <a:gd name="connsiteY24" fmla="*/ 819397 h 3194462"/>
              <a:gd name="connsiteX25" fmla="*/ 1603169 w 5664530"/>
              <a:gd name="connsiteY25" fmla="*/ 783771 h 3194462"/>
              <a:gd name="connsiteX26" fmla="*/ 1686296 w 5664530"/>
              <a:gd name="connsiteY26" fmla="*/ 736270 h 3194462"/>
              <a:gd name="connsiteX27" fmla="*/ 1757548 w 5664530"/>
              <a:gd name="connsiteY27" fmla="*/ 700644 h 3194462"/>
              <a:gd name="connsiteX28" fmla="*/ 1805050 w 5664530"/>
              <a:gd name="connsiteY28" fmla="*/ 676893 h 3194462"/>
              <a:gd name="connsiteX29" fmla="*/ 1852551 w 5664530"/>
              <a:gd name="connsiteY29" fmla="*/ 665018 h 3194462"/>
              <a:gd name="connsiteX30" fmla="*/ 1971304 w 5664530"/>
              <a:gd name="connsiteY30" fmla="*/ 617517 h 3194462"/>
              <a:gd name="connsiteX31" fmla="*/ 2006930 w 5664530"/>
              <a:gd name="connsiteY31" fmla="*/ 605641 h 3194462"/>
              <a:gd name="connsiteX32" fmla="*/ 2090057 w 5664530"/>
              <a:gd name="connsiteY32" fmla="*/ 570015 h 3194462"/>
              <a:gd name="connsiteX33" fmla="*/ 2149434 w 5664530"/>
              <a:gd name="connsiteY33" fmla="*/ 558140 h 3194462"/>
              <a:gd name="connsiteX34" fmla="*/ 2280063 w 5664530"/>
              <a:gd name="connsiteY34" fmla="*/ 510639 h 3194462"/>
              <a:gd name="connsiteX35" fmla="*/ 2386941 w 5664530"/>
              <a:gd name="connsiteY35" fmla="*/ 486888 h 3194462"/>
              <a:gd name="connsiteX36" fmla="*/ 2422567 w 5664530"/>
              <a:gd name="connsiteY36" fmla="*/ 475013 h 3194462"/>
              <a:gd name="connsiteX37" fmla="*/ 2493818 w 5664530"/>
              <a:gd name="connsiteY37" fmla="*/ 463138 h 3194462"/>
              <a:gd name="connsiteX38" fmla="*/ 2553195 w 5664530"/>
              <a:gd name="connsiteY38" fmla="*/ 451262 h 3194462"/>
              <a:gd name="connsiteX39" fmla="*/ 2588821 w 5664530"/>
              <a:gd name="connsiteY39" fmla="*/ 439387 h 3194462"/>
              <a:gd name="connsiteX40" fmla="*/ 2660073 w 5664530"/>
              <a:gd name="connsiteY40" fmla="*/ 427512 h 3194462"/>
              <a:gd name="connsiteX41" fmla="*/ 2790702 w 5664530"/>
              <a:gd name="connsiteY41" fmla="*/ 391886 h 3194462"/>
              <a:gd name="connsiteX42" fmla="*/ 2850078 w 5664530"/>
              <a:gd name="connsiteY42" fmla="*/ 380010 h 3194462"/>
              <a:gd name="connsiteX43" fmla="*/ 2885704 w 5664530"/>
              <a:gd name="connsiteY43" fmla="*/ 368135 h 3194462"/>
              <a:gd name="connsiteX44" fmla="*/ 2992582 w 5664530"/>
              <a:gd name="connsiteY44" fmla="*/ 344384 h 3194462"/>
              <a:gd name="connsiteX45" fmla="*/ 3028208 w 5664530"/>
              <a:gd name="connsiteY45" fmla="*/ 332509 h 3194462"/>
              <a:gd name="connsiteX46" fmla="*/ 3170712 w 5664530"/>
              <a:gd name="connsiteY46" fmla="*/ 308758 h 3194462"/>
              <a:gd name="connsiteX47" fmla="*/ 3301341 w 5664530"/>
              <a:gd name="connsiteY47" fmla="*/ 285008 h 3194462"/>
              <a:gd name="connsiteX48" fmla="*/ 3348842 w 5664530"/>
              <a:gd name="connsiteY48" fmla="*/ 273132 h 3194462"/>
              <a:gd name="connsiteX49" fmla="*/ 3420094 w 5664530"/>
              <a:gd name="connsiteY49" fmla="*/ 249382 h 3194462"/>
              <a:gd name="connsiteX50" fmla="*/ 3538847 w 5664530"/>
              <a:gd name="connsiteY50" fmla="*/ 225631 h 3194462"/>
              <a:gd name="connsiteX51" fmla="*/ 3586348 w 5664530"/>
              <a:gd name="connsiteY51" fmla="*/ 213756 h 3194462"/>
              <a:gd name="connsiteX52" fmla="*/ 3657600 w 5664530"/>
              <a:gd name="connsiteY52" fmla="*/ 190005 h 3194462"/>
              <a:gd name="connsiteX53" fmla="*/ 3776354 w 5664530"/>
              <a:gd name="connsiteY53" fmla="*/ 178130 h 3194462"/>
              <a:gd name="connsiteX54" fmla="*/ 3859481 w 5664530"/>
              <a:gd name="connsiteY54" fmla="*/ 166254 h 3194462"/>
              <a:gd name="connsiteX55" fmla="*/ 3954483 w 5664530"/>
              <a:gd name="connsiteY55" fmla="*/ 154379 h 3194462"/>
              <a:gd name="connsiteX56" fmla="*/ 4025735 w 5664530"/>
              <a:gd name="connsiteY56" fmla="*/ 130628 h 3194462"/>
              <a:gd name="connsiteX57" fmla="*/ 4144489 w 5664530"/>
              <a:gd name="connsiteY57" fmla="*/ 106878 h 3194462"/>
              <a:gd name="connsiteX58" fmla="*/ 4203865 w 5664530"/>
              <a:gd name="connsiteY58" fmla="*/ 95002 h 3194462"/>
              <a:gd name="connsiteX59" fmla="*/ 4239491 w 5664530"/>
              <a:gd name="connsiteY59" fmla="*/ 83127 h 3194462"/>
              <a:gd name="connsiteX60" fmla="*/ 4370120 w 5664530"/>
              <a:gd name="connsiteY60" fmla="*/ 59376 h 3194462"/>
              <a:gd name="connsiteX61" fmla="*/ 4678878 w 5664530"/>
              <a:gd name="connsiteY61" fmla="*/ 23751 h 3194462"/>
              <a:gd name="connsiteX62" fmla="*/ 4678878 w 5664530"/>
              <a:gd name="connsiteY62" fmla="*/ 23751 h 3194462"/>
              <a:gd name="connsiteX63" fmla="*/ 4916385 w 5664530"/>
              <a:gd name="connsiteY63" fmla="*/ 0 h 3194462"/>
              <a:gd name="connsiteX64" fmla="*/ 5355772 w 5664530"/>
              <a:gd name="connsiteY64" fmla="*/ 11875 h 3194462"/>
              <a:gd name="connsiteX65" fmla="*/ 5427024 w 5664530"/>
              <a:gd name="connsiteY65" fmla="*/ 35626 h 3194462"/>
              <a:gd name="connsiteX66" fmla="*/ 5593278 w 5664530"/>
              <a:gd name="connsiteY66" fmla="*/ 23751 h 3194462"/>
              <a:gd name="connsiteX67" fmla="*/ 5664530 w 5664530"/>
              <a:gd name="connsiteY67" fmla="*/ 0 h 319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664530" h="3194462">
                <a:moveTo>
                  <a:pt x="0" y="3194462"/>
                </a:moveTo>
                <a:cubicBezTo>
                  <a:pt x="3959" y="3150919"/>
                  <a:pt x="840" y="3106140"/>
                  <a:pt x="11876" y="3063834"/>
                </a:cubicBezTo>
                <a:cubicBezTo>
                  <a:pt x="24866" y="3014041"/>
                  <a:pt x="50981" y="2968629"/>
                  <a:pt x="71252" y="2921330"/>
                </a:cubicBezTo>
                <a:cubicBezTo>
                  <a:pt x="101967" y="2849662"/>
                  <a:pt x="135540" y="2779242"/>
                  <a:pt x="166255" y="2707574"/>
                </a:cubicBezTo>
                <a:cubicBezTo>
                  <a:pt x="186526" y="2660275"/>
                  <a:pt x="205113" y="2612262"/>
                  <a:pt x="225631" y="2565070"/>
                </a:cubicBezTo>
                <a:cubicBezTo>
                  <a:pt x="329337" y="2326545"/>
                  <a:pt x="237419" y="2541494"/>
                  <a:pt x="356260" y="2303813"/>
                </a:cubicBezTo>
                <a:cubicBezTo>
                  <a:pt x="381606" y="2253120"/>
                  <a:pt x="401364" y="2199718"/>
                  <a:pt x="427512" y="2149434"/>
                </a:cubicBezTo>
                <a:cubicBezTo>
                  <a:pt x="452883" y="2100644"/>
                  <a:pt x="484137" y="2055115"/>
                  <a:pt x="510639" y="2006930"/>
                </a:cubicBezTo>
                <a:cubicBezTo>
                  <a:pt x="527702" y="1975907"/>
                  <a:pt x="540947" y="1942877"/>
                  <a:pt x="558141" y="1911927"/>
                </a:cubicBezTo>
                <a:cubicBezTo>
                  <a:pt x="580560" y="1871573"/>
                  <a:pt x="606489" y="1833255"/>
                  <a:pt x="629392" y="1793174"/>
                </a:cubicBezTo>
                <a:cubicBezTo>
                  <a:pt x="712221" y="1648224"/>
                  <a:pt x="563586" y="1885264"/>
                  <a:pt x="700644" y="1662545"/>
                </a:cubicBezTo>
                <a:cubicBezTo>
                  <a:pt x="715604" y="1638235"/>
                  <a:pt x="733763" y="1615949"/>
                  <a:pt x="748146" y="1591293"/>
                </a:cubicBezTo>
                <a:cubicBezTo>
                  <a:pt x="761526" y="1568356"/>
                  <a:pt x="768544" y="1541795"/>
                  <a:pt x="783772" y="1520041"/>
                </a:cubicBezTo>
                <a:cubicBezTo>
                  <a:pt x="796613" y="1501697"/>
                  <a:pt x="817525" y="1490215"/>
                  <a:pt x="831273" y="1472540"/>
                </a:cubicBezTo>
                <a:cubicBezTo>
                  <a:pt x="845444" y="1454321"/>
                  <a:pt x="853761" y="1432141"/>
                  <a:pt x="866899" y="1413164"/>
                </a:cubicBezTo>
                <a:cubicBezTo>
                  <a:pt x="889431" y="1380618"/>
                  <a:pt x="916193" y="1351097"/>
                  <a:pt x="938151" y="1318161"/>
                </a:cubicBezTo>
                <a:cubicBezTo>
                  <a:pt x="955178" y="1292621"/>
                  <a:pt x="977888" y="1257129"/>
                  <a:pt x="997528" y="1235034"/>
                </a:cubicBezTo>
                <a:cubicBezTo>
                  <a:pt x="1016124" y="1214114"/>
                  <a:pt x="1038308" y="1196577"/>
                  <a:pt x="1056904" y="1175657"/>
                </a:cubicBezTo>
                <a:cubicBezTo>
                  <a:pt x="1070053" y="1160864"/>
                  <a:pt x="1079290" y="1142867"/>
                  <a:pt x="1092530" y="1128156"/>
                </a:cubicBezTo>
                <a:cubicBezTo>
                  <a:pt x="1161105" y="1051962"/>
                  <a:pt x="1155263" y="1062583"/>
                  <a:pt x="1235034" y="1009402"/>
                </a:cubicBezTo>
                <a:cubicBezTo>
                  <a:pt x="1246909" y="1001485"/>
                  <a:pt x="1260568" y="995744"/>
                  <a:pt x="1270660" y="985652"/>
                </a:cubicBezTo>
                <a:cubicBezTo>
                  <a:pt x="1282535" y="973777"/>
                  <a:pt x="1292312" y="959342"/>
                  <a:pt x="1306286" y="950026"/>
                </a:cubicBezTo>
                <a:cubicBezTo>
                  <a:pt x="1316701" y="943082"/>
                  <a:pt x="1330037" y="942109"/>
                  <a:pt x="1341912" y="938151"/>
                </a:cubicBezTo>
                <a:lnTo>
                  <a:pt x="1484416" y="843148"/>
                </a:lnTo>
                <a:cubicBezTo>
                  <a:pt x="1496291" y="835231"/>
                  <a:pt x="1506502" y="823910"/>
                  <a:pt x="1520042" y="819397"/>
                </a:cubicBezTo>
                <a:cubicBezTo>
                  <a:pt x="1554676" y="807853"/>
                  <a:pt x="1569626" y="804736"/>
                  <a:pt x="1603169" y="783771"/>
                </a:cubicBezTo>
                <a:cubicBezTo>
                  <a:pt x="1685331" y="732419"/>
                  <a:pt x="1616305" y="759600"/>
                  <a:pt x="1686296" y="736270"/>
                </a:cubicBezTo>
                <a:cubicBezTo>
                  <a:pt x="1754761" y="690626"/>
                  <a:pt x="1688715" y="730143"/>
                  <a:pt x="1757548" y="700644"/>
                </a:cubicBezTo>
                <a:cubicBezTo>
                  <a:pt x="1773820" y="693671"/>
                  <a:pt x="1788474" y="683109"/>
                  <a:pt x="1805050" y="676893"/>
                </a:cubicBezTo>
                <a:cubicBezTo>
                  <a:pt x="1820332" y="671162"/>
                  <a:pt x="1837181" y="670507"/>
                  <a:pt x="1852551" y="665018"/>
                </a:cubicBezTo>
                <a:cubicBezTo>
                  <a:pt x="1892701" y="650679"/>
                  <a:pt x="1930858" y="631000"/>
                  <a:pt x="1971304" y="617517"/>
                </a:cubicBezTo>
                <a:cubicBezTo>
                  <a:pt x="1983179" y="613558"/>
                  <a:pt x="1995424" y="610572"/>
                  <a:pt x="2006930" y="605641"/>
                </a:cubicBezTo>
                <a:cubicBezTo>
                  <a:pt x="2054501" y="585254"/>
                  <a:pt x="2045505" y="581153"/>
                  <a:pt x="2090057" y="570015"/>
                </a:cubicBezTo>
                <a:cubicBezTo>
                  <a:pt x="2109639" y="565120"/>
                  <a:pt x="2129642" y="562098"/>
                  <a:pt x="2149434" y="558140"/>
                </a:cubicBezTo>
                <a:cubicBezTo>
                  <a:pt x="2180134" y="545860"/>
                  <a:pt x="2249566" y="516738"/>
                  <a:pt x="2280063" y="510639"/>
                </a:cubicBezTo>
                <a:cubicBezTo>
                  <a:pt x="2320888" y="502474"/>
                  <a:pt x="2347801" y="498071"/>
                  <a:pt x="2386941" y="486888"/>
                </a:cubicBezTo>
                <a:cubicBezTo>
                  <a:pt x="2398977" y="483449"/>
                  <a:pt x="2410347" y="477728"/>
                  <a:pt x="2422567" y="475013"/>
                </a:cubicBezTo>
                <a:cubicBezTo>
                  <a:pt x="2446072" y="469790"/>
                  <a:pt x="2470128" y="467445"/>
                  <a:pt x="2493818" y="463138"/>
                </a:cubicBezTo>
                <a:cubicBezTo>
                  <a:pt x="2513677" y="459527"/>
                  <a:pt x="2533613" y="456157"/>
                  <a:pt x="2553195" y="451262"/>
                </a:cubicBezTo>
                <a:cubicBezTo>
                  <a:pt x="2565339" y="448226"/>
                  <a:pt x="2576601" y="442102"/>
                  <a:pt x="2588821" y="439387"/>
                </a:cubicBezTo>
                <a:cubicBezTo>
                  <a:pt x="2612326" y="434164"/>
                  <a:pt x="2636322" y="431470"/>
                  <a:pt x="2660073" y="427512"/>
                </a:cubicBezTo>
                <a:cubicBezTo>
                  <a:pt x="2711265" y="410447"/>
                  <a:pt x="2723716" y="405284"/>
                  <a:pt x="2790702" y="391886"/>
                </a:cubicBezTo>
                <a:cubicBezTo>
                  <a:pt x="2810494" y="387927"/>
                  <a:pt x="2830497" y="384905"/>
                  <a:pt x="2850078" y="380010"/>
                </a:cubicBezTo>
                <a:cubicBezTo>
                  <a:pt x="2862222" y="376974"/>
                  <a:pt x="2873560" y="371171"/>
                  <a:pt x="2885704" y="368135"/>
                </a:cubicBezTo>
                <a:cubicBezTo>
                  <a:pt x="2983671" y="343644"/>
                  <a:pt x="2907236" y="368769"/>
                  <a:pt x="2992582" y="344384"/>
                </a:cubicBezTo>
                <a:cubicBezTo>
                  <a:pt x="3004618" y="340945"/>
                  <a:pt x="3015933" y="334964"/>
                  <a:pt x="3028208" y="332509"/>
                </a:cubicBezTo>
                <a:cubicBezTo>
                  <a:pt x="3075429" y="323065"/>
                  <a:pt x="3125027" y="323986"/>
                  <a:pt x="3170712" y="308758"/>
                </a:cubicBezTo>
                <a:cubicBezTo>
                  <a:pt x="3236614" y="286791"/>
                  <a:pt x="3193917" y="298436"/>
                  <a:pt x="3301341" y="285008"/>
                </a:cubicBezTo>
                <a:cubicBezTo>
                  <a:pt x="3317175" y="281049"/>
                  <a:pt x="3333209" y="277822"/>
                  <a:pt x="3348842" y="273132"/>
                </a:cubicBezTo>
                <a:cubicBezTo>
                  <a:pt x="3372821" y="265938"/>
                  <a:pt x="3395806" y="255454"/>
                  <a:pt x="3420094" y="249382"/>
                </a:cubicBezTo>
                <a:cubicBezTo>
                  <a:pt x="3530410" y="221801"/>
                  <a:pt x="3393287" y="254742"/>
                  <a:pt x="3538847" y="225631"/>
                </a:cubicBezTo>
                <a:cubicBezTo>
                  <a:pt x="3554851" y="222430"/>
                  <a:pt x="3570715" y="218446"/>
                  <a:pt x="3586348" y="213756"/>
                </a:cubicBezTo>
                <a:cubicBezTo>
                  <a:pt x="3610328" y="206562"/>
                  <a:pt x="3632689" y="192496"/>
                  <a:pt x="3657600" y="190005"/>
                </a:cubicBezTo>
                <a:lnTo>
                  <a:pt x="3776354" y="178130"/>
                </a:lnTo>
                <a:cubicBezTo>
                  <a:pt x="3804153" y="174860"/>
                  <a:pt x="3831736" y="169953"/>
                  <a:pt x="3859481" y="166254"/>
                </a:cubicBezTo>
                <a:lnTo>
                  <a:pt x="3954483" y="154379"/>
                </a:lnTo>
                <a:cubicBezTo>
                  <a:pt x="3978234" y="146462"/>
                  <a:pt x="4001186" y="135538"/>
                  <a:pt x="4025735" y="130628"/>
                </a:cubicBezTo>
                <a:lnTo>
                  <a:pt x="4144489" y="106878"/>
                </a:lnTo>
                <a:cubicBezTo>
                  <a:pt x="4164281" y="102920"/>
                  <a:pt x="4184717" y="101385"/>
                  <a:pt x="4203865" y="95002"/>
                </a:cubicBezTo>
                <a:cubicBezTo>
                  <a:pt x="4215740" y="91044"/>
                  <a:pt x="4227347" y="86163"/>
                  <a:pt x="4239491" y="83127"/>
                </a:cubicBezTo>
                <a:cubicBezTo>
                  <a:pt x="4278590" y="73352"/>
                  <a:pt x="4331314" y="66432"/>
                  <a:pt x="4370120" y="59376"/>
                </a:cubicBezTo>
                <a:cubicBezTo>
                  <a:pt x="4541029" y="28301"/>
                  <a:pt x="4286734" y="61097"/>
                  <a:pt x="4678878" y="23751"/>
                </a:cubicBezTo>
                <a:lnTo>
                  <a:pt x="4678878" y="23751"/>
                </a:lnTo>
                <a:cubicBezTo>
                  <a:pt x="4821179" y="5962"/>
                  <a:pt x="4742077" y="14525"/>
                  <a:pt x="4916385" y="0"/>
                </a:cubicBezTo>
                <a:cubicBezTo>
                  <a:pt x="5062847" y="3958"/>
                  <a:pt x="5209611" y="1678"/>
                  <a:pt x="5355772" y="11875"/>
                </a:cubicBezTo>
                <a:cubicBezTo>
                  <a:pt x="5380747" y="13617"/>
                  <a:pt x="5427024" y="35626"/>
                  <a:pt x="5427024" y="35626"/>
                </a:cubicBezTo>
                <a:cubicBezTo>
                  <a:pt x="5482442" y="31668"/>
                  <a:pt x="5538334" y="31993"/>
                  <a:pt x="5593278" y="23751"/>
                </a:cubicBezTo>
                <a:cubicBezTo>
                  <a:pt x="5618036" y="20037"/>
                  <a:pt x="5664530" y="0"/>
                  <a:pt x="5664530" y="0"/>
                </a:cubicBezTo>
              </a:path>
            </a:pathLst>
          </a:custGeom>
          <a:noFill/>
          <a:ln w="50800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E1CE7-E8EF-844F-BCDF-DF3FE5838DCE}"/>
              </a:ext>
            </a:extLst>
          </p:cNvPr>
          <p:cNvSpPr txBox="1"/>
          <p:nvPr/>
        </p:nvSpPr>
        <p:spPr>
          <a:xfrm>
            <a:off x="3354099" y="5294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16BB5-B705-884C-8D7F-29A3FC289E4A}"/>
              </a:ext>
            </a:extLst>
          </p:cNvPr>
          <p:cNvSpPr txBox="1"/>
          <p:nvPr/>
        </p:nvSpPr>
        <p:spPr>
          <a:xfrm>
            <a:off x="4694035" y="5280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CFBCE-FDFC-2B43-9C9B-353E9318F4BD}"/>
              </a:ext>
            </a:extLst>
          </p:cNvPr>
          <p:cNvSpPr txBox="1"/>
          <p:nvPr/>
        </p:nvSpPr>
        <p:spPr>
          <a:xfrm>
            <a:off x="6437725" y="5275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695E77-7963-6846-9325-51611FDCD0AF}"/>
              </a:ext>
            </a:extLst>
          </p:cNvPr>
          <p:cNvCxnSpPr/>
          <p:nvPr/>
        </p:nvCxnSpPr>
        <p:spPr>
          <a:xfrm flipV="1">
            <a:off x="3504942" y="4563666"/>
            <a:ext cx="5425302" cy="475013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96989E-0571-EF45-A9B3-900079A618D8}"/>
              </a:ext>
            </a:extLst>
          </p:cNvPr>
          <p:cNvSpPr txBox="1"/>
          <p:nvPr/>
        </p:nvSpPr>
        <p:spPr>
          <a:xfrm>
            <a:off x="8804343" y="2170515"/>
            <a:ext cx="286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Performant but not scalable.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AFFC2-910B-CB4A-AF0D-5587C2B65133}"/>
              </a:ext>
            </a:extLst>
          </p:cNvPr>
          <p:cNvSpPr txBox="1"/>
          <p:nvPr/>
        </p:nvSpPr>
        <p:spPr>
          <a:xfrm>
            <a:off x="8804343" y="4040881"/>
            <a:ext cx="288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Scalable but not performant.</a:t>
            </a:r>
          </a:p>
        </p:txBody>
      </p:sp>
    </p:spTree>
    <p:extLst>
      <p:ext uri="{BB962C8B-B14F-4D97-AF65-F5344CB8AC3E}">
        <p14:creationId xmlns:p14="http://schemas.microsoft.com/office/powerpoint/2010/main" val="335407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C0C7-D6E0-884F-A9FE-BB9056A6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applications to multi-core servers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4B0117-924A-B84B-A1EF-DAAE3E9EE42F}"/>
              </a:ext>
            </a:extLst>
          </p:cNvPr>
          <p:cNvCxnSpPr>
            <a:cxnSpLocks/>
          </p:cNvCxnSpPr>
          <p:nvPr/>
        </p:nvCxnSpPr>
        <p:spPr>
          <a:xfrm flipV="1">
            <a:off x="2850078" y="2078182"/>
            <a:ext cx="0" cy="30638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DC9C1-64B6-BB4F-A644-C822850FA9B7}"/>
              </a:ext>
            </a:extLst>
          </p:cNvPr>
          <p:cNvCxnSpPr>
            <a:cxnSpLocks/>
          </p:cNvCxnSpPr>
          <p:nvPr/>
        </p:nvCxnSpPr>
        <p:spPr>
          <a:xfrm>
            <a:off x="2850078" y="5142016"/>
            <a:ext cx="64918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3B6EC1-8D7D-CD47-85FC-FA9E13C9F23F}"/>
              </a:ext>
            </a:extLst>
          </p:cNvPr>
          <p:cNvSpPr txBox="1"/>
          <p:nvPr/>
        </p:nvSpPr>
        <p:spPr>
          <a:xfrm>
            <a:off x="9127486" y="5295470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EB369-C398-B947-AA29-324761EA551A}"/>
              </a:ext>
            </a:extLst>
          </p:cNvPr>
          <p:cNvSpPr txBox="1"/>
          <p:nvPr/>
        </p:nvSpPr>
        <p:spPr>
          <a:xfrm>
            <a:off x="1359044" y="1708850"/>
            <a:ext cx="129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Throughput</a:t>
            </a:r>
          </a:p>
          <a:p>
            <a:pPr algn="ctr"/>
            <a:r>
              <a:rPr lang="en-US" dirty="0"/>
              <a:t>(Ops/sec)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428C91F-13D9-BD4D-BAE1-F90E8C2DE7FC}"/>
              </a:ext>
            </a:extLst>
          </p:cNvPr>
          <p:cNvSpPr/>
          <p:nvPr/>
        </p:nvSpPr>
        <p:spPr>
          <a:xfrm>
            <a:off x="3354099" y="2721230"/>
            <a:ext cx="5687212" cy="1567537"/>
          </a:xfrm>
          <a:custGeom>
            <a:avLst/>
            <a:gdLst>
              <a:gd name="connsiteX0" fmla="*/ 0 w 5664530"/>
              <a:gd name="connsiteY0" fmla="*/ 3194462 h 3194462"/>
              <a:gd name="connsiteX1" fmla="*/ 11876 w 5664530"/>
              <a:gd name="connsiteY1" fmla="*/ 3063834 h 3194462"/>
              <a:gd name="connsiteX2" fmla="*/ 71252 w 5664530"/>
              <a:gd name="connsiteY2" fmla="*/ 2921330 h 3194462"/>
              <a:gd name="connsiteX3" fmla="*/ 166255 w 5664530"/>
              <a:gd name="connsiteY3" fmla="*/ 2707574 h 3194462"/>
              <a:gd name="connsiteX4" fmla="*/ 225631 w 5664530"/>
              <a:gd name="connsiteY4" fmla="*/ 2565070 h 3194462"/>
              <a:gd name="connsiteX5" fmla="*/ 356260 w 5664530"/>
              <a:gd name="connsiteY5" fmla="*/ 2303813 h 3194462"/>
              <a:gd name="connsiteX6" fmla="*/ 427512 w 5664530"/>
              <a:gd name="connsiteY6" fmla="*/ 2149434 h 3194462"/>
              <a:gd name="connsiteX7" fmla="*/ 510639 w 5664530"/>
              <a:gd name="connsiteY7" fmla="*/ 2006930 h 3194462"/>
              <a:gd name="connsiteX8" fmla="*/ 558141 w 5664530"/>
              <a:gd name="connsiteY8" fmla="*/ 1911927 h 3194462"/>
              <a:gd name="connsiteX9" fmla="*/ 629392 w 5664530"/>
              <a:gd name="connsiteY9" fmla="*/ 1793174 h 3194462"/>
              <a:gd name="connsiteX10" fmla="*/ 700644 w 5664530"/>
              <a:gd name="connsiteY10" fmla="*/ 1662545 h 3194462"/>
              <a:gd name="connsiteX11" fmla="*/ 748146 w 5664530"/>
              <a:gd name="connsiteY11" fmla="*/ 1591293 h 3194462"/>
              <a:gd name="connsiteX12" fmla="*/ 783772 w 5664530"/>
              <a:gd name="connsiteY12" fmla="*/ 1520041 h 3194462"/>
              <a:gd name="connsiteX13" fmla="*/ 831273 w 5664530"/>
              <a:gd name="connsiteY13" fmla="*/ 1472540 h 3194462"/>
              <a:gd name="connsiteX14" fmla="*/ 866899 w 5664530"/>
              <a:gd name="connsiteY14" fmla="*/ 1413164 h 3194462"/>
              <a:gd name="connsiteX15" fmla="*/ 938151 w 5664530"/>
              <a:gd name="connsiteY15" fmla="*/ 1318161 h 3194462"/>
              <a:gd name="connsiteX16" fmla="*/ 997528 w 5664530"/>
              <a:gd name="connsiteY16" fmla="*/ 1235034 h 3194462"/>
              <a:gd name="connsiteX17" fmla="*/ 1056904 w 5664530"/>
              <a:gd name="connsiteY17" fmla="*/ 1175657 h 3194462"/>
              <a:gd name="connsiteX18" fmla="*/ 1092530 w 5664530"/>
              <a:gd name="connsiteY18" fmla="*/ 1128156 h 3194462"/>
              <a:gd name="connsiteX19" fmla="*/ 1235034 w 5664530"/>
              <a:gd name="connsiteY19" fmla="*/ 1009402 h 3194462"/>
              <a:gd name="connsiteX20" fmla="*/ 1270660 w 5664530"/>
              <a:gd name="connsiteY20" fmla="*/ 985652 h 3194462"/>
              <a:gd name="connsiteX21" fmla="*/ 1306286 w 5664530"/>
              <a:gd name="connsiteY21" fmla="*/ 950026 h 3194462"/>
              <a:gd name="connsiteX22" fmla="*/ 1341912 w 5664530"/>
              <a:gd name="connsiteY22" fmla="*/ 938151 h 3194462"/>
              <a:gd name="connsiteX23" fmla="*/ 1484416 w 5664530"/>
              <a:gd name="connsiteY23" fmla="*/ 843148 h 3194462"/>
              <a:gd name="connsiteX24" fmla="*/ 1520042 w 5664530"/>
              <a:gd name="connsiteY24" fmla="*/ 819397 h 3194462"/>
              <a:gd name="connsiteX25" fmla="*/ 1603169 w 5664530"/>
              <a:gd name="connsiteY25" fmla="*/ 783771 h 3194462"/>
              <a:gd name="connsiteX26" fmla="*/ 1686296 w 5664530"/>
              <a:gd name="connsiteY26" fmla="*/ 736270 h 3194462"/>
              <a:gd name="connsiteX27" fmla="*/ 1757548 w 5664530"/>
              <a:gd name="connsiteY27" fmla="*/ 700644 h 3194462"/>
              <a:gd name="connsiteX28" fmla="*/ 1805050 w 5664530"/>
              <a:gd name="connsiteY28" fmla="*/ 676893 h 3194462"/>
              <a:gd name="connsiteX29" fmla="*/ 1852551 w 5664530"/>
              <a:gd name="connsiteY29" fmla="*/ 665018 h 3194462"/>
              <a:gd name="connsiteX30" fmla="*/ 1971304 w 5664530"/>
              <a:gd name="connsiteY30" fmla="*/ 617517 h 3194462"/>
              <a:gd name="connsiteX31" fmla="*/ 2006930 w 5664530"/>
              <a:gd name="connsiteY31" fmla="*/ 605641 h 3194462"/>
              <a:gd name="connsiteX32" fmla="*/ 2090057 w 5664530"/>
              <a:gd name="connsiteY32" fmla="*/ 570015 h 3194462"/>
              <a:gd name="connsiteX33" fmla="*/ 2149434 w 5664530"/>
              <a:gd name="connsiteY33" fmla="*/ 558140 h 3194462"/>
              <a:gd name="connsiteX34" fmla="*/ 2280063 w 5664530"/>
              <a:gd name="connsiteY34" fmla="*/ 510639 h 3194462"/>
              <a:gd name="connsiteX35" fmla="*/ 2386941 w 5664530"/>
              <a:gd name="connsiteY35" fmla="*/ 486888 h 3194462"/>
              <a:gd name="connsiteX36" fmla="*/ 2422567 w 5664530"/>
              <a:gd name="connsiteY36" fmla="*/ 475013 h 3194462"/>
              <a:gd name="connsiteX37" fmla="*/ 2493818 w 5664530"/>
              <a:gd name="connsiteY37" fmla="*/ 463138 h 3194462"/>
              <a:gd name="connsiteX38" fmla="*/ 2553195 w 5664530"/>
              <a:gd name="connsiteY38" fmla="*/ 451262 h 3194462"/>
              <a:gd name="connsiteX39" fmla="*/ 2588821 w 5664530"/>
              <a:gd name="connsiteY39" fmla="*/ 439387 h 3194462"/>
              <a:gd name="connsiteX40" fmla="*/ 2660073 w 5664530"/>
              <a:gd name="connsiteY40" fmla="*/ 427512 h 3194462"/>
              <a:gd name="connsiteX41" fmla="*/ 2790702 w 5664530"/>
              <a:gd name="connsiteY41" fmla="*/ 391886 h 3194462"/>
              <a:gd name="connsiteX42" fmla="*/ 2850078 w 5664530"/>
              <a:gd name="connsiteY42" fmla="*/ 380010 h 3194462"/>
              <a:gd name="connsiteX43" fmla="*/ 2885704 w 5664530"/>
              <a:gd name="connsiteY43" fmla="*/ 368135 h 3194462"/>
              <a:gd name="connsiteX44" fmla="*/ 2992582 w 5664530"/>
              <a:gd name="connsiteY44" fmla="*/ 344384 h 3194462"/>
              <a:gd name="connsiteX45" fmla="*/ 3028208 w 5664530"/>
              <a:gd name="connsiteY45" fmla="*/ 332509 h 3194462"/>
              <a:gd name="connsiteX46" fmla="*/ 3170712 w 5664530"/>
              <a:gd name="connsiteY46" fmla="*/ 308758 h 3194462"/>
              <a:gd name="connsiteX47" fmla="*/ 3301341 w 5664530"/>
              <a:gd name="connsiteY47" fmla="*/ 285008 h 3194462"/>
              <a:gd name="connsiteX48" fmla="*/ 3348842 w 5664530"/>
              <a:gd name="connsiteY48" fmla="*/ 273132 h 3194462"/>
              <a:gd name="connsiteX49" fmla="*/ 3420094 w 5664530"/>
              <a:gd name="connsiteY49" fmla="*/ 249382 h 3194462"/>
              <a:gd name="connsiteX50" fmla="*/ 3538847 w 5664530"/>
              <a:gd name="connsiteY50" fmla="*/ 225631 h 3194462"/>
              <a:gd name="connsiteX51" fmla="*/ 3586348 w 5664530"/>
              <a:gd name="connsiteY51" fmla="*/ 213756 h 3194462"/>
              <a:gd name="connsiteX52" fmla="*/ 3657600 w 5664530"/>
              <a:gd name="connsiteY52" fmla="*/ 190005 h 3194462"/>
              <a:gd name="connsiteX53" fmla="*/ 3776354 w 5664530"/>
              <a:gd name="connsiteY53" fmla="*/ 178130 h 3194462"/>
              <a:gd name="connsiteX54" fmla="*/ 3859481 w 5664530"/>
              <a:gd name="connsiteY54" fmla="*/ 166254 h 3194462"/>
              <a:gd name="connsiteX55" fmla="*/ 3954483 w 5664530"/>
              <a:gd name="connsiteY55" fmla="*/ 154379 h 3194462"/>
              <a:gd name="connsiteX56" fmla="*/ 4025735 w 5664530"/>
              <a:gd name="connsiteY56" fmla="*/ 130628 h 3194462"/>
              <a:gd name="connsiteX57" fmla="*/ 4144489 w 5664530"/>
              <a:gd name="connsiteY57" fmla="*/ 106878 h 3194462"/>
              <a:gd name="connsiteX58" fmla="*/ 4203865 w 5664530"/>
              <a:gd name="connsiteY58" fmla="*/ 95002 h 3194462"/>
              <a:gd name="connsiteX59" fmla="*/ 4239491 w 5664530"/>
              <a:gd name="connsiteY59" fmla="*/ 83127 h 3194462"/>
              <a:gd name="connsiteX60" fmla="*/ 4370120 w 5664530"/>
              <a:gd name="connsiteY60" fmla="*/ 59376 h 3194462"/>
              <a:gd name="connsiteX61" fmla="*/ 4678878 w 5664530"/>
              <a:gd name="connsiteY61" fmla="*/ 23751 h 3194462"/>
              <a:gd name="connsiteX62" fmla="*/ 4678878 w 5664530"/>
              <a:gd name="connsiteY62" fmla="*/ 23751 h 3194462"/>
              <a:gd name="connsiteX63" fmla="*/ 4916385 w 5664530"/>
              <a:gd name="connsiteY63" fmla="*/ 0 h 3194462"/>
              <a:gd name="connsiteX64" fmla="*/ 5355772 w 5664530"/>
              <a:gd name="connsiteY64" fmla="*/ 11875 h 3194462"/>
              <a:gd name="connsiteX65" fmla="*/ 5427024 w 5664530"/>
              <a:gd name="connsiteY65" fmla="*/ 35626 h 3194462"/>
              <a:gd name="connsiteX66" fmla="*/ 5593278 w 5664530"/>
              <a:gd name="connsiteY66" fmla="*/ 23751 h 3194462"/>
              <a:gd name="connsiteX67" fmla="*/ 5664530 w 5664530"/>
              <a:gd name="connsiteY67" fmla="*/ 0 h 319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664530" h="3194462">
                <a:moveTo>
                  <a:pt x="0" y="3194462"/>
                </a:moveTo>
                <a:cubicBezTo>
                  <a:pt x="3959" y="3150919"/>
                  <a:pt x="840" y="3106140"/>
                  <a:pt x="11876" y="3063834"/>
                </a:cubicBezTo>
                <a:cubicBezTo>
                  <a:pt x="24866" y="3014041"/>
                  <a:pt x="50981" y="2968629"/>
                  <a:pt x="71252" y="2921330"/>
                </a:cubicBezTo>
                <a:cubicBezTo>
                  <a:pt x="101967" y="2849662"/>
                  <a:pt x="135540" y="2779242"/>
                  <a:pt x="166255" y="2707574"/>
                </a:cubicBezTo>
                <a:cubicBezTo>
                  <a:pt x="186526" y="2660275"/>
                  <a:pt x="205113" y="2612262"/>
                  <a:pt x="225631" y="2565070"/>
                </a:cubicBezTo>
                <a:cubicBezTo>
                  <a:pt x="329337" y="2326545"/>
                  <a:pt x="237419" y="2541494"/>
                  <a:pt x="356260" y="2303813"/>
                </a:cubicBezTo>
                <a:cubicBezTo>
                  <a:pt x="381606" y="2253120"/>
                  <a:pt x="401364" y="2199718"/>
                  <a:pt x="427512" y="2149434"/>
                </a:cubicBezTo>
                <a:cubicBezTo>
                  <a:pt x="452883" y="2100644"/>
                  <a:pt x="484137" y="2055115"/>
                  <a:pt x="510639" y="2006930"/>
                </a:cubicBezTo>
                <a:cubicBezTo>
                  <a:pt x="527702" y="1975907"/>
                  <a:pt x="540947" y="1942877"/>
                  <a:pt x="558141" y="1911927"/>
                </a:cubicBezTo>
                <a:cubicBezTo>
                  <a:pt x="580560" y="1871573"/>
                  <a:pt x="606489" y="1833255"/>
                  <a:pt x="629392" y="1793174"/>
                </a:cubicBezTo>
                <a:cubicBezTo>
                  <a:pt x="712221" y="1648224"/>
                  <a:pt x="563586" y="1885264"/>
                  <a:pt x="700644" y="1662545"/>
                </a:cubicBezTo>
                <a:cubicBezTo>
                  <a:pt x="715604" y="1638235"/>
                  <a:pt x="733763" y="1615949"/>
                  <a:pt x="748146" y="1591293"/>
                </a:cubicBezTo>
                <a:cubicBezTo>
                  <a:pt x="761526" y="1568356"/>
                  <a:pt x="768544" y="1541795"/>
                  <a:pt x="783772" y="1520041"/>
                </a:cubicBezTo>
                <a:cubicBezTo>
                  <a:pt x="796613" y="1501697"/>
                  <a:pt x="817525" y="1490215"/>
                  <a:pt x="831273" y="1472540"/>
                </a:cubicBezTo>
                <a:cubicBezTo>
                  <a:pt x="845444" y="1454321"/>
                  <a:pt x="853761" y="1432141"/>
                  <a:pt x="866899" y="1413164"/>
                </a:cubicBezTo>
                <a:cubicBezTo>
                  <a:pt x="889431" y="1380618"/>
                  <a:pt x="916193" y="1351097"/>
                  <a:pt x="938151" y="1318161"/>
                </a:cubicBezTo>
                <a:cubicBezTo>
                  <a:pt x="955178" y="1292621"/>
                  <a:pt x="977888" y="1257129"/>
                  <a:pt x="997528" y="1235034"/>
                </a:cubicBezTo>
                <a:cubicBezTo>
                  <a:pt x="1016124" y="1214114"/>
                  <a:pt x="1038308" y="1196577"/>
                  <a:pt x="1056904" y="1175657"/>
                </a:cubicBezTo>
                <a:cubicBezTo>
                  <a:pt x="1070053" y="1160864"/>
                  <a:pt x="1079290" y="1142867"/>
                  <a:pt x="1092530" y="1128156"/>
                </a:cubicBezTo>
                <a:cubicBezTo>
                  <a:pt x="1161105" y="1051962"/>
                  <a:pt x="1155263" y="1062583"/>
                  <a:pt x="1235034" y="1009402"/>
                </a:cubicBezTo>
                <a:cubicBezTo>
                  <a:pt x="1246909" y="1001485"/>
                  <a:pt x="1260568" y="995744"/>
                  <a:pt x="1270660" y="985652"/>
                </a:cubicBezTo>
                <a:cubicBezTo>
                  <a:pt x="1282535" y="973777"/>
                  <a:pt x="1292312" y="959342"/>
                  <a:pt x="1306286" y="950026"/>
                </a:cubicBezTo>
                <a:cubicBezTo>
                  <a:pt x="1316701" y="943082"/>
                  <a:pt x="1330037" y="942109"/>
                  <a:pt x="1341912" y="938151"/>
                </a:cubicBezTo>
                <a:lnTo>
                  <a:pt x="1484416" y="843148"/>
                </a:lnTo>
                <a:cubicBezTo>
                  <a:pt x="1496291" y="835231"/>
                  <a:pt x="1506502" y="823910"/>
                  <a:pt x="1520042" y="819397"/>
                </a:cubicBezTo>
                <a:cubicBezTo>
                  <a:pt x="1554676" y="807853"/>
                  <a:pt x="1569626" y="804736"/>
                  <a:pt x="1603169" y="783771"/>
                </a:cubicBezTo>
                <a:cubicBezTo>
                  <a:pt x="1685331" y="732419"/>
                  <a:pt x="1616305" y="759600"/>
                  <a:pt x="1686296" y="736270"/>
                </a:cubicBezTo>
                <a:cubicBezTo>
                  <a:pt x="1754761" y="690626"/>
                  <a:pt x="1688715" y="730143"/>
                  <a:pt x="1757548" y="700644"/>
                </a:cubicBezTo>
                <a:cubicBezTo>
                  <a:pt x="1773820" y="693671"/>
                  <a:pt x="1788474" y="683109"/>
                  <a:pt x="1805050" y="676893"/>
                </a:cubicBezTo>
                <a:cubicBezTo>
                  <a:pt x="1820332" y="671162"/>
                  <a:pt x="1837181" y="670507"/>
                  <a:pt x="1852551" y="665018"/>
                </a:cubicBezTo>
                <a:cubicBezTo>
                  <a:pt x="1892701" y="650679"/>
                  <a:pt x="1930858" y="631000"/>
                  <a:pt x="1971304" y="617517"/>
                </a:cubicBezTo>
                <a:cubicBezTo>
                  <a:pt x="1983179" y="613558"/>
                  <a:pt x="1995424" y="610572"/>
                  <a:pt x="2006930" y="605641"/>
                </a:cubicBezTo>
                <a:cubicBezTo>
                  <a:pt x="2054501" y="585254"/>
                  <a:pt x="2045505" y="581153"/>
                  <a:pt x="2090057" y="570015"/>
                </a:cubicBezTo>
                <a:cubicBezTo>
                  <a:pt x="2109639" y="565120"/>
                  <a:pt x="2129642" y="562098"/>
                  <a:pt x="2149434" y="558140"/>
                </a:cubicBezTo>
                <a:cubicBezTo>
                  <a:pt x="2180134" y="545860"/>
                  <a:pt x="2249566" y="516738"/>
                  <a:pt x="2280063" y="510639"/>
                </a:cubicBezTo>
                <a:cubicBezTo>
                  <a:pt x="2320888" y="502474"/>
                  <a:pt x="2347801" y="498071"/>
                  <a:pt x="2386941" y="486888"/>
                </a:cubicBezTo>
                <a:cubicBezTo>
                  <a:pt x="2398977" y="483449"/>
                  <a:pt x="2410347" y="477728"/>
                  <a:pt x="2422567" y="475013"/>
                </a:cubicBezTo>
                <a:cubicBezTo>
                  <a:pt x="2446072" y="469790"/>
                  <a:pt x="2470128" y="467445"/>
                  <a:pt x="2493818" y="463138"/>
                </a:cubicBezTo>
                <a:cubicBezTo>
                  <a:pt x="2513677" y="459527"/>
                  <a:pt x="2533613" y="456157"/>
                  <a:pt x="2553195" y="451262"/>
                </a:cubicBezTo>
                <a:cubicBezTo>
                  <a:pt x="2565339" y="448226"/>
                  <a:pt x="2576601" y="442102"/>
                  <a:pt x="2588821" y="439387"/>
                </a:cubicBezTo>
                <a:cubicBezTo>
                  <a:pt x="2612326" y="434164"/>
                  <a:pt x="2636322" y="431470"/>
                  <a:pt x="2660073" y="427512"/>
                </a:cubicBezTo>
                <a:cubicBezTo>
                  <a:pt x="2711265" y="410447"/>
                  <a:pt x="2723716" y="405284"/>
                  <a:pt x="2790702" y="391886"/>
                </a:cubicBezTo>
                <a:cubicBezTo>
                  <a:pt x="2810494" y="387927"/>
                  <a:pt x="2830497" y="384905"/>
                  <a:pt x="2850078" y="380010"/>
                </a:cubicBezTo>
                <a:cubicBezTo>
                  <a:pt x="2862222" y="376974"/>
                  <a:pt x="2873560" y="371171"/>
                  <a:pt x="2885704" y="368135"/>
                </a:cubicBezTo>
                <a:cubicBezTo>
                  <a:pt x="2983671" y="343644"/>
                  <a:pt x="2907236" y="368769"/>
                  <a:pt x="2992582" y="344384"/>
                </a:cubicBezTo>
                <a:cubicBezTo>
                  <a:pt x="3004618" y="340945"/>
                  <a:pt x="3015933" y="334964"/>
                  <a:pt x="3028208" y="332509"/>
                </a:cubicBezTo>
                <a:cubicBezTo>
                  <a:pt x="3075429" y="323065"/>
                  <a:pt x="3125027" y="323986"/>
                  <a:pt x="3170712" y="308758"/>
                </a:cubicBezTo>
                <a:cubicBezTo>
                  <a:pt x="3236614" y="286791"/>
                  <a:pt x="3193917" y="298436"/>
                  <a:pt x="3301341" y="285008"/>
                </a:cubicBezTo>
                <a:cubicBezTo>
                  <a:pt x="3317175" y="281049"/>
                  <a:pt x="3333209" y="277822"/>
                  <a:pt x="3348842" y="273132"/>
                </a:cubicBezTo>
                <a:cubicBezTo>
                  <a:pt x="3372821" y="265938"/>
                  <a:pt x="3395806" y="255454"/>
                  <a:pt x="3420094" y="249382"/>
                </a:cubicBezTo>
                <a:cubicBezTo>
                  <a:pt x="3530410" y="221801"/>
                  <a:pt x="3393287" y="254742"/>
                  <a:pt x="3538847" y="225631"/>
                </a:cubicBezTo>
                <a:cubicBezTo>
                  <a:pt x="3554851" y="222430"/>
                  <a:pt x="3570715" y="218446"/>
                  <a:pt x="3586348" y="213756"/>
                </a:cubicBezTo>
                <a:cubicBezTo>
                  <a:pt x="3610328" y="206562"/>
                  <a:pt x="3632689" y="192496"/>
                  <a:pt x="3657600" y="190005"/>
                </a:cubicBezTo>
                <a:lnTo>
                  <a:pt x="3776354" y="178130"/>
                </a:lnTo>
                <a:cubicBezTo>
                  <a:pt x="3804153" y="174860"/>
                  <a:pt x="3831736" y="169953"/>
                  <a:pt x="3859481" y="166254"/>
                </a:cubicBezTo>
                <a:lnTo>
                  <a:pt x="3954483" y="154379"/>
                </a:lnTo>
                <a:cubicBezTo>
                  <a:pt x="3978234" y="146462"/>
                  <a:pt x="4001186" y="135538"/>
                  <a:pt x="4025735" y="130628"/>
                </a:cubicBezTo>
                <a:lnTo>
                  <a:pt x="4144489" y="106878"/>
                </a:lnTo>
                <a:cubicBezTo>
                  <a:pt x="4164281" y="102920"/>
                  <a:pt x="4184717" y="101385"/>
                  <a:pt x="4203865" y="95002"/>
                </a:cubicBezTo>
                <a:cubicBezTo>
                  <a:pt x="4215740" y="91044"/>
                  <a:pt x="4227347" y="86163"/>
                  <a:pt x="4239491" y="83127"/>
                </a:cubicBezTo>
                <a:cubicBezTo>
                  <a:pt x="4278590" y="73352"/>
                  <a:pt x="4331314" y="66432"/>
                  <a:pt x="4370120" y="59376"/>
                </a:cubicBezTo>
                <a:cubicBezTo>
                  <a:pt x="4541029" y="28301"/>
                  <a:pt x="4286734" y="61097"/>
                  <a:pt x="4678878" y="23751"/>
                </a:cubicBezTo>
                <a:lnTo>
                  <a:pt x="4678878" y="23751"/>
                </a:lnTo>
                <a:cubicBezTo>
                  <a:pt x="4821179" y="5962"/>
                  <a:pt x="4742077" y="14525"/>
                  <a:pt x="4916385" y="0"/>
                </a:cubicBezTo>
                <a:cubicBezTo>
                  <a:pt x="5062847" y="3958"/>
                  <a:pt x="5209611" y="1678"/>
                  <a:pt x="5355772" y="11875"/>
                </a:cubicBezTo>
                <a:cubicBezTo>
                  <a:pt x="5380747" y="13617"/>
                  <a:pt x="5427024" y="35626"/>
                  <a:pt x="5427024" y="35626"/>
                </a:cubicBezTo>
                <a:cubicBezTo>
                  <a:pt x="5482442" y="31668"/>
                  <a:pt x="5538334" y="31993"/>
                  <a:pt x="5593278" y="23751"/>
                </a:cubicBezTo>
                <a:cubicBezTo>
                  <a:pt x="5618036" y="20037"/>
                  <a:pt x="5664530" y="0"/>
                  <a:pt x="5664530" y="0"/>
                </a:cubicBezTo>
              </a:path>
            </a:pathLst>
          </a:custGeom>
          <a:noFill/>
          <a:ln w="50800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E1CE7-E8EF-844F-BCDF-DF3FE5838DCE}"/>
              </a:ext>
            </a:extLst>
          </p:cNvPr>
          <p:cNvSpPr txBox="1"/>
          <p:nvPr/>
        </p:nvSpPr>
        <p:spPr>
          <a:xfrm>
            <a:off x="3354099" y="5294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16BB5-B705-884C-8D7F-29A3FC289E4A}"/>
              </a:ext>
            </a:extLst>
          </p:cNvPr>
          <p:cNvSpPr txBox="1"/>
          <p:nvPr/>
        </p:nvSpPr>
        <p:spPr>
          <a:xfrm>
            <a:off x="4694035" y="5280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CFBCE-FDFC-2B43-9C9B-353E9318F4BD}"/>
              </a:ext>
            </a:extLst>
          </p:cNvPr>
          <p:cNvSpPr txBox="1"/>
          <p:nvPr/>
        </p:nvSpPr>
        <p:spPr>
          <a:xfrm>
            <a:off x="6437725" y="5275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695E77-7963-6846-9325-51611FDCD0AF}"/>
              </a:ext>
            </a:extLst>
          </p:cNvPr>
          <p:cNvCxnSpPr/>
          <p:nvPr/>
        </p:nvCxnSpPr>
        <p:spPr>
          <a:xfrm flipV="1">
            <a:off x="3504942" y="4563666"/>
            <a:ext cx="5425302" cy="475013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78291A-AF83-1B42-9273-FBA6FD9D20C0}"/>
              </a:ext>
            </a:extLst>
          </p:cNvPr>
          <p:cNvCxnSpPr>
            <a:cxnSpLocks/>
          </p:cNvCxnSpPr>
          <p:nvPr/>
        </p:nvCxnSpPr>
        <p:spPr>
          <a:xfrm flipV="1">
            <a:off x="2858163" y="1462263"/>
            <a:ext cx="2137558" cy="3652816"/>
          </a:xfrm>
          <a:prstGeom prst="straightConnector1">
            <a:avLst/>
          </a:prstGeom>
          <a:ln w="508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C1BAB1B-7BAE-1543-83D6-A037BCB18D38}"/>
              </a:ext>
            </a:extLst>
          </p:cNvPr>
          <p:cNvSpPr/>
          <p:nvPr/>
        </p:nvSpPr>
        <p:spPr>
          <a:xfrm>
            <a:off x="3095825" y="4036731"/>
            <a:ext cx="537931" cy="537931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8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EEE2-6B16-7240-B339-6740F34F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OS a bottleneck for application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C852-4654-BA4E-AD8A-6EDF4003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data structures inside kernel</a:t>
            </a:r>
          </a:p>
          <a:p>
            <a:pPr lvl="1"/>
            <a:r>
              <a:rPr lang="en-US" dirty="0"/>
              <a:t>Reference counters</a:t>
            </a:r>
          </a:p>
          <a:p>
            <a:pPr lvl="1"/>
            <a:r>
              <a:rPr lang="en-US" dirty="0"/>
              <a:t>Task queues</a:t>
            </a:r>
          </a:p>
          <a:p>
            <a:pPr lvl="1"/>
            <a:r>
              <a:rPr lang="en-US" dirty="0"/>
              <a:t>File system data structures</a:t>
            </a:r>
          </a:p>
          <a:p>
            <a:pPr lvl="1"/>
            <a:endParaRPr lang="en-US" dirty="0"/>
          </a:p>
          <a:p>
            <a:r>
              <a:rPr lang="en-US" dirty="0"/>
              <a:t>Does OS need a major redesign?</a:t>
            </a:r>
          </a:p>
          <a:p>
            <a:pPr lvl="1"/>
            <a:r>
              <a:rPr lang="en-US" dirty="0"/>
              <a:t>We need a standardized benchmark suite</a:t>
            </a:r>
          </a:p>
          <a:p>
            <a:pPr lvl="1"/>
            <a:r>
              <a:rPr lang="en-US" dirty="0"/>
              <a:t>Linux is fine!</a:t>
            </a:r>
          </a:p>
        </p:txBody>
      </p:sp>
    </p:spTree>
    <p:extLst>
      <p:ext uri="{BB962C8B-B14F-4D97-AF65-F5344CB8AC3E}">
        <p14:creationId xmlns:p14="http://schemas.microsoft.com/office/powerpoint/2010/main" val="208357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337A-D71E-C443-95C1-8E0F1F38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1647-7FC2-7C47-95B0-DA500DB2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does sloppy counter solve? What’s the drawback?</a:t>
            </a:r>
          </a:p>
        </p:txBody>
      </p:sp>
    </p:spTree>
    <p:extLst>
      <p:ext uri="{BB962C8B-B14F-4D97-AF65-F5344CB8AC3E}">
        <p14:creationId xmlns:p14="http://schemas.microsoft.com/office/powerpoint/2010/main" val="117376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1012-5567-6E49-8573-B7E7EA36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31F6-E9C5-854A-A109-D8958C4C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your favorite technique described in this paper?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26020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196</Words>
  <Application>Microsoft Macintosh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 Analysis of Linux Scalability to Many Cores</vt:lpstr>
      <vt:lpstr>Moore’s law</vt:lpstr>
      <vt:lpstr>Scaling applications to multi-core servers</vt:lpstr>
      <vt:lpstr>Scaling applications to multi-core servers</vt:lpstr>
      <vt:lpstr>Scaling applications to multi-core servers</vt:lpstr>
      <vt:lpstr>Is OS a bottleneck for application scalability?</vt:lpstr>
      <vt:lpstr>Question #1 </vt:lpstr>
      <vt:lpstr>Question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Docker or Not to Docker: A Security Perspective</dc:title>
  <dc:creator>Danyang Zhuo, Ph.D.</dc:creator>
  <cp:lastModifiedBy>Danyang Zhuo, Ph.D.</cp:lastModifiedBy>
  <cp:revision>212</cp:revision>
  <dcterms:created xsi:type="dcterms:W3CDTF">2020-08-19T18:12:13Z</dcterms:created>
  <dcterms:modified xsi:type="dcterms:W3CDTF">2020-09-17T01:51:45Z</dcterms:modified>
</cp:coreProperties>
</file>