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922" r:id="rId1"/>
    <p:sldMasterId id="2147484212" r:id="rId2"/>
  </p:sldMasterIdLst>
  <p:notesMasterIdLst>
    <p:notesMasterId r:id="rId15"/>
  </p:notesMasterIdLst>
  <p:sldIdLst>
    <p:sldId id="492" r:id="rId3"/>
    <p:sldId id="806" r:id="rId4"/>
    <p:sldId id="807" r:id="rId5"/>
    <p:sldId id="831" r:id="rId6"/>
    <p:sldId id="834" r:id="rId7"/>
    <p:sldId id="819" r:id="rId8"/>
    <p:sldId id="835" r:id="rId9"/>
    <p:sldId id="833" r:id="rId10"/>
    <p:sldId id="836" r:id="rId11"/>
    <p:sldId id="838" r:id="rId12"/>
    <p:sldId id="837" r:id="rId13"/>
    <p:sldId id="839" r:id="rId14"/>
  </p:sldIdLst>
  <p:sldSz cx="9144000" cy="6858000" type="screen4x3"/>
  <p:notesSz cx="6858000" cy="9144000"/>
  <p:embeddedFontLst>
    <p:embeddedFont>
      <p:font typeface="Calibri" panose="020F0502020204030204" pitchFamily="34" charset="0"/>
      <p:regular r:id="rId16"/>
      <p:bold r:id="rId17"/>
      <p:italic r:id="rId18"/>
      <p:boldItalic r:id="rId19"/>
    </p:embeddedFont>
    <p:embeddedFont>
      <p:font typeface="Gill Sans MT" panose="020B0502020104020203" pitchFamily="34" charset="0"/>
      <p:regular r:id="rId20"/>
      <p:bold r:id="rId21"/>
      <p:italic r:id="rId22"/>
      <p:boldItalic r:id="rId23"/>
    </p:embeddedFont>
    <p:embeddedFont>
      <p:font typeface="Lucida Sans Unicode" panose="020B0602030504020204" pitchFamily="34" charset="0"/>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F52819-33C8-4469-837A-FB36C0A3ED57}" v="10" dt="2020-09-01T14:59:17.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76"/>
    <p:restoredTop sz="93276" autoAdjust="0"/>
  </p:normalViewPr>
  <p:slideViewPr>
    <p:cSldViewPr snapToGrid="0" snapToObjects="1">
      <p:cViewPr varScale="1">
        <p:scale>
          <a:sx n="106" d="100"/>
          <a:sy n="106" d="100"/>
        </p:scale>
        <p:origin x="510" y="108"/>
      </p:cViewPr>
      <p:guideLst>
        <p:guide orient="horz" pos="2160"/>
        <p:guide pos="2880"/>
      </p:guideLst>
    </p:cSldViewPr>
  </p:slideViewPr>
  <p:notesTextViewPr>
    <p:cViewPr>
      <p:scale>
        <a:sx n="100" d="100"/>
        <a:sy n="100" d="100"/>
      </p:scale>
      <p:origin x="0" y="0"/>
    </p:cViewPr>
  </p:notesTextViewPr>
  <p:sorterViewPr>
    <p:cViewPr>
      <p:scale>
        <a:sx n="128" d="100"/>
        <a:sy n="128" d="100"/>
      </p:scale>
      <p:origin x="0" y="-118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2D6791-563E-8E47-83A4-9E7CB0E579E7}" type="datetimeFigureOut">
              <a:rPr lang="en-US" smtClean="0"/>
              <a:t>9/1/2020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F5A228-5C2A-004E-A23A-F2830DC3DE91}" type="slidenum">
              <a:rPr lang="en-US" smtClean="0"/>
              <a:t>‹#›</a:t>
            </a:fld>
            <a:endParaRPr lang="en-US"/>
          </a:p>
        </p:txBody>
      </p:sp>
    </p:spTree>
    <p:extLst>
      <p:ext uri="{BB962C8B-B14F-4D97-AF65-F5344CB8AC3E}">
        <p14:creationId xmlns:p14="http://schemas.microsoft.com/office/powerpoint/2010/main" val="35185820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marL="742950" indent="-285750"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marL="11430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marL="16002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marL="20574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32F4B3CE-7978-CC47-BB02-3F70B98A13D3}" type="slidenum">
              <a:rPr lang="en-US" sz="1200">
                <a:solidFill>
                  <a:srgbClr val="000000"/>
                </a:solidFill>
                <a:latin typeface="Calibri" charset="0"/>
              </a:rPr>
              <a:pPr eaLnBrk="1" hangingPunct="1"/>
              <a:t>1</a:t>
            </a:fld>
            <a:endParaRPr lang="en-US" sz="1200">
              <a:solidFill>
                <a:srgbClr val="000000"/>
              </a:solidFill>
              <a:latin typeface="Calibri" charset="0"/>
            </a:endParaRPr>
          </a:p>
        </p:txBody>
      </p:sp>
      <p:sp>
        <p:nvSpPr>
          <p:cNvPr id="16691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pPr>
            <a:endParaRPr lang="en-US" sz="1800">
              <a:solidFill>
                <a:prstClr val="white"/>
              </a:solidFill>
            </a:endParaRPr>
          </a:p>
        </p:txBody>
      </p:sp>
      <p:sp>
        <p:nvSpPr>
          <p:cNvPr id="166916" name="Rectangle 2"/>
          <p:cNvSpPr>
            <a:spLocks noGrp="1" noChangeArrowheads="1"/>
          </p:cNvSpPr>
          <p:nvPr>
            <p:ph type="body"/>
          </p:nvPr>
        </p:nvSpPr>
        <p:spPr>
          <a:xfrm>
            <a:off x="685800" y="4343400"/>
            <a:ext cx="5484813"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949555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10"/>
          <p:cNvSpPr>
            <a:spLocks noGrp="1" noChangeArrowheads="1"/>
          </p:cNvSpPr>
          <p:nvPr>
            <p:ph type="sldNum" idx="10"/>
          </p:nvPr>
        </p:nvSpPr>
        <p:spPr>
          <a:ln/>
        </p:spPr>
        <p:txBody>
          <a:bodyPr/>
          <a:lstStyle>
            <a:lvl1pPr>
              <a:defRPr/>
            </a:lvl1pPr>
          </a:lstStyle>
          <a:p>
            <a:pPr>
              <a:defRPr/>
            </a:pPr>
            <a:fld id="{27533859-65F5-8E40-9DFC-5B175AEDAA7A}" type="slidenum">
              <a:rPr lang="en-US"/>
              <a:pPr>
                <a:defRPr/>
              </a:pPr>
              <a:t>‹#›</a:t>
            </a:fld>
            <a:endParaRPr lang="en-US"/>
          </a:p>
        </p:txBody>
      </p:sp>
    </p:spTree>
    <p:extLst>
      <p:ext uri="{BB962C8B-B14F-4D97-AF65-F5344CB8AC3E}">
        <p14:creationId xmlns:p14="http://schemas.microsoft.com/office/powerpoint/2010/main" val="223079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D30B5C97-CEDE-4540-B042-6D80FAD18F0B}" type="slidenum">
              <a:rPr lang="en-US"/>
              <a:pPr>
                <a:defRPr/>
              </a:pPr>
              <a:t>‹#›</a:t>
            </a:fld>
            <a:endParaRPr lang="en-US"/>
          </a:p>
        </p:txBody>
      </p:sp>
    </p:spTree>
    <p:extLst>
      <p:ext uri="{BB962C8B-B14F-4D97-AF65-F5344CB8AC3E}">
        <p14:creationId xmlns:p14="http://schemas.microsoft.com/office/powerpoint/2010/main" val="3860659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05FE37DE-54D1-654B-9221-CEFD61CBADFD}" type="slidenum">
              <a:rPr lang="en-US"/>
              <a:pPr>
                <a:defRPr/>
              </a:pPr>
              <a:t>‹#›</a:t>
            </a:fld>
            <a:endParaRPr lang="en-US"/>
          </a:p>
        </p:txBody>
      </p:sp>
    </p:spTree>
    <p:extLst>
      <p:ext uri="{BB962C8B-B14F-4D97-AF65-F5344CB8AC3E}">
        <p14:creationId xmlns:p14="http://schemas.microsoft.com/office/powerpoint/2010/main" val="985400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fontAlgn="base">
              <a:spcBef>
                <a:spcPct val="0"/>
              </a:spcBef>
              <a:spcAft>
                <a:spcPct val="0"/>
              </a:spcAft>
              <a:defRPr/>
            </a:pPr>
            <a:fld id="{4E9C3F5F-E69C-CB43-9689-9D533FFACD65}" type="slidenum">
              <a:rPr lang="en-US" sz="2400">
                <a:solidFill>
                  <a:srgbClr val="37305A"/>
                </a:solidFill>
                <a:latin typeface="Arial" charset="0"/>
                <a:ea typeface="ＭＳ Ｐゴシック" charset="0"/>
                <a:cs typeface="ＭＳ Ｐゴシック" charset="0"/>
              </a:rPr>
              <a:pPr fontAlgn="base">
                <a:spcBef>
                  <a:spcPct val="0"/>
                </a:spcBef>
                <a:spcAft>
                  <a:spcPct val="0"/>
                </a:spcAft>
                <a:defRPr/>
              </a:pPr>
              <a:t>‹#›</a:t>
            </a:fld>
            <a:endParaRPr lang="en-US" sz="2400">
              <a:solidFill>
                <a:srgbClr val="37305A"/>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99687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fontAlgn="base">
              <a:spcBef>
                <a:spcPct val="0"/>
              </a:spcBef>
              <a:spcAft>
                <a:spcPct val="0"/>
              </a:spcAft>
              <a:defRPr/>
            </a:pPr>
            <a:fld id="{DD3EDEF2-50ED-7542-BE14-B8469EA24057}" type="slidenum">
              <a:rPr lang="en-US" sz="2400">
                <a:solidFill>
                  <a:srgbClr val="37305A"/>
                </a:solidFill>
                <a:latin typeface="Arial" charset="0"/>
              </a:rPr>
              <a:pPr fontAlgn="base">
                <a:spcBef>
                  <a:spcPct val="0"/>
                </a:spcBef>
                <a:spcAft>
                  <a:spcPct val="0"/>
                </a:spcAft>
                <a:defRPr/>
              </a:pPr>
              <a:t>‹#›</a:t>
            </a:fld>
            <a:r>
              <a:rPr lang="en-US" sz="2400">
                <a:solidFill>
                  <a:srgbClr val="37305A"/>
                </a:solidFill>
                <a:latin typeface="Arial" charset="0"/>
              </a:rPr>
              <a:t> of 12</a:t>
            </a:r>
          </a:p>
        </p:txBody>
      </p:sp>
    </p:spTree>
    <p:extLst>
      <p:ext uri="{BB962C8B-B14F-4D97-AF65-F5344CB8AC3E}">
        <p14:creationId xmlns:p14="http://schemas.microsoft.com/office/powerpoint/2010/main" val="1761351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67429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fontAlgn="base">
              <a:spcBef>
                <a:spcPct val="0"/>
              </a:spcBef>
              <a:spcAft>
                <a:spcPct val="0"/>
              </a:spcAft>
              <a:defRPr/>
            </a:pPr>
            <a:fld id="{96D36BDA-BBEA-F54A-ADAD-6389411D1180}" type="slidenum">
              <a:rPr lang="en-US" sz="2400">
                <a:solidFill>
                  <a:srgbClr val="37305A"/>
                </a:solidFill>
                <a:latin typeface="Arial" charset="0"/>
                <a:ea typeface="ＭＳ Ｐゴシック" charset="0"/>
                <a:cs typeface="ＭＳ Ｐゴシック" charset="0"/>
              </a:rPr>
              <a:pPr fontAlgn="base">
                <a:spcBef>
                  <a:spcPct val="0"/>
                </a:spcBef>
                <a:spcAft>
                  <a:spcPct val="0"/>
                </a:spcAft>
                <a:defRPr/>
              </a:pPr>
              <a:t>‹#›</a:t>
            </a:fld>
            <a:endParaRPr lang="en-US" sz="2400">
              <a:solidFill>
                <a:srgbClr val="37305A"/>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13139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1462F200-F6D9-2D46-A00E-1F505AB0B798}" type="slidenum">
              <a:rPr lang="en-US"/>
              <a:pPr>
                <a:defRPr/>
              </a:pPr>
              <a:t>‹#›</a:t>
            </a:fld>
            <a:endParaRPr lang="en-US"/>
          </a:p>
        </p:txBody>
      </p:sp>
    </p:spTree>
    <p:extLst>
      <p:ext uri="{BB962C8B-B14F-4D97-AF65-F5344CB8AC3E}">
        <p14:creationId xmlns:p14="http://schemas.microsoft.com/office/powerpoint/2010/main" val="355112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10"/>
          <p:cNvSpPr>
            <a:spLocks noGrp="1" noChangeArrowheads="1"/>
          </p:cNvSpPr>
          <p:nvPr>
            <p:ph type="sldNum" idx="10"/>
          </p:nvPr>
        </p:nvSpPr>
        <p:spPr>
          <a:ln/>
        </p:spPr>
        <p:txBody>
          <a:bodyPr/>
          <a:lstStyle>
            <a:lvl1pPr>
              <a:defRPr/>
            </a:lvl1pPr>
          </a:lstStyle>
          <a:p>
            <a:pPr>
              <a:defRPr/>
            </a:pPr>
            <a:fld id="{41F41010-5A47-AB40-A4EA-9DE235338774}" type="slidenum">
              <a:rPr lang="en-US"/>
              <a:pPr>
                <a:defRPr/>
              </a:pPr>
              <a:t>‹#›</a:t>
            </a:fld>
            <a:endParaRPr lang="en-US"/>
          </a:p>
        </p:txBody>
      </p:sp>
    </p:spTree>
    <p:extLst>
      <p:ext uri="{BB962C8B-B14F-4D97-AF65-F5344CB8AC3E}">
        <p14:creationId xmlns:p14="http://schemas.microsoft.com/office/powerpoint/2010/main" val="394131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idx="10"/>
          </p:nvPr>
        </p:nvSpPr>
        <p:spPr>
          <a:ln/>
        </p:spPr>
        <p:txBody>
          <a:bodyPr/>
          <a:lstStyle>
            <a:lvl1pPr>
              <a:defRPr/>
            </a:lvl1pPr>
          </a:lstStyle>
          <a:p>
            <a:pPr>
              <a:defRPr/>
            </a:pPr>
            <a:fld id="{88B149C1-44AA-5242-A964-C7EB3D6FE8F5}" type="slidenum">
              <a:rPr lang="en-US"/>
              <a:pPr>
                <a:defRPr/>
              </a:pPr>
              <a:t>‹#›</a:t>
            </a:fld>
            <a:endParaRPr lang="en-US"/>
          </a:p>
        </p:txBody>
      </p:sp>
    </p:spTree>
    <p:extLst>
      <p:ext uri="{BB962C8B-B14F-4D97-AF65-F5344CB8AC3E}">
        <p14:creationId xmlns:p14="http://schemas.microsoft.com/office/powerpoint/2010/main" val="3622782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sldNum" idx="10"/>
          </p:nvPr>
        </p:nvSpPr>
        <p:spPr>
          <a:ln/>
        </p:spPr>
        <p:txBody>
          <a:bodyPr/>
          <a:lstStyle>
            <a:lvl1pPr>
              <a:defRPr/>
            </a:lvl1pPr>
          </a:lstStyle>
          <a:p>
            <a:pPr>
              <a:defRPr/>
            </a:pPr>
            <a:fld id="{1543B17D-3999-ED48-88DF-2A4D6973044A}" type="slidenum">
              <a:rPr lang="en-US"/>
              <a:pPr>
                <a:defRPr/>
              </a:pPr>
              <a:t>‹#›</a:t>
            </a:fld>
            <a:endParaRPr lang="en-US"/>
          </a:p>
        </p:txBody>
      </p:sp>
    </p:spTree>
    <p:extLst>
      <p:ext uri="{BB962C8B-B14F-4D97-AF65-F5344CB8AC3E}">
        <p14:creationId xmlns:p14="http://schemas.microsoft.com/office/powerpoint/2010/main" val="918065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idx="10"/>
          </p:nvPr>
        </p:nvSpPr>
        <p:spPr>
          <a:ln/>
        </p:spPr>
        <p:txBody>
          <a:bodyPr/>
          <a:lstStyle>
            <a:lvl1pPr>
              <a:defRPr/>
            </a:lvl1pPr>
          </a:lstStyle>
          <a:p>
            <a:pPr>
              <a:defRPr/>
            </a:pPr>
            <a:fld id="{2B58E6A3-5A9D-2649-8791-5F7AED4B4809}" type="slidenum">
              <a:rPr lang="en-US"/>
              <a:pPr>
                <a:defRPr/>
              </a:pPr>
              <a:t>‹#›</a:t>
            </a:fld>
            <a:endParaRPr lang="en-US"/>
          </a:p>
        </p:txBody>
      </p:sp>
    </p:spTree>
    <p:extLst>
      <p:ext uri="{BB962C8B-B14F-4D97-AF65-F5344CB8AC3E}">
        <p14:creationId xmlns:p14="http://schemas.microsoft.com/office/powerpoint/2010/main" val="348881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pPr>
              <a:defRPr/>
            </a:pPr>
            <a:fld id="{5A4D0827-FA89-6848-BE2C-20A161400E08}" type="slidenum">
              <a:rPr lang="en-US"/>
              <a:pPr>
                <a:defRPr/>
              </a:pPr>
              <a:t>‹#›</a:t>
            </a:fld>
            <a:endParaRPr lang="en-US"/>
          </a:p>
        </p:txBody>
      </p:sp>
    </p:spTree>
    <p:extLst>
      <p:ext uri="{BB962C8B-B14F-4D97-AF65-F5344CB8AC3E}">
        <p14:creationId xmlns:p14="http://schemas.microsoft.com/office/powerpoint/2010/main" val="2736549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D6709650-6F5B-B84E-9D22-EE37B9B13F77}" type="slidenum">
              <a:rPr lang="en-US"/>
              <a:pPr>
                <a:defRPr/>
              </a:pPr>
              <a:t>‹#›</a:t>
            </a:fld>
            <a:endParaRPr lang="en-US"/>
          </a:p>
        </p:txBody>
      </p:sp>
    </p:spTree>
    <p:extLst>
      <p:ext uri="{BB962C8B-B14F-4D97-AF65-F5344CB8AC3E}">
        <p14:creationId xmlns:p14="http://schemas.microsoft.com/office/powerpoint/2010/main" val="4269190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389E8D3C-97BB-644A-A13C-A1EC9E067311}" type="slidenum">
              <a:rPr lang="en-US"/>
              <a:pPr>
                <a:defRPr/>
              </a:pPr>
              <a:t>‹#›</a:t>
            </a:fld>
            <a:endParaRPr lang="en-US"/>
          </a:p>
        </p:txBody>
      </p:sp>
    </p:spTree>
    <p:extLst>
      <p:ext uri="{BB962C8B-B14F-4D97-AF65-F5344CB8AC3E}">
        <p14:creationId xmlns:p14="http://schemas.microsoft.com/office/powerpoint/2010/main" val="196471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0" y="0"/>
            <a:ext cx="9144000" cy="1219200"/>
          </a:xfrm>
          <a:prstGeom prst="rect">
            <a:avLst/>
          </a:prstGeom>
          <a:solidFill>
            <a:srgbClr val="161645"/>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pic>
        <p:nvPicPr>
          <p:cNvPr id="15363"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0850" y="55563"/>
            <a:ext cx="463550" cy="712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15364" name="Rectangle 3"/>
          <p:cNvSpPr>
            <a:spLocks noChangeArrowheads="1"/>
          </p:cNvSpPr>
          <p:nvPr/>
        </p:nvSpPr>
        <p:spPr bwMode="auto">
          <a:xfrm>
            <a:off x="381000" y="742950"/>
            <a:ext cx="8229600" cy="19050"/>
          </a:xfrm>
          <a:prstGeom prst="rect">
            <a:avLst/>
          </a:prstGeom>
          <a:solidFill>
            <a:srgbClr val="EED7B8"/>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15365" name="Text Box 4"/>
          <p:cNvSpPr txBox="1">
            <a:spLocks noChangeArrowheads="1"/>
          </p:cNvSpPr>
          <p:nvPr/>
        </p:nvSpPr>
        <p:spPr bwMode="auto">
          <a:xfrm>
            <a:off x="3279775" y="762000"/>
            <a:ext cx="2478088"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9989" tIns="46794" rIns="89989" bIns="46794">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7196" eaLnBrk="1" fontAlgn="base" hangingPunct="1">
              <a:spcBef>
                <a:spcPct val="0"/>
              </a:spcBef>
              <a:spcAft>
                <a:spcPct val="0"/>
              </a:spcAft>
              <a:buClr>
                <a:srgbClr val="000000"/>
              </a:buClr>
              <a:buSzPct val="100000"/>
              <a:buFont typeface="Times New Roman" charset="0"/>
              <a:buNone/>
              <a:defRPr/>
            </a:pPr>
            <a:r>
              <a:rPr lang="en-US" sz="1800" b="1">
                <a:solidFill>
                  <a:srgbClr val="FFFFFF"/>
                </a:solidFill>
                <a:latin typeface="Lucida Sans Unicode" charset="0"/>
                <a:cs typeface="Arial" charset="0"/>
              </a:rPr>
              <a:t>D u k e  S y s t e m s</a:t>
            </a:r>
          </a:p>
        </p:txBody>
      </p:sp>
      <p:sp>
        <p:nvSpPr>
          <p:cNvPr id="15366" name="Rectangle 5"/>
          <p:cNvSpPr>
            <a:spLocks noChangeArrowheads="1"/>
          </p:cNvSpPr>
          <p:nvPr/>
        </p:nvSpPr>
        <p:spPr bwMode="auto">
          <a:xfrm>
            <a:off x="0" y="5867400"/>
            <a:ext cx="9144000" cy="990600"/>
          </a:xfrm>
          <a:prstGeom prst="rect">
            <a:avLst/>
          </a:prstGeom>
          <a:solidFill>
            <a:srgbClr val="161645"/>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15367" name="Rectangle 6"/>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5368" name="Rectangle 7"/>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5369" name="Text Box 8"/>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srgbClr val="FFFFFF"/>
              </a:solidFill>
              <a:cs typeface="Arial" charset="0"/>
            </a:endParaRPr>
          </a:p>
        </p:txBody>
      </p:sp>
      <p:sp>
        <p:nvSpPr>
          <p:cNvPr id="15370" name="Text Box 9"/>
          <p:cNvSpPr txBox="1">
            <a:spLocks noChangeArrowheads="1"/>
          </p:cNvSpPr>
          <p:nvPr/>
        </p:nvSpPr>
        <p:spPr bwMode="auto">
          <a:xfrm>
            <a:off x="3124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srgbClr val="FFFFFF"/>
              </a:solidFill>
              <a:cs typeface="Arial" charset="0"/>
            </a:endParaRPr>
          </a:p>
        </p:txBody>
      </p:sp>
      <p:sp>
        <p:nvSpPr>
          <p:cNvPr id="2058" name="Rectangle 10"/>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latin typeface="Times New Roman" charset="0"/>
                <a:cs typeface="Arial" charset="0"/>
              </a:defRPr>
            </a:lvl1pPr>
          </a:lstStyle>
          <a:p>
            <a:pPr fontAlgn="base">
              <a:spcBef>
                <a:spcPct val="0"/>
              </a:spcBef>
              <a:spcAft>
                <a:spcPct val="0"/>
              </a:spcAft>
              <a:defRPr/>
            </a:pPr>
            <a:fld id="{A0FFA08A-5B16-464F-BA6A-775EF06C952C}" type="slidenum">
              <a:rPr lang="en-US">
                <a:ea typeface="ＭＳ Ｐゴシック" charset="0"/>
              </a:rPr>
              <a:pPr fontAlgn="base">
                <a:spcBef>
                  <a:spcPct val="0"/>
                </a:spcBef>
                <a:spcAft>
                  <a:spcPct val="0"/>
                </a:spcAft>
                <a:defRPr/>
              </a:pPr>
              <a:t>‹#›</a:t>
            </a:fld>
            <a:endParaRPr lang="en-US">
              <a:ea typeface="ＭＳ Ｐゴシック" charset="0"/>
            </a:endParaRPr>
          </a:p>
        </p:txBody>
      </p:sp>
    </p:spTree>
    <p:extLst>
      <p:ext uri="{BB962C8B-B14F-4D97-AF65-F5344CB8AC3E}">
        <p14:creationId xmlns:p14="http://schemas.microsoft.com/office/powerpoint/2010/main" val="3827345135"/>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mj-lt"/>
          <a:ea typeface="ＭＳ Ｐゴシック" charset="-128"/>
          <a:cs typeface="+mj-cs"/>
        </a:defRPr>
      </a:lvl1pPr>
      <a:lvl2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5pPr>
      <a:lvl6pPr marL="2514575"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3600" b="1">
          <a:solidFill>
            <a:srgbClr val="161645"/>
          </a:solidFill>
          <a:latin typeface="+mn-lt"/>
          <a:ea typeface="ＭＳ Ｐゴシック" charset="-128"/>
          <a:cs typeface="+mn-cs"/>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3200" b="1">
          <a:solidFill>
            <a:srgbClr val="6B6BCF"/>
          </a:solidFill>
          <a:latin typeface="+mn-lt"/>
          <a:ea typeface="ＭＳ Ｐゴシック" charset="-128"/>
          <a:cs typeface="+mn-cs"/>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800" b="1">
          <a:solidFill>
            <a:srgbClr val="6B6BCF"/>
          </a:solidFill>
          <a:latin typeface="+mn-lt"/>
          <a:ea typeface="ＭＳ Ｐゴシック" charset="-128"/>
          <a:cs typeface="+mn-cs"/>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5pPr>
      <a:lvl6pPr marL="2514575"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37305A"/>
              </a:solidFill>
              <a:latin typeface="Arial" charset="0"/>
              <a:ea typeface="ＭＳ Ｐゴシック" charset="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37305A"/>
              </a:solidFill>
              <a:latin typeface="Arial" charset="0"/>
              <a:ea typeface="ＭＳ Ｐゴシック" charset="0"/>
              <a:cs typeface="Arial" charset="0"/>
            </a:endParaRPr>
          </a:p>
        </p:txBody>
      </p:sp>
    </p:spTree>
    <p:extLst>
      <p:ext uri="{BB962C8B-B14F-4D97-AF65-F5344CB8AC3E}">
        <p14:creationId xmlns:p14="http://schemas.microsoft.com/office/powerpoint/2010/main" val="2012360591"/>
      </p:ext>
    </p:extLst>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ext Box 1"/>
          <p:cNvSpPr txBox="1">
            <a:spLocks noChangeArrowheads="1"/>
          </p:cNvSpPr>
          <p:nvPr/>
        </p:nvSpPr>
        <p:spPr bwMode="auto">
          <a:xfrm>
            <a:off x="1066800" y="1524000"/>
            <a:ext cx="68580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5613" eaLnBrk="1" fontAlgn="base" hangingPunct="1">
              <a:spcBef>
                <a:spcPct val="0"/>
              </a:spcBef>
              <a:spcAft>
                <a:spcPct val="0"/>
              </a:spcAft>
              <a:buClr>
                <a:srgbClr val="000000"/>
              </a:buClr>
              <a:buSzPct val="100000"/>
              <a:buFont typeface="Times New Roman" charset="0"/>
              <a:buNone/>
            </a:pPr>
            <a:r>
              <a:rPr lang="en-US" sz="2800" b="1" dirty="0">
                <a:solidFill>
                  <a:srgbClr val="161645"/>
                </a:solidFill>
                <a:latin typeface="Calibri" charset="0"/>
              </a:rPr>
              <a:t>CPS 510</a:t>
            </a:r>
          </a:p>
          <a:p>
            <a:pPr algn="ctr" defTabSz="455613" eaLnBrk="1" fontAlgn="base" hangingPunct="1">
              <a:spcBef>
                <a:spcPct val="0"/>
              </a:spcBef>
              <a:spcAft>
                <a:spcPct val="0"/>
              </a:spcAft>
              <a:buClr>
                <a:srgbClr val="000000"/>
              </a:buClr>
              <a:buSzPct val="100000"/>
              <a:buFont typeface="Times New Roman" charset="0"/>
              <a:buNone/>
            </a:pPr>
            <a:r>
              <a:rPr lang="en-US" sz="2800" b="1" dirty="0">
                <a:solidFill>
                  <a:srgbClr val="161645"/>
                </a:solidFill>
                <a:latin typeface="Calibri" charset="0"/>
              </a:rPr>
              <a:t>5a </a:t>
            </a:r>
            <a:r>
              <a:rPr lang="en-US" sz="2800" b="1" dirty="0" err="1">
                <a:solidFill>
                  <a:srgbClr val="161645"/>
                </a:solidFill>
                <a:latin typeface="Calibri" charset="0"/>
              </a:rPr>
              <a:t>Futexes</a:t>
            </a:r>
            <a:endParaRPr lang="en-US" b="1" dirty="0">
              <a:solidFill>
                <a:srgbClr val="161645"/>
              </a:solidFill>
              <a:latin typeface="Calibri" charset="0"/>
            </a:endParaRPr>
          </a:p>
        </p:txBody>
      </p:sp>
      <p:sp>
        <p:nvSpPr>
          <p:cNvPr id="165890" name="Text Box 2"/>
          <p:cNvSpPr txBox="1">
            <a:spLocks noChangeArrowheads="1"/>
          </p:cNvSpPr>
          <p:nvPr/>
        </p:nvSpPr>
        <p:spPr bwMode="auto">
          <a:xfrm>
            <a:off x="304800" y="3581400"/>
            <a:ext cx="8458200" cy="175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5613" eaLnBrk="1" fontAlgn="base" hangingPunct="1">
              <a:spcBef>
                <a:spcPts val="700"/>
              </a:spcBef>
              <a:spcAft>
                <a:spcPct val="0"/>
              </a:spcAft>
              <a:buClr>
                <a:srgbClr val="000000"/>
              </a:buClr>
              <a:buSzPct val="100000"/>
            </a:pPr>
            <a:r>
              <a:rPr lang="en-US" b="1" dirty="0">
                <a:solidFill>
                  <a:srgbClr val="161645"/>
                </a:solidFill>
                <a:latin typeface="Calibri" charset="0"/>
              </a:rPr>
              <a:t>Jeff Chase &amp; Michael Hewner</a:t>
            </a:r>
          </a:p>
          <a:p>
            <a:pPr algn="ctr" defTabSz="455613" eaLnBrk="1" fontAlgn="base" hangingPunct="1">
              <a:spcBef>
                <a:spcPts val="700"/>
              </a:spcBef>
              <a:spcAft>
                <a:spcPct val="0"/>
              </a:spcAft>
              <a:buClr>
                <a:srgbClr val="000000"/>
              </a:buClr>
              <a:buSzPct val="100000"/>
            </a:pPr>
            <a:r>
              <a:rPr lang="en-US" b="1" dirty="0">
                <a:solidFill>
                  <a:srgbClr val="161645"/>
                </a:solidFill>
                <a:latin typeface="Calibri" charset="0"/>
              </a:rPr>
              <a:t>Duke University</a:t>
            </a:r>
          </a:p>
        </p:txBody>
      </p:sp>
      <p:pic>
        <p:nvPicPr>
          <p:cNvPr id="2" name="Picture 1"/>
          <p:cNvPicPr>
            <a:picLocks noChangeAspect="1"/>
          </p:cNvPicPr>
          <p:nvPr/>
        </p:nvPicPr>
        <p:blipFill>
          <a:blip r:embed="rId3"/>
          <a:stretch>
            <a:fillRect/>
          </a:stretch>
        </p:blipFill>
        <p:spPr>
          <a:xfrm>
            <a:off x="304800" y="2704806"/>
            <a:ext cx="1612900" cy="2063010"/>
          </a:xfrm>
          <a:prstGeom prst="rect">
            <a:avLst/>
          </a:prstGeom>
        </p:spPr>
      </p:pic>
    </p:spTree>
    <p:extLst>
      <p:ext uri="{BB962C8B-B14F-4D97-AF65-F5344CB8AC3E}">
        <p14:creationId xmlns:p14="http://schemas.microsoft.com/office/powerpoint/2010/main" val="35763821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413A-862F-4C59-A8C6-A770D6E0BBA2}"/>
              </a:ext>
            </a:extLst>
          </p:cNvPr>
          <p:cNvSpPr>
            <a:spLocks noGrp="1"/>
          </p:cNvSpPr>
          <p:nvPr>
            <p:ph type="title"/>
          </p:nvPr>
        </p:nvSpPr>
        <p:spPr/>
        <p:txBody>
          <a:bodyPr/>
          <a:lstStyle/>
          <a:p>
            <a:r>
              <a:rPr lang="en-US" dirty="0"/>
              <a:t>A </a:t>
            </a:r>
            <a:r>
              <a:rPr lang="en-US" dirty="0" err="1"/>
              <a:t>Futex</a:t>
            </a:r>
            <a:r>
              <a:rPr lang="en-US" dirty="0"/>
              <a:t> Mutex</a:t>
            </a:r>
          </a:p>
        </p:txBody>
      </p:sp>
      <p:sp>
        <p:nvSpPr>
          <p:cNvPr id="5" name="TextBox 4">
            <a:extLst>
              <a:ext uri="{FF2B5EF4-FFF2-40B4-BE49-F238E27FC236}">
                <a16:creationId xmlns:a16="http://schemas.microsoft.com/office/drawing/2014/main" id="{49575077-C4BE-4684-BB63-B0210C5CC577}"/>
              </a:ext>
            </a:extLst>
          </p:cNvPr>
          <p:cNvSpPr txBox="1"/>
          <p:nvPr/>
        </p:nvSpPr>
        <p:spPr>
          <a:xfrm>
            <a:off x="457200" y="5694630"/>
            <a:ext cx="7401208" cy="646331"/>
          </a:xfrm>
          <a:prstGeom prst="rect">
            <a:avLst/>
          </a:prstGeom>
          <a:noFill/>
        </p:spPr>
        <p:txBody>
          <a:bodyPr wrap="square" rtlCol="0">
            <a:spAutoFit/>
          </a:bodyPr>
          <a:lstStyle/>
          <a:p>
            <a:r>
              <a:rPr lang="en-US" dirty="0"/>
              <a:t>Note that just because we’ve woken up doesn’t mean we have the mutex (spurious wakeups are a thing)</a:t>
            </a:r>
          </a:p>
        </p:txBody>
      </p:sp>
      <p:pic>
        <p:nvPicPr>
          <p:cNvPr id="6" name="Picture 5">
            <a:extLst>
              <a:ext uri="{FF2B5EF4-FFF2-40B4-BE49-F238E27FC236}">
                <a16:creationId xmlns:a16="http://schemas.microsoft.com/office/drawing/2014/main" id="{BAEA270D-22AC-4E1D-81DD-2A15BF411A8F}"/>
              </a:ext>
            </a:extLst>
          </p:cNvPr>
          <p:cNvPicPr>
            <a:picLocks noChangeAspect="1"/>
          </p:cNvPicPr>
          <p:nvPr/>
        </p:nvPicPr>
        <p:blipFill>
          <a:blip r:embed="rId2"/>
          <a:stretch>
            <a:fillRect/>
          </a:stretch>
        </p:blipFill>
        <p:spPr>
          <a:xfrm>
            <a:off x="600075" y="1195387"/>
            <a:ext cx="7943850" cy="4467225"/>
          </a:xfrm>
          <a:prstGeom prst="rect">
            <a:avLst/>
          </a:prstGeom>
        </p:spPr>
      </p:pic>
      <p:sp>
        <p:nvSpPr>
          <p:cNvPr id="10" name="Rectangle 9">
            <a:extLst>
              <a:ext uri="{FF2B5EF4-FFF2-40B4-BE49-F238E27FC236}">
                <a16:creationId xmlns:a16="http://schemas.microsoft.com/office/drawing/2014/main" id="{4A4E2446-C1AC-489D-9E24-B1B21FBD9A4D}"/>
              </a:ext>
            </a:extLst>
          </p:cNvPr>
          <p:cNvSpPr/>
          <p:nvPr/>
        </p:nvSpPr>
        <p:spPr bwMode="auto">
          <a:xfrm>
            <a:off x="1262331" y="2842788"/>
            <a:ext cx="5754106" cy="932507"/>
          </a:xfrm>
          <a:prstGeom prst="rect">
            <a:avLst/>
          </a:prstGeom>
          <a:noFill/>
          <a:ln w="222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395111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413A-862F-4C59-A8C6-A770D6E0BBA2}"/>
              </a:ext>
            </a:extLst>
          </p:cNvPr>
          <p:cNvSpPr>
            <a:spLocks noGrp="1"/>
          </p:cNvSpPr>
          <p:nvPr>
            <p:ph type="title"/>
          </p:nvPr>
        </p:nvSpPr>
        <p:spPr/>
        <p:txBody>
          <a:bodyPr/>
          <a:lstStyle/>
          <a:p>
            <a:r>
              <a:rPr lang="en-US" dirty="0"/>
              <a:t>Is The </a:t>
            </a:r>
            <a:r>
              <a:rPr lang="en-US" dirty="0" err="1"/>
              <a:t>Futex</a:t>
            </a:r>
            <a:r>
              <a:rPr lang="en-US" dirty="0"/>
              <a:t> Mutex Fair?</a:t>
            </a:r>
          </a:p>
        </p:txBody>
      </p:sp>
      <p:sp>
        <p:nvSpPr>
          <p:cNvPr id="5" name="TextBox 4">
            <a:extLst>
              <a:ext uri="{FF2B5EF4-FFF2-40B4-BE49-F238E27FC236}">
                <a16:creationId xmlns:a16="http://schemas.microsoft.com/office/drawing/2014/main" id="{49575077-C4BE-4684-BB63-B0210C5CC577}"/>
              </a:ext>
            </a:extLst>
          </p:cNvPr>
          <p:cNvSpPr txBox="1"/>
          <p:nvPr/>
        </p:nvSpPr>
        <p:spPr>
          <a:xfrm>
            <a:off x="457200" y="5694630"/>
            <a:ext cx="7401208" cy="646331"/>
          </a:xfrm>
          <a:prstGeom prst="rect">
            <a:avLst/>
          </a:prstGeom>
          <a:noFill/>
        </p:spPr>
        <p:txBody>
          <a:bodyPr wrap="square" rtlCol="0">
            <a:spAutoFit/>
          </a:bodyPr>
          <a:lstStyle/>
          <a:p>
            <a:r>
              <a:rPr lang="en-US" dirty="0"/>
              <a:t>Code Snippet from gnu </a:t>
            </a:r>
            <a:r>
              <a:rPr lang="en-US" dirty="0" err="1"/>
              <a:t>libc</a:t>
            </a:r>
            <a:r>
              <a:rPr lang="en-US" dirty="0"/>
              <a:t>, discussed in detail here:</a:t>
            </a:r>
          </a:p>
          <a:p>
            <a:r>
              <a:rPr lang="en-US" dirty="0"/>
              <a:t>http://pages.cs.wisc.edu/~remzi/OSTEP/threads-locks.pdf</a:t>
            </a:r>
          </a:p>
        </p:txBody>
      </p:sp>
      <p:pic>
        <p:nvPicPr>
          <p:cNvPr id="6" name="Picture 5">
            <a:extLst>
              <a:ext uri="{FF2B5EF4-FFF2-40B4-BE49-F238E27FC236}">
                <a16:creationId xmlns:a16="http://schemas.microsoft.com/office/drawing/2014/main" id="{BAEA270D-22AC-4E1D-81DD-2A15BF411A8F}"/>
              </a:ext>
            </a:extLst>
          </p:cNvPr>
          <p:cNvPicPr>
            <a:picLocks noChangeAspect="1"/>
          </p:cNvPicPr>
          <p:nvPr/>
        </p:nvPicPr>
        <p:blipFill>
          <a:blip r:embed="rId2"/>
          <a:stretch>
            <a:fillRect/>
          </a:stretch>
        </p:blipFill>
        <p:spPr>
          <a:xfrm>
            <a:off x="600075" y="1195387"/>
            <a:ext cx="7943850" cy="4467225"/>
          </a:xfrm>
          <a:prstGeom prst="rect">
            <a:avLst/>
          </a:prstGeom>
        </p:spPr>
      </p:pic>
    </p:spTree>
    <p:extLst>
      <p:ext uri="{BB962C8B-B14F-4D97-AF65-F5344CB8AC3E}">
        <p14:creationId xmlns:p14="http://schemas.microsoft.com/office/powerpoint/2010/main" val="37719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CA33-76D8-41A1-82EA-E53E53A46F29}"/>
              </a:ext>
            </a:extLst>
          </p:cNvPr>
          <p:cNvSpPr>
            <a:spLocks noGrp="1"/>
          </p:cNvSpPr>
          <p:nvPr>
            <p:ph type="title"/>
          </p:nvPr>
        </p:nvSpPr>
        <p:spPr/>
        <p:txBody>
          <a:bodyPr/>
          <a:lstStyle/>
          <a:p>
            <a:r>
              <a:rPr lang="en-US" dirty="0"/>
              <a:t>Advice for </a:t>
            </a:r>
            <a:r>
              <a:rPr lang="en-US" dirty="0" err="1"/>
              <a:t>futexes</a:t>
            </a:r>
            <a:endParaRPr lang="en-US" dirty="0"/>
          </a:p>
        </p:txBody>
      </p:sp>
      <p:sp>
        <p:nvSpPr>
          <p:cNvPr id="3" name="Content Placeholder 2">
            <a:extLst>
              <a:ext uri="{FF2B5EF4-FFF2-40B4-BE49-F238E27FC236}">
                <a16:creationId xmlns:a16="http://schemas.microsoft.com/office/drawing/2014/main" id="{4A5F73A4-2475-4374-9E95-768AF35E4262}"/>
              </a:ext>
            </a:extLst>
          </p:cNvPr>
          <p:cNvSpPr>
            <a:spLocks noGrp="1"/>
          </p:cNvSpPr>
          <p:nvPr>
            <p:ph idx="1"/>
          </p:nvPr>
        </p:nvSpPr>
        <p:spPr/>
        <p:txBody>
          <a:bodyPr/>
          <a:lstStyle/>
          <a:p>
            <a:r>
              <a:rPr lang="en-US" dirty="0"/>
              <a:t>Your only safe operations are atomic operations</a:t>
            </a:r>
          </a:p>
          <a:p>
            <a:r>
              <a:rPr lang="en-US" dirty="0"/>
              <a:t>Ensure you use the value passed to </a:t>
            </a:r>
            <a:r>
              <a:rPr lang="en-US" dirty="0" err="1"/>
              <a:t>futex</a:t>
            </a:r>
            <a:r>
              <a:rPr lang="en-US" dirty="0"/>
              <a:t> wait to ensure that you don’t sleep if the situation has changed</a:t>
            </a:r>
          </a:p>
          <a:p>
            <a:r>
              <a:rPr lang="en-US" dirty="0"/>
              <a:t>You must deal with spurious wakes</a:t>
            </a:r>
          </a:p>
          <a:p>
            <a:r>
              <a:rPr lang="en-US" dirty="0" err="1"/>
              <a:t>Futexes</a:t>
            </a:r>
            <a:r>
              <a:rPr lang="en-US" dirty="0"/>
              <a:t> are building blocks for synchronization primitives.  Its fun to build your own – but usually not a good idea on a job.</a:t>
            </a:r>
          </a:p>
        </p:txBody>
      </p:sp>
    </p:spTree>
    <p:extLst>
      <p:ext uri="{BB962C8B-B14F-4D97-AF65-F5344CB8AC3E}">
        <p14:creationId xmlns:p14="http://schemas.microsoft.com/office/powerpoint/2010/main" val="59800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1717-91EC-6747-85AC-7B4C3E157A3C}"/>
              </a:ext>
            </a:extLst>
          </p:cNvPr>
          <p:cNvSpPr>
            <a:spLocks noGrp="1"/>
          </p:cNvSpPr>
          <p:nvPr>
            <p:ph type="title"/>
          </p:nvPr>
        </p:nvSpPr>
        <p:spPr/>
        <p:txBody>
          <a:bodyPr/>
          <a:lstStyle/>
          <a:p>
            <a:r>
              <a:rPr lang="en-US" dirty="0" err="1"/>
              <a:t>Futex</a:t>
            </a:r>
            <a:r>
              <a:rPr lang="en-US" dirty="0"/>
              <a:t> (Linux)</a:t>
            </a:r>
          </a:p>
        </p:txBody>
      </p:sp>
      <p:sp>
        <p:nvSpPr>
          <p:cNvPr id="3" name="Content Placeholder 2">
            <a:extLst>
              <a:ext uri="{FF2B5EF4-FFF2-40B4-BE49-F238E27FC236}">
                <a16:creationId xmlns:a16="http://schemas.microsoft.com/office/drawing/2014/main" id="{479B2FCE-6346-6E4B-9E55-94DE01047456}"/>
              </a:ext>
            </a:extLst>
          </p:cNvPr>
          <p:cNvSpPr>
            <a:spLocks noGrp="1"/>
          </p:cNvSpPr>
          <p:nvPr>
            <p:ph idx="1"/>
          </p:nvPr>
        </p:nvSpPr>
        <p:spPr/>
        <p:txBody>
          <a:bodyPr/>
          <a:lstStyle/>
          <a:p>
            <a:pPr marL="0" indent="0">
              <a:buNone/>
            </a:pPr>
            <a:r>
              <a:rPr lang="en-US" dirty="0" err="1"/>
              <a:t>Futex</a:t>
            </a:r>
            <a:r>
              <a:rPr lang="en-US" dirty="0"/>
              <a:t> is a Linux </a:t>
            </a:r>
            <a:r>
              <a:rPr lang="en-US" dirty="0" err="1"/>
              <a:t>syscall</a:t>
            </a:r>
            <a:r>
              <a:rPr lang="en-US" dirty="0"/>
              <a:t> API for “fast user mode mutex”.</a:t>
            </a:r>
          </a:p>
          <a:p>
            <a:r>
              <a:rPr lang="en-US" dirty="0"/>
              <a:t>Not a mutex.</a:t>
            </a:r>
          </a:p>
          <a:p>
            <a:r>
              <a:rPr lang="en-US" dirty="0"/>
              <a:t>Rather, it’s a building block for mutex or semaphore.</a:t>
            </a:r>
          </a:p>
          <a:p>
            <a:r>
              <a:rPr lang="en-US" dirty="0"/>
              <a:t>Used in native Linux </a:t>
            </a:r>
            <a:r>
              <a:rPr lang="en-US" dirty="0" err="1"/>
              <a:t>pthreads</a:t>
            </a:r>
            <a:r>
              <a:rPr lang="en-US" dirty="0"/>
              <a:t> (NPTL).</a:t>
            </a:r>
          </a:p>
          <a:p>
            <a:r>
              <a:rPr lang="en-US" b="1" dirty="0"/>
              <a:t>Flag location </a:t>
            </a:r>
            <a:r>
              <a:rPr lang="en-US" dirty="0"/>
              <a:t>(*p) in user space captures object state.</a:t>
            </a:r>
          </a:p>
          <a:p>
            <a:pPr lvl="1"/>
            <a:r>
              <a:rPr lang="en-US" dirty="0"/>
              <a:t>Aligned 32-bit integer; may be shared across processes (</a:t>
            </a:r>
            <a:r>
              <a:rPr lang="en-US" dirty="0" err="1"/>
              <a:t>mmap</a:t>
            </a:r>
            <a:r>
              <a:rPr lang="en-US" dirty="0"/>
              <a:t>).</a:t>
            </a:r>
          </a:p>
          <a:p>
            <a:r>
              <a:rPr lang="en-US" dirty="0"/>
              <a:t>Sync (or spin) using atomic instructions in user mode.</a:t>
            </a:r>
          </a:p>
          <a:p>
            <a:r>
              <a:rPr lang="en-US" dirty="0"/>
              <a:t>Call kernel only when necessary to block (contended).</a:t>
            </a:r>
          </a:p>
          <a:p>
            <a:r>
              <a:rPr lang="en-US" dirty="0"/>
              <a:t>Kernel checks flag again and aborts blocking operation if it does not match the expected value.</a:t>
            </a:r>
          </a:p>
          <a:p>
            <a:pPr marL="0" indent="0">
              <a:buNone/>
            </a:pPr>
            <a:endParaRPr lang="en-US" dirty="0"/>
          </a:p>
          <a:p>
            <a:endParaRPr lang="en-US" dirty="0"/>
          </a:p>
        </p:txBody>
      </p:sp>
    </p:spTree>
    <p:extLst>
      <p:ext uri="{BB962C8B-B14F-4D97-AF65-F5344CB8AC3E}">
        <p14:creationId xmlns:p14="http://schemas.microsoft.com/office/powerpoint/2010/main" val="2627469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FB92-29E5-5E4C-A93E-C102568AAF06}"/>
              </a:ext>
            </a:extLst>
          </p:cNvPr>
          <p:cNvSpPr>
            <a:spLocks noGrp="1"/>
          </p:cNvSpPr>
          <p:nvPr>
            <p:ph type="title"/>
          </p:nvPr>
        </p:nvSpPr>
        <p:spPr/>
        <p:txBody>
          <a:bodyPr/>
          <a:lstStyle/>
          <a:p>
            <a:r>
              <a:rPr lang="en-US" dirty="0" err="1"/>
              <a:t>Futex</a:t>
            </a:r>
            <a:r>
              <a:rPr lang="en-US" dirty="0"/>
              <a:t> </a:t>
            </a:r>
            <a:r>
              <a:rPr lang="en-US" dirty="0" err="1"/>
              <a:t>syscalls</a:t>
            </a:r>
            <a:r>
              <a:rPr lang="en-US" dirty="0"/>
              <a:t> (over-simplified)</a:t>
            </a:r>
          </a:p>
        </p:txBody>
      </p:sp>
      <p:sp>
        <p:nvSpPr>
          <p:cNvPr id="3" name="Content Placeholder 2">
            <a:extLst>
              <a:ext uri="{FF2B5EF4-FFF2-40B4-BE49-F238E27FC236}">
                <a16:creationId xmlns:a16="http://schemas.microsoft.com/office/drawing/2014/main" id="{1E75A422-4DDD-6245-A12D-0A07F3CD9E38}"/>
              </a:ext>
            </a:extLst>
          </p:cNvPr>
          <p:cNvSpPr>
            <a:spLocks noGrp="1"/>
          </p:cNvSpPr>
          <p:nvPr>
            <p:ph idx="1"/>
          </p:nvPr>
        </p:nvSpPr>
        <p:spPr>
          <a:xfrm>
            <a:off x="452514" y="1600200"/>
            <a:ext cx="8226425" cy="2456793"/>
          </a:xfrm>
          <a:solidFill>
            <a:schemeClr val="bg2">
              <a:lumMod val="40000"/>
              <a:lumOff val="60000"/>
            </a:schemeClr>
          </a:solidFill>
        </p:spPr>
        <p:txBody>
          <a:bodyPr/>
          <a:lstStyle/>
          <a:p>
            <a:pPr marL="0" indent="0">
              <a:buNone/>
            </a:pPr>
            <a:r>
              <a:rPr lang="en-US" sz="2800" b="1" dirty="0"/>
              <a:t>wait(p, </a:t>
            </a:r>
            <a:r>
              <a:rPr lang="en-US" sz="2800" b="1" dirty="0" err="1"/>
              <a:t>val</a:t>
            </a:r>
            <a:r>
              <a:rPr lang="en-US" sz="2800" b="1" dirty="0"/>
              <a:t>): </a:t>
            </a:r>
            <a:r>
              <a:rPr lang="en-US" sz="2800" b="1" dirty="0" err="1"/>
              <a:t>boolean</a:t>
            </a:r>
            <a:endParaRPr lang="en-US" sz="2800" b="1" dirty="0"/>
          </a:p>
          <a:p>
            <a:pPr marL="0" indent="0">
              <a:buNone/>
            </a:pPr>
            <a:r>
              <a:rPr lang="en-US" dirty="0"/>
              <a:t>If *p != </a:t>
            </a:r>
            <a:r>
              <a:rPr lang="en-US" dirty="0" err="1"/>
              <a:t>val</a:t>
            </a:r>
            <a:r>
              <a:rPr lang="en-US" dirty="0"/>
              <a:t> return </a:t>
            </a:r>
            <a:r>
              <a:rPr lang="en-US" b="1" dirty="0"/>
              <a:t>false</a:t>
            </a:r>
            <a:r>
              <a:rPr lang="en-US" dirty="0"/>
              <a:t>.</a:t>
            </a:r>
          </a:p>
          <a:p>
            <a:pPr marL="0" indent="0">
              <a:buNone/>
            </a:pPr>
            <a:r>
              <a:rPr lang="en-US" dirty="0"/>
              <a:t>Else the calling thread blocks (waits or sleeps) on the </a:t>
            </a:r>
            <a:r>
              <a:rPr lang="en-US" dirty="0" err="1"/>
              <a:t>futex</a:t>
            </a:r>
            <a:r>
              <a:rPr lang="en-US" dirty="0"/>
              <a:t>; when the thread wakes up and resumes, return </a:t>
            </a:r>
            <a:r>
              <a:rPr lang="en-US" b="1" dirty="0"/>
              <a:t>true</a:t>
            </a:r>
            <a:r>
              <a:rPr lang="en-US" dirty="0"/>
              <a:t>.</a:t>
            </a:r>
          </a:p>
          <a:p>
            <a:pPr marL="0" indent="0">
              <a:buNone/>
            </a:pPr>
            <a:r>
              <a:rPr lang="en-US" dirty="0"/>
              <a:t>One sleep queue per flag location indexed by </a:t>
            </a:r>
            <a:r>
              <a:rPr lang="en-US" dirty="0" err="1"/>
              <a:t>phys</a:t>
            </a:r>
            <a:r>
              <a:rPr lang="en-US" dirty="0"/>
              <a:t>(p).</a:t>
            </a:r>
          </a:p>
        </p:txBody>
      </p:sp>
      <p:sp>
        <p:nvSpPr>
          <p:cNvPr id="4" name="Content Placeholder 2">
            <a:extLst>
              <a:ext uri="{FF2B5EF4-FFF2-40B4-BE49-F238E27FC236}">
                <a16:creationId xmlns:a16="http://schemas.microsoft.com/office/drawing/2014/main" id="{3ADD1E57-F329-8B43-B5F0-01BE6F2534A4}"/>
              </a:ext>
            </a:extLst>
          </p:cNvPr>
          <p:cNvSpPr txBox="1">
            <a:spLocks/>
          </p:cNvSpPr>
          <p:nvPr/>
        </p:nvSpPr>
        <p:spPr bwMode="auto">
          <a:xfrm>
            <a:off x="452514" y="4226470"/>
            <a:ext cx="8226425" cy="1764425"/>
          </a:xfrm>
          <a:prstGeom prst="rect">
            <a:avLst/>
          </a:prstGeom>
          <a:solidFill>
            <a:schemeClr val="bg2">
              <a:lumMod val="40000"/>
              <a:lumOff val="60000"/>
            </a:schemeClr>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a:lstStyle>
          <a:p>
            <a:pPr marL="0" indent="0">
              <a:buFont typeface="Times New Roman" charset="0"/>
              <a:buNone/>
            </a:pPr>
            <a:r>
              <a:rPr lang="en-US" sz="2800" b="1" kern="0" dirty="0"/>
              <a:t>wake(p): </a:t>
            </a:r>
            <a:r>
              <a:rPr lang="en-US" sz="2800" b="1" kern="0" dirty="0" err="1"/>
              <a:t>boolean</a:t>
            </a:r>
            <a:endParaRPr lang="en-US" sz="2800" b="1" kern="0" dirty="0"/>
          </a:p>
          <a:p>
            <a:pPr marL="0" indent="0">
              <a:buFont typeface="Times New Roman" charset="0"/>
              <a:buNone/>
            </a:pPr>
            <a:r>
              <a:rPr lang="en-US" kern="0" dirty="0"/>
              <a:t>If at least one thread is waiting (blocked) on the </a:t>
            </a:r>
            <a:r>
              <a:rPr lang="en-US" kern="0" dirty="0" err="1"/>
              <a:t>futex</a:t>
            </a:r>
            <a:r>
              <a:rPr lang="en-US" kern="0" dirty="0"/>
              <a:t>, then awaken one of the waiting threads and return </a:t>
            </a:r>
            <a:r>
              <a:rPr lang="en-US" b="1" kern="0" dirty="0"/>
              <a:t>true</a:t>
            </a:r>
            <a:r>
              <a:rPr lang="en-US" kern="0" dirty="0"/>
              <a:t>.  Else return </a:t>
            </a:r>
            <a:r>
              <a:rPr lang="en-US" b="1" kern="0" dirty="0"/>
              <a:t>false</a:t>
            </a:r>
            <a:r>
              <a:rPr lang="en-US" kern="0" dirty="0"/>
              <a:t>.</a:t>
            </a:r>
          </a:p>
        </p:txBody>
      </p:sp>
    </p:spTree>
    <p:extLst>
      <p:ext uri="{BB962C8B-B14F-4D97-AF65-F5344CB8AC3E}">
        <p14:creationId xmlns:p14="http://schemas.microsoft.com/office/powerpoint/2010/main" val="81900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55807-C9D7-2843-BE5D-0EF03979EEB6}"/>
              </a:ext>
            </a:extLst>
          </p:cNvPr>
          <p:cNvSpPr>
            <a:spLocks noGrp="1"/>
          </p:cNvSpPr>
          <p:nvPr>
            <p:ph type="title"/>
          </p:nvPr>
        </p:nvSpPr>
        <p:spPr/>
        <p:txBody>
          <a:bodyPr/>
          <a:lstStyle/>
          <a:p>
            <a:r>
              <a:rPr lang="en-US" dirty="0"/>
              <a:t>The point of </a:t>
            </a:r>
            <a:r>
              <a:rPr lang="en-US" dirty="0" err="1"/>
              <a:t>futex</a:t>
            </a:r>
            <a:endParaRPr lang="en-US" dirty="0"/>
          </a:p>
        </p:txBody>
      </p:sp>
      <p:sp>
        <p:nvSpPr>
          <p:cNvPr id="3" name="Content Placeholder 2">
            <a:extLst>
              <a:ext uri="{FF2B5EF4-FFF2-40B4-BE49-F238E27FC236}">
                <a16:creationId xmlns:a16="http://schemas.microsoft.com/office/drawing/2014/main" id="{24D87CE1-CE06-C840-9B4B-A8B9E7A3E5F9}"/>
              </a:ext>
            </a:extLst>
          </p:cNvPr>
          <p:cNvSpPr>
            <a:spLocks noGrp="1"/>
          </p:cNvSpPr>
          <p:nvPr>
            <p:ph idx="1"/>
          </p:nvPr>
        </p:nvSpPr>
        <p:spPr>
          <a:xfrm>
            <a:off x="457200" y="1498600"/>
            <a:ext cx="8226425" cy="4111625"/>
          </a:xfrm>
        </p:spPr>
        <p:txBody>
          <a:bodyPr/>
          <a:lstStyle/>
          <a:p>
            <a:r>
              <a:rPr lang="en-US" dirty="0"/>
              <a:t>I have told you that blocking sync (e.g., </a:t>
            </a:r>
            <a:r>
              <a:rPr lang="en-US" dirty="0" err="1"/>
              <a:t>pthreads</a:t>
            </a:r>
            <a:r>
              <a:rPr lang="en-US" dirty="0"/>
              <a:t>) is implemented in the kernel.  </a:t>
            </a:r>
            <a:r>
              <a:rPr lang="en-US" b="1" dirty="0"/>
              <a:t>Too simple!</a:t>
            </a:r>
          </a:p>
          <a:p>
            <a:r>
              <a:rPr lang="en-US" dirty="0"/>
              <a:t>Must enter kernel to sleep/wakeup, but it is expensive.</a:t>
            </a:r>
          </a:p>
          <a:p>
            <a:r>
              <a:rPr lang="en-US" dirty="0"/>
              <a:t>Often no need to sleep/wakeup! </a:t>
            </a:r>
          </a:p>
          <a:p>
            <a:pPr lvl="1"/>
            <a:r>
              <a:rPr lang="en-US" dirty="0"/>
              <a:t>uncontended mutex </a:t>
            </a:r>
          </a:p>
          <a:p>
            <a:pPr lvl="1"/>
            <a:r>
              <a:rPr lang="en-US" dirty="0"/>
              <a:t>semaphore with value &gt; 0</a:t>
            </a:r>
          </a:p>
          <a:p>
            <a:r>
              <a:rPr lang="en-US" dirty="0"/>
              <a:t>Rich </a:t>
            </a:r>
            <a:r>
              <a:rPr lang="en-US" b="1" dirty="0"/>
              <a:t>atomic instructions</a:t>
            </a:r>
            <a:r>
              <a:rPr lang="en-US" dirty="0"/>
              <a:t> are available from user mode.</a:t>
            </a:r>
          </a:p>
          <a:p>
            <a:pPr lvl="1"/>
            <a:r>
              <a:rPr lang="en-US" dirty="0"/>
              <a:t>E.g., via C++ v11 atomic STL libraries</a:t>
            </a:r>
          </a:p>
          <a:p>
            <a:r>
              <a:rPr lang="en-US" dirty="0"/>
              <a:t>Use </a:t>
            </a:r>
            <a:r>
              <a:rPr lang="en-US" dirty="0" err="1"/>
              <a:t>futex+atomics</a:t>
            </a:r>
            <a:r>
              <a:rPr lang="en-US" dirty="0"/>
              <a:t> to build </a:t>
            </a:r>
            <a:r>
              <a:rPr lang="en-US" b="1" dirty="0"/>
              <a:t>hybrid</a:t>
            </a:r>
            <a:r>
              <a:rPr lang="en-US" dirty="0"/>
              <a:t> synchronization: fast in user mode, enter kernel only when necessary.</a:t>
            </a:r>
          </a:p>
          <a:p>
            <a:r>
              <a:rPr lang="en-US" dirty="0" err="1"/>
              <a:t>Futex</a:t>
            </a:r>
            <a:r>
              <a:rPr lang="en-US" dirty="0"/>
              <a:t> catches sleep/wakeup races: “mind the gap!”</a:t>
            </a:r>
          </a:p>
        </p:txBody>
      </p:sp>
    </p:spTree>
    <p:extLst>
      <p:ext uri="{BB962C8B-B14F-4D97-AF65-F5344CB8AC3E}">
        <p14:creationId xmlns:p14="http://schemas.microsoft.com/office/powerpoint/2010/main" val="161829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3D98F8-995B-354F-9ADD-3A2F656181B7}"/>
              </a:ext>
            </a:extLst>
          </p:cNvPr>
          <p:cNvSpPr>
            <a:spLocks noGrp="1"/>
          </p:cNvSpPr>
          <p:nvPr>
            <p:ph type="title"/>
          </p:nvPr>
        </p:nvSpPr>
        <p:spPr/>
        <p:txBody>
          <a:bodyPr/>
          <a:lstStyle/>
          <a:p>
            <a:r>
              <a:rPr lang="en-US" dirty="0"/>
              <a:t>Brief digression: C++ atomic ops</a:t>
            </a:r>
          </a:p>
        </p:txBody>
      </p:sp>
      <p:pic>
        <p:nvPicPr>
          <p:cNvPr id="5" name="Picture 4">
            <a:extLst>
              <a:ext uri="{FF2B5EF4-FFF2-40B4-BE49-F238E27FC236}">
                <a16:creationId xmlns:a16="http://schemas.microsoft.com/office/drawing/2014/main" id="{8DB97B31-8197-BB47-AB3A-9FF4E125CF19}"/>
              </a:ext>
            </a:extLst>
          </p:cNvPr>
          <p:cNvPicPr>
            <a:picLocks noChangeAspect="1"/>
          </p:cNvPicPr>
          <p:nvPr/>
        </p:nvPicPr>
        <p:blipFill>
          <a:blip r:embed="rId2"/>
          <a:stretch>
            <a:fillRect/>
          </a:stretch>
        </p:blipFill>
        <p:spPr>
          <a:xfrm>
            <a:off x="0" y="1359742"/>
            <a:ext cx="9144000" cy="4327695"/>
          </a:xfrm>
          <a:prstGeom prst="rect">
            <a:avLst/>
          </a:prstGeom>
        </p:spPr>
      </p:pic>
      <p:sp>
        <p:nvSpPr>
          <p:cNvPr id="6" name="Rectangle 5">
            <a:extLst>
              <a:ext uri="{FF2B5EF4-FFF2-40B4-BE49-F238E27FC236}">
                <a16:creationId xmlns:a16="http://schemas.microsoft.com/office/drawing/2014/main" id="{E6D5A45B-A501-A642-A3F2-27F6C12FFB8B}"/>
              </a:ext>
            </a:extLst>
          </p:cNvPr>
          <p:cNvSpPr/>
          <p:nvPr/>
        </p:nvSpPr>
        <p:spPr>
          <a:xfrm>
            <a:off x="231888" y="6124169"/>
            <a:ext cx="3496470" cy="307777"/>
          </a:xfrm>
          <a:prstGeom prst="rect">
            <a:avLst/>
          </a:prstGeom>
        </p:spPr>
        <p:txBody>
          <a:bodyPr wrap="none">
            <a:spAutoFit/>
          </a:bodyPr>
          <a:lstStyle/>
          <a:p>
            <a:r>
              <a:rPr lang="en-US" sz="1400" dirty="0"/>
              <a:t>https://</a:t>
            </a:r>
            <a:r>
              <a:rPr lang="en-US" sz="1400" dirty="0" err="1"/>
              <a:t>en.cppreference.com</a:t>
            </a:r>
            <a:r>
              <a:rPr lang="en-US" sz="1400" dirty="0"/>
              <a:t>/w/</a:t>
            </a:r>
            <a:r>
              <a:rPr lang="en-US" sz="1400" dirty="0" err="1"/>
              <a:t>cpp</a:t>
            </a:r>
            <a:r>
              <a:rPr lang="en-US" sz="1400" dirty="0"/>
              <a:t>/atomic</a:t>
            </a:r>
          </a:p>
        </p:txBody>
      </p:sp>
    </p:spTree>
    <p:extLst>
      <p:ext uri="{BB962C8B-B14F-4D97-AF65-F5344CB8AC3E}">
        <p14:creationId xmlns:p14="http://schemas.microsoft.com/office/powerpoint/2010/main" val="3715779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649EF-BDFA-BD44-B57D-5C70114F9679}"/>
              </a:ext>
            </a:extLst>
          </p:cNvPr>
          <p:cNvSpPr>
            <a:spLocks noGrp="1"/>
          </p:cNvSpPr>
          <p:nvPr>
            <p:ph type="title"/>
          </p:nvPr>
        </p:nvSpPr>
        <p:spPr/>
        <p:txBody>
          <a:bodyPr/>
          <a:lstStyle/>
          <a:p>
            <a:r>
              <a:rPr lang="en-US" sz="3200" dirty="0"/>
              <a:t>Ordering for atomic operations in C++11</a:t>
            </a:r>
          </a:p>
        </p:txBody>
      </p:sp>
      <p:sp>
        <p:nvSpPr>
          <p:cNvPr id="3" name="Rectangle 2">
            <a:extLst>
              <a:ext uri="{FF2B5EF4-FFF2-40B4-BE49-F238E27FC236}">
                <a16:creationId xmlns:a16="http://schemas.microsoft.com/office/drawing/2014/main" id="{B0BFEAFB-FEF8-EE4B-BCD9-5F539BD40744}"/>
              </a:ext>
            </a:extLst>
          </p:cNvPr>
          <p:cNvSpPr/>
          <p:nvPr/>
        </p:nvSpPr>
        <p:spPr>
          <a:xfrm>
            <a:off x="457201" y="1491210"/>
            <a:ext cx="8377880" cy="923330"/>
          </a:xfrm>
          <a:prstGeom prst="rect">
            <a:avLst/>
          </a:prstGeom>
        </p:spPr>
        <p:txBody>
          <a:bodyPr wrap="square">
            <a:spAutoFit/>
          </a:bodyPr>
          <a:lstStyle/>
          <a:p>
            <a:r>
              <a:rPr lang="en-US" dirty="0"/>
              <a:t>The default behavior of all atomic operations in the library provides for </a:t>
            </a:r>
            <a:r>
              <a:rPr lang="en-US" i="1" dirty="0"/>
              <a:t>sequentially consistent ordering</a:t>
            </a:r>
            <a:r>
              <a:rPr lang="en-US" dirty="0"/>
              <a:t>. That default can hurt performance, but the library's atomic operations can [relax it by specifying desired ordering behavior].</a:t>
            </a:r>
          </a:p>
        </p:txBody>
      </p:sp>
      <p:graphicFrame>
        <p:nvGraphicFramePr>
          <p:cNvPr id="4" name="Table 3">
            <a:extLst>
              <a:ext uri="{FF2B5EF4-FFF2-40B4-BE49-F238E27FC236}">
                <a16:creationId xmlns:a16="http://schemas.microsoft.com/office/drawing/2014/main" id="{33FDEF14-42DD-8141-B6BB-9256C6D53CFF}"/>
              </a:ext>
            </a:extLst>
          </p:cNvPr>
          <p:cNvGraphicFramePr>
            <a:graphicFrameLocks noGrp="1"/>
          </p:cNvGraphicFramePr>
          <p:nvPr/>
        </p:nvGraphicFramePr>
        <p:xfrm>
          <a:off x="457199" y="2280702"/>
          <a:ext cx="8538520" cy="1737360"/>
        </p:xfrm>
        <a:graphic>
          <a:graphicData uri="http://schemas.openxmlformats.org/drawingml/2006/table">
            <a:tbl>
              <a:tblPr/>
              <a:tblGrid>
                <a:gridCol w="4269260">
                  <a:extLst>
                    <a:ext uri="{9D8B030D-6E8A-4147-A177-3AD203B41FA5}">
                      <a16:colId xmlns:a16="http://schemas.microsoft.com/office/drawing/2014/main" val="557342423"/>
                    </a:ext>
                  </a:extLst>
                </a:gridCol>
                <a:gridCol w="4269260">
                  <a:extLst>
                    <a:ext uri="{9D8B030D-6E8A-4147-A177-3AD203B41FA5}">
                      <a16:colId xmlns:a16="http://schemas.microsoft.com/office/drawing/2014/main" val="2036101920"/>
                    </a:ext>
                  </a:extLst>
                </a:gridCol>
              </a:tblGrid>
              <a:tr h="1737360">
                <a:tc>
                  <a:txBody>
                    <a:bodyPr/>
                    <a:lstStyle/>
                    <a:p>
                      <a:r>
                        <a:rPr lang="en-US" sz="1800"/>
                        <a:t>memory_order_relaxed </a:t>
                      </a:r>
                    </a:p>
                  </a:txBody>
                  <a:tcPr anchor="ctr">
                    <a:lnL>
                      <a:noFill/>
                    </a:lnL>
                    <a:lnR>
                      <a:noFill/>
                    </a:lnR>
                    <a:lnT>
                      <a:noFill/>
                    </a:lnT>
                    <a:lnB>
                      <a:noFill/>
                    </a:lnB>
                  </a:tcPr>
                </a:tc>
                <a:tc>
                  <a:txBody>
                    <a:bodyPr/>
                    <a:lstStyle/>
                    <a:p>
                      <a:r>
                        <a:rPr lang="en-US" sz="1800" dirty="0"/>
                        <a:t>Relaxed operation: there are no synchronization or ordering constraints imposed on other reads or writes, only this operation's atomicity is guaranteed.</a:t>
                      </a:r>
                    </a:p>
                  </a:txBody>
                  <a:tcPr anchor="ctr">
                    <a:lnL>
                      <a:noFill/>
                    </a:lnL>
                    <a:lnR>
                      <a:noFill/>
                    </a:lnR>
                    <a:lnT>
                      <a:noFill/>
                    </a:lnT>
                    <a:lnB>
                      <a:noFill/>
                    </a:lnB>
                  </a:tcPr>
                </a:tc>
                <a:extLst>
                  <a:ext uri="{0D108BD9-81ED-4DB2-BD59-A6C34878D82A}">
                    <a16:rowId xmlns:a16="http://schemas.microsoft.com/office/drawing/2014/main" val="3093179707"/>
                  </a:ext>
                </a:extLst>
              </a:tr>
            </a:tbl>
          </a:graphicData>
        </a:graphic>
      </p:graphicFrame>
      <p:graphicFrame>
        <p:nvGraphicFramePr>
          <p:cNvPr id="5" name="Table 4">
            <a:extLst>
              <a:ext uri="{FF2B5EF4-FFF2-40B4-BE49-F238E27FC236}">
                <a16:creationId xmlns:a16="http://schemas.microsoft.com/office/drawing/2014/main" id="{52DD2805-7B6C-BB42-A57B-E9102F1F7A79}"/>
              </a:ext>
            </a:extLst>
          </p:cNvPr>
          <p:cNvGraphicFramePr>
            <a:graphicFrameLocks noGrp="1"/>
          </p:cNvGraphicFramePr>
          <p:nvPr/>
        </p:nvGraphicFramePr>
        <p:xfrm>
          <a:off x="457199" y="3521325"/>
          <a:ext cx="8489092" cy="3383280"/>
        </p:xfrm>
        <a:graphic>
          <a:graphicData uri="http://schemas.openxmlformats.org/drawingml/2006/table">
            <a:tbl>
              <a:tblPr/>
              <a:tblGrid>
                <a:gridCol w="4244546">
                  <a:extLst>
                    <a:ext uri="{9D8B030D-6E8A-4147-A177-3AD203B41FA5}">
                      <a16:colId xmlns:a16="http://schemas.microsoft.com/office/drawing/2014/main" val="3257286949"/>
                    </a:ext>
                  </a:extLst>
                </a:gridCol>
                <a:gridCol w="4244546">
                  <a:extLst>
                    <a:ext uri="{9D8B030D-6E8A-4147-A177-3AD203B41FA5}">
                      <a16:colId xmlns:a16="http://schemas.microsoft.com/office/drawing/2014/main" val="2522770520"/>
                    </a:ext>
                  </a:extLst>
                </a:gridCol>
              </a:tblGrid>
              <a:tr h="3383280">
                <a:tc>
                  <a:txBody>
                    <a:bodyPr/>
                    <a:lstStyle/>
                    <a:p>
                      <a:r>
                        <a:rPr lang="en-US" sz="1800"/>
                        <a:t>memory_order_release </a:t>
                      </a:r>
                    </a:p>
                  </a:txBody>
                  <a:tcPr anchor="ctr">
                    <a:lnL>
                      <a:noFill/>
                    </a:lnL>
                    <a:lnR>
                      <a:noFill/>
                    </a:lnR>
                    <a:lnT>
                      <a:noFill/>
                    </a:lnT>
                    <a:lnB>
                      <a:noFill/>
                    </a:lnB>
                  </a:tcPr>
                </a:tc>
                <a:tc>
                  <a:txBody>
                    <a:bodyPr/>
                    <a:lstStyle/>
                    <a:p>
                      <a:r>
                        <a:rPr lang="en-US" sz="1800" dirty="0"/>
                        <a:t>A store operation with this memory order performs the </a:t>
                      </a:r>
                      <a:r>
                        <a:rPr lang="en-US" sz="1800" i="1" dirty="0"/>
                        <a:t>release operation</a:t>
                      </a:r>
                      <a:r>
                        <a:rPr lang="en-US" sz="1800" dirty="0"/>
                        <a:t>: no reads or writes in the current thread can be reordered after this store. All writes in the current thread are visible in other threads that acquire the same atomic variable and writes that carry a dependency into the atomic variable become visible in other threads that consume the same atomic</a:t>
                      </a:r>
                    </a:p>
                  </a:txBody>
                  <a:tcPr anchor="ctr">
                    <a:lnL>
                      <a:noFill/>
                    </a:lnL>
                    <a:lnR>
                      <a:noFill/>
                    </a:lnR>
                    <a:lnT>
                      <a:noFill/>
                    </a:lnT>
                    <a:lnB>
                      <a:noFill/>
                    </a:lnB>
                  </a:tcPr>
                </a:tc>
                <a:extLst>
                  <a:ext uri="{0D108BD9-81ED-4DB2-BD59-A6C34878D82A}">
                    <a16:rowId xmlns:a16="http://schemas.microsoft.com/office/drawing/2014/main" val="3714192694"/>
                  </a:ext>
                </a:extLst>
              </a:tr>
            </a:tbl>
          </a:graphicData>
        </a:graphic>
      </p:graphicFrame>
      <p:sp>
        <p:nvSpPr>
          <p:cNvPr id="6" name="Rectangle 5">
            <a:extLst>
              <a:ext uri="{FF2B5EF4-FFF2-40B4-BE49-F238E27FC236}">
                <a16:creationId xmlns:a16="http://schemas.microsoft.com/office/drawing/2014/main" id="{4FE5D958-8485-0A4E-B6E2-BF7BBA283E83}"/>
              </a:ext>
            </a:extLst>
          </p:cNvPr>
          <p:cNvSpPr/>
          <p:nvPr/>
        </p:nvSpPr>
        <p:spPr>
          <a:xfrm>
            <a:off x="173420" y="6414582"/>
            <a:ext cx="5008179" cy="307777"/>
          </a:xfrm>
          <a:prstGeom prst="rect">
            <a:avLst/>
          </a:prstGeom>
        </p:spPr>
        <p:txBody>
          <a:bodyPr wrap="square">
            <a:spAutoFit/>
          </a:bodyPr>
          <a:lstStyle/>
          <a:p>
            <a:r>
              <a:rPr lang="en-US" sz="1400" dirty="0"/>
              <a:t>https://</a:t>
            </a:r>
            <a:r>
              <a:rPr lang="en-US" sz="1400" dirty="0" err="1"/>
              <a:t>en.cppreference.com</a:t>
            </a:r>
            <a:r>
              <a:rPr lang="en-US" sz="1400" dirty="0"/>
              <a:t>/w/</a:t>
            </a:r>
            <a:r>
              <a:rPr lang="en-US" sz="1400" dirty="0" err="1"/>
              <a:t>cpp</a:t>
            </a:r>
            <a:r>
              <a:rPr lang="en-US" sz="1400" dirty="0"/>
              <a:t>/atomic/</a:t>
            </a:r>
            <a:r>
              <a:rPr lang="en-US" sz="1400" dirty="0" err="1"/>
              <a:t>memory_order</a:t>
            </a:r>
            <a:endParaRPr lang="en-US" sz="1400" dirty="0"/>
          </a:p>
        </p:txBody>
      </p:sp>
    </p:spTree>
    <p:extLst>
      <p:ext uri="{BB962C8B-B14F-4D97-AF65-F5344CB8AC3E}">
        <p14:creationId xmlns:p14="http://schemas.microsoft.com/office/powerpoint/2010/main" val="369801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413A-862F-4C59-A8C6-A770D6E0BBA2}"/>
              </a:ext>
            </a:extLst>
          </p:cNvPr>
          <p:cNvSpPr>
            <a:spLocks noGrp="1"/>
          </p:cNvSpPr>
          <p:nvPr>
            <p:ph type="title"/>
          </p:nvPr>
        </p:nvSpPr>
        <p:spPr/>
        <p:txBody>
          <a:bodyPr/>
          <a:lstStyle/>
          <a:p>
            <a:r>
              <a:rPr lang="en-US" dirty="0"/>
              <a:t>A </a:t>
            </a:r>
            <a:r>
              <a:rPr lang="en-US" dirty="0" err="1"/>
              <a:t>Futex</a:t>
            </a:r>
            <a:r>
              <a:rPr lang="en-US" dirty="0"/>
              <a:t> Mutex</a:t>
            </a:r>
          </a:p>
        </p:txBody>
      </p:sp>
      <p:sp>
        <p:nvSpPr>
          <p:cNvPr id="5" name="TextBox 4">
            <a:extLst>
              <a:ext uri="{FF2B5EF4-FFF2-40B4-BE49-F238E27FC236}">
                <a16:creationId xmlns:a16="http://schemas.microsoft.com/office/drawing/2014/main" id="{49575077-C4BE-4684-BB63-B0210C5CC577}"/>
              </a:ext>
            </a:extLst>
          </p:cNvPr>
          <p:cNvSpPr txBox="1"/>
          <p:nvPr/>
        </p:nvSpPr>
        <p:spPr>
          <a:xfrm>
            <a:off x="457200" y="5694630"/>
            <a:ext cx="7401208" cy="984885"/>
          </a:xfrm>
          <a:prstGeom prst="rect">
            <a:avLst/>
          </a:prstGeom>
          <a:noFill/>
        </p:spPr>
        <p:txBody>
          <a:bodyPr wrap="square" rtlCol="0">
            <a:spAutoFit/>
          </a:bodyPr>
          <a:lstStyle/>
          <a:p>
            <a:r>
              <a:rPr lang="en-US" dirty="0"/>
              <a:t>The high bit of the mutex int indicates if it is locked, the rest indicates the number of waiters</a:t>
            </a:r>
          </a:p>
          <a:p>
            <a:r>
              <a:rPr lang="en-US" sz="1100" dirty="0"/>
              <a:t>Code Snippet from gnu </a:t>
            </a:r>
            <a:r>
              <a:rPr lang="en-US" sz="1100" dirty="0" err="1"/>
              <a:t>libc</a:t>
            </a:r>
            <a:r>
              <a:rPr lang="en-US" sz="1100" dirty="0"/>
              <a:t>, discussed in detail here:</a:t>
            </a:r>
          </a:p>
          <a:p>
            <a:r>
              <a:rPr lang="en-US" sz="1100" dirty="0"/>
              <a:t>http://pages.cs.wisc.edu/~remzi/OSTEP/threads-locks.pdf</a:t>
            </a:r>
          </a:p>
        </p:txBody>
      </p:sp>
      <p:pic>
        <p:nvPicPr>
          <p:cNvPr id="6" name="Picture 5">
            <a:extLst>
              <a:ext uri="{FF2B5EF4-FFF2-40B4-BE49-F238E27FC236}">
                <a16:creationId xmlns:a16="http://schemas.microsoft.com/office/drawing/2014/main" id="{BAEA270D-22AC-4E1D-81DD-2A15BF411A8F}"/>
              </a:ext>
            </a:extLst>
          </p:cNvPr>
          <p:cNvPicPr>
            <a:picLocks noChangeAspect="1"/>
          </p:cNvPicPr>
          <p:nvPr/>
        </p:nvPicPr>
        <p:blipFill>
          <a:blip r:embed="rId2"/>
          <a:stretch>
            <a:fillRect/>
          </a:stretch>
        </p:blipFill>
        <p:spPr>
          <a:xfrm>
            <a:off x="600075" y="1195387"/>
            <a:ext cx="7943850" cy="4467225"/>
          </a:xfrm>
          <a:prstGeom prst="rect">
            <a:avLst/>
          </a:prstGeom>
        </p:spPr>
      </p:pic>
    </p:spTree>
    <p:extLst>
      <p:ext uri="{BB962C8B-B14F-4D97-AF65-F5344CB8AC3E}">
        <p14:creationId xmlns:p14="http://schemas.microsoft.com/office/powerpoint/2010/main" val="3690710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413A-862F-4C59-A8C6-A770D6E0BBA2}"/>
              </a:ext>
            </a:extLst>
          </p:cNvPr>
          <p:cNvSpPr>
            <a:spLocks noGrp="1"/>
          </p:cNvSpPr>
          <p:nvPr>
            <p:ph type="title"/>
          </p:nvPr>
        </p:nvSpPr>
        <p:spPr/>
        <p:txBody>
          <a:bodyPr/>
          <a:lstStyle/>
          <a:p>
            <a:r>
              <a:rPr lang="en-US" dirty="0"/>
              <a:t>A </a:t>
            </a:r>
            <a:r>
              <a:rPr lang="en-US" dirty="0" err="1"/>
              <a:t>Futex</a:t>
            </a:r>
            <a:r>
              <a:rPr lang="en-US" dirty="0"/>
              <a:t> Mutex</a:t>
            </a:r>
          </a:p>
        </p:txBody>
      </p:sp>
      <p:sp>
        <p:nvSpPr>
          <p:cNvPr id="5" name="TextBox 4">
            <a:extLst>
              <a:ext uri="{FF2B5EF4-FFF2-40B4-BE49-F238E27FC236}">
                <a16:creationId xmlns:a16="http://schemas.microsoft.com/office/drawing/2014/main" id="{49575077-C4BE-4684-BB63-B0210C5CC577}"/>
              </a:ext>
            </a:extLst>
          </p:cNvPr>
          <p:cNvSpPr txBox="1"/>
          <p:nvPr/>
        </p:nvSpPr>
        <p:spPr>
          <a:xfrm>
            <a:off x="457200" y="5694630"/>
            <a:ext cx="7401208" cy="369332"/>
          </a:xfrm>
          <a:prstGeom prst="rect">
            <a:avLst/>
          </a:prstGeom>
          <a:noFill/>
        </p:spPr>
        <p:txBody>
          <a:bodyPr wrap="square" rtlCol="0">
            <a:spAutoFit/>
          </a:bodyPr>
          <a:lstStyle/>
          <a:p>
            <a:r>
              <a:rPr lang="en-US" dirty="0"/>
              <a:t>Note how fast the uncontended case is.</a:t>
            </a:r>
          </a:p>
        </p:txBody>
      </p:sp>
      <p:pic>
        <p:nvPicPr>
          <p:cNvPr id="6" name="Picture 5">
            <a:extLst>
              <a:ext uri="{FF2B5EF4-FFF2-40B4-BE49-F238E27FC236}">
                <a16:creationId xmlns:a16="http://schemas.microsoft.com/office/drawing/2014/main" id="{BAEA270D-22AC-4E1D-81DD-2A15BF411A8F}"/>
              </a:ext>
            </a:extLst>
          </p:cNvPr>
          <p:cNvPicPr>
            <a:picLocks noChangeAspect="1"/>
          </p:cNvPicPr>
          <p:nvPr/>
        </p:nvPicPr>
        <p:blipFill>
          <a:blip r:embed="rId2"/>
          <a:stretch>
            <a:fillRect/>
          </a:stretch>
        </p:blipFill>
        <p:spPr>
          <a:xfrm>
            <a:off x="600075" y="1195387"/>
            <a:ext cx="7943850" cy="4467225"/>
          </a:xfrm>
          <a:prstGeom prst="rect">
            <a:avLst/>
          </a:prstGeom>
        </p:spPr>
      </p:pic>
      <p:sp>
        <p:nvSpPr>
          <p:cNvPr id="7" name="Rectangle 6">
            <a:extLst>
              <a:ext uri="{FF2B5EF4-FFF2-40B4-BE49-F238E27FC236}">
                <a16:creationId xmlns:a16="http://schemas.microsoft.com/office/drawing/2014/main" id="{D2EC47BE-BD9A-44D5-AA31-4554B6654D8C}"/>
              </a:ext>
            </a:extLst>
          </p:cNvPr>
          <p:cNvSpPr/>
          <p:nvPr/>
        </p:nvSpPr>
        <p:spPr bwMode="auto">
          <a:xfrm>
            <a:off x="600075" y="1711105"/>
            <a:ext cx="7421295" cy="679010"/>
          </a:xfrm>
          <a:prstGeom prst="rect">
            <a:avLst/>
          </a:prstGeom>
          <a:noFill/>
          <a:ln w="222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3400326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413A-862F-4C59-A8C6-A770D6E0BBA2}"/>
              </a:ext>
            </a:extLst>
          </p:cNvPr>
          <p:cNvSpPr>
            <a:spLocks noGrp="1"/>
          </p:cNvSpPr>
          <p:nvPr>
            <p:ph type="title"/>
          </p:nvPr>
        </p:nvSpPr>
        <p:spPr/>
        <p:txBody>
          <a:bodyPr/>
          <a:lstStyle/>
          <a:p>
            <a:r>
              <a:rPr lang="en-US" dirty="0"/>
              <a:t>A </a:t>
            </a:r>
            <a:r>
              <a:rPr lang="en-US" dirty="0" err="1"/>
              <a:t>Futex</a:t>
            </a:r>
            <a:r>
              <a:rPr lang="en-US" dirty="0"/>
              <a:t> Mutex</a:t>
            </a:r>
          </a:p>
        </p:txBody>
      </p:sp>
      <p:sp>
        <p:nvSpPr>
          <p:cNvPr id="5" name="TextBox 4">
            <a:extLst>
              <a:ext uri="{FF2B5EF4-FFF2-40B4-BE49-F238E27FC236}">
                <a16:creationId xmlns:a16="http://schemas.microsoft.com/office/drawing/2014/main" id="{49575077-C4BE-4684-BB63-B0210C5CC577}"/>
              </a:ext>
            </a:extLst>
          </p:cNvPr>
          <p:cNvSpPr txBox="1"/>
          <p:nvPr/>
        </p:nvSpPr>
        <p:spPr>
          <a:xfrm>
            <a:off x="457200" y="5694630"/>
            <a:ext cx="7401208" cy="923330"/>
          </a:xfrm>
          <a:prstGeom prst="rect">
            <a:avLst/>
          </a:prstGeom>
          <a:noFill/>
        </p:spPr>
        <p:txBody>
          <a:bodyPr wrap="square" rtlCol="0">
            <a:spAutoFit/>
          </a:bodyPr>
          <a:lstStyle/>
          <a:p>
            <a:r>
              <a:rPr lang="en-US" dirty="0"/>
              <a:t>It would be bad to wait on an open lock</a:t>
            </a:r>
          </a:p>
          <a:p>
            <a:r>
              <a:rPr lang="en-US" dirty="0"/>
              <a:t>Note that v parameter atomically ensures that we won’t sleep unless the values matches at the time of sleep</a:t>
            </a:r>
          </a:p>
        </p:txBody>
      </p:sp>
      <p:pic>
        <p:nvPicPr>
          <p:cNvPr id="6" name="Picture 5">
            <a:extLst>
              <a:ext uri="{FF2B5EF4-FFF2-40B4-BE49-F238E27FC236}">
                <a16:creationId xmlns:a16="http://schemas.microsoft.com/office/drawing/2014/main" id="{BAEA270D-22AC-4E1D-81DD-2A15BF411A8F}"/>
              </a:ext>
            </a:extLst>
          </p:cNvPr>
          <p:cNvPicPr>
            <a:picLocks noChangeAspect="1"/>
          </p:cNvPicPr>
          <p:nvPr/>
        </p:nvPicPr>
        <p:blipFill>
          <a:blip r:embed="rId2"/>
          <a:stretch>
            <a:fillRect/>
          </a:stretch>
        </p:blipFill>
        <p:spPr>
          <a:xfrm>
            <a:off x="600075" y="1195387"/>
            <a:ext cx="7943850" cy="4467225"/>
          </a:xfrm>
          <a:prstGeom prst="rect">
            <a:avLst/>
          </a:prstGeom>
        </p:spPr>
      </p:pic>
      <p:sp>
        <p:nvSpPr>
          <p:cNvPr id="3" name="Rectangle 2">
            <a:extLst>
              <a:ext uri="{FF2B5EF4-FFF2-40B4-BE49-F238E27FC236}">
                <a16:creationId xmlns:a16="http://schemas.microsoft.com/office/drawing/2014/main" id="{D73B2D29-EECA-4F71-A7AA-54D039929926}"/>
              </a:ext>
            </a:extLst>
          </p:cNvPr>
          <p:cNvSpPr/>
          <p:nvPr/>
        </p:nvSpPr>
        <p:spPr bwMode="auto">
          <a:xfrm>
            <a:off x="600074" y="3702867"/>
            <a:ext cx="7421295" cy="1444027"/>
          </a:xfrm>
          <a:prstGeom prst="rect">
            <a:avLst/>
          </a:prstGeom>
          <a:noFill/>
          <a:ln w="222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3397594695"/>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5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57921</TotalTime>
  <Words>705</Words>
  <Application>Microsoft Office PowerPoint</Application>
  <PresentationFormat>On-screen Show (4:3)</PresentationFormat>
  <Paragraphs>60</Paragraphs>
  <Slides>12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Calibri</vt:lpstr>
      <vt:lpstr>Arial</vt:lpstr>
      <vt:lpstr>Gill Sans MT</vt:lpstr>
      <vt:lpstr>Times New Roman</vt:lpstr>
      <vt:lpstr>Lucida Sans Unicode</vt:lpstr>
      <vt:lpstr>1_Default Design</vt:lpstr>
      <vt:lpstr>15_Default Design</vt:lpstr>
      <vt:lpstr>PowerPoint Presentation</vt:lpstr>
      <vt:lpstr>Futex (Linux)</vt:lpstr>
      <vt:lpstr>Futex syscalls (over-simplified)</vt:lpstr>
      <vt:lpstr>The point of futex</vt:lpstr>
      <vt:lpstr>Brief digression: C++ atomic ops</vt:lpstr>
      <vt:lpstr>Ordering for atomic operations in C++11</vt:lpstr>
      <vt:lpstr>A Futex Mutex</vt:lpstr>
      <vt:lpstr>A Futex Mutex</vt:lpstr>
      <vt:lpstr>A Futex Mutex</vt:lpstr>
      <vt:lpstr>A Futex Mutex</vt:lpstr>
      <vt:lpstr>Is The Futex Mutex Fair?</vt:lpstr>
      <vt:lpstr>Advice for futexes</vt:lpstr>
    </vt:vector>
  </TitlesOfParts>
  <Company>Duke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Chase</dc:creator>
  <cp:lastModifiedBy>Hewner, Mike</cp:lastModifiedBy>
  <cp:revision>240</cp:revision>
  <cp:lastPrinted>2018-09-26T19:05:09Z</cp:lastPrinted>
  <dcterms:created xsi:type="dcterms:W3CDTF">2015-01-09T14:09:45Z</dcterms:created>
  <dcterms:modified xsi:type="dcterms:W3CDTF">2020-09-01T15:13:30Z</dcterms:modified>
</cp:coreProperties>
</file>