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AA329-2883-4D22-8F34-A1AEFFFE0FDA}" v="11" dt="2020-09-02T21:53:5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F4AC-1775-48E0-954B-2C1849067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2B9D-F0D5-4FBD-8CE3-FF1ECF9C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CC2B-0338-4AA8-B129-80CC1BED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DFE2-D828-4B47-A01A-23AA6ECB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9D2C-B839-4096-A8CF-5EE2C4E3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E3B6-0C01-4943-AAC5-F5AED711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5A019-06FF-46E0-947D-545C19F71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287B-9F79-4E3C-84A1-A2252B34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FAFD-BBFD-4789-9963-9AC12793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1524-AF63-4035-8784-0D9DB237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023DF-8BBA-4EF3-A4AF-EA406FA96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554D-8D44-449A-9566-4ECD829C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BF72-B1EB-494C-843F-8161711A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3815-3E9C-4367-ADAF-98261B00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5109-4769-4C7E-BB9C-A8FC2635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A530-A413-407A-9756-9E5E69FF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A4F7-654D-4340-A1B2-32E37EA9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D2BD-6487-4C37-AF86-23EB984F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E45E-F55C-45CC-9771-AC213A56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E9E4B-1E0B-4E86-9D4C-4AE80202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9C37-0BDB-426D-A72F-92431708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F2DF-5F3D-4443-ACE9-6CD68C83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8147-8F0D-460E-ABF8-8AD94631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503F-CBD9-46D9-8BFD-7ADB67F8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6BF2-CCF8-49B4-8C43-46E53339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1035-953A-4773-84B6-07B6CAF8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08EA-C414-471D-A12E-C3EF8FC0C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AFFC4-EB51-4371-B98D-A14642AC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1770-9CF3-4875-9354-770149FD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A6033-19CE-4FBA-A1E5-E480C589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A159B-DF60-430D-BABB-7E753646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858-FBF1-4573-B5F5-41A33835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C15D-5477-4C19-997F-45A2D21F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1F738-F655-4C2D-9DAC-5B295A97C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00FC7-F83A-46CC-AA49-C3613592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E46DE-41D9-4BEB-9931-C6603680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EB8CC-12D4-43BE-8068-00F179EB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22F58-1773-43E7-9D55-FD825F1D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79D2F-C995-480F-8FBC-AF4309EC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C701-DA7D-4161-9E9D-F87A865A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288FE-7B26-4CFB-AFC3-625B6C7D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19A2-44D6-4F31-AF8F-05F39A55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C667B-F61C-46F0-836F-9B2A97D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C3AFD-B895-4244-9FCB-9DD182D7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3EF9F-CB6F-458D-941A-F3B36DFB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92BF4-1031-4DD0-9E7F-D63E955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9CDA-FFC3-4804-93BB-8DCC94D4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0A6D-C764-4973-9DD2-5E82596F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6B9F-DBAA-4D6C-8104-08B13A2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C4139-956E-4870-AE09-135A140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36179-18CC-4C00-974B-9E8AADD7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B628-B82E-4A3B-93E3-2135C050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048A-5A07-458B-849D-0CE2B3EF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BCAB4-2F75-4BFE-98C7-3E223C424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57325-D084-46B6-BFD1-2C389048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4A4F-8B66-42CA-A193-B153984F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7B88-F4BE-459A-92FD-3D40DBE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7872-709D-4EAC-A072-BBCD804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CDCA7-160C-4D45-B75B-F30FEA0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C587-89E3-4D61-9602-366ED6A5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63D7-15FB-42AE-8F74-1C2392C39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1DE-DCC1-4C30-B917-1458B14CAEC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FC59-CA7A-4771-9DDD-48D32D8A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4184-F1DC-4113-B94B-412E95B1A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7E7A-FD64-4023-81E0-CE8E530F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C446-67E2-4DB6-8EFC-61B901E18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Non-blocking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2ADC3-EBEB-4410-B9BC-7BF8BC79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510 5b</a:t>
            </a:r>
          </a:p>
          <a:p>
            <a:r>
              <a:rPr lang="en-US" dirty="0"/>
              <a:t>Duke University</a:t>
            </a:r>
          </a:p>
          <a:p>
            <a:r>
              <a:rPr lang="en-US" dirty="0"/>
              <a:t>Michael Hewner</a:t>
            </a:r>
          </a:p>
        </p:txBody>
      </p:sp>
    </p:spTree>
    <p:extLst>
      <p:ext uri="{BB962C8B-B14F-4D97-AF65-F5344CB8AC3E}">
        <p14:creationId xmlns:p14="http://schemas.microsoft.com/office/powerpoint/2010/main" val="202885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679B8-673E-4072-AD88-925E87AB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538162"/>
            <a:ext cx="78390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8CC6-4ACD-4A4D-B22A-24F71079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use primitives like mutexes and condition variables to ensure correct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2419-63E5-469B-90E2-8EE2371C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But these concurrency primitives have the potential to block (or </a:t>
            </a:r>
            <a:r>
              <a:rPr lang="en-US" dirty="0" err="1"/>
              <a:t>busywait</a:t>
            </a:r>
            <a:r>
              <a:rPr lang="en-US" dirty="0"/>
              <a:t> in the case of a spinlock)</a:t>
            </a:r>
          </a:p>
          <a:p>
            <a:r>
              <a:rPr lang="en-US" dirty="0"/>
              <a:t>At minimum blocking involves being de-scheduled, placed in a waiting queue, and then having to rise in the ready queue before your code can run again</a:t>
            </a:r>
          </a:p>
          <a:p>
            <a:r>
              <a:rPr lang="en-US" dirty="0"/>
              <a:t>It would be cool if we could ensure correctness just with atomic instructions and no possibility of blocking</a:t>
            </a:r>
          </a:p>
          <a:p>
            <a:r>
              <a:rPr lang="en-US" dirty="0"/>
              <a:t>That’s easy if you (say) want to increment a shared counter but can also be applied to larger structures like inserting/removing from a queue</a:t>
            </a:r>
          </a:p>
          <a:p>
            <a:r>
              <a:rPr lang="en-US" dirty="0"/>
              <a:t>It’s cool and fast, but tricky to get right</a:t>
            </a:r>
          </a:p>
        </p:txBody>
      </p:sp>
    </p:spTree>
    <p:extLst>
      <p:ext uri="{BB962C8B-B14F-4D97-AF65-F5344CB8AC3E}">
        <p14:creationId xmlns:p14="http://schemas.microsoft.com/office/powerpoint/2010/main" val="14680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6CE-57D4-42D1-A4CE-3C22EEE3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3123-E5DC-4949-B846-F2E90A5E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964"/>
          </a:xfrm>
        </p:spPr>
        <p:txBody>
          <a:bodyPr/>
          <a:lstStyle/>
          <a:p>
            <a:r>
              <a:rPr lang="en-US" dirty="0"/>
              <a:t>At least one thread can make progress, regardless of the state of other threads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22757-AAEC-430C-9DE8-8ABDEB4790E9}"/>
              </a:ext>
            </a:extLst>
          </p:cNvPr>
          <p:cNvSpPr txBox="1"/>
          <p:nvPr/>
        </p:nvSpPr>
        <p:spPr>
          <a:xfrm>
            <a:off x="561364" y="3244334"/>
            <a:ext cx="282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Blocking Algorithm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CB15496-DA3D-4D7F-916A-2155C2614E58}"/>
              </a:ext>
            </a:extLst>
          </p:cNvPr>
          <p:cNvSpPr/>
          <p:nvPr/>
        </p:nvSpPr>
        <p:spPr>
          <a:xfrm>
            <a:off x="1191237" y="3613666"/>
            <a:ext cx="318781" cy="492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C7E1D43-6CA7-41F0-8446-90579BF15ADC}"/>
              </a:ext>
            </a:extLst>
          </p:cNvPr>
          <p:cNvSpPr/>
          <p:nvPr/>
        </p:nvSpPr>
        <p:spPr>
          <a:xfrm>
            <a:off x="1620473" y="3613666"/>
            <a:ext cx="318781" cy="492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B7DC774-6BD9-4B14-87A0-4D04F8CE8EAF}"/>
              </a:ext>
            </a:extLst>
          </p:cNvPr>
          <p:cNvSpPr/>
          <p:nvPr/>
        </p:nvSpPr>
        <p:spPr>
          <a:xfrm>
            <a:off x="2049709" y="3613666"/>
            <a:ext cx="318781" cy="492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5C3345-BC0B-4927-B9A3-2B433FD93958}"/>
              </a:ext>
            </a:extLst>
          </p:cNvPr>
          <p:cNvCxnSpPr/>
          <p:nvPr/>
        </p:nvCxnSpPr>
        <p:spPr>
          <a:xfrm>
            <a:off x="1090569" y="4106411"/>
            <a:ext cx="162746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462BE9-837E-4513-9B00-F8AC3184D038}"/>
              </a:ext>
            </a:extLst>
          </p:cNvPr>
          <p:cNvSpPr txBox="1"/>
          <p:nvPr/>
        </p:nvSpPr>
        <p:spPr>
          <a:xfrm>
            <a:off x="2818701" y="3921745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mutex_lock</a:t>
            </a:r>
            <a:r>
              <a:rPr lang="en-US" dirty="0"/>
              <a:t>()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0960E91-ABA4-4694-B630-AE1B8EB43DF2}"/>
              </a:ext>
            </a:extLst>
          </p:cNvPr>
          <p:cNvSpPr/>
          <p:nvPr/>
        </p:nvSpPr>
        <p:spPr>
          <a:xfrm>
            <a:off x="817228" y="3613666"/>
            <a:ext cx="318781" cy="8744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A0146-881B-48C5-B76E-0A986F0C1EA5}"/>
              </a:ext>
            </a:extLst>
          </p:cNvPr>
          <p:cNvCxnSpPr/>
          <p:nvPr/>
        </p:nvCxnSpPr>
        <p:spPr>
          <a:xfrm>
            <a:off x="989901" y="5003727"/>
            <a:ext cx="162746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9BDD90-481C-40A2-A6FD-708AA579C4B3}"/>
              </a:ext>
            </a:extLst>
          </p:cNvPr>
          <p:cNvSpPr txBox="1"/>
          <p:nvPr/>
        </p:nvSpPr>
        <p:spPr>
          <a:xfrm>
            <a:off x="2718033" y="4819061"/>
            <a:ext cx="16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mutex_unlock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F0951-2DE3-4062-A939-5065CA8A1E0B}"/>
              </a:ext>
            </a:extLst>
          </p:cNvPr>
          <p:cNvSpPr txBox="1"/>
          <p:nvPr/>
        </p:nvSpPr>
        <p:spPr>
          <a:xfrm>
            <a:off x="562761" y="5335094"/>
            <a:ext cx="384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orange thread is not scheduled</a:t>
            </a:r>
          </a:p>
          <a:p>
            <a:r>
              <a:rPr lang="en-US" dirty="0"/>
              <a:t>the blue threads cannot make progress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21B9E4-3872-4613-8607-B16A27211F56}"/>
              </a:ext>
            </a:extLst>
          </p:cNvPr>
          <p:cNvSpPr txBox="1"/>
          <p:nvPr/>
        </p:nvSpPr>
        <p:spPr>
          <a:xfrm>
            <a:off x="4859025" y="3244334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Free Algorithm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136F93-1576-4012-B7DB-BFEFB951D3FE}"/>
              </a:ext>
            </a:extLst>
          </p:cNvPr>
          <p:cNvSpPr/>
          <p:nvPr/>
        </p:nvSpPr>
        <p:spPr>
          <a:xfrm>
            <a:off x="5488898" y="3613664"/>
            <a:ext cx="318781" cy="1721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AC560AF-BBDC-4E0C-9C81-2D5C968A6352}"/>
              </a:ext>
            </a:extLst>
          </p:cNvPr>
          <p:cNvSpPr/>
          <p:nvPr/>
        </p:nvSpPr>
        <p:spPr>
          <a:xfrm>
            <a:off x="5918134" y="3613666"/>
            <a:ext cx="318781" cy="677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50824A-A414-467D-9A26-29DD41CD170E}"/>
              </a:ext>
            </a:extLst>
          </p:cNvPr>
          <p:cNvCxnSpPr/>
          <p:nvPr/>
        </p:nvCxnSpPr>
        <p:spPr>
          <a:xfrm>
            <a:off x="5388230" y="4106411"/>
            <a:ext cx="162746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ACA701-9BDD-4CDB-BEF9-E6FC75B55E9D}"/>
              </a:ext>
            </a:extLst>
          </p:cNvPr>
          <p:cNvSpPr txBox="1"/>
          <p:nvPr/>
        </p:nvSpPr>
        <p:spPr>
          <a:xfrm>
            <a:off x="7116362" y="3921745"/>
            <a:ext cx="19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attempt_operation</a:t>
            </a:r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690835B-D610-4DBB-BFEC-B36CB8980C8C}"/>
              </a:ext>
            </a:extLst>
          </p:cNvPr>
          <p:cNvSpPr/>
          <p:nvPr/>
        </p:nvSpPr>
        <p:spPr>
          <a:xfrm>
            <a:off x="5114889" y="3613666"/>
            <a:ext cx="318781" cy="677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56C73F-F78E-43D0-A05B-E49F0CBB2ED1}"/>
              </a:ext>
            </a:extLst>
          </p:cNvPr>
          <p:cNvCxnSpPr/>
          <p:nvPr/>
        </p:nvCxnSpPr>
        <p:spPr>
          <a:xfrm>
            <a:off x="5287562" y="5003727"/>
            <a:ext cx="162746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B0765F-EFD6-4472-90AF-7A438DF358A3}"/>
              </a:ext>
            </a:extLst>
          </p:cNvPr>
          <p:cNvSpPr txBox="1"/>
          <p:nvPr/>
        </p:nvSpPr>
        <p:spPr>
          <a:xfrm>
            <a:off x="7015694" y="4819061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again?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E7837A-18BA-4FD0-8C8C-2119AA476F68}"/>
              </a:ext>
            </a:extLst>
          </p:cNvPr>
          <p:cNvSpPr txBox="1"/>
          <p:nvPr/>
        </p:nvSpPr>
        <p:spPr>
          <a:xfrm>
            <a:off x="4860422" y="5335094"/>
            <a:ext cx="342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Threads can try at the same time.  At least one always succeeds.</a:t>
            </a:r>
          </a:p>
        </p:txBody>
      </p:sp>
      <p:sp>
        <p:nvSpPr>
          <p:cNvPr id="32" name="Arrow: U-Turn 31">
            <a:extLst>
              <a:ext uri="{FF2B5EF4-FFF2-40B4-BE49-F238E27FC236}">
                <a16:creationId xmlns:a16="http://schemas.microsoft.com/office/drawing/2014/main" id="{02944FB7-9D98-444E-9530-56C96D1FCC33}"/>
              </a:ext>
            </a:extLst>
          </p:cNvPr>
          <p:cNvSpPr/>
          <p:nvPr/>
        </p:nvSpPr>
        <p:spPr>
          <a:xfrm rot="10800000" flipH="1">
            <a:off x="6384323" y="3613665"/>
            <a:ext cx="631371" cy="1390055"/>
          </a:xfrm>
          <a:prstGeom prst="uturnArrow">
            <a:avLst>
              <a:gd name="adj1" fmla="val 30246"/>
              <a:gd name="adj2" fmla="val 25000"/>
              <a:gd name="adj3" fmla="val 27657"/>
              <a:gd name="adj4" fmla="val 50000"/>
              <a:gd name="adj5" fmla="val 64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9120F976-1989-40CD-A4B3-BA85746B3A32}"/>
              </a:ext>
            </a:extLst>
          </p:cNvPr>
          <p:cNvSpPr/>
          <p:nvPr/>
        </p:nvSpPr>
        <p:spPr>
          <a:xfrm>
            <a:off x="8930516" y="4510981"/>
            <a:ext cx="2385969" cy="1143199"/>
          </a:xfrm>
          <a:prstGeom prst="borderCallout1">
            <a:avLst>
              <a:gd name="adj1" fmla="val 35119"/>
              <a:gd name="adj2" fmla="val -246"/>
              <a:gd name="adj3" fmla="val -2628"/>
              <a:gd name="adj4" fmla="val -798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try again means the possibility of starvation.  </a:t>
            </a:r>
          </a:p>
        </p:txBody>
      </p:sp>
    </p:spTree>
    <p:extLst>
      <p:ext uri="{BB962C8B-B14F-4D97-AF65-F5344CB8AC3E}">
        <p14:creationId xmlns:p14="http://schemas.microsoft.com/office/powerpoint/2010/main" val="614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D1CC-438A-411B-BFB4-6C6A552B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1039-B84F-4D1A-BB8C-77D0DC15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particular thread always succeeds after a fixed number of operations</a:t>
            </a:r>
          </a:p>
          <a:p>
            <a:r>
              <a:rPr lang="en-US" dirty="0"/>
              <a:t>Strongest possible form of non-blocking, but we’re not going describe algorithms here</a:t>
            </a:r>
          </a:p>
        </p:txBody>
      </p:sp>
    </p:spTree>
    <p:extLst>
      <p:ext uri="{BB962C8B-B14F-4D97-AF65-F5344CB8AC3E}">
        <p14:creationId xmlns:p14="http://schemas.microsoft.com/office/powerpoint/2010/main" val="383404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908-04FB-4DB7-99AF-6EFA5C0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Store (CAS)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6F15-A1F0-403D-B296-24AE433E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atomic operation for lock free structures, maximally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cas</a:t>
            </a:r>
            <a:r>
              <a:rPr lang="en-US" dirty="0"/>
              <a:t>(int* address, int </a:t>
            </a:r>
            <a:r>
              <a:rPr lang="en-US" dirty="0" err="1"/>
              <a:t>expected_value</a:t>
            </a:r>
            <a:r>
              <a:rPr lang="en-US" dirty="0"/>
              <a:t>, int </a:t>
            </a:r>
            <a:r>
              <a:rPr lang="en-US" dirty="0" err="1"/>
              <a:t>new_value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value in address matches </a:t>
            </a:r>
            <a:r>
              <a:rPr lang="en-US" dirty="0" err="1"/>
              <a:t>expected_value</a:t>
            </a:r>
            <a:r>
              <a:rPr lang="en-US" dirty="0"/>
              <a:t>, replace it with </a:t>
            </a:r>
            <a:r>
              <a:rPr lang="en-US" dirty="0" err="1"/>
              <a:t>new_value</a:t>
            </a:r>
            <a:r>
              <a:rPr lang="en-US" dirty="0"/>
              <a:t> and return true.  If it doesn’t match then don’t replace and return false.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7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78FB-223A-4437-91D4-58B3E6ED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(with a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566A-7523-4DED-B1EA-5759D78D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Imagine we’re implementing a simple stack backed by an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08C0-599E-4FEE-AE04-EA42AF82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351"/>
            <a:ext cx="6924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6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BD33-9517-4222-AD6A-857B49C6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ABA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F02FE-95FE-4A66-9964-C5D800E7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1" y="2140804"/>
            <a:ext cx="6924675" cy="3495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53DCF-52B7-4F67-BB2C-84F9AA56E687}"/>
              </a:ext>
            </a:extLst>
          </p:cNvPr>
          <p:cNvSpPr txBox="1"/>
          <p:nvPr/>
        </p:nvSpPr>
        <p:spPr>
          <a:xfrm>
            <a:off x="838200" y="1494745"/>
            <a:ext cx="915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if after </a:t>
            </a:r>
            <a:r>
              <a:rPr lang="en-US" sz="2800" dirty="0" err="1"/>
              <a:t>head_value</a:t>
            </a:r>
            <a:r>
              <a:rPr lang="en-US" sz="2800" dirty="0"/>
              <a:t> is read both a pop and push occur?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C300E-7E93-43E6-A8B5-5D0FADB72ED4}"/>
              </a:ext>
            </a:extLst>
          </p:cNvPr>
          <p:cNvSpPr txBox="1"/>
          <p:nvPr/>
        </p:nvSpPr>
        <p:spPr>
          <a:xfrm>
            <a:off x="838199" y="5759318"/>
            <a:ext cx="97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cas</a:t>
            </a:r>
            <a:r>
              <a:rPr lang="en-US" sz="2800" dirty="0"/>
              <a:t> will succeed but the returned </a:t>
            </a:r>
            <a:r>
              <a:rPr lang="en-US" sz="2800" dirty="0" err="1"/>
              <a:t>head_value</a:t>
            </a:r>
            <a:r>
              <a:rPr lang="en-US" sz="2800" dirty="0"/>
              <a:t> will not be right</a:t>
            </a:r>
          </a:p>
        </p:txBody>
      </p:sp>
    </p:spTree>
    <p:extLst>
      <p:ext uri="{BB962C8B-B14F-4D97-AF65-F5344CB8AC3E}">
        <p14:creationId xmlns:p14="http://schemas.microsoft.com/office/powerpoint/2010/main" val="131810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6F14-E3B3-4DFE-90CC-01985D3B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1500-1563-4B1C-B370-E9051494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1625"/>
            <a:ext cx="11431555" cy="1017062"/>
          </a:xfrm>
        </p:spPr>
        <p:txBody>
          <a:bodyPr>
            <a:normAutofit/>
          </a:bodyPr>
          <a:lstStyle/>
          <a:p>
            <a:r>
              <a:rPr lang="en-US" dirty="0"/>
              <a:t>Built in counter value that’s atomically updated as a single unit</a:t>
            </a:r>
          </a:p>
          <a:p>
            <a:r>
              <a:rPr lang="en-US" dirty="0"/>
              <a:t>Requires a </a:t>
            </a:r>
            <a:r>
              <a:rPr lang="en-US" dirty="0" err="1"/>
              <a:t>cas</a:t>
            </a:r>
            <a:r>
              <a:rPr lang="en-US" dirty="0"/>
              <a:t> instruction that is double the size of the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27A01-B97F-43AD-8294-F71E15B5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687"/>
            <a:ext cx="10294944" cy="3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2E3-980C-43AF-969B-CC21BE91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about lock free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89DA-C03B-4507-8DCA-584269ED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 in a variety of languages and are easy to use</a:t>
            </a:r>
          </a:p>
          <a:p>
            <a:r>
              <a:rPr lang="en-US" dirty="0"/>
              <a:t>Very subtle to implement correctly</a:t>
            </a:r>
          </a:p>
        </p:txBody>
      </p:sp>
    </p:spTree>
    <p:extLst>
      <p:ext uri="{BB962C8B-B14F-4D97-AF65-F5344CB8AC3E}">
        <p14:creationId xmlns:p14="http://schemas.microsoft.com/office/powerpoint/2010/main" val="297994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382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Office Theme</vt:lpstr>
      <vt:lpstr>Non-blocking Synchronization</vt:lpstr>
      <vt:lpstr>We can use primitives like mutexes and condition variables to ensure correct concurrency</vt:lpstr>
      <vt:lpstr>Lock Freedom</vt:lpstr>
      <vt:lpstr>Wait freedom</vt:lpstr>
      <vt:lpstr>Compare and Store (CAS)</vt:lpstr>
      <vt:lpstr>An example (with a problem)</vt:lpstr>
      <vt:lpstr>The ABA Problem</vt:lpstr>
      <vt:lpstr>Solution</vt:lpstr>
      <vt:lpstr>General advice about lock free 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Hewner, Mike</dc:creator>
  <cp:lastModifiedBy>Mike</cp:lastModifiedBy>
  <cp:revision>3</cp:revision>
  <dcterms:created xsi:type="dcterms:W3CDTF">2020-09-02T18:23:03Z</dcterms:created>
  <dcterms:modified xsi:type="dcterms:W3CDTF">2020-09-03T13:40:35Z</dcterms:modified>
</cp:coreProperties>
</file>