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7"/>
  </p:notesMasterIdLst>
  <p:handoutMasterIdLst>
    <p:handoutMasterId r:id="rId18"/>
  </p:handoutMasterIdLst>
  <p:sldIdLst>
    <p:sldId id="837" r:id="rId3"/>
    <p:sldId id="1393" r:id="rId4"/>
    <p:sldId id="1395" r:id="rId5"/>
    <p:sldId id="1396" r:id="rId6"/>
    <p:sldId id="1397" r:id="rId7"/>
    <p:sldId id="1377" r:id="rId8"/>
    <p:sldId id="1398" r:id="rId9"/>
    <p:sldId id="1384" r:id="rId10"/>
    <p:sldId id="1399" r:id="rId11"/>
    <p:sldId id="1400" r:id="rId12"/>
    <p:sldId id="1401" r:id="rId13"/>
    <p:sldId id="1390" r:id="rId14"/>
    <p:sldId id="1402" r:id="rId15"/>
    <p:sldId id="1403" r:id="rId1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56"/>
    <p:restoredTop sz="94626" autoAdjust="0"/>
  </p:normalViewPr>
  <p:slideViewPr>
    <p:cSldViewPr>
      <p:cViewPr varScale="1">
        <p:scale>
          <a:sx n="136" d="100"/>
          <a:sy n="136" d="100"/>
        </p:scale>
        <p:origin x="224" y="6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Read-Copy-Update (RCU)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Step 2: Atomic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66BCD-F964-6A41-9734-2F8BB9EE3A7B}"/>
              </a:ext>
            </a:extLst>
          </p:cNvPr>
          <p:cNvSpPr/>
          <p:nvPr/>
        </p:nvSpPr>
        <p:spPr bwMode="auto">
          <a:xfrm>
            <a:off x="1676400" y="27432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D98B0-3155-7E47-B99A-205AFBE79F4B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914400" y="3204865"/>
            <a:ext cx="1447800" cy="112255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94135-0EC0-0243-9989-D017FB187744}"/>
              </a:ext>
            </a:extLst>
          </p:cNvPr>
          <p:cNvSpPr/>
          <p:nvPr/>
        </p:nvSpPr>
        <p:spPr bwMode="auto">
          <a:xfrm>
            <a:off x="228600" y="4345814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6E36F-22C8-6A45-8D4F-FF7BF882C207}"/>
              </a:ext>
            </a:extLst>
          </p:cNvPr>
          <p:cNvSpPr/>
          <p:nvPr/>
        </p:nvSpPr>
        <p:spPr bwMode="auto">
          <a:xfrm>
            <a:off x="3198812" y="4820983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2A530-A571-3043-B31D-EF16B7F1379D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 bwMode="auto">
          <a:xfrm>
            <a:off x="2362200" y="3204865"/>
            <a:ext cx="1522412" cy="16161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78009-2E87-FF49-A315-F37FCCD8808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2895600" y="1575352"/>
            <a:ext cx="2829910" cy="49936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54">
            <a:extLst>
              <a:ext uri="{FF2B5EF4-FFF2-40B4-BE49-F238E27FC236}">
                <a16:creationId xmlns:a16="http://schemas.microsoft.com/office/drawing/2014/main" id="{44B22382-22B7-EE4D-B601-FAD0C3A4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87" y="125131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Root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D14A-C90D-1A42-B787-26AE57D77BBF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914400" y="4807479"/>
            <a:ext cx="0" cy="8313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D3B64-4972-404F-8D8A-391C6963748B}"/>
              </a:ext>
            </a:extLst>
          </p:cNvPr>
          <p:cNvSpPr/>
          <p:nvPr/>
        </p:nvSpPr>
        <p:spPr bwMode="auto">
          <a:xfrm>
            <a:off x="228600" y="56388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2BD1C1-7988-C24F-B8F0-25217D7B40E1}"/>
              </a:ext>
            </a:extLst>
          </p:cNvPr>
          <p:cNvSpPr/>
          <p:nvPr/>
        </p:nvSpPr>
        <p:spPr bwMode="auto">
          <a:xfrm>
            <a:off x="5725510" y="1843881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E99BE-12FF-5540-8501-512E53D48366}"/>
              </a:ext>
            </a:extLst>
          </p:cNvPr>
          <p:cNvSpPr/>
          <p:nvPr/>
        </p:nvSpPr>
        <p:spPr bwMode="auto">
          <a:xfrm>
            <a:off x="6324600" y="3274457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BFD44F-D23F-2B47-BF4A-C1396EA147FF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 bwMode="auto">
          <a:xfrm flipH="1">
            <a:off x="4570412" y="3736122"/>
            <a:ext cx="2439988" cy="13156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68917-A174-4144-9EB7-72B278C7E92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 bwMode="auto">
          <a:xfrm>
            <a:off x="6411310" y="2305546"/>
            <a:ext cx="599090" cy="96891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F01473-D990-174D-BAC2-712A472DD286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1447800" y="2305546"/>
            <a:ext cx="4963510" cy="333325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043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Step 3: Garbage Collection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6E36F-22C8-6A45-8D4F-FF7BF882C207}"/>
              </a:ext>
            </a:extLst>
          </p:cNvPr>
          <p:cNvSpPr/>
          <p:nvPr/>
        </p:nvSpPr>
        <p:spPr bwMode="auto">
          <a:xfrm>
            <a:off x="3198812" y="4820983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78009-2E87-FF49-A315-F37FCCD8808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2895600" y="1575352"/>
            <a:ext cx="2829910" cy="49936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54">
            <a:extLst>
              <a:ext uri="{FF2B5EF4-FFF2-40B4-BE49-F238E27FC236}">
                <a16:creationId xmlns:a16="http://schemas.microsoft.com/office/drawing/2014/main" id="{44B22382-22B7-EE4D-B601-FAD0C3A4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87" y="125131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Root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D3B64-4972-404F-8D8A-391C6963748B}"/>
              </a:ext>
            </a:extLst>
          </p:cNvPr>
          <p:cNvSpPr/>
          <p:nvPr/>
        </p:nvSpPr>
        <p:spPr bwMode="auto">
          <a:xfrm>
            <a:off x="228600" y="56388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2BD1C1-7988-C24F-B8F0-25217D7B40E1}"/>
              </a:ext>
            </a:extLst>
          </p:cNvPr>
          <p:cNvSpPr/>
          <p:nvPr/>
        </p:nvSpPr>
        <p:spPr bwMode="auto">
          <a:xfrm>
            <a:off x="5725510" y="1843881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E99BE-12FF-5540-8501-512E53D48366}"/>
              </a:ext>
            </a:extLst>
          </p:cNvPr>
          <p:cNvSpPr/>
          <p:nvPr/>
        </p:nvSpPr>
        <p:spPr bwMode="auto">
          <a:xfrm>
            <a:off x="6324600" y="3274457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BFD44F-D23F-2B47-BF4A-C1396EA147FF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 bwMode="auto">
          <a:xfrm flipH="1">
            <a:off x="4570412" y="3736122"/>
            <a:ext cx="2439988" cy="13156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68917-A174-4144-9EB7-72B278C7E92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 bwMode="auto">
          <a:xfrm>
            <a:off x="6411310" y="2305546"/>
            <a:ext cx="599090" cy="96891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F01473-D990-174D-BAC2-712A472DD286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1447800" y="2305546"/>
            <a:ext cx="4963510" cy="333325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160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6D0-D665-8E48-A709-D2A9DDA2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problems</a:t>
            </a:r>
          </a:p>
        </p:txBody>
      </p:sp>
      <p:sp>
        <p:nvSpPr>
          <p:cNvPr id="16" name="Text Box 56">
            <a:extLst>
              <a:ext uri="{FF2B5EF4-FFF2-40B4-BE49-F238E27FC236}">
                <a16:creationId xmlns:a16="http://schemas.microsoft.com/office/drawing/2014/main" id="{439A6D87-2E90-A143-A627-B431564F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8454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Who is responsible to make WRITE atomic?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noProof="0" dirty="0">
                <a:solidFill>
                  <a:schemeClr val="accent3"/>
                </a:solidFill>
                <a:cs typeface="Arial" charset="0"/>
              </a:rPr>
              <a:t>Developers are responsible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3"/>
                </a:solidFill>
                <a:cs typeface="Arial" charset="0"/>
              </a:rPr>
              <a:t>Programming</a:t>
            </a:r>
            <a:r>
              <a:rPr lang="en-US" noProof="0" dirty="0">
                <a:solidFill>
                  <a:schemeClr val="accent3"/>
                </a:solidFill>
                <a:cs typeface="Arial" charset="0"/>
              </a:rPr>
              <a:t> becomes more complex!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Write is slower!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accent3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accent3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3"/>
                </a:solidFill>
                <a:cs typeface="Arial" charset="0"/>
              </a:rPr>
              <a:t>When can we garbage collect old version of the data structure?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Have some way to know that readers on the old version have exited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14CA-B689-4645-B006-330B8DF9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RCU Lock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22175876-CC6C-FE40-AD0A-0E9075DB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143000"/>
            <a:ext cx="7391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ReadLock</a:t>
            </a:r>
            <a:r>
              <a:rPr lang="en-US" noProof="0" dirty="0">
                <a:solidFill>
                  <a:srgbClr val="0036A6"/>
                </a:solidFill>
                <a:cs typeface="Arial" charset="0"/>
              </a:rPr>
              <a:t>()</a:t>
            </a: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Disable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interrupts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 err="1">
                <a:solidFill>
                  <a:srgbClr val="0036A6"/>
                </a:solidFill>
                <a:cs typeface="Arial" charset="0"/>
              </a:rPr>
              <a:t>ReadUnlock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()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Enable interrupts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 err="1">
                <a:solidFill>
                  <a:schemeClr val="accent1"/>
                </a:solidFill>
                <a:cs typeface="Arial" charset="0"/>
              </a:rPr>
              <a:t>WriteLock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()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Spinlock Lock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 err="1">
                <a:solidFill>
                  <a:schemeClr val="accent1"/>
                </a:solidFill>
                <a:cs typeface="Arial" charset="0"/>
              </a:rPr>
              <a:t>WriteUnlock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()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Spinlock Unlock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RCU_Synchronize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()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	Schedule a dummy task on every CPU core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  Wait until all dummy tasks finish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14CA-B689-4645-B006-330B8DF9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RCU Lock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22175876-CC6C-FE40-AD0A-0E9075DB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3505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ReadLock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</a:t>
            </a:r>
            <a:r>
              <a:rPr lang="en-US" noProof="0" dirty="0">
                <a:solidFill>
                  <a:srgbClr val="0036A6"/>
                </a:solidFill>
                <a:cs typeface="Arial" charset="0"/>
              </a:rPr>
              <a:t>;</a:t>
            </a: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Do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read-only stuff;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baseline="0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ReadUnlock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Text Box 56">
            <a:extLst>
              <a:ext uri="{FF2B5EF4-FFF2-40B4-BE49-F238E27FC236}">
                <a16:creationId xmlns:a16="http://schemas.microsoft.com/office/drawing/2014/main" id="{D1509913-5D33-1248-9EC0-5BC00712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5" y="797511"/>
            <a:ext cx="396239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WriteLock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</a:t>
            </a:r>
            <a:r>
              <a:rPr lang="en-US" noProof="0" dirty="0">
                <a:solidFill>
                  <a:srgbClr val="0036A6"/>
                </a:solidFill>
                <a:cs typeface="Arial" charset="0"/>
              </a:rPr>
              <a:t>;</a:t>
            </a: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Do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read-only stuff;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 to new data structure;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Atomic Update;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baseline="0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WriteUnlock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lang="en-US" baseline="0" dirty="0">
              <a:solidFill>
                <a:srgbClr val="0036A6"/>
              </a:solidFill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RCU_Synchronize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;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36A6"/>
                </a:solidFill>
                <a:cs typeface="Arial" charset="0"/>
              </a:rPr>
              <a:t>Garbage collection;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How to Protect Shared Data Structure?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24F2B5-99CE-B24B-A47A-2C8D24107D53}"/>
              </a:ext>
            </a:extLst>
          </p:cNvPr>
          <p:cNvSpPr/>
          <p:nvPr/>
        </p:nvSpPr>
        <p:spPr bwMode="auto">
          <a:xfrm>
            <a:off x="3427412" y="1767681"/>
            <a:ext cx="22860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AC7DC-BA22-1341-953C-5838484A27B3}"/>
              </a:ext>
            </a:extLst>
          </p:cNvPr>
          <p:cNvSpPr/>
          <p:nvPr/>
        </p:nvSpPr>
        <p:spPr bwMode="auto">
          <a:xfrm>
            <a:off x="1295400" y="4419600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432BD-E247-D04B-89AB-4A21397256A5}"/>
              </a:ext>
            </a:extLst>
          </p:cNvPr>
          <p:cNvSpPr/>
          <p:nvPr/>
        </p:nvSpPr>
        <p:spPr bwMode="auto">
          <a:xfrm>
            <a:off x="3886200" y="441959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E4A9-7170-CA46-A1F7-CF867F155B0A}"/>
              </a:ext>
            </a:extLst>
          </p:cNvPr>
          <p:cNvSpPr/>
          <p:nvPr/>
        </p:nvSpPr>
        <p:spPr bwMode="auto">
          <a:xfrm>
            <a:off x="6477000" y="441959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B41D06-0264-A14F-8BDA-871D9528884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1981200" y="2682081"/>
            <a:ext cx="2589212" cy="17375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 Box 54">
            <a:extLst>
              <a:ext uri="{FF2B5EF4-FFF2-40B4-BE49-F238E27FC236}">
                <a16:creationId xmlns:a16="http://schemas.microsoft.com/office/drawing/2014/main" id="{08AB3CA7-AAB3-F340-B6B4-F82A8446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3586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59566-0759-1D42-9100-715A2E825B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4570412" y="2682081"/>
            <a:ext cx="1588" cy="17375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 Box 54">
            <a:extLst>
              <a:ext uri="{FF2B5EF4-FFF2-40B4-BE49-F238E27FC236}">
                <a16:creationId xmlns:a16="http://schemas.microsoft.com/office/drawing/2014/main" id="{CDB08452-DB52-CE43-BD83-936D79481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533" y="375671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3FCB0-AEF1-E147-BF17-17D5EE2E3F2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 bwMode="auto">
          <a:xfrm>
            <a:off x="4570412" y="2682081"/>
            <a:ext cx="2592388" cy="17375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" name="Text Box 54">
            <a:extLst>
              <a:ext uri="{FF2B5EF4-FFF2-40B4-BE49-F238E27FC236}">
                <a16:creationId xmlns:a16="http://schemas.microsoft.com/office/drawing/2014/main" id="{4D168769-3035-0942-9E9A-E73CEB0A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606" y="329877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45FFF02A-8C0F-F046-BA86-FC9C4975E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67" y="340840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" name="Text Box 54">
            <a:extLst>
              <a:ext uri="{FF2B5EF4-FFF2-40B4-BE49-F238E27FC236}">
                <a16:creationId xmlns:a16="http://schemas.microsoft.com/office/drawing/2014/main" id="{626F012E-5F82-5442-82AE-236F853A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667" y="3366174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F50F8DD4-35C1-AA49-9958-DB00E5AA8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545" y="370874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25FA4C49-27D5-4645-A8EA-C4E7F52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433" y="327204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How to Protect Shared Data Structure?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24F2B5-99CE-B24B-A47A-2C8D24107D53}"/>
              </a:ext>
            </a:extLst>
          </p:cNvPr>
          <p:cNvSpPr/>
          <p:nvPr/>
        </p:nvSpPr>
        <p:spPr bwMode="auto">
          <a:xfrm>
            <a:off x="3429000" y="2743201"/>
            <a:ext cx="2286000" cy="51831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Spinlock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AC7DC-BA22-1341-953C-5838484A27B3}"/>
              </a:ext>
            </a:extLst>
          </p:cNvPr>
          <p:cNvSpPr/>
          <p:nvPr/>
        </p:nvSpPr>
        <p:spPr bwMode="auto">
          <a:xfrm>
            <a:off x="1296988" y="4671010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432BD-E247-D04B-89AB-4A21397256A5}"/>
              </a:ext>
            </a:extLst>
          </p:cNvPr>
          <p:cNvSpPr/>
          <p:nvPr/>
        </p:nvSpPr>
        <p:spPr bwMode="auto">
          <a:xfrm>
            <a:off x="3887788" y="467100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E4A9-7170-CA46-A1F7-CF867F155B0A}"/>
              </a:ext>
            </a:extLst>
          </p:cNvPr>
          <p:cNvSpPr/>
          <p:nvPr/>
        </p:nvSpPr>
        <p:spPr bwMode="auto">
          <a:xfrm>
            <a:off x="6478588" y="467100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B41D06-0264-A14F-8BDA-871D9528884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1982788" y="3261520"/>
            <a:ext cx="2589212" cy="140949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59566-0759-1D42-9100-715A2E825B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4572000" y="3261520"/>
            <a:ext cx="1588" cy="140948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3FCB0-AEF1-E147-BF17-17D5EE2E3F2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 bwMode="auto">
          <a:xfrm>
            <a:off x="4572000" y="3261520"/>
            <a:ext cx="2592388" cy="140948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069C4-07AB-4E4D-A0A5-C45DEE3FF437}"/>
              </a:ext>
            </a:extLst>
          </p:cNvPr>
          <p:cNvSpPr/>
          <p:nvPr/>
        </p:nvSpPr>
        <p:spPr bwMode="auto">
          <a:xfrm>
            <a:off x="3429000" y="1828800"/>
            <a:ext cx="22860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Structure</a:t>
            </a:r>
          </a:p>
        </p:txBody>
      </p:sp>
      <p:sp>
        <p:nvSpPr>
          <p:cNvPr id="28" name="Text Box 54">
            <a:extLst>
              <a:ext uri="{FF2B5EF4-FFF2-40B4-BE49-F238E27FC236}">
                <a16:creationId xmlns:a16="http://schemas.microsoft.com/office/drawing/2014/main" id="{E5CE92F8-D01C-D54D-B04C-E3A27AA2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38727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Text Box 54">
            <a:extLst>
              <a:ext uri="{FF2B5EF4-FFF2-40B4-BE49-F238E27FC236}">
                <a16:creationId xmlns:a16="http://schemas.microsoft.com/office/drawing/2014/main" id="{477630D6-90B4-5B45-8AAA-9E23DFEAE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00812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0" name="Text Box 54">
            <a:extLst>
              <a:ext uri="{FF2B5EF4-FFF2-40B4-BE49-F238E27FC236}">
                <a16:creationId xmlns:a16="http://schemas.microsoft.com/office/drawing/2014/main" id="{20936BD3-8E35-7249-B2DE-94A90D13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94" y="355018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b="1" dirty="0">
                <a:solidFill>
                  <a:srgbClr val="0036A6"/>
                </a:solidFill>
              </a:rPr>
              <a:t>Write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Text Box 54">
            <a:extLst>
              <a:ext uri="{FF2B5EF4-FFF2-40B4-BE49-F238E27FC236}">
                <a16:creationId xmlns:a16="http://schemas.microsoft.com/office/drawing/2014/main" id="{36301EA0-3483-2742-8E04-D1DF2EE09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455" y="365981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Text Box 54">
            <a:extLst>
              <a:ext uri="{FF2B5EF4-FFF2-40B4-BE49-F238E27FC236}">
                <a16:creationId xmlns:a16="http://schemas.microsoft.com/office/drawing/2014/main" id="{B93479D7-9ABB-AF41-B840-E90AC13D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255" y="3617584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C18095A5-9089-FC40-B4D4-FCF3AE493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133" y="396015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2465CF29-AD42-774B-B1FA-3681494B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021" y="352345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0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How to Protect Shared Data Structure?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24F2B5-99CE-B24B-A47A-2C8D24107D53}"/>
              </a:ext>
            </a:extLst>
          </p:cNvPr>
          <p:cNvSpPr/>
          <p:nvPr/>
        </p:nvSpPr>
        <p:spPr bwMode="auto">
          <a:xfrm>
            <a:off x="3429000" y="2743201"/>
            <a:ext cx="2286000" cy="51831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RW 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AC7DC-BA22-1341-953C-5838484A27B3}"/>
              </a:ext>
            </a:extLst>
          </p:cNvPr>
          <p:cNvSpPr/>
          <p:nvPr/>
        </p:nvSpPr>
        <p:spPr bwMode="auto">
          <a:xfrm>
            <a:off x="1296988" y="4671010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432BD-E247-D04B-89AB-4A21397256A5}"/>
              </a:ext>
            </a:extLst>
          </p:cNvPr>
          <p:cNvSpPr/>
          <p:nvPr/>
        </p:nvSpPr>
        <p:spPr bwMode="auto">
          <a:xfrm>
            <a:off x="3887788" y="467100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AE4A9-7170-CA46-A1F7-CF867F155B0A}"/>
              </a:ext>
            </a:extLst>
          </p:cNvPr>
          <p:cNvSpPr/>
          <p:nvPr/>
        </p:nvSpPr>
        <p:spPr bwMode="auto">
          <a:xfrm>
            <a:off x="6478588" y="4671009"/>
            <a:ext cx="1371600" cy="46166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B41D06-0264-A14F-8BDA-871D9528884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1982788" y="3261520"/>
            <a:ext cx="2589212" cy="140949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 Box 54">
            <a:extLst>
              <a:ext uri="{FF2B5EF4-FFF2-40B4-BE49-F238E27FC236}">
                <a16:creationId xmlns:a16="http://schemas.microsoft.com/office/drawing/2014/main" id="{08AB3CA7-AAB3-F340-B6B4-F82A8446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38727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59566-0759-1D42-9100-715A2E825BA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4572000" y="3261520"/>
            <a:ext cx="1588" cy="140948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 Box 54">
            <a:extLst>
              <a:ext uri="{FF2B5EF4-FFF2-40B4-BE49-F238E27FC236}">
                <a16:creationId xmlns:a16="http://schemas.microsoft.com/office/drawing/2014/main" id="{CDB08452-DB52-CE43-BD83-936D79481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121" y="400812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3FCB0-AEF1-E147-BF17-17D5EE2E3F2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 bwMode="auto">
          <a:xfrm>
            <a:off x="4572000" y="3261520"/>
            <a:ext cx="2592388" cy="140948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" name="Text Box 54">
            <a:extLst>
              <a:ext uri="{FF2B5EF4-FFF2-40B4-BE49-F238E27FC236}">
                <a16:creationId xmlns:a16="http://schemas.microsoft.com/office/drawing/2014/main" id="{4D168769-3035-0942-9E9A-E73CEB0A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94" y="355018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069C4-07AB-4E4D-A0A5-C45DEE3FF437}"/>
              </a:ext>
            </a:extLst>
          </p:cNvPr>
          <p:cNvSpPr/>
          <p:nvPr/>
        </p:nvSpPr>
        <p:spPr bwMode="auto">
          <a:xfrm>
            <a:off x="3429000" y="1828800"/>
            <a:ext cx="22860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Data Structure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EB59AC10-7AAD-4F4A-B227-A53540F7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211" y="2494083"/>
            <a:ext cx="2091133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Spinlock;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 err="1">
                <a:solidFill>
                  <a:srgbClr val="0036A6"/>
                </a:solidFill>
              </a:rPr>
              <a:t>Num_readers</a:t>
            </a:r>
            <a:r>
              <a:rPr lang="en-US" sz="1800" dirty="0">
                <a:solidFill>
                  <a:srgbClr val="0036A6"/>
                </a:solidFill>
              </a:rPr>
              <a:t>;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Num_writers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7CD8E5-ABC7-9444-A919-ECBF5292271D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 bwMode="auto">
          <a:xfrm flipV="1">
            <a:off x="5715000" y="2955748"/>
            <a:ext cx="684211" cy="46613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4" name="Text Box 56">
            <a:extLst>
              <a:ext uri="{FF2B5EF4-FFF2-40B4-BE49-F238E27FC236}">
                <a16:creationId xmlns:a16="http://schemas.microsoft.com/office/drawing/2014/main" id="{512744D6-A070-654E-95AC-6064DB4DE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9" y="5341834"/>
            <a:ext cx="7845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can proceed if there is no concurrent write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aseline="0" dirty="0">
                <a:solidFill>
                  <a:srgbClr val="0036A6"/>
                </a:solidFill>
                <a:cs typeface="Arial" charset="0"/>
              </a:rPr>
              <a:t>Write</a:t>
            </a:r>
            <a:r>
              <a:rPr lang="en-US" dirty="0">
                <a:solidFill>
                  <a:srgbClr val="0036A6"/>
                </a:solidFill>
                <a:cs typeface="Arial" charset="0"/>
              </a:rPr>
              <a:t> can process if there is no concurrent read/write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Improving Read Performance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61F033-037C-FC4B-8BFA-96C13FF9FA24}"/>
              </a:ext>
            </a:extLst>
          </p:cNvPr>
          <p:cNvCxnSpPr>
            <a:cxnSpLocks/>
          </p:cNvCxnSpPr>
          <p:nvPr/>
        </p:nvCxnSpPr>
        <p:spPr bwMode="auto">
          <a:xfrm>
            <a:off x="817179" y="1566933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" name="Text Box 54">
            <a:extLst>
              <a:ext uri="{FF2B5EF4-FFF2-40B4-BE49-F238E27FC236}">
                <a16:creationId xmlns:a16="http://schemas.microsoft.com/office/drawing/2014/main" id="{58AD89E5-A695-994E-8C10-3510267A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6326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9D6C42-F4C3-D64A-B8EB-E3B67B38F202}"/>
              </a:ext>
            </a:extLst>
          </p:cNvPr>
          <p:cNvCxnSpPr>
            <a:cxnSpLocks/>
          </p:cNvCxnSpPr>
          <p:nvPr/>
        </p:nvCxnSpPr>
        <p:spPr bwMode="auto">
          <a:xfrm>
            <a:off x="830317" y="2410255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 Box 54">
            <a:extLst>
              <a:ext uri="{FF2B5EF4-FFF2-40B4-BE49-F238E27FC236}">
                <a16:creationId xmlns:a16="http://schemas.microsoft.com/office/drawing/2014/main" id="{654F20C3-782D-C64C-A399-8BC8DF84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633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9724B-BC70-5740-B7BF-8330E3A88358}"/>
              </a:ext>
            </a:extLst>
          </p:cNvPr>
          <p:cNvCxnSpPr>
            <a:cxnSpLocks/>
          </p:cNvCxnSpPr>
          <p:nvPr/>
        </p:nvCxnSpPr>
        <p:spPr bwMode="auto">
          <a:xfrm>
            <a:off x="846082" y="3282699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 Box 54">
            <a:extLst>
              <a:ext uri="{FF2B5EF4-FFF2-40B4-BE49-F238E27FC236}">
                <a16:creationId xmlns:a16="http://schemas.microsoft.com/office/drawing/2014/main" id="{AB80A459-8139-1245-BBE2-3F34AA28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4991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8F876B-6F7E-2D42-82F1-8F935AAF0582}"/>
              </a:ext>
            </a:extLst>
          </p:cNvPr>
          <p:cNvCxnSpPr>
            <a:cxnSpLocks/>
          </p:cNvCxnSpPr>
          <p:nvPr/>
        </p:nvCxnSpPr>
        <p:spPr bwMode="auto">
          <a:xfrm>
            <a:off x="868280" y="4140548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 Box 54">
            <a:extLst>
              <a:ext uri="{FF2B5EF4-FFF2-40B4-BE49-F238E27FC236}">
                <a16:creationId xmlns:a16="http://schemas.microsoft.com/office/drawing/2014/main" id="{205E52DF-2131-3144-9FA7-700E0246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01" y="433688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CA1E1-8C25-2C49-AF43-6EA614D6BEA7}"/>
              </a:ext>
            </a:extLst>
          </p:cNvPr>
          <p:cNvCxnSpPr>
            <a:cxnSpLocks/>
          </p:cNvCxnSpPr>
          <p:nvPr/>
        </p:nvCxnSpPr>
        <p:spPr bwMode="auto">
          <a:xfrm>
            <a:off x="881418" y="4983870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" name="Text Box 54">
            <a:extLst>
              <a:ext uri="{FF2B5EF4-FFF2-40B4-BE49-F238E27FC236}">
                <a16:creationId xmlns:a16="http://schemas.microsoft.com/office/drawing/2014/main" id="{E32E405F-FFE3-064F-8F28-9E856643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01" y="508995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A70A3-0027-C343-B39D-E0C03D039FEB}"/>
              </a:ext>
            </a:extLst>
          </p:cNvPr>
          <p:cNvCxnSpPr>
            <a:cxnSpLocks/>
          </p:cNvCxnSpPr>
          <p:nvPr/>
        </p:nvCxnSpPr>
        <p:spPr bwMode="auto">
          <a:xfrm>
            <a:off x="3301288" y="2292141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" name="Text Box 54">
            <a:extLst>
              <a:ext uri="{FF2B5EF4-FFF2-40B4-BE49-F238E27FC236}">
                <a16:creationId xmlns:a16="http://schemas.microsoft.com/office/drawing/2014/main" id="{7F9372D5-B57A-6943-BE4E-8E6EF704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248847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0B717-18E0-0C43-87C0-A31DB83514EA}"/>
              </a:ext>
            </a:extLst>
          </p:cNvPr>
          <p:cNvCxnSpPr>
            <a:cxnSpLocks/>
          </p:cNvCxnSpPr>
          <p:nvPr/>
        </p:nvCxnSpPr>
        <p:spPr bwMode="auto">
          <a:xfrm>
            <a:off x="4306614" y="2329586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" name="Text Box 54">
            <a:extLst>
              <a:ext uri="{FF2B5EF4-FFF2-40B4-BE49-F238E27FC236}">
                <a16:creationId xmlns:a16="http://schemas.microsoft.com/office/drawing/2014/main" id="{37729E06-41D7-844B-86CA-2EA15E37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97" y="243566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29A64-31B8-6547-8E52-2765CEB35997}"/>
              </a:ext>
            </a:extLst>
          </p:cNvPr>
          <p:cNvCxnSpPr>
            <a:cxnSpLocks/>
          </p:cNvCxnSpPr>
          <p:nvPr/>
        </p:nvCxnSpPr>
        <p:spPr bwMode="auto">
          <a:xfrm>
            <a:off x="3330191" y="3198238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" name="Text Box 54">
            <a:extLst>
              <a:ext uri="{FF2B5EF4-FFF2-40B4-BE49-F238E27FC236}">
                <a16:creationId xmlns:a16="http://schemas.microsoft.com/office/drawing/2014/main" id="{46DAE5E5-1600-F64D-956E-CF2D3AC0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336545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8C7E9A-E55A-2B41-9A8F-1B047748C9B2}"/>
              </a:ext>
            </a:extLst>
          </p:cNvPr>
          <p:cNvCxnSpPr>
            <a:cxnSpLocks/>
          </p:cNvCxnSpPr>
          <p:nvPr/>
        </p:nvCxnSpPr>
        <p:spPr bwMode="auto">
          <a:xfrm>
            <a:off x="3301288" y="4055181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" name="Text Box 54">
            <a:extLst>
              <a:ext uri="{FF2B5EF4-FFF2-40B4-BE49-F238E27FC236}">
                <a16:creationId xmlns:a16="http://schemas.microsoft.com/office/drawing/2014/main" id="{2A5155F4-9F25-4447-BA79-2D609E4F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425151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273D1-8575-5B47-8C1B-4E30273FB855}"/>
              </a:ext>
            </a:extLst>
          </p:cNvPr>
          <p:cNvCxnSpPr>
            <a:cxnSpLocks/>
          </p:cNvCxnSpPr>
          <p:nvPr/>
        </p:nvCxnSpPr>
        <p:spPr bwMode="auto">
          <a:xfrm>
            <a:off x="4306614" y="4092626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" name="Text Box 54">
            <a:extLst>
              <a:ext uri="{FF2B5EF4-FFF2-40B4-BE49-F238E27FC236}">
                <a16:creationId xmlns:a16="http://schemas.microsoft.com/office/drawing/2014/main" id="{72D44AEB-7B09-6B4C-86B9-A8E6BD18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9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ED7B7C1C-FEB3-2B4B-BC9A-EE8CFB4D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" y="109719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Spinlock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" name="Text Box 54">
            <a:extLst>
              <a:ext uri="{FF2B5EF4-FFF2-40B4-BE49-F238E27FC236}">
                <a16:creationId xmlns:a16="http://schemas.microsoft.com/office/drawing/2014/main" id="{6A9B21C1-BF7E-6641-85AA-4CEDF8A6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151941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RW 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Readers-Writer Lock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A05CFCA4-7D80-0944-AD3F-458ADF3D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8454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 still needs to grab a lock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in order to update “</a:t>
            </a:r>
            <a:r>
              <a:rPr kumimoji="0" lang="en-US" b="0" i="0" u="none" strike="noStrike" kern="1200" cap="none" spc="0" normalizeH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num_readers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 inside the RW lock</a:t>
            </a: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accent3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accent3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3"/>
                </a:solidFill>
                <a:cs typeface="Arial" charset="0"/>
              </a:rPr>
              <a:t>Read has to wait until the on-the-fly write to complete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Improving Read Performance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61F033-037C-FC4B-8BFA-96C13FF9FA24}"/>
              </a:ext>
            </a:extLst>
          </p:cNvPr>
          <p:cNvCxnSpPr>
            <a:cxnSpLocks/>
          </p:cNvCxnSpPr>
          <p:nvPr/>
        </p:nvCxnSpPr>
        <p:spPr bwMode="auto">
          <a:xfrm>
            <a:off x="817179" y="1566933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" name="Text Box 54">
            <a:extLst>
              <a:ext uri="{FF2B5EF4-FFF2-40B4-BE49-F238E27FC236}">
                <a16:creationId xmlns:a16="http://schemas.microsoft.com/office/drawing/2014/main" id="{58AD89E5-A695-994E-8C10-3510267A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6326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9D6C42-F4C3-D64A-B8EB-E3B67B38F202}"/>
              </a:ext>
            </a:extLst>
          </p:cNvPr>
          <p:cNvCxnSpPr>
            <a:cxnSpLocks/>
          </p:cNvCxnSpPr>
          <p:nvPr/>
        </p:nvCxnSpPr>
        <p:spPr bwMode="auto">
          <a:xfrm>
            <a:off x="830317" y="2410255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 Box 54">
            <a:extLst>
              <a:ext uri="{FF2B5EF4-FFF2-40B4-BE49-F238E27FC236}">
                <a16:creationId xmlns:a16="http://schemas.microsoft.com/office/drawing/2014/main" id="{654F20C3-782D-C64C-A399-8BC8DF84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633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9724B-BC70-5740-B7BF-8330E3A88358}"/>
              </a:ext>
            </a:extLst>
          </p:cNvPr>
          <p:cNvCxnSpPr>
            <a:cxnSpLocks/>
          </p:cNvCxnSpPr>
          <p:nvPr/>
        </p:nvCxnSpPr>
        <p:spPr bwMode="auto">
          <a:xfrm>
            <a:off x="846082" y="3282699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 Box 54">
            <a:extLst>
              <a:ext uri="{FF2B5EF4-FFF2-40B4-BE49-F238E27FC236}">
                <a16:creationId xmlns:a16="http://schemas.microsoft.com/office/drawing/2014/main" id="{AB80A459-8139-1245-BBE2-3F34AA28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4991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8F876B-6F7E-2D42-82F1-8F935AAF0582}"/>
              </a:ext>
            </a:extLst>
          </p:cNvPr>
          <p:cNvCxnSpPr>
            <a:cxnSpLocks/>
          </p:cNvCxnSpPr>
          <p:nvPr/>
        </p:nvCxnSpPr>
        <p:spPr bwMode="auto">
          <a:xfrm>
            <a:off x="868280" y="4140548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 Box 54">
            <a:extLst>
              <a:ext uri="{FF2B5EF4-FFF2-40B4-BE49-F238E27FC236}">
                <a16:creationId xmlns:a16="http://schemas.microsoft.com/office/drawing/2014/main" id="{205E52DF-2131-3144-9FA7-700E0246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01" y="433688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CA1E1-8C25-2C49-AF43-6EA614D6BEA7}"/>
              </a:ext>
            </a:extLst>
          </p:cNvPr>
          <p:cNvCxnSpPr>
            <a:cxnSpLocks/>
          </p:cNvCxnSpPr>
          <p:nvPr/>
        </p:nvCxnSpPr>
        <p:spPr bwMode="auto">
          <a:xfrm>
            <a:off x="881418" y="4983870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" name="Text Box 54">
            <a:extLst>
              <a:ext uri="{FF2B5EF4-FFF2-40B4-BE49-F238E27FC236}">
                <a16:creationId xmlns:a16="http://schemas.microsoft.com/office/drawing/2014/main" id="{E32E405F-FFE3-064F-8F28-9E856643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01" y="508995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A70A3-0027-C343-B39D-E0C03D039FEB}"/>
              </a:ext>
            </a:extLst>
          </p:cNvPr>
          <p:cNvCxnSpPr>
            <a:cxnSpLocks/>
          </p:cNvCxnSpPr>
          <p:nvPr/>
        </p:nvCxnSpPr>
        <p:spPr bwMode="auto">
          <a:xfrm>
            <a:off x="3301288" y="2292141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" name="Text Box 54">
            <a:extLst>
              <a:ext uri="{FF2B5EF4-FFF2-40B4-BE49-F238E27FC236}">
                <a16:creationId xmlns:a16="http://schemas.microsoft.com/office/drawing/2014/main" id="{7F9372D5-B57A-6943-BE4E-8E6EF704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248847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0B717-18E0-0C43-87C0-A31DB83514EA}"/>
              </a:ext>
            </a:extLst>
          </p:cNvPr>
          <p:cNvCxnSpPr>
            <a:cxnSpLocks/>
          </p:cNvCxnSpPr>
          <p:nvPr/>
        </p:nvCxnSpPr>
        <p:spPr bwMode="auto">
          <a:xfrm>
            <a:off x="4306614" y="2329586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" name="Text Box 54">
            <a:extLst>
              <a:ext uri="{FF2B5EF4-FFF2-40B4-BE49-F238E27FC236}">
                <a16:creationId xmlns:a16="http://schemas.microsoft.com/office/drawing/2014/main" id="{37729E06-41D7-844B-86CA-2EA15E37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97" y="243566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29A64-31B8-6547-8E52-2765CEB35997}"/>
              </a:ext>
            </a:extLst>
          </p:cNvPr>
          <p:cNvCxnSpPr>
            <a:cxnSpLocks/>
          </p:cNvCxnSpPr>
          <p:nvPr/>
        </p:nvCxnSpPr>
        <p:spPr bwMode="auto">
          <a:xfrm>
            <a:off x="3330191" y="3198238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" name="Text Box 54">
            <a:extLst>
              <a:ext uri="{FF2B5EF4-FFF2-40B4-BE49-F238E27FC236}">
                <a16:creationId xmlns:a16="http://schemas.microsoft.com/office/drawing/2014/main" id="{46DAE5E5-1600-F64D-956E-CF2D3AC08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336545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8C7E9A-E55A-2B41-9A8F-1B047748C9B2}"/>
              </a:ext>
            </a:extLst>
          </p:cNvPr>
          <p:cNvCxnSpPr>
            <a:cxnSpLocks/>
          </p:cNvCxnSpPr>
          <p:nvPr/>
        </p:nvCxnSpPr>
        <p:spPr bwMode="auto">
          <a:xfrm>
            <a:off x="3301288" y="4055181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" name="Text Box 54">
            <a:extLst>
              <a:ext uri="{FF2B5EF4-FFF2-40B4-BE49-F238E27FC236}">
                <a16:creationId xmlns:a16="http://schemas.microsoft.com/office/drawing/2014/main" id="{2A5155F4-9F25-4447-BA79-2D609E4F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425151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273D1-8575-5B47-8C1B-4E30273FB855}"/>
              </a:ext>
            </a:extLst>
          </p:cNvPr>
          <p:cNvCxnSpPr>
            <a:cxnSpLocks/>
          </p:cNvCxnSpPr>
          <p:nvPr/>
        </p:nvCxnSpPr>
        <p:spPr bwMode="auto">
          <a:xfrm>
            <a:off x="4306614" y="4092626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" name="Text Box 54">
            <a:extLst>
              <a:ext uri="{FF2B5EF4-FFF2-40B4-BE49-F238E27FC236}">
                <a16:creationId xmlns:a16="http://schemas.microsoft.com/office/drawing/2014/main" id="{72D44AEB-7B09-6B4C-86B9-A8E6BD18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6729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5384F3-8714-A245-9DD2-67A41C3A063C}"/>
              </a:ext>
            </a:extLst>
          </p:cNvPr>
          <p:cNvCxnSpPr>
            <a:cxnSpLocks/>
          </p:cNvCxnSpPr>
          <p:nvPr/>
        </p:nvCxnSpPr>
        <p:spPr bwMode="auto">
          <a:xfrm>
            <a:off x="6145787" y="2259663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 Box 54">
            <a:extLst>
              <a:ext uri="{FF2B5EF4-FFF2-40B4-BE49-F238E27FC236}">
                <a16:creationId xmlns:a16="http://schemas.microsoft.com/office/drawing/2014/main" id="{7C1D5765-79A0-8547-8BCA-35CD3B31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408" y="245599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71945-EA1D-2940-B09A-35D8752329EC}"/>
              </a:ext>
            </a:extLst>
          </p:cNvPr>
          <p:cNvCxnSpPr>
            <a:cxnSpLocks/>
          </p:cNvCxnSpPr>
          <p:nvPr/>
        </p:nvCxnSpPr>
        <p:spPr bwMode="auto">
          <a:xfrm>
            <a:off x="7151113" y="2297108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 Box 54">
            <a:extLst>
              <a:ext uri="{FF2B5EF4-FFF2-40B4-BE49-F238E27FC236}">
                <a16:creationId xmlns:a16="http://schemas.microsoft.com/office/drawing/2014/main" id="{3DCABC93-8735-9E41-A2F2-272F6E70A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596" y="240318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DD3142-4C3E-1542-9097-77E97E990F41}"/>
              </a:ext>
            </a:extLst>
          </p:cNvPr>
          <p:cNvCxnSpPr>
            <a:cxnSpLocks/>
          </p:cNvCxnSpPr>
          <p:nvPr/>
        </p:nvCxnSpPr>
        <p:spPr bwMode="auto">
          <a:xfrm>
            <a:off x="8158107" y="2779979"/>
            <a:ext cx="0" cy="105165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9" name="Text Box 54">
            <a:extLst>
              <a:ext uri="{FF2B5EF4-FFF2-40B4-BE49-F238E27FC236}">
                <a16:creationId xmlns:a16="http://schemas.microsoft.com/office/drawing/2014/main" id="{2337C474-E632-3D41-B310-C31DAF5A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3098033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85A502-A221-C54B-AD21-B351462DFBAE}"/>
              </a:ext>
            </a:extLst>
          </p:cNvPr>
          <p:cNvCxnSpPr>
            <a:cxnSpLocks/>
          </p:cNvCxnSpPr>
          <p:nvPr/>
        </p:nvCxnSpPr>
        <p:spPr bwMode="auto">
          <a:xfrm>
            <a:off x="6145787" y="3265964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1" name="Text Box 54">
            <a:extLst>
              <a:ext uri="{FF2B5EF4-FFF2-40B4-BE49-F238E27FC236}">
                <a16:creationId xmlns:a16="http://schemas.microsoft.com/office/drawing/2014/main" id="{0E9D60AE-9C18-1A47-8DAA-0E8E6BA3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408" y="346229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84A45-57C7-174D-B150-F15EBCA535F3}"/>
              </a:ext>
            </a:extLst>
          </p:cNvPr>
          <p:cNvCxnSpPr>
            <a:cxnSpLocks/>
          </p:cNvCxnSpPr>
          <p:nvPr/>
        </p:nvCxnSpPr>
        <p:spPr bwMode="auto">
          <a:xfrm>
            <a:off x="7136181" y="3124200"/>
            <a:ext cx="0" cy="762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" name="Text Box 54">
            <a:extLst>
              <a:ext uri="{FF2B5EF4-FFF2-40B4-BE49-F238E27FC236}">
                <a16:creationId xmlns:a16="http://schemas.microsoft.com/office/drawing/2014/main" id="{4B22DBEB-FEAE-7B4B-A50B-F78A836B0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567" y="329887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FCA4D0F2-0F10-3240-986E-6F74A836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282" y="109719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Spinlock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5D734D68-861B-6841-8D67-471A3D8E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909" y="151941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RW 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" name="Text Box 54">
            <a:extLst>
              <a:ext uri="{FF2B5EF4-FFF2-40B4-BE49-F238E27FC236}">
                <a16:creationId xmlns:a16="http://schemas.microsoft.com/office/drawing/2014/main" id="{0FA1CD9B-1053-4E40-BB3C-23A7AA95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313" y="1412033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RCU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RCU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66BCD-F964-6A41-9734-2F8BB9EE3A7B}"/>
              </a:ext>
            </a:extLst>
          </p:cNvPr>
          <p:cNvSpPr/>
          <p:nvPr/>
        </p:nvSpPr>
        <p:spPr bwMode="auto">
          <a:xfrm>
            <a:off x="1676400" y="27432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D98B0-3155-7E47-B99A-205AFBE79F4B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914400" y="3204865"/>
            <a:ext cx="1447800" cy="112255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94135-0EC0-0243-9989-D017FB187744}"/>
              </a:ext>
            </a:extLst>
          </p:cNvPr>
          <p:cNvSpPr/>
          <p:nvPr/>
        </p:nvSpPr>
        <p:spPr bwMode="auto">
          <a:xfrm>
            <a:off x="228600" y="4345814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6E36F-22C8-6A45-8D4F-FF7BF882C207}"/>
              </a:ext>
            </a:extLst>
          </p:cNvPr>
          <p:cNvSpPr/>
          <p:nvPr/>
        </p:nvSpPr>
        <p:spPr bwMode="auto">
          <a:xfrm>
            <a:off x="3069021" y="4345814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2A530-A571-3043-B31D-EF16B7F1379D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 bwMode="auto">
          <a:xfrm>
            <a:off x="2362200" y="3204865"/>
            <a:ext cx="1392621" cy="114094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78009-2E87-FF49-A315-F37FCCD88084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2362200" y="1676400"/>
            <a:ext cx="0" cy="1066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54">
            <a:extLst>
              <a:ext uri="{FF2B5EF4-FFF2-40B4-BE49-F238E27FC236}">
                <a16:creationId xmlns:a16="http://schemas.microsoft.com/office/drawing/2014/main" id="{44B22382-22B7-EE4D-B601-FAD0C3A4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87" y="125131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Root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D14A-C90D-1A42-B787-26AE57D77BBF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914400" y="4807479"/>
            <a:ext cx="0" cy="8313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D3B64-4972-404F-8D8A-391C6963748B}"/>
              </a:ext>
            </a:extLst>
          </p:cNvPr>
          <p:cNvSpPr/>
          <p:nvPr/>
        </p:nvSpPr>
        <p:spPr bwMode="auto">
          <a:xfrm>
            <a:off x="228600" y="56388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35483B-8FB3-6842-9660-B2EE3BFC4709}"/>
              </a:ext>
            </a:extLst>
          </p:cNvPr>
          <p:cNvSpPr/>
          <p:nvPr/>
        </p:nvSpPr>
        <p:spPr bwMode="auto">
          <a:xfrm>
            <a:off x="7517757" y="4327421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02060A-C1A2-B147-B437-CC6AD0934D27}"/>
              </a:ext>
            </a:extLst>
          </p:cNvPr>
          <p:cNvSpPr/>
          <p:nvPr/>
        </p:nvSpPr>
        <p:spPr bwMode="auto">
          <a:xfrm>
            <a:off x="4744937" y="4327421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84A565-2098-0C47-BC5F-C53047C9F154}"/>
              </a:ext>
            </a:extLst>
          </p:cNvPr>
          <p:cNvSpPr/>
          <p:nvPr/>
        </p:nvSpPr>
        <p:spPr bwMode="auto">
          <a:xfrm>
            <a:off x="7543800" y="56388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B32A07-5659-8D42-8B7E-8E6C3E921C25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 bwMode="auto">
          <a:xfrm>
            <a:off x="8203557" y="4789086"/>
            <a:ext cx="26043" cy="84971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B104D2-84B3-9244-946E-0C67E14C61EC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 bwMode="auto">
          <a:xfrm>
            <a:off x="6930342" y="3150640"/>
            <a:ext cx="1273215" cy="117678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 Box 54">
            <a:extLst>
              <a:ext uri="{FF2B5EF4-FFF2-40B4-BE49-F238E27FC236}">
                <a16:creationId xmlns:a16="http://schemas.microsoft.com/office/drawing/2014/main" id="{A4238A54-6A51-0746-B814-14C92516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624" y="1232919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Root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469000-3BC1-D54C-B082-CE912F8DEFC4}"/>
              </a:ext>
            </a:extLst>
          </p:cNvPr>
          <p:cNvCxnSpPr>
            <a:cxnSpLocks/>
            <a:stCxn id="53" idx="2"/>
            <a:endCxn id="43" idx="0"/>
          </p:cNvCxnSpPr>
          <p:nvPr/>
        </p:nvCxnSpPr>
        <p:spPr bwMode="auto">
          <a:xfrm flipH="1">
            <a:off x="5430737" y="3150640"/>
            <a:ext cx="1499605" cy="117678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744975D-5CC0-544F-ABD5-13EB9A291DF3}"/>
              </a:ext>
            </a:extLst>
          </p:cNvPr>
          <p:cNvSpPr/>
          <p:nvPr/>
        </p:nvSpPr>
        <p:spPr bwMode="auto">
          <a:xfrm>
            <a:off x="6244542" y="2688975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7805D5-010E-8549-BD89-48CCFAC182E0}"/>
              </a:ext>
            </a:extLst>
          </p:cNvPr>
          <p:cNvCxnSpPr>
            <a:cxnSpLocks/>
          </p:cNvCxnSpPr>
          <p:nvPr/>
        </p:nvCxnSpPr>
        <p:spPr bwMode="auto">
          <a:xfrm>
            <a:off x="6930424" y="1602251"/>
            <a:ext cx="0" cy="1066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42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47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Step 1: Read and Copy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66BCD-F964-6A41-9734-2F8BB9EE3A7B}"/>
              </a:ext>
            </a:extLst>
          </p:cNvPr>
          <p:cNvSpPr/>
          <p:nvPr/>
        </p:nvSpPr>
        <p:spPr bwMode="auto">
          <a:xfrm>
            <a:off x="1676400" y="27432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D98B0-3155-7E47-B99A-205AFBE79F4B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914400" y="3204865"/>
            <a:ext cx="1447800" cy="1122556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94135-0EC0-0243-9989-D017FB187744}"/>
              </a:ext>
            </a:extLst>
          </p:cNvPr>
          <p:cNvSpPr/>
          <p:nvPr/>
        </p:nvSpPr>
        <p:spPr bwMode="auto">
          <a:xfrm>
            <a:off x="228600" y="4345814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6E36F-22C8-6A45-8D4F-FF7BF882C207}"/>
              </a:ext>
            </a:extLst>
          </p:cNvPr>
          <p:cNvSpPr/>
          <p:nvPr/>
        </p:nvSpPr>
        <p:spPr bwMode="auto">
          <a:xfrm>
            <a:off x="3198812" y="4820983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2A530-A571-3043-B31D-EF16B7F1379D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 bwMode="auto">
          <a:xfrm>
            <a:off x="2362200" y="3204865"/>
            <a:ext cx="1522412" cy="16161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078009-2E87-FF49-A315-F37FCCD88084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2362200" y="1676400"/>
            <a:ext cx="0" cy="10668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54">
            <a:extLst>
              <a:ext uri="{FF2B5EF4-FFF2-40B4-BE49-F238E27FC236}">
                <a16:creationId xmlns:a16="http://schemas.microsoft.com/office/drawing/2014/main" id="{44B22382-22B7-EE4D-B601-FAD0C3A4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287" y="1251312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Root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D14A-C90D-1A42-B787-26AE57D77BBF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914400" y="4807479"/>
            <a:ext cx="0" cy="8313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FD3B64-4972-404F-8D8A-391C6963748B}"/>
              </a:ext>
            </a:extLst>
          </p:cNvPr>
          <p:cNvSpPr/>
          <p:nvPr/>
        </p:nvSpPr>
        <p:spPr bwMode="auto">
          <a:xfrm>
            <a:off x="228600" y="56388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2BD1C1-7988-C24F-B8F0-25217D7B40E1}"/>
              </a:ext>
            </a:extLst>
          </p:cNvPr>
          <p:cNvSpPr/>
          <p:nvPr/>
        </p:nvSpPr>
        <p:spPr bwMode="auto">
          <a:xfrm>
            <a:off x="5725510" y="1843881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E99BE-12FF-5540-8501-512E53D48366}"/>
              </a:ext>
            </a:extLst>
          </p:cNvPr>
          <p:cNvSpPr/>
          <p:nvPr/>
        </p:nvSpPr>
        <p:spPr bwMode="auto">
          <a:xfrm>
            <a:off x="6324600" y="3274457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A’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BFD44F-D23F-2B47-BF4A-C1396EA147FF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 bwMode="auto">
          <a:xfrm flipH="1">
            <a:off x="4570412" y="3736122"/>
            <a:ext cx="2439988" cy="131569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768917-A174-4144-9EB7-72B278C7E92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 bwMode="auto">
          <a:xfrm>
            <a:off x="6411310" y="2305546"/>
            <a:ext cx="599090" cy="96891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F01473-D990-174D-BAC2-712A472DD286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1447800" y="2305546"/>
            <a:ext cx="4963510" cy="3333254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63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133994</TotalTime>
  <Words>348</Words>
  <Application>Microsoft Macintosh PowerPoint</Application>
  <PresentationFormat>On-screen Show (4:3)</PresentationFormat>
  <Paragraphs>164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How to Protect Shared Data Structure?</vt:lpstr>
      <vt:lpstr>How to Protect Shared Data Structure?</vt:lpstr>
      <vt:lpstr>How to Protect Shared Data Structure?</vt:lpstr>
      <vt:lpstr>Improving Read Performance</vt:lpstr>
      <vt:lpstr>Readers-Writer Lock</vt:lpstr>
      <vt:lpstr>Improving Read Performance</vt:lpstr>
      <vt:lpstr>RCU Binary Tree</vt:lpstr>
      <vt:lpstr>Step 1: Read and Copy</vt:lpstr>
      <vt:lpstr>Step 2: Atomic Update</vt:lpstr>
      <vt:lpstr>Step 3: Garbage Collection</vt:lpstr>
      <vt:lpstr>Remaining problems</vt:lpstr>
      <vt:lpstr>RCU Lock</vt:lpstr>
      <vt:lpstr>RCU Lock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5747</cp:revision>
  <cp:lastPrinted>2019-09-06T14:37:54Z</cp:lastPrinted>
  <dcterms:created xsi:type="dcterms:W3CDTF">2011-04-11T18:52:21Z</dcterms:created>
  <dcterms:modified xsi:type="dcterms:W3CDTF">2020-09-12T17:41:12Z</dcterms:modified>
  <cp:category/>
</cp:coreProperties>
</file>