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sldIdLst>
    <p:sldId id="256" r:id="rId2"/>
    <p:sldId id="562" r:id="rId3"/>
    <p:sldId id="563" r:id="rId4"/>
    <p:sldId id="564" r:id="rId5"/>
    <p:sldId id="556" r:id="rId6"/>
    <p:sldId id="557" r:id="rId7"/>
    <p:sldId id="565" r:id="rId8"/>
    <p:sldId id="559" r:id="rId9"/>
    <p:sldId id="558" r:id="rId10"/>
    <p:sldId id="553" r:id="rId11"/>
    <p:sldId id="560" r:id="rId12"/>
    <p:sldId id="561" r:id="rId13"/>
    <p:sldId id="566"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onsolas" panose="020B0609020204030204" pitchFamily="49" charset="0"/>
      <p:regular r:id="rId20"/>
      <p:bold r:id="rId21"/>
      <p:italic r:id="rId22"/>
      <p:boldItalic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31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13"/>
  </p:normalViewPr>
  <p:slideViewPr>
    <p:cSldViewPr snapToGrid="0" snapToObjects="1">
      <p:cViewPr varScale="1">
        <p:scale>
          <a:sx n="76" d="100"/>
          <a:sy n="76" d="100"/>
        </p:scale>
        <p:origin x="822"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Neue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Neue Light"/>
              </a:defRPr>
            </a:lvl1pPr>
          </a:lstStyle>
          <a:p>
            <a:fld id="{5E707458-3B63-5146-AF22-4991F7A27AF7}" type="datetimeFigureOut">
              <a:rPr lang="en-US" smtClean="0"/>
              <a:pPr/>
              <a:t>9/8/2020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Neue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Neue Light"/>
              </a:defRPr>
            </a:lvl1pPr>
          </a:lstStyle>
          <a:p>
            <a:fld id="{509F539D-0381-3B46-B9B5-A0C26D5E74C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Helvetica Neue Light"/>
        <a:ea typeface="+mn-ea"/>
        <a:cs typeface="+mn-cs"/>
      </a:defRPr>
    </a:lvl1pPr>
    <a:lvl2pPr marL="457200" algn="l" defTabSz="457200" rtl="0" eaLnBrk="1" latinLnBrk="0" hangingPunct="1">
      <a:defRPr sz="1200" kern="1200">
        <a:solidFill>
          <a:schemeClr val="tx1"/>
        </a:solidFill>
        <a:latin typeface="Helvetica Neue Light"/>
        <a:ea typeface="+mn-ea"/>
        <a:cs typeface="+mn-cs"/>
      </a:defRPr>
    </a:lvl2pPr>
    <a:lvl3pPr marL="914400" algn="l" defTabSz="457200" rtl="0" eaLnBrk="1" latinLnBrk="0" hangingPunct="1">
      <a:defRPr sz="1200" kern="1200">
        <a:solidFill>
          <a:schemeClr val="tx1"/>
        </a:solidFill>
        <a:latin typeface="Helvetica Neue Light"/>
        <a:ea typeface="+mn-ea"/>
        <a:cs typeface="+mn-cs"/>
      </a:defRPr>
    </a:lvl3pPr>
    <a:lvl4pPr marL="1371600" algn="l" defTabSz="457200" rtl="0" eaLnBrk="1" latinLnBrk="0" hangingPunct="1">
      <a:defRPr sz="1200" kern="1200">
        <a:solidFill>
          <a:schemeClr val="tx1"/>
        </a:solidFill>
        <a:latin typeface="Helvetica Neue Light"/>
        <a:ea typeface="+mn-ea"/>
        <a:cs typeface="+mn-cs"/>
      </a:defRPr>
    </a:lvl4pPr>
    <a:lvl5pPr marL="1828800" algn="l" defTabSz="457200" rtl="0" eaLnBrk="1" latinLnBrk="0" hangingPunct="1">
      <a:defRPr sz="1200" kern="1200">
        <a:solidFill>
          <a:schemeClr val="tx1"/>
        </a:solidFill>
        <a:latin typeface="Helvetica Neue Ligh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C2090C-68C3-4040-A03B-E10321C5067F}"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8F-5D5E-CE4D-8D19-F8D4C73CA46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2090C-68C3-4040-A03B-E10321C5067F}"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8F-5D5E-CE4D-8D19-F8D4C73CA4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2090C-68C3-4040-A03B-E10321C5067F}"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8F-5D5E-CE4D-8D19-F8D4C73CA4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2090C-68C3-4040-A03B-E10321C5067F}"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8F-5D5E-CE4D-8D19-F8D4C73CA4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2090C-68C3-4040-A03B-E10321C5067F}"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2558F-5D5E-CE4D-8D19-F8D4C73CA46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C2090C-68C3-4040-A03B-E10321C5067F}" type="datetimeFigureOut">
              <a:rPr lang="en-US" smtClean="0"/>
              <a:pPr/>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8F-5D5E-CE4D-8D19-F8D4C73CA4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C2090C-68C3-4040-A03B-E10321C5067F}" type="datetimeFigureOut">
              <a:rPr lang="en-US" smtClean="0"/>
              <a:pPr/>
              <a:t>9/8/2020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82558F-5D5E-CE4D-8D19-F8D4C73CA4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C2090C-68C3-4040-A03B-E10321C5067F}" type="datetimeFigureOut">
              <a:rPr lang="en-US" smtClean="0"/>
              <a:pPr/>
              <a:t>9/8/2020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82558F-5D5E-CE4D-8D19-F8D4C73CA4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2090C-68C3-4040-A03B-E10321C5067F}" type="datetimeFigureOut">
              <a:rPr lang="en-US" smtClean="0"/>
              <a:pPr/>
              <a:t>9/8/2020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82558F-5D5E-CE4D-8D19-F8D4C73CA4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2090C-68C3-4040-A03B-E10321C5067F}" type="datetimeFigureOut">
              <a:rPr lang="en-US" smtClean="0"/>
              <a:pPr/>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8F-5D5E-CE4D-8D19-F8D4C73CA4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2090C-68C3-4040-A03B-E10321C5067F}" type="datetimeFigureOut">
              <a:rPr lang="en-US" smtClean="0"/>
              <a:pPr/>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2558F-5D5E-CE4D-8D19-F8D4C73CA4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Helvetica Neue Light"/>
              </a:defRPr>
            </a:lvl1pPr>
          </a:lstStyle>
          <a:p>
            <a:fld id="{48C2090C-68C3-4040-A03B-E10321C5067F}" type="datetimeFigureOut">
              <a:rPr lang="en-US" smtClean="0"/>
              <a:pPr/>
              <a:t>9/8/2020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Helvetica Neue Light"/>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Helvetica Neue Light"/>
              </a:defRPr>
            </a:lvl1pPr>
          </a:lstStyle>
          <a:p>
            <a:fld id="{7982558F-5D5E-CE4D-8D19-F8D4C73CA46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Helvetica Neue Light"/>
          <a:ea typeface="+mj-ea"/>
          <a:cs typeface="+mj-cs"/>
        </a:defRPr>
      </a:lvl1pPr>
    </p:titleStyle>
    <p:bodyStyle>
      <a:lvl1pPr marL="342900" indent="-342900" algn="l" defTabSz="457200" rtl="0" eaLnBrk="1" latinLnBrk="0" hangingPunct="1">
        <a:spcBef>
          <a:spcPct val="20000"/>
        </a:spcBef>
        <a:buFont typeface="Arial"/>
        <a:buChar char="•"/>
        <a:defRPr sz="3200" b="1" kern="1200">
          <a:solidFill>
            <a:schemeClr val="tx1"/>
          </a:solidFill>
          <a:latin typeface="Helvetica Neue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Helvetica Neue Ligh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Helvetica Neue Ligh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Helvetica Neue Ligh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Neue Ligh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39800"/>
            <a:ext cx="10363200" cy="2660651"/>
          </a:xfrm>
        </p:spPr>
        <p:txBody>
          <a:bodyPr/>
          <a:lstStyle/>
          <a:p>
            <a:r>
              <a:rPr lang="en-US" dirty="0"/>
              <a:t>Proportional Share</a:t>
            </a:r>
            <a:br>
              <a:rPr lang="en-US" dirty="0"/>
            </a:br>
            <a:r>
              <a:rPr lang="en-US" dirty="0" err="1"/>
              <a:t>cgroups</a:t>
            </a:r>
            <a:r>
              <a:rPr lang="en-US" dirty="0"/>
              <a:t> &amp; Lottery Scheduling</a:t>
            </a:r>
          </a:p>
        </p:txBody>
      </p:sp>
      <p:sp>
        <p:nvSpPr>
          <p:cNvPr id="3" name="Subtitle 2"/>
          <p:cNvSpPr>
            <a:spLocks noGrp="1"/>
          </p:cNvSpPr>
          <p:nvPr>
            <p:ph type="subTitle" idx="1"/>
          </p:nvPr>
        </p:nvSpPr>
        <p:spPr/>
        <p:txBody>
          <a:bodyPr/>
          <a:lstStyle/>
          <a:p>
            <a:r>
              <a:rPr lang="en-US" dirty="0"/>
              <a:t>Michael Hewner &amp; Landon Cox</a:t>
            </a:r>
          </a:p>
          <a:p>
            <a:r>
              <a:rPr lang="en-US" dirty="0"/>
              <a:t>Duke </a:t>
            </a:r>
            <a:r>
              <a:rPr lang="en-US" dirty="0" err="1"/>
              <a:t>CompSci</a:t>
            </a:r>
            <a:r>
              <a:rPr lang="en-US" dirty="0"/>
              <a:t> 510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Currencies</a:t>
            </a:r>
          </a:p>
        </p:txBody>
      </p:sp>
      <p:sp>
        <p:nvSpPr>
          <p:cNvPr id="3" name="Content Placeholder 2"/>
          <p:cNvSpPr>
            <a:spLocks noGrp="1"/>
          </p:cNvSpPr>
          <p:nvPr>
            <p:ph idx="1"/>
          </p:nvPr>
        </p:nvSpPr>
        <p:spPr/>
        <p:txBody>
          <a:bodyPr/>
          <a:lstStyle/>
          <a:p>
            <a:endParaRPr lang="en-US" dirty="0"/>
          </a:p>
        </p:txBody>
      </p:sp>
      <p:sp>
        <p:nvSpPr>
          <p:cNvPr id="5" name="Rectangle 4"/>
          <p:cNvSpPr/>
          <p:nvPr/>
        </p:nvSpPr>
        <p:spPr>
          <a:xfrm>
            <a:off x="5149578" y="1600200"/>
            <a:ext cx="1530988" cy="9144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latin typeface="Helvetica Neue Light"/>
                <a:cs typeface="Helvetica Neue Light"/>
              </a:rPr>
              <a:t>Whole system  (200 </a:t>
            </a:r>
            <a:r>
              <a:rPr lang="en-US" sz="1400" b="1" dirty="0" err="1">
                <a:latin typeface="Helvetica Neue Light"/>
                <a:cs typeface="Helvetica Neue Light"/>
              </a:rPr>
              <a:t>tix</a:t>
            </a:r>
            <a:r>
              <a:rPr lang="en-US" sz="1400" b="1" dirty="0">
                <a:latin typeface="Helvetica Neue Light"/>
                <a:cs typeface="Helvetica Neue Light"/>
              </a:rPr>
              <a:t>)</a:t>
            </a:r>
          </a:p>
        </p:txBody>
      </p:sp>
      <p:grpSp>
        <p:nvGrpSpPr>
          <p:cNvPr id="33" name="Group 32"/>
          <p:cNvGrpSpPr/>
          <p:nvPr/>
        </p:nvGrpSpPr>
        <p:grpSpPr>
          <a:xfrm>
            <a:off x="3331362" y="2057400"/>
            <a:ext cx="1818216" cy="1371600"/>
            <a:chOff x="1807362" y="2057400"/>
            <a:chExt cx="1818216" cy="1371600"/>
          </a:xfrm>
        </p:grpSpPr>
        <p:sp>
          <p:nvSpPr>
            <p:cNvPr id="4" name="Rectangle 3"/>
            <p:cNvSpPr/>
            <p:nvPr/>
          </p:nvSpPr>
          <p:spPr>
            <a:xfrm>
              <a:off x="1807362" y="2514600"/>
              <a:ext cx="1161488" cy="9144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latin typeface="Helvetica Neue Light"/>
                  <a:cs typeface="Helvetica Neue Light"/>
                </a:rPr>
                <a:t>User A (100 </a:t>
              </a:r>
              <a:r>
                <a:rPr lang="en-US" sz="1600" b="1" dirty="0" err="1">
                  <a:latin typeface="Helvetica Neue Light"/>
                  <a:cs typeface="Helvetica Neue Light"/>
                </a:rPr>
                <a:t>tix</a:t>
              </a:r>
              <a:r>
                <a:rPr lang="en-US" sz="1600" b="1" dirty="0">
                  <a:latin typeface="Helvetica Neue Light"/>
                  <a:cs typeface="Helvetica Neue Light"/>
                </a:rPr>
                <a:t>)</a:t>
              </a:r>
            </a:p>
          </p:txBody>
        </p:sp>
        <p:cxnSp>
          <p:nvCxnSpPr>
            <p:cNvPr id="8" name="Straight Arrow Connector 7"/>
            <p:cNvCxnSpPr>
              <a:stCxn id="5" idx="1"/>
              <a:endCxn id="4" idx="0"/>
            </p:cNvCxnSpPr>
            <p:nvPr/>
          </p:nvCxnSpPr>
          <p:spPr>
            <a:xfrm rot="10800000" flipV="1">
              <a:off x="2388106" y="2057400"/>
              <a:ext cx="1237472" cy="457200"/>
            </a:xfrm>
            <a:prstGeom prst="straightConnector1">
              <a:avLst/>
            </a:prstGeom>
            <a:ln w="44450" cap="flat" cmpd="sng" algn="ctr">
              <a:solidFill>
                <a:schemeClr val="tx1"/>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6680567" y="2057400"/>
            <a:ext cx="1823643" cy="1371600"/>
            <a:chOff x="5156566" y="2057400"/>
            <a:chExt cx="1823643" cy="1371600"/>
          </a:xfrm>
        </p:grpSpPr>
        <p:sp>
          <p:nvSpPr>
            <p:cNvPr id="6" name="Rectangle 5"/>
            <p:cNvSpPr/>
            <p:nvPr/>
          </p:nvSpPr>
          <p:spPr>
            <a:xfrm>
              <a:off x="5818721" y="2514600"/>
              <a:ext cx="1161488" cy="914400"/>
            </a:xfrm>
            <a:prstGeom prst="rect">
              <a:avLst/>
            </a:prstGeom>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a:latin typeface="Helvetica Neue Light"/>
                  <a:cs typeface="Helvetica Neue Light"/>
                </a:rPr>
                <a:t>User B (100 </a:t>
              </a:r>
              <a:r>
                <a:rPr lang="en-US" sz="1600" b="1" dirty="0" err="1">
                  <a:latin typeface="Helvetica Neue Light"/>
                  <a:cs typeface="Helvetica Neue Light"/>
                </a:rPr>
                <a:t>tix</a:t>
              </a:r>
              <a:r>
                <a:rPr lang="en-US" sz="1600" b="1" dirty="0">
                  <a:latin typeface="Helvetica Neue Light"/>
                  <a:cs typeface="Helvetica Neue Light"/>
                </a:rPr>
                <a:t>)</a:t>
              </a:r>
            </a:p>
          </p:txBody>
        </p:sp>
        <p:cxnSp>
          <p:nvCxnSpPr>
            <p:cNvPr id="9" name="Straight Arrow Connector 8"/>
            <p:cNvCxnSpPr>
              <a:endCxn id="6" idx="0"/>
            </p:cNvCxnSpPr>
            <p:nvPr/>
          </p:nvCxnSpPr>
          <p:spPr>
            <a:xfrm>
              <a:off x="5156566" y="2057400"/>
              <a:ext cx="1242899" cy="457200"/>
            </a:xfrm>
            <a:prstGeom prst="straightConnector1">
              <a:avLst/>
            </a:prstGeom>
            <a:ln w="44450" cap="flat" cmpd="sng" algn="ctr">
              <a:solidFill>
                <a:schemeClr val="tx1"/>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7342721" y="3429793"/>
            <a:ext cx="1161488" cy="1278962"/>
            <a:chOff x="5818721" y="3429793"/>
            <a:chExt cx="1161488" cy="1278962"/>
          </a:xfrm>
        </p:grpSpPr>
        <p:sp>
          <p:nvSpPr>
            <p:cNvPr id="11" name="Rounded Rectangle 10"/>
            <p:cNvSpPr/>
            <p:nvPr/>
          </p:nvSpPr>
          <p:spPr>
            <a:xfrm>
              <a:off x="5818721" y="3794355"/>
              <a:ext cx="1161488" cy="914400"/>
            </a:xfrm>
            <a:prstGeom prst="roundRect">
              <a:avLst/>
            </a:prstGeom>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b="1" dirty="0" err="1">
                  <a:latin typeface="Helvetica Neue Light"/>
                  <a:cs typeface="Helvetica Neue Light"/>
                </a:rPr>
                <a:t>Curr</a:t>
              </a:r>
              <a:r>
                <a:rPr lang="en-US" sz="1600" b="1" dirty="0">
                  <a:latin typeface="Helvetica Neue Light"/>
                  <a:cs typeface="Helvetica Neue Light"/>
                </a:rPr>
                <a:t> B</a:t>
              </a:r>
            </a:p>
            <a:p>
              <a:pPr algn="ctr"/>
              <a:r>
                <a:rPr lang="en-US" sz="1600" b="1" dirty="0">
                  <a:latin typeface="Helvetica Neue Light"/>
                  <a:cs typeface="Helvetica Neue Light"/>
                </a:rPr>
                <a:t>(10 </a:t>
              </a:r>
              <a:r>
                <a:rPr lang="en-US" sz="1600" b="1" dirty="0" err="1">
                  <a:latin typeface="Helvetica Neue Light"/>
                  <a:cs typeface="Helvetica Neue Light"/>
                </a:rPr>
                <a:t>tix</a:t>
              </a:r>
              <a:r>
                <a:rPr lang="en-US" sz="1600" b="1" dirty="0">
                  <a:latin typeface="Helvetica Neue Light"/>
                  <a:cs typeface="Helvetica Neue Light"/>
                </a:rPr>
                <a:t>)</a:t>
              </a:r>
            </a:p>
          </p:txBody>
        </p:sp>
        <p:cxnSp>
          <p:nvCxnSpPr>
            <p:cNvPr id="16" name="Straight Arrow Connector 15"/>
            <p:cNvCxnSpPr>
              <a:stCxn id="6" idx="2"/>
              <a:endCxn id="11" idx="0"/>
            </p:cNvCxnSpPr>
            <p:nvPr/>
          </p:nvCxnSpPr>
          <p:spPr>
            <a:xfrm rot="5400000">
              <a:off x="6216788" y="3611677"/>
              <a:ext cx="365355" cy="1588"/>
            </a:xfrm>
            <a:prstGeom prst="straightConnector1">
              <a:avLst/>
            </a:prstGeom>
            <a:ln w="44450" cap="flat" cmpd="sng" algn="ctr">
              <a:solidFill>
                <a:schemeClr val="tx1"/>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2874162" y="4708755"/>
            <a:ext cx="1037944" cy="1417408"/>
            <a:chOff x="1350162" y="4708755"/>
            <a:chExt cx="1037944" cy="1417408"/>
          </a:xfrm>
        </p:grpSpPr>
        <p:sp>
          <p:nvSpPr>
            <p:cNvPr id="21" name="Oval 20"/>
            <p:cNvSpPr/>
            <p:nvPr/>
          </p:nvSpPr>
          <p:spPr>
            <a:xfrm>
              <a:off x="1350162" y="5211763"/>
              <a:ext cx="914400" cy="914400"/>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latin typeface="Helvetica Neue Light"/>
                  <a:cs typeface="Helvetica Neue Light"/>
                </a:rPr>
                <a:t>Task 1 (500 </a:t>
              </a:r>
              <a:r>
                <a:rPr lang="en-US" sz="1200" b="1" dirty="0" err="1">
                  <a:latin typeface="Helvetica Neue Light"/>
                  <a:cs typeface="Helvetica Neue Light"/>
                </a:rPr>
                <a:t>tix</a:t>
              </a:r>
              <a:r>
                <a:rPr lang="en-US" sz="1200" b="1" dirty="0">
                  <a:latin typeface="Helvetica Neue Light"/>
                  <a:cs typeface="Helvetica Neue Light"/>
                </a:rPr>
                <a:t>)</a:t>
              </a:r>
            </a:p>
          </p:txBody>
        </p:sp>
        <p:cxnSp>
          <p:nvCxnSpPr>
            <p:cNvPr id="23" name="Straight Arrow Connector 22"/>
            <p:cNvCxnSpPr>
              <a:stCxn id="10" idx="2"/>
              <a:endCxn id="21" idx="0"/>
            </p:cNvCxnSpPr>
            <p:nvPr/>
          </p:nvCxnSpPr>
          <p:spPr>
            <a:xfrm rot="5400000">
              <a:off x="1846230" y="4669887"/>
              <a:ext cx="503008" cy="580744"/>
            </a:xfrm>
            <a:prstGeom prst="straightConnector1">
              <a:avLst/>
            </a:prstGeom>
            <a:ln w="44450" cap="flat" cmpd="sng" algn="ctr">
              <a:solidFill>
                <a:schemeClr val="tx1"/>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grpSp>
      <p:grpSp>
        <p:nvGrpSpPr>
          <p:cNvPr id="36" name="Group 35"/>
          <p:cNvGrpSpPr/>
          <p:nvPr/>
        </p:nvGrpSpPr>
        <p:grpSpPr>
          <a:xfrm>
            <a:off x="3912108" y="4708754"/>
            <a:ext cx="1037943" cy="1397302"/>
            <a:chOff x="2388107" y="4708754"/>
            <a:chExt cx="1037943" cy="1397302"/>
          </a:xfrm>
        </p:grpSpPr>
        <p:sp>
          <p:nvSpPr>
            <p:cNvPr id="22" name="Oval 21"/>
            <p:cNvSpPr/>
            <p:nvPr/>
          </p:nvSpPr>
          <p:spPr>
            <a:xfrm>
              <a:off x="2511650" y="5191656"/>
              <a:ext cx="914400" cy="914400"/>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latin typeface="Helvetica Neue Light"/>
                  <a:cs typeface="Helvetica Neue Light"/>
                </a:rPr>
                <a:t>Task 2 (500 </a:t>
              </a:r>
              <a:r>
                <a:rPr lang="en-US" sz="1200" b="1" dirty="0" err="1">
                  <a:latin typeface="Helvetica Neue Light"/>
                  <a:cs typeface="Helvetica Neue Light"/>
                </a:rPr>
                <a:t>tix</a:t>
              </a:r>
              <a:r>
                <a:rPr lang="en-US" sz="1200" b="1" dirty="0">
                  <a:latin typeface="Helvetica Neue Light"/>
                  <a:cs typeface="Helvetica Neue Light"/>
                </a:rPr>
                <a:t>)</a:t>
              </a:r>
            </a:p>
          </p:txBody>
        </p:sp>
        <p:cxnSp>
          <p:nvCxnSpPr>
            <p:cNvPr id="26" name="Straight Arrow Connector 25"/>
            <p:cNvCxnSpPr>
              <a:stCxn id="10" idx="2"/>
              <a:endCxn id="22" idx="0"/>
            </p:cNvCxnSpPr>
            <p:nvPr/>
          </p:nvCxnSpPr>
          <p:spPr>
            <a:xfrm rot="16200000" flipH="1">
              <a:off x="2437028" y="4659833"/>
              <a:ext cx="482901" cy="580744"/>
            </a:xfrm>
            <a:prstGeom prst="straightConnector1">
              <a:avLst/>
            </a:prstGeom>
            <a:ln w="44450" cap="flat" cmpd="sng" algn="ctr">
              <a:solidFill>
                <a:schemeClr val="tx1"/>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grpSp>
      <p:grpSp>
        <p:nvGrpSpPr>
          <p:cNvPr id="39" name="Group 38"/>
          <p:cNvGrpSpPr/>
          <p:nvPr/>
        </p:nvGrpSpPr>
        <p:grpSpPr>
          <a:xfrm>
            <a:off x="7467060" y="4708754"/>
            <a:ext cx="914400" cy="1397302"/>
            <a:chOff x="5943060" y="4708754"/>
            <a:chExt cx="914400" cy="1397302"/>
          </a:xfrm>
        </p:grpSpPr>
        <p:sp>
          <p:nvSpPr>
            <p:cNvPr id="29" name="Oval 28"/>
            <p:cNvSpPr/>
            <p:nvPr/>
          </p:nvSpPr>
          <p:spPr>
            <a:xfrm>
              <a:off x="5943060" y="5191656"/>
              <a:ext cx="914400" cy="914400"/>
            </a:xfrm>
            <a:prstGeom prst="ellipse">
              <a:avLst/>
            </a:prstGeom>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b="1" dirty="0">
                  <a:latin typeface="Helvetica Neue Light"/>
                  <a:cs typeface="Helvetica Neue Light"/>
                </a:rPr>
                <a:t>Task 1 (10 </a:t>
              </a:r>
              <a:r>
                <a:rPr lang="en-US" sz="1200" b="1" dirty="0" err="1">
                  <a:latin typeface="Helvetica Neue Light"/>
                  <a:cs typeface="Helvetica Neue Light"/>
                </a:rPr>
                <a:t>tix</a:t>
              </a:r>
              <a:r>
                <a:rPr lang="en-US" sz="1200" b="1" dirty="0">
                  <a:latin typeface="Helvetica Neue Light"/>
                  <a:cs typeface="Helvetica Neue Light"/>
                </a:rPr>
                <a:t>)</a:t>
              </a:r>
            </a:p>
          </p:txBody>
        </p:sp>
        <p:cxnSp>
          <p:nvCxnSpPr>
            <p:cNvPr id="30" name="Straight Arrow Connector 29"/>
            <p:cNvCxnSpPr>
              <a:stCxn id="11" idx="2"/>
              <a:endCxn id="29" idx="0"/>
            </p:cNvCxnSpPr>
            <p:nvPr/>
          </p:nvCxnSpPr>
          <p:spPr>
            <a:xfrm rot="16200000" flipH="1">
              <a:off x="6158412" y="4949807"/>
              <a:ext cx="482901" cy="795"/>
            </a:xfrm>
            <a:prstGeom prst="straightConnector1">
              <a:avLst/>
            </a:prstGeom>
            <a:ln w="44450" cap="flat" cmpd="sng" algn="ctr">
              <a:solidFill>
                <a:schemeClr val="tx1"/>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3331362" y="3429793"/>
            <a:ext cx="1161488" cy="1278962"/>
            <a:chOff x="1807362" y="3429793"/>
            <a:chExt cx="1161488" cy="1278962"/>
          </a:xfrm>
        </p:grpSpPr>
        <p:sp>
          <p:nvSpPr>
            <p:cNvPr id="10" name="Rounded Rectangle 9"/>
            <p:cNvSpPr/>
            <p:nvPr/>
          </p:nvSpPr>
          <p:spPr>
            <a:xfrm>
              <a:off x="1807362" y="3794355"/>
              <a:ext cx="1161488" cy="914400"/>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err="1">
                  <a:latin typeface="Helvetica Neue Light"/>
                  <a:cs typeface="Helvetica Neue Light"/>
                </a:rPr>
                <a:t>Curr</a:t>
              </a:r>
              <a:r>
                <a:rPr lang="en-US" sz="1600" b="1" dirty="0">
                  <a:latin typeface="Helvetica Neue Light"/>
                  <a:cs typeface="Helvetica Neue Light"/>
                </a:rPr>
                <a:t> A</a:t>
              </a:r>
            </a:p>
            <a:p>
              <a:pPr algn="ctr"/>
              <a:r>
                <a:rPr lang="en-US" sz="1600" b="1" dirty="0">
                  <a:latin typeface="Helvetica Neue Light"/>
                  <a:cs typeface="Helvetica Neue Light"/>
                </a:rPr>
                <a:t>(1000 </a:t>
              </a:r>
              <a:r>
                <a:rPr lang="en-US" sz="1600" b="1" dirty="0" err="1">
                  <a:latin typeface="Helvetica Neue Light"/>
                  <a:cs typeface="Helvetica Neue Light"/>
                </a:rPr>
                <a:t>tix</a:t>
              </a:r>
              <a:r>
                <a:rPr lang="en-US" sz="1600" b="1" dirty="0">
                  <a:latin typeface="Helvetica Neue Light"/>
                  <a:cs typeface="Helvetica Neue Light"/>
                </a:rPr>
                <a:t>)</a:t>
              </a:r>
            </a:p>
          </p:txBody>
        </p:sp>
        <p:cxnSp>
          <p:nvCxnSpPr>
            <p:cNvPr id="13" name="Straight Arrow Connector 12"/>
            <p:cNvCxnSpPr>
              <a:stCxn id="4" idx="2"/>
              <a:endCxn id="10" idx="0"/>
            </p:cNvCxnSpPr>
            <p:nvPr/>
          </p:nvCxnSpPr>
          <p:spPr>
            <a:xfrm rot="5400000">
              <a:off x="2205429" y="3611677"/>
              <a:ext cx="365355" cy="1588"/>
            </a:xfrm>
            <a:prstGeom prst="straightConnector1">
              <a:avLst/>
            </a:prstGeom>
            <a:ln w="44450" cap="flat" cmpd="sng" algn="ctr">
              <a:solidFill>
                <a:schemeClr val="tx1"/>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2777364" y="6126163"/>
            <a:ext cx="1107996" cy="338554"/>
          </a:xfrm>
          <a:prstGeom prst="rect">
            <a:avLst/>
          </a:prstGeom>
          <a:noFill/>
        </p:spPr>
        <p:txBody>
          <a:bodyPr wrap="none" rtlCol="0">
            <a:spAutoFit/>
          </a:bodyPr>
          <a:lstStyle/>
          <a:p>
            <a:r>
              <a:rPr lang="en-US" sz="1600" b="1" dirty="0">
                <a:latin typeface="Helvetica Neue Light"/>
                <a:cs typeface="Helvetica Neue Light"/>
              </a:rPr>
              <a:t>50 in base</a:t>
            </a:r>
          </a:p>
        </p:txBody>
      </p:sp>
      <p:sp>
        <p:nvSpPr>
          <p:cNvPr id="41" name="TextBox 40"/>
          <p:cNvSpPr txBox="1"/>
          <p:nvPr/>
        </p:nvSpPr>
        <p:spPr>
          <a:xfrm>
            <a:off x="3938853" y="6126163"/>
            <a:ext cx="1107996" cy="338554"/>
          </a:xfrm>
          <a:prstGeom prst="rect">
            <a:avLst/>
          </a:prstGeom>
          <a:noFill/>
        </p:spPr>
        <p:txBody>
          <a:bodyPr wrap="none" rtlCol="0">
            <a:spAutoFit/>
          </a:bodyPr>
          <a:lstStyle/>
          <a:p>
            <a:r>
              <a:rPr lang="en-US" sz="1600" b="1" dirty="0">
                <a:latin typeface="Helvetica Neue Light"/>
                <a:cs typeface="Helvetica Neue Light"/>
              </a:rPr>
              <a:t>50 in base</a:t>
            </a:r>
          </a:p>
        </p:txBody>
      </p:sp>
      <p:sp>
        <p:nvSpPr>
          <p:cNvPr id="42" name="TextBox 41"/>
          <p:cNvSpPr txBox="1"/>
          <p:nvPr/>
        </p:nvSpPr>
        <p:spPr>
          <a:xfrm>
            <a:off x="7342721" y="6126163"/>
            <a:ext cx="1223412" cy="338554"/>
          </a:xfrm>
          <a:prstGeom prst="rect">
            <a:avLst/>
          </a:prstGeom>
          <a:noFill/>
        </p:spPr>
        <p:txBody>
          <a:bodyPr wrap="none" rtlCol="0">
            <a:spAutoFit/>
          </a:bodyPr>
          <a:lstStyle/>
          <a:p>
            <a:r>
              <a:rPr lang="en-US" sz="1600" b="1" dirty="0">
                <a:latin typeface="Helvetica Neue Light"/>
                <a:cs typeface="Helvetica Neue Light"/>
              </a:rPr>
              <a:t>100 in base</a:t>
            </a:r>
          </a:p>
        </p:txBody>
      </p:sp>
      <p:sp>
        <p:nvSpPr>
          <p:cNvPr id="43" name="Rounded Rectangle 42"/>
          <p:cNvSpPr/>
          <p:nvPr/>
        </p:nvSpPr>
        <p:spPr>
          <a:xfrm>
            <a:off x="2777365" y="6126163"/>
            <a:ext cx="5788769" cy="338554"/>
          </a:xfrm>
          <a:prstGeom prst="roundRect">
            <a:avLst/>
          </a:prstGeom>
          <a:noFill/>
          <a:ln w="53975" cap="flat"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Compensation</a:t>
            </a:r>
          </a:p>
        </p:txBody>
      </p:sp>
      <p:sp>
        <p:nvSpPr>
          <p:cNvPr id="3" name="Content Placeholder 2"/>
          <p:cNvSpPr>
            <a:spLocks noGrp="1"/>
          </p:cNvSpPr>
          <p:nvPr>
            <p:ph idx="1"/>
          </p:nvPr>
        </p:nvSpPr>
        <p:spPr/>
        <p:txBody>
          <a:bodyPr>
            <a:normAutofit/>
          </a:bodyPr>
          <a:lstStyle/>
          <a:p>
            <a:r>
              <a:rPr lang="en-US" sz="2000" dirty="0">
                <a:solidFill>
                  <a:schemeClr val="accent1"/>
                </a:solidFill>
              </a:rPr>
              <a:t>Two tasks: A and B</a:t>
            </a:r>
          </a:p>
          <a:p>
            <a:pPr lvl="1"/>
            <a:r>
              <a:rPr lang="en-US" sz="1800" dirty="0">
                <a:solidFill>
                  <a:schemeClr val="accent1"/>
                </a:solidFill>
              </a:rPr>
              <a:t>Both have 400 tickets in base currency</a:t>
            </a:r>
          </a:p>
          <a:p>
            <a:pPr lvl="1"/>
            <a:r>
              <a:rPr lang="en-US" sz="1800" dirty="0">
                <a:solidFill>
                  <a:schemeClr val="accent1"/>
                </a:solidFill>
              </a:rPr>
              <a:t>Want A to run 50%, B to run 50% time</a:t>
            </a:r>
          </a:p>
          <a:p>
            <a:pPr lvl="1"/>
            <a:r>
              <a:rPr lang="en-US" sz="1800" dirty="0">
                <a:solidFill>
                  <a:schemeClr val="accent1"/>
                </a:solidFill>
              </a:rPr>
              <a:t>Time slice is 100ms</a:t>
            </a:r>
          </a:p>
          <a:p>
            <a:r>
              <a:rPr lang="en-US" sz="2000" dirty="0">
                <a:solidFill>
                  <a:srgbClr val="FF0000"/>
                </a:solidFill>
              </a:rPr>
              <a:t>What happens if A completes after 100ms, B after 20ms?</a:t>
            </a:r>
          </a:p>
          <a:p>
            <a:pPr lvl="1"/>
            <a:r>
              <a:rPr lang="en-US" sz="1800" dirty="0">
                <a:solidFill>
                  <a:srgbClr val="FF0000"/>
                </a:solidFill>
              </a:rPr>
              <a:t>B will only consume 20% of its allotment</a:t>
            </a:r>
          </a:p>
          <a:p>
            <a:pPr lvl="1"/>
            <a:r>
              <a:rPr lang="en-US" sz="1800" dirty="0">
                <a:solidFill>
                  <a:srgbClr val="FF0000"/>
                </a:solidFill>
              </a:rPr>
              <a:t>A will consume the full 100% of its allotment</a:t>
            </a:r>
          </a:p>
          <a:p>
            <a:pPr lvl="1"/>
            <a:r>
              <a:rPr lang="en-US" sz="1800" dirty="0">
                <a:solidFill>
                  <a:srgbClr val="FF0000"/>
                </a:solidFill>
              </a:rPr>
              <a:t>Shares over time will not be 50-50</a:t>
            </a:r>
          </a:p>
          <a:p>
            <a:r>
              <a:rPr lang="en-US" sz="2000" dirty="0">
                <a:solidFill>
                  <a:srgbClr val="FF0000"/>
                </a:solidFill>
              </a:rPr>
              <a:t>How to solve this?</a:t>
            </a:r>
          </a:p>
          <a:p>
            <a:pPr lvl="1"/>
            <a:r>
              <a:rPr lang="en-US" sz="1800" dirty="0">
                <a:solidFill>
                  <a:srgbClr val="FF0000"/>
                </a:solidFill>
              </a:rPr>
              <a:t>Inflate B’s funds by 1/f where </a:t>
            </a:r>
            <a:r>
              <a:rPr lang="en-US" sz="1800" dirty="0" err="1">
                <a:solidFill>
                  <a:srgbClr val="FF0000"/>
                </a:solidFill>
              </a:rPr>
              <a:t>f</a:t>
            </a:r>
            <a:r>
              <a:rPr lang="en-US" sz="1800" dirty="0">
                <a:solidFill>
                  <a:srgbClr val="FF0000"/>
                </a:solidFill>
              </a:rPr>
              <a:t> is fraction used</a:t>
            </a:r>
          </a:p>
          <a:p>
            <a:pPr lvl="1"/>
            <a:r>
              <a:rPr lang="en-US" sz="1800" dirty="0">
                <a:solidFill>
                  <a:srgbClr val="FF0000"/>
                </a:solidFill>
              </a:rPr>
              <a:t>When B stops after 20ms, give it extra 1600 </a:t>
            </a:r>
            <a:r>
              <a:rPr lang="en-US" sz="1800" dirty="0" err="1">
                <a:solidFill>
                  <a:srgbClr val="FF0000"/>
                </a:solidFill>
              </a:rPr>
              <a:t>tix</a:t>
            </a:r>
            <a:r>
              <a:rPr lang="en-US" sz="1800" dirty="0">
                <a:solidFill>
                  <a:srgbClr val="FF0000"/>
                </a:solidFill>
              </a:rPr>
              <a:t> for next lottery</a:t>
            </a:r>
          </a:p>
          <a:p>
            <a:pPr lvl="1"/>
            <a:r>
              <a:rPr lang="en-US" sz="1800" dirty="0">
                <a:solidFill>
                  <a:srgbClr val="FF0000"/>
                </a:solidFill>
              </a:rPr>
              <a:t>B will have 2000 </a:t>
            </a:r>
            <a:r>
              <a:rPr lang="en-US" sz="1800" dirty="0" err="1">
                <a:solidFill>
                  <a:srgbClr val="FF0000"/>
                </a:solidFill>
              </a:rPr>
              <a:t>tix</a:t>
            </a:r>
            <a:r>
              <a:rPr lang="en-US" sz="1800" dirty="0">
                <a:solidFill>
                  <a:srgbClr val="FF0000"/>
                </a:solidFill>
              </a:rPr>
              <a:t> total for next scheduling decision</a:t>
            </a:r>
          </a:p>
          <a:p>
            <a:pPr lvl="1"/>
            <a:endParaRPr lang="en-US" sz="1800" dirty="0">
              <a:solidFill>
                <a:srgbClr val="FF0000"/>
              </a:solidFill>
            </a:endParaRPr>
          </a:p>
          <a:p>
            <a:pPr lvl="1"/>
            <a:endParaRPr lang="en-US" sz="1800" dirty="0"/>
          </a:p>
          <a:p>
            <a:endParaRPr lang="en-US" sz="2000" dirty="0"/>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Transfers</a:t>
            </a:r>
          </a:p>
        </p:txBody>
      </p:sp>
      <p:sp>
        <p:nvSpPr>
          <p:cNvPr id="3" name="Content Placeholder 2"/>
          <p:cNvSpPr>
            <a:spLocks noGrp="1"/>
          </p:cNvSpPr>
          <p:nvPr>
            <p:ph idx="1"/>
          </p:nvPr>
        </p:nvSpPr>
        <p:spPr/>
        <p:txBody>
          <a:bodyPr/>
          <a:lstStyle/>
          <a:p>
            <a:endParaRPr lang="en-US"/>
          </a:p>
        </p:txBody>
      </p:sp>
      <p:sp>
        <p:nvSpPr>
          <p:cNvPr id="4" name="TextBox 6"/>
          <p:cNvSpPr txBox="1">
            <a:spLocks noChangeArrowheads="1"/>
          </p:cNvSpPr>
          <p:nvPr/>
        </p:nvSpPr>
        <p:spPr bwMode="auto">
          <a:xfrm>
            <a:off x="1981199" y="1417638"/>
            <a:ext cx="8229600" cy="1631216"/>
          </a:xfrm>
          <a:prstGeom prst="rect">
            <a:avLst/>
          </a:prstGeom>
          <a:noFill/>
          <a:ln w="9525">
            <a:noFill/>
            <a:miter lim="800000"/>
            <a:headEnd/>
            <a:tailEnd/>
          </a:ln>
        </p:spPr>
        <p:txBody>
          <a:bodyPr wrap="square">
            <a:prstTxWarp prst="textNoShape">
              <a:avLst/>
            </a:prstTxWarp>
            <a:spAutoFit/>
          </a:bodyPr>
          <a:lstStyle/>
          <a:p>
            <a:r>
              <a:rPr lang="en-US" sz="2000" dirty="0">
                <a:solidFill>
                  <a:srgbClr val="FF0000"/>
                </a:solidFill>
                <a:latin typeface="Helvetica Neue Light"/>
                <a:cs typeface="Helvetica Neue Light"/>
              </a:rPr>
              <a:t>Info bus manager (high priority)</a:t>
            </a:r>
            <a:r>
              <a:rPr lang="en-US" sz="2000" dirty="0">
                <a:solidFill>
                  <a:schemeClr val="accent1"/>
                </a:solidFill>
                <a:latin typeface="Helvetica Neue Light"/>
                <a:cs typeface="Helvetica Neue Light"/>
              </a:rPr>
              <a:t> </a:t>
            </a:r>
          </a:p>
          <a:p>
            <a:r>
              <a:rPr lang="en-US" sz="2000" dirty="0">
                <a:solidFill>
                  <a:schemeClr val="accent1"/>
                </a:solidFill>
                <a:latin typeface="Helvetica Neue Light"/>
                <a:cs typeface="Helvetica Neue Light"/>
              </a:rPr>
              <a:t>Communicate with ground (medium priority) </a:t>
            </a:r>
          </a:p>
          <a:p>
            <a:r>
              <a:rPr lang="en-US" sz="2000" dirty="0">
                <a:solidFill>
                  <a:srgbClr val="4F6228"/>
                </a:solidFill>
                <a:latin typeface="Helvetica Neue Light"/>
                <a:cs typeface="Helvetica Neue Light"/>
              </a:rPr>
              <a:t>Sense weather (low priority)</a:t>
            </a:r>
          </a:p>
          <a:p>
            <a:endParaRPr lang="en-US" sz="2000" dirty="0">
              <a:solidFill>
                <a:schemeClr val="accent1"/>
              </a:solidFill>
              <a:latin typeface="Helvetica Neue Light"/>
              <a:cs typeface="Helvetica Neue Light"/>
            </a:endParaRPr>
          </a:p>
          <a:p>
            <a:endParaRPr lang="en-US" sz="2000" dirty="0">
              <a:solidFill>
                <a:srgbClr val="FF0000"/>
              </a:solidFill>
              <a:latin typeface="Helvetica Neue Light"/>
              <a:cs typeface="Helvetica Neue Light"/>
            </a:endParaRPr>
          </a:p>
        </p:txBody>
      </p:sp>
      <p:sp>
        <p:nvSpPr>
          <p:cNvPr id="5" name="TextBox 4"/>
          <p:cNvSpPr txBox="1"/>
          <p:nvPr/>
        </p:nvSpPr>
        <p:spPr>
          <a:xfrm>
            <a:off x="6947869" y="2615864"/>
            <a:ext cx="3270447" cy="2062103"/>
          </a:xfrm>
          <a:prstGeom prst="rect">
            <a:avLst/>
          </a:prstGeom>
          <a:noFill/>
        </p:spPr>
        <p:txBody>
          <a:bodyPr wrap="none" rtlCol="0">
            <a:spAutoFit/>
          </a:bodyPr>
          <a:lstStyle/>
          <a:p>
            <a:r>
              <a:rPr lang="en-US" sz="1600" dirty="0">
                <a:solidFill>
                  <a:schemeClr val="accent3">
                    <a:lumMod val="50000"/>
                  </a:schemeClr>
                </a:solidFill>
                <a:latin typeface="Courier"/>
                <a:cs typeface="Courier"/>
              </a:rPr>
              <a:t>weather () {</a:t>
            </a:r>
          </a:p>
          <a:p>
            <a:r>
              <a:rPr lang="en-US" sz="1600" dirty="0">
                <a:solidFill>
                  <a:schemeClr val="accent3">
                    <a:lumMod val="50000"/>
                  </a:schemeClr>
                </a:solidFill>
                <a:latin typeface="Courier"/>
                <a:cs typeface="Courier"/>
              </a:rPr>
              <a:t>  while (1) {</a:t>
            </a:r>
          </a:p>
          <a:p>
            <a:r>
              <a:rPr lang="en-US" sz="1600" dirty="0">
                <a:solidFill>
                  <a:schemeClr val="accent3">
                    <a:lumMod val="50000"/>
                  </a:schemeClr>
                </a:solidFill>
                <a:latin typeface="Courier"/>
                <a:cs typeface="Courier"/>
              </a:rPr>
              <a:t>    collect sensor data</a:t>
            </a:r>
          </a:p>
          <a:p>
            <a:r>
              <a:rPr lang="en-US" sz="1600" dirty="0">
                <a:solidFill>
                  <a:schemeClr val="accent3">
                    <a:lumMod val="50000"/>
                  </a:schemeClr>
                </a:solidFill>
                <a:latin typeface="Courier"/>
                <a:cs typeface="Courier"/>
              </a:rPr>
              <a:t>    </a:t>
            </a:r>
            <a:r>
              <a:rPr lang="en-US" sz="1600" dirty="0" err="1">
                <a:solidFill>
                  <a:schemeClr val="accent3">
                    <a:lumMod val="50000"/>
                  </a:schemeClr>
                </a:solidFill>
                <a:latin typeface="Courier"/>
                <a:cs typeface="Courier"/>
              </a:rPr>
              <a:t>lock.acquire</a:t>
            </a:r>
            <a:r>
              <a:rPr lang="en-US" sz="1600" dirty="0">
                <a:solidFill>
                  <a:schemeClr val="accent3">
                    <a:lumMod val="50000"/>
                  </a:schemeClr>
                </a:solidFill>
                <a:latin typeface="Courier"/>
                <a:cs typeface="Courier"/>
              </a:rPr>
              <a:t>()</a:t>
            </a:r>
          </a:p>
          <a:p>
            <a:r>
              <a:rPr lang="en-US" sz="1600" dirty="0">
                <a:solidFill>
                  <a:schemeClr val="accent3">
                    <a:lumMod val="50000"/>
                  </a:schemeClr>
                </a:solidFill>
                <a:latin typeface="Courier"/>
                <a:cs typeface="Courier"/>
              </a:rPr>
              <a:t>    copy data to bus     </a:t>
            </a:r>
          </a:p>
          <a:p>
            <a:r>
              <a:rPr lang="en-US" sz="1600" dirty="0">
                <a:solidFill>
                  <a:schemeClr val="accent3">
                    <a:lumMod val="50000"/>
                  </a:schemeClr>
                </a:solidFill>
                <a:latin typeface="Courier"/>
                <a:cs typeface="Courier"/>
              </a:rPr>
              <a:t>    </a:t>
            </a:r>
            <a:r>
              <a:rPr lang="en-US" sz="1600" dirty="0" err="1">
                <a:solidFill>
                  <a:schemeClr val="accent3">
                    <a:lumMod val="50000"/>
                  </a:schemeClr>
                </a:solidFill>
                <a:latin typeface="Courier"/>
                <a:cs typeface="Courier"/>
              </a:rPr>
              <a:t>lock.release</a:t>
            </a:r>
            <a:r>
              <a:rPr lang="en-US" sz="1600" dirty="0">
                <a:solidFill>
                  <a:schemeClr val="accent3">
                    <a:lumMod val="50000"/>
                  </a:schemeClr>
                </a:solidFill>
                <a:latin typeface="Courier"/>
                <a:cs typeface="Courier"/>
              </a:rPr>
              <a:t>()</a:t>
            </a:r>
          </a:p>
          <a:p>
            <a:r>
              <a:rPr lang="en-US" sz="1600" dirty="0">
                <a:solidFill>
                  <a:schemeClr val="accent3">
                    <a:lumMod val="50000"/>
                  </a:schemeClr>
                </a:solidFill>
                <a:latin typeface="Courier"/>
                <a:cs typeface="Courier"/>
              </a:rPr>
              <a:t>  }</a:t>
            </a:r>
          </a:p>
          <a:p>
            <a:r>
              <a:rPr lang="en-US" sz="1600" dirty="0">
                <a:solidFill>
                  <a:schemeClr val="accent3">
                    <a:lumMod val="50000"/>
                  </a:schemeClr>
                </a:solidFill>
                <a:latin typeface="Courier"/>
                <a:cs typeface="Courier"/>
              </a:rPr>
              <a:t>}</a:t>
            </a:r>
          </a:p>
        </p:txBody>
      </p:sp>
      <p:sp>
        <p:nvSpPr>
          <p:cNvPr id="6" name="TextBox 5"/>
          <p:cNvSpPr txBox="1"/>
          <p:nvPr/>
        </p:nvSpPr>
        <p:spPr>
          <a:xfrm>
            <a:off x="1981200" y="4677967"/>
            <a:ext cx="3632324" cy="1323439"/>
          </a:xfrm>
          <a:prstGeom prst="rect">
            <a:avLst/>
          </a:prstGeom>
          <a:noFill/>
        </p:spPr>
        <p:txBody>
          <a:bodyPr wrap="none" rtlCol="0">
            <a:spAutoFit/>
          </a:bodyPr>
          <a:lstStyle/>
          <a:p>
            <a:r>
              <a:rPr lang="en-US" sz="1600" dirty="0" err="1">
                <a:solidFill>
                  <a:schemeClr val="accent1"/>
                </a:solidFill>
                <a:latin typeface="Courier"/>
                <a:cs typeface="Courier"/>
              </a:rPr>
              <a:t>comm</a:t>
            </a:r>
            <a:r>
              <a:rPr lang="en-US" sz="1600" dirty="0">
                <a:solidFill>
                  <a:schemeClr val="accent1"/>
                </a:solidFill>
                <a:latin typeface="Courier"/>
                <a:cs typeface="Courier"/>
              </a:rPr>
              <a:t> () {</a:t>
            </a:r>
          </a:p>
          <a:p>
            <a:r>
              <a:rPr lang="en-US" sz="1600" dirty="0">
                <a:solidFill>
                  <a:schemeClr val="accent1"/>
                </a:solidFill>
                <a:latin typeface="Courier"/>
                <a:cs typeface="Courier"/>
              </a:rPr>
              <a:t>  while (1) {</a:t>
            </a:r>
          </a:p>
          <a:p>
            <a:r>
              <a:rPr lang="en-US" sz="1600" dirty="0">
                <a:solidFill>
                  <a:schemeClr val="accent1"/>
                </a:solidFill>
                <a:latin typeface="Courier"/>
                <a:cs typeface="Courier"/>
              </a:rPr>
              <a:t>    send/</a:t>
            </a:r>
            <a:r>
              <a:rPr lang="en-US" sz="1600" dirty="0" err="1">
                <a:solidFill>
                  <a:schemeClr val="accent1"/>
                </a:solidFill>
                <a:latin typeface="Courier"/>
                <a:cs typeface="Courier"/>
              </a:rPr>
              <a:t>rcv</a:t>
            </a:r>
            <a:r>
              <a:rPr lang="en-US" sz="1600" dirty="0">
                <a:solidFill>
                  <a:schemeClr val="accent1"/>
                </a:solidFill>
                <a:latin typeface="Courier"/>
                <a:cs typeface="Courier"/>
              </a:rPr>
              <a:t> remote messages</a:t>
            </a:r>
          </a:p>
          <a:p>
            <a:r>
              <a:rPr lang="en-US" sz="1600" dirty="0">
                <a:solidFill>
                  <a:schemeClr val="accent1"/>
                </a:solidFill>
                <a:latin typeface="Courier"/>
                <a:cs typeface="Courier"/>
              </a:rPr>
              <a:t>  }</a:t>
            </a:r>
          </a:p>
          <a:p>
            <a:r>
              <a:rPr lang="en-US" sz="1600" dirty="0">
                <a:solidFill>
                  <a:schemeClr val="accent1"/>
                </a:solidFill>
                <a:latin typeface="Courier"/>
                <a:cs typeface="Courier"/>
              </a:rPr>
              <a:t>}</a:t>
            </a:r>
          </a:p>
        </p:txBody>
      </p:sp>
      <p:sp>
        <p:nvSpPr>
          <p:cNvPr id="7" name="TextBox 6"/>
          <p:cNvSpPr txBox="1"/>
          <p:nvPr/>
        </p:nvSpPr>
        <p:spPr>
          <a:xfrm>
            <a:off x="1981200" y="2615863"/>
            <a:ext cx="3509194" cy="1815882"/>
          </a:xfrm>
          <a:prstGeom prst="rect">
            <a:avLst/>
          </a:prstGeom>
          <a:noFill/>
        </p:spPr>
        <p:txBody>
          <a:bodyPr wrap="none" rtlCol="0">
            <a:spAutoFit/>
          </a:bodyPr>
          <a:lstStyle/>
          <a:p>
            <a:r>
              <a:rPr lang="en-US" sz="1600" dirty="0">
                <a:solidFill>
                  <a:srgbClr val="FF0000"/>
                </a:solidFill>
                <a:latin typeface="Courier"/>
                <a:cs typeface="Courier"/>
              </a:rPr>
              <a:t>bus () {</a:t>
            </a:r>
          </a:p>
          <a:p>
            <a:r>
              <a:rPr lang="en-US" sz="1600" dirty="0">
                <a:solidFill>
                  <a:srgbClr val="FF0000"/>
                </a:solidFill>
                <a:latin typeface="Courier"/>
                <a:cs typeface="Courier"/>
              </a:rPr>
              <a:t>  while (1) {</a:t>
            </a:r>
          </a:p>
          <a:p>
            <a:r>
              <a:rPr lang="en-US" sz="1600" dirty="0">
                <a:solidFill>
                  <a:srgbClr val="FF0000"/>
                </a:solidFill>
                <a:latin typeface="Courier"/>
                <a:cs typeface="Courier"/>
              </a:rPr>
              <a:t>    </a:t>
            </a:r>
            <a:r>
              <a:rPr lang="en-US" sz="1600" dirty="0" err="1">
                <a:solidFill>
                  <a:srgbClr val="FF0000"/>
                </a:solidFill>
                <a:latin typeface="Courier"/>
                <a:cs typeface="Courier"/>
              </a:rPr>
              <a:t>lock.acquire</a:t>
            </a:r>
            <a:r>
              <a:rPr lang="en-US" sz="1600" dirty="0">
                <a:solidFill>
                  <a:srgbClr val="FF0000"/>
                </a:solidFill>
                <a:latin typeface="Courier"/>
                <a:cs typeface="Courier"/>
              </a:rPr>
              <a:t> ()</a:t>
            </a:r>
          </a:p>
          <a:p>
            <a:r>
              <a:rPr lang="en-US" sz="1600" dirty="0">
                <a:solidFill>
                  <a:srgbClr val="FF0000"/>
                </a:solidFill>
                <a:latin typeface="Courier"/>
                <a:cs typeface="Courier"/>
              </a:rPr>
              <a:t>    dispatch local messages</a:t>
            </a:r>
          </a:p>
          <a:p>
            <a:r>
              <a:rPr lang="en-US" sz="1600" dirty="0">
                <a:solidFill>
                  <a:srgbClr val="FF0000"/>
                </a:solidFill>
                <a:latin typeface="Courier"/>
                <a:cs typeface="Courier"/>
              </a:rPr>
              <a:t>    </a:t>
            </a:r>
            <a:r>
              <a:rPr lang="en-US" sz="1600" dirty="0" err="1">
                <a:solidFill>
                  <a:srgbClr val="FF0000"/>
                </a:solidFill>
                <a:latin typeface="Courier"/>
                <a:cs typeface="Courier"/>
              </a:rPr>
              <a:t>lock.release</a:t>
            </a:r>
            <a:r>
              <a:rPr lang="en-US" sz="1600" dirty="0">
                <a:solidFill>
                  <a:srgbClr val="FF0000"/>
                </a:solidFill>
                <a:latin typeface="Courier"/>
                <a:cs typeface="Courier"/>
              </a:rPr>
              <a:t> ()</a:t>
            </a:r>
          </a:p>
          <a:p>
            <a:r>
              <a:rPr lang="en-US" sz="1600" dirty="0">
                <a:solidFill>
                  <a:srgbClr val="FF0000"/>
                </a:solidFill>
                <a:latin typeface="Courier"/>
                <a:cs typeface="Courier"/>
              </a:rPr>
              <a:t>  }</a:t>
            </a:r>
          </a:p>
          <a:p>
            <a:r>
              <a:rPr lang="en-US" sz="1600" dirty="0">
                <a:solidFill>
                  <a:srgbClr val="FF0000"/>
                </a:solidFill>
                <a:latin typeface="Courier"/>
                <a:cs typeface="Courier"/>
              </a:rPr>
              <a:t>}</a:t>
            </a:r>
          </a:p>
        </p:txBody>
      </p:sp>
      <p:sp>
        <p:nvSpPr>
          <p:cNvPr id="8" name="TextBox 7"/>
          <p:cNvSpPr txBox="1"/>
          <p:nvPr/>
        </p:nvSpPr>
        <p:spPr>
          <a:xfrm>
            <a:off x="6947868" y="4677967"/>
            <a:ext cx="3262932" cy="2062103"/>
          </a:xfrm>
          <a:prstGeom prst="rect">
            <a:avLst/>
          </a:prstGeom>
          <a:noFill/>
        </p:spPr>
        <p:txBody>
          <a:bodyPr wrap="none" rtlCol="0">
            <a:spAutoFit/>
          </a:bodyPr>
          <a:lstStyle/>
          <a:p>
            <a:r>
              <a:rPr lang="en-US" sz="1600" dirty="0">
                <a:solidFill>
                  <a:schemeClr val="accent1"/>
                </a:solidFill>
                <a:latin typeface="Courier"/>
                <a:cs typeface="Courier"/>
              </a:rPr>
              <a:t>watchdog () {</a:t>
            </a:r>
          </a:p>
          <a:p>
            <a:r>
              <a:rPr lang="en-US" sz="1600" dirty="0">
                <a:solidFill>
                  <a:schemeClr val="accent1"/>
                </a:solidFill>
                <a:latin typeface="Courier"/>
                <a:cs typeface="Courier"/>
              </a:rPr>
              <a:t>  while (1) {</a:t>
            </a:r>
          </a:p>
          <a:p>
            <a:r>
              <a:rPr lang="en-US" sz="1600" dirty="0">
                <a:solidFill>
                  <a:schemeClr val="accent1"/>
                </a:solidFill>
                <a:latin typeface="Courier"/>
                <a:cs typeface="Courier"/>
              </a:rPr>
              <a:t>    sleep (1s)</a:t>
            </a:r>
          </a:p>
          <a:p>
            <a:r>
              <a:rPr lang="en-US" sz="1600" dirty="0">
                <a:solidFill>
                  <a:schemeClr val="accent1"/>
                </a:solidFill>
                <a:latin typeface="Courier"/>
                <a:cs typeface="Courier"/>
              </a:rPr>
              <a:t>    if (bus hasn’t run) {</a:t>
            </a:r>
          </a:p>
          <a:p>
            <a:r>
              <a:rPr lang="en-US" sz="1600" dirty="0">
                <a:solidFill>
                  <a:schemeClr val="accent1"/>
                </a:solidFill>
                <a:latin typeface="Courier"/>
                <a:cs typeface="Courier"/>
              </a:rPr>
              <a:t>      panic and reboot!</a:t>
            </a:r>
          </a:p>
          <a:p>
            <a:r>
              <a:rPr lang="en-US" sz="1600" dirty="0">
                <a:solidFill>
                  <a:schemeClr val="accent1"/>
                </a:solidFill>
                <a:latin typeface="Courier"/>
                <a:cs typeface="Courier"/>
              </a:rPr>
              <a:t>    }</a:t>
            </a:r>
          </a:p>
          <a:p>
            <a:r>
              <a:rPr lang="en-US" sz="1600" dirty="0">
                <a:solidFill>
                  <a:schemeClr val="accent1"/>
                </a:solidFill>
                <a:latin typeface="Courier"/>
                <a:cs typeface="Courier"/>
              </a:rPr>
              <a:t>  }</a:t>
            </a:r>
          </a:p>
          <a:p>
            <a:r>
              <a:rPr lang="en-US" sz="1600" dirty="0">
                <a:solidFill>
                  <a:schemeClr val="accent1"/>
                </a:solidFill>
                <a:latin typeface="Courier"/>
                <a:cs typeface="Courier"/>
              </a:rPr>
              <a:t>}</a:t>
            </a:r>
          </a:p>
        </p:txBody>
      </p:sp>
      <p:pic>
        <p:nvPicPr>
          <p:cNvPr id="9" name="Picture 8" descr="phoenix.png"/>
          <p:cNvPicPr>
            <a:picLocks noChangeAspect="1"/>
          </p:cNvPicPr>
          <p:nvPr/>
        </p:nvPicPr>
        <p:blipFill>
          <a:blip r:embed="rId2"/>
          <a:stretch>
            <a:fillRect/>
          </a:stretch>
        </p:blipFill>
        <p:spPr>
          <a:xfrm>
            <a:off x="8860175" y="924888"/>
            <a:ext cx="1350625" cy="1350625"/>
          </a:xfrm>
          <a:prstGeom prst="rect">
            <a:avLst/>
          </a:prstGeom>
        </p:spPr>
      </p:pic>
      <p:sp>
        <p:nvSpPr>
          <p:cNvPr id="10" name="TextBox 9"/>
          <p:cNvSpPr txBox="1"/>
          <p:nvPr/>
        </p:nvSpPr>
        <p:spPr>
          <a:xfrm>
            <a:off x="8330100" y="2090846"/>
            <a:ext cx="2264314" cy="369332"/>
          </a:xfrm>
          <a:prstGeom prst="rect">
            <a:avLst/>
          </a:prstGeom>
          <a:noFill/>
        </p:spPr>
        <p:txBody>
          <a:bodyPr wrap="none" rtlCol="0">
            <a:spAutoFit/>
          </a:bodyPr>
          <a:lstStyle/>
          <a:p>
            <a:r>
              <a:rPr lang="en-US" dirty="0">
                <a:latin typeface="Helvetica Neue Light"/>
                <a:cs typeface="Helvetica Neue Light"/>
              </a:rPr>
              <a:t>Mars Pathfinder bug</a:t>
            </a:r>
          </a:p>
        </p:txBody>
      </p:sp>
      <p:sp>
        <p:nvSpPr>
          <p:cNvPr id="12" name="Rectangular Callout 11"/>
          <p:cNvSpPr/>
          <p:nvPr/>
        </p:nvSpPr>
        <p:spPr>
          <a:xfrm>
            <a:off x="1697681" y="1211164"/>
            <a:ext cx="3526951" cy="1401415"/>
          </a:xfrm>
          <a:prstGeom prst="wedgeRectCallout">
            <a:avLst>
              <a:gd name="adj1" fmla="val -5848"/>
              <a:gd name="adj2" fmla="val 100581"/>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marL="342900" indent="-342900" algn="ctr"/>
            <a:r>
              <a:rPr lang="en-US" dirty="0">
                <a:latin typeface="Helvetica Neue Light"/>
                <a:cs typeface="Helvetica Neue Light"/>
              </a:rPr>
              <a:t>What should happen to bus tix when it blocks?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97B25-481C-48AB-95E8-C022D5A12359}"/>
              </a:ext>
            </a:extLst>
          </p:cNvPr>
          <p:cNvSpPr>
            <a:spLocks noGrp="1"/>
          </p:cNvSpPr>
          <p:nvPr>
            <p:ph type="title"/>
          </p:nvPr>
        </p:nvSpPr>
        <p:spPr/>
        <p:txBody>
          <a:bodyPr/>
          <a:lstStyle/>
          <a:p>
            <a:r>
              <a:rPr lang="en-US" dirty="0"/>
              <a:t>CFS scheduling</a:t>
            </a:r>
          </a:p>
        </p:txBody>
      </p:sp>
      <p:sp>
        <p:nvSpPr>
          <p:cNvPr id="3" name="Content Placeholder 2">
            <a:extLst>
              <a:ext uri="{FF2B5EF4-FFF2-40B4-BE49-F238E27FC236}">
                <a16:creationId xmlns:a16="http://schemas.microsoft.com/office/drawing/2014/main" id="{9E315708-4A7F-4EB7-9A1C-A0C853BD406B}"/>
              </a:ext>
            </a:extLst>
          </p:cNvPr>
          <p:cNvSpPr>
            <a:spLocks noGrp="1"/>
          </p:cNvSpPr>
          <p:nvPr>
            <p:ph idx="1"/>
          </p:nvPr>
        </p:nvSpPr>
        <p:spPr/>
        <p:txBody>
          <a:bodyPr>
            <a:normAutofit lnSpcReduction="10000"/>
          </a:bodyPr>
          <a:lstStyle/>
          <a:p>
            <a:r>
              <a:rPr lang="en-US" dirty="0"/>
              <a:t>Basic desire is to give all processes an equal amount of the CPU</a:t>
            </a:r>
          </a:p>
          <a:p>
            <a:r>
              <a:rPr lang="en-US" dirty="0"/>
              <a:t>Takes the process that has received the least CPU time, gives it more time.  After it finishes running it updates how much time it has, which pushes it later in the queue</a:t>
            </a:r>
          </a:p>
          <a:p>
            <a:r>
              <a:rPr lang="en-US" dirty="0"/>
              <a:t>Varies the size of its time slice, depending on how much contention there is</a:t>
            </a:r>
          </a:p>
          <a:p>
            <a:r>
              <a:rPr lang="en-US" dirty="0"/>
              <a:t>Introduces quotas to deal with </a:t>
            </a:r>
            <a:r>
              <a:rPr lang="en-US" dirty="0" err="1"/>
              <a:t>cgroups</a:t>
            </a:r>
            <a:r>
              <a:rPr lang="en-US" dirty="0"/>
              <a:t> (won’t run processes that are over quota for a time block)</a:t>
            </a:r>
          </a:p>
        </p:txBody>
      </p:sp>
    </p:spTree>
    <p:extLst>
      <p:ext uri="{BB962C8B-B14F-4D97-AF65-F5344CB8AC3E}">
        <p14:creationId xmlns:p14="http://schemas.microsoft.com/office/powerpoint/2010/main" val="36664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CEE64-BA07-4E3A-B58D-369CAD5DF3AD}"/>
              </a:ext>
            </a:extLst>
          </p:cNvPr>
          <p:cNvSpPr>
            <a:spLocks noGrp="1"/>
          </p:cNvSpPr>
          <p:nvPr>
            <p:ph type="title"/>
          </p:nvPr>
        </p:nvSpPr>
        <p:spPr/>
        <p:txBody>
          <a:bodyPr/>
          <a:lstStyle/>
          <a:p>
            <a:r>
              <a:rPr lang="en-US" dirty="0" err="1"/>
              <a:t>cgroups</a:t>
            </a:r>
            <a:endParaRPr lang="en-US" dirty="0"/>
          </a:p>
        </p:txBody>
      </p:sp>
      <p:sp>
        <p:nvSpPr>
          <p:cNvPr id="3" name="Content Placeholder 2">
            <a:extLst>
              <a:ext uri="{FF2B5EF4-FFF2-40B4-BE49-F238E27FC236}">
                <a16:creationId xmlns:a16="http://schemas.microsoft.com/office/drawing/2014/main" id="{DBDDB961-A478-41D8-8C96-7ECF55B67578}"/>
              </a:ext>
            </a:extLst>
          </p:cNvPr>
          <p:cNvSpPr>
            <a:spLocks noGrp="1"/>
          </p:cNvSpPr>
          <p:nvPr>
            <p:ph idx="1"/>
          </p:nvPr>
        </p:nvSpPr>
        <p:spPr/>
        <p:txBody>
          <a:bodyPr/>
          <a:lstStyle/>
          <a:p>
            <a:r>
              <a:rPr lang="en-US" dirty="0"/>
              <a:t>Linux feature, short for “control groups”</a:t>
            </a:r>
          </a:p>
          <a:p>
            <a:r>
              <a:rPr lang="en-US" dirty="0"/>
              <a:t>Allows groups of processes limited shares of things like CPU, memory, network I/O</a:t>
            </a:r>
          </a:p>
          <a:p>
            <a:r>
              <a:rPr lang="en-US" dirty="0"/>
              <a:t>Very important in container environments where badly behaved containers can’t be allowed to starve other containers on the same hardware</a:t>
            </a:r>
          </a:p>
        </p:txBody>
      </p:sp>
    </p:spTree>
    <p:extLst>
      <p:ext uri="{BB962C8B-B14F-4D97-AF65-F5344CB8AC3E}">
        <p14:creationId xmlns:p14="http://schemas.microsoft.com/office/powerpoint/2010/main" val="46756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32AC-52D6-4582-936B-34A477CBFDF2}"/>
              </a:ext>
            </a:extLst>
          </p:cNvPr>
          <p:cNvSpPr>
            <a:spLocks noGrp="1"/>
          </p:cNvSpPr>
          <p:nvPr>
            <p:ph type="title"/>
          </p:nvPr>
        </p:nvSpPr>
        <p:spPr/>
        <p:txBody>
          <a:bodyPr/>
          <a:lstStyle/>
          <a:p>
            <a:r>
              <a:rPr lang="en-US" dirty="0"/>
              <a:t>Using </a:t>
            </a:r>
            <a:r>
              <a:rPr lang="en-US" dirty="0" err="1"/>
              <a:t>cgroups</a:t>
            </a:r>
            <a:endParaRPr lang="en-US" dirty="0"/>
          </a:p>
        </p:txBody>
      </p:sp>
      <p:sp>
        <p:nvSpPr>
          <p:cNvPr id="3" name="Content Placeholder 2">
            <a:extLst>
              <a:ext uri="{FF2B5EF4-FFF2-40B4-BE49-F238E27FC236}">
                <a16:creationId xmlns:a16="http://schemas.microsoft.com/office/drawing/2014/main" id="{98FB9CAF-8C34-4495-8A4E-E091841B2F0D}"/>
              </a:ext>
            </a:extLst>
          </p:cNvPr>
          <p:cNvSpPr>
            <a:spLocks noGrp="1"/>
          </p:cNvSpPr>
          <p:nvPr>
            <p:ph idx="1"/>
          </p:nvPr>
        </p:nvSpPr>
        <p:spPr/>
        <p:txBody>
          <a:bodyPr/>
          <a:lstStyle/>
          <a:p>
            <a:r>
              <a:rPr lang="en-US" dirty="0"/>
              <a:t>There’s a virtual filesystem (usually mounted in /sys/fs/</a:t>
            </a:r>
            <a:r>
              <a:rPr lang="en-US" dirty="0" err="1"/>
              <a:t>cgroup</a:t>
            </a:r>
            <a:r>
              <a:rPr lang="en-US" dirty="0"/>
              <a:t> in Ubuntu </a:t>
            </a:r>
            <a:r>
              <a:rPr lang="en-US" dirty="0" err="1"/>
              <a:t>linux</a:t>
            </a:r>
            <a:r>
              <a:rPr lang="en-US" dirty="0"/>
              <a:t>) that you can edit certain virtual files e.g.:</a:t>
            </a:r>
          </a:p>
          <a:p>
            <a:pPr marL="0" indent="0">
              <a:buNone/>
            </a:pPr>
            <a:r>
              <a:rPr lang="en-US" sz="2800" dirty="0">
                <a:latin typeface="Consolas" panose="020B0609020204030204" pitchFamily="49" charset="0"/>
              </a:rPr>
              <a:t>echo </a:t>
            </a:r>
            <a:r>
              <a:rPr lang="en-US" sz="2800" i="1" dirty="0" err="1">
                <a:latin typeface="Consolas" panose="020B0609020204030204" pitchFamily="49" charset="0"/>
              </a:rPr>
              <a:t>pid</a:t>
            </a:r>
            <a:r>
              <a:rPr lang="en-US" sz="2800" dirty="0">
                <a:latin typeface="Consolas" panose="020B0609020204030204" pitchFamily="49" charset="0"/>
              </a:rPr>
              <a:t> &gt; /sys/fs/</a:t>
            </a:r>
            <a:r>
              <a:rPr lang="en-US" sz="2800" dirty="0" err="1">
                <a:latin typeface="Consolas" panose="020B0609020204030204" pitchFamily="49" charset="0"/>
              </a:rPr>
              <a:t>cgroup</a:t>
            </a:r>
            <a:r>
              <a:rPr lang="en-US" sz="2800" dirty="0">
                <a:latin typeface="Consolas" panose="020B0609020204030204" pitchFamily="49" charset="0"/>
              </a:rPr>
              <a:t>/</a:t>
            </a:r>
            <a:r>
              <a:rPr lang="en-US" sz="2800" dirty="0" err="1">
                <a:latin typeface="Consolas" panose="020B0609020204030204" pitchFamily="49" charset="0"/>
              </a:rPr>
              <a:t>cpu</a:t>
            </a:r>
            <a:r>
              <a:rPr lang="en-US" sz="2800" dirty="0">
                <a:latin typeface="Consolas" panose="020B0609020204030204" pitchFamily="49" charset="0"/>
              </a:rPr>
              <a:t>/cg1/</a:t>
            </a:r>
            <a:r>
              <a:rPr lang="en-US" sz="2800" dirty="0" err="1">
                <a:latin typeface="Consolas" panose="020B0609020204030204" pitchFamily="49" charset="0"/>
              </a:rPr>
              <a:t>cgroup.procs</a:t>
            </a:r>
            <a:endParaRPr lang="en-US" sz="2800" dirty="0">
              <a:latin typeface="Consolas" panose="020B0609020204030204" pitchFamily="49" charset="0"/>
            </a:endParaRPr>
          </a:p>
          <a:p>
            <a:r>
              <a:rPr lang="en-US" sz="2800" dirty="0"/>
              <a:t>There’s some command line commands that will do it for you e.g.</a:t>
            </a:r>
          </a:p>
          <a:p>
            <a:pPr marL="0" indent="0">
              <a:buNone/>
            </a:pPr>
            <a:r>
              <a:rPr lang="en-US" sz="2800" dirty="0" err="1">
                <a:latin typeface="Consolas" panose="020B0609020204030204" pitchFamily="49" charset="0"/>
              </a:rPr>
              <a:t>systemctl</a:t>
            </a:r>
            <a:r>
              <a:rPr lang="en-US" sz="2800" dirty="0">
                <a:latin typeface="Consolas" panose="020B0609020204030204" pitchFamily="49" charset="0"/>
              </a:rPr>
              <a:t> set-property user-</a:t>
            </a:r>
            <a:r>
              <a:rPr lang="en-US" sz="2800" dirty="0" err="1">
                <a:latin typeface="Consolas" panose="020B0609020204030204" pitchFamily="49" charset="0"/>
              </a:rPr>
              <a:t>XXX.slice</a:t>
            </a:r>
            <a:r>
              <a:rPr lang="en-US" sz="2800" dirty="0">
                <a:latin typeface="Consolas" panose="020B0609020204030204" pitchFamily="49" charset="0"/>
              </a:rPr>
              <a:t> </a:t>
            </a:r>
            <a:r>
              <a:rPr lang="en-US" sz="2800" dirty="0" err="1">
                <a:latin typeface="Consolas" panose="020B0609020204030204" pitchFamily="49" charset="0"/>
              </a:rPr>
              <a:t>CPUQuota</a:t>
            </a:r>
            <a:r>
              <a:rPr lang="en-US" sz="2800" dirty="0">
                <a:latin typeface="Consolas" panose="020B0609020204030204" pitchFamily="49" charset="0"/>
              </a:rPr>
              <a:t>=50% </a:t>
            </a:r>
          </a:p>
          <a:p>
            <a:r>
              <a:rPr lang="en-US" sz="2800" dirty="0"/>
              <a:t>Or most commonly something like Docker will set these up and manage them for you</a:t>
            </a:r>
          </a:p>
          <a:p>
            <a:endParaRPr lang="en-US" sz="2800" dirty="0">
              <a:latin typeface="Consolas" panose="020B0609020204030204" pitchFamily="49" charset="0"/>
            </a:endParaRPr>
          </a:p>
          <a:p>
            <a:pPr lvl="1"/>
            <a:endParaRPr lang="en-US" dirty="0"/>
          </a:p>
        </p:txBody>
      </p:sp>
    </p:spTree>
    <p:extLst>
      <p:ext uri="{BB962C8B-B14F-4D97-AF65-F5344CB8AC3E}">
        <p14:creationId xmlns:p14="http://schemas.microsoft.com/office/powerpoint/2010/main" val="3079474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A4E9-7E06-4E68-B8B2-EAF0A3EB5489}"/>
              </a:ext>
            </a:extLst>
          </p:cNvPr>
          <p:cNvSpPr>
            <a:spLocks noGrp="1"/>
          </p:cNvSpPr>
          <p:nvPr>
            <p:ph type="title"/>
          </p:nvPr>
        </p:nvSpPr>
        <p:spPr/>
        <p:txBody>
          <a:bodyPr/>
          <a:lstStyle/>
          <a:p>
            <a:r>
              <a:rPr lang="en-US" dirty="0" err="1"/>
              <a:t>cgroups</a:t>
            </a:r>
            <a:endParaRPr lang="en-US" dirty="0"/>
          </a:p>
        </p:txBody>
      </p:sp>
      <p:sp>
        <p:nvSpPr>
          <p:cNvPr id="3" name="Content Placeholder 2">
            <a:extLst>
              <a:ext uri="{FF2B5EF4-FFF2-40B4-BE49-F238E27FC236}">
                <a16:creationId xmlns:a16="http://schemas.microsoft.com/office/drawing/2014/main" id="{A06131FD-81D8-4212-9614-E6DD7EAC9C80}"/>
              </a:ext>
            </a:extLst>
          </p:cNvPr>
          <p:cNvSpPr>
            <a:spLocks noGrp="1"/>
          </p:cNvSpPr>
          <p:nvPr>
            <p:ph idx="1"/>
          </p:nvPr>
        </p:nvSpPr>
        <p:spPr/>
        <p:txBody>
          <a:bodyPr/>
          <a:lstStyle/>
          <a:p>
            <a:r>
              <a:rPr lang="en-US" dirty="0"/>
              <a:t>Very flexible hierarchical system</a:t>
            </a:r>
          </a:p>
          <a:p>
            <a:r>
              <a:rPr lang="en-US" dirty="0"/>
              <a:t>Makes it easy to say things like </a:t>
            </a:r>
            <a:r>
              <a:rPr lang="en-US" dirty="0" err="1"/>
              <a:t>containerA’s</a:t>
            </a:r>
            <a:r>
              <a:rPr lang="en-US" dirty="0"/>
              <a:t> processes should have 50% of the CPU, </a:t>
            </a:r>
            <a:r>
              <a:rPr lang="en-US" dirty="0" err="1"/>
              <a:t>containerB’s</a:t>
            </a:r>
            <a:r>
              <a:rPr lang="en-US" dirty="0"/>
              <a:t> processes should have 50%</a:t>
            </a:r>
          </a:p>
          <a:p>
            <a:r>
              <a:rPr lang="en-US" dirty="0"/>
              <a:t>But how can such a system be executed…bearing in mind that in reality there is only one scheduler</a:t>
            </a:r>
          </a:p>
        </p:txBody>
      </p:sp>
    </p:spTree>
    <p:extLst>
      <p:ext uri="{BB962C8B-B14F-4D97-AF65-F5344CB8AC3E}">
        <p14:creationId xmlns:p14="http://schemas.microsoft.com/office/powerpoint/2010/main" val="2857530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Lottery scheduling</a:t>
            </a:r>
          </a:p>
        </p:txBody>
      </p:sp>
      <p:sp>
        <p:nvSpPr>
          <p:cNvPr id="3" name="Content Placeholder 2"/>
          <p:cNvSpPr>
            <a:spLocks noGrp="1"/>
          </p:cNvSpPr>
          <p:nvPr>
            <p:ph idx="1"/>
          </p:nvPr>
        </p:nvSpPr>
        <p:spPr/>
        <p:txBody>
          <a:bodyPr>
            <a:normAutofit/>
          </a:bodyPr>
          <a:lstStyle/>
          <a:p>
            <a:r>
              <a:rPr lang="en-US" sz="2400" dirty="0"/>
              <a:t>Not exactly how </a:t>
            </a:r>
            <a:r>
              <a:rPr lang="en-US" sz="2400" dirty="0" err="1"/>
              <a:t>linux</a:t>
            </a:r>
            <a:r>
              <a:rPr lang="en-US" sz="2400" dirty="0"/>
              <a:t> does it but a good place to start</a:t>
            </a:r>
          </a:p>
          <a:p>
            <a:r>
              <a:rPr lang="en-US" sz="2400" dirty="0"/>
              <a:t>Tasks are assigned tickets</a:t>
            </a:r>
          </a:p>
          <a:p>
            <a:pPr lvl="1"/>
            <a:r>
              <a:rPr lang="en-US" sz="2000" dirty="0"/>
              <a:t>Percent of total tickets represents share of resource</a:t>
            </a:r>
          </a:p>
          <a:p>
            <a:pPr lvl="1"/>
            <a:endParaRPr lang="en-US" sz="2000" dirty="0"/>
          </a:p>
          <a:p>
            <a:r>
              <a:rPr lang="en-US" sz="2400" dirty="0"/>
              <a:t>Example:</a:t>
            </a:r>
          </a:p>
          <a:p>
            <a:pPr lvl="1"/>
            <a:r>
              <a:rPr lang="en-US" sz="2000" dirty="0"/>
              <a:t>A has 75 tickets (0 through 74)</a:t>
            </a:r>
          </a:p>
          <a:p>
            <a:pPr lvl="1"/>
            <a:r>
              <a:rPr lang="en-US" sz="2000" dirty="0"/>
              <a:t>B has 25 tickets (75 through 99)</a:t>
            </a:r>
          </a:p>
          <a:p>
            <a:pPr lvl="1"/>
            <a:r>
              <a:rPr lang="en-US" sz="2000" dirty="0"/>
              <a:t>Goal: A gets 75% of CPU, B gets 25% of CPU</a:t>
            </a:r>
          </a:p>
          <a:p>
            <a:endParaRPr lang="en-US" sz="2800" dirty="0"/>
          </a:p>
          <a:p>
            <a:r>
              <a:rPr lang="en-US" sz="2400" dirty="0"/>
              <a:t>To schedule A and B, hold a lottery for decision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Lottery scheduling</a:t>
            </a:r>
          </a:p>
        </p:txBody>
      </p:sp>
      <p:sp>
        <p:nvSpPr>
          <p:cNvPr id="3" name="Content Placeholder 2"/>
          <p:cNvSpPr>
            <a:spLocks noGrp="1"/>
          </p:cNvSpPr>
          <p:nvPr>
            <p:ph idx="1"/>
          </p:nvPr>
        </p:nvSpPr>
        <p:spPr/>
        <p:txBody>
          <a:bodyPr/>
          <a:lstStyle/>
          <a:p>
            <a:r>
              <a:rPr lang="en-US" dirty="0"/>
              <a:t>Choose random number between 0, 99</a:t>
            </a:r>
          </a:p>
          <a:p>
            <a:pPr lvl="1"/>
            <a:r>
              <a:rPr lang="en-US" dirty="0"/>
              <a:t>Whoever holds the winning ticket runs</a:t>
            </a:r>
          </a:p>
        </p:txBody>
      </p:sp>
      <p:sp>
        <p:nvSpPr>
          <p:cNvPr id="4" name="TextBox 3"/>
          <p:cNvSpPr txBox="1"/>
          <p:nvPr/>
        </p:nvSpPr>
        <p:spPr>
          <a:xfrm>
            <a:off x="1795377" y="3604047"/>
            <a:ext cx="8318303" cy="646331"/>
          </a:xfrm>
          <a:prstGeom prst="rect">
            <a:avLst/>
          </a:prstGeom>
          <a:noFill/>
        </p:spPr>
        <p:txBody>
          <a:bodyPr wrap="none" rtlCol="0">
            <a:spAutoFit/>
          </a:bodyPr>
          <a:lstStyle/>
          <a:p>
            <a:r>
              <a:rPr lang="en-US" dirty="0">
                <a:solidFill>
                  <a:srgbClr val="4F81BD"/>
                </a:solidFill>
                <a:latin typeface="Courier"/>
                <a:cs typeface="Courier"/>
              </a:rPr>
              <a:t>63 </a:t>
            </a:r>
            <a:r>
              <a:rPr lang="en-US" dirty="0">
                <a:solidFill>
                  <a:srgbClr val="FF0000"/>
                </a:solidFill>
                <a:latin typeface="Courier"/>
                <a:cs typeface="Courier"/>
              </a:rPr>
              <a:t>85 </a:t>
            </a:r>
            <a:r>
              <a:rPr lang="en-US" dirty="0">
                <a:solidFill>
                  <a:srgbClr val="4F81BD"/>
                </a:solidFill>
                <a:latin typeface="Courier"/>
                <a:cs typeface="Courier"/>
              </a:rPr>
              <a:t>70 39 </a:t>
            </a:r>
            <a:r>
              <a:rPr lang="en-US" dirty="0">
                <a:solidFill>
                  <a:srgbClr val="FF0000"/>
                </a:solidFill>
                <a:latin typeface="Courier"/>
                <a:cs typeface="Courier"/>
              </a:rPr>
              <a:t>76 </a:t>
            </a:r>
            <a:r>
              <a:rPr lang="en-US" dirty="0">
                <a:solidFill>
                  <a:srgbClr val="4F81BD"/>
                </a:solidFill>
                <a:latin typeface="Courier"/>
                <a:cs typeface="Courier"/>
              </a:rPr>
              <a:t>17 29 41 36 39 10 </a:t>
            </a:r>
            <a:r>
              <a:rPr lang="en-US" dirty="0">
                <a:solidFill>
                  <a:srgbClr val="FF0000"/>
                </a:solidFill>
                <a:latin typeface="Courier"/>
                <a:cs typeface="Courier"/>
              </a:rPr>
              <a:t>99 </a:t>
            </a:r>
            <a:r>
              <a:rPr lang="en-US" dirty="0">
                <a:solidFill>
                  <a:srgbClr val="4F81BD"/>
                </a:solidFill>
                <a:latin typeface="Courier"/>
                <a:cs typeface="Courier"/>
              </a:rPr>
              <a:t>68 </a:t>
            </a:r>
            <a:r>
              <a:rPr lang="en-US" dirty="0">
                <a:solidFill>
                  <a:srgbClr val="FF0000"/>
                </a:solidFill>
                <a:latin typeface="Courier"/>
                <a:cs typeface="Courier"/>
              </a:rPr>
              <a:t>83 </a:t>
            </a:r>
            <a:r>
              <a:rPr lang="en-US" dirty="0">
                <a:solidFill>
                  <a:srgbClr val="4F81BD"/>
                </a:solidFill>
                <a:latin typeface="Courier"/>
                <a:cs typeface="Courier"/>
              </a:rPr>
              <a:t>63 62 43 0 49 49 </a:t>
            </a:r>
          </a:p>
          <a:p>
            <a:r>
              <a:rPr lang="en-US" dirty="0">
                <a:solidFill>
                  <a:srgbClr val="4F81BD"/>
                </a:solidFill>
                <a:latin typeface="Courier"/>
                <a:cs typeface="Courier"/>
              </a:rPr>
              <a:t> A  </a:t>
            </a:r>
            <a:r>
              <a:rPr lang="en-US" dirty="0">
                <a:solidFill>
                  <a:srgbClr val="FF0000"/>
                </a:solidFill>
                <a:latin typeface="Courier"/>
                <a:cs typeface="Courier"/>
              </a:rPr>
              <a:t>B  </a:t>
            </a:r>
            <a:r>
              <a:rPr lang="en-US" dirty="0">
                <a:solidFill>
                  <a:srgbClr val="4F81BD"/>
                </a:solidFill>
                <a:latin typeface="Courier"/>
                <a:cs typeface="Courier"/>
              </a:rPr>
              <a:t>A  A  </a:t>
            </a:r>
            <a:r>
              <a:rPr lang="en-US" dirty="0">
                <a:solidFill>
                  <a:srgbClr val="FF0000"/>
                </a:solidFill>
                <a:latin typeface="Courier"/>
                <a:cs typeface="Courier"/>
              </a:rPr>
              <a:t>B  </a:t>
            </a:r>
            <a:r>
              <a:rPr lang="en-US" dirty="0">
                <a:solidFill>
                  <a:srgbClr val="4F81BD"/>
                </a:solidFill>
                <a:latin typeface="Courier"/>
                <a:cs typeface="Courier"/>
              </a:rPr>
              <a:t>A  A  A  A  A  A  </a:t>
            </a:r>
            <a:r>
              <a:rPr lang="en-US" dirty="0">
                <a:solidFill>
                  <a:srgbClr val="FF0000"/>
                </a:solidFill>
                <a:latin typeface="Courier"/>
                <a:cs typeface="Courier"/>
              </a:rPr>
              <a:t>B  </a:t>
            </a:r>
            <a:r>
              <a:rPr lang="en-US" dirty="0">
                <a:solidFill>
                  <a:srgbClr val="4F81BD"/>
                </a:solidFill>
                <a:latin typeface="Courier"/>
                <a:cs typeface="Courier"/>
              </a:rPr>
              <a:t>A  </a:t>
            </a:r>
            <a:r>
              <a:rPr lang="en-US" dirty="0">
                <a:solidFill>
                  <a:srgbClr val="FF0000"/>
                </a:solidFill>
                <a:latin typeface="Courier"/>
                <a:cs typeface="Courier"/>
              </a:rPr>
              <a:t>B  </a:t>
            </a:r>
            <a:r>
              <a:rPr lang="en-US" dirty="0">
                <a:solidFill>
                  <a:srgbClr val="4F81BD"/>
                </a:solidFill>
                <a:latin typeface="Courier"/>
                <a:cs typeface="Courier"/>
              </a:rPr>
              <a:t>A  A  A A  A  A</a:t>
            </a:r>
          </a:p>
        </p:txBody>
      </p:sp>
      <p:sp>
        <p:nvSpPr>
          <p:cNvPr id="5" name="TextBox 4"/>
          <p:cNvSpPr txBox="1"/>
          <p:nvPr/>
        </p:nvSpPr>
        <p:spPr>
          <a:xfrm>
            <a:off x="1795376" y="4833502"/>
            <a:ext cx="4254642" cy="646331"/>
          </a:xfrm>
          <a:prstGeom prst="rect">
            <a:avLst/>
          </a:prstGeom>
          <a:noFill/>
        </p:spPr>
        <p:txBody>
          <a:bodyPr wrap="none" rtlCol="0">
            <a:spAutoFit/>
          </a:bodyPr>
          <a:lstStyle/>
          <a:p>
            <a:r>
              <a:rPr lang="en-US" dirty="0">
                <a:latin typeface="Helvetica Neue Light"/>
                <a:cs typeface="Helvetica Neue Light"/>
              </a:rPr>
              <a:t>A runs 16 times during the 20 time slices</a:t>
            </a:r>
          </a:p>
          <a:p>
            <a:r>
              <a:rPr lang="en-US" dirty="0">
                <a:latin typeface="Helvetica Neue Light"/>
                <a:cs typeface="Helvetica Neue Light"/>
              </a:rPr>
              <a:t>B runs four times during the 20 time slice</a:t>
            </a:r>
          </a:p>
        </p:txBody>
      </p:sp>
      <p:sp>
        <p:nvSpPr>
          <p:cNvPr id="6" name="Rectangular Callout 5"/>
          <p:cNvSpPr/>
          <p:nvPr/>
        </p:nvSpPr>
        <p:spPr>
          <a:xfrm>
            <a:off x="6745266" y="4429620"/>
            <a:ext cx="3269052" cy="2192272"/>
          </a:xfrm>
          <a:prstGeom prst="wedgeRectCallout">
            <a:avLst>
              <a:gd name="adj1" fmla="val -72826"/>
              <a:gd name="adj2" fmla="val -11009"/>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b="1" dirty="0">
                <a:latin typeface="Helvetica Neue Light"/>
                <a:cs typeface="Helvetica Neue Light"/>
              </a:rPr>
              <a:t>This isn’t exactly what we wanted, but over longer periods, A should get CPU 75% of the time. Lottery scheduling is most effective over many scheduling decisions.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FFAB-51A3-4FE0-A16E-AE809B2C389F}"/>
              </a:ext>
            </a:extLst>
          </p:cNvPr>
          <p:cNvSpPr>
            <a:spLocks noGrp="1"/>
          </p:cNvSpPr>
          <p:nvPr>
            <p:ph type="title"/>
          </p:nvPr>
        </p:nvSpPr>
        <p:spPr/>
        <p:txBody>
          <a:bodyPr/>
          <a:lstStyle/>
          <a:p>
            <a:r>
              <a:rPr lang="en-US" dirty="0"/>
              <a:t>Why randomness?</a:t>
            </a:r>
          </a:p>
        </p:txBody>
      </p:sp>
      <p:sp>
        <p:nvSpPr>
          <p:cNvPr id="3" name="Content Placeholder 2">
            <a:extLst>
              <a:ext uri="{FF2B5EF4-FFF2-40B4-BE49-F238E27FC236}">
                <a16:creationId xmlns:a16="http://schemas.microsoft.com/office/drawing/2014/main" id="{2858CD2F-A2FE-4A1F-8418-E5E4ADB62062}"/>
              </a:ext>
            </a:extLst>
          </p:cNvPr>
          <p:cNvSpPr>
            <a:spLocks noGrp="1"/>
          </p:cNvSpPr>
          <p:nvPr>
            <p:ph idx="1"/>
          </p:nvPr>
        </p:nvSpPr>
        <p:spPr/>
        <p:txBody>
          <a:bodyPr/>
          <a:lstStyle/>
          <a:p>
            <a:r>
              <a:rPr lang="en-US" dirty="0"/>
              <a:t>Absolutely minimal amount of data per-process needs to be kept – no “history” to keep and update</a:t>
            </a:r>
          </a:p>
          <a:p>
            <a:r>
              <a:rPr lang="en-US" dirty="0"/>
              <a:t>Fast to make a decision (assuming our random generator is fast)</a:t>
            </a:r>
          </a:p>
          <a:p>
            <a:r>
              <a:rPr lang="en-US" dirty="0"/>
              <a:t>Randomness avoids weird problems where the scheduler has a pattern that works particular badly for one particular application</a:t>
            </a:r>
          </a:p>
          <a:p>
            <a:endParaRPr lang="en-US" dirty="0"/>
          </a:p>
        </p:txBody>
      </p:sp>
    </p:spTree>
    <p:extLst>
      <p:ext uri="{BB962C8B-B14F-4D97-AF65-F5344CB8AC3E}">
        <p14:creationId xmlns:p14="http://schemas.microsoft.com/office/powerpoint/2010/main" val="4237864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Lottery scheduling</a:t>
            </a:r>
          </a:p>
        </p:txBody>
      </p:sp>
      <p:sp>
        <p:nvSpPr>
          <p:cNvPr id="3" name="Content Placeholder 2"/>
          <p:cNvSpPr>
            <a:spLocks noGrp="1"/>
          </p:cNvSpPr>
          <p:nvPr>
            <p:ph idx="1"/>
          </p:nvPr>
        </p:nvSpPr>
        <p:spPr/>
        <p:txBody>
          <a:bodyPr/>
          <a:lstStyle/>
          <a:p>
            <a:r>
              <a:rPr lang="en-US" dirty="0"/>
              <a:t>Lotteries can be fast, require little state</a:t>
            </a:r>
          </a:p>
        </p:txBody>
      </p:sp>
      <p:sp>
        <p:nvSpPr>
          <p:cNvPr id="4" name="Rectangle 3"/>
          <p:cNvSpPr/>
          <p:nvPr/>
        </p:nvSpPr>
        <p:spPr>
          <a:xfrm>
            <a:off x="1982789" y="3516498"/>
            <a:ext cx="1811500" cy="73817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Helvetica Neue Light"/>
                <a:cs typeface="Helvetica Neue Light"/>
              </a:rPr>
              <a:t>Task A (10 </a:t>
            </a:r>
            <a:r>
              <a:rPr lang="en-US" dirty="0" err="1">
                <a:latin typeface="Helvetica Neue Light"/>
                <a:cs typeface="Helvetica Neue Light"/>
              </a:rPr>
              <a:t>tix</a:t>
            </a:r>
            <a:r>
              <a:rPr lang="en-US" dirty="0">
                <a:latin typeface="Helvetica Neue Light"/>
                <a:cs typeface="Helvetica Neue Light"/>
              </a:rPr>
              <a:t>)</a:t>
            </a:r>
          </a:p>
        </p:txBody>
      </p:sp>
      <p:sp>
        <p:nvSpPr>
          <p:cNvPr id="5" name="Rectangle 4"/>
          <p:cNvSpPr/>
          <p:nvPr/>
        </p:nvSpPr>
        <p:spPr>
          <a:xfrm>
            <a:off x="3926269" y="3516498"/>
            <a:ext cx="1496273" cy="73817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Helvetica Neue Light"/>
                <a:cs typeface="Helvetica Neue Light"/>
              </a:rPr>
              <a:t>Task B (2 </a:t>
            </a:r>
            <a:r>
              <a:rPr lang="en-US" dirty="0" err="1">
                <a:latin typeface="Helvetica Neue Light"/>
                <a:cs typeface="Helvetica Neue Light"/>
              </a:rPr>
              <a:t>tix</a:t>
            </a:r>
            <a:r>
              <a:rPr lang="en-US" dirty="0">
                <a:latin typeface="Helvetica Neue Light"/>
                <a:cs typeface="Helvetica Neue Light"/>
              </a:rPr>
              <a:t>)</a:t>
            </a:r>
          </a:p>
        </p:txBody>
      </p:sp>
      <p:sp>
        <p:nvSpPr>
          <p:cNvPr id="6" name="Rectangle 5"/>
          <p:cNvSpPr/>
          <p:nvPr/>
        </p:nvSpPr>
        <p:spPr>
          <a:xfrm>
            <a:off x="5585796" y="3516498"/>
            <a:ext cx="1496273" cy="73817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Helvetica Neue Light"/>
                <a:cs typeface="Helvetica Neue Light"/>
              </a:rPr>
              <a:t>Task C (5 </a:t>
            </a:r>
            <a:r>
              <a:rPr lang="en-US" dirty="0" err="1">
                <a:latin typeface="Helvetica Neue Light"/>
                <a:cs typeface="Helvetica Neue Light"/>
              </a:rPr>
              <a:t>tix</a:t>
            </a:r>
            <a:r>
              <a:rPr lang="en-US" dirty="0">
                <a:latin typeface="Helvetica Neue Light"/>
                <a:cs typeface="Helvetica Neue Light"/>
              </a:rPr>
              <a:t>)</a:t>
            </a:r>
          </a:p>
        </p:txBody>
      </p:sp>
      <p:sp>
        <p:nvSpPr>
          <p:cNvPr id="7" name="Rectangle 6"/>
          <p:cNvSpPr/>
          <p:nvPr/>
        </p:nvSpPr>
        <p:spPr>
          <a:xfrm>
            <a:off x="7224476" y="3516498"/>
            <a:ext cx="1496273" cy="73817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Helvetica Neue Light"/>
                <a:cs typeface="Helvetica Neue Light"/>
              </a:rPr>
              <a:t>Task D (1 </a:t>
            </a:r>
            <a:r>
              <a:rPr lang="en-US" dirty="0" err="1">
                <a:latin typeface="Helvetica Neue Light"/>
                <a:cs typeface="Helvetica Neue Light"/>
              </a:rPr>
              <a:t>tix</a:t>
            </a:r>
            <a:r>
              <a:rPr lang="en-US" dirty="0">
                <a:latin typeface="Helvetica Neue Light"/>
                <a:cs typeface="Helvetica Neue Light"/>
              </a:rPr>
              <a:t>)</a:t>
            </a:r>
          </a:p>
        </p:txBody>
      </p:sp>
      <p:sp>
        <p:nvSpPr>
          <p:cNvPr id="8" name="Rectangle 7"/>
          <p:cNvSpPr/>
          <p:nvPr/>
        </p:nvSpPr>
        <p:spPr>
          <a:xfrm>
            <a:off x="8873149" y="3516498"/>
            <a:ext cx="1496273" cy="73817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Helvetica Neue Light"/>
                <a:cs typeface="Helvetica Neue Light"/>
              </a:rPr>
              <a:t>Task E (2 </a:t>
            </a:r>
            <a:r>
              <a:rPr lang="en-US" dirty="0" err="1">
                <a:latin typeface="Helvetica Neue Light"/>
                <a:cs typeface="Helvetica Neue Light"/>
              </a:rPr>
              <a:t>tix</a:t>
            </a:r>
            <a:r>
              <a:rPr lang="en-US" dirty="0">
                <a:latin typeface="Helvetica Neue Light"/>
                <a:cs typeface="Helvetica Neue Light"/>
              </a:rPr>
              <a:t>)</a:t>
            </a:r>
          </a:p>
        </p:txBody>
      </p:sp>
      <p:cxnSp>
        <p:nvCxnSpPr>
          <p:cNvPr id="10" name="Curved Connector 9"/>
          <p:cNvCxnSpPr>
            <a:stCxn id="4" idx="2"/>
            <a:endCxn id="5" idx="2"/>
          </p:cNvCxnSpPr>
          <p:nvPr/>
        </p:nvCxnSpPr>
        <p:spPr>
          <a:xfrm rot="16200000" flipH="1">
            <a:off x="3781472" y="3361743"/>
            <a:ext cx="1588" cy="1785866"/>
          </a:xfrm>
          <a:prstGeom prst="curvedConnector3">
            <a:avLst>
              <a:gd name="adj1" fmla="val 14395466"/>
            </a:avLst>
          </a:prstGeom>
          <a:ln w="47625" cap="flat" cmpd="sng" algn="ctr">
            <a:solidFill>
              <a:schemeClr val="accent1"/>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2" name="Curved Connector 11"/>
          <p:cNvCxnSpPr>
            <a:stCxn id="5" idx="2"/>
            <a:endCxn id="6" idx="2"/>
          </p:cNvCxnSpPr>
          <p:nvPr/>
        </p:nvCxnSpPr>
        <p:spPr>
          <a:xfrm rot="16200000" flipH="1">
            <a:off x="5504168" y="3424913"/>
            <a:ext cx="1588" cy="1659527"/>
          </a:xfrm>
          <a:prstGeom prst="curvedConnector3">
            <a:avLst>
              <a:gd name="adj1" fmla="val 14395466"/>
            </a:avLst>
          </a:prstGeom>
          <a:ln w="47625" cap="flat" cmpd="sng" algn="ctr">
            <a:solidFill>
              <a:schemeClr val="accent1"/>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5" name="Curved Connector 14"/>
          <p:cNvCxnSpPr>
            <a:stCxn id="6" idx="2"/>
            <a:endCxn id="7" idx="2"/>
          </p:cNvCxnSpPr>
          <p:nvPr/>
        </p:nvCxnSpPr>
        <p:spPr>
          <a:xfrm rot="16200000" flipH="1">
            <a:off x="7153272" y="3435336"/>
            <a:ext cx="1588" cy="1638680"/>
          </a:xfrm>
          <a:prstGeom prst="curvedConnector3">
            <a:avLst>
              <a:gd name="adj1" fmla="val 14395466"/>
            </a:avLst>
          </a:prstGeom>
          <a:ln w="47625" cap="flat" cmpd="sng" algn="ctr">
            <a:solidFill>
              <a:schemeClr val="accent1"/>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8" name="Curved Connector 17"/>
          <p:cNvCxnSpPr>
            <a:stCxn id="7" idx="2"/>
            <a:endCxn id="8" idx="2"/>
          </p:cNvCxnSpPr>
          <p:nvPr/>
        </p:nvCxnSpPr>
        <p:spPr>
          <a:xfrm rot="16200000" flipH="1">
            <a:off x="8796948" y="3430340"/>
            <a:ext cx="1588" cy="1648673"/>
          </a:xfrm>
          <a:prstGeom prst="curvedConnector3">
            <a:avLst>
              <a:gd name="adj1" fmla="val 14395466"/>
            </a:avLst>
          </a:prstGeom>
          <a:ln w="47625" cap="flat" cmpd="sng" algn="ctr">
            <a:solidFill>
              <a:schemeClr val="accent1"/>
            </a:solidFill>
            <a:prstDash val="solid"/>
            <a:round/>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982789" y="2539012"/>
            <a:ext cx="5670142" cy="369332"/>
          </a:xfrm>
          <a:prstGeom prst="rect">
            <a:avLst/>
          </a:prstGeom>
          <a:noFill/>
        </p:spPr>
        <p:txBody>
          <a:bodyPr wrap="none" rtlCol="0">
            <a:spAutoFit/>
          </a:bodyPr>
          <a:lstStyle/>
          <a:p>
            <a:r>
              <a:rPr lang="en-US" dirty="0">
                <a:latin typeface="Helvetica Neue Light"/>
                <a:cs typeface="Helvetica Neue Light"/>
              </a:rPr>
              <a:t>Scheduler picks random number between 0 and 19 … </a:t>
            </a:r>
          </a:p>
        </p:txBody>
      </p:sp>
      <p:sp>
        <p:nvSpPr>
          <p:cNvPr id="22" name="TextBox 21"/>
          <p:cNvSpPr txBox="1"/>
          <p:nvPr/>
        </p:nvSpPr>
        <p:spPr>
          <a:xfrm>
            <a:off x="7476426" y="2539012"/>
            <a:ext cx="496981" cy="369332"/>
          </a:xfrm>
          <a:prstGeom prst="rect">
            <a:avLst/>
          </a:prstGeom>
          <a:noFill/>
        </p:spPr>
        <p:txBody>
          <a:bodyPr wrap="none" rtlCol="0">
            <a:spAutoFit/>
          </a:bodyPr>
          <a:lstStyle/>
          <a:p>
            <a:r>
              <a:rPr lang="en-US" b="1" dirty="0">
                <a:latin typeface="Helvetica Neue Light"/>
                <a:cs typeface="Helvetica Neue Light"/>
              </a:rPr>
              <a:t>15!</a:t>
            </a:r>
          </a:p>
        </p:txBody>
      </p:sp>
      <p:grpSp>
        <p:nvGrpSpPr>
          <p:cNvPr id="27" name="Group 26"/>
          <p:cNvGrpSpPr/>
          <p:nvPr/>
        </p:nvGrpSpPr>
        <p:grpSpPr>
          <a:xfrm>
            <a:off x="2251288" y="4471085"/>
            <a:ext cx="1312909" cy="1563183"/>
            <a:chOff x="727287" y="4471084"/>
            <a:chExt cx="1312909" cy="1563183"/>
          </a:xfrm>
        </p:grpSpPr>
        <p:sp>
          <p:nvSpPr>
            <p:cNvPr id="24" name="Up Arrow 23"/>
            <p:cNvSpPr/>
            <p:nvPr/>
          </p:nvSpPr>
          <p:spPr>
            <a:xfrm>
              <a:off x="868080" y="4471084"/>
              <a:ext cx="994506" cy="978408"/>
            </a:xfrm>
            <a:prstGeom prst="upArrow">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dirty="0"/>
            </a:p>
          </p:txBody>
        </p:sp>
        <p:sp>
          <p:nvSpPr>
            <p:cNvPr id="26" name="TextBox 25"/>
            <p:cNvSpPr txBox="1"/>
            <p:nvPr/>
          </p:nvSpPr>
          <p:spPr>
            <a:xfrm>
              <a:off x="727287" y="5449492"/>
              <a:ext cx="1312909" cy="584775"/>
            </a:xfrm>
            <a:prstGeom prst="rect">
              <a:avLst/>
            </a:prstGeom>
            <a:noFill/>
          </p:spPr>
          <p:txBody>
            <a:bodyPr wrap="square" rtlCol="0">
              <a:spAutoFit/>
            </a:bodyPr>
            <a:lstStyle/>
            <a:p>
              <a:r>
                <a:rPr lang="en-US" sz="1600" b="1" dirty="0">
                  <a:latin typeface="Helvetica Neue Light"/>
                  <a:cs typeface="Helvetica Neue Light"/>
                </a:rPr>
                <a:t>Sum = 10</a:t>
              </a:r>
            </a:p>
            <a:p>
              <a:r>
                <a:rPr lang="en-US" sz="1600" b="1" dirty="0">
                  <a:latin typeface="Helvetica Neue Light"/>
                  <a:cs typeface="Helvetica Neue Light"/>
                </a:rPr>
                <a:t>Sum &lt; 15</a:t>
              </a:r>
            </a:p>
          </p:txBody>
        </p:sp>
      </p:grpSp>
      <p:grpSp>
        <p:nvGrpSpPr>
          <p:cNvPr id="31" name="Group 30"/>
          <p:cNvGrpSpPr/>
          <p:nvPr/>
        </p:nvGrpSpPr>
        <p:grpSpPr>
          <a:xfrm>
            <a:off x="4018745" y="4471085"/>
            <a:ext cx="1312909" cy="1563183"/>
            <a:chOff x="727287" y="4471084"/>
            <a:chExt cx="1312909" cy="1563183"/>
          </a:xfrm>
        </p:grpSpPr>
        <p:sp>
          <p:nvSpPr>
            <p:cNvPr id="32" name="Up Arrow 31"/>
            <p:cNvSpPr/>
            <p:nvPr/>
          </p:nvSpPr>
          <p:spPr>
            <a:xfrm>
              <a:off x="868080" y="4471084"/>
              <a:ext cx="994506" cy="978408"/>
            </a:xfrm>
            <a:prstGeom prst="upArrow">
              <a:avLst/>
            </a:prstGeom>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dirty="0"/>
            </a:p>
          </p:txBody>
        </p:sp>
        <p:sp>
          <p:nvSpPr>
            <p:cNvPr id="33" name="TextBox 32"/>
            <p:cNvSpPr txBox="1"/>
            <p:nvPr/>
          </p:nvSpPr>
          <p:spPr>
            <a:xfrm>
              <a:off x="727287" y="5449492"/>
              <a:ext cx="1312909" cy="584775"/>
            </a:xfrm>
            <a:prstGeom prst="rect">
              <a:avLst/>
            </a:prstGeom>
            <a:noFill/>
          </p:spPr>
          <p:txBody>
            <a:bodyPr wrap="square" rtlCol="0">
              <a:spAutoFit/>
            </a:bodyPr>
            <a:lstStyle/>
            <a:p>
              <a:r>
                <a:rPr lang="en-US" sz="1600" b="1" dirty="0">
                  <a:latin typeface="Helvetica Neue Light"/>
                  <a:cs typeface="Helvetica Neue Light"/>
                </a:rPr>
                <a:t>Sum = 12</a:t>
              </a:r>
            </a:p>
            <a:p>
              <a:r>
                <a:rPr lang="en-US" sz="1600" b="1" dirty="0">
                  <a:latin typeface="Helvetica Neue Light"/>
                  <a:cs typeface="Helvetica Neue Light"/>
                </a:rPr>
                <a:t>Sum &lt; 15</a:t>
              </a:r>
            </a:p>
          </p:txBody>
        </p:sp>
      </p:grpSp>
      <p:grpSp>
        <p:nvGrpSpPr>
          <p:cNvPr id="34" name="Group 33"/>
          <p:cNvGrpSpPr/>
          <p:nvPr/>
        </p:nvGrpSpPr>
        <p:grpSpPr>
          <a:xfrm>
            <a:off x="5678272" y="4471085"/>
            <a:ext cx="1312909" cy="1563183"/>
            <a:chOff x="727287" y="4471084"/>
            <a:chExt cx="1312909" cy="1563183"/>
          </a:xfrm>
        </p:grpSpPr>
        <p:sp>
          <p:nvSpPr>
            <p:cNvPr id="35" name="Up Arrow 34"/>
            <p:cNvSpPr/>
            <p:nvPr/>
          </p:nvSpPr>
          <p:spPr>
            <a:xfrm>
              <a:off x="868080" y="4471084"/>
              <a:ext cx="994506" cy="978408"/>
            </a:xfrm>
            <a:prstGeom prst="upArrow">
              <a:avLst/>
            </a:prstGeom>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600" dirty="0"/>
            </a:p>
          </p:txBody>
        </p:sp>
        <p:sp>
          <p:nvSpPr>
            <p:cNvPr id="36" name="TextBox 35"/>
            <p:cNvSpPr txBox="1"/>
            <p:nvPr/>
          </p:nvSpPr>
          <p:spPr>
            <a:xfrm>
              <a:off x="727287" y="5449492"/>
              <a:ext cx="1312909" cy="584775"/>
            </a:xfrm>
            <a:prstGeom prst="rect">
              <a:avLst/>
            </a:prstGeom>
            <a:noFill/>
          </p:spPr>
          <p:txBody>
            <a:bodyPr wrap="square" rtlCol="0">
              <a:spAutoFit/>
            </a:bodyPr>
            <a:lstStyle/>
            <a:p>
              <a:r>
                <a:rPr lang="en-US" sz="1600" b="1" dirty="0">
                  <a:latin typeface="Helvetica Neue Light"/>
                  <a:cs typeface="Helvetica Neue Light"/>
                </a:rPr>
                <a:t>Sum = 17</a:t>
              </a:r>
            </a:p>
            <a:p>
              <a:r>
                <a:rPr lang="en-US" sz="1600" b="1" dirty="0">
                  <a:latin typeface="Helvetica Neue Light"/>
                  <a:cs typeface="Helvetica Neue Light"/>
                </a:rPr>
                <a:t>Sum &gt;= 15</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2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Lottery scheduling</a:t>
            </a:r>
          </a:p>
        </p:txBody>
      </p:sp>
      <p:sp>
        <p:nvSpPr>
          <p:cNvPr id="3" name="Content Placeholder 2"/>
          <p:cNvSpPr>
            <a:spLocks noGrp="1"/>
          </p:cNvSpPr>
          <p:nvPr>
            <p:ph idx="1"/>
          </p:nvPr>
        </p:nvSpPr>
        <p:spPr/>
        <p:txBody>
          <a:bodyPr>
            <a:normAutofit/>
          </a:bodyPr>
          <a:lstStyle/>
          <a:p>
            <a:r>
              <a:rPr lang="en-US" sz="2000" dirty="0"/>
              <a:t>Tickets can be dynamically assigned</a:t>
            </a:r>
          </a:p>
          <a:p>
            <a:r>
              <a:rPr lang="en-US" sz="2400" dirty="0">
                <a:solidFill>
                  <a:srgbClr val="4F81BD"/>
                </a:solidFill>
              </a:rPr>
              <a:t>Currencies</a:t>
            </a:r>
            <a:endParaRPr lang="en-US" sz="2000" dirty="0">
              <a:solidFill>
                <a:srgbClr val="4F81BD"/>
              </a:solidFill>
            </a:endParaRPr>
          </a:p>
          <a:p>
            <a:pPr lvl="1"/>
            <a:r>
              <a:rPr lang="en-US" sz="2000" dirty="0"/>
              <a:t>Allows tasks to express importance of sub-tasks</a:t>
            </a:r>
          </a:p>
          <a:p>
            <a:pPr lvl="1"/>
            <a:r>
              <a:rPr lang="en-US" sz="2000" dirty="0"/>
              <a:t>Lotteries always convert tickets to base currency</a:t>
            </a:r>
          </a:p>
          <a:p>
            <a:r>
              <a:rPr lang="en-US" sz="2400" dirty="0">
                <a:solidFill>
                  <a:schemeClr val="accent1"/>
                </a:solidFill>
              </a:rPr>
              <a:t>Compensation</a:t>
            </a:r>
          </a:p>
          <a:p>
            <a:pPr lvl="1"/>
            <a:r>
              <a:rPr lang="en-US" sz="2000" dirty="0"/>
              <a:t>Handles case when task doesn’t use entire slice</a:t>
            </a:r>
          </a:p>
          <a:p>
            <a:pPr lvl="1"/>
            <a:r>
              <a:rPr lang="en-US" sz="2000" dirty="0"/>
              <a:t>Idea is to inflate tickets proportional to unused resources</a:t>
            </a:r>
            <a:endParaRPr lang="en-US" sz="2400" dirty="0"/>
          </a:p>
          <a:p>
            <a:r>
              <a:rPr lang="en-US" sz="2400" dirty="0">
                <a:solidFill>
                  <a:srgbClr val="4F81BD"/>
                </a:solidFill>
              </a:rPr>
              <a:t>Transfers</a:t>
            </a:r>
          </a:p>
          <a:p>
            <a:pPr lvl="1"/>
            <a:r>
              <a:rPr lang="en-US" sz="2000" dirty="0"/>
              <a:t>Allows tasks to hand off tickets to other tasks</a:t>
            </a:r>
          </a:p>
          <a:p>
            <a:pPr lvl="1"/>
            <a:r>
              <a:rPr lang="en-US" sz="2000" dirty="0"/>
              <a:t>Very useful when dependencies arise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25556</TotalTime>
  <Words>944</Words>
  <Application>Microsoft Office PowerPoint</Application>
  <PresentationFormat>Widescreen</PresentationFormat>
  <Paragraphs>134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Helvetica Neue Light</vt:lpstr>
      <vt:lpstr>Consolas</vt:lpstr>
      <vt:lpstr>Courier</vt:lpstr>
      <vt:lpstr>Arial</vt:lpstr>
      <vt:lpstr>Calibri</vt:lpstr>
      <vt:lpstr>Office Theme</vt:lpstr>
      <vt:lpstr>Proportional Share cgroups &amp; Lottery Scheduling</vt:lpstr>
      <vt:lpstr>cgroups</vt:lpstr>
      <vt:lpstr>Using cgroups</vt:lpstr>
      <vt:lpstr>cgroups</vt:lpstr>
      <vt:lpstr>Lottery scheduling</vt:lpstr>
      <vt:lpstr>Lottery scheduling</vt:lpstr>
      <vt:lpstr>Why randomness?</vt:lpstr>
      <vt:lpstr>Lottery scheduling</vt:lpstr>
      <vt:lpstr>Lottery scheduling</vt:lpstr>
      <vt:lpstr>Currencies</vt:lpstr>
      <vt:lpstr>Compensation</vt:lpstr>
      <vt:lpstr>Transfers</vt:lpstr>
      <vt:lpstr>CFS scheduling</vt:lpstr>
    </vt:vector>
  </TitlesOfParts>
  <Company>Duke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 210: Intro</dc:title>
  <dc:creator>Landon Cox</dc:creator>
  <cp:lastModifiedBy>Hewner, Mike</cp:lastModifiedBy>
  <cp:revision>920</cp:revision>
  <dcterms:created xsi:type="dcterms:W3CDTF">2016-03-25T14:02:36Z</dcterms:created>
  <dcterms:modified xsi:type="dcterms:W3CDTF">2020-09-08T13:35:33Z</dcterms:modified>
</cp:coreProperties>
</file>