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1"/>
    <p:sldMasterId id="2147483922" r:id="rId2"/>
    <p:sldMasterId id="2147484119" r:id="rId3"/>
  </p:sldMasterIdLst>
  <p:notesMasterIdLst>
    <p:notesMasterId r:id="rId37"/>
  </p:notesMasterIdLst>
  <p:sldIdLst>
    <p:sldId id="492" r:id="rId4"/>
    <p:sldId id="435" r:id="rId5"/>
    <p:sldId id="1535" r:id="rId6"/>
    <p:sldId id="578" r:id="rId7"/>
    <p:sldId id="1550" r:id="rId8"/>
    <p:sldId id="1536" r:id="rId9"/>
    <p:sldId id="1426" r:id="rId10"/>
    <p:sldId id="1548" r:id="rId11"/>
    <p:sldId id="1537" r:id="rId12"/>
    <p:sldId id="619" r:id="rId13"/>
    <p:sldId id="1533" r:id="rId14"/>
    <p:sldId id="1534" r:id="rId15"/>
    <p:sldId id="1561" r:id="rId16"/>
    <p:sldId id="1538" r:id="rId17"/>
    <p:sldId id="1516" r:id="rId18"/>
    <p:sldId id="433" r:id="rId19"/>
    <p:sldId id="436" r:id="rId20"/>
    <p:sldId id="1539" r:id="rId21"/>
    <p:sldId id="1475" r:id="rId22"/>
    <p:sldId id="1551" r:id="rId23"/>
    <p:sldId id="1540" r:id="rId24"/>
    <p:sldId id="1542" r:id="rId25"/>
    <p:sldId id="1544" r:id="rId26"/>
    <p:sldId id="1554" r:id="rId27"/>
    <p:sldId id="1557" r:id="rId28"/>
    <p:sldId id="1558" r:id="rId29"/>
    <p:sldId id="1545" r:id="rId30"/>
    <p:sldId id="1546" r:id="rId31"/>
    <p:sldId id="1552" r:id="rId32"/>
    <p:sldId id="1553" r:id="rId33"/>
    <p:sldId id="1555" r:id="rId34"/>
    <p:sldId id="1556" r:id="rId35"/>
    <p:sldId id="156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46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76"/>
    <p:restoredTop sz="93632"/>
  </p:normalViewPr>
  <p:slideViewPr>
    <p:cSldViewPr snapToGrid="0" snapToObjects="1">
      <p:cViewPr>
        <p:scale>
          <a:sx n="100" d="100"/>
          <a:sy n="100" d="100"/>
        </p:scale>
        <p:origin x="672" y="776"/>
      </p:cViewPr>
      <p:guideLst>
        <p:guide orient="horz" pos="2160"/>
        <p:guide pos="2880"/>
      </p:guideLst>
    </p:cSldViewPr>
  </p:slideViewPr>
  <p:notesTextViewPr>
    <p:cViewPr>
      <p:scale>
        <a:sx n="100" d="100"/>
        <a:sy n="100" d="100"/>
      </p:scale>
      <p:origin x="0" y="0"/>
    </p:cViewPr>
  </p:notesTextViewPr>
  <p:sorterViewPr>
    <p:cViewPr>
      <p:scale>
        <a:sx n="1" d="1"/>
        <a:sy n="1" d="1"/>
      </p:scale>
      <p:origin x="0" y="-1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D6791-563E-8E47-83A4-9E7CB0E579E7}" type="datetimeFigureOut">
              <a:rPr lang="en-US" smtClean="0"/>
              <a:t>9/12/20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5A228-5C2A-004E-A23A-F2830DC3DE91}" type="slidenum">
              <a:rPr lang="en-US" smtClean="0"/>
              <a:t>‹#›</a:t>
            </a:fld>
            <a:endParaRPr lang="en-US"/>
          </a:p>
        </p:txBody>
      </p:sp>
    </p:spTree>
    <p:extLst>
      <p:ext uri="{BB962C8B-B14F-4D97-AF65-F5344CB8AC3E}">
        <p14:creationId xmlns:p14="http://schemas.microsoft.com/office/powerpoint/2010/main" val="35185820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32F4B3CE-7978-CC47-BB02-3F70B98A13D3}"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pPr>
            <a:endParaRPr lang="en-US" sz="1800">
              <a:solidFill>
                <a:prstClr val="white"/>
              </a:solidFill>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4955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D7113CB9-9A72-F24E-8D2E-4CA3AFA73C24}"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5</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03619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D7113CB9-9A72-F24E-8D2E-4CA3AFA73C24}"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7</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380620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BFBAAA67-FB5F-A84F-B527-AC347AE3FC48}"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93287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488814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736549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4269190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964718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86065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985400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pPr>
                <a:defRPr/>
              </a:pPr>
              <a:t>‹#›</a:t>
            </a:fld>
            <a:endParaRPr lang="en-US"/>
          </a:p>
        </p:txBody>
      </p:sp>
    </p:spTree>
    <p:extLst>
      <p:ext uri="{BB962C8B-B14F-4D97-AF65-F5344CB8AC3E}">
        <p14:creationId xmlns:p14="http://schemas.microsoft.com/office/powerpoint/2010/main" val="1829336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1437982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pPr>
                <a:defRPr/>
              </a:pPr>
              <a:t>‹#›</a:t>
            </a:fld>
            <a:endParaRPr lang="en-US"/>
          </a:p>
        </p:txBody>
      </p:sp>
    </p:spTree>
    <p:extLst>
      <p:ext uri="{BB962C8B-B14F-4D97-AF65-F5344CB8AC3E}">
        <p14:creationId xmlns:p14="http://schemas.microsoft.com/office/powerpoint/2010/main" val="239526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pPr>
                <a:defRPr/>
              </a:pPr>
              <a:t>‹#›</a:t>
            </a:fld>
            <a:endParaRPr lang="en-US"/>
          </a:p>
        </p:txBody>
      </p:sp>
    </p:spTree>
    <p:extLst>
      <p:ext uri="{BB962C8B-B14F-4D97-AF65-F5344CB8AC3E}">
        <p14:creationId xmlns:p14="http://schemas.microsoft.com/office/powerpoint/2010/main" val="126393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597E1196-C208-4942-9493-FBB4FA8EE65D}" type="slidenum">
              <a:rPr lang="en-US" sz="2400">
                <a:solidFill>
                  <a:srgbClr val="37305A"/>
                </a:solidFill>
                <a:latin typeface="Arial" charset="0"/>
              </a:rPr>
              <a:pPr fontAlgn="base">
                <a:spcBef>
                  <a:spcPct val="0"/>
                </a:spcBef>
                <a:spcAft>
                  <a:spcPct val="0"/>
                </a:spcAft>
                <a:defRPr/>
              </a:pPr>
              <a:t>‹#›</a:t>
            </a:fld>
            <a:r>
              <a:rPr lang="en-US" sz="2400">
                <a:solidFill>
                  <a:srgbClr val="37305A"/>
                </a:solidFill>
                <a:latin typeface="Arial" charset="0"/>
              </a:rPr>
              <a:t> of 12</a:t>
            </a:r>
          </a:p>
        </p:txBody>
      </p:sp>
    </p:spTree>
    <p:extLst>
      <p:ext uri="{BB962C8B-B14F-4D97-AF65-F5344CB8AC3E}">
        <p14:creationId xmlns:p14="http://schemas.microsoft.com/office/powerpoint/2010/main" val="869825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pPr>
                <a:defRPr/>
              </a:pPr>
              <a:t>‹#›</a:t>
            </a:fld>
            <a:endParaRPr lang="en-US"/>
          </a:p>
        </p:txBody>
      </p:sp>
    </p:spTree>
    <p:extLst>
      <p:ext uri="{BB962C8B-B14F-4D97-AF65-F5344CB8AC3E}">
        <p14:creationId xmlns:p14="http://schemas.microsoft.com/office/powerpoint/2010/main" val="162493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pPr>
                <a:defRPr/>
              </a:pPr>
              <a:t>‹#›</a:t>
            </a:fld>
            <a:endParaRPr lang="en-US"/>
          </a:p>
        </p:txBody>
      </p:sp>
    </p:spTree>
    <p:extLst>
      <p:ext uri="{BB962C8B-B14F-4D97-AF65-F5344CB8AC3E}">
        <p14:creationId xmlns:p14="http://schemas.microsoft.com/office/powerpoint/2010/main" val="10565075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pPr>
                <a:defRPr/>
              </a:pPr>
              <a:t>‹#›</a:t>
            </a:fld>
            <a:endParaRPr lang="en-US"/>
          </a:p>
        </p:txBody>
      </p:sp>
    </p:spTree>
    <p:extLst>
      <p:ext uri="{BB962C8B-B14F-4D97-AF65-F5344CB8AC3E}">
        <p14:creationId xmlns:p14="http://schemas.microsoft.com/office/powerpoint/2010/main" val="1177240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pPr>
                <a:defRPr/>
              </a:pPr>
              <a:t>‹#›</a:t>
            </a:fld>
            <a:endParaRPr lang="en-US"/>
          </a:p>
        </p:txBody>
      </p:sp>
    </p:spTree>
    <p:extLst>
      <p:ext uri="{BB962C8B-B14F-4D97-AF65-F5344CB8AC3E}">
        <p14:creationId xmlns:p14="http://schemas.microsoft.com/office/powerpoint/2010/main" val="1447866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pPr>
                <a:defRPr/>
              </a:pPr>
              <a:t>‹#›</a:t>
            </a:fld>
            <a:endParaRPr lang="en-US"/>
          </a:p>
        </p:txBody>
      </p:sp>
    </p:spTree>
    <p:extLst>
      <p:ext uri="{BB962C8B-B14F-4D97-AF65-F5344CB8AC3E}">
        <p14:creationId xmlns:p14="http://schemas.microsoft.com/office/powerpoint/2010/main" val="1320602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pPr>
                <a:defRPr/>
              </a:pPr>
              <a:t>‹#›</a:t>
            </a:fld>
            <a:endParaRPr lang="en-US"/>
          </a:p>
        </p:txBody>
      </p:sp>
    </p:spTree>
    <p:extLst>
      <p:ext uri="{BB962C8B-B14F-4D97-AF65-F5344CB8AC3E}">
        <p14:creationId xmlns:p14="http://schemas.microsoft.com/office/powerpoint/2010/main" val="7749442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pPr>
                <a:defRPr/>
              </a:pPr>
              <a:t>‹#›</a:t>
            </a:fld>
            <a:endParaRPr lang="en-US"/>
          </a:p>
        </p:txBody>
      </p:sp>
    </p:spTree>
    <p:extLst>
      <p:ext uri="{BB962C8B-B14F-4D97-AF65-F5344CB8AC3E}">
        <p14:creationId xmlns:p14="http://schemas.microsoft.com/office/powerpoint/2010/main" val="18122710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pPr>
                <a:defRPr/>
              </a:pPr>
              <a:t>‹#›</a:t>
            </a:fld>
            <a:endParaRPr lang="en-US"/>
          </a:p>
        </p:txBody>
      </p:sp>
    </p:spTree>
    <p:extLst>
      <p:ext uri="{BB962C8B-B14F-4D97-AF65-F5344CB8AC3E}">
        <p14:creationId xmlns:p14="http://schemas.microsoft.com/office/powerpoint/2010/main" val="21140123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pPr>
                <a:defRPr/>
              </a:pPr>
              <a:t>‹#›</a:t>
            </a:fld>
            <a:endParaRPr lang="en-US"/>
          </a:p>
        </p:txBody>
      </p:sp>
    </p:spTree>
    <p:extLst>
      <p:ext uri="{BB962C8B-B14F-4D97-AF65-F5344CB8AC3E}">
        <p14:creationId xmlns:p14="http://schemas.microsoft.com/office/powerpoint/2010/main" val="117489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717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63F0ADA3-3B2E-674C-87EF-02A693D51051}"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77517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22307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3551120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94131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62278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18065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Tree>
    <p:extLst>
      <p:ext uri="{BB962C8B-B14F-4D97-AF65-F5344CB8AC3E}">
        <p14:creationId xmlns:p14="http://schemas.microsoft.com/office/powerpoint/2010/main" val="238687084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82734513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FFB013BD-5475-554F-B776-151B3F9B72F8}"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473647495"/>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901687" y="1557130"/>
            <a:ext cx="5264426"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ct val="0"/>
              </a:spcBef>
              <a:spcAft>
                <a:spcPct val="0"/>
              </a:spcAft>
              <a:buClr>
                <a:srgbClr val="000000"/>
              </a:buClr>
              <a:buSzPct val="100000"/>
              <a:buFont typeface="Times New Roman" charset="0"/>
              <a:buNone/>
            </a:pPr>
            <a:endParaRPr lang="en-US" b="1" dirty="0">
              <a:solidFill>
                <a:srgbClr val="161645"/>
              </a:solidFill>
              <a:latin typeface="Calibri" charset="0"/>
            </a:endParaRPr>
          </a:p>
          <a:p>
            <a:pPr algn="ctr" defTabSz="455613" eaLnBrk="1" fontAlgn="base" hangingPunct="1">
              <a:spcBef>
                <a:spcPct val="0"/>
              </a:spcBef>
              <a:spcAft>
                <a:spcPct val="0"/>
              </a:spcAft>
              <a:buClr>
                <a:srgbClr val="000000"/>
              </a:buClr>
              <a:buSzPct val="100000"/>
              <a:buFont typeface="Times New Roman" charset="0"/>
              <a:buNone/>
            </a:pPr>
            <a:r>
              <a:rPr lang="en-US" sz="3600" b="1" dirty="0">
                <a:solidFill>
                  <a:srgbClr val="161645"/>
                </a:solidFill>
                <a:latin typeface="Calibri" charset="0"/>
              </a:rPr>
              <a:t>Scheduler Activations</a:t>
            </a:r>
          </a:p>
          <a:p>
            <a:pPr algn="ctr" defTabSz="455613" eaLnBrk="1" fontAlgn="base" hangingPunct="1">
              <a:spcBef>
                <a:spcPct val="0"/>
              </a:spcBef>
              <a:spcAft>
                <a:spcPct val="0"/>
              </a:spcAft>
              <a:buClr>
                <a:srgbClr val="000000"/>
              </a:buClr>
              <a:buSzPct val="100000"/>
              <a:buFont typeface="Times New Roman" charset="0"/>
              <a:buNone/>
            </a:pPr>
            <a:r>
              <a:rPr lang="en-US" b="1" dirty="0">
                <a:solidFill>
                  <a:srgbClr val="161645"/>
                </a:solidFill>
                <a:latin typeface="Calibri" charset="0"/>
              </a:rPr>
              <a:t>Reconceptualizing the kernel interface for high-performance threads</a:t>
            </a:r>
            <a:endParaRPr lang="en-US" sz="2800" b="1" dirty="0">
              <a:solidFill>
                <a:srgbClr val="161645"/>
              </a:solidFill>
              <a:latin typeface="Calibri" charset="0"/>
            </a:endParaRP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Jeff Chase</a:t>
            </a:r>
          </a:p>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Duke University</a:t>
            </a:r>
          </a:p>
        </p:txBody>
      </p:sp>
    </p:spTree>
    <p:extLst>
      <p:ext uri="{BB962C8B-B14F-4D97-AF65-F5344CB8AC3E}">
        <p14:creationId xmlns:p14="http://schemas.microsoft.com/office/powerpoint/2010/main" val="3576382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p:txBody>
          <a:bodyPr/>
          <a:lstStyle/>
          <a:p>
            <a:r>
              <a:rPr lang="en-US" dirty="0">
                <a:latin typeface="Arial" charset="0"/>
                <a:ea typeface="ＭＳ Ｐゴシック" charset="0"/>
                <a:cs typeface="Arial" charset="0"/>
              </a:rPr>
              <a:t>Thread library API</a:t>
            </a:r>
          </a:p>
        </p:txBody>
      </p:sp>
      <p:grpSp>
        <p:nvGrpSpPr>
          <p:cNvPr id="267266" name="Group 3"/>
          <p:cNvGrpSpPr>
            <a:grpSpLocks/>
          </p:cNvGrpSpPr>
          <p:nvPr/>
        </p:nvGrpSpPr>
        <p:grpSpPr bwMode="auto">
          <a:xfrm>
            <a:off x="7200900" y="1600200"/>
            <a:ext cx="914400" cy="914400"/>
            <a:chOff x="3689" y="1658"/>
            <a:chExt cx="576" cy="576"/>
          </a:xfrm>
        </p:grpSpPr>
        <p:grpSp>
          <p:nvGrpSpPr>
            <p:cNvPr id="267275" name="Group 4"/>
            <p:cNvGrpSpPr>
              <a:grpSpLocks/>
            </p:cNvGrpSpPr>
            <p:nvPr/>
          </p:nvGrpSpPr>
          <p:grpSpPr bwMode="auto">
            <a:xfrm>
              <a:off x="3689" y="1658"/>
              <a:ext cx="576" cy="576"/>
              <a:chOff x="4269" y="2781"/>
              <a:chExt cx="576" cy="576"/>
            </a:xfrm>
          </p:grpSpPr>
          <p:sp>
            <p:nvSpPr>
              <p:cNvPr id="30"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a:defRPr/>
                </a:pPr>
                <a:endParaRPr lang="en-US" sz="2400" kern="0">
                  <a:solidFill>
                    <a:sysClr val="windowText" lastClr="000000"/>
                  </a:solidFill>
                  <a:latin typeface="Arial" charset="0"/>
                  <a:ea typeface="Arial" charset="0"/>
                  <a:cs typeface="ＭＳ Ｐゴシック" charset="0"/>
                </a:endParaRPr>
              </a:p>
            </p:txBody>
          </p:sp>
          <p:sp>
            <p:nvSpPr>
              <p:cNvPr id="31"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a:defRPr/>
                </a:pPr>
                <a:endParaRPr lang="en-US" sz="2400" kern="0">
                  <a:solidFill>
                    <a:sysClr val="windowText" lastClr="000000"/>
                  </a:solidFill>
                  <a:latin typeface="Arial" charset="0"/>
                  <a:ea typeface="Arial" charset="0"/>
                  <a:cs typeface="ＭＳ Ｐゴシック" charset="0"/>
                </a:endParaRPr>
              </a:p>
            </p:txBody>
          </p:sp>
        </p:grpSp>
        <p:sp>
          <p:nvSpPr>
            <p:cNvPr id="29"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latin typeface="Arial" charset="0"/>
                <a:ea typeface="Arial" charset="0"/>
                <a:cs typeface="ＭＳ Ｐゴシック" charset="0"/>
              </a:endParaRPr>
            </a:p>
          </p:txBody>
        </p:sp>
      </p:grpSp>
      <p:sp>
        <p:nvSpPr>
          <p:cNvPr id="50" name="Text Box 26"/>
          <p:cNvSpPr txBox="1">
            <a:spLocks noChangeArrowheads="1"/>
          </p:cNvSpPr>
          <p:nvPr/>
        </p:nvSpPr>
        <p:spPr bwMode="auto">
          <a:xfrm>
            <a:off x="1676400" y="1676400"/>
            <a:ext cx="5181600" cy="768350"/>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fontAlgn="base" hangingPunct="1">
              <a:lnSpc>
                <a:spcPct val="65000"/>
              </a:lnSpc>
              <a:spcBef>
                <a:spcPct val="50000"/>
              </a:spcBef>
              <a:spcAft>
                <a:spcPct val="0"/>
              </a:spcAft>
              <a:defRPr/>
            </a:pPr>
            <a:r>
              <a:rPr lang="en-US" dirty="0" err="1">
                <a:solidFill>
                  <a:srgbClr val="000000"/>
                </a:solidFill>
              </a:rPr>
              <a:t>thread_create</a:t>
            </a:r>
            <a:r>
              <a:rPr lang="en-US" dirty="0">
                <a:solidFill>
                  <a:srgbClr val="000000"/>
                </a:solidFill>
              </a:rPr>
              <a:t>(</a:t>
            </a:r>
            <a:r>
              <a:rPr lang="en-US" dirty="0" err="1">
                <a:solidFill>
                  <a:srgbClr val="000000"/>
                </a:solidFill>
              </a:rPr>
              <a:t>func</a:t>
            </a:r>
            <a:r>
              <a:rPr lang="en-US" dirty="0">
                <a:solidFill>
                  <a:srgbClr val="000000"/>
                </a:solidFill>
              </a:rPr>
              <a:t>, </a:t>
            </a:r>
            <a:r>
              <a:rPr lang="en-US" dirty="0" err="1">
                <a:solidFill>
                  <a:srgbClr val="000000"/>
                </a:solidFill>
              </a:rPr>
              <a:t>arg</a:t>
            </a:r>
            <a:r>
              <a:rPr lang="en-US" dirty="0">
                <a:solidFill>
                  <a:srgbClr val="000000"/>
                </a:solidFill>
              </a:rPr>
              <a:t>);</a:t>
            </a:r>
          </a:p>
          <a:p>
            <a:pPr eaLnBrk="1" fontAlgn="base" hangingPunct="1">
              <a:lnSpc>
                <a:spcPct val="65000"/>
              </a:lnSpc>
              <a:spcBef>
                <a:spcPct val="50000"/>
              </a:spcBef>
              <a:spcAft>
                <a:spcPct val="0"/>
              </a:spcAft>
              <a:defRPr/>
            </a:pPr>
            <a:r>
              <a:rPr lang="en-US" dirty="0" err="1">
                <a:solidFill>
                  <a:srgbClr val="000000"/>
                </a:solidFill>
              </a:rPr>
              <a:t>thread_yield</a:t>
            </a:r>
            <a:r>
              <a:rPr lang="en-US" dirty="0">
                <a:solidFill>
                  <a:srgbClr val="000000"/>
                </a:solidFill>
              </a:rPr>
              <a:t>();</a:t>
            </a:r>
          </a:p>
          <a:p>
            <a:pPr eaLnBrk="1" fontAlgn="base" hangingPunct="1">
              <a:lnSpc>
                <a:spcPct val="65000"/>
              </a:lnSpc>
              <a:spcBef>
                <a:spcPct val="50000"/>
              </a:spcBef>
              <a:spcAft>
                <a:spcPct val="0"/>
              </a:spcAft>
              <a:defRPr/>
            </a:pPr>
            <a:endParaRPr lang="en-US" dirty="0">
              <a:solidFill>
                <a:srgbClr val="000000"/>
              </a:solidFill>
            </a:endParaRPr>
          </a:p>
        </p:txBody>
      </p:sp>
      <p:sp>
        <p:nvSpPr>
          <p:cNvPr id="28" name="Text Box 26"/>
          <p:cNvSpPr txBox="1">
            <a:spLocks noChangeArrowheads="1"/>
          </p:cNvSpPr>
          <p:nvPr/>
        </p:nvSpPr>
        <p:spPr bwMode="auto">
          <a:xfrm>
            <a:off x="2590800" y="2971800"/>
            <a:ext cx="4624388" cy="790575"/>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fontAlgn="base" hangingPunct="1">
              <a:lnSpc>
                <a:spcPct val="65000"/>
              </a:lnSpc>
              <a:spcBef>
                <a:spcPct val="50000"/>
              </a:spcBef>
              <a:spcAft>
                <a:spcPct val="0"/>
              </a:spcAft>
              <a:defRPr/>
            </a:pPr>
            <a:r>
              <a:rPr lang="en-US">
                <a:solidFill>
                  <a:srgbClr val="000000"/>
                </a:solidFill>
              </a:rPr>
              <a:t>thread_lock(lockID);</a:t>
            </a:r>
          </a:p>
          <a:p>
            <a:pPr eaLnBrk="1" fontAlgn="base" hangingPunct="1">
              <a:lnSpc>
                <a:spcPct val="65000"/>
              </a:lnSpc>
              <a:spcBef>
                <a:spcPct val="50000"/>
              </a:spcBef>
              <a:spcAft>
                <a:spcPct val="0"/>
              </a:spcAft>
              <a:defRPr/>
            </a:pPr>
            <a:r>
              <a:rPr lang="en-US">
                <a:solidFill>
                  <a:srgbClr val="000000"/>
                </a:solidFill>
              </a:rPr>
              <a:t>thread_unlock(lockID);</a:t>
            </a:r>
          </a:p>
          <a:p>
            <a:pPr eaLnBrk="1" fontAlgn="base" hangingPunct="1">
              <a:lnSpc>
                <a:spcPct val="65000"/>
              </a:lnSpc>
              <a:spcBef>
                <a:spcPct val="50000"/>
              </a:spcBef>
              <a:spcAft>
                <a:spcPct val="0"/>
              </a:spcAft>
              <a:defRPr/>
            </a:pPr>
            <a:endParaRPr lang="en-US">
              <a:solidFill>
                <a:srgbClr val="000000"/>
              </a:solidFill>
            </a:endParaRPr>
          </a:p>
        </p:txBody>
      </p:sp>
      <p:sp>
        <p:nvSpPr>
          <p:cNvPr id="33" name="Text Box 26"/>
          <p:cNvSpPr txBox="1">
            <a:spLocks noChangeArrowheads="1"/>
          </p:cNvSpPr>
          <p:nvPr/>
        </p:nvSpPr>
        <p:spPr bwMode="auto">
          <a:xfrm>
            <a:off x="2590800" y="4267200"/>
            <a:ext cx="4648200" cy="1268413"/>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fontAlgn="base" hangingPunct="1">
              <a:lnSpc>
                <a:spcPct val="65000"/>
              </a:lnSpc>
              <a:spcBef>
                <a:spcPct val="50000"/>
              </a:spcBef>
              <a:spcAft>
                <a:spcPct val="0"/>
              </a:spcAft>
              <a:defRPr/>
            </a:pPr>
            <a:r>
              <a:rPr lang="en-US">
                <a:solidFill>
                  <a:srgbClr val="000000"/>
                </a:solidFill>
              </a:rPr>
              <a:t>thread_wait(lockID, cvID);</a:t>
            </a:r>
          </a:p>
          <a:p>
            <a:pPr eaLnBrk="1" fontAlgn="base" hangingPunct="1">
              <a:lnSpc>
                <a:spcPct val="65000"/>
              </a:lnSpc>
              <a:spcBef>
                <a:spcPct val="50000"/>
              </a:spcBef>
              <a:spcAft>
                <a:spcPct val="0"/>
              </a:spcAft>
              <a:defRPr/>
            </a:pPr>
            <a:r>
              <a:rPr lang="en-US">
                <a:solidFill>
                  <a:srgbClr val="000000"/>
                </a:solidFill>
              </a:rPr>
              <a:t>thread_signal(lockID, cvID);</a:t>
            </a:r>
          </a:p>
          <a:p>
            <a:pPr eaLnBrk="1" fontAlgn="base" hangingPunct="1">
              <a:lnSpc>
                <a:spcPct val="65000"/>
              </a:lnSpc>
              <a:spcBef>
                <a:spcPct val="50000"/>
              </a:spcBef>
              <a:spcAft>
                <a:spcPct val="0"/>
              </a:spcAft>
              <a:defRPr/>
            </a:pPr>
            <a:r>
              <a:rPr lang="en-US">
                <a:solidFill>
                  <a:srgbClr val="000000"/>
                </a:solidFill>
              </a:rPr>
              <a:t>thread_broadcast(lockID, cvID);</a:t>
            </a:r>
          </a:p>
          <a:p>
            <a:pPr eaLnBrk="1" fontAlgn="base" hangingPunct="1">
              <a:lnSpc>
                <a:spcPct val="65000"/>
              </a:lnSpc>
              <a:spcBef>
                <a:spcPct val="50000"/>
              </a:spcBef>
              <a:spcAft>
                <a:spcPct val="0"/>
              </a:spcAft>
              <a:defRPr/>
            </a:pPr>
            <a:endParaRPr lang="en-US">
              <a:solidFill>
                <a:srgbClr val="000000"/>
              </a:solidFill>
            </a:endParaRPr>
          </a:p>
        </p:txBody>
      </p:sp>
      <p:sp>
        <p:nvSpPr>
          <p:cNvPr id="267270" name="TextBox 10"/>
          <p:cNvSpPr txBox="1">
            <a:spLocks noChangeArrowheads="1"/>
          </p:cNvSpPr>
          <p:nvPr/>
        </p:nvSpPr>
        <p:spPr bwMode="auto">
          <a:xfrm>
            <a:off x="152400" y="1828800"/>
            <a:ext cx="13144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Threads</a:t>
            </a:r>
            <a:endParaRPr lang="en-US">
              <a:solidFill>
                <a:srgbClr val="003367"/>
              </a:solidFill>
              <a:latin typeface="Arial" charset="0"/>
              <a:ea typeface="ＭＳ Ｐゴシック" charset="0"/>
              <a:cs typeface="Arial" charset="0"/>
            </a:endParaRPr>
          </a:p>
        </p:txBody>
      </p:sp>
      <p:sp>
        <p:nvSpPr>
          <p:cNvPr id="267271" name="TextBox 11"/>
          <p:cNvSpPr txBox="1">
            <a:spLocks noChangeArrowheads="1"/>
          </p:cNvSpPr>
          <p:nvPr/>
        </p:nvSpPr>
        <p:spPr bwMode="auto">
          <a:xfrm>
            <a:off x="201613" y="3124200"/>
            <a:ext cx="22367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Locks/Mutexes</a:t>
            </a:r>
            <a:endParaRPr lang="en-US">
              <a:solidFill>
                <a:srgbClr val="003367"/>
              </a:solidFill>
              <a:latin typeface="Arial" charset="0"/>
              <a:ea typeface="ＭＳ Ｐゴシック" charset="0"/>
              <a:cs typeface="Arial" charset="0"/>
            </a:endParaRPr>
          </a:p>
        </p:txBody>
      </p:sp>
      <p:sp>
        <p:nvSpPr>
          <p:cNvPr id="267272" name="TextBox 12"/>
          <p:cNvSpPr txBox="1">
            <a:spLocks noChangeArrowheads="1"/>
          </p:cNvSpPr>
          <p:nvPr/>
        </p:nvSpPr>
        <p:spPr bwMode="auto">
          <a:xfrm>
            <a:off x="914400" y="4419600"/>
            <a:ext cx="2362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Condition Variables</a:t>
            </a:r>
            <a:endParaRPr lang="en-US">
              <a:solidFill>
                <a:srgbClr val="003367"/>
              </a:solidFill>
              <a:latin typeface="Arial" charset="0"/>
              <a:ea typeface="ＭＳ Ｐゴシック" charset="0"/>
              <a:cs typeface="Arial" charset="0"/>
            </a:endParaRPr>
          </a:p>
        </p:txBody>
      </p:sp>
      <p:sp>
        <p:nvSpPr>
          <p:cNvPr id="267273" name="Rectangle 13"/>
          <p:cNvSpPr>
            <a:spLocks noChangeArrowheads="1"/>
          </p:cNvSpPr>
          <p:nvPr/>
        </p:nvSpPr>
        <p:spPr bwMode="auto">
          <a:xfrm>
            <a:off x="2438400" y="2743200"/>
            <a:ext cx="4937125" cy="3124200"/>
          </a:xfrm>
          <a:prstGeom prst="rect">
            <a:avLst/>
          </a:prstGeom>
          <a:noFill/>
          <a:ln w="28575">
            <a:solidFill>
              <a:srgbClr val="000000"/>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fontAlgn="base">
              <a:spcBef>
                <a:spcPct val="0"/>
              </a:spcBef>
              <a:spcAft>
                <a:spcPct val="0"/>
              </a:spcAft>
              <a:buClr>
                <a:srgbClr val="000000"/>
              </a:buClr>
              <a:buSzPct val="100000"/>
              <a:buFont typeface="Times New Roman" charset="0"/>
              <a:buNone/>
            </a:pPr>
            <a:endParaRPr lang="en-US" sz="2400">
              <a:solidFill>
                <a:prstClr val="white"/>
              </a:solidFill>
              <a:latin typeface="Arial" charset="0"/>
              <a:ea typeface="ＭＳ Ｐゴシック" charset="0"/>
              <a:cs typeface="ＭＳ Ｐゴシック" charset="0"/>
            </a:endParaRPr>
          </a:p>
        </p:txBody>
      </p:sp>
      <p:sp>
        <p:nvSpPr>
          <p:cNvPr id="267274" name="TextBox 14"/>
          <p:cNvSpPr txBox="1">
            <a:spLocks noChangeArrowheads="1"/>
          </p:cNvSpPr>
          <p:nvPr/>
        </p:nvSpPr>
        <p:spPr bwMode="auto">
          <a:xfrm>
            <a:off x="7467600" y="3733800"/>
            <a:ext cx="2057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Mesa monitors</a:t>
            </a:r>
            <a:endParaRPr lang="en-US">
              <a:solidFill>
                <a:srgbClr val="003367"/>
              </a:solidFill>
              <a:latin typeface="Arial" charset="0"/>
              <a:ea typeface="ＭＳ Ｐゴシック" charset="0"/>
              <a:cs typeface="Arial" charset="0"/>
            </a:endParaRPr>
          </a:p>
        </p:txBody>
      </p:sp>
      <p:sp>
        <p:nvSpPr>
          <p:cNvPr id="16" name="TextBox 14"/>
          <p:cNvSpPr txBox="1">
            <a:spLocks noChangeArrowheads="1"/>
          </p:cNvSpPr>
          <p:nvPr/>
        </p:nvSpPr>
        <p:spPr bwMode="auto">
          <a:xfrm>
            <a:off x="438150" y="6320135"/>
            <a:ext cx="76771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fontAlgn="base">
              <a:spcBef>
                <a:spcPct val="0"/>
              </a:spcBef>
              <a:spcAft>
                <a:spcPct val="0"/>
              </a:spcAft>
            </a:pPr>
            <a:r>
              <a:rPr lang="en-US" sz="2000" b="1" dirty="0">
                <a:solidFill>
                  <a:srgbClr val="003367"/>
                </a:solidFill>
                <a:latin typeface="Arial" charset="0"/>
                <a:ea typeface="ＭＳ Ｐゴシック" charset="0"/>
                <a:cs typeface="Arial" charset="0"/>
              </a:rPr>
              <a:t>All functions return an error code: 0 is success, else -1.</a:t>
            </a:r>
            <a:endParaRPr lang="en-US" sz="1600" b="1" dirty="0">
              <a:solidFill>
                <a:srgbClr val="003367"/>
              </a:solidFill>
              <a:latin typeface="Arial" charset="0"/>
              <a:ea typeface="ＭＳ Ｐゴシック" charset="0"/>
              <a:cs typeface="Arial" charset="0"/>
            </a:endParaRPr>
          </a:p>
        </p:txBody>
      </p:sp>
    </p:spTree>
    <p:extLst>
      <p:ext uri="{BB962C8B-B14F-4D97-AF65-F5344CB8AC3E}">
        <p14:creationId xmlns:p14="http://schemas.microsoft.com/office/powerpoint/2010/main" val="29048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378DA46C-D914-4B42-BB14-8201DAF54175}"/>
              </a:ext>
            </a:extLst>
          </p:cNvPr>
          <p:cNvSpPr>
            <a:spLocks noGrp="1"/>
          </p:cNvSpPr>
          <p:nvPr>
            <p:ph type="title"/>
          </p:nvPr>
        </p:nvSpPr>
        <p:spPr/>
        <p:txBody>
          <a:bodyPr/>
          <a:lstStyle/>
          <a:p>
            <a:r>
              <a:rPr lang="en-US" dirty="0"/>
              <a:t>Thread library: the story so far</a:t>
            </a:r>
          </a:p>
        </p:txBody>
      </p:sp>
      <p:grpSp>
        <p:nvGrpSpPr>
          <p:cNvPr id="23" name="Group 22">
            <a:extLst>
              <a:ext uri="{FF2B5EF4-FFF2-40B4-BE49-F238E27FC236}">
                <a16:creationId xmlns:a16="http://schemas.microsoft.com/office/drawing/2014/main" id="{B52CFC95-69B4-5146-BC82-AED42AC56F72}"/>
              </a:ext>
            </a:extLst>
          </p:cNvPr>
          <p:cNvGrpSpPr/>
          <p:nvPr/>
        </p:nvGrpSpPr>
        <p:grpSpPr>
          <a:xfrm>
            <a:off x="3773962" y="1937652"/>
            <a:ext cx="3188130" cy="2157522"/>
            <a:chOff x="2386013" y="1782866"/>
            <a:chExt cx="4572000" cy="3094037"/>
          </a:xfrm>
        </p:grpSpPr>
        <p:sp>
          <p:nvSpPr>
            <p:cNvPr id="24" name="Oval 23">
              <a:extLst>
                <a:ext uri="{FF2B5EF4-FFF2-40B4-BE49-F238E27FC236}">
                  <a16:creationId xmlns:a16="http://schemas.microsoft.com/office/drawing/2014/main" id="{50B531FB-A9DB-E44B-93B2-8DF8541613B2}"/>
                </a:ext>
              </a:extLst>
            </p:cNvPr>
            <p:cNvSpPr>
              <a:spLocks noChangeArrowheads="1"/>
            </p:cNvSpPr>
            <p:nvPr/>
          </p:nvSpPr>
          <p:spPr bwMode="auto">
            <a:xfrm>
              <a:off x="4138613" y="1782866"/>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b="1" kern="0" dirty="0">
                  <a:solidFill>
                    <a:sysClr val="windowText" lastClr="000000"/>
                  </a:solidFill>
                  <a:latin typeface="Arial"/>
                  <a:ea typeface="Arial" charset="0"/>
                  <a:cs typeface="ＭＳ Ｐゴシック" charset="0"/>
                </a:rPr>
                <a:t>run</a:t>
              </a:r>
            </a:p>
          </p:txBody>
        </p:sp>
        <p:sp>
          <p:nvSpPr>
            <p:cNvPr id="25" name="Oval 24">
              <a:extLst>
                <a:ext uri="{FF2B5EF4-FFF2-40B4-BE49-F238E27FC236}">
                  <a16:creationId xmlns:a16="http://schemas.microsoft.com/office/drawing/2014/main" id="{2FF40EA1-F05E-624B-A4E7-4FF096657326}"/>
                </a:ext>
              </a:extLst>
            </p:cNvPr>
            <p:cNvSpPr>
              <a:spLocks noChangeArrowheads="1"/>
            </p:cNvSpPr>
            <p:nvPr/>
          </p:nvSpPr>
          <p:spPr bwMode="auto">
            <a:xfrm>
              <a:off x="58912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b="1" kern="0" dirty="0">
                  <a:solidFill>
                    <a:sysClr val="windowText" lastClr="000000"/>
                  </a:solidFill>
                  <a:latin typeface="Arial"/>
                  <a:ea typeface="Arial" charset="0"/>
                  <a:cs typeface="ＭＳ Ｐゴシック" charset="0"/>
                </a:rPr>
                <a:t>ready</a:t>
              </a:r>
              <a:endParaRPr lang="en-US" sz="2000" b="1" kern="0" dirty="0">
                <a:solidFill>
                  <a:sysClr val="windowText" lastClr="000000"/>
                </a:solidFill>
                <a:latin typeface="Arial"/>
                <a:ea typeface="Arial" charset="0"/>
                <a:cs typeface="ＭＳ Ｐゴシック" charset="0"/>
              </a:endParaRPr>
            </a:p>
          </p:txBody>
        </p:sp>
        <p:sp>
          <p:nvSpPr>
            <p:cNvPr id="26" name="Oval 25">
              <a:extLst>
                <a:ext uri="{FF2B5EF4-FFF2-40B4-BE49-F238E27FC236}">
                  <a16:creationId xmlns:a16="http://schemas.microsoft.com/office/drawing/2014/main" id="{E3C460C2-C653-FC4B-9F2F-2C56828D5CB4}"/>
                </a:ext>
              </a:extLst>
            </p:cNvPr>
            <p:cNvSpPr>
              <a:spLocks noChangeArrowheads="1"/>
            </p:cNvSpPr>
            <p:nvPr/>
          </p:nvSpPr>
          <p:spPr bwMode="auto">
            <a:xfrm>
              <a:off x="2386013" y="3810103"/>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defTabSz="455613">
                <a:defRPr/>
              </a:pPr>
              <a:r>
                <a:rPr lang="en-US" b="1" kern="0" dirty="0">
                  <a:solidFill>
                    <a:sysClr val="windowText" lastClr="000000"/>
                  </a:solidFill>
                  <a:latin typeface="Arial"/>
                  <a:ea typeface="Arial" charset="0"/>
                  <a:cs typeface="ＭＳ Ｐゴシック" charset="0"/>
                </a:rPr>
                <a:t>block</a:t>
              </a:r>
            </a:p>
          </p:txBody>
        </p:sp>
        <p:cxnSp>
          <p:nvCxnSpPr>
            <p:cNvPr id="27" name="AutoShape 6">
              <a:extLst>
                <a:ext uri="{FF2B5EF4-FFF2-40B4-BE49-F238E27FC236}">
                  <a16:creationId xmlns:a16="http://schemas.microsoft.com/office/drawing/2014/main" id="{42D6DF24-20C8-9D4A-BD00-DC282C649B5E}"/>
                </a:ext>
              </a:extLst>
            </p:cNvPr>
            <p:cNvCxnSpPr>
              <a:cxnSpLocks noChangeShapeType="1"/>
            </p:cNvCxnSpPr>
            <p:nvPr/>
          </p:nvCxnSpPr>
          <p:spPr bwMode="auto">
            <a:xfrm flipH="1">
              <a:off x="3241675" y="2652816"/>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28" name="AutoShape 7">
              <a:extLst>
                <a:ext uri="{FF2B5EF4-FFF2-40B4-BE49-F238E27FC236}">
                  <a16:creationId xmlns:a16="http://schemas.microsoft.com/office/drawing/2014/main" id="{F6AF656A-B8AE-0241-817F-5EB44F02397D}"/>
                </a:ext>
              </a:extLst>
            </p:cNvPr>
            <p:cNvCxnSpPr>
              <a:cxnSpLocks noChangeShapeType="1"/>
              <a:stCxn id="26" idx="6"/>
              <a:endCxn id="25" idx="2"/>
            </p:cNvCxnSpPr>
            <p:nvPr/>
          </p:nvCxnSpPr>
          <p:spPr bwMode="auto">
            <a:xfrm>
              <a:off x="3452813" y="4343503"/>
              <a:ext cx="2438400" cy="0"/>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29" name="AutoShape 11">
              <a:extLst>
                <a:ext uri="{FF2B5EF4-FFF2-40B4-BE49-F238E27FC236}">
                  <a16:creationId xmlns:a16="http://schemas.microsoft.com/office/drawing/2014/main" id="{0C3736A5-2FEF-964C-80E3-F3EFD7942711}"/>
                </a:ext>
              </a:extLst>
            </p:cNvPr>
            <p:cNvCxnSpPr>
              <a:cxnSpLocks noChangeShapeType="1"/>
              <a:stCxn id="24" idx="6"/>
              <a:endCxn id="25" idx="0"/>
            </p:cNvCxnSpPr>
            <p:nvPr/>
          </p:nvCxnSpPr>
          <p:spPr bwMode="auto">
            <a:xfrm>
              <a:off x="5205413" y="2316266"/>
              <a:ext cx="1219200" cy="1493837"/>
            </a:xfrm>
            <a:prstGeom prst="curvedConnector2">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30" name="Text Box 12">
              <a:extLst>
                <a:ext uri="{FF2B5EF4-FFF2-40B4-BE49-F238E27FC236}">
                  <a16:creationId xmlns:a16="http://schemas.microsoft.com/office/drawing/2014/main" id="{6C4DDCD4-C8E0-9B44-ACF4-5EC1D00A8D09}"/>
                </a:ext>
              </a:extLst>
            </p:cNvPr>
            <p:cNvSpPr txBox="1">
              <a:spLocks noChangeArrowheads="1"/>
            </p:cNvSpPr>
            <p:nvPr/>
          </p:nvSpPr>
          <p:spPr bwMode="auto">
            <a:xfrm>
              <a:off x="6164263" y="2460728"/>
              <a:ext cx="264917" cy="441374"/>
            </a:xfrm>
            <a:prstGeom prst="rect">
              <a:avLst/>
            </a:prstGeom>
            <a:noFill/>
            <a:ln w="12700">
              <a:noFill/>
              <a:miter lim="800000"/>
              <a:headEnd type="none" w="sm" len="sm"/>
              <a:tailEnd type="none" w="sm" len="sm"/>
            </a:ln>
          </p:spPr>
          <p:txBody>
            <a:bodyPr wrap="none">
              <a:spAutoFit/>
            </a:bodyPr>
            <a:lstStyle/>
            <a:p>
              <a:pPr defTabSz="455613">
                <a:defRPr/>
              </a:pPr>
              <a:endParaRPr lang="en-US" sz="1400" i="1" kern="0">
                <a:solidFill>
                  <a:sysClr val="windowText" lastClr="000000"/>
                </a:solidFill>
                <a:latin typeface="Arial"/>
                <a:ea typeface="Arial" charset="0"/>
                <a:cs typeface="ＭＳ Ｐゴシック" charset="0"/>
              </a:endParaRPr>
            </a:p>
          </p:txBody>
        </p:sp>
        <p:cxnSp>
          <p:nvCxnSpPr>
            <p:cNvPr id="31" name="AutoShape 13">
              <a:extLst>
                <a:ext uri="{FF2B5EF4-FFF2-40B4-BE49-F238E27FC236}">
                  <a16:creationId xmlns:a16="http://schemas.microsoft.com/office/drawing/2014/main" id="{6DAD9A87-D2F8-994F-9E2C-A8AAFAAAD440}"/>
                </a:ext>
              </a:extLst>
            </p:cNvPr>
            <p:cNvCxnSpPr>
              <a:cxnSpLocks noChangeShapeType="1"/>
              <a:stCxn id="25" idx="1"/>
              <a:endCxn id="24" idx="5"/>
            </p:cNvCxnSpPr>
            <p:nvPr/>
          </p:nvCxnSpPr>
          <p:spPr bwMode="auto">
            <a:xfrm flipH="1" flipV="1">
              <a:off x="5049838" y="2694091"/>
              <a:ext cx="996950" cy="1271587"/>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32" name="Rectangle 58">
              <a:extLst>
                <a:ext uri="{FF2B5EF4-FFF2-40B4-BE49-F238E27FC236}">
                  <a16:creationId xmlns:a16="http://schemas.microsoft.com/office/drawing/2014/main" id="{3BCADF7A-DF4E-714C-93C9-7399EF78D666}"/>
                </a:ext>
              </a:extLst>
            </p:cNvPr>
            <p:cNvSpPr>
              <a:spLocks noChangeArrowheads="1"/>
            </p:cNvSpPr>
            <p:nvPr/>
          </p:nvSpPr>
          <p:spPr bwMode="auto">
            <a:xfrm>
              <a:off x="2770447" y="2846118"/>
              <a:ext cx="1136649" cy="369332"/>
            </a:xfrm>
            <a:prstGeom prst="rect">
              <a:avLst/>
            </a:prstGeom>
            <a:noFill/>
            <a:ln w="12700">
              <a:noFill/>
              <a:miter lim="800000"/>
              <a:headEnd type="none" w="sm" len="sm"/>
              <a:tailEnd type="none" w="sm" len="sm"/>
            </a:ln>
          </p:spPr>
          <p:txBody>
            <a:bodyPr wrap="none" anchor="ctr"/>
            <a:lstStyle/>
            <a:p>
              <a:pPr algn="ctr" defTabSz="914400" fontAlgn="base">
                <a:spcBef>
                  <a:spcPct val="0"/>
                </a:spcBef>
                <a:spcAft>
                  <a:spcPct val="0"/>
                </a:spcAft>
                <a:defRPr/>
              </a:pPr>
              <a:r>
                <a:rPr lang="en-US" b="1" kern="0" dirty="0">
                  <a:solidFill>
                    <a:srgbClr val="000000"/>
                  </a:solidFill>
                  <a:latin typeface="Arial"/>
                  <a:ea typeface="ＭＳ Ｐゴシック" charset="0"/>
                  <a:cs typeface="ＭＳ Ｐゴシック" charset="0"/>
                </a:rPr>
                <a:t>sleep</a:t>
              </a:r>
              <a:endParaRPr lang="en-US" sz="1600" b="1" kern="0" dirty="0">
                <a:solidFill>
                  <a:srgbClr val="000000"/>
                </a:solidFill>
                <a:latin typeface="Arial"/>
                <a:ea typeface="ＭＳ Ｐゴシック" charset="0"/>
                <a:cs typeface="ＭＳ Ｐゴシック" charset="0"/>
              </a:endParaRPr>
            </a:p>
          </p:txBody>
        </p:sp>
        <p:sp>
          <p:nvSpPr>
            <p:cNvPr id="33" name="Oval 67">
              <a:extLst>
                <a:ext uri="{FF2B5EF4-FFF2-40B4-BE49-F238E27FC236}">
                  <a16:creationId xmlns:a16="http://schemas.microsoft.com/office/drawing/2014/main" id="{567C236C-FACA-3042-AC69-15BE2AD0713A}"/>
                </a:ext>
              </a:extLst>
            </p:cNvPr>
            <p:cNvSpPr>
              <a:spLocks noChangeArrowheads="1"/>
            </p:cNvSpPr>
            <p:nvPr/>
          </p:nvSpPr>
          <p:spPr bwMode="auto">
            <a:xfrm>
              <a:off x="3857625" y="2933803"/>
              <a:ext cx="152400" cy="152400"/>
            </a:xfrm>
            <a:prstGeom prst="ellipse">
              <a:avLst/>
            </a:prstGeom>
            <a:solidFill>
              <a:srgbClr val="E8161F"/>
            </a:solidFill>
            <a:ln w="9525">
              <a:solidFill>
                <a:srgbClr val="003367"/>
              </a:solidFill>
              <a:round/>
              <a:headEnd/>
              <a:tailEnd/>
            </a:ln>
          </p:spPr>
          <p:txBody>
            <a:bodyPr/>
            <a:lstStyle/>
            <a:p>
              <a:pPr defTabSz="455613" fontAlgn="base">
                <a:spcBef>
                  <a:spcPct val="0"/>
                </a:spcBef>
                <a:spcAft>
                  <a:spcPct val="0"/>
                </a:spcAft>
                <a:buClr>
                  <a:srgbClr val="000000"/>
                </a:buClr>
                <a:buSzPct val="100000"/>
                <a:buFont typeface="Times New Roman" charset="0"/>
                <a:buNone/>
                <a:defRPr/>
              </a:pPr>
              <a:endParaRPr lang="en-US" sz="1600" kern="0">
                <a:solidFill>
                  <a:prstClr val="white"/>
                </a:solidFill>
                <a:latin typeface="Arial"/>
                <a:ea typeface="ＭＳ Ｐゴシック" charset="0"/>
                <a:cs typeface="Arial" charset="0"/>
              </a:endParaRPr>
            </a:p>
          </p:txBody>
        </p:sp>
        <p:sp>
          <p:nvSpPr>
            <p:cNvPr id="34" name="Oval 54">
              <a:extLst>
                <a:ext uri="{FF2B5EF4-FFF2-40B4-BE49-F238E27FC236}">
                  <a16:creationId xmlns:a16="http://schemas.microsoft.com/office/drawing/2014/main" id="{AAB49535-52B5-3249-9860-6822063BE18F}"/>
                </a:ext>
              </a:extLst>
            </p:cNvPr>
            <p:cNvSpPr>
              <a:spLocks noChangeArrowheads="1"/>
            </p:cNvSpPr>
            <p:nvPr/>
          </p:nvSpPr>
          <p:spPr bwMode="auto">
            <a:xfrm>
              <a:off x="5259231" y="4153003"/>
              <a:ext cx="152400" cy="152400"/>
            </a:xfrm>
            <a:prstGeom prst="ellipse">
              <a:avLst/>
            </a:prstGeom>
            <a:solidFill>
              <a:srgbClr val="008000"/>
            </a:solidFill>
            <a:ln w="9525">
              <a:solidFill>
                <a:srgbClr val="003367"/>
              </a:solidFill>
              <a:round/>
              <a:headEnd/>
              <a:tailEnd/>
            </a:ln>
          </p:spPr>
          <p:txBody>
            <a:bodyPr/>
            <a:lstStyle/>
            <a:p>
              <a:pPr defTabSz="455613" fontAlgn="base">
                <a:spcBef>
                  <a:spcPct val="0"/>
                </a:spcBef>
                <a:spcAft>
                  <a:spcPct val="0"/>
                </a:spcAft>
                <a:buClr>
                  <a:srgbClr val="000000"/>
                </a:buClr>
                <a:buSzPct val="100000"/>
                <a:buFont typeface="Times New Roman" charset="0"/>
                <a:buNone/>
                <a:defRPr/>
              </a:pPr>
              <a:endParaRPr lang="en-US" sz="1600" kern="0">
                <a:solidFill>
                  <a:prstClr val="white"/>
                </a:solidFill>
                <a:latin typeface="Arial"/>
                <a:ea typeface="ＭＳ Ｐゴシック" charset="0"/>
                <a:cs typeface="Arial" charset="0"/>
              </a:endParaRPr>
            </a:p>
          </p:txBody>
        </p:sp>
        <p:sp>
          <p:nvSpPr>
            <p:cNvPr id="35" name="Rectangle 58">
              <a:extLst>
                <a:ext uri="{FF2B5EF4-FFF2-40B4-BE49-F238E27FC236}">
                  <a16:creationId xmlns:a16="http://schemas.microsoft.com/office/drawing/2014/main" id="{1012AA47-50B1-1D42-BA38-C2C0A230E5FA}"/>
                </a:ext>
              </a:extLst>
            </p:cNvPr>
            <p:cNvSpPr>
              <a:spLocks noChangeArrowheads="1"/>
            </p:cNvSpPr>
            <p:nvPr/>
          </p:nvSpPr>
          <p:spPr bwMode="auto">
            <a:xfrm>
              <a:off x="3552825" y="3885799"/>
              <a:ext cx="1676400" cy="5296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p>
              <a:pPr algn="ctr" defTabSz="914400" fontAlgn="base">
                <a:spcBef>
                  <a:spcPct val="0"/>
                </a:spcBef>
                <a:spcAft>
                  <a:spcPct val="0"/>
                </a:spcAft>
                <a:defRPr/>
              </a:pPr>
              <a:r>
                <a:rPr lang="en-US" b="1" kern="0" dirty="0">
                  <a:solidFill>
                    <a:srgbClr val="000000"/>
                  </a:solidFill>
                  <a:latin typeface="Arial"/>
                  <a:ea typeface="ＭＳ Ｐゴシック" charset="0"/>
                  <a:cs typeface="Arial" charset="0"/>
                </a:rPr>
                <a:t>wakeup</a:t>
              </a:r>
              <a:endParaRPr lang="en-US" sz="2000" b="1" kern="0" dirty="0">
                <a:solidFill>
                  <a:srgbClr val="000000"/>
                </a:solidFill>
                <a:latin typeface="Arial"/>
                <a:ea typeface="ＭＳ Ｐゴシック" charset="0"/>
                <a:cs typeface="Arial" charset="0"/>
              </a:endParaRPr>
            </a:p>
          </p:txBody>
        </p:sp>
        <p:sp>
          <p:nvSpPr>
            <p:cNvPr id="36" name="Rectangle 58">
              <a:extLst>
                <a:ext uri="{FF2B5EF4-FFF2-40B4-BE49-F238E27FC236}">
                  <a16:creationId xmlns:a16="http://schemas.microsoft.com/office/drawing/2014/main" id="{29B35180-C3EC-6141-A530-D963B1E13B7A}"/>
                </a:ext>
              </a:extLst>
            </p:cNvPr>
            <p:cNvSpPr>
              <a:spLocks noChangeArrowheads="1"/>
            </p:cNvSpPr>
            <p:nvPr/>
          </p:nvSpPr>
          <p:spPr bwMode="auto">
            <a:xfrm>
              <a:off x="4769000" y="3225767"/>
              <a:ext cx="1295400" cy="400110"/>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defRPr/>
              </a:pPr>
              <a:r>
                <a:rPr lang="en-US" b="1" kern="0" dirty="0">
                  <a:solidFill>
                    <a:srgbClr val="000000"/>
                  </a:solidFill>
                  <a:latin typeface="Arial"/>
                  <a:ea typeface="ＭＳ Ｐゴシック" charset="0"/>
                  <a:cs typeface="ＭＳ Ｐゴシック" charset="0"/>
                </a:rPr>
                <a:t>dispatch</a:t>
              </a:r>
            </a:p>
          </p:txBody>
        </p:sp>
        <p:sp>
          <p:nvSpPr>
            <p:cNvPr id="37" name="Rectangle 58">
              <a:extLst>
                <a:ext uri="{FF2B5EF4-FFF2-40B4-BE49-F238E27FC236}">
                  <a16:creationId xmlns:a16="http://schemas.microsoft.com/office/drawing/2014/main" id="{3FA0A717-9397-9140-9606-6C7B6E219906}"/>
                </a:ext>
              </a:extLst>
            </p:cNvPr>
            <p:cNvSpPr>
              <a:spLocks noChangeArrowheads="1"/>
            </p:cNvSpPr>
            <p:nvPr/>
          </p:nvSpPr>
          <p:spPr bwMode="auto">
            <a:xfrm>
              <a:off x="5527114" y="2390922"/>
              <a:ext cx="1136649" cy="674132"/>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defRPr/>
              </a:pPr>
              <a:r>
                <a:rPr lang="en-US" b="1" kern="0" dirty="0">
                  <a:solidFill>
                    <a:srgbClr val="000000"/>
                  </a:solidFill>
                  <a:latin typeface="Arial"/>
                  <a:ea typeface="ＭＳ Ｐゴシック" charset="0"/>
                  <a:cs typeface="ＭＳ Ｐゴシック" charset="0"/>
                </a:rPr>
                <a:t>preempt</a:t>
              </a:r>
              <a:endParaRPr lang="en-US" sz="1600" b="1" kern="0" dirty="0">
                <a:solidFill>
                  <a:srgbClr val="000000"/>
                </a:solidFill>
                <a:latin typeface="Arial"/>
                <a:ea typeface="ＭＳ Ｐゴシック" charset="0"/>
                <a:cs typeface="ＭＳ Ｐゴシック" charset="0"/>
              </a:endParaRPr>
            </a:p>
          </p:txBody>
        </p:sp>
      </p:grpSp>
      <p:cxnSp>
        <p:nvCxnSpPr>
          <p:cNvPr id="39" name="AutoShape 7">
            <a:extLst>
              <a:ext uri="{FF2B5EF4-FFF2-40B4-BE49-F238E27FC236}">
                <a16:creationId xmlns:a16="http://schemas.microsoft.com/office/drawing/2014/main" id="{C913B46F-2002-F143-AA99-A82DBB81413B}"/>
              </a:ext>
            </a:extLst>
          </p:cNvPr>
          <p:cNvCxnSpPr>
            <a:cxnSpLocks noChangeShapeType="1"/>
          </p:cNvCxnSpPr>
          <p:nvPr/>
        </p:nvCxnSpPr>
        <p:spPr bwMode="auto">
          <a:xfrm flipH="1">
            <a:off x="6991081" y="3715512"/>
            <a:ext cx="665632" cy="0"/>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40" name="Rectangle 58">
            <a:extLst>
              <a:ext uri="{FF2B5EF4-FFF2-40B4-BE49-F238E27FC236}">
                <a16:creationId xmlns:a16="http://schemas.microsoft.com/office/drawing/2014/main" id="{786F5071-C0C6-A34D-9681-51BB28015562}"/>
              </a:ext>
            </a:extLst>
          </p:cNvPr>
          <p:cNvSpPr>
            <a:spLocks noChangeArrowheads="1"/>
          </p:cNvSpPr>
          <p:nvPr/>
        </p:nvSpPr>
        <p:spPr bwMode="auto">
          <a:xfrm>
            <a:off x="6962803" y="3158341"/>
            <a:ext cx="792604" cy="470083"/>
          </a:xfrm>
          <a:prstGeom prst="rect">
            <a:avLst/>
          </a:prstGeom>
          <a:solidFill>
            <a:srgbClr val="FFFFFF"/>
          </a:solid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a:ea typeface="ＭＳ Ｐゴシック" charset="0"/>
                <a:cs typeface="ＭＳ Ｐゴシック" charset="0"/>
              </a:rPr>
              <a:t>create</a:t>
            </a:r>
            <a:endParaRPr lang="en-US" sz="1600" b="1" dirty="0">
              <a:solidFill>
                <a:srgbClr val="000000"/>
              </a:solidFill>
              <a:latin typeface="Arial"/>
              <a:ea typeface="ＭＳ Ｐゴシック" charset="0"/>
              <a:cs typeface="ＭＳ Ｐゴシック" charset="0"/>
            </a:endParaRPr>
          </a:p>
        </p:txBody>
      </p:sp>
      <p:cxnSp>
        <p:nvCxnSpPr>
          <p:cNvPr id="41" name="AutoShape 7">
            <a:extLst>
              <a:ext uri="{FF2B5EF4-FFF2-40B4-BE49-F238E27FC236}">
                <a16:creationId xmlns:a16="http://schemas.microsoft.com/office/drawing/2014/main" id="{9D76F188-101F-B943-BDF9-E777BDB0D84A}"/>
              </a:ext>
            </a:extLst>
          </p:cNvPr>
          <p:cNvCxnSpPr>
            <a:cxnSpLocks noChangeShapeType="1"/>
          </p:cNvCxnSpPr>
          <p:nvPr/>
        </p:nvCxnSpPr>
        <p:spPr bwMode="auto">
          <a:xfrm flipH="1">
            <a:off x="4296065" y="2309600"/>
            <a:ext cx="665632" cy="0"/>
          </a:xfrm>
          <a:prstGeom prst="straightConnector1">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42" name="Rectangle 58">
            <a:extLst>
              <a:ext uri="{FF2B5EF4-FFF2-40B4-BE49-F238E27FC236}">
                <a16:creationId xmlns:a16="http://schemas.microsoft.com/office/drawing/2014/main" id="{EBCB41B2-28C0-3841-880D-273E2236CFE6}"/>
              </a:ext>
            </a:extLst>
          </p:cNvPr>
          <p:cNvSpPr>
            <a:spLocks noChangeArrowheads="1"/>
          </p:cNvSpPr>
          <p:nvPr/>
        </p:nvSpPr>
        <p:spPr bwMode="auto">
          <a:xfrm flipH="1">
            <a:off x="3630433" y="2050378"/>
            <a:ext cx="792604" cy="470083"/>
          </a:xfrm>
          <a:prstGeom prst="rect">
            <a:avLst/>
          </a:prstGeom>
          <a:noFill/>
          <a:ln w="12700">
            <a:noFill/>
            <a:miter lim="800000"/>
            <a:headEnd type="none" w="sm" len="sm"/>
            <a:tailEnd type="none" w="sm" len="sm"/>
          </a:ln>
        </p:spPr>
        <p:txBody>
          <a:bodyPr wrap="none" anchor="ctr"/>
          <a:lstStyle/>
          <a:p>
            <a:pPr algn="ctr" defTabSz="914400" fontAlgn="base">
              <a:spcBef>
                <a:spcPct val="0"/>
              </a:spcBef>
              <a:spcAft>
                <a:spcPct val="0"/>
              </a:spcAft>
            </a:pPr>
            <a:r>
              <a:rPr lang="en-US" b="1" dirty="0">
                <a:solidFill>
                  <a:srgbClr val="000000"/>
                </a:solidFill>
                <a:latin typeface="Arial"/>
                <a:ea typeface="ＭＳ Ｐゴシック" charset="0"/>
                <a:cs typeface="ＭＳ Ｐゴシック" charset="0"/>
              </a:rPr>
              <a:t>exit</a:t>
            </a:r>
            <a:endParaRPr lang="en-US" sz="1600" b="1" dirty="0">
              <a:solidFill>
                <a:srgbClr val="000000"/>
              </a:solidFill>
              <a:latin typeface="Arial"/>
              <a:ea typeface="ＭＳ Ｐゴシック" charset="0"/>
              <a:cs typeface="ＭＳ Ｐゴシック" charset="0"/>
            </a:endParaRPr>
          </a:p>
        </p:txBody>
      </p:sp>
      <p:grpSp>
        <p:nvGrpSpPr>
          <p:cNvPr id="74" name="Group 73">
            <a:extLst>
              <a:ext uri="{FF2B5EF4-FFF2-40B4-BE49-F238E27FC236}">
                <a16:creationId xmlns:a16="http://schemas.microsoft.com/office/drawing/2014/main" id="{965EEEB0-45CB-984C-86E1-176504931F1C}"/>
              </a:ext>
            </a:extLst>
          </p:cNvPr>
          <p:cNvGrpSpPr/>
          <p:nvPr/>
        </p:nvGrpSpPr>
        <p:grpSpPr>
          <a:xfrm>
            <a:off x="5742535" y="4286417"/>
            <a:ext cx="1752600" cy="533400"/>
            <a:chOff x="4545496" y="4699004"/>
            <a:chExt cx="1752600" cy="533400"/>
          </a:xfrm>
        </p:grpSpPr>
        <p:grpSp>
          <p:nvGrpSpPr>
            <p:cNvPr id="56" name="Group 5">
              <a:extLst>
                <a:ext uri="{FF2B5EF4-FFF2-40B4-BE49-F238E27FC236}">
                  <a16:creationId xmlns:a16="http://schemas.microsoft.com/office/drawing/2014/main" id="{0DFC23F8-06A8-F247-A6E2-89F31D977A72}"/>
                </a:ext>
              </a:extLst>
            </p:cNvPr>
            <p:cNvGrpSpPr>
              <a:grpSpLocks/>
            </p:cNvGrpSpPr>
            <p:nvPr/>
          </p:nvGrpSpPr>
          <p:grpSpPr bwMode="auto">
            <a:xfrm>
              <a:off x="4720121" y="4791079"/>
              <a:ext cx="355600" cy="347663"/>
              <a:chOff x="4269" y="2781"/>
              <a:chExt cx="576" cy="576"/>
            </a:xfrm>
          </p:grpSpPr>
          <p:sp>
            <p:nvSpPr>
              <p:cNvPr id="57" name="Oval 6">
                <a:extLst>
                  <a:ext uri="{FF2B5EF4-FFF2-40B4-BE49-F238E27FC236}">
                    <a16:creationId xmlns:a16="http://schemas.microsoft.com/office/drawing/2014/main" id="{8D813E9B-7832-3A4A-ACDE-D1528D421ED7}"/>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58" name="AutoShape 7">
                <a:extLst>
                  <a:ext uri="{FF2B5EF4-FFF2-40B4-BE49-F238E27FC236}">
                    <a16:creationId xmlns:a16="http://schemas.microsoft.com/office/drawing/2014/main" id="{E69614B5-42DC-DA43-BD08-2E47F754C940}"/>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59" name="AutoShape 8">
              <a:extLst>
                <a:ext uri="{FF2B5EF4-FFF2-40B4-BE49-F238E27FC236}">
                  <a16:creationId xmlns:a16="http://schemas.microsoft.com/office/drawing/2014/main" id="{5C6C85D1-06EB-BC4D-AAE8-34DE2CED42CB}"/>
                </a:ext>
              </a:extLst>
            </p:cNvPr>
            <p:cNvSpPr>
              <a:spLocks noChangeArrowheads="1"/>
            </p:cNvSpPr>
            <p:nvPr/>
          </p:nvSpPr>
          <p:spPr bwMode="auto">
            <a:xfrm rot="13139611">
              <a:off x="4735996" y="4837117"/>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nvGrpSpPr>
            <p:cNvPr id="60" name="Group 4">
              <a:extLst>
                <a:ext uri="{FF2B5EF4-FFF2-40B4-BE49-F238E27FC236}">
                  <a16:creationId xmlns:a16="http://schemas.microsoft.com/office/drawing/2014/main" id="{29EB7F1C-CFE8-E04A-A9C4-ADDF26C23399}"/>
                </a:ext>
              </a:extLst>
            </p:cNvPr>
            <p:cNvGrpSpPr>
              <a:grpSpLocks/>
            </p:cNvGrpSpPr>
            <p:nvPr/>
          </p:nvGrpSpPr>
          <p:grpSpPr bwMode="auto">
            <a:xfrm>
              <a:off x="5239234" y="4797429"/>
              <a:ext cx="355600" cy="347663"/>
              <a:chOff x="5799138" y="3614737"/>
              <a:chExt cx="355600" cy="347663"/>
            </a:xfrm>
          </p:grpSpPr>
          <p:sp>
            <p:nvSpPr>
              <p:cNvPr id="61" name="Oval 10">
                <a:extLst>
                  <a:ext uri="{FF2B5EF4-FFF2-40B4-BE49-F238E27FC236}">
                    <a16:creationId xmlns:a16="http://schemas.microsoft.com/office/drawing/2014/main" id="{DFA784D3-371F-6B42-A090-91C01376C47B}"/>
                  </a:ext>
                </a:extLst>
              </p:cNvPr>
              <p:cNvSpPr>
                <a:spLocks noChangeArrowheads="1"/>
              </p:cNvSpPr>
              <p:nvPr/>
            </p:nvSpPr>
            <p:spPr bwMode="auto">
              <a:xfrm>
                <a:off x="5799138" y="3614737"/>
                <a:ext cx="355600" cy="347663"/>
              </a:xfrm>
              <a:prstGeom prst="ellipse">
                <a:avLst/>
              </a:prstGeom>
              <a:solidFill>
                <a:srgbClr val="008000"/>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2" name="AutoShape 11">
                <a:extLst>
                  <a:ext uri="{FF2B5EF4-FFF2-40B4-BE49-F238E27FC236}">
                    <a16:creationId xmlns:a16="http://schemas.microsoft.com/office/drawing/2014/main" id="{70B6397A-7F9C-FF4C-B6E3-2FA73573B423}"/>
                  </a:ext>
                </a:extLst>
              </p:cNvPr>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3" name="AutoShape 12">
                <a:extLst>
                  <a:ext uri="{FF2B5EF4-FFF2-40B4-BE49-F238E27FC236}">
                    <a16:creationId xmlns:a16="http://schemas.microsoft.com/office/drawing/2014/main" id="{7C3B7D26-FC8E-C94B-9A64-CD4E779E6699}"/>
                  </a:ext>
                </a:extLst>
              </p:cNvPr>
              <p:cNvSpPr>
                <a:spLocks noChangeArrowheads="1"/>
              </p:cNvSpPr>
              <p:nvPr/>
            </p:nvSpPr>
            <p:spPr bwMode="auto">
              <a:xfrm rot="-8460389">
                <a:off x="5815013" y="3660775"/>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64" name="Oval 14">
              <a:extLst>
                <a:ext uri="{FF2B5EF4-FFF2-40B4-BE49-F238E27FC236}">
                  <a16:creationId xmlns:a16="http://schemas.microsoft.com/office/drawing/2014/main" id="{AB24202F-FCFA-0040-83C4-D3CB12FCAA95}"/>
                </a:ext>
              </a:extLst>
            </p:cNvPr>
            <p:cNvSpPr>
              <a:spLocks noChangeArrowheads="1"/>
            </p:cNvSpPr>
            <p:nvPr/>
          </p:nvSpPr>
          <p:spPr bwMode="auto">
            <a:xfrm>
              <a:off x="5788509" y="4799017"/>
              <a:ext cx="357187" cy="357187"/>
            </a:xfrm>
            <a:prstGeom prst="ellipse">
              <a:avLst/>
            </a:prstGeom>
            <a:solidFill>
              <a:srgbClr val="0036A6"/>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5" name="AutoShape 15">
              <a:extLst>
                <a:ext uri="{FF2B5EF4-FFF2-40B4-BE49-F238E27FC236}">
                  <a16:creationId xmlns:a16="http://schemas.microsoft.com/office/drawing/2014/main" id="{B61F79ED-6EB0-7540-9B79-AB5AA2D58FA1}"/>
                </a:ext>
              </a:extLst>
            </p:cNvPr>
            <p:cNvSpPr>
              <a:spLocks noChangeArrowheads="1"/>
            </p:cNvSpPr>
            <p:nvPr/>
          </p:nvSpPr>
          <p:spPr bwMode="auto">
            <a:xfrm flipH="1">
              <a:off x="5913921" y="4876804"/>
              <a:ext cx="120650" cy="209550"/>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37305A"/>
                </a:solidFill>
                <a:latin typeface="Arial"/>
              </a:endParaRPr>
            </a:p>
          </p:txBody>
        </p:sp>
        <p:sp>
          <p:nvSpPr>
            <p:cNvPr id="66" name="AutoShape 16">
              <a:extLst>
                <a:ext uri="{FF2B5EF4-FFF2-40B4-BE49-F238E27FC236}">
                  <a16:creationId xmlns:a16="http://schemas.microsoft.com/office/drawing/2014/main" id="{AF476252-1E1B-FC4C-AC99-A85B6D0B7F4E}"/>
                </a:ext>
              </a:extLst>
            </p:cNvPr>
            <p:cNvSpPr>
              <a:spLocks noChangeArrowheads="1"/>
            </p:cNvSpPr>
            <p:nvPr/>
          </p:nvSpPr>
          <p:spPr bwMode="auto">
            <a:xfrm rot="13139611">
              <a:off x="5804384" y="4846642"/>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7" name="Rectangle 74">
              <a:extLst>
                <a:ext uri="{FF2B5EF4-FFF2-40B4-BE49-F238E27FC236}">
                  <a16:creationId xmlns:a16="http://schemas.microsoft.com/office/drawing/2014/main" id="{FC287F29-F052-5041-93D3-6F99F3634399}"/>
                </a:ext>
              </a:extLst>
            </p:cNvPr>
            <p:cNvSpPr>
              <a:spLocks noChangeArrowheads="1"/>
            </p:cNvSpPr>
            <p:nvPr/>
          </p:nvSpPr>
          <p:spPr bwMode="auto">
            <a:xfrm>
              <a:off x="4545496" y="4699004"/>
              <a:ext cx="1752600" cy="533400"/>
            </a:xfrm>
            <a:prstGeom prst="rect">
              <a:avLst/>
            </a:prstGeom>
            <a:noFill/>
            <a:ln w="9525">
              <a:solidFill>
                <a:srgbClr val="003367"/>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a:cs typeface="Arial" charset="0"/>
              </a:endParaRPr>
            </a:p>
          </p:txBody>
        </p:sp>
      </p:grpSp>
      <p:sp>
        <p:nvSpPr>
          <p:cNvPr id="68" name="Rectangle 58">
            <a:extLst>
              <a:ext uri="{FF2B5EF4-FFF2-40B4-BE49-F238E27FC236}">
                <a16:creationId xmlns:a16="http://schemas.microsoft.com/office/drawing/2014/main" id="{EC736177-C4AE-624F-AA20-731D59006A10}"/>
              </a:ext>
            </a:extLst>
          </p:cNvPr>
          <p:cNvSpPr>
            <a:spLocks noChangeArrowheads="1"/>
          </p:cNvSpPr>
          <p:nvPr/>
        </p:nvSpPr>
        <p:spPr bwMode="auto">
          <a:xfrm>
            <a:off x="5759101" y="4855281"/>
            <a:ext cx="17258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algn="ctr" defTabSz="914400"/>
            <a:r>
              <a:rPr lang="en-US" b="1" dirty="0" err="1">
                <a:solidFill>
                  <a:srgbClr val="000000"/>
                </a:solidFill>
                <a:latin typeface="Arial"/>
                <a:cs typeface="Arial" charset="0"/>
              </a:rPr>
              <a:t>runqueue</a:t>
            </a:r>
            <a:endParaRPr lang="en-US" sz="1600" b="1" dirty="0">
              <a:solidFill>
                <a:srgbClr val="000000"/>
              </a:solidFill>
              <a:latin typeface="Arial"/>
              <a:cs typeface="Arial" charset="0"/>
            </a:endParaRPr>
          </a:p>
        </p:txBody>
      </p:sp>
      <p:grpSp>
        <p:nvGrpSpPr>
          <p:cNvPr id="70" name="Group 69">
            <a:extLst>
              <a:ext uri="{FF2B5EF4-FFF2-40B4-BE49-F238E27FC236}">
                <a16:creationId xmlns:a16="http://schemas.microsoft.com/office/drawing/2014/main" id="{808FF993-1DFD-2E41-82CD-DFCD84236492}"/>
              </a:ext>
            </a:extLst>
          </p:cNvPr>
          <p:cNvGrpSpPr/>
          <p:nvPr/>
        </p:nvGrpSpPr>
        <p:grpSpPr>
          <a:xfrm>
            <a:off x="3757518" y="4182274"/>
            <a:ext cx="792162" cy="639763"/>
            <a:chOff x="-1747324" y="5536290"/>
            <a:chExt cx="792162" cy="639763"/>
          </a:xfrm>
        </p:grpSpPr>
        <p:sp>
          <p:nvSpPr>
            <p:cNvPr id="71" name="Merge 60">
              <a:extLst>
                <a:ext uri="{FF2B5EF4-FFF2-40B4-BE49-F238E27FC236}">
                  <a16:creationId xmlns:a16="http://schemas.microsoft.com/office/drawing/2014/main" id="{369F9F01-4A7F-4C4D-A12B-5599CE8C2502}"/>
                </a:ext>
              </a:extLst>
            </p:cNvPr>
            <p:cNvSpPr>
              <a:spLocks noChangeArrowheads="1"/>
            </p:cNvSpPr>
            <p:nvPr/>
          </p:nvSpPr>
          <p:spPr bwMode="auto">
            <a:xfrm flipV="1">
              <a:off x="-1747324" y="5536290"/>
              <a:ext cx="792162" cy="639763"/>
            </a:xfrm>
            <a:prstGeom prst="flowChartMerge">
              <a:avLst/>
            </a:prstGeom>
            <a:solidFill>
              <a:srgbClr val="FFFB01"/>
            </a:solidFill>
            <a:ln w="9525">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Times New Roman"/>
                <a:ea typeface="+mn-ea"/>
                <a:cs typeface="Arial" charset="0"/>
              </a:endParaRPr>
            </a:p>
          </p:txBody>
        </p:sp>
        <p:sp>
          <p:nvSpPr>
            <p:cNvPr id="72" name="Text Box 23">
              <a:extLst>
                <a:ext uri="{FF2B5EF4-FFF2-40B4-BE49-F238E27FC236}">
                  <a16:creationId xmlns:a16="http://schemas.microsoft.com/office/drawing/2014/main" id="{88FBF69F-D15F-754E-9805-C8B02E7E16CF}"/>
                </a:ext>
              </a:extLst>
            </p:cNvPr>
            <p:cNvSpPr txBox="1">
              <a:spLocks noChangeArrowheads="1"/>
            </p:cNvSpPr>
            <p:nvPr/>
          </p:nvSpPr>
          <p:spPr bwMode="auto">
            <a:xfrm>
              <a:off x="-1668040" y="5805244"/>
              <a:ext cx="633594" cy="369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wait</a:t>
              </a: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grpSp>
        <p:nvGrpSpPr>
          <p:cNvPr id="123" name="Group 122">
            <a:extLst>
              <a:ext uri="{FF2B5EF4-FFF2-40B4-BE49-F238E27FC236}">
                <a16:creationId xmlns:a16="http://schemas.microsoft.com/office/drawing/2014/main" id="{CF8DA6DC-47E7-F940-84F3-7E19A1574994}"/>
              </a:ext>
            </a:extLst>
          </p:cNvPr>
          <p:cNvGrpSpPr/>
          <p:nvPr/>
        </p:nvGrpSpPr>
        <p:grpSpPr>
          <a:xfrm>
            <a:off x="2309060" y="3658527"/>
            <a:ext cx="1194812" cy="363638"/>
            <a:chOff x="1202635" y="4183723"/>
            <a:chExt cx="1194812" cy="363638"/>
          </a:xfrm>
        </p:grpSpPr>
        <p:sp>
          <p:nvSpPr>
            <p:cNvPr id="82" name="Rectangle 74">
              <a:extLst>
                <a:ext uri="{FF2B5EF4-FFF2-40B4-BE49-F238E27FC236}">
                  <a16:creationId xmlns:a16="http://schemas.microsoft.com/office/drawing/2014/main" id="{63977AD7-7013-F746-B6CD-4794D9A371EA}"/>
                </a:ext>
              </a:extLst>
            </p:cNvPr>
            <p:cNvSpPr>
              <a:spLocks noChangeArrowheads="1"/>
            </p:cNvSpPr>
            <p:nvPr/>
          </p:nvSpPr>
          <p:spPr bwMode="auto">
            <a:xfrm>
              <a:off x="1202635" y="4183723"/>
              <a:ext cx="1194812" cy="363638"/>
            </a:xfrm>
            <a:prstGeom prst="rect">
              <a:avLst/>
            </a:prstGeom>
            <a:solidFill>
              <a:srgbClr val="FFFFFF"/>
            </a:solidFill>
            <a:ln w="9525">
              <a:solidFill>
                <a:srgbClr val="003367"/>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a:cs typeface="Arial" charset="0"/>
              </a:endParaRPr>
            </a:p>
          </p:txBody>
        </p:sp>
        <p:grpSp>
          <p:nvGrpSpPr>
            <p:cNvPr id="105" name="Group 104">
              <a:extLst>
                <a:ext uri="{FF2B5EF4-FFF2-40B4-BE49-F238E27FC236}">
                  <a16:creationId xmlns:a16="http://schemas.microsoft.com/office/drawing/2014/main" id="{BE43C673-679E-A444-85E8-2FF36F6C7125}"/>
                </a:ext>
              </a:extLst>
            </p:cNvPr>
            <p:cNvGrpSpPr/>
            <p:nvPr/>
          </p:nvGrpSpPr>
          <p:grpSpPr>
            <a:xfrm>
              <a:off x="1314107" y="4241083"/>
              <a:ext cx="971868" cy="248918"/>
              <a:chOff x="1321683" y="3935120"/>
              <a:chExt cx="971868" cy="248918"/>
            </a:xfrm>
          </p:grpSpPr>
          <p:grpSp>
            <p:nvGrpSpPr>
              <p:cNvPr id="102" name="Group 101">
                <a:extLst>
                  <a:ext uri="{FF2B5EF4-FFF2-40B4-BE49-F238E27FC236}">
                    <a16:creationId xmlns:a16="http://schemas.microsoft.com/office/drawing/2014/main" id="{B3C09EFC-6AA3-6744-80D7-1CA380B29913}"/>
                  </a:ext>
                </a:extLst>
              </p:cNvPr>
              <p:cNvGrpSpPr/>
              <p:nvPr/>
            </p:nvGrpSpPr>
            <p:grpSpPr>
              <a:xfrm>
                <a:off x="1321683" y="3935120"/>
                <a:ext cx="242426" cy="237014"/>
                <a:chOff x="1321683" y="3935120"/>
                <a:chExt cx="242426" cy="237014"/>
              </a:xfrm>
            </p:grpSpPr>
            <p:sp>
              <p:nvSpPr>
                <p:cNvPr id="86" name="Oval 6">
                  <a:extLst>
                    <a:ext uri="{FF2B5EF4-FFF2-40B4-BE49-F238E27FC236}">
                      <a16:creationId xmlns:a16="http://schemas.microsoft.com/office/drawing/2014/main" id="{89648E21-5C86-FF4D-A66D-3507B6E98F3C}"/>
                    </a:ext>
                  </a:extLst>
                </p:cNvPr>
                <p:cNvSpPr>
                  <a:spLocks noChangeArrowheads="1"/>
                </p:cNvSpPr>
                <p:nvPr/>
              </p:nvSpPr>
              <p:spPr bwMode="auto">
                <a:xfrm>
                  <a:off x="1321683" y="3935120"/>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7" name="AutoShape 7">
                  <a:extLst>
                    <a:ext uri="{FF2B5EF4-FFF2-40B4-BE49-F238E27FC236}">
                      <a16:creationId xmlns:a16="http://schemas.microsoft.com/office/drawing/2014/main" id="{3BE0848E-0A72-AF41-8F40-F2DA249AFA9B}"/>
                    </a:ext>
                  </a:extLst>
                </p:cNvPr>
                <p:cNvSpPr>
                  <a:spLocks noChangeArrowheads="1"/>
                </p:cNvSpPr>
                <p:nvPr/>
              </p:nvSpPr>
              <p:spPr bwMode="auto">
                <a:xfrm flipH="1">
                  <a:off x="1405859" y="3987378"/>
                  <a:ext cx="82913" cy="1382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77" name="AutoShape 8">
                  <a:extLst>
                    <a:ext uri="{FF2B5EF4-FFF2-40B4-BE49-F238E27FC236}">
                      <a16:creationId xmlns:a16="http://schemas.microsoft.com/office/drawing/2014/main" id="{D19E9A46-7909-9A4A-BC92-3AB3A12F86E8}"/>
                    </a:ext>
                  </a:extLst>
                </p:cNvPr>
                <p:cNvSpPr>
                  <a:spLocks noChangeArrowheads="1"/>
                </p:cNvSpPr>
                <p:nvPr/>
              </p:nvSpPr>
              <p:spPr bwMode="auto">
                <a:xfrm rot="13139611">
                  <a:off x="1332506" y="3966506"/>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03" name="Group 102">
                <a:extLst>
                  <a:ext uri="{FF2B5EF4-FFF2-40B4-BE49-F238E27FC236}">
                    <a16:creationId xmlns:a16="http://schemas.microsoft.com/office/drawing/2014/main" id="{8428528B-D65A-0E46-8745-B4EE05585A24}"/>
                  </a:ext>
                </a:extLst>
              </p:cNvPr>
              <p:cNvGrpSpPr/>
              <p:nvPr/>
            </p:nvGrpSpPr>
            <p:grpSpPr>
              <a:xfrm>
                <a:off x="1685863" y="3939449"/>
                <a:ext cx="242426" cy="237014"/>
                <a:chOff x="1675582" y="3939449"/>
                <a:chExt cx="242426" cy="237014"/>
              </a:xfrm>
            </p:grpSpPr>
            <p:sp>
              <p:nvSpPr>
                <p:cNvPr id="83" name="Oval 10">
                  <a:extLst>
                    <a:ext uri="{FF2B5EF4-FFF2-40B4-BE49-F238E27FC236}">
                      <a16:creationId xmlns:a16="http://schemas.microsoft.com/office/drawing/2014/main" id="{B56FC840-E015-F44D-AB78-A942A9F92AEC}"/>
                    </a:ext>
                  </a:extLst>
                </p:cNvPr>
                <p:cNvSpPr>
                  <a:spLocks noChangeArrowheads="1"/>
                </p:cNvSpPr>
                <p:nvPr/>
              </p:nvSpPr>
              <p:spPr bwMode="auto">
                <a:xfrm>
                  <a:off x="1675582" y="3939449"/>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4" name="AutoShape 11">
                  <a:extLst>
                    <a:ext uri="{FF2B5EF4-FFF2-40B4-BE49-F238E27FC236}">
                      <a16:creationId xmlns:a16="http://schemas.microsoft.com/office/drawing/2014/main" id="{F1118BDB-B62F-6046-AC7F-E35FD80EFB38}"/>
                    </a:ext>
                  </a:extLst>
                </p:cNvPr>
                <p:cNvSpPr>
                  <a:spLocks noChangeArrowheads="1"/>
                </p:cNvSpPr>
                <p:nvPr/>
              </p:nvSpPr>
              <p:spPr bwMode="auto">
                <a:xfrm flipH="1">
                  <a:off x="1759998" y="3992480"/>
                  <a:ext cx="82252" cy="13744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5" name="AutoShape 12">
                  <a:extLst>
                    <a:ext uri="{FF2B5EF4-FFF2-40B4-BE49-F238E27FC236}">
                      <a16:creationId xmlns:a16="http://schemas.microsoft.com/office/drawing/2014/main" id="{10A921D7-9367-C046-ACBA-6157AEE4C279}"/>
                    </a:ext>
                  </a:extLst>
                </p:cNvPr>
                <p:cNvSpPr>
                  <a:spLocks noChangeArrowheads="1"/>
                </p:cNvSpPr>
                <p:nvPr/>
              </p:nvSpPr>
              <p:spPr bwMode="auto">
                <a:xfrm rot="13139611">
                  <a:off x="1686405" y="3970835"/>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04" name="Group 103">
                <a:extLst>
                  <a:ext uri="{FF2B5EF4-FFF2-40B4-BE49-F238E27FC236}">
                    <a16:creationId xmlns:a16="http://schemas.microsoft.com/office/drawing/2014/main" id="{398809AC-AAA2-F342-B744-CD2D4D8DD2B0}"/>
                  </a:ext>
                </a:extLst>
              </p:cNvPr>
              <p:cNvGrpSpPr/>
              <p:nvPr/>
            </p:nvGrpSpPr>
            <p:grpSpPr>
              <a:xfrm>
                <a:off x="2050043" y="3940531"/>
                <a:ext cx="243508" cy="243507"/>
                <a:chOff x="2050043" y="3940531"/>
                <a:chExt cx="243508" cy="243507"/>
              </a:xfrm>
            </p:grpSpPr>
            <p:sp>
              <p:nvSpPr>
                <p:cNvPr id="79" name="Oval 14">
                  <a:extLst>
                    <a:ext uri="{FF2B5EF4-FFF2-40B4-BE49-F238E27FC236}">
                      <a16:creationId xmlns:a16="http://schemas.microsoft.com/office/drawing/2014/main" id="{2B8926B4-084D-2445-AE76-7D3DAEE3E246}"/>
                    </a:ext>
                  </a:extLst>
                </p:cNvPr>
                <p:cNvSpPr>
                  <a:spLocks noChangeArrowheads="1"/>
                </p:cNvSpPr>
                <p:nvPr/>
              </p:nvSpPr>
              <p:spPr bwMode="auto">
                <a:xfrm>
                  <a:off x="2050043" y="3940531"/>
                  <a:ext cx="243508" cy="243507"/>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0" name="AutoShape 15">
                  <a:extLst>
                    <a:ext uri="{FF2B5EF4-FFF2-40B4-BE49-F238E27FC236}">
                      <a16:creationId xmlns:a16="http://schemas.microsoft.com/office/drawing/2014/main" id="{27FC08A8-60F8-C142-B55F-0DDB840AAFB8}"/>
                    </a:ext>
                  </a:extLst>
                </p:cNvPr>
                <p:cNvSpPr>
                  <a:spLocks noChangeArrowheads="1"/>
                </p:cNvSpPr>
                <p:nvPr/>
              </p:nvSpPr>
              <p:spPr bwMode="auto">
                <a:xfrm flipH="1">
                  <a:off x="2135541" y="3993562"/>
                  <a:ext cx="82252" cy="1428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37305A"/>
                    </a:solidFill>
                    <a:latin typeface="Arial"/>
                  </a:endParaRPr>
                </a:p>
              </p:txBody>
            </p:sp>
            <p:sp>
              <p:nvSpPr>
                <p:cNvPr id="81" name="AutoShape 16">
                  <a:extLst>
                    <a:ext uri="{FF2B5EF4-FFF2-40B4-BE49-F238E27FC236}">
                      <a16:creationId xmlns:a16="http://schemas.microsoft.com/office/drawing/2014/main" id="{E405B3C3-C008-F94F-8501-CB063077EAD6}"/>
                    </a:ext>
                  </a:extLst>
                </p:cNvPr>
                <p:cNvSpPr>
                  <a:spLocks noChangeArrowheads="1"/>
                </p:cNvSpPr>
                <p:nvPr/>
              </p:nvSpPr>
              <p:spPr bwMode="auto">
                <a:xfrm rot="13139611">
                  <a:off x="2060865" y="3972999"/>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grpSp>
      <p:grpSp>
        <p:nvGrpSpPr>
          <p:cNvPr id="124" name="Group 123">
            <a:extLst>
              <a:ext uri="{FF2B5EF4-FFF2-40B4-BE49-F238E27FC236}">
                <a16:creationId xmlns:a16="http://schemas.microsoft.com/office/drawing/2014/main" id="{E63FAEE2-38FD-274A-BA54-5761A62BB4CF}"/>
              </a:ext>
            </a:extLst>
          </p:cNvPr>
          <p:cNvGrpSpPr/>
          <p:nvPr/>
        </p:nvGrpSpPr>
        <p:grpSpPr>
          <a:xfrm>
            <a:off x="2461460" y="3810927"/>
            <a:ext cx="1194812" cy="363638"/>
            <a:chOff x="1202635" y="4183723"/>
            <a:chExt cx="1194812" cy="363638"/>
          </a:xfrm>
        </p:grpSpPr>
        <p:sp>
          <p:nvSpPr>
            <p:cNvPr id="125" name="Rectangle 74">
              <a:extLst>
                <a:ext uri="{FF2B5EF4-FFF2-40B4-BE49-F238E27FC236}">
                  <a16:creationId xmlns:a16="http://schemas.microsoft.com/office/drawing/2014/main" id="{552DFB0D-91B8-9B45-90DD-63361EFF68E3}"/>
                </a:ext>
              </a:extLst>
            </p:cNvPr>
            <p:cNvSpPr>
              <a:spLocks noChangeArrowheads="1"/>
            </p:cNvSpPr>
            <p:nvPr/>
          </p:nvSpPr>
          <p:spPr bwMode="auto">
            <a:xfrm>
              <a:off x="1202635" y="4183723"/>
              <a:ext cx="1194812" cy="363638"/>
            </a:xfrm>
            <a:prstGeom prst="rect">
              <a:avLst/>
            </a:prstGeom>
            <a:solidFill>
              <a:srgbClr val="FFFFFF"/>
            </a:solidFill>
            <a:ln w="9525">
              <a:solidFill>
                <a:srgbClr val="003367"/>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a:cs typeface="Arial" charset="0"/>
              </a:endParaRPr>
            </a:p>
          </p:txBody>
        </p:sp>
        <p:grpSp>
          <p:nvGrpSpPr>
            <p:cNvPr id="126" name="Group 125">
              <a:extLst>
                <a:ext uri="{FF2B5EF4-FFF2-40B4-BE49-F238E27FC236}">
                  <a16:creationId xmlns:a16="http://schemas.microsoft.com/office/drawing/2014/main" id="{A24B2244-98ED-7B49-ADEF-B3C17EE5C81C}"/>
                </a:ext>
              </a:extLst>
            </p:cNvPr>
            <p:cNvGrpSpPr/>
            <p:nvPr/>
          </p:nvGrpSpPr>
          <p:grpSpPr>
            <a:xfrm>
              <a:off x="1314107" y="4241083"/>
              <a:ext cx="971868" cy="248918"/>
              <a:chOff x="1321683" y="3935120"/>
              <a:chExt cx="971868" cy="248918"/>
            </a:xfrm>
          </p:grpSpPr>
          <p:grpSp>
            <p:nvGrpSpPr>
              <p:cNvPr id="127" name="Group 126">
                <a:extLst>
                  <a:ext uri="{FF2B5EF4-FFF2-40B4-BE49-F238E27FC236}">
                    <a16:creationId xmlns:a16="http://schemas.microsoft.com/office/drawing/2014/main" id="{D1A32266-A099-224E-837A-409D43066A45}"/>
                  </a:ext>
                </a:extLst>
              </p:cNvPr>
              <p:cNvGrpSpPr/>
              <p:nvPr/>
            </p:nvGrpSpPr>
            <p:grpSpPr>
              <a:xfrm>
                <a:off x="1321683" y="3935120"/>
                <a:ext cx="242426" cy="237014"/>
                <a:chOff x="1321683" y="3935120"/>
                <a:chExt cx="242426" cy="237014"/>
              </a:xfrm>
            </p:grpSpPr>
            <p:sp>
              <p:nvSpPr>
                <p:cNvPr id="136" name="Oval 6">
                  <a:extLst>
                    <a:ext uri="{FF2B5EF4-FFF2-40B4-BE49-F238E27FC236}">
                      <a16:creationId xmlns:a16="http://schemas.microsoft.com/office/drawing/2014/main" id="{084C79FA-6ABB-9F41-814C-EDFF08103635}"/>
                    </a:ext>
                  </a:extLst>
                </p:cNvPr>
                <p:cNvSpPr>
                  <a:spLocks noChangeArrowheads="1"/>
                </p:cNvSpPr>
                <p:nvPr/>
              </p:nvSpPr>
              <p:spPr bwMode="auto">
                <a:xfrm>
                  <a:off x="1321683" y="3935120"/>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37" name="AutoShape 7">
                  <a:extLst>
                    <a:ext uri="{FF2B5EF4-FFF2-40B4-BE49-F238E27FC236}">
                      <a16:creationId xmlns:a16="http://schemas.microsoft.com/office/drawing/2014/main" id="{D2B909C0-A70F-B546-9694-9442C073DD09}"/>
                    </a:ext>
                  </a:extLst>
                </p:cNvPr>
                <p:cNvSpPr>
                  <a:spLocks noChangeArrowheads="1"/>
                </p:cNvSpPr>
                <p:nvPr/>
              </p:nvSpPr>
              <p:spPr bwMode="auto">
                <a:xfrm flipH="1">
                  <a:off x="1405859" y="3987378"/>
                  <a:ext cx="82913" cy="1382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38" name="AutoShape 8">
                  <a:extLst>
                    <a:ext uri="{FF2B5EF4-FFF2-40B4-BE49-F238E27FC236}">
                      <a16:creationId xmlns:a16="http://schemas.microsoft.com/office/drawing/2014/main" id="{73A32794-2A65-0F4E-AE96-0BA4B1024EF8}"/>
                    </a:ext>
                  </a:extLst>
                </p:cNvPr>
                <p:cNvSpPr>
                  <a:spLocks noChangeArrowheads="1"/>
                </p:cNvSpPr>
                <p:nvPr/>
              </p:nvSpPr>
              <p:spPr bwMode="auto">
                <a:xfrm rot="13139611">
                  <a:off x="1332506" y="3966506"/>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28" name="Group 127">
                <a:extLst>
                  <a:ext uri="{FF2B5EF4-FFF2-40B4-BE49-F238E27FC236}">
                    <a16:creationId xmlns:a16="http://schemas.microsoft.com/office/drawing/2014/main" id="{58AA97FB-26F8-C742-ADA6-BD81533F3393}"/>
                  </a:ext>
                </a:extLst>
              </p:cNvPr>
              <p:cNvGrpSpPr/>
              <p:nvPr/>
            </p:nvGrpSpPr>
            <p:grpSpPr>
              <a:xfrm>
                <a:off x="1685863" y="3939449"/>
                <a:ext cx="242426" cy="237014"/>
                <a:chOff x="1675582" y="3939449"/>
                <a:chExt cx="242426" cy="237014"/>
              </a:xfrm>
            </p:grpSpPr>
            <p:sp>
              <p:nvSpPr>
                <p:cNvPr id="133" name="Oval 10">
                  <a:extLst>
                    <a:ext uri="{FF2B5EF4-FFF2-40B4-BE49-F238E27FC236}">
                      <a16:creationId xmlns:a16="http://schemas.microsoft.com/office/drawing/2014/main" id="{93AFEB4E-FF3F-E74D-935F-AE4950527AA5}"/>
                    </a:ext>
                  </a:extLst>
                </p:cNvPr>
                <p:cNvSpPr>
                  <a:spLocks noChangeArrowheads="1"/>
                </p:cNvSpPr>
                <p:nvPr/>
              </p:nvSpPr>
              <p:spPr bwMode="auto">
                <a:xfrm>
                  <a:off x="1675582" y="3939449"/>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34" name="AutoShape 11">
                  <a:extLst>
                    <a:ext uri="{FF2B5EF4-FFF2-40B4-BE49-F238E27FC236}">
                      <a16:creationId xmlns:a16="http://schemas.microsoft.com/office/drawing/2014/main" id="{D3453071-A429-7C45-8310-E6054B1AC20B}"/>
                    </a:ext>
                  </a:extLst>
                </p:cNvPr>
                <p:cNvSpPr>
                  <a:spLocks noChangeArrowheads="1"/>
                </p:cNvSpPr>
                <p:nvPr/>
              </p:nvSpPr>
              <p:spPr bwMode="auto">
                <a:xfrm flipH="1">
                  <a:off x="1759998" y="3992480"/>
                  <a:ext cx="82252" cy="13744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35" name="AutoShape 12">
                  <a:extLst>
                    <a:ext uri="{FF2B5EF4-FFF2-40B4-BE49-F238E27FC236}">
                      <a16:creationId xmlns:a16="http://schemas.microsoft.com/office/drawing/2014/main" id="{A4DB4E60-C1E5-0948-83F2-FFE907DDEDD6}"/>
                    </a:ext>
                  </a:extLst>
                </p:cNvPr>
                <p:cNvSpPr>
                  <a:spLocks noChangeArrowheads="1"/>
                </p:cNvSpPr>
                <p:nvPr/>
              </p:nvSpPr>
              <p:spPr bwMode="auto">
                <a:xfrm rot="13139611">
                  <a:off x="1686405" y="3970835"/>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29" name="Group 128">
                <a:extLst>
                  <a:ext uri="{FF2B5EF4-FFF2-40B4-BE49-F238E27FC236}">
                    <a16:creationId xmlns:a16="http://schemas.microsoft.com/office/drawing/2014/main" id="{62FB2C72-8BCF-1F41-B43D-825435374BB0}"/>
                  </a:ext>
                </a:extLst>
              </p:cNvPr>
              <p:cNvGrpSpPr/>
              <p:nvPr/>
            </p:nvGrpSpPr>
            <p:grpSpPr>
              <a:xfrm>
                <a:off x="2050043" y="3940531"/>
                <a:ext cx="243508" cy="243507"/>
                <a:chOff x="2050043" y="3940531"/>
                <a:chExt cx="243508" cy="243507"/>
              </a:xfrm>
            </p:grpSpPr>
            <p:sp>
              <p:nvSpPr>
                <p:cNvPr id="130" name="Oval 14">
                  <a:extLst>
                    <a:ext uri="{FF2B5EF4-FFF2-40B4-BE49-F238E27FC236}">
                      <a16:creationId xmlns:a16="http://schemas.microsoft.com/office/drawing/2014/main" id="{7A00EEED-0366-5748-95A8-15D5CEE83CFD}"/>
                    </a:ext>
                  </a:extLst>
                </p:cNvPr>
                <p:cNvSpPr>
                  <a:spLocks noChangeArrowheads="1"/>
                </p:cNvSpPr>
                <p:nvPr/>
              </p:nvSpPr>
              <p:spPr bwMode="auto">
                <a:xfrm>
                  <a:off x="2050043" y="3940531"/>
                  <a:ext cx="243508" cy="243507"/>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31" name="AutoShape 15">
                  <a:extLst>
                    <a:ext uri="{FF2B5EF4-FFF2-40B4-BE49-F238E27FC236}">
                      <a16:creationId xmlns:a16="http://schemas.microsoft.com/office/drawing/2014/main" id="{00F5D248-1FBA-CA48-99AA-41FC952501D8}"/>
                    </a:ext>
                  </a:extLst>
                </p:cNvPr>
                <p:cNvSpPr>
                  <a:spLocks noChangeArrowheads="1"/>
                </p:cNvSpPr>
                <p:nvPr/>
              </p:nvSpPr>
              <p:spPr bwMode="auto">
                <a:xfrm flipH="1">
                  <a:off x="2135541" y="3993562"/>
                  <a:ext cx="82252" cy="1428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37305A"/>
                    </a:solidFill>
                    <a:latin typeface="Arial"/>
                  </a:endParaRPr>
                </a:p>
              </p:txBody>
            </p:sp>
            <p:sp>
              <p:nvSpPr>
                <p:cNvPr id="132" name="AutoShape 16">
                  <a:extLst>
                    <a:ext uri="{FF2B5EF4-FFF2-40B4-BE49-F238E27FC236}">
                      <a16:creationId xmlns:a16="http://schemas.microsoft.com/office/drawing/2014/main" id="{66E9BB8C-D0E2-2046-800C-7043D232D121}"/>
                    </a:ext>
                  </a:extLst>
                </p:cNvPr>
                <p:cNvSpPr>
                  <a:spLocks noChangeArrowheads="1"/>
                </p:cNvSpPr>
                <p:nvPr/>
              </p:nvSpPr>
              <p:spPr bwMode="auto">
                <a:xfrm rot="13139611">
                  <a:off x="2060865" y="3972999"/>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grpSp>
      <p:grpSp>
        <p:nvGrpSpPr>
          <p:cNvPr id="139" name="Group 138">
            <a:extLst>
              <a:ext uri="{FF2B5EF4-FFF2-40B4-BE49-F238E27FC236}">
                <a16:creationId xmlns:a16="http://schemas.microsoft.com/office/drawing/2014/main" id="{A1891C34-3DD5-1848-9BEC-4B0D3D86E575}"/>
              </a:ext>
            </a:extLst>
          </p:cNvPr>
          <p:cNvGrpSpPr/>
          <p:nvPr/>
        </p:nvGrpSpPr>
        <p:grpSpPr>
          <a:xfrm>
            <a:off x="2613860" y="3963327"/>
            <a:ext cx="1194812" cy="363638"/>
            <a:chOff x="1202635" y="4183723"/>
            <a:chExt cx="1194812" cy="363638"/>
          </a:xfrm>
        </p:grpSpPr>
        <p:sp>
          <p:nvSpPr>
            <p:cNvPr id="140" name="Rectangle 74">
              <a:extLst>
                <a:ext uri="{FF2B5EF4-FFF2-40B4-BE49-F238E27FC236}">
                  <a16:creationId xmlns:a16="http://schemas.microsoft.com/office/drawing/2014/main" id="{7E2F5448-8FE9-984D-9DA7-A6BDE403718F}"/>
                </a:ext>
              </a:extLst>
            </p:cNvPr>
            <p:cNvSpPr>
              <a:spLocks noChangeArrowheads="1"/>
            </p:cNvSpPr>
            <p:nvPr/>
          </p:nvSpPr>
          <p:spPr bwMode="auto">
            <a:xfrm>
              <a:off x="1202635" y="4183723"/>
              <a:ext cx="1194812" cy="363638"/>
            </a:xfrm>
            <a:prstGeom prst="rect">
              <a:avLst/>
            </a:prstGeom>
            <a:solidFill>
              <a:srgbClr val="FFFFFF"/>
            </a:solidFill>
            <a:ln w="9525">
              <a:solidFill>
                <a:srgbClr val="003367"/>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a:cs typeface="Arial" charset="0"/>
              </a:endParaRPr>
            </a:p>
          </p:txBody>
        </p:sp>
        <p:grpSp>
          <p:nvGrpSpPr>
            <p:cNvPr id="141" name="Group 140">
              <a:extLst>
                <a:ext uri="{FF2B5EF4-FFF2-40B4-BE49-F238E27FC236}">
                  <a16:creationId xmlns:a16="http://schemas.microsoft.com/office/drawing/2014/main" id="{77D2C06F-41D6-DC42-A27A-B096FF6D8F6E}"/>
                </a:ext>
              </a:extLst>
            </p:cNvPr>
            <p:cNvGrpSpPr/>
            <p:nvPr/>
          </p:nvGrpSpPr>
          <p:grpSpPr>
            <a:xfrm>
              <a:off x="1314107" y="4241083"/>
              <a:ext cx="971868" cy="248918"/>
              <a:chOff x="1321683" y="3935120"/>
              <a:chExt cx="971868" cy="248918"/>
            </a:xfrm>
          </p:grpSpPr>
          <p:grpSp>
            <p:nvGrpSpPr>
              <p:cNvPr id="142" name="Group 141">
                <a:extLst>
                  <a:ext uri="{FF2B5EF4-FFF2-40B4-BE49-F238E27FC236}">
                    <a16:creationId xmlns:a16="http://schemas.microsoft.com/office/drawing/2014/main" id="{D3C71DEF-A058-7642-8C78-CAA9A34E7630}"/>
                  </a:ext>
                </a:extLst>
              </p:cNvPr>
              <p:cNvGrpSpPr/>
              <p:nvPr/>
            </p:nvGrpSpPr>
            <p:grpSpPr>
              <a:xfrm>
                <a:off x="1321683" y="3935120"/>
                <a:ext cx="242426" cy="237014"/>
                <a:chOff x="1321683" y="3935120"/>
                <a:chExt cx="242426" cy="237014"/>
              </a:xfrm>
            </p:grpSpPr>
            <p:sp>
              <p:nvSpPr>
                <p:cNvPr id="151" name="Oval 6">
                  <a:extLst>
                    <a:ext uri="{FF2B5EF4-FFF2-40B4-BE49-F238E27FC236}">
                      <a16:creationId xmlns:a16="http://schemas.microsoft.com/office/drawing/2014/main" id="{1801D67E-197D-434E-B698-BD33C0472BD8}"/>
                    </a:ext>
                  </a:extLst>
                </p:cNvPr>
                <p:cNvSpPr>
                  <a:spLocks noChangeArrowheads="1"/>
                </p:cNvSpPr>
                <p:nvPr/>
              </p:nvSpPr>
              <p:spPr bwMode="auto">
                <a:xfrm>
                  <a:off x="1321683" y="3935120"/>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52" name="AutoShape 7">
                  <a:extLst>
                    <a:ext uri="{FF2B5EF4-FFF2-40B4-BE49-F238E27FC236}">
                      <a16:creationId xmlns:a16="http://schemas.microsoft.com/office/drawing/2014/main" id="{880F9FD2-AAC4-4242-B496-196B24CF8DB5}"/>
                    </a:ext>
                  </a:extLst>
                </p:cNvPr>
                <p:cNvSpPr>
                  <a:spLocks noChangeArrowheads="1"/>
                </p:cNvSpPr>
                <p:nvPr/>
              </p:nvSpPr>
              <p:spPr bwMode="auto">
                <a:xfrm flipH="1">
                  <a:off x="1405859" y="3987378"/>
                  <a:ext cx="82913" cy="1382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53" name="AutoShape 8">
                  <a:extLst>
                    <a:ext uri="{FF2B5EF4-FFF2-40B4-BE49-F238E27FC236}">
                      <a16:creationId xmlns:a16="http://schemas.microsoft.com/office/drawing/2014/main" id="{DA2741A9-D8AE-DF49-A620-5A77BE0C824E}"/>
                    </a:ext>
                  </a:extLst>
                </p:cNvPr>
                <p:cNvSpPr>
                  <a:spLocks noChangeArrowheads="1"/>
                </p:cNvSpPr>
                <p:nvPr/>
              </p:nvSpPr>
              <p:spPr bwMode="auto">
                <a:xfrm rot="13139611">
                  <a:off x="1332506" y="3966506"/>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43" name="Group 142">
                <a:extLst>
                  <a:ext uri="{FF2B5EF4-FFF2-40B4-BE49-F238E27FC236}">
                    <a16:creationId xmlns:a16="http://schemas.microsoft.com/office/drawing/2014/main" id="{8CBBB2D9-B3C0-5148-9F18-7344E1AE8108}"/>
                  </a:ext>
                </a:extLst>
              </p:cNvPr>
              <p:cNvGrpSpPr/>
              <p:nvPr/>
            </p:nvGrpSpPr>
            <p:grpSpPr>
              <a:xfrm>
                <a:off x="1685863" y="3939449"/>
                <a:ext cx="242426" cy="237014"/>
                <a:chOff x="1675582" y="3939449"/>
                <a:chExt cx="242426" cy="237014"/>
              </a:xfrm>
            </p:grpSpPr>
            <p:sp>
              <p:nvSpPr>
                <p:cNvPr id="148" name="Oval 10">
                  <a:extLst>
                    <a:ext uri="{FF2B5EF4-FFF2-40B4-BE49-F238E27FC236}">
                      <a16:creationId xmlns:a16="http://schemas.microsoft.com/office/drawing/2014/main" id="{AA2CB634-17ED-6E49-92D0-A4D6B4CC8C15}"/>
                    </a:ext>
                  </a:extLst>
                </p:cNvPr>
                <p:cNvSpPr>
                  <a:spLocks noChangeArrowheads="1"/>
                </p:cNvSpPr>
                <p:nvPr/>
              </p:nvSpPr>
              <p:spPr bwMode="auto">
                <a:xfrm>
                  <a:off x="1675582" y="3939449"/>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49" name="AutoShape 11">
                  <a:extLst>
                    <a:ext uri="{FF2B5EF4-FFF2-40B4-BE49-F238E27FC236}">
                      <a16:creationId xmlns:a16="http://schemas.microsoft.com/office/drawing/2014/main" id="{B10973E6-FC8E-084C-99CA-4BF20E35B3DC}"/>
                    </a:ext>
                  </a:extLst>
                </p:cNvPr>
                <p:cNvSpPr>
                  <a:spLocks noChangeArrowheads="1"/>
                </p:cNvSpPr>
                <p:nvPr/>
              </p:nvSpPr>
              <p:spPr bwMode="auto">
                <a:xfrm flipH="1">
                  <a:off x="1759998" y="3992480"/>
                  <a:ext cx="82252" cy="13744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50" name="AutoShape 12">
                  <a:extLst>
                    <a:ext uri="{FF2B5EF4-FFF2-40B4-BE49-F238E27FC236}">
                      <a16:creationId xmlns:a16="http://schemas.microsoft.com/office/drawing/2014/main" id="{F8D23509-0399-1844-A79A-5BACF0901D15}"/>
                    </a:ext>
                  </a:extLst>
                </p:cNvPr>
                <p:cNvSpPr>
                  <a:spLocks noChangeArrowheads="1"/>
                </p:cNvSpPr>
                <p:nvPr/>
              </p:nvSpPr>
              <p:spPr bwMode="auto">
                <a:xfrm rot="13139611">
                  <a:off x="1686405" y="3970835"/>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44" name="Group 143">
                <a:extLst>
                  <a:ext uri="{FF2B5EF4-FFF2-40B4-BE49-F238E27FC236}">
                    <a16:creationId xmlns:a16="http://schemas.microsoft.com/office/drawing/2014/main" id="{1E2E80D6-35A1-5B45-8AFF-1D1896D9494E}"/>
                  </a:ext>
                </a:extLst>
              </p:cNvPr>
              <p:cNvGrpSpPr/>
              <p:nvPr/>
            </p:nvGrpSpPr>
            <p:grpSpPr>
              <a:xfrm>
                <a:off x="2050043" y="3940531"/>
                <a:ext cx="243508" cy="243507"/>
                <a:chOff x="2050043" y="3940531"/>
                <a:chExt cx="243508" cy="243507"/>
              </a:xfrm>
            </p:grpSpPr>
            <p:sp>
              <p:nvSpPr>
                <p:cNvPr id="145" name="Oval 14">
                  <a:extLst>
                    <a:ext uri="{FF2B5EF4-FFF2-40B4-BE49-F238E27FC236}">
                      <a16:creationId xmlns:a16="http://schemas.microsoft.com/office/drawing/2014/main" id="{C6ED543F-3519-E741-9218-4CCABD82E6AD}"/>
                    </a:ext>
                  </a:extLst>
                </p:cNvPr>
                <p:cNvSpPr>
                  <a:spLocks noChangeArrowheads="1"/>
                </p:cNvSpPr>
                <p:nvPr/>
              </p:nvSpPr>
              <p:spPr bwMode="auto">
                <a:xfrm>
                  <a:off x="2050043" y="3940531"/>
                  <a:ext cx="243508" cy="243507"/>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46" name="AutoShape 15">
                  <a:extLst>
                    <a:ext uri="{FF2B5EF4-FFF2-40B4-BE49-F238E27FC236}">
                      <a16:creationId xmlns:a16="http://schemas.microsoft.com/office/drawing/2014/main" id="{1E38751A-C1B5-3043-821D-EF4CA0810441}"/>
                    </a:ext>
                  </a:extLst>
                </p:cNvPr>
                <p:cNvSpPr>
                  <a:spLocks noChangeArrowheads="1"/>
                </p:cNvSpPr>
                <p:nvPr/>
              </p:nvSpPr>
              <p:spPr bwMode="auto">
                <a:xfrm flipH="1">
                  <a:off x="2135541" y="3993562"/>
                  <a:ext cx="82252" cy="1428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37305A"/>
                    </a:solidFill>
                    <a:latin typeface="Arial"/>
                  </a:endParaRPr>
                </a:p>
              </p:txBody>
            </p:sp>
            <p:sp>
              <p:nvSpPr>
                <p:cNvPr id="147" name="AutoShape 16">
                  <a:extLst>
                    <a:ext uri="{FF2B5EF4-FFF2-40B4-BE49-F238E27FC236}">
                      <a16:creationId xmlns:a16="http://schemas.microsoft.com/office/drawing/2014/main" id="{51306F85-3A78-C645-95F7-54AB4C267F96}"/>
                    </a:ext>
                  </a:extLst>
                </p:cNvPr>
                <p:cNvSpPr>
                  <a:spLocks noChangeArrowheads="1"/>
                </p:cNvSpPr>
                <p:nvPr/>
              </p:nvSpPr>
              <p:spPr bwMode="auto">
                <a:xfrm rot="13139611">
                  <a:off x="2060865" y="3972999"/>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grpSp>
      <p:sp>
        <p:nvSpPr>
          <p:cNvPr id="154" name="Rectangle 58">
            <a:extLst>
              <a:ext uri="{FF2B5EF4-FFF2-40B4-BE49-F238E27FC236}">
                <a16:creationId xmlns:a16="http://schemas.microsoft.com/office/drawing/2014/main" id="{9828670D-A541-4142-B91A-B480F272A03A}"/>
              </a:ext>
            </a:extLst>
          </p:cNvPr>
          <p:cNvSpPr>
            <a:spLocks noChangeArrowheads="1"/>
          </p:cNvSpPr>
          <p:nvPr/>
        </p:nvSpPr>
        <p:spPr bwMode="auto">
          <a:xfrm>
            <a:off x="2131105" y="4344454"/>
            <a:ext cx="1725888"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algn="ctr" defTabSz="914400"/>
            <a:r>
              <a:rPr lang="en-US" sz="1600" b="1" dirty="0">
                <a:solidFill>
                  <a:srgbClr val="000000"/>
                </a:solidFill>
                <a:latin typeface="Arial"/>
                <a:cs typeface="Arial" charset="0"/>
              </a:rPr>
              <a:t>Waiter queues for Mx/</a:t>
            </a:r>
            <a:r>
              <a:rPr lang="en-US" sz="1600" b="1" dirty="0" err="1">
                <a:solidFill>
                  <a:srgbClr val="000000"/>
                </a:solidFill>
                <a:latin typeface="Arial"/>
                <a:cs typeface="Arial" charset="0"/>
              </a:rPr>
              <a:t>Cv</a:t>
            </a:r>
            <a:r>
              <a:rPr lang="en-US" sz="1600" b="1" dirty="0">
                <a:solidFill>
                  <a:srgbClr val="000000"/>
                </a:solidFill>
                <a:latin typeface="Arial"/>
                <a:cs typeface="Arial" charset="0"/>
              </a:rPr>
              <a:t> etc.</a:t>
            </a:r>
          </a:p>
        </p:txBody>
      </p:sp>
      <p:pic>
        <p:nvPicPr>
          <p:cNvPr id="155" name="Picture 33">
            <a:extLst>
              <a:ext uri="{FF2B5EF4-FFF2-40B4-BE49-F238E27FC236}">
                <a16:creationId xmlns:a16="http://schemas.microsoft.com/office/drawing/2014/main" id="{D85BAE02-F936-C242-B8FF-5069632929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1606" y="2496757"/>
            <a:ext cx="638790" cy="7363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6" name="Picture 2" descr="Red and yellow dice icon icon cartoon Royalty Free Vector">
            <a:extLst>
              <a:ext uri="{FF2B5EF4-FFF2-40B4-BE49-F238E27FC236}">
                <a16:creationId xmlns:a16="http://schemas.microsoft.com/office/drawing/2014/main" id="{4A4E7C55-05D5-BF41-9381-DE4EC0E777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416"/>
          <a:stretch/>
        </p:blipFill>
        <p:spPr bwMode="auto">
          <a:xfrm>
            <a:off x="7529170" y="2168435"/>
            <a:ext cx="856965" cy="570904"/>
          </a:xfrm>
          <a:prstGeom prst="rect">
            <a:avLst/>
          </a:prstGeom>
          <a:noFill/>
          <a:extLst>
            <a:ext uri="{909E8E84-426E-40DD-AFC4-6F175D3DCCD1}">
              <a14:hiddenFill xmlns:a14="http://schemas.microsoft.com/office/drawing/2010/main">
                <a:solidFill>
                  <a:srgbClr val="FFFFFF"/>
                </a:solidFill>
              </a14:hiddenFill>
            </a:ext>
          </a:extLst>
        </p:spPr>
      </p:pic>
      <p:grpSp>
        <p:nvGrpSpPr>
          <p:cNvPr id="159" name="Group 158">
            <a:extLst>
              <a:ext uri="{FF2B5EF4-FFF2-40B4-BE49-F238E27FC236}">
                <a16:creationId xmlns:a16="http://schemas.microsoft.com/office/drawing/2014/main" id="{5988FFFD-8B44-4E4C-B0AB-BA2A7555629A}"/>
              </a:ext>
            </a:extLst>
          </p:cNvPr>
          <p:cNvGrpSpPr/>
          <p:nvPr/>
        </p:nvGrpSpPr>
        <p:grpSpPr>
          <a:xfrm>
            <a:off x="726939" y="2691103"/>
            <a:ext cx="984250" cy="1984248"/>
            <a:chOff x="7307262" y="1752703"/>
            <a:chExt cx="984250" cy="1984248"/>
          </a:xfrm>
        </p:grpSpPr>
        <p:sp>
          <p:nvSpPr>
            <p:cNvPr id="160" name="Rectangle 4">
              <a:extLst>
                <a:ext uri="{FF2B5EF4-FFF2-40B4-BE49-F238E27FC236}">
                  <a16:creationId xmlns:a16="http://schemas.microsoft.com/office/drawing/2014/main" id="{D938F9EE-8EEF-2243-9293-F5405FD0ADC8}"/>
                </a:ext>
              </a:extLst>
            </p:cNvPr>
            <p:cNvSpPr>
              <a:spLocks noChangeArrowheads="1"/>
            </p:cNvSpPr>
            <p:nvPr/>
          </p:nvSpPr>
          <p:spPr bwMode="auto">
            <a:xfrm rot="5400000">
              <a:off x="6819328" y="2264767"/>
              <a:ext cx="1984248" cy="960120"/>
            </a:xfrm>
            <a:prstGeom prst="rect">
              <a:avLst/>
            </a:prstGeom>
            <a:solidFill>
              <a:schemeClr val="tx2"/>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161" name="Rectangle 5">
              <a:extLst>
                <a:ext uri="{FF2B5EF4-FFF2-40B4-BE49-F238E27FC236}">
                  <a16:creationId xmlns:a16="http://schemas.microsoft.com/office/drawing/2014/main" id="{ACF71EB5-2F21-FD4D-844C-583E939A7271}"/>
                </a:ext>
              </a:extLst>
            </p:cNvPr>
            <p:cNvSpPr>
              <a:spLocks noChangeArrowheads="1"/>
            </p:cNvSpPr>
            <p:nvPr/>
          </p:nvSpPr>
          <p:spPr bwMode="auto">
            <a:xfrm rot="5400000">
              <a:off x="6946106" y="2397919"/>
              <a:ext cx="1238250" cy="16668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162" name="Rectangle 6">
              <a:extLst>
                <a:ext uri="{FF2B5EF4-FFF2-40B4-BE49-F238E27FC236}">
                  <a16:creationId xmlns:a16="http://schemas.microsoft.com/office/drawing/2014/main" id="{844E88C3-2472-CF4F-97FC-49A278C28D84}"/>
                </a:ext>
              </a:extLst>
            </p:cNvPr>
            <p:cNvSpPr>
              <a:spLocks noChangeArrowheads="1"/>
            </p:cNvSpPr>
            <p:nvPr/>
          </p:nvSpPr>
          <p:spPr bwMode="auto">
            <a:xfrm rot="5400000">
              <a:off x="7258844" y="2380456"/>
              <a:ext cx="635000" cy="309563"/>
            </a:xfrm>
            <a:prstGeom prst="rect">
              <a:avLst/>
            </a:prstGeom>
            <a:noFill/>
            <a:ln w="15875">
              <a:solidFill>
                <a:srgbClr val="000000"/>
              </a:solidFill>
              <a:prstDash val="sysDot"/>
              <a:miter lim="800000"/>
              <a:headEnd type="none" w="sm" len="sm"/>
              <a:tailEnd type="none" w="sm" len="sm"/>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163" name="Line 7">
              <a:extLst>
                <a:ext uri="{FF2B5EF4-FFF2-40B4-BE49-F238E27FC236}">
                  <a16:creationId xmlns:a16="http://schemas.microsoft.com/office/drawing/2014/main" id="{A41A6A0E-A300-D248-9B60-CA0166B2E54F}"/>
                </a:ext>
              </a:extLst>
            </p:cNvPr>
            <p:cNvSpPr>
              <a:spLocks noChangeShapeType="1"/>
            </p:cNvSpPr>
            <p:nvPr/>
          </p:nvSpPr>
          <p:spPr bwMode="auto">
            <a:xfrm rot="5400000">
              <a:off x="7799387" y="2354263"/>
              <a:ext cx="0" cy="984250"/>
            </a:xfrm>
            <a:prstGeom prst="line">
              <a:avLst/>
            </a:prstGeom>
            <a:noFill/>
            <a:ln w="9525" cap="rnd">
              <a:solidFill>
                <a:srgbClr val="000000"/>
              </a:solidFill>
              <a:prstDash val="sysDot"/>
              <a:round/>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nvGrpSpPr>
            <p:cNvPr id="164" name="Group 8">
              <a:extLst>
                <a:ext uri="{FF2B5EF4-FFF2-40B4-BE49-F238E27FC236}">
                  <a16:creationId xmlns:a16="http://schemas.microsoft.com/office/drawing/2014/main" id="{C38DA6DF-2A46-C547-8F79-E7EDEC03FA36}"/>
                </a:ext>
              </a:extLst>
            </p:cNvPr>
            <p:cNvGrpSpPr>
              <a:grpSpLocks/>
            </p:cNvGrpSpPr>
            <p:nvPr/>
          </p:nvGrpSpPr>
          <p:grpSpPr bwMode="auto">
            <a:xfrm>
              <a:off x="7872412" y="1855788"/>
              <a:ext cx="309563" cy="1817687"/>
              <a:chOff x="4511" y="1543"/>
              <a:chExt cx="195" cy="1145"/>
            </a:xfrm>
          </p:grpSpPr>
          <p:sp>
            <p:nvSpPr>
              <p:cNvPr id="165" name="Rectangle 9">
                <a:extLst>
                  <a:ext uri="{FF2B5EF4-FFF2-40B4-BE49-F238E27FC236}">
                    <a16:creationId xmlns:a16="http://schemas.microsoft.com/office/drawing/2014/main" id="{F8772179-06A2-C846-A441-A2342152D15E}"/>
                  </a:ext>
                </a:extLst>
              </p:cNvPr>
              <p:cNvSpPr>
                <a:spLocks noChangeArrowheads="1"/>
              </p:cNvSpPr>
              <p:nvPr/>
            </p:nvSpPr>
            <p:spPr bwMode="auto">
              <a:xfrm rot="5400000">
                <a:off x="4437" y="1659"/>
                <a:ext cx="337" cy="105"/>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166" name="Rectangle 10">
                <a:extLst>
                  <a:ext uri="{FF2B5EF4-FFF2-40B4-BE49-F238E27FC236}">
                    <a16:creationId xmlns:a16="http://schemas.microsoft.com/office/drawing/2014/main" id="{37661B90-5039-5F42-B965-3B12DB25059A}"/>
                  </a:ext>
                </a:extLst>
              </p:cNvPr>
              <p:cNvSpPr>
                <a:spLocks noChangeArrowheads="1"/>
              </p:cNvSpPr>
              <p:nvPr/>
            </p:nvSpPr>
            <p:spPr bwMode="auto">
              <a:xfrm rot="5400000">
                <a:off x="4409" y="2279"/>
                <a:ext cx="400" cy="195"/>
              </a:xfrm>
              <a:prstGeom prst="rect">
                <a:avLst/>
              </a:prstGeom>
              <a:noFill/>
              <a:ln w="15875">
                <a:solidFill>
                  <a:srgbClr val="000000"/>
                </a:solidFill>
                <a:prstDash val="sysDot"/>
                <a:miter lim="800000"/>
                <a:headEnd type="none" w="sm" len="sm"/>
                <a:tailEnd type="none" w="sm" len="sm"/>
              </a:ln>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167" name="Rectangle 11">
                <a:extLst>
                  <a:ext uri="{FF2B5EF4-FFF2-40B4-BE49-F238E27FC236}">
                    <a16:creationId xmlns:a16="http://schemas.microsoft.com/office/drawing/2014/main" id="{14C2D7BD-BF4B-9943-ACC5-9D2854D62729}"/>
                  </a:ext>
                </a:extLst>
              </p:cNvPr>
              <p:cNvSpPr>
                <a:spLocks noChangeArrowheads="1"/>
              </p:cNvSpPr>
              <p:nvPr/>
            </p:nvSpPr>
            <p:spPr bwMode="auto">
              <a:xfrm rot="5400000">
                <a:off x="4347" y="2377"/>
                <a:ext cx="516" cy="105"/>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168" name="Rectangle 12">
                <a:extLst>
                  <a:ext uri="{FF2B5EF4-FFF2-40B4-BE49-F238E27FC236}">
                    <a16:creationId xmlns:a16="http://schemas.microsoft.com/office/drawing/2014/main" id="{5034B1E1-BBC0-EE4E-9439-BA9D38833361}"/>
                  </a:ext>
                </a:extLst>
              </p:cNvPr>
              <p:cNvSpPr>
                <a:spLocks noChangeArrowheads="1"/>
              </p:cNvSpPr>
              <p:nvPr/>
            </p:nvSpPr>
            <p:spPr bwMode="auto">
              <a:xfrm rot="5400000">
                <a:off x="4457" y="1971"/>
                <a:ext cx="296" cy="105"/>
              </a:xfrm>
              <a:prstGeom prst="rect">
                <a:avLst/>
              </a:prstGeom>
              <a:noFill/>
              <a:ln w="12700">
                <a:solidFill>
                  <a:srgbClr val="800080"/>
                </a:solidFill>
                <a:prstDash val="dash"/>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grpSp>
      <p:sp>
        <p:nvSpPr>
          <p:cNvPr id="169" name="AutoShape 16">
            <a:extLst>
              <a:ext uri="{FF2B5EF4-FFF2-40B4-BE49-F238E27FC236}">
                <a16:creationId xmlns:a16="http://schemas.microsoft.com/office/drawing/2014/main" id="{2F38392B-C895-694A-BB0D-36259A60F70A}"/>
              </a:ext>
            </a:extLst>
          </p:cNvPr>
          <p:cNvSpPr>
            <a:spLocks noChangeArrowheads="1"/>
          </p:cNvSpPr>
          <p:nvPr/>
        </p:nvSpPr>
        <p:spPr bwMode="auto">
          <a:xfrm rot="5400000">
            <a:off x="5018635" y="4114059"/>
            <a:ext cx="204788" cy="833438"/>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grpSp>
        <p:nvGrpSpPr>
          <p:cNvPr id="170" name="Group 4">
            <a:extLst>
              <a:ext uri="{FF2B5EF4-FFF2-40B4-BE49-F238E27FC236}">
                <a16:creationId xmlns:a16="http://schemas.microsoft.com/office/drawing/2014/main" id="{BD29571A-56C9-DA49-AB63-E04AC847489E}"/>
              </a:ext>
            </a:extLst>
          </p:cNvPr>
          <p:cNvGrpSpPr>
            <a:grpSpLocks/>
          </p:cNvGrpSpPr>
          <p:nvPr/>
        </p:nvGrpSpPr>
        <p:grpSpPr bwMode="auto">
          <a:xfrm>
            <a:off x="826606" y="2120033"/>
            <a:ext cx="326368" cy="319440"/>
            <a:chOff x="3689" y="1658"/>
            <a:chExt cx="576" cy="576"/>
          </a:xfrm>
        </p:grpSpPr>
        <p:grpSp>
          <p:nvGrpSpPr>
            <p:cNvPr id="171" name="Group 5">
              <a:extLst>
                <a:ext uri="{FF2B5EF4-FFF2-40B4-BE49-F238E27FC236}">
                  <a16:creationId xmlns:a16="http://schemas.microsoft.com/office/drawing/2014/main" id="{A4AF39DF-B3A3-3D46-B475-F1B3E6AACF85}"/>
                </a:ext>
              </a:extLst>
            </p:cNvPr>
            <p:cNvGrpSpPr>
              <a:grpSpLocks/>
            </p:cNvGrpSpPr>
            <p:nvPr/>
          </p:nvGrpSpPr>
          <p:grpSpPr bwMode="auto">
            <a:xfrm>
              <a:off x="3689" y="1658"/>
              <a:ext cx="576" cy="576"/>
              <a:chOff x="4269" y="2781"/>
              <a:chExt cx="576" cy="576"/>
            </a:xfrm>
          </p:grpSpPr>
          <p:sp>
            <p:nvSpPr>
              <p:cNvPr id="173" name="Oval 6">
                <a:extLst>
                  <a:ext uri="{FF2B5EF4-FFF2-40B4-BE49-F238E27FC236}">
                    <a16:creationId xmlns:a16="http://schemas.microsoft.com/office/drawing/2014/main" id="{1E1ECBC5-1D4E-6648-AD16-33EBB28C6E73}"/>
                  </a:ext>
                </a:extLst>
              </p:cNvPr>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174" name="AutoShape 7">
                <a:extLst>
                  <a:ext uri="{FF2B5EF4-FFF2-40B4-BE49-F238E27FC236}">
                    <a16:creationId xmlns:a16="http://schemas.microsoft.com/office/drawing/2014/main" id="{7407CE19-DF4D-5349-A6C8-0F55D7D424F3}"/>
                  </a:ext>
                </a:extLst>
              </p:cNvPr>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grpSp>
        <p:sp>
          <p:nvSpPr>
            <p:cNvPr id="172" name="AutoShape 8">
              <a:extLst>
                <a:ext uri="{FF2B5EF4-FFF2-40B4-BE49-F238E27FC236}">
                  <a16:creationId xmlns:a16="http://schemas.microsoft.com/office/drawing/2014/main" id="{695A6FF4-0986-5647-B367-6EFED99A098F}"/>
                </a:ext>
              </a:extLst>
            </p:cNvPr>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grpSp>
      <p:grpSp>
        <p:nvGrpSpPr>
          <p:cNvPr id="175" name="Group 9">
            <a:extLst>
              <a:ext uri="{FF2B5EF4-FFF2-40B4-BE49-F238E27FC236}">
                <a16:creationId xmlns:a16="http://schemas.microsoft.com/office/drawing/2014/main" id="{0820B67D-849A-914C-9673-A8695ABDA926}"/>
              </a:ext>
            </a:extLst>
          </p:cNvPr>
          <p:cNvGrpSpPr>
            <a:grpSpLocks/>
          </p:cNvGrpSpPr>
          <p:nvPr/>
        </p:nvGrpSpPr>
        <p:grpSpPr bwMode="auto">
          <a:xfrm>
            <a:off x="1286719" y="2120033"/>
            <a:ext cx="326368" cy="319440"/>
            <a:chOff x="2146" y="1704"/>
            <a:chExt cx="415" cy="415"/>
          </a:xfrm>
        </p:grpSpPr>
        <p:sp>
          <p:nvSpPr>
            <p:cNvPr id="176" name="Oval 10">
              <a:extLst>
                <a:ext uri="{FF2B5EF4-FFF2-40B4-BE49-F238E27FC236}">
                  <a16:creationId xmlns:a16="http://schemas.microsoft.com/office/drawing/2014/main" id="{EB0D65CE-E396-0340-86A8-51488409D30A}"/>
                </a:ext>
              </a:extLst>
            </p:cNvPr>
            <p:cNvSpPr>
              <a:spLocks noChangeArrowheads="1"/>
            </p:cNvSpPr>
            <p:nvPr/>
          </p:nvSpPr>
          <p:spPr bwMode="auto">
            <a:xfrm>
              <a:off x="2146" y="1704"/>
              <a:ext cx="415" cy="41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177" name="AutoShape 11">
              <a:extLst>
                <a:ext uri="{FF2B5EF4-FFF2-40B4-BE49-F238E27FC236}">
                  <a16:creationId xmlns:a16="http://schemas.microsoft.com/office/drawing/2014/main" id="{92E594CE-24E3-E542-A459-8E9951A23C0C}"/>
                </a:ext>
              </a:extLst>
            </p:cNvPr>
            <p:cNvSpPr>
              <a:spLocks noChangeArrowheads="1"/>
            </p:cNvSpPr>
            <p:nvPr/>
          </p:nvSpPr>
          <p:spPr bwMode="auto">
            <a:xfrm flipH="1">
              <a:off x="2290" y="1796"/>
              <a:ext cx="142" cy="242"/>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178" name="AutoShape 12">
              <a:extLst>
                <a:ext uri="{FF2B5EF4-FFF2-40B4-BE49-F238E27FC236}">
                  <a16:creationId xmlns:a16="http://schemas.microsoft.com/office/drawing/2014/main" id="{322552E1-437F-5F4C-A9CA-81988924B6AD}"/>
                </a:ext>
              </a:extLst>
            </p:cNvPr>
            <p:cNvSpPr>
              <a:spLocks noChangeArrowheads="1"/>
            </p:cNvSpPr>
            <p:nvPr/>
          </p:nvSpPr>
          <p:spPr bwMode="auto">
            <a:xfrm rot="-8460389">
              <a:off x="2164" y="1759"/>
              <a:ext cx="50" cy="5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grpSp>
      <p:grpSp>
        <p:nvGrpSpPr>
          <p:cNvPr id="179" name="Group 4">
            <a:extLst>
              <a:ext uri="{FF2B5EF4-FFF2-40B4-BE49-F238E27FC236}">
                <a16:creationId xmlns:a16="http://schemas.microsoft.com/office/drawing/2014/main" id="{1492A345-C545-0843-9168-1A6924F1AA63}"/>
              </a:ext>
            </a:extLst>
          </p:cNvPr>
          <p:cNvGrpSpPr>
            <a:grpSpLocks/>
          </p:cNvGrpSpPr>
          <p:nvPr/>
        </p:nvGrpSpPr>
        <p:grpSpPr bwMode="auto">
          <a:xfrm>
            <a:off x="754499" y="5567603"/>
            <a:ext cx="3952875" cy="166687"/>
            <a:chOff x="1916" y="2576"/>
            <a:chExt cx="1808" cy="67"/>
          </a:xfrm>
        </p:grpSpPr>
        <p:sp>
          <p:nvSpPr>
            <p:cNvPr id="180" name="Rectangle 5">
              <a:extLst>
                <a:ext uri="{FF2B5EF4-FFF2-40B4-BE49-F238E27FC236}">
                  <a16:creationId xmlns:a16="http://schemas.microsoft.com/office/drawing/2014/main" id="{35BEF374-62B2-4946-9FEA-3F1D094ABBCB}"/>
                </a:ext>
              </a:extLst>
            </p:cNvPr>
            <p:cNvSpPr>
              <a:spLocks noChangeArrowheads="1"/>
            </p:cNvSpPr>
            <p:nvPr/>
          </p:nvSpPr>
          <p:spPr bwMode="auto">
            <a:xfrm>
              <a:off x="2179" y="2576"/>
              <a:ext cx="394" cy="67"/>
            </a:xfrm>
            <a:prstGeom prst="rect">
              <a:avLst/>
            </a:prstGeom>
            <a:solidFill>
              <a:srgbClr val="618FFD"/>
            </a:solidFill>
            <a:ln w="12700">
              <a:noFill/>
              <a:miter lim="800000"/>
              <a:headEnd type="none" w="sm" len="sm"/>
              <a:tailEnd type="none" w="sm" len="sm"/>
            </a:ln>
          </p:spPr>
          <p:txBody>
            <a:bodyPr wrap="none"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1" name="Rectangle 6">
              <a:extLst>
                <a:ext uri="{FF2B5EF4-FFF2-40B4-BE49-F238E27FC236}">
                  <a16:creationId xmlns:a16="http://schemas.microsoft.com/office/drawing/2014/main" id="{2A089CDD-89D8-D847-97D6-74AE2ADAF3D9}"/>
                </a:ext>
              </a:extLst>
            </p:cNvPr>
            <p:cNvSpPr>
              <a:spLocks noChangeArrowheads="1"/>
            </p:cNvSpPr>
            <p:nvPr/>
          </p:nvSpPr>
          <p:spPr bwMode="auto">
            <a:xfrm>
              <a:off x="2567" y="2576"/>
              <a:ext cx="154" cy="67"/>
            </a:xfrm>
            <a:prstGeom prst="rect">
              <a:avLst/>
            </a:prstGeom>
            <a:solidFill>
              <a:srgbClr val="800080"/>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2" name="Rectangle 7">
              <a:extLst>
                <a:ext uri="{FF2B5EF4-FFF2-40B4-BE49-F238E27FC236}">
                  <a16:creationId xmlns:a16="http://schemas.microsoft.com/office/drawing/2014/main" id="{15D1C69C-702E-C54C-9CE6-286CB4899F32}"/>
                </a:ext>
              </a:extLst>
            </p:cNvPr>
            <p:cNvSpPr>
              <a:spLocks noChangeArrowheads="1"/>
            </p:cNvSpPr>
            <p:nvPr/>
          </p:nvSpPr>
          <p:spPr bwMode="auto">
            <a:xfrm>
              <a:off x="2721" y="2576"/>
              <a:ext cx="90" cy="67"/>
            </a:xfrm>
            <a:prstGeom prst="rect">
              <a:avLst/>
            </a:prstGeom>
            <a:solidFill>
              <a:srgbClr val="618FFD"/>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3" name="Rectangle 8">
              <a:extLst>
                <a:ext uri="{FF2B5EF4-FFF2-40B4-BE49-F238E27FC236}">
                  <a16:creationId xmlns:a16="http://schemas.microsoft.com/office/drawing/2014/main" id="{06C4080E-51EA-4143-9CEC-5C51283AAC8E}"/>
                </a:ext>
              </a:extLst>
            </p:cNvPr>
            <p:cNvSpPr>
              <a:spLocks noChangeArrowheads="1"/>
            </p:cNvSpPr>
            <p:nvPr/>
          </p:nvSpPr>
          <p:spPr bwMode="auto">
            <a:xfrm>
              <a:off x="2810" y="2576"/>
              <a:ext cx="74" cy="67"/>
            </a:xfrm>
            <a:prstGeom prst="rect">
              <a:avLst/>
            </a:prstGeom>
            <a:solidFill>
              <a:srgbClr val="800080"/>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4" name="Rectangle 9">
              <a:extLst>
                <a:ext uri="{FF2B5EF4-FFF2-40B4-BE49-F238E27FC236}">
                  <a16:creationId xmlns:a16="http://schemas.microsoft.com/office/drawing/2014/main" id="{1B29E626-D89B-664C-A51A-F569F9ACFC89}"/>
                </a:ext>
              </a:extLst>
            </p:cNvPr>
            <p:cNvSpPr>
              <a:spLocks noChangeArrowheads="1"/>
            </p:cNvSpPr>
            <p:nvPr/>
          </p:nvSpPr>
          <p:spPr bwMode="auto">
            <a:xfrm>
              <a:off x="3146" y="2576"/>
              <a:ext cx="266" cy="67"/>
            </a:xfrm>
            <a:prstGeom prst="rect">
              <a:avLst/>
            </a:prstGeom>
            <a:solidFill>
              <a:srgbClr val="800080"/>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5" name="Rectangle 10">
              <a:extLst>
                <a:ext uri="{FF2B5EF4-FFF2-40B4-BE49-F238E27FC236}">
                  <a16:creationId xmlns:a16="http://schemas.microsoft.com/office/drawing/2014/main" id="{EB5EDC23-73CC-B54C-ABBA-B4CF3F78C40D}"/>
                </a:ext>
              </a:extLst>
            </p:cNvPr>
            <p:cNvSpPr>
              <a:spLocks noChangeArrowheads="1"/>
            </p:cNvSpPr>
            <p:nvPr/>
          </p:nvSpPr>
          <p:spPr bwMode="auto">
            <a:xfrm>
              <a:off x="3412" y="2576"/>
              <a:ext cx="52" cy="67"/>
            </a:xfrm>
            <a:prstGeom prst="rect">
              <a:avLst/>
            </a:prstGeom>
            <a:solidFill>
              <a:srgbClr val="618FFD"/>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6" name="Rectangle 11">
              <a:extLst>
                <a:ext uri="{FF2B5EF4-FFF2-40B4-BE49-F238E27FC236}">
                  <a16:creationId xmlns:a16="http://schemas.microsoft.com/office/drawing/2014/main" id="{D46B49AD-85CE-FA43-9F71-1CFE362ABE67}"/>
                </a:ext>
              </a:extLst>
            </p:cNvPr>
            <p:cNvSpPr>
              <a:spLocks noChangeArrowheads="1"/>
            </p:cNvSpPr>
            <p:nvPr/>
          </p:nvSpPr>
          <p:spPr bwMode="auto">
            <a:xfrm>
              <a:off x="3460" y="2576"/>
              <a:ext cx="175" cy="67"/>
            </a:xfrm>
            <a:prstGeom prst="rect">
              <a:avLst/>
            </a:prstGeom>
            <a:solidFill>
              <a:srgbClr val="800080"/>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7" name="Rectangle 12">
              <a:extLst>
                <a:ext uri="{FF2B5EF4-FFF2-40B4-BE49-F238E27FC236}">
                  <a16:creationId xmlns:a16="http://schemas.microsoft.com/office/drawing/2014/main" id="{1D8C0FEE-7EEA-024C-8E3B-D46DD378966E}"/>
                </a:ext>
              </a:extLst>
            </p:cNvPr>
            <p:cNvSpPr>
              <a:spLocks noChangeArrowheads="1"/>
            </p:cNvSpPr>
            <p:nvPr/>
          </p:nvSpPr>
          <p:spPr bwMode="auto">
            <a:xfrm>
              <a:off x="1916" y="2576"/>
              <a:ext cx="266" cy="67"/>
            </a:xfrm>
            <a:prstGeom prst="rect">
              <a:avLst/>
            </a:prstGeom>
            <a:solidFill>
              <a:srgbClr val="800080"/>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8" name="Rectangle 13">
              <a:extLst>
                <a:ext uri="{FF2B5EF4-FFF2-40B4-BE49-F238E27FC236}">
                  <a16:creationId xmlns:a16="http://schemas.microsoft.com/office/drawing/2014/main" id="{21555D54-AC82-EB46-9879-6F03C53B5489}"/>
                </a:ext>
              </a:extLst>
            </p:cNvPr>
            <p:cNvSpPr>
              <a:spLocks noChangeArrowheads="1"/>
            </p:cNvSpPr>
            <p:nvPr/>
          </p:nvSpPr>
          <p:spPr bwMode="auto">
            <a:xfrm>
              <a:off x="2883" y="2576"/>
              <a:ext cx="262" cy="67"/>
            </a:xfrm>
            <a:prstGeom prst="rect">
              <a:avLst/>
            </a:prstGeom>
            <a:solidFill>
              <a:srgbClr val="618FFD"/>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sp>
          <p:nvSpPr>
            <p:cNvPr id="189" name="Rectangle 14">
              <a:extLst>
                <a:ext uri="{FF2B5EF4-FFF2-40B4-BE49-F238E27FC236}">
                  <a16:creationId xmlns:a16="http://schemas.microsoft.com/office/drawing/2014/main" id="{12DA89EF-4A0C-4D44-BB97-4C7BE5718DA0}"/>
                </a:ext>
              </a:extLst>
            </p:cNvPr>
            <p:cNvSpPr>
              <a:spLocks noChangeArrowheads="1"/>
            </p:cNvSpPr>
            <p:nvPr/>
          </p:nvSpPr>
          <p:spPr bwMode="auto">
            <a:xfrm>
              <a:off x="3634" y="2576"/>
              <a:ext cx="90" cy="67"/>
            </a:xfrm>
            <a:prstGeom prst="rect">
              <a:avLst/>
            </a:prstGeom>
            <a:solidFill>
              <a:srgbClr val="618FFD"/>
            </a:solidFill>
            <a:ln w="12700">
              <a:noFill/>
              <a:miter lim="800000"/>
              <a:headEnd type="none" w="sm" len="sm"/>
              <a:tailEnd type="none" w="sm" len="sm"/>
            </a:ln>
          </p:spPr>
          <p:txBody>
            <a:bodyPr anchor="ctr">
              <a:spAutoFit/>
            </a:bodyPr>
            <a:lstStyle/>
            <a:p>
              <a:pPr>
                <a:defRPr/>
              </a:pPr>
              <a:endParaRPr lang="en-US" sz="2400" kern="0">
                <a:solidFill>
                  <a:sysClr val="windowText" lastClr="000000"/>
                </a:solidFill>
                <a:latin typeface="Arial" charset="0"/>
                <a:ea typeface="Arial" charset="0"/>
                <a:cs typeface="ＭＳ Ｐゴシック" charset="0"/>
              </a:endParaRPr>
            </a:p>
          </p:txBody>
        </p:sp>
      </p:grpSp>
      <p:sp>
        <p:nvSpPr>
          <p:cNvPr id="193" name="Rectangle 58">
            <a:extLst>
              <a:ext uri="{FF2B5EF4-FFF2-40B4-BE49-F238E27FC236}">
                <a16:creationId xmlns:a16="http://schemas.microsoft.com/office/drawing/2014/main" id="{1EE50E1E-D75E-0C44-A1EB-6CA50C4EF13D}"/>
              </a:ext>
            </a:extLst>
          </p:cNvPr>
          <p:cNvSpPr>
            <a:spLocks noChangeArrowheads="1"/>
          </p:cNvSpPr>
          <p:nvPr/>
        </p:nvSpPr>
        <p:spPr bwMode="auto">
          <a:xfrm>
            <a:off x="5127484" y="5283476"/>
            <a:ext cx="3403207"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algn="ctr" defTabSz="914400"/>
            <a:r>
              <a:rPr lang="en-US" dirty="0">
                <a:solidFill>
                  <a:srgbClr val="000000"/>
                </a:solidFill>
                <a:latin typeface="Arial"/>
                <a:cs typeface="Arial" charset="0"/>
              </a:rPr>
              <a:t>Context switch out on </a:t>
            </a:r>
            <a:r>
              <a:rPr lang="en-US" b="1" dirty="0">
                <a:solidFill>
                  <a:srgbClr val="000000"/>
                </a:solidFill>
                <a:latin typeface="Arial"/>
                <a:cs typeface="Arial" charset="0"/>
              </a:rPr>
              <a:t>sleep</a:t>
            </a:r>
            <a:r>
              <a:rPr lang="en-US" dirty="0">
                <a:solidFill>
                  <a:srgbClr val="000000"/>
                </a:solidFill>
                <a:latin typeface="Arial"/>
                <a:cs typeface="Arial" charset="0"/>
              </a:rPr>
              <a:t>, yield/</a:t>
            </a:r>
            <a:r>
              <a:rPr lang="en-US" b="1" dirty="0">
                <a:solidFill>
                  <a:srgbClr val="000000"/>
                </a:solidFill>
                <a:latin typeface="Arial"/>
                <a:cs typeface="Arial" charset="0"/>
              </a:rPr>
              <a:t>preempt</a:t>
            </a:r>
            <a:r>
              <a:rPr lang="en-US" dirty="0">
                <a:solidFill>
                  <a:srgbClr val="000000"/>
                </a:solidFill>
                <a:latin typeface="Arial"/>
                <a:cs typeface="Arial" charset="0"/>
              </a:rPr>
              <a:t>, or </a:t>
            </a:r>
            <a:r>
              <a:rPr lang="en-US" b="1" dirty="0">
                <a:solidFill>
                  <a:srgbClr val="000000"/>
                </a:solidFill>
                <a:latin typeface="Arial"/>
                <a:cs typeface="Arial" charset="0"/>
              </a:rPr>
              <a:t>exit</a:t>
            </a:r>
            <a:r>
              <a:rPr lang="en-US" dirty="0">
                <a:solidFill>
                  <a:srgbClr val="000000"/>
                </a:solidFill>
                <a:latin typeface="Arial"/>
                <a:cs typeface="Arial" charset="0"/>
              </a:rPr>
              <a:t>.  Get next ready thread, dispatch it.</a:t>
            </a:r>
            <a:endParaRPr lang="en-US" sz="1600" dirty="0">
              <a:solidFill>
                <a:srgbClr val="000000"/>
              </a:solidFill>
              <a:latin typeface="Arial"/>
              <a:cs typeface="Arial" charset="0"/>
            </a:endParaRPr>
          </a:p>
        </p:txBody>
      </p:sp>
      <p:pic>
        <p:nvPicPr>
          <p:cNvPr id="194" name="Picture 193">
            <a:extLst>
              <a:ext uri="{FF2B5EF4-FFF2-40B4-BE49-F238E27FC236}">
                <a16:creationId xmlns:a16="http://schemas.microsoft.com/office/drawing/2014/main" id="{125B3978-D3AF-5E46-AEBD-362A45FA3F1A}"/>
              </a:ext>
            </a:extLst>
          </p:cNvPr>
          <p:cNvPicPr>
            <a:picLocks noChangeAspect="1"/>
          </p:cNvPicPr>
          <p:nvPr/>
        </p:nvPicPr>
        <p:blipFill>
          <a:blip r:embed="rId4"/>
          <a:stretch>
            <a:fillRect/>
          </a:stretch>
        </p:blipFill>
        <p:spPr>
          <a:xfrm>
            <a:off x="2056663" y="5827044"/>
            <a:ext cx="1291292" cy="857198"/>
          </a:xfrm>
          <a:prstGeom prst="rect">
            <a:avLst/>
          </a:prstGeom>
        </p:spPr>
      </p:pic>
      <p:pic>
        <p:nvPicPr>
          <p:cNvPr id="195" name="Picture 194">
            <a:extLst>
              <a:ext uri="{FF2B5EF4-FFF2-40B4-BE49-F238E27FC236}">
                <a16:creationId xmlns:a16="http://schemas.microsoft.com/office/drawing/2014/main" id="{7BC3AE9A-F98F-4442-8BCC-F4424BA3EDCE}"/>
              </a:ext>
            </a:extLst>
          </p:cNvPr>
          <p:cNvPicPr>
            <a:picLocks noChangeAspect="1"/>
          </p:cNvPicPr>
          <p:nvPr/>
        </p:nvPicPr>
        <p:blipFill>
          <a:blip r:embed="rId5"/>
          <a:stretch>
            <a:fillRect/>
          </a:stretch>
        </p:blipFill>
        <p:spPr>
          <a:xfrm>
            <a:off x="1044892" y="4767263"/>
            <a:ext cx="444967" cy="457200"/>
          </a:xfrm>
          <a:prstGeom prst="rect">
            <a:avLst/>
          </a:prstGeom>
        </p:spPr>
      </p:pic>
      <p:sp>
        <p:nvSpPr>
          <p:cNvPr id="197" name="Oval 54">
            <a:extLst>
              <a:ext uri="{FF2B5EF4-FFF2-40B4-BE49-F238E27FC236}">
                <a16:creationId xmlns:a16="http://schemas.microsoft.com/office/drawing/2014/main" id="{E482D62A-09FB-A74B-A3B3-22A7EC61D8C0}"/>
              </a:ext>
            </a:extLst>
          </p:cNvPr>
          <p:cNvSpPr>
            <a:spLocks noChangeArrowheads="1"/>
          </p:cNvSpPr>
          <p:nvPr/>
        </p:nvSpPr>
        <p:spPr bwMode="auto">
          <a:xfrm>
            <a:off x="5048959" y="4333799"/>
            <a:ext cx="106271" cy="106271"/>
          </a:xfrm>
          <a:prstGeom prst="ellipse">
            <a:avLst/>
          </a:prstGeom>
          <a:solidFill>
            <a:srgbClr val="008000"/>
          </a:solidFill>
          <a:ln w="9525">
            <a:solidFill>
              <a:srgbClr val="003367"/>
            </a:solidFill>
            <a:round/>
            <a:headEnd/>
            <a:tailEnd/>
          </a:ln>
        </p:spPr>
        <p:txBody>
          <a:bodyPr/>
          <a:lstStyle/>
          <a:p>
            <a:pPr defTabSz="455613" fontAlgn="base">
              <a:spcBef>
                <a:spcPct val="0"/>
              </a:spcBef>
              <a:spcAft>
                <a:spcPct val="0"/>
              </a:spcAft>
              <a:buClr>
                <a:srgbClr val="000000"/>
              </a:buClr>
              <a:buSzPct val="100000"/>
              <a:buFont typeface="Times New Roman" charset="0"/>
              <a:buNone/>
              <a:defRPr/>
            </a:pPr>
            <a:endParaRPr lang="en-US" sz="1600" kern="0">
              <a:solidFill>
                <a:prstClr val="white"/>
              </a:solidFill>
              <a:latin typeface="Arial"/>
              <a:ea typeface="ＭＳ Ｐゴシック" charset="0"/>
              <a:cs typeface="Arial" charset="0"/>
            </a:endParaRPr>
          </a:p>
        </p:txBody>
      </p:sp>
      <p:pic>
        <p:nvPicPr>
          <p:cNvPr id="198" name="Picture 1">
            <a:extLst>
              <a:ext uri="{FF2B5EF4-FFF2-40B4-BE49-F238E27FC236}">
                <a16:creationId xmlns:a16="http://schemas.microsoft.com/office/drawing/2014/main" id="{D1A71496-19CE-7E4A-B600-56011AAA51E6}"/>
              </a:ext>
            </a:extLst>
          </p:cNvPr>
          <p:cNvPicPr>
            <a:picLocks noChangeAspect="1"/>
          </p:cNvPicPr>
          <p:nvPr/>
        </p:nvPicPr>
        <p:blipFill rotWithShape="1">
          <a:blip r:embed="rId6">
            <a:extLst>
              <a:ext uri="{28A0092B-C50C-407E-A947-70E740481C1C}">
                <a14:useLocalDpi xmlns:a14="http://schemas.microsoft.com/office/drawing/2010/main" val="0"/>
              </a:ext>
            </a:extLst>
          </a:blip>
          <a:srcRect l="10256" t="11561" r="17628" b="10010"/>
          <a:stretch/>
        </p:blipFill>
        <p:spPr bwMode="auto">
          <a:xfrm>
            <a:off x="7869668" y="3335496"/>
            <a:ext cx="1027893" cy="15806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99" name="Group 4">
            <a:extLst>
              <a:ext uri="{FF2B5EF4-FFF2-40B4-BE49-F238E27FC236}">
                <a16:creationId xmlns:a16="http://schemas.microsoft.com/office/drawing/2014/main" id="{4FF2DCE7-5B32-DD40-8F11-0258FF918110}"/>
              </a:ext>
            </a:extLst>
          </p:cNvPr>
          <p:cNvGrpSpPr>
            <a:grpSpLocks/>
          </p:cNvGrpSpPr>
          <p:nvPr/>
        </p:nvGrpSpPr>
        <p:grpSpPr bwMode="auto">
          <a:xfrm>
            <a:off x="7693734" y="3645067"/>
            <a:ext cx="172235" cy="168579"/>
            <a:chOff x="3689" y="1658"/>
            <a:chExt cx="576" cy="576"/>
          </a:xfrm>
        </p:grpSpPr>
        <p:grpSp>
          <p:nvGrpSpPr>
            <p:cNvPr id="200" name="Group 5">
              <a:extLst>
                <a:ext uri="{FF2B5EF4-FFF2-40B4-BE49-F238E27FC236}">
                  <a16:creationId xmlns:a16="http://schemas.microsoft.com/office/drawing/2014/main" id="{AE6F54A3-6AA7-2F41-9344-3854E18794D5}"/>
                </a:ext>
              </a:extLst>
            </p:cNvPr>
            <p:cNvGrpSpPr>
              <a:grpSpLocks/>
            </p:cNvGrpSpPr>
            <p:nvPr/>
          </p:nvGrpSpPr>
          <p:grpSpPr bwMode="auto">
            <a:xfrm>
              <a:off x="3689" y="1658"/>
              <a:ext cx="576" cy="576"/>
              <a:chOff x="4269" y="2781"/>
              <a:chExt cx="576" cy="576"/>
            </a:xfrm>
          </p:grpSpPr>
          <p:sp>
            <p:nvSpPr>
              <p:cNvPr id="202" name="Oval 6">
                <a:extLst>
                  <a:ext uri="{FF2B5EF4-FFF2-40B4-BE49-F238E27FC236}">
                    <a16:creationId xmlns:a16="http://schemas.microsoft.com/office/drawing/2014/main" id="{2C6D267C-53C3-574F-B8E9-478B788752AA}"/>
                  </a:ext>
                </a:extLst>
              </p:cNvPr>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203" name="AutoShape 7">
                <a:extLst>
                  <a:ext uri="{FF2B5EF4-FFF2-40B4-BE49-F238E27FC236}">
                    <a16:creationId xmlns:a16="http://schemas.microsoft.com/office/drawing/2014/main" id="{870FAF5F-8CC4-9A4A-A356-9F875F63F965}"/>
                  </a:ext>
                </a:extLst>
              </p:cNvPr>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grpSp>
        <p:sp>
          <p:nvSpPr>
            <p:cNvPr id="201" name="AutoShape 8">
              <a:extLst>
                <a:ext uri="{FF2B5EF4-FFF2-40B4-BE49-F238E27FC236}">
                  <a16:creationId xmlns:a16="http://schemas.microsoft.com/office/drawing/2014/main" id="{95B81AEC-FD48-D744-9C82-073A86EFBE48}"/>
                </a:ext>
              </a:extLst>
            </p:cNvPr>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grpSp>
    </p:spTree>
    <p:extLst>
      <p:ext uri="{BB962C8B-B14F-4D97-AF65-F5344CB8AC3E}">
        <p14:creationId xmlns:p14="http://schemas.microsoft.com/office/powerpoint/2010/main" val="528205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12F2B0-3E05-DB49-9A0B-E8994C82BC0E}"/>
              </a:ext>
            </a:extLst>
          </p:cNvPr>
          <p:cNvSpPr>
            <a:spLocks noGrp="1"/>
          </p:cNvSpPr>
          <p:nvPr>
            <p:ph type="title"/>
          </p:nvPr>
        </p:nvSpPr>
        <p:spPr/>
        <p:txBody>
          <a:bodyPr/>
          <a:lstStyle/>
          <a:p>
            <a:r>
              <a:rPr lang="en-US" dirty="0"/>
              <a:t>What about multiple cores?</a:t>
            </a:r>
          </a:p>
        </p:txBody>
      </p:sp>
      <p:sp>
        <p:nvSpPr>
          <p:cNvPr id="4" name="Content Placeholder 3">
            <a:extLst>
              <a:ext uri="{FF2B5EF4-FFF2-40B4-BE49-F238E27FC236}">
                <a16:creationId xmlns:a16="http://schemas.microsoft.com/office/drawing/2014/main" id="{7EB30FE3-7F3E-3A4D-9E9C-B02E28307D27}"/>
              </a:ext>
            </a:extLst>
          </p:cNvPr>
          <p:cNvSpPr>
            <a:spLocks noGrp="1"/>
          </p:cNvSpPr>
          <p:nvPr>
            <p:ph idx="1"/>
          </p:nvPr>
        </p:nvSpPr>
        <p:spPr/>
        <p:txBody>
          <a:bodyPr/>
          <a:lstStyle/>
          <a:p>
            <a:r>
              <a:rPr lang="en-US" dirty="0"/>
              <a:t>Our p1 thread library uses only one core.</a:t>
            </a:r>
          </a:p>
          <a:p>
            <a:r>
              <a:rPr lang="en-US" dirty="0"/>
              <a:t>What if multiple cores?</a:t>
            </a:r>
          </a:p>
          <a:p>
            <a:pPr lvl="1"/>
            <a:r>
              <a:rPr lang="en-US" dirty="0"/>
              <a:t>ULTS can use a kernel-based thread as “vessel” for each core.</a:t>
            </a:r>
          </a:p>
          <a:p>
            <a:pPr lvl="1"/>
            <a:r>
              <a:rPr lang="en-US" dirty="0">
                <a:sym typeface="Wingdings" pitchFamily="2" charset="2"/>
              </a:rPr>
              <a:t>ULTS decides threads to run on each “vessel”, e.g., priority.</a:t>
            </a:r>
          </a:p>
          <a:p>
            <a:pPr lvl="1"/>
            <a:r>
              <a:rPr lang="en-US" dirty="0"/>
              <a:t>Physical </a:t>
            </a:r>
            <a:r>
              <a:rPr lang="en-US" dirty="0" err="1"/>
              <a:t>concurrency</a:t>
            </a:r>
            <a:r>
              <a:rPr lang="en-US" dirty="0" err="1">
                <a:sym typeface="Wingdings" pitchFamily="2" charset="2"/>
              </a:rPr>
              <a:t>nice</a:t>
            </a:r>
            <a:r>
              <a:rPr lang="en-US" dirty="0">
                <a:sym typeface="Wingdings" pitchFamily="2" charset="2"/>
              </a:rPr>
              <a:t> to have spinlocks!</a:t>
            </a:r>
          </a:p>
          <a:p>
            <a:pPr lvl="1"/>
            <a:r>
              <a:rPr lang="en-US" dirty="0">
                <a:sym typeface="Wingdings" pitchFamily="2" charset="2"/>
              </a:rPr>
              <a:t>What if no ready threads?  Spin? </a:t>
            </a:r>
          </a:p>
          <a:p>
            <a:r>
              <a:rPr lang="en-US" dirty="0">
                <a:sym typeface="Wingdings" pitchFamily="2" charset="2"/>
              </a:rPr>
              <a:t>What if the number of cores changes?</a:t>
            </a:r>
          </a:p>
          <a:p>
            <a:pPr lvl="1"/>
            <a:r>
              <a:rPr lang="en-US" dirty="0">
                <a:sym typeface="Wingdings" pitchFamily="2" charset="2"/>
              </a:rPr>
              <a:t>OS allocates CPU resources.</a:t>
            </a:r>
          </a:p>
          <a:p>
            <a:pPr lvl="1"/>
            <a:r>
              <a:rPr lang="en-US" dirty="0">
                <a:sym typeface="Wingdings" pitchFamily="2" charset="2"/>
              </a:rPr>
              <a:t>Grants cores, takes them away.</a:t>
            </a:r>
          </a:p>
          <a:p>
            <a:pPr lvl="1"/>
            <a:r>
              <a:rPr lang="en-US" dirty="0">
                <a:sym typeface="Wingdings" pitchFamily="2" charset="2"/>
              </a:rPr>
              <a:t>E.g., by timer-driven slicing</a:t>
            </a:r>
          </a:p>
          <a:p>
            <a:pPr lvl="1"/>
            <a:r>
              <a:rPr lang="en-US" dirty="0">
                <a:sym typeface="Wingdings" pitchFamily="2" charset="2"/>
              </a:rPr>
              <a:t>Or if a thread blocks for I/O…</a:t>
            </a:r>
            <a:endParaRPr lang="en-US" dirty="0"/>
          </a:p>
        </p:txBody>
      </p:sp>
      <p:pic>
        <p:nvPicPr>
          <p:cNvPr id="5" name="Picture 4">
            <a:extLst>
              <a:ext uri="{FF2B5EF4-FFF2-40B4-BE49-F238E27FC236}">
                <a16:creationId xmlns:a16="http://schemas.microsoft.com/office/drawing/2014/main" id="{90D6869B-F2A0-8842-9D95-4CFC49AFB8FD}"/>
              </a:ext>
            </a:extLst>
          </p:cNvPr>
          <p:cNvPicPr>
            <a:picLocks noChangeAspect="1"/>
          </p:cNvPicPr>
          <p:nvPr/>
        </p:nvPicPr>
        <p:blipFill>
          <a:blip r:embed="rId2"/>
          <a:stretch>
            <a:fillRect/>
          </a:stretch>
        </p:blipFill>
        <p:spPr>
          <a:xfrm>
            <a:off x="4871785" y="4850780"/>
            <a:ext cx="1888436" cy="1253600"/>
          </a:xfrm>
          <a:prstGeom prst="rect">
            <a:avLst/>
          </a:prstGeom>
        </p:spPr>
      </p:pic>
      <p:pic>
        <p:nvPicPr>
          <p:cNvPr id="6" name="Picture 5">
            <a:extLst>
              <a:ext uri="{FF2B5EF4-FFF2-40B4-BE49-F238E27FC236}">
                <a16:creationId xmlns:a16="http://schemas.microsoft.com/office/drawing/2014/main" id="{9596756A-48EE-BC48-A307-C939C7AE67CA}"/>
              </a:ext>
            </a:extLst>
          </p:cNvPr>
          <p:cNvPicPr>
            <a:picLocks noChangeAspect="1"/>
          </p:cNvPicPr>
          <p:nvPr/>
        </p:nvPicPr>
        <p:blipFill>
          <a:blip r:embed="rId2"/>
          <a:stretch>
            <a:fillRect/>
          </a:stretch>
        </p:blipFill>
        <p:spPr>
          <a:xfrm>
            <a:off x="6897592" y="4850780"/>
            <a:ext cx="1888436" cy="1253600"/>
          </a:xfrm>
          <a:prstGeom prst="rect">
            <a:avLst/>
          </a:prstGeom>
        </p:spPr>
      </p:pic>
    </p:spTree>
    <p:extLst>
      <p:ext uri="{BB962C8B-B14F-4D97-AF65-F5344CB8AC3E}">
        <p14:creationId xmlns:p14="http://schemas.microsoft.com/office/powerpoint/2010/main" val="2045449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DBF6E-A5BD-7948-B5C6-DB98CCEB4174}"/>
              </a:ext>
            </a:extLst>
          </p:cNvPr>
          <p:cNvSpPr>
            <a:spLocks noGrp="1"/>
          </p:cNvSpPr>
          <p:nvPr>
            <p:ph type="title"/>
          </p:nvPr>
        </p:nvSpPr>
        <p:spPr/>
        <p:txBody>
          <a:bodyPr/>
          <a:lstStyle/>
          <a:p>
            <a:r>
              <a:rPr lang="en-US" dirty="0"/>
              <a:t>Integration: kernel-based threads</a:t>
            </a:r>
          </a:p>
        </p:txBody>
      </p:sp>
      <p:sp>
        <p:nvSpPr>
          <p:cNvPr id="3" name="Content Placeholder 2">
            <a:extLst>
              <a:ext uri="{FF2B5EF4-FFF2-40B4-BE49-F238E27FC236}">
                <a16:creationId xmlns:a16="http://schemas.microsoft.com/office/drawing/2014/main" id="{9883E3FE-D1F8-9A42-B102-3176D5D53ED6}"/>
              </a:ext>
            </a:extLst>
          </p:cNvPr>
          <p:cNvSpPr>
            <a:spLocks noGrp="1"/>
          </p:cNvSpPr>
          <p:nvPr>
            <p:ph idx="1"/>
          </p:nvPr>
        </p:nvSpPr>
        <p:spPr/>
        <p:txBody>
          <a:bodyPr/>
          <a:lstStyle/>
          <a:p>
            <a:pPr marL="0" indent="0">
              <a:buNone/>
            </a:pPr>
            <a:r>
              <a:rPr lang="en-US" dirty="0"/>
              <a:t>With </a:t>
            </a:r>
            <a:r>
              <a:rPr lang="en-US" b="1" dirty="0"/>
              <a:t>kernel-based</a:t>
            </a:r>
            <a:r>
              <a:rPr lang="en-US" dirty="0"/>
              <a:t> threads, the kernel “knows” the status of all threads and all resources (cores).</a:t>
            </a:r>
          </a:p>
          <a:p>
            <a:r>
              <a:rPr lang="en-US" dirty="0">
                <a:sym typeface="Wingdings" pitchFamily="2" charset="2"/>
              </a:rPr>
              <a:t>Thread blocks for I/O  run another thread.  </a:t>
            </a:r>
            <a:endParaRPr lang="en-US" dirty="0"/>
          </a:p>
          <a:p>
            <a:pPr lvl="1"/>
            <a:r>
              <a:rPr lang="en-US" b="1" dirty="0">
                <a:sym typeface="Wingdings" pitchFamily="2" charset="2"/>
              </a:rPr>
              <a:t>No core idles when a thread is ready.</a:t>
            </a:r>
          </a:p>
          <a:p>
            <a:r>
              <a:rPr lang="en-US" dirty="0">
                <a:sym typeface="Wingdings" pitchFamily="2" charset="2"/>
              </a:rPr>
              <a:t>Put each core to its “highest and best use”.</a:t>
            </a:r>
          </a:p>
          <a:p>
            <a:pPr lvl="1"/>
            <a:r>
              <a:rPr lang="en-US" dirty="0">
                <a:sym typeface="Wingdings" pitchFamily="2" charset="2"/>
              </a:rPr>
              <a:t>Timer-driven preemption with system-wide scheduling</a:t>
            </a:r>
          </a:p>
          <a:p>
            <a:pPr lvl="1"/>
            <a:r>
              <a:rPr lang="en-US" b="1" dirty="0">
                <a:sym typeface="Wingdings" pitchFamily="2" charset="2"/>
              </a:rPr>
              <a:t>No thread runs when a higher-priority thread is ready.</a:t>
            </a:r>
          </a:p>
          <a:p>
            <a:r>
              <a:rPr lang="en-US" dirty="0">
                <a:sym typeface="Wingdings" pitchFamily="2" charset="2"/>
              </a:rPr>
              <a:t>But kernel does not “see” events in the user program.</a:t>
            </a:r>
          </a:p>
          <a:p>
            <a:pPr lvl="1"/>
            <a:r>
              <a:rPr lang="en-US" dirty="0">
                <a:sym typeface="Wingdings" pitchFamily="2" charset="2"/>
              </a:rPr>
              <a:t>Kernel does not “see” idle cores.</a:t>
            </a:r>
          </a:p>
          <a:p>
            <a:pPr lvl="1"/>
            <a:r>
              <a:rPr lang="en-US" dirty="0">
                <a:sym typeface="Wingdings" pitchFamily="2" charset="2"/>
              </a:rPr>
              <a:t>Does not know if a preempted thread holds a spinlock.</a:t>
            </a:r>
          </a:p>
          <a:p>
            <a:pPr lvl="1"/>
            <a:r>
              <a:rPr lang="en-US" dirty="0">
                <a:sym typeface="Wingdings" pitchFamily="2" charset="2"/>
              </a:rPr>
              <a:t>No spinlocks!  Use only kernel-supported blocking locks: slow.</a:t>
            </a:r>
          </a:p>
          <a:p>
            <a:pPr marL="0" indent="0">
              <a:buNone/>
            </a:pPr>
            <a:endParaRPr lang="en-US" dirty="0"/>
          </a:p>
        </p:txBody>
      </p:sp>
    </p:spTree>
    <p:extLst>
      <p:ext uri="{BB962C8B-B14F-4D97-AF65-F5344CB8AC3E}">
        <p14:creationId xmlns:p14="http://schemas.microsoft.com/office/powerpoint/2010/main" val="1088673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6D1CFF-536B-4B4E-98D0-DCAABFD8408F}"/>
              </a:ext>
            </a:extLst>
          </p:cNvPr>
          <p:cNvSpPr>
            <a:spLocks noGrp="1"/>
          </p:cNvSpPr>
          <p:nvPr>
            <p:ph type="title"/>
          </p:nvPr>
        </p:nvSpPr>
        <p:spPr/>
        <p:txBody>
          <a:bodyPr/>
          <a:lstStyle/>
          <a:p>
            <a:r>
              <a:rPr lang="en-US" dirty="0"/>
              <a:t>Integration: ULTS</a:t>
            </a:r>
          </a:p>
        </p:txBody>
      </p:sp>
      <p:sp>
        <p:nvSpPr>
          <p:cNvPr id="4" name="Content Placeholder 3">
            <a:extLst>
              <a:ext uri="{FF2B5EF4-FFF2-40B4-BE49-F238E27FC236}">
                <a16:creationId xmlns:a16="http://schemas.microsoft.com/office/drawing/2014/main" id="{E4B75AC7-5C1E-0648-94B5-538BEEAC045D}"/>
              </a:ext>
            </a:extLst>
          </p:cNvPr>
          <p:cNvSpPr>
            <a:spLocks noGrp="1"/>
          </p:cNvSpPr>
          <p:nvPr>
            <p:ph idx="1"/>
          </p:nvPr>
        </p:nvSpPr>
        <p:spPr/>
        <p:txBody>
          <a:bodyPr/>
          <a:lstStyle/>
          <a:p>
            <a:pPr marL="0" indent="0">
              <a:buNone/>
            </a:pPr>
            <a:r>
              <a:rPr lang="en-US" dirty="0"/>
              <a:t>Poor integration for ULTS over kernel-based threads:</a:t>
            </a:r>
          </a:p>
          <a:p>
            <a:pPr marL="457200" indent="-457200">
              <a:buFont typeface="+mj-lt"/>
              <a:buAutoNum type="arabicPeriod"/>
            </a:pPr>
            <a:r>
              <a:rPr lang="en-US" dirty="0"/>
              <a:t>App has idle core </a:t>
            </a:r>
            <a:r>
              <a:rPr lang="en-US" dirty="0">
                <a:sym typeface="Wingdings" pitchFamily="2" charset="2"/>
              </a:rPr>
              <a:t> core is wasted.</a:t>
            </a:r>
          </a:p>
          <a:p>
            <a:pPr marL="457200" indent="-457200">
              <a:buFont typeface="+mj-lt"/>
              <a:buAutoNum type="arabicPeriod"/>
            </a:pPr>
            <a:r>
              <a:rPr lang="en-US" dirty="0"/>
              <a:t>Thread blocks in kernel for I/O </a:t>
            </a:r>
            <a:r>
              <a:rPr lang="en-US" dirty="0">
                <a:sym typeface="Wingdings" pitchFamily="2" charset="2"/>
              </a:rPr>
              <a:t> app loses the core.</a:t>
            </a:r>
          </a:p>
          <a:p>
            <a:pPr marL="457200" indent="-457200">
              <a:buFont typeface="+mj-lt"/>
              <a:buAutoNum type="arabicPeriod"/>
            </a:pPr>
            <a:r>
              <a:rPr lang="en-US" dirty="0">
                <a:sym typeface="Wingdings" pitchFamily="2" charset="2"/>
              </a:rPr>
              <a:t>Kernel preempts a core (‘vessel”) running thread T? </a:t>
            </a:r>
          </a:p>
          <a:p>
            <a:pPr lvl="1"/>
            <a:r>
              <a:rPr lang="en-US" dirty="0">
                <a:sym typeface="Wingdings" pitchFamily="2" charset="2"/>
              </a:rPr>
              <a:t>T holds a </a:t>
            </a:r>
            <a:r>
              <a:rPr lang="en-US" dirty="0" err="1">
                <a:sym typeface="Wingdings" pitchFamily="2" charset="2"/>
              </a:rPr>
              <a:t>spinlockwasted</a:t>
            </a:r>
            <a:r>
              <a:rPr lang="en-US" dirty="0">
                <a:sym typeface="Wingdings" pitchFamily="2" charset="2"/>
              </a:rPr>
              <a:t> cycles.  No fast spinlocks for ULTS!</a:t>
            </a:r>
          </a:p>
          <a:p>
            <a:pPr lvl="1"/>
            <a:r>
              <a:rPr lang="en-US" dirty="0">
                <a:sym typeface="Wingdings" pitchFamily="2" charset="2"/>
              </a:rPr>
              <a:t>T holds any </a:t>
            </a:r>
            <a:r>
              <a:rPr lang="en-US" dirty="0" err="1">
                <a:sym typeface="Wingdings" pitchFamily="2" charset="2"/>
              </a:rPr>
              <a:t>lockother</a:t>
            </a:r>
            <a:r>
              <a:rPr lang="en-US" dirty="0">
                <a:sym typeface="Wingdings" pitchFamily="2" charset="2"/>
              </a:rPr>
              <a:t> threads wait longer for the lock.</a:t>
            </a:r>
          </a:p>
          <a:p>
            <a:pPr lvl="1"/>
            <a:r>
              <a:rPr lang="en-US" dirty="0">
                <a:sym typeface="Wingdings" pitchFamily="2" charset="2"/>
              </a:rPr>
              <a:t>T is a high-priority </a:t>
            </a:r>
            <a:r>
              <a:rPr lang="en-US" dirty="0" err="1">
                <a:sym typeface="Wingdings" pitchFamily="2" charset="2"/>
              </a:rPr>
              <a:t>threadpriority</a:t>
            </a:r>
            <a:r>
              <a:rPr lang="en-US" dirty="0">
                <a:sym typeface="Wingdings" pitchFamily="2" charset="2"/>
              </a:rPr>
              <a:t> inversion.</a:t>
            </a:r>
          </a:p>
        </p:txBody>
      </p:sp>
    </p:spTree>
    <p:extLst>
      <p:ext uri="{BB962C8B-B14F-4D97-AF65-F5344CB8AC3E}">
        <p14:creationId xmlns:p14="http://schemas.microsoft.com/office/powerpoint/2010/main" val="2782027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dirty="0">
                <a:latin typeface="Arial" charset="0"/>
                <a:ea typeface="ＭＳ Ｐゴシック" charset="0"/>
                <a:cs typeface="Arial" charset="0"/>
              </a:rPr>
              <a:t>Page fault </a:t>
            </a:r>
            <a:r>
              <a:rPr lang="en-US" dirty="0">
                <a:latin typeface="Arial" charset="0"/>
                <a:ea typeface="ＭＳ Ｐゴシック" charset="0"/>
                <a:cs typeface="Arial" charset="0"/>
                <a:sym typeface="Wingdings" pitchFamily="2" charset="2"/>
              </a:rPr>
              <a:t> app </a:t>
            </a:r>
            <a:r>
              <a:rPr lang="en-US" dirty="0">
                <a:latin typeface="Arial" charset="0"/>
                <a:ea typeface="ＭＳ Ｐゴシック" charset="0"/>
                <a:cs typeface="Arial" charset="0"/>
              </a:rPr>
              <a:t>loses the core</a:t>
            </a:r>
          </a:p>
        </p:txBody>
      </p:sp>
      <p:grpSp>
        <p:nvGrpSpPr>
          <p:cNvPr id="112645" name="Group 3"/>
          <p:cNvGrpSpPr>
            <a:grpSpLocks/>
          </p:cNvGrpSpPr>
          <p:nvPr/>
        </p:nvGrpSpPr>
        <p:grpSpPr bwMode="auto">
          <a:xfrm>
            <a:off x="442911" y="1928019"/>
            <a:ext cx="914400" cy="914400"/>
            <a:chOff x="3689" y="1658"/>
            <a:chExt cx="576" cy="576"/>
          </a:xfrm>
        </p:grpSpPr>
        <p:grpSp>
          <p:nvGrpSpPr>
            <p:cNvPr id="112690" name="Group 4"/>
            <p:cNvGrpSpPr>
              <a:grpSpLocks/>
            </p:cNvGrpSpPr>
            <p:nvPr/>
          </p:nvGrpSpPr>
          <p:grpSpPr bwMode="auto">
            <a:xfrm>
              <a:off x="3689" y="1658"/>
              <a:ext cx="576" cy="576"/>
              <a:chOff x="4269" y="2781"/>
              <a:chExt cx="576" cy="576"/>
            </a:xfrm>
          </p:grpSpPr>
          <p:sp>
            <p:nvSpPr>
              <p:cNvPr id="15"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a:endParaRPr>
              </a:p>
            </p:txBody>
          </p:sp>
          <p:sp>
            <p:nvSpPr>
              <p:cNvPr id="16"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a:endParaRPr>
              </a:p>
            </p:txBody>
          </p:sp>
        </p:grpSp>
        <p:sp>
          <p:nvSpPr>
            <p:cNvPr id="14"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a:endParaRPr>
            </a:p>
          </p:txBody>
        </p:sp>
      </p:grpSp>
      <p:sp>
        <p:nvSpPr>
          <p:cNvPr id="112646" name="AutoShape 10"/>
          <p:cNvSpPr>
            <a:spLocks noChangeArrowheads="1"/>
          </p:cNvSpPr>
          <p:nvPr/>
        </p:nvSpPr>
        <p:spPr bwMode="auto">
          <a:xfrm>
            <a:off x="342899" y="3238500"/>
            <a:ext cx="8458201" cy="1669654"/>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12667" name="AutoShape 11"/>
          <p:cNvSpPr>
            <a:spLocks noChangeArrowheads="1"/>
          </p:cNvSpPr>
          <p:nvPr/>
        </p:nvSpPr>
        <p:spPr bwMode="auto">
          <a:xfrm flipH="1">
            <a:off x="4094163" y="6348413"/>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cxnSp>
        <p:nvCxnSpPr>
          <p:cNvPr id="41" name="Straight Connector 4"/>
          <p:cNvCxnSpPr>
            <a:cxnSpLocks noChangeShapeType="1"/>
          </p:cNvCxnSpPr>
          <p:nvPr/>
        </p:nvCxnSpPr>
        <p:spPr bwMode="auto">
          <a:xfrm>
            <a:off x="1357311" y="2409825"/>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44" name="Text Box 93"/>
          <p:cNvSpPr txBox="1">
            <a:spLocks noChangeArrowheads="1"/>
          </p:cNvSpPr>
          <p:nvPr/>
        </p:nvSpPr>
        <p:spPr bwMode="auto">
          <a:xfrm>
            <a:off x="1618455" y="1855768"/>
            <a:ext cx="1117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fault</a:t>
            </a:r>
          </a:p>
        </p:txBody>
      </p:sp>
      <p:sp>
        <p:nvSpPr>
          <p:cNvPr id="45" name="Explosion 1 42"/>
          <p:cNvSpPr>
            <a:spLocks noChangeArrowheads="1"/>
          </p:cNvSpPr>
          <p:nvPr/>
        </p:nvSpPr>
        <p:spPr bwMode="auto">
          <a:xfrm>
            <a:off x="1978025" y="2171700"/>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cxnSp>
        <p:nvCxnSpPr>
          <p:cNvPr id="49" name="Straight Connector 4"/>
          <p:cNvCxnSpPr>
            <a:cxnSpLocks noChangeShapeType="1"/>
          </p:cNvCxnSpPr>
          <p:nvPr/>
        </p:nvCxnSpPr>
        <p:spPr bwMode="auto">
          <a:xfrm>
            <a:off x="2229643" y="3771900"/>
            <a:ext cx="1204120"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50" name="Straight Connector 4"/>
          <p:cNvCxnSpPr>
            <a:cxnSpLocks noChangeShapeType="1"/>
          </p:cNvCxnSpPr>
          <p:nvPr/>
        </p:nvCxnSpPr>
        <p:spPr bwMode="auto">
          <a:xfrm>
            <a:off x="2229643" y="2589211"/>
            <a:ext cx="0" cy="1182691"/>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52" name="Text Box 93"/>
          <p:cNvSpPr txBox="1">
            <a:spLocks noChangeArrowheads="1"/>
          </p:cNvSpPr>
          <p:nvPr/>
        </p:nvSpPr>
        <p:spPr bwMode="auto">
          <a:xfrm>
            <a:off x="1854109" y="3965537"/>
            <a:ext cx="1371692" cy="925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1. </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identify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missing page</a:t>
            </a:r>
          </a:p>
        </p:txBody>
      </p:sp>
      <p:cxnSp>
        <p:nvCxnSpPr>
          <p:cNvPr id="55" name="Straight Connector 4"/>
          <p:cNvCxnSpPr>
            <a:cxnSpLocks noChangeShapeType="1"/>
          </p:cNvCxnSpPr>
          <p:nvPr/>
        </p:nvCxnSpPr>
        <p:spPr bwMode="auto">
          <a:xfrm>
            <a:off x="3433763" y="3771900"/>
            <a:ext cx="973137"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56" name="Text Box 93"/>
          <p:cNvSpPr txBox="1">
            <a:spLocks noChangeArrowheads="1"/>
          </p:cNvSpPr>
          <p:nvPr/>
        </p:nvSpPr>
        <p:spPr bwMode="auto">
          <a:xfrm>
            <a:off x="4483100" y="3982643"/>
            <a:ext cx="1205705" cy="925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3. </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Read page from disk</a:t>
            </a:r>
          </a:p>
        </p:txBody>
      </p:sp>
      <p:sp>
        <p:nvSpPr>
          <p:cNvPr id="57" name="Text Box 93"/>
          <p:cNvSpPr txBox="1">
            <a:spLocks noChangeArrowheads="1"/>
          </p:cNvSpPr>
          <p:nvPr/>
        </p:nvSpPr>
        <p:spPr bwMode="auto">
          <a:xfrm>
            <a:off x="3125603" y="3988595"/>
            <a:ext cx="1357497" cy="925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2. </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Allocate empty page frame</a:t>
            </a:r>
          </a:p>
        </p:txBody>
      </p:sp>
      <p:cxnSp>
        <p:nvCxnSpPr>
          <p:cNvPr id="60" name="Straight Connector 4"/>
          <p:cNvCxnSpPr>
            <a:cxnSpLocks noChangeShapeType="1"/>
          </p:cNvCxnSpPr>
          <p:nvPr/>
        </p:nvCxnSpPr>
        <p:spPr bwMode="auto">
          <a:xfrm>
            <a:off x="4398963" y="3771900"/>
            <a:ext cx="973137"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9" name="TextBox 8"/>
          <p:cNvSpPr txBox="1"/>
          <p:nvPr/>
        </p:nvSpPr>
        <p:spPr>
          <a:xfrm>
            <a:off x="5372100" y="3606800"/>
            <a:ext cx="458780"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s-IS" sz="1800" b="0" i="0" u="none" strike="noStrike" kern="1200" cap="none" spc="0" normalizeH="0" baseline="0" noProof="0" dirty="0">
                <a:ln>
                  <a:noFill/>
                </a:ln>
                <a:solidFill>
                  <a:srgbClr val="003367"/>
                </a:solidFill>
                <a:effectLst/>
                <a:uLnTx/>
                <a:uFillTx/>
                <a:latin typeface="Calibri"/>
                <a:ea typeface="+mn-ea"/>
                <a:cs typeface="Arial"/>
              </a:rPr>
              <a:t>…..</a:t>
            </a:r>
            <a:endParaRPr kumimoji="0" lang="en-US" sz="1800" b="0" i="0" u="none" strike="noStrike" kern="1200" cap="none" spc="0" normalizeH="0" baseline="0" noProof="0" dirty="0">
              <a:ln>
                <a:noFill/>
              </a:ln>
              <a:solidFill>
                <a:srgbClr val="003367"/>
              </a:solidFill>
              <a:effectLst/>
              <a:uLnTx/>
              <a:uFillTx/>
              <a:latin typeface="Calibri"/>
              <a:ea typeface="+mn-ea"/>
              <a:cs typeface="Arial"/>
            </a:endParaRPr>
          </a:p>
        </p:txBody>
      </p:sp>
      <p:cxnSp>
        <p:nvCxnSpPr>
          <p:cNvPr id="62" name="Straight Connector 4"/>
          <p:cNvCxnSpPr>
            <a:cxnSpLocks noChangeShapeType="1"/>
          </p:cNvCxnSpPr>
          <p:nvPr/>
        </p:nvCxnSpPr>
        <p:spPr bwMode="auto">
          <a:xfrm>
            <a:off x="5856280" y="3766066"/>
            <a:ext cx="973137"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63" name="Text Box 93"/>
          <p:cNvSpPr txBox="1">
            <a:spLocks noChangeArrowheads="1"/>
          </p:cNvSpPr>
          <p:nvPr/>
        </p:nvSpPr>
        <p:spPr bwMode="auto">
          <a:xfrm>
            <a:off x="5854700" y="3982643"/>
            <a:ext cx="1460500" cy="9255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4. </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Map VPN</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sym typeface="Wingdings"/>
              </a:rPr>
              <a:t>PFN and return</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cxnSp>
        <p:nvCxnSpPr>
          <p:cNvPr id="64" name="Straight Connector 4"/>
          <p:cNvCxnSpPr>
            <a:cxnSpLocks noChangeShapeType="1"/>
          </p:cNvCxnSpPr>
          <p:nvPr/>
        </p:nvCxnSpPr>
        <p:spPr bwMode="auto">
          <a:xfrm flipV="1">
            <a:off x="6829417" y="2444750"/>
            <a:ext cx="0" cy="1327153"/>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65" name="Straight Connector 4"/>
          <p:cNvCxnSpPr>
            <a:cxnSpLocks noChangeShapeType="1"/>
          </p:cNvCxnSpPr>
          <p:nvPr/>
        </p:nvCxnSpPr>
        <p:spPr bwMode="auto">
          <a:xfrm>
            <a:off x="6812755" y="2419350"/>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66" name="Text Box 93"/>
          <p:cNvSpPr txBox="1">
            <a:spLocks noChangeArrowheads="1"/>
          </p:cNvSpPr>
          <p:nvPr/>
        </p:nvSpPr>
        <p:spPr bwMode="auto">
          <a:xfrm>
            <a:off x="6921499" y="1963176"/>
            <a:ext cx="1943100" cy="12025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5. </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Re-execute faulting instruction, continue</a:t>
            </a:r>
          </a:p>
        </p:txBody>
      </p:sp>
      <p:sp>
        <p:nvSpPr>
          <p:cNvPr id="68" name="Text Box 93"/>
          <p:cNvSpPr txBox="1">
            <a:spLocks noChangeArrowheads="1"/>
          </p:cNvSpPr>
          <p:nvPr/>
        </p:nvSpPr>
        <p:spPr bwMode="auto">
          <a:xfrm>
            <a:off x="596810" y="3544888"/>
            <a:ext cx="1606636"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fault handler</a:t>
            </a:r>
            <a:endParaRPr kumimoji="0" lang="en-US" sz="1800" b="1"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69" name="Text Box 93"/>
          <p:cNvSpPr txBox="1">
            <a:spLocks noChangeArrowheads="1"/>
          </p:cNvSpPr>
          <p:nvPr/>
        </p:nvSpPr>
        <p:spPr bwMode="auto">
          <a:xfrm>
            <a:off x="3608386" y="1705223"/>
            <a:ext cx="2983706" cy="12025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1800" i="0" u="none" strike="noStrike" kern="1200" cap="none" spc="0" normalizeH="0" baseline="0" noProof="0" dirty="0">
                <a:ln>
                  <a:noFill/>
                </a:ln>
                <a:solidFill>
                  <a:srgbClr val="000000"/>
                </a:solidFill>
                <a:effectLst/>
                <a:uLnTx/>
                <a:uFillTx/>
                <a:latin typeface="Arial" charset="0"/>
                <a:ea typeface="ＭＳ Ｐゴシック" charset="0"/>
              </a:rPr>
              <a:t>While this thread is blocked, ULTS could run another thread on the core.  </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But it doesn’t know.</a:t>
            </a:r>
          </a:p>
        </p:txBody>
      </p:sp>
      <p:cxnSp>
        <p:nvCxnSpPr>
          <p:cNvPr id="12" name="Curved Connector 11"/>
          <p:cNvCxnSpPr>
            <a:cxnSpLocks/>
            <a:stCxn id="69" idx="2"/>
            <a:endCxn id="9" idx="0"/>
          </p:cNvCxnSpPr>
          <p:nvPr/>
        </p:nvCxnSpPr>
        <p:spPr bwMode="auto">
          <a:xfrm rot="16200000" flipH="1">
            <a:off x="5001331" y="3006640"/>
            <a:ext cx="699067" cy="501251"/>
          </a:xfrm>
          <a:prstGeom prst="curvedConnector3">
            <a:avLst>
              <a:gd name="adj1" fmla="val 50000"/>
            </a:avLst>
          </a:prstGeom>
          <a:solidFill>
            <a:srgbClr val="00B8FF"/>
          </a:solidFill>
          <a:ln w="9525" cap="flat" cmpd="sng" algn="ctr">
            <a:solidFill>
              <a:schemeClr val="tx1"/>
            </a:solidFill>
            <a:prstDash val="solid"/>
            <a:round/>
            <a:headEnd type="none" w="med" len="med"/>
            <a:tailEnd type="triangle"/>
          </a:ln>
          <a:effectLst/>
        </p:spPr>
      </p:cxnSp>
      <p:grpSp>
        <p:nvGrpSpPr>
          <p:cNvPr id="76" name="Group 113"/>
          <p:cNvGrpSpPr>
            <a:grpSpLocks/>
          </p:cNvGrpSpPr>
          <p:nvPr/>
        </p:nvGrpSpPr>
        <p:grpSpPr bwMode="auto">
          <a:xfrm>
            <a:off x="5600693" y="3365499"/>
            <a:ext cx="792163" cy="639763"/>
            <a:chOff x="1905000" y="2895599"/>
            <a:chExt cx="792162" cy="639765"/>
          </a:xfrm>
        </p:grpSpPr>
        <p:sp>
          <p:nvSpPr>
            <p:cNvPr id="77" name="Merge 60"/>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a:endParaRPr>
            </a:p>
          </p:txBody>
        </p:sp>
        <p:sp>
          <p:nvSpPr>
            <p:cNvPr id="78" name="Text Box 23"/>
            <p:cNvSpPr txBox="1">
              <a:spLocks noChangeArrowheads="1"/>
            </p:cNvSpPr>
            <p:nvPr/>
          </p:nvSpPr>
          <p:spPr bwMode="auto">
            <a:xfrm>
              <a:off x="1984284" y="3135868"/>
              <a:ext cx="6335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cs typeface="Arial" charset="0"/>
                </a:rPr>
                <a:t>wait</a:t>
              </a: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34" name="Group 3"/>
          <p:cNvGrpSpPr>
            <a:grpSpLocks/>
          </p:cNvGrpSpPr>
          <p:nvPr/>
        </p:nvGrpSpPr>
        <p:grpSpPr bwMode="auto">
          <a:xfrm>
            <a:off x="7518399" y="3365499"/>
            <a:ext cx="914400" cy="914400"/>
            <a:chOff x="3689" y="1658"/>
            <a:chExt cx="576" cy="576"/>
          </a:xfrm>
        </p:grpSpPr>
        <p:grpSp>
          <p:nvGrpSpPr>
            <p:cNvPr id="35" name="Group 4"/>
            <p:cNvGrpSpPr>
              <a:grpSpLocks/>
            </p:cNvGrpSpPr>
            <p:nvPr/>
          </p:nvGrpSpPr>
          <p:grpSpPr bwMode="auto">
            <a:xfrm>
              <a:off x="3689" y="1658"/>
              <a:ext cx="576" cy="576"/>
              <a:chOff x="4269" y="2781"/>
              <a:chExt cx="576" cy="576"/>
            </a:xfrm>
          </p:grpSpPr>
          <p:sp>
            <p:nvSpPr>
              <p:cNvPr id="37"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a:endParaRPr>
              </a:p>
            </p:txBody>
          </p:sp>
          <p:sp>
            <p:nvSpPr>
              <p:cNvPr id="38"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a:endParaRPr>
              </a:p>
            </p:txBody>
          </p:sp>
        </p:grpSp>
        <p:sp>
          <p:nvSpPr>
            <p:cNvPr id="36"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a:endParaRPr>
            </a:p>
          </p:txBody>
        </p:sp>
      </p:grpSp>
      <p:sp>
        <p:nvSpPr>
          <p:cNvPr id="47" name="Text Box 93"/>
          <p:cNvSpPr txBox="1">
            <a:spLocks noChangeArrowheads="1"/>
          </p:cNvSpPr>
          <p:nvPr/>
        </p:nvSpPr>
        <p:spPr bwMode="auto">
          <a:xfrm>
            <a:off x="328611" y="5179656"/>
            <a:ext cx="8523288" cy="14795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When a thread </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blocks</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 it stops running, leaves the core for use by other threads, and </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sleeps</a:t>
            </a: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 it wakes/resumes only after some specified event or condition occurs.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latin typeface="Arial" charset="0"/>
              <a:ea typeface="ＭＳ Ｐゴシック"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Threads block for page faults, and for many other reasons as well.</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It happens all the time.</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104755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Scheduler Activations</a:t>
            </a:r>
          </a:p>
        </p:txBody>
      </p:sp>
      <p:sp>
        <p:nvSpPr>
          <p:cNvPr id="3" name="Content Placeholder 2"/>
          <p:cNvSpPr>
            <a:spLocks noGrp="1"/>
          </p:cNvSpPr>
          <p:nvPr>
            <p:ph idx="1"/>
          </p:nvPr>
        </p:nvSpPr>
        <p:spPr>
          <a:xfrm>
            <a:off x="457200" y="1621973"/>
            <a:ext cx="8226425" cy="4111625"/>
          </a:xfrm>
        </p:spPr>
        <p:txBody>
          <a:bodyPr/>
          <a:lstStyle/>
          <a:p>
            <a:r>
              <a:rPr lang="en-US" sz="2400" dirty="0">
                <a:solidFill>
                  <a:srgbClr val="800000"/>
                </a:solidFill>
              </a:rPr>
              <a:t>Scheduler Activations</a:t>
            </a:r>
            <a:r>
              <a:rPr lang="en-US" sz="2400" b="0" dirty="0"/>
              <a:t> is a kernel abstraction.</a:t>
            </a:r>
          </a:p>
          <a:p>
            <a:pPr lvl="1"/>
            <a:r>
              <a:rPr lang="en-US" dirty="0" err="1"/>
              <a:t>FastThreads</a:t>
            </a:r>
            <a:r>
              <a:rPr lang="en-US" dirty="0"/>
              <a:t> User-Level Thread System (</a:t>
            </a:r>
            <a:r>
              <a:rPr lang="en-US" b="1" dirty="0"/>
              <a:t>ULTS</a:t>
            </a:r>
            <a:r>
              <a:rPr lang="en-US" dirty="0"/>
              <a:t>) shows how to build threads efficiently in a library using scheduler activations.</a:t>
            </a:r>
            <a:endParaRPr lang="en-US" b="0" dirty="0"/>
          </a:p>
          <a:p>
            <a:r>
              <a:rPr lang="en-US" dirty="0"/>
              <a:t>It’s</a:t>
            </a:r>
            <a:r>
              <a:rPr lang="en-US" sz="2400" b="0" dirty="0"/>
              <a:t> </a:t>
            </a:r>
            <a:r>
              <a:rPr lang="en-US" sz="2400" b="1" dirty="0"/>
              <a:t>not an API</a:t>
            </a:r>
            <a:r>
              <a:rPr lang="en-US" sz="2400" b="0" dirty="0"/>
              <a:t>! </a:t>
            </a:r>
            <a:r>
              <a:rPr lang="en-US" dirty="0"/>
              <a:t> Designed for use by the ULTS</a:t>
            </a:r>
            <a:r>
              <a:rPr lang="en-US" sz="2400" b="0" dirty="0"/>
              <a:t>.</a:t>
            </a:r>
          </a:p>
          <a:p>
            <a:pPr lvl="1"/>
            <a:r>
              <a:rPr lang="en-US" b="1" dirty="0"/>
              <a:t>Kernel</a:t>
            </a:r>
            <a:r>
              <a:rPr lang="en-US" b="0" dirty="0"/>
              <a:t> manages only resource (processor) allocation and I/O.</a:t>
            </a:r>
          </a:p>
          <a:p>
            <a:pPr lvl="1"/>
            <a:r>
              <a:rPr lang="en-US" sz="2000" b="0" dirty="0"/>
              <a:t>ULTS library </a:t>
            </a:r>
            <a:r>
              <a:rPr lang="en-US" sz="2000" b="1" dirty="0"/>
              <a:t>runtime system</a:t>
            </a:r>
            <a:r>
              <a:rPr lang="en-US" sz="2000" b="0" dirty="0"/>
              <a:t> does the rest: schedule threads, implement </a:t>
            </a:r>
            <a:r>
              <a:rPr lang="en-US" sz="2000" b="0" dirty="0" err="1"/>
              <a:t>thread+synchronization</a:t>
            </a:r>
            <a:r>
              <a:rPr lang="en-US" sz="2000" b="0" dirty="0"/>
              <a:t> primitives, etc.</a:t>
            </a:r>
          </a:p>
          <a:p>
            <a:r>
              <a:rPr lang="en-US" dirty="0"/>
              <a:t>Key idea: “Pass the cores”</a:t>
            </a:r>
          </a:p>
          <a:p>
            <a:pPr lvl="1"/>
            <a:r>
              <a:rPr lang="en-US" dirty="0"/>
              <a:t>Asynchronous control transfers across the kernel boundary</a:t>
            </a:r>
          </a:p>
          <a:p>
            <a:pPr lvl="1"/>
            <a:r>
              <a:rPr lang="en-US" dirty="0"/>
              <a:t>A transfer passes control of the core ULTS</a:t>
            </a:r>
            <a:r>
              <a:rPr lang="en-US" dirty="0">
                <a:sym typeface="Wingdings" pitchFamily="2" charset="2"/>
              </a:rPr>
              <a:t>kernel.</a:t>
            </a:r>
            <a:endParaRPr lang="en-US" dirty="0"/>
          </a:p>
          <a:p>
            <a:pPr lvl="1"/>
            <a:r>
              <a:rPr lang="en-US" dirty="0"/>
              <a:t>Transfer contexts as data.</a:t>
            </a:r>
          </a:p>
          <a:p>
            <a:pPr lvl="1"/>
            <a:r>
              <a:rPr lang="en-US" sz="2000" b="0" dirty="0"/>
              <a:t>Expose </a:t>
            </a:r>
            <a:r>
              <a:rPr lang="en-US" dirty="0"/>
              <a:t>knowledge and </a:t>
            </a:r>
            <a:r>
              <a:rPr lang="en-US" sz="2000" b="0" dirty="0"/>
              <a:t>control over resources to the ULTS.</a:t>
            </a:r>
          </a:p>
          <a:p>
            <a:pPr lvl="1"/>
            <a:endParaRPr lang="en-US" dirty="0"/>
          </a:p>
          <a:p>
            <a:pPr marL="457200" lvl="1" indent="0">
              <a:buNone/>
            </a:pPr>
            <a:endParaRPr lang="en-US" sz="2000" b="0" dirty="0"/>
          </a:p>
        </p:txBody>
      </p:sp>
      <p:sp>
        <p:nvSpPr>
          <p:cNvPr id="5" name="TextBox 4">
            <a:extLst>
              <a:ext uri="{FF2B5EF4-FFF2-40B4-BE49-F238E27FC236}">
                <a16:creationId xmlns:a16="http://schemas.microsoft.com/office/drawing/2014/main" id="{D7121E69-AA0C-7849-9E62-55B120791A65}"/>
              </a:ext>
            </a:extLst>
          </p:cNvPr>
          <p:cNvSpPr txBox="1"/>
          <p:nvPr/>
        </p:nvSpPr>
        <p:spPr>
          <a:xfrm>
            <a:off x="6589705" y="175746"/>
            <a:ext cx="2831880" cy="523220"/>
          </a:xfrm>
          <a:prstGeom prst="rect">
            <a:avLst/>
          </a:prstGeom>
          <a:noFill/>
        </p:spPr>
        <p:txBody>
          <a:bodyPr wrap="square" rtlCol="0">
            <a:spAutoFit/>
          </a:bodyPr>
          <a:lstStyle/>
          <a:p>
            <a:r>
              <a:rPr lang="en-US" sz="1400" b="1" dirty="0"/>
              <a:t>Scheduler Activations.</a:t>
            </a:r>
            <a:r>
              <a:rPr lang="en-US" sz="1400" dirty="0"/>
              <a:t>  Anderson et. al. SOSP 1991</a:t>
            </a:r>
          </a:p>
        </p:txBody>
      </p:sp>
    </p:spTree>
    <p:extLst>
      <p:ext uri="{BB962C8B-B14F-4D97-AF65-F5344CB8AC3E}">
        <p14:creationId xmlns:p14="http://schemas.microsoft.com/office/powerpoint/2010/main" val="1144967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622300"/>
            <a:ext cx="9144000" cy="5592290"/>
          </a:xfrm>
          <a:prstGeom prst="rect">
            <a:avLst/>
          </a:prstGeom>
        </p:spPr>
      </p:pic>
      <p:sp>
        <p:nvSpPr>
          <p:cNvPr id="4" name="TextBox 3">
            <a:extLst>
              <a:ext uri="{FF2B5EF4-FFF2-40B4-BE49-F238E27FC236}">
                <a16:creationId xmlns:a16="http://schemas.microsoft.com/office/drawing/2014/main" id="{37D0A9FD-B097-AC41-B2EE-27CCF17F7EAB}"/>
              </a:ext>
            </a:extLst>
          </p:cNvPr>
          <p:cNvSpPr txBox="1"/>
          <p:nvPr/>
        </p:nvSpPr>
        <p:spPr>
          <a:xfrm>
            <a:off x="923694" y="6266985"/>
            <a:ext cx="1398781" cy="369332"/>
          </a:xfrm>
          <a:prstGeom prst="rect">
            <a:avLst/>
          </a:prstGeom>
          <a:noFill/>
        </p:spPr>
        <p:txBody>
          <a:bodyPr wrap="none" rtlCol="0">
            <a:spAutoFit/>
          </a:bodyPr>
          <a:lstStyle/>
          <a:p>
            <a:r>
              <a:rPr lang="en-US" dirty="0"/>
              <a:t>SOSP 1991</a:t>
            </a:r>
          </a:p>
        </p:txBody>
      </p:sp>
    </p:spTree>
    <p:extLst>
      <p:ext uri="{BB962C8B-B14F-4D97-AF65-F5344CB8AC3E}">
        <p14:creationId xmlns:p14="http://schemas.microsoft.com/office/powerpoint/2010/main" val="270519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1CDC-EDA3-994F-8321-AB3A231B343C}"/>
              </a:ext>
            </a:extLst>
          </p:cNvPr>
          <p:cNvSpPr>
            <a:spLocks noGrp="1"/>
          </p:cNvSpPr>
          <p:nvPr>
            <p:ph type="title"/>
          </p:nvPr>
        </p:nvSpPr>
        <p:spPr/>
        <p:txBody>
          <a:bodyPr/>
          <a:lstStyle/>
          <a:p>
            <a:r>
              <a:rPr lang="en-US" sz="3200" dirty="0"/>
              <a:t>Reconceptualizing the kernel interface</a:t>
            </a:r>
          </a:p>
        </p:txBody>
      </p:sp>
      <p:sp>
        <p:nvSpPr>
          <p:cNvPr id="3" name="Content Placeholder 2">
            <a:extLst>
              <a:ext uri="{FF2B5EF4-FFF2-40B4-BE49-F238E27FC236}">
                <a16:creationId xmlns:a16="http://schemas.microsoft.com/office/drawing/2014/main" id="{9DD44B32-ECF2-9042-9429-71E136B42E8A}"/>
              </a:ext>
            </a:extLst>
          </p:cNvPr>
          <p:cNvSpPr>
            <a:spLocks noGrp="1"/>
          </p:cNvSpPr>
          <p:nvPr>
            <p:ph idx="1"/>
          </p:nvPr>
        </p:nvSpPr>
        <p:spPr/>
        <p:txBody>
          <a:bodyPr/>
          <a:lstStyle/>
          <a:p>
            <a:r>
              <a:rPr lang="en-US" dirty="0"/>
              <a:t>Kernel gives process a virtualized multiprocessor (MP).</a:t>
            </a:r>
          </a:p>
          <a:p>
            <a:r>
              <a:rPr lang="en-US" dirty="0"/>
              <a:t>In-process ULTS manages its virtual MP.</a:t>
            </a:r>
          </a:p>
          <a:p>
            <a:r>
              <a:rPr lang="en-US" dirty="0"/>
              <a:t>Kernel allocates cores to ULTS.  (</a:t>
            </a:r>
            <a:r>
              <a:rPr lang="en-US" b="1" dirty="0"/>
              <a:t>How?</a:t>
            </a:r>
            <a:r>
              <a:rPr lang="en-US" dirty="0"/>
              <a:t>)</a:t>
            </a:r>
          </a:p>
          <a:p>
            <a:r>
              <a:rPr lang="en-US" dirty="0"/>
              <a:t>In-process ULTS “knows” what/how many cores it has.</a:t>
            </a:r>
          </a:p>
          <a:p>
            <a:pPr lvl="1"/>
            <a:r>
              <a:rPr lang="en-US" dirty="0"/>
              <a:t>Kernel can “take it back” at any time, but it notifies ULTS.</a:t>
            </a:r>
          </a:p>
          <a:p>
            <a:r>
              <a:rPr lang="en-US" dirty="0"/>
              <a:t>ULTS manages its own cores its own way.</a:t>
            </a:r>
          </a:p>
          <a:p>
            <a:r>
              <a:rPr lang="en-US" dirty="0"/>
              <a:t>ULTS notifies kernel of its demand for cores.</a:t>
            </a:r>
          </a:p>
          <a:p>
            <a:pPr lvl="1"/>
            <a:r>
              <a:rPr lang="en-US" dirty="0"/>
              <a:t>Don’t need the core?  Return it to the kernel.  (</a:t>
            </a:r>
            <a:r>
              <a:rPr lang="en-US" b="1" dirty="0"/>
              <a:t>How?</a:t>
            </a:r>
            <a:r>
              <a:rPr lang="en-US" dirty="0"/>
              <a:t>)</a:t>
            </a:r>
          </a:p>
          <a:p>
            <a:pPr lvl="1"/>
            <a:r>
              <a:rPr lang="en-US" dirty="0"/>
              <a:t>Want more?  Request more cores from the kernel.</a:t>
            </a:r>
          </a:p>
          <a:p>
            <a:r>
              <a:rPr lang="en-US" b="1" dirty="0"/>
              <a:t>Needed</a:t>
            </a:r>
            <a:r>
              <a:rPr lang="en-US" dirty="0"/>
              <a:t>: some way to pass cores back and forth.</a:t>
            </a:r>
          </a:p>
        </p:txBody>
      </p:sp>
    </p:spTree>
    <p:extLst>
      <p:ext uri="{BB962C8B-B14F-4D97-AF65-F5344CB8AC3E}">
        <p14:creationId xmlns:p14="http://schemas.microsoft.com/office/powerpoint/2010/main" val="313980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7300-EAEE-C94A-AC6B-E7ECDA030321}"/>
              </a:ext>
            </a:extLst>
          </p:cNvPr>
          <p:cNvSpPr>
            <a:spLocks noGrp="1"/>
          </p:cNvSpPr>
          <p:nvPr>
            <p:ph type="title"/>
          </p:nvPr>
        </p:nvSpPr>
        <p:spPr/>
        <p:txBody>
          <a:bodyPr/>
          <a:lstStyle/>
          <a:p>
            <a:r>
              <a:rPr lang="en-US" dirty="0"/>
              <a:t>Upcall</a:t>
            </a:r>
          </a:p>
        </p:txBody>
      </p:sp>
      <p:sp>
        <p:nvSpPr>
          <p:cNvPr id="22" name="Content Placeholder 21">
            <a:extLst>
              <a:ext uri="{FF2B5EF4-FFF2-40B4-BE49-F238E27FC236}">
                <a16:creationId xmlns:a16="http://schemas.microsoft.com/office/drawing/2014/main" id="{99F30096-9D77-9847-B859-C3C92A01E9DD}"/>
              </a:ext>
            </a:extLst>
          </p:cNvPr>
          <p:cNvSpPr>
            <a:spLocks noGrp="1"/>
          </p:cNvSpPr>
          <p:nvPr>
            <p:ph idx="1"/>
          </p:nvPr>
        </p:nvSpPr>
        <p:spPr>
          <a:xfrm>
            <a:off x="457199" y="4584701"/>
            <a:ext cx="8226425" cy="1554164"/>
          </a:xfrm>
        </p:spPr>
        <p:txBody>
          <a:bodyPr/>
          <a:lstStyle/>
          <a:p>
            <a:r>
              <a:rPr lang="en-US" b="1" dirty="0"/>
              <a:t>Upcall</a:t>
            </a:r>
            <a:r>
              <a:rPr lang="en-US" dirty="0"/>
              <a:t>: cause to invoke a procedure in a client module.</a:t>
            </a:r>
          </a:p>
          <a:p>
            <a:r>
              <a:rPr lang="en-US" dirty="0"/>
              <a:t>E.g., kernel: point PC at handler; point SP at a stack; </a:t>
            </a:r>
            <a:r>
              <a:rPr lang="en-US" b="1" dirty="0"/>
              <a:t>go</a:t>
            </a:r>
            <a:r>
              <a:rPr lang="en-US" dirty="0"/>
              <a:t>.</a:t>
            </a:r>
          </a:p>
          <a:p>
            <a:r>
              <a:rPr lang="en-US" dirty="0"/>
              <a:t>Notifies client of an asynchronous event or completion.</a:t>
            </a:r>
          </a:p>
          <a:p>
            <a:r>
              <a:rPr lang="en-US" dirty="0"/>
              <a:t>“Like an interrupt.”  </a:t>
            </a:r>
            <a:r>
              <a:rPr lang="en-US" i="1" dirty="0"/>
              <a:t>See also</a:t>
            </a:r>
            <a:r>
              <a:rPr lang="en-US" dirty="0"/>
              <a:t>: Unix signal handler.</a:t>
            </a:r>
          </a:p>
        </p:txBody>
      </p:sp>
      <p:sp>
        <p:nvSpPr>
          <p:cNvPr id="5" name="Freeform 56">
            <a:extLst>
              <a:ext uri="{FF2B5EF4-FFF2-40B4-BE49-F238E27FC236}">
                <a16:creationId xmlns:a16="http://schemas.microsoft.com/office/drawing/2014/main" id="{E8E3BEBD-6ABD-4143-B4B5-CB4E368DB178}"/>
              </a:ext>
            </a:extLst>
          </p:cNvPr>
          <p:cNvSpPr>
            <a:spLocks/>
          </p:cNvSpPr>
          <p:nvPr/>
        </p:nvSpPr>
        <p:spPr bwMode="auto">
          <a:xfrm>
            <a:off x="2590800" y="1731169"/>
            <a:ext cx="3378200" cy="681831"/>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0" name="Freeform 56">
            <a:extLst>
              <a:ext uri="{FF2B5EF4-FFF2-40B4-BE49-F238E27FC236}">
                <a16:creationId xmlns:a16="http://schemas.microsoft.com/office/drawing/2014/main" id="{8BD33881-EDA3-8544-A897-C81D39F4FDD7}"/>
              </a:ext>
            </a:extLst>
          </p:cNvPr>
          <p:cNvSpPr>
            <a:spLocks/>
          </p:cNvSpPr>
          <p:nvPr/>
        </p:nvSpPr>
        <p:spPr bwMode="auto">
          <a:xfrm>
            <a:off x="2590800" y="3331369"/>
            <a:ext cx="3378200" cy="681831"/>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4" name="Text Box 93">
            <a:extLst>
              <a:ext uri="{FF2B5EF4-FFF2-40B4-BE49-F238E27FC236}">
                <a16:creationId xmlns:a16="http://schemas.microsoft.com/office/drawing/2014/main" id="{B1F85EAB-F66A-1246-9254-6C7B73550AB7}"/>
              </a:ext>
            </a:extLst>
          </p:cNvPr>
          <p:cNvSpPr txBox="1">
            <a:spLocks noChangeArrowheads="1"/>
          </p:cNvSpPr>
          <p:nvPr/>
        </p:nvSpPr>
        <p:spPr bwMode="auto">
          <a:xfrm>
            <a:off x="2092020" y="2701777"/>
            <a:ext cx="1244600"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Arial" charset="0"/>
                <a:ea typeface="ＭＳ Ｐゴシック" charset="0"/>
              </a:rPr>
              <a:t>“Do </a:t>
            </a:r>
            <a:r>
              <a:rPr kumimoji="0" lang="en-US" u="none" strike="noStrike" kern="1200" cap="none" spc="0" normalizeH="0" baseline="0" noProof="0" dirty="0">
                <a:ln>
                  <a:noFill/>
                </a:ln>
                <a:solidFill>
                  <a:srgbClr val="000000"/>
                </a:solidFill>
                <a:effectLst/>
                <a:uLnTx/>
                <a:uFillTx/>
                <a:latin typeface="Arial" charset="0"/>
                <a:ea typeface="ＭＳ Ｐゴシック" charset="0"/>
              </a:rPr>
              <a:t>it</a:t>
            </a:r>
            <a:r>
              <a:rPr kumimoji="0" lang="en-US" i="0" u="none" strike="noStrike" kern="1200" cap="none" spc="0" normalizeH="0" baseline="0" noProof="0" dirty="0">
                <a:ln>
                  <a:noFill/>
                </a:ln>
                <a:solidFill>
                  <a:srgbClr val="000000"/>
                </a:solidFill>
                <a:effectLst/>
                <a:uLnTx/>
                <a:uFillTx/>
                <a:latin typeface="Arial" charset="0"/>
                <a:ea typeface="ＭＳ Ｐゴシック" charset="0"/>
              </a:rPr>
              <a:t>.”</a:t>
            </a:r>
          </a:p>
        </p:txBody>
      </p:sp>
      <p:sp>
        <p:nvSpPr>
          <p:cNvPr id="15" name="Text Box 93">
            <a:extLst>
              <a:ext uri="{FF2B5EF4-FFF2-40B4-BE49-F238E27FC236}">
                <a16:creationId xmlns:a16="http://schemas.microsoft.com/office/drawing/2014/main" id="{B6992DA1-5365-1744-AB94-7DC0FF99C2D0}"/>
              </a:ext>
            </a:extLst>
          </p:cNvPr>
          <p:cNvSpPr txBox="1">
            <a:spLocks noChangeArrowheads="1"/>
          </p:cNvSpPr>
          <p:nvPr/>
        </p:nvSpPr>
        <p:spPr bwMode="auto">
          <a:xfrm>
            <a:off x="3387420" y="2701777"/>
            <a:ext cx="1244600"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Arial" charset="0"/>
                <a:ea typeface="ＭＳ Ｐゴシック" charset="0"/>
              </a:rPr>
              <a:t>“OK”</a:t>
            </a:r>
          </a:p>
        </p:txBody>
      </p:sp>
      <p:grpSp>
        <p:nvGrpSpPr>
          <p:cNvPr id="21" name="Group 20">
            <a:extLst>
              <a:ext uri="{FF2B5EF4-FFF2-40B4-BE49-F238E27FC236}">
                <a16:creationId xmlns:a16="http://schemas.microsoft.com/office/drawing/2014/main" id="{03154BE8-D2B3-C64D-85B0-71EFFE2F38E8}"/>
              </a:ext>
            </a:extLst>
          </p:cNvPr>
          <p:cNvGrpSpPr/>
          <p:nvPr/>
        </p:nvGrpSpPr>
        <p:grpSpPr>
          <a:xfrm>
            <a:off x="3184220" y="2423319"/>
            <a:ext cx="2108200" cy="904081"/>
            <a:chOff x="3184220" y="2524919"/>
            <a:chExt cx="2108200" cy="1162050"/>
          </a:xfrm>
        </p:grpSpPr>
        <p:cxnSp>
          <p:nvCxnSpPr>
            <p:cNvPr id="11" name="Straight Connector 10">
              <a:extLst>
                <a:ext uri="{FF2B5EF4-FFF2-40B4-BE49-F238E27FC236}">
                  <a16:creationId xmlns:a16="http://schemas.microsoft.com/office/drawing/2014/main" id="{31E453FB-8DAE-2F44-8CE1-071FCC30AE6E}"/>
                </a:ext>
              </a:extLst>
            </p:cNvPr>
            <p:cNvCxnSpPr>
              <a:cxnSpLocks/>
            </p:cNvCxnSpPr>
            <p:nvPr/>
          </p:nvCxnSpPr>
          <p:spPr bwMode="auto">
            <a:xfrm>
              <a:off x="3184220" y="2563019"/>
              <a:ext cx="0" cy="112395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13" name="Straight Connector 12">
              <a:extLst>
                <a:ext uri="{FF2B5EF4-FFF2-40B4-BE49-F238E27FC236}">
                  <a16:creationId xmlns:a16="http://schemas.microsoft.com/office/drawing/2014/main" id="{E87D0084-D6D0-D44B-BFB4-7C6AF46A257E}"/>
                </a:ext>
              </a:extLst>
            </p:cNvPr>
            <p:cNvCxnSpPr>
              <a:cxnSpLocks/>
            </p:cNvCxnSpPr>
            <p:nvPr/>
          </p:nvCxnSpPr>
          <p:spPr bwMode="auto">
            <a:xfrm flipV="1">
              <a:off x="3336620" y="2524919"/>
              <a:ext cx="0" cy="112395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16" name="Straight Connector 15">
              <a:extLst>
                <a:ext uri="{FF2B5EF4-FFF2-40B4-BE49-F238E27FC236}">
                  <a16:creationId xmlns:a16="http://schemas.microsoft.com/office/drawing/2014/main" id="{DA5EC52C-DAA4-9041-950E-FED5AB1708C9}"/>
                </a:ext>
              </a:extLst>
            </p:cNvPr>
            <p:cNvCxnSpPr>
              <a:cxnSpLocks/>
            </p:cNvCxnSpPr>
            <p:nvPr/>
          </p:nvCxnSpPr>
          <p:spPr bwMode="auto">
            <a:xfrm flipV="1">
              <a:off x="5292420" y="2563019"/>
              <a:ext cx="0" cy="1123950"/>
            </a:xfrm>
            <a:prstGeom prst="line">
              <a:avLst/>
            </a:prstGeom>
            <a:solidFill>
              <a:srgbClr val="00B8FF"/>
            </a:solidFill>
            <a:ln w="38100" cap="flat" cmpd="sng" algn="ctr">
              <a:solidFill>
                <a:schemeClr val="tx1"/>
              </a:solidFill>
              <a:prstDash val="solid"/>
              <a:round/>
              <a:headEnd type="none" w="med" len="med"/>
              <a:tailEnd type="triangle" w="med" len="med"/>
            </a:ln>
            <a:effectLst/>
          </p:spPr>
        </p:cxnSp>
      </p:grpSp>
      <p:sp>
        <p:nvSpPr>
          <p:cNvPr id="17" name="Text Box 93">
            <a:extLst>
              <a:ext uri="{FF2B5EF4-FFF2-40B4-BE49-F238E27FC236}">
                <a16:creationId xmlns:a16="http://schemas.microsoft.com/office/drawing/2014/main" id="{D0684E06-A815-6146-BCB6-C304EE8B9077}"/>
              </a:ext>
            </a:extLst>
          </p:cNvPr>
          <p:cNvSpPr txBox="1">
            <a:spLocks noChangeArrowheads="1"/>
          </p:cNvSpPr>
          <p:nvPr/>
        </p:nvSpPr>
        <p:spPr bwMode="auto">
          <a:xfrm>
            <a:off x="5969000" y="2292367"/>
            <a:ext cx="3238804" cy="1325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chemeClr val="accent2"/>
                </a:solidFill>
                <a:effectLst/>
                <a:uLnTx/>
                <a:uFillTx/>
                <a:latin typeface="Arial" charset="0"/>
                <a:ea typeface="ＭＳ Ｐゴシック" charset="0"/>
              </a:rPr>
              <a:t>“</a:t>
            </a:r>
            <a:r>
              <a:rPr kumimoji="0" lang="en-US" sz="2000" b="1" u="none" strike="noStrike" kern="1200" cap="none" spc="0" normalizeH="0" baseline="0" noProof="0" dirty="0">
                <a:ln>
                  <a:noFill/>
                </a:ln>
                <a:solidFill>
                  <a:schemeClr val="accent2"/>
                </a:solidFill>
                <a:effectLst/>
                <a:uLnTx/>
                <a:uFillTx/>
                <a:latin typeface="Arial" charset="0"/>
                <a:ea typeface="ＭＳ Ｐゴシック" charset="0"/>
              </a:rPr>
              <a:t>Something happened</a:t>
            </a:r>
            <a:r>
              <a:rPr kumimoji="0" lang="en-US" sz="2000" b="1" i="0" u="none" strike="noStrike" kern="1200" cap="none" spc="0" normalizeH="0" baseline="0" noProof="0" dirty="0">
                <a:ln>
                  <a:noFill/>
                </a:ln>
                <a:solidFill>
                  <a:schemeClr val="accent2"/>
                </a:solidFill>
                <a:effectLst/>
                <a:uLnTx/>
                <a:uFillTx/>
                <a:latin typeface="Arial" charset="0"/>
                <a:ea typeface="ＭＳ Ｐゴシック"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dirty="0">
                <a:solidFill>
                  <a:schemeClr val="accent2"/>
                </a:solidFill>
              </a:rPr>
              <a:t>E.g. I/O c</a:t>
            </a:r>
            <a:r>
              <a:rPr kumimoji="0" lang="en-US" sz="2000" b="1" i="0" u="none" strike="noStrike" kern="1200" cap="none" spc="0" normalizeH="0" baseline="0" noProof="0" dirty="0" err="1">
                <a:ln>
                  <a:noFill/>
                </a:ln>
                <a:solidFill>
                  <a:schemeClr val="accent2"/>
                </a:solidFill>
                <a:effectLst/>
                <a:uLnTx/>
                <a:uFillTx/>
                <a:latin typeface="Arial" charset="0"/>
                <a:ea typeface="ＭＳ Ｐゴシック" charset="0"/>
              </a:rPr>
              <a:t>ompletion</a:t>
            </a:r>
            <a:r>
              <a:rPr kumimoji="0" lang="en-US" sz="2000" b="1" i="0" u="none" strike="noStrike" kern="1200" cap="none" spc="0" normalizeH="0" baseline="0" noProof="0" dirty="0">
                <a:ln>
                  <a:noFill/>
                </a:ln>
                <a:solidFill>
                  <a:schemeClr val="accent2"/>
                </a:solidFill>
                <a:effectLst/>
                <a:uLnTx/>
                <a:uFillTx/>
                <a:latin typeface="Arial" charset="0"/>
                <a:ea typeface="ＭＳ Ｐゴシック" charset="0"/>
              </a:rPr>
              <a:t> for non-blocking I/O API,</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2000" b="1" dirty="0">
                <a:solidFill>
                  <a:schemeClr val="accent2"/>
                </a:solidFill>
              </a:rPr>
              <a:t>Asynchronous </a:t>
            </a:r>
            <a:r>
              <a:rPr kumimoji="0" lang="en-US" sz="2000" b="1" i="0" u="none" strike="noStrike" kern="1200" cap="none" spc="0" normalizeH="0" baseline="0" noProof="0" dirty="0">
                <a:ln>
                  <a:noFill/>
                </a:ln>
                <a:solidFill>
                  <a:schemeClr val="accent2"/>
                </a:solidFill>
                <a:effectLst/>
                <a:uLnTx/>
                <a:uFillTx/>
                <a:latin typeface="Arial" charset="0"/>
                <a:ea typeface="ＭＳ Ｐゴシック" charset="0"/>
              </a:rPr>
              <a:t>event</a:t>
            </a:r>
          </a:p>
        </p:txBody>
      </p:sp>
      <p:sp>
        <p:nvSpPr>
          <p:cNvPr id="18" name="Text Box 93">
            <a:extLst>
              <a:ext uri="{FF2B5EF4-FFF2-40B4-BE49-F238E27FC236}">
                <a16:creationId xmlns:a16="http://schemas.microsoft.com/office/drawing/2014/main" id="{6F83447E-534A-3A4A-84B8-A7E6FF60D11E}"/>
              </a:ext>
            </a:extLst>
          </p:cNvPr>
          <p:cNvSpPr txBox="1">
            <a:spLocks noChangeArrowheads="1"/>
          </p:cNvSpPr>
          <p:nvPr/>
        </p:nvSpPr>
        <p:spPr bwMode="auto">
          <a:xfrm>
            <a:off x="542624" y="1800338"/>
            <a:ext cx="1717976" cy="833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chemeClr val="tx2">
                    <a:lumMod val="50000"/>
                  </a:schemeClr>
                </a:solidFill>
              </a:rPr>
              <a:t>Standard trap/return.</a:t>
            </a:r>
            <a:endParaRPr kumimoji="0" lang="en-US" i="0" u="none" strike="noStrike" kern="1200" cap="none" spc="0" normalizeH="0" baseline="0" noProof="0" dirty="0">
              <a:ln>
                <a:noFill/>
              </a:ln>
              <a:solidFill>
                <a:schemeClr val="tx2">
                  <a:lumMod val="50000"/>
                </a:schemeClr>
              </a:solidFill>
              <a:effectLst/>
              <a:uLnTx/>
              <a:uFillTx/>
            </a:endParaRPr>
          </a:p>
        </p:txBody>
      </p:sp>
      <p:sp>
        <p:nvSpPr>
          <p:cNvPr id="19" name="Text Box 93">
            <a:extLst>
              <a:ext uri="{FF2B5EF4-FFF2-40B4-BE49-F238E27FC236}">
                <a16:creationId xmlns:a16="http://schemas.microsoft.com/office/drawing/2014/main" id="{7ACD4256-4CF8-AC40-B4E3-9389C0CCCE6A}"/>
              </a:ext>
            </a:extLst>
          </p:cNvPr>
          <p:cNvSpPr txBox="1">
            <a:spLocks noChangeArrowheads="1"/>
          </p:cNvSpPr>
          <p:nvPr/>
        </p:nvSpPr>
        <p:spPr bwMode="auto">
          <a:xfrm>
            <a:off x="6951511" y="1765021"/>
            <a:ext cx="1717976"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chemeClr val="tx2">
                    <a:lumMod val="50000"/>
                  </a:schemeClr>
                </a:solidFill>
              </a:rPr>
              <a:t>Upcall</a:t>
            </a:r>
            <a:endParaRPr kumimoji="0" lang="en-US" i="0" u="none" strike="noStrike" kern="1200" cap="none" spc="0" normalizeH="0" baseline="0" noProof="0" dirty="0">
              <a:ln>
                <a:noFill/>
              </a:ln>
              <a:solidFill>
                <a:schemeClr val="tx2">
                  <a:lumMod val="50000"/>
                </a:schemeClr>
              </a:solidFill>
              <a:effectLst/>
              <a:uLnTx/>
              <a:uFillTx/>
            </a:endParaRPr>
          </a:p>
        </p:txBody>
      </p:sp>
      <p:sp>
        <p:nvSpPr>
          <p:cNvPr id="20" name="Text Box 93">
            <a:extLst>
              <a:ext uri="{FF2B5EF4-FFF2-40B4-BE49-F238E27FC236}">
                <a16:creationId xmlns:a16="http://schemas.microsoft.com/office/drawing/2014/main" id="{F9CA7673-4237-FC4E-9996-D006151AD1DC}"/>
              </a:ext>
            </a:extLst>
          </p:cNvPr>
          <p:cNvSpPr txBox="1">
            <a:spLocks noChangeArrowheads="1"/>
          </p:cNvSpPr>
          <p:nvPr/>
        </p:nvSpPr>
        <p:spPr bwMode="auto">
          <a:xfrm>
            <a:off x="6169024" y="3643239"/>
            <a:ext cx="2514600"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solidFill>
                  <a:schemeClr val="tx2">
                    <a:lumMod val="50000"/>
                  </a:schemeClr>
                </a:solidFill>
              </a:rPr>
              <a:t>Might not return.</a:t>
            </a:r>
            <a:endParaRPr kumimoji="0" lang="en-US" i="0" u="none" strike="noStrike" kern="1200" cap="none" spc="0" normalizeH="0" baseline="0" noProof="0" dirty="0">
              <a:ln>
                <a:noFill/>
              </a:ln>
              <a:solidFill>
                <a:schemeClr val="tx2">
                  <a:lumMod val="50000"/>
                </a:schemeClr>
              </a:solidFill>
              <a:effectLst/>
              <a:uLnTx/>
              <a:uFillTx/>
            </a:endParaRPr>
          </a:p>
        </p:txBody>
      </p:sp>
    </p:spTree>
    <p:extLst>
      <p:ext uri="{BB962C8B-B14F-4D97-AF65-F5344CB8AC3E}">
        <p14:creationId xmlns:p14="http://schemas.microsoft.com/office/powerpoint/2010/main" val="84072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nip Single Corner Rectangle 9"/>
          <p:cNvSpPr/>
          <p:nvPr/>
        </p:nvSpPr>
        <p:spPr bwMode="auto">
          <a:xfrm flipH="1">
            <a:off x="762000" y="3009900"/>
            <a:ext cx="1600200" cy="3286125"/>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fontAlgn="base">
              <a:spcBef>
                <a:spcPct val="0"/>
              </a:spcBef>
              <a:spcAft>
                <a:spcPct val="0"/>
              </a:spcAft>
              <a:buClr>
                <a:srgbClr val="000000"/>
              </a:buClr>
              <a:buSzPct val="100000"/>
              <a:buFont typeface="Times New Roman" pitchFamily="16" charset="0"/>
              <a:buNone/>
              <a:defRPr/>
            </a:pPr>
            <a:endParaRPr lang="en-US">
              <a:solidFill>
                <a:prstClr val="white"/>
              </a:solidFill>
              <a:latin typeface="Arial" charset="0"/>
              <a:ea typeface="ＭＳ Ｐゴシック" charset="0"/>
              <a:cs typeface="Arial" charset="0"/>
            </a:endParaRPr>
          </a:p>
        </p:txBody>
      </p:sp>
      <p:sp>
        <p:nvSpPr>
          <p:cNvPr id="112642" name="Title 1"/>
          <p:cNvSpPr>
            <a:spLocks noGrp="1"/>
          </p:cNvSpPr>
          <p:nvPr>
            <p:ph type="title"/>
          </p:nvPr>
        </p:nvSpPr>
        <p:spPr/>
        <p:txBody>
          <a:bodyPr/>
          <a:lstStyle/>
          <a:p>
            <a:r>
              <a:rPr lang="en-US" dirty="0">
                <a:latin typeface="Arial" charset="0"/>
                <a:ea typeface="ＭＳ Ｐゴシック" charset="0"/>
                <a:cs typeface="Arial" charset="0"/>
              </a:rPr>
              <a:t>A thread</a:t>
            </a:r>
          </a:p>
        </p:txBody>
      </p:sp>
      <p:sp>
        <p:nvSpPr>
          <p:cNvPr id="112643" name="Freeform 13"/>
          <p:cNvSpPr>
            <a:spLocks/>
          </p:cNvSpPr>
          <p:nvPr/>
        </p:nvSpPr>
        <p:spPr bwMode="auto">
          <a:xfrm>
            <a:off x="987425" y="2865438"/>
            <a:ext cx="1181100" cy="2667000"/>
          </a:xfrm>
          <a:custGeom>
            <a:avLst/>
            <a:gdLst>
              <a:gd name="T0" fmla="*/ 2147483647 w 744"/>
              <a:gd name="T1" fmla="*/ 0 h 1680"/>
              <a:gd name="T2" fmla="*/ 2147483647 w 744"/>
              <a:gd name="T3" fmla="*/ 2147483647 h 1680"/>
              <a:gd name="T4" fmla="*/ 2147483647 w 744"/>
              <a:gd name="T5" fmla="*/ 2147483647 h 1680"/>
              <a:gd name="T6" fmla="*/ 2147483647 w 744"/>
              <a:gd name="T7" fmla="*/ 2147483647 h 1680"/>
              <a:gd name="T8" fmla="*/ 2147483647 w 744"/>
              <a:gd name="T9" fmla="*/ 2147483647 h 1680"/>
              <a:gd name="T10" fmla="*/ 2147483647 w 744"/>
              <a:gd name="T11" fmla="*/ 2147483647 h 1680"/>
              <a:gd name="T12" fmla="*/ 2147483647 w 744"/>
              <a:gd name="T13" fmla="*/ 2147483647 h 1680"/>
              <a:gd name="T14" fmla="*/ 2147483647 w 744"/>
              <a:gd name="T15" fmla="*/ 2147483647 h 1680"/>
              <a:gd name="T16" fmla="*/ 2147483647 w 744"/>
              <a:gd name="T17" fmla="*/ 2147483647 h 1680"/>
              <a:gd name="T18" fmla="*/ 2147483647 w 744"/>
              <a:gd name="T19" fmla="*/ 2147483647 h 1680"/>
              <a:gd name="T20" fmla="*/ 2147483647 w 744"/>
              <a:gd name="T21" fmla="*/ 2147483647 h 1680"/>
              <a:gd name="T22" fmla="*/ 2147483647 w 744"/>
              <a:gd name="T23" fmla="*/ 2147483647 h 1680"/>
              <a:gd name="T24" fmla="*/ 2147483647 w 744"/>
              <a:gd name="T25" fmla="*/ 2147483647 h 1680"/>
              <a:gd name="T26" fmla="*/ 2147483647 w 744"/>
              <a:gd name="T27" fmla="*/ 2147483647 h 1680"/>
              <a:gd name="T28" fmla="*/ 2147483647 w 744"/>
              <a:gd name="T29" fmla="*/ 2147483647 h 1680"/>
              <a:gd name="T30" fmla="*/ 2147483647 w 744"/>
              <a:gd name="T31" fmla="*/ 2147483647 h 1680"/>
              <a:gd name="T32" fmla="*/ 2147483647 w 744"/>
              <a:gd name="T33" fmla="*/ 2147483647 h 1680"/>
              <a:gd name="T34" fmla="*/ 2147483647 w 744"/>
              <a:gd name="T35" fmla="*/ 2147483647 h 1680"/>
              <a:gd name="T36" fmla="*/ 2147483647 w 744"/>
              <a:gd name="T37" fmla="*/ 2147483647 h 1680"/>
              <a:gd name="T38" fmla="*/ 0 w 744"/>
              <a:gd name="T39" fmla="*/ 2147483647 h 1680"/>
              <a:gd name="T40" fmla="*/ 2147483647 w 744"/>
              <a:gd name="T41" fmla="*/ 2147483647 h 1680"/>
              <a:gd name="T42" fmla="*/ 2147483647 w 744"/>
              <a:gd name="T43" fmla="*/ 2147483647 h 16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4"/>
              <a:gd name="T67" fmla="*/ 0 h 1680"/>
              <a:gd name="T68" fmla="*/ 744 w 744"/>
              <a:gd name="T69" fmla="*/ 1680 h 16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4" h="1680">
                <a:moveTo>
                  <a:pt x="370" y="0"/>
                </a:moveTo>
                <a:lnTo>
                  <a:pt x="370" y="240"/>
                </a:lnTo>
                <a:lnTo>
                  <a:pt x="523" y="307"/>
                </a:lnTo>
                <a:lnTo>
                  <a:pt x="288" y="374"/>
                </a:lnTo>
                <a:lnTo>
                  <a:pt x="293" y="451"/>
                </a:lnTo>
                <a:lnTo>
                  <a:pt x="422" y="489"/>
                </a:lnTo>
                <a:lnTo>
                  <a:pt x="475" y="528"/>
                </a:lnTo>
                <a:lnTo>
                  <a:pt x="336" y="557"/>
                </a:lnTo>
                <a:lnTo>
                  <a:pt x="682" y="672"/>
                </a:lnTo>
                <a:lnTo>
                  <a:pt x="509" y="705"/>
                </a:lnTo>
                <a:lnTo>
                  <a:pt x="715" y="849"/>
                </a:lnTo>
                <a:lnTo>
                  <a:pt x="547" y="955"/>
                </a:lnTo>
                <a:lnTo>
                  <a:pt x="744" y="1085"/>
                </a:lnTo>
                <a:lnTo>
                  <a:pt x="624" y="1104"/>
                </a:lnTo>
                <a:lnTo>
                  <a:pt x="389" y="1248"/>
                </a:lnTo>
                <a:lnTo>
                  <a:pt x="706" y="1243"/>
                </a:lnTo>
                <a:lnTo>
                  <a:pt x="610" y="1339"/>
                </a:lnTo>
                <a:lnTo>
                  <a:pt x="451" y="1464"/>
                </a:lnTo>
                <a:lnTo>
                  <a:pt x="86" y="1502"/>
                </a:lnTo>
                <a:lnTo>
                  <a:pt x="0" y="1574"/>
                </a:lnTo>
                <a:lnTo>
                  <a:pt x="302" y="1651"/>
                </a:lnTo>
                <a:lnTo>
                  <a:pt x="494" y="1680"/>
                </a:lnTo>
              </a:path>
            </a:pathLst>
          </a:custGeom>
          <a:noFill/>
          <a:ln w="28575" cmpd="sng">
            <a:solidFill>
              <a:schemeClr val="tx1"/>
            </a:solidFill>
            <a:round/>
            <a:headEnd type="none" w="sm" len="sm"/>
            <a:tailEnd type="triangle" w="med" len="med"/>
          </a:ln>
          <a:extLst>
            <a:ext uri="{909E8E84-426E-40dd-AFC4-6F175D3DCCD1}">
              <a14:hiddenFill xmlns="" xmlns:a14="http://schemas.microsoft.com/office/drawing/2010/main">
                <a:solidFill>
                  <a:srgbClr val="FFFFFF"/>
                </a:solidFill>
              </a14:hiddenFill>
            </a:ext>
          </a:extLst>
        </p:spPr>
        <p:txBody>
          <a:bodyPr wrap="none" anchor="ctr">
            <a:spAutoFit/>
          </a:bodyP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2644" name="Text Box 93"/>
          <p:cNvSpPr txBox="1">
            <a:spLocks noChangeArrowheads="1"/>
          </p:cNvSpPr>
          <p:nvPr/>
        </p:nvSpPr>
        <p:spPr bwMode="auto">
          <a:xfrm>
            <a:off x="914400" y="5753100"/>
            <a:ext cx="1835150"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base" hangingPunct="1">
              <a:spcBef>
                <a:spcPct val="0"/>
              </a:spcBef>
              <a:spcAft>
                <a:spcPct val="0"/>
              </a:spcAft>
            </a:pPr>
            <a:r>
              <a:rPr lang="en-US" sz="2200" b="1">
                <a:solidFill>
                  <a:srgbClr val="000000"/>
                </a:solidFill>
              </a:rPr>
              <a:t>Program</a:t>
            </a:r>
          </a:p>
        </p:txBody>
      </p:sp>
      <p:grpSp>
        <p:nvGrpSpPr>
          <p:cNvPr id="112645" name="Group 3"/>
          <p:cNvGrpSpPr>
            <a:grpSpLocks/>
          </p:cNvGrpSpPr>
          <p:nvPr/>
        </p:nvGrpSpPr>
        <p:grpSpPr bwMode="auto">
          <a:xfrm>
            <a:off x="1143000" y="1943100"/>
            <a:ext cx="914400" cy="914400"/>
            <a:chOff x="3689" y="1658"/>
            <a:chExt cx="576" cy="576"/>
          </a:xfrm>
        </p:grpSpPr>
        <p:grpSp>
          <p:nvGrpSpPr>
            <p:cNvPr id="112690" name="Group 4"/>
            <p:cNvGrpSpPr>
              <a:grpSpLocks/>
            </p:cNvGrpSpPr>
            <p:nvPr/>
          </p:nvGrpSpPr>
          <p:grpSpPr bwMode="auto">
            <a:xfrm>
              <a:off x="3689" y="1658"/>
              <a:ext cx="576" cy="576"/>
              <a:chOff x="4269" y="2781"/>
              <a:chExt cx="576" cy="576"/>
            </a:xfrm>
          </p:grpSpPr>
          <p:sp>
            <p:nvSpPr>
              <p:cNvPr id="15"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defTabSz="914400">
                  <a:defRPr/>
                </a:pPr>
                <a:endParaRPr lang="en-US" kern="0">
                  <a:solidFill>
                    <a:sysClr val="windowText" lastClr="000000"/>
                  </a:solidFill>
                  <a:latin typeface="Arial" charset="0"/>
                  <a:ea typeface="Arial" charset="0"/>
                  <a:cs typeface="Arial" charset="0"/>
                </a:endParaRPr>
              </a:p>
            </p:txBody>
          </p:sp>
          <p:sp>
            <p:nvSpPr>
              <p:cNvPr id="16"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defTabSz="914400">
                  <a:defRPr/>
                </a:pPr>
                <a:endParaRPr lang="en-US" kern="0">
                  <a:solidFill>
                    <a:sysClr val="windowText" lastClr="000000"/>
                  </a:solidFill>
                  <a:latin typeface="Arial" charset="0"/>
                  <a:ea typeface="Arial" charset="0"/>
                  <a:cs typeface="Arial" charset="0"/>
                </a:endParaRPr>
              </a:p>
            </p:txBody>
          </p:sp>
        </p:grpSp>
        <p:sp>
          <p:nvSpPr>
            <p:cNvPr id="14"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a:defRPr/>
              </a:pPr>
              <a:endParaRPr lang="en-US" kern="0">
                <a:solidFill>
                  <a:sysClr val="windowText" lastClr="000000"/>
                </a:solidFill>
                <a:latin typeface="Arial" charset="0"/>
                <a:ea typeface="Arial" charset="0"/>
                <a:cs typeface="Arial" charset="0"/>
              </a:endParaRPr>
            </a:p>
          </p:txBody>
        </p:sp>
      </p:grpSp>
      <p:sp>
        <p:nvSpPr>
          <p:cNvPr id="112647" name="AutoShape 10"/>
          <p:cNvSpPr>
            <a:spLocks noChangeArrowheads="1"/>
          </p:cNvSpPr>
          <p:nvPr/>
        </p:nvSpPr>
        <p:spPr bwMode="auto">
          <a:xfrm>
            <a:off x="3276600" y="2628900"/>
            <a:ext cx="1752600" cy="2133600"/>
          </a:xfrm>
          <a:prstGeom prst="flowChartProcess">
            <a:avLst/>
          </a:prstGeom>
          <a:solidFill>
            <a:srgbClr val="A6A6A6"/>
          </a:solidFill>
          <a:ln w="12700">
            <a:solidFill>
              <a:schemeClr val="tx1"/>
            </a:solidFill>
            <a:miter lim="800000"/>
            <a:headEnd type="none" w="sm" len="sm"/>
            <a:tailEnd type="none" w="sm" len="sm"/>
          </a:ln>
        </p:spPr>
        <p:txBody>
          <a:bodyPr wrap="none" anchor="ctr"/>
          <a:lstStyle/>
          <a:p>
            <a:pPr algn="ct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ＭＳ Ｐゴシック" charset="0"/>
            </a:endParaRPr>
          </a:p>
        </p:txBody>
      </p:sp>
      <p:grpSp>
        <p:nvGrpSpPr>
          <p:cNvPr id="112649" name="Group 22"/>
          <p:cNvGrpSpPr>
            <a:grpSpLocks/>
          </p:cNvGrpSpPr>
          <p:nvPr/>
        </p:nvGrpSpPr>
        <p:grpSpPr bwMode="auto">
          <a:xfrm>
            <a:off x="3560763" y="3448050"/>
            <a:ext cx="1239837" cy="1009650"/>
            <a:chOff x="1274763" y="4419600"/>
            <a:chExt cx="1239837" cy="1009650"/>
          </a:xfrm>
        </p:grpSpPr>
        <p:sp>
          <p:nvSpPr>
            <p:cNvPr id="24" name="Rectangle 14"/>
            <p:cNvSpPr>
              <a:spLocks noChangeArrowheads="1"/>
            </p:cNvSpPr>
            <p:nvPr/>
          </p:nvSpPr>
          <p:spPr bwMode="auto">
            <a:xfrm>
              <a:off x="1274763" y="4667250"/>
              <a:ext cx="1239837" cy="762000"/>
            </a:xfrm>
            <a:prstGeom prst="rect">
              <a:avLst/>
            </a:prstGeom>
            <a:solidFill>
              <a:srgbClr val="618FFD"/>
            </a:solidFill>
            <a:ln w="12700">
              <a:solidFill>
                <a:srgbClr val="000000"/>
              </a:solidFill>
              <a:miter lim="800000"/>
              <a:headEnd type="none" w="sm" len="sm"/>
              <a:tailEnd type="none" w="sm" len="sm"/>
            </a:ln>
          </p:spPr>
          <p:txBody>
            <a:bodyPr wrap="none" anchor="ctr"/>
            <a:lstStyle/>
            <a:p>
              <a:pPr algn="ctr" defTabSz="914400">
                <a:defRPr/>
              </a:pPr>
              <a:endParaRPr lang="en-US" kern="0">
                <a:solidFill>
                  <a:sysClr val="windowText" lastClr="000000"/>
                </a:solidFill>
                <a:latin typeface="Arial" charset="0"/>
                <a:ea typeface="Arial" charset="0"/>
                <a:cs typeface="Arial" charset="0"/>
              </a:endParaRPr>
            </a:p>
          </p:txBody>
        </p:sp>
        <p:sp>
          <p:nvSpPr>
            <p:cNvPr id="112683" name="Rectangle 17"/>
            <p:cNvSpPr>
              <a:spLocks noChangeArrowheads="1"/>
            </p:cNvSpPr>
            <p:nvPr/>
          </p:nvSpPr>
          <p:spPr bwMode="auto">
            <a:xfrm>
              <a:off x="1533044" y="4743450"/>
              <a:ext cx="7232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p>
              <a:pPr algn="ctr" defTabSz="914400" fontAlgn="base">
                <a:spcBef>
                  <a:spcPct val="0"/>
                </a:spcBef>
                <a:spcAft>
                  <a:spcPct val="0"/>
                </a:spcAft>
              </a:pPr>
              <a:r>
                <a:rPr lang="en-US" dirty="0">
                  <a:solidFill>
                    <a:srgbClr val="000000"/>
                  </a:solidFill>
                  <a:latin typeface="Arial" charset="0"/>
                  <a:ea typeface="ＭＳ Ｐゴシック" charset="0"/>
                  <a:cs typeface="Arial" charset="0"/>
                </a:rPr>
                <a:t>stack</a:t>
              </a:r>
              <a:endParaRPr lang="en-US" sz="1600" dirty="0">
                <a:solidFill>
                  <a:srgbClr val="000000"/>
                </a:solidFill>
                <a:latin typeface="Arial" charset="0"/>
                <a:ea typeface="ＭＳ Ｐゴシック" charset="0"/>
                <a:cs typeface="Arial" charset="0"/>
              </a:endParaRPr>
            </a:p>
          </p:txBody>
        </p:sp>
        <p:sp>
          <p:nvSpPr>
            <p:cNvPr id="26" name="AutoShape 16"/>
            <p:cNvSpPr>
              <a:spLocks noChangeArrowheads="1"/>
            </p:cNvSpPr>
            <p:nvPr/>
          </p:nvSpPr>
          <p:spPr bwMode="auto">
            <a:xfrm>
              <a:off x="1828800" y="5197475"/>
              <a:ext cx="131763" cy="231775"/>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anchor="ctr">
              <a:spAutoFit/>
            </a:bodyPr>
            <a:lstStyle/>
            <a:p>
              <a:pPr defTabSz="914400">
                <a:defRPr/>
              </a:pPr>
              <a:endParaRPr lang="en-US" kern="0">
                <a:solidFill>
                  <a:sysClr val="windowText" lastClr="000000"/>
                </a:solidFill>
                <a:latin typeface="Arial" charset="0"/>
                <a:ea typeface="Arial" charset="0"/>
                <a:cs typeface="Arial" charset="0"/>
              </a:endParaRPr>
            </a:p>
          </p:txBody>
        </p:sp>
        <p:sp>
          <p:nvSpPr>
            <p:cNvPr id="27" name="Rectangle 20" descr="Dark upward diagonal"/>
            <p:cNvSpPr>
              <a:spLocks noChangeArrowheads="1"/>
            </p:cNvSpPr>
            <p:nvPr/>
          </p:nvSpPr>
          <p:spPr bwMode="auto">
            <a:xfrm>
              <a:off x="1274763" y="4419600"/>
              <a:ext cx="1239837" cy="247650"/>
            </a:xfrm>
            <a:prstGeom prst="rect">
              <a:avLst/>
            </a:prstGeom>
            <a:pattFill prst="dkUpDiag">
              <a:fgClr>
                <a:srgbClr val="99CCFF"/>
              </a:fgClr>
              <a:bgClr>
                <a:srgbClr val="475E76"/>
              </a:bgClr>
            </a:pattFill>
            <a:ln w="12700">
              <a:solidFill>
                <a:srgbClr val="000000"/>
              </a:solidFill>
              <a:miter lim="800000"/>
              <a:headEnd type="none" w="sm" len="sm"/>
              <a:tailEnd type="none" w="sm" len="sm"/>
            </a:ln>
          </p:spPr>
          <p:txBody>
            <a:bodyPr wrap="none" anchor="ctr"/>
            <a:lstStyle/>
            <a:p>
              <a:pPr algn="ctr" defTabSz="914400">
                <a:defRPr/>
              </a:pPr>
              <a:endParaRPr lang="en-US" kern="0">
                <a:solidFill>
                  <a:sysClr val="windowText" lastClr="000000"/>
                </a:solidFill>
                <a:latin typeface="Arial" charset="0"/>
                <a:ea typeface="Arial" charset="0"/>
                <a:cs typeface="Arial" charset="0"/>
              </a:endParaRPr>
            </a:p>
          </p:txBody>
        </p:sp>
      </p:grpSp>
      <p:sp>
        <p:nvSpPr>
          <p:cNvPr id="28" name="Rectangle 11"/>
          <p:cNvSpPr>
            <a:spLocks noChangeArrowheads="1"/>
          </p:cNvSpPr>
          <p:nvPr/>
        </p:nvSpPr>
        <p:spPr bwMode="auto">
          <a:xfrm>
            <a:off x="3581400" y="2933700"/>
            <a:ext cx="1219200" cy="352425"/>
          </a:xfrm>
          <a:prstGeom prst="rect">
            <a:avLst/>
          </a:prstGeom>
          <a:solidFill>
            <a:srgbClr val="618FFD"/>
          </a:solidFill>
          <a:ln w="12700">
            <a:solidFill>
              <a:srgbClr val="000000"/>
            </a:solidFill>
            <a:miter lim="800000"/>
            <a:headEnd type="none" w="sm" len="sm"/>
            <a:tailEnd type="none" w="sm" len="sm"/>
          </a:ln>
        </p:spPr>
        <p:txBody>
          <a:bodyPr wrap="none" anchor="ctr"/>
          <a:lstStyle/>
          <a:p>
            <a:pPr algn="ctr" defTabSz="914400">
              <a:defRPr/>
            </a:pPr>
            <a:r>
              <a:rPr lang="en-US" kern="0" dirty="0">
                <a:solidFill>
                  <a:sysClr val="windowText" lastClr="000000"/>
                </a:solidFill>
                <a:latin typeface="Arial" charset="0"/>
                <a:ea typeface="Arial" charset="0"/>
                <a:cs typeface="Arial" charset="0"/>
              </a:rPr>
              <a:t>TCB</a:t>
            </a:r>
          </a:p>
        </p:txBody>
      </p:sp>
      <p:sp>
        <p:nvSpPr>
          <p:cNvPr id="32" name="Rectangle 24"/>
          <p:cNvSpPr>
            <a:spLocks noChangeArrowheads="1"/>
          </p:cNvSpPr>
          <p:nvPr/>
        </p:nvSpPr>
        <p:spPr bwMode="auto">
          <a:xfrm>
            <a:off x="3505200" y="2857500"/>
            <a:ext cx="1371600" cy="1676400"/>
          </a:xfrm>
          <a:prstGeom prst="rect">
            <a:avLst/>
          </a:prstGeom>
          <a:noFill/>
          <a:ln w="25400" cap="rnd">
            <a:solidFill>
              <a:srgbClr val="000000"/>
            </a:solidFill>
            <a:prstDash val="sysDot"/>
            <a:miter lim="800000"/>
            <a:headEnd type="none" w="sm" len="sm"/>
            <a:tailEnd type="none" w="sm" len="sm"/>
          </a:ln>
        </p:spPr>
        <p:txBody>
          <a:bodyPr wrap="square" anchor="ctr">
            <a:spAutoFit/>
          </a:bodyPr>
          <a:lstStyle/>
          <a:p>
            <a:pPr defTabSz="914400">
              <a:defRPr/>
            </a:pPr>
            <a:endParaRPr lang="en-US" kern="0">
              <a:solidFill>
                <a:sysClr val="windowText" lastClr="000000"/>
              </a:solidFill>
              <a:latin typeface="Arial" charset="0"/>
              <a:ea typeface="Arial" charset="0"/>
              <a:cs typeface="Arial" charset="0"/>
            </a:endParaRPr>
          </a:p>
        </p:txBody>
      </p:sp>
      <p:sp>
        <p:nvSpPr>
          <p:cNvPr id="34" name="Oval 3"/>
          <p:cNvSpPr>
            <a:spLocks noChangeArrowheads="1"/>
          </p:cNvSpPr>
          <p:nvPr/>
        </p:nvSpPr>
        <p:spPr bwMode="auto">
          <a:xfrm>
            <a:off x="6702425" y="163830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a:defRPr/>
            </a:pPr>
            <a:r>
              <a:rPr lang="en-US" sz="2000" b="1" kern="0" dirty="0">
                <a:solidFill>
                  <a:sysClr val="windowText" lastClr="000000"/>
                </a:solidFill>
                <a:latin typeface="Arial" charset="0"/>
                <a:ea typeface="Arial" charset="0"/>
                <a:cs typeface="ＭＳ Ｐゴシック" charset="0"/>
              </a:rPr>
              <a:t>active </a:t>
            </a:r>
          </a:p>
          <a:p>
            <a:pPr algn="ctr">
              <a:defRPr/>
            </a:pPr>
            <a:r>
              <a:rPr lang="en-US" kern="0" dirty="0">
                <a:solidFill>
                  <a:sysClr val="windowText" lastClr="000000"/>
                </a:solidFill>
                <a:latin typeface="Arial" charset="0"/>
                <a:ea typeface="Arial" charset="0"/>
                <a:cs typeface="ＭＳ Ｐゴシック" charset="0"/>
              </a:rPr>
              <a:t>ready or</a:t>
            </a:r>
          </a:p>
          <a:p>
            <a:pPr algn="ctr">
              <a:defRPr/>
            </a:pPr>
            <a:r>
              <a:rPr lang="en-US" kern="0" dirty="0">
                <a:solidFill>
                  <a:sysClr val="windowText" lastClr="000000"/>
                </a:solidFill>
                <a:latin typeface="Arial" charset="0"/>
                <a:ea typeface="Arial" charset="0"/>
                <a:cs typeface="ＭＳ Ｐゴシック" charset="0"/>
              </a:rPr>
              <a:t>running</a:t>
            </a:r>
            <a:endParaRPr lang="en-US" sz="2000" kern="0" dirty="0">
              <a:solidFill>
                <a:sysClr val="windowText" lastClr="000000"/>
              </a:solidFill>
              <a:latin typeface="Arial" charset="0"/>
              <a:ea typeface="Arial" charset="0"/>
              <a:cs typeface="ＭＳ Ｐゴシック" charset="0"/>
            </a:endParaRPr>
          </a:p>
        </p:txBody>
      </p:sp>
      <p:sp>
        <p:nvSpPr>
          <p:cNvPr id="35" name="Oval 5"/>
          <p:cNvSpPr>
            <a:spLocks noChangeArrowheads="1"/>
          </p:cNvSpPr>
          <p:nvPr/>
        </p:nvSpPr>
        <p:spPr bwMode="auto">
          <a:xfrm>
            <a:off x="6702425" y="3467100"/>
            <a:ext cx="1066800" cy="1066800"/>
          </a:xfrm>
          <a:prstGeom prst="ellipse">
            <a:avLst/>
          </a:prstGeom>
          <a:solidFill>
            <a:srgbClr val="618FFD"/>
          </a:solidFill>
          <a:ln w="12700">
            <a:solidFill>
              <a:srgbClr val="000000"/>
            </a:solidFill>
            <a:round/>
            <a:headEnd type="none" w="sm" len="sm"/>
            <a:tailEnd type="none" w="sm" len="sm"/>
          </a:ln>
        </p:spPr>
        <p:txBody>
          <a:bodyPr wrap="none" anchor="ctr"/>
          <a:lstStyle/>
          <a:p>
            <a:pPr algn="ctr">
              <a:defRPr/>
            </a:pPr>
            <a:r>
              <a:rPr lang="en-US" sz="2000" b="1" kern="0" dirty="0">
                <a:solidFill>
                  <a:sysClr val="windowText" lastClr="000000"/>
                </a:solidFill>
                <a:latin typeface="Arial" charset="0"/>
                <a:ea typeface="Arial" charset="0"/>
                <a:cs typeface="ＭＳ Ｐゴシック" charset="0"/>
              </a:rPr>
              <a:t>blocked</a:t>
            </a:r>
            <a:endParaRPr lang="en-US" sz="2400" b="1" kern="0" dirty="0">
              <a:solidFill>
                <a:sysClr val="windowText" lastClr="000000"/>
              </a:solidFill>
              <a:latin typeface="Arial" charset="0"/>
              <a:ea typeface="Arial" charset="0"/>
              <a:cs typeface="ＭＳ Ｐゴシック" charset="0"/>
            </a:endParaRPr>
          </a:p>
        </p:txBody>
      </p:sp>
      <p:grpSp>
        <p:nvGrpSpPr>
          <p:cNvPr id="112657" name="Group 113"/>
          <p:cNvGrpSpPr>
            <a:grpSpLocks/>
          </p:cNvGrpSpPr>
          <p:nvPr/>
        </p:nvGrpSpPr>
        <p:grpSpPr bwMode="auto">
          <a:xfrm>
            <a:off x="6858000" y="4152900"/>
            <a:ext cx="792163" cy="639763"/>
            <a:chOff x="1905000" y="2895599"/>
            <a:chExt cx="792162" cy="639765"/>
          </a:xfrm>
        </p:grpSpPr>
        <p:sp>
          <p:nvSpPr>
            <p:cNvPr id="112680" name="Merge 60"/>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112681" name="Text Box 23"/>
            <p:cNvSpPr txBox="1">
              <a:spLocks noChangeArrowheads="1"/>
            </p:cNvSpPr>
            <p:nvPr/>
          </p:nvSpPr>
          <p:spPr bwMode="auto">
            <a:xfrm>
              <a:off x="1984284" y="3135868"/>
              <a:ext cx="63359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base" hangingPunct="1">
                <a:spcBef>
                  <a:spcPct val="0"/>
                </a:spcBef>
                <a:spcAft>
                  <a:spcPct val="0"/>
                </a:spcAft>
              </a:pPr>
              <a:r>
                <a:rPr lang="en-US" sz="1800" b="1">
                  <a:solidFill>
                    <a:srgbClr val="000000"/>
                  </a:solidFill>
                  <a:cs typeface="Arial" charset="0"/>
                </a:rPr>
                <a:t>wait</a:t>
              </a:r>
              <a:endParaRPr lang="en-US" sz="1400">
                <a:solidFill>
                  <a:srgbClr val="000000"/>
                </a:solidFill>
                <a:cs typeface="Arial" charset="0"/>
              </a:endParaRPr>
            </a:p>
          </p:txBody>
        </p:sp>
      </p:grpSp>
      <p:cxnSp>
        <p:nvCxnSpPr>
          <p:cNvPr id="112658" name="AutoShape 11"/>
          <p:cNvCxnSpPr>
            <a:cxnSpLocks noChangeShapeType="1"/>
            <a:stCxn id="35" idx="6"/>
            <a:endCxn id="34" idx="6"/>
          </p:cNvCxnSpPr>
          <p:nvPr/>
        </p:nvCxnSpPr>
        <p:spPr bwMode="auto">
          <a:xfrm flipV="1">
            <a:off x="7769225" y="2171700"/>
            <a:ext cx="12700" cy="1828800"/>
          </a:xfrm>
          <a:prstGeom prst="curvedConnector3">
            <a:avLst>
              <a:gd name="adj1" fmla="val 3900000"/>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cxnSp>
        <p:nvCxnSpPr>
          <p:cNvPr id="112659" name="AutoShape 11"/>
          <p:cNvCxnSpPr>
            <a:cxnSpLocks noChangeShapeType="1"/>
            <a:stCxn id="34" idx="2"/>
            <a:endCxn id="35" idx="2"/>
          </p:cNvCxnSpPr>
          <p:nvPr/>
        </p:nvCxnSpPr>
        <p:spPr bwMode="auto">
          <a:xfrm rot="10800000" flipV="1">
            <a:off x="6702425" y="2171700"/>
            <a:ext cx="12700" cy="1828800"/>
          </a:xfrm>
          <a:prstGeom prst="curvedConnector3">
            <a:avLst>
              <a:gd name="adj1" fmla="val 4000000"/>
            </a:avLst>
          </a:prstGeom>
          <a:noFill/>
          <a:ln w="12700">
            <a:solidFill>
              <a:srgbClr val="000000"/>
            </a:solidFill>
            <a:round/>
            <a:headEnd type="none" w="sm" len="sm"/>
            <a:tailEnd type="triangle" w="lg" len="lg"/>
          </a:ln>
          <a:extLst>
            <a:ext uri="{909E8E84-426E-40dd-AFC4-6F175D3DCCD1}">
              <a14:hiddenFill xmlns="" xmlns:a14="http://schemas.microsoft.com/office/drawing/2010/main">
                <a:noFill/>
              </a14:hiddenFill>
            </a:ext>
          </a:extLst>
        </p:spPr>
      </p:cxnSp>
      <p:sp>
        <p:nvSpPr>
          <p:cNvPr id="112660" name="Rectangle 58"/>
          <p:cNvSpPr>
            <a:spLocks noChangeArrowheads="1"/>
          </p:cNvSpPr>
          <p:nvPr/>
        </p:nvSpPr>
        <p:spPr bwMode="auto">
          <a:xfrm>
            <a:off x="5562600" y="2628900"/>
            <a:ext cx="1295400" cy="708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algn="ctr" defTabSz="914400" fontAlgn="base">
              <a:spcBef>
                <a:spcPct val="0"/>
              </a:spcBef>
              <a:spcAft>
                <a:spcPct val="0"/>
              </a:spcAft>
            </a:pPr>
            <a:r>
              <a:rPr lang="en-US" sz="2000" b="1">
                <a:solidFill>
                  <a:srgbClr val="000000"/>
                </a:solidFill>
                <a:latin typeface="Arial" charset="0"/>
                <a:ea typeface="ＭＳ Ｐゴシック" charset="0"/>
                <a:cs typeface="Arial" charset="0"/>
              </a:rPr>
              <a:t>sleep</a:t>
            </a:r>
          </a:p>
          <a:p>
            <a:pPr algn="ctr" defTabSz="914400" fontAlgn="base">
              <a:spcBef>
                <a:spcPct val="0"/>
              </a:spcBef>
              <a:spcAft>
                <a:spcPct val="0"/>
              </a:spcAft>
            </a:pPr>
            <a:r>
              <a:rPr lang="en-US" sz="2000" b="1">
                <a:solidFill>
                  <a:srgbClr val="000000"/>
                </a:solidFill>
                <a:latin typeface="Arial" charset="0"/>
                <a:ea typeface="ＭＳ Ｐゴシック" charset="0"/>
                <a:cs typeface="Arial" charset="0"/>
              </a:rPr>
              <a:t>wait</a:t>
            </a:r>
          </a:p>
        </p:txBody>
      </p:sp>
      <p:sp>
        <p:nvSpPr>
          <p:cNvPr id="112661" name="Oval 67"/>
          <p:cNvSpPr>
            <a:spLocks noChangeArrowheads="1"/>
          </p:cNvSpPr>
          <p:nvPr/>
        </p:nvSpPr>
        <p:spPr bwMode="auto">
          <a:xfrm>
            <a:off x="6172200" y="3314700"/>
            <a:ext cx="152400" cy="152400"/>
          </a:xfrm>
          <a:prstGeom prst="ellipse">
            <a:avLst/>
          </a:prstGeom>
          <a:solidFill>
            <a:srgbClr val="E8161F"/>
          </a:solidFill>
          <a:ln w="9525">
            <a:solidFill>
              <a:schemeClr val="tx1"/>
            </a:solidFill>
            <a:round/>
            <a:headEnd/>
            <a:tailEnd/>
          </a:ln>
        </p:spPr>
        <p:txBody>
          <a:bodyP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112662" name="Rectangle 58"/>
          <p:cNvSpPr>
            <a:spLocks noChangeArrowheads="1"/>
          </p:cNvSpPr>
          <p:nvPr/>
        </p:nvSpPr>
        <p:spPr bwMode="auto">
          <a:xfrm>
            <a:off x="7543800" y="2628900"/>
            <a:ext cx="1295400" cy="70802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algn="ctr" defTabSz="914400" fontAlgn="base">
              <a:spcBef>
                <a:spcPct val="0"/>
              </a:spcBef>
              <a:spcAft>
                <a:spcPct val="0"/>
              </a:spcAft>
            </a:pPr>
            <a:r>
              <a:rPr lang="en-US" sz="2000" b="1">
                <a:solidFill>
                  <a:srgbClr val="000000"/>
                </a:solidFill>
                <a:latin typeface="Arial" charset="0"/>
                <a:ea typeface="ＭＳ Ｐゴシック" charset="0"/>
                <a:cs typeface="Arial" charset="0"/>
              </a:rPr>
              <a:t>wakeup</a:t>
            </a:r>
          </a:p>
          <a:p>
            <a:pPr algn="ctr" defTabSz="914400" fontAlgn="base">
              <a:spcBef>
                <a:spcPct val="0"/>
              </a:spcBef>
              <a:spcAft>
                <a:spcPct val="0"/>
              </a:spcAft>
            </a:pPr>
            <a:r>
              <a:rPr lang="en-US" sz="2000" b="1">
                <a:solidFill>
                  <a:srgbClr val="000000"/>
                </a:solidFill>
                <a:latin typeface="Arial" charset="0"/>
                <a:ea typeface="ＭＳ Ｐゴシック" charset="0"/>
                <a:cs typeface="Arial" charset="0"/>
              </a:rPr>
              <a:t>signal</a:t>
            </a:r>
          </a:p>
        </p:txBody>
      </p:sp>
      <p:sp>
        <p:nvSpPr>
          <p:cNvPr id="112663" name="Oval 54"/>
          <p:cNvSpPr>
            <a:spLocks noChangeArrowheads="1"/>
          </p:cNvSpPr>
          <p:nvPr/>
        </p:nvSpPr>
        <p:spPr bwMode="auto">
          <a:xfrm>
            <a:off x="8077200" y="2552700"/>
            <a:ext cx="152400" cy="152400"/>
          </a:xfrm>
          <a:prstGeom prst="ellipse">
            <a:avLst/>
          </a:prstGeom>
          <a:solidFill>
            <a:srgbClr val="008000"/>
          </a:solidFill>
          <a:ln w="9525">
            <a:solidFill>
              <a:schemeClr val="tx1"/>
            </a:solidFill>
            <a:round/>
            <a:headEnd/>
            <a:tailEnd/>
          </a:ln>
        </p:spPr>
        <p:txBody>
          <a:bodyP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112664" name="Rectangle 58"/>
          <p:cNvSpPr>
            <a:spLocks noChangeArrowheads="1"/>
          </p:cNvSpPr>
          <p:nvPr/>
        </p:nvSpPr>
        <p:spPr bwMode="auto">
          <a:xfrm>
            <a:off x="5562600" y="4957763"/>
            <a:ext cx="35052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defTabSz="914400" fontAlgn="base">
              <a:spcBef>
                <a:spcPct val="0"/>
              </a:spcBef>
              <a:spcAft>
                <a:spcPct val="0"/>
              </a:spcAft>
            </a:pPr>
            <a:r>
              <a:rPr lang="en-US" dirty="0">
                <a:solidFill>
                  <a:srgbClr val="000000"/>
                </a:solidFill>
                <a:latin typeface="Arial" charset="0"/>
                <a:ea typeface="ＭＳ Ｐゴシック" charset="0"/>
                <a:cs typeface="Arial" charset="0"/>
              </a:rPr>
              <a:t>When </a:t>
            </a:r>
            <a:r>
              <a:rPr lang="en-US" b="1" dirty="0">
                <a:solidFill>
                  <a:srgbClr val="000000"/>
                </a:solidFill>
                <a:latin typeface="Arial" charset="0"/>
                <a:ea typeface="ＭＳ Ｐゴシック" charset="0"/>
                <a:cs typeface="Arial" charset="0"/>
              </a:rPr>
              <a:t>blocked</a:t>
            </a:r>
            <a:r>
              <a:rPr lang="en-US" dirty="0">
                <a:solidFill>
                  <a:srgbClr val="000000"/>
                </a:solidFill>
                <a:latin typeface="Arial" charset="0"/>
                <a:ea typeface="ＭＳ Ｐゴシック" charset="0"/>
                <a:cs typeface="Arial" charset="0"/>
              </a:rPr>
              <a:t> its TCB is on a </a:t>
            </a:r>
            <a:r>
              <a:rPr lang="en-US" b="1" dirty="0">
                <a:solidFill>
                  <a:srgbClr val="651222"/>
                </a:solidFill>
                <a:latin typeface="Arial" charset="0"/>
                <a:ea typeface="ＭＳ Ｐゴシック" charset="0"/>
                <a:cs typeface="Arial" charset="0"/>
              </a:rPr>
              <a:t>sleep queue</a:t>
            </a:r>
            <a:r>
              <a:rPr lang="en-US" dirty="0">
                <a:solidFill>
                  <a:srgbClr val="000000"/>
                </a:solidFill>
                <a:latin typeface="Arial" charset="0"/>
                <a:ea typeface="ＭＳ Ｐゴシック" charset="0"/>
                <a:cs typeface="Arial" charset="0"/>
              </a:rPr>
              <a:t> of threads waiting for a specific wakeup event. </a:t>
            </a:r>
          </a:p>
        </p:txBody>
      </p:sp>
      <p:grpSp>
        <p:nvGrpSpPr>
          <p:cNvPr id="112665" name="Group 4"/>
          <p:cNvGrpSpPr>
            <a:grpSpLocks/>
          </p:cNvGrpSpPr>
          <p:nvPr/>
        </p:nvGrpSpPr>
        <p:grpSpPr bwMode="auto">
          <a:xfrm>
            <a:off x="3451225" y="5870575"/>
            <a:ext cx="355600" cy="347663"/>
            <a:chOff x="3689" y="1658"/>
            <a:chExt cx="576" cy="576"/>
          </a:xfrm>
        </p:grpSpPr>
        <p:grpSp>
          <p:nvGrpSpPr>
            <p:cNvPr id="112676" name="Group 5"/>
            <p:cNvGrpSpPr>
              <a:grpSpLocks/>
            </p:cNvGrpSpPr>
            <p:nvPr/>
          </p:nvGrpSpPr>
          <p:grpSpPr bwMode="auto">
            <a:xfrm>
              <a:off x="3689" y="1658"/>
              <a:ext cx="576" cy="576"/>
              <a:chOff x="4269" y="2781"/>
              <a:chExt cx="576" cy="576"/>
            </a:xfrm>
          </p:grpSpPr>
          <p:sp>
            <p:nvSpPr>
              <p:cNvPr id="112678"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2679"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12677"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12666" name="Oval 10"/>
          <p:cNvSpPr>
            <a:spLocks noChangeArrowheads="1"/>
          </p:cNvSpPr>
          <p:nvPr/>
        </p:nvSpPr>
        <p:spPr bwMode="auto">
          <a:xfrm>
            <a:off x="3970338" y="5876925"/>
            <a:ext cx="355600" cy="347663"/>
          </a:xfrm>
          <a:prstGeom prst="ellipse">
            <a:avLst/>
          </a:prstGeom>
          <a:solidFill>
            <a:srgbClr val="73830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2667" name="AutoShape 11"/>
          <p:cNvSpPr>
            <a:spLocks noChangeArrowheads="1"/>
          </p:cNvSpPr>
          <p:nvPr/>
        </p:nvSpPr>
        <p:spPr bwMode="auto">
          <a:xfrm flipH="1">
            <a:off x="4094163" y="5954713"/>
            <a:ext cx="120650" cy="20161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2668" name="AutoShape 12"/>
          <p:cNvSpPr>
            <a:spLocks noChangeArrowheads="1"/>
          </p:cNvSpPr>
          <p:nvPr/>
        </p:nvSpPr>
        <p:spPr bwMode="auto">
          <a:xfrm rot="-8460389">
            <a:off x="3986213" y="5922963"/>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nvGrpSpPr>
          <p:cNvPr id="112669" name="Group 13"/>
          <p:cNvGrpSpPr>
            <a:grpSpLocks/>
          </p:cNvGrpSpPr>
          <p:nvPr/>
        </p:nvGrpSpPr>
        <p:grpSpPr bwMode="auto">
          <a:xfrm>
            <a:off x="4519613" y="5878513"/>
            <a:ext cx="357187" cy="357187"/>
            <a:chOff x="4784" y="2819"/>
            <a:chExt cx="255" cy="255"/>
          </a:xfrm>
        </p:grpSpPr>
        <p:sp>
          <p:nvSpPr>
            <p:cNvPr id="112673"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2674"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2675"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12670" name="Line 40"/>
          <p:cNvSpPr>
            <a:spLocks noChangeShapeType="1"/>
          </p:cNvSpPr>
          <p:nvPr/>
        </p:nvSpPr>
        <p:spPr bwMode="auto">
          <a:xfrm flipH="1" flipV="1">
            <a:off x="5029200" y="5156200"/>
            <a:ext cx="527050" cy="2159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2671" name="Rectangle 74"/>
          <p:cNvSpPr>
            <a:spLocks noChangeArrowheads="1"/>
          </p:cNvSpPr>
          <p:nvPr/>
        </p:nvSpPr>
        <p:spPr bwMode="auto">
          <a:xfrm>
            <a:off x="3276600" y="5778500"/>
            <a:ext cx="1752600" cy="533400"/>
          </a:xfrm>
          <a:prstGeom prst="rect">
            <a:avLst/>
          </a:prstGeom>
          <a:noFill/>
          <a:ln w="9525">
            <a:solidFill>
              <a:schemeClr val="tx1"/>
            </a:solidFill>
            <a:prstDash val="sysDash"/>
            <a:round/>
            <a:headEnd/>
            <a:tailEnd/>
          </a:ln>
          <a:extLst>
            <a:ext uri="{909E8E84-426E-40dd-AFC4-6F175D3DCCD1}">
              <a14:hiddenFill xmlns="" xmlns:a14="http://schemas.microsoft.com/office/drawing/2010/main">
                <a:solidFill>
                  <a:srgbClr val="FFFFFF"/>
                </a:solidFill>
              </a14:hiddenFill>
            </a:ext>
          </a:extLst>
        </p:spPr>
        <p:txBody>
          <a:bodyP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55" name="Rectangle 58">
            <a:extLst>
              <a:ext uri="{FF2B5EF4-FFF2-40B4-BE49-F238E27FC236}">
                <a16:creationId xmlns:a16="http://schemas.microsoft.com/office/drawing/2014/main" id="{C2A3D1AD-AA83-B14F-A5CA-DCEB63DEE6DA}"/>
              </a:ext>
            </a:extLst>
          </p:cNvPr>
          <p:cNvSpPr>
            <a:spLocks noChangeArrowheads="1"/>
          </p:cNvSpPr>
          <p:nvPr/>
        </p:nvSpPr>
        <p:spPr bwMode="auto">
          <a:xfrm>
            <a:off x="3184524" y="1438572"/>
            <a:ext cx="3322631"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defTabSz="914400" fontAlgn="base">
              <a:spcBef>
                <a:spcPct val="0"/>
              </a:spcBef>
              <a:spcAft>
                <a:spcPct val="0"/>
              </a:spcAft>
            </a:pPr>
            <a:r>
              <a:rPr lang="en-US" dirty="0">
                <a:solidFill>
                  <a:srgbClr val="000000"/>
                </a:solidFill>
                <a:latin typeface="Arial" charset="0"/>
                <a:ea typeface="ＭＳ Ｐゴシック" charset="0"/>
                <a:cs typeface="Arial" charset="0"/>
              </a:rPr>
              <a:t>Each thread has a thread control block (TCB) or context block, and its own stack.</a:t>
            </a:r>
          </a:p>
        </p:txBody>
      </p:sp>
      <p:grpSp>
        <p:nvGrpSpPr>
          <p:cNvPr id="56" name="Group 55">
            <a:extLst>
              <a:ext uri="{FF2B5EF4-FFF2-40B4-BE49-F238E27FC236}">
                <a16:creationId xmlns:a16="http://schemas.microsoft.com/office/drawing/2014/main" id="{44DD0137-A0B0-D14F-A0BF-C659857CF39B}"/>
              </a:ext>
            </a:extLst>
          </p:cNvPr>
          <p:cNvGrpSpPr/>
          <p:nvPr/>
        </p:nvGrpSpPr>
        <p:grpSpPr>
          <a:xfrm>
            <a:off x="3276596" y="4926859"/>
            <a:ext cx="1752603" cy="533400"/>
            <a:chOff x="1202635" y="4183723"/>
            <a:chExt cx="1194812" cy="363638"/>
          </a:xfrm>
        </p:grpSpPr>
        <p:sp>
          <p:nvSpPr>
            <p:cNvPr id="57" name="Rectangle 74">
              <a:extLst>
                <a:ext uri="{FF2B5EF4-FFF2-40B4-BE49-F238E27FC236}">
                  <a16:creationId xmlns:a16="http://schemas.microsoft.com/office/drawing/2014/main" id="{7FE30DFC-63E8-FC49-A387-6EB81FCA0403}"/>
                </a:ext>
              </a:extLst>
            </p:cNvPr>
            <p:cNvSpPr>
              <a:spLocks noChangeArrowheads="1"/>
            </p:cNvSpPr>
            <p:nvPr/>
          </p:nvSpPr>
          <p:spPr bwMode="auto">
            <a:xfrm>
              <a:off x="1202635" y="4183723"/>
              <a:ext cx="1194812" cy="363638"/>
            </a:xfrm>
            <a:prstGeom prst="rect">
              <a:avLst/>
            </a:prstGeom>
            <a:solidFill>
              <a:srgbClr val="FFFFFF"/>
            </a:solidFill>
            <a:ln w="9525">
              <a:solidFill>
                <a:srgbClr val="003367"/>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a:cs typeface="Arial" charset="0"/>
              </a:endParaRPr>
            </a:p>
          </p:txBody>
        </p:sp>
        <p:grpSp>
          <p:nvGrpSpPr>
            <p:cNvPr id="58" name="Group 57">
              <a:extLst>
                <a:ext uri="{FF2B5EF4-FFF2-40B4-BE49-F238E27FC236}">
                  <a16:creationId xmlns:a16="http://schemas.microsoft.com/office/drawing/2014/main" id="{FEBA4E27-F214-DF41-9E2E-66573F1146F5}"/>
                </a:ext>
              </a:extLst>
            </p:cNvPr>
            <p:cNvGrpSpPr/>
            <p:nvPr/>
          </p:nvGrpSpPr>
          <p:grpSpPr>
            <a:xfrm>
              <a:off x="1314107" y="4241083"/>
              <a:ext cx="971868" cy="248918"/>
              <a:chOff x="1321683" y="3935120"/>
              <a:chExt cx="971868" cy="248918"/>
            </a:xfrm>
          </p:grpSpPr>
          <p:grpSp>
            <p:nvGrpSpPr>
              <p:cNvPr id="59" name="Group 58">
                <a:extLst>
                  <a:ext uri="{FF2B5EF4-FFF2-40B4-BE49-F238E27FC236}">
                    <a16:creationId xmlns:a16="http://schemas.microsoft.com/office/drawing/2014/main" id="{1E6E8C5D-72EF-1D45-8659-BC8C9F48AC10}"/>
                  </a:ext>
                </a:extLst>
              </p:cNvPr>
              <p:cNvGrpSpPr/>
              <p:nvPr/>
            </p:nvGrpSpPr>
            <p:grpSpPr>
              <a:xfrm>
                <a:off x="1321683" y="3935120"/>
                <a:ext cx="242426" cy="237014"/>
                <a:chOff x="1321683" y="3935120"/>
                <a:chExt cx="242426" cy="237014"/>
              </a:xfrm>
            </p:grpSpPr>
            <p:sp>
              <p:nvSpPr>
                <p:cNvPr id="68" name="Oval 6">
                  <a:extLst>
                    <a:ext uri="{FF2B5EF4-FFF2-40B4-BE49-F238E27FC236}">
                      <a16:creationId xmlns:a16="http://schemas.microsoft.com/office/drawing/2014/main" id="{7B159CCC-76C4-1840-9921-A536F0890520}"/>
                    </a:ext>
                  </a:extLst>
                </p:cNvPr>
                <p:cNvSpPr>
                  <a:spLocks noChangeArrowheads="1"/>
                </p:cNvSpPr>
                <p:nvPr/>
              </p:nvSpPr>
              <p:spPr bwMode="auto">
                <a:xfrm>
                  <a:off x="1321683" y="3935120"/>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9" name="AutoShape 7">
                  <a:extLst>
                    <a:ext uri="{FF2B5EF4-FFF2-40B4-BE49-F238E27FC236}">
                      <a16:creationId xmlns:a16="http://schemas.microsoft.com/office/drawing/2014/main" id="{DC1CB8A0-FECC-F94A-B593-9124F2BD3C3E}"/>
                    </a:ext>
                  </a:extLst>
                </p:cNvPr>
                <p:cNvSpPr>
                  <a:spLocks noChangeArrowheads="1"/>
                </p:cNvSpPr>
                <p:nvPr/>
              </p:nvSpPr>
              <p:spPr bwMode="auto">
                <a:xfrm flipH="1">
                  <a:off x="1405859" y="3987378"/>
                  <a:ext cx="82913" cy="1382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70" name="AutoShape 8">
                  <a:extLst>
                    <a:ext uri="{FF2B5EF4-FFF2-40B4-BE49-F238E27FC236}">
                      <a16:creationId xmlns:a16="http://schemas.microsoft.com/office/drawing/2014/main" id="{C6F49F07-3583-E34E-9016-68D457D39B6F}"/>
                    </a:ext>
                  </a:extLst>
                </p:cNvPr>
                <p:cNvSpPr>
                  <a:spLocks noChangeArrowheads="1"/>
                </p:cNvSpPr>
                <p:nvPr/>
              </p:nvSpPr>
              <p:spPr bwMode="auto">
                <a:xfrm rot="13139611">
                  <a:off x="1332506" y="3966506"/>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60" name="Group 59">
                <a:extLst>
                  <a:ext uri="{FF2B5EF4-FFF2-40B4-BE49-F238E27FC236}">
                    <a16:creationId xmlns:a16="http://schemas.microsoft.com/office/drawing/2014/main" id="{4621DDE2-D7E8-7742-88AA-F321BBCA669F}"/>
                  </a:ext>
                </a:extLst>
              </p:cNvPr>
              <p:cNvGrpSpPr/>
              <p:nvPr/>
            </p:nvGrpSpPr>
            <p:grpSpPr>
              <a:xfrm>
                <a:off x="1685863" y="3939449"/>
                <a:ext cx="242426" cy="237014"/>
                <a:chOff x="1675582" y="3939449"/>
                <a:chExt cx="242426" cy="237014"/>
              </a:xfrm>
            </p:grpSpPr>
            <p:sp>
              <p:nvSpPr>
                <p:cNvPr id="65" name="Oval 10">
                  <a:extLst>
                    <a:ext uri="{FF2B5EF4-FFF2-40B4-BE49-F238E27FC236}">
                      <a16:creationId xmlns:a16="http://schemas.microsoft.com/office/drawing/2014/main" id="{D37AE3A6-47F8-844F-A7BD-CBB80E9EE749}"/>
                    </a:ext>
                  </a:extLst>
                </p:cNvPr>
                <p:cNvSpPr>
                  <a:spLocks noChangeArrowheads="1"/>
                </p:cNvSpPr>
                <p:nvPr/>
              </p:nvSpPr>
              <p:spPr bwMode="auto">
                <a:xfrm>
                  <a:off x="1675582" y="3939449"/>
                  <a:ext cx="242426" cy="237014"/>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6" name="AutoShape 11">
                  <a:extLst>
                    <a:ext uri="{FF2B5EF4-FFF2-40B4-BE49-F238E27FC236}">
                      <a16:creationId xmlns:a16="http://schemas.microsoft.com/office/drawing/2014/main" id="{6C699A61-86D0-C142-9383-5D9710D2DFE7}"/>
                    </a:ext>
                  </a:extLst>
                </p:cNvPr>
                <p:cNvSpPr>
                  <a:spLocks noChangeArrowheads="1"/>
                </p:cNvSpPr>
                <p:nvPr/>
              </p:nvSpPr>
              <p:spPr bwMode="auto">
                <a:xfrm flipH="1">
                  <a:off x="1759998" y="3992480"/>
                  <a:ext cx="82252" cy="13744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7" name="AutoShape 12">
                  <a:extLst>
                    <a:ext uri="{FF2B5EF4-FFF2-40B4-BE49-F238E27FC236}">
                      <a16:creationId xmlns:a16="http://schemas.microsoft.com/office/drawing/2014/main" id="{051613D0-E5D2-9C43-B3FC-27740538D6E1}"/>
                    </a:ext>
                  </a:extLst>
                </p:cNvPr>
                <p:cNvSpPr>
                  <a:spLocks noChangeArrowheads="1"/>
                </p:cNvSpPr>
                <p:nvPr/>
              </p:nvSpPr>
              <p:spPr bwMode="auto">
                <a:xfrm rot="13139611">
                  <a:off x="1686405" y="3970835"/>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61" name="Group 60">
                <a:extLst>
                  <a:ext uri="{FF2B5EF4-FFF2-40B4-BE49-F238E27FC236}">
                    <a16:creationId xmlns:a16="http://schemas.microsoft.com/office/drawing/2014/main" id="{455FF06D-47E5-D048-8321-8765CAAF5BA8}"/>
                  </a:ext>
                </a:extLst>
              </p:cNvPr>
              <p:cNvGrpSpPr/>
              <p:nvPr/>
            </p:nvGrpSpPr>
            <p:grpSpPr>
              <a:xfrm>
                <a:off x="2050043" y="3940531"/>
                <a:ext cx="243508" cy="243507"/>
                <a:chOff x="2050043" y="3940531"/>
                <a:chExt cx="243508" cy="243507"/>
              </a:xfrm>
            </p:grpSpPr>
            <p:sp>
              <p:nvSpPr>
                <p:cNvPr id="62" name="Oval 14">
                  <a:extLst>
                    <a:ext uri="{FF2B5EF4-FFF2-40B4-BE49-F238E27FC236}">
                      <a16:creationId xmlns:a16="http://schemas.microsoft.com/office/drawing/2014/main" id="{3B69CE19-0438-4140-B88D-E5DF19718EC7}"/>
                    </a:ext>
                  </a:extLst>
                </p:cNvPr>
                <p:cNvSpPr>
                  <a:spLocks noChangeArrowheads="1"/>
                </p:cNvSpPr>
                <p:nvPr/>
              </p:nvSpPr>
              <p:spPr bwMode="auto">
                <a:xfrm>
                  <a:off x="2050043" y="3940531"/>
                  <a:ext cx="243508" cy="243507"/>
                </a:xfrm>
                <a:prstGeom prst="ellipse">
                  <a:avLst/>
                </a:prstGeom>
                <a:solidFill>
                  <a:schemeClr val="tx2">
                    <a:lumMod val="75000"/>
                  </a:schemeClr>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3" name="AutoShape 15">
                  <a:extLst>
                    <a:ext uri="{FF2B5EF4-FFF2-40B4-BE49-F238E27FC236}">
                      <a16:creationId xmlns:a16="http://schemas.microsoft.com/office/drawing/2014/main" id="{DC668B69-C2F9-6C48-8945-B1C831A2A381}"/>
                    </a:ext>
                  </a:extLst>
                </p:cNvPr>
                <p:cNvSpPr>
                  <a:spLocks noChangeArrowheads="1"/>
                </p:cNvSpPr>
                <p:nvPr/>
              </p:nvSpPr>
              <p:spPr bwMode="auto">
                <a:xfrm flipH="1">
                  <a:off x="2135541" y="3993562"/>
                  <a:ext cx="82252" cy="14285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37305A"/>
                    </a:solidFill>
                    <a:latin typeface="Arial"/>
                  </a:endParaRPr>
                </a:p>
              </p:txBody>
            </p:sp>
            <p:sp>
              <p:nvSpPr>
                <p:cNvPr id="64" name="AutoShape 16">
                  <a:extLst>
                    <a:ext uri="{FF2B5EF4-FFF2-40B4-BE49-F238E27FC236}">
                      <a16:creationId xmlns:a16="http://schemas.microsoft.com/office/drawing/2014/main" id="{D3FDB43E-3171-CC4C-ADD6-E93F05CA470A}"/>
                    </a:ext>
                  </a:extLst>
                </p:cNvPr>
                <p:cNvSpPr>
                  <a:spLocks noChangeArrowheads="1"/>
                </p:cNvSpPr>
                <p:nvPr/>
              </p:nvSpPr>
              <p:spPr bwMode="auto">
                <a:xfrm rot="13139611">
                  <a:off x="2060865" y="3972999"/>
                  <a:ext cx="29221" cy="31385"/>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grpSp>
      <p:sp>
        <p:nvSpPr>
          <p:cNvPr id="71" name="Rectangle 58">
            <a:extLst>
              <a:ext uri="{FF2B5EF4-FFF2-40B4-BE49-F238E27FC236}">
                <a16:creationId xmlns:a16="http://schemas.microsoft.com/office/drawing/2014/main" id="{B9B5F70B-1668-6641-833C-91A27EE18EE7}"/>
              </a:ext>
            </a:extLst>
          </p:cNvPr>
          <p:cNvSpPr>
            <a:spLocks noChangeArrowheads="1"/>
          </p:cNvSpPr>
          <p:nvPr/>
        </p:nvSpPr>
        <p:spPr bwMode="auto">
          <a:xfrm>
            <a:off x="5549900" y="5947162"/>
            <a:ext cx="35052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defTabSz="914400" fontAlgn="base">
              <a:spcBef>
                <a:spcPct val="0"/>
              </a:spcBef>
              <a:spcAft>
                <a:spcPct val="0"/>
              </a:spcAft>
            </a:pPr>
            <a:r>
              <a:rPr lang="en-US" dirty="0">
                <a:solidFill>
                  <a:srgbClr val="000000"/>
                </a:solidFill>
                <a:latin typeface="Arial" charset="0"/>
                <a:ea typeface="ＭＳ Ｐゴシック" charset="0"/>
                <a:cs typeface="Arial" charset="0"/>
              </a:rPr>
              <a:t>When </a:t>
            </a:r>
            <a:r>
              <a:rPr lang="en-US" b="1" dirty="0">
                <a:solidFill>
                  <a:srgbClr val="000000"/>
                </a:solidFill>
                <a:latin typeface="Arial" charset="0"/>
                <a:ea typeface="ＭＳ Ｐゴシック" charset="0"/>
                <a:cs typeface="Arial" charset="0"/>
              </a:rPr>
              <a:t>ready</a:t>
            </a:r>
            <a:r>
              <a:rPr lang="en-US" dirty="0">
                <a:solidFill>
                  <a:srgbClr val="000000"/>
                </a:solidFill>
                <a:latin typeface="Arial" charset="0"/>
                <a:ea typeface="ＭＳ Ｐゴシック" charset="0"/>
                <a:cs typeface="Arial" charset="0"/>
              </a:rPr>
              <a:t> its TCB is on the </a:t>
            </a:r>
            <a:r>
              <a:rPr lang="en-US" b="1" dirty="0">
                <a:solidFill>
                  <a:srgbClr val="651222"/>
                </a:solidFill>
                <a:latin typeface="Arial" charset="0"/>
                <a:ea typeface="ＭＳ Ｐゴシック" charset="0"/>
                <a:cs typeface="Arial" charset="0"/>
              </a:rPr>
              <a:t>ready queue</a:t>
            </a:r>
            <a:r>
              <a:rPr lang="en-US" dirty="0">
                <a:solidFill>
                  <a:srgbClr val="000000"/>
                </a:solidFill>
                <a:latin typeface="Arial" charset="0"/>
                <a:ea typeface="ＭＳ Ｐゴシック" charset="0"/>
                <a:cs typeface="Arial" charset="0"/>
              </a:rPr>
              <a:t>. </a:t>
            </a:r>
          </a:p>
        </p:txBody>
      </p:sp>
      <p:sp>
        <p:nvSpPr>
          <p:cNvPr id="72" name="Line 40">
            <a:extLst>
              <a:ext uri="{FF2B5EF4-FFF2-40B4-BE49-F238E27FC236}">
                <a16:creationId xmlns:a16="http://schemas.microsoft.com/office/drawing/2014/main" id="{3A7ADE3B-869B-3E42-ADB4-7AE3B0E21EC8}"/>
              </a:ext>
            </a:extLst>
          </p:cNvPr>
          <p:cNvSpPr>
            <a:spLocks noChangeShapeType="1"/>
          </p:cNvSpPr>
          <p:nvPr/>
        </p:nvSpPr>
        <p:spPr bwMode="auto">
          <a:xfrm flipH="1" flipV="1">
            <a:off x="5016500" y="6007100"/>
            <a:ext cx="527050" cy="21590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279318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FA80118C-37F3-F94E-ADB6-2B0C9205B403}"/>
              </a:ext>
            </a:extLst>
          </p:cNvPr>
          <p:cNvSpPr/>
          <p:nvPr/>
        </p:nvSpPr>
        <p:spPr bwMode="auto">
          <a:xfrm>
            <a:off x="3215585" y="3363682"/>
            <a:ext cx="2908712" cy="109653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ea typeface="ＭＳ Ｐゴシック" charset="0"/>
              <a:cs typeface="Arial" charset="0"/>
            </a:endParaRPr>
          </a:p>
        </p:txBody>
      </p:sp>
      <p:sp>
        <p:nvSpPr>
          <p:cNvPr id="67585" name="Title 3"/>
          <p:cNvSpPr>
            <a:spLocks noGrp="1"/>
          </p:cNvSpPr>
          <p:nvPr>
            <p:ph type="title"/>
          </p:nvPr>
        </p:nvSpPr>
        <p:spPr>
          <a:xfrm>
            <a:off x="457200" y="-45809"/>
            <a:ext cx="8226425" cy="1554163"/>
          </a:xfrm>
        </p:spPr>
        <p:txBody>
          <a:bodyPr/>
          <a:lstStyle/>
          <a:p>
            <a:r>
              <a:rPr lang="en-US" sz="3600" dirty="0">
                <a:latin typeface="Arial" charset="0"/>
                <a:ea typeface="ＭＳ Ｐゴシック" charset="0"/>
                <a:cs typeface="Arial" charset="0"/>
              </a:rPr>
              <a:t>Pass the core</a:t>
            </a:r>
            <a:br>
              <a:rPr lang="en-US" sz="3200" dirty="0">
                <a:latin typeface="Arial" charset="0"/>
                <a:ea typeface="ＭＳ Ｐゴシック" charset="0"/>
                <a:cs typeface="Arial" charset="0"/>
              </a:rPr>
            </a:br>
            <a:r>
              <a:rPr lang="en-US" sz="2800" dirty="0">
                <a:latin typeface="Arial" charset="0"/>
                <a:ea typeface="ＭＳ Ｐゴシック" charset="0"/>
                <a:cs typeface="Arial" charset="0"/>
              </a:rPr>
              <a:t>Asynchronous control transfers</a:t>
            </a:r>
            <a:endParaRPr lang="en-US" sz="3200" dirty="0">
              <a:latin typeface="Arial" charset="0"/>
              <a:ea typeface="ＭＳ Ｐゴシック" charset="0"/>
              <a:cs typeface="Arial" charset="0"/>
            </a:endParaRPr>
          </a:p>
        </p:txBody>
      </p:sp>
      <p:sp>
        <p:nvSpPr>
          <p:cNvPr id="3" name="Content Placeholder 2">
            <a:extLst>
              <a:ext uri="{FF2B5EF4-FFF2-40B4-BE49-F238E27FC236}">
                <a16:creationId xmlns:a16="http://schemas.microsoft.com/office/drawing/2014/main" id="{86663C2B-4788-0140-9B17-8E711F98A0D8}"/>
              </a:ext>
            </a:extLst>
          </p:cNvPr>
          <p:cNvSpPr>
            <a:spLocks noGrp="1"/>
          </p:cNvSpPr>
          <p:nvPr>
            <p:ph idx="1"/>
          </p:nvPr>
        </p:nvSpPr>
        <p:spPr>
          <a:xfrm>
            <a:off x="457200" y="1885950"/>
            <a:ext cx="8226425" cy="813903"/>
          </a:xfrm>
        </p:spPr>
        <p:txBody>
          <a:bodyPr/>
          <a:lstStyle/>
          <a:p>
            <a:r>
              <a:rPr lang="en-US" sz="2000" dirty="0"/>
              <a:t>Traps/faults and “returns” are decoupled: every return is an upcall.  </a:t>
            </a:r>
          </a:p>
          <a:p>
            <a:r>
              <a:rPr lang="en-US" sz="2000" dirty="0"/>
              <a:t>Library and kernel manage/exchange contexts, switch among stacks as needed to run asynchronous streams with available cores. </a:t>
            </a:r>
          </a:p>
        </p:txBody>
      </p:sp>
      <p:sp>
        <p:nvSpPr>
          <p:cNvPr id="67591" name="AutoShape 8"/>
          <p:cNvSpPr>
            <a:spLocks noChangeArrowheads="1"/>
          </p:cNvSpPr>
          <p:nvPr/>
        </p:nvSpPr>
        <p:spPr bwMode="auto">
          <a:xfrm>
            <a:off x="3215585" y="5059595"/>
            <a:ext cx="2908712" cy="1162276"/>
          </a:xfrm>
          <a:prstGeom prst="flowChartProcess">
            <a:avLst/>
          </a:prstGeom>
          <a:solidFill>
            <a:srgbClr val="99CC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nvGrpSpPr>
          <p:cNvPr id="67598" name="Group 15"/>
          <p:cNvGrpSpPr>
            <a:grpSpLocks/>
          </p:cNvGrpSpPr>
          <p:nvPr/>
        </p:nvGrpSpPr>
        <p:grpSpPr bwMode="auto">
          <a:xfrm>
            <a:off x="5208456" y="3375041"/>
            <a:ext cx="360363" cy="360362"/>
            <a:chOff x="4201" y="2912"/>
            <a:chExt cx="255" cy="255"/>
          </a:xfrm>
        </p:grpSpPr>
        <p:sp>
          <p:nvSpPr>
            <p:cNvPr id="67666" name="Oval 16"/>
            <p:cNvSpPr>
              <a:spLocks noChangeArrowheads="1"/>
            </p:cNvSpPr>
            <p:nvPr/>
          </p:nvSpPr>
          <p:spPr bwMode="auto">
            <a:xfrm>
              <a:off x="4201" y="2912"/>
              <a:ext cx="255" cy="25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7" name="AutoShape 17"/>
            <p:cNvSpPr>
              <a:spLocks noChangeArrowheads="1"/>
            </p:cNvSpPr>
            <p:nvPr/>
          </p:nvSpPr>
          <p:spPr bwMode="auto">
            <a:xfrm flipH="1">
              <a:off x="4290" y="2968"/>
              <a:ext cx="89" cy="14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8" name="AutoShape 18"/>
            <p:cNvSpPr>
              <a:spLocks noChangeArrowheads="1"/>
            </p:cNvSpPr>
            <p:nvPr/>
          </p:nvSpPr>
          <p:spPr bwMode="auto">
            <a:xfrm rot="-8460389">
              <a:off x="4212" y="2946"/>
              <a:ext cx="29" cy="3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0" name="Group 24"/>
          <p:cNvGrpSpPr>
            <a:grpSpLocks/>
          </p:cNvGrpSpPr>
          <p:nvPr/>
        </p:nvGrpSpPr>
        <p:grpSpPr bwMode="auto">
          <a:xfrm>
            <a:off x="3615211" y="3368435"/>
            <a:ext cx="357187" cy="357187"/>
            <a:chOff x="3689" y="1658"/>
            <a:chExt cx="576" cy="576"/>
          </a:xfrm>
        </p:grpSpPr>
        <p:grpSp>
          <p:nvGrpSpPr>
            <p:cNvPr id="67658" name="Group 25"/>
            <p:cNvGrpSpPr>
              <a:grpSpLocks/>
            </p:cNvGrpSpPr>
            <p:nvPr/>
          </p:nvGrpSpPr>
          <p:grpSpPr bwMode="auto">
            <a:xfrm>
              <a:off x="3689" y="1658"/>
              <a:ext cx="576" cy="576"/>
              <a:chOff x="4269" y="2781"/>
              <a:chExt cx="576" cy="576"/>
            </a:xfrm>
          </p:grpSpPr>
          <p:sp>
            <p:nvSpPr>
              <p:cNvPr id="67660" name="Oval 26"/>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1" name="AutoShape 27"/>
              <p:cNvSpPr>
                <a:spLocks noChangeArrowheads="1"/>
              </p:cNvSpPr>
              <p:nvPr/>
            </p:nvSpPr>
            <p:spPr bwMode="auto">
              <a:xfrm flipH="1">
                <a:off x="4469" y="2909"/>
                <a:ext cx="197" cy="335"/>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67659" name="AutoShape 28"/>
            <p:cNvSpPr>
              <a:spLocks noChangeArrowheads="1"/>
            </p:cNvSpPr>
            <p:nvPr/>
          </p:nvSpPr>
          <p:spPr bwMode="auto">
            <a:xfrm rot="-8460389">
              <a:off x="3715" y="1735"/>
              <a:ext cx="69" cy="74"/>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4" name="Group 35"/>
          <p:cNvGrpSpPr>
            <a:grpSpLocks/>
          </p:cNvGrpSpPr>
          <p:nvPr/>
        </p:nvGrpSpPr>
        <p:grpSpPr bwMode="auto">
          <a:xfrm>
            <a:off x="3416773" y="3782766"/>
            <a:ext cx="741363" cy="412750"/>
            <a:chOff x="607" y="660"/>
            <a:chExt cx="524" cy="291"/>
          </a:xfrm>
        </p:grpSpPr>
        <p:sp>
          <p:nvSpPr>
            <p:cNvPr id="67652" name="AutoShape 36"/>
            <p:cNvSpPr>
              <a:spLocks noChangeArrowheads="1"/>
            </p:cNvSpPr>
            <p:nvPr/>
          </p:nvSpPr>
          <p:spPr bwMode="auto">
            <a:xfrm>
              <a:off x="607" y="660"/>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53" name="AutoShape 37"/>
            <p:cNvSpPr>
              <a:spLocks noChangeArrowheads="1"/>
            </p:cNvSpPr>
            <p:nvPr/>
          </p:nvSpPr>
          <p:spPr bwMode="auto">
            <a:xfrm>
              <a:off x="607" y="745"/>
              <a:ext cx="524" cy="206"/>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54" name="AutoShape 38"/>
            <p:cNvSpPr>
              <a:spLocks noChangeArrowheads="1"/>
            </p:cNvSpPr>
            <p:nvPr/>
          </p:nvSpPr>
          <p:spPr bwMode="auto">
            <a:xfrm>
              <a:off x="848" y="662"/>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96" name="AutoShape 16">
            <a:extLst>
              <a:ext uri="{FF2B5EF4-FFF2-40B4-BE49-F238E27FC236}">
                <a16:creationId xmlns:a16="http://schemas.microsoft.com/office/drawing/2014/main" id="{6FA093FA-0EFB-9544-B191-72EEBE0A759D}"/>
              </a:ext>
            </a:extLst>
          </p:cNvPr>
          <p:cNvSpPr>
            <a:spLocks noChangeArrowheads="1"/>
          </p:cNvSpPr>
          <p:nvPr/>
        </p:nvSpPr>
        <p:spPr bwMode="auto">
          <a:xfrm>
            <a:off x="3744933" y="4484679"/>
            <a:ext cx="139913" cy="573862"/>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a:solidFill>
                <a:srgbClr val="000000"/>
              </a:solidFill>
              <a:ea typeface="ＭＳ Ｐゴシック" charset="0"/>
            </a:endParaRPr>
          </a:p>
        </p:txBody>
      </p:sp>
      <p:sp>
        <p:nvSpPr>
          <p:cNvPr id="97" name="AutoShape 17">
            <a:extLst>
              <a:ext uri="{FF2B5EF4-FFF2-40B4-BE49-F238E27FC236}">
                <a16:creationId xmlns:a16="http://schemas.microsoft.com/office/drawing/2014/main" id="{E3D7B626-FD02-8049-883C-C4062F0964CC}"/>
              </a:ext>
            </a:extLst>
          </p:cNvPr>
          <p:cNvSpPr>
            <a:spLocks noChangeArrowheads="1"/>
          </p:cNvSpPr>
          <p:nvPr/>
        </p:nvSpPr>
        <p:spPr bwMode="auto">
          <a:xfrm flipV="1">
            <a:off x="5436320" y="4478107"/>
            <a:ext cx="139913" cy="57495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dirty="0">
              <a:solidFill>
                <a:srgbClr val="000000"/>
              </a:solidFill>
              <a:ea typeface="ＭＳ Ｐゴシック" charset="0"/>
            </a:endParaRPr>
          </a:p>
        </p:txBody>
      </p:sp>
      <p:sp>
        <p:nvSpPr>
          <p:cNvPr id="98" name="Explosion 1 42">
            <a:extLst>
              <a:ext uri="{FF2B5EF4-FFF2-40B4-BE49-F238E27FC236}">
                <a16:creationId xmlns:a16="http://schemas.microsoft.com/office/drawing/2014/main" id="{C66DBCD6-2ED1-5C43-96F3-D4A9F2E84B6E}"/>
              </a:ext>
            </a:extLst>
          </p:cNvPr>
          <p:cNvSpPr>
            <a:spLocks noChangeArrowheads="1"/>
          </p:cNvSpPr>
          <p:nvPr/>
        </p:nvSpPr>
        <p:spPr bwMode="auto">
          <a:xfrm>
            <a:off x="4907897" y="4146517"/>
            <a:ext cx="428625" cy="427037"/>
          </a:xfrm>
          <a:prstGeom prst="irregularSeal1">
            <a:avLst/>
          </a:prstGeom>
          <a:solidFill>
            <a:srgbClr val="FFFF00"/>
          </a:solidFill>
          <a:ln w="9525">
            <a:solidFill>
              <a:srgbClr val="003367"/>
            </a:solidFill>
            <a:round/>
            <a:headEnd/>
            <a:tailEnd/>
          </a:ln>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FFFFFF"/>
              </a:solidFill>
              <a:effectLst/>
              <a:uLnTx/>
              <a:uFillTx/>
              <a:ea typeface="ＭＳ Ｐゴシック" charset="0"/>
              <a:cs typeface="Arial" charset="0"/>
            </a:endParaRPr>
          </a:p>
        </p:txBody>
      </p:sp>
      <p:sp>
        <p:nvSpPr>
          <p:cNvPr id="99" name="Merge 44">
            <a:extLst>
              <a:ext uri="{FF2B5EF4-FFF2-40B4-BE49-F238E27FC236}">
                <a16:creationId xmlns:a16="http://schemas.microsoft.com/office/drawing/2014/main" id="{6D4448EC-2E8C-6C43-8585-FA931007BD1E}"/>
              </a:ext>
            </a:extLst>
          </p:cNvPr>
          <p:cNvSpPr>
            <a:spLocks noChangeArrowheads="1"/>
          </p:cNvSpPr>
          <p:nvPr/>
        </p:nvSpPr>
        <p:spPr bwMode="auto">
          <a:xfrm>
            <a:off x="5342656" y="4244472"/>
            <a:ext cx="333375" cy="334963"/>
          </a:xfrm>
          <a:prstGeom prst="flowChartMerge">
            <a:avLst/>
          </a:prstGeom>
          <a:solidFill>
            <a:srgbClr val="FFFF00"/>
          </a:solidFill>
          <a:ln w="9525">
            <a:solidFill>
              <a:srgbClr val="003367"/>
            </a:solidFill>
            <a:round/>
            <a:headEnd/>
            <a:tailEnd/>
          </a:ln>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FFFFFF"/>
              </a:solidFill>
              <a:effectLst/>
              <a:uLnTx/>
              <a:uFillTx/>
              <a:ea typeface="ＭＳ Ｐゴシック" charset="0"/>
              <a:cs typeface="Arial" charset="0"/>
            </a:endParaRPr>
          </a:p>
        </p:txBody>
      </p:sp>
      <p:grpSp>
        <p:nvGrpSpPr>
          <p:cNvPr id="101" name="Group 47">
            <a:extLst>
              <a:ext uri="{FF2B5EF4-FFF2-40B4-BE49-F238E27FC236}">
                <a16:creationId xmlns:a16="http://schemas.microsoft.com/office/drawing/2014/main" id="{1A836E4D-ACEE-1241-B3EF-AE5696CF56B5}"/>
              </a:ext>
            </a:extLst>
          </p:cNvPr>
          <p:cNvGrpSpPr>
            <a:grpSpLocks/>
          </p:cNvGrpSpPr>
          <p:nvPr/>
        </p:nvGrpSpPr>
        <p:grpSpPr bwMode="auto">
          <a:xfrm>
            <a:off x="5030660" y="3794564"/>
            <a:ext cx="741362" cy="412750"/>
            <a:chOff x="3480" y="1702"/>
            <a:chExt cx="524" cy="291"/>
          </a:xfrm>
        </p:grpSpPr>
        <p:sp>
          <p:nvSpPr>
            <p:cNvPr id="102" name="AutoShape 48">
              <a:extLst>
                <a:ext uri="{FF2B5EF4-FFF2-40B4-BE49-F238E27FC236}">
                  <a16:creationId xmlns:a16="http://schemas.microsoft.com/office/drawing/2014/main" id="{BCBA365D-E6D1-DC4B-AE6C-9916BE2F4823}"/>
                </a:ext>
              </a:extLst>
            </p:cNvPr>
            <p:cNvSpPr>
              <a:spLocks noChangeArrowheads="1"/>
            </p:cNvSpPr>
            <p:nvPr/>
          </p:nvSpPr>
          <p:spPr bwMode="auto">
            <a:xfrm>
              <a:off x="3480" y="1702"/>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103" name="AutoShape 49">
              <a:extLst>
                <a:ext uri="{FF2B5EF4-FFF2-40B4-BE49-F238E27FC236}">
                  <a16:creationId xmlns:a16="http://schemas.microsoft.com/office/drawing/2014/main" id="{87B6E82C-9067-D545-965F-38A2002AED31}"/>
                </a:ext>
              </a:extLst>
            </p:cNvPr>
            <p:cNvSpPr>
              <a:spLocks noChangeArrowheads="1"/>
            </p:cNvSpPr>
            <p:nvPr/>
          </p:nvSpPr>
          <p:spPr bwMode="auto">
            <a:xfrm>
              <a:off x="3480" y="1787"/>
              <a:ext cx="524" cy="206"/>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ＭＳ Ｐゴシック" charset="0"/>
                </a:rPr>
                <a:t>stack</a:t>
              </a:r>
            </a:p>
          </p:txBody>
        </p:sp>
        <p:sp>
          <p:nvSpPr>
            <p:cNvPr id="104" name="AutoShape 50">
              <a:extLst>
                <a:ext uri="{FF2B5EF4-FFF2-40B4-BE49-F238E27FC236}">
                  <a16:creationId xmlns:a16="http://schemas.microsoft.com/office/drawing/2014/main" id="{74C2A2DF-211C-D244-BB59-3150A49F6CAE}"/>
                </a:ext>
              </a:extLst>
            </p:cNvPr>
            <p:cNvSpPr>
              <a:spLocks noChangeArrowheads="1"/>
            </p:cNvSpPr>
            <p:nvPr/>
          </p:nvSpPr>
          <p:spPr bwMode="auto">
            <a:xfrm>
              <a:off x="3721" y="1704"/>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44" name="Rectangle 302">
            <a:extLst>
              <a:ext uri="{FF2B5EF4-FFF2-40B4-BE49-F238E27FC236}">
                <a16:creationId xmlns:a16="http://schemas.microsoft.com/office/drawing/2014/main" id="{C6CEBAA7-CE29-DC45-A1A9-AC9A771F88E5}"/>
              </a:ext>
            </a:extLst>
          </p:cNvPr>
          <p:cNvSpPr>
            <a:spLocks noChangeArrowheads="1"/>
          </p:cNvSpPr>
          <p:nvPr/>
        </p:nvSpPr>
        <p:spPr bwMode="auto">
          <a:xfrm>
            <a:off x="397220" y="3260738"/>
            <a:ext cx="2539490"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dirty="0">
                <a:solidFill>
                  <a:srgbClr val="003367"/>
                </a:solidFill>
              </a:rPr>
              <a:t>“Here is a core; run it your way.  See also the info at </a:t>
            </a:r>
            <a:r>
              <a:rPr lang="en-US" dirty="0" err="1">
                <a:solidFill>
                  <a:srgbClr val="003367"/>
                </a:solidFill>
              </a:rPr>
              <a:t>addr</a:t>
            </a:r>
            <a:r>
              <a:rPr lang="en-US" dirty="0">
                <a:solidFill>
                  <a:srgbClr val="003367"/>
                </a:solidFill>
              </a:rPr>
              <a:t> X.”</a:t>
            </a:r>
          </a:p>
          <a:p>
            <a:pPr>
              <a:buClr>
                <a:srgbClr val="000000"/>
              </a:buClr>
              <a:buSzPct val="100000"/>
              <a:buFont typeface="Times New Roman" charset="0"/>
              <a:buNone/>
            </a:pPr>
            <a:endParaRPr lang="en-US" dirty="0">
              <a:solidFill>
                <a:srgbClr val="003367"/>
              </a:solidFill>
            </a:endParaRPr>
          </a:p>
          <a:p>
            <a:pPr>
              <a:buClr>
                <a:srgbClr val="000000"/>
              </a:buClr>
              <a:buSzPct val="100000"/>
              <a:buFont typeface="Times New Roman" charset="0"/>
              <a:buNone/>
            </a:pPr>
            <a:r>
              <a:rPr lang="en-US" dirty="0">
                <a:solidFill>
                  <a:srgbClr val="003367"/>
                </a:solidFill>
              </a:rPr>
              <a:t>Kernel constructs </a:t>
            </a:r>
            <a:r>
              <a:rPr lang="en-US" dirty="0" err="1">
                <a:solidFill>
                  <a:srgbClr val="003367"/>
                </a:solidFill>
              </a:rPr>
              <a:t>trapframe</a:t>
            </a:r>
            <a:r>
              <a:rPr lang="en-US" dirty="0">
                <a:solidFill>
                  <a:srgbClr val="003367"/>
                </a:solidFill>
              </a:rPr>
              <a:t> to “return” to designated handler in user mode: </a:t>
            </a:r>
            <a:r>
              <a:rPr lang="en-US" b="1" dirty="0">
                <a:solidFill>
                  <a:srgbClr val="003367"/>
                </a:solidFill>
              </a:rPr>
              <a:t>upcall</a:t>
            </a:r>
            <a:r>
              <a:rPr lang="en-US" dirty="0">
                <a:solidFill>
                  <a:srgbClr val="003367"/>
                </a:solidFill>
              </a:rPr>
              <a:t>.</a:t>
            </a:r>
          </a:p>
          <a:p>
            <a:pPr>
              <a:buClr>
                <a:srgbClr val="000000"/>
              </a:buClr>
              <a:buSzPct val="100000"/>
              <a:buFont typeface="Times New Roman" charset="0"/>
              <a:buNone/>
            </a:pPr>
            <a:r>
              <a:rPr lang="en-US" dirty="0">
                <a:solidFill>
                  <a:srgbClr val="003367"/>
                </a:solidFill>
              </a:rPr>
              <a:t>Like launch to main() or caught signal.</a:t>
            </a:r>
          </a:p>
        </p:txBody>
      </p:sp>
      <p:sp>
        <p:nvSpPr>
          <p:cNvPr id="46" name="Rectangle 302">
            <a:extLst>
              <a:ext uri="{FF2B5EF4-FFF2-40B4-BE49-F238E27FC236}">
                <a16:creationId xmlns:a16="http://schemas.microsoft.com/office/drawing/2014/main" id="{903EA93D-C6C7-7A46-9A06-8ED61A7DD304}"/>
              </a:ext>
            </a:extLst>
          </p:cNvPr>
          <p:cNvSpPr>
            <a:spLocks noChangeArrowheads="1"/>
          </p:cNvSpPr>
          <p:nvPr/>
        </p:nvSpPr>
        <p:spPr bwMode="auto">
          <a:xfrm>
            <a:off x="6542045" y="3263793"/>
            <a:ext cx="2422343" cy="2862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dirty="0">
                <a:solidFill>
                  <a:srgbClr val="003367"/>
                </a:solidFill>
              </a:rPr>
              <a:t>“Here is a core back to execute a request for me—or—I just don’t need this core any longer.”</a:t>
            </a:r>
          </a:p>
          <a:p>
            <a:pPr>
              <a:buClr>
                <a:srgbClr val="000000"/>
              </a:buClr>
              <a:buSzPct val="100000"/>
              <a:buFont typeface="Times New Roman" charset="0"/>
              <a:buNone/>
            </a:pPr>
            <a:endParaRPr lang="en-US" dirty="0">
              <a:solidFill>
                <a:srgbClr val="003367"/>
              </a:solidFill>
            </a:endParaRPr>
          </a:p>
          <a:p>
            <a:pPr>
              <a:buClr>
                <a:srgbClr val="000000"/>
              </a:buClr>
              <a:buSzPct val="100000"/>
              <a:buFont typeface="Times New Roman" charset="0"/>
              <a:buNone/>
            </a:pPr>
            <a:r>
              <a:rPr lang="en-US" dirty="0">
                <a:solidFill>
                  <a:srgbClr val="003367"/>
                </a:solidFill>
              </a:rPr>
              <a:t>Transfer to kernel by ordinary trap or fault.  Return is optional, e.g., like exit().</a:t>
            </a:r>
          </a:p>
        </p:txBody>
      </p:sp>
      <p:grpSp>
        <p:nvGrpSpPr>
          <p:cNvPr id="48" name="Group 47">
            <a:extLst>
              <a:ext uri="{FF2B5EF4-FFF2-40B4-BE49-F238E27FC236}">
                <a16:creationId xmlns:a16="http://schemas.microsoft.com/office/drawing/2014/main" id="{F1171AC7-17EE-0543-81A0-638FA41D0CFE}"/>
              </a:ext>
            </a:extLst>
          </p:cNvPr>
          <p:cNvGrpSpPr>
            <a:grpSpLocks/>
          </p:cNvGrpSpPr>
          <p:nvPr/>
        </p:nvGrpSpPr>
        <p:grpSpPr bwMode="auto">
          <a:xfrm>
            <a:off x="5019772" y="5383875"/>
            <a:ext cx="741362" cy="412750"/>
            <a:chOff x="3480" y="1702"/>
            <a:chExt cx="524" cy="291"/>
          </a:xfrm>
        </p:grpSpPr>
        <p:sp>
          <p:nvSpPr>
            <p:cNvPr id="49" name="AutoShape 48">
              <a:extLst>
                <a:ext uri="{FF2B5EF4-FFF2-40B4-BE49-F238E27FC236}">
                  <a16:creationId xmlns:a16="http://schemas.microsoft.com/office/drawing/2014/main" id="{90D57BBA-3ADE-F046-97E2-63A40F487ADB}"/>
                </a:ext>
              </a:extLst>
            </p:cNvPr>
            <p:cNvSpPr>
              <a:spLocks noChangeArrowheads="1"/>
            </p:cNvSpPr>
            <p:nvPr/>
          </p:nvSpPr>
          <p:spPr bwMode="auto">
            <a:xfrm>
              <a:off x="3480" y="1702"/>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50" name="AutoShape 49">
              <a:extLst>
                <a:ext uri="{FF2B5EF4-FFF2-40B4-BE49-F238E27FC236}">
                  <a16:creationId xmlns:a16="http://schemas.microsoft.com/office/drawing/2014/main" id="{33F7981E-C9B0-C545-871C-328E10D826CF}"/>
                </a:ext>
              </a:extLst>
            </p:cNvPr>
            <p:cNvSpPr>
              <a:spLocks noChangeArrowheads="1"/>
            </p:cNvSpPr>
            <p:nvPr/>
          </p:nvSpPr>
          <p:spPr bwMode="auto">
            <a:xfrm>
              <a:off x="3480" y="1787"/>
              <a:ext cx="524" cy="206"/>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ＭＳ Ｐゴシック" charset="0"/>
                </a:rPr>
                <a:t>stack</a:t>
              </a:r>
            </a:p>
          </p:txBody>
        </p:sp>
        <p:sp>
          <p:nvSpPr>
            <p:cNvPr id="51" name="AutoShape 50">
              <a:extLst>
                <a:ext uri="{FF2B5EF4-FFF2-40B4-BE49-F238E27FC236}">
                  <a16:creationId xmlns:a16="http://schemas.microsoft.com/office/drawing/2014/main" id="{521C874A-CB98-314E-B3B3-7C6702A89D14}"/>
                </a:ext>
              </a:extLst>
            </p:cNvPr>
            <p:cNvSpPr>
              <a:spLocks noChangeArrowheads="1"/>
            </p:cNvSpPr>
            <p:nvPr/>
          </p:nvSpPr>
          <p:spPr bwMode="auto">
            <a:xfrm>
              <a:off x="3721" y="1704"/>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52" name="Rectangle 302">
            <a:extLst>
              <a:ext uri="{FF2B5EF4-FFF2-40B4-BE49-F238E27FC236}">
                <a16:creationId xmlns:a16="http://schemas.microsoft.com/office/drawing/2014/main" id="{40E0CB44-5B74-8144-B775-7B2A006164CA}"/>
              </a:ext>
            </a:extLst>
          </p:cNvPr>
          <p:cNvSpPr>
            <a:spLocks noChangeArrowheads="1"/>
          </p:cNvSpPr>
          <p:nvPr/>
        </p:nvSpPr>
        <p:spPr bwMode="auto">
          <a:xfrm>
            <a:off x="3292480" y="5254994"/>
            <a:ext cx="1846462"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dirty="0">
                <a:solidFill>
                  <a:srgbClr val="003367"/>
                </a:solidFill>
              </a:rPr>
              <a:t>Keep stacks as needed.</a:t>
            </a:r>
          </a:p>
        </p:txBody>
      </p:sp>
    </p:spTree>
    <p:extLst>
      <p:ext uri="{BB962C8B-B14F-4D97-AF65-F5344CB8AC3E}">
        <p14:creationId xmlns:p14="http://schemas.microsoft.com/office/powerpoint/2010/main" val="3465851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 name="Straight Connector 95">
            <a:extLst>
              <a:ext uri="{FF2B5EF4-FFF2-40B4-BE49-F238E27FC236}">
                <a16:creationId xmlns:a16="http://schemas.microsoft.com/office/drawing/2014/main" id="{AE7AC9BC-A4EC-D74B-AA69-435C3457D01B}"/>
              </a:ext>
            </a:extLst>
          </p:cNvPr>
          <p:cNvCxnSpPr>
            <a:cxnSpLocks noChangeShapeType="1"/>
          </p:cNvCxnSpPr>
          <p:nvPr/>
        </p:nvCxnSpPr>
        <p:spPr bwMode="auto">
          <a:xfrm>
            <a:off x="8079232" y="4092211"/>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95" name="Straight Connector 94">
            <a:extLst>
              <a:ext uri="{FF2B5EF4-FFF2-40B4-BE49-F238E27FC236}">
                <a16:creationId xmlns:a16="http://schemas.microsoft.com/office/drawing/2014/main" id="{CFC1DD5F-EF61-4A45-9928-5335AB383C2A}"/>
              </a:ext>
            </a:extLst>
          </p:cNvPr>
          <p:cNvCxnSpPr>
            <a:cxnSpLocks noChangeShapeType="1"/>
          </p:cNvCxnSpPr>
          <p:nvPr/>
        </p:nvCxnSpPr>
        <p:spPr bwMode="auto">
          <a:xfrm>
            <a:off x="7164832" y="4092211"/>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43" name="AutoShape 10">
            <a:extLst>
              <a:ext uri="{FF2B5EF4-FFF2-40B4-BE49-F238E27FC236}">
                <a16:creationId xmlns:a16="http://schemas.microsoft.com/office/drawing/2014/main" id="{3710AD39-1FFB-3946-9817-83EA7207133F}"/>
              </a:ext>
            </a:extLst>
          </p:cNvPr>
          <p:cNvSpPr>
            <a:spLocks noChangeArrowheads="1"/>
          </p:cNvSpPr>
          <p:nvPr/>
        </p:nvSpPr>
        <p:spPr bwMode="auto">
          <a:xfrm>
            <a:off x="5676162" y="4524493"/>
            <a:ext cx="3049913" cy="142909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2" name="Title 1">
            <a:extLst>
              <a:ext uri="{FF2B5EF4-FFF2-40B4-BE49-F238E27FC236}">
                <a16:creationId xmlns:a16="http://schemas.microsoft.com/office/drawing/2014/main" id="{AB201CDC-EDA3-994F-8321-AB3A231B343C}"/>
              </a:ext>
            </a:extLst>
          </p:cNvPr>
          <p:cNvSpPr>
            <a:spLocks noGrp="1"/>
          </p:cNvSpPr>
          <p:nvPr>
            <p:ph type="title"/>
          </p:nvPr>
        </p:nvSpPr>
        <p:spPr/>
        <p:txBody>
          <a:bodyPr/>
          <a:lstStyle/>
          <a:p>
            <a:r>
              <a:rPr lang="en-US" sz="3600" dirty="0"/>
              <a:t>What is a scheduler activation?</a:t>
            </a:r>
          </a:p>
        </p:txBody>
      </p:sp>
      <p:sp>
        <p:nvSpPr>
          <p:cNvPr id="3" name="Content Placeholder 2">
            <a:extLst>
              <a:ext uri="{FF2B5EF4-FFF2-40B4-BE49-F238E27FC236}">
                <a16:creationId xmlns:a16="http://schemas.microsoft.com/office/drawing/2014/main" id="{9DD44B32-ECF2-9042-9429-71E136B42E8A}"/>
              </a:ext>
            </a:extLst>
          </p:cNvPr>
          <p:cNvSpPr>
            <a:spLocks noGrp="1"/>
          </p:cNvSpPr>
          <p:nvPr>
            <p:ph idx="1"/>
          </p:nvPr>
        </p:nvSpPr>
        <p:spPr/>
        <p:txBody>
          <a:bodyPr/>
          <a:lstStyle/>
          <a:p>
            <a:pPr marL="0" indent="0">
              <a:buNone/>
            </a:pPr>
            <a:r>
              <a:rPr lang="en-US" dirty="0"/>
              <a:t>An </a:t>
            </a:r>
            <a:r>
              <a:rPr lang="en-US" b="1" dirty="0"/>
              <a:t>activation</a:t>
            </a:r>
            <a:r>
              <a:rPr lang="en-US" dirty="0"/>
              <a:t> is a virtual core delivered to the ULTS.</a:t>
            </a:r>
          </a:p>
          <a:p>
            <a:pPr lvl="1"/>
            <a:r>
              <a:rPr lang="en-US" dirty="0"/>
              <a:t>Kernel delivers core with an </a:t>
            </a:r>
            <a:r>
              <a:rPr lang="en-US" b="1" dirty="0"/>
              <a:t>upcall </a:t>
            </a:r>
            <a:r>
              <a:rPr lang="en-US" dirty="0"/>
              <a:t>to ULTS scheduler.</a:t>
            </a:r>
          </a:p>
          <a:p>
            <a:pPr lvl="1"/>
            <a:r>
              <a:rPr lang="en-US" dirty="0"/>
              <a:t>The core invokes a ULTS entry point.</a:t>
            </a:r>
          </a:p>
          <a:p>
            <a:pPr lvl="1"/>
            <a:r>
              <a:rPr lang="en-US" dirty="0"/>
              <a:t>ULTS dispatches next ready thread.</a:t>
            </a:r>
          </a:p>
          <a:p>
            <a:pPr marL="0" indent="0">
              <a:buNone/>
            </a:pPr>
            <a:r>
              <a:rPr lang="en-US" u="sng" dirty="0"/>
              <a:t>Uses</a:t>
            </a:r>
            <a:r>
              <a:rPr lang="en-US" dirty="0"/>
              <a:t>:</a:t>
            </a:r>
          </a:p>
          <a:p>
            <a:pPr lvl="1"/>
            <a:endParaRPr lang="en-US" dirty="0"/>
          </a:p>
          <a:p>
            <a:endParaRPr lang="en-US" dirty="0"/>
          </a:p>
        </p:txBody>
      </p:sp>
      <p:sp>
        <p:nvSpPr>
          <p:cNvPr id="4" name="Rectangle 3">
            <a:extLst>
              <a:ext uri="{FF2B5EF4-FFF2-40B4-BE49-F238E27FC236}">
                <a16:creationId xmlns:a16="http://schemas.microsoft.com/office/drawing/2014/main" id="{41A1816F-2A4C-0544-8AFA-9AF7A1AB1F1C}"/>
              </a:ext>
            </a:extLst>
          </p:cNvPr>
          <p:cNvSpPr/>
          <p:nvPr/>
        </p:nvSpPr>
        <p:spPr>
          <a:xfrm>
            <a:off x="457200" y="3750935"/>
            <a:ext cx="4890088" cy="2862322"/>
          </a:xfrm>
          <a:prstGeom prst="rect">
            <a:avLst/>
          </a:prstGeom>
        </p:spPr>
        <p:txBody>
          <a:bodyPr wrap="square">
            <a:spAutoFit/>
          </a:bodyPr>
          <a:lstStyle/>
          <a:p>
            <a:pPr marL="914400" lvl="1" indent="-457200" eaLnBrk="0" fontAlgn="base" hangingPunct="0">
              <a:spcBef>
                <a:spcPts val="800"/>
              </a:spcBef>
              <a:spcAft>
                <a:spcPct val="0"/>
              </a:spcAft>
              <a:buClr>
                <a:srgbClr val="000000"/>
              </a:buClr>
              <a:buSzPct val="100000"/>
              <a:buFont typeface="+mj-lt"/>
              <a:buAutoNum type="arabicPeriod"/>
            </a:pPr>
            <a:r>
              <a:rPr lang="en-US" sz="2000" kern="0" dirty="0">
                <a:solidFill>
                  <a:srgbClr val="00264D"/>
                </a:solidFill>
                <a:ea typeface="ＭＳ Ｐゴシック" charset="-128"/>
                <a:cs typeface="Arial"/>
              </a:rPr>
              <a:t>Here is the new core you requested; use it as you choose.</a:t>
            </a:r>
          </a:p>
          <a:p>
            <a:pPr marL="914400" lvl="1" indent="-457200" eaLnBrk="0" fontAlgn="base" hangingPunct="0">
              <a:spcBef>
                <a:spcPts val="800"/>
              </a:spcBef>
              <a:spcAft>
                <a:spcPct val="0"/>
              </a:spcAft>
              <a:buClr>
                <a:srgbClr val="000000"/>
              </a:buClr>
              <a:buSzPct val="100000"/>
              <a:buFont typeface="+mj-lt"/>
              <a:buAutoNum type="arabicPeriod"/>
            </a:pPr>
            <a:r>
              <a:rPr lang="en-US" sz="2000" kern="0" dirty="0">
                <a:solidFill>
                  <a:srgbClr val="00264D"/>
                </a:solidFill>
                <a:ea typeface="ＭＳ Ｐゴシック" charset="-128"/>
                <a:cs typeface="Arial"/>
              </a:rPr>
              <a:t>Your thread has blocked; here is your core back.</a:t>
            </a:r>
          </a:p>
          <a:p>
            <a:pPr marL="914400" lvl="1" indent="-457200" eaLnBrk="0" fontAlgn="base" hangingPunct="0">
              <a:spcBef>
                <a:spcPts val="800"/>
              </a:spcBef>
              <a:spcAft>
                <a:spcPct val="0"/>
              </a:spcAft>
              <a:buClr>
                <a:srgbClr val="000000"/>
              </a:buClr>
              <a:buSzPct val="100000"/>
              <a:buFont typeface="+mj-lt"/>
              <a:buAutoNum type="arabicPeriod"/>
            </a:pPr>
            <a:r>
              <a:rPr lang="en-US" sz="2000" kern="0" dirty="0">
                <a:solidFill>
                  <a:srgbClr val="00264D"/>
                </a:solidFill>
                <a:ea typeface="ＭＳ Ｐゴシック" charset="-128"/>
                <a:cs typeface="Arial"/>
              </a:rPr>
              <a:t>A thread has unblocked: here is its context, and your current one.</a:t>
            </a:r>
          </a:p>
          <a:p>
            <a:pPr marL="914400" lvl="1" indent="-457200" eaLnBrk="0" fontAlgn="base" hangingPunct="0">
              <a:spcBef>
                <a:spcPts val="800"/>
              </a:spcBef>
              <a:spcAft>
                <a:spcPct val="0"/>
              </a:spcAft>
              <a:buClr>
                <a:srgbClr val="000000"/>
              </a:buClr>
              <a:buSzPct val="100000"/>
              <a:buFont typeface="+mj-lt"/>
              <a:buAutoNum type="arabicPeriod"/>
            </a:pPr>
            <a:r>
              <a:rPr lang="en-US" sz="2000" kern="0" dirty="0">
                <a:solidFill>
                  <a:srgbClr val="00264D"/>
                </a:solidFill>
                <a:ea typeface="ＭＳ Ｐゴシック" charset="-128"/>
                <a:cs typeface="Arial"/>
              </a:rPr>
              <a:t>I took a core away that was running this context (not shown).</a:t>
            </a:r>
          </a:p>
        </p:txBody>
      </p:sp>
      <p:cxnSp>
        <p:nvCxnSpPr>
          <p:cNvPr id="5" name="Straight Connector 4">
            <a:extLst>
              <a:ext uri="{FF2B5EF4-FFF2-40B4-BE49-F238E27FC236}">
                <a16:creationId xmlns:a16="http://schemas.microsoft.com/office/drawing/2014/main" id="{13D2236D-F6A1-0E41-9E0C-5ABB1A2A5E32}"/>
              </a:ext>
            </a:extLst>
          </p:cNvPr>
          <p:cNvCxnSpPr>
            <a:cxnSpLocks noChangeShapeType="1"/>
          </p:cNvCxnSpPr>
          <p:nvPr/>
        </p:nvCxnSpPr>
        <p:spPr bwMode="auto">
          <a:xfrm>
            <a:off x="5806209" y="4090591"/>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6" name="Text Box 93">
            <a:extLst>
              <a:ext uri="{FF2B5EF4-FFF2-40B4-BE49-F238E27FC236}">
                <a16:creationId xmlns:a16="http://schemas.microsoft.com/office/drawing/2014/main" id="{6FBFCDCD-334F-D64C-955F-8314D05FB7D8}"/>
              </a:ext>
            </a:extLst>
          </p:cNvPr>
          <p:cNvSpPr txBox="1">
            <a:spLocks noChangeArrowheads="1"/>
          </p:cNvSpPr>
          <p:nvPr/>
        </p:nvSpPr>
        <p:spPr bwMode="auto">
          <a:xfrm>
            <a:off x="5815156" y="4132826"/>
            <a:ext cx="1117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fault</a:t>
            </a:r>
          </a:p>
        </p:txBody>
      </p:sp>
      <p:sp>
        <p:nvSpPr>
          <p:cNvPr id="7" name="Explosion 1 42">
            <a:extLst>
              <a:ext uri="{FF2B5EF4-FFF2-40B4-BE49-F238E27FC236}">
                <a16:creationId xmlns:a16="http://schemas.microsoft.com/office/drawing/2014/main" id="{74FD44BD-8A00-8042-8034-8868373DD62C}"/>
              </a:ext>
            </a:extLst>
          </p:cNvPr>
          <p:cNvSpPr>
            <a:spLocks noChangeArrowheads="1"/>
          </p:cNvSpPr>
          <p:nvPr/>
        </p:nvSpPr>
        <p:spPr bwMode="auto">
          <a:xfrm>
            <a:off x="6426923" y="3852466"/>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cxnSp>
        <p:nvCxnSpPr>
          <p:cNvPr id="8" name="Straight Connector 4">
            <a:extLst>
              <a:ext uri="{FF2B5EF4-FFF2-40B4-BE49-F238E27FC236}">
                <a16:creationId xmlns:a16="http://schemas.microsoft.com/office/drawing/2014/main" id="{6DAE59CD-21B4-6449-97A3-ED275D51C6AC}"/>
              </a:ext>
            </a:extLst>
          </p:cNvPr>
          <p:cNvCxnSpPr>
            <a:cxnSpLocks noChangeShapeType="1"/>
          </p:cNvCxnSpPr>
          <p:nvPr/>
        </p:nvCxnSpPr>
        <p:spPr bwMode="auto">
          <a:xfrm>
            <a:off x="6678541" y="5081605"/>
            <a:ext cx="316337"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9" name="Straight Connector 4">
            <a:extLst>
              <a:ext uri="{FF2B5EF4-FFF2-40B4-BE49-F238E27FC236}">
                <a16:creationId xmlns:a16="http://schemas.microsoft.com/office/drawing/2014/main" id="{B5EBDA69-02C8-6540-899D-43289FD67C99}"/>
              </a:ext>
            </a:extLst>
          </p:cNvPr>
          <p:cNvCxnSpPr>
            <a:cxnSpLocks noChangeShapeType="1"/>
          </p:cNvCxnSpPr>
          <p:nvPr/>
        </p:nvCxnSpPr>
        <p:spPr bwMode="auto">
          <a:xfrm>
            <a:off x="6678541" y="4250258"/>
            <a:ext cx="0" cy="831349"/>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11" name="Straight Connector 4">
            <a:extLst>
              <a:ext uri="{FF2B5EF4-FFF2-40B4-BE49-F238E27FC236}">
                <a16:creationId xmlns:a16="http://schemas.microsoft.com/office/drawing/2014/main" id="{FED6D18E-DB42-F744-87C1-C643B0A5316C}"/>
              </a:ext>
            </a:extLst>
          </p:cNvPr>
          <p:cNvCxnSpPr>
            <a:cxnSpLocks noChangeShapeType="1"/>
          </p:cNvCxnSpPr>
          <p:nvPr/>
        </p:nvCxnSpPr>
        <p:spPr bwMode="auto">
          <a:xfrm flipV="1">
            <a:off x="7198583" y="4287858"/>
            <a:ext cx="0" cy="793748"/>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grpSp>
        <p:nvGrpSpPr>
          <p:cNvPr id="12" name="Group 113">
            <a:extLst>
              <a:ext uri="{FF2B5EF4-FFF2-40B4-BE49-F238E27FC236}">
                <a16:creationId xmlns:a16="http://schemas.microsoft.com/office/drawing/2014/main" id="{9D6A68FF-302E-7C4B-A83E-2D135800E83F}"/>
              </a:ext>
            </a:extLst>
          </p:cNvPr>
          <p:cNvGrpSpPr>
            <a:grpSpLocks/>
          </p:cNvGrpSpPr>
          <p:nvPr/>
        </p:nvGrpSpPr>
        <p:grpSpPr bwMode="auto">
          <a:xfrm>
            <a:off x="6797631" y="4784565"/>
            <a:ext cx="792163" cy="639763"/>
            <a:chOff x="1905000" y="2895599"/>
            <a:chExt cx="792162" cy="639765"/>
          </a:xfrm>
        </p:grpSpPr>
        <p:sp>
          <p:nvSpPr>
            <p:cNvPr id="13" name="Merge 60">
              <a:extLst>
                <a:ext uri="{FF2B5EF4-FFF2-40B4-BE49-F238E27FC236}">
                  <a16:creationId xmlns:a16="http://schemas.microsoft.com/office/drawing/2014/main" id="{5818B061-BD85-3347-A9F7-80929D05976B}"/>
                </a:ext>
              </a:extLst>
            </p:cNvPr>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a:endParaRPr>
            </a:p>
          </p:txBody>
        </p:sp>
        <p:sp>
          <p:nvSpPr>
            <p:cNvPr id="14" name="Text Box 23">
              <a:extLst>
                <a:ext uri="{FF2B5EF4-FFF2-40B4-BE49-F238E27FC236}">
                  <a16:creationId xmlns:a16="http://schemas.microsoft.com/office/drawing/2014/main" id="{4E136A20-DBA2-D549-8E07-AC6568BD7AC5}"/>
                </a:ext>
              </a:extLst>
            </p:cNvPr>
            <p:cNvSpPr txBox="1">
              <a:spLocks noChangeArrowheads="1"/>
            </p:cNvSpPr>
            <p:nvPr/>
          </p:nvSpPr>
          <p:spPr bwMode="auto">
            <a:xfrm>
              <a:off x="1984284" y="3135868"/>
              <a:ext cx="6335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cs typeface="Arial" charset="0"/>
                </a:rPr>
                <a:t>wait</a:t>
              </a: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24" name="Group 23">
            <a:extLst>
              <a:ext uri="{FF2B5EF4-FFF2-40B4-BE49-F238E27FC236}">
                <a16:creationId xmlns:a16="http://schemas.microsoft.com/office/drawing/2014/main" id="{80A184E0-E81A-D84A-AA6F-48A6B2E63B1E}"/>
              </a:ext>
            </a:extLst>
          </p:cNvPr>
          <p:cNvGrpSpPr/>
          <p:nvPr/>
        </p:nvGrpSpPr>
        <p:grpSpPr>
          <a:xfrm>
            <a:off x="5806209" y="3931840"/>
            <a:ext cx="355600" cy="347663"/>
            <a:chOff x="5917160" y="4378492"/>
            <a:chExt cx="355600" cy="347663"/>
          </a:xfrm>
        </p:grpSpPr>
        <p:grpSp>
          <p:nvGrpSpPr>
            <p:cNvPr id="25" name="Group 5">
              <a:extLst>
                <a:ext uri="{FF2B5EF4-FFF2-40B4-BE49-F238E27FC236}">
                  <a16:creationId xmlns:a16="http://schemas.microsoft.com/office/drawing/2014/main" id="{F9E2132D-2B88-EE49-9264-E341AC7A852E}"/>
                </a:ext>
              </a:extLst>
            </p:cNvPr>
            <p:cNvGrpSpPr>
              <a:grpSpLocks/>
            </p:cNvGrpSpPr>
            <p:nvPr/>
          </p:nvGrpSpPr>
          <p:grpSpPr bwMode="auto">
            <a:xfrm>
              <a:off x="5917160" y="4378492"/>
              <a:ext cx="355600" cy="347663"/>
              <a:chOff x="4269" y="2781"/>
              <a:chExt cx="576" cy="576"/>
            </a:xfrm>
          </p:grpSpPr>
          <p:sp>
            <p:nvSpPr>
              <p:cNvPr id="27" name="Oval 6">
                <a:extLst>
                  <a:ext uri="{FF2B5EF4-FFF2-40B4-BE49-F238E27FC236}">
                    <a16:creationId xmlns:a16="http://schemas.microsoft.com/office/drawing/2014/main" id="{868F8D10-241B-4F43-B728-87462DF06653}"/>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28" name="AutoShape 7">
                <a:extLst>
                  <a:ext uri="{FF2B5EF4-FFF2-40B4-BE49-F238E27FC236}">
                    <a16:creationId xmlns:a16="http://schemas.microsoft.com/office/drawing/2014/main" id="{01532DE7-5601-B848-86F1-20854DC2D330}"/>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26" name="AutoShape 8">
              <a:extLst>
                <a:ext uri="{FF2B5EF4-FFF2-40B4-BE49-F238E27FC236}">
                  <a16:creationId xmlns:a16="http://schemas.microsoft.com/office/drawing/2014/main" id="{A3002F70-29C4-0D45-A693-DA4FE075A009}"/>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33" name="Group 32">
            <a:extLst>
              <a:ext uri="{FF2B5EF4-FFF2-40B4-BE49-F238E27FC236}">
                <a16:creationId xmlns:a16="http://schemas.microsoft.com/office/drawing/2014/main" id="{9F3DBD3F-6FC2-3843-BD37-D05CCD630F4C}"/>
              </a:ext>
            </a:extLst>
          </p:cNvPr>
          <p:cNvGrpSpPr/>
          <p:nvPr/>
        </p:nvGrpSpPr>
        <p:grpSpPr>
          <a:xfrm>
            <a:off x="7015912" y="5440290"/>
            <a:ext cx="355600" cy="347663"/>
            <a:chOff x="5917160" y="4378492"/>
            <a:chExt cx="355600" cy="347663"/>
          </a:xfrm>
        </p:grpSpPr>
        <p:grpSp>
          <p:nvGrpSpPr>
            <p:cNvPr id="34" name="Group 5">
              <a:extLst>
                <a:ext uri="{FF2B5EF4-FFF2-40B4-BE49-F238E27FC236}">
                  <a16:creationId xmlns:a16="http://schemas.microsoft.com/office/drawing/2014/main" id="{6AE7D02F-B3A1-2147-A603-3B902697E114}"/>
                </a:ext>
              </a:extLst>
            </p:cNvPr>
            <p:cNvGrpSpPr>
              <a:grpSpLocks/>
            </p:cNvGrpSpPr>
            <p:nvPr/>
          </p:nvGrpSpPr>
          <p:grpSpPr bwMode="auto">
            <a:xfrm>
              <a:off x="5917160" y="4378492"/>
              <a:ext cx="355600" cy="347663"/>
              <a:chOff x="4269" y="2781"/>
              <a:chExt cx="576" cy="576"/>
            </a:xfrm>
          </p:grpSpPr>
          <p:sp>
            <p:nvSpPr>
              <p:cNvPr id="36" name="Oval 6">
                <a:extLst>
                  <a:ext uri="{FF2B5EF4-FFF2-40B4-BE49-F238E27FC236}">
                    <a16:creationId xmlns:a16="http://schemas.microsoft.com/office/drawing/2014/main" id="{AA21DA92-5CCD-9145-93B3-017FCBC47E0F}"/>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37" name="AutoShape 7">
                <a:extLst>
                  <a:ext uri="{FF2B5EF4-FFF2-40B4-BE49-F238E27FC236}">
                    <a16:creationId xmlns:a16="http://schemas.microsoft.com/office/drawing/2014/main" id="{7466AE71-C9D8-EB42-B42D-72E9B2BDBC9C}"/>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35" name="AutoShape 8">
              <a:extLst>
                <a:ext uri="{FF2B5EF4-FFF2-40B4-BE49-F238E27FC236}">
                  <a16:creationId xmlns:a16="http://schemas.microsoft.com/office/drawing/2014/main" id="{306A7AF8-C8E0-0340-8F5B-C5086578B764}"/>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cxnSp>
        <p:nvCxnSpPr>
          <p:cNvPr id="42" name="Straight Connector 41">
            <a:extLst>
              <a:ext uri="{FF2B5EF4-FFF2-40B4-BE49-F238E27FC236}">
                <a16:creationId xmlns:a16="http://schemas.microsoft.com/office/drawing/2014/main" id="{E098FA3D-9907-DD43-93D2-17C34A2F00A2}"/>
              </a:ext>
            </a:extLst>
          </p:cNvPr>
          <p:cNvCxnSpPr/>
          <p:nvPr/>
        </p:nvCxnSpPr>
        <p:spPr bwMode="auto">
          <a:xfrm>
            <a:off x="5671930" y="4493018"/>
            <a:ext cx="3054145" cy="0"/>
          </a:xfrm>
          <a:prstGeom prst="line">
            <a:avLst/>
          </a:prstGeom>
          <a:solidFill>
            <a:srgbClr val="00B8FF"/>
          </a:solidFill>
          <a:ln w="41275" cap="flat" cmpd="sng" algn="ctr">
            <a:solidFill>
              <a:srgbClr val="C00000"/>
            </a:solidFill>
            <a:prstDash val="solid"/>
            <a:round/>
            <a:headEnd type="none" w="med" len="med"/>
            <a:tailEnd type="none" w="med" len="med"/>
          </a:ln>
          <a:effectLst/>
        </p:spPr>
      </p:cxnSp>
      <p:cxnSp>
        <p:nvCxnSpPr>
          <p:cNvPr id="45" name="Straight Connector 4">
            <a:extLst>
              <a:ext uri="{FF2B5EF4-FFF2-40B4-BE49-F238E27FC236}">
                <a16:creationId xmlns:a16="http://schemas.microsoft.com/office/drawing/2014/main" id="{ED3A3E5C-EAF9-EC43-9BB9-7D639398D2E6}"/>
              </a:ext>
            </a:extLst>
          </p:cNvPr>
          <p:cNvCxnSpPr>
            <a:cxnSpLocks noChangeShapeType="1"/>
          </p:cNvCxnSpPr>
          <p:nvPr/>
        </p:nvCxnSpPr>
        <p:spPr bwMode="auto">
          <a:xfrm flipV="1">
            <a:off x="5999262" y="4287858"/>
            <a:ext cx="0" cy="932896"/>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46" name="Explosion 1 42">
            <a:extLst>
              <a:ext uri="{FF2B5EF4-FFF2-40B4-BE49-F238E27FC236}">
                <a16:creationId xmlns:a16="http://schemas.microsoft.com/office/drawing/2014/main" id="{A5682E00-EA38-DB40-8F28-637B60330366}"/>
              </a:ext>
            </a:extLst>
          </p:cNvPr>
          <p:cNvSpPr>
            <a:spLocks noChangeArrowheads="1"/>
          </p:cNvSpPr>
          <p:nvPr/>
        </p:nvSpPr>
        <p:spPr bwMode="auto">
          <a:xfrm>
            <a:off x="5784949" y="5050933"/>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cxnSp>
        <p:nvCxnSpPr>
          <p:cNvPr id="50" name="Straight Connector 4">
            <a:extLst>
              <a:ext uri="{FF2B5EF4-FFF2-40B4-BE49-F238E27FC236}">
                <a16:creationId xmlns:a16="http://schemas.microsoft.com/office/drawing/2014/main" id="{BC6CF0C6-5E91-8447-AC4A-8DA5121850D6}"/>
              </a:ext>
            </a:extLst>
          </p:cNvPr>
          <p:cNvCxnSpPr>
            <a:cxnSpLocks noChangeShapeType="1"/>
            <a:endCxn id="65" idx="4"/>
          </p:cNvCxnSpPr>
          <p:nvPr/>
        </p:nvCxnSpPr>
        <p:spPr bwMode="auto">
          <a:xfrm flipV="1">
            <a:off x="8150741" y="4299383"/>
            <a:ext cx="0" cy="777133"/>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grpSp>
        <p:nvGrpSpPr>
          <p:cNvPr id="52" name="Group 51">
            <a:extLst>
              <a:ext uri="{FF2B5EF4-FFF2-40B4-BE49-F238E27FC236}">
                <a16:creationId xmlns:a16="http://schemas.microsoft.com/office/drawing/2014/main" id="{2298697C-CE22-394F-92FC-DC3D620ADF47}"/>
              </a:ext>
            </a:extLst>
          </p:cNvPr>
          <p:cNvGrpSpPr/>
          <p:nvPr/>
        </p:nvGrpSpPr>
        <p:grpSpPr>
          <a:xfrm>
            <a:off x="7970296" y="4603931"/>
            <a:ext cx="355600" cy="347663"/>
            <a:chOff x="5917160" y="4378492"/>
            <a:chExt cx="355600" cy="347663"/>
          </a:xfrm>
        </p:grpSpPr>
        <p:grpSp>
          <p:nvGrpSpPr>
            <p:cNvPr id="53" name="Group 5">
              <a:extLst>
                <a:ext uri="{FF2B5EF4-FFF2-40B4-BE49-F238E27FC236}">
                  <a16:creationId xmlns:a16="http://schemas.microsoft.com/office/drawing/2014/main" id="{02A122D1-2CB6-8647-9E69-4C6DF161DA54}"/>
                </a:ext>
              </a:extLst>
            </p:cNvPr>
            <p:cNvGrpSpPr>
              <a:grpSpLocks/>
            </p:cNvGrpSpPr>
            <p:nvPr/>
          </p:nvGrpSpPr>
          <p:grpSpPr bwMode="auto">
            <a:xfrm>
              <a:off x="5917160" y="4378492"/>
              <a:ext cx="355600" cy="347663"/>
              <a:chOff x="4269" y="2781"/>
              <a:chExt cx="576" cy="576"/>
            </a:xfrm>
          </p:grpSpPr>
          <p:sp>
            <p:nvSpPr>
              <p:cNvPr id="55" name="Oval 6">
                <a:extLst>
                  <a:ext uri="{FF2B5EF4-FFF2-40B4-BE49-F238E27FC236}">
                    <a16:creationId xmlns:a16="http://schemas.microsoft.com/office/drawing/2014/main" id="{60A7A78E-D82D-9144-8D11-650B50046AC4}"/>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56" name="AutoShape 7">
                <a:extLst>
                  <a:ext uri="{FF2B5EF4-FFF2-40B4-BE49-F238E27FC236}">
                    <a16:creationId xmlns:a16="http://schemas.microsoft.com/office/drawing/2014/main" id="{472112A5-36A9-FE4C-8F02-A9F60BBCA9D2}"/>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54" name="AutoShape 8">
              <a:extLst>
                <a:ext uri="{FF2B5EF4-FFF2-40B4-BE49-F238E27FC236}">
                  <a16:creationId xmlns:a16="http://schemas.microsoft.com/office/drawing/2014/main" id="{90C331B9-02EE-0A4E-9423-C63192C83371}"/>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57" name="Text Box 93">
            <a:extLst>
              <a:ext uri="{FF2B5EF4-FFF2-40B4-BE49-F238E27FC236}">
                <a16:creationId xmlns:a16="http://schemas.microsoft.com/office/drawing/2014/main" id="{71017931-27B9-0843-9C1F-ECB72EBA715C}"/>
              </a:ext>
            </a:extLst>
          </p:cNvPr>
          <p:cNvSpPr txBox="1">
            <a:spLocks noChangeArrowheads="1"/>
          </p:cNvSpPr>
          <p:nvPr/>
        </p:nvSpPr>
        <p:spPr bwMode="auto">
          <a:xfrm>
            <a:off x="5439530" y="5361885"/>
            <a:ext cx="1117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timer</a:t>
            </a:r>
          </a:p>
        </p:txBody>
      </p:sp>
      <p:sp>
        <p:nvSpPr>
          <p:cNvPr id="58" name="Text Box 93">
            <a:extLst>
              <a:ext uri="{FF2B5EF4-FFF2-40B4-BE49-F238E27FC236}">
                <a16:creationId xmlns:a16="http://schemas.microsoft.com/office/drawing/2014/main" id="{EBD01957-24B9-FB42-834B-CFCC54701D9B}"/>
              </a:ext>
            </a:extLst>
          </p:cNvPr>
          <p:cNvSpPr txBox="1">
            <a:spLocks noChangeArrowheads="1"/>
          </p:cNvSpPr>
          <p:nvPr/>
        </p:nvSpPr>
        <p:spPr bwMode="auto">
          <a:xfrm>
            <a:off x="7540206" y="5138744"/>
            <a:ext cx="1314469"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interrupt</a:t>
            </a:r>
          </a:p>
        </p:txBody>
      </p:sp>
      <p:grpSp>
        <p:nvGrpSpPr>
          <p:cNvPr id="62" name="Group 61">
            <a:extLst>
              <a:ext uri="{FF2B5EF4-FFF2-40B4-BE49-F238E27FC236}">
                <a16:creationId xmlns:a16="http://schemas.microsoft.com/office/drawing/2014/main" id="{9E0B3345-3051-7E4F-A276-57499AFFA389}"/>
              </a:ext>
            </a:extLst>
          </p:cNvPr>
          <p:cNvGrpSpPr/>
          <p:nvPr/>
        </p:nvGrpSpPr>
        <p:grpSpPr>
          <a:xfrm>
            <a:off x="7972941" y="3951720"/>
            <a:ext cx="355600" cy="347663"/>
            <a:chOff x="5917160" y="4378492"/>
            <a:chExt cx="355600" cy="347663"/>
          </a:xfrm>
        </p:grpSpPr>
        <p:grpSp>
          <p:nvGrpSpPr>
            <p:cNvPr id="63" name="Group 5">
              <a:extLst>
                <a:ext uri="{FF2B5EF4-FFF2-40B4-BE49-F238E27FC236}">
                  <a16:creationId xmlns:a16="http://schemas.microsoft.com/office/drawing/2014/main" id="{51C9B66C-C458-944E-9FFC-9ACE12F9802E}"/>
                </a:ext>
              </a:extLst>
            </p:cNvPr>
            <p:cNvGrpSpPr>
              <a:grpSpLocks/>
            </p:cNvGrpSpPr>
            <p:nvPr/>
          </p:nvGrpSpPr>
          <p:grpSpPr bwMode="auto">
            <a:xfrm>
              <a:off x="5917160" y="4378492"/>
              <a:ext cx="355600" cy="347663"/>
              <a:chOff x="4269" y="2781"/>
              <a:chExt cx="576" cy="576"/>
            </a:xfrm>
          </p:grpSpPr>
          <p:sp>
            <p:nvSpPr>
              <p:cNvPr id="65" name="Oval 6">
                <a:extLst>
                  <a:ext uri="{FF2B5EF4-FFF2-40B4-BE49-F238E27FC236}">
                    <a16:creationId xmlns:a16="http://schemas.microsoft.com/office/drawing/2014/main" id="{63854608-5F47-0140-803C-FBBE0B811A30}"/>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66" name="AutoShape 7">
                <a:extLst>
                  <a:ext uri="{FF2B5EF4-FFF2-40B4-BE49-F238E27FC236}">
                    <a16:creationId xmlns:a16="http://schemas.microsoft.com/office/drawing/2014/main" id="{3E23BACC-80A8-8E44-A1BB-14B373FE890F}"/>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64" name="AutoShape 8">
              <a:extLst>
                <a:ext uri="{FF2B5EF4-FFF2-40B4-BE49-F238E27FC236}">
                  <a16:creationId xmlns:a16="http://schemas.microsoft.com/office/drawing/2014/main" id="{023C3905-53A2-DD49-A3C1-60D3A6876599}"/>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cxnSp>
        <p:nvCxnSpPr>
          <p:cNvPr id="69" name="Straight Connector 4">
            <a:extLst>
              <a:ext uri="{FF2B5EF4-FFF2-40B4-BE49-F238E27FC236}">
                <a16:creationId xmlns:a16="http://schemas.microsoft.com/office/drawing/2014/main" id="{0328D9F4-C099-7942-A207-6A8C5475A268}"/>
              </a:ext>
            </a:extLst>
          </p:cNvPr>
          <p:cNvCxnSpPr>
            <a:cxnSpLocks noChangeShapeType="1"/>
          </p:cNvCxnSpPr>
          <p:nvPr/>
        </p:nvCxnSpPr>
        <p:spPr bwMode="auto">
          <a:xfrm flipV="1">
            <a:off x="7819165" y="4091937"/>
            <a:ext cx="0" cy="932896"/>
          </a:xfrm>
          <a:prstGeom prst="line">
            <a:avLst/>
          </a:prstGeom>
          <a:noFill/>
          <a:ln w="28575">
            <a:solidFill>
              <a:schemeClr val="tx1"/>
            </a:solidFill>
            <a:prstDash val="sysDot"/>
            <a:round/>
            <a:headEnd type="none"/>
            <a:tailEnd type="none"/>
          </a:ln>
          <a:extLst>
            <a:ext uri="{909E8E84-426E-40dd-AFC4-6F175D3DCCD1}">
              <a14:hiddenFill xmlns:a14="http://schemas.microsoft.com/office/drawing/2010/main" xmlns="">
                <a:noFill/>
              </a14:hiddenFill>
            </a:ext>
          </a:extLst>
        </p:spPr>
      </p:cxnSp>
      <p:cxnSp>
        <p:nvCxnSpPr>
          <p:cNvPr id="70" name="Straight Connector 69">
            <a:extLst>
              <a:ext uri="{FF2B5EF4-FFF2-40B4-BE49-F238E27FC236}">
                <a16:creationId xmlns:a16="http://schemas.microsoft.com/office/drawing/2014/main" id="{3E19951E-3EC6-8143-A470-6BD3AFBD4FF7}"/>
              </a:ext>
            </a:extLst>
          </p:cNvPr>
          <p:cNvCxnSpPr>
            <a:cxnSpLocks noChangeShapeType="1"/>
          </p:cNvCxnSpPr>
          <p:nvPr/>
        </p:nvCxnSpPr>
        <p:spPr bwMode="auto">
          <a:xfrm>
            <a:off x="7849312" y="5076516"/>
            <a:ext cx="276968"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51" name="Explosion 1 42">
            <a:extLst>
              <a:ext uri="{FF2B5EF4-FFF2-40B4-BE49-F238E27FC236}">
                <a16:creationId xmlns:a16="http://schemas.microsoft.com/office/drawing/2014/main" id="{ED4FFCF8-E41D-C44A-8C7C-A3E7F3252372}"/>
              </a:ext>
            </a:extLst>
          </p:cNvPr>
          <p:cNvSpPr>
            <a:spLocks noChangeArrowheads="1"/>
          </p:cNvSpPr>
          <p:nvPr/>
        </p:nvSpPr>
        <p:spPr bwMode="auto">
          <a:xfrm>
            <a:off x="7606488" y="4833582"/>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nvGrpSpPr>
          <p:cNvPr id="73" name="Group 72">
            <a:extLst>
              <a:ext uri="{FF2B5EF4-FFF2-40B4-BE49-F238E27FC236}">
                <a16:creationId xmlns:a16="http://schemas.microsoft.com/office/drawing/2014/main" id="{4EAB483E-956D-1D45-BF91-D298BF395146}"/>
              </a:ext>
            </a:extLst>
          </p:cNvPr>
          <p:cNvGrpSpPr/>
          <p:nvPr/>
        </p:nvGrpSpPr>
        <p:grpSpPr>
          <a:xfrm>
            <a:off x="5899445" y="2818175"/>
            <a:ext cx="1752600" cy="533400"/>
            <a:chOff x="4545496" y="4699004"/>
            <a:chExt cx="1752600" cy="533400"/>
          </a:xfrm>
        </p:grpSpPr>
        <p:grpSp>
          <p:nvGrpSpPr>
            <p:cNvPr id="74" name="Group 5">
              <a:extLst>
                <a:ext uri="{FF2B5EF4-FFF2-40B4-BE49-F238E27FC236}">
                  <a16:creationId xmlns:a16="http://schemas.microsoft.com/office/drawing/2014/main" id="{0562482E-AF0D-C440-BB97-72C1B6A39227}"/>
                </a:ext>
              </a:extLst>
            </p:cNvPr>
            <p:cNvGrpSpPr>
              <a:grpSpLocks/>
            </p:cNvGrpSpPr>
            <p:nvPr/>
          </p:nvGrpSpPr>
          <p:grpSpPr bwMode="auto">
            <a:xfrm>
              <a:off x="4720121" y="4791079"/>
              <a:ext cx="355600" cy="347663"/>
              <a:chOff x="4269" y="2781"/>
              <a:chExt cx="576" cy="576"/>
            </a:xfrm>
          </p:grpSpPr>
          <p:sp>
            <p:nvSpPr>
              <p:cNvPr id="84" name="Oval 6">
                <a:extLst>
                  <a:ext uri="{FF2B5EF4-FFF2-40B4-BE49-F238E27FC236}">
                    <a16:creationId xmlns:a16="http://schemas.microsoft.com/office/drawing/2014/main" id="{22DE45A7-5BC2-D64C-A24D-58DB7FDC087E}"/>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5" name="AutoShape 7">
                <a:extLst>
                  <a:ext uri="{FF2B5EF4-FFF2-40B4-BE49-F238E27FC236}">
                    <a16:creationId xmlns:a16="http://schemas.microsoft.com/office/drawing/2014/main" id="{DE917164-0F30-D448-ACAB-00550B06D953}"/>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75" name="AutoShape 8">
              <a:extLst>
                <a:ext uri="{FF2B5EF4-FFF2-40B4-BE49-F238E27FC236}">
                  <a16:creationId xmlns:a16="http://schemas.microsoft.com/office/drawing/2014/main" id="{8F21E7AB-163B-694F-93B9-33C621F4B8C2}"/>
                </a:ext>
              </a:extLst>
            </p:cNvPr>
            <p:cNvSpPr>
              <a:spLocks noChangeArrowheads="1"/>
            </p:cNvSpPr>
            <p:nvPr/>
          </p:nvSpPr>
          <p:spPr bwMode="auto">
            <a:xfrm rot="13139611">
              <a:off x="4735996" y="4837117"/>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nvGrpSpPr>
            <p:cNvPr id="76" name="Group 4">
              <a:extLst>
                <a:ext uri="{FF2B5EF4-FFF2-40B4-BE49-F238E27FC236}">
                  <a16:creationId xmlns:a16="http://schemas.microsoft.com/office/drawing/2014/main" id="{ADB73F6E-C415-8843-AE3F-BB97E33256C8}"/>
                </a:ext>
              </a:extLst>
            </p:cNvPr>
            <p:cNvGrpSpPr>
              <a:grpSpLocks/>
            </p:cNvGrpSpPr>
            <p:nvPr/>
          </p:nvGrpSpPr>
          <p:grpSpPr bwMode="auto">
            <a:xfrm>
              <a:off x="5239234" y="4797429"/>
              <a:ext cx="355600" cy="347663"/>
              <a:chOff x="5799138" y="3614737"/>
              <a:chExt cx="355600" cy="347663"/>
            </a:xfrm>
          </p:grpSpPr>
          <p:sp>
            <p:nvSpPr>
              <p:cNvPr id="81" name="Oval 10">
                <a:extLst>
                  <a:ext uri="{FF2B5EF4-FFF2-40B4-BE49-F238E27FC236}">
                    <a16:creationId xmlns:a16="http://schemas.microsoft.com/office/drawing/2014/main" id="{2DE29917-D4DE-C149-8AC7-8E36BB73FAC5}"/>
                  </a:ext>
                </a:extLst>
              </p:cNvPr>
              <p:cNvSpPr>
                <a:spLocks noChangeArrowheads="1"/>
              </p:cNvSpPr>
              <p:nvPr/>
            </p:nvSpPr>
            <p:spPr bwMode="auto">
              <a:xfrm>
                <a:off x="5799138" y="3614737"/>
                <a:ext cx="355600" cy="347663"/>
              </a:xfrm>
              <a:prstGeom prst="ellipse">
                <a:avLst/>
              </a:prstGeom>
              <a:solidFill>
                <a:srgbClr val="008000"/>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2" name="AutoShape 11">
                <a:extLst>
                  <a:ext uri="{FF2B5EF4-FFF2-40B4-BE49-F238E27FC236}">
                    <a16:creationId xmlns:a16="http://schemas.microsoft.com/office/drawing/2014/main" id="{57CDF4EB-D59A-EE46-8328-FB1DB35074F6}"/>
                  </a:ext>
                </a:extLst>
              </p:cNvPr>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3" name="AutoShape 12">
                <a:extLst>
                  <a:ext uri="{FF2B5EF4-FFF2-40B4-BE49-F238E27FC236}">
                    <a16:creationId xmlns:a16="http://schemas.microsoft.com/office/drawing/2014/main" id="{ED3F7C2A-0DB4-2341-8790-5691775687FB}"/>
                  </a:ext>
                </a:extLst>
              </p:cNvPr>
              <p:cNvSpPr>
                <a:spLocks noChangeArrowheads="1"/>
              </p:cNvSpPr>
              <p:nvPr/>
            </p:nvSpPr>
            <p:spPr bwMode="auto">
              <a:xfrm rot="-8460389">
                <a:off x="5815013" y="3660775"/>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77" name="Oval 14">
              <a:extLst>
                <a:ext uri="{FF2B5EF4-FFF2-40B4-BE49-F238E27FC236}">
                  <a16:creationId xmlns:a16="http://schemas.microsoft.com/office/drawing/2014/main" id="{F4C23C8A-5232-3D46-91D6-7596C4F6C05B}"/>
                </a:ext>
              </a:extLst>
            </p:cNvPr>
            <p:cNvSpPr>
              <a:spLocks noChangeArrowheads="1"/>
            </p:cNvSpPr>
            <p:nvPr/>
          </p:nvSpPr>
          <p:spPr bwMode="auto">
            <a:xfrm>
              <a:off x="5788509" y="4799017"/>
              <a:ext cx="357187" cy="357187"/>
            </a:xfrm>
            <a:prstGeom prst="ellipse">
              <a:avLst/>
            </a:prstGeom>
            <a:solidFill>
              <a:srgbClr val="0036A6"/>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78" name="AutoShape 15">
              <a:extLst>
                <a:ext uri="{FF2B5EF4-FFF2-40B4-BE49-F238E27FC236}">
                  <a16:creationId xmlns:a16="http://schemas.microsoft.com/office/drawing/2014/main" id="{F9B61657-3879-CB40-BD28-6589765D0826}"/>
                </a:ext>
              </a:extLst>
            </p:cNvPr>
            <p:cNvSpPr>
              <a:spLocks noChangeArrowheads="1"/>
            </p:cNvSpPr>
            <p:nvPr/>
          </p:nvSpPr>
          <p:spPr bwMode="auto">
            <a:xfrm flipH="1">
              <a:off x="5913921" y="4876804"/>
              <a:ext cx="120650" cy="209550"/>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37305A"/>
                </a:solidFill>
                <a:latin typeface="Arial"/>
              </a:endParaRPr>
            </a:p>
          </p:txBody>
        </p:sp>
        <p:sp>
          <p:nvSpPr>
            <p:cNvPr id="79" name="AutoShape 16">
              <a:extLst>
                <a:ext uri="{FF2B5EF4-FFF2-40B4-BE49-F238E27FC236}">
                  <a16:creationId xmlns:a16="http://schemas.microsoft.com/office/drawing/2014/main" id="{3FF52579-392C-BE47-B221-9E618B99B6EC}"/>
                </a:ext>
              </a:extLst>
            </p:cNvPr>
            <p:cNvSpPr>
              <a:spLocks noChangeArrowheads="1"/>
            </p:cNvSpPr>
            <p:nvPr/>
          </p:nvSpPr>
          <p:spPr bwMode="auto">
            <a:xfrm rot="13139611">
              <a:off x="5804384" y="4846642"/>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80" name="Rectangle 74">
              <a:extLst>
                <a:ext uri="{FF2B5EF4-FFF2-40B4-BE49-F238E27FC236}">
                  <a16:creationId xmlns:a16="http://schemas.microsoft.com/office/drawing/2014/main" id="{43CD4700-A6A2-4644-866E-B8438DE23341}"/>
                </a:ext>
              </a:extLst>
            </p:cNvPr>
            <p:cNvSpPr>
              <a:spLocks noChangeArrowheads="1"/>
            </p:cNvSpPr>
            <p:nvPr/>
          </p:nvSpPr>
          <p:spPr bwMode="auto">
            <a:xfrm>
              <a:off x="4545496" y="4699004"/>
              <a:ext cx="1752600" cy="533400"/>
            </a:xfrm>
            <a:prstGeom prst="rect">
              <a:avLst/>
            </a:prstGeom>
            <a:noFill/>
            <a:ln w="9525">
              <a:solidFill>
                <a:srgbClr val="003367"/>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a:cs typeface="Arial" charset="0"/>
              </a:endParaRPr>
            </a:p>
          </p:txBody>
        </p:sp>
      </p:grpSp>
      <p:grpSp>
        <p:nvGrpSpPr>
          <p:cNvPr id="91" name="Group 4">
            <a:extLst>
              <a:ext uri="{FF2B5EF4-FFF2-40B4-BE49-F238E27FC236}">
                <a16:creationId xmlns:a16="http://schemas.microsoft.com/office/drawing/2014/main" id="{638BE68A-797E-8642-8D8A-6A03D75BD957}"/>
              </a:ext>
            </a:extLst>
          </p:cNvPr>
          <p:cNvGrpSpPr>
            <a:grpSpLocks/>
          </p:cNvGrpSpPr>
          <p:nvPr/>
        </p:nvGrpSpPr>
        <p:grpSpPr bwMode="auto">
          <a:xfrm>
            <a:off x="7020360" y="3921355"/>
            <a:ext cx="355600" cy="347663"/>
            <a:chOff x="5799138" y="3614737"/>
            <a:chExt cx="355600" cy="347663"/>
          </a:xfrm>
        </p:grpSpPr>
        <p:sp>
          <p:nvSpPr>
            <p:cNvPr id="92" name="Oval 10">
              <a:extLst>
                <a:ext uri="{FF2B5EF4-FFF2-40B4-BE49-F238E27FC236}">
                  <a16:creationId xmlns:a16="http://schemas.microsoft.com/office/drawing/2014/main" id="{20EF09D1-2F0F-2F4D-ABB0-7D9170FBB49E}"/>
                </a:ext>
              </a:extLst>
            </p:cNvPr>
            <p:cNvSpPr>
              <a:spLocks noChangeArrowheads="1"/>
            </p:cNvSpPr>
            <p:nvPr/>
          </p:nvSpPr>
          <p:spPr bwMode="auto">
            <a:xfrm>
              <a:off x="5799138" y="3614737"/>
              <a:ext cx="355600" cy="347663"/>
            </a:xfrm>
            <a:prstGeom prst="ellipse">
              <a:avLst/>
            </a:prstGeom>
            <a:solidFill>
              <a:srgbClr val="008000"/>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93" name="AutoShape 11">
              <a:extLst>
                <a:ext uri="{FF2B5EF4-FFF2-40B4-BE49-F238E27FC236}">
                  <a16:creationId xmlns:a16="http://schemas.microsoft.com/office/drawing/2014/main" id="{4539B2AE-965B-B74A-B211-588D320B2FEA}"/>
                </a:ext>
              </a:extLst>
            </p:cNvPr>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94" name="AutoShape 12">
              <a:extLst>
                <a:ext uri="{FF2B5EF4-FFF2-40B4-BE49-F238E27FC236}">
                  <a16:creationId xmlns:a16="http://schemas.microsoft.com/office/drawing/2014/main" id="{38706DF8-6BBE-ED45-9BD5-29A33FB5EBD1}"/>
                </a:ext>
              </a:extLst>
            </p:cNvPr>
            <p:cNvSpPr>
              <a:spLocks noChangeArrowheads="1"/>
            </p:cNvSpPr>
            <p:nvPr/>
          </p:nvSpPr>
          <p:spPr bwMode="auto">
            <a:xfrm rot="-8460389">
              <a:off x="5815013" y="3660775"/>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99" name="TextBox 98">
            <a:extLst>
              <a:ext uri="{FF2B5EF4-FFF2-40B4-BE49-F238E27FC236}">
                <a16:creationId xmlns:a16="http://schemas.microsoft.com/office/drawing/2014/main" id="{5A1BB761-6575-B542-998B-305A55B3E0E4}"/>
              </a:ext>
            </a:extLst>
          </p:cNvPr>
          <p:cNvSpPr txBox="1"/>
          <p:nvPr/>
        </p:nvSpPr>
        <p:spPr>
          <a:xfrm>
            <a:off x="5702464" y="4186142"/>
            <a:ext cx="312906" cy="369332"/>
          </a:xfrm>
          <a:prstGeom prst="rect">
            <a:avLst/>
          </a:prstGeom>
          <a:noFill/>
        </p:spPr>
        <p:txBody>
          <a:bodyPr wrap="none" rtlCol="0">
            <a:spAutoFit/>
          </a:bodyPr>
          <a:lstStyle/>
          <a:p>
            <a:r>
              <a:rPr lang="en-US" dirty="0"/>
              <a:t>1</a:t>
            </a:r>
          </a:p>
        </p:txBody>
      </p:sp>
      <p:sp>
        <p:nvSpPr>
          <p:cNvPr id="100" name="TextBox 99">
            <a:extLst>
              <a:ext uri="{FF2B5EF4-FFF2-40B4-BE49-F238E27FC236}">
                <a16:creationId xmlns:a16="http://schemas.microsoft.com/office/drawing/2014/main" id="{540FA2D6-C4BF-6A45-9C4F-7A33FCA0989F}"/>
              </a:ext>
            </a:extLst>
          </p:cNvPr>
          <p:cNvSpPr txBox="1"/>
          <p:nvPr/>
        </p:nvSpPr>
        <p:spPr>
          <a:xfrm>
            <a:off x="7216417" y="4159976"/>
            <a:ext cx="312906" cy="369332"/>
          </a:xfrm>
          <a:prstGeom prst="rect">
            <a:avLst/>
          </a:prstGeom>
          <a:noFill/>
        </p:spPr>
        <p:txBody>
          <a:bodyPr wrap="none" rtlCol="0">
            <a:spAutoFit/>
          </a:bodyPr>
          <a:lstStyle/>
          <a:p>
            <a:r>
              <a:rPr lang="en-US" dirty="0"/>
              <a:t>2</a:t>
            </a:r>
          </a:p>
        </p:txBody>
      </p:sp>
      <p:sp>
        <p:nvSpPr>
          <p:cNvPr id="101" name="TextBox 100">
            <a:extLst>
              <a:ext uri="{FF2B5EF4-FFF2-40B4-BE49-F238E27FC236}">
                <a16:creationId xmlns:a16="http://schemas.microsoft.com/office/drawing/2014/main" id="{E12EEE34-EA34-FD47-A997-9C62E7B9D4E1}"/>
              </a:ext>
            </a:extLst>
          </p:cNvPr>
          <p:cNvSpPr txBox="1"/>
          <p:nvPr/>
        </p:nvSpPr>
        <p:spPr>
          <a:xfrm>
            <a:off x="8212461" y="4185376"/>
            <a:ext cx="31290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33241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1CDC-EDA3-994F-8321-AB3A231B343C}"/>
              </a:ext>
            </a:extLst>
          </p:cNvPr>
          <p:cNvSpPr>
            <a:spLocks noGrp="1"/>
          </p:cNvSpPr>
          <p:nvPr>
            <p:ph type="title"/>
          </p:nvPr>
        </p:nvSpPr>
        <p:spPr/>
        <p:txBody>
          <a:bodyPr/>
          <a:lstStyle/>
          <a:p>
            <a:r>
              <a:rPr lang="en-US" sz="3600" dirty="0"/>
              <a:t>The tricky part: delivering contexts</a:t>
            </a:r>
          </a:p>
        </p:txBody>
      </p:sp>
      <p:sp>
        <p:nvSpPr>
          <p:cNvPr id="3" name="Content Placeholder 2">
            <a:extLst>
              <a:ext uri="{FF2B5EF4-FFF2-40B4-BE49-F238E27FC236}">
                <a16:creationId xmlns:a16="http://schemas.microsoft.com/office/drawing/2014/main" id="{9DD44B32-ECF2-9042-9429-71E136B42E8A}"/>
              </a:ext>
            </a:extLst>
          </p:cNvPr>
          <p:cNvSpPr>
            <a:spLocks noGrp="1"/>
          </p:cNvSpPr>
          <p:nvPr>
            <p:ph idx="1"/>
          </p:nvPr>
        </p:nvSpPr>
        <p:spPr/>
        <p:txBody>
          <a:bodyPr/>
          <a:lstStyle/>
          <a:p>
            <a:r>
              <a:rPr lang="en-US" b="1" dirty="0"/>
              <a:t>What core to use to notify ULTS of an event? </a:t>
            </a:r>
            <a:endParaRPr lang="en-US" dirty="0"/>
          </a:p>
          <a:p>
            <a:pPr lvl="1"/>
            <a:r>
              <a:rPr lang="en-US" dirty="0"/>
              <a:t>Unblock: deliver unblocked context</a:t>
            </a:r>
          </a:p>
          <a:p>
            <a:pPr lvl="1"/>
            <a:r>
              <a:rPr lang="en-US" dirty="0"/>
              <a:t>Loss of core: deliver preempted context</a:t>
            </a:r>
          </a:p>
          <a:p>
            <a:r>
              <a:rPr lang="en-US" dirty="0"/>
              <a:t>Pick another of app’s cores and preempt current context. </a:t>
            </a:r>
          </a:p>
          <a:p>
            <a:r>
              <a:rPr lang="en-US" dirty="0"/>
              <a:t>Return context with the activation.</a:t>
            </a:r>
          </a:p>
          <a:p>
            <a:r>
              <a:rPr lang="en-US" b="1" dirty="0"/>
              <a:t>And</a:t>
            </a:r>
            <a:r>
              <a:rPr lang="en-US" dirty="0"/>
              <a:t> the context affected by event.</a:t>
            </a:r>
          </a:p>
          <a:p>
            <a:r>
              <a:rPr lang="en-US" dirty="0"/>
              <a:t>So upcall delivers</a:t>
            </a:r>
            <a:r>
              <a:rPr lang="en-US" b="1" dirty="0"/>
              <a:t> two </a:t>
            </a:r>
            <a:r>
              <a:rPr lang="en-US" dirty="0"/>
              <a:t>contexts.</a:t>
            </a:r>
          </a:p>
          <a:p>
            <a:pPr lvl="1"/>
            <a:endParaRPr lang="en-US" dirty="0"/>
          </a:p>
          <a:p>
            <a:endParaRPr lang="en-US" dirty="0"/>
          </a:p>
        </p:txBody>
      </p:sp>
      <p:cxnSp>
        <p:nvCxnSpPr>
          <p:cNvPr id="67" name="Straight Connector 66">
            <a:extLst>
              <a:ext uri="{FF2B5EF4-FFF2-40B4-BE49-F238E27FC236}">
                <a16:creationId xmlns:a16="http://schemas.microsoft.com/office/drawing/2014/main" id="{EB4BA77C-A912-1F4D-B896-EB793491D0CA}"/>
              </a:ext>
            </a:extLst>
          </p:cNvPr>
          <p:cNvCxnSpPr>
            <a:cxnSpLocks noChangeShapeType="1"/>
          </p:cNvCxnSpPr>
          <p:nvPr/>
        </p:nvCxnSpPr>
        <p:spPr bwMode="auto">
          <a:xfrm>
            <a:off x="8079232" y="3698511"/>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68" name="Straight Connector 67">
            <a:extLst>
              <a:ext uri="{FF2B5EF4-FFF2-40B4-BE49-F238E27FC236}">
                <a16:creationId xmlns:a16="http://schemas.microsoft.com/office/drawing/2014/main" id="{DAB0125D-B89E-BF43-B43A-39B3439A826E}"/>
              </a:ext>
            </a:extLst>
          </p:cNvPr>
          <p:cNvCxnSpPr>
            <a:cxnSpLocks noChangeShapeType="1"/>
          </p:cNvCxnSpPr>
          <p:nvPr/>
        </p:nvCxnSpPr>
        <p:spPr bwMode="auto">
          <a:xfrm>
            <a:off x="7164832" y="3723911"/>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71" name="AutoShape 10">
            <a:extLst>
              <a:ext uri="{FF2B5EF4-FFF2-40B4-BE49-F238E27FC236}">
                <a16:creationId xmlns:a16="http://schemas.microsoft.com/office/drawing/2014/main" id="{71E93D7B-DBCC-044A-A73E-251A0BEA9111}"/>
              </a:ext>
            </a:extLst>
          </p:cNvPr>
          <p:cNvSpPr>
            <a:spLocks noChangeArrowheads="1"/>
          </p:cNvSpPr>
          <p:nvPr/>
        </p:nvSpPr>
        <p:spPr bwMode="auto">
          <a:xfrm>
            <a:off x="6337300" y="4164777"/>
            <a:ext cx="2388775" cy="2157111"/>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86" name="Explosion 1 42">
            <a:extLst>
              <a:ext uri="{FF2B5EF4-FFF2-40B4-BE49-F238E27FC236}">
                <a16:creationId xmlns:a16="http://schemas.microsoft.com/office/drawing/2014/main" id="{DF3A96A7-B1B0-A64C-A056-A5968B040599}"/>
              </a:ext>
            </a:extLst>
          </p:cNvPr>
          <p:cNvSpPr>
            <a:spLocks noChangeArrowheads="1"/>
          </p:cNvSpPr>
          <p:nvPr/>
        </p:nvSpPr>
        <p:spPr bwMode="auto">
          <a:xfrm>
            <a:off x="6426923" y="3484166"/>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cxnSp>
        <p:nvCxnSpPr>
          <p:cNvPr id="87" name="Straight Connector 4">
            <a:extLst>
              <a:ext uri="{FF2B5EF4-FFF2-40B4-BE49-F238E27FC236}">
                <a16:creationId xmlns:a16="http://schemas.microsoft.com/office/drawing/2014/main" id="{E18F4C51-47FF-1849-9058-C6386D37D63F}"/>
              </a:ext>
            </a:extLst>
          </p:cNvPr>
          <p:cNvCxnSpPr>
            <a:cxnSpLocks noChangeShapeType="1"/>
          </p:cNvCxnSpPr>
          <p:nvPr/>
        </p:nvCxnSpPr>
        <p:spPr bwMode="auto">
          <a:xfrm>
            <a:off x="6678541" y="5449905"/>
            <a:ext cx="316337"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grpSp>
        <p:nvGrpSpPr>
          <p:cNvPr id="88" name="Group 87">
            <a:extLst>
              <a:ext uri="{FF2B5EF4-FFF2-40B4-BE49-F238E27FC236}">
                <a16:creationId xmlns:a16="http://schemas.microsoft.com/office/drawing/2014/main" id="{68274232-E6B4-104C-B3E2-B9434FC3A66E}"/>
              </a:ext>
            </a:extLst>
          </p:cNvPr>
          <p:cNvGrpSpPr/>
          <p:nvPr/>
        </p:nvGrpSpPr>
        <p:grpSpPr>
          <a:xfrm>
            <a:off x="7015912" y="5808590"/>
            <a:ext cx="355600" cy="347663"/>
            <a:chOff x="5917160" y="4378492"/>
            <a:chExt cx="355600" cy="347663"/>
          </a:xfrm>
        </p:grpSpPr>
        <p:grpSp>
          <p:nvGrpSpPr>
            <p:cNvPr id="89" name="Group 5">
              <a:extLst>
                <a:ext uri="{FF2B5EF4-FFF2-40B4-BE49-F238E27FC236}">
                  <a16:creationId xmlns:a16="http://schemas.microsoft.com/office/drawing/2014/main" id="{395360BD-B224-0841-9C12-390ED0A589A2}"/>
                </a:ext>
              </a:extLst>
            </p:cNvPr>
            <p:cNvGrpSpPr>
              <a:grpSpLocks/>
            </p:cNvGrpSpPr>
            <p:nvPr/>
          </p:nvGrpSpPr>
          <p:grpSpPr bwMode="auto">
            <a:xfrm>
              <a:off x="5917160" y="4378492"/>
              <a:ext cx="355600" cy="347663"/>
              <a:chOff x="4269" y="2781"/>
              <a:chExt cx="576" cy="576"/>
            </a:xfrm>
          </p:grpSpPr>
          <p:sp>
            <p:nvSpPr>
              <p:cNvPr id="97" name="Oval 6">
                <a:extLst>
                  <a:ext uri="{FF2B5EF4-FFF2-40B4-BE49-F238E27FC236}">
                    <a16:creationId xmlns:a16="http://schemas.microsoft.com/office/drawing/2014/main" id="{49C6577A-F832-4745-B9CD-80327335FFBF}"/>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98" name="AutoShape 7">
                <a:extLst>
                  <a:ext uri="{FF2B5EF4-FFF2-40B4-BE49-F238E27FC236}">
                    <a16:creationId xmlns:a16="http://schemas.microsoft.com/office/drawing/2014/main" id="{D762E58E-0053-994F-8172-C928B30122E1}"/>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90" name="AutoShape 8">
              <a:extLst>
                <a:ext uri="{FF2B5EF4-FFF2-40B4-BE49-F238E27FC236}">
                  <a16:creationId xmlns:a16="http://schemas.microsoft.com/office/drawing/2014/main" id="{4776C1CE-C19B-8142-977C-FA8B48F40281}"/>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cxnSp>
        <p:nvCxnSpPr>
          <p:cNvPr id="99" name="Straight Connector 98">
            <a:extLst>
              <a:ext uri="{FF2B5EF4-FFF2-40B4-BE49-F238E27FC236}">
                <a16:creationId xmlns:a16="http://schemas.microsoft.com/office/drawing/2014/main" id="{7336B43A-F2D9-9241-B387-19BDD5D246E3}"/>
              </a:ext>
            </a:extLst>
          </p:cNvPr>
          <p:cNvCxnSpPr>
            <a:cxnSpLocks/>
          </p:cNvCxnSpPr>
          <p:nvPr/>
        </p:nvCxnSpPr>
        <p:spPr bwMode="auto">
          <a:xfrm>
            <a:off x="6337300" y="4124718"/>
            <a:ext cx="2388775" cy="0"/>
          </a:xfrm>
          <a:prstGeom prst="line">
            <a:avLst/>
          </a:prstGeom>
          <a:solidFill>
            <a:srgbClr val="00B8FF"/>
          </a:solidFill>
          <a:ln w="41275" cap="flat" cmpd="sng" algn="ctr">
            <a:solidFill>
              <a:srgbClr val="C00000"/>
            </a:solidFill>
            <a:prstDash val="solid"/>
            <a:round/>
            <a:headEnd type="none" w="med" len="med"/>
            <a:tailEnd type="none" w="med" len="med"/>
          </a:ln>
          <a:effectLst/>
        </p:spPr>
      </p:cxnSp>
      <p:cxnSp>
        <p:nvCxnSpPr>
          <p:cNvPr id="100" name="Straight Connector 4">
            <a:extLst>
              <a:ext uri="{FF2B5EF4-FFF2-40B4-BE49-F238E27FC236}">
                <a16:creationId xmlns:a16="http://schemas.microsoft.com/office/drawing/2014/main" id="{923A8109-0312-0B42-B4A7-F322C8AC7C81}"/>
              </a:ext>
            </a:extLst>
          </p:cNvPr>
          <p:cNvCxnSpPr>
            <a:cxnSpLocks noChangeShapeType="1"/>
            <a:endCxn id="110" idx="4"/>
          </p:cNvCxnSpPr>
          <p:nvPr/>
        </p:nvCxnSpPr>
        <p:spPr bwMode="auto">
          <a:xfrm flipV="1">
            <a:off x="8150741" y="3905683"/>
            <a:ext cx="0" cy="1513733"/>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grpSp>
        <p:nvGrpSpPr>
          <p:cNvPr id="101" name="Group 100">
            <a:extLst>
              <a:ext uri="{FF2B5EF4-FFF2-40B4-BE49-F238E27FC236}">
                <a16:creationId xmlns:a16="http://schemas.microsoft.com/office/drawing/2014/main" id="{9D6C1011-D8B7-E749-ABE7-7EACD939C056}"/>
              </a:ext>
            </a:extLst>
          </p:cNvPr>
          <p:cNvGrpSpPr/>
          <p:nvPr/>
        </p:nvGrpSpPr>
        <p:grpSpPr>
          <a:xfrm>
            <a:off x="7970296" y="4349931"/>
            <a:ext cx="355600" cy="347663"/>
            <a:chOff x="5917160" y="4378492"/>
            <a:chExt cx="355600" cy="347663"/>
          </a:xfrm>
        </p:grpSpPr>
        <p:grpSp>
          <p:nvGrpSpPr>
            <p:cNvPr id="102" name="Group 5">
              <a:extLst>
                <a:ext uri="{FF2B5EF4-FFF2-40B4-BE49-F238E27FC236}">
                  <a16:creationId xmlns:a16="http://schemas.microsoft.com/office/drawing/2014/main" id="{AE58F634-A36C-DC4D-8916-F576008BC485}"/>
                </a:ext>
              </a:extLst>
            </p:cNvPr>
            <p:cNvGrpSpPr>
              <a:grpSpLocks/>
            </p:cNvGrpSpPr>
            <p:nvPr/>
          </p:nvGrpSpPr>
          <p:grpSpPr bwMode="auto">
            <a:xfrm>
              <a:off x="5917160" y="4378492"/>
              <a:ext cx="355600" cy="347663"/>
              <a:chOff x="4269" y="2781"/>
              <a:chExt cx="576" cy="576"/>
            </a:xfrm>
          </p:grpSpPr>
          <p:sp>
            <p:nvSpPr>
              <p:cNvPr id="104" name="Oval 6">
                <a:extLst>
                  <a:ext uri="{FF2B5EF4-FFF2-40B4-BE49-F238E27FC236}">
                    <a16:creationId xmlns:a16="http://schemas.microsoft.com/office/drawing/2014/main" id="{DA908C53-9C10-054B-B210-A9762AAF3D6B}"/>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05" name="AutoShape 7">
                <a:extLst>
                  <a:ext uri="{FF2B5EF4-FFF2-40B4-BE49-F238E27FC236}">
                    <a16:creationId xmlns:a16="http://schemas.microsoft.com/office/drawing/2014/main" id="{029B718D-37C0-FF4E-84E7-6DF0B1A094A2}"/>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103" name="AutoShape 8">
              <a:extLst>
                <a:ext uri="{FF2B5EF4-FFF2-40B4-BE49-F238E27FC236}">
                  <a16:creationId xmlns:a16="http://schemas.microsoft.com/office/drawing/2014/main" id="{10452F37-BBBF-AD4F-A034-FF68D7A7A56C}"/>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106" name="Text Box 93">
            <a:extLst>
              <a:ext uri="{FF2B5EF4-FFF2-40B4-BE49-F238E27FC236}">
                <a16:creationId xmlns:a16="http://schemas.microsoft.com/office/drawing/2014/main" id="{164927D1-414E-8844-A397-FC9AE1367771}"/>
              </a:ext>
            </a:extLst>
          </p:cNvPr>
          <p:cNvSpPr txBox="1">
            <a:spLocks noChangeArrowheads="1"/>
          </p:cNvSpPr>
          <p:nvPr/>
        </p:nvSpPr>
        <p:spPr bwMode="auto">
          <a:xfrm>
            <a:off x="7489406" y="5557844"/>
            <a:ext cx="1314469"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interrupt</a:t>
            </a:r>
          </a:p>
        </p:txBody>
      </p:sp>
      <p:grpSp>
        <p:nvGrpSpPr>
          <p:cNvPr id="107" name="Group 106">
            <a:extLst>
              <a:ext uri="{FF2B5EF4-FFF2-40B4-BE49-F238E27FC236}">
                <a16:creationId xmlns:a16="http://schemas.microsoft.com/office/drawing/2014/main" id="{401CAAC7-C94D-0648-BA48-36A33788F6D3}"/>
              </a:ext>
            </a:extLst>
          </p:cNvPr>
          <p:cNvGrpSpPr/>
          <p:nvPr/>
        </p:nvGrpSpPr>
        <p:grpSpPr>
          <a:xfrm>
            <a:off x="7972941" y="3558020"/>
            <a:ext cx="355600" cy="347663"/>
            <a:chOff x="5917160" y="4378492"/>
            <a:chExt cx="355600" cy="347663"/>
          </a:xfrm>
        </p:grpSpPr>
        <p:grpSp>
          <p:nvGrpSpPr>
            <p:cNvPr id="108" name="Group 5">
              <a:extLst>
                <a:ext uri="{FF2B5EF4-FFF2-40B4-BE49-F238E27FC236}">
                  <a16:creationId xmlns:a16="http://schemas.microsoft.com/office/drawing/2014/main" id="{A2723275-BCC5-6444-8DCA-388E4008CC69}"/>
                </a:ext>
              </a:extLst>
            </p:cNvPr>
            <p:cNvGrpSpPr>
              <a:grpSpLocks/>
            </p:cNvGrpSpPr>
            <p:nvPr/>
          </p:nvGrpSpPr>
          <p:grpSpPr bwMode="auto">
            <a:xfrm>
              <a:off x="5917160" y="4378492"/>
              <a:ext cx="355600" cy="347663"/>
              <a:chOff x="4269" y="2781"/>
              <a:chExt cx="576" cy="576"/>
            </a:xfrm>
          </p:grpSpPr>
          <p:sp>
            <p:nvSpPr>
              <p:cNvPr id="110" name="Oval 6">
                <a:extLst>
                  <a:ext uri="{FF2B5EF4-FFF2-40B4-BE49-F238E27FC236}">
                    <a16:creationId xmlns:a16="http://schemas.microsoft.com/office/drawing/2014/main" id="{17FB5B97-2193-8341-B5C7-C1FAC67D8F10}"/>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11" name="AutoShape 7">
                <a:extLst>
                  <a:ext uri="{FF2B5EF4-FFF2-40B4-BE49-F238E27FC236}">
                    <a16:creationId xmlns:a16="http://schemas.microsoft.com/office/drawing/2014/main" id="{8A79055B-DF18-4042-82F2-649726327231}"/>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109" name="AutoShape 8">
              <a:extLst>
                <a:ext uri="{FF2B5EF4-FFF2-40B4-BE49-F238E27FC236}">
                  <a16:creationId xmlns:a16="http://schemas.microsoft.com/office/drawing/2014/main" id="{D6AEB16E-F73F-444E-884D-2F8A8565FCE9}"/>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12" name="Group 111">
            <a:extLst>
              <a:ext uri="{FF2B5EF4-FFF2-40B4-BE49-F238E27FC236}">
                <a16:creationId xmlns:a16="http://schemas.microsoft.com/office/drawing/2014/main" id="{59B0FB75-FEDE-C446-ADF9-CACAC7D6A42C}"/>
              </a:ext>
            </a:extLst>
          </p:cNvPr>
          <p:cNvGrpSpPr/>
          <p:nvPr/>
        </p:nvGrpSpPr>
        <p:grpSpPr>
          <a:xfrm>
            <a:off x="6678541" y="3723911"/>
            <a:ext cx="1140624" cy="1725995"/>
            <a:chOff x="6678541" y="4199516"/>
            <a:chExt cx="1140624" cy="882091"/>
          </a:xfrm>
        </p:grpSpPr>
        <p:cxnSp>
          <p:nvCxnSpPr>
            <p:cNvPr id="113" name="Straight Connector 4">
              <a:extLst>
                <a:ext uri="{FF2B5EF4-FFF2-40B4-BE49-F238E27FC236}">
                  <a16:creationId xmlns:a16="http://schemas.microsoft.com/office/drawing/2014/main" id="{793426D5-CD93-124E-8E10-2F9B9E1A408A}"/>
                </a:ext>
              </a:extLst>
            </p:cNvPr>
            <p:cNvCxnSpPr>
              <a:cxnSpLocks noChangeShapeType="1"/>
            </p:cNvCxnSpPr>
            <p:nvPr/>
          </p:nvCxnSpPr>
          <p:spPr bwMode="auto">
            <a:xfrm>
              <a:off x="6678541" y="4250258"/>
              <a:ext cx="0" cy="831349"/>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114" name="Straight Connector 4">
              <a:extLst>
                <a:ext uri="{FF2B5EF4-FFF2-40B4-BE49-F238E27FC236}">
                  <a16:creationId xmlns:a16="http://schemas.microsoft.com/office/drawing/2014/main" id="{D431F95C-F7C0-CF44-89E8-B86B73C232A5}"/>
                </a:ext>
              </a:extLst>
            </p:cNvPr>
            <p:cNvCxnSpPr>
              <a:cxnSpLocks noChangeShapeType="1"/>
            </p:cNvCxnSpPr>
            <p:nvPr/>
          </p:nvCxnSpPr>
          <p:spPr bwMode="auto">
            <a:xfrm flipV="1">
              <a:off x="7198583" y="4287858"/>
              <a:ext cx="0" cy="793748"/>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cxnSp>
          <p:nvCxnSpPr>
            <p:cNvPr id="115" name="Straight Connector 4">
              <a:extLst>
                <a:ext uri="{FF2B5EF4-FFF2-40B4-BE49-F238E27FC236}">
                  <a16:creationId xmlns:a16="http://schemas.microsoft.com/office/drawing/2014/main" id="{F31D8E84-191C-A740-A3A0-0D58D124DECF}"/>
                </a:ext>
              </a:extLst>
            </p:cNvPr>
            <p:cNvCxnSpPr>
              <a:cxnSpLocks noChangeShapeType="1"/>
            </p:cNvCxnSpPr>
            <p:nvPr/>
          </p:nvCxnSpPr>
          <p:spPr bwMode="auto">
            <a:xfrm flipH="1" flipV="1">
              <a:off x="7814121" y="4199516"/>
              <a:ext cx="5044" cy="825317"/>
            </a:xfrm>
            <a:prstGeom prst="line">
              <a:avLst/>
            </a:prstGeom>
            <a:noFill/>
            <a:ln w="28575">
              <a:solidFill>
                <a:schemeClr val="tx1"/>
              </a:solidFill>
              <a:prstDash val="sysDot"/>
              <a:round/>
              <a:headEnd type="none"/>
              <a:tailEnd type="none"/>
            </a:ln>
            <a:extLst>
              <a:ext uri="{909E8E84-426E-40dd-AFC4-6F175D3DCCD1}">
                <a14:hiddenFill xmlns:a14="http://schemas.microsoft.com/office/drawing/2010/main" xmlns="">
                  <a:noFill/>
                </a14:hiddenFill>
              </a:ext>
            </a:extLst>
          </p:spPr>
        </p:cxnSp>
      </p:grpSp>
      <p:cxnSp>
        <p:nvCxnSpPr>
          <p:cNvPr id="116" name="Straight Connector 115">
            <a:extLst>
              <a:ext uri="{FF2B5EF4-FFF2-40B4-BE49-F238E27FC236}">
                <a16:creationId xmlns:a16="http://schemas.microsoft.com/office/drawing/2014/main" id="{B3D275FC-D4AB-824D-94F0-30E39FF2DF47}"/>
              </a:ext>
            </a:extLst>
          </p:cNvPr>
          <p:cNvCxnSpPr>
            <a:cxnSpLocks noChangeShapeType="1"/>
          </p:cNvCxnSpPr>
          <p:nvPr/>
        </p:nvCxnSpPr>
        <p:spPr bwMode="auto">
          <a:xfrm>
            <a:off x="7849312" y="5444816"/>
            <a:ext cx="276968"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117" name="Explosion 1 42">
            <a:extLst>
              <a:ext uri="{FF2B5EF4-FFF2-40B4-BE49-F238E27FC236}">
                <a16:creationId xmlns:a16="http://schemas.microsoft.com/office/drawing/2014/main" id="{D9B2C6BF-3F52-8D48-9681-E3888198CC90}"/>
              </a:ext>
            </a:extLst>
          </p:cNvPr>
          <p:cNvSpPr>
            <a:spLocks noChangeArrowheads="1"/>
          </p:cNvSpPr>
          <p:nvPr/>
        </p:nvSpPr>
        <p:spPr bwMode="auto">
          <a:xfrm>
            <a:off x="7606488" y="5201882"/>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nvGrpSpPr>
          <p:cNvPr id="118" name="Group 117">
            <a:extLst>
              <a:ext uri="{FF2B5EF4-FFF2-40B4-BE49-F238E27FC236}">
                <a16:creationId xmlns:a16="http://schemas.microsoft.com/office/drawing/2014/main" id="{ED5D8AFE-45DD-C547-86FB-DE35DC8B1A38}"/>
              </a:ext>
            </a:extLst>
          </p:cNvPr>
          <p:cNvGrpSpPr/>
          <p:nvPr/>
        </p:nvGrpSpPr>
        <p:grpSpPr>
          <a:xfrm>
            <a:off x="7020360" y="3553055"/>
            <a:ext cx="355600" cy="347663"/>
            <a:chOff x="7020360" y="3184755"/>
            <a:chExt cx="355600" cy="347663"/>
          </a:xfrm>
        </p:grpSpPr>
        <p:sp>
          <p:nvSpPr>
            <p:cNvPr id="119" name="Oval 10">
              <a:extLst>
                <a:ext uri="{FF2B5EF4-FFF2-40B4-BE49-F238E27FC236}">
                  <a16:creationId xmlns:a16="http://schemas.microsoft.com/office/drawing/2014/main" id="{D1138F59-9DF3-4945-B49C-BDE8C42D590A}"/>
                </a:ext>
              </a:extLst>
            </p:cNvPr>
            <p:cNvSpPr>
              <a:spLocks noChangeArrowheads="1"/>
            </p:cNvSpPr>
            <p:nvPr/>
          </p:nvSpPr>
          <p:spPr bwMode="auto">
            <a:xfrm>
              <a:off x="7020360" y="3184755"/>
              <a:ext cx="355600" cy="347663"/>
            </a:xfrm>
            <a:prstGeom prst="ellipse">
              <a:avLst/>
            </a:prstGeom>
            <a:solidFill>
              <a:srgbClr val="008000"/>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20" name="AutoShape 11">
              <a:extLst>
                <a:ext uri="{FF2B5EF4-FFF2-40B4-BE49-F238E27FC236}">
                  <a16:creationId xmlns:a16="http://schemas.microsoft.com/office/drawing/2014/main" id="{4AA783C2-DE6B-474A-B8E1-5BAA9E17A8EE}"/>
                </a:ext>
              </a:extLst>
            </p:cNvPr>
            <p:cNvSpPr>
              <a:spLocks noChangeArrowheads="1"/>
            </p:cNvSpPr>
            <p:nvPr/>
          </p:nvSpPr>
          <p:spPr bwMode="auto">
            <a:xfrm flipH="1">
              <a:off x="7144185" y="3262543"/>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21" name="AutoShape 12">
              <a:extLst>
                <a:ext uri="{FF2B5EF4-FFF2-40B4-BE49-F238E27FC236}">
                  <a16:creationId xmlns:a16="http://schemas.microsoft.com/office/drawing/2014/main" id="{5AC66871-A335-F34E-8BB7-79113B171A1E}"/>
                </a:ext>
              </a:extLst>
            </p:cNvPr>
            <p:cNvSpPr>
              <a:spLocks noChangeArrowheads="1"/>
            </p:cNvSpPr>
            <p:nvPr/>
          </p:nvSpPr>
          <p:spPr bwMode="auto">
            <a:xfrm rot="13139611">
              <a:off x="7036235" y="3230793"/>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22" name="Group 113">
            <a:extLst>
              <a:ext uri="{FF2B5EF4-FFF2-40B4-BE49-F238E27FC236}">
                <a16:creationId xmlns:a16="http://schemas.microsoft.com/office/drawing/2014/main" id="{CC2066A5-9B68-BD43-A7A1-29B408085B40}"/>
              </a:ext>
            </a:extLst>
          </p:cNvPr>
          <p:cNvGrpSpPr>
            <a:grpSpLocks/>
          </p:cNvGrpSpPr>
          <p:nvPr/>
        </p:nvGrpSpPr>
        <p:grpSpPr bwMode="auto">
          <a:xfrm>
            <a:off x="6797631" y="5152865"/>
            <a:ext cx="792163" cy="639763"/>
            <a:chOff x="1905000" y="2895599"/>
            <a:chExt cx="792162" cy="639765"/>
          </a:xfrm>
        </p:grpSpPr>
        <p:sp>
          <p:nvSpPr>
            <p:cNvPr id="123" name="Merge 60">
              <a:extLst>
                <a:ext uri="{FF2B5EF4-FFF2-40B4-BE49-F238E27FC236}">
                  <a16:creationId xmlns:a16="http://schemas.microsoft.com/office/drawing/2014/main" id="{15956796-F4FE-6A4C-9A1E-83336A3F8903}"/>
                </a:ext>
              </a:extLst>
            </p:cNvPr>
            <p:cNvSpPr>
              <a:spLocks noChangeArrowheads="1"/>
            </p:cNvSpPr>
            <p:nvPr/>
          </p:nvSpPr>
          <p:spPr bwMode="auto">
            <a:xfrm flipV="1">
              <a:off x="1905000" y="2895599"/>
              <a:ext cx="792162" cy="639765"/>
            </a:xfrm>
            <a:prstGeom prst="flowChartMerge">
              <a:avLst/>
            </a:prstGeom>
            <a:solidFill>
              <a:srgbClr val="FFFF00"/>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a:endParaRPr>
            </a:p>
          </p:txBody>
        </p:sp>
        <p:sp>
          <p:nvSpPr>
            <p:cNvPr id="124" name="Text Box 23">
              <a:extLst>
                <a:ext uri="{FF2B5EF4-FFF2-40B4-BE49-F238E27FC236}">
                  <a16:creationId xmlns:a16="http://schemas.microsoft.com/office/drawing/2014/main" id="{3A7CAFD8-1B74-7641-98AA-FEAB136FCA8B}"/>
                </a:ext>
              </a:extLst>
            </p:cNvPr>
            <p:cNvSpPr txBox="1">
              <a:spLocks noChangeArrowheads="1"/>
            </p:cNvSpPr>
            <p:nvPr/>
          </p:nvSpPr>
          <p:spPr bwMode="auto">
            <a:xfrm>
              <a:off x="1984284" y="3135868"/>
              <a:ext cx="63359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cs typeface="Arial" charset="0"/>
                </a:rPr>
                <a:t>wait</a:t>
              </a: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grpSp>
        <p:nvGrpSpPr>
          <p:cNvPr id="125" name="Group 124">
            <a:extLst>
              <a:ext uri="{FF2B5EF4-FFF2-40B4-BE49-F238E27FC236}">
                <a16:creationId xmlns:a16="http://schemas.microsoft.com/office/drawing/2014/main" id="{56DEA353-7495-7E43-A58A-AE3F3F934943}"/>
              </a:ext>
            </a:extLst>
          </p:cNvPr>
          <p:cNvGrpSpPr/>
          <p:nvPr/>
        </p:nvGrpSpPr>
        <p:grpSpPr>
          <a:xfrm>
            <a:off x="7970290" y="4863069"/>
            <a:ext cx="355600" cy="347663"/>
            <a:chOff x="7020360" y="3184755"/>
            <a:chExt cx="355600" cy="347663"/>
          </a:xfrm>
        </p:grpSpPr>
        <p:sp>
          <p:nvSpPr>
            <p:cNvPr id="126" name="Oval 10">
              <a:extLst>
                <a:ext uri="{FF2B5EF4-FFF2-40B4-BE49-F238E27FC236}">
                  <a16:creationId xmlns:a16="http://schemas.microsoft.com/office/drawing/2014/main" id="{5928C6DB-F916-944E-A683-3B305E0BED40}"/>
                </a:ext>
              </a:extLst>
            </p:cNvPr>
            <p:cNvSpPr>
              <a:spLocks noChangeArrowheads="1"/>
            </p:cNvSpPr>
            <p:nvPr/>
          </p:nvSpPr>
          <p:spPr bwMode="auto">
            <a:xfrm>
              <a:off x="7020360" y="3184755"/>
              <a:ext cx="355600" cy="347663"/>
            </a:xfrm>
            <a:prstGeom prst="ellipse">
              <a:avLst/>
            </a:prstGeom>
            <a:solidFill>
              <a:srgbClr val="008000"/>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27" name="AutoShape 11">
              <a:extLst>
                <a:ext uri="{FF2B5EF4-FFF2-40B4-BE49-F238E27FC236}">
                  <a16:creationId xmlns:a16="http://schemas.microsoft.com/office/drawing/2014/main" id="{88436354-07ED-2249-9213-59A053C5D232}"/>
                </a:ext>
              </a:extLst>
            </p:cNvPr>
            <p:cNvSpPr>
              <a:spLocks noChangeArrowheads="1"/>
            </p:cNvSpPr>
            <p:nvPr/>
          </p:nvSpPr>
          <p:spPr bwMode="auto">
            <a:xfrm flipH="1">
              <a:off x="7144185" y="3262543"/>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28" name="AutoShape 12">
              <a:extLst>
                <a:ext uri="{FF2B5EF4-FFF2-40B4-BE49-F238E27FC236}">
                  <a16:creationId xmlns:a16="http://schemas.microsoft.com/office/drawing/2014/main" id="{4497AC1D-6447-5647-B763-27A70AE719B7}"/>
                </a:ext>
              </a:extLst>
            </p:cNvPr>
            <p:cNvSpPr>
              <a:spLocks noChangeArrowheads="1"/>
            </p:cNvSpPr>
            <p:nvPr/>
          </p:nvSpPr>
          <p:spPr bwMode="auto">
            <a:xfrm rot="13139611">
              <a:off x="7036235" y="3230793"/>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cxnSp>
        <p:nvCxnSpPr>
          <p:cNvPr id="129" name="Straight Connector 128">
            <a:extLst>
              <a:ext uri="{FF2B5EF4-FFF2-40B4-BE49-F238E27FC236}">
                <a16:creationId xmlns:a16="http://schemas.microsoft.com/office/drawing/2014/main" id="{167D2E26-5420-8D4A-956F-AE7970B821C9}"/>
              </a:ext>
            </a:extLst>
          </p:cNvPr>
          <p:cNvCxnSpPr>
            <a:cxnSpLocks noChangeShapeType="1"/>
          </p:cNvCxnSpPr>
          <p:nvPr/>
        </p:nvCxnSpPr>
        <p:spPr bwMode="auto">
          <a:xfrm>
            <a:off x="5882409" y="3684191"/>
            <a:ext cx="649289"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grpSp>
        <p:nvGrpSpPr>
          <p:cNvPr id="130" name="Group 129">
            <a:extLst>
              <a:ext uri="{FF2B5EF4-FFF2-40B4-BE49-F238E27FC236}">
                <a16:creationId xmlns:a16="http://schemas.microsoft.com/office/drawing/2014/main" id="{220E9E12-587B-8848-BF97-FDD7B7359C52}"/>
              </a:ext>
            </a:extLst>
          </p:cNvPr>
          <p:cNvGrpSpPr/>
          <p:nvPr/>
        </p:nvGrpSpPr>
        <p:grpSpPr>
          <a:xfrm>
            <a:off x="5882409" y="3525440"/>
            <a:ext cx="355600" cy="347663"/>
            <a:chOff x="5917160" y="4378492"/>
            <a:chExt cx="355600" cy="347663"/>
          </a:xfrm>
        </p:grpSpPr>
        <p:grpSp>
          <p:nvGrpSpPr>
            <p:cNvPr id="131" name="Group 5">
              <a:extLst>
                <a:ext uri="{FF2B5EF4-FFF2-40B4-BE49-F238E27FC236}">
                  <a16:creationId xmlns:a16="http://schemas.microsoft.com/office/drawing/2014/main" id="{8413AF97-2759-E743-A149-BFB007A71987}"/>
                </a:ext>
              </a:extLst>
            </p:cNvPr>
            <p:cNvGrpSpPr>
              <a:grpSpLocks/>
            </p:cNvGrpSpPr>
            <p:nvPr/>
          </p:nvGrpSpPr>
          <p:grpSpPr bwMode="auto">
            <a:xfrm>
              <a:off x="5917160" y="4378492"/>
              <a:ext cx="355600" cy="347663"/>
              <a:chOff x="4269" y="2781"/>
              <a:chExt cx="576" cy="576"/>
            </a:xfrm>
          </p:grpSpPr>
          <p:sp>
            <p:nvSpPr>
              <p:cNvPr id="133" name="Oval 6">
                <a:extLst>
                  <a:ext uri="{FF2B5EF4-FFF2-40B4-BE49-F238E27FC236}">
                    <a16:creationId xmlns:a16="http://schemas.microsoft.com/office/drawing/2014/main" id="{1A5B86CC-A755-1449-8D2B-AD7B36448F3F}"/>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34" name="AutoShape 7">
                <a:extLst>
                  <a:ext uri="{FF2B5EF4-FFF2-40B4-BE49-F238E27FC236}">
                    <a16:creationId xmlns:a16="http://schemas.microsoft.com/office/drawing/2014/main" id="{1D17057B-DF53-234B-A6B6-FB21D21E6541}"/>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132" name="AutoShape 8">
              <a:extLst>
                <a:ext uri="{FF2B5EF4-FFF2-40B4-BE49-F238E27FC236}">
                  <a16:creationId xmlns:a16="http://schemas.microsoft.com/office/drawing/2014/main" id="{B61357A5-A770-6B4C-B150-7A6EAD85546C}"/>
                </a:ext>
              </a:extLst>
            </p:cNvPr>
            <p:cNvSpPr>
              <a:spLocks noChangeArrowheads="1"/>
            </p:cNvSpPr>
            <p:nvPr/>
          </p:nvSpPr>
          <p:spPr bwMode="auto">
            <a:xfrm rot="13139611">
              <a:off x="5933035" y="4424530"/>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grpSp>
        <p:nvGrpSpPr>
          <p:cNvPr id="135" name="Group 134">
            <a:extLst>
              <a:ext uri="{FF2B5EF4-FFF2-40B4-BE49-F238E27FC236}">
                <a16:creationId xmlns:a16="http://schemas.microsoft.com/office/drawing/2014/main" id="{FCE01C4A-2082-B448-9054-A660AF1D1BDB}"/>
              </a:ext>
            </a:extLst>
          </p:cNvPr>
          <p:cNvGrpSpPr/>
          <p:nvPr/>
        </p:nvGrpSpPr>
        <p:grpSpPr>
          <a:xfrm>
            <a:off x="818110" y="5375623"/>
            <a:ext cx="1752600" cy="533400"/>
            <a:chOff x="4545496" y="4699004"/>
            <a:chExt cx="1752600" cy="533400"/>
          </a:xfrm>
        </p:grpSpPr>
        <p:grpSp>
          <p:nvGrpSpPr>
            <p:cNvPr id="136" name="Group 5">
              <a:extLst>
                <a:ext uri="{FF2B5EF4-FFF2-40B4-BE49-F238E27FC236}">
                  <a16:creationId xmlns:a16="http://schemas.microsoft.com/office/drawing/2014/main" id="{D1D92C20-F618-044E-B9A7-DE42776CF6AA}"/>
                </a:ext>
              </a:extLst>
            </p:cNvPr>
            <p:cNvGrpSpPr>
              <a:grpSpLocks/>
            </p:cNvGrpSpPr>
            <p:nvPr/>
          </p:nvGrpSpPr>
          <p:grpSpPr bwMode="auto">
            <a:xfrm>
              <a:off x="4720121" y="4791079"/>
              <a:ext cx="355600" cy="347663"/>
              <a:chOff x="4269" y="2781"/>
              <a:chExt cx="576" cy="576"/>
            </a:xfrm>
          </p:grpSpPr>
          <p:sp>
            <p:nvSpPr>
              <p:cNvPr id="146" name="Oval 6">
                <a:extLst>
                  <a:ext uri="{FF2B5EF4-FFF2-40B4-BE49-F238E27FC236}">
                    <a16:creationId xmlns:a16="http://schemas.microsoft.com/office/drawing/2014/main" id="{B430A37B-7EC5-C04F-B4E2-A00B8F7C2694}"/>
                  </a:ext>
                </a:extLst>
              </p:cNvPr>
              <p:cNvSpPr>
                <a:spLocks noChangeArrowheads="1"/>
              </p:cNvSpPr>
              <p:nvPr/>
            </p:nvSpPr>
            <p:spPr bwMode="auto">
              <a:xfrm>
                <a:off x="4269" y="2781"/>
                <a:ext cx="576" cy="576"/>
              </a:xfrm>
              <a:prstGeom prst="ellipse">
                <a:avLst/>
              </a:prstGeom>
              <a:solidFill>
                <a:srgbClr val="4D8CF1"/>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47" name="AutoShape 7">
                <a:extLst>
                  <a:ext uri="{FF2B5EF4-FFF2-40B4-BE49-F238E27FC236}">
                    <a16:creationId xmlns:a16="http://schemas.microsoft.com/office/drawing/2014/main" id="{0DE833E9-BF45-654A-B873-89CD617F9BF4}"/>
                  </a:ext>
                </a:extLst>
              </p:cNvPr>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137" name="AutoShape 8">
              <a:extLst>
                <a:ext uri="{FF2B5EF4-FFF2-40B4-BE49-F238E27FC236}">
                  <a16:creationId xmlns:a16="http://schemas.microsoft.com/office/drawing/2014/main" id="{153B409B-8201-784F-80AA-830143BCCFD4}"/>
                </a:ext>
              </a:extLst>
            </p:cNvPr>
            <p:cNvSpPr>
              <a:spLocks noChangeArrowheads="1"/>
            </p:cNvSpPr>
            <p:nvPr/>
          </p:nvSpPr>
          <p:spPr bwMode="auto">
            <a:xfrm rot="13139611">
              <a:off x="4735996" y="4837117"/>
              <a:ext cx="42863"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nvGrpSpPr>
            <p:cNvPr id="138" name="Group 4">
              <a:extLst>
                <a:ext uri="{FF2B5EF4-FFF2-40B4-BE49-F238E27FC236}">
                  <a16:creationId xmlns:a16="http://schemas.microsoft.com/office/drawing/2014/main" id="{C720C475-67E1-704C-B295-BADF9326074A}"/>
                </a:ext>
              </a:extLst>
            </p:cNvPr>
            <p:cNvGrpSpPr>
              <a:grpSpLocks/>
            </p:cNvGrpSpPr>
            <p:nvPr/>
          </p:nvGrpSpPr>
          <p:grpSpPr bwMode="auto">
            <a:xfrm>
              <a:off x="5239234" y="4797429"/>
              <a:ext cx="355600" cy="347663"/>
              <a:chOff x="5799138" y="3614737"/>
              <a:chExt cx="355600" cy="347663"/>
            </a:xfrm>
          </p:grpSpPr>
          <p:sp>
            <p:nvSpPr>
              <p:cNvPr id="143" name="Oval 10">
                <a:extLst>
                  <a:ext uri="{FF2B5EF4-FFF2-40B4-BE49-F238E27FC236}">
                    <a16:creationId xmlns:a16="http://schemas.microsoft.com/office/drawing/2014/main" id="{D1820037-B218-374F-9A35-06B09264652C}"/>
                  </a:ext>
                </a:extLst>
              </p:cNvPr>
              <p:cNvSpPr>
                <a:spLocks noChangeArrowheads="1"/>
              </p:cNvSpPr>
              <p:nvPr/>
            </p:nvSpPr>
            <p:spPr bwMode="auto">
              <a:xfrm>
                <a:off x="5799138" y="3614737"/>
                <a:ext cx="355600" cy="347663"/>
              </a:xfrm>
              <a:prstGeom prst="ellipse">
                <a:avLst/>
              </a:prstGeom>
              <a:solidFill>
                <a:srgbClr val="008000"/>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44" name="AutoShape 11">
                <a:extLst>
                  <a:ext uri="{FF2B5EF4-FFF2-40B4-BE49-F238E27FC236}">
                    <a16:creationId xmlns:a16="http://schemas.microsoft.com/office/drawing/2014/main" id="{F4771E63-B8C9-AF4A-B8EC-E9232F9FD7CB}"/>
                  </a:ext>
                </a:extLst>
              </p:cNvPr>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45" name="AutoShape 12">
                <a:extLst>
                  <a:ext uri="{FF2B5EF4-FFF2-40B4-BE49-F238E27FC236}">
                    <a16:creationId xmlns:a16="http://schemas.microsoft.com/office/drawing/2014/main" id="{7EDD50CE-FB90-174A-8EFB-94B3EB097B8B}"/>
                  </a:ext>
                </a:extLst>
              </p:cNvPr>
              <p:cNvSpPr>
                <a:spLocks noChangeArrowheads="1"/>
              </p:cNvSpPr>
              <p:nvPr/>
            </p:nvSpPr>
            <p:spPr bwMode="auto">
              <a:xfrm rot="-8460389">
                <a:off x="5815013" y="3660775"/>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grpSp>
        <p:sp>
          <p:nvSpPr>
            <p:cNvPr id="139" name="Oval 14">
              <a:extLst>
                <a:ext uri="{FF2B5EF4-FFF2-40B4-BE49-F238E27FC236}">
                  <a16:creationId xmlns:a16="http://schemas.microsoft.com/office/drawing/2014/main" id="{2FCAF4E2-6BAB-5142-86E7-A02777C4EEA9}"/>
                </a:ext>
              </a:extLst>
            </p:cNvPr>
            <p:cNvSpPr>
              <a:spLocks noChangeArrowheads="1"/>
            </p:cNvSpPr>
            <p:nvPr/>
          </p:nvSpPr>
          <p:spPr bwMode="auto">
            <a:xfrm>
              <a:off x="5788509" y="4799017"/>
              <a:ext cx="357187" cy="357187"/>
            </a:xfrm>
            <a:prstGeom prst="ellipse">
              <a:avLst/>
            </a:prstGeom>
            <a:solidFill>
              <a:srgbClr val="0036A6"/>
            </a:solidFill>
            <a:ln w="12700">
              <a:solidFill>
                <a:srgbClr val="003367"/>
              </a:solidFill>
              <a:round/>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40" name="AutoShape 15">
              <a:extLst>
                <a:ext uri="{FF2B5EF4-FFF2-40B4-BE49-F238E27FC236}">
                  <a16:creationId xmlns:a16="http://schemas.microsoft.com/office/drawing/2014/main" id="{1B893F3F-33C4-1A49-968E-1533C4D3CF76}"/>
                </a:ext>
              </a:extLst>
            </p:cNvPr>
            <p:cNvSpPr>
              <a:spLocks noChangeArrowheads="1"/>
            </p:cNvSpPr>
            <p:nvPr/>
          </p:nvSpPr>
          <p:spPr bwMode="auto">
            <a:xfrm flipH="1">
              <a:off x="5913921" y="4876804"/>
              <a:ext cx="120650" cy="209550"/>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endParaRPr lang="en-US">
                <a:solidFill>
                  <a:srgbClr val="37305A"/>
                </a:solidFill>
                <a:latin typeface="Arial"/>
              </a:endParaRPr>
            </a:p>
          </p:txBody>
        </p:sp>
        <p:sp>
          <p:nvSpPr>
            <p:cNvPr id="141" name="AutoShape 16">
              <a:extLst>
                <a:ext uri="{FF2B5EF4-FFF2-40B4-BE49-F238E27FC236}">
                  <a16:creationId xmlns:a16="http://schemas.microsoft.com/office/drawing/2014/main" id="{9016269C-449C-B84A-9FBF-A895D30E80AE}"/>
                </a:ext>
              </a:extLst>
            </p:cNvPr>
            <p:cNvSpPr>
              <a:spLocks noChangeArrowheads="1"/>
            </p:cNvSpPr>
            <p:nvPr/>
          </p:nvSpPr>
          <p:spPr bwMode="auto">
            <a:xfrm rot="13139611">
              <a:off x="5804384" y="4846642"/>
              <a:ext cx="42862" cy="46037"/>
            </a:xfrm>
            <a:prstGeom prst="triangle">
              <a:avLst>
                <a:gd name="adj" fmla="val 50000"/>
              </a:avLst>
            </a:prstGeom>
            <a:solidFill>
              <a:srgbClr val="003367"/>
            </a:solidFill>
            <a:ln w="12700">
              <a:solidFill>
                <a:srgbClr val="003367"/>
              </a:solidFill>
              <a:miter lim="800000"/>
              <a:headEnd type="none" w="sm" len="sm"/>
              <a:tailEnd type="none" w="sm" len="sm"/>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7305A"/>
                </a:solidFill>
                <a:effectLst/>
                <a:uLnTx/>
                <a:uFillTx/>
                <a:latin typeface="Arial"/>
              </a:endParaRPr>
            </a:p>
          </p:txBody>
        </p:sp>
        <p:sp>
          <p:nvSpPr>
            <p:cNvPr id="142" name="Rectangle 74">
              <a:extLst>
                <a:ext uri="{FF2B5EF4-FFF2-40B4-BE49-F238E27FC236}">
                  <a16:creationId xmlns:a16="http://schemas.microsoft.com/office/drawing/2014/main" id="{BE3A5D41-777B-E54C-BFE2-03776DA4039B}"/>
                </a:ext>
              </a:extLst>
            </p:cNvPr>
            <p:cNvSpPr>
              <a:spLocks noChangeArrowheads="1"/>
            </p:cNvSpPr>
            <p:nvPr/>
          </p:nvSpPr>
          <p:spPr bwMode="auto">
            <a:xfrm>
              <a:off x="4545496" y="4699004"/>
              <a:ext cx="1752600" cy="533400"/>
            </a:xfrm>
            <a:prstGeom prst="rect">
              <a:avLst/>
            </a:prstGeom>
            <a:noFill/>
            <a:ln w="9525">
              <a:solidFill>
                <a:srgbClr val="003367"/>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a:cs typeface="Arial" charset="0"/>
              </a:endParaRPr>
            </a:p>
          </p:txBody>
        </p:sp>
      </p:grpSp>
      <p:sp>
        <p:nvSpPr>
          <p:cNvPr id="148" name="Text Box 93">
            <a:extLst>
              <a:ext uri="{FF2B5EF4-FFF2-40B4-BE49-F238E27FC236}">
                <a16:creationId xmlns:a16="http://schemas.microsoft.com/office/drawing/2014/main" id="{AEC4EEC3-BE9D-4840-BDBE-10578C4109A1}"/>
              </a:ext>
            </a:extLst>
          </p:cNvPr>
          <p:cNvSpPr txBox="1">
            <a:spLocks noChangeArrowheads="1"/>
          </p:cNvSpPr>
          <p:nvPr/>
        </p:nvSpPr>
        <p:spPr bwMode="auto">
          <a:xfrm>
            <a:off x="898131" y="4977319"/>
            <a:ext cx="1314469"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Arial" charset="0"/>
                <a:ea typeface="ＭＳ Ｐゴシック" charset="0"/>
              </a:rPr>
              <a:t>runqueue</a:t>
            </a:r>
            <a:endParaRPr kumimoji="0" lang="en-US" sz="1800" b="1"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 name="TextBox 9">
            <a:extLst>
              <a:ext uri="{FF2B5EF4-FFF2-40B4-BE49-F238E27FC236}">
                <a16:creationId xmlns:a16="http://schemas.microsoft.com/office/drawing/2014/main" id="{4E8EC0DF-E385-0540-A09A-F6DCAB3DEF8E}"/>
              </a:ext>
            </a:extLst>
          </p:cNvPr>
          <p:cNvSpPr txBox="1"/>
          <p:nvPr/>
        </p:nvSpPr>
        <p:spPr>
          <a:xfrm>
            <a:off x="3225800" y="5109132"/>
            <a:ext cx="2720290" cy="1200329"/>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Dispatch blue</a:t>
            </a:r>
          </a:p>
          <a:p>
            <a:pPr marL="342900" indent="-342900">
              <a:buAutoNum type="arabicPeriod"/>
            </a:pPr>
            <a:r>
              <a:rPr lang="en-US" dirty="0">
                <a:latin typeface="Calibri" panose="020F0502020204030204" pitchFamily="34" charset="0"/>
                <a:cs typeface="Calibri" panose="020F0502020204030204" pitchFamily="34" charset="0"/>
              </a:rPr>
              <a:t>Dispatch green</a:t>
            </a:r>
          </a:p>
          <a:p>
            <a:pPr marL="342900" indent="-342900">
              <a:buAutoNum type="arabicPeriod"/>
            </a:pPr>
            <a:r>
              <a:rPr lang="en-US" dirty="0">
                <a:latin typeface="Calibri" panose="020F0502020204030204" pitchFamily="34" charset="0"/>
                <a:cs typeface="Calibri" panose="020F0502020204030204" pitchFamily="34" charset="0"/>
              </a:rPr>
              <a:t>Return green to queue, then dispatch blue.</a:t>
            </a:r>
          </a:p>
        </p:txBody>
      </p:sp>
      <p:sp>
        <p:nvSpPr>
          <p:cNvPr id="15" name="TextBox 14">
            <a:extLst>
              <a:ext uri="{FF2B5EF4-FFF2-40B4-BE49-F238E27FC236}">
                <a16:creationId xmlns:a16="http://schemas.microsoft.com/office/drawing/2014/main" id="{67CCA11B-1CF4-F747-804E-9E9284520358}"/>
              </a:ext>
            </a:extLst>
          </p:cNvPr>
          <p:cNvSpPr txBox="1"/>
          <p:nvPr/>
        </p:nvSpPr>
        <p:spPr>
          <a:xfrm>
            <a:off x="5914741" y="3810583"/>
            <a:ext cx="312906" cy="369332"/>
          </a:xfrm>
          <a:prstGeom prst="rect">
            <a:avLst/>
          </a:prstGeom>
          <a:noFill/>
        </p:spPr>
        <p:txBody>
          <a:bodyPr wrap="none" rtlCol="0">
            <a:spAutoFit/>
          </a:bodyPr>
          <a:lstStyle/>
          <a:p>
            <a:r>
              <a:rPr lang="en-US" dirty="0"/>
              <a:t>1</a:t>
            </a:r>
          </a:p>
        </p:txBody>
      </p:sp>
      <p:sp>
        <p:nvSpPr>
          <p:cNvPr id="149" name="TextBox 148">
            <a:extLst>
              <a:ext uri="{FF2B5EF4-FFF2-40B4-BE49-F238E27FC236}">
                <a16:creationId xmlns:a16="http://schemas.microsoft.com/office/drawing/2014/main" id="{7CB584DC-DECC-3A4D-8E9C-19807CBFF75F}"/>
              </a:ext>
            </a:extLst>
          </p:cNvPr>
          <p:cNvSpPr txBox="1"/>
          <p:nvPr/>
        </p:nvSpPr>
        <p:spPr>
          <a:xfrm>
            <a:off x="6857191" y="3784417"/>
            <a:ext cx="312906" cy="369332"/>
          </a:xfrm>
          <a:prstGeom prst="rect">
            <a:avLst/>
          </a:prstGeom>
          <a:noFill/>
        </p:spPr>
        <p:txBody>
          <a:bodyPr wrap="none" rtlCol="0">
            <a:spAutoFit/>
          </a:bodyPr>
          <a:lstStyle/>
          <a:p>
            <a:r>
              <a:rPr lang="en-US" dirty="0"/>
              <a:t>2</a:t>
            </a:r>
          </a:p>
        </p:txBody>
      </p:sp>
      <p:sp>
        <p:nvSpPr>
          <p:cNvPr id="150" name="TextBox 149">
            <a:extLst>
              <a:ext uri="{FF2B5EF4-FFF2-40B4-BE49-F238E27FC236}">
                <a16:creationId xmlns:a16="http://schemas.microsoft.com/office/drawing/2014/main" id="{65672F0D-D014-C942-8A8B-740EC9108875}"/>
              </a:ext>
            </a:extLst>
          </p:cNvPr>
          <p:cNvSpPr txBox="1"/>
          <p:nvPr/>
        </p:nvSpPr>
        <p:spPr>
          <a:xfrm>
            <a:off x="7885891" y="3809817"/>
            <a:ext cx="31290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858741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C450B-E9B2-5F46-8FBA-AAFBEDDF8CD2}"/>
              </a:ext>
            </a:extLst>
          </p:cNvPr>
          <p:cNvSpPr>
            <a:spLocks noGrp="1"/>
          </p:cNvSpPr>
          <p:nvPr>
            <p:ph type="title"/>
          </p:nvPr>
        </p:nvSpPr>
        <p:spPr/>
        <p:txBody>
          <a:bodyPr/>
          <a:lstStyle/>
          <a:p>
            <a:r>
              <a:rPr lang="en-US" dirty="0"/>
              <a:t>Activation upcalls</a:t>
            </a:r>
          </a:p>
        </p:txBody>
      </p:sp>
      <p:sp>
        <p:nvSpPr>
          <p:cNvPr id="3" name="Content Placeholder 2">
            <a:extLst>
              <a:ext uri="{FF2B5EF4-FFF2-40B4-BE49-F238E27FC236}">
                <a16:creationId xmlns:a16="http://schemas.microsoft.com/office/drawing/2014/main" id="{398617B1-4854-2E44-832F-26FF5B87ADB4}"/>
              </a:ext>
            </a:extLst>
          </p:cNvPr>
          <p:cNvSpPr>
            <a:spLocks noGrp="1"/>
          </p:cNvSpPr>
          <p:nvPr>
            <p:ph idx="1"/>
          </p:nvPr>
        </p:nvSpPr>
        <p:spPr>
          <a:xfrm>
            <a:off x="457200" y="1587500"/>
            <a:ext cx="8226425" cy="4111625"/>
          </a:xfrm>
        </p:spPr>
        <p:txBody>
          <a:bodyPr/>
          <a:lstStyle/>
          <a:p>
            <a:pPr marL="457200" indent="-457200">
              <a:buFont typeface="+mj-lt"/>
              <a:buAutoNum type="arabicPeriod"/>
            </a:pPr>
            <a:r>
              <a:rPr lang="en-US" dirty="0"/>
              <a:t>Add new core</a:t>
            </a:r>
          </a:p>
          <a:p>
            <a:pPr marL="857250" lvl="1" indent="-457200"/>
            <a:r>
              <a:rPr lang="en-US" dirty="0"/>
              <a:t>ULTS picks a thread/context and dispatches it. </a:t>
            </a:r>
          </a:p>
          <a:p>
            <a:pPr marL="457200" indent="-457200">
              <a:buFont typeface="+mj-lt"/>
              <a:buAutoNum type="arabicPeriod"/>
            </a:pPr>
            <a:r>
              <a:rPr lang="en-US" dirty="0"/>
              <a:t>Blocked context</a:t>
            </a:r>
          </a:p>
          <a:p>
            <a:pPr marL="857250" lvl="1" indent="-457200"/>
            <a:r>
              <a:rPr lang="en-US" dirty="0"/>
              <a:t>ULTS picks another thread and dispatches it.</a:t>
            </a:r>
          </a:p>
          <a:p>
            <a:pPr marL="457200" indent="-457200">
              <a:buFont typeface="+mj-lt"/>
              <a:buAutoNum type="arabicPeriod"/>
            </a:pPr>
            <a:r>
              <a:rPr lang="en-US" dirty="0"/>
              <a:t>Unblocked context</a:t>
            </a:r>
          </a:p>
          <a:p>
            <a:pPr lvl="1" indent="-342900"/>
            <a:r>
              <a:rPr lang="en-US" dirty="0"/>
              <a:t>Unblocked context to resume (A). </a:t>
            </a:r>
          </a:p>
          <a:p>
            <a:pPr lvl="1" indent="-342900"/>
            <a:r>
              <a:rPr lang="en-US" b="1" dirty="0"/>
              <a:t>And</a:t>
            </a:r>
            <a:r>
              <a:rPr lang="en-US" dirty="0"/>
              <a:t> context (B) from core used for upcall.</a:t>
            </a:r>
          </a:p>
          <a:p>
            <a:pPr lvl="1" indent="-342900"/>
            <a:r>
              <a:rPr lang="en-US" dirty="0"/>
              <a:t>Put A or B back on </a:t>
            </a:r>
            <a:r>
              <a:rPr lang="en-US" dirty="0" err="1"/>
              <a:t>runqueue</a:t>
            </a:r>
            <a:r>
              <a:rPr lang="en-US" dirty="0"/>
              <a:t>, resume the other.</a:t>
            </a:r>
          </a:p>
          <a:p>
            <a:pPr marL="457200" indent="-457200">
              <a:buFont typeface="+mj-lt"/>
              <a:buAutoNum type="arabicPeriod"/>
            </a:pPr>
            <a:r>
              <a:rPr lang="en-US" dirty="0"/>
              <a:t>Preempted core!</a:t>
            </a:r>
          </a:p>
          <a:p>
            <a:pPr lvl="1" indent="-342900"/>
            <a:r>
              <a:rPr lang="en-US" dirty="0"/>
              <a:t>Ready context (A) of preempted virtual core.</a:t>
            </a:r>
          </a:p>
          <a:p>
            <a:pPr lvl="1" indent="-342900"/>
            <a:r>
              <a:rPr lang="en-US" dirty="0"/>
              <a:t>Deliver/handle as for #3.</a:t>
            </a:r>
          </a:p>
          <a:p>
            <a:pPr marL="857250" lvl="1" indent="-457200">
              <a:buFont typeface="+mj-lt"/>
              <a:buAutoNum type="arabicPeriod"/>
            </a:pPr>
            <a:endParaRPr lang="en-US" dirty="0"/>
          </a:p>
        </p:txBody>
      </p:sp>
      <p:sp>
        <p:nvSpPr>
          <p:cNvPr id="4" name="AutoShape 16">
            <a:extLst>
              <a:ext uri="{FF2B5EF4-FFF2-40B4-BE49-F238E27FC236}">
                <a16:creationId xmlns:a16="http://schemas.microsoft.com/office/drawing/2014/main" id="{4601C24F-D87B-204D-8F7A-93CBA5EC50F5}"/>
              </a:ext>
            </a:extLst>
          </p:cNvPr>
          <p:cNvSpPr>
            <a:spLocks noChangeArrowheads="1"/>
          </p:cNvSpPr>
          <p:nvPr/>
        </p:nvSpPr>
        <p:spPr bwMode="auto">
          <a:xfrm>
            <a:off x="7761761" y="3276366"/>
            <a:ext cx="337210" cy="138308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a:solidFill>
                <a:srgbClr val="000000"/>
              </a:solidFill>
              <a:ea typeface="ＭＳ Ｐゴシック" charset="0"/>
            </a:endParaRPr>
          </a:p>
        </p:txBody>
      </p:sp>
      <p:sp>
        <p:nvSpPr>
          <p:cNvPr id="5" name="Rectangle 4">
            <a:extLst>
              <a:ext uri="{FF2B5EF4-FFF2-40B4-BE49-F238E27FC236}">
                <a16:creationId xmlns:a16="http://schemas.microsoft.com/office/drawing/2014/main" id="{6421A5EA-56D6-6347-ABF5-97FEBD4C0CBB}"/>
              </a:ext>
            </a:extLst>
          </p:cNvPr>
          <p:cNvSpPr/>
          <p:nvPr/>
        </p:nvSpPr>
        <p:spPr bwMode="auto">
          <a:xfrm flipV="1">
            <a:off x="7297727" y="2826579"/>
            <a:ext cx="1193129" cy="449787"/>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ea typeface="ＭＳ Ｐゴシック" charset="0"/>
              <a:cs typeface="Arial" charset="0"/>
            </a:endParaRPr>
          </a:p>
        </p:txBody>
      </p:sp>
      <p:sp>
        <p:nvSpPr>
          <p:cNvPr id="6" name="AutoShape 8">
            <a:extLst>
              <a:ext uri="{FF2B5EF4-FFF2-40B4-BE49-F238E27FC236}">
                <a16:creationId xmlns:a16="http://schemas.microsoft.com/office/drawing/2014/main" id="{F51774F1-28BE-6D4E-B47E-9158ACCC869C}"/>
              </a:ext>
            </a:extLst>
          </p:cNvPr>
          <p:cNvSpPr>
            <a:spLocks noChangeArrowheads="1"/>
          </p:cNvSpPr>
          <p:nvPr/>
        </p:nvSpPr>
        <p:spPr bwMode="auto">
          <a:xfrm flipV="1">
            <a:off x="7297727" y="4495523"/>
            <a:ext cx="1193129" cy="476756"/>
          </a:xfrm>
          <a:prstGeom prst="flowChartProcess">
            <a:avLst/>
          </a:prstGeom>
          <a:solidFill>
            <a:srgbClr val="99CC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Tree>
    <p:extLst>
      <p:ext uri="{BB962C8B-B14F-4D97-AF65-F5344CB8AC3E}">
        <p14:creationId xmlns:p14="http://schemas.microsoft.com/office/powerpoint/2010/main" val="398138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EE92C0-BFE4-834D-B38F-FFF8EA0A7B6F}"/>
              </a:ext>
            </a:extLst>
          </p:cNvPr>
          <p:cNvSpPr>
            <a:spLocks noGrp="1"/>
          </p:cNvSpPr>
          <p:nvPr>
            <p:ph type="title"/>
          </p:nvPr>
        </p:nvSpPr>
        <p:spPr/>
        <p:txBody>
          <a:bodyPr/>
          <a:lstStyle/>
          <a:p>
            <a:r>
              <a:rPr lang="en-US" dirty="0"/>
              <a:t>Complications</a:t>
            </a:r>
          </a:p>
        </p:txBody>
      </p:sp>
      <p:sp>
        <p:nvSpPr>
          <p:cNvPr id="4" name="Content Placeholder 3">
            <a:extLst>
              <a:ext uri="{FF2B5EF4-FFF2-40B4-BE49-F238E27FC236}">
                <a16:creationId xmlns:a16="http://schemas.microsoft.com/office/drawing/2014/main" id="{1438467D-DA4F-A149-9893-450346C2CFE5}"/>
              </a:ext>
            </a:extLst>
          </p:cNvPr>
          <p:cNvSpPr>
            <a:spLocks noGrp="1"/>
          </p:cNvSpPr>
          <p:nvPr>
            <p:ph idx="1"/>
          </p:nvPr>
        </p:nvSpPr>
        <p:spPr/>
        <p:txBody>
          <a:bodyPr/>
          <a:lstStyle/>
          <a:p>
            <a:r>
              <a:rPr lang="en-US" b="1" dirty="0"/>
              <a:t>If</a:t>
            </a:r>
            <a:r>
              <a:rPr lang="en-US" dirty="0"/>
              <a:t> a core is </a:t>
            </a:r>
            <a:r>
              <a:rPr lang="en-US" dirty="0" err="1"/>
              <a:t>prempted</a:t>
            </a:r>
            <a:r>
              <a:rPr lang="en-US" dirty="0"/>
              <a:t> in ULTS code (e.g., context switch)</a:t>
            </a:r>
          </a:p>
          <a:p>
            <a:r>
              <a:rPr lang="en-US" b="1" dirty="0"/>
              <a:t>or</a:t>
            </a:r>
            <a:r>
              <a:rPr lang="en-US" dirty="0"/>
              <a:t> in a spinlock-protected critical section</a:t>
            </a:r>
          </a:p>
          <a:p>
            <a:r>
              <a:rPr lang="en-US" b="1" dirty="0"/>
              <a:t>then</a:t>
            </a:r>
            <a:r>
              <a:rPr lang="en-US" dirty="0"/>
              <a:t> ULTS must resume the preempted context until it exits its critical section.</a:t>
            </a:r>
          </a:p>
          <a:p>
            <a:r>
              <a:rPr lang="en-US" b="1" dirty="0"/>
              <a:t>Note</a:t>
            </a:r>
            <a:r>
              <a:rPr lang="en-US" dirty="0"/>
              <a:t>: this approach enables </a:t>
            </a:r>
            <a:r>
              <a:rPr lang="en-US" b="1" dirty="0"/>
              <a:t>safe spinlocks in user mode</a:t>
            </a:r>
            <a:r>
              <a:rPr lang="en-US" dirty="0"/>
              <a:t>.   If preempted, ULTS resumes thread immediately on another core.</a:t>
            </a:r>
          </a:p>
          <a:p>
            <a:r>
              <a:rPr lang="en-US" dirty="0"/>
              <a:t>Page fault in ULTS code also requires special handling.</a:t>
            </a:r>
          </a:p>
          <a:p>
            <a:endParaRPr lang="en-US" dirty="0"/>
          </a:p>
        </p:txBody>
      </p:sp>
      <p:sp>
        <p:nvSpPr>
          <p:cNvPr id="5" name="TextBox 4">
            <a:extLst>
              <a:ext uri="{FF2B5EF4-FFF2-40B4-BE49-F238E27FC236}">
                <a16:creationId xmlns:a16="http://schemas.microsoft.com/office/drawing/2014/main" id="{B62F90DD-197B-E543-9371-D275D5994561}"/>
              </a:ext>
            </a:extLst>
          </p:cNvPr>
          <p:cNvSpPr txBox="1"/>
          <p:nvPr/>
        </p:nvSpPr>
        <p:spPr>
          <a:xfrm>
            <a:off x="6589705" y="175746"/>
            <a:ext cx="2831880" cy="523220"/>
          </a:xfrm>
          <a:prstGeom prst="rect">
            <a:avLst/>
          </a:prstGeom>
          <a:noFill/>
        </p:spPr>
        <p:txBody>
          <a:bodyPr wrap="square" rtlCol="0">
            <a:spAutoFit/>
          </a:bodyPr>
          <a:lstStyle/>
          <a:p>
            <a:r>
              <a:rPr lang="en-US" sz="1400" b="1" dirty="0"/>
              <a:t>Scheduler Activations.</a:t>
            </a:r>
            <a:r>
              <a:rPr lang="en-US" sz="1400" dirty="0"/>
              <a:t>  Anderson et. al. SOSP 1991</a:t>
            </a:r>
          </a:p>
        </p:txBody>
      </p:sp>
    </p:spTree>
    <p:extLst>
      <p:ext uri="{BB962C8B-B14F-4D97-AF65-F5344CB8AC3E}">
        <p14:creationId xmlns:p14="http://schemas.microsoft.com/office/powerpoint/2010/main" val="666097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FEC5-94E0-444D-9EFC-D9DF1A405937}"/>
              </a:ext>
            </a:extLst>
          </p:cNvPr>
          <p:cNvSpPr>
            <a:spLocks noGrp="1"/>
          </p:cNvSpPr>
          <p:nvPr>
            <p:ph type="title"/>
          </p:nvPr>
        </p:nvSpPr>
        <p:spPr/>
        <p:txBody>
          <a:bodyPr/>
          <a:lstStyle/>
          <a:p>
            <a:r>
              <a:rPr lang="en-US" dirty="0"/>
              <a:t>A classic systems paper</a:t>
            </a:r>
          </a:p>
        </p:txBody>
      </p:sp>
      <p:sp>
        <p:nvSpPr>
          <p:cNvPr id="3" name="Content Placeholder 2">
            <a:extLst>
              <a:ext uri="{FF2B5EF4-FFF2-40B4-BE49-F238E27FC236}">
                <a16:creationId xmlns:a16="http://schemas.microsoft.com/office/drawing/2014/main" id="{03449653-D07E-ED47-8121-F960035D0A51}"/>
              </a:ext>
            </a:extLst>
          </p:cNvPr>
          <p:cNvSpPr>
            <a:spLocks noGrp="1"/>
          </p:cNvSpPr>
          <p:nvPr>
            <p:ph idx="1"/>
          </p:nvPr>
        </p:nvSpPr>
        <p:spPr/>
        <p:txBody>
          <a:bodyPr/>
          <a:lstStyle/>
          <a:p>
            <a:r>
              <a:rPr lang="en-US" b="1" dirty="0"/>
              <a:t>Kernel-level threads: well-integrated, but slow.</a:t>
            </a:r>
          </a:p>
          <a:p>
            <a:pPr lvl="1"/>
            <a:r>
              <a:rPr lang="en-US" dirty="0"/>
              <a:t>Kernel has full view of </a:t>
            </a:r>
            <a:r>
              <a:rPr lang="en-US" dirty="0" err="1"/>
              <a:t>threads+resources</a:t>
            </a:r>
            <a:r>
              <a:rPr lang="en-US" dirty="0"/>
              <a:t>, manages everything.</a:t>
            </a:r>
          </a:p>
          <a:p>
            <a:pPr lvl="1"/>
            <a:r>
              <a:rPr lang="en-US" dirty="0"/>
              <a:t>The cost is </a:t>
            </a:r>
            <a:r>
              <a:rPr lang="en-US" b="1" dirty="0"/>
              <a:t>inherent</a:t>
            </a:r>
            <a:r>
              <a:rPr lang="en-US" dirty="0"/>
              <a:t>: protection, traps, dilemma of generality.</a:t>
            </a:r>
          </a:p>
          <a:p>
            <a:r>
              <a:rPr lang="en-US" b="1" dirty="0"/>
              <a:t>ULTS threads: fast, but poorly integrated.</a:t>
            </a:r>
          </a:p>
          <a:p>
            <a:pPr lvl="1"/>
            <a:r>
              <a:rPr lang="en-US" dirty="0"/>
              <a:t>Can’t react to changing number of cores.</a:t>
            </a:r>
          </a:p>
          <a:p>
            <a:pPr lvl="1"/>
            <a:r>
              <a:rPr lang="en-US" dirty="0"/>
              <a:t>Can’t manage your cores.</a:t>
            </a:r>
          </a:p>
          <a:p>
            <a:pPr lvl="1"/>
            <a:r>
              <a:rPr lang="en-US" dirty="0"/>
              <a:t>Can’t use spinlocks or priority.</a:t>
            </a:r>
          </a:p>
          <a:p>
            <a:pPr lvl="1"/>
            <a:r>
              <a:rPr lang="en-US" dirty="0"/>
              <a:t>Can’t overlap compute and I/O.</a:t>
            </a:r>
          </a:p>
          <a:p>
            <a:r>
              <a:rPr lang="en-US" dirty="0"/>
              <a:t>Scheduler Activations model yields the benefits of both and the drawbacks of neither.</a:t>
            </a:r>
          </a:p>
          <a:p>
            <a:r>
              <a:rPr lang="en-US" b="1" dirty="0"/>
              <a:t>Yes, you can have it all.</a:t>
            </a:r>
          </a:p>
          <a:p>
            <a:pPr marL="0" indent="0">
              <a:buNone/>
            </a:pPr>
            <a:endParaRPr lang="en-US" dirty="0"/>
          </a:p>
          <a:p>
            <a:pPr marL="0" indent="0">
              <a:buNone/>
            </a:pPr>
            <a:endParaRPr lang="en-US" dirty="0"/>
          </a:p>
          <a:p>
            <a:endParaRPr lang="en-US" dirty="0"/>
          </a:p>
          <a:p>
            <a:pPr lvl="1"/>
            <a:endParaRPr lang="en-US" dirty="0"/>
          </a:p>
        </p:txBody>
      </p:sp>
    </p:spTree>
    <p:extLst>
      <p:ext uri="{BB962C8B-B14F-4D97-AF65-F5344CB8AC3E}">
        <p14:creationId xmlns:p14="http://schemas.microsoft.com/office/powerpoint/2010/main" val="123618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838D-484A-B54F-81C3-4F068541FB5F}"/>
              </a:ext>
            </a:extLst>
          </p:cNvPr>
          <p:cNvSpPr>
            <a:spLocks noGrp="1"/>
          </p:cNvSpPr>
          <p:nvPr>
            <p:ph type="title"/>
          </p:nvPr>
        </p:nvSpPr>
        <p:spPr/>
        <p:txBody>
          <a:bodyPr/>
          <a:lstStyle/>
          <a:p>
            <a:r>
              <a:rPr lang="en-US" dirty="0"/>
              <a:t>A classic systems paper</a:t>
            </a:r>
          </a:p>
        </p:txBody>
      </p:sp>
      <p:sp>
        <p:nvSpPr>
          <p:cNvPr id="3" name="Content Placeholder 2">
            <a:extLst>
              <a:ext uri="{FF2B5EF4-FFF2-40B4-BE49-F238E27FC236}">
                <a16:creationId xmlns:a16="http://schemas.microsoft.com/office/drawing/2014/main" id="{7F941193-691B-144E-83D8-3FF81BCABB73}"/>
              </a:ext>
            </a:extLst>
          </p:cNvPr>
          <p:cNvSpPr>
            <a:spLocks noGrp="1"/>
          </p:cNvSpPr>
          <p:nvPr>
            <p:ph idx="1"/>
          </p:nvPr>
        </p:nvSpPr>
        <p:spPr>
          <a:xfrm>
            <a:off x="457200" y="1574800"/>
            <a:ext cx="8226425" cy="4111625"/>
          </a:xfrm>
        </p:spPr>
        <p:txBody>
          <a:bodyPr/>
          <a:lstStyle/>
          <a:p>
            <a:r>
              <a:rPr lang="en-US" dirty="0"/>
              <a:t>The solution is transparent to programmers.</a:t>
            </a:r>
          </a:p>
          <a:p>
            <a:pPr lvl="1"/>
            <a:r>
              <a:rPr lang="en-US" dirty="0"/>
              <a:t>Library implements familiar program abstraction: </a:t>
            </a:r>
            <a:r>
              <a:rPr lang="en-US" b="1" dirty="0"/>
              <a:t>threads</a:t>
            </a:r>
            <a:r>
              <a:rPr lang="en-US" dirty="0"/>
              <a:t>.</a:t>
            </a:r>
          </a:p>
          <a:p>
            <a:pPr lvl="1"/>
            <a:r>
              <a:rPr lang="en-US" dirty="0"/>
              <a:t>Kernel handles machine-defined objects: </a:t>
            </a:r>
            <a:r>
              <a:rPr lang="en-US" b="1" dirty="0"/>
              <a:t>cores</a:t>
            </a:r>
            <a:r>
              <a:rPr lang="en-US" dirty="0"/>
              <a:t> and </a:t>
            </a:r>
            <a:r>
              <a:rPr lang="en-US" b="1" dirty="0"/>
              <a:t>contexts</a:t>
            </a:r>
            <a:r>
              <a:rPr lang="en-US" dirty="0"/>
              <a:t>.</a:t>
            </a:r>
          </a:p>
          <a:p>
            <a:pPr lvl="1"/>
            <a:r>
              <a:rPr lang="en-US" dirty="0"/>
              <a:t>Support for the programming model is decoupled from kernel.</a:t>
            </a:r>
          </a:p>
          <a:p>
            <a:r>
              <a:rPr lang="en-US" dirty="0"/>
              <a:t>Rewire your brain, rethink the foundations.</a:t>
            </a:r>
          </a:p>
          <a:p>
            <a:r>
              <a:rPr lang="en-US" dirty="0"/>
              <a:t>This landmark paper launched direction of </a:t>
            </a:r>
            <a:r>
              <a:rPr lang="en-US" b="1" dirty="0"/>
              <a:t>library OS</a:t>
            </a:r>
            <a:r>
              <a:rPr lang="en-US" dirty="0"/>
              <a:t>.</a:t>
            </a:r>
          </a:p>
          <a:p>
            <a:pPr lvl="1"/>
            <a:r>
              <a:rPr lang="en-US" dirty="0"/>
              <a:t>Beyond microkernels</a:t>
            </a:r>
          </a:p>
          <a:p>
            <a:pPr lvl="1"/>
            <a:r>
              <a:rPr lang="en-US" dirty="0"/>
              <a:t>Exokernel (MIT 1995-): ”no abstractions” for kernel, just raw resources and protected control of the machine.</a:t>
            </a:r>
          </a:p>
          <a:p>
            <a:pPr lvl="1"/>
            <a:r>
              <a:rPr lang="en-US" dirty="0"/>
              <a:t>Trusted execution environments—enclaves.  Haven, Scone.</a:t>
            </a:r>
          </a:p>
          <a:p>
            <a:pPr lvl="1"/>
            <a:r>
              <a:rPr lang="en-US" dirty="0" err="1"/>
              <a:t>Unikernels</a:t>
            </a:r>
            <a:r>
              <a:rPr lang="en-US" dirty="0"/>
              <a:t>, kernels for high-speed server VMs.  Dune, Arrakis.</a:t>
            </a:r>
          </a:p>
          <a:p>
            <a:pPr lvl="1"/>
            <a:r>
              <a:rPr lang="en-US" dirty="0"/>
              <a:t>Serverless cloud computing</a:t>
            </a:r>
          </a:p>
          <a:p>
            <a:pPr marL="0" indent="0">
              <a:buNone/>
            </a:pPr>
            <a:endParaRPr lang="en-US" b="1" dirty="0"/>
          </a:p>
          <a:p>
            <a:endParaRPr lang="en-US" dirty="0"/>
          </a:p>
        </p:txBody>
      </p:sp>
    </p:spTree>
    <p:extLst>
      <p:ext uri="{BB962C8B-B14F-4D97-AF65-F5344CB8AC3E}">
        <p14:creationId xmlns:p14="http://schemas.microsoft.com/office/powerpoint/2010/main" val="3158003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CE9A-696F-7640-A8DB-2397BA667579}"/>
              </a:ext>
            </a:extLst>
          </p:cNvPr>
          <p:cNvSpPr>
            <a:spLocks noGrp="1"/>
          </p:cNvSpPr>
          <p:nvPr>
            <p:ph type="title"/>
          </p:nvPr>
        </p:nvSpPr>
        <p:spPr/>
        <p:txBody>
          <a:bodyPr/>
          <a:lstStyle/>
          <a:p>
            <a:r>
              <a:rPr lang="en-US" dirty="0"/>
              <a:t>Example (T1)</a:t>
            </a:r>
          </a:p>
        </p:txBody>
      </p:sp>
      <p:sp>
        <p:nvSpPr>
          <p:cNvPr id="4" name="Content Placeholder 1">
            <a:extLst>
              <a:ext uri="{FF2B5EF4-FFF2-40B4-BE49-F238E27FC236}">
                <a16:creationId xmlns:a16="http://schemas.microsoft.com/office/drawing/2014/main" id="{9DCB9471-A6FA-EA4E-8754-61EBD97BEAE8}"/>
              </a:ext>
            </a:extLst>
          </p:cNvPr>
          <p:cNvSpPr>
            <a:spLocks noGrp="1"/>
          </p:cNvSpPr>
          <p:nvPr>
            <p:ph idx="1"/>
          </p:nvPr>
        </p:nvSpPr>
        <p:spPr>
          <a:xfrm>
            <a:off x="560387" y="5694362"/>
            <a:ext cx="8226425" cy="631825"/>
          </a:xfrm>
        </p:spPr>
        <p:txBody>
          <a:bodyPr/>
          <a:lstStyle/>
          <a:p>
            <a:pPr marL="0" indent="0">
              <a:buNone/>
            </a:pPr>
            <a:r>
              <a:rPr lang="en-US" sz="2000" dirty="0">
                <a:ea typeface="ＭＳ Ｐゴシック" charset="0"/>
                <a:cs typeface="ＭＳ Ｐゴシック" charset="0"/>
              </a:rPr>
              <a:t>At time Tl, the kernel allocates the application two processors (cores). On each core, the kernel upcalls to ULTS code that picks a thread from the ready list and starts running it.</a:t>
            </a:r>
          </a:p>
          <a:p>
            <a:endParaRPr lang="en-US" sz="2000" dirty="0"/>
          </a:p>
        </p:txBody>
      </p:sp>
      <p:pic>
        <p:nvPicPr>
          <p:cNvPr id="5" name="Picture 3">
            <a:extLst>
              <a:ext uri="{FF2B5EF4-FFF2-40B4-BE49-F238E27FC236}">
                <a16:creationId xmlns:a16="http://schemas.microsoft.com/office/drawing/2014/main" id="{5EF13FCB-5BE6-D245-9D2A-9A4DBB0DD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88" y="1277938"/>
            <a:ext cx="6183312" cy="4284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33F25B4-8213-EC48-A559-5CFFE3D807AB}"/>
              </a:ext>
            </a:extLst>
          </p:cNvPr>
          <p:cNvSpPr txBox="1"/>
          <p:nvPr/>
        </p:nvSpPr>
        <p:spPr>
          <a:xfrm>
            <a:off x="6589705" y="175746"/>
            <a:ext cx="2831880" cy="523220"/>
          </a:xfrm>
          <a:prstGeom prst="rect">
            <a:avLst/>
          </a:prstGeom>
          <a:noFill/>
        </p:spPr>
        <p:txBody>
          <a:bodyPr wrap="square" rtlCol="0">
            <a:spAutoFit/>
          </a:bodyPr>
          <a:lstStyle/>
          <a:p>
            <a:r>
              <a:rPr lang="en-US" sz="1400" b="1" dirty="0"/>
              <a:t>Scheduler Activations.</a:t>
            </a:r>
            <a:r>
              <a:rPr lang="en-US" sz="1400" dirty="0"/>
              <a:t>  Anderson et. al. SOSP 1991</a:t>
            </a:r>
          </a:p>
        </p:txBody>
      </p:sp>
    </p:spTree>
    <p:extLst>
      <p:ext uri="{BB962C8B-B14F-4D97-AF65-F5344CB8AC3E}">
        <p14:creationId xmlns:p14="http://schemas.microsoft.com/office/powerpoint/2010/main" val="70840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CE9A-696F-7640-A8DB-2397BA667579}"/>
              </a:ext>
            </a:extLst>
          </p:cNvPr>
          <p:cNvSpPr>
            <a:spLocks noGrp="1"/>
          </p:cNvSpPr>
          <p:nvPr>
            <p:ph type="title"/>
          </p:nvPr>
        </p:nvSpPr>
        <p:spPr/>
        <p:txBody>
          <a:bodyPr/>
          <a:lstStyle/>
          <a:p>
            <a:r>
              <a:rPr lang="en-US" dirty="0"/>
              <a:t>Example (T2)</a:t>
            </a:r>
          </a:p>
        </p:txBody>
      </p:sp>
      <p:pic>
        <p:nvPicPr>
          <p:cNvPr id="6" name="Picture 4">
            <a:extLst>
              <a:ext uri="{FF2B5EF4-FFF2-40B4-BE49-F238E27FC236}">
                <a16:creationId xmlns:a16="http://schemas.microsoft.com/office/drawing/2014/main" id="{1D12C047-4C16-6A46-848C-2301CAD49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 y="1714500"/>
            <a:ext cx="5108575" cy="412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Content Placeholder 1">
            <a:extLst>
              <a:ext uri="{FF2B5EF4-FFF2-40B4-BE49-F238E27FC236}">
                <a16:creationId xmlns:a16="http://schemas.microsoft.com/office/drawing/2014/main" id="{146BD732-BC14-4E48-8193-E3616FB1F627}"/>
              </a:ext>
            </a:extLst>
          </p:cNvPr>
          <p:cNvSpPr txBox="1">
            <a:spLocks/>
          </p:cNvSpPr>
          <p:nvPr/>
        </p:nvSpPr>
        <p:spPr bwMode="auto">
          <a:xfrm>
            <a:off x="5257800" y="2797175"/>
            <a:ext cx="3556000" cy="6318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marL="0" indent="0">
              <a:buNone/>
            </a:pPr>
            <a:r>
              <a:rPr lang="en-US" sz="1800" kern="0" dirty="0"/>
              <a:t>At time T2, thread 1 </a:t>
            </a:r>
            <a:r>
              <a:rPr lang="en-US" sz="1800" b="1" kern="0" dirty="0"/>
              <a:t>blocks</a:t>
            </a:r>
            <a:r>
              <a:rPr lang="en-US" sz="1800" kern="0" dirty="0"/>
              <a:t> in the kernel. To notify ULTS of this event, the kernel takes the processor that had been running thread 1 and performs an upcall in the context of a fresh scheduler activation. The ULTS scheduler uses the core to take another thread off the ready list and start running it.</a:t>
            </a:r>
          </a:p>
        </p:txBody>
      </p:sp>
      <p:sp>
        <p:nvSpPr>
          <p:cNvPr id="8" name="TextBox 7">
            <a:extLst>
              <a:ext uri="{FF2B5EF4-FFF2-40B4-BE49-F238E27FC236}">
                <a16:creationId xmlns:a16="http://schemas.microsoft.com/office/drawing/2014/main" id="{83D54208-8C4B-384D-8626-7D2020FB4FBE}"/>
              </a:ext>
            </a:extLst>
          </p:cNvPr>
          <p:cNvSpPr txBox="1"/>
          <p:nvPr/>
        </p:nvSpPr>
        <p:spPr>
          <a:xfrm>
            <a:off x="6589705" y="175746"/>
            <a:ext cx="2831880" cy="523220"/>
          </a:xfrm>
          <a:prstGeom prst="rect">
            <a:avLst/>
          </a:prstGeom>
          <a:noFill/>
        </p:spPr>
        <p:txBody>
          <a:bodyPr wrap="square" rtlCol="0">
            <a:spAutoFit/>
          </a:bodyPr>
          <a:lstStyle/>
          <a:p>
            <a:r>
              <a:rPr lang="en-US" sz="1400" b="1" dirty="0"/>
              <a:t>Scheduler Activations.</a:t>
            </a:r>
            <a:r>
              <a:rPr lang="en-US" sz="1400" dirty="0"/>
              <a:t>  Anderson et. al. SOSP 1991</a:t>
            </a:r>
          </a:p>
        </p:txBody>
      </p:sp>
    </p:spTree>
    <p:extLst>
      <p:ext uri="{BB962C8B-B14F-4D97-AF65-F5344CB8AC3E}">
        <p14:creationId xmlns:p14="http://schemas.microsoft.com/office/powerpoint/2010/main" val="408375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79DDFF-59AC-704A-ADA2-2647B364B993}"/>
              </a:ext>
            </a:extLst>
          </p:cNvPr>
          <p:cNvSpPr>
            <a:spLocks noGrp="1"/>
          </p:cNvSpPr>
          <p:nvPr>
            <p:ph type="title"/>
          </p:nvPr>
        </p:nvSpPr>
        <p:spPr/>
        <p:txBody>
          <a:bodyPr/>
          <a:lstStyle/>
          <a:p>
            <a:r>
              <a:rPr lang="en-US" dirty="0"/>
              <a:t>Example (T3)</a:t>
            </a:r>
          </a:p>
        </p:txBody>
      </p:sp>
      <p:pic>
        <p:nvPicPr>
          <p:cNvPr id="5" name="Picture 4">
            <a:extLst>
              <a:ext uri="{FF2B5EF4-FFF2-40B4-BE49-F238E27FC236}">
                <a16:creationId xmlns:a16="http://schemas.microsoft.com/office/drawing/2014/main" id="{1F29A91A-8F37-0948-824C-930598334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627" y="1695449"/>
            <a:ext cx="5226727" cy="41338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033949B0-5A1F-1F47-9EE9-31FC96916786}"/>
              </a:ext>
            </a:extLst>
          </p:cNvPr>
          <p:cNvSpPr/>
          <p:nvPr/>
        </p:nvSpPr>
        <p:spPr>
          <a:xfrm>
            <a:off x="5666014" y="1695449"/>
            <a:ext cx="3477986" cy="4801314"/>
          </a:xfrm>
          <a:prstGeom prst="rect">
            <a:avLst/>
          </a:prstGeom>
        </p:spPr>
        <p:txBody>
          <a:bodyPr wrap="square">
            <a:spAutoFit/>
          </a:bodyPr>
          <a:lstStyle/>
          <a:p>
            <a:r>
              <a:rPr lang="en-US" dirty="0"/>
              <a:t>At time T3, the </a:t>
            </a:r>
            <a:r>
              <a:rPr lang="en-US" b="1" dirty="0"/>
              <a:t>I/O completes</a:t>
            </a:r>
            <a:r>
              <a:rPr lang="en-US" dirty="0"/>
              <a:t>. Kernel notifies ULTS of the event, but this requires a core. The kernel preempts one of the cores running in the VAS and uses it to do the upcall. (If there are no cores assigned, the upcall must wait until the kernel allocates one). This upcall notifies ULTS of two things: the I/0 completion and the preemption. The upcall invokes code in the ULTS that (1) puts the thread that had been blocked on the ready list and (2) puts the thread that was preempted on the ready list. </a:t>
            </a:r>
          </a:p>
        </p:txBody>
      </p:sp>
      <p:sp>
        <p:nvSpPr>
          <p:cNvPr id="8" name="TextBox 7">
            <a:extLst>
              <a:ext uri="{FF2B5EF4-FFF2-40B4-BE49-F238E27FC236}">
                <a16:creationId xmlns:a16="http://schemas.microsoft.com/office/drawing/2014/main" id="{916ADC76-822E-8C42-BD5D-52770714C971}"/>
              </a:ext>
            </a:extLst>
          </p:cNvPr>
          <p:cNvSpPr txBox="1"/>
          <p:nvPr/>
        </p:nvSpPr>
        <p:spPr>
          <a:xfrm>
            <a:off x="6589705" y="175746"/>
            <a:ext cx="2831880" cy="523220"/>
          </a:xfrm>
          <a:prstGeom prst="rect">
            <a:avLst/>
          </a:prstGeom>
          <a:noFill/>
        </p:spPr>
        <p:txBody>
          <a:bodyPr wrap="square" rtlCol="0">
            <a:spAutoFit/>
          </a:bodyPr>
          <a:lstStyle/>
          <a:p>
            <a:r>
              <a:rPr lang="en-US" sz="1400" b="1" dirty="0"/>
              <a:t>Scheduler Activations.</a:t>
            </a:r>
            <a:r>
              <a:rPr lang="en-US" sz="1400" dirty="0"/>
              <a:t>  Anderson et. al. SOSP 1991</a:t>
            </a:r>
          </a:p>
        </p:txBody>
      </p:sp>
    </p:spTree>
    <p:extLst>
      <p:ext uri="{BB962C8B-B14F-4D97-AF65-F5344CB8AC3E}">
        <p14:creationId xmlns:p14="http://schemas.microsoft.com/office/powerpoint/2010/main" val="1217079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7F7672-54B1-FF4C-BDAC-73F77CA29216}"/>
              </a:ext>
            </a:extLst>
          </p:cNvPr>
          <p:cNvSpPr>
            <a:spLocks noGrp="1"/>
          </p:cNvSpPr>
          <p:nvPr>
            <p:ph type="title"/>
          </p:nvPr>
        </p:nvSpPr>
        <p:spPr/>
        <p:txBody>
          <a:bodyPr/>
          <a:lstStyle/>
          <a:p>
            <a:r>
              <a:rPr lang="en-US" sz="3200" dirty="0"/>
              <a:t>Threads: abstraction vs. implementation</a:t>
            </a:r>
          </a:p>
        </p:txBody>
      </p:sp>
      <p:sp>
        <p:nvSpPr>
          <p:cNvPr id="6" name="Content Placeholder 5">
            <a:extLst>
              <a:ext uri="{FF2B5EF4-FFF2-40B4-BE49-F238E27FC236}">
                <a16:creationId xmlns:a16="http://schemas.microsoft.com/office/drawing/2014/main" id="{3E638AE0-BFA6-854A-8B5C-66BD1EED46D6}"/>
              </a:ext>
            </a:extLst>
          </p:cNvPr>
          <p:cNvSpPr>
            <a:spLocks noGrp="1"/>
          </p:cNvSpPr>
          <p:nvPr>
            <p:ph idx="1"/>
          </p:nvPr>
        </p:nvSpPr>
        <p:spPr>
          <a:xfrm>
            <a:off x="457200" y="1652241"/>
            <a:ext cx="8226425" cy="4111625"/>
          </a:xfrm>
        </p:spPr>
        <p:txBody>
          <a:bodyPr/>
          <a:lstStyle/>
          <a:p>
            <a:pPr marL="0" indent="0">
              <a:buNone/>
            </a:pPr>
            <a:r>
              <a:rPr lang="en-US" dirty="0"/>
              <a:t>Thread is an </a:t>
            </a:r>
            <a:r>
              <a:rPr lang="en-US" b="1" dirty="0"/>
              <a:t>abstraction</a:t>
            </a:r>
            <a:r>
              <a:rPr lang="en-US" dirty="0"/>
              <a:t> with multiple implementations.</a:t>
            </a:r>
          </a:p>
          <a:p>
            <a:pPr marL="457200" indent="-457200">
              <a:buFont typeface="+mj-lt"/>
              <a:buAutoNum type="arabicPeriod"/>
            </a:pPr>
            <a:r>
              <a:rPr lang="en-US" dirty="0"/>
              <a:t>The OS lectures focus on </a:t>
            </a:r>
            <a:r>
              <a:rPr lang="en-US" b="1" dirty="0"/>
              <a:t>kernel-based</a:t>
            </a:r>
            <a:r>
              <a:rPr lang="en-US" dirty="0"/>
              <a:t> thread model. </a:t>
            </a:r>
          </a:p>
          <a:p>
            <a:pPr lvl="1" indent="-342900"/>
            <a:r>
              <a:rPr lang="en-US" dirty="0"/>
              <a:t>OS kernel manages threads (by any name).</a:t>
            </a:r>
          </a:p>
          <a:p>
            <a:pPr lvl="1" indent="-342900"/>
            <a:r>
              <a:rPr lang="en-US" dirty="0"/>
              <a:t>E.g., Linux, Windows, MacOS</a:t>
            </a:r>
          </a:p>
          <a:p>
            <a:pPr marL="457200" indent="-457200">
              <a:buFont typeface="+mj-lt"/>
              <a:buAutoNum type="arabicPeriod"/>
            </a:pPr>
            <a:r>
              <a:rPr lang="en-US" dirty="0"/>
              <a:t>The p1* labs use a </a:t>
            </a:r>
            <a:r>
              <a:rPr lang="en-US" b="1" dirty="0"/>
              <a:t>library</a:t>
            </a:r>
            <a:r>
              <a:rPr lang="en-US" dirty="0"/>
              <a:t> for </a:t>
            </a:r>
            <a:r>
              <a:rPr lang="en-US" b="1" dirty="0"/>
              <a:t>user-level</a:t>
            </a:r>
            <a:r>
              <a:rPr lang="en-US" dirty="0"/>
              <a:t> threads.  </a:t>
            </a:r>
          </a:p>
          <a:p>
            <a:pPr lvl="1"/>
            <a:r>
              <a:rPr lang="en-US" dirty="0"/>
              <a:t>No specific kernel support</a:t>
            </a:r>
          </a:p>
          <a:p>
            <a:pPr lvl="1"/>
            <a:r>
              <a:rPr lang="en-US" dirty="0"/>
              <a:t>Works on classic Unix on uniprocessors</a:t>
            </a:r>
          </a:p>
          <a:p>
            <a:pPr marL="0" indent="0">
              <a:buNone/>
            </a:pPr>
            <a:r>
              <a:rPr lang="en-US" dirty="0"/>
              <a:t>Which is “better”?  Is it an either/or choice?</a:t>
            </a:r>
          </a:p>
          <a:p>
            <a:pPr marL="0" indent="0">
              <a:buNone/>
            </a:pPr>
            <a:r>
              <a:rPr lang="en-US" dirty="0"/>
              <a:t>What’s the “right” way to implement threads?</a:t>
            </a:r>
          </a:p>
        </p:txBody>
      </p:sp>
    </p:spTree>
    <p:extLst>
      <p:ext uri="{BB962C8B-B14F-4D97-AF65-F5344CB8AC3E}">
        <p14:creationId xmlns:p14="http://schemas.microsoft.com/office/powerpoint/2010/main" val="11804538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ADB74-AAA2-3D4E-9991-3E0DBD489B21}"/>
              </a:ext>
            </a:extLst>
          </p:cNvPr>
          <p:cNvSpPr>
            <a:spLocks noGrp="1"/>
          </p:cNvSpPr>
          <p:nvPr>
            <p:ph type="title"/>
          </p:nvPr>
        </p:nvSpPr>
        <p:spPr/>
        <p:txBody>
          <a:bodyPr/>
          <a:lstStyle/>
          <a:p>
            <a:r>
              <a:rPr lang="en-US" dirty="0"/>
              <a:t>Example (T4)</a:t>
            </a:r>
          </a:p>
        </p:txBody>
      </p:sp>
      <p:pic>
        <p:nvPicPr>
          <p:cNvPr id="3" name="Picture 4">
            <a:extLst>
              <a:ext uri="{FF2B5EF4-FFF2-40B4-BE49-F238E27FC236}">
                <a16:creationId xmlns:a16="http://schemas.microsoft.com/office/drawing/2014/main" id="{E7D111D7-5585-1C47-9227-05A0D2C59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27138"/>
            <a:ext cx="5799138" cy="5021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8DDDC96-4588-414A-9E49-E1A0A31E896C}"/>
              </a:ext>
            </a:extLst>
          </p:cNvPr>
          <p:cNvSpPr/>
          <p:nvPr/>
        </p:nvSpPr>
        <p:spPr>
          <a:xfrm>
            <a:off x="5973082" y="2414330"/>
            <a:ext cx="2710543" cy="1323439"/>
          </a:xfrm>
          <a:prstGeom prst="rect">
            <a:avLst/>
          </a:prstGeom>
        </p:spPr>
        <p:txBody>
          <a:bodyPr wrap="square">
            <a:spAutoFit/>
          </a:bodyPr>
          <a:lstStyle/>
          <a:p>
            <a:r>
              <a:rPr lang="en-US" sz="2000" dirty="0"/>
              <a:t>Finally, at time T4, the upcall takes a thread off the ready list and starts running it.</a:t>
            </a:r>
          </a:p>
        </p:txBody>
      </p:sp>
      <p:sp>
        <p:nvSpPr>
          <p:cNvPr id="5" name="TextBox 4">
            <a:extLst>
              <a:ext uri="{FF2B5EF4-FFF2-40B4-BE49-F238E27FC236}">
                <a16:creationId xmlns:a16="http://schemas.microsoft.com/office/drawing/2014/main" id="{373FBD64-EFC7-BC4C-B9A2-03D0E3B359CA}"/>
              </a:ext>
            </a:extLst>
          </p:cNvPr>
          <p:cNvSpPr txBox="1"/>
          <p:nvPr/>
        </p:nvSpPr>
        <p:spPr>
          <a:xfrm>
            <a:off x="6589705" y="175746"/>
            <a:ext cx="2831880" cy="523220"/>
          </a:xfrm>
          <a:prstGeom prst="rect">
            <a:avLst/>
          </a:prstGeom>
          <a:noFill/>
        </p:spPr>
        <p:txBody>
          <a:bodyPr wrap="square" rtlCol="0">
            <a:spAutoFit/>
          </a:bodyPr>
          <a:lstStyle/>
          <a:p>
            <a:r>
              <a:rPr lang="en-US" sz="1400" b="1" dirty="0"/>
              <a:t>Scheduler Activations.</a:t>
            </a:r>
            <a:r>
              <a:rPr lang="en-US" sz="1400" dirty="0"/>
              <a:t>  Anderson et. al. SOSP 1991</a:t>
            </a:r>
          </a:p>
        </p:txBody>
      </p:sp>
    </p:spTree>
    <p:extLst>
      <p:ext uri="{BB962C8B-B14F-4D97-AF65-F5344CB8AC3E}">
        <p14:creationId xmlns:p14="http://schemas.microsoft.com/office/powerpoint/2010/main" val="20950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8C484-6908-4F47-A467-7BBA3AA426BA}"/>
              </a:ext>
            </a:extLst>
          </p:cNvPr>
          <p:cNvSpPr>
            <a:spLocks noGrp="1"/>
          </p:cNvSpPr>
          <p:nvPr>
            <p:ph type="title"/>
          </p:nvPr>
        </p:nvSpPr>
        <p:spPr/>
        <p:txBody>
          <a:bodyPr/>
          <a:lstStyle/>
          <a:p>
            <a:r>
              <a:rPr lang="en-US" dirty="0"/>
              <a:t>Speedup: compute-bound</a:t>
            </a:r>
          </a:p>
        </p:txBody>
      </p:sp>
      <p:sp>
        <p:nvSpPr>
          <p:cNvPr id="5" name="Rectangle 3">
            <a:extLst>
              <a:ext uri="{FF2B5EF4-FFF2-40B4-BE49-F238E27FC236}">
                <a16:creationId xmlns:a16="http://schemas.microsoft.com/office/drawing/2014/main" id="{D57B14C8-0AD2-4646-B51B-B72F375B3B06}"/>
              </a:ext>
            </a:extLst>
          </p:cNvPr>
          <p:cNvSpPr txBox="1">
            <a:spLocks noChangeArrowheads="1"/>
          </p:cNvSpPr>
          <p:nvPr/>
        </p:nvSpPr>
        <p:spPr>
          <a:xfrm>
            <a:off x="457200" y="5595716"/>
            <a:ext cx="8229600" cy="1143000"/>
          </a:xfrm>
          <a:prstGeom prst="rect">
            <a:avLst/>
          </a:prstGeom>
        </p:spPr>
        <p:txBody>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a:lnSpc>
                <a:spcPct val="80000"/>
              </a:lnSpc>
              <a:buFontTx/>
              <a:buNone/>
            </a:pPr>
            <a:r>
              <a:rPr lang="en-US" sz="2000" kern="0" dirty="0">
                <a:latin typeface="+mn-lt"/>
                <a:ea typeface="ＭＳ Ｐゴシック" charset="0"/>
                <a:cs typeface="ＭＳ Ｐゴシック" charset="0"/>
              </a:rPr>
              <a:t>No spin-waiting for Topaz so lots of overhead.</a:t>
            </a:r>
          </a:p>
          <a:p>
            <a:pPr>
              <a:lnSpc>
                <a:spcPct val="80000"/>
              </a:lnSpc>
              <a:buFontTx/>
              <a:buNone/>
            </a:pPr>
            <a:r>
              <a:rPr lang="en-US" sz="2000" kern="0" dirty="0">
                <a:latin typeface="+mn-lt"/>
                <a:ea typeface="ＭＳ Ｐゴシック" charset="0"/>
                <a:cs typeface="ＭＳ Ｐゴシック" charset="0"/>
              </a:rPr>
              <a:t>New </a:t>
            </a:r>
            <a:r>
              <a:rPr lang="en-US" sz="2000" kern="0" dirty="0" err="1">
                <a:latin typeface="+mn-lt"/>
                <a:ea typeface="ＭＳ Ｐゴシック" charset="0"/>
                <a:cs typeface="ＭＳ Ｐゴシック" charset="0"/>
              </a:rPr>
              <a:t>FastThreads</a:t>
            </a:r>
            <a:r>
              <a:rPr lang="en-US" sz="2000" kern="0" dirty="0">
                <a:latin typeface="+mn-lt"/>
                <a:ea typeface="ＭＳ Ｐゴシック" charset="0"/>
                <a:cs typeface="ＭＳ Ｐゴシック" charset="0"/>
              </a:rPr>
              <a:t> better for less than 6 cores due to poor scheduling of Topaz. Daemon thread causes preemption, even if processors avail.</a:t>
            </a:r>
          </a:p>
        </p:txBody>
      </p:sp>
      <p:pic>
        <p:nvPicPr>
          <p:cNvPr id="6" name="Picture 4">
            <a:extLst>
              <a:ext uri="{FF2B5EF4-FFF2-40B4-BE49-F238E27FC236}">
                <a16:creationId xmlns:a16="http://schemas.microsoft.com/office/drawing/2014/main" id="{DE9F4948-ABC2-2648-90F0-4A2CDB5D0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06291"/>
            <a:ext cx="5895975" cy="413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770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48C484-6908-4F47-A467-7BBA3AA426BA}"/>
              </a:ext>
            </a:extLst>
          </p:cNvPr>
          <p:cNvSpPr>
            <a:spLocks noGrp="1"/>
          </p:cNvSpPr>
          <p:nvPr>
            <p:ph type="title"/>
          </p:nvPr>
        </p:nvSpPr>
        <p:spPr/>
        <p:txBody>
          <a:bodyPr/>
          <a:lstStyle/>
          <a:p>
            <a:r>
              <a:rPr lang="en-US" dirty="0"/>
              <a:t>Results: I/O bound</a:t>
            </a:r>
          </a:p>
        </p:txBody>
      </p:sp>
      <p:sp>
        <p:nvSpPr>
          <p:cNvPr id="7" name="Rectangle 3">
            <a:extLst>
              <a:ext uri="{FF2B5EF4-FFF2-40B4-BE49-F238E27FC236}">
                <a16:creationId xmlns:a16="http://schemas.microsoft.com/office/drawing/2014/main" id="{AF48F1F9-B370-4F46-BC7B-DE15260C359B}"/>
              </a:ext>
            </a:extLst>
          </p:cNvPr>
          <p:cNvSpPr txBox="1">
            <a:spLocks noChangeArrowheads="1"/>
          </p:cNvSpPr>
          <p:nvPr/>
        </p:nvSpPr>
        <p:spPr>
          <a:xfrm>
            <a:off x="428625" y="5818193"/>
            <a:ext cx="8229600" cy="1066800"/>
          </a:xfrm>
          <a:prstGeom prst="rect">
            <a:avLst/>
          </a:prstGeom>
        </p:spPr>
        <p:txBody>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a:lnSpc>
                <a:spcPct val="80000"/>
              </a:lnSpc>
              <a:buFontTx/>
              <a:buNone/>
            </a:pPr>
            <a:r>
              <a:rPr lang="en-US" sz="1800" kern="0" dirty="0" err="1">
                <a:latin typeface="+mn-lt"/>
                <a:ea typeface="ＭＳ Ｐゴシック" charset="0"/>
                <a:cs typeface="ＭＳ Ｐゴシック" charset="0"/>
              </a:rPr>
              <a:t>FastThreads</a:t>
            </a:r>
            <a:r>
              <a:rPr lang="en-US" sz="1800" kern="0" dirty="0">
                <a:latin typeface="+mn-lt"/>
                <a:ea typeface="ＭＳ Ｐゴシック" charset="0"/>
                <a:cs typeface="ＭＳ Ｐゴシック" charset="0"/>
              </a:rPr>
              <a:t> degrades due to inability to reallocate core when thread blocks.</a:t>
            </a:r>
          </a:p>
          <a:p>
            <a:pPr>
              <a:lnSpc>
                <a:spcPct val="80000"/>
              </a:lnSpc>
              <a:buFontTx/>
              <a:buNone/>
            </a:pPr>
            <a:r>
              <a:rPr lang="en-US" sz="1800" kern="0" dirty="0">
                <a:latin typeface="+mn-lt"/>
                <a:ea typeface="ＭＳ Ｐゴシック" charset="0"/>
                <a:cs typeface="ＭＳ Ｐゴシック" charset="0"/>
              </a:rPr>
              <a:t>Topaz has poorer performance due to kernel involvement. </a:t>
            </a:r>
          </a:p>
        </p:txBody>
      </p:sp>
      <p:pic>
        <p:nvPicPr>
          <p:cNvPr id="8" name="Picture 4">
            <a:extLst>
              <a:ext uri="{FF2B5EF4-FFF2-40B4-BE49-F238E27FC236}">
                <a16:creationId xmlns:a16="http://schemas.microsoft.com/office/drawing/2014/main" id="{E3B77A8F-CBE4-0841-8CC5-AE517CE3B1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11290"/>
            <a:ext cx="6143625" cy="4162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164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982E46-4CAF-0248-907C-328463CAB073}"/>
              </a:ext>
            </a:extLst>
          </p:cNvPr>
          <p:cNvSpPr>
            <a:spLocks noGrp="1"/>
          </p:cNvSpPr>
          <p:nvPr>
            <p:ph type="title"/>
          </p:nvPr>
        </p:nvSpPr>
        <p:spPr/>
        <p:txBody>
          <a:bodyPr/>
          <a:lstStyle/>
          <a:p>
            <a:r>
              <a:rPr lang="en-US" dirty="0"/>
              <a:t>Multiprogramming</a:t>
            </a:r>
          </a:p>
        </p:txBody>
      </p:sp>
      <p:sp>
        <p:nvSpPr>
          <p:cNvPr id="4" name="Content Placeholder 3">
            <a:extLst>
              <a:ext uri="{FF2B5EF4-FFF2-40B4-BE49-F238E27FC236}">
                <a16:creationId xmlns:a16="http://schemas.microsoft.com/office/drawing/2014/main" id="{6C01B26D-583D-A241-A488-93DA4E938337}"/>
              </a:ext>
            </a:extLst>
          </p:cNvPr>
          <p:cNvSpPr>
            <a:spLocks noGrp="1"/>
          </p:cNvSpPr>
          <p:nvPr>
            <p:ph idx="1"/>
          </p:nvPr>
        </p:nvSpPr>
        <p:spPr/>
        <p:txBody>
          <a:bodyPr/>
          <a:lstStyle/>
          <a:p>
            <a:r>
              <a:rPr lang="en-US" dirty="0"/>
              <a:t>Kernel must (re)allocate cores among multiple contending “virtual MPs” (processes).</a:t>
            </a:r>
          </a:p>
          <a:p>
            <a:r>
              <a:rPr lang="en-US" dirty="0"/>
              <a:t>Two processes, N cores, each should speed up by N/2.</a:t>
            </a:r>
          </a:p>
          <a:p>
            <a:r>
              <a:rPr lang="en-US" dirty="0"/>
              <a:t>Results in paper give a few small data points suggesting that unmanaged </a:t>
            </a:r>
            <a:r>
              <a:rPr lang="en-US" dirty="0" err="1"/>
              <a:t>timeslicing</a:t>
            </a:r>
            <a:r>
              <a:rPr lang="en-US" dirty="0"/>
              <a:t> </a:t>
            </a:r>
            <a:r>
              <a:rPr lang="en-US" dirty="0">
                <a:sym typeface="Wingdings" pitchFamily="2" charset="2"/>
              </a:rPr>
              <a:t> underperforms</a:t>
            </a:r>
            <a:r>
              <a:rPr lang="en-US" dirty="0"/>
              <a:t>.</a:t>
            </a:r>
          </a:p>
          <a:p>
            <a:r>
              <a:rPr lang="en-US" dirty="0"/>
              <a:t>And </a:t>
            </a:r>
            <a:r>
              <a:rPr lang="en-US" dirty="0" err="1"/>
              <a:t>FastThreads</a:t>
            </a:r>
            <a:r>
              <a:rPr lang="en-US" dirty="0"/>
              <a:t> on Scheduler Activations approaches the expected speedup. </a:t>
            </a:r>
          </a:p>
          <a:p>
            <a:pPr lvl="1"/>
            <a:endParaRPr lang="en-US" dirty="0"/>
          </a:p>
        </p:txBody>
      </p:sp>
    </p:spTree>
    <p:extLst>
      <p:ext uri="{BB962C8B-B14F-4D97-AF65-F5344CB8AC3E}">
        <p14:creationId xmlns:p14="http://schemas.microsoft.com/office/powerpoint/2010/main" val="32797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FA80118C-37F3-F94E-ADB6-2B0C9205B403}"/>
              </a:ext>
            </a:extLst>
          </p:cNvPr>
          <p:cNvSpPr/>
          <p:nvPr/>
        </p:nvSpPr>
        <p:spPr bwMode="auto">
          <a:xfrm>
            <a:off x="554025" y="3412666"/>
            <a:ext cx="4192587" cy="109653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ea typeface="ＭＳ Ｐゴシック" charset="0"/>
              <a:cs typeface="Arial" charset="0"/>
            </a:endParaRPr>
          </a:p>
        </p:txBody>
      </p:sp>
      <p:sp>
        <p:nvSpPr>
          <p:cNvPr id="67585" name="Title 3"/>
          <p:cNvSpPr>
            <a:spLocks noGrp="1"/>
          </p:cNvSpPr>
          <p:nvPr>
            <p:ph type="title"/>
          </p:nvPr>
        </p:nvSpPr>
        <p:spPr/>
        <p:txBody>
          <a:bodyPr/>
          <a:lstStyle/>
          <a:p>
            <a:r>
              <a:rPr lang="en-US" sz="3600" dirty="0">
                <a:latin typeface="Arial" charset="0"/>
                <a:ea typeface="ＭＳ Ｐゴシック" charset="0"/>
                <a:cs typeface="Arial" charset="0"/>
              </a:rPr>
              <a:t>Kernel-based threads</a:t>
            </a:r>
          </a:p>
        </p:txBody>
      </p:sp>
      <p:sp>
        <p:nvSpPr>
          <p:cNvPr id="3" name="Content Placeholder 2">
            <a:extLst>
              <a:ext uri="{FF2B5EF4-FFF2-40B4-BE49-F238E27FC236}">
                <a16:creationId xmlns:a16="http://schemas.microsoft.com/office/drawing/2014/main" id="{86663C2B-4788-0140-9B17-8E711F98A0D8}"/>
              </a:ext>
            </a:extLst>
          </p:cNvPr>
          <p:cNvSpPr>
            <a:spLocks noGrp="1"/>
          </p:cNvSpPr>
          <p:nvPr>
            <p:ph idx="1"/>
          </p:nvPr>
        </p:nvSpPr>
        <p:spPr>
          <a:xfrm>
            <a:off x="457200" y="1543049"/>
            <a:ext cx="8226425" cy="1486062"/>
          </a:xfrm>
        </p:spPr>
        <p:txBody>
          <a:bodyPr/>
          <a:lstStyle/>
          <a:p>
            <a:r>
              <a:rPr lang="en-US" sz="2000" dirty="0" err="1"/>
              <a:t>Syscall</a:t>
            </a:r>
            <a:r>
              <a:rPr lang="en-US" sz="2000" dirty="0"/>
              <a:t> to create thread, with second kernel stack in kernel space.</a:t>
            </a:r>
          </a:p>
          <a:p>
            <a:r>
              <a:rPr lang="en-US" sz="2000" dirty="0" err="1"/>
              <a:t>Syscalls</a:t>
            </a:r>
            <a:r>
              <a:rPr lang="en-US" sz="2000" dirty="0"/>
              <a:t> to sleep/wakeup to synchronize (e.g., </a:t>
            </a:r>
            <a:r>
              <a:rPr lang="en-US" sz="2000" dirty="0" err="1"/>
              <a:t>futex</a:t>
            </a:r>
            <a:r>
              <a:rPr lang="en-US" sz="2000" dirty="0"/>
              <a:t>).</a:t>
            </a:r>
          </a:p>
          <a:p>
            <a:r>
              <a:rPr lang="en-US" sz="2000" dirty="0"/>
              <a:t>Threads can use all blocking </a:t>
            </a:r>
            <a:r>
              <a:rPr lang="en-US" sz="2000" dirty="0" err="1"/>
              <a:t>syscalls</a:t>
            </a:r>
            <a:r>
              <a:rPr lang="en-US" sz="2000" dirty="0"/>
              <a:t>, e.g., for I/O.</a:t>
            </a:r>
          </a:p>
          <a:p>
            <a:r>
              <a:rPr lang="en-US" sz="2000" dirty="0"/>
              <a:t>Block only in kernel mode: kernel sched dispatches next ready.</a:t>
            </a:r>
          </a:p>
          <a:p>
            <a:endParaRPr lang="en-US" dirty="0"/>
          </a:p>
        </p:txBody>
      </p:sp>
      <p:sp>
        <p:nvSpPr>
          <p:cNvPr id="67591" name="AutoShape 8"/>
          <p:cNvSpPr>
            <a:spLocks noChangeArrowheads="1"/>
          </p:cNvSpPr>
          <p:nvPr/>
        </p:nvSpPr>
        <p:spPr bwMode="auto">
          <a:xfrm>
            <a:off x="554025" y="5108579"/>
            <a:ext cx="4192587" cy="1162276"/>
          </a:xfrm>
          <a:prstGeom prst="flowChartProcess">
            <a:avLst/>
          </a:prstGeom>
          <a:solidFill>
            <a:srgbClr val="99CC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nvGrpSpPr>
          <p:cNvPr id="67598" name="Group 15"/>
          <p:cNvGrpSpPr>
            <a:grpSpLocks/>
          </p:cNvGrpSpPr>
          <p:nvPr/>
        </p:nvGrpSpPr>
        <p:grpSpPr bwMode="auto">
          <a:xfrm>
            <a:off x="3738890" y="3489341"/>
            <a:ext cx="360363" cy="360362"/>
            <a:chOff x="4201" y="2912"/>
            <a:chExt cx="255" cy="255"/>
          </a:xfrm>
        </p:grpSpPr>
        <p:sp>
          <p:nvSpPr>
            <p:cNvPr id="67666" name="Oval 16"/>
            <p:cNvSpPr>
              <a:spLocks noChangeArrowheads="1"/>
            </p:cNvSpPr>
            <p:nvPr/>
          </p:nvSpPr>
          <p:spPr bwMode="auto">
            <a:xfrm>
              <a:off x="4201" y="2912"/>
              <a:ext cx="255" cy="25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7" name="AutoShape 17"/>
            <p:cNvSpPr>
              <a:spLocks noChangeArrowheads="1"/>
            </p:cNvSpPr>
            <p:nvPr/>
          </p:nvSpPr>
          <p:spPr bwMode="auto">
            <a:xfrm flipH="1">
              <a:off x="4290" y="2968"/>
              <a:ext cx="89" cy="148"/>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8" name="AutoShape 18"/>
            <p:cNvSpPr>
              <a:spLocks noChangeArrowheads="1"/>
            </p:cNvSpPr>
            <p:nvPr/>
          </p:nvSpPr>
          <p:spPr bwMode="auto">
            <a:xfrm rot="-8460389">
              <a:off x="4212" y="2946"/>
              <a:ext cx="29" cy="3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599" name="Group 19"/>
          <p:cNvGrpSpPr>
            <a:grpSpLocks/>
          </p:cNvGrpSpPr>
          <p:nvPr/>
        </p:nvGrpSpPr>
        <p:grpSpPr bwMode="auto">
          <a:xfrm>
            <a:off x="1476362" y="5175254"/>
            <a:ext cx="357188" cy="357188"/>
            <a:chOff x="3689" y="1658"/>
            <a:chExt cx="576" cy="576"/>
          </a:xfrm>
        </p:grpSpPr>
        <p:grpSp>
          <p:nvGrpSpPr>
            <p:cNvPr id="67662" name="Group 20"/>
            <p:cNvGrpSpPr>
              <a:grpSpLocks/>
            </p:cNvGrpSpPr>
            <p:nvPr/>
          </p:nvGrpSpPr>
          <p:grpSpPr bwMode="auto">
            <a:xfrm>
              <a:off x="3689" y="1658"/>
              <a:ext cx="576" cy="576"/>
              <a:chOff x="4269" y="2781"/>
              <a:chExt cx="576" cy="576"/>
            </a:xfrm>
          </p:grpSpPr>
          <p:sp>
            <p:nvSpPr>
              <p:cNvPr id="67664" name="Oval 21"/>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5" name="AutoShape 22"/>
              <p:cNvSpPr>
                <a:spLocks noChangeArrowheads="1"/>
              </p:cNvSpPr>
              <p:nvPr/>
            </p:nvSpPr>
            <p:spPr bwMode="auto">
              <a:xfrm flipH="1">
                <a:off x="4469" y="2909"/>
                <a:ext cx="197" cy="335"/>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67663" name="AutoShape 23"/>
            <p:cNvSpPr>
              <a:spLocks noChangeArrowheads="1"/>
            </p:cNvSpPr>
            <p:nvPr/>
          </p:nvSpPr>
          <p:spPr bwMode="auto">
            <a:xfrm rot="-8460389">
              <a:off x="3715" y="1735"/>
              <a:ext cx="69" cy="74"/>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0" name="Group 24"/>
          <p:cNvGrpSpPr>
            <a:grpSpLocks/>
          </p:cNvGrpSpPr>
          <p:nvPr/>
        </p:nvGrpSpPr>
        <p:grpSpPr bwMode="auto">
          <a:xfrm>
            <a:off x="953652" y="3499064"/>
            <a:ext cx="357187" cy="357187"/>
            <a:chOff x="3689" y="1658"/>
            <a:chExt cx="576" cy="576"/>
          </a:xfrm>
        </p:grpSpPr>
        <p:grpSp>
          <p:nvGrpSpPr>
            <p:cNvPr id="67658" name="Group 25"/>
            <p:cNvGrpSpPr>
              <a:grpSpLocks/>
            </p:cNvGrpSpPr>
            <p:nvPr/>
          </p:nvGrpSpPr>
          <p:grpSpPr bwMode="auto">
            <a:xfrm>
              <a:off x="3689" y="1658"/>
              <a:ext cx="576" cy="576"/>
              <a:chOff x="4269" y="2781"/>
              <a:chExt cx="576" cy="576"/>
            </a:xfrm>
          </p:grpSpPr>
          <p:sp>
            <p:nvSpPr>
              <p:cNvPr id="67660" name="Oval 26"/>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61" name="AutoShape 27"/>
              <p:cNvSpPr>
                <a:spLocks noChangeArrowheads="1"/>
              </p:cNvSpPr>
              <p:nvPr/>
            </p:nvSpPr>
            <p:spPr bwMode="auto">
              <a:xfrm flipH="1">
                <a:off x="4469" y="2909"/>
                <a:ext cx="197" cy="335"/>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67659" name="AutoShape 28"/>
            <p:cNvSpPr>
              <a:spLocks noChangeArrowheads="1"/>
            </p:cNvSpPr>
            <p:nvPr/>
          </p:nvSpPr>
          <p:spPr bwMode="auto">
            <a:xfrm rot="-8460389">
              <a:off x="3715" y="1735"/>
              <a:ext cx="69" cy="74"/>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4" name="Group 35"/>
          <p:cNvGrpSpPr>
            <a:grpSpLocks/>
          </p:cNvGrpSpPr>
          <p:nvPr/>
        </p:nvGrpSpPr>
        <p:grpSpPr bwMode="auto">
          <a:xfrm>
            <a:off x="755214" y="3913395"/>
            <a:ext cx="741363" cy="412750"/>
            <a:chOff x="607" y="660"/>
            <a:chExt cx="524" cy="291"/>
          </a:xfrm>
        </p:grpSpPr>
        <p:sp>
          <p:nvSpPr>
            <p:cNvPr id="67652" name="AutoShape 36"/>
            <p:cNvSpPr>
              <a:spLocks noChangeArrowheads="1"/>
            </p:cNvSpPr>
            <p:nvPr/>
          </p:nvSpPr>
          <p:spPr bwMode="auto">
            <a:xfrm>
              <a:off x="607" y="660"/>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53" name="AutoShape 37"/>
            <p:cNvSpPr>
              <a:spLocks noChangeArrowheads="1"/>
            </p:cNvSpPr>
            <p:nvPr/>
          </p:nvSpPr>
          <p:spPr bwMode="auto">
            <a:xfrm>
              <a:off x="607" y="745"/>
              <a:ext cx="524" cy="206"/>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54" name="AutoShape 38"/>
            <p:cNvSpPr>
              <a:spLocks noChangeArrowheads="1"/>
            </p:cNvSpPr>
            <p:nvPr/>
          </p:nvSpPr>
          <p:spPr bwMode="auto">
            <a:xfrm>
              <a:off x="848" y="662"/>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5" name="Group 39"/>
          <p:cNvGrpSpPr>
            <a:grpSpLocks/>
          </p:cNvGrpSpPr>
          <p:nvPr/>
        </p:nvGrpSpPr>
        <p:grpSpPr bwMode="auto">
          <a:xfrm>
            <a:off x="1269987" y="5649917"/>
            <a:ext cx="741363" cy="412750"/>
            <a:chOff x="607" y="660"/>
            <a:chExt cx="524" cy="291"/>
          </a:xfrm>
        </p:grpSpPr>
        <p:sp>
          <p:nvSpPr>
            <p:cNvPr id="67649" name="AutoShape 40"/>
            <p:cNvSpPr>
              <a:spLocks noChangeArrowheads="1"/>
            </p:cNvSpPr>
            <p:nvPr/>
          </p:nvSpPr>
          <p:spPr bwMode="auto">
            <a:xfrm>
              <a:off x="607" y="660"/>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50" name="AutoShape 41"/>
            <p:cNvSpPr>
              <a:spLocks noChangeArrowheads="1"/>
            </p:cNvSpPr>
            <p:nvPr/>
          </p:nvSpPr>
          <p:spPr bwMode="auto">
            <a:xfrm>
              <a:off x="607" y="745"/>
              <a:ext cx="524" cy="206"/>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51" name="AutoShape 42"/>
            <p:cNvSpPr>
              <a:spLocks noChangeArrowheads="1"/>
            </p:cNvSpPr>
            <p:nvPr/>
          </p:nvSpPr>
          <p:spPr bwMode="auto">
            <a:xfrm>
              <a:off x="848" y="662"/>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grpSp>
        <p:nvGrpSpPr>
          <p:cNvPr id="67607" name="Group 47"/>
          <p:cNvGrpSpPr>
            <a:grpSpLocks/>
          </p:cNvGrpSpPr>
          <p:nvPr/>
        </p:nvGrpSpPr>
        <p:grpSpPr bwMode="auto">
          <a:xfrm>
            <a:off x="3560750" y="5670554"/>
            <a:ext cx="741362" cy="412750"/>
            <a:chOff x="3480" y="1702"/>
            <a:chExt cx="524" cy="291"/>
          </a:xfrm>
        </p:grpSpPr>
        <p:sp>
          <p:nvSpPr>
            <p:cNvPr id="67643" name="AutoShape 48"/>
            <p:cNvSpPr>
              <a:spLocks noChangeArrowheads="1"/>
            </p:cNvSpPr>
            <p:nvPr/>
          </p:nvSpPr>
          <p:spPr bwMode="auto">
            <a:xfrm>
              <a:off x="3480" y="1702"/>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67644" name="AutoShape 49"/>
            <p:cNvSpPr>
              <a:spLocks noChangeArrowheads="1"/>
            </p:cNvSpPr>
            <p:nvPr/>
          </p:nvSpPr>
          <p:spPr bwMode="auto">
            <a:xfrm>
              <a:off x="3480" y="1787"/>
              <a:ext cx="524" cy="206"/>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rPr>
                <a:t>stack</a:t>
              </a:r>
            </a:p>
          </p:txBody>
        </p:sp>
        <p:sp>
          <p:nvSpPr>
            <p:cNvPr id="67645" name="AutoShape 50"/>
            <p:cNvSpPr>
              <a:spLocks noChangeArrowheads="1"/>
            </p:cNvSpPr>
            <p:nvPr/>
          </p:nvSpPr>
          <p:spPr bwMode="auto">
            <a:xfrm>
              <a:off x="3721" y="1704"/>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94" name="AutoShape 16">
            <a:extLst>
              <a:ext uri="{FF2B5EF4-FFF2-40B4-BE49-F238E27FC236}">
                <a16:creationId xmlns:a16="http://schemas.microsoft.com/office/drawing/2014/main" id="{C700EF70-DCA4-0445-92BF-FE16C6CC4B53}"/>
              </a:ext>
            </a:extLst>
          </p:cNvPr>
          <p:cNvSpPr>
            <a:spLocks noChangeArrowheads="1"/>
          </p:cNvSpPr>
          <p:nvPr/>
        </p:nvSpPr>
        <p:spPr bwMode="auto">
          <a:xfrm>
            <a:off x="1895491" y="4515098"/>
            <a:ext cx="139913" cy="573862"/>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a:solidFill>
                <a:srgbClr val="000000"/>
              </a:solidFill>
              <a:ea typeface="ＭＳ Ｐゴシック" charset="0"/>
            </a:endParaRPr>
          </a:p>
        </p:txBody>
      </p:sp>
      <p:sp>
        <p:nvSpPr>
          <p:cNvPr id="95" name="AutoShape 17">
            <a:extLst>
              <a:ext uri="{FF2B5EF4-FFF2-40B4-BE49-F238E27FC236}">
                <a16:creationId xmlns:a16="http://schemas.microsoft.com/office/drawing/2014/main" id="{B3EEA790-EE21-134E-80B7-07C63950E76E}"/>
              </a:ext>
            </a:extLst>
          </p:cNvPr>
          <p:cNvSpPr>
            <a:spLocks noChangeArrowheads="1"/>
          </p:cNvSpPr>
          <p:nvPr/>
        </p:nvSpPr>
        <p:spPr bwMode="auto">
          <a:xfrm flipV="1">
            <a:off x="1548964" y="4548830"/>
            <a:ext cx="139913" cy="57495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a:solidFill>
                <a:srgbClr val="000000"/>
              </a:solidFill>
              <a:ea typeface="ＭＳ Ｐゴシック" charset="0"/>
            </a:endParaRPr>
          </a:p>
        </p:txBody>
      </p:sp>
      <p:sp>
        <p:nvSpPr>
          <p:cNvPr id="96" name="AutoShape 16">
            <a:extLst>
              <a:ext uri="{FF2B5EF4-FFF2-40B4-BE49-F238E27FC236}">
                <a16:creationId xmlns:a16="http://schemas.microsoft.com/office/drawing/2014/main" id="{6FA093FA-0EFB-9544-B191-72EEBE0A759D}"/>
              </a:ext>
            </a:extLst>
          </p:cNvPr>
          <p:cNvSpPr>
            <a:spLocks noChangeArrowheads="1"/>
          </p:cNvSpPr>
          <p:nvPr/>
        </p:nvSpPr>
        <p:spPr bwMode="auto">
          <a:xfrm>
            <a:off x="756802" y="4533663"/>
            <a:ext cx="139913" cy="573862"/>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a:solidFill>
                <a:srgbClr val="000000"/>
              </a:solidFill>
              <a:ea typeface="ＭＳ Ｐゴシック" charset="0"/>
            </a:endParaRPr>
          </a:p>
        </p:txBody>
      </p:sp>
      <p:sp>
        <p:nvSpPr>
          <p:cNvPr id="97" name="AutoShape 17">
            <a:extLst>
              <a:ext uri="{FF2B5EF4-FFF2-40B4-BE49-F238E27FC236}">
                <a16:creationId xmlns:a16="http://schemas.microsoft.com/office/drawing/2014/main" id="{E3D7B626-FD02-8049-883C-C4062F0964CC}"/>
              </a:ext>
            </a:extLst>
          </p:cNvPr>
          <p:cNvSpPr>
            <a:spLocks noChangeArrowheads="1"/>
          </p:cNvSpPr>
          <p:nvPr/>
        </p:nvSpPr>
        <p:spPr bwMode="auto">
          <a:xfrm flipV="1">
            <a:off x="2807428" y="4527091"/>
            <a:ext cx="139913" cy="57495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dirty="0">
              <a:solidFill>
                <a:srgbClr val="000000"/>
              </a:solidFill>
              <a:ea typeface="ＭＳ Ｐゴシック" charset="0"/>
            </a:endParaRPr>
          </a:p>
        </p:txBody>
      </p:sp>
      <p:sp>
        <p:nvSpPr>
          <p:cNvPr id="98" name="Explosion 1 42">
            <a:extLst>
              <a:ext uri="{FF2B5EF4-FFF2-40B4-BE49-F238E27FC236}">
                <a16:creationId xmlns:a16="http://schemas.microsoft.com/office/drawing/2014/main" id="{C66DBCD6-2ED1-5C43-96F3-D4A9F2E84B6E}"/>
              </a:ext>
            </a:extLst>
          </p:cNvPr>
          <p:cNvSpPr>
            <a:spLocks noChangeArrowheads="1"/>
          </p:cNvSpPr>
          <p:nvPr/>
        </p:nvSpPr>
        <p:spPr bwMode="auto">
          <a:xfrm>
            <a:off x="1449004" y="4222428"/>
            <a:ext cx="428625" cy="427037"/>
          </a:xfrm>
          <a:prstGeom prst="irregularSeal1">
            <a:avLst/>
          </a:prstGeom>
          <a:solidFill>
            <a:srgbClr val="FFFF00"/>
          </a:solidFill>
          <a:ln w="9525">
            <a:solidFill>
              <a:srgbClr val="003367"/>
            </a:solidFill>
            <a:round/>
            <a:headEnd/>
            <a:tailEnd/>
          </a:ln>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FFFFFF"/>
              </a:solidFill>
              <a:effectLst/>
              <a:uLnTx/>
              <a:uFillTx/>
              <a:ea typeface="ＭＳ Ｐゴシック" charset="0"/>
              <a:cs typeface="Arial" charset="0"/>
            </a:endParaRPr>
          </a:p>
        </p:txBody>
      </p:sp>
      <p:sp>
        <p:nvSpPr>
          <p:cNvPr id="99" name="Merge 44">
            <a:extLst>
              <a:ext uri="{FF2B5EF4-FFF2-40B4-BE49-F238E27FC236}">
                <a16:creationId xmlns:a16="http://schemas.microsoft.com/office/drawing/2014/main" id="{6D4448EC-2E8C-6C43-8585-FA931007BD1E}"/>
              </a:ext>
            </a:extLst>
          </p:cNvPr>
          <p:cNvSpPr>
            <a:spLocks noChangeArrowheads="1"/>
          </p:cNvSpPr>
          <p:nvPr/>
        </p:nvSpPr>
        <p:spPr bwMode="auto">
          <a:xfrm>
            <a:off x="2713764" y="4293456"/>
            <a:ext cx="333375" cy="334963"/>
          </a:xfrm>
          <a:prstGeom prst="flowChartMerge">
            <a:avLst/>
          </a:prstGeom>
          <a:solidFill>
            <a:srgbClr val="FFFF00"/>
          </a:solidFill>
          <a:ln w="9525">
            <a:solidFill>
              <a:srgbClr val="003367"/>
            </a:solidFill>
            <a:round/>
            <a:headEnd/>
            <a:tailEnd/>
          </a:ln>
        </p:spPr>
        <p:txBody>
          <a:bodyPr/>
          <a:lstStyle/>
          <a:p>
            <a:pPr marL="0" marR="0" lvl="0" indent="0" defTabSz="455613"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FFFFFF"/>
              </a:solidFill>
              <a:effectLst/>
              <a:uLnTx/>
              <a:uFillTx/>
              <a:ea typeface="ＭＳ Ｐゴシック" charset="0"/>
              <a:cs typeface="Arial" charset="0"/>
            </a:endParaRPr>
          </a:p>
        </p:txBody>
      </p:sp>
      <p:grpSp>
        <p:nvGrpSpPr>
          <p:cNvPr id="101" name="Group 47">
            <a:extLst>
              <a:ext uri="{FF2B5EF4-FFF2-40B4-BE49-F238E27FC236}">
                <a16:creationId xmlns:a16="http://schemas.microsoft.com/office/drawing/2014/main" id="{1A836E4D-ACEE-1241-B3EF-AE5696CF56B5}"/>
              </a:ext>
            </a:extLst>
          </p:cNvPr>
          <p:cNvGrpSpPr>
            <a:grpSpLocks/>
          </p:cNvGrpSpPr>
          <p:nvPr/>
        </p:nvGrpSpPr>
        <p:grpSpPr bwMode="auto">
          <a:xfrm>
            <a:off x="3561094" y="3908864"/>
            <a:ext cx="741362" cy="412750"/>
            <a:chOff x="3480" y="1702"/>
            <a:chExt cx="524" cy="291"/>
          </a:xfrm>
        </p:grpSpPr>
        <p:sp>
          <p:nvSpPr>
            <p:cNvPr id="102" name="AutoShape 48">
              <a:extLst>
                <a:ext uri="{FF2B5EF4-FFF2-40B4-BE49-F238E27FC236}">
                  <a16:creationId xmlns:a16="http://schemas.microsoft.com/office/drawing/2014/main" id="{BCBA365D-E6D1-DC4B-AE6C-9916BE2F4823}"/>
                </a:ext>
              </a:extLst>
            </p:cNvPr>
            <p:cNvSpPr>
              <a:spLocks noChangeArrowheads="1"/>
            </p:cNvSpPr>
            <p:nvPr/>
          </p:nvSpPr>
          <p:spPr bwMode="auto">
            <a:xfrm>
              <a:off x="3480" y="1702"/>
              <a:ext cx="524" cy="85"/>
            </a:xfrm>
            <a:prstGeom prst="flowChartProcess">
              <a:avLst/>
            </a:prstGeom>
            <a:solidFill>
              <a:srgbClr val="DDE1EB"/>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sp>
          <p:nvSpPr>
            <p:cNvPr id="103" name="AutoShape 49">
              <a:extLst>
                <a:ext uri="{FF2B5EF4-FFF2-40B4-BE49-F238E27FC236}">
                  <a16:creationId xmlns:a16="http://schemas.microsoft.com/office/drawing/2014/main" id="{87B6E82C-9067-D545-965F-38A2002AED31}"/>
                </a:ext>
              </a:extLst>
            </p:cNvPr>
            <p:cNvSpPr>
              <a:spLocks noChangeArrowheads="1"/>
            </p:cNvSpPr>
            <p:nvPr/>
          </p:nvSpPr>
          <p:spPr bwMode="auto">
            <a:xfrm>
              <a:off x="3480" y="1787"/>
              <a:ext cx="524" cy="206"/>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ＭＳ Ｐゴシック" charset="0"/>
                  <a:cs typeface="ＭＳ Ｐゴシック" charset="0"/>
                </a:rPr>
                <a:t>stack</a:t>
              </a:r>
            </a:p>
          </p:txBody>
        </p:sp>
        <p:sp>
          <p:nvSpPr>
            <p:cNvPr id="104" name="AutoShape 50">
              <a:extLst>
                <a:ext uri="{FF2B5EF4-FFF2-40B4-BE49-F238E27FC236}">
                  <a16:creationId xmlns:a16="http://schemas.microsoft.com/office/drawing/2014/main" id="{74C2A2DF-211C-D244-BB59-3150A49F6CAE}"/>
                </a:ext>
              </a:extLst>
            </p:cNvPr>
            <p:cNvSpPr>
              <a:spLocks noChangeArrowheads="1"/>
            </p:cNvSpPr>
            <p:nvPr/>
          </p:nvSpPr>
          <p:spPr bwMode="auto">
            <a:xfrm>
              <a:off x="3721" y="1704"/>
              <a:ext cx="42" cy="77"/>
            </a:xfrm>
            <a:prstGeom prst="upArrow">
              <a:avLst>
                <a:gd name="adj1" fmla="val 50000"/>
                <a:gd name="adj2" fmla="val 45833"/>
              </a:avLst>
            </a:prstGeom>
            <a:solidFill>
              <a:srgbClr val="000000"/>
            </a:solidFill>
            <a:ln w="12700">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ＭＳ Ｐゴシック" charset="0"/>
                <a:cs typeface="ＭＳ Ｐゴシック" charset="0"/>
              </a:endParaRPr>
            </a:p>
          </p:txBody>
        </p:sp>
      </p:grpSp>
      <p:sp>
        <p:nvSpPr>
          <p:cNvPr id="105" name="AutoShape 16">
            <a:extLst>
              <a:ext uri="{FF2B5EF4-FFF2-40B4-BE49-F238E27FC236}">
                <a16:creationId xmlns:a16="http://schemas.microsoft.com/office/drawing/2014/main" id="{7881E15C-7878-B84D-8491-3255FB0E9425}"/>
              </a:ext>
            </a:extLst>
          </p:cNvPr>
          <p:cNvSpPr>
            <a:spLocks noChangeArrowheads="1"/>
          </p:cNvSpPr>
          <p:nvPr/>
        </p:nvSpPr>
        <p:spPr bwMode="auto">
          <a:xfrm>
            <a:off x="3704814" y="4513996"/>
            <a:ext cx="139913" cy="573862"/>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wrap="square" anchor="ctr">
            <a:spAutoFit/>
          </a:bodyPr>
          <a:lstStyle/>
          <a:p>
            <a:pPr defTabSz="914400" fontAlgn="base">
              <a:spcBef>
                <a:spcPct val="0"/>
              </a:spcBef>
              <a:spcAft>
                <a:spcPct val="0"/>
              </a:spcAft>
              <a:defRPr/>
            </a:pPr>
            <a:endParaRPr lang="en-US">
              <a:solidFill>
                <a:srgbClr val="000000"/>
              </a:solidFill>
              <a:ea typeface="ＭＳ Ｐゴシック" charset="0"/>
            </a:endParaRPr>
          </a:p>
        </p:txBody>
      </p:sp>
      <p:sp>
        <p:nvSpPr>
          <p:cNvPr id="109" name="Content Placeholder 2">
            <a:extLst>
              <a:ext uri="{FF2B5EF4-FFF2-40B4-BE49-F238E27FC236}">
                <a16:creationId xmlns:a16="http://schemas.microsoft.com/office/drawing/2014/main" id="{18F09ACA-1F78-B24A-9628-3247C6A8B160}"/>
              </a:ext>
            </a:extLst>
          </p:cNvPr>
          <p:cNvSpPr txBox="1">
            <a:spLocks/>
          </p:cNvSpPr>
          <p:nvPr/>
        </p:nvSpPr>
        <p:spPr bwMode="auto">
          <a:xfrm>
            <a:off x="4898987" y="3346427"/>
            <a:ext cx="3902114" cy="296864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defTabSz="914400" eaLnBrk="1" hangingPunct="1">
              <a:spcBef>
                <a:spcPct val="0"/>
              </a:spcBef>
              <a:buClrTx/>
              <a:buSzTx/>
              <a:defRPr/>
            </a:pPr>
            <a:r>
              <a:rPr lang="en-US" sz="1800" dirty="0">
                <a:solidFill>
                  <a:srgbClr val="003367">
                    <a:lumMod val="50000"/>
                  </a:srgbClr>
                </a:solidFill>
                <a:ea typeface="ＭＳ Ｐゴシック" charset="0"/>
                <a:cs typeface="ＭＳ Ｐゴシック" charset="0"/>
              </a:rPr>
              <a:t>Kernel starts thread in its start procedure with an “upcall”.</a:t>
            </a:r>
          </a:p>
          <a:p>
            <a:pPr defTabSz="914400" eaLnBrk="1" hangingPunct="1">
              <a:spcBef>
                <a:spcPct val="0"/>
              </a:spcBef>
              <a:buClrTx/>
              <a:buSzTx/>
              <a:defRPr/>
            </a:pPr>
            <a:r>
              <a:rPr lang="en-US" sz="1800" dirty="0">
                <a:solidFill>
                  <a:srgbClr val="003367">
                    <a:lumMod val="50000"/>
                  </a:srgbClr>
                </a:solidFill>
                <a:ea typeface="ＭＳ Ｐゴシック" charset="0"/>
                <a:cs typeface="ＭＳ Ｐゴシック" charset="0"/>
              </a:rPr>
              <a:t>Thread enters kernel on trap or fault, runs on its kernel stack.</a:t>
            </a:r>
          </a:p>
          <a:p>
            <a:pPr defTabSz="914400" eaLnBrk="1" hangingPunct="1">
              <a:spcBef>
                <a:spcPct val="0"/>
              </a:spcBef>
              <a:buClrTx/>
              <a:buSzTx/>
              <a:defRPr/>
            </a:pPr>
            <a:r>
              <a:rPr lang="en-US" sz="1800" dirty="0">
                <a:solidFill>
                  <a:srgbClr val="003367">
                    <a:lumMod val="50000"/>
                  </a:srgbClr>
                </a:solidFill>
                <a:ea typeface="ＭＳ Ｐゴシック" charset="0"/>
                <a:cs typeface="ＭＳ Ｐゴシック" charset="0"/>
              </a:rPr>
              <a:t>Resumes user context on (optional) return from trap/fault.</a:t>
            </a:r>
          </a:p>
          <a:p>
            <a:pPr defTabSz="914400" eaLnBrk="1" hangingPunct="1">
              <a:spcBef>
                <a:spcPct val="0"/>
              </a:spcBef>
              <a:buClrTx/>
              <a:buSzTx/>
              <a:defRPr/>
            </a:pPr>
            <a:r>
              <a:rPr lang="en-US" sz="1800" dirty="0">
                <a:solidFill>
                  <a:srgbClr val="003367">
                    <a:lumMod val="50000"/>
                  </a:srgbClr>
                </a:solidFill>
                <a:ea typeface="ＭＳ Ｐゴシック" charset="0"/>
                <a:cs typeface="ＭＳ Ｐゴシック" charset="0"/>
              </a:rPr>
              <a:t>Kernel may modify context and resume wherever it wants.</a:t>
            </a:r>
          </a:p>
          <a:p>
            <a:pPr defTabSz="914400" eaLnBrk="1" hangingPunct="1">
              <a:spcBef>
                <a:spcPct val="0"/>
              </a:spcBef>
              <a:buClrTx/>
              <a:buSzTx/>
              <a:defRPr/>
            </a:pPr>
            <a:r>
              <a:rPr lang="en-US" sz="1800" dirty="0">
                <a:solidFill>
                  <a:srgbClr val="003367">
                    <a:lumMod val="50000"/>
                  </a:srgbClr>
                </a:solidFill>
                <a:ea typeface="ＭＳ Ｐゴシック" charset="0"/>
                <a:cs typeface="ＭＳ Ｐゴシック" charset="0"/>
              </a:rPr>
              <a:t>On timer interrupt, kernel preempts the running thread if its quantum expired.</a:t>
            </a:r>
            <a:endParaRPr lang="en-US" sz="2000" kern="0" dirty="0"/>
          </a:p>
        </p:txBody>
      </p:sp>
    </p:spTree>
    <p:extLst>
      <p:ext uri="{BB962C8B-B14F-4D97-AF65-F5344CB8AC3E}">
        <p14:creationId xmlns:p14="http://schemas.microsoft.com/office/powerpoint/2010/main" val="315892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Thread library</a:t>
            </a:r>
          </a:p>
        </p:txBody>
      </p:sp>
      <p:sp>
        <p:nvSpPr>
          <p:cNvPr id="10" name="Content Placeholder 9">
            <a:extLst>
              <a:ext uri="{FF2B5EF4-FFF2-40B4-BE49-F238E27FC236}">
                <a16:creationId xmlns:a16="http://schemas.microsoft.com/office/drawing/2014/main" id="{7FF5DE8B-F48C-4345-BE89-3CBA66355A53}"/>
              </a:ext>
            </a:extLst>
          </p:cNvPr>
          <p:cNvSpPr>
            <a:spLocks noGrp="1"/>
          </p:cNvSpPr>
          <p:nvPr>
            <p:ph idx="1"/>
          </p:nvPr>
        </p:nvSpPr>
        <p:spPr>
          <a:xfrm>
            <a:off x="457200" y="1436911"/>
            <a:ext cx="8226425" cy="963390"/>
          </a:xfrm>
        </p:spPr>
        <p:txBody>
          <a:bodyPr/>
          <a:lstStyle/>
          <a:p>
            <a:r>
              <a:rPr lang="en-US" sz="2000" dirty="0"/>
              <a:t>Library routines to create/block/switch threads in user mode.</a:t>
            </a:r>
          </a:p>
          <a:p>
            <a:r>
              <a:rPr lang="en-US" sz="2000" dirty="0"/>
              <a:t>Uses </a:t>
            </a:r>
            <a:r>
              <a:rPr lang="en-US" sz="2000" dirty="0" err="1"/>
              <a:t>makecontext</a:t>
            </a:r>
            <a:r>
              <a:rPr lang="en-US" sz="2000" dirty="0"/>
              <a:t>/</a:t>
            </a:r>
            <a:r>
              <a:rPr lang="en-US" sz="2000" dirty="0" err="1"/>
              <a:t>swapcontext</a:t>
            </a:r>
            <a:r>
              <a:rPr lang="en-US" sz="2000" dirty="0"/>
              <a:t> to switch between streams.</a:t>
            </a:r>
          </a:p>
        </p:txBody>
      </p:sp>
      <p:sp>
        <p:nvSpPr>
          <p:cNvPr id="18" name="Rectangle 4"/>
          <p:cNvSpPr>
            <a:spLocks noChangeArrowheads="1"/>
          </p:cNvSpPr>
          <p:nvPr/>
        </p:nvSpPr>
        <p:spPr bwMode="auto">
          <a:xfrm>
            <a:off x="457200" y="5674106"/>
            <a:ext cx="4953000" cy="690265"/>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847725" y="4244453"/>
            <a:ext cx="4333875"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847725" y="2653331"/>
            <a:ext cx="4333875"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grpSp>
        <p:nvGrpSpPr>
          <p:cNvPr id="8" name="Group 7">
            <a:extLst>
              <a:ext uri="{FF2B5EF4-FFF2-40B4-BE49-F238E27FC236}">
                <a16:creationId xmlns:a16="http://schemas.microsoft.com/office/drawing/2014/main" id="{6A2E677F-51FB-D24A-A305-D6DC240841CF}"/>
              </a:ext>
            </a:extLst>
          </p:cNvPr>
          <p:cNvGrpSpPr/>
          <p:nvPr/>
        </p:nvGrpSpPr>
        <p:grpSpPr>
          <a:xfrm>
            <a:off x="1295400" y="3453816"/>
            <a:ext cx="3505200" cy="814488"/>
            <a:chOff x="1295400" y="2943214"/>
            <a:chExt cx="3505200" cy="933204"/>
          </a:xfrm>
        </p:grpSpPr>
        <p:cxnSp>
          <p:nvCxnSpPr>
            <p:cNvPr id="32" name="Straight Arrow Connector 31"/>
            <p:cNvCxnSpPr/>
            <p:nvPr/>
          </p:nvCxnSpPr>
          <p:spPr bwMode="auto">
            <a:xfrm>
              <a:off x="1295400" y="2943214"/>
              <a:ext cx="0" cy="93320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447800" y="2943214"/>
              <a:ext cx="0" cy="93320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971800" y="2943214"/>
              <a:ext cx="0" cy="93320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3124200" y="2943214"/>
              <a:ext cx="0" cy="93320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4648200" y="2943214"/>
              <a:ext cx="0" cy="933204"/>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V="1">
              <a:off x="4800600" y="2943214"/>
              <a:ext cx="0" cy="933204"/>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sp>
        <p:nvSpPr>
          <p:cNvPr id="23" name="Rectangle 22"/>
          <p:cNvSpPr/>
          <p:nvPr/>
        </p:nvSpPr>
        <p:spPr>
          <a:xfrm>
            <a:off x="1967314" y="4268304"/>
            <a:ext cx="2085827" cy="33258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Thread library</a:t>
            </a:r>
          </a:p>
        </p:txBody>
      </p:sp>
      <p:sp>
        <p:nvSpPr>
          <p:cNvPr id="25" name="Rectangle 24"/>
          <p:cNvSpPr/>
          <p:nvPr/>
        </p:nvSpPr>
        <p:spPr>
          <a:xfrm>
            <a:off x="2362200" y="5788404"/>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797493" y="2879147"/>
            <a:ext cx="2622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(app or test)</a:t>
            </a:r>
          </a:p>
        </p:txBody>
      </p:sp>
      <p:sp>
        <p:nvSpPr>
          <p:cNvPr id="29" name="Rectangle 28"/>
          <p:cNvSpPr/>
          <p:nvPr/>
        </p:nvSpPr>
        <p:spPr bwMode="auto">
          <a:xfrm>
            <a:off x="457200" y="2481938"/>
            <a:ext cx="4953000" cy="2419283"/>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nvGrpSpPr>
          <p:cNvPr id="6" name="Group 5">
            <a:extLst>
              <a:ext uri="{FF2B5EF4-FFF2-40B4-BE49-F238E27FC236}">
                <a16:creationId xmlns:a16="http://schemas.microsoft.com/office/drawing/2014/main" id="{9B0CA01B-DCF1-9245-BC66-23164B8F08D4}"/>
              </a:ext>
            </a:extLst>
          </p:cNvPr>
          <p:cNvGrpSpPr/>
          <p:nvPr/>
        </p:nvGrpSpPr>
        <p:grpSpPr>
          <a:xfrm>
            <a:off x="1371600" y="4904397"/>
            <a:ext cx="76200" cy="731520"/>
            <a:chOff x="1371600" y="4378710"/>
            <a:chExt cx="76200" cy="1066800"/>
          </a:xfrm>
        </p:grpSpPr>
        <p:cxnSp>
          <p:nvCxnSpPr>
            <p:cNvPr id="41" name="Straight Arrow Connector 40"/>
            <p:cNvCxnSpPr>
              <a:cxnSpLocks/>
            </p:cNvCxnSpPr>
            <p:nvPr/>
          </p:nvCxnSpPr>
          <p:spPr bwMode="auto">
            <a:xfrm>
              <a:off x="1371600" y="437871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a:cxnSpLocks/>
            </p:cNvCxnSpPr>
            <p:nvPr/>
          </p:nvCxnSpPr>
          <p:spPr bwMode="auto">
            <a:xfrm flipV="1">
              <a:off x="1447800" y="437871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grpSp>
      <p:sp>
        <p:nvSpPr>
          <p:cNvPr id="47" name="Rectangle 46"/>
          <p:cNvSpPr/>
          <p:nvPr/>
        </p:nvSpPr>
        <p:spPr>
          <a:xfrm>
            <a:off x="1647194" y="3568118"/>
            <a:ext cx="1172116" cy="64633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Thread_*</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calls</a:t>
            </a:r>
          </a:p>
        </p:txBody>
      </p:sp>
      <p:sp>
        <p:nvSpPr>
          <p:cNvPr id="43" name="Rectangle 42"/>
          <p:cNvSpPr/>
          <p:nvPr/>
        </p:nvSpPr>
        <p:spPr>
          <a:xfrm>
            <a:off x="1524000" y="5057028"/>
            <a:ext cx="204414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7305A"/>
                </a:solidFill>
                <a:effectLst/>
                <a:uLnTx/>
                <a:uFillTx/>
                <a:latin typeface="Arial" charset="0"/>
                <a:ea typeface="ＭＳ Ｐゴシック" charset="0"/>
              </a:rPr>
              <a:t>I/O </a:t>
            </a:r>
            <a:r>
              <a:rPr kumimoji="0" lang="en-US" sz="1800" b="0" i="0" u="none" strike="noStrike" kern="0" cap="none" spc="0" normalizeH="0" baseline="0" noProof="0" dirty="0" err="1">
                <a:ln>
                  <a:noFill/>
                </a:ln>
                <a:solidFill>
                  <a:srgbClr val="37305A"/>
                </a:solidFill>
                <a:effectLst/>
                <a:uLnTx/>
                <a:uFillTx/>
                <a:latin typeface="Arial" charset="0"/>
                <a:ea typeface="ＭＳ Ｐゴシック" charset="0"/>
              </a:rPr>
              <a:t>syscalls</a:t>
            </a:r>
            <a:r>
              <a:rPr kumimoji="0" lang="en-US" sz="1800" b="0" i="0" u="none" strike="noStrike" kern="0" cap="none" spc="0" normalizeH="0" baseline="0" noProof="0" dirty="0">
                <a:ln>
                  <a:noFill/>
                </a:ln>
                <a:solidFill>
                  <a:srgbClr val="37305A"/>
                </a:solidFill>
                <a:effectLst/>
                <a:uLnTx/>
                <a:uFillTx/>
                <a:latin typeface="Arial" charset="0"/>
                <a:ea typeface="ＭＳ Ｐゴシック" charset="0"/>
              </a:rPr>
              <a:t>, faults</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6" name="Content Placeholder 9">
            <a:extLst>
              <a:ext uri="{FF2B5EF4-FFF2-40B4-BE49-F238E27FC236}">
                <a16:creationId xmlns:a16="http://schemas.microsoft.com/office/drawing/2014/main" id="{598DC6DB-61D8-1D42-8D81-0B83BD0D9597}"/>
              </a:ext>
            </a:extLst>
          </p:cNvPr>
          <p:cNvSpPr txBox="1">
            <a:spLocks/>
          </p:cNvSpPr>
          <p:nvPr/>
        </p:nvSpPr>
        <p:spPr bwMode="auto">
          <a:xfrm>
            <a:off x="5572125" y="2397451"/>
            <a:ext cx="3111500" cy="963391"/>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r>
              <a:rPr lang="en-US" sz="2000" kern="0" dirty="0"/>
              <a:t>Does not request threads from kernel.</a:t>
            </a:r>
          </a:p>
          <a:p>
            <a:r>
              <a:rPr lang="en-US" sz="2000" kern="0" dirty="0"/>
              <a:t>Kernel does not know or care.</a:t>
            </a:r>
          </a:p>
          <a:p>
            <a:r>
              <a:rPr lang="en-US" sz="2000" kern="0" dirty="0"/>
              <a:t>At most one thread at a time can run on process context.</a:t>
            </a:r>
          </a:p>
          <a:p>
            <a:r>
              <a:rPr lang="en-US" sz="2000" kern="0" dirty="0"/>
              <a:t>At most one in kernel for trap/fault at a time.</a:t>
            </a:r>
          </a:p>
          <a:p>
            <a:r>
              <a:rPr lang="en-US" sz="2000" kern="0" dirty="0"/>
              <a:t>Threads use the same kernel stack.</a:t>
            </a:r>
          </a:p>
          <a:p>
            <a:endParaRPr lang="en-US" kern="0" dirty="0"/>
          </a:p>
        </p:txBody>
      </p:sp>
    </p:spTree>
    <p:extLst>
      <p:ext uri="{BB962C8B-B14F-4D97-AF65-F5344CB8AC3E}">
        <p14:creationId xmlns:p14="http://schemas.microsoft.com/office/powerpoint/2010/main" val="15563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364E-0AA6-0A4D-A1F5-361EFB29F0B5}"/>
              </a:ext>
            </a:extLst>
          </p:cNvPr>
          <p:cNvSpPr>
            <a:spLocks noGrp="1"/>
          </p:cNvSpPr>
          <p:nvPr>
            <p:ph type="title"/>
          </p:nvPr>
        </p:nvSpPr>
        <p:spPr/>
        <p:txBody>
          <a:bodyPr/>
          <a:lstStyle/>
          <a:p>
            <a:r>
              <a:rPr lang="en-US" dirty="0" err="1"/>
              <a:t>Kernel+library</a:t>
            </a:r>
            <a:r>
              <a:rPr lang="en-US" dirty="0"/>
              <a:t>: better together</a:t>
            </a:r>
          </a:p>
        </p:txBody>
      </p:sp>
      <p:sp>
        <p:nvSpPr>
          <p:cNvPr id="3" name="Content Placeholder 2">
            <a:extLst>
              <a:ext uri="{FF2B5EF4-FFF2-40B4-BE49-F238E27FC236}">
                <a16:creationId xmlns:a16="http://schemas.microsoft.com/office/drawing/2014/main" id="{DD21CD6D-34D2-3045-8B07-C99FD1EC74C4}"/>
              </a:ext>
            </a:extLst>
          </p:cNvPr>
          <p:cNvSpPr>
            <a:spLocks noGrp="1"/>
          </p:cNvSpPr>
          <p:nvPr>
            <p:ph idx="1"/>
          </p:nvPr>
        </p:nvSpPr>
        <p:spPr>
          <a:xfrm>
            <a:off x="457200" y="1522143"/>
            <a:ext cx="8226425" cy="4111625"/>
          </a:xfrm>
        </p:spPr>
        <p:txBody>
          <a:bodyPr/>
          <a:lstStyle/>
          <a:p>
            <a:r>
              <a:rPr lang="en-US" dirty="0"/>
              <a:t>In truth, all thread systems combine kernel + library.</a:t>
            </a:r>
          </a:p>
          <a:p>
            <a:pPr lvl="1"/>
            <a:r>
              <a:rPr lang="en-US" dirty="0"/>
              <a:t>Programmer’s API is User-Level Thread System (ULTS) library.</a:t>
            </a:r>
          </a:p>
          <a:p>
            <a:pPr lvl="1"/>
            <a:r>
              <a:rPr lang="en-US" dirty="0"/>
              <a:t>The library uses the kernel interface and </a:t>
            </a:r>
            <a:r>
              <a:rPr lang="en-US" b="1" dirty="0"/>
              <a:t>hides</a:t>
            </a:r>
            <a:r>
              <a:rPr lang="en-US" dirty="0"/>
              <a:t> it from the app.</a:t>
            </a:r>
          </a:p>
          <a:p>
            <a:pPr marL="0" indent="0">
              <a:buNone/>
            </a:pPr>
            <a:r>
              <a:rPr lang="en-US" b="1" dirty="0">
                <a:sym typeface="Wingdings" pitchFamily="2" charset="2"/>
              </a:rPr>
              <a:t> The k</a:t>
            </a:r>
            <a:r>
              <a:rPr lang="en-US" b="1" dirty="0"/>
              <a:t>ernel </a:t>
            </a:r>
            <a:r>
              <a:rPr lang="en-US" b="1" dirty="0" err="1"/>
              <a:t>syscall</a:t>
            </a:r>
            <a:r>
              <a:rPr lang="en-US" b="1" dirty="0"/>
              <a:t> interface is not the API.</a:t>
            </a:r>
          </a:p>
          <a:p>
            <a:pPr lvl="1"/>
            <a:r>
              <a:rPr lang="en-US" dirty="0"/>
              <a:t>Design library API for ease of use.</a:t>
            </a:r>
          </a:p>
          <a:p>
            <a:pPr lvl="1"/>
            <a:r>
              <a:rPr lang="en-US" dirty="0"/>
              <a:t>Design </a:t>
            </a:r>
            <a:r>
              <a:rPr lang="en-US" dirty="0" err="1"/>
              <a:t>syscalls</a:t>
            </a:r>
            <a:r>
              <a:rPr lang="en-US" dirty="0"/>
              <a:t> for </a:t>
            </a:r>
            <a:r>
              <a:rPr lang="en-US" b="1" dirty="0"/>
              <a:t>power</a:t>
            </a:r>
            <a:r>
              <a:rPr lang="en-US" dirty="0"/>
              <a:t> and </a:t>
            </a:r>
            <a:r>
              <a:rPr lang="en-US" b="1" dirty="0"/>
              <a:t>speed</a:t>
            </a:r>
            <a:r>
              <a:rPr lang="en-US" dirty="0"/>
              <a:t>.</a:t>
            </a:r>
          </a:p>
          <a:p>
            <a:r>
              <a:rPr lang="en-US" b="1" dirty="0"/>
              <a:t>Example</a:t>
            </a:r>
            <a:r>
              <a:rPr lang="en-US" dirty="0"/>
              <a:t>: </a:t>
            </a:r>
            <a:r>
              <a:rPr lang="en-US" dirty="0" err="1"/>
              <a:t>pthreads</a:t>
            </a:r>
            <a:r>
              <a:rPr lang="en-US" dirty="0"/>
              <a:t> on Linux</a:t>
            </a:r>
          </a:p>
          <a:p>
            <a:pPr lvl="1"/>
            <a:r>
              <a:rPr lang="en-US" dirty="0"/>
              <a:t>NPTL library (“</a:t>
            </a:r>
            <a:r>
              <a:rPr lang="en-US" dirty="0" err="1"/>
              <a:t>Posix</a:t>
            </a:r>
            <a:r>
              <a:rPr lang="en-US" dirty="0"/>
              <a:t> threads”)</a:t>
            </a:r>
          </a:p>
          <a:p>
            <a:pPr lvl="1"/>
            <a:r>
              <a:rPr lang="en-US" dirty="0"/>
              <a:t>Uses “hidden” </a:t>
            </a:r>
            <a:r>
              <a:rPr lang="en-US" dirty="0" err="1"/>
              <a:t>syscalls</a:t>
            </a:r>
            <a:r>
              <a:rPr lang="en-US" dirty="0"/>
              <a:t> clone(), </a:t>
            </a:r>
            <a:r>
              <a:rPr lang="en-US" dirty="0" err="1"/>
              <a:t>futex</a:t>
            </a:r>
            <a:r>
              <a:rPr lang="en-US" dirty="0"/>
              <a:t>.</a:t>
            </a:r>
          </a:p>
          <a:p>
            <a:endParaRPr lang="en-US" dirty="0"/>
          </a:p>
        </p:txBody>
      </p:sp>
      <p:grpSp>
        <p:nvGrpSpPr>
          <p:cNvPr id="32" name="Group 31">
            <a:extLst>
              <a:ext uri="{FF2B5EF4-FFF2-40B4-BE49-F238E27FC236}">
                <a16:creationId xmlns:a16="http://schemas.microsoft.com/office/drawing/2014/main" id="{E3DD1612-BDAD-6A4D-98FD-CBED1F292009}"/>
              </a:ext>
            </a:extLst>
          </p:cNvPr>
          <p:cNvGrpSpPr/>
          <p:nvPr/>
        </p:nvGrpSpPr>
        <p:grpSpPr>
          <a:xfrm>
            <a:off x="6148080" y="3998718"/>
            <a:ext cx="2395697" cy="2245966"/>
            <a:chOff x="1371600" y="1905000"/>
            <a:chExt cx="3657600" cy="3429000"/>
          </a:xfrm>
        </p:grpSpPr>
        <p:sp>
          <p:nvSpPr>
            <p:cNvPr id="18" name="Rectangle 4">
              <a:extLst>
                <a:ext uri="{FF2B5EF4-FFF2-40B4-BE49-F238E27FC236}">
                  <a16:creationId xmlns:a16="http://schemas.microsoft.com/office/drawing/2014/main" id="{727332E7-848D-124B-AD39-1FCA7135068B}"/>
                </a:ext>
              </a:extLst>
            </p:cNvPr>
            <p:cNvSpPr>
              <a:spLocks noChangeArrowheads="1"/>
            </p:cNvSpPr>
            <p:nvPr/>
          </p:nvSpPr>
          <p:spPr bwMode="auto">
            <a:xfrm>
              <a:off x="1371600" y="4038600"/>
              <a:ext cx="3657600" cy="1295400"/>
            </a:xfrm>
            <a:prstGeom prst="rect">
              <a:avLst/>
            </a:prstGeom>
            <a:solidFill>
              <a:schemeClr val="tx1">
                <a:lumMod val="40000"/>
                <a:lumOff val="60000"/>
              </a:schemeClr>
            </a:solidFill>
            <a:ln w="9525">
              <a:solidFill>
                <a:schemeClr val="tx1"/>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19" name="Rectangle 5">
              <a:extLst>
                <a:ext uri="{FF2B5EF4-FFF2-40B4-BE49-F238E27FC236}">
                  <a16:creationId xmlns:a16="http://schemas.microsoft.com/office/drawing/2014/main" id="{CB68680D-DC48-2648-B42C-79D404A83002}"/>
                </a:ext>
              </a:extLst>
            </p:cNvPr>
            <p:cNvSpPr>
              <a:spLocks noChangeArrowheads="1"/>
            </p:cNvSpPr>
            <p:nvPr/>
          </p:nvSpPr>
          <p:spPr bwMode="auto">
            <a:xfrm>
              <a:off x="1371600" y="3276600"/>
              <a:ext cx="914400" cy="762000"/>
            </a:xfrm>
            <a:prstGeom prst="rect">
              <a:avLst/>
            </a:prstGeom>
            <a:solidFill>
              <a:srgbClr val="FFFF99"/>
            </a:solidFill>
            <a:ln w="9525">
              <a:solidFill>
                <a:schemeClr val="tx1"/>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20" name="Rectangle 6">
              <a:extLst>
                <a:ext uri="{FF2B5EF4-FFF2-40B4-BE49-F238E27FC236}">
                  <a16:creationId xmlns:a16="http://schemas.microsoft.com/office/drawing/2014/main" id="{0F96B355-E1D4-AD4A-9E80-0006D9D13C2D}"/>
                </a:ext>
              </a:extLst>
            </p:cNvPr>
            <p:cNvSpPr>
              <a:spLocks noChangeArrowheads="1"/>
            </p:cNvSpPr>
            <p:nvPr/>
          </p:nvSpPr>
          <p:spPr bwMode="auto">
            <a:xfrm>
              <a:off x="1371600" y="1905000"/>
              <a:ext cx="533400" cy="1371600"/>
            </a:xfrm>
            <a:prstGeom prst="rect">
              <a:avLst/>
            </a:prstGeom>
            <a:solidFill>
              <a:schemeClr val="accent5"/>
            </a:solidFill>
            <a:ln w="9525">
              <a:solidFill>
                <a:schemeClr val="tx1"/>
              </a:solidFill>
              <a:miter lim="800000"/>
              <a:headEnd/>
              <a:tailEnd/>
            </a:ln>
            <a:effectLst/>
          </p:spPr>
          <p:txBody>
            <a:bodyPr wrap="none" anchor="ctr"/>
            <a:lstStyle/>
            <a:p>
              <a:pPr>
                <a:buClr>
                  <a:srgbClr val="000000"/>
                </a:buClr>
                <a:buSzPct val="100000"/>
                <a:buFont typeface="Times New Roman" charset="0"/>
                <a:buNone/>
                <a:defRPr/>
              </a:pPr>
              <a:endParaRPr lang="en-US" sz="1800">
                <a:cs typeface="Arial" charset="0"/>
              </a:endParaRPr>
            </a:p>
          </p:txBody>
        </p:sp>
        <p:sp>
          <p:nvSpPr>
            <p:cNvPr id="21" name="Rectangle 7">
              <a:extLst>
                <a:ext uri="{FF2B5EF4-FFF2-40B4-BE49-F238E27FC236}">
                  <a16:creationId xmlns:a16="http://schemas.microsoft.com/office/drawing/2014/main" id="{A6F1B4FE-F941-734A-87FF-E38F42141293}"/>
                </a:ext>
              </a:extLst>
            </p:cNvPr>
            <p:cNvSpPr>
              <a:spLocks noChangeArrowheads="1"/>
            </p:cNvSpPr>
            <p:nvPr/>
          </p:nvSpPr>
          <p:spPr bwMode="auto">
            <a:xfrm>
              <a:off x="2286000" y="3276600"/>
              <a:ext cx="457200" cy="762000"/>
            </a:xfrm>
            <a:prstGeom prst="rect">
              <a:avLst/>
            </a:prstGeom>
            <a:solidFill>
              <a:srgbClr val="FFFF99"/>
            </a:solidFill>
            <a:ln w="9525">
              <a:solidFill>
                <a:schemeClr val="tx1"/>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22" name="Rectangle 8">
              <a:extLst>
                <a:ext uri="{FF2B5EF4-FFF2-40B4-BE49-F238E27FC236}">
                  <a16:creationId xmlns:a16="http://schemas.microsoft.com/office/drawing/2014/main" id="{A3753294-0BE8-994B-B7B4-F5C71F54B78D}"/>
                </a:ext>
              </a:extLst>
            </p:cNvPr>
            <p:cNvSpPr>
              <a:spLocks noChangeArrowheads="1"/>
            </p:cNvSpPr>
            <p:nvPr/>
          </p:nvSpPr>
          <p:spPr bwMode="auto">
            <a:xfrm>
              <a:off x="2743200" y="3276600"/>
              <a:ext cx="990600" cy="762000"/>
            </a:xfrm>
            <a:prstGeom prst="rect">
              <a:avLst/>
            </a:prstGeom>
            <a:solidFill>
              <a:srgbClr val="FFFF99"/>
            </a:solidFill>
            <a:ln w="9525">
              <a:solidFill>
                <a:schemeClr val="tx1"/>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23" name="Rectangle 9">
              <a:extLst>
                <a:ext uri="{FF2B5EF4-FFF2-40B4-BE49-F238E27FC236}">
                  <a16:creationId xmlns:a16="http://schemas.microsoft.com/office/drawing/2014/main" id="{5B0A127C-38CC-2449-AA35-47AD94C21FC5}"/>
                </a:ext>
              </a:extLst>
            </p:cNvPr>
            <p:cNvSpPr>
              <a:spLocks noChangeArrowheads="1"/>
            </p:cNvSpPr>
            <p:nvPr/>
          </p:nvSpPr>
          <p:spPr bwMode="auto">
            <a:xfrm>
              <a:off x="3733800" y="3276600"/>
              <a:ext cx="762000" cy="762000"/>
            </a:xfrm>
            <a:prstGeom prst="rect">
              <a:avLst/>
            </a:prstGeom>
            <a:solidFill>
              <a:srgbClr val="FFFF99"/>
            </a:solidFill>
            <a:ln w="9525">
              <a:solidFill>
                <a:schemeClr val="tx1"/>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24" name="Rectangle 10">
              <a:extLst>
                <a:ext uri="{FF2B5EF4-FFF2-40B4-BE49-F238E27FC236}">
                  <a16:creationId xmlns:a16="http://schemas.microsoft.com/office/drawing/2014/main" id="{85678289-682F-3449-88C6-A10335870A37}"/>
                </a:ext>
              </a:extLst>
            </p:cNvPr>
            <p:cNvSpPr>
              <a:spLocks noChangeArrowheads="1"/>
            </p:cNvSpPr>
            <p:nvPr/>
          </p:nvSpPr>
          <p:spPr bwMode="auto">
            <a:xfrm>
              <a:off x="4495800" y="3276600"/>
              <a:ext cx="533400" cy="762000"/>
            </a:xfrm>
            <a:prstGeom prst="rect">
              <a:avLst/>
            </a:prstGeom>
            <a:solidFill>
              <a:srgbClr val="FFFF99"/>
            </a:solidFill>
            <a:ln w="9525">
              <a:solidFill>
                <a:schemeClr val="tx1"/>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25" name="Rectangle 11">
              <a:extLst>
                <a:ext uri="{FF2B5EF4-FFF2-40B4-BE49-F238E27FC236}">
                  <a16:creationId xmlns:a16="http://schemas.microsoft.com/office/drawing/2014/main" id="{5F9AEAA2-73D1-AF48-BCA8-9191DE422AB2}"/>
                </a:ext>
              </a:extLst>
            </p:cNvPr>
            <p:cNvSpPr>
              <a:spLocks noChangeArrowheads="1"/>
            </p:cNvSpPr>
            <p:nvPr/>
          </p:nvSpPr>
          <p:spPr bwMode="auto">
            <a:xfrm>
              <a:off x="2133600" y="1905000"/>
              <a:ext cx="533400" cy="1371600"/>
            </a:xfrm>
            <a:prstGeom prst="rect">
              <a:avLst/>
            </a:prstGeom>
            <a:solidFill>
              <a:schemeClr val="accent5"/>
            </a:solidFill>
            <a:ln w="9525">
              <a:solidFill>
                <a:schemeClr val="tx1"/>
              </a:solidFill>
              <a:miter lim="800000"/>
              <a:headEnd/>
              <a:tailEnd/>
            </a:ln>
            <a:effectLst/>
          </p:spPr>
          <p:txBody>
            <a:bodyPr wrap="none" anchor="ctr"/>
            <a:lstStyle/>
            <a:p>
              <a:pPr>
                <a:buClr>
                  <a:srgbClr val="000000"/>
                </a:buClr>
                <a:buSzPct val="100000"/>
                <a:buFont typeface="Times New Roman" charset="0"/>
                <a:buNone/>
                <a:defRPr/>
              </a:pPr>
              <a:endParaRPr lang="en-US" sz="1800">
                <a:cs typeface="Arial" charset="0"/>
              </a:endParaRPr>
            </a:p>
          </p:txBody>
        </p:sp>
        <p:sp>
          <p:nvSpPr>
            <p:cNvPr id="26" name="Rectangle 12">
              <a:extLst>
                <a:ext uri="{FF2B5EF4-FFF2-40B4-BE49-F238E27FC236}">
                  <a16:creationId xmlns:a16="http://schemas.microsoft.com/office/drawing/2014/main" id="{EE3F5F19-E2B2-4D44-8750-2BB2F6D90889}"/>
                </a:ext>
              </a:extLst>
            </p:cNvPr>
            <p:cNvSpPr>
              <a:spLocks noChangeArrowheads="1"/>
            </p:cNvSpPr>
            <p:nvPr/>
          </p:nvSpPr>
          <p:spPr bwMode="auto">
            <a:xfrm>
              <a:off x="2895600" y="1905000"/>
              <a:ext cx="533400" cy="1371600"/>
            </a:xfrm>
            <a:prstGeom prst="rect">
              <a:avLst/>
            </a:prstGeom>
            <a:solidFill>
              <a:schemeClr val="accent5"/>
            </a:solidFill>
            <a:ln w="9525">
              <a:solidFill>
                <a:schemeClr val="tx1"/>
              </a:solidFill>
              <a:miter lim="800000"/>
              <a:headEnd/>
              <a:tailEnd/>
            </a:ln>
            <a:effectLst/>
          </p:spPr>
          <p:txBody>
            <a:bodyPr wrap="none" anchor="ctr"/>
            <a:lstStyle/>
            <a:p>
              <a:pPr>
                <a:buClr>
                  <a:srgbClr val="000000"/>
                </a:buClr>
                <a:buSzPct val="100000"/>
                <a:buFont typeface="Times New Roman" charset="0"/>
                <a:buNone/>
                <a:defRPr/>
              </a:pPr>
              <a:endParaRPr lang="en-US" sz="1800">
                <a:cs typeface="Arial" charset="0"/>
              </a:endParaRPr>
            </a:p>
          </p:txBody>
        </p:sp>
        <p:sp>
          <p:nvSpPr>
            <p:cNvPr id="27" name="Rectangle 13">
              <a:extLst>
                <a:ext uri="{FF2B5EF4-FFF2-40B4-BE49-F238E27FC236}">
                  <a16:creationId xmlns:a16="http://schemas.microsoft.com/office/drawing/2014/main" id="{87C4CD69-68C4-E04A-9026-E446770BC3C7}"/>
                </a:ext>
              </a:extLst>
            </p:cNvPr>
            <p:cNvSpPr>
              <a:spLocks noChangeArrowheads="1"/>
            </p:cNvSpPr>
            <p:nvPr/>
          </p:nvSpPr>
          <p:spPr bwMode="auto">
            <a:xfrm>
              <a:off x="3657600" y="1905000"/>
              <a:ext cx="533400" cy="1371600"/>
            </a:xfrm>
            <a:prstGeom prst="rect">
              <a:avLst/>
            </a:prstGeom>
            <a:solidFill>
              <a:schemeClr val="accent5"/>
            </a:solidFill>
            <a:ln w="9525">
              <a:solidFill>
                <a:schemeClr val="tx1"/>
              </a:solidFill>
              <a:miter lim="800000"/>
              <a:headEnd/>
              <a:tailEnd/>
            </a:ln>
            <a:effectLst/>
          </p:spPr>
          <p:txBody>
            <a:bodyPr wrap="none" anchor="ctr"/>
            <a:lstStyle/>
            <a:p>
              <a:pPr>
                <a:buClr>
                  <a:srgbClr val="000000"/>
                </a:buClr>
                <a:buSzPct val="100000"/>
                <a:buFont typeface="Times New Roman" charset="0"/>
                <a:buNone/>
                <a:defRPr/>
              </a:pPr>
              <a:endParaRPr lang="en-US" sz="1800">
                <a:cs typeface="Arial" charset="0"/>
              </a:endParaRPr>
            </a:p>
          </p:txBody>
        </p:sp>
        <p:sp>
          <p:nvSpPr>
            <p:cNvPr id="28" name="Rectangle 14">
              <a:extLst>
                <a:ext uri="{FF2B5EF4-FFF2-40B4-BE49-F238E27FC236}">
                  <a16:creationId xmlns:a16="http://schemas.microsoft.com/office/drawing/2014/main" id="{B3860560-8608-C240-8F62-913FD0637458}"/>
                </a:ext>
              </a:extLst>
            </p:cNvPr>
            <p:cNvSpPr>
              <a:spLocks noChangeArrowheads="1"/>
            </p:cNvSpPr>
            <p:nvPr/>
          </p:nvSpPr>
          <p:spPr bwMode="auto">
            <a:xfrm>
              <a:off x="4495800" y="1905000"/>
              <a:ext cx="533400" cy="1371600"/>
            </a:xfrm>
            <a:prstGeom prst="rect">
              <a:avLst/>
            </a:prstGeom>
            <a:solidFill>
              <a:schemeClr val="accent5"/>
            </a:solidFill>
            <a:ln w="9525">
              <a:solidFill>
                <a:schemeClr val="tx1"/>
              </a:solidFill>
              <a:miter lim="800000"/>
              <a:headEnd/>
              <a:tailEnd/>
            </a:ln>
            <a:effectLst/>
          </p:spPr>
          <p:txBody>
            <a:bodyPr wrap="none" anchor="ctr"/>
            <a:lstStyle/>
            <a:p>
              <a:pPr>
                <a:buClr>
                  <a:srgbClr val="000000"/>
                </a:buClr>
                <a:buSzPct val="100000"/>
                <a:buFont typeface="Times New Roman" charset="0"/>
                <a:buNone/>
                <a:defRPr/>
              </a:pPr>
              <a:endParaRPr lang="en-US" sz="1800">
                <a:cs typeface="Arial" charset="0"/>
              </a:endParaRPr>
            </a:p>
          </p:txBody>
        </p:sp>
        <p:cxnSp>
          <p:nvCxnSpPr>
            <p:cNvPr id="29" name="Straight Connector 28">
              <a:extLst>
                <a:ext uri="{FF2B5EF4-FFF2-40B4-BE49-F238E27FC236}">
                  <a16:creationId xmlns:a16="http://schemas.microsoft.com/office/drawing/2014/main" id="{7A219C3D-8704-CD4C-9542-23266E20C227}"/>
                </a:ext>
              </a:extLst>
            </p:cNvPr>
            <p:cNvCxnSpPr/>
            <p:nvPr/>
          </p:nvCxnSpPr>
          <p:spPr bwMode="auto">
            <a:xfrm>
              <a:off x="1371600" y="4038600"/>
              <a:ext cx="365760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30" name="Rectangle 302">
              <a:extLst>
                <a:ext uri="{FF2B5EF4-FFF2-40B4-BE49-F238E27FC236}">
                  <a16:creationId xmlns:a16="http://schemas.microsoft.com/office/drawing/2014/main" id="{359FC39F-078D-064A-8F6F-593ECF1D7503}"/>
                </a:ext>
              </a:extLst>
            </p:cNvPr>
            <p:cNvSpPr>
              <a:spLocks noChangeArrowheads="1"/>
            </p:cNvSpPr>
            <p:nvPr/>
          </p:nvSpPr>
          <p:spPr bwMode="auto">
            <a:xfrm>
              <a:off x="2899505" y="3962400"/>
              <a:ext cx="407576" cy="8148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buClr>
                  <a:srgbClr val="000000"/>
                </a:buClr>
                <a:buSzPct val="100000"/>
                <a:buFont typeface="Times New Roman" charset="0"/>
                <a:buNone/>
              </a:pPr>
              <a:endParaRPr lang="en-US" sz="1800" dirty="0">
                <a:solidFill>
                  <a:srgbClr val="003367"/>
                </a:solidFill>
              </a:endParaRPr>
            </a:p>
          </p:txBody>
        </p:sp>
        <p:cxnSp>
          <p:nvCxnSpPr>
            <p:cNvPr id="31" name="Straight Connector 30">
              <a:extLst>
                <a:ext uri="{FF2B5EF4-FFF2-40B4-BE49-F238E27FC236}">
                  <a16:creationId xmlns:a16="http://schemas.microsoft.com/office/drawing/2014/main" id="{67B4681A-6F41-A046-A93C-E5025E714B12}"/>
                </a:ext>
              </a:extLst>
            </p:cNvPr>
            <p:cNvCxnSpPr/>
            <p:nvPr/>
          </p:nvCxnSpPr>
          <p:spPr bwMode="auto">
            <a:xfrm>
              <a:off x="1371600" y="4267200"/>
              <a:ext cx="3657600" cy="0"/>
            </a:xfrm>
            <a:prstGeom prst="line">
              <a:avLst/>
            </a:prstGeom>
            <a:solidFill>
              <a:srgbClr val="00B8FF"/>
            </a:solidFill>
            <a:ln w="38100" cap="flat" cmpd="sng" algn="ctr">
              <a:solidFill>
                <a:schemeClr val="tx1"/>
              </a:solidFill>
              <a:prstDash val="solid"/>
              <a:round/>
              <a:headEnd type="none" w="med" len="med"/>
              <a:tailEnd type="none" w="med" len="med"/>
            </a:ln>
            <a:effectLst/>
          </p:spPr>
        </p:cxnSp>
      </p:grpSp>
      <p:sp>
        <p:nvSpPr>
          <p:cNvPr id="33" name="Rectangle 32">
            <a:extLst>
              <a:ext uri="{FF2B5EF4-FFF2-40B4-BE49-F238E27FC236}">
                <a16:creationId xmlns:a16="http://schemas.microsoft.com/office/drawing/2014/main" id="{7F48C17D-03F1-AE48-AD8E-132A785FA70D}"/>
              </a:ext>
            </a:extLst>
          </p:cNvPr>
          <p:cNvSpPr/>
          <p:nvPr/>
        </p:nvSpPr>
        <p:spPr>
          <a:xfrm>
            <a:off x="446049" y="5495867"/>
            <a:ext cx="5562183" cy="830997"/>
          </a:xfrm>
          <a:prstGeom prst="rect">
            <a:avLst/>
          </a:prstGeom>
        </p:spPr>
        <p:txBody>
          <a:bodyPr wrap="square">
            <a:spAutoFit/>
          </a:bodyPr>
          <a:lstStyle/>
          <a:p>
            <a:pPr marL="342900" lvl="0" indent="-342900" eaLnBrk="0" fontAlgn="base" hangingPunct="0">
              <a:spcBef>
                <a:spcPts val="900"/>
              </a:spcBef>
              <a:spcAft>
                <a:spcPct val="0"/>
              </a:spcAft>
              <a:buClr>
                <a:srgbClr val="000000"/>
              </a:buClr>
              <a:buSzPct val="100000"/>
              <a:buFont typeface="Times New Roman" charset="0"/>
              <a:buChar char="•"/>
            </a:pPr>
            <a:r>
              <a:rPr lang="en-US" sz="2400" b="1" kern="0" dirty="0">
                <a:solidFill>
                  <a:srgbClr val="00264D"/>
                </a:solidFill>
                <a:ea typeface="ＭＳ Ｐゴシック" charset="-128"/>
                <a:cs typeface="Arial"/>
              </a:rPr>
              <a:t>Today: </a:t>
            </a:r>
            <a:r>
              <a:rPr lang="en-US" sz="2400" kern="0" dirty="0">
                <a:solidFill>
                  <a:srgbClr val="00264D"/>
                </a:solidFill>
                <a:ea typeface="ＭＳ Ｐゴシック" charset="-128"/>
                <a:cs typeface="Arial"/>
              </a:rPr>
              <a:t>what is the “right” division of function between lib/kernel code?  </a:t>
            </a:r>
            <a:endParaRPr lang="en-US" sz="2400" b="1" kern="0" dirty="0">
              <a:solidFill>
                <a:srgbClr val="00264D"/>
              </a:solidFill>
              <a:ea typeface="ＭＳ Ｐゴシック" charset="-128"/>
              <a:cs typeface="Arial"/>
            </a:endParaRPr>
          </a:p>
        </p:txBody>
      </p:sp>
    </p:spTree>
    <p:extLst>
      <p:ext uri="{BB962C8B-B14F-4D97-AF65-F5344CB8AC3E}">
        <p14:creationId xmlns:p14="http://schemas.microsoft.com/office/powerpoint/2010/main" val="82997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295400" y="254991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447800" y="254991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971800" y="254991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3124200" y="254991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4648200" y="254991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flipV="1">
            <a:off x="4800600" y="254991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a:xfrm>
            <a:off x="457200" y="-228215"/>
            <a:ext cx="8226425" cy="1554163"/>
          </a:xfrm>
        </p:spPr>
        <p:txBody>
          <a:bodyPr/>
          <a:lstStyle/>
          <a:p>
            <a:r>
              <a:rPr lang="en-US" sz="3600" dirty="0"/>
              <a:t>Library and kernel work together</a:t>
            </a:r>
            <a:br>
              <a:rPr lang="en-US" sz="3600" dirty="0"/>
            </a:br>
            <a:r>
              <a:rPr lang="en-US" sz="2800" dirty="0"/>
              <a:t>Example: heap</a:t>
            </a:r>
            <a:endParaRPr lang="en-US" sz="3600" dirty="0"/>
          </a:p>
        </p:txBody>
      </p:sp>
      <p:sp>
        <p:nvSpPr>
          <p:cNvPr id="18" name="Rectangle 4"/>
          <p:cNvSpPr>
            <a:spLocks noChangeArrowheads="1"/>
          </p:cNvSpPr>
          <p:nvPr/>
        </p:nvSpPr>
        <p:spPr bwMode="auto">
          <a:xfrm>
            <a:off x="457200" y="5445510"/>
            <a:ext cx="4953000" cy="894443"/>
          </a:xfrm>
          <a:prstGeom prst="rect">
            <a:avLst/>
          </a:prstGeom>
          <a:solidFill>
            <a:srgbClr val="4D8CF1"/>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19" name="Rectangle 5"/>
          <p:cNvSpPr>
            <a:spLocks noChangeArrowheads="1"/>
          </p:cNvSpPr>
          <p:nvPr/>
        </p:nvSpPr>
        <p:spPr bwMode="auto">
          <a:xfrm>
            <a:off x="847725" y="3852567"/>
            <a:ext cx="4333875" cy="526143"/>
          </a:xfrm>
          <a:prstGeom prst="rect">
            <a:avLst/>
          </a:prstGeom>
          <a:solidFill>
            <a:srgbClr val="FFFF99"/>
          </a:solidFill>
          <a:ln w="9525">
            <a:solidFill>
              <a:srgbClr val="003367"/>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endParaRPr>
          </a:p>
        </p:txBody>
      </p:sp>
      <p:sp>
        <p:nvSpPr>
          <p:cNvPr id="20" name="Rectangle 6"/>
          <p:cNvSpPr>
            <a:spLocks noChangeArrowheads="1"/>
          </p:cNvSpPr>
          <p:nvPr/>
        </p:nvSpPr>
        <p:spPr bwMode="auto">
          <a:xfrm>
            <a:off x="847725" y="1787910"/>
            <a:ext cx="4333875" cy="789214"/>
          </a:xfrm>
          <a:prstGeom prst="rect">
            <a:avLst/>
          </a:prstGeom>
          <a:solidFill>
            <a:srgbClr val="738300"/>
          </a:solidFill>
          <a:ln w="9525">
            <a:solidFill>
              <a:srgbClr val="003367"/>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sp>
        <p:nvSpPr>
          <p:cNvPr id="23" name="Rectangle 22"/>
          <p:cNvSpPr/>
          <p:nvPr/>
        </p:nvSpPr>
        <p:spPr>
          <a:xfrm>
            <a:off x="1967314" y="3845310"/>
            <a:ext cx="2223686"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Heap manager</a:t>
            </a:r>
          </a:p>
        </p:txBody>
      </p:sp>
      <p:sp>
        <p:nvSpPr>
          <p:cNvPr id="25" name="Rectangle 24"/>
          <p:cNvSpPr/>
          <p:nvPr/>
        </p:nvSpPr>
        <p:spPr>
          <a:xfrm>
            <a:off x="2362200" y="5674110"/>
            <a:ext cx="155312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37305A"/>
                </a:solidFill>
                <a:effectLst/>
                <a:uLnTx/>
                <a:uFillTx/>
                <a:latin typeface="Arial" charset="0"/>
                <a:ea typeface="ＭＳ Ｐゴシック" charset="0"/>
              </a:rPr>
              <a:t>OS kernel</a:t>
            </a:r>
          </a:p>
        </p:txBody>
      </p:sp>
      <p:sp>
        <p:nvSpPr>
          <p:cNvPr id="27" name="Rectangle 26"/>
          <p:cNvSpPr/>
          <p:nvPr/>
        </p:nvSpPr>
        <p:spPr>
          <a:xfrm>
            <a:off x="1797493" y="1997400"/>
            <a:ext cx="2622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3367">
                    <a:lumMod val="50000"/>
                  </a:srgbClr>
                </a:solidFill>
                <a:effectLst/>
                <a:uLnTx/>
                <a:uFillTx/>
                <a:latin typeface="Arial" charset="0"/>
                <a:ea typeface="ＭＳ Ｐゴシック" charset="0"/>
              </a:rPr>
              <a:t>Program (app or test)</a:t>
            </a:r>
          </a:p>
        </p:txBody>
      </p:sp>
      <p:sp>
        <p:nvSpPr>
          <p:cNvPr id="29" name="Rectangle 28"/>
          <p:cNvSpPr/>
          <p:nvPr/>
        </p:nvSpPr>
        <p:spPr bwMode="auto">
          <a:xfrm>
            <a:off x="457200" y="1559310"/>
            <a:ext cx="49530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41" name="Straight Arrow Connector 40"/>
          <p:cNvCxnSpPr/>
          <p:nvPr/>
        </p:nvCxnSpPr>
        <p:spPr bwMode="auto">
          <a:xfrm>
            <a:off x="1371600" y="437871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447800" y="437871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686553" y="301877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8" name="Rectangle 47"/>
          <p:cNvSpPr/>
          <p:nvPr/>
        </p:nvSpPr>
        <p:spPr>
          <a:xfrm>
            <a:off x="2336558" y="3018778"/>
            <a:ext cx="71068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a</a:t>
            </a:r>
            <a:r>
              <a:rPr kumimoji="0" lang="en-US" sz="1800" b="1" i="0" u="none" strike="noStrike" kern="0" cap="none" spc="0" normalizeH="0" baseline="0" noProof="0" dirty="0" err="1">
                <a:ln>
                  <a:noFill/>
                </a:ln>
                <a:solidFill>
                  <a:srgbClr val="37305A"/>
                </a:solidFill>
                <a:effectLst/>
                <a:uLnTx/>
                <a:uFillTx/>
                <a:latin typeface="Arial" charset="0"/>
                <a:ea typeface="ＭＳ Ｐゴシック" charset="0"/>
              </a:rPr>
              <a:t>lloc</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sp>
        <p:nvSpPr>
          <p:cNvPr id="49" name="Rectangle 48"/>
          <p:cNvSpPr/>
          <p:nvPr/>
        </p:nvSpPr>
        <p:spPr>
          <a:xfrm>
            <a:off x="4001747" y="3010825"/>
            <a:ext cx="60785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free</a:t>
            </a:r>
          </a:p>
        </p:txBody>
      </p:sp>
      <p:sp>
        <p:nvSpPr>
          <p:cNvPr id="52" name="Rectangle 51"/>
          <p:cNvSpPr/>
          <p:nvPr/>
        </p:nvSpPr>
        <p:spPr>
          <a:xfrm>
            <a:off x="4681965" y="3007110"/>
            <a:ext cx="684878"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37305A"/>
                </a:solidFill>
                <a:effectLst/>
                <a:uLnTx/>
                <a:uFillTx/>
                <a:latin typeface="Arial" charset="0"/>
                <a:ea typeface="ＭＳ Ｐゴシック" charset="0"/>
              </a:rPr>
              <a:t>“ok”</a:t>
            </a:r>
          </a:p>
        </p:txBody>
      </p:sp>
      <p:sp>
        <p:nvSpPr>
          <p:cNvPr id="53" name="Rectangle 52"/>
          <p:cNvSpPr/>
          <p:nvPr/>
        </p:nvSpPr>
        <p:spPr>
          <a:xfrm>
            <a:off x="609600" y="4683510"/>
            <a:ext cx="864339" cy="3693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37305A"/>
                </a:solidFill>
                <a:effectLst/>
                <a:uLnTx/>
                <a:uFillTx/>
                <a:latin typeface="Arial" charset="0"/>
                <a:ea typeface="ＭＳ Ｐゴシック" charset="0"/>
              </a:rPr>
              <a:t>mmap</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cxnSp>
        <p:nvCxnSpPr>
          <p:cNvPr id="68" name="Straight Connector 292"/>
          <p:cNvCxnSpPr>
            <a:cxnSpLocks noChangeShapeType="1"/>
          </p:cNvCxnSpPr>
          <p:nvPr/>
        </p:nvCxnSpPr>
        <p:spPr bwMode="auto">
          <a:xfrm flipV="1">
            <a:off x="4952999" y="2636003"/>
            <a:ext cx="1345958" cy="1440139"/>
          </a:xfrm>
          <a:prstGeom prst="line">
            <a:avLst/>
          </a:prstGeom>
          <a:noFill/>
          <a:ln w="317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69" name="Rectangle 302"/>
          <p:cNvSpPr>
            <a:spLocks noChangeArrowheads="1"/>
          </p:cNvSpPr>
          <p:nvPr/>
        </p:nvSpPr>
        <p:spPr bwMode="auto">
          <a:xfrm>
            <a:off x="6077470" y="1989672"/>
            <a:ext cx="271418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lang="en-US" dirty="0">
                <a:solidFill>
                  <a:srgbClr val="003367"/>
                </a:solidFill>
                <a:latin typeface="Arial" charset="0"/>
                <a:ea typeface="ＭＳ Ｐゴシック" charset="0"/>
              </a:rPr>
              <a:t>Library manages its own resources its own way. </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3" name="Rectangle 42"/>
          <p:cNvSpPr/>
          <p:nvPr/>
        </p:nvSpPr>
        <p:spPr>
          <a:xfrm>
            <a:off x="1524000" y="4683510"/>
            <a:ext cx="13260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7305A"/>
                </a:solidFill>
                <a:effectLst/>
                <a:uLnTx/>
                <a:uFillTx/>
                <a:latin typeface="Arial" charset="0"/>
                <a:ea typeface="ＭＳ Ｐゴシック" charset="0"/>
              </a:rPr>
              <a:t>system call</a:t>
            </a:r>
            <a:endParaRPr kumimoji="0" lang="en-US" sz="1800" b="1" i="0" u="none" strike="noStrike" kern="0" cap="none" spc="0" normalizeH="0" baseline="0" noProof="0" dirty="0">
              <a:ln>
                <a:noFill/>
              </a:ln>
              <a:solidFill>
                <a:srgbClr val="37305A"/>
              </a:solidFill>
              <a:effectLst/>
              <a:uLnTx/>
              <a:uFillTx/>
              <a:latin typeface="Arial" charset="0"/>
              <a:ea typeface="ＭＳ Ｐゴシック" charset="0"/>
            </a:endParaRPr>
          </a:p>
        </p:txBody>
      </p:sp>
      <p:cxnSp>
        <p:nvCxnSpPr>
          <p:cNvPr id="44" name="Straight Connector 292"/>
          <p:cNvCxnSpPr>
            <a:cxnSpLocks noChangeShapeType="1"/>
          </p:cNvCxnSpPr>
          <p:nvPr/>
        </p:nvCxnSpPr>
        <p:spPr bwMode="auto">
          <a:xfrm flipV="1">
            <a:off x="5024404" y="4076142"/>
            <a:ext cx="1345958" cy="1352642"/>
          </a:xfrm>
          <a:prstGeom prst="line">
            <a:avLst/>
          </a:prstGeom>
          <a:noFill/>
          <a:ln w="317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45" name="Rectangle 302"/>
          <p:cNvSpPr>
            <a:spLocks noChangeArrowheads="1"/>
          </p:cNvSpPr>
          <p:nvPr/>
        </p:nvSpPr>
        <p:spPr bwMode="auto">
          <a:xfrm>
            <a:off x="6079502" y="3221666"/>
            <a:ext cx="2930683"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lang="en-US" dirty="0">
                <a:solidFill>
                  <a:srgbClr val="003367"/>
                </a:solidFill>
                <a:latin typeface="Arial" charset="0"/>
                <a:ea typeface="ＭＳ Ｐゴシック" charset="0"/>
              </a:rPr>
              <a:t>“Hidden” k</a:t>
            </a:r>
            <a:r>
              <a:rPr kumimoji="0" lang="en-US" sz="1800" b="0" i="0" u="none" strike="noStrike" kern="1200" cap="none" spc="0" normalizeH="0" baseline="0" noProof="0" dirty="0" err="1">
                <a:ln>
                  <a:noFill/>
                </a:ln>
                <a:solidFill>
                  <a:srgbClr val="003367"/>
                </a:solidFill>
                <a:effectLst/>
                <a:uLnTx/>
                <a:uFillTx/>
                <a:latin typeface="Arial" charset="0"/>
                <a:ea typeface="ＭＳ Ｐゴシック" charset="0"/>
              </a:rPr>
              <a:t>ernel</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1800" b="0" i="0" u="none" strike="noStrike" kern="1200" cap="none" spc="0" normalizeH="0" baseline="0" noProof="0" dirty="0" err="1">
                <a:ln>
                  <a:noFill/>
                </a:ln>
                <a:solidFill>
                  <a:srgbClr val="003367"/>
                </a:solidFill>
                <a:effectLst/>
                <a:uLnTx/>
                <a:uFillTx/>
                <a:latin typeface="Arial" charset="0"/>
                <a:ea typeface="ＭＳ Ｐゴシック" charset="0"/>
              </a:rPr>
              <a:t>syscall</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 interface for “raw” resources: e.g., VM slabs. </a:t>
            </a:r>
          </a:p>
        </p:txBody>
      </p:sp>
      <p:sp>
        <p:nvSpPr>
          <p:cNvPr id="31" name="Rectangle 302">
            <a:extLst>
              <a:ext uri="{FF2B5EF4-FFF2-40B4-BE49-F238E27FC236}">
                <a16:creationId xmlns:a16="http://schemas.microsoft.com/office/drawing/2014/main" id="{D2E6C595-BAC6-4947-8C73-2E5EE74A81D3}"/>
              </a:ext>
            </a:extLst>
          </p:cNvPr>
          <p:cNvSpPr>
            <a:spLocks noChangeArrowheads="1"/>
          </p:cNvSpPr>
          <p:nvPr/>
        </p:nvSpPr>
        <p:spPr bwMode="auto">
          <a:xfrm>
            <a:off x="6060904" y="5181056"/>
            <a:ext cx="3181204"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dirty="0">
                <a:solidFill>
                  <a:srgbClr val="003367"/>
                </a:solidFill>
              </a:rPr>
              <a:t>OS mediates access to shared machine resources.  Only as needed for trust, protection and isolation.</a:t>
            </a:r>
          </a:p>
        </p:txBody>
      </p:sp>
    </p:spTree>
    <p:extLst>
      <p:ext uri="{BB962C8B-B14F-4D97-AF65-F5344CB8AC3E}">
        <p14:creationId xmlns:p14="http://schemas.microsoft.com/office/powerpoint/2010/main" val="218125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7C1A4A-1724-DF41-A2E3-52653A474F8E}"/>
              </a:ext>
            </a:extLst>
          </p:cNvPr>
          <p:cNvSpPr>
            <a:spLocks noGrp="1"/>
          </p:cNvSpPr>
          <p:nvPr>
            <p:ph type="title"/>
          </p:nvPr>
        </p:nvSpPr>
        <p:spPr>
          <a:xfrm>
            <a:off x="457200" y="-258080"/>
            <a:ext cx="8226425" cy="1554163"/>
          </a:xfrm>
        </p:spPr>
        <p:txBody>
          <a:bodyPr/>
          <a:lstStyle/>
          <a:p>
            <a:r>
              <a:rPr lang="en-US" dirty="0"/>
              <a:t>Library OS: philosophy</a:t>
            </a:r>
          </a:p>
        </p:txBody>
      </p:sp>
      <p:sp>
        <p:nvSpPr>
          <p:cNvPr id="4" name="Content Placeholder 3">
            <a:extLst>
              <a:ext uri="{FF2B5EF4-FFF2-40B4-BE49-F238E27FC236}">
                <a16:creationId xmlns:a16="http://schemas.microsoft.com/office/drawing/2014/main" id="{5772EA95-A1D3-DF46-AA6C-FC30D64664B1}"/>
              </a:ext>
            </a:extLst>
          </p:cNvPr>
          <p:cNvSpPr>
            <a:spLocks noGrp="1"/>
          </p:cNvSpPr>
          <p:nvPr>
            <p:ph idx="1"/>
          </p:nvPr>
        </p:nvSpPr>
        <p:spPr>
          <a:xfrm>
            <a:off x="457200" y="1730830"/>
            <a:ext cx="8226425" cy="4111625"/>
          </a:xfrm>
        </p:spPr>
        <p:txBody>
          <a:bodyPr/>
          <a:lstStyle/>
          <a:p>
            <a:r>
              <a:rPr lang="en-US" b="1" dirty="0"/>
              <a:t>Principle</a:t>
            </a:r>
            <a:r>
              <a:rPr lang="en-US" dirty="0"/>
              <a:t>: keep it in a library whenever possible.</a:t>
            </a:r>
          </a:p>
          <a:p>
            <a:r>
              <a:rPr lang="en-US" dirty="0"/>
              <a:t>Keep the kernel simple and small.</a:t>
            </a:r>
          </a:p>
          <a:p>
            <a:pPr lvl="1"/>
            <a:r>
              <a:rPr lang="en-US" dirty="0"/>
              <a:t>Minimal function to support library.</a:t>
            </a:r>
          </a:p>
          <a:p>
            <a:pPr lvl="1"/>
            <a:r>
              <a:rPr lang="en-US" dirty="0"/>
              <a:t>Kernel protects access to machine, nothing more.</a:t>
            </a:r>
          </a:p>
          <a:p>
            <a:r>
              <a:rPr lang="en-US" dirty="0"/>
              <a:t>Benefits:</a:t>
            </a:r>
          </a:p>
          <a:p>
            <a:pPr lvl="1"/>
            <a:r>
              <a:rPr lang="en-US" b="1" dirty="0"/>
              <a:t>Fast</a:t>
            </a:r>
            <a:r>
              <a:rPr lang="en-US" dirty="0"/>
              <a:t>: fewer </a:t>
            </a:r>
            <a:r>
              <a:rPr lang="en-US" dirty="0" err="1"/>
              <a:t>syscall</a:t>
            </a:r>
            <a:r>
              <a:rPr lang="en-US" dirty="0"/>
              <a:t> traps</a:t>
            </a:r>
          </a:p>
          <a:p>
            <a:pPr lvl="1"/>
            <a:r>
              <a:rPr lang="en-US" b="1" dirty="0"/>
              <a:t>Secure</a:t>
            </a:r>
            <a:r>
              <a:rPr lang="en-US" dirty="0"/>
              <a:t>: minimal kernel has fewer bugs</a:t>
            </a:r>
          </a:p>
          <a:p>
            <a:pPr lvl="1"/>
            <a:r>
              <a:rPr lang="en-US" b="1" dirty="0">
                <a:sym typeface="Wingdings" pitchFamily="2" charset="2"/>
              </a:rPr>
              <a:t>Flexible</a:t>
            </a:r>
            <a:r>
              <a:rPr lang="en-US" dirty="0">
                <a:sym typeface="Wingdings" pitchFamily="2" charset="2"/>
              </a:rPr>
              <a:t>: permits innovation in library without changing kernel.  Users choose a library to suit their needs. </a:t>
            </a:r>
            <a:endParaRPr lang="en-US" dirty="0"/>
          </a:p>
          <a:p>
            <a:pPr lvl="1"/>
            <a:r>
              <a:rPr lang="en-US" b="1" dirty="0"/>
              <a:t>Safe</a:t>
            </a:r>
            <a:r>
              <a:rPr lang="en-US" dirty="0"/>
              <a:t>: library bugs crash process, not the whole system</a:t>
            </a:r>
          </a:p>
          <a:p>
            <a:pPr lvl="1"/>
            <a:r>
              <a:rPr lang="en-US" b="1" dirty="0"/>
              <a:t>Customizable</a:t>
            </a:r>
            <a:r>
              <a:rPr lang="en-US" dirty="0"/>
              <a:t>: Factor </a:t>
            </a:r>
            <a:r>
              <a:rPr lang="en-US" dirty="0" err="1"/>
              <a:t>policy+programming</a:t>
            </a:r>
            <a:r>
              <a:rPr lang="en-US" dirty="0"/>
              <a:t> model out of kernel.</a:t>
            </a:r>
          </a:p>
          <a:p>
            <a:pPr marL="0" indent="0">
              <a:buNone/>
            </a:pPr>
            <a:endParaRPr lang="en-US" dirty="0"/>
          </a:p>
        </p:txBody>
      </p:sp>
    </p:spTree>
    <p:extLst>
      <p:ext uri="{BB962C8B-B14F-4D97-AF65-F5344CB8AC3E}">
        <p14:creationId xmlns:p14="http://schemas.microsoft.com/office/powerpoint/2010/main" val="378149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EE8D-33E2-234E-B62B-091CDF153C35}"/>
              </a:ext>
            </a:extLst>
          </p:cNvPr>
          <p:cNvSpPr>
            <a:spLocks noGrp="1"/>
          </p:cNvSpPr>
          <p:nvPr>
            <p:ph type="title"/>
          </p:nvPr>
        </p:nvSpPr>
        <p:spPr/>
        <p:txBody>
          <a:bodyPr/>
          <a:lstStyle/>
          <a:p>
            <a:r>
              <a:rPr lang="en-US" dirty="0"/>
              <a:t>Goal: keep the kernel out of it</a:t>
            </a:r>
          </a:p>
        </p:txBody>
      </p:sp>
      <p:graphicFrame>
        <p:nvGraphicFramePr>
          <p:cNvPr id="4" name="Group 36">
            <a:extLst>
              <a:ext uri="{FF2B5EF4-FFF2-40B4-BE49-F238E27FC236}">
                <a16:creationId xmlns:a16="http://schemas.microsoft.com/office/drawing/2014/main" id="{551EAEA8-64FC-014E-828A-9116C84FC697}"/>
              </a:ext>
            </a:extLst>
          </p:cNvPr>
          <p:cNvGraphicFramePr>
            <a:graphicFrameLocks noGrp="1"/>
          </p:cNvGraphicFramePr>
          <p:nvPr>
            <p:extLst>
              <p:ext uri="{D42A27DB-BD31-4B8C-83A1-F6EECF244321}">
                <p14:modId xmlns:p14="http://schemas.microsoft.com/office/powerpoint/2010/main" val="3542917419"/>
              </p:ext>
            </p:extLst>
          </p:nvPr>
        </p:nvGraphicFramePr>
        <p:xfrm>
          <a:off x="789882" y="2338042"/>
          <a:ext cx="7467600" cy="1740535"/>
        </p:xfrm>
        <a:graphic>
          <a:graphicData uri="http://schemas.openxmlformats.org/drawingml/2006/table">
            <a:tbl>
              <a:tblPr/>
              <a:tblGrid>
                <a:gridCol w="1866900">
                  <a:extLst>
                    <a:ext uri="{9D8B030D-6E8A-4147-A177-3AD203B41FA5}">
                      <a16:colId xmlns:a16="http://schemas.microsoft.com/office/drawing/2014/main" val="20000"/>
                    </a:ext>
                  </a:extLst>
                </a:gridCol>
                <a:gridCol w="2171700">
                  <a:extLst>
                    <a:ext uri="{9D8B030D-6E8A-4147-A177-3AD203B41FA5}">
                      <a16:colId xmlns:a16="http://schemas.microsoft.com/office/drawing/2014/main" val="20001"/>
                    </a:ext>
                  </a:extLst>
                </a:gridCol>
                <a:gridCol w="15621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Operation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FastThreads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Topaz Threads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Ultrix Processes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Null fork</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34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948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11300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Signal-wait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37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charset="0"/>
                          <a:ea typeface="ＭＳ Ｐゴシック" charset="0"/>
                          <a:cs typeface="ＭＳ Ｐゴシック" charset="0"/>
                        </a:rPr>
                        <a:t>441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charset="0"/>
                          <a:ea typeface="ＭＳ Ｐゴシック" charset="0"/>
                          <a:cs typeface="ＭＳ Ｐゴシック" charset="0"/>
                        </a:rPr>
                        <a:t>1840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66322607-7481-8F4F-89F7-498E42D799BA}"/>
              </a:ext>
            </a:extLst>
          </p:cNvPr>
          <p:cNvSpPr txBox="1"/>
          <p:nvPr/>
        </p:nvSpPr>
        <p:spPr>
          <a:xfrm>
            <a:off x="613449" y="6266985"/>
            <a:ext cx="5673476" cy="369332"/>
          </a:xfrm>
          <a:prstGeom prst="rect">
            <a:avLst/>
          </a:prstGeom>
          <a:noFill/>
        </p:spPr>
        <p:txBody>
          <a:bodyPr wrap="none" rtlCol="0">
            <a:spAutoFit/>
          </a:bodyPr>
          <a:lstStyle/>
          <a:p>
            <a:r>
              <a:rPr lang="en-US" b="1" dirty="0"/>
              <a:t>Scheduler Activations.</a:t>
            </a:r>
            <a:r>
              <a:rPr lang="en-US" dirty="0"/>
              <a:t>  Anderson et. al. SOSP 1991</a:t>
            </a:r>
          </a:p>
        </p:txBody>
      </p:sp>
      <p:sp>
        <p:nvSpPr>
          <p:cNvPr id="6" name="TextBox 5">
            <a:extLst>
              <a:ext uri="{FF2B5EF4-FFF2-40B4-BE49-F238E27FC236}">
                <a16:creationId xmlns:a16="http://schemas.microsoft.com/office/drawing/2014/main" id="{C84F4854-3EE3-244A-B708-8005BE237821}"/>
              </a:ext>
            </a:extLst>
          </p:cNvPr>
          <p:cNvSpPr txBox="1"/>
          <p:nvPr/>
        </p:nvSpPr>
        <p:spPr>
          <a:xfrm>
            <a:off x="663501" y="1726727"/>
            <a:ext cx="6678431" cy="400110"/>
          </a:xfrm>
          <a:prstGeom prst="rect">
            <a:avLst/>
          </a:prstGeom>
          <a:noFill/>
        </p:spPr>
        <p:txBody>
          <a:bodyPr wrap="none" rtlCol="0">
            <a:spAutoFit/>
          </a:bodyPr>
          <a:lstStyle/>
          <a:p>
            <a:r>
              <a:rPr lang="en-US" sz="2000" dirty="0"/>
              <a:t>All times were measured in microseconds 30 years ago: </a:t>
            </a:r>
          </a:p>
        </p:txBody>
      </p:sp>
      <p:sp>
        <p:nvSpPr>
          <p:cNvPr id="7" name="TextBox 6">
            <a:extLst>
              <a:ext uri="{FF2B5EF4-FFF2-40B4-BE49-F238E27FC236}">
                <a16:creationId xmlns:a16="http://schemas.microsoft.com/office/drawing/2014/main" id="{C2AA21C6-5DE4-A04E-8C44-E47848B5299E}"/>
              </a:ext>
            </a:extLst>
          </p:cNvPr>
          <p:cNvSpPr txBox="1"/>
          <p:nvPr/>
        </p:nvSpPr>
        <p:spPr>
          <a:xfrm>
            <a:off x="2718280" y="4289782"/>
            <a:ext cx="2328743" cy="707886"/>
          </a:xfrm>
          <a:prstGeom prst="rect">
            <a:avLst/>
          </a:prstGeom>
          <a:noFill/>
        </p:spPr>
        <p:txBody>
          <a:bodyPr wrap="square" rtlCol="0">
            <a:spAutoFit/>
          </a:bodyPr>
          <a:lstStyle/>
          <a:p>
            <a:r>
              <a:rPr lang="en-US" sz="2000" dirty="0"/>
              <a:t>User-level thread system (ULTS)</a:t>
            </a:r>
          </a:p>
        </p:txBody>
      </p:sp>
      <p:sp>
        <p:nvSpPr>
          <p:cNvPr id="8" name="TextBox 7">
            <a:extLst>
              <a:ext uri="{FF2B5EF4-FFF2-40B4-BE49-F238E27FC236}">
                <a16:creationId xmlns:a16="http://schemas.microsoft.com/office/drawing/2014/main" id="{5F8A0D9D-96A9-734D-A1FB-A0A3DEE47A05}"/>
              </a:ext>
            </a:extLst>
          </p:cNvPr>
          <p:cNvSpPr txBox="1"/>
          <p:nvPr/>
        </p:nvSpPr>
        <p:spPr>
          <a:xfrm>
            <a:off x="4889049" y="4286066"/>
            <a:ext cx="1935495" cy="707886"/>
          </a:xfrm>
          <a:prstGeom prst="rect">
            <a:avLst/>
          </a:prstGeom>
          <a:noFill/>
        </p:spPr>
        <p:txBody>
          <a:bodyPr wrap="square" rtlCol="0">
            <a:spAutoFit/>
          </a:bodyPr>
          <a:lstStyle/>
          <a:p>
            <a:r>
              <a:rPr lang="en-US" sz="2000" dirty="0"/>
              <a:t>OS kernel </a:t>
            </a:r>
          </a:p>
          <a:p>
            <a:r>
              <a:rPr lang="en-US" sz="2000" dirty="0"/>
              <a:t>thread system</a:t>
            </a:r>
          </a:p>
        </p:txBody>
      </p:sp>
      <p:sp>
        <p:nvSpPr>
          <p:cNvPr id="9" name="TextBox 8">
            <a:extLst>
              <a:ext uri="{FF2B5EF4-FFF2-40B4-BE49-F238E27FC236}">
                <a16:creationId xmlns:a16="http://schemas.microsoft.com/office/drawing/2014/main" id="{638A3451-2958-C44F-AFFA-DF194DD6DAB1}"/>
              </a:ext>
            </a:extLst>
          </p:cNvPr>
          <p:cNvSpPr txBox="1"/>
          <p:nvPr/>
        </p:nvSpPr>
        <p:spPr>
          <a:xfrm>
            <a:off x="6814494" y="4282352"/>
            <a:ext cx="1935495" cy="707886"/>
          </a:xfrm>
          <a:prstGeom prst="rect">
            <a:avLst/>
          </a:prstGeom>
          <a:noFill/>
        </p:spPr>
        <p:txBody>
          <a:bodyPr wrap="square" rtlCol="0">
            <a:spAutoFit/>
          </a:bodyPr>
          <a:lstStyle/>
          <a:p>
            <a:r>
              <a:rPr lang="en-US" sz="2000" dirty="0"/>
              <a:t>Classic Unix processes</a:t>
            </a:r>
          </a:p>
        </p:txBody>
      </p:sp>
      <p:sp>
        <p:nvSpPr>
          <p:cNvPr id="10" name="TextBox 9">
            <a:extLst>
              <a:ext uri="{FF2B5EF4-FFF2-40B4-BE49-F238E27FC236}">
                <a16:creationId xmlns:a16="http://schemas.microsoft.com/office/drawing/2014/main" id="{228E911B-9ED7-994B-9FAB-2CB7801960D0}"/>
              </a:ext>
            </a:extLst>
          </p:cNvPr>
          <p:cNvSpPr txBox="1"/>
          <p:nvPr/>
        </p:nvSpPr>
        <p:spPr>
          <a:xfrm>
            <a:off x="679046" y="5313703"/>
            <a:ext cx="6938566" cy="400110"/>
          </a:xfrm>
          <a:prstGeom prst="rect">
            <a:avLst/>
          </a:prstGeom>
          <a:noFill/>
        </p:spPr>
        <p:txBody>
          <a:bodyPr wrap="none" rtlCol="0">
            <a:spAutoFit/>
          </a:bodyPr>
          <a:lstStyle/>
          <a:p>
            <a:r>
              <a:rPr lang="en-US" sz="2000" dirty="0"/>
              <a:t>ULTS is order(s) of magnitude faster.  </a:t>
            </a:r>
            <a:r>
              <a:rPr lang="en-US" sz="2000" b="1" dirty="0"/>
              <a:t>Why not just use it?</a:t>
            </a:r>
          </a:p>
        </p:txBody>
      </p:sp>
    </p:spTree>
    <p:extLst>
      <p:ext uri="{BB962C8B-B14F-4D97-AF65-F5344CB8AC3E}">
        <p14:creationId xmlns:p14="http://schemas.microsoft.com/office/powerpoint/2010/main" val="1873896240"/>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48625</TotalTime>
  <Words>2669</Words>
  <Application>Microsoft Macintosh PowerPoint</Application>
  <PresentationFormat>On-screen Show (4:3)</PresentationFormat>
  <Paragraphs>343</Paragraphs>
  <Slides>33</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Calibri</vt:lpstr>
      <vt:lpstr>Gill Sans MT</vt:lpstr>
      <vt:lpstr>Lucida Sans Unicode</vt:lpstr>
      <vt:lpstr>Times New Roman</vt:lpstr>
      <vt:lpstr>Default Design</vt:lpstr>
      <vt:lpstr>1_Default Design</vt:lpstr>
      <vt:lpstr>1_template</vt:lpstr>
      <vt:lpstr>PowerPoint Presentation</vt:lpstr>
      <vt:lpstr>A thread</vt:lpstr>
      <vt:lpstr>Threads: abstraction vs. implementation</vt:lpstr>
      <vt:lpstr>Kernel-based threads</vt:lpstr>
      <vt:lpstr>Thread library</vt:lpstr>
      <vt:lpstr>Kernel+library: better together</vt:lpstr>
      <vt:lpstr>Library and kernel work together Example: heap</vt:lpstr>
      <vt:lpstr>Library OS: philosophy</vt:lpstr>
      <vt:lpstr>Goal: keep the kernel out of it</vt:lpstr>
      <vt:lpstr>Thread library API</vt:lpstr>
      <vt:lpstr>Thread library: the story so far</vt:lpstr>
      <vt:lpstr>What about multiple cores?</vt:lpstr>
      <vt:lpstr>Integration: kernel-based threads</vt:lpstr>
      <vt:lpstr>Integration: ULTS</vt:lpstr>
      <vt:lpstr>Page fault  app loses the core</vt:lpstr>
      <vt:lpstr>Scheduler Activations</vt:lpstr>
      <vt:lpstr>PowerPoint Presentation</vt:lpstr>
      <vt:lpstr>Reconceptualizing the kernel interface</vt:lpstr>
      <vt:lpstr>Upcall</vt:lpstr>
      <vt:lpstr>Pass the core Asynchronous control transfers</vt:lpstr>
      <vt:lpstr>What is a scheduler activation?</vt:lpstr>
      <vt:lpstr>The tricky part: delivering contexts</vt:lpstr>
      <vt:lpstr>Activation upcalls</vt:lpstr>
      <vt:lpstr>Complications</vt:lpstr>
      <vt:lpstr>A classic systems paper</vt:lpstr>
      <vt:lpstr>A classic systems paper</vt:lpstr>
      <vt:lpstr>Example (T1)</vt:lpstr>
      <vt:lpstr>Example (T2)</vt:lpstr>
      <vt:lpstr>Example (T3)</vt:lpstr>
      <vt:lpstr>Example (T4)</vt:lpstr>
      <vt:lpstr>Speedup: compute-bound</vt:lpstr>
      <vt:lpstr>Results: I/O bound</vt:lpstr>
      <vt:lpstr>Multiprogramming</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Chase</dc:creator>
  <cp:lastModifiedBy>Jeff Chase</cp:lastModifiedBy>
  <cp:revision>255</cp:revision>
  <cp:lastPrinted>2019-09-13T16:47:49Z</cp:lastPrinted>
  <dcterms:created xsi:type="dcterms:W3CDTF">2015-01-09T14:09:45Z</dcterms:created>
  <dcterms:modified xsi:type="dcterms:W3CDTF">2020-09-14T14:50:32Z</dcterms:modified>
</cp:coreProperties>
</file>