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24"/>
  </p:notesMasterIdLst>
  <p:handoutMasterIdLst>
    <p:handoutMasterId r:id="rId25"/>
  </p:handoutMasterIdLst>
  <p:sldIdLst>
    <p:sldId id="837" r:id="rId3"/>
    <p:sldId id="1393" r:id="rId4"/>
    <p:sldId id="1394" r:id="rId5"/>
    <p:sldId id="1395" r:id="rId6"/>
    <p:sldId id="1396" r:id="rId7"/>
    <p:sldId id="1397" r:id="rId8"/>
    <p:sldId id="1399" r:id="rId9"/>
    <p:sldId id="1398" r:id="rId10"/>
    <p:sldId id="1400" r:id="rId11"/>
    <p:sldId id="1401" r:id="rId12"/>
    <p:sldId id="1403" r:id="rId13"/>
    <p:sldId id="1406" r:id="rId14"/>
    <p:sldId id="1405" r:id="rId15"/>
    <p:sldId id="1402" r:id="rId16"/>
    <p:sldId id="1408" r:id="rId17"/>
    <p:sldId id="1409" r:id="rId18"/>
    <p:sldId id="1410" r:id="rId19"/>
    <p:sldId id="1407" r:id="rId20"/>
    <p:sldId id="1414" r:id="rId21"/>
    <p:sldId id="1415" r:id="rId22"/>
    <p:sldId id="1416" r:id="rId23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5A8DFB"/>
    <a:srgbClr val="618FFD"/>
    <a:srgbClr val="00264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51"/>
    <p:restoredTop sz="94626" autoAdjust="0"/>
  </p:normalViewPr>
  <p:slideViewPr>
    <p:cSldViewPr>
      <p:cViewPr varScale="1">
        <p:scale>
          <a:sx n="118" d="100"/>
          <a:sy n="118" d="100"/>
        </p:scale>
        <p:origin x="208" y="256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9/23/20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Device I/O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DE-4AB9-2A44-A5F6-106447A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AA922-AF6A-4444-B67F-A04695236861}"/>
              </a:ext>
            </a:extLst>
          </p:cNvPr>
          <p:cNvSpPr/>
          <p:nvPr/>
        </p:nvSpPr>
        <p:spPr bwMode="auto">
          <a:xfrm>
            <a:off x="896112" y="3959732"/>
            <a:ext cx="52578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8D6AE-1726-CE4E-8627-D29A2408E743}"/>
              </a:ext>
            </a:extLst>
          </p:cNvPr>
          <p:cNvSpPr/>
          <p:nvPr/>
        </p:nvSpPr>
        <p:spPr bwMode="auto">
          <a:xfrm>
            <a:off x="896112" y="1676400"/>
            <a:ext cx="3086100" cy="155416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Application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67B55E-0FAA-144A-9E38-EA872A943B16}"/>
              </a:ext>
            </a:extLst>
          </p:cNvPr>
          <p:cNvCxnSpPr>
            <a:cxnSpLocks/>
          </p:cNvCxnSpPr>
          <p:nvPr/>
        </p:nvCxnSpPr>
        <p:spPr bwMode="auto">
          <a:xfrm flipV="1">
            <a:off x="2438400" y="3230562"/>
            <a:ext cx="0" cy="72917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3C1B099-33D4-604B-A580-6043E153E1F5}"/>
              </a:ext>
            </a:extLst>
          </p:cNvPr>
          <p:cNvSpPr txBox="1"/>
          <p:nvPr/>
        </p:nvSpPr>
        <p:spPr>
          <a:xfrm>
            <a:off x="2438400" y="3346026"/>
            <a:ext cx="904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Send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79947-1956-6147-9FFC-42314E4B518C}"/>
              </a:ext>
            </a:extLst>
          </p:cNvPr>
          <p:cNvSpPr/>
          <p:nvPr/>
        </p:nvSpPr>
        <p:spPr bwMode="auto">
          <a:xfrm>
            <a:off x="3373009" y="2415708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34617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DE-4AB9-2A44-A5F6-106447A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AA922-AF6A-4444-B67F-A04695236861}"/>
              </a:ext>
            </a:extLst>
          </p:cNvPr>
          <p:cNvSpPr/>
          <p:nvPr/>
        </p:nvSpPr>
        <p:spPr bwMode="auto">
          <a:xfrm>
            <a:off x="896112" y="3959732"/>
            <a:ext cx="52578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8D6AE-1726-CE4E-8627-D29A2408E743}"/>
              </a:ext>
            </a:extLst>
          </p:cNvPr>
          <p:cNvSpPr/>
          <p:nvPr/>
        </p:nvSpPr>
        <p:spPr bwMode="auto">
          <a:xfrm>
            <a:off x="896112" y="1676400"/>
            <a:ext cx="3086100" cy="155416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Application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D85A2-5AB2-1A47-9944-D5EF213C46EB}"/>
              </a:ext>
            </a:extLst>
          </p:cNvPr>
          <p:cNvSpPr/>
          <p:nvPr/>
        </p:nvSpPr>
        <p:spPr bwMode="auto">
          <a:xfrm>
            <a:off x="4266406" y="4229924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B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2C101B-22C7-B242-8E76-B5F8856C336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81400" y="2898268"/>
            <a:ext cx="685006" cy="1331656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7E4518-D376-AB4D-9D40-EF453B23C2B4}"/>
              </a:ext>
            </a:extLst>
          </p:cNvPr>
          <p:cNvSpPr txBox="1"/>
          <p:nvPr/>
        </p:nvSpPr>
        <p:spPr>
          <a:xfrm>
            <a:off x="4015740" y="3264090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memcpy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86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DE-4AB9-2A44-A5F6-106447A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AA922-AF6A-4444-B67F-A04695236861}"/>
              </a:ext>
            </a:extLst>
          </p:cNvPr>
          <p:cNvSpPr/>
          <p:nvPr/>
        </p:nvSpPr>
        <p:spPr bwMode="auto">
          <a:xfrm>
            <a:off x="896112" y="3959732"/>
            <a:ext cx="52578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8D6AE-1726-CE4E-8627-D29A2408E743}"/>
              </a:ext>
            </a:extLst>
          </p:cNvPr>
          <p:cNvSpPr/>
          <p:nvPr/>
        </p:nvSpPr>
        <p:spPr bwMode="auto">
          <a:xfrm>
            <a:off x="896112" y="1676400"/>
            <a:ext cx="3086100" cy="155416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Application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D85A2-5AB2-1A47-9944-D5EF213C46EB}"/>
              </a:ext>
            </a:extLst>
          </p:cNvPr>
          <p:cNvSpPr/>
          <p:nvPr/>
        </p:nvSpPr>
        <p:spPr bwMode="auto">
          <a:xfrm>
            <a:off x="5364186" y="4202447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2C101B-22C7-B242-8E76-B5F8856C336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347460" y="4502833"/>
            <a:ext cx="1016726" cy="2668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7E4518-D376-AB4D-9D40-EF453B23C2B4}"/>
              </a:ext>
            </a:extLst>
          </p:cNvPr>
          <p:cNvSpPr txBox="1"/>
          <p:nvPr/>
        </p:nvSpPr>
        <p:spPr>
          <a:xfrm>
            <a:off x="3195002" y="3977223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16D66-27B1-7D42-A5CE-B08E5513C5D0}"/>
              </a:ext>
            </a:extLst>
          </p:cNvPr>
          <p:cNvSpPr/>
          <p:nvPr/>
        </p:nvSpPr>
        <p:spPr bwMode="auto">
          <a:xfrm>
            <a:off x="5759049" y="4202447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CD47C27-55C6-224B-96A9-C048F7FE4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4186" y="989090"/>
            <a:ext cx="3319439" cy="230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kern="0" dirty="0"/>
              <a:t>Network Stack</a:t>
            </a:r>
          </a:p>
          <a:p>
            <a:r>
              <a:rPr lang="en-GB" sz="1800" kern="0" dirty="0"/>
              <a:t>Separate buffer into small packets</a:t>
            </a:r>
          </a:p>
          <a:p>
            <a:r>
              <a:rPr lang="en-GB" sz="1800" kern="0" dirty="0"/>
              <a:t>Construct packet header</a:t>
            </a:r>
          </a:p>
          <a:p>
            <a:r>
              <a:rPr lang="en-GB" sz="1800" kern="0" dirty="0"/>
              <a:t>Control sending speed</a:t>
            </a:r>
          </a:p>
          <a:p>
            <a:r>
              <a:rPr lang="en-GB" sz="1800" kern="0" dirty="0"/>
              <a:t>Tolerate lost packets</a:t>
            </a:r>
          </a:p>
          <a:p>
            <a:endParaRPr lang="en-GB" sz="1800" kern="0" dirty="0"/>
          </a:p>
        </p:txBody>
      </p:sp>
    </p:spTree>
    <p:extLst>
      <p:ext uri="{BB962C8B-B14F-4D97-AF65-F5344CB8AC3E}">
        <p14:creationId xmlns:p14="http://schemas.microsoft.com/office/powerpoint/2010/main" val="3822135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DE-4AB9-2A44-A5F6-106447A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AA922-AF6A-4444-B67F-A04695236861}"/>
              </a:ext>
            </a:extLst>
          </p:cNvPr>
          <p:cNvSpPr/>
          <p:nvPr/>
        </p:nvSpPr>
        <p:spPr bwMode="auto">
          <a:xfrm>
            <a:off x="896112" y="3959732"/>
            <a:ext cx="52578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8D6AE-1726-CE4E-8627-D29A2408E743}"/>
              </a:ext>
            </a:extLst>
          </p:cNvPr>
          <p:cNvSpPr/>
          <p:nvPr/>
        </p:nvSpPr>
        <p:spPr bwMode="auto">
          <a:xfrm>
            <a:off x="896112" y="1676400"/>
            <a:ext cx="3086100" cy="155416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Application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6D85A2-5AB2-1A47-9944-D5EF213C46EB}"/>
              </a:ext>
            </a:extLst>
          </p:cNvPr>
          <p:cNvSpPr/>
          <p:nvPr/>
        </p:nvSpPr>
        <p:spPr bwMode="auto">
          <a:xfrm>
            <a:off x="5624751" y="4190564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82C101B-22C7-B242-8E76-B5F8856C3364}"/>
              </a:ext>
            </a:extLst>
          </p:cNvPr>
          <p:cNvCxnSpPr>
            <a:cxnSpLocks/>
          </p:cNvCxnSpPr>
          <p:nvPr/>
        </p:nvCxnSpPr>
        <p:spPr bwMode="auto">
          <a:xfrm flipH="1">
            <a:off x="6166104" y="4445570"/>
            <a:ext cx="1682496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D7E4518-D376-AB4D-9D40-EF453B23C2B4}"/>
              </a:ext>
            </a:extLst>
          </p:cNvPr>
          <p:cNvSpPr txBox="1"/>
          <p:nvPr/>
        </p:nvSpPr>
        <p:spPr>
          <a:xfrm>
            <a:off x="6324600" y="3959732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Doorbell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5545C1-F2AD-F241-94A0-3C8336DB9232}"/>
              </a:ext>
            </a:extLst>
          </p:cNvPr>
          <p:cNvSpPr/>
          <p:nvPr/>
        </p:nvSpPr>
        <p:spPr bwMode="auto">
          <a:xfrm>
            <a:off x="5235401" y="4190564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801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DE-4AB9-2A44-A5F6-106447A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AA922-AF6A-4444-B67F-A04695236861}"/>
              </a:ext>
            </a:extLst>
          </p:cNvPr>
          <p:cNvSpPr/>
          <p:nvPr/>
        </p:nvSpPr>
        <p:spPr bwMode="auto">
          <a:xfrm>
            <a:off x="896112" y="3959732"/>
            <a:ext cx="52578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8D6AE-1726-CE4E-8627-D29A2408E743}"/>
              </a:ext>
            </a:extLst>
          </p:cNvPr>
          <p:cNvSpPr/>
          <p:nvPr/>
        </p:nvSpPr>
        <p:spPr bwMode="auto">
          <a:xfrm>
            <a:off x="896112" y="1676400"/>
            <a:ext cx="3086100" cy="155416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Application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79947-1956-6147-9FFC-42314E4B518C}"/>
              </a:ext>
            </a:extLst>
          </p:cNvPr>
          <p:cNvSpPr/>
          <p:nvPr/>
        </p:nvSpPr>
        <p:spPr bwMode="auto">
          <a:xfrm>
            <a:off x="5486400" y="4419600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86A79-3EE9-F34B-AD79-150470B35861}"/>
              </a:ext>
            </a:extLst>
          </p:cNvPr>
          <p:cNvCxnSpPr>
            <a:cxnSpLocks/>
          </p:cNvCxnSpPr>
          <p:nvPr/>
        </p:nvCxnSpPr>
        <p:spPr bwMode="auto">
          <a:xfrm flipH="1">
            <a:off x="6166104" y="4445570"/>
            <a:ext cx="1682496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529353-5AEA-E142-8725-0649472BEE11}"/>
              </a:ext>
            </a:extLst>
          </p:cNvPr>
          <p:cNvSpPr txBox="1"/>
          <p:nvPr/>
        </p:nvSpPr>
        <p:spPr>
          <a:xfrm>
            <a:off x="6324600" y="3959732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637771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DE-4AB9-2A44-A5F6-106447A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AA922-AF6A-4444-B67F-A04695236861}"/>
              </a:ext>
            </a:extLst>
          </p:cNvPr>
          <p:cNvSpPr/>
          <p:nvPr/>
        </p:nvSpPr>
        <p:spPr bwMode="auto">
          <a:xfrm>
            <a:off x="896112" y="3959732"/>
            <a:ext cx="52578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8D6AE-1726-CE4E-8627-D29A2408E743}"/>
              </a:ext>
            </a:extLst>
          </p:cNvPr>
          <p:cNvSpPr/>
          <p:nvPr/>
        </p:nvSpPr>
        <p:spPr bwMode="auto">
          <a:xfrm>
            <a:off x="896112" y="1676400"/>
            <a:ext cx="3086100" cy="155416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Application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79947-1956-6147-9FFC-42314E4B518C}"/>
              </a:ext>
            </a:extLst>
          </p:cNvPr>
          <p:cNvSpPr/>
          <p:nvPr/>
        </p:nvSpPr>
        <p:spPr bwMode="auto">
          <a:xfrm>
            <a:off x="4741099" y="4186774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86A79-3EE9-F34B-AD79-150470B3586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81600" y="4489828"/>
            <a:ext cx="793543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8529353-5AEA-E142-8725-0649472BEE11}"/>
              </a:ext>
            </a:extLst>
          </p:cNvPr>
          <p:cNvSpPr txBox="1"/>
          <p:nvPr/>
        </p:nvSpPr>
        <p:spPr>
          <a:xfrm>
            <a:off x="2534078" y="3983905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Stack</a:t>
            </a:r>
          </a:p>
        </p:txBody>
      </p:sp>
    </p:spTree>
    <p:extLst>
      <p:ext uri="{BB962C8B-B14F-4D97-AF65-F5344CB8AC3E}">
        <p14:creationId xmlns:p14="http://schemas.microsoft.com/office/powerpoint/2010/main" val="39372547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DE-4AB9-2A44-A5F6-106447A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AA922-AF6A-4444-B67F-A04695236861}"/>
              </a:ext>
            </a:extLst>
          </p:cNvPr>
          <p:cNvSpPr/>
          <p:nvPr/>
        </p:nvSpPr>
        <p:spPr bwMode="auto">
          <a:xfrm>
            <a:off x="896112" y="3959732"/>
            <a:ext cx="52578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8D6AE-1726-CE4E-8627-D29A2408E743}"/>
              </a:ext>
            </a:extLst>
          </p:cNvPr>
          <p:cNvSpPr/>
          <p:nvPr/>
        </p:nvSpPr>
        <p:spPr bwMode="auto">
          <a:xfrm>
            <a:off x="896112" y="1676400"/>
            <a:ext cx="3086100" cy="155416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Application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79947-1956-6147-9FFC-42314E4B518C}"/>
              </a:ext>
            </a:extLst>
          </p:cNvPr>
          <p:cNvSpPr/>
          <p:nvPr/>
        </p:nvSpPr>
        <p:spPr bwMode="auto">
          <a:xfrm>
            <a:off x="4741099" y="4186774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86A79-3EE9-F34B-AD79-150470B35861}"/>
              </a:ext>
            </a:extLst>
          </p:cNvPr>
          <p:cNvCxnSpPr>
            <a:cxnSpLocks/>
          </p:cNvCxnSpPr>
          <p:nvPr/>
        </p:nvCxnSpPr>
        <p:spPr bwMode="auto">
          <a:xfrm>
            <a:off x="2204894" y="3230562"/>
            <a:ext cx="0" cy="72917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424E4C-1963-304F-9AFD-688768D19C62}"/>
              </a:ext>
            </a:extLst>
          </p:cNvPr>
          <p:cNvSpPr txBox="1"/>
          <p:nvPr/>
        </p:nvSpPr>
        <p:spPr>
          <a:xfrm>
            <a:off x="2209800" y="334833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Recv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710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1EDDE-4AB9-2A44-A5F6-106447ADC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OS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1AA922-AF6A-4444-B67F-A04695236861}"/>
              </a:ext>
            </a:extLst>
          </p:cNvPr>
          <p:cNvSpPr/>
          <p:nvPr/>
        </p:nvSpPr>
        <p:spPr bwMode="auto">
          <a:xfrm>
            <a:off x="896112" y="3959732"/>
            <a:ext cx="52578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08D6AE-1726-CE4E-8627-D29A2408E743}"/>
              </a:ext>
            </a:extLst>
          </p:cNvPr>
          <p:cNvSpPr/>
          <p:nvPr/>
        </p:nvSpPr>
        <p:spPr bwMode="auto">
          <a:xfrm>
            <a:off x="896112" y="1676400"/>
            <a:ext cx="3086100" cy="1554162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Application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79947-1956-6147-9FFC-42314E4B518C}"/>
              </a:ext>
            </a:extLst>
          </p:cNvPr>
          <p:cNvSpPr/>
          <p:nvPr/>
        </p:nvSpPr>
        <p:spPr bwMode="auto">
          <a:xfrm>
            <a:off x="3237308" y="2213292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BF86A79-3EE9-F34B-AD79-150470B35861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3525012" y="2819400"/>
            <a:ext cx="1045400" cy="160020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424E4C-1963-304F-9AFD-688768D19C62}"/>
              </a:ext>
            </a:extLst>
          </p:cNvPr>
          <p:cNvSpPr txBox="1"/>
          <p:nvPr/>
        </p:nvSpPr>
        <p:spPr>
          <a:xfrm>
            <a:off x="4893102" y="3212274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Memcpy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50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9FFD-D264-D544-99CF-1EFA06903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 Handler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3C7B54-3DD2-3F45-AB8E-21586232C808}"/>
              </a:ext>
            </a:extLst>
          </p:cNvPr>
          <p:cNvSpPr/>
          <p:nvPr/>
        </p:nvSpPr>
        <p:spPr bwMode="auto">
          <a:xfrm>
            <a:off x="896112" y="3959732"/>
            <a:ext cx="5257800" cy="17526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Kernel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CA5567-2AAA-E64B-8074-B6B2BA4467AD}"/>
              </a:ext>
            </a:extLst>
          </p:cNvPr>
          <p:cNvSpPr/>
          <p:nvPr/>
        </p:nvSpPr>
        <p:spPr bwMode="auto">
          <a:xfrm>
            <a:off x="5486400" y="4419600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997338-4473-FA49-975F-CB82974496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166104" y="4445570"/>
            <a:ext cx="1682496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501E98-ECC4-2A4D-ADC6-C7D0FB8A1422}"/>
              </a:ext>
            </a:extLst>
          </p:cNvPr>
          <p:cNvSpPr txBox="1"/>
          <p:nvPr/>
        </p:nvSpPr>
        <p:spPr>
          <a:xfrm>
            <a:off x="6324600" y="3959732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Interrupt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56CFDD-710E-614F-A425-B0D5E8160356}"/>
              </a:ext>
            </a:extLst>
          </p:cNvPr>
          <p:cNvSpPr/>
          <p:nvPr/>
        </p:nvSpPr>
        <p:spPr bwMode="auto">
          <a:xfrm>
            <a:off x="4283098" y="4419600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0F805D-3503-0449-9153-6981FEF2B759}"/>
              </a:ext>
            </a:extLst>
          </p:cNvPr>
          <p:cNvCxnSpPr>
            <a:cxnSpLocks/>
          </p:cNvCxnSpPr>
          <p:nvPr/>
        </p:nvCxnSpPr>
        <p:spPr bwMode="auto">
          <a:xfrm flipH="1">
            <a:off x="4647668" y="4664866"/>
            <a:ext cx="793543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9D4507-27E5-F041-9396-57C7FB953EB0}"/>
              </a:ext>
            </a:extLst>
          </p:cNvPr>
          <p:cNvSpPr txBox="1"/>
          <p:nvPr/>
        </p:nvSpPr>
        <p:spPr>
          <a:xfrm>
            <a:off x="2417920" y="3983905"/>
            <a:ext cx="2169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Network Stack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222E94B-294E-D140-A275-779748E318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953000" y="2057400"/>
            <a:ext cx="1600200" cy="175260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B247981-BE51-0C44-8010-EEED1823C297}"/>
              </a:ext>
            </a:extLst>
          </p:cNvPr>
          <p:cNvSpPr txBox="1"/>
          <p:nvPr/>
        </p:nvSpPr>
        <p:spPr>
          <a:xfrm>
            <a:off x="3288161" y="2057400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Keyboard interrupt</a:t>
            </a:r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A39E97E5-E3C1-3040-830E-5DA3E302056F}"/>
              </a:ext>
            </a:extLst>
          </p:cNvPr>
          <p:cNvSpPr/>
          <p:nvPr/>
        </p:nvSpPr>
        <p:spPr bwMode="auto">
          <a:xfrm rot="2418588">
            <a:off x="3769637" y="3191117"/>
            <a:ext cx="1387498" cy="1387498"/>
          </a:xfrm>
          <a:prstGeom prst="plus">
            <a:avLst>
              <a:gd name="adj" fmla="val 41476"/>
            </a:avLst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16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E7D80-CF38-D34E-B96F-AAC33FAE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4" y="0"/>
            <a:ext cx="8226425" cy="1554163"/>
          </a:xfrm>
        </p:spPr>
        <p:txBody>
          <a:bodyPr/>
          <a:lstStyle/>
          <a:p>
            <a:r>
              <a:rPr lang="en-US" dirty="0"/>
              <a:t>Linux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4E2097-5984-6A4A-99A4-DF8486824C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Interrupt handler</a:t>
            </a:r>
          </a:p>
          <a:p>
            <a:pPr lvl="1"/>
            <a:r>
              <a:rPr lang="en-GB" kern="0" dirty="0"/>
              <a:t>Top half</a:t>
            </a:r>
          </a:p>
          <a:p>
            <a:pPr lvl="2"/>
            <a:r>
              <a:rPr lang="en-GB" kern="0" dirty="0"/>
              <a:t>Handles interrupt</a:t>
            </a:r>
          </a:p>
          <a:p>
            <a:pPr lvl="2"/>
            <a:r>
              <a:rPr lang="en-GB" kern="0" dirty="0"/>
              <a:t>Add task to a per-core task queue</a:t>
            </a:r>
          </a:p>
          <a:p>
            <a:pPr lvl="1"/>
            <a:r>
              <a:rPr lang="en-GB" kern="0" dirty="0"/>
              <a:t>Bottom half</a:t>
            </a:r>
          </a:p>
          <a:p>
            <a:pPr lvl="2"/>
            <a:r>
              <a:rPr lang="en-GB" kern="0" dirty="0"/>
              <a:t>Per-core kernel thread (</a:t>
            </a:r>
            <a:r>
              <a:rPr lang="en-GB" kern="0" dirty="0" err="1"/>
              <a:t>ksoftirq</a:t>
            </a:r>
            <a:r>
              <a:rPr lang="en-GB" kern="0" dirty="0"/>
              <a:t>) handles tasks in the task queues</a:t>
            </a:r>
          </a:p>
        </p:txBody>
      </p:sp>
    </p:spTree>
    <p:extLst>
      <p:ext uri="{BB962C8B-B14F-4D97-AF65-F5344CB8AC3E}">
        <p14:creationId xmlns:p14="http://schemas.microsoft.com/office/powerpoint/2010/main" val="4187806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Device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6432BD-E247-D04B-89AB-4A21397256A5}"/>
              </a:ext>
            </a:extLst>
          </p:cNvPr>
          <p:cNvSpPr/>
          <p:nvPr/>
        </p:nvSpPr>
        <p:spPr bwMode="auto">
          <a:xfrm>
            <a:off x="5182394" y="1941211"/>
            <a:ext cx="1751012" cy="86660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BBE375-CCC2-7B4C-A789-15117D883183}"/>
              </a:ext>
            </a:extLst>
          </p:cNvPr>
          <p:cNvSpPr/>
          <p:nvPr/>
        </p:nvSpPr>
        <p:spPr bwMode="auto">
          <a:xfrm>
            <a:off x="4191000" y="3875431"/>
            <a:ext cx="3733800" cy="12299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498C3B-1386-0046-ABC0-48B3DF276E53}"/>
              </a:ext>
            </a:extLst>
          </p:cNvPr>
          <p:cNvSpPr/>
          <p:nvPr/>
        </p:nvSpPr>
        <p:spPr bwMode="auto">
          <a:xfrm>
            <a:off x="454151" y="3713335"/>
            <a:ext cx="2057400" cy="15541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Device</a:t>
            </a:r>
          </a:p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(NIC, GPU, Monitor, Mouse, Keyboard)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C26749A-2275-7748-952D-7E96777FD743}"/>
              </a:ext>
            </a:extLst>
          </p:cNvPr>
          <p:cNvCxnSpPr>
            <a:cxnSpLocks/>
            <a:stCxn id="19" idx="3"/>
            <a:endCxn id="18" idx="1"/>
          </p:cNvCxnSpPr>
          <p:nvPr/>
        </p:nvCxnSpPr>
        <p:spPr bwMode="auto">
          <a:xfrm>
            <a:off x="2511551" y="4490416"/>
            <a:ext cx="1679449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6750EFE-89D7-844E-A0C6-7BE300B842B0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 bwMode="auto">
          <a:xfrm>
            <a:off x="6057900" y="2807814"/>
            <a:ext cx="0" cy="1067617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7A2D6378-86B8-4842-BFD3-70A2895E40F7}"/>
              </a:ext>
            </a:extLst>
          </p:cNvPr>
          <p:cNvCxnSpPr>
            <a:cxnSpLocks/>
            <a:stCxn id="19" idx="0"/>
            <a:endCxn id="6" idx="1"/>
          </p:cNvCxnSpPr>
          <p:nvPr/>
        </p:nvCxnSpPr>
        <p:spPr bwMode="auto">
          <a:xfrm rot="5400000" flipH="1" flipV="1">
            <a:off x="2663211" y="1194153"/>
            <a:ext cx="1338822" cy="3699543"/>
          </a:xfrm>
          <a:prstGeom prst="bentConnector2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A7D3C6B-1F78-2643-B8B4-51E7F78B95FD}"/>
              </a:ext>
            </a:extLst>
          </p:cNvPr>
          <p:cNvSpPr txBox="1"/>
          <p:nvPr/>
        </p:nvSpPr>
        <p:spPr>
          <a:xfrm>
            <a:off x="1676400" y="1836188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Port I/O</a:t>
            </a:r>
          </a:p>
        </p:txBody>
      </p:sp>
    </p:spTree>
    <p:extLst>
      <p:ext uri="{BB962C8B-B14F-4D97-AF65-F5344CB8AC3E}">
        <p14:creationId xmlns:p14="http://schemas.microsoft.com/office/powerpoint/2010/main" val="17646451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22E4C-8B91-AE49-A71A-19120420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Offloading to NIC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2400E3-BCDF-3140-AE3E-F5E257F06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Large Send Offload</a:t>
            </a:r>
          </a:p>
          <a:p>
            <a:pPr lvl="1"/>
            <a:r>
              <a:rPr lang="en-GB" kern="0" dirty="0"/>
              <a:t>Kernel ships a large buffer to NIC</a:t>
            </a:r>
          </a:p>
          <a:p>
            <a:pPr lvl="1"/>
            <a:r>
              <a:rPr lang="en-GB" kern="0" dirty="0"/>
              <a:t>NIC separates a buffer into smaller packets</a:t>
            </a:r>
          </a:p>
          <a:p>
            <a:pPr lvl="1"/>
            <a:endParaRPr lang="en-GB" kern="0" dirty="0"/>
          </a:p>
          <a:p>
            <a:r>
              <a:rPr lang="en-GB" kern="0" dirty="0"/>
              <a:t>Large Receive Offload</a:t>
            </a:r>
          </a:p>
          <a:p>
            <a:pPr lvl="1"/>
            <a:r>
              <a:rPr lang="en-GB" kern="0" dirty="0"/>
              <a:t>NIC aggregates smaller packets into a buffer</a:t>
            </a:r>
          </a:p>
          <a:p>
            <a:pPr lvl="1"/>
            <a:r>
              <a:rPr lang="en-GB" kern="0" dirty="0"/>
              <a:t>NIC delivers a large buffer to the kernel</a:t>
            </a:r>
          </a:p>
        </p:txBody>
      </p:sp>
    </p:spTree>
    <p:extLst>
      <p:ext uri="{BB962C8B-B14F-4D97-AF65-F5344CB8AC3E}">
        <p14:creationId xmlns:p14="http://schemas.microsoft.com/office/powerpoint/2010/main" val="2535971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378CD-0BE3-8642-917D-7B5392568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 Side Scaling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9FE5A9-7990-2546-B2B2-059830E12E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Network stack needs to maintain per-connection metadata</a:t>
            </a:r>
          </a:p>
          <a:p>
            <a:r>
              <a:rPr lang="en-GB" kern="0" dirty="0"/>
              <a:t>Multiple cores can access the shared metadata, which causes performance bottleneck</a:t>
            </a:r>
          </a:p>
          <a:p>
            <a:endParaRPr lang="en-GB" kern="0" dirty="0"/>
          </a:p>
          <a:p>
            <a:r>
              <a:rPr lang="en-GB" kern="0" dirty="0"/>
              <a:t>Ask NIC to distributed packets so that</a:t>
            </a:r>
          </a:p>
          <a:p>
            <a:pPr lvl="1"/>
            <a:r>
              <a:rPr lang="en-GB" kern="0" dirty="0"/>
              <a:t>Packets of a single connection are handled by a single core</a:t>
            </a:r>
          </a:p>
        </p:txBody>
      </p:sp>
    </p:spTree>
    <p:extLst>
      <p:ext uri="{BB962C8B-B14F-4D97-AF65-F5344CB8AC3E}">
        <p14:creationId xmlns:p14="http://schemas.microsoft.com/office/powerpoint/2010/main" val="148369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7EEB-55D5-3946-9872-0ACCBAB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7602C-F262-7E40-808D-A07248E3909A}"/>
              </a:ext>
            </a:extLst>
          </p:cNvPr>
          <p:cNvSpPr/>
          <p:nvPr/>
        </p:nvSpPr>
        <p:spPr bwMode="auto">
          <a:xfrm>
            <a:off x="6896894" y="2067161"/>
            <a:ext cx="1751012" cy="86660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5342F-5330-8B45-84FC-D62BBEC247D8}"/>
              </a:ext>
            </a:extLst>
          </p:cNvPr>
          <p:cNvSpPr/>
          <p:nvPr/>
        </p:nvSpPr>
        <p:spPr bwMode="auto">
          <a:xfrm>
            <a:off x="6629400" y="3875432"/>
            <a:ext cx="2286000" cy="12299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55022-CBDB-0E4A-B004-02B531A03ED1}"/>
              </a:ext>
            </a:extLst>
          </p:cNvPr>
          <p:cNvSpPr/>
          <p:nvPr/>
        </p:nvSpPr>
        <p:spPr bwMode="auto">
          <a:xfrm>
            <a:off x="3946779" y="3713335"/>
            <a:ext cx="1063751" cy="15541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NIC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DF603-A00C-E445-B75B-C45B9C60491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>
            <a:off x="5010530" y="4490416"/>
            <a:ext cx="1618870" cy="1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758B37-1F8F-274B-900E-AD5846CB746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>
            <a:off x="7772400" y="2933764"/>
            <a:ext cx="0" cy="941668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641AA3B-0FE5-894B-8BB4-F4D99DF33E64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 bwMode="auto">
          <a:xfrm rot="5400000" flipH="1" flipV="1">
            <a:off x="5081338" y="1897780"/>
            <a:ext cx="1212872" cy="2418239"/>
          </a:xfrm>
          <a:prstGeom prst="bentConnector2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5513C-7B40-8346-9BB6-0EF569B3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54" y="3368022"/>
            <a:ext cx="3693309" cy="26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7D4FE8-CBDF-F947-BA5F-5F7E2BA33738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495800"/>
            <a:ext cx="1279779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F9F1419-6F19-9140-BFB9-6B1E184843E8}"/>
              </a:ext>
            </a:extLst>
          </p:cNvPr>
          <p:cNvSpPr/>
          <p:nvPr/>
        </p:nvSpPr>
        <p:spPr bwMode="auto">
          <a:xfrm>
            <a:off x="3031649" y="4599559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316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7EEB-55D5-3946-9872-0ACCBAB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7602C-F262-7E40-808D-A07248E3909A}"/>
              </a:ext>
            </a:extLst>
          </p:cNvPr>
          <p:cNvSpPr/>
          <p:nvPr/>
        </p:nvSpPr>
        <p:spPr bwMode="auto">
          <a:xfrm>
            <a:off x="6896894" y="2067161"/>
            <a:ext cx="1751012" cy="86660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5342F-5330-8B45-84FC-D62BBEC247D8}"/>
              </a:ext>
            </a:extLst>
          </p:cNvPr>
          <p:cNvSpPr/>
          <p:nvPr/>
        </p:nvSpPr>
        <p:spPr bwMode="auto">
          <a:xfrm>
            <a:off x="6629400" y="3875432"/>
            <a:ext cx="2286000" cy="12299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55022-CBDB-0E4A-B004-02B531A03ED1}"/>
              </a:ext>
            </a:extLst>
          </p:cNvPr>
          <p:cNvSpPr/>
          <p:nvPr/>
        </p:nvSpPr>
        <p:spPr bwMode="auto">
          <a:xfrm>
            <a:off x="3946779" y="3713335"/>
            <a:ext cx="1063751" cy="15541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NIC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DF603-A00C-E445-B75B-C45B9C60491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>
            <a:off x="5010530" y="4490416"/>
            <a:ext cx="1618870" cy="1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758B37-1F8F-274B-900E-AD5846CB746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>
            <a:off x="7772400" y="2933764"/>
            <a:ext cx="0" cy="941668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641AA3B-0FE5-894B-8BB4-F4D99DF33E64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 bwMode="auto">
          <a:xfrm rot="5400000" flipH="1" flipV="1">
            <a:off x="5081338" y="1897780"/>
            <a:ext cx="1212872" cy="2418239"/>
          </a:xfrm>
          <a:prstGeom prst="bentConnector2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5513C-7B40-8346-9BB6-0EF569B3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54" y="3368022"/>
            <a:ext cx="3693309" cy="26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7D4FE8-CBDF-F947-BA5F-5F7E2BA33738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495800"/>
            <a:ext cx="1279779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529A-93DD-F047-A59D-03F82CED07A9}"/>
              </a:ext>
            </a:extLst>
          </p:cNvPr>
          <p:cNvSpPr/>
          <p:nvPr/>
        </p:nvSpPr>
        <p:spPr bwMode="auto">
          <a:xfrm>
            <a:off x="5935456" y="4575903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5CB26-2E4D-EA49-A6F2-8C3DEAEB3E35}"/>
              </a:ext>
            </a:extLst>
          </p:cNvPr>
          <p:cNvSpPr txBox="1"/>
          <p:nvPr/>
        </p:nvSpPr>
        <p:spPr>
          <a:xfrm>
            <a:off x="5229121" y="394326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204622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7EEB-55D5-3946-9872-0ACCBAB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7602C-F262-7E40-808D-A07248E3909A}"/>
              </a:ext>
            </a:extLst>
          </p:cNvPr>
          <p:cNvSpPr/>
          <p:nvPr/>
        </p:nvSpPr>
        <p:spPr bwMode="auto">
          <a:xfrm>
            <a:off x="6896894" y="2067161"/>
            <a:ext cx="1751012" cy="86660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5342F-5330-8B45-84FC-D62BBEC247D8}"/>
              </a:ext>
            </a:extLst>
          </p:cNvPr>
          <p:cNvSpPr/>
          <p:nvPr/>
        </p:nvSpPr>
        <p:spPr bwMode="auto">
          <a:xfrm>
            <a:off x="6629400" y="3875432"/>
            <a:ext cx="2286000" cy="12299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55022-CBDB-0E4A-B004-02B531A03ED1}"/>
              </a:ext>
            </a:extLst>
          </p:cNvPr>
          <p:cNvSpPr/>
          <p:nvPr/>
        </p:nvSpPr>
        <p:spPr bwMode="auto">
          <a:xfrm>
            <a:off x="3946779" y="3713335"/>
            <a:ext cx="1063751" cy="15541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NIC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DF603-A00C-E445-B75B-C45B9C60491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>
            <a:off x="5010530" y="4490416"/>
            <a:ext cx="1618870" cy="1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758B37-1F8F-274B-900E-AD5846CB746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>
            <a:off x="7772400" y="2933764"/>
            <a:ext cx="0" cy="941668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641AA3B-0FE5-894B-8BB4-F4D99DF33E64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 bwMode="auto">
          <a:xfrm rot="5400000" flipH="1" flipV="1">
            <a:off x="5081338" y="1897780"/>
            <a:ext cx="1212872" cy="2418239"/>
          </a:xfrm>
          <a:prstGeom prst="bentConnector2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5513C-7B40-8346-9BB6-0EF569B3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54" y="3368022"/>
            <a:ext cx="3693309" cy="26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7D4FE8-CBDF-F947-BA5F-5F7E2BA33738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495800"/>
            <a:ext cx="1279779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529A-93DD-F047-A59D-03F82CED07A9}"/>
              </a:ext>
            </a:extLst>
          </p:cNvPr>
          <p:cNvSpPr/>
          <p:nvPr/>
        </p:nvSpPr>
        <p:spPr bwMode="auto">
          <a:xfrm>
            <a:off x="6967204" y="4174097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E9C010C-8951-0146-BA6D-612D82D9DBED}"/>
              </a:ext>
            </a:extLst>
          </p:cNvPr>
          <p:cNvSpPr txBox="1"/>
          <p:nvPr/>
        </p:nvSpPr>
        <p:spPr>
          <a:xfrm>
            <a:off x="4950816" y="1991518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Interrupt</a:t>
            </a:r>
          </a:p>
        </p:txBody>
      </p:sp>
    </p:spTree>
    <p:extLst>
      <p:ext uri="{BB962C8B-B14F-4D97-AF65-F5344CB8AC3E}">
        <p14:creationId xmlns:p14="http://schemas.microsoft.com/office/powerpoint/2010/main" val="1648577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7EEB-55D5-3946-9872-0ACCBAB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7602C-F262-7E40-808D-A07248E3909A}"/>
              </a:ext>
            </a:extLst>
          </p:cNvPr>
          <p:cNvSpPr/>
          <p:nvPr/>
        </p:nvSpPr>
        <p:spPr bwMode="auto">
          <a:xfrm>
            <a:off x="6896894" y="2067161"/>
            <a:ext cx="1751012" cy="86660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5342F-5330-8B45-84FC-D62BBEC247D8}"/>
              </a:ext>
            </a:extLst>
          </p:cNvPr>
          <p:cNvSpPr/>
          <p:nvPr/>
        </p:nvSpPr>
        <p:spPr bwMode="auto">
          <a:xfrm>
            <a:off x="6629400" y="3875432"/>
            <a:ext cx="2286000" cy="12299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55022-CBDB-0E4A-B004-02B531A03ED1}"/>
              </a:ext>
            </a:extLst>
          </p:cNvPr>
          <p:cNvSpPr/>
          <p:nvPr/>
        </p:nvSpPr>
        <p:spPr bwMode="auto">
          <a:xfrm>
            <a:off x="3946779" y="3713335"/>
            <a:ext cx="1063751" cy="15541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NIC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DF603-A00C-E445-B75B-C45B9C60491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>
            <a:off x="5010530" y="4490416"/>
            <a:ext cx="1618870" cy="1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758B37-1F8F-274B-900E-AD5846CB746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>
            <a:off x="7772400" y="2933764"/>
            <a:ext cx="0" cy="941668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641AA3B-0FE5-894B-8BB4-F4D99DF33E64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 bwMode="auto">
          <a:xfrm rot="5400000" flipH="1" flipV="1">
            <a:off x="5081338" y="1897780"/>
            <a:ext cx="1212872" cy="2418239"/>
          </a:xfrm>
          <a:prstGeom prst="bentConnector2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5513C-7B40-8346-9BB6-0EF569B3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54" y="3368022"/>
            <a:ext cx="3693309" cy="26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7D4FE8-CBDF-F947-BA5F-5F7E2BA33738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495800"/>
            <a:ext cx="1279779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529A-93DD-F047-A59D-03F82CED07A9}"/>
              </a:ext>
            </a:extLst>
          </p:cNvPr>
          <p:cNvSpPr/>
          <p:nvPr/>
        </p:nvSpPr>
        <p:spPr bwMode="auto">
          <a:xfrm>
            <a:off x="6967204" y="4174097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56C21-EE3F-1C40-8880-C86A3448BFE9}"/>
              </a:ext>
            </a:extLst>
          </p:cNvPr>
          <p:cNvSpPr txBox="1"/>
          <p:nvPr/>
        </p:nvSpPr>
        <p:spPr>
          <a:xfrm>
            <a:off x="7919333" y="3127147"/>
            <a:ext cx="920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3911671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7EEB-55D5-3946-9872-0ACCBAB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7602C-F262-7E40-808D-A07248E3909A}"/>
              </a:ext>
            </a:extLst>
          </p:cNvPr>
          <p:cNvSpPr/>
          <p:nvPr/>
        </p:nvSpPr>
        <p:spPr bwMode="auto">
          <a:xfrm>
            <a:off x="6896894" y="2067161"/>
            <a:ext cx="1751012" cy="86660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5342F-5330-8B45-84FC-D62BBEC247D8}"/>
              </a:ext>
            </a:extLst>
          </p:cNvPr>
          <p:cNvSpPr/>
          <p:nvPr/>
        </p:nvSpPr>
        <p:spPr bwMode="auto">
          <a:xfrm>
            <a:off x="6629400" y="3875432"/>
            <a:ext cx="2286000" cy="12299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55022-CBDB-0E4A-B004-02B531A03ED1}"/>
              </a:ext>
            </a:extLst>
          </p:cNvPr>
          <p:cNvSpPr/>
          <p:nvPr/>
        </p:nvSpPr>
        <p:spPr bwMode="auto">
          <a:xfrm>
            <a:off x="3946779" y="3713335"/>
            <a:ext cx="1063751" cy="15541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NIC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DF603-A00C-E445-B75B-C45B9C60491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>
            <a:off x="5010530" y="4490416"/>
            <a:ext cx="1618870" cy="1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758B37-1F8F-274B-900E-AD5846CB746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>
            <a:off x="7772400" y="2933764"/>
            <a:ext cx="0" cy="941668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641AA3B-0FE5-894B-8BB4-F4D99DF33E64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 bwMode="auto">
          <a:xfrm rot="5400000" flipH="1" flipV="1">
            <a:off x="5081338" y="1897780"/>
            <a:ext cx="1212872" cy="2418239"/>
          </a:xfrm>
          <a:prstGeom prst="bentConnector2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5513C-7B40-8346-9BB6-0EF569B3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54" y="3368022"/>
            <a:ext cx="3693309" cy="26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7D4FE8-CBDF-F947-BA5F-5F7E2BA33738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495800"/>
            <a:ext cx="1279779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529A-93DD-F047-A59D-03F82CED07A9}"/>
              </a:ext>
            </a:extLst>
          </p:cNvPr>
          <p:cNvSpPr/>
          <p:nvPr/>
        </p:nvSpPr>
        <p:spPr bwMode="auto">
          <a:xfrm>
            <a:off x="6967204" y="4174097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356C21-EE3F-1C40-8880-C86A3448BFE9}"/>
              </a:ext>
            </a:extLst>
          </p:cNvPr>
          <p:cNvSpPr txBox="1"/>
          <p:nvPr/>
        </p:nvSpPr>
        <p:spPr>
          <a:xfrm>
            <a:off x="4594796" y="2002221"/>
            <a:ext cx="1334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Doorbell</a:t>
            </a:r>
          </a:p>
        </p:txBody>
      </p:sp>
    </p:spTree>
    <p:extLst>
      <p:ext uri="{BB962C8B-B14F-4D97-AF65-F5344CB8AC3E}">
        <p14:creationId xmlns:p14="http://schemas.microsoft.com/office/powerpoint/2010/main" val="1963587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7EEB-55D5-3946-9872-0ACCBAB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7602C-F262-7E40-808D-A07248E3909A}"/>
              </a:ext>
            </a:extLst>
          </p:cNvPr>
          <p:cNvSpPr/>
          <p:nvPr/>
        </p:nvSpPr>
        <p:spPr bwMode="auto">
          <a:xfrm>
            <a:off x="6896894" y="2067161"/>
            <a:ext cx="1751012" cy="86660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5342F-5330-8B45-84FC-D62BBEC247D8}"/>
              </a:ext>
            </a:extLst>
          </p:cNvPr>
          <p:cNvSpPr/>
          <p:nvPr/>
        </p:nvSpPr>
        <p:spPr bwMode="auto">
          <a:xfrm>
            <a:off x="6629400" y="3875432"/>
            <a:ext cx="2286000" cy="12299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55022-CBDB-0E4A-B004-02B531A03ED1}"/>
              </a:ext>
            </a:extLst>
          </p:cNvPr>
          <p:cNvSpPr/>
          <p:nvPr/>
        </p:nvSpPr>
        <p:spPr bwMode="auto">
          <a:xfrm>
            <a:off x="3946779" y="3713335"/>
            <a:ext cx="1063751" cy="15541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NIC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DF603-A00C-E445-B75B-C45B9C60491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>
            <a:off x="5010530" y="4490416"/>
            <a:ext cx="1618870" cy="1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758B37-1F8F-274B-900E-AD5846CB746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>
            <a:off x="7772400" y="2933764"/>
            <a:ext cx="0" cy="941668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641AA3B-0FE5-894B-8BB4-F4D99DF33E64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 bwMode="auto">
          <a:xfrm rot="5400000" flipH="1" flipV="1">
            <a:off x="5081338" y="1897780"/>
            <a:ext cx="1212872" cy="2418239"/>
          </a:xfrm>
          <a:prstGeom prst="bentConnector2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5513C-7B40-8346-9BB6-0EF569B3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54" y="3368022"/>
            <a:ext cx="3693309" cy="26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7D4FE8-CBDF-F947-BA5F-5F7E2BA33738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495800"/>
            <a:ext cx="1279779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529A-93DD-F047-A59D-03F82CED07A9}"/>
              </a:ext>
            </a:extLst>
          </p:cNvPr>
          <p:cNvSpPr/>
          <p:nvPr/>
        </p:nvSpPr>
        <p:spPr bwMode="auto">
          <a:xfrm>
            <a:off x="5307726" y="4575903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05CB26-2E4D-EA49-A6F2-8C3DEAEB3E35}"/>
              </a:ext>
            </a:extLst>
          </p:cNvPr>
          <p:cNvSpPr txBox="1"/>
          <p:nvPr/>
        </p:nvSpPr>
        <p:spPr>
          <a:xfrm>
            <a:off x="5554030" y="394326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DMA</a:t>
            </a:r>
          </a:p>
        </p:txBody>
      </p:sp>
    </p:spTree>
    <p:extLst>
      <p:ext uri="{BB962C8B-B14F-4D97-AF65-F5344CB8AC3E}">
        <p14:creationId xmlns:p14="http://schemas.microsoft.com/office/powerpoint/2010/main" val="304499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7EEB-55D5-3946-9872-0ACCBAB9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Memory Access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37602C-F262-7E40-808D-A07248E3909A}"/>
              </a:ext>
            </a:extLst>
          </p:cNvPr>
          <p:cNvSpPr/>
          <p:nvPr/>
        </p:nvSpPr>
        <p:spPr bwMode="auto">
          <a:xfrm>
            <a:off x="6896894" y="2067161"/>
            <a:ext cx="1751012" cy="866603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CPU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95342F-5330-8B45-84FC-D62BBEC247D8}"/>
              </a:ext>
            </a:extLst>
          </p:cNvPr>
          <p:cNvSpPr/>
          <p:nvPr/>
        </p:nvSpPr>
        <p:spPr bwMode="auto">
          <a:xfrm>
            <a:off x="6629400" y="3875432"/>
            <a:ext cx="2286000" cy="1229969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Memory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655022-CBDB-0E4A-B004-02B531A03ED1}"/>
              </a:ext>
            </a:extLst>
          </p:cNvPr>
          <p:cNvSpPr/>
          <p:nvPr/>
        </p:nvSpPr>
        <p:spPr bwMode="auto">
          <a:xfrm>
            <a:off x="3946779" y="3713335"/>
            <a:ext cx="1063751" cy="1554162"/>
          </a:xfrm>
          <a:prstGeom prst="rect">
            <a:avLst/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cs typeface="Arial" charset="0"/>
              </a:rPr>
              <a:t>NIC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4DF603-A00C-E445-B75B-C45B9C604912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 bwMode="auto">
          <a:xfrm>
            <a:off x="5010530" y="4490416"/>
            <a:ext cx="1618870" cy="1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758B37-1F8F-274B-900E-AD5846CB746D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>
            <a:off x="7772400" y="2933764"/>
            <a:ext cx="0" cy="941668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E641AA3B-0FE5-894B-8BB4-F4D99DF33E64}"/>
              </a:ext>
            </a:extLst>
          </p:cNvPr>
          <p:cNvCxnSpPr>
            <a:cxnSpLocks/>
            <a:stCxn id="5" idx="0"/>
            <a:endCxn id="3" idx="1"/>
          </p:cNvCxnSpPr>
          <p:nvPr/>
        </p:nvCxnSpPr>
        <p:spPr bwMode="auto">
          <a:xfrm rot="5400000" flipH="1" flipV="1">
            <a:off x="5081338" y="1897780"/>
            <a:ext cx="1212872" cy="2418239"/>
          </a:xfrm>
          <a:prstGeom prst="bentConnector2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F25513C-7B40-8346-9BB6-0EF569B3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7654" y="3368022"/>
            <a:ext cx="3693309" cy="261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B7D4FE8-CBDF-F947-BA5F-5F7E2BA33738}"/>
              </a:ext>
            </a:extLst>
          </p:cNvPr>
          <p:cNvCxnSpPr>
            <a:cxnSpLocks/>
          </p:cNvCxnSpPr>
          <p:nvPr/>
        </p:nvCxnSpPr>
        <p:spPr bwMode="auto">
          <a:xfrm>
            <a:off x="2667000" y="4495800"/>
            <a:ext cx="1279779" cy="0"/>
          </a:xfrm>
          <a:prstGeom prst="line">
            <a:avLst/>
          </a:prstGeom>
          <a:solidFill>
            <a:srgbClr val="00B8FF"/>
          </a:solidFill>
          <a:ln w="508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529A-93DD-F047-A59D-03F82CED07A9}"/>
              </a:ext>
            </a:extLst>
          </p:cNvPr>
          <p:cNvSpPr/>
          <p:nvPr/>
        </p:nvSpPr>
        <p:spPr bwMode="auto">
          <a:xfrm>
            <a:off x="3154886" y="4661389"/>
            <a:ext cx="304006" cy="606108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cs typeface="Arial" charset="0"/>
              </a:rPr>
              <a:t>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4767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135682</TotalTime>
  <Words>276</Words>
  <Application>Microsoft Macintosh PowerPoint</Application>
  <PresentationFormat>On-screen Show (4:3)</PresentationFormat>
  <Paragraphs>128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Device</vt:lpstr>
      <vt:lpstr>Direct Memory Access</vt:lpstr>
      <vt:lpstr>Direct Memory Access</vt:lpstr>
      <vt:lpstr>Direct Memory Access</vt:lpstr>
      <vt:lpstr>Direct Memory Access</vt:lpstr>
      <vt:lpstr>Direct Memory Access</vt:lpstr>
      <vt:lpstr>Direct Memory Access</vt:lpstr>
      <vt:lpstr>Direct Memory Access</vt:lpstr>
      <vt:lpstr>A Simple OS</vt:lpstr>
      <vt:lpstr>A Simple OS</vt:lpstr>
      <vt:lpstr>A Simple OS</vt:lpstr>
      <vt:lpstr>A Simple OS</vt:lpstr>
      <vt:lpstr>A Simple OS</vt:lpstr>
      <vt:lpstr>A Simple OS</vt:lpstr>
      <vt:lpstr>A Simple OS</vt:lpstr>
      <vt:lpstr>A Simple OS</vt:lpstr>
      <vt:lpstr>Interrupt Handler</vt:lpstr>
      <vt:lpstr>Linux</vt:lpstr>
      <vt:lpstr>Offloading to NIC</vt:lpstr>
      <vt:lpstr>Receive Side Scaling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Zhuo, Ph.D.</cp:lastModifiedBy>
  <cp:revision>5850</cp:revision>
  <cp:lastPrinted>2019-09-06T14:37:54Z</cp:lastPrinted>
  <dcterms:created xsi:type="dcterms:W3CDTF">2011-04-11T18:52:21Z</dcterms:created>
  <dcterms:modified xsi:type="dcterms:W3CDTF">2020-09-25T04:20:17Z</dcterms:modified>
  <cp:category/>
</cp:coreProperties>
</file>