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7945" r:id="rId1"/>
    <p:sldMasterId id="2147487957" r:id="rId2"/>
  </p:sldMasterIdLst>
  <p:notesMasterIdLst>
    <p:notesMasterId r:id="rId14"/>
  </p:notesMasterIdLst>
  <p:handoutMasterIdLst>
    <p:handoutMasterId r:id="rId15"/>
  </p:handoutMasterIdLst>
  <p:sldIdLst>
    <p:sldId id="837" r:id="rId3"/>
    <p:sldId id="1425" r:id="rId4"/>
    <p:sldId id="1432" r:id="rId5"/>
    <p:sldId id="1418" r:id="rId6"/>
    <p:sldId id="1426" r:id="rId7"/>
    <p:sldId id="1427" r:id="rId8"/>
    <p:sldId id="1428" r:id="rId9"/>
    <p:sldId id="1434" r:id="rId10"/>
    <p:sldId id="1429" r:id="rId11"/>
    <p:sldId id="1431" r:id="rId12"/>
    <p:sldId id="1430" r:id="rId13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64D"/>
    <a:srgbClr val="FFFFFF"/>
    <a:srgbClr val="5A8DFB"/>
    <a:srgbClr val="618FFD"/>
    <a:srgbClr val="636464"/>
    <a:srgbClr val="F3F3F3"/>
    <a:srgbClr val="46FF77"/>
    <a:srgbClr val="E8161F"/>
    <a:srgbClr val="E8E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06"/>
    <p:restoredTop sz="94647" autoAdjust="0"/>
  </p:normalViewPr>
  <p:slideViewPr>
    <p:cSldViewPr>
      <p:cViewPr varScale="1">
        <p:scale>
          <a:sx n="139" d="100"/>
          <a:sy n="139" d="100"/>
        </p:scale>
        <p:origin x="176" y="32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48D443D6-FB5E-7C42-B16E-7EDDCD870E40}" type="datetime1">
              <a:rPr lang="en-US"/>
              <a:pPr>
                <a:defRPr/>
              </a:pPr>
              <a:t>10/9/20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E037FB44-4180-0044-AD26-22E8151291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116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2150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0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7113CB9-9A72-F24E-8D2E-4CA3AFA7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930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F1381A4B-6BA4-C747-B077-B0384DCAE4F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310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192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D7113CB9-9A72-F24E-8D2E-4CA3AFA73C2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81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D7113CB9-9A72-F24E-8D2E-4CA3AFA73C2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45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2BFBA-78EF-484A-8206-DC86EA7E57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0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7B5D2-CD4C-6947-9C88-4A72705C0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3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678F8-662E-7748-99D6-531684AFB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63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CA001-59EA-D741-99F4-0EFEBCF79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34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baseline="0"/>
            </a:lvl1pPr>
            <a:lvl2pPr>
              <a:defRPr sz="2400" b="0" baseline="0"/>
            </a:lvl2pPr>
            <a:lvl3pPr>
              <a:defRPr sz="2400" b="0" baseline="0"/>
            </a:lvl3pPr>
            <a:lvl4pPr>
              <a:defRPr sz="2000" b="0" baseline="0"/>
            </a:lvl4pPr>
            <a:lvl5pPr>
              <a:defRPr sz="2000" b="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</p:spPr>
        <p:txBody>
          <a:bodyPr/>
          <a:lstStyle>
            <a:lvl1pPr>
              <a:buFont typeface="Times New Roman" charset="0"/>
              <a:buNone/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84464B35-2555-2244-9D39-359C0EEFEA78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603810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74FD0-1093-1E4F-8326-BB715C54C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93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D48B6-010A-CF46-AA29-DCF52259D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6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06BC4-EFBC-8548-9F97-8448B57879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56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942C0-3B2C-9841-9E06-F69FDA494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05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98BA9-2BDC-1D4C-97C6-A2BCA6733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314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BE7A3-FFB8-3842-A172-88A483B464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9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5D161-A22C-4247-857F-C6A443B2F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23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7742B-EB47-D447-BCBF-CBF2E6EDE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56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89B93-3D36-D844-AFE0-951C6B7523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12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82E3D-C841-F448-A667-C94BA4404D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246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7012" cy="1979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732213"/>
            <a:ext cx="4037012" cy="1979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2900E-AA4B-B54A-A466-5290882EFA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524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BAB6A-7076-234B-A114-0A32453CB6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178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4" name="Slide Number Placeholder 70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9CC8D-F74C-0B4C-AC75-3A8A1F49C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lide Number Placeholder 70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C317E-1EE2-6B4A-AB1F-1C24E186C3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1028"/>
          <p:cNvSpPr>
            <a:spLocks noGrp="1" noChangeArrowheads="1"/>
          </p:cNvSpPr>
          <p:nvPr>
            <p:ph type="dt" sz="half" idx="12"/>
          </p:nvPr>
        </p:nvSpPr>
        <p:spPr>
          <a:xfrm>
            <a:off x="685800" y="626745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1029"/>
          <p:cNvSpPr>
            <a:spLocks noGrp="1" noChangeArrowheads="1"/>
          </p:cNvSpPr>
          <p:nvPr>
            <p:ph type="ftr" sz="quarter" idx="13"/>
          </p:nvPr>
        </p:nvSpPr>
        <p:spPr>
          <a:xfrm>
            <a:off x="3124200" y="626745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Slide Number Placeholder 704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1C8D1-50F8-DF4E-A006-4071988A17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Slide Number Placeholder 492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ACEBF-CC7D-5042-85B0-31B129B0A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14419"/>
      </p:ext>
    </p:extLst>
  </p:cSld>
  <p:clrMapOvr>
    <a:masterClrMapping/>
  </p:clrMapOvr>
  <p:transition spd="slow" advClick="0" advTm="700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E8A5-9347-1B4B-91F5-2CC7E5FDA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2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22ED6-FAF1-4B45-BC79-487DDDE60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3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32B2D-DA4D-4B40-958B-B363266D4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2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C4618-977F-9A43-B101-257643A5F5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3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C7728-352E-004D-A1AF-300A41022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4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41143-7D4B-2346-9B10-86BC4E3119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7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69D0F-F979-E54B-8CA2-4D114FBBC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0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55563"/>
            <a:ext cx="46355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81000" y="742950"/>
            <a:ext cx="8229600" cy="19050"/>
          </a:xfrm>
          <a:prstGeom prst="rect">
            <a:avLst/>
          </a:prstGeom>
          <a:solidFill>
            <a:srgbClr val="EED7B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279775" y="762000"/>
            <a:ext cx="24780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9" tIns="46794" rIns="89989" bIns="46794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7196"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800" b="1">
                <a:solidFill>
                  <a:srgbClr val="FFFFFF"/>
                </a:solidFill>
                <a:latin typeface="Lucida Sans Unicode" charset="0"/>
                <a:cs typeface="Arial" charset="0"/>
              </a:rPr>
              <a:t>D u k e  S y s t e m s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536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9989" tIns="46794" rIns="89989" bIns="46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1536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4"/>
            <a:r>
              <a:rPr lang="en-US"/>
              <a:t>Sixth Outline Level</a:t>
            </a:r>
          </a:p>
          <a:p>
            <a:pPr lvl="4"/>
            <a:r>
              <a:rPr lang="en-US"/>
              <a:t>Seventh Outline Level</a:t>
            </a:r>
          </a:p>
          <a:p>
            <a:pPr lvl="4"/>
            <a:r>
              <a:rPr lang="en-US"/>
              <a:t>Eighth Outline Level</a:t>
            </a:r>
          </a:p>
          <a:p>
            <a:pPr lvl="4"/>
            <a:r>
              <a:rPr lang="en-US"/>
              <a:t>Ninth Outline Level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8999EEEC-6E3B-2849-8402-05AA6C0C66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946" r:id="rId1"/>
    <p:sldLayoutId id="2147487947" r:id="rId2"/>
    <p:sldLayoutId id="2147487948" r:id="rId3"/>
    <p:sldLayoutId id="2147487949" r:id="rId4"/>
    <p:sldLayoutId id="2147487950" r:id="rId5"/>
    <p:sldLayoutId id="2147487951" r:id="rId6"/>
    <p:sldLayoutId id="2147487952" r:id="rId7"/>
    <p:sldLayoutId id="2147487953" r:id="rId8"/>
    <p:sldLayoutId id="2147487954" r:id="rId9"/>
    <p:sldLayoutId id="2147487955" r:id="rId10"/>
    <p:sldLayoutId id="2147487956" r:id="rId11"/>
  </p:sldLayoutIdLst>
  <p:hf sldNum="0" hdr="0" ftr="0" dt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+mj-lt"/>
          <a:ea typeface="ＭＳ Ｐゴシック" charset="-128"/>
          <a:cs typeface="+mj-cs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5pPr>
      <a:lvl6pPr marL="2514575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770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8966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161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1313" indent="-341313" algn="l" defTabSz="455613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3600" b="1">
          <a:solidFill>
            <a:srgbClr val="161645"/>
          </a:solidFill>
          <a:latin typeface="+mn-lt"/>
          <a:ea typeface="ＭＳ Ｐゴシック" charset="-128"/>
          <a:cs typeface="+mn-cs"/>
        </a:defRPr>
      </a:lvl1pPr>
      <a:lvl2pPr marL="741363" indent="-284163" algn="l" defTabSz="45561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3200" b="1">
          <a:solidFill>
            <a:srgbClr val="6B6BCF"/>
          </a:solidFill>
          <a:latin typeface="+mn-lt"/>
          <a:ea typeface="ＭＳ Ｐゴシック" charset="-128"/>
          <a:cs typeface="+mn-cs"/>
        </a:defRPr>
      </a:lvl2pPr>
      <a:lvl3pPr marL="1141413" indent="-227013" algn="l" defTabSz="45561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6B6BCF"/>
          </a:solidFill>
          <a:latin typeface="+mn-lt"/>
          <a:ea typeface="ＭＳ Ｐゴシック" charset="-128"/>
          <a:cs typeface="+mn-cs"/>
        </a:defRPr>
      </a:lvl3pPr>
      <a:lvl4pPr marL="15986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4pPr>
      <a:lvl5pPr marL="20558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5pPr>
      <a:lvl6pPr marL="2514575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770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8966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161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1974A612-B1EB-4248-BF31-51AAB45CE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6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958" r:id="rId1"/>
    <p:sldLayoutId id="2147487959" r:id="rId2"/>
    <p:sldLayoutId id="2147487960" r:id="rId3"/>
    <p:sldLayoutId id="2147487961" r:id="rId4"/>
    <p:sldLayoutId id="2147487962" r:id="rId5"/>
    <p:sldLayoutId id="2147487963" r:id="rId6"/>
    <p:sldLayoutId id="2147487964" r:id="rId7"/>
    <p:sldLayoutId id="2147487965" r:id="rId8"/>
    <p:sldLayoutId id="2147487966" r:id="rId9"/>
    <p:sldLayoutId id="2147487967" r:id="rId10"/>
    <p:sldLayoutId id="2147487968" r:id="rId11"/>
    <p:sldLayoutId id="2147487969" r:id="rId12"/>
    <p:sldLayoutId id="2147487970" r:id="rId13"/>
    <p:sldLayoutId id="2147487971" r:id="rId14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ext Box 1"/>
          <p:cNvSpPr txBox="1">
            <a:spLocks noChangeArrowheads="1"/>
          </p:cNvSpPr>
          <p:nvPr/>
        </p:nvSpPr>
        <p:spPr bwMode="auto">
          <a:xfrm>
            <a:off x="1066800" y="1524000"/>
            <a:ext cx="685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CPS 510</a:t>
            </a: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61645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b="1" dirty="0">
                <a:solidFill>
                  <a:srgbClr val="161645"/>
                </a:solidFill>
                <a:latin typeface="Calibri" charset="0"/>
              </a:rPr>
              <a:t>Linux Kernel Modules &amp; BPF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61645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304800" y="3810000"/>
            <a:ext cx="845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61645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Danyang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Zhuo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61645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Duke University</a:t>
            </a:r>
          </a:p>
        </p:txBody>
      </p:sp>
    </p:spTree>
    <p:extLst>
      <p:ext uri="{BB962C8B-B14F-4D97-AF65-F5344CB8AC3E}">
        <p14:creationId xmlns:p14="http://schemas.microsoft.com/office/powerpoint/2010/main" val="6516636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BC3E-D38B-A84B-AEFA-53DDA9C7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BPF Entry Points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6E2C57-B6CB-9A42-8F1C-0D6A588F9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Networking</a:t>
            </a:r>
          </a:p>
          <a:p>
            <a:pPr lvl="1"/>
            <a:r>
              <a:rPr lang="en-GB" kern="0" dirty="0"/>
              <a:t>Socket</a:t>
            </a:r>
          </a:p>
          <a:p>
            <a:pPr lvl="1"/>
            <a:r>
              <a:rPr lang="en-GB" kern="0" dirty="0" err="1"/>
              <a:t>Netfilter</a:t>
            </a:r>
            <a:endParaRPr lang="en-GB" kern="0" dirty="0"/>
          </a:p>
          <a:p>
            <a:r>
              <a:rPr lang="en-GB" kern="0" dirty="0"/>
              <a:t>Security</a:t>
            </a:r>
          </a:p>
          <a:p>
            <a:pPr lvl="1"/>
            <a:r>
              <a:rPr lang="en-GB" kern="0" dirty="0" err="1"/>
              <a:t>Seccomp</a:t>
            </a:r>
            <a:endParaRPr lang="en-GB" kern="0" dirty="0"/>
          </a:p>
          <a:p>
            <a:r>
              <a:rPr lang="en-GB" kern="0" dirty="0"/>
              <a:t>Monitoring and Tracing</a:t>
            </a:r>
          </a:p>
          <a:p>
            <a:r>
              <a:rPr lang="en-GB" kern="0" dirty="0"/>
              <a:t>…</a:t>
            </a:r>
          </a:p>
          <a:p>
            <a:pPr lvl="1"/>
            <a:endParaRPr lang="en-GB" kern="0" dirty="0"/>
          </a:p>
          <a:p>
            <a:endParaRPr lang="en-GB" kern="0" dirty="0"/>
          </a:p>
          <a:p>
            <a:pPr lvl="1"/>
            <a:endParaRPr lang="en-GB" kern="0" dirty="0"/>
          </a:p>
          <a:p>
            <a:pPr lvl="1"/>
            <a:endParaRPr lang="en-GB" kern="0" dirty="0"/>
          </a:p>
          <a:p>
            <a:pPr lvl="1"/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2068565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4C1677C-38FA-B045-BF32-12B388B2F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615178"/>
            <a:ext cx="9144000" cy="562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22E4C-8B91-AE49-A71A-19120420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Extensions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2400E3-BCDF-3140-AE3E-F5E257F06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Kernel’s functionalities are more or less fixed</a:t>
            </a:r>
          </a:p>
          <a:p>
            <a:endParaRPr lang="en-GB" kern="0" dirty="0"/>
          </a:p>
          <a:p>
            <a:r>
              <a:rPr lang="en-GB" kern="0" dirty="0"/>
              <a:t>Applications have a diverse set of requirements</a:t>
            </a:r>
          </a:p>
          <a:p>
            <a:pPr lvl="1"/>
            <a:r>
              <a:rPr lang="en-GB" kern="0" dirty="0"/>
              <a:t>File systems</a:t>
            </a:r>
          </a:p>
          <a:p>
            <a:pPr lvl="1"/>
            <a:r>
              <a:rPr lang="en-GB" kern="0" dirty="0"/>
              <a:t>Security</a:t>
            </a:r>
          </a:p>
          <a:p>
            <a:pPr lvl="1"/>
            <a:r>
              <a:rPr lang="en-GB" kern="0" dirty="0"/>
              <a:t>Networking</a:t>
            </a:r>
          </a:p>
          <a:p>
            <a:pPr lvl="1"/>
            <a:r>
              <a:rPr lang="en-GB" kern="0" dirty="0"/>
              <a:t>Tracing and Monitoring</a:t>
            </a:r>
          </a:p>
          <a:p>
            <a:pPr lvl="1"/>
            <a:endParaRPr lang="en-GB" kern="0" dirty="0"/>
          </a:p>
          <a:p>
            <a:pPr lvl="1"/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651931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333BB-44C7-3648-9E79-41BCA24A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Architecture for Extensibility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2A2A5C-F65A-4544-BDF8-FCBF3EB87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Microkernel</a:t>
            </a:r>
          </a:p>
          <a:p>
            <a:pPr lvl="1"/>
            <a:r>
              <a:rPr lang="en-GB" kern="0" dirty="0"/>
              <a:t>Implement kernel service as dedicated processes in user space</a:t>
            </a:r>
          </a:p>
          <a:p>
            <a:pPr lvl="1"/>
            <a:endParaRPr lang="en-GB" kern="0" dirty="0"/>
          </a:p>
          <a:p>
            <a:r>
              <a:rPr lang="en-GB" kern="0" dirty="0"/>
              <a:t>Exokernel, Dune, </a:t>
            </a:r>
            <a:r>
              <a:rPr lang="en-GB" kern="0" dirty="0" err="1"/>
              <a:t>Unikernel</a:t>
            </a:r>
            <a:endParaRPr lang="en-GB" kern="0" dirty="0"/>
          </a:p>
          <a:p>
            <a:pPr lvl="1"/>
            <a:r>
              <a:rPr lang="en-GB" kern="0" dirty="0"/>
              <a:t>Implement kernel service as libraries for the applications</a:t>
            </a:r>
          </a:p>
          <a:p>
            <a:endParaRPr lang="en-GB" kern="0" dirty="0"/>
          </a:p>
          <a:p>
            <a:r>
              <a:rPr lang="en-GB" kern="0" dirty="0"/>
              <a:t>What to do with Monolithic kernels? </a:t>
            </a:r>
          </a:p>
          <a:p>
            <a:pPr lvl="1"/>
            <a:r>
              <a:rPr lang="en-GB" kern="0" dirty="0"/>
              <a:t>Modify the kernel, recompile, redeploy?</a:t>
            </a:r>
          </a:p>
          <a:p>
            <a:pPr lvl="1"/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418233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22E4C-8B91-AE49-A71A-19120420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 Modules (LKM)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2400E3-BCDF-3140-AE3E-F5E257F06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Write a kernel extension in C</a:t>
            </a:r>
          </a:p>
          <a:p>
            <a:r>
              <a:rPr lang="en-GB" kern="0" dirty="0"/>
              <a:t>Kernel loads the modules</a:t>
            </a:r>
          </a:p>
          <a:p>
            <a:endParaRPr lang="en-GB" kern="0" dirty="0"/>
          </a:p>
          <a:p>
            <a:r>
              <a:rPr lang="en-GB" kern="0" dirty="0"/>
              <a:t>Usually through pre-defined entry points</a:t>
            </a:r>
          </a:p>
          <a:p>
            <a:pPr lvl="1"/>
            <a:r>
              <a:rPr lang="en-GB" kern="0" dirty="0"/>
              <a:t>Virtual file system</a:t>
            </a:r>
          </a:p>
          <a:p>
            <a:pPr lvl="1"/>
            <a:r>
              <a:rPr lang="en-GB" kern="0" dirty="0"/>
              <a:t>Congestion control</a:t>
            </a:r>
          </a:p>
          <a:p>
            <a:pPr lvl="1"/>
            <a:r>
              <a:rPr lang="en-GB" kern="0" dirty="0" err="1"/>
              <a:t>Netfilter</a:t>
            </a:r>
            <a:endParaRPr lang="en-GB" kern="0" dirty="0"/>
          </a:p>
          <a:p>
            <a:pPr lvl="1"/>
            <a:r>
              <a:rPr lang="en-GB" kern="0" dirty="0"/>
              <a:t>Linux security module</a:t>
            </a:r>
          </a:p>
          <a:p>
            <a:pPr lvl="1"/>
            <a:r>
              <a:rPr lang="en-GB" kern="0" dirty="0"/>
              <a:t>Linux </a:t>
            </a:r>
            <a:r>
              <a:rPr lang="en-GB" kern="0" dirty="0" err="1"/>
              <a:t>tracepoint</a:t>
            </a:r>
            <a:r>
              <a:rPr lang="en-GB" kern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952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9D614-A4B9-A647-B3EA-6C629FE5A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Concerns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E0A0E0-7234-6F49-B7EB-A352E360F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A kernel module has kernel’s superpower</a:t>
            </a:r>
          </a:p>
          <a:p>
            <a:endParaRPr lang="en-GB" kern="0" dirty="0"/>
          </a:p>
          <a:p>
            <a:r>
              <a:rPr lang="en-GB" kern="0" dirty="0"/>
              <a:t>A bug in kernel module can </a:t>
            </a:r>
          </a:p>
          <a:p>
            <a:pPr lvl="1"/>
            <a:r>
              <a:rPr lang="en-GB" kern="0" dirty="0"/>
              <a:t>Crash the machine</a:t>
            </a:r>
          </a:p>
          <a:p>
            <a:pPr lvl="1"/>
            <a:r>
              <a:rPr lang="en-GB" kern="0" dirty="0"/>
              <a:t>Security leakage</a:t>
            </a:r>
          </a:p>
          <a:p>
            <a:pPr lvl="1"/>
            <a:r>
              <a:rPr lang="en-GB" kern="0" dirty="0"/>
              <a:t>Infinite loop</a:t>
            </a:r>
          </a:p>
          <a:p>
            <a:pPr lvl="1"/>
            <a:r>
              <a:rPr lang="en-GB" kern="0" dirty="0"/>
              <a:t>…..</a:t>
            </a:r>
          </a:p>
          <a:p>
            <a:endParaRPr lang="en-GB" kern="0" dirty="0"/>
          </a:p>
          <a:p>
            <a:r>
              <a:rPr lang="en-GB" kern="0" dirty="0"/>
              <a:t>Restrict the power of a kernel extension?</a:t>
            </a:r>
          </a:p>
        </p:txBody>
      </p:sp>
    </p:spTree>
    <p:extLst>
      <p:ext uri="{BB962C8B-B14F-4D97-AF65-F5344CB8AC3E}">
        <p14:creationId xmlns:p14="http://schemas.microsoft.com/office/powerpoint/2010/main" val="77637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C079-E9E6-824F-8F26-C986475D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language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0BBEB9-B2F2-D541-81FB-A86B74D20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Think about your browser</a:t>
            </a:r>
          </a:p>
          <a:p>
            <a:pPr lvl="1"/>
            <a:r>
              <a:rPr lang="en-GB" kern="0" dirty="0"/>
              <a:t>It is running </a:t>
            </a:r>
            <a:r>
              <a:rPr lang="en-GB" kern="0" dirty="0" err="1"/>
              <a:t>javascript</a:t>
            </a:r>
            <a:r>
              <a:rPr lang="en-GB" kern="0" dirty="0"/>
              <a:t> written by developers working in all the websites you visit</a:t>
            </a:r>
          </a:p>
          <a:p>
            <a:pPr lvl="1"/>
            <a:r>
              <a:rPr lang="en-GB" kern="0" dirty="0"/>
              <a:t>How does the browser ensure that the </a:t>
            </a:r>
            <a:r>
              <a:rPr lang="en-GB" kern="0" dirty="0" err="1"/>
              <a:t>javascript</a:t>
            </a:r>
            <a:r>
              <a:rPr lang="en-GB" kern="0" dirty="0"/>
              <a:t> code cannot steal data from your laptop?</a:t>
            </a:r>
          </a:p>
          <a:p>
            <a:pPr lvl="1"/>
            <a:endParaRPr lang="en-GB" kern="0" dirty="0"/>
          </a:p>
          <a:p>
            <a:r>
              <a:rPr lang="en-GB" kern="0" dirty="0" err="1"/>
              <a:t>Javascript</a:t>
            </a:r>
            <a:r>
              <a:rPr lang="en-GB" kern="0" dirty="0"/>
              <a:t> is an interpreted language.</a:t>
            </a:r>
          </a:p>
          <a:p>
            <a:pPr lvl="1"/>
            <a:r>
              <a:rPr lang="en-GB" kern="0" dirty="0"/>
              <a:t>Interpreter can ensure safety during execution.</a:t>
            </a:r>
          </a:p>
        </p:txBody>
      </p:sp>
    </p:spTree>
    <p:extLst>
      <p:ext uri="{BB962C8B-B14F-4D97-AF65-F5344CB8AC3E}">
        <p14:creationId xmlns:p14="http://schemas.microsoft.com/office/powerpoint/2010/main" val="2883913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2331-B33A-0A49-AFB4-DAF859C2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Berkeley Packet Filter (BPF)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49D6EF-738A-7543-AF7F-2F2C01709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A safe programming language for Linux kernel.</a:t>
            </a:r>
          </a:p>
          <a:p>
            <a:endParaRPr lang="en-GB" kern="0" dirty="0"/>
          </a:p>
          <a:p>
            <a:r>
              <a:rPr lang="en-GB" kern="0" dirty="0"/>
              <a:t>Originally designed for filtering packets (1992) in BSD.</a:t>
            </a:r>
          </a:p>
          <a:p>
            <a:endParaRPr lang="en-GB" kern="0" dirty="0"/>
          </a:p>
          <a:p>
            <a:r>
              <a:rPr lang="en-GB" kern="0" dirty="0"/>
              <a:t>It is extended to non-networking use cases in Linux 3.18.</a:t>
            </a:r>
          </a:p>
        </p:txBody>
      </p:sp>
    </p:spTree>
    <p:extLst>
      <p:ext uri="{BB962C8B-B14F-4D97-AF65-F5344CB8AC3E}">
        <p14:creationId xmlns:p14="http://schemas.microsoft.com/office/powerpoint/2010/main" val="2755046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2331-B33A-0A49-AFB4-DAF859C2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BPF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49D6EF-738A-7543-AF7F-2F2C01709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A verifier inside the kernel to check</a:t>
            </a:r>
          </a:p>
          <a:p>
            <a:pPr lvl="1"/>
            <a:r>
              <a:rPr lang="en-GB" kern="0" dirty="0"/>
              <a:t>Bounded execution</a:t>
            </a:r>
          </a:p>
          <a:p>
            <a:pPr lvl="1"/>
            <a:r>
              <a:rPr lang="en-GB" kern="0" dirty="0"/>
              <a:t>No invalid memory access</a:t>
            </a:r>
          </a:p>
          <a:p>
            <a:pPr lvl="1"/>
            <a:endParaRPr lang="en-GB" kern="0" dirty="0"/>
          </a:p>
          <a:p>
            <a:r>
              <a:rPr lang="en-GB" kern="0" dirty="0"/>
              <a:t>Only allow a limited set of function calls</a:t>
            </a:r>
          </a:p>
          <a:p>
            <a:pPr lvl="1"/>
            <a:endParaRPr lang="en-GB" kern="0" dirty="0"/>
          </a:p>
          <a:p>
            <a:r>
              <a:rPr lang="en-GB" kern="0" dirty="0"/>
              <a:t>An interpreter/JIT compiler to run BPF programs</a:t>
            </a:r>
          </a:p>
          <a:p>
            <a:pPr lvl="1"/>
            <a:endParaRPr lang="en-GB" kern="0" dirty="0"/>
          </a:p>
          <a:p>
            <a:pPr lvl="1"/>
            <a:endParaRPr lang="en-GB" kern="0" dirty="0"/>
          </a:p>
          <a:p>
            <a:pPr lvl="1"/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2625495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1DA01-174D-F84C-B96E-6907C439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Triggering BPF Programs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853A83-6C84-0647-A887-CBF7DA4B45DA}"/>
              </a:ext>
            </a:extLst>
          </p:cNvPr>
          <p:cNvSpPr/>
          <p:nvPr/>
        </p:nvSpPr>
        <p:spPr bwMode="auto">
          <a:xfrm>
            <a:off x="1295400" y="3962400"/>
            <a:ext cx="6248400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  <a:cs typeface="Arial" charset="0"/>
              </a:rPr>
              <a:t>Kernel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77587C-4B0B-4544-A3B0-63C7C8BCCBF1}"/>
              </a:ext>
            </a:extLst>
          </p:cNvPr>
          <p:cNvSpPr/>
          <p:nvPr/>
        </p:nvSpPr>
        <p:spPr bwMode="auto">
          <a:xfrm>
            <a:off x="1295400" y="5029200"/>
            <a:ext cx="6248400" cy="838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  <a:cs typeface="Arial" charset="0"/>
              </a:rPr>
              <a:t>Hardware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9C1B78-090A-BB4E-8986-154EC37096AF}"/>
              </a:ext>
            </a:extLst>
          </p:cNvPr>
          <p:cNvSpPr/>
          <p:nvPr/>
        </p:nvSpPr>
        <p:spPr bwMode="auto">
          <a:xfrm>
            <a:off x="1286256" y="1840992"/>
            <a:ext cx="3057144" cy="137160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  <a:cs typeface="Arial" charset="0"/>
              </a:rPr>
              <a:t>User-mode applications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8B7F94-9A15-8943-AD29-BD384CD40AC7}"/>
              </a:ext>
            </a:extLst>
          </p:cNvPr>
          <p:cNvSpPr/>
          <p:nvPr/>
        </p:nvSpPr>
        <p:spPr bwMode="auto">
          <a:xfrm>
            <a:off x="4501896" y="1825752"/>
            <a:ext cx="3057144" cy="1371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  <a:cs typeface="Arial" charset="0"/>
              </a:rPr>
              <a:t>Kernel-mode BPF Programs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492F70-A8CC-454C-8954-6776339E19D8}"/>
              </a:ext>
            </a:extLst>
          </p:cNvPr>
          <p:cNvCxnSpPr/>
          <p:nvPr/>
        </p:nvCxnSpPr>
        <p:spPr bwMode="auto">
          <a:xfrm>
            <a:off x="2820924" y="3271509"/>
            <a:ext cx="0" cy="673608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696E7B-9198-984C-A41B-56496A52EC22}"/>
              </a:ext>
            </a:extLst>
          </p:cNvPr>
          <p:cNvSpPr txBox="1"/>
          <p:nvPr/>
        </p:nvSpPr>
        <p:spPr>
          <a:xfrm>
            <a:off x="762000" y="3352800"/>
            <a:ext cx="19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64D"/>
                </a:solidFill>
              </a:rPr>
              <a:t>System calls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97D631-C6DA-8549-822E-ED2DA2106D94}"/>
              </a:ext>
            </a:extLst>
          </p:cNvPr>
          <p:cNvCxnSpPr>
            <a:cxnSpLocks/>
          </p:cNvCxnSpPr>
          <p:nvPr/>
        </p:nvCxnSpPr>
        <p:spPr bwMode="auto">
          <a:xfrm flipV="1">
            <a:off x="5562600" y="3212592"/>
            <a:ext cx="0" cy="673608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35EE6F-B6A6-F444-8032-0F614D9A09DD}"/>
              </a:ext>
            </a:extLst>
          </p:cNvPr>
          <p:cNvSpPr txBox="1"/>
          <p:nvPr/>
        </p:nvSpPr>
        <p:spPr>
          <a:xfrm>
            <a:off x="5646337" y="3318563"/>
            <a:ext cx="19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64D"/>
                </a:solidFill>
              </a:rPr>
              <a:t>Kernel event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572532-8103-9145-9AF5-D50324225E37}"/>
              </a:ext>
            </a:extLst>
          </p:cNvPr>
          <p:cNvSpPr/>
          <p:nvPr/>
        </p:nvSpPr>
        <p:spPr bwMode="auto">
          <a:xfrm>
            <a:off x="4648200" y="2385060"/>
            <a:ext cx="832104" cy="5364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  <a:cs typeface="Arial" charset="0"/>
              </a:rPr>
              <a:t>BPF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00E216-BA3C-CC41-B7EB-0B53CC47747D}"/>
              </a:ext>
            </a:extLst>
          </p:cNvPr>
          <p:cNvSpPr/>
          <p:nvPr/>
        </p:nvSpPr>
        <p:spPr bwMode="auto">
          <a:xfrm>
            <a:off x="5626608" y="2400300"/>
            <a:ext cx="832104" cy="5364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  <a:cs typeface="Arial" charset="0"/>
              </a:rPr>
              <a:t>BPF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32774F-658D-3449-BCEF-A379E862246D}"/>
              </a:ext>
            </a:extLst>
          </p:cNvPr>
          <p:cNvSpPr/>
          <p:nvPr/>
        </p:nvSpPr>
        <p:spPr bwMode="auto">
          <a:xfrm>
            <a:off x="6617208" y="2400300"/>
            <a:ext cx="832104" cy="5364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  <a:cs typeface="Arial" charset="0"/>
              </a:rPr>
              <a:t>BPF</a:t>
            </a:r>
          </a:p>
        </p:txBody>
      </p:sp>
    </p:spTree>
    <p:extLst>
      <p:ext uri="{BB962C8B-B14F-4D97-AF65-F5344CB8AC3E}">
        <p14:creationId xmlns:p14="http://schemas.microsoft.com/office/powerpoint/2010/main" val="2003130141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8_Default Design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140061</TotalTime>
  <Words>287</Words>
  <Application>Microsoft Macintosh PowerPoint</Application>
  <PresentationFormat>On-screen Show (4:3)</PresentationFormat>
  <Paragraphs>89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Gill Sans MT</vt:lpstr>
      <vt:lpstr>Lucida Sans Unicode</vt:lpstr>
      <vt:lpstr>Times New Roman</vt:lpstr>
      <vt:lpstr>1_Default Design</vt:lpstr>
      <vt:lpstr>18_Default Design</vt:lpstr>
      <vt:lpstr>PowerPoint Presentation</vt:lpstr>
      <vt:lpstr>Kernel Extensions</vt:lpstr>
      <vt:lpstr>OS Architecture for Extensibility</vt:lpstr>
      <vt:lpstr>Linux Kernel Modules (LKM)</vt:lpstr>
      <vt:lpstr>Security Concerns</vt:lpstr>
      <vt:lpstr>Safe language</vt:lpstr>
      <vt:lpstr>Berkeley Packet Filter (BPF)</vt:lpstr>
      <vt:lpstr>BPF</vt:lpstr>
      <vt:lpstr>Triggering BPF Programs</vt:lpstr>
      <vt:lpstr>Current BPF Entry Points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About Systems</dc:title>
  <dc:subject/>
  <dc:creator>Jeff Chase</dc:creator>
  <cp:keywords/>
  <dc:description/>
  <cp:lastModifiedBy>Danyang Zhuo, Ph.D.</cp:lastModifiedBy>
  <cp:revision>6041</cp:revision>
  <cp:lastPrinted>2019-09-06T14:37:54Z</cp:lastPrinted>
  <dcterms:created xsi:type="dcterms:W3CDTF">2011-04-11T18:52:21Z</dcterms:created>
  <dcterms:modified xsi:type="dcterms:W3CDTF">2020-10-10T17:46:40Z</dcterms:modified>
  <cp:category/>
</cp:coreProperties>
</file>