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80" r:id="rId1"/>
    <p:sldMasterId id="2147487986" r:id="rId2"/>
  </p:sldMasterIdLst>
  <p:notesMasterIdLst>
    <p:notesMasterId r:id="rId27"/>
  </p:notesMasterIdLst>
  <p:handoutMasterIdLst>
    <p:handoutMasterId r:id="rId28"/>
  </p:handoutMasterIdLst>
  <p:sldIdLst>
    <p:sldId id="1938" r:id="rId3"/>
    <p:sldId id="1937" r:id="rId4"/>
    <p:sldId id="1454" r:id="rId5"/>
    <p:sldId id="1936" r:id="rId6"/>
    <p:sldId id="1115" r:id="rId7"/>
    <p:sldId id="1939" r:id="rId8"/>
    <p:sldId id="1943" r:id="rId9"/>
    <p:sldId id="1114" r:id="rId10"/>
    <p:sldId id="1113" r:id="rId11"/>
    <p:sldId id="1038" r:id="rId12"/>
    <p:sldId id="1037" r:id="rId13"/>
    <p:sldId id="1933" r:id="rId14"/>
    <p:sldId id="1117" r:id="rId15"/>
    <p:sldId id="1902" r:id="rId16"/>
    <p:sldId id="1931" r:id="rId17"/>
    <p:sldId id="1932" r:id="rId18"/>
    <p:sldId id="1862" r:id="rId19"/>
    <p:sldId id="1934" r:id="rId20"/>
    <p:sldId id="1866" r:id="rId21"/>
    <p:sldId id="1865" r:id="rId22"/>
    <p:sldId id="1861" r:id="rId23"/>
    <p:sldId id="1497" r:id="rId24"/>
    <p:sldId id="1944" r:id="rId25"/>
    <p:sldId id="1847" r:id="rId2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6464"/>
    <a:srgbClr val="FFFFFF"/>
    <a:srgbClr val="5A8DFB"/>
    <a:srgbClr val="618FFD"/>
    <a:srgbClr val="00264D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739"/>
    <p:restoredTop sz="83265" autoAdjust="0"/>
  </p:normalViewPr>
  <p:slideViewPr>
    <p:cSldViewPr>
      <p:cViewPr varScale="1">
        <p:scale>
          <a:sx n="105" d="100"/>
          <a:sy n="105" d="100"/>
        </p:scale>
        <p:origin x="792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1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2F4B3CE-7978-CC47-BB02-3F70B98A13D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19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4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AAA67-FB5F-A84F-B527-AC347AE3FC48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9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3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7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400" b="0" baseline="0"/>
            </a:lvl4pPr>
            <a:lvl5pPr>
              <a:defRPr sz="24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597E1196-C208-4942-9493-FBB4FA8EE65D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40036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173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0ADA3-3B2E-674C-87EF-02A693D51051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6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352"/>
              </a:spcBef>
              <a:buSzPct val="57000"/>
              <a:defRPr sz="2320"/>
            </a:lvl2pPr>
            <a:lvl3pPr>
              <a:spcBef>
                <a:spcPts val="352"/>
              </a:spcBef>
              <a:buChar char="-"/>
              <a:defRPr sz="1898"/>
            </a:lvl3pPr>
            <a:lvl4pPr>
              <a:spcBef>
                <a:spcPts val="352"/>
              </a:spcBef>
              <a:buChar char="-"/>
              <a:defRPr sz="1898"/>
            </a:lvl4pPr>
            <a:lvl5pPr>
              <a:spcBef>
                <a:spcPts val="352"/>
              </a:spcBef>
              <a:buChar char="-"/>
              <a:defRPr sz="1898"/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320"/>
              <a:t>Body Level Two</a:t>
            </a:r>
          </a:p>
          <a:p>
            <a:pPr lvl="2">
              <a:defRPr sz="1800"/>
            </a:pPr>
            <a:r>
              <a:rPr sz="1898"/>
              <a:t>Body Level Three</a:t>
            </a:r>
          </a:p>
          <a:p>
            <a:pPr lvl="3">
              <a:defRPr sz="1800"/>
            </a:pPr>
            <a:r>
              <a:rPr sz="1898"/>
              <a:t>Body Level Four</a:t>
            </a:r>
          </a:p>
          <a:p>
            <a:pPr lvl="4">
              <a:defRPr sz="1800"/>
            </a:pPr>
            <a:r>
              <a:rPr sz="1898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57021654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1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2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81" r:id="rId1"/>
    <p:sldLayoutId id="2147487982" r:id="rId2"/>
    <p:sldLayoutId id="2147487983" r:id="rId3"/>
    <p:sldLayoutId id="2147487984" r:id="rId4"/>
    <p:sldLayoutId id="2147487985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A0FFA08A-5B16-464F-BA6A-775EF06C9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87" r:id="rId1"/>
    <p:sldLayoutId id="2147487988" r:id="rId2"/>
    <p:sldLayoutId id="2147487989" r:id="rId3"/>
    <p:sldLayoutId id="2147487990" r:id="rId4"/>
    <p:sldLayoutId id="2147487991" r:id="rId5"/>
    <p:sldLayoutId id="2147487992" r:id="rId6"/>
    <p:sldLayoutId id="2147487993" r:id="rId7"/>
    <p:sldLayoutId id="2147487994" r:id="rId8"/>
    <p:sldLayoutId id="2147487995" r:id="rId9"/>
    <p:sldLayoutId id="2147487996" r:id="rId10"/>
    <p:sldLayoutId id="2147487997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310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Buffer Overflow and Stack Smashing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810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Jeff Chase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651222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1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smash attack</a:t>
            </a:r>
          </a:p>
        </p:txBody>
      </p:sp>
      <p:sp>
        <p:nvSpPr>
          <p:cNvPr id="3" name="Text Box 57"/>
          <p:cNvSpPr txBox="1">
            <a:spLocks noChangeArrowheads="1"/>
          </p:cNvSpPr>
          <p:nvPr/>
        </p:nvSpPr>
        <p:spPr bwMode="auto">
          <a:xfrm>
            <a:off x="457200" y="1737479"/>
            <a:ext cx="80772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/>
            <a:r>
              <a:rPr lang="en-US" sz="2000" b="1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Step 1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. Attacker M connects to the vulnerable server V.</a:t>
            </a:r>
          </a:p>
          <a:p>
            <a:pPr defTabSz="455613"/>
            <a:r>
              <a:rPr lang="en-US" sz="2000" b="1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Step 2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. M sends an attack string S through the socket to V.</a:t>
            </a:r>
          </a:p>
          <a:p>
            <a:pPr defTabSz="455613"/>
            <a:r>
              <a:rPr lang="en-US" sz="2000" b="1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Step 3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. V reads the attack string from the socket.</a:t>
            </a:r>
          </a:p>
          <a:p>
            <a:pPr defTabSz="455613"/>
            <a:r>
              <a:rPr lang="en-US" sz="2000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The attack string overflows a buffer on V’s stack.</a:t>
            </a:r>
          </a:p>
          <a:p>
            <a:pPr defTabSz="455613"/>
            <a:r>
              <a:rPr lang="en-US" sz="2000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Say the buffer is defined in function f() in V.</a:t>
            </a:r>
          </a:p>
          <a:p>
            <a:pPr defTabSz="455613"/>
            <a:r>
              <a:rPr lang="en-US" sz="2000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String S overwrites the return address (RA) in the stack frame for f.</a:t>
            </a:r>
          </a:p>
          <a:p>
            <a:pPr defTabSz="455613"/>
            <a:r>
              <a:rPr lang="en-US" sz="2000" b="1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Step 4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: V returns from f: it branches to the address that overwrote the “real” RA.  M chooses this value to branch into the buffer.</a:t>
            </a:r>
          </a:p>
          <a:p>
            <a:pPr defTabSz="455613"/>
            <a:r>
              <a:rPr lang="en-US" sz="2000" b="1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Step 5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: S executes instructions in the attack string: a </a:t>
            </a:r>
            <a:r>
              <a:rPr lang="en-US" sz="2000" b="1" dirty="0" err="1">
                <a:solidFill>
                  <a:srgbClr val="003367">
                    <a:lumMod val="50000"/>
                  </a:srgbClr>
                </a:solidFill>
                <a:cs typeface="Arial" charset="0"/>
              </a:rPr>
              <a:t>shellcode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.</a:t>
            </a:r>
          </a:p>
          <a:p>
            <a:pPr defTabSz="455613"/>
            <a:r>
              <a:rPr lang="en-US" sz="2000" b="1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Step 6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cs typeface="Arial" charset="0"/>
              </a:rPr>
              <a:t>: The shellcode takes over V and executes a shell for M’s use.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0CEB2-C2E4-AF4A-BEE5-903A6E3A1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0"/>
            <a:ext cx="7772400" cy="762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2000" dirty="0">
                <a:solidFill>
                  <a:schemeClr val="accent1"/>
                </a:solidFill>
              </a:rPr>
              <a:t>V running at address 127.0.0.1, listening on port 9000 </a:t>
            </a:r>
            <a:endParaRPr lang="en-US" sz="2000" dirty="0">
              <a:solidFill>
                <a:schemeClr val="accent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000" dirty="0">
                <a:solidFill>
                  <a:schemeClr val="accent1"/>
                </a:solidFill>
              </a:rPr>
              <a:t>/bin/echo &lt;attack string&gt; | </a:t>
            </a:r>
            <a:r>
              <a:rPr lang="en-US" sz="2000" dirty="0" err="1">
                <a:solidFill>
                  <a:schemeClr val="accent1"/>
                </a:solidFill>
              </a:rPr>
              <a:t>nc</a:t>
            </a:r>
            <a:r>
              <a:rPr lang="en-US" sz="2000" dirty="0">
                <a:solidFill>
                  <a:schemeClr val="accent1"/>
                </a:solidFill>
              </a:rPr>
              <a:t> 127.0.0.1 9000 </a:t>
            </a:r>
            <a:endParaRPr lang="en-US" sz="2000" b="1" dirty="0">
              <a:solidFill>
                <a:schemeClr val="accent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7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5313"/>
            <a:ext cx="5105400" cy="6494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/* 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* s0t4ipv6@Shellcode.com.ar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* x86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portbind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a shell in port 5074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* 92 bytes.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*/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shellcode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[] =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"\x31\xc0"		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xorl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"\x50"		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pushl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"\x40"		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incl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"\x89\xc3"		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movl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ebx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"\x50"		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pushl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"\x40"		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incl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"\x50"		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pushl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"\x89\xe1"			        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movl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ecx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"\xb0\x66"			        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movb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$0x66,%al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xcd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\x80"				//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	$0x80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"\x31\xd2"			        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xorl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edx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edx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"\x52"		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pushl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edx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"\x66\x68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\x13\xd2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pushw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$0xd213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"\x43"		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incl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ebx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"\x66\x53"			        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pushw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%bx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"\x89\xe1"			        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movl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ecx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"\x6a\x10"			        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pushl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$0x10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"\x51"		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pushl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ecx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"\x50"				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pushl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%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6400" y="1295400"/>
            <a:ext cx="2494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Pseudo-code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 = socket();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bind(s, 5074);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= accept(s);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dup2(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stdin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dup2(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stdout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exec*(“/bin/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0" y="-533400"/>
            <a:ext cx="5257800" cy="1554163"/>
          </a:xfrm>
        </p:spPr>
        <p:txBody>
          <a:bodyPr/>
          <a:lstStyle/>
          <a:p>
            <a:r>
              <a:rPr lang="en-US" dirty="0"/>
              <a:t>Shellcode357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967"/>
          <a:stretch/>
        </p:blipFill>
        <p:spPr>
          <a:xfrm>
            <a:off x="5486400" y="4247693"/>
            <a:ext cx="2390422" cy="22204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AA07C3-D4AA-5244-8E49-0BC1E9C0660F}"/>
              </a:ext>
            </a:extLst>
          </p:cNvPr>
          <p:cNvSpPr/>
          <p:nvPr/>
        </p:nvSpPr>
        <p:spPr>
          <a:xfrm>
            <a:off x="239486" y="6553410"/>
            <a:ext cx="5133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http://shell-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storm.org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/shellcode/files/shellcode-357.php</a:t>
            </a:r>
          </a:p>
        </p:txBody>
      </p:sp>
    </p:spTree>
    <p:extLst>
      <p:ext uri="{BB962C8B-B14F-4D97-AF65-F5344CB8AC3E}">
        <p14:creationId xmlns:p14="http://schemas.microsoft.com/office/powerpoint/2010/main" val="182317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4601" y="2275344"/>
            <a:ext cx="2362199" cy="26776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Pseudo-shellcode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 = socket();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bind(s,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5074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= accept(s);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dup2(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stdin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dup2(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exec*(“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/bin/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3672" y="-334963"/>
            <a:ext cx="5257800" cy="1554163"/>
          </a:xfrm>
        </p:spPr>
        <p:txBody>
          <a:bodyPr/>
          <a:lstStyle/>
          <a:p>
            <a:r>
              <a:rPr lang="en-US" dirty="0"/>
              <a:t>Shellcode357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3AE12-B8C3-BE41-81F2-F064F59BF53F}"/>
              </a:ext>
            </a:extLst>
          </p:cNvPr>
          <p:cNvSpPr txBox="1"/>
          <p:nvPr/>
        </p:nvSpPr>
        <p:spPr>
          <a:xfrm>
            <a:off x="457200" y="2209800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5613"/>
            <a:r>
              <a:rPr lang="en-US" u="sng" dirty="0">
                <a:solidFill>
                  <a:srgbClr val="003367">
                    <a:lumMod val="50000"/>
                  </a:srgbClr>
                </a:solidFill>
              </a:rPr>
              <a:t>Example</a:t>
            </a:r>
            <a:r>
              <a:rPr lang="en-US" b="1" u="sng" dirty="0">
                <a:solidFill>
                  <a:srgbClr val="003367">
                    <a:lumMod val="50000"/>
                  </a:srgbClr>
                </a:solidFill>
              </a:rPr>
              <a:t> </a:t>
            </a:r>
            <a:r>
              <a:rPr lang="en-US" b="1" u="sng" dirty="0" err="1">
                <a:solidFill>
                  <a:srgbClr val="003367">
                    <a:lumMod val="50000"/>
                  </a:srgbClr>
                </a:solidFill>
              </a:rPr>
              <a:t>portbind</a:t>
            </a:r>
            <a:r>
              <a:rPr lang="en-US" u="sng" dirty="0">
                <a:solidFill>
                  <a:srgbClr val="003367">
                    <a:lumMod val="50000"/>
                  </a:srgbClr>
                </a:solidFill>
              </a:rPr>
              <a:t> or </a:t>
            </a:r>
            <a:r>
              <a:rPr lang="en-US" b="1" u="sng" dirty="0" err="1">
                <a:solidFill>
                  <a:srgbClr val="003367">
                    <a:lumMod val="50000"/>
                  </a:srgbClr>
                </a:solidFill>
              </a:rPr>
              <a:t>bindshell</a:t>
            </a:r>
            <a:r>
              <a:rPr lang="en-US" u="sng" dirty="0">
                <a:solidFill>
                  <a:srgbClr val="003367">
                    <a:lumMod val="50000"/>
                  </a:srgbClr>
                </a:solidFill>
              </a:rPr>
              <a:t> code </a:t>
            </a:r>
          </a:p>
          <a:p>
            <a:pPr lvl="0" defTabSz="455613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If successful, this attack code </a:t>
            </a:r>
            <a:r>
              <a:rPr lang="en-US" b="1" dirty="0">
                <a:solidFill>
                  <a:srgbClr val="003367">
                    <a:lumMod val="50000"/>
                  </a:srgbClr>
                </a:solidFill>
              </a:rPr>
              <a:t>binds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port (5074) </a:t>
            </a:r>
            <a:r>
              <a:rPr lang="en-US" dirty="0">
                <a:solidFill>
                  <a:srgbClr val="003367">
                    <a:lumMod val="50000"/>
                  </a:srgbClr>
                </a:solidFill>
              </a:rPr>
              <a:t>to open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backdoor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for the attacker M.   When </a:t>
            </a:r>
            <a:r>
              <a:rPr lang="en-US" dirty="0">
                <a:solidFill>
                  <a:srgbClr val="003367">
                    <a:lumMod val="50000"/>
                  </a:srgbClr>
                </a:solidFill>
              </a:rPr>
              <a:t>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connects to that port, the shellcode execs a shell with </a:t>
            </a:r>
            <a:r>
              <a:rPr lang="en-US" dirty="0">
                <a:solidFill>
                  <a:srgbClr val="003367">
                    <a:lumMod val="50000"/>
                  </a:srgbClr>
                </a:solidFill>
              </a:rPr>
              <a:t>M’s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socket as its stdin/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stdout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.  </a:t>
            </a:r>
            <a:r>
              <a:rPr lang="en-US" dirty="0">
                <a:solidFill>
                  <a:srgbClr val="003367">
                    <a:lumMod val="50000"/>
                  </a:srgbClr>
                </a:solidFill>
              </a:rPr>
              <a:t>The shell takes over the attacked process.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7">
                  <a:lumMod val="50000"/>
                </a:srgb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F7C42-8AB4-A245-AB0E-DB8EB2FCFDCD}"/>
              </a:ext>
            </a:extLst>
          </p:cNvPr>
          <p:cNvSpPr/>
          <p:nvPr/>
        </p:nvSpPr>
        <p:spPr>
          <a:xfrm>
            <a:off x="381000" y="5105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5613">
              <a:defRPr/>
            </a:pPr>
            <a:r>
              <a:rPr lang="en-US" dirty="0">
                <a:solidFill>
                  <a:srgbClr val="003367">
                    <a:lumMod val="50000"/>
                  </a:srgbClr>
                </a:solidFill>
              </a:rPr>
              <a:t>M may now enter arbitrary shell commands through the socket.  The shell runs them with the </a:t>
            </a:r>
            <a:r>
              <a:rPr lang="en-US" dirty="0" err="1">
                <a:solidFill>
                  <a:srgbClr val="003367">
                    <a:lumMod val="50000"/>
                  </a:srgbClr>
                </a:solidFill>
              </a:rPr>
              <a:t>userID</a:t>
            </a:r>
            <a:r>
              <a:rPr lang="en-US" dirty="0">
                <a:solidFill>
                  <a:srgbClr val="003367">
                    <a:lumMod val="50000"/>
                  </a:srgbClr>
                </a:solidFill>
              </a:rPr>
              <a:t> of the process, and sends their output back to M through the socket.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75B13-326C-9044-9DDA-878A2587C31E}"/>
              </a:ext>
            </a:extLst>
          </p:cNvPr>
          <p:cNvSpPr/>
          <p:nvPr/>
        </p:nvSpPr>
        <p:spPr>
          <a:xfrm>
            <a:off x="457200" y="1548705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5613">
              <a:defRPr/>
            </a:pPr>
            <a:r>
              <a:rPr lang="en-US" b="1" dirty="0">
                <a:solidFill>
                  <a:srgbClr val="003367">
                    <a:lumMod val="50000"/>
                  </a:srgbClr>
                </a:solidFill>
              </a:rPr>
              <a:t>Shellcode</a:t>
            </a:r>
            <a:r>
              <a:rPr lang="en-US" dirty="0">
                <a:solidFill>
                  <a:srgbClr val="003367">
                    <a:lumMod val="50000"/>
                  </a:srgbClr>
                </a:solidFill>
              </a:rPr>
              <a:t>: attack code that executes a shell for attacker.</a:t>
            </a:r>
          </a:p>
        </p:txBody>
      </p:sp>
    </p:spTree>
    <p:extLst>
      <p:ext uri="{BB962C8B-B14F-4D97-AF65-F5344CB8AC3E}">
        <p14:creationId xmlns:p14="http://schemas.microsoft.com/office/powerpoint/2010/main" val="401544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defenses for stack smash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6425" cy="41116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NX</a:t>
            </a:r>
            <a:r>
              <a:rPr lang="en-US" dirty="0"/>
              <a:t>: </a:t>
            </a:r>
            <a:r>
              <a:rPr lang="en-US" b="1" dirty="0"/>
              <a:t>no-execute</a:t>
            </a:r>
            <a:endParaRPr lang="en-US" dirty="0"/>
          </a:p>
          <a:p>
            <a:pPr lvl="1"/>
            <a:r>
              <a:rPr lang="en-US" b="0" dirty="0"/>
              <a:t>OS (exec) disables execute privilege on stack pages.</a:t>
            </a:r>
          </a:p>
          <a:p>
            <a:pPr lvl="1"/>
            <a:r>
              <a:rPr lang="en-US" b="0" dirty="0"/>
              <a:t>Any branch to code on the stack raises a fault.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ASLR</a:t>
            </a:r>
            <a:r>
              <a:rPr lang="en-US" dirty="0"/>
              <a:t>: </a:t>
            </a:r>
            <a:r>
              <a:rPr lang="en-US" b="1" dirty="0"/>
              <a:t>address space layout randomization</a:t>
            </a:r>
            <a:endParaRPr lang="en-US" b="0" dirty="0"/>
          </a:p>
          <a:p>
            <a:pPr lvl="1"/>
            <a:r>
              <a:rPr lang="en-US" b="0" dirty="0"/>
              <a:t>OS (exec) places the stack randomly in the VAS. Attacker must guess a branch target address of the injected </a:t>
            </a:r>
            <a:r>
              <a:rPr lang="en-US" dirty="0"/>
              <a:t>code for the RA.  With ASLR it changes on each program launch: harder to guess.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Stack canaries</a:t>
            </a:r>
          </a:p>
          <a:p>
            <a:pPr lvl="1" indent="-342900"/>
            <a:r>
              <a:rPr lang="en-US" dirty="0"/>
              <a:t>Compiler generates instructions to place a random value on stack above RA, check/match before return.</a:t>
            </a:r>
            <a:endParaRPr lang="en-US" b="1" dirty="0"/>
          </a:p>
          <a:p>
            <a:pPr marL="0" indent="0">
              <a:buNone/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69275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C75C-BAE9-9A45-8AF4-789A3B4C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IA32 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3B2BB-A685-4946-BE23-BDB0684C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14" y="1752600"/>
            <a:ext cx="5334000" cy="3170208"/>
          </a:xfrm>
          <a:prstGeom prst="rect">
            <a:avLst/>
          </a:prstGeom>
        </p:spPr>
      </p:pic>
      <p:sp>
        <p:nvSpPr>
          <p:cNvPr id="4" name="Text Box 93">
            <a:extLst>
              <a:ext uri="{FF2B5EF4-FFF2-40B4-BE49-F238E27FC236}">
                <a16:creationId xmlns:a16="http://schemas.microsoft.com/office/drawing/2014/main" id="{07A9F210-EC57-394A-B13D-1707EE41D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98689"/>
            <a:ext cx="3581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Caller pushes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51A439-A683-0F44-878D-784E47BB8AA4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7514" y="2198689"/>
            <a:ext cx="1066800" cy="1966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61703C-008C-AA4A-9386-872EE349B4A7}"/>
              </a:ext>
            </a:extLst>
          </p:cNvPr>
          <p:cNvCxnSpPr>
            <a:cxnSpLocks/>
          </p:cNvCxnSpPr>
          <p:nvPr/>
        </p:nvCxnSpPr>
        <p:spPr bwMode="auto">
          <a:xfrm>
            <a:off x="2427514" y="2395331"/>
            <a:ext cx="1066800" cy="24018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8D1610-68AE-3941-8B00-2C903989676B}"/>
              </a:ext>
            </a:extLst>
          </p:cNvPr>
          <p:cNvCxnSpPr>
            <a:cxnSpLocks/>
          </p:cNvCxnSpPr>
          <p:nvPr/>
        </p:nvCxnSpPr>
        <p:spPr bwMode="auto">
          <a:xfrm>
            <a:off x="2427514" y="2395331"/>
            <a:ext cx="1066800" cy="6209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 Box 93">
            <a:extLst>
              <a:ext uri="{FF2B5EF4-FFF2-40B4-BE49-F238E27FC236}">
                <a16:creationId xmlns:a16="http://schemas.microsoft.com/office/drawing/2014/main" id="{C1E396BD-74A7-C044-9DA1-34C6C280E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86" y="3222675"/>
            <a:ext cx="35814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Callee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pushes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(prolog)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553421-98A9-7D40-9376-56151BE85B92}"/>
              </a:ext>
            </a:extLst>
          </p:cNvPr>
          <p:cNvCxnSpPr>
            <a:cxnSpLocks/>
          </p:cNvCxnSpPr>
          <p:nvPr/>
        </p:nvCxnSpPr>
        <p:spPr bwMode="auto">
          <a:xfrm>
            <a:off x="2552700" y="3408431"/>
            <a:ext cx="94161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93">
            <a:extLst>
              <a:ext uri="{FF2B5EF4-FFF2-40B4-BE49-F238E27FC236}">
                <a16:creationId xmlns:a16="http://schemas.microsoft.com/office/drawing/2014/main" id="{5E70AD6F-447F-174E-B928-28EAC15E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92" y="5029200"/>
            <a:ext cx="8357508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Fixed-size stack frame data area: size determined by compiler of the called procedure.  The procedure’s compiled code addresses locals and arguments at fixed offsets from %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ebp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(frame pointer).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callee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code may push some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callee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-saved register values in here too.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E0E4D1-BBDE-B442-907A-ADF69D06041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3600" y="3993020"/>
            <a:ext cx="1143000" cy="105567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885409C3-E6CF-724C-86D0-F22C7CA8B75B}"/>
              </a:ext>
            </a:extLst>
          </p:cNvPr>
          <p:cNvSpPr/>
          <p:nvPr/>
        </p:nvSpPr>
        <p:spPr bwMode="auto">
          <a:xfrm>
            <a:off x="3340716" y="3656600"/>
            <a:ext cx="73152" cy="9144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69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/ stack smash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5334000" cy="31702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5715000" y="2514600"/>
            <a:ext cx="205740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15000" y="4572000"/>
            <a:ext cx="205740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C547B3-4553-B540-BF99-84CC1050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935192"/>
            <a:ext cx="5334000" cy="31702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7A22F0-02EC-1D4B-965F-945C0AA5B97E}"/>
              </a:ext>
            </a:extLst>
          </p:cNvPr>
          <p:cNvSpPr/>
          <p:nvPr/>
        </p:nvSpPr>
        <p:spPr bwMode="auto">
          <a:xfrm>
            <a:off x="6629400" y="2133600"/>
            <a:ext cx="1219200" cy="262413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8701D8-11FD-2E4C-97BF-4D0109854E48}"/>
              </a:ext>
            </a:extLst>
          </p:cNvPr>
          <p:cNvSpPr/>
          <p:nvPr/>
        </p:nvSpPr>
        <p:spPr bwMode="auto">
          <a:xfrm>
            <a:off x="6629400" y="3009900"/>
            <a:ext cx="1219200" cy="4953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71EA08-9AA7-C647-A35A-E6E2A230717A}"/>
              </a:ext>
            </a:extLst>
          </p:cNvPr>
          <p:cNvSpPr/>
          <p:nvPr/>
        </p:nvSpPr>
        <p:spPr bwMode="auto">
          <a:xfrm>
            <a:off x="6629400" y="3517235"/>
            <a:ext cx="1219200" cy="98515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Shellcode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A7D055-685F-6547-9C6A-30ACB7D4B9D9}"/>
              </a:ext>
            </a:extLst>
          </p:cNvPr>
          <p:cNvSpPr/>
          <p:nvPr/>
        </p:nvSpPr>
        <p:spPr bwMode="auto">
          <a:xfrm>
            <a:off x="8495801" y="2133600"/>
            <a:ext cx="1943599" cy="26241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C1DDE1-9856-F74B-A1FB-2AD35FF9FE5F}"/>
              </a:ext>
            </a:extLst>
          </p:cNvPr>
          <p:cNvSpPr/>
          <p:nvPr/>
        </p:nvSpPr>
        <p:spPr bwMode="auto">
          <a:xfrm>
            <a:off x="5562600" y="2116930"/>
            <a:ext cx="1096282" cy="283606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4BD4D0DA-0718-2242-A9F3-D06077E09BAA}"/>
              </a:ext>
            </a:extLst>
          </p:cNvPr>
          <p:cNvSpPr/>
          <p:nvPr/>
        </p:nvSpPr>
        <p:spPr bwMode="auto">
          <a:xfrm flipH="1">
            <a:off x="5905999" y="3134788"/>
            <a:ext cx="731520" cy="1513411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438D33-464B-0D49-BE94-75959B8B80DE}"/>
              </a:ext>
            </a:extLst>
          </p:cNvPr>
          <p:cNvSpPr txBox="1"/>
          <p:nvPr/>
        </p:nvSpPr>
        <p:spPr>
          <a:xfrm>
            <a:off x="612775" y="5229761"/>
            <a:ext cx="7921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Attacking client M sends attack string S in a request and forces server to </a:t>
            </a:r>
            <a:r>
              <a:rPr lang="en-US" sz="2000" dirty="0">
                <a:solidFill>
                  <a:srgbClr val="37305A"/>
                </a:solidFill>
              </a:rPr>
              <a:t>branch to shellcode in 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.  Possible (easy!) if the server fails to check inputs carefully, copies inputs into local variables, and is undefended by {ASLR, NX, stack canaries…}.</a:t>
            </a:r>
          </a:p>
        </p:txBody>
      </p:sp>
    </p:spTree>
    <p:extLst>
      <p:ext uri="{BB962C8B-B14F-4D97-AF65-F5344CB8AC3E}">
        <p14:creationId xmlns:p14="http://schemas.microsoft.com/office/powerpoint/2010/main" val="409111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3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43BC-E191-AD4A-A61A-2AB7AE0E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Upside down and backwards,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ABCD-F3E2-F441-80DE-4B37FA26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Any block copy (or I/O) handles bytes in address order.</a:t>
            </a:r>
          </a:p>
          <a:p>
            <a:pPr lvl="1"/>
            <a:r>
              <a:rPr lang="en-US" sz="2000" b="0" dirty="0"/>
              <a:t>Lower addresses in source buffer are sent first; earlier arriving bytes are stored at lower addresses of the target buffer.</a:t>
            </a:r>
          </a:p>
          <a:p>
            <a:r>
              <a:rPr lang="en-US" sz="2400" b="0" dirty="0"/>
              <a:t>For numeric values, IA32 addresses/sends the </a:t>
            </a:r>
            <a:r>
              <a:rPr lang="en-US" sz="2400" dirty="0"/>
              <a:t>least</a:t>
            </a:r>
            <a:r>
              <a:rPr lang="en-US" sz="2400" b="0" dirty="0"/>
              <a:t> significant byte first (little-endian).</a:t>
            </a:r>
          </a:p>
          <a:p>
            <a:r>
              <a:rPr lang="en-US" sz="2400" b="0" dirty="0"/>
              <a:t>So: a numeric value in your shellcode (such as a smashing RA) appears backwards: little end first.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059E-50B7-6D43-8F2B-D355A5D0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876800"/>
            <a:ext cx="2032000" cy="1524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723188-F443-7E4D-851A-2ADB803B0046}"/>
              </a:ext>
            </a:extLst>
          </p:cNvPr>
          <p:cNvSpPr txBox="1">
            <a:spLocks/>
          </p:cNvSpPr>
          <p:nvPr/>
        </p:nvSpPr>
        <p:spPr bwMode="auto">
          <a:xfrm>
            <a:off x="457200" y="4704216"/>
            <a:ext cx="6324600" cy="184898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Except for the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attack port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number: it works to send the most significant byte first for 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pushw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operand.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So go with it.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Use the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lsof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command to see which port it binds.</a:t>
            </a:r>
          </a:p>
        </p:txBody>
      </p:sp>
    </p:spTree>
    <p:extLst>
      <p:ext uri="{BB962C8B-B14F-4D97-AF65-F5344CB8AC3E}">
        <p14:creationId xmlns:p14="http://schemas.microsoft.com/office/powerpoint/2010/main" val="60960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43BC-E191-AD4A-A61A-2AB7AE0E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Upside down and backwards,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1CC9E-4A9C-0A4D-A43E-42C7B7BB7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914400" y="1905000"/>
            <a:ext cx="6795104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0EACB6-4325-3541-9E03-9E67139DC7BE}"/>
              </a:ext>
            </a:extLst>
          </p:cNvPr>
          <p:cNvSpPr/>
          <p:nvPr/>
        </p:nvSpPr>
        <p:spPr bwMode="auto">
          <a:xfrm>
            <a:off x="4038600" y="2286000"/>
            <a:ext cx="1219200" cy="403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D705FA-7194-E747-A5BE-072BD9EC6439}"/>
              </a:ext>
            </a:extLst>
          </p:cNvPr>
          <p:cNvSpPr/>
          <p:nvPr/>
        </p:nvSpPr>
        <p:spPr bwMode="auto">
          <a:xfrm>
            <a:off x="4038600" y="3543300"/>
            <a:ext cx="1219200" cy="4953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B671E06-4523-9749-99D0-834C8B6312C7}"/>
              </a:ext>
            </a:extLst>
          </p:cNvPr>
          <p:cNvSpPr/>
          <p:nvPr/>
        </p:nvSpPr>
        <p:spPr bwMode="auto">
          <a:xfrm>
            <a:off x="4533900" y="2852738"/>
            <a:ext cx="228600" cy="309562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E5FC2-44CB-834C-BC80-FC0527A53B08}"/>
              </a:ext>
            </a:extLst>
          </p:cNvPr>
          <p:cNvSpPr/>
          <p:nvPr/>
        </p:nvSpPr>
        <p:spPr bwMode="auto">
          <a:xfrm>
            <a:off x="4005943" y="2414588"/>
            <a:ext cx="1219200" cy="495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strncpy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F3965-2EB2-6F4A-A31E-2B975AD52AF3}"/>
              </a:ext>
            </a:extLst>
          </p:cNvPr>
          <p:cNvSpPr/>
          <p:nvPr/>
        </p:nvSpPr>
        <p:spPr bwMode="auto">
          <a:xfrm>
            <a:off x="4038600" y="4233862"/>
            <a:ext cx="1219200" cy="148113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Shellcode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execution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B33F7689-3236-BC46-81F5-B9DFD6C1E34B}"/>
              </a:ext>
            </a:extLst>
          </p:cNvPr>
          <p:cNvSpPr/>
          <p:nvPr/>
        </p:nvSpPr>
        <p:spPr bwMode="auto">
          <a:xfrm>
            <a:off x="4501243" y="4819650"/>
            <a:ext cx="228600" cy="309562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3F44A-DB50-3B4D-9325-30DF026A6C6A}"/>
              </a:ext>
            </a:extLst>
          </p:cNvPr>
          <p:cNvSpPr txBox="1"/>
          <p:nvPr/>
        </p:nvSpPr>
        <p:spPr>
          <a:xfrm>
            <a:off x="5225143" y="1519535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Attack string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20EC993-D29D-7F4B-BFFF-D083A5275D3D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 bwMode="auto">
          <a:xfrm rot="10800000" flipV="1">
            <a:off x="4648201" y="1750368"/>
            <a:ext cx="576943" cy="535632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AEC1AC-0748-EC44-9501-48C95997229A}"/>
              </a:ext>
            </a:extLst>
          </p:cNvPr>
          <p:cNvSpPr txBox="1"/>
          <p:nvPr/>
        </p:nvSpPr>
        <p:spPr>
          <a:xfrm>
            <a:off x="381000" y="4140875"/>
            <a:ext cx="3360964" cy="203132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String copy and I/O sweep toward higher addresses. </a:t>
            </a:r>
          </a:p>
          <a:p>
            <a:pPr marL="285750" marR="0" lvl="0" indent="-28575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Code executes toward higher addresses.</a:t>
            </a:r>
          </a:p>
          <a:p>
            <a:pPr marL="285750" marR="0" lvl="0" indent="-28575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Stack push grows stack toward lower addresses.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B8228118-50C3-3D46-B239-26998DF95255}"/>
              </a:ext>
            </a:extLst>
          </p:cNvPr>
          <p:cNvSpPr/>
          <p:nvPr/>
        </p:nvSpPr>
        <p:spPr bwMode="auto">
          <a:xfrm>
            <a:off x="5225143" y="3724710"/>
            <a:ext cx="731520" cy="756366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2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43BC-E191-AD4A-A61A-2AB7AE0E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Where is the shellcode, 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1CC9E-4A9C-0A4D-A43E-42C7B7BB7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914400" y="1905000"/>
            <a:ext cx="6795104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0EACB6-4325-3541-9E03-9E67139DC7BE}"/>
              </a:ext>
            </a:extLst>
          </p:cNvPr>
          <p:cNvSpPr/>
          <p:nvPr/>
        </p:nvSpPr>
        <p:spPr bwMode="auto">
          <a:xfrm>
            <a:off x="4038600" y="2286000"/>
            <a:ext cx="1219200" cy="403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D705FA-7194-E747-A5BE-072BD9EC6439}"/>
              </a:ext>
            </a:extLst>
          </p:cNvPr>
          <p:cNvSpPr/>
          <p:nvPr/>
        </p:nvSpPr>
        <p:spPr bwMode="auto">
          <a:xfrm>
            <a:off x="4038600" y="3543300"/>
            <a:ext cx="1219200" cy="4953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B671E06-4523-9749-99D0-834C8B6312C7}"/>
              </a:ext>
            </a:extLst>
          </p:cNvPr>
          <p:cNvSpPr/>
          <p:nvPr/>
        </p:nvSpPr>
        <p:spPr bwMode="auto">
          <a:xfrm>
            <a:off x="4533900" y="2852738"/>
            <a:ext cx="228600" cy="309562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E5FC2-44CB-834C-BC80-FC0527A53B08}"/>
              </a:ext>
            </a:extLst>
          </p:cNvPr>
          <p:cNvSpPr/>
          <p:nvPr/>
        </p:nvSpPr>
        <p:spPr bwMode="auto">
          <a:xfrm>
            <a:off x="4005943" y="2414588"/>
            <a:ext cx="1219200" cy="495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strncpy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F3965-2EB2-6F4A-A31E-2B975AD52AF3}"/>
              </a:ext>
            </a:extLst>
          </p:cNvPr>
          <p:cNvSpPr/>
          <p:nvPr/>
        </p:nvSpPr>
        <p:spPr bwMode="auto">
          <a:xfrm>
            <a:off x="4038600" y="5734050"/>
            <a:ext cx="1219200" cy="8953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Shellcode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execution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B33F7689-3236-BC46-81F5-B9DFD6C1E34B}"/>
              </a:ext>
            </a:extLst>
          </p:cNvPr>
          <p:cNvSpPr/>
          <p:nvPr/>
        </p:nvSpPr>
        <p:spPr bwMode="auto">
          <a:xfrm>
            <a:off x="4501243" y="6319838"/>
            <a:ext cx="228600" cy="309562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3F44A-DB50-3B4D-9325-30DF026A6C6A}"/>
              </a:ext>
            </a:extLst>
          </p:cNvPr>
          <p:cNvSpPr txBox="1"/>
          <p:nvPr/>
        </p:nvSpPr>
        <p:spPr>
          <a:xfrm>
            <a:off x="2657809" y="1499954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Attack string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20EC993-D29D-7F4B-BFFF-D083A5275D3D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 bwMode="auto">
          <a:xfrm flipH="1">
            <a:off x="4648200" y="1730787"/>
            <a:ext cx="76200" cy="555213"/>
          </a:xfrm>
          <a:prstGeom prst="curvedConnector4">
            <a:avLst>
              <a:gd name="adj1" fmla="val -300000"/>
              <a:gd name="adj2" fmla="val 7078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18F67D-66F6-1F47-8F8A-B1BE349BDE51}"/>
              </a:ext>
            </a:extLst>
          </p:cNvPr>
          <p:cNvSpPr txBox="1"/>
          <p:nvPr/>
        </p:nvSpPr>
        <p:spPr>
          <a:xfrm>
            <a:off x="228600" y="2247900"/>
            <a:ext cx="3657600" cy="34778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Be careful where you put your shellcode.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Keep it out of the way of stack growth. When the shellcode runs, the smashed frame lies just beyond the new stack top.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If the shellcode pushes values onto the stack (and shellcodes do, for scratch storage) it may overwrite its own instructions.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28F439-BC96-B84A-87CC-03A9900D1CE6}"/>
              </a:ext>
            </a:extLst>
          </p:cNvPr>
          <p:cNvSpPr/>
          <p:nvPr/>
        </p:nvSpPr>
        <p:spPr bwMode="auto">
          <a:xfrm>
            <a:off x="4038600" y="4005943"/>
            <a:ext cx="1219200" cy="495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NOP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NOP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NOP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NOP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NOP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D024B0EF-A0EA-FA4E-86B1-E5BAD7B8E6A0}"/>
              </a:ext>
            </a:extLst>
          </p:cNvPr>
          <p:cNvSpPr/>
          <p:nvPr/>
        </p:nvSpPr>
        <p:spPr bwMode="auto">
          <a:xfrm>
            <a:off x="4969329" y="3739434"/>
            <a:ext cx="731520" cy="1208612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DD1BCDD0-B7D3-2444-93C8-8AF667D127D2}"/>
              </a:ext>
            </a:extLst>
          </p:cNvPr>
          <p:cNvSpPr/>
          <p:nvPr/>
        </p:nvSpPr>
        <p:spPr bwMode="auto">
          <a:xfrm flipV="1">
            <a:off x="4495800" y="5410200"/>
            <a:ext cx="228600" cy="309562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5FFD83-FCF2-604A-BEF2-8D28B3D7C7C8}"/>
              </a:ext>
            </a:extLst>
          </p:cNvPr>
          <p:cNvSpPr txBox="1"/>
          <p:nvPr/>
        </p:nvSpPr>
        <p:spPr>
          <a:xfrm>
            <a:off x="5257800" y="5719762"/>
            <a:ext cx="3657600" cy="9541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New stack top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after popping the smashed frame on the return-jump to shellcode.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2CFAA-68BB-F74F-96BC-828E1BB317CE}"/>
              </a:ext>
            </a:extLst>
          </p:cNvPr>
          <p:cNvCxnSpPr>
            <a:cxnSpLocks/>
          </p:cNvCxnSpPr>
          <p:nvPr/>
        </p:nvCxnSpPr>
        <p:spPr bwMode="auto">
          <a:xfrm>
            <a:off x="4038600" y="5719762"/>
            <a:ext cx="472440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Down Arrow 20">
            <a:extLst>
              <a:ext uri="{FF2B5EF4-FFF2-40B4-BE49-F238E27FC236}">
                <a16:creationId xmlns:a16="http://schemas.microsoft.com/office/drawing/2014/main" id="{75292652-38EA-4D4C-8840-9D38C54381E7}"/>
              </a:ext>
            </a:extLst>
          </p:cNvPr>
          <p:cNvSpPr/>
          <p:nvPr/>
        </p:nvSpPr>
        <p:spPr bwMode="auto">
          <a:xfrm flipV="1">
            <a:off x="8055050" y="5405438"/>
            <a:ext cx="228600" cy="309562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DCF984-3D19-654D-A319-F8439639ABBC}"/>
              </a:ext>
            </a:extLst>
          </p:cNvPr>
          <p:cNvSpPr txBox="1"/>
          <p:nvPr/>
        </p:nvSpPr>
        <p:spPr>
          <a:xfrm>
            <a:off x="7385389" y="4736992"/>
            <a:ext cx="156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Stack grows this way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67627B-88BC-5F41-82E8-84409CF79BAE}"/>
              </a:ext>
            </a:extLst>
          </p:cNvPr>
          <p:cNvSpPr txBox="1"/>
          <p:nvPr/>
        </p:nvSpPr>
        <p:spPr>
          <a:xfrm>
            <a:off x="7464425" y="341164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Drawing is not to scale.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9128D-30C0-9443-AF28-63D36AFC2841}"/>
              </a:ext>
            </a:extLst>
          </p:cNvPr>
          <p:cNvSpPr txBox="1"/>
          <p:nvPr/>
        </p:nvSpPr>
        <p:spPr>
          <a:xfrm>
            <a:off x="5401009" y="1499954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Smashed frame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96B79E-D83E-2546-9507-DB44DE28E601}"/>
              </a:ext>
            </a:extLst>
          </p:cNvPr>
          <p:cNvCxnSpPr>
            <a:cxnSpLocks/>
            <a:stCxn id="25" idx="1"/>
          </p:cNvCxnSpPr>
          <p:nvPr/>
        </p:nvCxnSpPr>
        <p:spPr bwMode="auto">
          <a:xfrm rot="10800000" flipH="1" flipV="1">
            <a:off x="5401008" y="1700008"/>
            <a:ext cx="466391" cy="547891"/>
          </a:xfrm>
          <a:prstGeom prst="curvedConnector4">
            <a:avLst>
              <a:gd name="adj1" fmla="val -49015"/>
              <a:gd name="adj2" fmla="val 6825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3239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3FA9-0BF6-CD43-92C4-5556B0E7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dispatch from hacker culture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397E5-58ED-7940-864A-2F5D49C9DAA5}"/>
              </a:ext>
            </a:extLst>
          </p:cNvPr>
          <p:cNvSpPr/>
          <p:nvPr/>
        </p:nvSpPr>
        <p:spPr bwMode="auto">
          <a:xfrm>
            <a:off x="27559" y="324422"/>
            <a:ext cx="8887841" cy="914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E59AC-D9D2-F44A-B0FE-DD6C198D6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5" t="2223" r="8301" b="55556"/>
          <a:stretch/>
        </p:blipFill>
        <p:spPr>
          <a:xfrm>
            <a:off x="204216" y="554082"/>
            <a:ext cx="8473440" cy="57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5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43BC-E191-AD4A-A61A-2AB7AE0E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 sz="3200" dirty="0"/>
              <a:t>Where is the shellcode,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1CC9E-4A9C-0A4D-A43E-42C7B7BB7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914400" y="1905000"/>
            <a:ext cx="6795104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0EACB6-4325-3541-9E03-9E67139DC7BE}"/>
              </a:ext>
            </a:extLst>
          </p:cNvPr>
          <p:cNvSpPr/>
          <p:nvPr/>
        </p:nvSpPr>
        <p:spPr bwMode="auto">
          <a:xfrm>
            <a:off x="4038600" y="2286000"/>
            <a:ext cx="1219200" cy="403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D705FA-7194-E747-A5BE-072BD9EC6439}"/>
              </a:ext>
            </a:extLst>
          </p:cNvPr>
          <p:cNvSpPr/>
          <p:nvPr/>
        </p:nvSpPr>
        <p:spPr bwMode="auto">
          <a:xfrm>
            <a:off x="4038600" y="3543300"/>
            <a:ext cx="1219200" cy="4953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F3965-2EB2-6F4A-A31E-2B975AD52AF3}"/>
              </a:ext>
            </a:extLst>
          </p:cNvPr>
          <p:cNvSpPr/>
          <p:nvPr/>
        </p:nvSpPr>
        <p:spPr bwMode="auto">
          <a:xfrm>
            <a:off x="4038600" y="2247900"/>
            <a:ext cx="1219200" cy="12573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Shellcode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execution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B33F7689-3236-BC46-81F5-B9DFD6C1E34B}"/>
              </a:ext>
            </a:extLst>
          </p:cNvPr>
          <p:cNvSpPr/>
          <p:nvPr/>
        </p:nvSpPr>
        <p:spPr bwMode="auto">
          <a:xfrm>
            <a:off x="4495800" y="2814638"/>
            <a:ext cx="228600" cy="309562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3F44A-DB50-3B4D-9325-30DF026A6C6A}"/>
              </a:ext>
            </a:extLst>
          </p:cNvPr>
          <p:cNvSpPr txBox="1"/>
          <p:nvPr/>
        </p:nvSpPr>
        <p:spPr>
          <a:xfrm>
            <a:off x="5225143" y="1519535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Attack string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20EC993-D29D-7F4B-BFFF-D083A5275D3D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 bwMode="auto">
          <a:xfrm rot="10800000" flipV="1">
            <a:off x="4648201" y="1750368"/>
            <a:ext cx="576943" cy="535632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DD8A25-81B1-334F-B71E-4361232BB5BF}"/>
              </a:ext>
            </a:extLst>
          </p:cNvPr>
          <p:cNvSpPr txBox="1"/>
          <p:nvPr/>
        </p:nvSpPr>
        <p:spPr>
          <a:xfrm>
            <a:off x="228600" y="2247900"/>
            <a:ext cx="3657600" cy="400109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Can you run your shellcode out of the smashed buffer?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Sure, if it fits.  But then it runs just beyond the post-smash stack top.  If it pushes data onto the stack (as shellcodes do, for scratch storage) it may overwrite its own instructions.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This often results in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segv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after the attacker connects to the attack port, before the exec.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BB9271F9-4B95-824E-917C-F4E9409482AB}"/>
              </a:ext>
            </a:extLst>
          </p:cNvPr>
          <p:cNvSpPr/>
          <p:nvPr/>
        </p:nvSpPr>
        <p:spPr bwMode="auto">
          <a:xfrm flipV="1">
            <a:off x="4548641" y="5410200"/>
            <a:ext cx="228600" cy="309562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09F03A-1536-7546-A548-49AD040891B6}"/>
              </a:ext>
            </a:extLst>
          </p:cNvPr>
          <p:cNvSpPr/>
          <p:nvPr/>
        </p:nvSpPr>
        <p:spPr bwMode="auto">
          <a:xfrm>
            <a:off x="4229100" y="4876800"/>
            <a:ext cx="838200" cy="309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push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11535-C695-004A-85AB-C74CD6CB3328}"/>
              </a:ext>
            </a:extLst>
          </p:cNvPr>
          <p:cNvSpPr txBox="1"/>
          <p:nvPr/>
        </p:nvSpPr>
        <p:spPr>
          <a:xfrm>
            <a:off x="5257800" y="5719762"/>
            <a:ext cx="3657600" cy="9541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New stack top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after popping the smashed frame on the return-jump to shellcode.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91137-7A90-CC46-85DB-34083689F26D}"/>
              </a:ext>
            </a:extLst>
          </p:cNvPr>
          <p:cNvCxnSpPr>
            <a:cxnSpLocks/>
          </p:cNvCxnSpPr>
          <p:nvPr/>
        </p:nvCxnSpPr>
        <p:spPr bwMode="auto">
          <a:xfrm>
            <a:off x="4038600" y="5719762"/>
            <a:ext cx="472440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Down Arrow 28">
            <a:extLst>
              <a:ext uri="{FF2B5EF4-FFF2-40B4-BE49-F238E27FC236}">
                <a16:creationId xmlns:a16="http://schemas.microsoft.com/office/drawing/2014/main" id="{EDF1A3B6-532F-D94B-A703-19D78D23CAFC}"/>
              </a:ext>
            </a:extLst>
          </p:cNvPr>
          <p:cNvSpPr/>
          <p:nvPr/>
        </p:nvSpPr>
        <p:spPr bwMode="auto">
          <a:xfrm flipV="1">
            <a:off x="8055050" y="5405438"/>
            <a:ext cx="228600" cy="309562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00F8B-2892-6341-A815-AB92D3230518}"/>
              </a:ext>
            </a:extLst>
          </p:cNvPr>
          <p:cNvSpPr txBox="1"/>
          <p:nvPr/>
        </p:nvSpPr>
        <p:spPr>
          <a:xfrm>
            <a:off x="7385389" y="4736992"/>
            <a:ext cx="156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Stack grows this way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A5FF9B-FD23-0947-AE9A-5E97C3E04A79}"/>
              </a:ext>
            </a:extLst>
          </p:cNvPr>
          <p:cNvSpPr txBox="1"/>
          <p:nvPr/>
        </p:nvSpPr>
        <p:spPr>
          <a:xfrm>
            <a:off x="7464425" y="341164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Drawing is not to scale.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7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AB0-131F-2347-957E-58B56DB0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smash your </a:t>
            </a:r>
            <a:r>
              <a:rPr lang="en-US" dirty="0" err="1"/>
              <a:t>args</a:t>
            </a:r>
            <a:r>
              <a:rPr lang="en-US" dirty="0"/>
              <a:t>/env</a:t>
            </a:r>
            <a:br>
              <a:rPr lang="en-US" dirty="0"/>
            </a:br>
            <a:r>
              <a:rPr lang="en-US" sz="2000" dirty="0"/>
              <a:t>Or bump into the kernel</a:t>
            </a:r>
            <a:endParaRPr lang="en-US" dirty="0"/>
          </a:p>
        </p:txBody>
      </p:sp>
      <p:pic>
        <p:nvPicPr>
          <p:cNvPr id="1026" name="Picture 2" descr="Process layout">
            <a:extLst>
              <a:ext uri="{FF2B5EF4-FFF2-40B4-BE49-F238E27FC236}">
                <a16:creationId xmlns:a16="http://schemas.microsoft.com/office/drawing/2014/main" id="{E1D67E66-61DB-824F-8F72-0251DF51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4438650" cy="372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A2847D-2285-994A-8F49-87AD6402FEE4}"/>
              </a:ext>
            </a:extLst>
          </p:cNvPr>
          <p:cNvSpPr/>
          <p:nvPr/>
        </p:nvSpPr>
        <p:spPr>
          <a:xfrm>
            <a:off x="489856" y="6093023"/>
            <a:ext cx="8501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https://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stackoverflow.com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/questions/17775186/buffer-overflow-works-in-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gdb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-but-not-without-it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69D71-63FB-D04B-864E-00AA5895CC5C}"/>
              </a:ext>
            </a:extLst>
          </p:cNvPr>
          <p:cNvSpPr txBox="1"/>
          <p:nvPr/>
        </p:nvSpPr>
        <p:spPr>
          <a:xfrm>
            <a:off x="4419600" y="1600200"/>
            <a:ext cx="4264025" cy="17543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Note: use 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setarch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–R -3</a:t>
            </a:r>
          </a:p>
          <a:p>
            <a:pPr marL="285750" marR="0" lvl="0" indent="-28575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Assures this “classic” VAS layout</a:t>
            </a:r>
          </a:p>
          <a:p>
            <a:pPr marL="285750" marR="0" lvl="0" indent="-28575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3GB VAS with mapped 1GB kernel</a:t>
            </a:r>
          </a:p>
          <a:p>
            <a:pPr marL="285750" marR="0" lvl="0" indent="-28575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Else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might get 0xffffxxxx stack under 32-bit emulation on 64-bit systems.</a:t>
            </a:r>
          </a:p>
          <a:p>
            <a:pPr marL="285750" marR="0" lvl="0" indent="-28575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randomized addresses (ASLR).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14B54A-45F6-A548-83EE-8A4A40E98E87}"/>
              </a:ext>
            </a:extLst>
          </p:cNvPr>
          <p:cNvCxnSpPr>
            <a:cxnSpLocks/>
          </p:cNvCxnSpPr>
          <p:nvPr/>
        </p:nvCxnSpPr>
        <p:spPr bwMode="auto">
          <a:xfrm>
            <a:off x="1219200" y="4800600"/>
            <a:ext cx="754380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A7C0E0-2E8E-6C46-9F72-A5FF0CBEDB04}"/>
              </a:ext>
            </a:extLst>
          </p:cNvPr>
          <p:cNvSpPr txBox="1"/>
          <p:nvPr/>
        </p:nvSpPr>
        <p:spPr>
          <a:xfrm>
            <a:off x="5259889" y="4338935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 smashing up here.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45ACD-0284-EC4F-9DAC-F54B6BBC8EAB}"/>
              </a:ext>
            </a:extLst>
          </p:cNvPr>
          <p:cNvSpPr txBox="1"/>
          <p:nvPr/>
        </p:nvSpPr>
        <p:spPr>
          <a:xfrm>
            <a:off x="5257800" y="4796135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Smash down here.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44BABF-B65E-B644-96A0-70D73FCBB23F}"/>
              </a:ext>
            </a:extLst>
          </p:cNvPr>
          <p:cNvSpPr txBox="1"/>
          <p:nvPr/>
        </p:nvSpPr>
        <p:spPr>
          <a:xfrm>
            <a:off x="4876800" y="5520778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How big is the stack?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1KB?  Less?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95981F4-B34B-C243-8C33-B4D3CF52E650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rot="10800000">
            <a:off x="3581400" y="5343094"/>
            <a:ext cx="1295400" cy="362351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4739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Endianness: memo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6425" cy="4111625"/>
          </a:xfrm>
        </p:spPr>
        <p:txBody>
          <a:bodyPr/>
          <a:lstStyle/>
          <a:p>
            <a:r>
              <a:rPr lang="en-US" sz="2400" dirty="0">
                <a:solidFill>
                  <a:srgbClr val="003367"/>
                </a:solidFill>
              </a:rPr>
              <a:t>Big end</a:t>
            </a:r>
            <a:r>
              <a:rPr lang="en-US" sz="2400" b="0" dirty="0">
                <a:solidFill>
                  <a:srgbClr val="003367"/>
                </a:solidFill>
              </a:rPr>
              <a:t>: the most significant byte, i.e., the byte containing the most significant bit of a multi-byte value.</a:t>
            </a:r>
          </a:p>
          <a:p>
            <a:r>
              <a:rPr lang="en-US" sz="2400" dirty="0">
                <a:solidFill>
                  <a:srgbClr val="003367"/>
                </a:solidFill>
              </a:rPr>
              <a:t>Little end</a:t>
            </a:r>
            <a:r>
              <a:rPr lang="en-US" sz="2400" b="0" dirty="0">
                <a:solidFill>
                  <a:srgbClr val="003367"/>
                </a:solidFill>
              </a:rPr>
              <a:t>: the least significant byte, e.g., the least significant bit determines if the value odd or even.</a:t>
            </a:r>
          </a:p>
          <a:p>
            <a:r>
              <a:rPr lang="en-US" sz="2400" dirty="0">
                <a:solidFill>
                  <a:srgbClr val="003367"/>
                </a:solidFill>
              </a:rPr>
              <a:t>Big-endian</a:t>
            </a:r>
            <a:r>
              <a:rPr lang="en-US" sz="2400" b="0" dirty="0">
                <a:solidFill>
                  <a:srgbClr val="003367"/>
                </a:solidFill>
              </a:rPr>
              <a:t>: the big end of a multi-byte value is stored first (has the lowest address) or sent first on the network.</a:t>
            </a:r>
          </a:p>
          <a:p>
            <a:r>
              <a:rPr lang="en-US" sz="2400" dirty="0">
                <a:solidFill>
                  <a:srgbClr val="003367"/>
                </a:solidFill>
              </a:rPr>
              <a:t>Little endian</a:t>
            </a:r>
            <a:r>
              <a:rPr lang="en-US" sz="2400" b="0" dirty="0">
                <a:solidFill>
                  <a:srgbClr val="003367"/>
                </a:solidFill>
              </a:rPr>
              <a:t>:</a:t>
            </a:r>
            <a:r>
              <a:rPr lang="en-US" sz="2400" dirty="0">
                <a:solidFill>
                  <a:srgbClr val="003367"/>
                </a:solidFill>
              </a:rPr>
              <a:t> </a:t>
            </a:r>
            <a:r>
              <a:rPr lang="en-US" sz="2400" b="0" dirty="0">
                <a:solidFill>
                  <a:srgbClr val="003367"/>
                </a:solidFill>
              </a:rPr>
              <a:t>addresses/sends/stores the little end first.</a:t>
            </a:r>
          </a:p>
          <a:p>
            <a:r>
              <a:rPr lang="en-US" sz="2400" dirty="0">
                <a:solidFill>
                  <a:srgbClr val="003367"/>
                </a:solidFill>
              </a:rPr>
              <a:t>Intel x86 </a:t>
            </a:r>
            <a:r>
              <a:rPr lang="en-US" sz="2400" b="0" dirty="0">
                <a:solidFill>
                  <a:srgbClr val="003367"/>
                </a:solidFill>
              </a:rPr>
              <a:t>is little-endian; some machines are big-endian.</a:t>
            </a:r>
            <a:endParaRPr lang="en-US" sz="1800" b="0" dirty="0"/>
          </a:p>
          <a:p>
            <a:r>
              <a:rPr lang="en-US" sz="2400" dirty="0">
                <a:solidFill>
                  <a:srgbClr val="003367"/>
                </a:solidFill>
              </a:rPr>
              <a:t>Network byte </a:t>
            </a:r>
            <a:r>
              <a:rPr lang="en-US" sz="2400" b="0" dirty="0">
                <a:solidFill>
                  <a:srgbClr val="003367"/>
                </a:solidFill>
              </a:rPr>
              <a:t>order: big-endian by Internet convention.</a:t>
            </a:r>
          </a:p>
          <a:p>
            <a:pPr lvl="1"/>
            <a:r>
              <a:rPr lang="en-US" sz="2000" b="0" dirty="0">
                <a:solidFill>
                  <a:srgbClr val="003367"/>
                </a:solidFill>
              </a:rPr>
              <a:t>Network software must use machine-dependent “byte swapping” macros (</a:t>
            </a:r>
            <a:r>
              <a:rPr lang="en-US" sz="2000" b="0" dirty="0" err="1">
                <a:solidFill>
                  <a:srgbClr val="003367"/>
                </a:solidFill>
              </a:rPr>
              <a:t>htons</a:t>
            </a:r>
            <a:r>
              <a:rPr lang="en-US" sz="2000" b="0" dirty="0">
                <a:solidFill>
                  <a:srgbClr val="003367"/>
                </a:solidFill>
              </a:rPr>
              <a:t>, </a:t>
            </a:r>
            <a:r>
              <a:rPr lang="en-US" sz="2000" b="0" dirty="0" err="1">
                <a:solidFill>
                  <a:srgbClr val="003367"/>
                </a:solidFill>
              </a:rPr>
              <a:t>htonl</a:t>
            </a:r>
            <a:r>
              <a:rPr lang="en-US" sz="2000" b="0" dirty="0">
                <a:solidFill>
                  <a:srgbClr val="003367"/>
                </a:solidFill>
              </a:rPr>
              <a:t>, </a:t>
            </a:r>
            <a:r>
              <a:rPr lang="en-US" sz="2000" b="0" dirty="0" err="1">
                <a:solidFill>
                  <a:srgbClr val="003367"/>
                </a:solidFill>
              </a:rPr>
              <a:t>ntohl</a:t>
            </a:r>
            <a:r>
              <a:rPr lang="en-US" sz="2000" b="0" dirty="0">
                <a:solidFill>
                  <a:srgbClr val="003367"/>
                </a:solidFill>
              </a:rPr>
              <a:t>,…) in all the right places.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52400"/>
            <a:ext cx="203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F48D-6FBF-044C-8691-90544FED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</a:t>
            </a:r>
            <a:r>
              <a:rPr lang="en-US" dirty="0" err="1"/>
              <a:t>buggyserver</a:t>
            </a:r>
            <a:r>
              <a:rPr lang="en-US" dirty="0"/>
              <a:t> lab (“p2”)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A005-E2A6-D64C-B1EF-A6AD3991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IA32 only.  </a:t>
            </a:r>
            <a:r>
              <a:rPr lang="en-US" dirty="0"/>
              <a:t>x64 is different.  Build server for IA32.</a:t>
            </a:r>
            <a:endParaRPr lang="en-US" b="1" dirty="0"/>
          </a:p>
          <a:p>
            <a:r>
              <a:rPr lang="en-US" b="1" dirty="0"/>
              <a:t>Shields down</a:t>
            </a:r>
            <a:r>
              <a:rPr lang="en-US" dirty="0"/>
              <a:t>.  Disable all defenses.</a:t>
            </a:r>
          </a:p>
          <a:p>
            <a:r>
              <a:rPr lang="en-US" b="1" dirty="0"/>
              <a:t>Watch your layout</a:t>
            </a:r>
            <a:r>
              <a:rPr lang="en-US" dirty="0"/>
              <a:t>.  Where’s the stack?</a:t>
            </a:r>
          </a:p>
          <a:p>
            <a:pPr lvl="1"/>
            <a:r>
              <a:rPr lang="en-US" dirty="0"/>
              <a:t>Environment variables, running under </a:t>
            </a:r>
            <a:r>
              <a:rPr lang="en-US" dirty="0" err="1"/>
              <a:t>gdb</a:t>
            </a:r>
            <a:r>
              <a:rPr lang="en-US" dirty="0"/>
              <a:t> and/or under x64 emulation can move the stack.</a:t>
            </a:r>
          </a:p>
          <a:p>
            <a:pPr lvl="1"/>
            <a:r>
              <a:rPr lang="en-US" dirty="0"/>
              <a:t>We give you </a:t>
            </a:r>
            <a:r>
              <a:rPr lang="en-US" dirty="0" err="1"/>
              <a:t>buggyserver.c</a:t>
            </a:r>
            <a:r>
              <a:rPr lang="en-US" dirty="0"/>
              <a:t> code that maps the stack at a fixed address, wherever you happen to run it.</a:t>
            </a:r>
          </a:p>
          <a:p>
            <a:r>
              <a:rPr lang="en-US" b="1" dirty="0"/>
              <a:t>Null characters</a:t>
            </a:r>
            <a:r>
              <a:rPr lang="en-US" dirty="0"/>
              <a:t>.  Any zero bytes in the attack string </a:t>
            </a:r>
            <a:r>
              <a:rPr lang="en-US" dirty="0" err="1"/>
              <a:t>caus</a:t>
            </a:r>
            <a:r>
              <a:rPr lang="en-US" dirty="0"/>
              <a:t> the </a:t>
            </a:r>
            <a:r>
              <a:rPr lang="en-US" dirty="0" err="1"/>
              <a:t>strcpy</a:t>
            </a:r>
            <a:r>
              <a:rPr lang="en-US" dirty="0"/>
              <a:t> op to stop copying: end of string.  </a:t>
            </a:r>
          </a:p>
          <a:p>
            <a:r>
              <a:rPr lang="en-US" b="1" dirty="0"/>
              <a:t>echo | </a:t>
            </a:r>
            <a:r>
              <a:rPr lang="en-US" b="1" dirty="0" err="1"/>
              <a:t>nc</a:t>
            </a:r>
            <a:r>
              <a:rPr lang="en-US" dirty="0"/>
              <a:t>.  Use </a:t>
            </a:r>
            <a:r>
              <a:rPr lang="en-US" dirty="0" err="1"/>
              <a:t>netcat</a:t>
            </a:r>
            <a:r>
              <a:rPr lang="en-US" dirty="0"/>
              <a:t> (</a:t>
            </a:r>
            <a:r>
              <a:rPr lang="en-US" dirty="0" err="1"/>
              <a:t>nc</a:t>
            </a:r>
            <a:r>
              <a:rPr lang="en-US" dirty="0"/>
              <a:t>) to send your attack string and (after smash) connect to the backdoor shell port.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2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249255" y="122081"/>
            <a:ext cx="8763000" cy="909638"/>
          </a:xfrm>
          <a:prstGeom prst="rect">
            <a:avLst/>
          </a:prstGeom>
        </p:spPr>
        <p:txBody>
          <a:bodyPr/>
          <a:lstStyle>
            <a:lvl1pPr defTabSz="403097">
              <a:defRPr sz="5520"/>
            </a:lvl1pPr>
          </a:lstStyle>
          <a:p>
            <a:pPr lvl="0">
              <a:defRPr sz="1800"/>
            </a:pPr>
            <a:r>
              <a:rPr sz="3881" dirty="0"/>
              <a:t>Stack layout when calling functions</a:t>
            </a:r>
          </a:p>
        </p:txBody>
      </p:sp>
      <p:sp>
        <p:nvSpPr>
          <p:cNvPr id="393" name="Shape 393"/>
          <p:cNvSpPr/>
          <p:nvPr/>
        </p:nvSpPr>
        <p:spPr>
          <a:xfrm>
            <a:off x="370698" y="3718906"/>
            <a:ext cx="8402605" cy="468024"/>
          </a:xfrm>
          <a:prstGeom prst="rect">
            <a:avLst/>
          </a:prstGeom>
          <a:ln w="254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rgbClr val="FFFFFF"/>
                </a:solidFill>
              </a:defRPr>
            </a:pPr>
            <a:endParaRPr kumimoji="0" sz="168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7550499" y="3105969"/>
            <a:ext cx="144110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2531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sym typeface="Courier"/>
              </a:rPr>
              <a:t>h</a:t>
            </a:r>
            <a:r>
              <a:rPr kumimoji="0" lang="en-US" sz="2531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sym typeface="Courier"/>
              </a:rPr>
              <a:t>igh</a:t>
            </a:r>
            <a:r>
              <a:rPr kumimoji="0" lang="en-US" sz="2531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sym typeface="Courier"/>
              </a:rPr>
              <a:t>(N)</a:t>
            </a:r>
            <a:endParaRPr kumimoji="0" sz="2531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ourier"/>
              <a:sym typeface="Courier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228600" y="3105969"/>
            <a:ext cx="65883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2531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sym typeface="Courier"/>
              </a:rPr>
              <a:t>low</a:t>
            </a:r>
            <a:endParaRPr kumimoji="0" sz="2531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ourier"/>
              <a:sym typeface="Courier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6850156" y="3743055"/>
            <a:ext cx="1667831" cy="41972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1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21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caller’s data</a:t>
            </a:r>
          </a:p>
        </p:txBody>
      </p:sp>
      <p:sp>
        <p:nvSpPr>
          <p:cNvPr id="397" name="Shape 397"/>
          <p:cNvSpPr/>
          <p:nvPr/>
        </p:nvSpPr>
        <p:spPr>
          <a:xfrm>
            <a:off x="6016324" y="3743055"/>
            <a:ext cx="796118" cy="41972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1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21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arg3</a:t>
            </a:r>
          </a:p>
        </p:txBody>
      </p:sp>
      <p:sp>
        <p:nvSpPr>
          <p:cNvPr id="398" name="Shape 398"/>
          <p:cNvSpPr/>
          <p:nvPr/>
        </p:nvSpPr>
        <p:spPr>
          <a:xfrm>
            <a:off x="5182491" y="3743055"/>
            <a:ext cx="796119" cy="41972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1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21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arg2</a:t>
            </a:r>
          </a:p>
        </p:txBody>
      </p:sp>
      <p:sp>
        <p:nvSpPr>
          <p:cNvPr id="399" name="Shape 399"/>
          <p:cNvSpPr/>
          <p:nvPr/>
        </p:nvSpPr>
        <p:spPr>
          <a:xfrm>
            <a:off x="4348659" y="3743055"/>
            <a:ext cx="796119" cy="41972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1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21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arg1</a:t>
            </a:r>
          </a:p>
        </p:txBody>
      </p:sp>
      <p:sp>
        <p:nvSpPr>
          <p:cNvPr id="400" name="Shape 400"/>
          <p:cNvSpPr/>
          <p:nvPr/>
        </p:nvSpPr>
        <p:spPr>
          <a:xfrm>
            <a:off x="3514827" y="3743055"/>
            <a:ext cx="796119" cy="41972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1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218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%</a:t>
            </a:r>
            <a:r>
              <a:rPr kumimoji="0" lang="en-US" sz="218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eip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2680995" y="3743055"/>
            <a:ext cx="796119" cy="41972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1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218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%</a:t>
            </a:r>
            <a:r>
              <a:rPr kumimoji="0" lang="en-US" sz="218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ebp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1847163" y="3743055"/>
            <a:ext cx="796119" cy="41972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1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21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loc1</a:t>
            </a:r>
          </a:p>
        </p:txBody>
      </p:sp>
      <p:sp>
        <p:nvSpPr>
          <p:cNvPr id="403" name="Shape 403"/>
          <p:cNvSpPr/>
          <p:nvPr/>
        </p:nvSpPr>
        <p:spPr>
          <a:xfrm>
            <a:off x="1013331" y="3743055"/>
            <a:ext cx="796119" cy="41972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1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21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loc2</a:t>
            </a:r>
          </a:p>
        </p:txBody>
      </p:sp>
      <p:sp>
        <p:nvSpPr>
          <p:cNvPr id="404" name="Shape 404"/>
          <p:cNvSpPr/>
          <p:nvPr/>
        </p:nvSpPr>
        <p:spPr>
          <a:xfrm>
            <a:off x="618430" y="3656702"/>
            <a:ext cx="351058" cy="40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1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21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…</a:t>
            </a:r>
          </a:p>
        </p:txBody>
      </p:sp>
      <p:sp>
        <p:nvSpPr>
          <p:cNvPr id="405" name="Shape 405"/>
          <p:cNvSpPr/>
          <p:nvPr/>
        </p:nvSpPr>
        <p:spPr>
          <a:xfrm>
            <a:off x="4468124" y="4251288"/>
            <a:ext cx="2080698" cy="155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</a:t>
            </a:r>
            <a: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rguments</a:t>
            </a:r>
            <a:b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pushed in</a:t>
            </a:r>
            <a:b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reverse order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of code</a:t>
            </a:r>
          </a:p>
        </p:txBody>
      </p:sp>
      <p:sp>
        <p:nvSpPr>
          <p:cNvPr id="406" name="Shape 406"/>
          <p:cNvSpPr/>
          <p:nvPr/>
        </p:nvSpPr>
        <p:spPr>
          <a:xfrm>
            <a:off x="249255" y="4204886"/>
            <a:ext cx="2240998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</a:t>
            </a:r>
            <a: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ocal variables</a:t>
            </a:r>
            <a:b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pushed in the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same order as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they appear</a:t>
            </a:r>
            <a:b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 the code</a:t>
            </a:r>
          </a:p>
        </p:txBody>
      </p:sp>
      <p:sp>
        <p:nvSpPr>
          <p:cNvPr id="407" name="Shape 407"/>
          <p:cNvSpPr/>
          <p:nvPr/>
        </p:nvSpPr>
        <p:spPr>
          <a:xfrm>
            <a:off x="1908625" y="1183055"/>
            <a:ext cx="5323573" cy="1557734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687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kumimoji="0" sz="1687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kumimoji="0" sz="1687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(char *arg1, </a:t>
            </a:r>
            <a:r>
              <a:rPr kumimoji="0" sz="1687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kumimoji="0" sz="1687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arg2, </a:t>
            </a:r>
            <a:r>
              <a:rPr kumimoji="0" sz="1687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kumimoji="0" sz="1687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arg3)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687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687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   char loc1[4]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687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kumimoji="0" sz="1687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kumimoji="0" sz="1687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 loc2;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687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kumimoji="0" sz="1687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kumimoji="0" sz="1687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 loc3;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687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8" name="Shape 405"/>
          <p:cNvSpPr/>
          <p:nvPr/>
        </p:nvSpPr>
        <p:spPr>
          <a:xfrm>
            <a:off x="3878247" y="3142036"/>
            <a:ext cx="2277868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return address</a:t>
            </a:r>
            <a:endParaRPr kumimoji="0" sz="2531" b="1" i="0" u="none" strike="noStrike" kern="1200" cap="none" spc="0" normalizeH="0" baseline="0" noProof="0" dirty="0">
              <a:ln>
                <a:noFill/>
              </a:ln>
              <a:solidFill>
                <a:srgbClr val="C8250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" name="Shape 405"/>
          <p:cNvSpPr/>
          <p:nvPr/>
        </p:nvSpPr>
        <p:spPr>
          <a:xfrm>
            <a:off x="1501818" y="2804719"/>
            <a:ext cx="2563202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2531" b="1" i="0" u="none" strike="noStrike" kern="1200" cap="none" spc="0" normalizeH="0" baseline="0" noProof="0" dirty="0">
                <a:ln>
                  <a:noFill/>
                </a:ln>
                <a:solidFill>
                  <a:srgbClr val="C8250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old base pointer</a:t>
            </a:r>
            <a:endParaRPr kumimoji="0" sz="2531" b="1" i="0" u="none" strike="noStrike" kern="1200" cap="none" spc="0" normalizeH="0" baseline="0" noProof="0" dirty="0">
              <a:ln>
                <a:noFill/>
              </a:ln>
              <a:solidFill>
                <a:srgbClr val="C8250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3" name="Straight Arrow Connector 2"/>
          <p:cNvCxnSpPr>
            <a:stCxn id="19" idx="2"/>
          </p:cNvCxnSpPr>
          <p:nvPr/>
        </p:nvCxnSpPr>
        <p:spPr bwMode="auto">
          <a:xfrm>
            <a:off x="2783419" y="3194185"/>
            <a:ext cx="188381" cy="4625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3997496" y="3476109"/>
            <a:ext cx="193504" cy="19050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8637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 advAuto="0"/>
      <p:bldP spid="398" grpId="0" animBg="1" advAuto="0"/>
      <p:bldP spid="399" grpId="0" animBg="1" advAuto="0"/>
      <p:bldP spid="400" grpId="0" animBg="1" advAuto="0"/>
      <p:bldP spid="401" grpId="0" animBg="1" advAuto="0"/>
      <p:bldP spid="402" grpId="0" animBg="1" advAuto="0"/>
      <p:bldP spid="403" grpId="0" animBg="1" advAuto="0"/>
      <p:bldP spid="404" grpId="0" animBg="1" advAuto="0"/>
      <p:bldP spid="405" grpId="0" animBg="1" advAuto="0"/>
      <p:bldP spid="406" grpId="0" animBg="1" advAuto="0"/>
      <p:bldP spid="18" grpId="0" animBg="1" advAuto="0"/>
      <p:bldP spid="19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0179-9E77-A44B-AA56-7C6F36DA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2563"/>
            <a:ext cx="8226425" cy="1554163"/>
          </a:xfrm>
        </p:spPr>
        <p:txBody>
          <a:bodyPr/>
          <a:lstStyle/>
          <a:p>
            <a:r>
              <a:rPr lang="en-US" dirty="0"/>
              <a:t>Critical Vulnerabilities: CVEs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3310-E0DD-B64F-B546-7CDE4427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8175"/>
            <a:ext cx="8226425" cy="4111625"/>
          </a:xfrm>
        </p:spPr>
        <p:txBody>
          <a:bodyPr/>
          <a:lstStyle/>
          <a:p>
            <a:r>
              <a:rPr lang="en-US" dirty="0"/>
              <a:t>US National Cybersecurity database of </a:t>
            </a:r>
            <a:r>
              <a:rPr lang="en-US" b="1" dirty="0"/>
              <a:t>Critical  Vulnerabilities and Exposures (CVE)</a:t>
            </a:r>
            <a:r>
              <a:rPr lang="en-US" dirty="0"/>
              <a:t>. </a:t>
            </a:r>
          </a:p>
          <a:p>
            <a:r>
              <a:rPr lang="en-US" b="1" dirty="0"/>
              <a:t>Vulnerability</a:t>
            </a:r>
            <a:r>
              <a:rPr lang="en-US" dirty="0"/>
              <a:t>.  “A weakness in…software [or] hardware components that, when exploited, results in a negative impact to confidentiality, integrity, or availability.”</a:t>
            </a:r>
          </a:p>
          <a:p>
            <a:r>
              <a:rPr lang="en-US" b="1" dirty="0"/>
              <a:t>Exploit</a:t>
            </a:r>
            <a:r>
              <a:rPr lang="en-US" dirty="0"/>
              <a:t>.  Attack code usable by an adversary to take advantage of a vulnerability to impact a target system.</a:t>
            </a:r>
          </a:p>
          <a:p>
            <a:r>
              <a:rPr lang="en-US" b="1" dirty="0"/>
              <a:t>Mitigation</a:t>
            </a:r>
            <a:r>
              <a:rPr lang="en-US" dirty="0"/>
              <a:t>.  To defend against a CVE “typically involves coding changes, but could also include…[anything]”</a:t>
            </a:r>
          </a:p>
          <a:p>
            <a:r>
              <a:rPr lang="en-US" dirty="0"/>
              <a:t>How to mitigate Meltdown?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a Buffer Overflow | Attack Types and Prevention Methods | Imperva">
            <a:extLst>
              <a:ext uri="{FF2B5EF4-FFF2-40B4-BE49-F238E27FC236}">
                <a16:creationId xmlns:a16="http://schemas.microsoft.com/office/drawing/2014/main" id="{7B8C13AC-4637-F642-9888-3F4DA0C2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683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5F48E3-17DA-BF4C-8A57-0373D696E52B}"/>
              </a:ext>
            </a:extLst>
          </p:cNvPr>
          <p:cNvSpPr/>
          <p:nvPr/>
        </p:nvSpPr>
        <p:spPr>
          <a:xfrm>
            <a:off x="914400" y="6324600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Graphic from https://</a:t>
            </a:r>
            <a:r>
              <a:rPr lang="en-US" sz="1400" dirty="0" err="1">
                <a:solidFill>
                  <a:srgbClr val="000000"/>
                </a:solidFill>
              </a:rPr>
              <a:t>www.cloudflare.com</a:t>
            </a:r>
            <a:r>
              <a:rPr lang="en-US" sz="1400" dirty="0">
                <a:solidFill>
                  <a:srgbClr val="000000"/>
                </a:solidFill>
              </a:rPr>
              <a:t>/learning/security/threats/buffer-overflow/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964E5-6086-A84F-811A-A344A067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Vulnerability: buffer overflow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89E52-CEE4-BC4E-A3FC-7D8EBE92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" y="3813175"/>
            <a:ext cx="8226425" cy="22828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buffer</a:t>
            </a:r>
            <a:r>
              <a:rPr lang="en-US" dirty="0"/>
              <a:t> is a block of memory used to store some data. </a:t>
            </a:r>
          </a:p>
          <a:p>
            <a:r>
              <a:rPr lang="en-US" dirty="0"/>
              <a:t>A </a:t>
            </a:r>
            <a:r>
              <a:rPr lang="en-US" b="1" dirty="0"/>
              <a:t>buffer overflow </a:t>
            </a:r>
            <a:r>
              <a:rPr lang="en-US" dirty="0"/>
              <a:t>condition exists when a program writes or operates on a buffer without limit of its size.</a:t>
            </a:r>
          </a:p>
          <a:p>
            <a:r>
              <a:rPr lang="en-US" dirty="0"/>
              <a:t>A buffer overflow vulnerability is a flaw that enables an attacker to induce victim software to overflow a buffer.</a:t>
            </a:r>
          </a:p>
        </p:txBody>
      </p:sp>
    </p:spTree>
    <p:extLst>
      <p:ext uri="{BB962C8B-B14F-4D97-AF65-F5344CB8AC3E}">
        <p14:creationId xmlns:p14="http://schemas.microsoft.com/office/powerpoint/2010/main" val="346964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vulnerable.c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676400"/>
            <a:ext cx="6305550" cy="2171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3406771"/>
            <a:ext cx="373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36464"/>
                </a:solidFill>
              </a:rPr>
              <a:t>Smashing the Stack for Fun and Profit</a:t>
            </a:r>
          </a:p>
        </p:txBody>
      </p:sp>
      <p:pic>
        <p:nvPicPr>
          <p:cNvPr id="5124" name="Picture 4" descr="1 - 6 Caution Sticker-Health and Safety-Danger-Red Warning Symbol External  Signs | eBay">
            <a:extLst>
              <a:ext uri="{FF2B5EF4-FFF2-40B4-BE49-F238E27FC236}">
                <a16:creationId xmlns:a16="http://schemas.microsoft.com/office/drawing/2014/main" id="{AC2DEC3D-BFD0-1C4C-AF33-9472C39BC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5999" r="6001" b="6001"/>
          <a:stretch/>
        </p:blipFill>
        <p:spPr bwMode="auto">
          <a:xfrm>
            <a:off x="6438900" y="1573625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9588B4-6756-4C48-9141-C492747D6A04}"/>
              </a:ext>
            </a:extLst>
          </p:cNvPr>
          <p:cNvSpPr/>
          <p:nvPr/>
        </p:nvSpPr>
        <p:spPr>
          <a:xfrm>
            <a:off x="457200" y="4037646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“At the code level, buffer overflow vulnerabilities usually involve the violation of a programmer’s assumptions. Many memory manipulation functions in C and C++ do not perform bounds checking and can easily overwrite the allocated bounds of the buffers they operate upon. Even bounded functions, such as </a:t>
            </a:r>
            <a:r>
              <a:rPr lang="en-US" sz="1800" dirty="0" err="1"/>
              <a:t>strncpy</a:t>
            </a:r>
            <a:r>
              <a:rPr lang="en-US" sz="1800" dirty="0"/>
              <a:t>(), can cause vulnerabilities when used incorrectly. The combination of memory manipulation and mistaken assumptions about the size or makeup of a piece of data is the root cause of most buffer overflows.”</a:t>
            </a:r>
          </a:p>
          <a:p>
            <a:r>
              <a:rPr lang="en-US" sz="1800" dirty="0">
                <a:solidFill>
                  <a:srgbClr val="636464"/>
                </a:solidFill>
              </a:rPr>
              <a:t>https://</a:t>
            </a:r>
            <a:r>
              <a:rPr lang="en-US" sz="1800" dirty="0" err="1">
                <a:solidFill>
                  <a:srgbClr val="636464"/>
                </a:solidFill>
              </a:rPr>
              <a:t>owasp.org</a:t>
            </a:r>
            <a:r>
              <a:rPr lang="en-US" sz="1800" dirty="0">
                <a:solidFill>
                  <a:srgbClr val="636464"/>
                </a:solidFill>
              </a:rPr>
              <a:t>/www-community/vulnerabilities/</a:t>
            </a:r>
            <a:r>
              <a:rPr lang="en-US" sz="1800" dirty="0" err="1">
                <a:solidFill>
                  <a:srgbClr val="636464"/>
                </a:solidFill>
              </a:rPr>
              <a:t>Buffer_Overflow</a:t>
            </a:r>
            <a:endParaRPr lang="en-US" sz="1800" dirty="0">
              <a:solidFill>
                <a:srgbClr val="63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6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48B1-6FDE-2744-9022-508FECBB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Vulnerability: remote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01EA-F212-CD4A-BBF5-EC14F14A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6425" cy="182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Remote code execution (RCE) </a:t>
            </a:r>
            <a:r>
              <a:rPr lang="en-US" dirty="0"/>
              <a:t>vulnerability:</a:t>
            </a:r>
          </a:p>
          <a:p>
            <a:pPr lvl="0"/>
            <a:r>
              <a:rPr lang="en-US" dirty="0"/>
              <a:t>RCE: attacker injects/runs attack code in the victim.</a:t>
            </a:r>
          </a:p>
          <a:p>
            <a:pPr lvl="0"/>
            <a:r>
              <a:rPr lang="en-US" dirty="0"/>
              <a:t>Enables attacker to “take over” and reprogram the victim.</a:t>
            </a:r>
          </a:p>
          <a:p>
            <a:endParaRPr lang="en-US" b="1" dirty="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6575A5F0-D780-E34F-B195-1585F236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006" y="4942841"/>
            <a:ext cx="1219199" cy="1381759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37305A"/>
              </a:solidFill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BAA3299C-E89C-FA40-9F47-3F2B9798CC5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36338" y="4616863"/>
            <a:ext cx="1308924" cy="1219199"/>
          </a:xfrm>
          <a:prstGeom prst="ellipse">
            <a:avLst/>
          </a:prstGeom>
          <a:solidFill>
            <a:srgbClr val="618FFD">
              <a:alpha val="46000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51F64B-D546-DE43-838D-DCECBC2DC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4" t="26495" r="5166" b="1886"/>
          <a:stretch/>
        </p:blipFill>
        <p:spPr>
          <a:xfrm>
            <a:off x="4437205" y="3505200"/>
            <a:ext cx="4325796" cy="28923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3E7347-C9D5-EA4F-81F9-61127842E59C}"/>
              </a:ext>
            </a:extLst>
          </p:cNvPr>
          <p:cNvSpPr/>
          <p:nvPr/>
        </p:nvSpPr>
        <p:spPr>
          <a:xfrm>
            <a:off x="457200" y="3076307"/>
            <a:ext cx="39624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ts val="9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Some buffer overflow flaws are RCEs.</a:t>
            </a:r>
          </a:p>
          <a:p>
            <a:pPr marL="342900" lvl="0" indent="-342900" eaLnBrk="0" hangingPunct="0">
              <a:spcBef>
                <a:spcPts val="9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Example: </a:t>
            </a:r>
            <a:r>
              <a:rPr lang="en-US" b="1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stack smash</a:t>
            </a:r>
            <a:r>
              <a:rPr lang="en-US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.</a:t>
            </a:r>
          </a:p>
          <a:p>
            <a:pPr lvl="0" eaLnBrk="0" hangingPunct="0">
              <a:spcBef>
                <a:spcPts val="900"/>
              </a:spcBef>
              <a:buClr>
                <a:srgbClr val="000000"/>
              </a:buClr>
              <a:buSzPct val="100000"/>
            </a:pPr>
            <a:r>
              <a:rPr lang="en-US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99D3C8-C5C8-334D-B8C6-E145EF26C27B}"/>
              </a:ext>
            </a:extLst>
          </p:cNvPr>
          <p:cNvSpPr/>
          <p:nvPr/>
        </p:nvSpPr>
        <p:spPr>
          <a:xfrm>
            <a:off x="1775524" y="580286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overflow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D23426-BABA-A74A-82D0-5ED14DD66C38}"/>
              </a:ext>
            </a:extLst>
          </p:cNvPr>
          <p:cNvSpPr/>
          <p:nvPr/>
        </p:nvSpPr>
        <p:spPr>
          <a:xfrm>
            <a:off x="2209800" y="4572000"/>
            <a:ext cx="728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RCE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54FAAF-6C61-6D41-B54A-DCA65E6551F0}"/>
              </a:ext>
            </a:extLst>
          </p:cNvPr>
          <p:cNvSpPr/>
          <p:nvPr/>
        </p:nvSpPr>
        <p:spPr>
          <a:xfrm>
            <a:off x="2050621" y="5064323"/>
            <a:ext cx="1085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stack smash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7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48B1-6FDE-2744-9022-508FECBB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01EA-F212-CD4A-BBF5-EC14F14A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4111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stack smash </a:t>
            </a:r>
            <a:r>
              <a:rPr lang="en-US" dirty="0"/>
              <a:t>is an RCE exploit based on overflow of a buffer on the victim’s stack.</a:t>
            </a:r>
          </a:p>
          <a:p>
            <a:r>
              <a:rPr lang="en-US" dirty="0"/>
              <a:t>Victim software calls procedure P.</a:t>
            </a:r>
          </a:p>
          <a:p>
            <a:r>
              <a:rPr lang="en-US" dirty="0"/>
              <a:t>The buffer B is a local var of P. </a:t>
            </a:r>
          </a:p>
          <a:p>
            <a:r>
              <a:rPr lang="en-US" dirty="0"/>
              <a:t>Attacker M supplies attack string S.</a:t>
            </a:r>
          </a:p>
          <a:p>
            <a:r>
              <a:rPr lang="en-US" dirty="0"/>
              <a:t>Victim writes S into B, overflows B.</a:t>
            </a:r>
          </a:p>
          <a:p>
            <a:r>
              <a:rPr lang="en-US" dirty="0"/>
              <a:t>S overwrites part of P’s stack frame.</a:t>
            </a:r>
          </a:p>
          <a:p>
            <a:pPr lvl="1"/>
            <a:r>
              <a:rPr lang="en-US" dirty="0"/>
              <a:t>Saved </a:t>
            </a:r>
            <a:r>
              <a:rPr lang="en-US" b="1" dirty="0"/>
              <a:t>return address </a:t>
            </a:r>
            <a:r>
              <a:rPr lang="en-US" dirty="0"/>
              <a:t>(RA)</a:t>
            </a:r>
          </a:p>
          <a:p>
            <a:r>
              <a:rPr lang="en-US" dirty="0"/>
              <a:t>M puts executable </a:t>
            </a:r>
            <a:r>
              <a:rPr lang="en-US" b="1" dirty="0"/>
              <a:t>attack code </a:t>
            </a:r>
            <a:r>
              <a:rPr lang="en-US" dirty="0"/>
              <a:t>in S and overwrites RA with address of attack code where it lands in B (guess).</a:t>
            </a:r>
          </a:p>
          <a:p>
            <a:r>
              <a:rPr lang="en-US" dirty="0"/>
              <a:t>On return from P, victim branches to attack code.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72308-5CC1-3E4A-99C6-19E899BF1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0" r="42653"/>
          <a:stretch/>
        </p:blipFill>
        <p:spPr>
          <a:xfrm>
            <a:off x="6172200" y="2057400"/>
            <a:ext cx="2286000" cy="31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700"/>
            <a:ext cx="88392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3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6425" cy="1554163"/>
          </a:xfrm>
        </p:spPr>
        <p:txBody>
          <a:bodyPr/>
          <a:lstStyle/>
          <a:p>
            <a:r>
              <a:rPr lang="en-US" dirty="0" err="1"/>
              <a:t>Buggyserver</a:t>
            </a:r>
            <a:r>
              <a:rPr lang="en-US" dirty="0"/>
              <a:t> Lab (“p2”)</a:t>
            </a:r>
            <a:br>
              <a:rPr lang="en-US" dirty="0"/>
            </a:br>
            <a:r>
              <a:rPr lang="en-US" sz="2400" dirty="0"/>
              <a:t>Hack a simple IA32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6425" cy="4111625"/>
          </a:xfrm>
        </p:spPr>
        <p:txBody>
          <a:bodyPr/>
          <a:lstStyle/>
          <a:p>
            <a:r>
              <a:rPr lang="en-US" sz="2400" b="0" dirty="0"/>
              <a:t>The software for the victim web server V is based on:</a:t>
            </a:r>
          </a:p>
          <a:p>
            <a:pPr lvl="1"/>
            <a:r>
              <a:rPr lang="en-US" dirty="0"/>
              <a:t>*/c-samples/</a:t>
            </a:r>
            <a:r>
              <a:rPr lang="en-US" dirty="0" err="1"/>
              <a:t>buggyserver.c</a:t>
            </a:r>
            <a:endParaRPr lang="en-US" dirty="0"/>
          </a:p>
          <a:p>
            <a:r>
              <a:rPr lang="en-US" sz="2400" b="0" dirty="0"/>
              <a:t>It has a bug: a stack smash buffer overflow vulnerability.</a:t>
            </a:r>
          </a:p>
          <a:p>
            <a:r>
              <a:rPr lang="en-US" dirty="0"/>
              <a:t>Run web server process V.</a:t>
            </a:r>
          </a:p>
          <a:p>
            <a:r>
              <a:rPr lang="en-US" dirty="0"/>
              <a:t>Construct attack string S.</a:t>
            </a:r>
          </a:p>
          <a:p>
            <a:r>
              <a:rPr lang="en-US" dirty="0"/>
              <a:t>Send S to V over a socket.</a:t>
            </a:r>
          </a:p>
          <a:p>
            <a:r>
              <a:rPr lang="en-US" dirty="0"/>
              <a:t>Force V to run a shell.</a:t>
            </a:r>
          </a:p>
          <a:p>
            <a:r>
              <a:rPr lang="en-US" dirty="0"/>
              <a:t>Send commands to the shell.</a:t>
            </a:r>
          </a:p>
          <a:p>
            <a:r>
              <a:rPr lang="en-US" dirty="0"/>
              <a:t>Process V runs your commands: </a:t>
            </a:r>
            <a:r>
              <a:rPr lang="en-US" dirty="0" err="1"/>
              <a:t>pwned</a:t>
            </a:r>
            <a:r>
              <a:rPr lang="en-US" dirty="0"/>
              <a:t>.</a:t>
            </a:r>
          </a:p>
          <a:p>
            <a:r>
              <a:rPr lang="en-US" sz="2400" b="0" dirty="0"/>
              <a:t>Test your talents, but please do not abuse them.</a:t>
            </a:r>
          </a:p>
        </p:txBody>
      </p:sp>
      <p:pic>
        <p:nvPicPr>
          <p:cNvPr id="6146" name="Picture 2" descr="You're one of 22,802,117 people pwned in the db8151dd data breach -  Knoxville IT Support | JM Addington Technology Solutions">
            <a:extLst>
              <a:ext uri="{FF2B5EF4-FFF2-40B4-BE49-F238E27FC236}">
                <a16:creationId xmlns:a16="http://schemas.microsoft.com/office/drawing/2014/main" id="{E731C0CF-577A-F24A-85AB-42A14BB50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76600"/>
            <a:ext cx="2971800" cy="215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30087"/>
      </p:ext>
    </p:extLst>
  </p:cSld>
  <p:clrMapOvr>
    <a:masterClrMapping/>
  </p:clrMapOvr>
</p:sld>
</file>

<file path=ppt/theme/theme1.xml><?xml version="1.0" encoding="utf-8"?>
<a:theme xmlns:a="http://schemas.openxmlformats.org/drawingml/2006/main" name="6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132738</TotalTime>
  <Words>2179</Words>
  <Application>Microsoft Macintosh PowerPoint</Application>
  <PresentationFormat>On-screen Show (4:3)</PresentationFormat>
  <Paragraphs>229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Gill Sans MT</vt:lpstr>
      <vt:lpstr>Lucida Sans Unicode</vt:lpstr>
      <vt:lpstr>Times New Roman</vt:lpstr>
      <vt:lpstr>Wingdings</vt:lpstr>
      <vt:lpstr>6_Default Design</vt:lpstr>
      <vt:lpstr>1_Default Design</vt:lpstr>
      <vt:lpstr>PowerPoint Presentation</vt:lpstr>
      <vt:lpstr>A dispatch from hacker culture</vt:lpstr>
      <vt:lpstr>Critical Vulnerabilities: CVEs</vt:lpstr>
      <vt:lpstr>Vulnerability: buffer overflow</vt:lpstr>
      <vt:lpstr>vulnerable.c</vt:lpstr>
      <vt:lpstr>Vulnerability: remote execution</vt:lpstr>
      <vt:lpstr>Stack buffer overflow</vt:lpstr>
      <vt:lpstr>PowerPoint Presentation</vt:lpstr>
      <vt:lpstr>Buggyserver Lab (“p2”) Hack a simple IA32 web server</vt:lpstr>
      <vt:lpstr>Stack smash attack</vt:lpstr>
      <vt:lpstr>Shellcode357 </vt:lpstr>
      <vt:lpstr>Shellcode357 </vt:lpstr>
      <vt:lpstr>OS defenses for stack smash</vt:lpstr>
      <vt:lpstr>IA32 stack</vt:lpstr>
      <vt:lpstr>Buffer overflow / stack smash</vt:lpstr>
      <vt:lpstr>PowerPoint Presentation</vt:lpstr>
      <vt:lpstr>Upside down and backwards, part 1</vt:lpstr>
      <vt:lpstr>Upside down and backwards, part 2</vt:lpstr>
      <vt:lpstr>Where is the shellcode, part 1</vt:lpstr>
      <vt:lpstr>Where is the shellcode, part 2</vt:lpstr>
      <vt:lpstr>Don’t smash your args/env Or bump into the kernel</vt:lpstr>
      <vt:lpstr>Endianness: memo</vt:lpstr>
      <vt:lpstr>Notes on buggyserver lab (“p2”)</vt:lpstr>
      <vt:lpstr>Stack layout when calling functions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5551</cp:revision>
  <cp:lastPrinted>2019-09-06T14:37:54Z</cp:lastPrinted>
  <dcterms:created xsi:type="dcterms:W3CDTF">2011-04-11T18:52:21Z</dcterms:created>
  <dcterms:modified xsi:type="dcterms:W3CDTF">2020-10-17T18:26:04Z</dcterms:modified>
  <cp:category/>
</cp:coreProperties>
</file>