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7980" r:id="rId1"/>
    <p:sldMasterId id="2147487986" r:id="rId2"/>
  </p:sldMasterIdLst>
  <p:notesMasterIdLst>
    <p:notesMasterId r:id="rId27"/>
  </p:notesMasterIdLst>
  <p:handoutMasterIdLst>
    <p:handoutMasterId r:id="rId28"/>
  </p:handoutMasterIdLst>
  <p:sldIdLst>
    <p:sldId id="1938" r:id="rId3"/>
    <p:sldId id="1940" r:id="rId4"/>
    <p:sldId id="1948" r:id="rId5"/>
    <p:sldId id="1936" r:id="rId6"/>
    <p:sldId id="1925" r:id="rId7"/>
    <p:sldId id="1926" r:id="rId8"/>
    <p:sldId id="1927" r:id="rId9"/>
    <p:sldId id="1928" r:id="rId10"/>
    <p:sldId id="1942" r:id="rId11"/>
    <p:sldId id="1460" r:id="rId12"/>
    <p:sldId id="1941" r:id="rId13"/>
    <p:sldId id="1451" r:id="rId14"/>
    <p:sldId id="1863" r:id="rId15"/>
    <p:sldId id="1854" r:id="rId16"/>
    <p:sldId id="1904" r:id="rId17"/>
    <p:sldId id="1853" r:id="rId18"/>
    <p:sldId id="1864" r:id="rId19"/>
    <p:sldId id="1950" r:id="rId20"/>
    <p:sldId id="1951" r:id="rId21"/>
    <p:sldId id="1952" r:id="rId22"/>
    <p:sldId id="1944" r:id="rId23"/>
    <p:sldId id="1953" r:id="rId24"/>
    <p:sldId id="1945" r:id="rId25"/>
    <p:sldId id="1477" r:id="rId26"/>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636464"/>
    <a:srgbClr val="5A8DFB"/>
    <a:srgbClr val="618FFD"/>
    <a:srgbClr val="00264D"/>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6739"/>
    <p:restoredTop sz="83265" autoAdjust="0"/>
  </p:normalViewPr>
  <p:slideViewPr>
    <p:cSldViewPr>
      <p:cViewPr varScale="1">
        <p:scale>
          <a:sx n="105" d="100"/>
          <a:sy n="105" d="100"/>
        </p:scale>
        <p:origin x="792" y="20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62" d="100"/>
        <a:sy n="62"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10/17/20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7196"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32F4B3CE-7978-CC47-BB02-3F70B98A13D3}"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7196"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859241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BFBAAA67-FB5F-A84F-B527-AC347AE3FC48}"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40153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77882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576374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3334743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30158696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061135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4044672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597E1196-C208-4942-9493-FBB4FA8EE65D}"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240036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173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63F0ADA3-3B2E-674C-87EF-02A693D51051}"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258664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1446463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147274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21589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910017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8297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1183220360"/>
      </p:ext>
    </p:extLst>
  </p:cSld>
  <p:clrMap bg1="lt1" tx1="dk1" bg2="lt2" tx2="dk2" accent1="accent1" accent2="accent2" accent3="accent3" accent4="accent4" accent5="accent5" accent6="accent6" hlink="hlink" folHlink="folHlink"/>
  <p:sldLayoutIdLst>
    <p:sldLayoutId id="2147487981" r:id="rId1"/>
    <p:sldLayoutId id="2147487982" r:id="rId2"/>
    <p:sldLayoutId id="2147487983" r:id="rId3"/>
    <p:sldLayoutId id="2147487984"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A0FFA08A-5B16-464F-BA6A-775EF06C952C}" type="slidenum">
              <a:rPr lang="en-US"/>
              <a:pPr>
                <a:defRPr/>
              </a:pPr>
              <a:t>‹#›</a:t>
            </a:fld>
            <a:endParaRPr lang="en-US"/>
          </a:p>
        </p:txBody>
      </p:sp>
    </p:spTree>
    <p:extLst>
      <p:ext uri="{BB962C8B-B14F-4D97-AF65-F5344CB8AC3E}">
        <p14:creationId xmlns:p14="http://schemas.microsoft.com/office/powerpoint/2010/main" val="4214909261"/>
      </p:ext>
    </p:extLst>
  </p:cSld>
  <p:clrMap bg1="lt1" tx1="dk1" bg2="lt2" tx2="dk2" accent1="accent1" accent2="accent2" accent3="accent3" accent4="accent4" accent5="accent5" accent6="accent6" hlink="hlink" folHlink="folHlink"/>
  <p:sldLayoutIdLst>
    <p:sldLayoutId id="2147487987" r:id="rId1"/>
    <p:sldLayoutId id="2147487988" r:id="rId2"/>
    <p:sldLayoutId id="2147487989" r:id="rId3"/>
    <p:sldLayoutId id="2147487990" r:id="rId4"/>
    <p:sldLayoutId id="2147487991" r:id="rId5"/>
    <p:sldLayoutId id="2147487992" r:id="rId6"/>
    <p:sldLayoutId id="2147487993" r:id="rId7"/>
    <p:sldLayoutId id="2147487994" r:id="rId8"/>
    <p:sldLayoutId id="2147487995" r:id="rId9"/>
    <p:sldLayoutId id="2147487996" r:id="rId10"/>
    <p:sldLayoutId id="2147487997"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wn.net/Articles/738975/"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citizenlab.ca/2016/08/million-dollar-dissident-iphone-zero-day-nso-group-ua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A Few of My Favorite CVEs</a:t>
            </a:r>
          </a:p>
        </p:txBody>
      </p:sp>
      <p:sp>
        <p:nvSpPr>
          <p:cNvPr id="165890" name="Text Box 2"/>
          <p:cNvSpPr txBox="1">
            <a:spLocks noChangeArrowheads="1"/>
          </p:cNvSpPr>
          <p:nvPr/>
        </p:nvSpPr>
        <p:spPr bwMode="auto">
          <a:xfrm>
            <a:off x="381000" y="35814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endParaRPr kumimoji="0" lang="en-US" sz="2400" b="1" i="0" u="none" strike="noStrike" kern="1200" cap="none" spc="0" normalizeH="0" baseline="0" noProof="0" dirty="0">
              <a:ln>
                <a:noFill/>
              </a:ln>
              <a:solidFill>
                <a:srgbClr val="651222"/>
              </a:solidFill>
              <a:effectLst/>
              <a:uLnTx/>
              <a:uFillTx/>
              <a:latin typeface="Calibri" charset="0"/>
              <a:ea typeface="ＭＳ Ｐゴシック" charset="0"/>
            </a:endParaRPr>
          </a:p>
        </p:txBody>
      </p:sp>
    </p:spTree>
    <p:extLst>
      <p:ext uri="{BB962C8B-B14F-4D97-AF65-F5344CB8AC3E}">
        <p14:creationId xmlns:p14="http://schemas.microsoft.com/office/powerpoint/2010/main" val="348161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A063-9D64-A54C-9F6E-D91C27100F17}"/>
              </a:ext>
            </a:extLst>
          </p:cNvPr>
          <p:cNvSpPr>
            <a:spLocks noGrp="1"/>
          </p:cNvSpPr>
          <p:nvPr>
            <p:ph type="title"/>
          </p:nvPr>
        </p:nvSpPr>
        <p:spPr/>
        <p:txBody>
          <a:bodyPr/>
          <a:lstStyle/>
          <a:p>
            <a:r>
              <a:rPr lang="en-US" dirty="0"/>
              <a:t>Meltdown</a:t>
            </a:r>
          </a:p>
        </p:txBody>
      </p:sp>
      <p:sp>
        <p:nvSpPr>
          <p:cNvPr id="4" name="Content Placeholder 3">
            <a:extLst>
              <a:ext uri="{FF2B5EF4-FFF2-40B4-BE49-F238E27FC236}">
                <a16:creationId xmlns:a16="http://schemas.microsoft.com/office/drawing/2014/main" id="{114B297E-5FC0-C744-965F-E7E7A3D53C37}"/>
              </a:ext>
            </a:extLst>
          </p:cNvPr>
          <p:cNvSpPr>
            <a:spLocks noGrp="1"/>
          </p:cNvSpPr>
          <p:nvPr>
            <p:ph idx="1"/>
          </p:nvPr>
        </p:nvSpPr>
        <p:spPr/>
        <p:txBody>
          <a:bodyPr/>
          <a:lstStyle/>
          <a:p>
            <a:r>
              <a:rPr lang="en-US" dirty="0">
                <a:solidFill>
                  <a:schemeClr val="accent6">
                    <a:lumMod val="50000"/>
                  </a:schemeClr>
                </a:solidFill>
              </a:rPr>
              <a:t>Meltdown is a security flaw in many existing CPUs.</a:t>
            </a:r>
          </a:p>
          <a:p>
            <a:r>
              <a:rPr lang="en-US" dirty="0">
                <a:solidFill>
                  <a:schemeClr val="accent6">
                    <a:lumMod val="50000"/>
                  </a:schemeClr>
                </a:solidFill>
              </a:rPr>
              <a:t>Meltdown illustrates concept of a </a:t>
            </a:r>
            <a:r>
              <a:rPr lang="en-US" b="1" dirty="0">
                <a:solidFill>
                  <a:schemeClr val="accent6">
                    <a:lumMod val="50000"/>
                  </a:schemeClr>
                </a:solidFill>
              </a:rPr>
              <a:t>side channel</a:t>
            </a:r>
            <a:r>
              <a:rPr lang="en-US" dirty="0">
                <a:solidFill>
                  <a:schemeClr val="accent6">
                    <a:lumMod val="50000"/>
                  </a:schemeClr>
                </a:solidFill>
              </a:rPr>
              <a:t> that can leak information across “hard” protection boundaries.</a:t>
            </a:r>
          </a:p>
          <a:p>
            <a:r>
              <a:rPr lang="en-US" dirty="0">
                <a:solidFill>
                  <a:schemeClr val="accent6">
                    <a:lumMod val="50000"/>
                  </a:schemeClr>
                </a:solidFill>
              </a:rPr>
              <a:t>Discovered concurrently by three groups in late 2017.</a:t>
            </a:r>
          </a:p>
          <a:p>
            <a:r>
              <a:rPr lang="en-US" dirty="0">
                <a:solidFill>
                  <a:schemeClr val="accent6">
                    <a:lumMod val="50000"/>
                  </a:schemeClr>
                </a:solidFill>
              </a:rPr>
              <a:t>At that time, it </a:t>
            </a:r>
            <a:r>
              <a:rPr lang="en-US" b="1" dirty="0">
                <a:solidFill>
                  <a:schemeClr val="accent6">
                    <a:lumMod val="50000"/>
                  </a:schemeClr>
                </a:solidFill>
              </a:rPr>
              <a:t>enabled an untrusted user process on any standard OS to read all of machine memory</a:t>
            </a:r>
            <a:r>
              <a:rPr lang="en-US" dirty="0">
                <a:solidFill>
                  <a:schemeClr val="accent6">
                    <a:lumMod val="50000"/>
                  </a:schemeClr>
                </a:solidFill>
              </a:rPr>
              <a:t>.</a:t>
            </a:r>
          </a:p>
          <a:p>
            <a:r>
              <a:rPr lang="en-US" dirty="0">
                <a:solidFill>
                  <a:schemeClr val="accent6">
                    <a:lumMod val="50000"/>
                  </a:schemeClr>
                </a:solidFill>
              </a:rPr>
              <a:t>Is that bad?  </a:t>
            </a:r>
            <a:r>
              <a:rPr lang="en-US" b="1" dirty="0">
                <a:solidFill>
                  <a:schemeClr val="accent6">
                    <a:lumMod val="50000"/>
                  </a:schemeClr>
                </a:solidFill>
              </a:rPr>
              <a:t>Yes: </a:t>
            </a:r>
            <a:r>
              <a:rPr lang="en-US" dirty="0">
                <a:solidFill>
                  <a:schemeClr val="accent6">
                    <a:lumMod val="50000"/>
                  </a:schemeClr>
                </a:solidFill>
              </a:rPr>
              <a:t>it breaks process isolation.</a:t>
            </a:r>
          </a:p>
          <a:p>
            <a:pPr lvl="1"/>
            <a:r>
              <a:rPr lang="en-US" dirty="0">
                <a:solidFill>
                  <a:schemeClr val="accent6">
                    <a:lumMod val="50000"/>
                  </a:schemeClr>
                </a:solidFill>
              </a:rPr>
              <a:t>“All bets are off.”</a:t>
            </a:r>
          </a:p>
          <a:p>
            <a:r>
              <a:rPr lang="en-US" dirty="0">
                <a:solidFill>
                  <a:schemeClr val="accent6">
                    <a:lumMod val="50000"/>
                  </a:schemeClr>
                </a:solidFill>
              </a:rPr>
              <a:t>See lecture 2c-510</a:t>
            </a:r>
          </a:p>
          <a:p>
            <a:endParaRPr lang="en-US" dirty="0">
              <a:solidFill>
                <a:schemeClr val="accent6">
                  <a:lumMod val="50000"/>
                </a:schemeClr>
              </a:solidFill>
            </a:endParaRPr>
          </a:p>
        </p:txBody>
      </p:sp>
      <p:pic>
        <p:nvPicPr>
          <p:cNvPr id="5" name="Picture 4">
            <a:extLst>
              <a:ext uri="{FF2B5EF4-FFF2-40B4-BE49-F238E27FC236}">
                <a16:creationId xmlns:a16="http://schemas.microsoft.com/office/drawing/2014/main" id="{872F9760-81B4-C34C-A269-F9D4B6A70062}"/>
              </a:ext>
            </a:extLst>
          </p:cNvPr>
          <p:cNvPicPr>
            <a:picLocks noChangeAspect="1"/>
          </p:cNvPicPr>
          <p:nvPr/>
        </p:nvPicPr>
        <p:blipFill rotWithShape="1">
          <a:blip r:embed="rId2">
            <a:extLst>
              <a:ext uri="{28A0092B-C50C-407E-A947-70E740481C1C}">
                <a14:useLocalDpi xmlns:a14="http://schemas.microsoft.com/office/drawing/2010/main" val="0"/>
              </a:ext>
            </a:extLst>
          </a:blip>
          <a:srcRect l="13962" t="10330" r="52503" b="14216"/>
          <a:stretch/>
        </p:blipFill>
        <p:spPr>
          <a:xfrm>
            <a:off x="7010399" y="4648199"/>
            <a:ext cx="1066800" cy="1600201"/>
          </a:xfrm>
          <a:prstGeom prst="rect">
            <a:avLst/>
          </a:prstGeom>
        </p:spPr>
      </p:pic>
      <p:pic>
        <p:nvPicPr>
          <p:cNvPr id="6" name="Picture 5">
            <a:extLst>
              <a:ext uri="{FF2B5EF4-FFF2-40B4-BE49-F238E27FC236}">
                <a16:creationId xmlns:a16="http://schemas.microsoft.com/office/drawing/2014/main" id="{4E7E864B-3712-ED4D-94B7-01AB652E675D}"/>
              </a:ext>
            </a:extLst>
          </p:cNvPr>
          <p:cNvPicPr>
            <a:picLocks noChangeAspect="1"/>
          </p:cNvPicPr>
          <p:nvPr/>
        </p:nvPicPr>
        <p:blipFill rotWithShape="1">
          <a:blip r:embed="rId3"/>
          <a:srcRect t="40047" r="71088" b="53600"/>
          <a:stretch/>
        </p:blipFill>
        <p:spPr>
          <a:xfrm>
            <a:off x="4572000" y="5888901"/>
            <a:ext cx="2438399" cy="435699"/>
          </a:xfrm>
          <a:prstGeom prst="rect">
            <a:avLst/>
          </a:prstGeom>
        </p:spPr>
      </p:pic>
    </p:spTree>
    <p:extLst>
      <p:ext uri="{BB962C8B-B14F-4D97-AF65-F5344CB8AC3E}">
        <p14:creationId xmlns:p14="http://schemas.microsoft.com/office/powerpoint/2010/main" val="4289640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86A063-9D64-A54C-9F6E-D91C27100F17}"/>
              </a:ext>
            </a:extLst>
          </p:cNvPr>
          <p:cNvSpPr>
            <a:spLocks noGrp="1"/>
          </p:cNvSpPr>
          <p:nvPr>
            <p:ph type="title"/>
          </p:nvPr>
        </p:nvSpPr>
        <p:spPr/>
        <p:txBody>
          <a:bodyPr/>
          <a:lstStyle/>
          <a:p>
            <a:r>
              <a:rPr lang="en-US" dirty="0"/>
              <a:t>Anatomy of Meltdown</a:t>
            </a:r>
          </a:p>
        </p:txBody>
      </p:sp>
      <p:sp>
        <p:nvSpPr>
          <p:cNvPr id="4" name="Content Placeholder 3">
            <a:extLst>
              <a:ext uri="{FF2B5EF4-FFF2-40B4-BE49-F238E27FC236}">
                <a16:creationId xmlns:a16="http://schemas.microsoft.com/office/drawing/2014/main" id="{114B297E-5FC0-C744-965F-E7E7A3D53C37}"/>
              </a:ext>
            </a:extLst>
          </p:cNvPr>
          <p:cNvSpPr>
            <a:spLocks noGrp="1"/>
          </p:cNvSpPr>
          <p:nvPr>
            <p:ph idx="1"/>
          </p:nvPr>
        </p:nvSpPr>
        <p:spPr/>
        <p:txBody>
          <a:bodyPr/>
          <a:lstStyle/>
          <a:p>
            <a:pPr marL="0" indent="0">
              <a:buNone/>
            </a:pPr>
            <a:r>
              <a:rPr lang="en-US" sz="2000" dirty="0">
                <a:solidFill>
                  <a:schemeClr val="accent6">
                    <a:lumMod val="50000"/>
                  </a:schemeClr>
                </a:solidFill>
              </a:rPr>
              <a:t>Can attacker run a process on the victim?  Yes?  Then can exploit Meltdown to </a:t>
            </a:r>
            <a:r>
              <a:rPr lang="en-US" sz="2000" b="1" dirty="0">
                <a:solidFill>
                  <a:schemeClr val="accent6">
                    <a:lumMod val="50000"/>
                  </a:schemeClr>
                </a:solidFill>
              </a:rPr>
              <a:t>read kernel space</a:t>
            </a:r>
            <a:r>
              <a:rPr lang="en-US" sz="2000" dirty="0">
                <a:solidFill>
                  <a:schemeClr val="accent6">
                    <a:lumMod val="50000"/>
                  </a:schemeClr>
                </a:solidFill>
              </a:rPr>
              <a:t> by loading one location at a time.  </a:t>
            </a:r>
          </a:p>
          <a:p>
            <a:r>
              <a:rPr lang="en-US" sz="2000" dirty="0">
                <a:solidFill>
                  <a:schemeClr val="accent6">
                    <a:lumMod val="50000"/>
                  </a:schemeClr>
                </a:solidFill>
              </a:rPr>
              <a:t>OS keeps kernel space mapped in user mode for fast </a:t>
            </a:r>
            <a:r>
              <a:rPr lang="en-US" sz="2000" dirty="0" err="1">
                <a:solidFill>
                  <a:schemeClr val="accent6">
                    <a:lumMod val="50000"/>
                  </a:schemeClr>
                </a:solidFill>
              </a:rPr>
              <a:t>syscalls</a:t>
            </a:r>
            <a:r>
              <a:rPr lang="en-US" sz="2000" dirty="0">
                <a:solidFill>
                  <a:schemeClr val="accent6">
                    <a:lumMod val="50000"/>
                  </a:schemeClr>
                </a:solidFill>
              </a:rPr>
              <a:t>.</a:t>
            </a:r>
          </a:p>
          <a:p>
            <a:r>
              <a:rPr lang="en-US" sz="2000" dirty="0">
                <a:solidFill>
                  <a:schemeClr val="accent6">
                    <a:lumMod val="50000"/>
                  </a:schemeClr>
                </a:solidFill>
              </a:rPr>
              <a:t>It’s protected: user-mode load from kernel space </a:t>
            </a:r>
            <a:r>
              <a:rPr lang="en-US" sz="2000" dirty="0">
                <a:solidFill>
                  <a:schemeClr val="accent6">
                    <a:lumMod val="50000"/>
                  </a:schemeClr>
                </a:solidFill>
                <a:sym typeface="Wingdings" pitchFamily="2" charset="2"/>
              </a:rPr>
              <a:t> </a:t>
            </a:r>
            <a:r>
              <a:rPr lang="en-US" sz="2000" dirty="0">
                <a:solidFill>
                  <a:schemeClr val="accent6">
                    <a:lumMod val="50000"/>
                  </a:schemeClr>
                </a:solidFill>
              </a:rPr>
              <a:t>protection fault.</a:t>
            </a:r>
          </a:p>
          <a:p>
            <a:r>
              <a:rPr lang="en-US" sz="2000" b="1" dirty="0">
                <a:solidFill>
                  <a:schemeClr val="accent6">
                    <a:lumMod val="50000"/>
                  </a:schemeClr>
                </a:solidFill>
              </a:rPr>
              <a:t>But</a:t>
            </a:r>
            <a:r>
              <a:rPr lang="en-US" sz="2000" dirty="0">
                <a:solidFill>
                  <a:schemeClr val="accent6">
                    <a:lumMod val="50000"/>
                  </a:schemeClr>
                </a:solidFill>
              </a:rPr>
              <a:t> a CPU with the vulnerability may speculatively execute an indirect load computed from loaded value before the fault. (Yikes!)</a:t>
            </a:r>
          </a:p>
          <a:p>
            <a:r>
              <a:rPr lang="en-US" sz="2000" dirty="0">
                <a:solidFill>
                  <a:schemeClr val="accent6">
                    <a:lumMod val="50000"/>
                  </a:schemeClr>
                </a:solidFill>
              </a:rPr>
              <a:t>And that second indirect load pulls a line into the CPU cache.</a:t>
            </a:r>
          </a:p>
          <a:p>
            <a:r>
              <a:rPr lang="en-US" sz="2000" dirty="0">
                <a:solidFill>
                  <a:schemeClr val="accent6">
                    <a:lumMod val="50000"/>
                  </a:schemeClr>
                </a:solidFill>
              </a:rPr>
              <a:t>Exploit pre-flushes cache and times post-accesses to recover the indirect address </a:t>
            </a:r>
            <a:r>
              <a:rPr lang="en-US" sz="2000" dirty="0">
                <a:solidFill>
                  <a:schemeClr val="accent6">
                    <a:lumMod val="50000"/>
                  </a:schemeClr>
                </a:solidFill>
                <a:sym typeface="Wingdings" pitchFamily="2" charset="2"/>
              </a:rPr>
              <a:t> </a:t>
            </a:r>
            <a:r>
              <a:rPr lang="en-US" sz="2000" dirty="0">
                <a:solidFill>
                  <a:schemeClr val="accent6">
                    <a:lumMod val="50000"/>
                  </a:schemeClr>
                </a:solidFill>
              </a:rPr>
              <a:t>value at kernel space location.</a:t>
            </a:r>
          </a:p>
          <a:p>
            <a:r>
              <a:rPr lang="en-US" sz="2000" dirty="0">
                <a:solidFill>
                  <a:schemeClr val="accent6">
                    <a:lumMod val="50000"/>
                  </a:schemeClr>
                </a:solidFill>
              </a:rPr>
              <a:t>And the OS maps machine memory in kernel space!</a:t>
            </a:r>
          </a:p>
          <a:p>
            <a:pPr marL="0" indent="0">
              <a:buNone/>
            </a:pPr>
            <a:r>
              <a:rPr lang="en-US" sz="2000" dirty="0">
                <a:solidFill>
                  <a:schemeClr val="accent6">
                    <a:lumMod val="50000"/>
                  </a:schemeClr>
                </a:solidFill>
                <a:sym typeface="Wingdings" pitchFamily="2" charset="2"/>
              </a:rPr>
              <a:t> Exploit can read </a:t>
            </a:r>
            <a:r>
              <a:rPr lang="en-US" sz="2000" b="1" dirty="0">
                <a:solidFill>
                  <a:schemeClr val="accent6">
                    <a:lumMod val="50000"/>
                  </a:schemeClr>
                </a:solidFill>
                <a:sym typeface="Wingdings" pitchFamily="2" charset="2"/>
              </a:rPr>
              <a:t>any</a:t>
            </a:r>
            <a:r>
              <a:rPr lang="en-US" sz="2000" dirty="0">
                <a:solidFill>
                  <a:schemeClr val="accent6">
                    <a:lumMod val="50000"/>
                  </a:schemeClr>
                </a:solidFill>
                <a:sym typeface="Wingdings" pitchFamily="2" charset="2"/>
              </a:rPr>
              <a:t> memory address.</a:t>
            </a:r>
            <a:endParaRPr lang="en-US" sz="2000" dirty="0">
              <a:solidFill>
                <a:schemeClr val="accent6">
                  <a:lumMod val="50000"/>
                </a:schemeClr>
              </a:solidFill>
            </a:endParaRPr>
          </a:p>
          <a:p>
            <a:endParaRPr lang="en-US" dirty="0">
              <a:solidFill>
                <a:schemeClr val="accent6">
                  <a:lumMod val="50000"/>
                </a:schemeClr>
              </a:solidFill>
            </a:endParaRPr>
          </a:p>
          <a:p>
            <a:pPr marL="0" indent="0">
              <a:buNone/>
            </a:pPr>
            <a:endParaRPr lang="en-US" dirty="0">
              <a:solidFill>
                <a:schemeClr val="accent6">
                  <a:lumMod val="50000"/>
                </a:schemeClr>
              </a:solidFill>
            </a:endParaRPr>
          </a:p>
        </p:txBody>
      </p:sp>
      <p:pic>
        <p:nvPicPr>
          <p:cNvPr id="5" name="Picture 4">
            <a:extLst>
              <a:ext uri="{FF2B5EF4-FFF2-40B4-BE49-F238E27FC236}">
                <a16:creationId xmlns:a16="http://schemas.microsoft.com/office/drawing/2014/main" id="{872F9760-81B4-C34C-A269-F9D4B6A70062}"/>
              </a:ext>
            </a:extLst>
          </p:cNvPr>
          <p:cNvPicPr>
            <a:picLocks noChangeAspect="1"/>
          </p:cNvPicPr>
          <p:nvPr/>
        </p:nvPicPr>
        <p:blipFill rotWithShape="1">
          <a:blip r:embed="rId2">
            <a:extLst>
              <a:ext uri="{28A0092B-C50C-407E-A947-70E740481C1C}">
                <a14:useLocalDpi xmlns:a14="http://schemas.microsoft.com/office/drawing/2010/main" val="0"/>
              </a:ext>
            </a:extLst>
          </a:blip>
          <a:srcRect l="13962" t="10330" r="52503" b="14216"/>
          <a:stretch/>
        </p:blipFill>
        <p:spPr>
          <a:xfrm>
            <a:off x="7010399" y="4648199"/>
            <a:ext cx="1066800" cy="1600201"/>
          </a:xfrm>
          <a:prstGeom prst="rect">
            <a:avLst/>
          </a:prstGeom>
        </p:spPr>
      </p:pic>
    </p:spTree>
    <p:extLst>
      <p:ext uri="{BB962C8B-B14F-4D97-AF65-F5344CB8AC3E}">
        <p14:creationId xmlns:p14="http://schemas.microsoft.com/office/powerpoint/2010/main" val="391865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9818-33E1-AF4C-9C2C-1DC90EBF8DC4}"/>
              </a:ext>
            </a:extLst>
          </p:cNvPr>
          <p:cNvSpPr>
            <a:spLocks noGrp="1"/>
          </p:cNvSpPr>
          <p:nvPr>
            <p:ph type="title"/>
          </p:nvPr>
        </p:nvSpPr>
        <p:spPr/>
        <p:txBody>
          <a:bodyPr/>
          <a:lstStyle/>
          <a:p>
            <a:r>
              <a:rPr lang="en-US" dirty="0"/>
              <a:t>Meltdown defenses</a:t>
            </a:r>
          </a:p>
        </p:txBody>
      </p:sp>
      <p:sp>
        <p:nvSpPr>
          <p:cNvPr id="9" name="Content Placeholder 8">
            <a:extLst>
              <a:ext uri="{FF2B5EF4-FFF2-40B4-BE49-F238E27FC236}">
                <a16:creationId xmlns:a16="http://schemas.microsoft.com/office/drawing/2014/main" id="{092B8C8B-2E81-F44B-B040-7E06D6FCADAC}"/>
              </a:ext>
            </a:extLst>
          </p:cNvPr>
          <p:cNvSpPr>
            <a:spLocks noGrp="1"/>
          </p:cNvSpPr>
          <p:nvPr>
            <p:ph idx="1"/>
          </p:nvPr>
        </p:nvSpPr>
        <p:spPr>
          <a:xfrm>
            <a:off x="457200" y="1524000"/>
            <a:ext cx="5105399" cy="4111625"/>
          </a:xfrm>
        </p:spPr>
        <p:txBody>
          <a:bodyPr/>
          <a:lstStyle/>
          <a:p>
            <a:pPr marL="457200" indent="-457200">
              <a:buFont typeface="+mj-lt"/>
              <a:buAutoNum type="arabicPeriod"/>
            </a:pPr>
            <a:r>
              <a:rPr lang="en-US" sz="2000" dirty="0"/>
              <a:t>Fix the hardware.</a:t>
            </a:r>
          </a:p>
          <a:p>
            <a:pPr marL="457200" indent="-457200">
              <a:buFont typeface="+mj-lt"/>
              <a:buAutoNum type="arabicPeriod"/>
            </a:pPr>
            <a:r>
              <a:rPr lang="en-US" sz="2000" dirty="0"/>
              <a:t>Maintain and use </a:t>
            </a:r>
            <a:r>
              <a:rPr lang="en-US" sz="2000" b="1" dirty="0"/>
              <a:t>two</a:t>
            </a:r>
            <a:r>
              <a:rPr lang="en-US" sz="2000" dirty="0"/>
              <a:t> complete page tables (</a:t>
            </a:r>
            <a:r>
              <a:rPr lang="en-US" sz="2000" dirty="0" err="1"/>
              <a:t>pmaps</a:t>
            </a:r>
            <a:r>
              <a:rPr lang="en-US" sz="2000" dirty="0"/>
              <a:t>) per VAS.</a:t>
            </a:r>
          </a:p>
          <a:p>
            <a:r>
              <a:rPr lang="en-US" sz="2000" b="1" dirty="0"/>
              <a:t>In kernel mode</a:t>
            </a:r>
            <a:r>
              <a:rPr lang="en-US" sz="2000" dirty="0"/>
              <a:t>: activate (e.g., via CR3) the classic map, with both user space and kernel space.</a:t>
            </a:r>
          </a:p>
          <a:p>
            <a:r>
              <a:rPr lang="en-US" sz="2000" b="1" dirty="0"/>
              <a:t>In user mode</a:t>
            </a:r>
            <a:r>
              <a:rPr lang="en-US" sz="2000" dirty="0"/>
              <a:t>: activate a stripped-down map with user space but only minimal portions of kernel space needed to enter kernel for traps, faults, and interrupts.  </a:t>
            </a:r>
          </a:p>
          <a:p>
            <a:r>
              <a:rPr lang="en-US" sz="2000" dirty="0"/>
              <a:t>It is called </a:t>
            </a:r>
            <a:r>
              <a:rPr lang="en-US" sz="2000" b="1" dirty="0"/>
              <a:t>Kernel Page Table Isolation </a:t>
            </a:r>
            <a:r>
              <a:rPr lang="en-US" sz="2000" dirty="0"/>
              <a:t>(KPTI), formerly “KAISER”.</a:t>
            </a:r>
          </a:p>
          <a:p>
            <a:r>
              <a:rPr lang="en-US" sz="2000" dirty="0"/>
              <a:t>At what performance cost?</a:t>
            </a:r>
            <a:endParaRPr lang="en-US" sz="2000" dirty="0">
              <a:solidFill>
                <a:prstClr val="black"/>
              </a:solidFill>
              <a:latin typeface="Calibri" panose="020F0502020204030204"/>
            </a:endParaRPr>
          </a:p>
          <a:p>
            <a:endParaRPr lang="en-US" sz="2000" dirty="0"/>
          </a:p>
        </p:txBody>
      </p:sp>
      <p:pic>
        <p:nvPicPr>
          <p:cNvPr id="6" name="Picture 2">
            <a:extLst>
              <a:ext uri="{FF2B5EF4-FFF2-40B4-BE49-F238E27FC236}">
                <a16:creationId xmlns:a16="http://schemas.microsoft.com/office/drawing/2014/main" id="{862448F9-75A1-C241-99A1-FB729227B1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482" t="14445" r="3742" b="2222"/>
          <a:stretch/>
        </p:blipFill>
        <p:spPr bwMode="auto">
          <a:xfrm>
            <a:off x="5772680" y="1524000"/>
            <a:ext cx="3295120" cy="44196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0C8A3CB7-2537-DF46-8136-DDE0141A2B52}"/>
              </a:ext>
            </a:extLst>
          </p:cNvPr>
          <p:cNvSpPr/>
          <p:nvPr/>
        </p:nvSpPr>
        <p:spPr>
          <a:xfrm>
            <a:off x="4572000" y="5973417"/>
            <a:ext cx="4343400" cy="584775"/>
          </a:xfrm>
          <a:prstGeom prst="rect">
            <a:avLst/>
          </a:prstGeom>
        </p:spPr>
        <p:txBody>
          <a:bodyPr wrap="square">
            <a:spAutoFit/>
          </a:bodyPr>
          <a:lstStyle/>
          <a:p>
            <a:r>
              <a:rPr lang="en-US" sz="1600" dirty="0">
                <a:solidFill>
                  <a:schemeClr val="bg1">
                    <a:lumMod val="50000"/>
                  </a:schemeClr>
                </a:solidFill>
                <a:latin typeface="Calibri" panose="020F0502020204030204"/>
              </a:rPr>
              <a:t>Graphic from </a:t>
            </a:r>
            <a:r>
              <a:rPr lang="en-US" sz="1600" dirty="0">
                <a:solidFill>
                  <a:schemeClr val="bg1">
                    <a:lumMod val="50000"/>
                  </a:schemeClr>
                </a:solidFill>
                <a:latin typeface="Calibri" panose="020F0502020204030204"/>
                <a:hlinkClick r:id="rId3">
                  <a:extLst>
                    <a:ext uri="{A12FA001-AC4F-418D-AE19-62706E023703}">
                      <ahyp:hlinkClr xmlns:ahyp="http://schemas.microsoft.com/office/drawing/2018/hyperlinkcolor" val="tx"/>
                    </a:ext>
                  </a:extLst>
                </a:hlinkClick>
              </a:rPr>
              <a:t>KAISER: hiding the kernel from user space</a:t>
            </a:r>
            <a:r>
              <a:rPr lang="en-US" sz="1600" dirty="0">
                <a:solidFill>
                  <a:schemeClr val="bg1">
                    <a:lumMod val="50000"/>
                  </a:schemeClr>
                </a:solidFill>
                <a:latin typeface="Calibri" panose="020F0502020204030204"/>
              </a:rPr>
              <a:t>. By </a:t>
            </a:r>
            <a:r>
              <a:rPr lang="en-US" sz="1600" b="1" dirty="0">
                <a:solidFill>
                  <a:schemeClr val="bg1">
                    <a:lumMod val="50000"/>
                  </a:schemeClr>
                </a:solidFill>
                <a:latin typeface="Calibri" panose="020F0502020204030204"/>
              </a:rPr>
              <a:t>Jonathan Corbet</a:t>
            </a:r>
            <a:r>
              <a:rPr lang="en-US" sz="1600" dirty="0">
                <a:solidFill>
                  <a:schemeClr val="bg1">
                    <a:lumMod val="50000"/>
                  </a:schemeClr>
                </a:solidFill>
                <a:latin typeface="Calibri" panose="020F0502020204030204"/>
              </a:rPr>
              <a:t> </a:t>
            </a:r>
            <a:r>
              <a:rPr lang="en-US" sz="1600" i="1" dirty="0" err="1">
                <a:solidFill>
                  <a:schemeClr val="bg1">
                    <a:lumMod val="50000"/>
                  </a:schemeClr>
                </a:solidFill>
                <a:latin typeface="Calibri" panose="020F0502020204030204"/>
              </a:rPr>
              <a:t>LWN.net</a:t>
            </a:r>
            <a:r>
              <a:rPr lang="en-US" sz="1600" i="1" dirty="0">
                <a:solidFill>
                  <a:schemeClr val="bg1">
                    <a:lumMod val="50000"/>
                  </a:schemeClr>
                </a:solidFill>
                <a:latin typeface="Calibri" panose="020F0502020204030204"/>
              </a:rPr>
              <a:t>, 2018.</a:t>
            </a:r>
            <a:r>
              <a:rPr lang="en-US" sz="1600" dirty="0">
                <a:solidFill>
                  <a:schemeClr val="bg1">
                    <a:lumMod val="50000"/>
                  </a:schemeClr>
                </a:solidFill>
                <a:latin typeface="Calibri" panose="020F0502020204030204"/>
              </a:rPr>
              <a:t> </a:t>
            </a:r>
            <a:endParaRPr lang="en-US" sz="1600" dirty="0">
              <a:solidFill>
                <a:schemeClr val="bg1">
                  <a:lumMod val="50000"/>
                </a:schemeClr>
              </a:solidFill>
            </a:endParaRPr>
          </a:p>
        </p:txBody>
      </p:sp>
    </p:spTree>
    <p:extLst>
      <p:ext uri="{BB962C8B-B14F-4D97-AF65-F5344CB8AC3E}">
        <p14:creationId xmlns:p14="http://schemas.microsoft.com/office/powerpoint/2010/main" val="304283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Box 5"/>
          <p:cNvSpPr txBox="1">
            <a:spLocks noChangeArrowheads="1"/>
          </p:cNvSpPr>
          <p:nvPr/>
        </p:nvSpPr>
        <p:spPr bwMode="auto">
          <a:xfrm>
            <a:off x="457200" y="457200"/>
            <a:ext cx="8153400" cy="1077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r>
              <a:rPr lang="en-US" sz="3200">
                <a:solidFill>
                  <a:srgbClr val="003367"/>
                </a:solidFill>
              </a:rPr>
              <a:t>Any program you install or run can be a Trojan Horse vector for a malware payload.</a:t>
            </a:r>
          </a:p>
        </p:txBody>
      </p:sp>
      <p:pic>
        <p:nvPicPr>
          <p:cNvPr id="13005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76400"/>
            <a:ext cx="5486400" cy="49736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1732723" y="6550708"/>
            <a:ext cx="3805722" cy="338554"/>
          </a:xfrm>
          <a:prstGeom prst="rect">
            <a:avLst/>
          </a:prstGeom>
          <a:noFill/>
        </p:spPr>
        <p:txBody>
          <a:bodyPr wrap="none" rtlCol="0">
            <a:spAutoFit/>
          </a:bodyPr>
          <a:lstStyle/>
          <a:p>
            <a:r>
              <a:rPr lang="en-US" sz="1600" dirty="0">
                <a:solidFill>
                  <a:srgbClr val="000000"/>
                </a:solidFill>
              </a:rPr>
              <a:t>[Domenico Tiepolo (1773) via </a:t>
            </a:r>
            <a:r>
              <a:rPr lang="en-US" sz="1600" dirty="0" err="1">
                <a:solidFill>
                  <a:srgbClr val="000000"/>
                </a:solidFill>
              </a:rPr>
              <a:t>wikipedia</a:t>
            </a:r>
            <a:r>
              <a:rPr lang="en-US" sz="1600" dirty="0">
                <a:solidFill>
                  <a:srgbClr val="000000"/>
                </a:solidFill>
              </a:rPr>
              <a:t>]</a:t>
            </a:r>
          </a:p>
        </p:txBody>
      </p:sp>
    </p:spTree>
    <p:extLst>
      <p:ext uri="{BB962C8B-B14F-4D97-AF65-F5344CB8AC3E}">
        <p14:creationId xmlns:p14="http://schemas.microsoft.com/office/powerpoint/2010/main" val="418277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Title 1"/>
          <p:cNvSpPr>
            <a:spLocks noGrp="1"/>
          </p:cNvSpPr>
          <p:nvPr>
            <p:ph type="title"/>
          </p:nvPr>
        </p:nvSpPr>
        <p:spPr/>
        <p:txBody>
          <a:bodyPr/>
          <a:lstStyle/>
          <a:p>
            <a:r>
              <a:rPr lang="en-US">
                <a:latin typeface="Arial" charset="0"/>
                <a:ea typeface="ＭＳ Ｐゴシック" charset="0"/>
              </a:rPr>
              <a:t>Trusting Programs</a:t>
            </a:r>
          </a:p>
        </p:txBody>
      </p:sp>
      <p:sp>
        <p:nvSpPr>
          <p:cNvPr id="140290" name="Content Placeholder 2"/>
          <p:cNvSpPr>
            <a:spLocks noGrp="1"/>
          </p:cNvSpPr>
          <p:nvPr>
            <p:ph idx="1"/>
          </p:nvPr>
        </p:nvSpPr>
        <p:spPr>
          <a:xfrm>
            <a:off x="457200" y="1600200"/>
            <a:ext cx="8382000" cy="4724400"/>
          </a:xfrm>
        </p:spPr>
        <p:txBody>
          <a:bodyPr/>
          <a:lstStyle/>
          <a:p>
            <a:r>
              <a:rPr lang="en-US" b="0" dirty="0">
                <a:latin typeface="Arial" charset="0"/>
                <a:ea typeface="ＭＳ Ｐゴシック" charset="0"/>
              </a:rPr>
              <a:t>In Unix</a:t>
            </a:r>
          </a:p>
          <a:p>
            <a:pPr lvl="1"/>
            <a:r>
              <a:rPr lang="en-US" b="0" dirty="0">
                <a:latin typeface="Arial" charset="0"/>
                <a:ea typeface="ＭＳ Ｐゴシック" charset="0"/>
              </a:rPr>
              <a:t>Programs you run use your identity (process UID).</a:t>
            </a:r>
          </a:p>
          <a:p>
            <a:pPr lvl="1"/>
            <a:r>
              <a:rPr lang="en-US" b="0" dirty="0">
                <a:latin typeface="Arial" charset="0"/>
                <a:ea typeface="ＭＳ Ｐゴシック" charset="0"/>
              </a:rPr>
              <a:t>Maybe you even saved them with </a:t>
            </a:r>
            <a:r>
              <a:rPr lang="en-US" b="0" dirty="0" err="1">
                <a:latin typeface="Arial" charset="0"/>
                <a:ea typeface="ＭＳ Ｐゴシック" charset="0"/>
              </a:rPr>
              <a:t>setuid</a:t>
            </a:r>
            <a:r>
              <a:rPr lang="en-US" b="0" dirty="0">
                <a:latin typeface="Arial" charset="0"/>
                <a:ea typeface="ＭＳ Ｐゴシック" charset="0"/>
              </a:rPr>
              <a:t> so others who trust you can run them with your UID.</a:t>
            </a:r>
          </a:p>
          <a:p>
            <a:pPr lvl="1"/>
            <a:r>
              <a:rPr lang="en-US" b="0" dirty="0">
                <a:latin typeface="Arial" charset="0"/>
                <a:ea typeface="ＭＳ Ｐゴシック" charset="0"/>
              </a:rPr>
              <a:t>The programs that run your system run as root.</a:t>
            </a:r>
          </a:p>
          <a:p>
            <a:r>
              <a:rPr lang="en-US" b="0" dirty="0">
                <a:latin typeface="Arial" charset="0"/>
                <a:ea typeface="ＭＳ Ｐゴシック" charset="0"/>
              </a:rPr>
              <a:t>You trust these programs.</a:t>
            </a:r>
          </a:p>
          <a:p>
            <a:pPr lvl="1"/>
            <a:r>
              <a:rPr lang="en-US" b="0" dirty="0">
                <a:latin typeface="Arial" charset="0"/>
                <a:ea typeface="ＭＳ Ｐゴシック" charset="0"/>
              </a:rPr>
              <a:t>They can access your files</a:t>
            </a:r>
          </a:p>
          <a:p>
            <a:pPr lvl="1"/>
            <a:r>
              <a:rPr lang="en-US" b="0" dirty="0">
                <a:latin typeface="Arial" charset="0"/>
                <a:ea typeface="ＭＳ Ｐゴシック" charset="0"/>
              </a:rPr>
              <a:t>send mail, etc.</a:t>
            </a:r>
          </a:p>
          <a:p>
            <a:pPr lvl="1"/>
            <a:r>
              <a:rPr lang="en-US" b="0" dirty="0">
                <a:latin typeface="Arial" charset="0"/>
                <a:ea typeface="ＭＳ Ｐゴシック" charset="0"/>
              </a:rPr>
              <a:t>Or take over your system…</a:t>
            </a:r>
          </a:p>
          <a:p>
            <a:r>
              <a:rPr lang="en-US" b="1" dirty="0">
                <a:latin typeface="Arial" charset="0"/>
                <a:ea typeface="ＭＳ Ｐゴシック" charset="0"/>
              </a:rPr>
              <a:t>Where did you get them?</a:t>
            </a:r>
          </a:p>
        </p:txBody>
      </p:sp>
    </p:spTree>
    <p:extLst>
      <p:ext uri="{BB962C8B-B14F-4D97-AF65-F5344CB8AC3E}">
        <p14:creationId xmlns:p14="http://schemas.microsoft.com/office/powerpoint/2010/main" val="1703535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58092" y="1179269"/>
            <a:ext cx="7471508" cy="5580683"/>
          </a:xfrm>
          <a:prstGeom prst="rect">
            <a:avLst/>
          </a:prstGeom>
        </p:spPr>
      </p:pic>
      <p:sp>
        <p:nvSpPr>
          <p:cNvPr id="5" name="Title 4"/>
          <p:cNvSpPr>
            <a:spLocks noGrp="1"/>
          </p:cNvSpPr>
          <p:nvPr>
            <p:ph type="title"/>
          </p:nvPr>
        </p:nvSpPr>
        <p:spPr/>
        <p:txBody>
          <a:bodyPr/>
          <a:lstStyle/>
          <a:p>
            <a:r>
              <a:rPr lang="en-US" dirty="0"/>
              <a:t>Malware payload: ransomware</a:t>
            </a:r>
          </a:p>
        </p:txBody>
      </p:sp>
    </p:spTree>
    <p:extLst>
      <p:ext uri="{BB962C8B-B14F-4D97-AF65-F5344CB8AC3E}">
        <p14:creationId xmlns:p14="http://schemas.microsoft.com/office/powerpoint/2010/main" val="3149702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348412" y="3962400"/>
            <a:ext cx="2566988" cy="2667000"/>
          </a:xfrm>
          <a:prstGeom prst="rect">
            <a:avLst/>
          </a:prstGeom>
        </p:spPr>
      </p:pic>
      <p:sp>
        <p:nvSpPr>
          <p:cNvPr id="2" name="Title 1"/>
          <p:cNvSpPr>
            <a:spLocks noGrp="1"/>
          </p:cNvSpPr>
          <p:nvPr>
            <p:ph type="title"/>
          </p:nvPr>
        </p:nvSpPr>
        <p:spPr/>
        <p:txBody>
          <a:bodyPr/>
          <a:lstStyle/>
          <a:p>
            <a:r>
              <a:rPr lang="en-US" dirty="0"/>
              <a:t>Malware payload: Rootkit</a:t>
            </a:r>
          </a:p>
        </p:txBody>
      </p:sp>
      <p:sp>
        <p:nvSpPr>
          <p:cNvPr id="3" name="Content Placeholder 2"/>
          <p:cNvSpPr>
            <a:spLocks noGrp="1"/>
          </p:cNvSpPr>
          <p:nvPr>
            <p:ph idx="1"/>
          </p:nvPr>
        </p:nvSpPr>
        <p:spPr>
          <a:xfrm>
            <a:off x="457200" y="1600201"/>
            <a:ext cx="8226425" cy="3886200"/>
          </a:xfrm>
        </p:spPr>
        <p:txBody>
          <a:bodyPr/>
          <a:lstStyle/>
          <a:p>
            <a:r>
              <a:rPr lang="en-US" sz="2400" b="0" dirty="0"/>
              <a:t>If an attacker obtains root or subverts/compromises the kernel (</a:t>
            </a:r>
            <a:r>
              <a:rPr lang="en-US" sz="2400" b="1" dirty="0"/>
              <a:t>Trusted Computing Base</a:t>
            </a:r>
            <a:r>
              <a:rPr lang="en-US" sz="2400" b="0" dirty="0"/>
              <a:t>), then </a:t>
            </a:r>
            <a:r>
              <a:rPr lang="en-US" sz="2400" dirty="0"/>
              <a:t>all bets are off</a:t>
            </a:r>
            <a:r>
              <a:rPr lang="en-US" sz="2400" b="0" dirty="0"/>
              <a:t>. </a:t>
            </a:r>
          </a:p>
          <a:p>
            <a:r>
              <a:rPr lang="en-US" sz="2400" b="0" dirty="0"/>
              <a:t>The machine is “</a:t>
            </a:r>
            <a:r>
              <a:rPr lang="en-US" sz="2400" dirty="0">
                <a:solidFill>
                  <a:srgbClr val="651222"/>
                </a:solidFill>
              </a:rPr>
              <a:t>rooted</a:t>
            </a:r>
            <a:r>
              <a:rPr lang="en-US" sz="2400" b="0" dirty="0"/>
              <a:t>”: the attacker has full control.</a:t>
            </a:r>
          </a:p>
          <a:p>
            <a:r>
              <a:rPr lang="en-US" sz="2400" b="0" dirty="0"/>
              <a:t>Attacker may install a </a:t>
            </a:r>
            <a:r>
              <a:rPr lang="en-US" sz="2400" dirty="0">
                <a:solidFill>
                  <a:srgbClr val="651222"/>
                </a:solidFill>
              </a:rPr>
              <a:t>rootkit</a:t>
            </a:r>
            <a:r>
              <a:rPr lang="en-US" sz="2400" b="0" dirty="0"/>
              <a:t>: software that maintains continuous and/or undetectable control.</a:t>
            </a:r>
          </a:p>
          <a:p>
            <a:r>
              <a:rPr lang="en-US" sz="2400" b="0" dirty="0"/>
              <a:t>A rootkit can:</a:t>
            </a:r>
          </a:p>
          <a:p>
            <a:pPr lvl="1"/>
            <a:r>
              <a:rPr lang="en-US" sz="2000" b="0" dirty="0"/>
              <a:t>Log keystrokes</a:t>
            </a:r>
          </a:p>
          <a:p>
            <a:pPr lvl="1"/>
            <a:r>
              <a:rPr lang="en-US" sz="2000" b="0" dirty="0"/>
              <a:t>Hook system APIs</a:t>
            </a:r>
          </a:p>
          <a:p>
            <a:pPr lvl="1"/>
            <a:r>
              <a:rPr lang="en-US" sz="2000" b="0" dirty="0"/>
              <a:t>Open attacker backdoor</a:t>
            </a:r>
          </a:p>
          <a:p>
            <a:pPr lvl="1"/>
            <a:r>
              <a:rPr lang="en-US" sz="2000" b="0" dirty="0"/>
              <a:t>Subvert (re)boot</a:t>
            </a:r>
          </a:p>
          <a:p>
            <a:pPr lvl="1"/>
            <a:r>
              <a:rPr lang="en-US" sz="2000" b="0" dirty="0"/>
              <a:t>Etc….</a:t>
            </a:r>
          </a:p>
        </p:txBody>
      </p:sp>
      <p:pic>
        <p:nvPicPr>
          <p:cNvPr id="5" name="Picture 4"/>
          <p:cNvPicPr>
            <a:picLocks noChangeAspect="1"/>
          </p:cNvPicPr>
          <p:nvPr/>
        </p:nvPicPr>
        <p:blipFill>
          <a:blip r:embed="rId3"/>
          <a:stretch>
            <a:fillRect/>
          </a:stretch>
        </p:blipFill>
        <p:spPr>
          <a:xfrm>
            <a:off x="4343400" y="4114800"/>
            <a:ext cx="1785384" cy="2362200"/>
          </a:xfrm>
          <a:prstGeom prst="rect">
            <a:avLst/>
          </a:prstGeom>
        </p:spPr>
      </p:pic>
    </p:spTree>
    <p:extLst>
      <p:ext uri="{BB962C8B-B14F-4D97-AF65-F5344CB8AC3E}">
        <p14:creationId xmlns:p14="http://schemas.microsoft.com/office/powerpoint/2010/main" val="221735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p:cNvSpPr>
            <a:spLocks noGrp="1"/>
          </p:cNvSpPr>
          <p:nvPr>
            <p:ph type="title"/>
          </p:nvPr>
        </p:nvSpPr>
        <p:spPr/>
        <p:txBody>
          <a:bodyPr/>
          <a:lstStyle/>
          <a:p>
            <a:r>
              <a:rPr lang="en-US" dirty="0">
                <a:latin typeface="Arial" charset="0"/>
                <a:ea typeface="ＭＳ Ｐゴシック" charset="0"/>
              </a:rPr>
              <a:t>Malware: just say no</a:t>
            </a:r>
          </a:p>
        </p:txBody>
      </p:sp>
      <p:pic>
        <p:nvPicPr>
          <p:cNvPr id="128003" name="Picture 4" descr="malware_warnin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000" y="1523584"/>
            <a:ext cx="7874000" cy="43790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p:nvPr/>
        </p:nvSpPr>
        <p:spPr>
          <a:xfrm>
            <a:off x="508000" y="6062246"/>
            <a:ext cx="3241292" cy="338554"/>
          </a:xfrm>
          <a:prstGeom prst="rect">
            <a:avLst/>
          </a:prstGeom>
        </p:spPr>
        <p:txBody>
          <a:bodyPr wrap="none">
            <a:spAutoFit/>
          </a:bodyPr>
          <a:lstStyle/>
          <a:p>
            <a:r>
              <a:rPr lang="en-US" sz="1600" dirty="0">
                <a:solidFill>
                  <a:srgbClr val="00264D"/>
                </a:solidFill>
              </a:rPr>
              <a:t>[Source: somewhere on the web.]</a:t>
            </a:r>
          </a:p>
        </p:txBody>
      </p:sp>
    </p:spTree>
    <p:extLst>
      <p:ext uri="{BB962C8B-B14F-4D97-AF65-F5344CB8AC3E}">
        <p14:creationId xmlns:p14="http://schemas.microsoft.com/office/powerpoint/2010/main" val="241985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6A4533-B0AC-7843-8DC9-0BF3320103C3}"/>
              </a:ext>
            </a:extLst>
          </p:cNvPr>
          <p:cNvSpPr>
            <a:spLocks noGrp="1"/>
          </p:cNvSpPr>
          <p:nvPr>
            <p:ph type="title"/>
          </p:nvPr>
        </p:nvSpPr>
        <p:spPr/>
        <p:txBody>
          <a:bodyPr/>
          <a:lstStyle/>
          <a:p>
            <a:r>
              <a:rPr lang="en-US" dirty="0"/>
              <a:t>Drive-by installs</a:t>
            </a:r>
          </a:p>
        </p:txBody>
      </p:sp>
      <p:sp>
        <p:nvSpPr>
          <p:cNvPr id="4" name="Content Placeholder 3">
            <a:extLst>
              <a:ext uri="{FF2B5EF4-FFF2-40B4-BE49-F238E27FC236}">
                <a16:creationId xmlns:a16="http://schemas.microsoft.com/office/drawing/2014/main" id="{36A99A7B-1F53-4742-AA2E-B9BCB8F56D2E}"/>
              </a:ext>
            </a:extLst>
          </p:cNvPr>
          <p:cNvSpPr>
            <a:spLocks noGrp="1"/>
          </p:cNvSpPr>
          <p:nvPr>
            <p:ph idx="1"/>
          </p:nvPr>
        </p:nvSpPr>
        <p:spPr/>
        <p:txBody>
          <a:bodyPr/>
          <a:lstStyle/>
          <a:p>
            <a:r>
              <a:rPr lang="en-US" dirty="0"/>
              <a:t>Must of us know to pay attention to the sources of our software and whether we trust them.</a:t>
            </a:r>
          </a:p>
          <a:p>
            <a:r>
              <a:rPr lang="en-US" dirty="0"/>
              <a:t>Most of us know to “just say no” to untrusted programs.</a:t>
            </a:r>
          </a:p>
          <a:p>
            <a:r>
              <a:rPr lang="en-US" dirty="0"/>
              <a:t>But we count on OS and trusted applications to ask us!</a:t>
            </a:r>
          </a:p>
          <a:p>
            <a:r>
              <a:rPr lang="en-US" b="1" dirty="0"/>
              <a:t>What if they don’t?</a:t>
            </a:r>
          </a:p>
          <a:p>
            <a:pPr lvl="1"/>
            <a:r>
              <a:rPr lang="en-US" b="1" dirty="0"/>
              <a:t>Problem</a:t>
            </a:r>
            <a:r>
              <a:rPr lang="en-US" dirty="0"/>
              <a:t>: users trust documents, which may contain scripting.  Sandbox!  But what if it fails?</a:t>
            </a:r>
          </a:p>
          <a:p>
            <a:pPr lvl="1"/>
            <a:r>
              <a:rPr lang="en-US" b="1" dirty="0"/>
              <a:t>Pegasus</a:t>
            </a:r>
            <a:r>
              <a:rPr lang="en-US" dirty="0"/>
              <a:t>: CVE-2016-4657 Safari on iOS/iPhone</a:t>
            </a:r>
          </a:p>
          <a:p>
            <a:pPr lvl="1"/>
            <a:r>
              <a:rPr lang="en-US" b="1" dirty="0"/>
              <a:t>Sandworm</a:t>
            </a:r>
            <a:r>
              <a:rPr lang="en-US" dirty="0"/>
              <a:t>: CVE-2014-4114 Microsoft Office</a:t>
            </a:r>
          </a:p>
        </p:txBody>
      </p:sp>
    </p:spTree>
    <p:extLst>
      <p:ext uri="{BB962C8B-B14F-4D97-AF65-F5344CB8AC3E}">
        <p14:creationId xmlns:p14="http://schemas.microsoft.com/office/powerpoint/2010/main" val="14144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DE71D-5628-5C40-AE81-8A475C1321C1}"/>
              </a:ext>
            </a:extLst>
          </p:cNvPr>
          <p:cNvSpPr>
            <a:spLocks noGrp="1"/>
          </p:cNvSpPr>
          <p:nvPr>
            <p:ph type="title"/>
          </p:nvPr>
        </p:nvSpPr>
        <p:spPr/>
        <p:txBody>
          <a:bodyPr/>
          <a:lstStyle/>
          <a:p>
            <a:r>
              <a:rPr lang="en-US" dirty="0"/>
              <a:t>Pegasus spyware</a:t>
            </a:r>
          </a:p>
        </p:txBody>
      </p:sp>
      <p:sp>
        <p:nvSpPr>
          <p:cNvPr id="3" name="Content Placeholder 2">
            <a:extLst>
              <a:ext uri="{FF2B5EF4-FFF2-40B4-BE49-F238E27FC236}">
                <a16:creationId xmlns:a16="http://schemas.microsoft.com/office/drawing/2014/main" id="{1A0E726E-C229-0040-9168-2C97E92DF086}"/>
              </a:ext>
            </a:extLst>
          </p:cNvPr>
          <p:cNvSpPr>
            <a:spLocks noGrp="1"/>
          </p:cNvSpPr>
          <p:nvPr>
            <p:ph idx="1"/>
          </p:nvPr>
        </p:nvSpPr>
        <p:spPr>
          <a:xfrm>
            <a:off x="457200" y="1527175"/>
            <a:ext cx="8226425" cy="4111625"/>
          </a:xfrm>
        </p:spPr>
        <p:txBody>
          <a:bodyPr/>
          <a:lstStyle/>
          <a:p>
            <a:r>
              <a:rPr lang="en-US" dirty="0"/>
              <a:t>Pegasus is a spyware system marketed to intelligence services by Israeli company NSO Group.</a:t>
            </a:r>
          </a:p>
          <a:p>
            <a:r>
              <a:rPr lang="en-US" dirty="0" err="1"/>
              <a:t>Pegasys</a:t>
            </a:r>
            <a:r>
              <a:rPr lang="en-US" dirty="0"/>
              <a:t> is the </a:t>
            </a:r>
            <a:r>
              <a:rPr lang="en-US" b="1" dirty="0"/>
              <a:t>payload</a:t>
            </a:r>
            <a:r>
              <a:rPr lang="en-US" dirty="0"/>
              <a:t>!  Installed on iPhone through a “Trident” of zero-day exploits obtained by NSO.</a:t>
            </a:r>
          </a:p>
          <a:p>
            <a:r>
              <a:rPr lang="en-US" dirty="0"/>
              <a:t>A </a:t>
            </a:r>
            <a:r>
              <a:rPr lang="en-US" b="1" dirty="0"/>
              <a:t>zero-day</a:t>
            </a:r>
            <a:r>
              <a:rPr lang="en-US" dirty="0"/>
              <a:t> exploit is unknown to vendor of the targeted software and to the larger security community.</a:t>
            </a:r>
          </a:p>
          <a:p>
            <a:r>
              <a:rPr lang="en-US" dirty="0"/>
              <a:t>Alleged victims include:</a:t>
            </a:r>
          </a:p>
          <a:p>
            <a:pPr lvl="1"/>
            <a:r>
              <a:rPr lang="en-US" dirty="0"/>
              <a:t>Jamal Khashoggi</a:t>
            </a:r>
          </a:p>
          <a:p>
            <a:pPr lvl="1"/>
            <a:r>
              <a:rPr lang="en-US" dirty="0"/>
              <a:t>Jeff Bezos</a:t>
            </a:r>
          </a:p>
          <a:p>
            <a:pPr lvl="1"/>
            <a:r>
              <a:rPr lang="en-US" dirty="0"/>
              <a:t>Activists</a:t>
            </a:r>
          </a:p>
          <a:p>
            <a:pPr lvl="1"/>
            <a:r>
              <a:rPr lang="en-US" dirty="0"/>
              <a:t>Journalists</a:t>
            </a:r>
          </a:p>
        </p:txBody>
      </p:sp>
      <p:pic>
        <p:nvPicPr>
          <p:cNvPr id="6146" name="Picture 2" descr="Israeli Tech Firm NSO Group's Tool Harvests Targeted iCloud Data: Report |  iPhone in Canada Blog">
            <a:extLst>
              <a:ext uri="{FF2B5EF4-FFF2-40B4-BE49-F238E27FC236}">
                <a16:creationId xmlns:a16="http://schemas.microsoft.com/office/drawing/2014/main" id="{0D52273C-3F25-DD48-885F-BB55840BB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277967"/>
            <a:ext cx="3505200" cy="2202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54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4E1B-CB90-834B-A5A5-6497827112E3}"/>
              </a:ext>
            </a:extLst>
          </p:cNvPr>
          <p:cNvSpPr>
            <a:spLocks noGrp="1"/>
          </p:cNvSpPr>
          <p:nvPr>
            <p:ph type="title"/>
          </p:nvPr>
        </p:nvSpPr>
        <p:spPr/>
        <p:txBody>
          <a:bodyPr/>
          <a:lstStyle/>
          <a:p>
            <a:r>
              <a:rPr lang="en-US" dirty="0"/>
              <a:t>CVE database</a:t>
            </a:r>
          </a:p>
        </p:txBody>
      </p:sp>
      <p:pic>
        <p:nvPicPr>
          <p:cNvPr id="3" name="Picture 2">
            <a:extLst>
              <a:ext uri="{FF2B5EF4-FFF2-40B4-BE49-F238E27FC236}">
                <a16:creationId xmlns:a16="http://schemas.microsoft.com/office/drawing/2014/main" id="{7F283E6D-8FF5-3E47-A8BB-B4C27E31B38F}"/>
              </a:ext>
            </a:extLst>
          </p:cNvPr>
          <p:cNvPicPr>
            <a:picLocks noChangeAspect="1"/>
          </p:cNvPicPr>
          <p:nvPr/>
        </p:nvPicPr>
        <p:blipFill>
          <a:blip r:embed="rId2"/>
          <a:stretch>
            <a:fillRect/>
          </a:stretch>
        </p:blipFill>
        <p:spPr>
          <a:xfrm>
            <a:off x="-1588" y="1447800"/>
            <a:ext cx="9144000" cy="4521455"/>
          </a:xfrm>
          <a:prstGeom prst="rect">
            <a:avLst/>
          </a:prstGeom>
        </p:spPr>
      </p:pic>
    </p:spTree>
    <p:extLst>
      <p:ext uri="{BB962C8B-B14F-4D97-AF65-F5344CB8AC3E}">
        <p14:creationId xmlns:p14="http://schemas.microsoft.com/office/powerpoint/2010/main" val="2802317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4A35C-8F7C-4248-83FC-9A9F9207471D}"/>
              </a:ext>
            </a:extLst>
          </p:cNvPr>
          <p:cNvSpPr>
            <a:spLocks noGrp="1"/>
          </p:cNvSpPr>
          <p:nvPr>
            <p:ph type="title"/>
          </p:nvPr>
        </p:nvSpPr>
        <p:spPr/>
        <p:txBody>
          <a:bodyPr/>
          <a:lstStyle/>
          <a:p>
            <a:r>
              <a:rPr lang="en-US" sz="3600" dirty="0"/>
              <a:t>Facebook sues NSO over Pegasus</a:t>
            </a:r>
          </a:p>
        </p:txBody>
      </p:sp>
      <p:sp>
        <p:nvSpPr>
          <p:cNvPr id="7" name="Rectangle 6">
            <a:extLst>
              <a:ext uri="{FF2B5EF4-FFF2-40B4-BE49-F238E27FC236}">
                <a16:creationId xmlns:a16="http://schemas.microsoft.com/office/drawing/2014/main" id="{34AB7CA5-F007-7B4F-8066-D717F1B301E0}"/>
              </a:ext>
            </a:extLst>
          </p:cNvPr>
          <p:cNvSpPr/>
          <p:nvPr/>
        </p:nvSpPr>
        <p:spPr>
          <a:xfrm>
            <a:off x="5105400" y="2590800"/>
            <a:ext cx="1540806" cy="338554"/>
          </a:xfrm>
          <a:prstGeom prst="rect">
            <a:avLst/>
          </a:prstGeom>
        </p:spPr>
        <p:txBody>
          <a:bodyPr wrap="none">
            <a:spAutoFit/>
          </a:bodyPr>
          <a:lstStyle/>
          <a:p>
            <a:r>
              <a:rPr lang="en-US" sz="1600" dirty="0">
                <a:solidFill>
                  <a:srgbClr val="00264D"/>
                </a:solidFill>
              </a:rPr>
              <a:t>Filed: 10/29/19</a:t>
            </a:r>
          </a:p>
        </p:txBody>
      </p:sp>
      <p:sp>
        <p:nvSpPr>
          <p:cNvPr id="8" name="Rectangle 7">
            <a:extLst>
              <a:ext uri="{FF2B5EF4-FFF2-40B4-BE49-F238E27FC236}">
                <a16:creationId xmlns:a16="http://schemas.microsoft.com/office/drawing/2014/main" id="{225E077B-5C2A-184A-8B5B-709724A8B8CA}"/>
              </a:ext>
            </a:extLst>
          </p:cNvPr>
          <p:cNvSpPr/>
          <p:nvPr/>
        </p:nvSpPr>
        <p:spPr>
          <a:xfrm>
            <a:off x="723105" y="4419600"/>
            <a:ext cx="8002589" cy="2308324"/>
          </a:xfrm>
          <a:prstGeom prst="rect">
            <a:avLst/>
          </a:prstGeom>
        </p:spPr>
        <p:txBody>
          <a:bodyPr wrap="square">
            <a:spAutoFit/>
          </a:bodyPr>
          <a:lstStyle/>
          <a:p>
            <a:r>
              <a:rPr lang="en-US" sz="1600" dirty="0">
                <a:latin typeface="CIDFont+F2"/>
              </a:rPr>
              <a:t>“Between in and around April 2019 and May 2019, Defendants used WhatsApp servers, located in the United States and elsewhere, to send malware to approximately </a:t>
            </a:r>
            <a:r>
              <a:rPr lang="en-US" sz="1600" b="1" dirty="0">
                <a:latin typeface="CIDFont+F2"/>
              </a:rPr>
              <a:t>1,400</a:t>
            </a:r>
            <a:r>
              <a:rPr lang="en-US" sz="1600" dirty="0">
                <a:latin typeface="CIDFont+F2"/>
              </a:rPr>
              <a:t> mobile phones and devices (“Target Devices”). Defendants’ malware was designed to infect the Target Devices for the purpose of conducting surveillance of specific WhatsApp users (“Target Users”). Unable to break WhatsApp’s </a:t>
            </a:r>
            <a:r>
              <a:rPr lang="en-US" sz="1600" b="1" dirty="0">
                <a:latin typeface="CIDFont+F2"/>
              </a:rPr>
              <a:t>end-to-end encryption</a:t>
            </a:r>
            <a:r>
              <a:rPr lang="en-US" sz="1600" dirty="0">
                <a:latin typeface="CIDFont+F2"/>
              </a:rPr>
              <a:t>, Defendants developed their malware in order to </a:t>
            </a:r>
            <a:r>
              <a:rPr lang="en-US" sz="1600" b="1" dirty="0">
                <a:latin typeface="CIDFont+F2"/>
              </a:rPr>
              <a:t>access messages and other communications </a:t>
            </a:r>
            <a:r>
              <a:rPr lang="en-US" sz="1600" dirty="0">
                <a:latin typeface="CIDFont+F2"/>
              </a:rPr>
              <a:t>after they were decrypted on Target Devices. Defendants’ actions were not authorized by Plaintiffs and were in violation of WhatsApp’s Terms of Service. In May 2019, Plaintiffs detected and stopped Defendants’ unauthorized access and abuse of the WhatsApp Service and computers. “</a:t>
            </a:r>
            <a:endParaRPr lang="en-US" sz="1600" dirty="0"/>
          </a:p>
        </p:txBody>
      </p:sp>
      <p:sp>
        <p:nvSpPr>
          <p:cNvPr id="9" name="Rectangle 8">
            <a:extLst>
              <a:ext uri="{FF2B5EF4-FFF2-40B4-BE49-F238E27FC236}">
                <a16:creationId xmlns:a16="http://schemas.microsoft.com/office/drawing/2014/main" id="{A85376C1-0566-8340-84FD-1F8427B81B18}"/>
              </a:ext>
            </a:extLst>
          </p:cNvPr>
          <p:cNvSpPr/>
          <p:nvPr/>
        </p:nvSpPr>
        <p:spPr bwMode="auto">
          <a:xfrm>
            <a:off x="265904" y="513172"/>
            <a:ext cx="7963695" cy="9144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pic>
        <p:nvPicPr>
          <p:cNvPr id="6" name="Picture 5">
            <a:extLst>
              <a:ext uri="{FF2B5EF4-FFF2-40B4-BE49-F238E27FC236}">
                <a16:creationId xmlns:a16="http://schemas.microsoft.com/office/drawing/2014/main" id="{4FDBDFD5-5983-EF4D-98BD-B50EA01AF5DF}"/>
              </a:ext>
            </a:extLst>
          </p:cNvPr>
          <p:cNvPicPr>
            <a:picLocks noChangeAspect="1"/>
          </p:cNvPicPr>
          <p:nvPr/>
        </p:nvPicPr>
        <p:blipFill rotWithShape="1">
          <a:blip r:embed="rId2">
            <a:extLst>
              <a:ext uri="{28A0092B-C50C-407E-A947-70E740481C1C}">
                <a14:useLocalDpi xmlns:a14="http://schemas.microsoft.com/office/drawing/2010/main" val="0"/>
              </a:ext>
            </a:extLst>
          </a:blip>
          <a:srcRect t="35555" b="31111"/>
          <a:stretch/>
        </p:blipFill>
        <p:spPr>
          <a:xfrm>
            <a:off x="-67057" y="402562"/>
            <a:ext cx="8832273" cy="3810000"/>
          </a:xfrm>
          <a:prstGeom prst="rect">
            <a:avLst/>
          </a:prstGeom>
        </p:spPr>
      </p:pic>
    </p:spTree>
    <p:extLst>
      <p:ext uri="{BB962C8B-B14F-4D97-AF65-F5344CB8AC3E}">
        <p14:creationId xmlns:p14="http://schemas.microsoft.com/office/powerpoint/2010/main" val="12600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E4F9-760B-D64D-95D0-08910FB2B150}"/>
              </a:ext>
            </a:extLst>
          </p:cNvPr>
          <p:cNvSpPr>
            <a:spLocks noGrp="1"/>
          </p:cNvSpPr>
          <p:nvPr>
            <p:ph type="title"/>
          </p:nvPr>
        </p:nvSpPr>
        <p:spPr>
          <a:xfrm>
            <a:off x="457200" y="-258763"/>
            <a:ext cx="8226425" cy="1554163"/>
          </a:xfrm>
        </p:spPr>
        <p:txBody>
          <a:bodyPr/>
          <a:lstStyle/>
          <a:p>
            <a:r>
              <a:rPr lang="en-US" sz="3600" dirty="0"/>
              <a:t>NSO’s Trident exploit chain for iOS</a:t>
            </a:r>
          </a:p>
        </p:txBody>
      </p:sp>
      <p:sp>
        <p:nvSpPr>
          <p:cNvPr id="3" name="Content Placeholder 2">
            <a:extLst>
              <a:ext uri="{FF2B5EF4-FFF2-40B4-BE49-F238E27FC236}">
                <a16:creationId xmlns:a16="http://schemas.microsoft.com/office/drawing/2014/main" id="{9BF3ADF6-6842-E84F-8E8C-1FC178F3F953}"/>
              </a:ext>
            </a:extLst>
          </p:cNvPr>
          <p:cNvSpPr>
            <a:spLocks noGrp="1"/>
          </p:cNvSpPr>
          <p:nvPr>
            <p:ph idx="1"/>
          </p:nvPr>
        </p:nvSpPr>
        <p:spPr>
          <a:xfrm>
            <a:off x="457200" y="1603375"/>
            <a:ext cx="8226425" cy="4111625"/>
          </a:xfrm>
        </p:spPr>
        <p:txBody>
          <a:bodyPr/>
          <a:lstStyle/>
          <a:p>
            <a:r>
              <a:rPr lang="en-US" dirty="0"/>
              <a:t>A victim is socially engineered into clicking on a link, e.g., in a text message from a trusted party (stage 1)</a:t>
            </a:r>
          </a:p>
          <a:p>
            <a:r>
              <a:rPr lang="en-US" dirty="0"/>
              <a:t>The linked document launches Trident exploit chain:</a:t>
            </a:r>
          </a:p>
          <a:p>
            <a:pPr lvl="1"/>
            <a:r>
              <a:rPr lang="en-US" dirty="0"/>
              <a:t>CVE-2016-4657: </a:t>
            </a:r>
            <a:r>
              <a:rPr lang="en-US" dirty="0" err="1"/>
              <a:t>WebKit</a:t>
            </a:r>
            <a:r>
              <a:rPr lang="en-US" dirty="0"/>
              <a:t> corruption: </a:t>
            </a:r>
            <a:r>
              <a:rPr lang="en-US" dirty="0" err="1"/>
              <a:t>Javascript</a:t>
            </a:r>
            <a:r>
              <a:rPr lang="en-US" dirty="0"/>
              <a:t> downloads/runs stage 2 attack code within Safari.</a:t>
            </a:r>
          </a:p>
          <a:p>
            <a:r>
              <a:rPr lang="en-US" dirty="0"/>
              <a:t>Stage 2 attack code downloads/installs Pegasus.</a:t>
            </a:r>
          </a:p>
          <a:p>
            <a:pPr lvl="1"/>
            <a:r>
              <a:rPr lang="en-US" dirty="0"/>
              <a:t>CVE-2016-4655: map iOS kernel memory</a:t>
            </a:r>
          </a:p>
          <a:p>
            <a:pPr lvl="1"/>
            <a:r>
              <a:rPr lang="en-US" dirty="0"/>
              <a:t>CVE-2016-4656: </a:t>
            </a:r>
            <a:r>
              <a:rPr lang="en-US" dirty="0" err="1"/>
              <a:t>jailbreak</a:t>
            </a:r>
            <a:r>
              <a:rPr lang="en-US" dirty="0" err="1">
                <a:sym typeface="Wingdings" pitchFamily="2" charset="2"/>
              </a:rPr>
              <a:t></a:t>
            </a:r>
            <a:r>
              <a:rPr lang="en-US" dirty="0" err="1"/>
              <a:t>disable</a:t>
            </a:r>
            <a:r>
              <a:rPr lang="en-US" dirty="0"/>
              <a:t> kernel defenses against execution of unsigned binaries</a:t>
            </a:r>
          </a:p>
          <a:p>
            <a:pPr marL="0" indent="0">
              <a:buNone/>
            </a:pPr>
            <a:endParaRPr lang="en-US" dirty="0"/>
          </a:p>
        </p:txBody>
      </p:sp>
      <p:sp>
        <p:nvSpPr>
          <p:cNvPr id="4" name="TextBox 3">
            <a:extLst>
              <a:ext uri="{FF2B5EF4-FFF2-40B4-BE49-F238E27FC236}">
                <a16:creationId xmlns:a16="http://schemas.microsoft.com/office/drawing/2014/main" id="{4282AF29-79EE-B94D-B7BA-3CD03AB85848}"/>
              </a:ext>
            </a:extLst>
          </p:cNvPr>
          <p:cNvSpPr txBox="1"/>
          <p:nvPr/>
        </p:nvSpPr>
        <p:spPr>
          <a:xfrm>
            <a:off x="507270" y="5715000"/>
            <a:ext cx="7265130" cy="523220"/>
          </a:xfrm>
          <a:prstGeom prst="rect">
            <a:avLst/>
          </a:prstGeom>
          <a:noFill/>
        </p:spPr>
        <p:txBody>
          <a:bodyPr wrap="none" rtlCol="0">
            <a:spAutoFit/>
          </a:bodyPr>
          <a:lstStyle/>
          <a:p>
            <a:r>
              <a:rPr lang="en-US" sz="1400" dirty="0"/>
              <a:t>See: </a:t>
            </a:r>
            <a:r>
              <a:rPr lang="en-US" sz="1400" dirty="0">
                <a:hlinkClick r:id="rId2"/>
              </a:rPr>
              <a:t>https://citizenlab.ca/2016/08/million-dollar-dissident-iphone-zero-day-nso-group-uae/</a:t>
            </a:r>
            <a:endParaRPr lang="en-US" sz="1400" dirty="0"/>
          </a:p>
          <a:p>
            <a:r>
              <a:rPr lang="en-US" sz="1400" dirty="0"/>
              <a:t>https://</a:t>
            </a:r>
            <a:r>
              <a:rPr lang="en-US" sz="1400" dirty="0" err="1"/>
              <a:t>info.lookout.com</a:t>
            </a:r>
            <a:r>
              <a:rPr lang="en-US" sz="1400" dirty="0"/>
              <a:t>/</a:t>
            </a:r>
            <a:r>
              <a:rPr lang="en-US" sz="1400" dirty="0" err="1"/>
              <a:t>rs</a:t>
            </a:r>
            <a:r>
              <a:rPr lang="en-US" sz="1400" dirty="0"/>
              <a:t>/051-ESQ-475/images/lookout-</a:t>
            </a:r>
            <a:r>
              <a:rPr lang="en-US" sz="1400" dirty="0" err="1"/>
              <a:t>pegasus</a:t>
            </a:r>
            <a:r>
              <a:rPr lang="en-US" sz="1400" dirty="0"/>
              <a:t>-technical-</a:t>
            </a:r>
            <a:r>
              <a:rPr lang="en-US" sz="1400" dirty="0" err="1"/>
              <a:t>analysis.pdf</a:t>
            </a:r>
            <a:endParaRPr lang="en-US" sz="1400" dirty="0"/>
          </a:p>
        </p:txBody>
      </p:sp>
    </p:spTree>
    <p:extLst>
      <p:ext uri="{BB962C8B-B14F-4D97-AF65-F5344CB8AC3E}">
        <p14:creationId xmlns:p14="http://schemas.microsoft.com/office/powerpoint/2010/main" val="178189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AC6F-2666-0A44-97D3-2FBB70185B07}"/>
              </a:ext>
            </a:extLst>
          </p:cNvPr>
          <p:cNvSpPr>
            <a:spLocks noGrp="1"/>
          </p:cNvSpPr>
          <p:nvPr>
            <p:ph type="title"/>
          </p:nvPr>
        </p:nvSpPr>
        <p:spPr/>
        <p:txBody>
          <a:bodyPr/>
          <a:lstStyle/>
          <a:p>
            <a:r>
              <a:rPr lang="en-US" dirty="0"/>
              <a:t>Sandworm (CVE-2014-4114)</a:t>
            </a:r>
          </a:p>
        </p:txBody>
      </p:sp>
      <p:sp>
        <p:nvSpPr>
          <p:cNvPr id="3" name="Content Placeholder 2">
            <a:extLst>
              <a:ext uri="{FF2B5EF4-FFF2-40B4-BE49-F238E27FC236}">
                <a16:creationId xmlns:a16="http://schemas.microsoft.com/office/drawing/2014/main" id="{C81D9547-BF52-A547-9461-CCCC42B157CD}"/>
              </a:ext>
            </a:extLst>
          </p:cNvPr>
          <p:cNvSpPr>
            <a:spLocks noGrp="1"/>
          </p:cNvSpPr>
          <p:nvPr>
            <p:ph idx="1"/>
          </p:nvPr>
        </p:nvSpPr>
        <p:spPr>
          <a:xfrm>
            <a:off x="457200" y="1527175"/>
            <a:ext cx="8226425" cy="4111625"/>
          </a:xfrm>
        </p:spPr>
        <p:txBody>
          <a:bodyPr/>
          <a:lstStyle/>
          <a:p>
            <a:r>
              <a:rPr lang="en-US" b="1" dirty="0"/>
              <a:t>Sandworm</a:t>
            </a:r>
            <a:r>
              <a:rPr lang="en-US" dirty="0"/>
              <a:t> is the code name of an advanced hacking group attributed to Russian intelligence (GRU).</a:t>
            </a:r>
          </a:p>
          <a:p>
            <a:r>
              <a:rPr lang="en-US" dirty="0"/>
              <a:t>Attacks on Ukraine in June 2014 used CVE-2014-4114.</a:t>
            </a:r>
          </a:p>
          <a:p>
            <a:pPr lvl="1"/>
            <a:r>
              <a:rPr lang="en-US" dirty="0"/>
              <a:t>Now called the “Sandworm exploit”.</a:t>
            </a:r>
          </a:p>
          <a:p>
            <a:r>
              <a:rPr lang="en-US" b="1" dirty="0"/>
              <a:t>Windows OLE Remote Code Execution Vulnerability </a:t>
            </a:r>
          </a:p>
          <a:p>
            <a:r>
              <a:rPr lang="en-US" dirty="0"/>
              <a:t>Microsoft: “An attacker can use this exploit to download and run malware on your PC.” </a:t>
            </a:r>
          </a:p>
          <a:p>
            <a:endParaRPr lang="en-US" dirty="0"/>
          </a:p>
        </p:txBody>
      </p:sp>
      <p:pic>
        <p:nvPicPr>
          <p:cNvPr id="5" name="Picture 4" descr="SandWorm hacking team exploited 0-day against NATOSecurity Affairs">
            <a:extLst>
              <a:ext uri="{FF2B5EF4-FFF2-40B4-BE49-F238E27FC236}">
                <a16:creationId xmlns:a16="http://schemas.microsoft.com/office/drawing/2014/main" id="{AA67069F-8779-7B4B-A098-4AE2167FD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00" y="4648200"/>
            <a:ext cx="5867400" cy="162331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63D8BD-0417-E24C-AC31-CB0EC5C2337E}"/>
              </a:ext>
            </a:extLst>
          </p:cNvPr>
          <p:cNvSpPr/>
          <p:nvPr/>
        </p:nvSpPr>
        <p:spPr>
          <a:xfrm>
            <a:off x="609600" y="6477000"/>
            <a:ext cx="6896100" cy="276999"/>
          </a:xfrm>
          <a:prstGeom prst="rect">
            <a:avLst/>
          </a:prstGeom>
        </p:spPr>
        <p:txBody>
          <a:bodyPr wrap="square">
            <a:spAutoFit/>
          </a:bodyPr>
          <a:lstStyle/>
          <a:p>
            <a:r>
              <a:rPr lang="en-US" sz="1200" dirty="0"/>
              <a:t>https://</a:t>
            </a:r>
            <a:r>
              <a:rPr lang="en-US" sz="1200" dirty="0" err="1"/>
              <a:t>nakedsecurity.sophos.com</a:t>
            </a:r>
            <a:r>
              <a:rPr lang="en-US" sz="1200" dirty="0"/>
              <a:t>/2014/10/15/the-sandworm-malware-what-you-need-to-know/</a:t>
            </a:r>
          </a:p>
        </p:txBody>
      </p:sp>
    </p:spTree>
    <p:extLst>
      <p:ext uri="{BB962C8B-B14F-4D97-AF65-F5344CB8AC3E}">
        <p14:creationId xmlns:p14="http://schemas.microsoft.com/office/powerpoint/2010/main" val="3211470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CAC6F-2666-0A44-97D3-2FBB70185B07}"/>
              </a:ext>
            </a:extLst>
          </p:cNvPr>
          <p:cNvSpPr>
            <a:spLocks noGrp="1"/>
          </p:cNvSpPr>
          <p:nvPr>
            <p:ph type="title"/>
          </p:nvPr>
        </p:nvSpPr>
        <p:spPr/>
        <p:txBody>
          <a:bodyPr/>
          <a:lstStyle/>
          <a:p>
            <a:r>
              <a:rPr lang="en-US" dirty="0"/>
              <a:t>Sandworm </a:t>
            </a:r>
            <a:r>
              <a:rPr lang="en-US" dirty="0" err="1"/>
              <a:t>powerpoint</a:t>
            </a:r>
            <a:r>
              <a:rPr lang="en-US" dirty="0"/>
              <a:t> exploit</a:t>
            </a:r>
          </a:p>
        </p:txBody>
      </p:sp>
      <p:sp>
        <p:nvSpPr>
          <p:cNvPr id="3" name="Content Placeholder 2">
            <a:extLst>
              <a:ext uri="{FF2B5EF4-FFF2-40B4-BE49-F238E27FC236}">
                <a16:creationId xmlns:a16="http://schemas.microsoft.com/office/drawing/2014/main" id="{C81D9547-BF52-A547-9461-CCCC42B157CD}"/>
              </a:ext>
            </a:extLst>
          </p:cNvPr>
          <p:cNvSpPr>
            <a:spLocks noGrp="1"/>
          </p:cNvSpPr>
          <p:nvPr>
            <p:ph idx="1"/>
          </p:nvPr>
        </p:nvSpPr>
        <p:spPr>
          <a:xfrm>
            <a:off x="457200" y="1527175"/>
            <a:ext cx="8226425" cy="4111625"/>
          </a:xfrm>
        </p:spPr>
        <p:txBody>
          <a:bodyPr/>
          <a:lstStyle/>
          <a:p>
            <a:r>
              <a:rPr lang="en-US" dirty="0"/>
              <a:t>Office documents may have embedded scripting. </a:t>
            </a:r>
          </a:p>
          <a:p>
            <a:pPr lvl="1"/>
            <a:r>
              <a:rPr lang="en-US" sz="2000" dirty="0"/>
              <a:t>Opinion: unsafe scripting is Microsoft’s original sin.</a:t>
            </a:r>
          </a:p>
          <a:p>
            <a:r>
              <a:rPr lang="en-US" dirty="0"/>
              <a:t>Object Linking and Embedding (OLE) enables linkages among Office files, which may be external.</a:t>
            </a:r>
          </a:p>
          <a:p>
            <a:r>
              <a:rPr lang="en-US" dirty="0"/>
              <a:t>Sandworm </a:t>
            </a:r>
            <a:r>
              <a:rPr lang="en-US" dirty="0" err="1"/>
              <a:t>powerpoint</a:t>
            </a:r>
            <a:r>
              <a:rPr lang="en-US" dirty="0"/>
              <a:t> doc downloads/launches a malware payload from a remote untrusted location.</a:t>
            </a:r>
          </a:p>
          <a:p>
            <a:r>
              <a:rPr lang="en-US" b="1" dirty="0"/>
              <a:t>Can they do that?</a:t>
            </a:r>
          </a:p>
          <a:p>
            <a:pPr lvl="1"/>
            <a:r>
              <a:rPr lang="en-US" b="1" dirty="0"/>
              <a:t>No</a:t>
            </a:r>
            <a:r>
              <a:rPr lang="en-US" dirty="0"/>
              <a:t>: remote fetches of executables are blocked.</a:t>
            </a:r>
          </a:p>
          <a:p>
            <a:pPr lvl="1"/>
            <a:r>
              <a:rPr lang="en-US" dirty="0"/>
              <a:t>But you can fetch Office scripts and .gifs!</a:t>
            </a:r>
          </a:p>
          <a:p>
            <a:pPr lvl="1"/>
            <a:r>
              <a:rPr lang="en-US" dirty="0"/>
              <a:t>Attack script renames .gif to .exe and launches. </a:t>
            </a:r>
          </a:p>
          <a:p>
            <a:pPr lvl="1"/>
            <a:r>
              <a:rPr lang="en-US" b="1" dirty="0"/>
              <a:t>Oops!</a:t>
            </a:r>
            <a:r>
              <a:rPr lang="en-US" dirty="0"/>
              <a:t>  CVE-2014-4114</a:t>
            </a:r>
          </a:p>
        </p:txBody>
      </p:sp>
    </p:spTree>
    <p:extLst>
      <p:ext uri="{BB962C8B-B14F-4D97-AF65-F5344CB8AC3E}">
        <p14:creationId xmlns:p14="http://schemas.microsoft.com/office/powerpoint/2010/main" val="3555023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Alex </a:t>
            </a:r>
            <a:r>
              <a:rPr lang="en-US" dirty="0" err="1"/>
              <a:t>Stamos</a:t>
            </a:r>
            <a:endParaRPr lang="en-US" dirty="0"/>
          </a:p>
        </p:txBody>
      </p:sp>
      <p:sp>
        <p:nvSpPr>
          <p:cNvPr id="4" name="Content Placeholder 3"/>
          <p:cNvSpPr>
            <a:spLocks noGrp="1"/>
          </p:cNvSpPr>
          <p:nvPr>
            <p:ph idx="1"/>
          </p:nvPr>
        </p:nvSpPr>
        <p:spPr>
          <a:xfrm>
            <a:off x="457200" y="1600200"/>
            <a:ext cx="4343399" cy="4111625"/>
          </a:xfrm>
        </p:spPr>
        <p:txBody>
          <a:bodyPr/>
          <a:lstStyle/>
          <a:p>
            <a:r>
              <a:rPr lang="en-US" dirty="0"/>
              <a:t>Former chief of security at Yahoo and Facebook.</a:t>
            </a:r>
          </a:p>
          <a:p>
            <a:r>
              <a:rPr lang="en-US" dirty="0"/>
              <a:t>Consulting @Zoom for security as it scales up.</a:t>
            </a:r>
          </a:p>
          <a:p>
            <a:r>
              <a:rPr lang="en-US" dirty="0"/>
              <a:t>Now at Stanford teaching software safety/security.</a:t>
            </a:r>
          </a:p>
          <a:p>
            <a:pPr marL="0" indent="0">
              <a:buNone/>
            </a:pPr>
            <a:endParaRPr lang="en-US" dirty="0"/>
          </a:p>
        </p:txBody>
      </p:sp>
      <p:pic>
        <p:nvPicPr>
          <p:cNvPr id="7" name="Picture 2" descr="lex Stamos – Mediu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34217" y="0"/>
            <a:ext cx="4109783" cy="4111625"/>
          </a:xfrm>
          <a:prstGeom prst="rect">
            <a:avLst/>
          </a:prstGeom>
          <a:noFill/>
          <a:ln>
            <a:noFill/>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5" name="TextBox 4"/>
          <p:cNvSpPr txBox="1"/>
          <p:nvPr/>
        </p:nvSpPr>
        <p:spPr>
          <a:xfrm>
            <a:off x="381000" y="4648200"/>
            <a:ext cx="8608196" cy="1754326"/>
          </a:xfrm>
          <a:prstGeom prst="rect">
            <a:avLst/>
          </a:prstGeom>
          <a:noFill/>
        </p:spPr>
        <p:txBody>
          <a:bodyPr wrap="square" rtlCol="0">
            <a:spAutoFit/>
          </a:bodyPr>
          <a:lstStyle/>
          <a:p>
            <a:r>
              <a:rPr lang="en-US" sz="1800" dirty="0">
                <a:solidFill>
                  <a:schemeClr val="tx1"/>
                </a:solidFill>
              </a:rPr>
              <a:t>“Security is about breaking the layers of abstraction in a system.  Computers are so complex that the people that program them have to make basic assumptions about how they work.  And it turns out those basic assumptions are often false: they’re good enough to go build something that works, but not to build something that works securely.     So studying computers down to the lowest level can often be a really good skill.”</a:t>
            </a:r>
          </a:p>
        </p:txBody>
      </p:sp>
    </p:spTree>
    <p:extLst>
      <p:ext uri="{BB962C8B-B14F-4D97-AF65-F5344CB8AC3E}">
        <p14:creationId xmlns:p14="http://schemas.microsoft.com/office/powerpoint/2010/main" val="344792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23B3667-A3B0-924A-9D1E-36670605D377}"/>
              </a:ext>
            </a:extLst>
          </p:cNvPr>
          <p:cNvSpPr>
            <a:spLocks noGrp="1"/>
          </p:cNvSpPr>
          <p:nvPr>
            <p:ph type="title"/>
          </p:nvPr>
        </p:nvSpPr>
        <p:spPr/>
        <p:txBody>
          <a:bodyPr/>
          <a:lstStyle/>
          <a:p>
            <a:r>
              <a:rPr lang="en-US" dirty="0"/>
              <a:t>Attack!</a:t>
            </a:r>
          </a:p>
        </p:txBody>
      </p:sp>
      <p:sp>
        <p:nvSpPr>
          <p:cNvPr id="12" name="Content Placeholder 11">
            <a:extLst>
              <a:ext uri="{FF2B5EF4-FFF2-40B4-BE49-F238E27FC236}">
                <a16:creationId xmlns:a16="http://schemas.microsoft.com/office/drawing/2014/main" id="{AEE7762D-7D6B-314C-871B-3B8C4287FD57}"/>
              </a:ext>
            </a:extLst>
          </p:cNvPr>
          <p:cNvSpPr>
            <a:spLocks noGrp="1"/>
          </p:cNvSpPr>
          <p:nvPr>
            <p:ph idx="1"/>
          </p:nvPr>
        </p:nvSpPr>
        <p:spPr>
          <a:xfrm>
            <a:off x="457199" y="4038600"/>
            <a:ext cx="8382001" cy="2057400"/>
          </a:xfrm>
        </p:spPr>
        <p:txBody>
          <a:bodyPr/>
          <a:lstStyle/>
          <a:p>
            <a:r>
              <a:rPr lang="en-US" dirty="0"/>
              <a:t>Each exploit has preconditions (e.g., network access to the target) and effects, which may enable further steps.</a:t>
            </a:r>
          </a:p>
          <a:p>
            <a:r>
              <a:rPr lang="en-US" dirty="0"/>
              <a:t>An </a:t>
            </a:r>
            <a:r>
              <a:rPr lang="en-US" b="1" dirty="0"/>
              <a:t>attack chain </a:t>
            </a:r>
            <a:r>
              <a:rPr lang="en-US" dirty="0"/>
              <a:t>is a sequence of steps to objective.</a:t>
            </a:r>
          </a:p>
          <a:p>
            <a:r>
              <a:rPr lang="en-US" dirty="0"/>
              <a:t>E.g., install a malware </a:t>
            </a:r>
            <a:r>
              <a:rPr lang="en-US" b="1" dirty="0"/>
              <a:t>payload: </a:t>
            </a:r>
            <a:r>
              <a:rPr lang="en-US" dirty="0"/>
              <a:t>ransomware, rootkit,…</a:t>
            </a:r>
          </a:p>
          <a:p>
            <a:r>
              <a:rPr lang="en-US" dirty="0"/>
              <a:t>Today’s CVEs: </a:t>
            </a:r>
            <a:r>
              <a:rPr lang="en-US" b="1" dirty="0"/>
              <a:t>memory disclosure, drive-by installs</a:t>
            </a:r>
          </a:p>
        </p:txBody>
      </p:sp>
      <p:pic>
        <p:nvPicPr>
          <p:cNvPr id="3076" name="Picture 4" descr="Lock And Key Icons - Download Free Vector Icons | Noun Project">
            <a:extLst>
              <a:ext uri="{FF2B5EF4-FFF2-40B4-BE49-F238E27FC236}">
                <a16:creationId xmlns:a16="http://schemas.microsoft.com/office/drawing/2014/main" id="{95F6ADD6-D417-3245-85E1-7D5DF72B1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0" y="1066800"/>
            <a:ext cx="2540000" cy="2540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729A624-00B1-3644-B5C9-53C9537F20A1}"/>
              </a:ext>
            </a:extLst>
          </p:cNvPr>
          <p:cNvSpPr>
            <a:spLocks noChangeArrowheads="1"/>
          </p:cNvSpPr>
          <p:nvPr/>
        </p:nvSpPr>
        <p:spPr bwMode="auto">
          <a:xfrm>
            <a:off x="1270000" y="1884363"/>
            <a:ext cx="2133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defTabSz="457200"/>
            <a:r>
              <a:rPr lang="en-US" b="1" dirty="0">
                <a:solidFill>
                  <a:srgbClr val="003367"/>
                </a:solidFill>
              </a:rPr>
              <a:t>vulnerability</a:t>
            </a:r>
            <a:endParaRPr lang="en-US" sz="2000" b="1" dirty="0">
              <a:solidFill>
                <a:srgbClr val="003367"/>
              </a:solidFill>
            </a:endParaRPr>
          </a:p>
        </p:txBody>
      </p:sp>
      <p:cxnSp>
        <p:nvCxnSpPr>
          <p:cNvPr id="8" name="Straight Connector 7">
            <a:extLst>
              <a:ext uri="{FF2B5EF4-FFF2-40B4-BE49-F238E27FC236}">
                <a16:creationId xmlns:a16="http://schemas.microsoft.com/office/drawing/2014/main" id="{550F3B4D-6C2F-0D42-9191-32CA75E8AE00}"/>
              </a:ext>
            </a:extLst>
          </p:cNvPr>
          <p:cNvCxnSpPr>
            <a:cxnSpLocks/>
          </p:cNvCxnSpPr>
          <p:nvPr/>
        </p:nvCxnSpPr>
        <p:spPr bwMode="auto">
          <a:xfrm>
            <a:off x="3251200" y="2115195"/>
            <a:ext cx="990600" cy="475605"/>
          </a:xfrm>
          <a:prstGeom prst="line">
            <a:avLst/>
          </a:prstGeom>
          <a:solidFill>
            <a:srgbClr val="00B8FF"/>
          </a:solidFill>
          <a:ln w="38100" cap="flat" cmpd="sng" algn="ctr">
            <a:solidFill>
              <a:schemeClr val="tx2">
                <a:lumMod val="50000"/>
              </a:schemeClr>
            </a:solidFill>
            <a:prstDash val="solid"/>
            <a:round/>
            <a:headEnd type="none" w="med" len="med"/>
            <a:tailEnd type="triangle" w="med" len="med"/>
          </a:ln>
          <a:effectLst/>
        </p:spPr>
      </p:cxnSp>
      <p:sp>
        <p:nvSpPr>
          <p:cNvPr id="10" name="Rectangle 9">
            <a:extLst>
              <a:ext uri="{FF2B5EF4-FFF2-40B4-BE49-F238E27FC236}">
                <a16:creationId xmlns:a16="http://schemas.microsoft.com/office/drawing/2014/main" id="{2998BF6E-7D95-0C45-B120-4693DDC8D5B5}"/>
              </a:ext>
            </a:extLst>
          </p:cNvPr>
          <p:cNvSpPr>
            <a:spLocks noChangeArrowheads="1"/>
          </p:cNvSpPr>
          <p:nvPr/>
        </p:nvSpPr>
        <p:spPr bwMode="auto">
          <a:xfrm>
            <a:off x="5105400" y="1545219"/>
            <a:ext cx="3124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defTabSz="457200"/>
            <a:r>
              <a:rPr lang="en-US" b="1" dirty="0">
                <a:solidFill>
                  <a:srgbClr val="003367"/>
                </a:solidFill>
              </a:rPr>
              <a:t>exploit</a:t>
            </a:r>
            <a:endParaRPr lang="en-US" sz="2000" b="1" dirty="0">
              <a:solidFill>
                <a:srgbClr val="003367"/>
              </a:solidFill>
            </a:endParaRPr>
          </a:p>
        </p:txBody>
      </p:sp>
      <p:cxnSp>
        <p:nvCxnSpPr>
          <p:cNvPr id="11" name="Straight Connector 10">
            <a:extLst>
              <a:ext uri="{FF2B5EF4-FFF2-40B4-BE49-F238E27FC236}">
                <a16:creationId xmlns:a16="http://schemas.microsoft.com/office/drawing/2014/main" id="{7FF48354-E388-F841-B66E-26F11988E7B9}"/>
              </a:ext>
            </a:extLst>
          </p:cNvPr>
          <p:cNvCxnSpPr>
            <a:cxnSpLocks/>
          </p:cNvCxnSpPr>
          <p:nvPr/>
        </p:nvCxnSpPr>
        <p:spPr bwMode="auto">
          <a:xfrm flipH="1">
            <a:off x="4927600" y="1884363"/>
            <a:ext cx="1168400" cy="614479"/>
          </a:xfrm>
          <a:prstGeom prst="line">
            <a:avLst/>
          </a:prstGeom>
          <a:solidFill>
            <a:srgbClr val="00B8FF"/>
          </a:solidFill>
          <a:ln w="38100" cap="flat" cmpd="sng" algn="ctr">
            <a:solidFill>
              <a:schemeClr val="tx2">
                <a:lumMod val="50000"/>
              </a:schemeClr>
            </a:solidFill>
            <a:prstDash val="solid"/>
            <a:round/>
            <a:headEnd type="none" w="med" len="med"/>
            <a:tailEnd type="triangle" w="med" len="med"/>
          </a:ln>
          <a:effectLst/>
        </p:spPr>
      </p:cxnSp>
      <p:pic>
        <p:nvPicPr>
          <p:cNvPr id="21" name="Picture 2" descr="CVE">
            <a:extLst>
              <a:ext uri="{FF2B5EF4-FFF2-40B4-BE49-F238E27FC236}">
                <a16:creationId xmlns:a16="http://schemas.microsoft.com/office/drawing/2014/main" id="{24F60D33-0B36-9041-A870-DA07508CF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77646"/>
            <a:ext cx="1981200" cy="9271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You're one of 22,802,117 people pwned in the db8151dd data breach -  Knoxville IT Support | JM Addington Technology Solutions">
            <a:extLst>
              <a:ext uri="{FF2B5EF4-FFF2-40B4-BE49-F238E27FC236}">
                <a16:creationId xmlns:a16="http://schemas.microsoft.com/office/drawing/2014/main" id="{B39198A4-05E9-054A-9C20-A3A077AD9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105723"/>
            <a:ext cx="1524000" cy="110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35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hat is a Buffer Overflow | Attack Types and Prevention Methods | Imperva">
            <a:extLst>
              <a:ext uri="{FF2B5EF4-FFF2-40B4-BE49-F238E27FC236}">
                <a16:creationId xmlns:a16="http://schemas.microsoft.com/office/drawing/2014/main" id="{7B8C13AC-4637-F642-9888-3F4DA0C2B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1600"/>
            <a:ext cx="7683500"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155F48E3-17DA-BF4C-8A57-0373D696E52B}"/>
              </a:ext>
            </a:extLst>
          </p:cNvPr>
          <p:cNvSpPr/>
          <p:nvPr/>
        </p:nvSpPr>
        <p:spPr>
          <a:xfrm>
            <a:off x="914400" y="6324600"/>
            <a:ext cx="6934200" cy="307777"/>
          </a:xfrm>
          <a:prstGeom prst="rect">
            <a:avLst/>
          </a:prstGeom>
        </p:spPr>
        <p:txBody>
          <a:bodyPr wrap="square">
            <a:spAutoFit/>
          </a:bodyPr>
          <a:lstStyle/>
          <a:p>
            <a:r>
              <a:rPr lang="en-US" sz="1400" dirty="0">
                <a:solidFill>
                  <a:srgbClr val="000000"/>
                </a:solidFill>
              </a:rPr>
              <a:t>Graphic from https://</a:t>
            </a:r>
            <a:r>
              <a:rPr lang="en-US" sz="1400" dirty="0" err="1">
                <a:solidFill>
                  <a:srgbClr val="000000"/>
                </a:solidFill>
              </a:rPr>
              <a:t>www.cloudflare.com</a:t>
            </a:r>
            <a:r>
              <a:rPr lang="en-US" sz="1400" dirty="0">
                <a:solidFill>
                  <a:srgbClr val="000000"/>
                </a:solidFill>
              </a:rPr>
              <a:t>/learning/security/threats/buffer-overflow/</a:t>
            </a:r>
          </a:p>
        </p:txBody>
      </p:sp>
      <p:sp>
        <p:nvSpPr>
          <p:cNvPr id="2" name="Title 1">
            <a:extLst>
              <a:ext uri="{FF2B5EF4-FFF2-40B4-BE49-F238E27FC236}">
                <a16:creationId xmlns:a16="http://schemas.microsoft.com/office/drawing/2014/main" id="{D0B964E5-6086-A84F-811A-A344A067DF64}"/>
              </a:ext>
            </a:extLst>
          </p:cNvPr>
          <p:cNvSpPr>
            <a:spLocks noGrp="1"/>
          </p:cNvSpPr>
          <p:nvPr>
            <p:ph type="title"/>
          </p:nvPr>
        </p:nvSpPr>
        <p:spPr/>
        <p:txBody>
          <a:bodyPr/>
          <a:lstStyle/>
          <a:p>
            <a:r>
              <a:rPr lang="en-US" sz="3600" dirty="0"/>
              <a:t>Stack buffer overflow RCE</a:t>
            </a:r>
          </a:p>
        </p:txBody>
      </p:sp>
      <p:sp>
        <p:nvSpPr>
          <p:cNvPr id="4" name="Content Placeholder 3">
            <a:extLst>
              <a:ext uri="{FF2B5EF4-FFF2-40B4-BE49-F238E27FC236}">
                <a16:creationId xmlns:a16="http://schemas.microsoft.com/office/drawing/2014/main" id="{03389E52-CEE4-BC4E-A3FC-7D8EBE9209E0}"/>
              </a:ext>
            </a:extLst>
          </p:cNvPr>
          <p:cNvSpPr>
            <a:spLocks noGrp="1"/>
          </p:cNvSpPr>
          <p:nvPr>
            <p:ph idx="1"/>
          </p:nvPr>
        </p:nvSpPr>
        <p:spPr>
          <a:xfrm>
            <a:off x="460248" y="3508375"/>
            <a:ext cx="8226425" cy="2282825"/>
          </a:xfrm>
        </p:spPr>
        <p:txBody>
          <a:bodyPr/>
          <a:lstStyle/>
          <a:p>
            <a:r>
              <a:rPr lang="en-US" dirty="0"/>
              <a:t>A </a:t>
            </a:r>
            <a:r>
              <a:rPr lang="en-US" b="1" dirty="0"/>
              <a:t>buffer</a:t>
            </a:r>
            <a:r>
              <a:rPr lang="en-US" dirty="0"/>
              <a:t> is a block of memory used to store some data. </a:t>
            </a:r>
          </a:p>
          <a:p>
            <a:r>
              <a:rPr lang="en-US" dirty="0"/>
              <a:t>A </a:t>
            </a:r>
            <a:r>
              <a:rPr lang="en-US" b="1" dirty="0"/>
              <a:t>buffer overflow </a:t>
            </a:r>
            <a:r>
              <a:rPr lang="en-US" dirty="0"/>
              <a:t>condition exists when a program writes or operates on a buffer without limit of its size.</a:t>
            </a:r>
          </a:p>
          <a:p>
            <a:r>
              <a:rPr lang="en-US" dirty="0"/>
              <a:t>We examined in detail a buffer overflow exploit leading to remote code execution (RCE).</a:t>
            </a:r>
          </a:p>
          <a:p>
            <a:r>
              <a:rPr lang="en-US" dirty="0"/>
              <a:t>Buffer overruns also occur on reads! </a:t>
            </a:r>
          </a:p>
        </p:txBody>
      </p:sp>
    </p:spTree>
    <p:extLst>
      <p:ext uri="{BB962C8B-B14F-4D97-AF65-F5344CB8AC3E}">
        <p14:creationId xmlns:p14="http://schemas.microsoft.com/office/powerpoint/2010/main" val="331769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7778537" cy="6858000"/>
          </a:xfrm>
          <a:prstGeom prst="rect">
            <a:avLst/>
          </a:prstGeom>
        </p:spPr>
      </p:pic>
      <p:pic>
        <p:nvPicPr>
          <p:cNvPr id="3" name="Picture 2" descr="mage result for d'o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186" y="-16329"/>
            <a:ext cx="2192471" cy="1387930"/>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bwMode="auto">
          <a:xfrm>
            <a:off x="6096000" y="92529"/>
            <a:ext cx="888186" cy="36467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113033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E1A7-434F-9D44-8444-8643D07A34DE}"/>
              </a:ext>
            </a:extLst>
          </p:cNvPr>
          <p:cNvSpPr>
            <a:spLocks noGrp="1"/>
          </p:cNvSpPr>
          <p:nvPr>
            <p:ph type="title"/>
          </p:nvPr>
        </p:nvSpPr>
        <p:spPr/>
        <p:txBody>
          <a:bodyPr/>
          <a:lstStyle/>
          <a:p>
            <a:r>
              <a:rPr lang="en-US" dirty="0"/>
              <a:t>Bleeds</a:t>
            </a:r>
          </a:p>
        </p:txBody>
      </p:sp>
      <p:sp>
        <p:nvSpPr>
          <p:cNvPr id="12" name="Content Placeholder 11"/>
          <p:cNvSpPr>
            <a:spLocks noGrp="1"/>
          </p:cNvSpPr>
          <p:nvPr>
            <p:ph idx="1"/>
          </p:nvPr>
        </p:nvSpPr>
        <p:spPr>
          <a:xfrm>
            <a:off x="457200" y="2136775"/>
            <a:ext cx="8226425" cy="4111625"/>
          </a:xfrm>
        </p:spPr>
        <p:txBody>
          <a:bodyPr/>
          <a:lstStyle/>
          <a:p>
            <a:r>
              <a:rPr lang="en-US" sz="2400" b="0" dirty="0"/>
              <a:t>The </a:t>
            </a:r>
            <a:r>
              <a:rPr lang="en-US" sz="2400" b="0" dirty="0" err="1"/>
              <a:t>CloudFlare</a:t>
            </a:r>
            <a:r>
              <a:rPr lang="en-US" sz="2400" b="0" dirty="0"/>
              <a:t> bug has been dubbed “</a:t>
            </a:r>
            <a:r>
              <a:rPr lang="en-US" sz="2400" b="0" dirty="0" err="1"/>
              <a:t>cloudbleed</a:t>
            </a:r>
            <a:r>
              <a:rPr lang="en-US" sz="2400" b="0" dirty="0"/>
              <a:t>”.</a:t>
            </a:r>
          </a:p>
          <a:p>
            <a:r>
              <a:rPr lang="en-US" sz="2400" b="0" dirty="0"/>
              <a:t>It is named after an earlier bug called “</a:t>
            </a:r>
            <a:r>
              <a:rPr lang="en-US" sz="2400" b="0" dirty="0" err="1"/>
              <a:t>heartbleed</a:t>
            </a:r>
            <a:r>
              <a:rPr lang="en-US" sz="2400" b="0" dirty="0"/>
              <a:t>” in a widely used SSL library (also discovered by Google).</a:t>
            </a:r>
          </a:p>
          <a:p>
            <a:r>
              <a:rPr lang="en-US" sz="2400" b="0" dirty="0"/>
              <a:t>These “bleed” bugs both result in the server exposing random data from its heap.</a:t>
            </a:r>
          </a:p>
          <a:p>
            <a:pPr lvl="1"/>
            <a:r>
              <a:rPr lang="en-US" b="0" dirty="0"/>
              <a:t>Code gets a pointer to a heap block.</a:t>
            </a:r>
          </a:p>
          <a:p>
            <a:pPr lvl="1"/>
            <a:r>
              <a:rPr lang="en-US" b="0" dirty="0"/>
              <a:t>Writes heap block contents to a socket.</a:t>
            </a:r>
          </a:p>
          <a:p>
            <a:pPr lvl="1"/>
            <a:r>
              <a:rPr lang="en-US" b="0" dirty="0"/>
              <a:t>Overruns: sends out data “past the end” of the block.</a:t>
            </a:r>
          </a:p>
          <a:p>
            <a:pPr lvl="1"/>
            <a:r>
              <a:rPr lang="en-US" b="0" dirty="0"/>
              <a:t>What is past the end?  Other heap blocks.</a:t>
            </a:r>
          </a:p>
          <a:p>
            <a:pPr lvl="1"/>
            <a:r>
              <a:rPr lang="en-US" b="0" dirty="0"/>
              <a:t>What is in them?  Anything.  </a:t>
            </a:r>
            <a:r>
              <a:rPr lang="en-US" dirty="0"/>
              <a:t>Everything</a:t>
            </a:r>
            <a:r>
              <a:rPr lang="en-US" b="0" dirty="0"/>
              <a:t>.</a:t>
            </a:r>
          </a:p>
          <a:p>
            <a:pPr marL="457200" lvl="1" indent="0">
              <a:buNone/>
            </a:pPr>
            <a:endParaRPr lang="en-US" sz="2000" b="0" dirty="0"/>
          </a:p>
        </p:txBody>
      </p:sp>
      <p:pic>
        <p:nvPicPr>
          <p:cNvPr id="13" name="Content Placeholder 5"/>
          <p:cNvPicPr>
            <a:picLocks noChangeAspect="1"/>
          </p:cNvPicPr>
          <p:nvPr/>
        </p:nvPicPr>
        <p:blipFill>
          <a:blip r:embed="rId2"/>
          <a:srcRect t="2025" b="2025"/>
          <a:stretch>
            <a:fillRect/>
          </a:stretch>
        </p:blipFill>
        <p:spPr bwMode="auto">
          <a:xfrm>
            <a:off x="304800" y="3566"/>
            <a:ext cx="3963930" cy="19812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14" name="Picture 13"/>
          <p:cNvPicPr>
            <a:picLocks noChangeAspect="1"/>
          </p:cNvPicPr>
          <p:nvPr/>
        </p:nvPicPr>
        <p:blipFill>
          <a:blip r:embed="rId3"/>
          <a:stretch>
            <a:fillRect/>
          </a:stretch>
        </p:blipFill>
        <p:spPr>
          <a:xfrm>
            <a:off x="6210300" y="76200"/>
            <a:ext cx="1943100" cy="1943100"/>
          </a:xfrm>
          <a:prstGeom prst="rect">
            <a:avLst/>
          </a:prstGeom>
        </p:spPr>
      </p:pic>
    </p:spTree>
    <p:extLst>
      <p:ext uri="{BB962C8B-B14F-4D97-AF65-F5344CB8AC3E}">
        <p14:creationId xmlns:p14="http://schemas.microsoft.com/office/powerpoint/2010/main" val="1954342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b="64630"/>
          <a:stretch/>
        </p:blipFill>
        <p:spPr>
          <a:xfrm>
            <a:off x="609600" y="130201"/>
            <a:ext cx="8116141" cy="6118199"/>
          </a:xfrm>
          <a:prstGeom prst="rect">
            <a:avLst/>
          </a:prstGeom>
        </p:spPr>
      </p:pic>
      <p:pic>
        <p:nvPicPr>
          <p:cNvPr id="5" name="Picture 4"/>
          <p:cNvPicPr>
            <a:picLocks noChangeAspect="1"/>
          </p:cNvPicPr>
          <p:nvPr/>
        </p:nvPicPr>
        <p:blipFill>
          <a:blip r:embed="rId3"/>
          <a:stretch>
            <a:fillRect/>
          </a:stretch>
        </p:blipFill>
        <p:spPr>
          <a:xfrm>
            <a:off x="7124700" y="4838700"/>
            <a:ext cx="1943100" cy="1943100"/>
          </a:xfrm>
          <a:prstGeom prst="rect">
            <a:avLst/>
          </a:prstGeom>
        </p:spPr>
      </p:pic>
    </p:spTree>
    <p:extLst>
      <p:ext uri="{BB962C8B-B14F-4D97-AF65-F5344CB8AC3E}">
        <p14:creationId xmlns:p14="http://schemas.microsoft.com/office/powerpoint/2010/main" val="577444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67805"/>
          <a:stretch/>
        </p:blipFill>
        <p:spPr>
          <a:xfrm>
            <a:off x="381000" y="457200"/>
            <a:ext cx="8440113" cy="5791200"/>
          </a:xfrm>
          <a:prstGeom prst="rect">
            <a:avLst/>
          </a:prstGeom>
        </p:spPr>
      </p:pic>
      <p:pic>
        <p:nvPicPr>
          <p:cNvPr id="3" name="Picture 2"/>
          <p:cNvPicPr>
            <a:picLocks noChangeAspect="1"/>
          </p:cNvPicPr>
          <p:nvPr/>
        </p:nvPicPr>
        <p:blipFill>
          <a:blip r:embed="rId3"/>
          <a:stretch>
            <a:fillRect/>
          </a:stretch>
        </p:blipFill>
        <p:spPr>
          <a:xfrm>
            <a:off x="7543800" y="5257800"/>
            <a:ext cx="1524000" cy="1524000"/>
          </a:xfrm>
          <a:prstGeom prst="rect">
            <a:avLst/>
          </a:prstGeom>
        </p:spPr>
      </p:pic>
    </p:spTree>
    <p:extLst>
      <p:ext uri="{BB962C8B-B14F-4D97-AF65-F5344CB8AC3E}">
        <p14:creationId xmlns:p14="http://schemas.microsoft.com/office/powerpoint/2010/main" val="3071337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A5BB2B-C66D-C14C-AE97-174C6A08752E}"/>
              </a:ext>
            </a:extLst>
          </p:cNvPr>
          <p:cNvSpPr>
            <a:spLocks noGrp="1"/>
          </p:cNvSpPr>
          <p:nvPr>
            <p:ph type="title"/>
          </p:nvPr>
        </p:nvSpPr>
        <p:spPr/>
        <p:txBody>
          <a:bodyPr/>
          <a:lstStyle/>
          <a:p>
            <a:r>
              <a:rPr lang="en-US" dirty="0"/>
              <a:t>Memory disclosure</a:t>
            </a:r>
          </a:p>
        </p:txBody>
      </p:sp>
      <p:sp>
        <p:nvSpPr>
          <p:cNvPr id="4" name="Content Placeholder 3">
            <a:extLst>
              <a:ext uri="{FF2B5EF4-FFF2-40B4-BE49-F238E27FC236}">
                <a16:creationId xmlns:a16="http://schemas.microsoft.com/office/drawing/2014/main" id="{CA1D6C11-4D5E-0145-8913-ABA72FC8F180}"/>
              </a:ext>
            </a:extLst>
          </p:cNvPr>
          <p:cNvSpPr>
            <a:spLocks noGrp="1"/>
          </p:cNvSpPr>
          <p:nvPr>
            <p:ph idx="1"/>
          </p:nvPr>
        </p:nvSpPr>
        <p:spPr/>
        <p:txBody>
          <a:bodyPr/>
          <a:lstStyle/>
          <a:p>
            <a:r>
              <a:rPr lang="en-US" b="1" dirty="0"/>
              <a:t>Bleeds</a:t>
            </a:r>
            <a:r>
              <a:rPr lang="en-US" dirty="0"/>
              <a:t>.  Memory disclosure resulting from buffer overruns that occur on reads, exposing data that resides past the end of the buffer.</a:t>
            </a:r>
          </a:p>
          <a:p>
            <a:pPr lvl="1"/>
            <a:r>
              <a:rPr lang="en-US" b="1" dirty="0"/>
              <a:t>Heartbleed</a:t>
            </a:r>
            <a:r>
              <a:rPr lang="en-US" dirty="0"/>
              <a:t> (CVE-2014-0160) in OpenSSL</a:t>
            </a:r>
            <a:endParaRPr lang="en-US" b="1" dirty="0"/>
          </a:p>
          <a:p>
            <a:pPr lvl="1"/>
            <a:r>
              <a:rPr lang="en-US" b="1" dirty="0" err="1"/>
              <a:t>Cloudbleed</a:t>
            </a:r>
            <a:r>
              <a:rPr lang="en-US" dirty="0"/>
              <a:t> (site-specific) in Cloudflare service</a:t>
            </a:r>
          </a:p>
          <a:p>
            <a:r>
              <a:rPr lang="en-US" b="1" dirty="0"/>
              <a:t>Side channels</a:t>
            </a:r>
            <a:r>
              <a:rPr lang="en-US" dirty="0"/>
              <a:t>.  Memory disclosure through side effects of operations.</a:t>
            </a:r>
          </a:p>
          <a:p>
            <a:pPr lvl="1"/>
            <a:r>
              <a:rPr lang="en-US" b="1" dirty="0"/>
              <a:t>Meltdown</a:t>
            </a:r>
            <a:r>
              <a:rPr lang="en-US" dirty="0"/>
              <a:t> (CVE-2017-5754)</a:t>
            </a:r>
          </a:p>
          <a:p>
            <a:r>
              <a:rPr lang="en-US" dirty="0"/>
              <a:t>These vulnerabilities lead to </a:t>
            </a:r>
            <a:r>
              <a:rPr lang="en-US" b="1" dirty="0"/>
              <a:t>complete compromise </a:t>
            </a:r>
            <a:r>
              <a:rPr lang="en-US" dirty="0"/>
              <a:t>due to leakage of passwords and crypto keys.</a:t>
            </a:r>
          </a:p>
        </p:txBody>
      </p:sp>
      <p:pic>
        <p:nvPicPr>
          <p:cNvPr id="5" name="Picture 4">
            <a:extLst>
              <a:ext uri="{FF2B5EF4-FFF2-40B4-BE49-F238E27FC236}">
                <a16:creationId xmlns:a16="http://schemas.microsoft.com/office/drawing/2014/main" id="{577E27DE-7A72-D145-8469-427C1794686B}"/>
              </a:ext>
            </a:extLst>
          </p:cNvPr>
          <p:cNvPicPr>
            <a:picLocks noChangeAspect="1"/>
          </p:cNvPicPr>
          <p:nvPr/>
        </p:nvPicPr>
        <p:blipFill>
          <a:blip r:embed="rId2"/>
          <a:stretch>
            <a:fillRect/>
          </a:stretch>
        </p:blipFill>
        <p:spPr>
          <a:xfrm>
            <a:off x="8001000" y="2438400"/>
            <a:ext cx="838200" cy="838200"/>
          </a:xfrm>
          <a:prstGeom prst="rect">
            <a:avLst/>
          </a:prstGeom>
        </p:spPr>
      </p:pic>
      <p:pic>
        <p:nvPicPr>
          <p:cNvPr id="5122" name="Picture 2" descr="Cloudbleed: What It Means for Users and MSPs | Gillware Inc">
            <a:extLst>
              <a:ext uri="{FF2B5EF4-FFF2-40B4-BE49-F238E27FC236}">
                <a16:creationId xmlns:a16="http://schemas.microsoft.com/office/drawing/2014/main" id="{505880D9-36D0-C642-AEE3-60412F6AD0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3713" y="3291544"/>
            <a:ext cx="825487" cy="5946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1CB87F9-B2CF-6842-8488-8D6329556366}"/>
              </a:ext>
            </a:extLst>
          </p:cNvPr>
          <p:cNvPicPr>
            <a:picLocks noChangeAspect="1"/>
          </p:cNvPicPr>
          <p:nvPr/>
        </p:nvPicPr>
        <p:blipFill rotWithShape="1">
          <a:blip r:embed="rId4">
            <a:extLst>
              <a:ext uri="{28A0092B-C50C-407E-A947-70E740481C1C}">
                <a14:useLocalDpi xmlns:a14="http://schemas.microsoft.com/office/drawing/2010/main" val="0"/>
              </a:ext>
            </a:extLst>
          </a:blip>
          <a:srcRect l="13962" t="10330" r="52503" b="32181"/>
          <a:stretch/>
        </p:blipFill>
        <p:spPr>
          <a:xfrm>
            <a:off x="8013713" y="4115096"/>
            <a:ext cx="825487" cy="943414"/>
          </a:xfrm>
          <a:prstGeom prst="rect">
            <a:avLst/>
          </a:prstGeom>
        </p:spPr>
      </p:pic>
    </p:spTree>
    <p:extLst>
      <p:ext uri="{BB962C8B-B14F-4D97-AF65-F5344CB8AC3E}">
        <p14:creationId xmlns:p14="http://schemas.microsoft.com/office/powerpoint/2010/main" val="454338164"/>
      </p:ext>
    </p:extLst>
  </p:cSld>
  <p:clrMapOvr>
    <a:masterClrMapping/>
  </p:clrMapOvr>
</p:sld>
</file>

<file path=ppt/theme/theme1.xml><?xml version="1.0" encoding="utf-8"?>
<a:theme xmlns:a="http://schemas.openxmlformats.org/drawingml/2006/main" name="6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134196</TotalTime>
  <Words>1495</Words>
  <Application>Microsoft Macintosh PowerPoint</Application>
  <PresentationFormat>On-screen Show (4:3)</PresentationFormat>
  <Paragraphs>135</Paragraphs>
  <Slides>24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Calibri</vt:lpstr>
      <vt:lpstr>CIDFont+F2</vt:lpstr>
      <vt:lpstr>Gill Sans MT</vt:lpstr>
      <vt:lpstr>Lucida Sans Unicode</vt:lpstr>
      <vt:lpstr>Times New Roman</vt:lpstr>
      <vt:lpstr>6_Default Design</vt:lpstr>
      <vt:lpstr>1_Default Design</vt:lpstr>
      <vt:lpstr>PowerPoint Presentation</vt:lpstr>
      <vt:lpstr>CVE database</vt:lpstr>
      <vt:lpstr>Attack!</vt:lpstr>
      <vt:lpstr>Stack buffer overflow RCE</vt:lpstr>
      <vt:lpstr>PowerPoint Presentation</vt:lpstr>
      <vt:lpstr>Bleeds</vt:lpstr>
      <vt:lpstr>PowerPoint Presentation</vt:lpstr>
      <vt:lpstr>PowerPoint Presentation</vt:lpstr>
      <vt:lpstr>Memory disclosure</vt:lpstr>
      <vt:lpstr>Meltdown</vt:lpstr>
      <vt:lpstr>Anatomy of Meltdown</vt:lpstr>
      <vt:lpstr>Meltdown defenses</vt:lpstr>
      <vt:lpstr>PowerPoint Presentation</vt:lpstr>
      <vt:lpstr>Trusting Programs</vt:lpstr>
      <vt:lpstr>Malware payload: ransomware</vt:lpstr>
      <vt:lpstr>Malware payload: Rootkit</vt:lpstr>
      <vt:lpstr>Malware: just say no</vt:lpstr>
      <vt:lpstr>Drive-by installs</vt:lpstr>
      <vt:lpstr>Pegasus spyware</vt:lpstr>
      <vt:lpstr>Facebook sues NSO over Pegasus</vt:lpstr>
      <vt:lpstr>NSO’s Trident exploit chain for iOS</vt:lpstr>
      <vt:lpstr>Sandworm (CVE-2014-4114)</vt:lpstr>
      <vt:lpstr>Sandworm powerpoint exploit</vt:lpstr>
      <vt:lpstr>Alex Stamos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5588</cp:revision>
  <cp:lastPrinted>2019-09-06T14:37:54Z</cp:lastPrinted>
  <dcterms:created xsi:type="dcterms:W3CDTF">2011-04-11T18:52:21Z</dcterms:created>
  <dcterms:modified xsi:type="dcterms:W3CDTF">2020-10-18T18:45:36Z</dcterms:modified>
  <cp:category/>
</cp:coreProperties>
</file>