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8056" r:id="rId1"/>
    <p:sldMasterId id="2147488079" r:id="rId2"/>
  </p:sldMasterIdLst>
  <p:notesMasterIdLst>
    <p:notesMasterId r:id="rId32"/>
  </p:notesMasterIdLst>
  <p:handoutMasterIdLst>
    <p:handoutMasterId r:id="rId33"/>
  </p:handoutMasterIdLst>
  <p:sldIdLst>
    <p:sldId id="1442" r:id="rId3"/>
    <p:sldId id="1980" r:id="rId4"/>
    <p:sldId id="1977" r:id="rId5"/>
    <p:sldId id="1979" r:id="rId6"/>
    <p:sldId id="1978" r:id="rId7"/>
    <p:sldId id="1976" r:id="rId8"/>
    <p:sldId id="1121" r:id="rId9"/>
    <p:sldId id="1772" r:id="rId10"/>
    <p:sldId id="1981" r:id="rId11"/>
    <p:sldId id="1657" r:id="rId12"/>
    <p:sldId id="1810" r:id="rId13"/>
    <p:sldId id="1822" r:id="rId14"/>
    <p:sldId id="1742" r:id="rId15"/>
    <p:sldId id="1739" r:id="rId16"/>
    <p:sldId id="1740" r:id="rId17"/>
    <p:sldId id="1982" r:id="rId18"/>
    <p:sldId id="1708" r:id="rId19"/>
    <p:sldId id="1985" r:id="rId20"/>
    <p:sldId id="1806" r:id="rId21"/>
    <p:sldId id="1718" r:id="rId22"/>
    <p:sldId id="1686" r:id="rId23"/>
    <p:sldId id="1687" r:id="rId24"/>
    <p:sldId id="1688" r:id="rId25"/>
    <p:sldId id="1689" r:id="rId26"/>
    <p:sldId id="1698" r:id="rId27"/>
    <p:sldId id="1699" r:id="rId28"/>
    <p:sldId id="1991" r:id="rId29"/>
    <p:sldId id="1992" r:id="rId30"/>
    <p:sldId id="1984" r:id="rId31"/>
  </p:sldIdLst>
  <p:sldSz cx="9144000" cy="6858000" type="screen4x3"/>
  <p:notesSz cx="6858000" cy="9144000"/>
  <p:defaultTextStyle>
    <a:defPPr>
      <a:defRPr lang="en-GB"/>
    </a:defPPr>
    <a:lvl1pPr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1pPr>
    <a:lvl2pPr marL="742950" indent="-28575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2pPr>
    <a:lvl3pPr marL="11430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3pPr>
    <a:lvl4pPr marL="16002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4pPr>
    <a:lvl5pPr marL="2057400" indent="-228600" algn="l" defTabSz="457200" rtl="0" fontAlgn="base">
      <a:spcBef>
        <a:spcPct val="0"/>
      </a:spcBef>
      <a:spcAft>
        <a:spcPct val="0"/>
      </a:spcAft>
      <a:defRPr sz="2400" kern="1200">
        <a:solidFill>
          <a:schemeClr val="bg1"/>
        </a:solidFill>
        <a:latin typeface="Arial" charset="0"/>
        <a:ea typeface="ＭＳ Ｐゴシック" charset="0"/>
        <a:cs typeface="ＭＳ Ｐゴシック" charset="0"/>
      </a:defRPr>
    </a:lvl5pPr>
    <a:lvl6pPr marL="2286000" algn="l" defTabSz="457200" rtl="0" eaLnBrk="1" latinLnBrk="0" hangingPunct="1">
      <a:defRPr sz="2400" kern="1200">
        <a:solidFill>
          <a:schemeClr val="bg1"/>
        </a:solidFill>
        <a:latin typeface="Arial" charset="0"/>
        <a:ea typeface="ＭＳ Ｐゴシック" charset="0"/>
        <a:cs typeface="ＭＳ Ｐゴシック" charset="0"/>
      </a:defRPr>
    </a:lvl6pPr>
    <a:lvl7pPr marL="2743200" algn="l" defTabSz="457200" rtl="0" eaLnBrk="1" latinLnBrk="0" hangingPunct="1">
      <a:defRPr sz="2400" kern="1200">
        <a:solidFill>
          <a:schemeClr val="bg1"/>
        </a:solidFill>
        <a:latin typeface="Arial" charset="0"/>
        <a:ea typeface="ＭＳ Ｐゴシック" charset="0"/>
        <a:cs typeface="ＭＳ Ｐゴシック" charset="0"/>
      </a:defRPr>
    </a:lvl7pPr>
    <a:lvl8pPr marL="3200400" algn="l" defTabSz="457200" rtl="0" eaLnBrk="1" latinLnBrk="0" hangingPunct="1">
      <a:defRPr sz="2400" kern="1200">
        <a:solidFill>
          <a:schemeClr val="bg1"/>
        </a:solidFill>
        <a:latin typeface="Arial" charset="0"/>
        <a:ea typeface="ＭＳ Ｐゴシック" charset="0"/>
        <a:cs typeface="ＭＳ Ｐゴシック" charset="0"/>
      </a:defRPr>
    </a:lvl8pPr>
    <a:lvl9pPr marL="3657600" algn="l" defTabSz="457200" rtl="0" eaLnBrk="1" latinLnBrk="0" hangingPunct="1">
      <a:defRPr sz="2400" kern="1200">
        <a:solidFill>
          <a:schemeClr val="bg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264D"/>
    <a:srgbClr val="FFFFFF"/>
    <a:srgbClr val="F3F3F3"/>
    <a:srgbClr val="5A8DFB"/>
    <a:srgbClr val="618FFD"/>
    <a:srgbClr val="636464"/>
    <a:srgbClr val="46FF77"/>
    <a:srgbClr val="E8161F"/>
    <a:srgbClr val="E8E1B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586"/>
    <p:restoredTop sz="82585" autoAdjust="0"/>
  </p:normalViewPr>
  <p:slideViewPr>
    <p:cSldViewPr>
      <p:cViewPr varScale="1">
        <p:scale>
          <a:sx n="105" d="100"/>
          <a:sy n="105" d="100"/>
        </p:scale>
        <p:origin x="2256" y="176"/>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 d="1"/>
        <a:sy n="1" d="1"/>
      </p:scale>
      <p:origin x="0" y="17192"/>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09A2146B-DAF8-B848-93CC-EAF3C4A7D254}" type="datetime1">
              <a:rPr lang="en-US"/>
              <a:pPr>
                <a:defRPr/>
              </a:pPr>
              <a:t>10/24/20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buClr>
                <a:srgbClr val="000000"/>
              </a:buClr>
              <a:buSzPct val="100000"/>
              <a:buFont typeface="Times New Roman" charset="0"/>
              <a:buNone/>
              <a:defRPr sz="120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buClr>
                <a:srgbClr val="000000"/>
              </a:buClr>
              <a:buSzPct val="100000"/>
              <a:buFont typeface="Times New Roman" charset="0"/>
              <a:buNone/>
              <a:defRPr sz="1200">
                <a:cs typeface="Arial" charset="0"/>
              </a:defRPr>
            </a:lvl1pPr>
          </a:lstStyle>
          <a:p>
            <a:pPr>
              <a:defRPr/>
            </a:pPr>
            <a:fld id="{DE467F69-EAFE-6E4A-A7B7-743D2153CD3E}" type="slidenum">
              <a:rPr lang="en-US"/>
              <a:pPr>
                <a:defRPr/>
              </a:pPr>
              <a:t>‹#›</a:t>
            </a:fld>
            <a:endParaRPr lang="en-US"/>
          </a:p>
        </p:txBody>
      </p:sp>
    </p:spTree>
    <p:extLst>
      <p:ext uri="{BB962C8B-B14F-4D97-AF65-F5344CB8AC3E}">
        <p14:creationId xmlns:p14="http://schemas.microsoft.com/office/powerpoint/2010/main" val="34839967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AutoShape 1"/>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360">
                <a:solidFill>
                  <a:srgbClr val="000000"/>
                </a:solidFill>
                <a:miter lim="800000"/>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3" name="AutoShape 2"/>
          <p:cNvSpPr>
            <a:spLocks noChangeArrowheads="1"/>
          </p:cNvSpPr>
          <p:nvPr/>
        </p:nvSpPr>
        <p:spPr bwMode="auto">
          <a:xfrm>
            <a:off x="0" y="0"/>
            <a:ext cx="6858000" cy="9144000"/>
          </a:xfrm>
          <a:prstGeom prst="roundRect">
            <a:avLst>
              <a:gd name="adj" fmla="val 23"/>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15364" name="Text Box 3"/>
          <p:cNvSpPr txBox="1">
            <a:spLocks noChangeArrowheads="1"/>
          </p:cNvSpPr>
          <p:nvPr/>
        </p:nvSpPr>
        <p:spPr bwMode="auto">
          <a:xfrm>
            <a:off x="0" y="0"/>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76" name="Rectangle 4"/>
          <p:cNvSpPr>
            <a:spLocks noGrp="1" noChangeArrowheads="1"/>
          </p:cNvSpPr>
          <p:nvPr>
            <p:ph type="dt"/>
          </p:nvPr>
        </p:nvSpPr>
        <p:spPr bwMode="auto">
          <a:xfrm>
            <a:off x="3884613" y="0"/>
            <a:ext cx="2968625" cy="4540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ea typeface="Arial" charset="0"/>
                <a:cs typeface="Arial" charset="0"/>
              </a:defRPr>
            </a:lvl1pPr>
          </a:lstStyle>
          <a:p>
            <a:pPr>
              <a:defRPr/>
            </a:pPr>
            <a:endParaRPr lang="en-US"/>
          </a:p>
        </p:txBody>
      </p:sp>
      <p:sp>
        <p:nvSpPr>
          <p:cNvPr id="15366" name="Rectangle 5"/>
          <p:cNvSpPr>
            <a:spLocks noGrp="1" noRot="1" noChangeAspect="1" noChangeArrowheads="1"/>
          </p:cNvSpPr>
          <p:nvPr>
            <p:ph type="sldImg"/>
          </p:nvPr>
        </p:nvSpPr>
        <p:spPr bwMode="auto">
          <a:xfrm>
            <a:off x="1143000" y="685800"/>
            <a:ext cx="4568825" cy="3425825"/>
          </a:xfrm>
          <a:prstGeom prst="rect">
            <a:avLst/>
          </a:prstGeom>
          <a:noFill/>
          <a:ln w="12600">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3078" name="Rectangle 6"/>
          <p:cNvSpPr>
            <a:spLocks noGrp="1" noChangeArrowheads="1"/>
          </p:cNvSpPr>
          <p:nvPr>
            <p:ph type="body"/>
          </p:nvPr>
        </p:nvSpPr>
        <p:spPr bwMode="auto">
          <a:xfrm>
            <a:off x="685800" y="4343400"/>
            <a:ext cx="5483225" cy="411162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en-US" noProof="0"/>
          </a:p>
        </p:txBody>
      </p:sp>
      <p:sp>
        <p:nvSpPr>
          <p:cNvPr id="15368" name="Text Box 7"/>
          <p:cNvSpPr txBox="1">
            <a:spLocks noChangeArrowheads="1"/>
          </p:cNvSpPr>
          <p:nvPr/>
        </p:nvSpPr>
        <p:spPr bwMode="auto">
          <a:xfrm>
            <a:off x="0" y="8683625"/>
            <a:ext cx="2971800" cy="46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cs typeface="Arial" charset="0"/>
            </a:endParaRPr>
          </a:p>
        </p:txBody>
      </p:sp>
      <p:sp>
        <p:nvSpPr>
          <p:cNvPr id="3080" name="Rectangle 8"/>
          <p:cNvSpPr>
            <a:spLocks noGrp="1" noChangeArrowheads="1"/>
          </p:cNvSpPr>
          <p:nvPr>
            <p:ph type="sldNum"/>
          </p:nvPr>
        </p:nvSpPr>
        <p:spPr bwMode="auto">
          <a:xfrm>
            <a:off x="3884613" y="8685213"/>
            <a:ext cx="2968625" cy="454025"/>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a:buClr>
                <a:srgbClr val="000000"/>
              </a:buClr>
              <a:buSzPct val="100000"/>
              <a:buFont typeface="Times New Roman" charset="0"/>
              <a:buNone/>
              <a:tabLst>
                <a:tab pos="723900" algn="l"/>
                <a:tab pos="1447800" algn="l"/>
                <a:tab pos="2171700" algn="l"/>
                <a:tab pos="2895600" algn="l"/>
              </a:tabLst>
              <a:defRPr sz="1200">
                <a:solidFill>
                  <a:srgbClr val="000000"/>
                </a:solidFill>
                <a:latin typeface="Calibri" charset="0"/>
                <a:cs typeface="Arial" charset="0"/>
              </a:defRPr>
            </a:lvl1pPr>
          </a:lstStyle>
          <a:p>
            <a:pPr>
              <a:defRPr/>
            </a:pPr>
            <a:fld id="{08658CFA-E8ED-ED4D-B937-FA9A3FBB1A22}" type="slidenum">
              <a:rPr lang="en-US"/>
              <a:pPr>
                <a:defRPr/>
              </a:pPr>
              <a:t>‹#›</a:t>
            </a:fld>
            <a:endParaRPr lang="en-US"/>
          </a:p>
        </p:txBody>
      </p:sp>
    </p:spTree>
    <p:extLst>
      <p:ext uri="{BB962C8B-B14F-4D97-AF65-F5344CB8AC3E}">
        <p14:creationId xmlns:p14="http://schemas.microsoft.com/office/powerpoint/2010/main" val="2125654090"/>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ＭＳ Ｐゴシック" charset="-128"/>
      </a:defRPr>
    </a:lvl1pPr>
    <a:lvl2pPr marL="742950" indent="-28575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2pPr>
    <a:lvl3pPr marL="11430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3pPr>
    <a:lvl4pPr marL="16002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4pPr>
    <a:lvl5pPr marL="2057400" indent="-228600" algn="l" defTabSz="457200" rtl="0" eaLnBrk="0" fontAlgn="base" hangingPunct="0">
      <a:spcBef>
        <a:spcPct val="30000"/>
      </a:spcBef>
      <a:spcAft>
        <a:spcPct val="0"/>
      </a:spcAft>
      <a:buClr>
        <a:srgbClr val="000000"/>
      </a:buClr>
      <a:buSzPct val="100000"/>
      <a:buFont typeface="Times New Roman" charset="0"/>
      <a:defRPr sz="1200" kern="1200">
        <a:solidFill>
          <a:srgbClr val="000000"/>
        </a:solidFill>
        <a:latin typeface="Times New Roman" pitchFamily="16"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8"/>
          <p:cNvSpPr>
            <a:spLocks noGrp="1" noChangeArrowheads="1"/>
          </p:cNvSpPr>
          <p:nvPr>
            <p:ph type="sldNum" sz="quarter"/>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58BC9100-01E4-FB41-855E-EEC5A2BED12C}"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7411"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p>
            <a:pPr>
              <a:buClr>
                <a:srgbClr val="000000"/>
              </a:buClr>
              <a:buSzPct val="100000"/>
              <a:buFont typeface="Times New Roman" charset="0"/>
              <a:buNone/>
            </a:pPr>
            <a:endParaRPr lang="en-US" sz="1800"/>
          </a:p>
        </p:txBody>
      </p:sp>
      <p:sp>
        <p:nvSpPr>
          <p:cNvPr id="17412" name="Rectangle 2"/>
          <p:cNvSpPr>
            <a:spLocks noGrp="1" noChangeArrowheads="1"/>
          </p:cNvSpPr>
          <p:nvPr>
            <p:ph type="body"/>
          </p:nvPr>
        </p:nvSpPr>
        <p:spPr>
          <a:xfrm>
            <a:off x="685800" y="4343400"/>
            <a:ext cx="5484813" cy="4114800"/>
          </a:xfrm>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29281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a:defRPr/>
            </a:pPr>
            <a:fld id="{08658CFA-E8ED-ED4D-B937-FA9A3FBB1A22}" type="slidenum">
              <a:rPr lang="en-US" smtClean="0"/>
              <a:pPr>
                <a:defRPr/>
              </a:pPr>
              <a:t>4</a:t>
            </a:fld>
            <a:endParaRPr lang="en-US"/>
          </a:p>
        </p:txBody>
      </p:sp>
    </p:spTree>
    <p:extLst>
      <p:ext uri="{BB962C8B-B14F-4D97-AF65-F5344CB8AC3E}">
        <p14:creationId xmlns:p14="http://schemas.microsoft.com/office/powerpoint/2010/main" val="2272182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p:nvPr>
        </p:nvSpPr>
        <p:spPr/>
        <p:txBody>
          <a:bodyPr/>
          <a:lstStyle/>
          <a:p>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fld id="{08658CFA-E8ED-ED4D-B937-FA9A3FBB1A22}" type="slidenum">
              <a:rPr kumimoji="0" lang="en-US" sz="1200" b="0" i="0" u="none" strike="noStrike" kern="1200" cap="none" spc="0" normalizeH="0" baseline="0" noProof="0" smtClean="0">
                <a:ln>
                  <a:noFill/>
                </a:ln>
                <a:solidFill>
                  <a:srgbClr val="000000"/>
                </a:solidFill>
                <a:effectLst/>
                <a:uLnTx/>
                <a:uFillTx/>
                <a:latin typeface="Calibri" charset="0"/>
                <a:ea typeface="ＭＳ Ｐゴシック" charset="0"/>
                <a:cs typeface="Arial" charset="0"/>
              </a:rPr>
              <a:pPr marL="0" marR="0" lvl="0" indent="0" algn="r" defTabSz="457200" rtl="0" eaLnBrk="1" fontAlgn="base" latinLnBrk="0" hangingPunct="1">
                <a:lnSpc>
                  <a:spcPct val="100000"/>
                </a:lnSpc>
                <a:spcBef>
                  <a:spcPct val="0"/>
                </a:spcBef>
                <a:spcAft>
                  <a:spcPct val="0"/>
                </a:spcAft>
                <a:buClr>
                  <a:srgbClr val="000000"/>
                </a:buClr>
                <a:buSzPct val="100000"/>
                <a:buFont typeface="Times New Roman" charset="0"/>
                <a:buNone/>
                <a:tabLst>
                  <a:tab pos="723900" algn="l"/>
                  <a:tab pos="1447800" algn="l"/>
                  <a:tab pos="2171700" algn="l"/>
                  <a:tab pos="2895600" algn="l"/>
                </a:tabLst>
                <a:defRPr/>
              </a:pPr>
              <a:t>12</a:t>
            </a:fld>
            <a:endParaRPr kumimoji="0" lang="en-US" sz="1200" b="0" i="0" u="none" strike="noStrike" kern="1200" cap="none" spc="0" normalizeH="0" baseline="0" noProof="0">
              <a:ln>
                <a:noFill/>
              </a:ln>
              <a:solidFill>
                <a:srgbClr val="000000"/>
              </a:solidFill>
              <a:effectLst/>
              <a:uLnTx/>
              <a:uFillTx/>
              <a:latin typeface="Calibri" charset="0"/>
              <a:ea typeface="ＭＳ Ｐゴシック" charset="0"/>
              <a:cs typeface="Arial" charset="0"/>
            </a:endParaRPr>
          </a:p>
        </p:txBody>
      </p:sp>
    </p:spTree>
    <p:extLst>
      <p:ext uri="{BB962C8B-B14F-4D97-AF65-F5344CB8AC3E}">
        <p14:creationId xmlns:p14="http://schemas.microsoft.com/office/powerpoint/2010/main" val="2481820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5A9A41E6-FAC9-9F43-BC2C-1C61144C14AD}" type="slidenum">
              <a:rPr lang="en-US"/>
              <a:pPr/>
              <a:t>‹#›</a:t>
            </a:fld>
            <a:endParaRPr lang="en-US"/>
          </a:p>
        </p:txBody>
      </p:sp>
    </p:spTree>
    <p:extLst>
      <p:ext uri="{BB962C8B-B14F-4D97-AF65-F5344CB8AC3E}">
        <p14:creationId xmlns:p14="http://schemas.microsoft.com/office/powerpoint/2010/main" val="1239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F3F30F1-B33B-AA48-A40B-1A4F1A6DFD55}" type="slidenum">
              <a:rPr lang="en-US"/>
              <a:pPr/>
              <a:t>‹#›</a:t>
            </a:fld>
            <a:endParaRPr lang="en-US"/>
          </a:p>
        </p:txBody>
      </p:sp>
    </p:spTree>
    <p:extLst>
      <p:ext uri="{BB962C8B-B14F-4D97-AF65-F5344CB8AC3E}">
        <p14:creationId xmlns:p14="http://schemas.microsoft.com/office/powerpoint/2010/main" val="226548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A4CFB55E-03A6-4145-A6BF-527DF894DC80}" type="slidenum">
              <a:rPr lang="en-US"/>
              <a:pPr/>
              <a:t>‹#›</a:t>
            </a:fld>
            <a:endParaRPr lang="en-US"/>
          </a:p>
        </p:txBody>
      </p:sp>
    </p:spTree>
    <p:extLst>
      <p:ext uri="{BB962C8B-B14F-4D97-AF65-F5344CB8AC3E}">
        <p14:creationId xmlns:p14="http://schemas.microsoft.com/office/powerpoint/2010/main" val="4062761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3"/>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fld id="{CB525DAA-04AC-354C-9C23-4DC428C0AB43}" type="slidenum">
              <a:rPr lang="en-US"/>
              <a:pPr/>
              <a:t>‹#›</a:t>
            </a:fld>
            <a:endParaRPr lang="en-US"/>
          </a:p>
        </p:txBody>
      </p:sp>
    </p:spTree>
    <p:extLst>
      <p:ext uri="{BB962C8B-B14F-4D97-AF65-F5344CB8AC3E}">
        <p14:creationId xmlns:p14="http://schemas.microsoft.com/office/powerpoint/2010/main" val="929661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EEF89D89-035C-A145-B7B4-D5AC2CE0247D}" type="slidenum">
              <a:rPr lang="en-US"/>
              <a:pPr/>
              <a:t>‹#›</a:t>
            </a:fld>
            <a:endParaRPr lang="en-US"/>
          </a:p>
        </p:txBody>
      </p:sp>
    </p:spTree>
    <p:extLst>
      <p:ext uri="{BB962C8B-B14F-4D97-AF65-F5344CB8AC3E}">
        <p14:creationId xmlns:p14="http://schemas.microsoft.com/office/powerpoint/2010/main" val="21265400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5140874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41883052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7135046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6465651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8625856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4013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400" b="0" baseline="0"/>
            </a:lvl4pPr>
            <a:lvl5pPr>
              <a:defRPr sz="24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a:defRPr>
                <a:ea typeface="ＭＳ Ｐゴシック" charset="-128"/>
                <a:cs typeface="ＭＳ Ｐゴシック" charset="-128"/>
              </a:defRPr>
            </a:lvl1pPr>
          </a:lstStyle>
          <a:p>
            <a:pPr>
              <a:defRPr/>
            </a:pPr>
            <a:fld id="{66C2869C-396A-644F-9AE6-020AA1807332}" type="slidenum">
              <a:rPr lang="en-US"/>
              <a:pPr>
                <a:defRPr/>
              </a:pPr>
              <a:t>‹#›</a:t>
            </a:fld>
            <a:r>
              <a:rPr lang="en-US"/>
              <a:t> of 12</a:t>
            </a:r>
          </a:p>
        </p:txBody>
      </p:sp>
    </p:spTree>
    <p:extLst>
      <p:ext uri="{BB962C8B-B14F-4D97-AF65-F5344CB8AC3E}">
        <p14:creationId xmlns:p14="http://schemas.microsoft.com/office/powerpoint/2010/main" val="13346275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6813894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3676010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6591789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15018568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0460288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31225578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latin typeface="Times New Roman"/>
              </a:rPr>
              <a:pPr>
                <a:defRPr/>
              </a:pPr>
              <a:t>‹#›</a:t>
            </a:fld>
            <a:endParaRPr lang="en-US">
              <a:latin typeface="Times New Roman"/>
            </a:endParaRPr>
          </a:p>
        </p:txBody>
      </p:sp>
    </p:spTree>
    <p:extLst>
      <p:ext uri="{BB962C8B-B14F-4D97-AF65-F5344CB8AC3E}">
        <p14:creationId xmlns:p14="http://schemas.microsoft.com/office/powerpoint/2010/main" val="2234842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3F25C5C5-026C-F34A-94DE-DFAC25E5FDC9}" type="slidenum">
              <a:rPr lang="en-US"/>
              <a:pPr/>
              <a:t>‹#›</a:t>
            </a:fld>
            <a:endParaRPr lang="en-US"/>
          </a:p>
        </p:txBody>
      </p:sp>
    </p:spTree>
    <p:extLst>
      <p:ext uri="{BB962C8B-B14F-4D97-AF65-F5344CB8AC3E}">
        <p14:creationId xmlns:p14="http://schemas.microsoft.com/office/powerpoint/2010/main" val="2222601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9DE82802-FFA8-1840-BC09-89D95CC7C681}" type="slidenum">
              <a:rPr lang="en-US"/>
              <a:pPr/>
              <a:t>‹#›</a:t>
            </a:fld>
            <a:endParaRPr lang="en-US"/>
          </a:p>
        </p:txBody>
      </p:sp>
    </p:spTree>
    <p:extLst>
      <p:ext uri="{BB962C8B-B14F-4D97-AF65-F5344CB8AC3E}">
        <p14:creationId xmlns:p14="http://schemas.microsoft.com/office/powerpoint/2010/main" val="437679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C6B74955-318D-8941-AC43-5409C050B434}" type="slidenum">
              <a:rPr lang="en-US"/>
              <a:pPr/>
              <a:t>‹#›</a:t>
            </a:fld>
            <a:endParaRPr lang="en-US"/>
          </a:p>
        </p:txBody>
      </p:sp>
    </p:spTree>
    <p:extLst>
      <p:ext uri="{BB962C8B-B14F-4D97-AF65-F5344CB8AC3E}">
        <p14:creationId xmlns:p14="http://schemas.microsoft.com/office/powerpoint/2010/main" val="623646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9B7F9ADC-9D61-914C-AA27-0D3BF248E5B1}" type="slidenum">
              <a:rPr lang="en-US"/>
              <a:pPr/>
              <a:t>‹#›</a:t>
            </a:fld>
            <a:endParaRPr lang="en-US"/>
          </a:p>
        </p:txBody>
      </p:sp>
    </p:spTree>
    <p:extLst>
      <p:ext uri="{BB962C8B-B14F-4D97-AF65-F5344CB8AC3E}">
        <p14:creationId xmlns:p14="http://schemas.microsoft.com/office/powerpoint/2010/main" val="3480297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D5310E3E-D3E9-354F-B903-4E23CBBF1BCF}" type="slidenum">
              <a:rPr lang="en-US"/>
              <a:pPr/>
              <a:t>‹#›</a:t>
            </a:fld>
            <a:endParaRPr lang="en-US"/>
          </a:p>
        </p:txBody>
      </p:sp>
    </p:spTree>
    <p:extLst>
      <p:ext uri="{BB962C8B-B14F-4D97-AF65-F5344CB8AC3E}">
        <p14:creationId xmlns:p14="http://schemas.microsoft.com/office/powerpoint/2010/main" val="2006505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E1D22936-168D-7C46-B525-96C695137A19}" type="slidenum">
              <a:rPr lang="en-US"/>
              <a:pPr/>
              <a:t>‹#›</a:t>
            </a:fld>
            <a:endParaRPr lang="en-US"/>
          </a:p>
        </p:txBody>
      </p:sp>
    </p:spTree>
    <p:extLst>
      <p:ext uri="{BB962C8B-B14F-4D97-AF65-F5344CB8AC3E}">
        <p14:creationId xmlns:p14="http://schemas.microsoft.com/office/powerpoint/2010/main" val="1172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50A615C7-DE5F-7D4E-A6FE-19D522A52961}" type="slidenum">
              <a:rPr lang="en-US"/>
              <a:pPr/>
              <a:t>‹#›</a:t>
            </a:fld>
            <a:endParaRPr lang="en-US"/>
          </a:p>
        </p:txBody>
      </p:sp>
    </p:spTree>
    <p:extLst>
      <p:ext uri="{BB962C8B-B14F-4D97-AF65-F5344CB8AC3E}">
        <p14:creationId xmlns:p14="http://schemas.microsoft.com/office/powerpoint/2010/main" val="344628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2" name="Text Box 3"/>
          <p:cNvSpPr txBox="1">
            <a:spLocks noChangeArrowheads="1"/>
          </p:cNvSpPr>
          <p:nvPr/>
        </p:nvSpPr>
        <p:spPr bwMode="auto">
          <a:xfrm>
            <a:off x="457200" y="6245225"/>
            <a:ext cx="2133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8" name="Text Box 4"/>
          <p:cNvSpPr txBox="1">
            <a:spLocks noChangeArrowheads="1"/>
          </p:cNvSpPr>
          <p:nvPr/>
        </p:nvSpPr>
        <p:spPr bwMode="auto">
          <a:xfrm>
            <a:off x="5791200" y="6245225"/>
            <a:ext cx="2895600" cy="476250"/>
          </a:xfrm>
          <a:prstGeom prst="rect">
            <a:avLst/>
          </a:prstGeom>
          <a:noFill/>
          <a:ln w="9525">
            <a:noFill/>
            <a:round/>
            <a:headEnd/>
            <a:tailEnd/>
          </a:ln>
          <a:effectLst/>
        </p:spPr>
        <p:txBody>
          <a:bodyPr wrap="none" anchor="ctr"/>
          <a:lstStyle/>
          <a:p>
            <a:pPr>
              <a:buClr>
                <a:srgbClr val="000000"/>
              </a:buClr>
              <a:buSzPct val="100000"/>
              <a:buFont typeface="Times New Roman" charset="0"/>
              <a:buNone/>
              <a:defRPr/>
            </a:pPr>
            <a:endParaRPr lang="en-US" sz="1800">
              <a:solidFill>
                <a:prstClr val="white"/>
              </a:solidFill>
              <a:ea typeface="Arial"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a:buClr>
                <a:srgbClr val="000000"/>
              </a:buClr>
              <a:buSzPct val="100000"/>
              <a:buFont typeface="Times New Roman" charset="0"/>
              <a:buNone/>
              <a:defRPr sz="1400">
                <a:solidFill>
                  <a:srgbClr val="000000"/>
                </a:solidFill>
                <a:cs typeface="Arial" charset="0"/>
              </a:defRPr>
            </a:lvl1pPr>
          </a:lstStyle>
          <a:p>
            <a:fld id="{A230F0CF-A8C6-FF4D-B68D-74CC411D8D54}" type="slidenum">
              <a:rPr lang="en-US" smtClean="0"/>
              <a:pPr/>
              <a:t>‹#›</a:t>
            </a:fld>
            <a:endParaRPr lang="en-US"/>
          </a:p>
        </p:txBody>
      </p:sp>
    </p:spTree>
    <p:extLst>
      <p:ext uri="{BB962C8B-B14F-4D97-AF65-F5344CB8AC3E}">
        <p14:creationId xmlns:p14="http://schemas.microsoft.com/office/powerpoint/2010/main" val="2245564723"/>
      </p:ext>
    </p:extLst>
  </p:cSld>
  <p:clrMap bg1="lt1" tx1="dk1" bg2="lt2" tx2="dk2" accent1="accent1" accent2="accent2" accent3="accent3" accent4="accent4" accent5="accent5" accent6="accent6" hlink="hlink" folHlink="folHlink"/>
  <p:sldLayoutIdLst>
    <p:sldLayoutId id="2147488057" r:id="rId1"/>
    <p:sldLayoutId id="2147488058" r:id="rId2"/>
    <p:sldLayoutId id="2147488059" r:id="rId3"/>
    <p:sldLayoutId id="2147488060" r:id="rId4"/>
    <p:sldLayoutId id="2147488061" r:id="rId5"/>
    <p:sldLayoutId id="2147488062" r:id="rId6"/>
    <p:sldLayoutId id="2147488063" r:id="rId7"/>
    <p:sldLayoutId id="2147488064" r:id="rId8"/>
    <p:sldLayoutId id="2147488065" r:id="rId9"/>
    <p:sldLayoutId id="2147488066" r:id="rId10"/>
    <p:sldLayoutId id="2147488067" r:id="rId11"/>
    <p:sldLayoutId id="2147488068" r:id="rId12"/>
    <p:sldLayoutId id="2147488069" r:id="rId1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hangingPunct="1">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a:defRPr/>
            </a:pPr>
            <a:fld id="{FFB013BD-5475-554F-B776-151B3F9B72F8}" type="slidenum">
              <a:rPr lang="en-US"/>
              <a:pPr>
                <a:defRPr/>
              </a:pPr>
              <a:t>‹#›</a:t>
            </a:fld>
            <a:endParaRPr lang="en-US"/>
          </a:p>
        </p:txBody>
      </p:sp>
    </p:spTree>
    <p:extLst>
      <p:ext uri="{BB962C8B-B14F-4D97-AF65-F5344CB8AC3E}">
        <p14:creationId xmlns:p14="http://schemas.microsoft.com/office/powerpoint/2010/main" val="3336426419"/>
      </p:ext>
    </p:extLst>
  </p:cSld>
  <p:clrMap bg1="lt1" tx1="dk1" bg2="lt2" tx2="dk2" accent1="accent1" accent2="accent2" accent3="accent3" accent4="accent4" accent5="accent5" accent6="accent6" hlink="hlink" folHlink="folHlink"/>
  <p:sldLayoutIdLst>
    <p:sldLayoutId id="2147488080" r:id="rId1"/>
    <p:sldLayoutId id="2147488081" r:id="rId2"/>
    <p:sldLayoutId id="2147488082" r:id="rId3"/>
    <p:sldLayoutId id="2147488083" r:id="rId4"/>
    <p:sldLayoutId id="2147488084" r:id="rId5"/>
    <p:sldLayoutId id="2147488085" r:id="rId6"/>
    <p:sldLayoutId id="2147488086" r:id="rId7"/>
    <p:sldLayoutId id="2147488087" r:id="rId8"/>
    <p:sldLayoutId id="2147488088" r:id="rId9"/>
    <p:sldLayoutId id="2147488089" r:id="rId10"/>
    <p:sldLayoutId id="2147488090" r:id="rId11"/>
    <p:sldLayoutId id="2147488091" r:id="rId12"/>
    <p:sldLayoutId id="2147488092"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1143000" y="1905000"/>
            <a:ext cx="7010400" cy="228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buClr>
                <a:srgbClr val="000000"/>
              </a:buClr>
              <a:buSzPct val="100000"/>
              <a:buFont typeface="Times New Roman" charset="0"/>
              <a:buNone/>
            </a:pPr>
            <a:r>
              <a:rPr lang="en-US" sz="3200" b="1" dirty="0">
                <a:solidFill>
                  <a:srgbClr val="161645"/>
                </a:solidFill>
                <a:latin typeface="Calibri" charset="0"/>
              </a:rPr>
              <a:t>Services and RSM Replication</a:t>
            </a:r>
            <a:endParaRPr lang="en-US" b="1" dirty="0">
              <a:solidFill>
                <a:srgbClr val="0000FF"/>
              </a:solidFill>
              <a:latin typeface="Calibri" charset="0"/>
            </a:endParaRPr>
          </a:p>
        </p:txBody>
      </p:sp>
      <p:sp>
        <p:nvSpPr>
          <p:cNvPr id="16386" name="Text Box 2"/>
          <p:cNvSpPr txBox="1">
            <a:spLocks noChangeArrowheads="1"/>
          </p:cNvSpPr>
          <p:nvPr/>
        </p:nvSpPr>
        <p:spPr bwMode="auto">
          <a:xfrm>
            <a:off x="152400" y="41148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Jeff Chase</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Duke University</a:t>
            </a:r>
          </a:p>
          <a:p>
            <a:pPr algn="ctr" eaLnBrk="1" hangingPunct="1">
              <a:spcBef>
                <a:spcPts val="700"/>
              </a:spcBef>
              <a:buClr>
                <a:srgbClr val="000000"/>
              </a:buClr>
              <a:buSzPct val="100000"/>
              <a:buFont typeface="Times New Roman" charset="0"/>
              <a:buNone/>
            </a:pPr>
            <a:r>
              <a:rPr lang="en-US" b="1" dirty="0">
                <a:solidFill>
                  <a:srgbClr val="161645"/>
                </a:solidFill>
                <a:latin typeface="Calibri" charset="0"/>
              </a:rPr>
              <a:t>CPS 310</a:t>
            </a:r>
          </a:p>
        </p:txBody>
      </p:sp>
      <p:grpSp>
        <p:nvGrpSpPr>
          <p:cNvPr id="4" name="Group 3">
            <a:extLst>
              <a:ext uri="{FF2B5EF4-FFF2-40B4-BE49-F238E27FC236}">
                <a16:creationId xmlns:a16="http://schemas.microsoft.com/office/drawing/2014/main" id="{6B6BAFD1-0FAC-6745-9627-1583E38EEB5B}"/>
              </a:ext>
            </a:extLst>
          </p:cNvPr>
          <p:cNvGrpSpPr/>
          <p:nvPr/>
        </p:nvGrpSpPr>
        <p:grpSpPr>
          <a:xfrm>
            <a:off x="3589307" y="381000"/>
            <a:ext cx="1584386" cy="1447800"/>
            <a:chOff x="3180272" y="2514600"/>
            <a:chExt cx="2001328" cy="1828798"/>
          </a:xfrm>
        </p:grpSpPr>
        <p:sp>
          <p:nvSpPr>
            <p:cNvPr id="5" name="Rounded Rectangle 4">
              <a:extLst>
                <a:ext uri="{FF2B5EF4-FFF2-40B4-BE49-F238E27FC236}">
                  <a16:creationId xmlns:a16="http://schemas.microsoft.com/office/drawing/2014/main" id="{10ADE667-FBDC-A946-BE4D-75E4FEE9BD07}"/>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49821673-C2B3-604E-B5B7-27FA160A6E62}"/>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5CEF9EFF-83DC-CF43-8C0E-E6095263313D}"/>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9E8B6F8E-8F98-314B-906E-2AA1084F84D5}"/>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C9EC5702-DC30-4440-A01E-B6C7FD41767F}"/>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C5B36A91-C878-9C4E-9DCF-2D1EA57ECB56}"/>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E9DEFB3C-5922-EB41-BA6D-987A72CE8D6C}"/>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958AC53D-E7DE-5649-AD7B-5D226D0A6269}"/>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0117BAAA-2E60-7A49-9EB6-FB470A8332C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3EC6C23E-A8E2-2441-BA12-5E3713A0F7BB}"/>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B2FE70CC-626D-BF40-ABD0-D04A4C3B82AC}"/>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16" name="Text Box 2">
            <a:extLst>
              <a:ext uri="{FF2B5EF4-FFF2-40B4-BE49-F238E27FC236}">
                <a16:creationId xmlns:a16="http://schemas.microsoft.com/office/drawing/2014/main" id="{28FD5AF2-96B4-8F46-9CCC-548553D40ADA}"/>
              </a:ext>
            </a:extLst>
          </p:cNvPr>
          <p:cNvSpPr txBox="1">
            <a:spLocks noChangeArrowheads="1"/>
          </p:cNvSpPr>
          <p:nvPr/>
        </p:nvSpPr>
        <p:spPr bwMode="auto">
          <a:xfrm>
            <a:off x="228600" y="5524500"/>
            <a:ext cx="8458200" cy="1752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eaLnBrk="1" hangingPunct="1">
              <a:spcBef>
                <a:spcPts val="700"/>
              </a:spcBef>
              <a:buClr>
                <a:srgbClr val="000000"/>
              </a:buClr>
              <a:buSzPct val="100000"/>
              <a:buFont typeface="Times New Roman" charset="0"/>
              <a:buNone/>
            </a:pPr>
            <a:r>
              <a:rPr lang="en-US" sz="1800" dirty="0">
                <a:solidFill>
                  <a:srgbClr val="161645"/>
                </a:solidFill>
                <a:latin typeface="Calibri" charset="0"/>
              </a:rPr>
              <a:t>©Jeff Chase, feel free to use or incorporate with attribution</a:t>
            </a:r>
          </a:p>
        </p:txBody>
      </p:sp>
    </p:spTree>
    <p:extLst>
      <p:ext uri="{BB962C8B-B14F-4D97-AF65-F5344CB8AC3E}">
        <p14:creationId xmlns:p14="http://schemas.microsoft.com/office/powerpoint/2010/main" val="348773501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p:txBody>
          <a:bodyPr/>
          <a:lstStyle/>
          <a:p>
            <a:r>
              <a:rPr lang="en-US" dirty="0">
                <a:latin typeface="Arial" charset="0"/>
                <a:ea typeface="ＭＳ Ｐゴシック" charset="0"/>
              </a:rPr>
              <a:t>Replicating a service</a:t>
            </a:r>
          </a:p>
        </p:txBody>
      </p:sp>
      <p:sp>
        <p:nvSpPr>
          <p:cNvPr id="105475" name="Content Placeholder 2"/>
          <p:cNvSpPr>
            <a:spLocks noGrp="1"/>
          </p:cNvSpPr>
          <p:nvPr>
            <p:ph idx="1"/>
          </p:nvPr>
        </p:nvSpPr>
        <p:spPr>
          <a:xfrm>
            <a:off x="457200" y="1600200"/>
            <a:ext cx="8458200" cy="4111625"/>
          </a:xfrm>
        </p:spPr>
        <p:txBody>
          <a:bodyPr/>
          <a:lstStyle/>
          <a:p>
            <a:r>
              <a:rPr lang="en-US" b="1" dirty="0">
                <a:latin typeface="Arial" charset="0"/>
                <a:ea typeface="ＭＳ Ｐゴシック" charset="0"/>
              </a:rPr>
              <a:t>Replicate</a:t>
            </a:r>
            <a:r>
              <a:rPr lang="en-US" b="0" dirty="0">
                <a:latin typeface="Arial" charset="0"/>
                <a:ea typeface="ＭＳ Ｐゴシック" charset="0"/>
              </a:rPr>
              <a:t> the server functions and state.</a:t>
            </a:r>
          </a:p>
          <a:p>
            <a:pPr lvl="1"/>
            <a:r>
              <a:rPr lang="en-US" b="0" dirty="0">
                <a:latin typeface="Arial" charset="0"/>
                <a:ea typeface="ＭＳ Ｐゴシック" charset="0"/>
              </a:rPr>
              <a:t>Run multiple copies (</a:t>
            </a:r>
            <a:r>
              <a:rPr lang="en-US" b="1" dirty="0">
                <a:latin typeface="Arial" charset="0"/>
                <a:ea typeface="ＭＳ Ｐゴシック" charset="0"/>
              </a:rPr>
              <a:t>replicas</a:t>
            </a:r>
            <a:r>
              <a:rPr lang="en-US" b="0" dirty="0">
                <a:latin typeface="Arial" charset="0"/>
                <a:ea typeface="ＭＳ Ｐゴシック" charset="0"/>
              </a:rPr>
              <a:t>).</a:t>
            </a:r>
            <a:endParaRPr lang="en-US" dirty="0">
              <a:latin typeface="Arial" charset="0"/>
              <a:ea typeface="ＭＳ Ｐゴシック" charset="0"/>
            </a:endParaRPr>
          </a:p>
          <a:p>
            <a:pPr lvl="1"/>
            <a:r>
              <a:rPr lang="en-US" b="0" dirty="0">
                <a:latin typeface="Arial" charset="0"/>
                <a:ea typeface="ＭＳ Ｐゴシック" charset="0"/>
              </a:rPr>
              <a:t>Each has the same state.</a:t>
            </a:r>
          </a:p>
          <a:p>
            <a:pPr lvl="1"/>
            <a:r>
              <a:rPr lang="en-US" dirty="0">
                <a:latin typeface="Arial" charset="0"/>
                <a:ea typeface="ＭＳ Ｐゴシック" charset="0"/>
              </a:rPr>
              <a:t>They comprise a </a:t>
            </a:r>
            <a:r>
              <a:rPr lang="en-US" b="1" dirty="0">
                <a:latin typeface="Arial" charset="0"/>
                <a:ea typeface="ＭＳ Ｐゴシック" charset="0"/>
              </a:rPr>
              <a:t>replica group</a:t>
            </a:r>
            <a:r>
              <a:rPr lang="en-US" dirty="0">
                <a:latin typeface="Arial" charset="0"/>
                <a:ea typeface="ＭＳ Ｐゴシック" charset="0"/>
              </a:rPr>
              <a:t>.</a:t>
            </a:r>
            <a:endParaRPr lang="en-US" b="0" dirty="0">
              <a:latin typeface="Arial" charset="0"/>
              <a:ea typeface="ＭＳ Ｐゴシック" charset="0"/>
            </a:endParaRPr>
          </a:p>
          <a:p>
            <a:pPr lvl="1"/>
            <a:r>
              <a:rPr lang="en-US" b="0" dirty="0">
                <a:latin typeface="Arial" charset="0"/>
                <a:ea typeface="ＭＳ Ｐゴシック" charset="0"/>
              </a:rPr>
              <a:t>One replica is </a:t>
            </a:r>
            <a:r>
              <a:rPr lang="en-US" b="1" dirty="0">
                <a:latin typeface="Arial" charset="0"/>
                <a:ea typeface="ＭＳ Ｐゴシック" charset="0"/>
              </a:rPr>
              <a:t>primary</a:t>
            </a:r>
            <a:r>
              <a:rPr lang="en-US" b="0" dirty="0">
                <a:latin typeface="Arial" charset="0"/>
                <a:ea typeface="ＭＳ Ｐゴシック" charset="0"/>
              </a:rPr>
              <a:t> or </a:t>
            </a:r>
            <a:r>
              <a:rPr lang="en-US" b="1" dirty="0">
                <a:latin typeface="Arial" charset="0"/>
                <a:ea typeface="ＭＳ Ｐゴシック" charset="0"/>
              </a:rPr>
              <a:t>leader</a:t>
            </a:r>
            <a:r>
              <a:rPr lang="en-US" dirty="0">
                <a:latin typeface="Arial" charset="0"/>
                <a:ea typeface="ＭＳ Ｐゴシック" charset="0"/>
              </a:rPr>
              <a:t>.</a:t>
            </a:r>
            <a:endParaRPr lang="en-US" b="1" dirty="0">
              <a:latin typeface="Arial" charset="0"/>
              <a:ea typeface="ＭＳ Ｐゴシック" charset="0"/>
            </a:endParaRPr>
          </a:p>
          <a:p>
            <a:pPr lvl="1"/>
            <a:r>
              <a:rPr lang="en-US" b="0" dirty="0">
                <a:latin typeface="Arial" charset="0"/>
                <a:ea typeface="ＭＳ Ｐゴシック" charset="0"/>
              </a:rPr>
              <a:t>The others are </a:t>
            </a:r>
            <a:r>
              <a:rPr lang="en-US" b="1" dirty="0">
                <a:latin typeface="Arial" charset="0"/>
                <a:ea typeface="ＭＳ Ｐゴシック" charset="0"/>
              </a:rPr>
              <a:t>backup</a:t>
            </a:r>
            <a:r>
              <a:rPr lang="en-US" dirty="0">
                <a:latin typeface="Arial" charset="0"/>
                <a:ea typeface="ＭＳ Ｐゴシック" charset="0"/>
              </a:rPr>
              <a:t> replicas.</a:t>
            </a:r>
            <a:endParaRPr lang="en-US" b="0" dirty="0">
              <a:latin typeface="Arial" charset="0"/>
              <a:ea typeface="ＭＳ Ｐゴシック" charset="0"/>
            </a:endParaRPr>
          </a:p>
          <a:p>
            <a:pPr lvl="1"/>
            <a:r>
              <a:rPr lang="en-US" b="0" dirty="0">
                <a:latin typeface="Arial" charset="0"/>
                <a:ea typeface="ＭＳ Ｐゴシック" charset="0"/>
              </a:rPr>
              <a:t>(Or </a:t>
            </a:r>
            <a:r>
              <a:rPr lang="en-US" dirty="0">
                <a:latin typeface="Arial" charset="0"/>
                <a:ea typeface="ＭＳ Ｐゴシック" charset="0"/>
              </a:rPr>
              <a:t>standby</a:t>
            </a:r>
            <a:r>
              <a:rPr lang="en-US" b="0" dirty="0">
                <a:latin typeface="Arial" charset="0"/>
                <a:ea typeface="ＭＳ Ｐゴシック" charset="0"/>
              </a:rPr>
              <a:t> or </a:t>
            </a:r>
            <a:r>
              <a:rPr lang="en-US" dirty="0">
                <a:latin typeface="Arial" charset="0"/>
                <a:ea typeface="ＭＳ Ｐゴシック" charset="0"/>
              </a:rPr>
              <a:t>secondary</a:t>
            </a:r>
            <a:r>
              <a:rPr lang="en-US" b="0" dirty="0">
                <a:latin typeface="Arial" charset="0"/>
                <a:ea typeface="ＭＳ Ｐゴシック" charset="0"/>
              </a:rPr>
              <a:t> or </a:t>
            </a:r>
            <a:r>
              <a:rPr lang="en-US" b="1" dirty="0">
                <a:latin typeface="Arial" charset="0"/>
                <a:ea typeface="ＭＳ Ｐゴシック" charset="0"/>
              </a:rPr>
              <a:t>follower</a:t>
            </a:r>
            <a:r>
              <a:rPr lang="en-US" dirty="0">
                <a:latin typeface="Arial" charset="0"/>
                <a:ea typeface="ＭＳ Ｐゴシック" charset="0"/>
              </a:rPr>
              <a:t>.)</a:t>
            </a:r>
          </a:p>
          <a:p>
            <a:r>
              <a:rPr lang="en-US" dirty="0">
                <a:latin typeface="Arial" charset="0"/>
                <a:ea typeface="ＭＳ Ｐゴシック" charset="0"/>
              </a:rPr>
              <a:t>Replication </a:t>
            </a:r>
            <a:r>
              <a:rPr lang="en-US" dirty="0">
                <a:latin typeface="Arial" charset="0"/>
                <a:ea typeface="ＭＳ Ｐゴシック" charset="0"/>
                <a:sym typeface="Wingdings" pitchFamily="2" charset="2"/>
              </a:rPr>
              <a:t> highly </a:t>
            </a:r>
            <a:r>
              <a:rPr lang="en-US" b="1" dirty="0">
                <a:latin typeface="Arial" charset="0"/>
                <a:ea typeface="ＭＳ Ｐゴシック" charset="0"/>
                <a:sym typeface="Wingdings" pitchFamily="2" charset="2"/>
              </a:rPr>
              <a:t>available</a:t>
            </a:r>
            <a:r>
              <a:rPr lang="en-US" dirty="0">
                <a:latin typeface="Arial" charset="0"/>
                <a:ea typeface="ＭＳ Ｐゴシック" charset="0"/>
                <a:sym typeface="Wingdings" pitchFamily="2" charset="2"/>
              </a:rPr>
              <a:t> services: “always up”.</a:t>
            </a:r>
          </a:p>
          <a:p>
            <a:r>
              <a:rPr lang="en-US" dirty="0">
                <a:latin typeface="Arial" charset="0"/>
                <a:ea typeface="ＭＳ Ｐゴシック" charset="0"/>
              </a:rPr>
              <a:t>How to make it work for “any” service application?</a:t>
            </a:r>
          </a:p>
          <a:p>
            <a:r>
              <a:rPr lang="en-US" b="0" dirty="0">
                <a:latin typeface="Arial" charset="0"/>
                <a:ea typeface="ＭＳ Ｐゴシック" charset="0"/>
              </a:rPr>
              <a:t>Abstraction: </a:t>
            </a:r>
            <a:r>
              <a:rPr lang="en-US" b="1" dirty="0">
                <a:latin typeface="Arial" charset="0"/>
                <a:ea typeface="ＭＳ Ｐゴシック" charset="0"/>
              </a:rPr>
              <a:t>Replicated State Machine </a:t>
            </a:r>
            <a:r>
              <a:rPr lang="en-US" b="0" dirty="0">
                <a:latin typeface="Arial" charset="0"/>
                <a:ea typeface="ＭＳ Ｐゴシック" charset="0"/>
              </a:rPr>
              <a:t>(RSM, or SMR)</a:t>
            </a:r>
          </a:p>
        </p:txBody>
      </p:sp>
      <p:grpSp>
        <p:nvGrpSpPr>
          <p:cNvPr id="4" name="Group 3">
            <a:extLst>
              <a:ext uri="{FF2B5EF4-FFF2-40B4-BE49-F238E27FC236}">
                <a16:creationId xmlns:a16="http://schemas.microsoft.com/office/drawing/2014/main" id="{31AADCF1-BA30-5149-A89B-22DFB0709D6E}"/>
              </a:ext>
            </a:extLst>
          </p:cNvPr>
          <p:cNvGrpSpPr/>
          <p:nvPr/>
        </p:nvGrpSpPr>
        <p:grpSpPr>
          <a:xfrm>
            <a:off x="6400800" y="2362200"/>
            <a:ext cx="1584386" cy="1447800"/>
            <a:chOff x="3180272" y="2514600"/>
            <a:chExt cx="2001328" cy="1828798"/>
          </a:xfrm>
        </p:grpSpPr>
        <p:sp>
          <p:nvSpPr>
            <p:cNvPr id="5" name="Rounded Rectangle 4">
              <a:extLst>
                <a:ext uri="{FF2B5EF4-FFF2-40B4-BE49-F238E27FC236}">
                  <a16:creationId xmlns:a16="http://schemas.microsoft.com/office/drawing/2014/main" id="{EF11EB14-9B03-D147-813A-81FAEF3C3188}"/>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6" name="Rounded Rectangle 5">
              <a:extLst>
                <a:ext uri="{FF2B5EF4-FFF2-40B4-BE49-F238E27FC236}">
                  <a16:creationId xmlns:a16="http://schemas.microsoft.com/office/drawing/2014/main" id="{999680EF-4E58-E743-A886-A1837303C1B4}"/>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5">
              <a:extLst>
                <a:ext uri="{FF2B5EF4-FFF2-40B4-BE49-F238E27FC236}">
                  <a16:creationId xmlns:a16="http://schemas.microsoft.com/office/drawing/2014/main" id="{528CB1FA-DFF6-6546-AB2B-CD6083051C26}"/>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2D22993B-F96F-2749-9C01-28A1CE29A6F8}"/>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Oval 8">
              <a:extLst>
                <a:ext uri="{FF2B5EF4-FFF2-40B4-BE49-F238E27FC236}">
                  <a16:creationId xmlns:a16="http://schemas.microsoft.com/office/drawing/2014/main" id="{04A86E4F-F642-2347-81B0-244C3FEFB2F4}"/>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0" name="Straight Arrow Connector 9">
              <a:extLst>
                <a:ext uri="{FF2B5EF4-FFF2-40B4-BE49-F238E27FC236}">
                  <a16:creationId xmlns:a16="http://schemas.microsoft.com/office/drawing/2014/main" id="{4360C4F4-52EC-D04D-9B96-287C31669B4B}"/>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F204D82-FB41-8247-92E3-905FC83ED114}"/>
                </a:ext>
              </a:extLst>
            </p:cNvPr>
            <p:cNvCxnSpPr>
              <a:endCxn id="5"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57886F87-9A76-6642-9351-5DA023F3B164}"/>
                </a:ext>
              </a:extLst>
            </p:cNvPr>
            <p:cNvCxnSpPr>
              <a:endCxn id="6"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3" name="Oval 12">
              <a:extLst>
                <a:ext uri="{FF2B5EF4-FFF2-40B4-BE49-F238E27FC236}">
                  <a16:creationId xmlns:a16="http://schemas.microsoft.com/office/drawing/2014/main" id="{DAF352B2-4074-3547-AD9A-B6A09677D3BF}"/>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4" name="Straight Arrow Connector 13">
              <a:extLst>
                <a:ext uri="{FF2B5EF4-FFF2-40B4-BE49-F238E27FC236}">
                  <a16:creationId xmlns:a16="http://schemas.microsoft.com/office/drawing/2014/main" id="{0673DF08-B4B0-DC41-841B-7FB6683AA793}"/>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5" name="Rounded Rectangle 5">
              <a:extLst>
                <a:ext uri="{FF2B5EF4-FFF2-40B4-BE49-F238E27FC236}">
                  <a16:creationId xmlns:a16="http://schemas.microsoft.com/office/drawing/2014/main" id="{C80C7FF7-6038-4349-8B07-90DF1BE03519}"/>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Tree>
    <p:extLst>
      <p:ext uri="{BB962C8B-B14F-4D97-AF65-F5344CB8AC3E}">
        <p14:creationId xmlns:p14="http://schemas.microsoft.com/office/powerpoint/2010/main" val="3989645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38B726-99F3-2D4D-A224-FC9D0CFEB1CD}"/>
              </a:ext>
            </a:extLst>
          </p:cNvPr>
          <p:cNvSpPr>
            <a:spLocks noGrp="1"/>
          </p:cNvSpPr>
          <p:nvPr>
            <p:ph type="title"/>
          </p:nvPr>
        </p:nvSpPr>
        <p:spPr/>
        <p:txBody>
          <a:bodyPr/>
          <a:lstStyle/>
          <a:p>
            <a:r>
              <a:rPr lang="en-US" sz="3600" dirty="0"/>
              <a:t>Replicating an RSM service</a:t>
            </a:r>
          </a:p>
        </p:txBody>
      </p:sp>
      <p:sp>
        <p:nvSpPr>
          <p:cNvPr id="86" name="Content Placeholder 85">
            <a:extLst>
              <a:ext uri="{FF2B5EF4-FFF2-40B4-BE49-F238E27FC236}">
                <a16:creationId xmlns:a16="http://schemas.microsoft.com/office/drawing/2014/main" id="{85702F5B-973F-AC4E-B429-2D1919C0FD6E}"/>
              </a:ext>
            </a:extLst>
          </p:cNvPr>
          <p:cNvSpPr>
            <a:spLocks noGrp="1"/>
          </p:cNvSpPr>
          <p:nvPr>
            <p:ph idx="1"/>
          </p:nvPr>
        </p:nvSpPr>
        <p:spPr>
          <a:xfrm>
            <a:off x="457200" y="1447800"/>
            <a:ext cx="8226425" cy="1143821"/>
          </a:xfrm>
        </p:spPr>
        <p:txBody>
          <a:bodyPr/>
          <a:lstStyle/>
          <a:p>
            <a:r>
              <a:rPr lang="en-US" sz="2400" b="0" dirty="0"/>
              <a:t>Clients send their requests to one server (the leader).</a:t>
            </a:r>
          </a:p>
          <a:p>
            <a:r>
              <a:rPr lang="en-US" sz="2400" b="0" dirty="0"/>
              <a:t>Leader sequences the requests and pushes them to backup replicas (followers) before responding to clients.</a:t>
            </a:r>
          </a:p>
        </p:txBody>
      </p:sp>
      <p:sp>
        <p:nvSpPr>
          <p:cNvPr id="9" name="Rounded Rectangle 5">
            <a:extLst>
              <a:ext uri="{FF2B5EF4-FFF2-40B4-BE49-F238E27FC236}">
                <a16:creationId xmlns:a16="http://schemas.microsoft.com/office/drawing/2014/main" id="{3D2FD9FF-2AB1-F141-826F-E2B1D7413692}"/>
              </a:ext>
            </a:extLst>
          </p:cNvPr>
          <p:cNvSpPr/>
          <p:nvPr/>
        </p:nvSpPr>
        <p:spPr bwMode="auto">
          <a:xfrm rot="5400000">
            <a:off x="6673399" y="4222154"/>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sp>
        <p:nvSpPr>
          <p:cNvPr id="10" name="Oval 9">
            <a:extLst>
              <a:ext uri="{FF2B5EF4-FFF2-40B4-BE49-F238E27FC236}">
                <a16:creationId xmlns:a16="http://schemas.microsoft.com/office/drawing/2014/main" id="{10D696D0-3ED2-0740-B5F8-2333B7829DE7}"/>
              </a:ext>
            </a:extLst>
          </p:cNvPr>
          <p:cNvSpPr/>
          <p:nvPr/>
        </p:nvSpPr>
        <p:spPr bwMode="auto">
          <a:xfrm rot="2621873">
            <a:off x="3672669" y="3681843"/>
            <a:ext cx="803301" cy="746802"/>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457059" fontAlgn="auto">
              <a:spcBef>
                <a:spcPts val="0"/>
              </a:spcBef>
              <a:spcAft>
                <a:spcPts val="0"/>
              </a:spcAft>
              <a:buClr>
                <a:srgbClr val="000000"/>
              </a:buClr>
              <a:buSzPct val="100000"/>
              <a:defRPr/>
            </a:pPr>
            <a:endParaRPr lang="en-US" sz="1800" kern="0">
              <a:solidFill>
                <a:srgbClr val="37305A"/>
              </a:solidFill>
              <a:cs typeface="Arial" charset="0"/>
            </a:endParaRPr>
          </a:p>
        </p:txBody>
      </p:sp>
      <p:cxnSp>
        <p:nvCxnSpPr>
          <p:cNvPr id="11" name="Straight Arrow Connector 10">
            <a:extLst>
              <a:ext uri="{FF2B5EF4-FFF2-40B4-BE49-F238E27FC236}">
                <a16:creationId xmlns:a16="http://schemas.microsoft.com/office/drawing/2014/main" id="{BE1FF486-C077-F046-A8D8-8F0E622CF915}"/>
              </a:ext>
            </a:extLst>
          </p:cNvPr>
          <p:cNvCxnSpPr>
            <a:cxnSpLocks/>
            <a:stCxn id="16" idx="0"/>
          </p:cNvCxnSpPr>
          <p:nvPr/>
        </p:nvCxnSpPr>
        <p:spPr bwMode="auto">
          <a:xfrm>
            <a:off x="4966326" y="4207618"/>
            <a:ext cx="1712133" cy="23893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5" name="Straight Arrow Connector 14">
            <a:extLst>
              <a:ext uri="{FF2B5EF4-FFF2-40B4-BE49-F238E27FC236}">
                <a16:creationId xmlns:a16="http://schemas.microsoft.com/office/drawing/2014/main" id="{306C35A5-E89F-0544-9259-32C7512DE5C8}"/>
              </a:ext>
            </a:extLst>
          </p:cNvPr>
          <p:cNvCxnSpPr>
            <a:cxnSpLocks/>
            <a:stCxn id="16" idx="0"/>
          </p:cNvCxnSpPr>
          <p:nvPr/>
        </p:nvCxnSpPr>
        <p:spPr bwMode="auto">
          <a:xfrm>
            <a:off x="4966326" y="4207618"/>
            <a:ext cx="1905000" cy="599269"/>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6" name="Rounded Rectangle 5">
            <a:extLst>
              <a:ext uri="{FF2B5EF4-FFF2-40B4-BE49-F238E27FC236}">
                <a16:creationId xmlns:a16="http://schemas.microsoft.com/office/drawing/2014/main" id="{26D8C5AA-A43B-4144-B880-53A734373A5A}"/>
              </a:ext>
            </a:extLst>
          </p:cNvPr>
          <p:cNvSpPr/>
          <p:nvPr/>
        </p:nvSpPr>
        <p:spPr bwMode="auto">
          <a:xfrm rot="5400000">
            <a:off x="4533993" y="4014215"/>
            <a:ext cx="477860" cy="386805"/>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pic>
        <p:nvPicPr>
          <p:cNvPr id="19" name="Picture 559" descr="j0431564">
            <a:extLst>
              <a:ext uri="{FF2B5EF4-FFF2-40B4-BE49-F238E27FC236}">
                <a16:creationId xmlns:a16="http://schemas.microsoft.com/office/drawing/2014/main" id="{E9C73738-8CD9-CC40-9184-5E570A6C60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7809" y="3396985"/>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559" descr="j0431564">
            <a:extLst>
              <a:ext uri="{FF2B5EF4-FFF2-40B4-BE49-F238E27FC236}">
                <a16:creationId xmlns:a16="http://schemas.microsoft.com/office/drawing/2014/main" id="{36554A2E-8B40-9549-997B-C0535D90B8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3526" y="2971800"/>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extBox 4">
            <a:extLst>
              <a:ext uri="{FF2B5EF4-FFF2-40B4-BE49-F238E27FC236}">
                <a16:creationId xmlns:a16="http://schemas.microsoft.com/office/drawing/2014/main" id="{33C189B4-9093-E34B-8172-F5A84C54AA77}"/>
              </a:ext>
            </a:extLst>
          </p:cNvPr>
          <p:cNvSpPr txBox="1">
            <a:spLocks noChangeArrowheads="1"/>
          </p:cNvSpPr>
          <p:nvPr/>
        </p:nvSpPr>
        <p:spPr bwMode="auto">
          <a:xfrm>
            <a:off x="762000" y="3276600"/>
            <a:ext cx="13849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clients</a:t>
            </a:r>
          </a:p>
        </p:txBody>
      </p:sp>
      <p:cxnSp>
        <p:nvCxnSpPr>
          <p:cNvPr id="38" name="Straight Arrow Connector 37">
            <a:extLst>
              <a:ext uri="{FF2B5EF4-FFF2-40B4-BE49-F238E27FC236}">
                <a16:creationId xmlns:a16="http://schemas.microsoft.com/office/drawing/2014/main" id="{F8E64601-4029-0141-8685-BD262F79CD1A}"/>
              </a:ext>
            </a:extLst>
          </p:cNvPr>
          <p:cNvCxnSpPr>
            <a:cxnSpLocks/>
          </p:cNvCxnSpPr>
          <p:nvPr/>
        </p:nvCxnSpPr>
        <p:spPr bwMode="auto">
          <a:xfrm>
            <a:off x="2343047" y="3276600"/>
            <a:ext cx="2096220" cy="948488"/>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2" name="Straight Arrow Connector 41">
            <a:extLst>
              <a:ext uri="{FF2B5EF4-FFF2-40B4-BE49-F238E27FC236}">
                <a16:creationId xmlns:a16="http://schemas.microsoft.com/office/drawing/2014/main" id="{7777F54C-01DE-7345-83D1-C4A78DF02773}"/>
              </a:ext>
            </a:extLst>
          </p:cNvPr>
          <p:cNvCxnSpPr>
            <a:cxnSpLocks/>
            <a:endCxn id="10" idx="7"/>
          </p:cNvCxnSpPr>
          <p:nvPr/>
        </p:nvCxnSpPr>
        <p:spPr bwMode="auto">
          <a:xfrm>
            <a:off x="2495112" y="3676710"/>
            <a:ext cx="1966954" cy="383849"/>
          </a:xfrm>
          <a:prstGeom prst="straightConnector1">
            <a:avLst/>
          </a:prstGeom>
          <a:solidFill>
            <a:srgbClr val="00B8FF"/>
          </a:solidFill>
          <a:ln w="9525" cap="flat" cmpd="sng" algn="ctr">
            <a:solidFill>
              <a:srgbClr val="003367"/>
            </a:solidFill>
            <a:prstDash val="solid"/>
            <a:round/>
            <a:headEnd type="none" w="med" len="med"/>
            <a:tailEnd type="arrow"/>
          </a:ln>
          <a:effectLst/>
        </p:spPr>
      </p:cxnSp>
      <p:grpSp>
        <p:nvGrpSpPr>
          <p:cNvPr id="83" name="Group 82">
            <a:extLst>
              <a:ext uri="{FF2B5EF4-FFF2-40B4-BE49-F238E27FC236}">
                <a16:creationId xmlns:a16="http://schemas.microsoft.com/office/drawing/2014/main" id="{0904224F-34D0-7041-BBCF-D95AB650A600}"/>
              </a:ext>
            </a:extLst>
          </p:cNvPr>
          <p:cNvGrpSpPr/>
          <p:nvPr/>
        </p:nvGrpSpPr>
        <p:grpSpPr>
          <a:xfrm>
            <a:off x="2329896" y="3081202"/>
            <a:ext cx="2103030" cy="3243397"/>
            <a:chOff x="2087970" y="2090603"/>
            <a:chExt cx="2103030" cy="2743200"/>
          </a:xfrm>
        </p:grpSpPr>
        <p:cxnSp>
          <p:nvCxnSpPr>
            <p:cNvPr id="36" name="Straight Connector 35">
              <a:extLst>
                <a:ext uri="{FF2B5EF4-FFF2-40B4-BE49-F238E27FC236}">
                  <a16:creationId xmlns:a16="http://schemas.microsoft.com/office/drawing/2014/main" id="{4158BF9F-9C2A-BB4C-A354-715CBA1C98A0}"/>
                </a:ext>
              </a:extLst>
            </p:cNvPr>
            <p:cNvCxnSpPr>
              <a:cxnSpLocks/>
            </p:cNvCxnSpPr>
            <p:nvPr/>
          </p:nvCxnSpPr>
          <p:spPr bwMode="auto">
            <a:xfrm>
              <a:off x="2087970" y="2090603"/>
              <a:ext cx="0"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00BF14C5-7059-9A43-9EFE-9B3C076BD600}"/>
                </a:ext>
              </a:extLst>
            </p:cNvPr>
            <p:cNvCxnSpPr>
              <a:cxnSpLocks/>
            </p:cNvCxnSpPr>
            <p:nvPr/>
          </p:nvCxnSpPr>
          <p:spPr bwMode="auto">
            <a:xfrm flipH="1">
              <a:off x="4184028" y="2090603"/>
              <a:ext cx="6972"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19035E64-A3B4-F748-A975-1521064E1EA2}"/>
                </a:ext>
              </a:extLst>
            </p:cNvPr>
            <p:cNvCxnSpPr>
              <a:cxnSpLocks/>
            </p:cNvCxnSpPr>
            <p:nvPr/>
          </p:nvCxnSpPr>
          <p:spPr bwMode="auto">
            <a:xfrm>
              <a:off x="2240370" y="2090603"/>
              <a:ext cx="0" cy="2743200"/>
            </a:xfrm>
            <a:prstGeom prst="line">
              <a:avLst/>
            </a:prstGeom>
            <a:solidFill>
              <a:srgbClr val="00B8FF"/>
            </a:solidFill>
            <a:ln w="9525" cap="flat" cmpd="sng" algn="ctr">
              <a:solidFill>
                <a:schemeClr val="tx1"/>
              </a:solidFill>
              <a:prstDash val="solid"/>
              <a:round/>
              <a:headEnd type="none" w="med" len="med"/>
              <a:tailEnd type="none" w="med" len="med"/>
            </a:ln>
            <a:effectLst/>
          </p:spPr>
        </p:cxnSp>
      </p:grpSp>
      <p:sp>
        <p:nvSpPr>
          <p:cNvPr id="52" name="TextBox 4">
            <a:extLst>
              <a:ext uri="{FF2B5EF4-FFF2-40B4-BE49-F238E27FC236}">
                <a16:creationId xmlns:a16="http://schemas.microsoft.com/office/drawing/2014/main" id="{F35B60B8-9051-7D4D-B678-2FCABC6DB921}"/>
              </a:ext>
            </a:extLst>
          </p:cNvPr>
          <p:cNvSpPr txBox="1">
            <a:spLocks noChangeArrowheads="1"/>
          </p:cNvSpPr>
          <p:nvPr/>
        </p:nvSpPr>
        <p:spPr bwMode="auto">
          <a:xfrm>
            <a:off x="2868851" y="3212789"/>
            <a:ext cx="122172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“Jump!”</a:t>
            </a:r>
          </a:p>
        </p:txBody>
      </p:sp>
      <p:sp>
        <p:nvSpPr>
          <p:cNvPr id="53" name="TextBox 4">
            <a:extLst>
              <a:ext uri="{FF2B5EF4-FFF2-40B4-BE49-F238E27FC236}">
                <a16:creationId xmlns:a16="http://schemas.microsoft.com/office/drawing/2014/main" id="{90AE4C4D-1F65-1E43-A901-CB10909EE818}"/>
              </a:ext>
            </a:extLst>
          </p:cNvPr>
          <p:cNvSpPr txBox="1">
            <a:spLocks noChangeArrowheads="1"/>
          </p:cNvSpPr>
          <p:nvPr/>
        </p:nvSpPr>
        <p:spPr bwMode="auto">
          <a:xfrm>
            <a:off x="2564051" y="3867090"/>
            <a:ext cx="10306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“Kick!”</a:t>
            </a:r>
          </a:p>
        </p:txBody>
      </p:sp>
      <p:sp>
        <p:nvSpPr>
          <p:cNvPr id="56" name="TextBox 4">
            <a:extLst>
              <a:ext uri="{FF2B5EF4-FFF2-40B4-BE49-F238E27FC236}">
                <a16:creationId xmlns:a16="http://schemas.microsoft.com/office/drawing/2014/main" id="{C0F70BC7-DEE4-8C41-9F3F-87D3AAA97FD4}"/>
              </a:ext>
            </a:extLst>
          </p:cNvPr>
          <p:cNvSpPr txBox="1">
            <a:spLocks noChangeArrowheads="1"/>
          </p:cNvSpPr>
          <p:nvPr/>
        </p:nvSpPr>
        <p:spPr bwMode="auto">
          <a:xfrm>
            <a:off x="4473393" y="3439334"/>
            <a:ext cx="2927621"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“Kick first, then Jump.”</a:t>
            </a:r>
          </a:p>
        </p:txBody>
      </p:sp>
      <p:sp>
        <p:nvSpPr>
          <p:cNvPr id="61" name="Rounded Rectangle 5">
            <a:extLst>
              <a:ext uri="{FF2B5EF4-FFF2-40B4-BE49-F238E27FC236}">
                <a16:creationId xmlns:a16="http://schemas.microsoft.com/office/drawing/2014/main" id="{FEE4400C-1A58-C843-98BA-A71B1D809533}"/>
              </a:ext>
            </a:extLst>
          </p:cNvPr>
          <p:cNvSpPr/>
          <p:nvPr/>
        </p:nvSpPr>
        <p:spPr bwMode="auto">
          <a:xfrm rot="5400000">
            <a:off x="6825799" y="4603154"/>
            <a:ext cx="477860" cy="386805"/>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defTabSz="914118" fontAlgn="auto">
              <a:spcBef>
                <a:spcPts val="0"/>
              </a:spcBef>
              <a:spcAft>
                <a:spcPts val="0"/>
              </a:spcAft>
              <a:defRPr/>
            </a:pPr>
            <a:endParaRPr lang="en-US" sz="2000" b="1" kern="0" dirty="0">
              <a:solidFill>
                <a:sysClr val="windowText" lastClr="000000"/>
              </a:solidFill>
            </a:endParaRPr>
          </a:p>
        </p:txBody>
      </p:sp>
      <p:cxnSp>
        <p:nvCxnSpPr>
          <p:cNvPr id="66" name="Straight Arrow Connector 65">
            <a:extLst>
              <a:ext uri="{FF2B5EF4-FFF2-40B4-BE49-F238E27FC236}">
                <a16:creationId xmlns:a16="http://schemas.microsoft.com/office/drawing/2014/main" id="{19BD8700-F82F-4147-8A76-D6BB54FF6AD8}"/>
              </a:ext>
            </a:extLst>
          </p:cNvPr>
          <p:cNvCxnSpPr>
            <a:cxnSpLocks/>
          </p:cNvCxnSpPr>
          <p:nvPr/>
        </p:nvCxnSpPr>
        <p:spPr bwMode="auto">
          <a:xfrm flipH="1">
            <a:off x="4473393" y="4848318"/>
            <a:ext cx="2163528" cy="333282"/>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4" name="Straight Arrow Connector 73">
            <a:extLst>
              <a:ext uri="{FF2B5EF4-FFF2-40B4-BE49-F238E27FC236}">
                <a16:creationId xmlns:a16="http://schemas.microsoft.com/office/drawing/2014/main" id="{ADC36801-225F-2544-8A23-DAA4AB0938A8}"/>
              </a:ext>
            </a:extLst>
          </p:cNvPr>
          <p:cNvCxnSpPr>
            <a:cxnSpLocks/>
          </p:cNvCxnSpPr>
          <p:nvPr/>
        </p:nvCxnSpPr>
        <p:spPr bwMode="auto">
          <a:xfrm flipH="1">
            <a:off x="4432926" y="5000718"/>
            <a:ext cx="2163528" cy="333282"/>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75" name="TextBox 4">
            <a:extLst>
              <a:ext uri="{FF2B5EF4-FFF2-40B4-BE49-F238E27FC236}">
                <a16:creationId xmlns:a16="http://schemas.microsoft.com/office/drawing/2014/main" id="{1E5B8CD4-4D50-B947-990C-C9F44E92DED9}"/>
              </a:ext>
            </a:extLst>
          </p:cNvPr>
          <p:cNvSpPr txBox="1">
            <a:spLocks noChangeArrowheads="1"/>
          </p:cNvSpPr>
          <p:nvPr/>
        </p:nvSpPr>
        <p:spPr bwMode="auto">
          <a:xfrm>
            <a:off x="4734961" y="4614849"/>
            <a:ext cx="106463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“Done.”</a:t>
            </a:r>
          </a:p>
        </p:txBody>
      </p:sp>
      <p:cxnSp>
        <p:nvCxnSpPr>
          <p:cNvPr id="76" name="Straight Arrow Connector 75">
            <a:extLst>
              <a:ext uri="{FF2B5EF4-FFF2-40B4-BE49-F238E27FC236}">
                <a16:creationId xmlns:a16="http://schemas.microsoft.com/office/drawing/2014/main" id="{C36E8D8E-C27B-684B-8F52-06951FB0226F}"/>
              </a:ext>
            </a:extLst>
          </p:cNvPr>
          <p:cNvCxnSpPr>
            <a:cxnSpLocks/>
          </p:cNvCxnSpPr>
          <p:nvPr/>
        </p:nvCxnSpPr>
        <p:spPr bwMode="auto">
          <a:xfrm flipH="1">
            <a:off x="2495112" y="5457918"/>
            <a:ext cx="1932009" cy="24762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77" name="Straight Arrow Connector 76">
            <a:extLst>
              <a:ext uri="{FF2B5EF4-FFF2-40B4-BE49-F238E27FC236}">
                <a16:creationId xmlns:a16="http://schemas.microsoft.com/office/drawing/2014/main" id="{795F3134-CF64-C444-8124-8B3164188C5B}"/>
              </a:ext>
            </a:extLst>
          </p:cNvPr>
          <p:cNvCxnSpPr>
            <a:cxnSpLocks/>
          </p:cNvCxnSpPr>
          <p:nvPr/>
        </p:nvCxnSpPr>
        <p:spPr bwMode="auto">
          <a:xfrm flipH="1">
            <a:off x="2350408" y="5610318"/>
            <a:ext cx="2036246" cy="27789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84" name="TextBox 4">
            <a:extLst>
              <a:ext uri="{FF2B5EF4-FFF2-40B4-BE49-F238E27FC236}">
                <a16:creationId xmlns:a16="http://schemas.microsoft.com/office/drawing/2014/main" id="{FEB9E896-67E1-F042-8169-939005107588}"/>
              </a:ext>
            </a:extLst>
          </p:cNvPr>
          <p:cNvSpPr txBox="1">
            <a:spLocks noChangeArrowheads="1"/>
          </p:cNvSpPr>
          <p:nvPr/>
        </p:nvSpPr>
        <p:spPr bwMode="auto">
          <a:xfrm>
            <a:off x="2527926" y="5086290"/>
            <a:ext cx="19320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“Kick is done.”</a:t>
            </a:r>
          </a:p>
        </p:txBody>
      </p:sp>
      <p:sp>
        <p:nvSpPr>
          <p:cNvPr id="85" name="TextBox 4">
            <a:extLst>
              <a:ext uri="{FF2B5EF4-FFF2-40B4-BE49-F238E27FC236}">
                <a16:creationId xmlns:a16="http://schemas.microsoft.com/office/drawing/2014/main" id="{65DD8495-FE53-C749-BD0E-EE0E916CC0DF}"/>
              </a:ext>
            </a:extLst>
          </p:cNvPr>
          <p:cNvSpPr txBox="1">
            <a:spLocks noChangeArrowheads="1"/>
          </p:cNvSpPr>
          <p:nvPr/>
        </p:nvSpPr>
        <p:spPr bwMode="auto">
          <a:xfrm>
            <a:off x="2527926" y="5867400"/>
            <a:ext cx="193200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sz="2000" dirty="0">
                <a:solidFill>
                  <a:srgbClr val="003367"/>
                </a:solidFill>
              </a:rPr>
              <a:t>“Jump is done.”</a:t>
            </a:r>
          </a:p>
        </p:txBody>
      </p:sp>
      <p:sp>
        <p:nvSpPr>
          <p:cNvPr id="87" name="Rectangle 86">
            <a:extLst>
              <a:ext uri="{FF2B5EF4-FFF2-40B4-BE49-F238E27FC236}">
                <a16:creationId xmlns:a16="http://schemas.microsoft.com/office/drawing/2014/main" id="{8240C174-E0C6-8648-9913-523EBA401361}"/>
              </a:ext>
            </a:extLst>
          </p:cNvPr>
          <p:cNvSpPr/>
          <p:nvPr/>
        </p:nvSpPr>
        <p:spPr>
          <a:xfrm>
            <a:off x="4808123" y="5429071"/>
            <a:ext cx="4335877" cy="1200329"/>
          </a:xfrm>
          <a:prstGeom prst="rect">
            <a:avLst/>
          </a:prstGeom>
        </p:spPr>
        <p:txBody>
          <a:bodyPr wrap="square">
            <a:spAutoFit/>
          </a:bodyPr>
          <a:lstStyle/>
          <a:p>
            <a:r>
              <a:rPr lang="en-US" b="1" dirty="0">
                <a:solidFill>
                  <a:srgbClr val="00264D"/>
                </a:solidFill>
              </a:rPr>
              <a:t>Safety/consistency</a:t>
            </a:r>
            <a:r>
              <a:rPr lang="en-US" dirty="0">
                <a:solidFill>
                  <a:srgbClr val="00264D"/>
                </a:solidFill>
              </a:rPr>
              <a:t>: ops commit in </a:t>
            </a:r>
            <a:r>
              <a:rPr lang="en-US" b="1" dirty="0">
                <a:solidFill>
                  <a:srgbClr val="00264D"/>
                </a:solidFill>
              </a:rPr>
              <a:t>sequence</a:t>
            </a:r>
            <a:r>
              <a:rPr lang="en-US" dirty="0">
                <a:solidFill>
                  <a:srgbClr val="00264D"/>
                </a:solidFill>
              </a:rPr>
              <a:t> and committed ops </a:t>
            </a:r>
            <a:r>
              <a:rPr lang="en-US" b="1" dirty="0">
                <a:solidFill>
                  <a:srgbClr val="00264D"/>
                </a:solidFill>
              </a:rPr>
              <a:t>never revert</a:t>
            </a:r>
            <a:r>
              <a:rPr lang="en-US" dirty="0">
                <a:solidFill>
                  <a:srgbClr val="00264D"/>
                </a:solidFill>
              </a:rPr>
              <a:t>.  </a:t>
            </a:r>
          </a:p>
        </p:txBody>
      </p:sp>
      <p:sp>
        <p:nvSpPr>
          <p:cNvPr id="88" name="Rectangle 87">
            <a:extLst>
              <a:ext uri="{FF2B5EF4-FFF2-40B4-BE49-F238E27FC236}">
                <a16:creationId xmlns:a16="http://schemas.microsoft.com/office/drawing/2014/main" id="{8C27D676-BCC9-574B-9792-E28C99A87C44}"/>
              </a:ext>
            </a:extLst>
          </p:cNvPr>
          <p:cNvSpPr/>
          <p:nvPr/>
        </p:nvSpPr>
        <p:spPr>
          <a:xfrm>
            <a:off x="2537471" y="4764550"/>
            <a:ext cx="1245500" cy="400110"/>
          </a:xfrm>
          <a:prstGeom prst="rect">
            <a:avLst/>
          </a:prstGeom>
        </p:spPr>
        <p:txBody>
          <a:bodyPr wrap="square">
            <a:spAutoFit/>
          </a:bodyPr>
          <a:lstStyle/>
          <a:p>
            <a:r>
              <a:rPr lang="en-US" sz="2000" b="1" dirty="0">
                <a:solidFill>
                  <a:srgbClr val="00264D"/>
                </a:solidFill>
              </a:rPr>
              <a:t>Commit:</a:t>
            </a:r>
            <a:endParaRPr lang="en-US" sz="2000" dirty="0">
              <a:solidFill>
                <a:srgbClr val="00264D"/>
              </a:solidFill>
            </a:endParaRPr>
          </a:p>
        </p:txBody>
      </p:sp>
    </p:spTree>
    <p:extLst>
      <p:ext uri="{BB962C8B-B14F-4D97-AF65-F5344CB8AC3E}">
        <p14:creationId xmlns:p14="http://schemas.microsoft.com/office/powerpoint/2010/main" val="320362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0DAD42-A2B8-C647-B151-5B0E40819A07}"/>
              </a:ext>
            </a:extLst>
          </p:cNvPr>
          <p:cNvSpPr>
            <a:spLocks noGrp="1"/>
          </p:cNvSpPr>
          <p:nvPr>
            <p:ph type="title"/>
          </p:nvPr>
        </p:nvSpPr>
        <p:spPr/>
        <p:txBody>
          <a:bodyPr/>
          <a:lstStyle/>
          <a:p>
            <a:r>
              <a:rPr lang="en-US" dirty="0"/>
              <a:t>Failover: replace a failed leader</a:t>
            </a:r>
          </a:p>
        </p:txBody>
      </p:sp>
      <p:grpSp>
        <p:nvGrpSpPr>
          <p:cNvPr id="5" name="Group 4">
            <a:extLst>
              <a:ext uri="{FF2B5EF4-FFF2-40B4-BE49-F238E27FC236}">
                <a16:creationId xmlns:a16="http://schemas.microsoft.com/office/drawing/2014/main" id="{A8E49F14-AFD2-604F-A04D-6C673C8F6C8B}"/>
              </a:ext>
            </a:extLst>
          </p:cNvPr>
          <p:cNvGrpSpPr/>
          <p:nvPr/>
        </p:nvGrpSpPr>
        <p:grpSpPr>
          <a:xfrm>
            <a:off x="1739274" y="1752600"/>
            <a:ext cx="1340635" cy="1225062"/>
            <a:chOff x="3180272" y="2514600"/>
            <a:chExt cx="2001328" cy="1828798"/>
          </a:xfrm>
        </p:grpSpPr>
        <p:sp>
          <p:nvSpPr>
            <p:cNvPr id="6" name="Rounded Rectangle 5">
              <a:extLst>
                <a:ext uri="{FF2B5EF4-FFF2-40B4-BE49-F238E27FC236}">
                  <a16:creationId xmlns:a16="http://schemas.microsoft.com/office/drawing/2014/main" id="{E8D3B3BA-96C9-9D46-8466-614CF7A67885}"/>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7" name="Rounded Rectangle 6">
              <a:extLst>
                <a:ext uri="{FF2B5EF4-FFF2-40B4-BE49-F238E27FC236}">
                  <a16:creationId xmlns:a16="http://schemas.microsoft.com/office/drawing/2014/main" id="{CBBDA76E-5C2C-6146-8F78-0D0E474FDF0B}"/>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8" name="Rounded Rectangle 5">
              <a:extLst>
                <a:ext uri="{FF2B5EF4-FFF2-40B4-BE49-F238E27FC236}">
                  <a16:creationId xmlns:a16="http://schemas.microsoft.com/office/drawing/2014/main" id="{D7BCF84F-0BBA-DF46-8ABA-D6131996FDE2}"/>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 name="Rounded Rectangle 5">
              <a:extLst>
                <a:ext uri="{FF2B5EF4-FFF2-40B4-BE49-F238E27FC236}">
                  <a16:creationId xmlns:a16="http://schemas.microsoft.com/office/drawing/2014/main" id="{921912D1-509D-4C43-B405-658316F2D90A}"/>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10" name="Oval 9">
              <a:extLst>
                <a:ext uri="{FF2B5EF4-FFF2-40B4-BE49-F238E27FC236}">
                  <a16:creationId xmlns:a16="http://schemas.microsoft.com/office/drawing/2014/main" id="{88735D89-3936-A841-B7F0-7756B4C7A1E7}"/>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1" name="Straight Arrow Connector 10">
              <a:extLst>
                <a:ext uri="{FF2B5EF4-FFF2-40B4-BE49-F238E27FC236}">
                  <a16:creationId xmlns:a16="http://schemas.microsoft.com/office/drawing/2014/main" id="{6D8BC2E3-E14D-A94E-B3CC-799E31B2DB4B}"/>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2" name="Straight Arrow Connector 11">
              <a:extLst>
                <a:ext uri="{FF2B5EF4-FFF2-40B4-BE49-F238E27FC236}">
                  <a16:creationId xmlns:a16="http://schemas.microsoft.com/office/drawing/2014/main" id="{18B2DE42-F647-074D-9975-19D8B7EE190D}"/>
                </a:ext>
              </a:extLst>
            </p:cNvPr>
            <p:cNvCxnSpPr>
              <a:endCxn id="6"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13" name="Straight Arrow Connector 12">
              <a:extLst>
                <a:ext uri="{FF2B5EF4-FFF2-40B4-BE49-F238E27FC236}">
                  <a16:creationId xmlns:a16="http://schemas.microsoft.com/office/drawing/2014/main" id="{7569460C-CD4E-F341-8B0C-AA2AAEED0089}"/>
                </a:ext>
              </a:extLst>
            </p:cNvPr>
            <p:cNvCxnSpPr>
              <a:endCxn id="7"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4" name="Oval 13">
              <a:extLst>
                <a:ext uri="{FF2B5EF4-FFF2-40B4-BE49-F238E27FC236}">
                  <a16:creationId xmlns:a16="http://schemas.microsoft.com/office/drawing/2014/main" id="{4AA190A5-3C2E-C74B-9F21-6C53D2AF2248}"/>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15" name="Straight Arrow Connector 14">
              <a:extLst>
                <a:ext uri="{FF2B5EF4-FFF2-40B4-BE49-F238E27FC236}">
                  <a16:creationId xmlns:a16="http://schemas.microsoft.com/office/drawing/2014/main" id="{CA03FD0B-CA29-F64E-86C5-2F5BEF1A287C}"/>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6" name="Rounded Rectangle 5">
              <a:extLst>
                <a:ext uri="{FF2B5EF4-FFF2-40B4-BE49-F238E27FC236}">
                  <a16:creationId xmlns:a16="http://schemas.microsoft.com/office/drawing/2014/main" id="{D4CA69CC-A35E-CE46-80AC-0643D0102838}"/>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grpSp>
        <p:nvGrpSpPr>
          <p:cNvPr id="32" name="Group 31">
            <a:extLst>
              <a:ext uri="{FF2B5EF4-FFF2-40B4-BE49-F238E27FC236}">
                <a16:creationId xmlns:a16="http://schemas.microsoft.com/office/drawing/2014/main" id="{35C51A68-4954-D64A-8E14-3B3DF52228B1}"/>
              </a:ext>
            </a:extLst>
          </p:cNvPr>
          <p:cNvGrpSpPr/>
          <p:nvPr/>
        </p:nvGrpSpPr>
        <p:grpSpPr>
          <a:xfrm>
            <a:off x="1739274" y="3499338"/>
            <a:ext cx="1340635" cy="1225062"/>
            <a:chOff x="3180272" y="2514600"/>
            <a:chExt cx="2001328" cy="1828798"/>
          </a:xfrm>
        </p:grpSpPr>
        <p:sp>
          <p:nvSpPr>
            <p:cNvPr id="33" name="Rounded Rectangle 32">
              <a:extLst>
                <a:ext uri="{FF2B5EF4-FFF2-40B4-BE49-F238E27FC236}">
                  <a16:creationId xmlns:a16="http://schemas.microsoft.com/office/drawing/2014/main" id="{FA32F476-AACB-2745-B2F0-9EE3AF2AACCF}"/>
                </a:ext>
              </a:extLst>
            </p:cNvPr>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4" name="Rounded Rectangle 33">
              <a:extLst>
                <a:ext uri="{FF2B5EF4-FFF2-40B4-BE49-F238E27FC236}">
                  <a16:creationId xmlns:a16="http://schemas.microsoft.com/office/drawing/2014/main" id="{68487039-E273-B54A-9147-1E04242005C9}"/>
                </a:ext>
              </a:extLst>
            </p:cNvPr>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5" name="Rounded Rectangle 5">
              <a:extLst>
                <a:ext uri="{FF2B5EF4-FFF2-40B4-BE49-F238E27FC236}">
                  <a16:creationId xmlns:a16="http://schemas.microsoft.com/office/drawing/2014/main" id="{4463F288-53B7-7E4B-A669-490B8A127D32}"/>
                </a:ext>
              </a:extLst>
            </p:cNvPr>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6" name="Rounded Rectangle 5">
              <a:extLst>
                <a:ext uri="{FF2B5EF4-FFF2-40B4-BE49-F238E27FC236}">
                  <a16:creationId xmlns:a16="http://schemas.microsoft.com/office/drawing/2014/main" id="{5B5818BF-764D-A544-8421-66DF278169D4}"/>
                </a:ext>
              </a:extLst>
            </p:cNvPr>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7" name="Oval 36">
              <a:extLst>
                <a:ext uri="{FF2B5EF4-FFF2-40B4-BE49-F238E27FC236}">
                  <a16:creationId xmlns:a16="http://schemas.microsoft.com/office/drawing/2014/main" id="{1D4FB494-C9B9-A94E-80AF-962D266487E9}"/>
                </a:ext>
              </a:extLst>
            </p:cNvPr>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38" name="Straight Arrow Connector 37">
              <a:extLst>
                <a:ext uri="{FF2B5EF4-FFF2-40B4-BE49-F238E27FC236}">
                  <a16:creationId xmlns:a16="http://schemas.microsoft.com/office/drawing/2014/main" id="{A4BA7EF1-414C-674C-A6F8-817C4AD4FABC}"/>
                </a:ext>
              </a:extLst>
            </p:cNvPr>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9" name="Straight Arrow Connector 38">
              <a:extLst>
                <a:ext uri="{FF2B5EF4-FFF2-40B4-BE49-F238E27FC236}">
                  <a16:creationId xmlns:a16="http://schemas.microsoft.com/office/drawing/2014/main" id="{E44895DE-AB79-4B45-B40C-87D9968F0D69}"/>
                </a:ext>
              </a:extLst>
            </p:cNvPr>
            <p:cNvCxnSpPr>
              <a:endCxn id="33"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40" name="Straight Arrow Connector 39">
              <a:extLst>
                <a:ext uri="{FF2B5EF4-FFF2-40B4-BE49-F238E27FC236}">
                  <a16:creationId xmlns:a16="http://schemas.microsoft.com/office/drawing/2014/main" id="{757C970A-8D2F-8748-8D81-FF7D78939E18}"/>
                </a:ext>
              </a:extLst>
            </p:cNvPr>
            <p:cNvCxnSpPr>
              <a:endCxn id="34"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1" name="Oval 40">
              <a:extLst>
                <a:ext uri="{FF2B5EF4-FFF2-40B4-BE49-F238E27FC236}">
                  <a16:creationId xmlns:a16="http://schemas.microsoft.com/office/drawing/2014/main" id="{7823349D-3F06-A04A-BD80-A9796B27E7AC}"/>
                </a:ext>
              </a:extLst>
            </p:cNvPr>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42" name="Straight Arrow Connector 41">
              <a:extLst>
                <a:ext uri="{FF2B5EF4-FFF2-40B4-BE49-F238E27FC236}">
                  <a16:creationId xmlns:a16="http://schemas.microsoft.com/office/drawing/2014/main" id="{69FD642C-BDEC-484B-8131-7F57556E8DFE}"/>
                </a:ext>
              </a:extLst>
            </p:cNvPr>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43" name="Rounded Rectangle 5">
              <a:extLst>
                <a:ext uri="{FF2B5EF4-FFF2-40B4-BE49-F238E27FC236}">
                  <a16:creationId xmlns:a16="http://schemas.microsoft.com/office/drawing/2014/main" id="{6372285A-D19C-B34A-99AA-834466F7E94A}"/>
                </a:ext>
              </a:extLst>
            </p:cNvPr>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45" name="Rounded Rectangle 44">
            <a:extLst>
              <a:ext uri="{FF2B5EF4-FFF2-40B4-BE49-F238E27FC236}">
                <a16:creationId xmlns:a16="http://schemas.microsoft.com/office/drawing/2014/main" id="{F6B1DC3E-4785-474A-95D8-4505230B099B}"/>
              </a:ext>
            </a:extLst>
          </p:cNvPr>
          <p:cNvSpPr/>
          <p:nvPr/>
        </p:nvSpPr>
        <p:spPr bwMode="auto">
          <a:xfrm>
            <a:off x="2280683" y="525193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6" name="Rounded Rectangle 45">
            <a:extLst>
              <a:ext uri="{FF2B5EF4-FFF2-40B4-BE49-F238E27FC236}">
                <a16:creationId xmlns:a16="http://schemas.microsoft.com/office/drawing/2014/main" id="{3FD4D5D9-A757-354A-BDE0-C2AA06A6E6E2}"/>
              </a:ext>
            </a:extLst>
          </p:cNvPr>
          <p:cNvSpPr/>
          <p:nvPr/>
        </p:nvSpPr>
        <p:spPr bwMode="auto">
          <a:xfrm>
            <a:off x="2770532" y="5611098"/>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7" name="Rounded Rectangle 5">
            <a:extLst>
              <a:ext uri="{FF2B5EF4-FFF2-40B4-BE49-F238E27FC236}">
                <a16:creationId xmlns:a16="http://schemas.microsoft.com/office/drawing/2014/main" id="{E1619468-B7D4-F848-AB57-271238853C32}"/>
              </a:ext>
            </a:extLst>
          </p:cNvPr>
          <p:cNvSpPr/>
          <p:nvPr/>
        </p:nvSpPr>
        <p:spPr bwMode="auto">
          <a:xfrm>
            <a:off x="2564281" y="6149844"/>
            <a:ext cx="309377" cy="269371"/>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8" name="Rounded Rectangle 5">
            <a:extLst>
              <a:ext uri="{FF2B5EF4-FFF2-40B4-BE49-F238E27FC236}">
                <a16:creationId xmlns:a16="http://schemas.microsoft.com/office/drawing/2014/main" id="{4694EAD5-DFD7-EF40-A604-4101D1EBA233}"/>
              </a:ext>
            </a:extLst>
          </p:cNvPr>
          <p:cNvSpPr/>
          <p:nvPr/>
        </p:nvSpPr>
        <p:spPr bwMode="auto">
          <a:xfrm>
            <a:off x="1739274" y="5611098"/>
            <a:ext cx="309377" cy="269371"/>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49" name="Oval 48">
            <a:extLst>
              <a:ext uri="{FF2B5EF4-FFF2-40B4-BE49-F238E27FC236}">
                <a16:creationId xmlns:a16="http://schemas.microsoft.com/office/drawing/2014/main" id="{C1671B7E-5CE3-054D-8CCA-E19E79EDF2A2}"/>
              </a:ext>
            </a:extLst>
          </p:cNvPr>
          <p:cNvSpPr/>
          <p:nvPr/>
        </p:nvSpPr>
        <p:spPr bwMode="auto">
          <a:xfrm>
            <a:off x="1854847" y="5956926"/>
            <a:ext cx="520074" cy="520074"/>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51" name="Straight Arrow Connector 50">
            <a:extLst>
              <a:ext uri="{FF2B5EF4-FFF2-40B4-BE49-F238E27FC236}">
                <a16:creationId xmlns:a16="http://schemas.microsoft.com/office/drawing/2014/main" id="{37701851-9675-2248-8880-477DCCAF6509}"/>
              </a:ext>
            </a:extLst>
          </p:cNvPr>
          <p:cNvCxnSpPr>
            <a:cxnSpLocks/>
            <a:stCxn id="48" idx="3"/>
            <a:endCxn id="45" idx="2"/>
          </p:cNvCxnSpPr>
          <p:nvPr/>
        </p:nvCxnSpPr>
        <p:spPr bwMode="auto">
          <a:xfrm flipV="1">
            <a:off x="2048651" y="5521309"/>
            <a:ext cx="386721" cy="224475"/>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2" name="Straight Arrow Connector 51">
            <a:extLst>
              <a:ext uri="{FF2B5EF4-FFF2-40B4-BE49-F238E27FC236}">
                <a16:creationId xmlns:a16="http://schemas.microsoft.com/office/drawing/2014/main" id="{E831B3D6-8686-6B4C-8C1D-FB557FB51E66}"/>
              </a:ext>
            </a:extLst>
          </p:cNvPr>
          <p:cNvCxnSpPr>
            <a:cxnSpLocks/>
            <a:stCxn id="48" idx="3"/>
            <a:endCxn id="46" idx="1"/>
          </p:cNvCxnSpPr>
          <p:nvPr/>
        </p:nvCxnSpPr>
        <p:spPr bwMode="auto">
          <a:xfrm>
            <a:off x="2048651" y="5745784"/>
            <a:ext cx="721881" cy="0"/>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54" name="Straight Arrow Connector 53">
            <a:extLst>
              <a:ext uri="{FF2B5EF4-FFF2-40B4-BE49-F238E27FC236}">
                <a16:creationId xmlns:a16="http://schemas.microsoft.com/office/drawing/2014/main" id="{DB114F19-E4B3-9246-AEA6-AFA128BB615F}"/>
              </a:ext>
            </a:extLst>
          </p:cNvPr>
          <p:cNvCxnSpPr>
            <a:cxnSpLocks/>
            <a:stCxn id="48" idx="3"/>
          </p:cNvCxnSpPr>
          <p:nvPr/>
        </p:nvCxnSpPr>
        <p:spPr bwMode="auto">
          <a:xfrm>
            <a:off x="2048651" y="5745784"/>
            <a:ext cx="507331" cy="424951"/>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17" name="Text Box 41">
            <a:extLst>
              <a:ext uri="{FF2B5EF4-FFF2-40B4-BE49-F238E27FC236}">
                <a16:creationId xmlns:a16="http://schemas.microsoft.com/office/drawing/2014/main" id="{B33D35EB-759F-2648-B338-4157DD2CD0C3}"/>
              </a:ext>
            </a:extLst>
          </p:cNvPr>
          <p:cNvSpPr txBox="1">
            <a:spLocks noChangeArrowheads="1"/>
          </p:cNvSpPr>
          <p:nvPr/>
        </p:nvSpPr>
        <p:spPr bwMode="auto">
          <a:xfrm>
            <a:off x="1831210" y="4155337"/>
            <a:ext cx="561372"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4400" b="1" i="0" u="none" strike="noStrike" kern="1200" cap="none" spc="0" normalizeH="0" baseline="0" noProof="0" dirty="0">
                <a:ln>
                  <a:noFill/>
                </a:ln>
                <a:solidFill>
                  <a:srgbClr val="CC0000"/>
                </a:solidFill>
                <a:effectLst/>
                <a:uLnTx/>
                <a:uFillTx/>
                <a:latin typeface="Arial" charset="0"/>
                <a:ea typeface="ＭＳ Ｐゴシック" charset="0"/>
              </a:rPr>
              <a:t>X</a:t>
            </a:r>
          </a:p>
        </p:txBody>
      </p:sp>
      <p:cxnSp>
        <p:nvCxnSpPr>
          <p:cNvPr id="60" name="Straight Connector 59">
            <a:extLst>
              <a:ext uri="{FF2B5EF4-FFF2-40B4-BE49-F238E27FC236}">
                <a16:creationId xmlns:a16="http://schemas.microsoft.com/office/drawing/2014/main" id="{52ED4706-2F08-A44D-ABAE-5B6E5E88AEC6}"/>
              </a:ext>
            </a:extLst>
          </p:cNvPr>
          <p:cNvCxnSpPr>
            <a:cxnSpLocks/>
          </p:cNvCxnSpPr>
          <p:nvPr/>
        </p:nvCxnSpPr>
        <p:spPr bwMode="auto">
          <a:xfrm>
            <a:off x="0" y="32004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3" name="Straight Connector 62">
            <a:extLst>
              <a:ext uri="{FF2B5EF4-FFF2-40B4-BE49-F238E27FC236}">
                <a16:creationId xmlns:a16="http://schemas.microsoft.com/office/drawing/2014/main" id="{F39C21A8-ECD7-0A44-8B2C-A327DAD5FDD1}"/>
              </a:ext>
            </a:extLst>
          </p:cNvPr>
          <p:cNvCxnSpPr>
            <a:cxnSpLocks/>
          </p:cNvCxnSpPr>
          <p:nvPr/>
        </p:nvCxnSpPr>
        <p:spPr bwMode="auto">
          <a:xfrm>
            <a:off x="0" y="49530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cxnSp>
        <p:nvCxnSpPr>
          <p:cNvPr id="64" name="Straight Connector 63">
            <a:extLst>
              <a:ext uri="{FF2B5EF4-FFF2-40B4-BE49-F238E27FC236}">
                <a16:creationId xmlns:a16="http://schemas.microsoft.com/office/drawing/2014/main" id="{EE794E53-D4CC-3341-BBC6-9CB61C4CFBE5}"/>
              </a:ext>
            </a:extLst>
          </p:cNvPr>
          <p:cNvCxnSpPr>
            <a:cxnSpLocks/>
          </p:cNvCxnSpPr>
          <p:nvPr/>
        </p:nvCxnSpPr>
        <p:spPr bwMode="auto">
          <a:xfrm>
            <a:off x="0" y="1447800"/>
            <a:ext cx="914400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65" name="TextBox 4">
            <a:extLst>
              <a:ext uri="{FF2B5EF4-FFF2-40B4-BE49-F238E27FC236}">
                <a16:creationId xmlns:a16="http://schemas.microsoft.com/office/drawing/2014/main" id="{2AE835F8-FBF9-F446-99AC-83797B28AB88}"/>
              </a:ext>
            </a:extLst>
          </p:cNvPr>
          <p:cNvSpPr txBox="1">
            <a:spLocks noChangeArrowheads="1"/>
          </p:cNvSpPr>
          <p:nvPr/>
        </p:nvSpPr>
        <p:spPr bwMode="auto">
          <a:xfrm>
            <a:off x="3465828" y="1569184"/>
            <a:ext cx="5525772"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1. A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leader</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(primary) server receives requests, sequences them, and passes them to one or more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followers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All execute the requests in order, but only the leader responds to clients.</a:t>
            </a:r>
          </a:p>
        </p:txBody>
      </p:sp>
      <p:sp>
        <p:nvSpPr>
          <p:cNvPr id="66" name="TextBox 4">
            <a:extLst>
              <a:ext uri="{FF2B5EF4-FFF2-40B4-BE49-F238E27FC236}">
                <a16:creationId xmlns:a16="http://schemas.microsoft.com/office/drawing/2014/main" id="{4E34C262-B2FC-1D46-AD48-3A272DFA6F2D}"/>
              </a:ext>
            </a:extLst>
          </p:cNvPr>
          <p:cNvSpPr txBox="1">
            <a:spLocks noChangeArrowheads="1"/>
          </p:cNvSpPr>
          <p:nvPr/>
        </p:nvSpPr>
        <p:spPr bwMode="auto">
          <a:xfrm>
            <a:off x="3491874" y="3276600"/>
            <a:ext cx="5525772" cy="16312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2. If the leader fails, others detect the failure by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timeout</a:t>
            </a:r>
            <a:r>
              <a:rPr lang="en-US" sz="2000" dirty="0">
                <a:solidFill>
                  <a:srgbClr val="003367"/>
                </a:solidFill>
              </a:rPr>
              <a:t> (a “lease” expires).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 follower is designated as the new primary.  It has “the same” state as the failed leader and is “indistinguishable”.  </a:t>
            </a:r>
          </a:p>
        </p:txBody>
      </p:sp>
      <p:sp>
        <p:nvSpPr>
          <p:cNvPr id="67" name="TextBox 4">
            <a:extLst>
              <a:ext uri="{FF2B5EF4-FFF2-40B4-BE49-F238E27FC236}">
                <a16:creationId xmlns:a16="http://schemas.microsoft.com/office/drawing/2014/main" id="{269AACC3-E74A-214D-8C8D-47E3C247062A}"/>
              </a:ext>
            </a:extLst>
          </p:cNvPr>
          <p:cNvSpPr txBox="1">
            <a:spLocks noChangeArrowheads="1"/>
          </p:cNvSpPr>
          <p:nvPr/>
        </p:nvSpPr>
        <p:spPr bwMode="auto">
          <a:xfrm>
            <a:off x="3491874" y="5229761"/>
            <a:ext cx="5525772"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3. Each client finds and connects to the new leader, and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retransmits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any pending RPCs.  The leader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filters duplicates</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and continues from where the old leader left off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failover</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a:t>
            </a:r>
          </a:p>
        </p:txBody>
      </p:sp>
      <p:sp>
        <p:nvSpPr>
          <p:cNvPr id="68" name="AutoShape 93">
            <a:extLst>
              <a:ext uri="{FF2B5EF4-FFF2-40B4-BE49-F238E27FC236}">
                <a16:creationId xmlns:a16="http://schemas.microsoft.com/office/drawing/2014/main" id="{4AE22AF0-63F0-D349-9E62-CFD77E797E65}"/>
              </a:ext>
            </a:extLst>
          </p:cNvPr>
          <p:cNvSpPr>
            <a:spLocks noChangeArrowheads="1"/>
          </p:cNvSpPr>
          <p:nvPr/>
        </p:nvSpPr>
        <p:spPr bwMode="auto">
          <a:xfrm rot="-5400000">
            <a:off x="1420218" y="2504451"/>
            <a:ext cx="270438" cy="520074"/>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70" name="Picture 559" descr="j0431564">
            <a:extLst>
              <a:ext uri="{FF2B5EF4-FFF2-40B4-BE49-F238E27FC236}">
                <a16:creationId xmlns:a16="http://schemas.microsoft.com/office/drawing/2014/main" id="{F857E549-6F71-1F40-9563-D14D02FB3E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981200"/>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1" name="Picture 559" descr="j0431564">
            <a:extLst>
              <a:ext uri="{FF2B5EF4-FFF2-40B4-BE49-F238E27FC236}">
                <a16:creationId xmlns:a16="http://schemas.microsoft.com/office/drawing/2014/main" id="{5E29ED04-94B5-BE46-98C5-01CDA98D2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514600"/>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2" name="Picture 559" descr="j0431564">
            <a:extLst>
              <a:ext uri="{FF2B5EF4-FFF2-40B4-BE49-F238E27FC236}">
                <a16:creationId xmlns:a16="http://schemas.microsoft.com/office/drawing/2014/main" id="{AEC0F4F1-E3A6-5840-93DA-F20548068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2241815"/>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6" name="Picture 559" descr="j0431564">
            <a:extLst>
              <a:ext uri="{FF2B5EF4-FFF2-40B4-BE49-F238E27FC236}">
                <a16:creationId xmlns:a16="http://schemas.microsoft.com/office/drawing/2014/main" id="{129FBFFA-825E-EF44-A673-8D732BEFC2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705184"/>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7" name="Picture 559" descr="j0431564">
            <a:extLst>
              <a:ext uri="{FF2B5EF4-FFF2-40B4-BE49-F238E27FC236}">
                <a16:creationId xmlns:a16="http://schemas.microsoft.com/office/drawing/2014/main" id="{3B794848-F75D-6144-8443-717B3EE29C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238584"/>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8" name="Picture 559" descr="j0431564">
            <a:extLst>
              <a:ext uri="{FF2B5EF4-FFF2-40B4-BE49-F238E27FC236}">
                <a16:creationId xmlns:a16="http://schemas.microsoft.com/office/drawing/2014/main" id="{CE435959-1CA1-5E47-8237-9C2224D12F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3965799"/>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9" name="Text Box 14">
            <a:extLst>
              <a:ext uri="{FF2B5EF4-FFF2-40B4-BE49-F238E27FC236}">
                <a16:creationId xmlns:a16="http://schemas.microsoft.com/office/drawing/2014/main" id="{FDF0B11E-0D38-024A-BD42-09675108EEDE}"/>
              </a:ext>
            </a:extLst>
          </p:cNvPr>
          <p:cNvSpPr txBox="1">
            <a:spLocks noChangeArrowheads="1"/>
          </p:cNvSpPr>
          <p:nvPr/>
        </p:nvSpPr>
        <p:spPr bwMode="auto">
          <a:xfrm>
            <a:off x="916397" y="3376819"/>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80" name="Cloud Callout 38">
            <a:extLst>
              <a:ext uri="{FF2B5EF4-FFF2-40B4-BE49-F238E27FC236}">
                <a16:creationId xmlns:a16="http://schemas.microsoft.com/office/drawing/2014/main" id="{5023D088-D927-C444-8A17-075DE6E5EF52}"/>
              </a:ext>
            </a:extLst>
          </p:cNvPr>
          <p:cNvSpPr>
            <a:spLocks noChangeArrowheads="1"/>
          </p:cNvSpPr>
          <p:nvPr/>
        </p:nvSpPr>
        <p:spPr bwMode="auto">
          <a:xfrm>
            <a:off x="916397" y="3317756"/>
            <a:ext cx="592344" cy="513105"/>
          </a:xfrm>
          <a:prstGeom prst="cloudCallout">
            <a:avLst>
              <a:gd name="adj1" fmla="val -33796"/>
              <a:gd name="adj2" fmla="val 101194"/>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1" name="Text Box 14">
            <a:extLst>
              <a:ext uri="{FF2B5EF4-FFF2-40B4-BE49-F238E27FC236}">
                <a16:creationId xmlns:a16="http://schemas.microsoft.com/office/drawing/2014/main" id="{18EBE612-C237-6142-A196-5C509757FCA9}"/>
              </a:ext>
            </a:extLst>
          </p:cNvPr>
          <p:cNvSpPr txBox="1">
            <a:spLocks noChangeArrowheads="1"/>
          </p:cNvSpPr>
          <p:nvPr/>
        </p:nvSpPr>
        <p:spPr bwMode="auto">
          <a:xfrm flipH="1">
            <a:off x="1661846" y="3288268"/>
            <a:ext cx="624154" cy="369332"/>
          </a:xfrm>
          <a:prstGeom prst="rect">
            <a:avLst/>
          </a:prstGeom>
          <a:noFill/>
          <a:ln w="15875">
            <a:noFill/>
            <a:miter lim="800000"/>
            <a:headEnd type="none" w="sm" len="sm"/>
            <a:tailEnd type="none" w="sm" len="sm"/>
          </a:ln>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800000"/>
                </a:solidFill>
                <a:effectLst/>
                <a:uLnTx/>
                <a:uFillTx/>
                <a:latin typeface="Arial" charset="0"/>
                <a:ea typeface="ＭＳ Ｐゴシック" charset="0"/>
              </a:rPr>
              <a:t>???</a:t>
            </a:r>
            <a:endParaRPr kumimoji="0" lang="en-US" sz="2000" b="0" i="0" u="none" strike="noStrike" kern="1200" cap="none" spc="0" normalizeH="0" baseline="0" noProof="0" dirty="0">
              <a:ln>
                <a:noFill/>
              </a:ln>
              <a:solidFill>
                <a:srgbClr val="800000"/>
              </a:solidFill>
              <a:effectLst/>
              <a:uLnTx/>
              <a:uFillTx/>
              <a:latin typeface="Arial" charset="0"/>
              <a:ea typeface="ＭＳ Ｐゴシック" charset="0"/>
            </a:endParaRPr>
          </a:p>
        </p:txBody>
      </p:sp>
      <p:sp>
        <p:nvSpPr>
          <p:cNvPr id="82" name="Cloud Callout 38">
            <a:extLst>
              <a:ext uri="{FF2B5EF4-FFF2-40B4-BE49-F238E27FC236}">
                <a16:creationId xmlns:a16="http://schemas.microsoft.com/office/drawing/2014/main" id="{2B7363F6-D9F1-1C41-BB6A-E357F0830E0F}"/>
              </a:ext>
            </a:extLst>
          </p:cNvPr>
          <p:cNvSpPr>
            <a:spLocks noChangeArrowheads="1"/>
          </p:cNvSpPr>
          <p:nvPr/>
        </p:nvSpPr>
        <p:spPr bwMode="auto">
          <a:xfrm flipH="1">
            <a:off x="1733374" y="3296895"/>
            <a:ext cx="520816" cy="451145"/>
          </a:xfrm>
          <a:prstGeom prst="cloudCallout">
            <a:avLst>
              <a:gd name="adj1" fmla="val -43775"/>
              <a:gd name="adj2" fmla="val 89076"/>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3" name="AutoShape 93">
            <a:extLst>
              <a:ext uri="{FF2B5EF4-FFF2-40B4-BE49-F238E27FC236}">
                <a16:creationId xmlns:a16="http://schemas.microsoft.com/office/drawing/2014/main" id="{427DB936-5DA5-9449-9D94-3D119A3A06E4}"/>
              </a:ext>
            </a:extLst>
          </p:cNvPr>
          <p:cNvSpPr>
            <a:spLocks noChangeArrowheads="1"/>
          </p:cNvSpPr>
          <p:nvPr/>
        </p:nvSpPr>
        <p:spPr bwMode="auto">
          <a:xfrm rot="-5400000">
            <a:off x="1267818" y="5513982"/>
            <a:ext cx="270438" cy="520074"/>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pic>
        <p:nvPicPr>
          <p:cNvPr id="84" name="Picture 559" descr="j0431564">
            <a:extLst>
              <a:ext uri="{FF2B5EF4-FFF2-40B4-BE49-F238E27FC236}">
                <a16:creationId xmlns:a16="http://schemas.microsoft.com/office/drawing/2014/main" id="{5CE8BBA7-A108-3F48-8218-E733CC516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305384"/>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5" name="Picture 559" descr="j0431564">
            <a:extLst>
              <a:ext uri="{FF2B5EF4-FFF2-40B4-BE49-F238E27FC236}">
                <a16:creationId xmlns:a16="http://schemas.microsoft.com/office/drawing/2014/main" id="{FDFED586-525C-BB4B-907B-830767BAF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5838784"/>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6" name="Picture 559" descr="j0431564">
            <a:extLst>
              <a:ext uri="{FF2B5EF4-FFF2-40B4-BE49-F238E27FC236}">
                <a16:creationId xmlns:a16="http://schemas.microsoft.com/office/drawing/2014/main" id="{CDF9B7E5-F531-CD4F-9089-C54FA9100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917" y="5565999"/>
            <a:ext cx="482599" cy="48581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7" name="TextBox 4">
            <a:extLst>
              <a:ext uri="{FF2B5EF4-FFF2-40B4-BE49-F238E27FC236}">
                <a16:creationId xmlns:a16="http://schemas.microsoft.com/office/drawing/2014/main" id="{06A2A4BE-3540-8E4B-9F1F-36980C9E4E17}"/>
              </a:ext>
            </a:extLst>
          </p:cNvPr>
          <p:cNvSpPr txBox="1">
            <a:spLocks noChangeArrowheads="1"/>
          </p:cNvSpPr>
          <p:nvPr/>
        </p:nvSpPr>
        <p:spPr bwMode="auto">
          <a:xfrm>
            <a:off x="27376" y="2654422"/>
            <a:ext cx="138492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clients</a:t>
            </a:r>
          </a:p>
        </p:txBody>
      </p:sp>
    </p:spTree>
    <p:extLst>
      <p:ext uri="{BB962C8B-B14F-4D97-AF65-F5344CB8AC3E}">
        <p14:creationId xmlns:p14="http://schemas.microsoft.com/office/powerpoint/2010/main" val="1078387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Why “state machine”?  Convergence!</a:t>
            </a:r>
          </a:p>
        </p:txBody>
      </p:sp>
      <p:sp>
        <p:nvSpPr>
          <p:cNvPr id="3" name="Content Placeholder 2"/>
          <p:cNvSpPr>
            <a:spLocks noGrp="1"/>
          </p:cNvSpPr>
          <p:nvPr>
            <p:ph idx="1"/>
          </p:nvPr>
        </p:nvSpPr>
        <p:spPr>
          <a:xfrm>
            <a:off x="457200" y="1447800"/>
            <a:ext cx="8305800" cy="4111625"/>
          </a:xfrm>
        </p:spPr>
        <p:txBody>
          <a:bodyPr/>
          <a:lstStyle/>
          <a:p>
            <a:r>
              <a:rPr lang="en-US" sz="2400" b="0" dirty="0"/>
              <a:t>If we are going to replicate servers, we want all the replicas to give the same responses: interchangeable.</a:t>
            </a:r>
          </a:p>
          <a:p>
            <a:r>
              <a:rPr lang="en-US" sz="2400" b="0" dirty="0"/>
              <a:t>And they will if they all have the same state</a:t>
            </a:r>
            <a:r>
              <a:rPr lang="is-IS" sz="2400" b="0" dirty="0"/>
              <a:t>….</a:t>
            </a:r>
            <a:endParaRPr lang="en-US" sz="2400" b="0" dirty="0"/>
          </a:p>
          <a:p>
            <a:r>
              <a:rPr lang="en-US" sz="2400" b="0" dirty="0"/>
              <a:t>And that will happen if they receive </a:t>
            </a:r>
            <a:r>
              <a:rPr lang="en-US" sz="2400" dirty="0"/>
              <a:t>exactly</a:t>
            </a:r>
            <a:r>
              <a:rPr lang="en-US" sz="2400" b="0" dirty="0"/>
              <a:t> the same input requests in </a:t>
            </a:r>
            <a:r>
              <a:rPr lang="en-US" sz="2400" dirty="0"/>
              <a:t>exactly</a:t>
            </a:r>
            <a:r>
              <a:rPr lang="en-US" sz="2400" b="0" dirty="0"/>
              <a:t> the same order</a:t>
            </a:r>
            <a:r>
              <a:rPr lang="is-IS" sz="2400" b="0" dirty="0"/>
              <a:t>….</a:t>
            </a:r>
            <a:endParaRPr lang="en-US" sz="2400" b="0" dirty="0"/>
          </a:p>
          <a:p>
            <a:r>
              <a:rPr lang="en-US" sz="2400" b="1" dirty="0"/>
              <a:t>If</a:t>
            </a:r>
            <a:r>
              <a:rPr lang="en-US" sz="2400" b="0" dirty="0"/>
              <a:t> the effect of every request is </a:t>
            </a:r>
            <a:r>
              <a:rPr lang="en-US" sz="2400" b="1" dirty="0"/>
              <a:t>deterministic</a:t>
            </a:r>
            <a:r>
              <a:rPr lang="en-US" sz="2400" b="0" dirty="0"/>
              <a:t>: i.e., it is the same at all replicas.</a:t>
            </a:r>
          </a:p>
          <a:p>
            <a:pPr lvl="1"/>
            <a:r>
              <a:rPr lang="en-US" dirty="0"/>
              <a:t>The server program is a finite state machine (FSM).</a:t>
            </a:r>
          </a:p>
          <a:p>
            <a:r>
              <a:rPr lang="en-US" sz="2400" b="0" dirty="0"/>
              <a:t>The RSM model works to replicate </a:t>
            </a:r>
            <a:r>
              <a:rPr lang="en-US" sz="2400" b="1" dirty="0"/>
              <a:t>any</a:t>
            </a:r>
            <a:r>
              <a:rPr lang="en-US" sz="2400" b="0" dirty="0"/>
              <a:t> deterministic server program, whatever its function (we don’t care).</a:t>
            </a:r>
          </a:p>
          <a:p>
            <a:pPr marL="0" indent="0">
              <a:buNone/>
            </a:pPr>
            <a:r>
              <a:rPr lang="en-US" b="1" dirty="0"/>
              <a:t>Abstraction in action!</a:t>
            </a:r>
            <a:endParaRPr lang="en-US" sz="2400" b="1" dirty="0"/>
          </a:p>
          <a:p>
            <a:pPr marL="0" indent="0">
              <a:buNone/>
            </a:pPr>
            <a:endParaRPr lang="en-US" sz="2400" b="0" dirty="0"/>
          </a:p>
        </p:txBody>
      </p:sp>
    </p:spTree>
    <p:extLst>
      <p:ext uri="{BB962C8B-B14F-4D97-AF65-F5344CB8AC3E}">
        <p14:creationId xmlns:p14="http://schemas.microsoft.com/office/powerpoint/2010/main" val="414657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163"/>
            <a:ext cx="8226425" cy="1554163"/>
          </a:xfrm>
        </p:spPr>
        <p:txBody>
          <a:bodyPr/>
          <a:lstStyle/>
          <a:p>
            <a:r>
              <a:rPr lang="en-US" dirty="0"/>
              <a:t>Deterministic server application as a finite state machine (FSM)</a:t>
            </a:r>
          </a:p>
        </p:txBody>
      </p:sp>
      <p:sp>
        <p:nvSpPr>
          <p:cNvPr id="3" name="Content Placeholder 2"/>
          <p:cNvSpPr>
            <a:spLocks noGrp="1"/>
          </p:cNvSpPr>
          <p:nvPr>
            <p:ph idx="1"/>
          </p:nvPr>
        </p:nvSpPr>
        <p:spPr>
          <a:xfrm>
            <a:off x="457200" y="1755775"/>
            <a:ext cx="8226425" cy="4111625"/>
          </a:xfrm>
        </p:spPr>
        <p:txBody>
          <a:bodyPr/>
          <a:lstStyle/>
          <a:p>
            <a:pPr marL="0" indent="0">
              <a:buNone/>
            </a:pPr>
            <a:r>
              <a:rPr lang="en-US" sz="2400" b="0" dirty="0"/>
              <a:t>FSM: a useful formal model for thinking about programs.</a:t>
            </a:r>
          </a:p>
          <a:p>
            <a:r>
              <a:rPr lang="en-US" sz="2400" b="0" dirty="0"/>
              <a:t>Finite set of states and actions (inputs)</a:t>
            </a:r>
          </a:p>
          <a:p>
            <a:r>
              <a:rPr lang="en-US" sz="2400" dirty="0"/>
              <a:t>Deterministic</a:t>
            </a:r>
            <a:r>
              <a:rPr lang="en-US" sz="2400" b="0" dirty="0"/>
              <a:t> transition function: </a:t>
            </a:r>
            <a:r>
              <a:rPr lang="en-US" sz="2400" b="0" i="1" dirty="0"/>
              <a:t>F(state, input) </a:t>
            </a:r>
            <a:r>
              <a:rPr lang="en-US" sz="2400" b="0" i="1" dirty="0">
                <a:sym typeface="Wingdings"/>
              </a:rPr>
              <a:t> state</a:t>
            </a:r>
          </a:p>
          <a:p>
            <a:r>
              <a:rPr lang="en-US" sz="2400" b="0" dirty="0">
                <a:sym typeface="Wingdings"/>
              </a:rPr>
              <a:t>State determines behavior (e.g., also emit an output).</a:t>
            </a:r>
          </a:p>
          <a:p>
            <a:pPr marL="0" indent="0">
              <a:buNone/>
            </a:pPr>
            <a:r>
              <a:rPr lang="en-US" sz="2400" b="0" dirty="0"/>
              <a:t>We can think of (some) server programs as FSMs.</a:t>
            </a:r>
          </a:p>
          <a:p>
            <a:pPr marL="0" indent="0">
              <a:buNone/>
            </a:pPr>
            <a:endParaRPr lang="en-US" sz="2400" b="0" i="1" dirty="0"/>
          </a:p>
        </p:txBody>
      </p:sp>
      <p:pic>
        <p:nvPicPr>
          <p:cNvPr id="4" name="Picture 3">
            <a:extLst>
              <a:ext uri="{FF2B5EF4-FFF2-40B4-BE49-F238E27FC236}">
                <a16:creationId xmlns:a16="http://schemas.microsoft.com/office/drawing/2014/main" id="{B7B8FE1D-C8F1-3D40-9D1A-7F06C47CC5F0}"/>
              </a:ext>
            </a:extLst>
          </p:cNvPr>
          <p:cNvPicPr>
            <a:picLocks noChangeAspect="1"/>
          </p:cNvPicPr>
          <p:nvPr/>
        </p:nvPicPr>
        <p:blipFill>
          <a:blip r:embed="rId2"/>
          <a:stretch>
            <a:fillRect/>
          </a:stretch>
        </p:blipFill>
        <p:spPr>
          <a:xfrm>
            <a:off x="6205870" y="4776899"/>
            <a:ext cx="956930" cy="1317513"/>
          </a:xfrm>
          <a:prstGeom prst="rect">
            <a:avLst/>
          </a:prstGeom>
        </p:spPr>
      </p:pic>
      <p:pic>
        <p:nvPicPr>
          <p:cNvPr id="5" name="Picture 4">
            <a:extLst>
              <a:ext uri="{FF2B5EF4-FFF2-40B4-BE49-F238E27FC236}">
                <a16:creationId xmlns:a16="http://schemas.microsoft.com/office/drawing/2014/main" id="{E67B169D-09C7-0D48-9E2B-59F2CFBA8761}"/>
              </a:ext>
            </a:extLst>
          </p:cNvPr>
          <p:cNvPicPr>
            <a:picLocks noChangeAspect="1"/>
          </p:cNvPicPr>
          <p:nvPr/>
        </p:nvPicPr>
        <p:blipFill>
          <a:blip r:embed="rId3"/>
          <a:stretch>
            <a:fillRect/>
          </a:stretch>
        </p:blipFill>
        <p:spPr>
          <a:xfrm>
            <a:off x="1969029" y="4343400"/>
            <a:ext cx="4032447" cy="2286000"/>
          </a:xfrm>
          <a:prstGeom prst="rect">
            <a:avLst/>
          </a:prstGeom>
        </p:spPr>
      </p:pic>
    </p:spTree>
    <p:extLst>
      <p:ext uri="{BB962C8B-B14F-4D97-AF65-F5344CB8AC3E}">
        <p14:creationId xmlns:p14="http://schemas.microsoft.com/office/powerpoint/2010/main" val="2288619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Lock server as an FSM</a:t>
            </a:r>
          </a:p>
        </p:txBody>
      </p:sp>
      <p:sp>
        <p:nvSpPr>
          <p:cNvPr id="4" name="Oval 3"/>
          <p:cNvSpPr/>
          <p:nvPr/>
        </p:nvSpPr>
        <p:spPr bwMode="auto">
          <a:xfrm>
            <a:off x="3505200" y="2895600"/>
            <a:ext cx="914400" cy="9144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5" name="Oval 4"/>
          <p:cNvSpPr/>
          <p:nvPr/>
        </p:nvSpPr>
        <p:spPr bwMode="auto">
          <a:xfrm>
            <a:off x="4953000" y="2895600"/>
            <a:ext cx="914400" cy="914400"/>
          </a:xfrm>
          <a:prstGeom prst="ellipse">
            <a:avLst/>
          </a:prstGeom>
          <a:solidFill>
            <a:schemeClr val="tx2">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cxnSp>
        <p:nvCxnSpPr>
          <p:cNvPr id="7" name="Curved Connector 6"/>
          <p:cNvCxnSpPr>
            <a:stCxn id="4" idx="0"/>
            <a:endCxn id="5" idx="0"/>
          </p:cNvCxnSpPr>
          <p:nvPr/>
        </p:nvCxnSpPr>
        <p:spPr bwMode="auto">
          <a:xfrm rot="5400000" flipH="1" flipV="1">
            <a:off x="4686300" y="2171700"/>
            <a:ext cx="12700" cy="1447800"/>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w="lg" len="lg"/>
          </a:ln>
          <a:effectLst/>
        </p:spPr>
      </p:cxnSp>
      <p:cxnSp>
        <p:nvCxnSpPr>
          <p:cNvPr id="11" name="Curved Connector 10"/>
          <p:cNvCxnSpPr>
            <a:stCxn id="5" idx="4"/>
            <a:endCxn id="4" idx="4"/>
          </p:cNvCxnSpPr>
          <p:nvPr/>
        </p:nvCxnSpPr>
        <p:spPr bwMode="auto">
          <a:xfrm rot="5400000">
            <a:off x="4686300" y="3086100"/>
            <a:ext cx="12700" cy="1447800"/>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w="lg" len="lg"/>
          </a:ln>
          <a:effectLst/>
        </p:spPr>
      </p:cxnSp>
      <p:sp>
        <p:nvSpPr>
          <p:cNvPr id="18" name="TextBox 17"/>
          <p:cNvSpPr txBox="1"/>
          <p:nvPr/>
        </p:nvSpPr>
        <p:spPr>
          <a:xfrm>
            <a:off x="4998502" y="3048000"/>
            <a:ext cx="868898" cy="461665"/>
          </a:xfrm>
          <a:prstGeom prst="rect">
            <a:avLst/>
          </a:prstGeom>
          <a:noFill/>
        </p:spPr>
        <p:txBody>
          <a:bodyPr wrap="none" rtlCol="0">
            <a:spAutoFit/>
          </a:bodyPr>
          <a:lstStyle/>
          <a:p>
            <a:r>
              <a:rPr lang="en-US" dirty="0">
                <a:solidFill>
                  <a:srgbClr val="4E4339"/>
                </a:solidFill>
              </a:rPr>
              <a:t>Busy</a:t>
            </a:r>
          </a:p>
        </p:txBody>
      </p:sp>
      <p:sp>
        <p:nvSpPr>
          <p:cNvPr id="19" name="TextBox 18"/>
          <p:cNvSpPr txBox="1"/>
          <p:nvPr/>
        </p:nvSpPr>
        <p:spPr>
          <a:xfrm>
            <a:off x="3525899" y="3048000"/>
            <a:ext cx="817501" cy="461665"/>
          </a:xfrm>
          <a:prstGeom prst="rect">
            <a:avLst/>
          </a:prstGeom>
          <a:noFill/>
        </p:spPr>
        <p:txBody>
          <a:bodyPr wrap="none" rtlCol="0">
            <a:spAutoFit/>
          </a:bodyPr>
          <a:lstStyle/>
          <a:p>
            <a:r>
              <a:rPr lang="en-US" dirty="0">
                <a:solidFill>
                  <a:srgbClr val="4E4339"/>
                </a:solidFill>
              </a:rPr>
              <a:t>Free</a:t>
            </a:r>
          </a:p>
        </p:txBody>
      </p:sp>
      <p:sp>
        <p:nvSpPr>
          <p:cNvPr id="20" name="TextBox 19"/>
          <p:cNvSpPr txBox="1"/>
          <p:nvPr/>
        </p:nvSpPr>
        <p:spPr>
          <a:xfrm>
            <a:off x="4011109" y="2209800"/>
            <a:ext cx="1399091" cy="461665"/>
          </a:xfrm>
          <a:prstGeom prst="rect">
            <a:avLst/>
          </a:prstGeom>
          <a:noFill/>
        </p:spPr>
        <p:txBody>
          <a:bodyPr wrap="none" rtlCol="0">
            <a:spAutoFit/>
          </a:bodyPr>
          <a:lstStyle/>
          <a:p>
            <a:r>
              <a:rPr lang="en-US" dirty="0">
                <a:solidFill>
                  <a:srgbClr val="4E4339"/>
                </a:solidFill>
              </a:rPr>
              <a:t>acquire()</a:t>
            </a:r>
          </a:p>
        </p:txBody>
      </p:sp>
      <p:sp>
        <p:nvSpPr>
          <p:cNvPr id="21" name="TextBox 20"/>
          <p:cNvSpPr txBox="1"/>
          <p:nvPr/>
        </p:nvSpPr>
        <p:spPr>
          <a:xfrm>
            <a:off x="4011109" y="4034135"/>
            <a:ext cx="1399091" cy="461665"/>
          </a:xfrm>
          <a:prstGeom prst="rect">
            <a:avLst/>
          </a:prstGeom>
          <a:noFill/>
        </p:spPr>
        <p:txBody>
          <a:bodyPr wrap="none" rtlCol="0">
            <a:spAutoFit/>
          </a:bodyPr>
          <a:lstStyle/>
          <a:p>
            <a:r>
              <a:rPr lang="en-US" dirty="0">
                <a:solidFill>
                  <a:srgbClr val="4E4339"/>
                </a:solidFill>
              </a:rPr>
              <a:t>release()</a:t>
            </a:r>
          </a:p>
        </p:txBody>
      </p:sp>
      <p:sp>
        <p:nvSpPr>
          <p:cNvPr id="22" name="TextBox 21"/>
          <p:cNvSpPr txBox="1"/>
          <p:nvPr/>
        </p:nvSpPr>
        <p:spPr>
          <a:xfrm>
            <a:off x="685800" y="5410200"/>
            <a:ext cx="7848600" cy="830997"/>
          </a:xfrm>
          <a:prstGeom prst="rect">
            <a:avLst/>
          </a:prstGeom>
          <a:noFill/>
        </p:spPr>
        <p:txBody>
          <a:bodyPr wrap="square" rtlCol="0">
            <a:spAutoFit/>
          </a:bodyPr>
          <a:lstStyle/>
          <a:p>
            <a:r>
              <a:rPr lang="en-US" dirty="0">
                <a:solidFill>
                  <a:srgbClr val="4E4339"/>
                </a:solidFill>
              </a:rPr>
              <a:t>It</a:t>
            </a:r>
            <a:r>
              <a:rPr lang="uk-UA" dirty="0">
                <a:solidFill>
                  <a:srgbClr val="4E4339"/>
                </a:solidFill>
              </a:rPr>
              <a:t>’</a:t>
            </a:r>
            <a:r>
              <a:rPr lang="en-US" dirty="0">
                <a:solidFill>
                  <a:srgbClr val="4E4339"/>
                </a:solidFill>
              </a:rPr>
              <a:t>s an FSM, but we also have to represent waiters, and actions like waking up a waiter on a state transition.</a:t>
            </a:r>
          </a:p>
        </p:txBody>
      </p:sp>
    </p:spTree>
    <p:extLst>
      <p:ext uri="{BB962C8B-B14F-4D97-AF65-F5344CB8AC3E}">
        <p14:creationId xmlns:p14="http://schemas.microsoft.com/office/powerpoint/2010/main" val="2599058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RSM consensus</a:t>
            </a:r>
          </a:p>
        </p:txBody>
      </p:sp>
      <p:sp>
        <p:nvSpPr>
          <p:cNvPr id="3" name="Content Placeholder 2"/>
          <p:cNvSpPr>
            <a:spLocks noGrp="1"/>
          </p:cNvSpPr>
          <p:nvPr>
            <p:ph idx="1"/>
          </p:nvPr>
        </p:nvSpPr>
        <p:spPr>
          <a:xfrm>
            <a:off x="457199" y="1447800"/>
            <a:ext cx="6863378" cy="4111625"/>
          </a:xfrm>
        </p:spPr>
        <p:txBody>
          <a:bodyPr/>
          <a:lstStyle/>
          <a:p>
            <a:pPr marL="0" indent="0">
              <a:buNone/>
            </a:pPr>
            <a:r>
              <a:rPr lang="en-US" dirty="0"/>
              <a:t>R</a:t>
            </a:r>
            <a:r>
              <a:rPr lang="en-US" sz="2400" b="0" dirty="0"/>
              <a:t>eplicas must agree on a </a:t>
            </a:r>
            <a:r>
              <a:rPr lang="en-US" sz="2400" b="1" dirty="0"/>
              <a:t>sequence</a:t>
            </a:r>
            <a:r>
              <a:rPr lang="en-US" sz="2400" b="0" dirty="0"/>
              <a:t> of </a:t>
            </a:r>
            <a:r>
              <a:rPr lang="en-US" sz="2400" dirty="0"/>
              <a:t>actions.</a:t>
            </a:r>
          </a:p>
          <a:p>
            <a:r>
              <a:rPr lang="en-US" sz="2400" b="0" dirty="0"/>
              <a:t>A replicated log </a:t>
            </a:r>
            <a:r>
              <a:rPr lang="en-US" dirty="0"/>
              <a:t>or </a:t>
            </a:r>
            <a:r>
              <a:rPr lang="en-US" sz="2400" b="0" dirty="0"/>
              <a:t>ledger</a:t>
            </a:r>
          </a:p>
          <a:p>
            <a:r>
              <a:rPr lang="en-US" dirty="0"/>
              <a:t>o</a:t>
            </a:r>
            <a:r>
              <a:rPr lang="en-US" sz="2400" b="0" dirty="0"/>
              <a:t>f requests (commands, ops).</a:t>
            </a:r>
          </a:p>
          <a:p>
            <a:pPr marL="0" indent="0">
              <a:buNone/>
            </a:pPr>
            <a:r>
              <a:rPr lang="en-US" b="1" dirty="0"/>
              <a:t>S</a:t>
            </a:r>
            <a:r>
              <a:rPr lang="en-US" sz="2400" b="1" dirty="0"/>
              <a:t>trong ordering condition</a:t>
            </a:r>
          </a:p>
          <a:p>
            <a:r>
              <a:rPr lang="en-US" sz="2400" b="1" dirty="0"/>
              <a:t>Necessary</a:t>
            </a:r>
            <a:r>
              <a:rPr lang="en-US" sz="2400" b="0" dirty="0"/>
              <a:t> for convergence.</a:t>
            </a:r>
          </a:p>
          <a:p>
            <a:pPr marL="457200" lvl="1" indent="0">
              <a:buNone/>
            </a:pPr>
            <a:r>
              <a:rPr lang="en-US" b="0" dirty="0">
                <a:sym typeface="Wingdings" pitchFamily="2" charset="2"/>
              </a:rPr>
              <a:t> </a:t>
            </a:r>
            <a:r>
              <a:rPr lang="en-US" b="0" dirty="0"/>
              <a:t>“end up in the same state”</a:t>
            </a:r>
          </a:p>
          <a:p>
            <a:r>
              <a:rPr lang="en-US" sz="2400" b="1" dirty="0"/>
              <a:t>Sufficient</a:t>
            </a:r>
            <a:r>
              <a:rPr lang="en-US" sz="2400" b="0" dirty="0"/>
              <a:t> for convergence.</a:t>
            </a:r>
          </a:p>
          <a:p>
            <a:pPr lvl="1"/>
            <a:r>
              <a:rPr lang="en-US" b="0" dirty="0"/>
              <a:t>For </a:t>
            </a:r>
            <a:r>
              <a:rPr lang="en-US" b="1" dirty="0"/>
              <a:t>deterministic </a:t>
            </a:r>
            <a:r>
              <a:rPr lang="en-US" dirty="0"/>
              <a:t>program</a:t>
            </a:r>
            <a:endParaRPr lang="en-US" b="0" dirty="0"/>
          </a:p>
          <a:p>
            <a:r>
              <a:rPr lang="en-US" b="1" dirty="0"/>
              <a:t>How to agree on a shared log?</a:t>
            </a:r>
          </a:p>
          <a:p>
            <a:r>
              <a:rPr lang="en-US" dirty="0"/>
              <a:t>Use a distributed </a:t>
            </a:r>
            <a:r>
              <a:rPr lang="en-US" b="1" dirty="0"/>
              <a:t>consensus </a:t>
            </a:r>
            <a:r>
              <a:rPr lang="en-US" dirty="0"/>
              <a:t>algorithm.</a:t>
            </a:r>
          </a:p>
        </p:txBody>
      </p:sp>
      <p:pic>
        <p:nvPicPr>
          <p:cNvPr id="4" name="Picture 3">
            <a:extLst>
              <a:ext uri="{FF2B5EF4-FFF2-40B4-BE49-F238E27FC236}">
                <a16:creationId xmlns:a16="http://schemas.microsoft.com/office/drawing/2014/main" id="{8704C292-853A-2C42-86F4-BDEF09053C7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4106" y="119923"/>
            <a:ext cx="1473512" cy="11589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sp>
        <p:nvSpPr>
          <p:cNvPr id="6" name="Rounded Rectangle 5">
            <a:extLst>
              <a:ext uri="{FF2B5EF4-FFF2-40B4-BE49-F238E27FC236}">
                <a16:creationId xmlns:a16="http://schemas.microsoft.com/office/drawing/2014/main" id="{353CB20A-725E-B140-9AD6-0A4DCC04AE7A}"/>
              </a:ext>
            </a:extLst>
          </p:cNvPr>
          <p:cNvSpPr/>
          <p:nvPr/>
        </p:nvSpPr>
        <p:spPr>
          <a:xfrm>
            <a:off x="5638800" y="2555037"/>
            <a:ext cx="3060435" cy="2550363"/>
          </a:xfrm>
          <a:prstGeom prst="roundRect">
            <a:avLst>
              <a:gd name="adj" fmla="val 11074"/>
            </a:avLst>
          </a:prstGeom>
          <a:solidFill>
            <a:srgbClr val="E3EAF9"/>
          </a:solidFill>
          <a:ln>
            <a:solidFill>
              <a:srgbClr val="4974CB"/>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grpSp>
        <p:nvGrpSpPr>
          <p:cNvPr id="7" name="Group 6">
            <a:extLst>
              <a:ext uri="{FF2B5EF4-FFF2-40B4-BE49-F238E27FC236}">
                <a16:creationId xmlns:a16="http://schemas.microsoft.com/office/drawing/2014/main" id="{24AB89CB-0DA3-A049-9C75-A571F5A202E1}"/>
              </a:ext>
            </a:extLst>
          </p:cNvPr>
          <p:cNvGrpSpPr/>
          <p:nvPr/>
        </p:nvGrpSpPr>
        <p:grpSpPr>
          <a:xfrm>
            <a:off x="6143891" y="4545245"/>
            <a:ext cx="2229381" cy="334407"/>
            <a:chOff x="1828800" y="3733800"/>
            <a:chExt cx="1524000" cy="228600"/>
          </a:xfrm>
        </p:grpSpPr>
        <p:sp>
          <p:nvSpPr>
            <p:cNvPr id="26" name="Rectangle 25">
              <a:extLst>
                <a:ext uri="{FF2B5EF4-FFF2-40B4-BE49-F238E27FC236}">
                  <a16:creationId xmlns:a16="http://schemas.microsoft.com/office/drawing/2014/main" id="{4813FCE5-1903-8144-8460-116E58B4040D}"/>
                </a:ext>
              </a:extLst>
            </p:cNvPr>
            <p:cNvSpPr/>
            <p:nvPr/>
          </p:nvSpPr>
          <p:spPr>
            <a:xfrm>
              <a:off x="1828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a:solidFill>
                    <a:srgbClr val="000000"/>
                  </a:solidFill>
                </a:rPr>
                <a:t>add</a:t>
              </a:r>
            </a:p>
          </p:txBody>
        </p:sp>
        <p:sp>
          <p:nvSpPr>
            <p:cNvPr id="27" name="Rectangle 26">
              <a:extLst>
                <a:ext uri="{FF2B5EF4-FFF2-40B4-BE49-F238E27FC236}">
                  <a16:creationId xmlns:a16="http://schemas.microsoft.com/office/drawing/2014/main" id="{3D33FC98-1676-BB49-A5F2-3A306C78CF16}"/>
                </a:ext>
              </a:extLst>
            </p:cNvPr>
            <p:cNvSpPr/>
            <p:nvPr/>
          </p:nvSpPr>
          <p:spPr>
            <a:xfrm>
              <a:off x="2209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jmp</a:t>
              </a:r>
              <a:endParaRPr lang="en-US" sz="2000" dirty="0">
                <a:solidFill>
                  <a:srgbClr val="000000"/>
                </a:solidFill>
              </a:endParaRPr>
            </a:p>
          </p:txBody>
        </p:sp>
        <p:sp>
          <p:nvSpPr>
            <p:cNvPr id="28" name="Rectangle 27">
              <a:extLst>
                <a:ext uri="{FF2B5EF4-FFF2-40B4-BE49-F238E27FC236}">
                  <a16:creationId xmlns:a16="http://schemas.microsoft.com/office/drawing/2014/main" id="{CD89D174-BCDE-D84F-841B-94AF5FC856CC}"/>
                </a:ext>
              </a:extLst>
            </p:cNvPr>
            <p:cNvSpPr/>
            <p:nvPr/>
          </p:nvSpPr>
          <p:spPr>
            <a:xfrm>
              <a:off x="2590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mov</a:t>
              </a:r>
              <a:endParaRPr lang="en-US" sz="2000" dirty="0">
                <a:solidFill>
                  <a:srgbClr val="000000"/>
                </a:solidFill>
              </a:endParaRPr>
            </a:p>
          </p:txBody>
        </p:sp>
        <p:sp>
          <p:nvSpPr>
            <p:cNvPr id="29" name="Rectangle 28">
              <a:extLst>
                <a:ext uri="{FF2B5EF4-FFF2-40B4-BE49-F238E27FC236}">
                  <a16:creationId xmlns:a16="http://schemas.microsoft.com/office/drawing/2014/main" id="{2357AB89-8243-D741-ADAE-C24CB2E4A5F5}"/>
                </a:ext>
              </a:extLst>
            </p:cNvPr>
            <p:cNvSpPr/>
            <p:nvPr/>
          </p:nvSpPr>
          <p:spPr>
            <a:xfrm>
              <a:off x="2971800" y="3733800"/>
              <a:ext cx="381000" cy="228600"/>
            </a:xfrm>
            <a:prstGeom prst="rect">
              <a:avLst/>
            </a:prstGeom>
            <a:solidFill>
              <a:srgbClr val="EDFFED"/>
            </a:solidFill>
            <a:ln w="12700" algn="ctr">
              <a:solidFill>
                <a:srgbClr val="43A343"/>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algn="ctr" defTabSz="914400"/>
              <a:r>
                <a:rPr lang="en-US" sz="2000" dirty="0" err="1">
                  <a:solidFill>
                    <a:srgbClr val="000000"/>
                  </a:solidFill>
                </a:rPr>
                <a:t>shl</a:t>
              </a:r>
              <a:endParaRPr lang="en-US" sz="2000" dirty="0">
                <a:solidFill>
                  <a:srgbClr val="000000"/>
                </a:solidFill>
              </a:endParaRPr>
            </a:p>
          </p:txBody>
        </p:sp>
      </p:grpSp>
      <p:sp>
        <p:nvSpPr>
          <p:cNvPr id="8" name="TextBox 7">
            <a:extLst>
              <a:ext uri="{FF2B5EF4-FFF2-40B4-BE49-F238E27FC236}">
                <a16:creationId xmlns:a16="http://schemas.microsoft.com/office/drawing/2014/main" id="{639A2C45-DFEA-1C4D-B576-D83AADE97D9B}"/>
              </a:ext>
            </a:extLst>
          </p:cNvPr>
          <p:cNvSpPr txBox="1"/>
          <p:nvPr/>
        </p:nvSpPr>
        <p:spPr>
          <a:xfrm>
            <a:off x="6147436" y="4210837"/>
            <a:ext cx="471283" cy="307778"/>
          </a:xfrm>
          <a:prstGeom prst="rect">
            <a:avLst/>
          </a:prstGeom>
          <a:noFill/>
        </p:spPr>
        <p:txBody>
          <a:bodyPr wrap="none" lIns="0" tIns="0" rIns="0" bIns="0" rtlCol="0">
            <a:spAutoFit/>
          </a:bodyPr>
          <a:lstStyle/>
          <a:p>
            <a:pPr algn="ctr" defTabSz="914400"/>
            <a:r>
              <a:rPr lang="en-US" sz="2000" b="1" dirty="0">
                <a:solidFill>
                  <a:srgbClr val="000000"/>
                </a:solidFill>
              </a:rPr>
              <a:t>Log</a:t>
            </a:r>
          </a:p>
        </p:txBody>
      </p:sp>
      <p:grpSp>
        <p:nvGrpSpPr>
          <p:cNvPr id="9" name="Group 8">
            <a:extLst>
              <a:ext uri="{FF2B5EF4-FFF2-40B4-BE49-F238E27FC236}">
                <a16:creationId xmlns:a16="http://schemas.microsoft.com/office/drawing/2014/main" id="{CE4F0645-CB6C-9948-9F4B-0DB49745CAB0}"/>
              </a:ext>
            </a:extLst>
          </p:cNvPr>
          <p:cNvGrpSpPr/>
          <p:nvPr/>
        </p:nvGrpSpPr>
        <p:grpSpPr>
          <a:xfrm>
            <a:off x="6481066" y="3096147"/>
            <a:ext cx="963480" cy="891753"/>
            <a:chOff x="3075167" y="2286000"/>
            <a:chExt cx="658633" cy="609600"/>
          </a:xfrm>
        </p:grpSpPr>
        <p:sp>
          <p:nvSpPr>
            <p:cNvPr id="16" name="Oval 15">
              <a:extLst>
                <a:ext uri="{FF2B5EF4-FFF2-40B4-BE49-F238E27FC236}">
                  <a16:creationId xmlns:a16="http://schemas.microsoft.com/office/drawing/2014/main" id="{910404A0-AE21-0A42-838C-8C2ADB85C2C5}"/>
                </a:ext>
              </a:extLst>
            </p:cNvPr>
            <p:cNvSpPr/>
            <p:nvPr/>
          </p:nvSpPr>
          <p:spPr>
            <a:xfrm>
              <a:off x="3322154" y="2401625"/>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17" name="Oval 16">
              <a:extLst>
                <a:ext uri="{FF2B5EF4-FFF2-40B4-BE49-F238E27FC236}">
                  <a16:creationId xmlns:a16="http://schemas.microsoft.com/office/drawing/2014/main" id="{43262580-CA9C-0246-B916-B2596352BAA3}"/>
                </a:ext>
              </a:extLst>
            </p:cNvPr>
            <p:cNvSpPr/>
            <p:nvPr/>
          </p:nvSpPr>
          <p:spPr>
            <a:xfrm>
              <a:off x="3569142"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18" name="Oval 17">
              <a:extLst>
                <a:ext uri="{FF2B5EF4-FFF2-40B4-BE49-F238E27FC236}">
                  <a16:creationId xmlns:a16="http://schemas.microsoft.com/office/drawing/2014/main" id="{11C7EB61-2678-A341-A963-1202618A5F51}"/>
                </a:ext>
              </a:extLst>
            </p:cNvPr>
            <p:cNvSpPr/>
            <p:nvPr/>
          </p:nvSpPr>
          <p:spPr>
            <a:xfrm>
              <a:off x="3322154" y="2730942"/>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19" name="Oval 18">
              <a:extLst>
                <a:ext uri="{FF2B5EF4-FFF2-40B4-BE49-F238E27FC236}">
                  <a16:creationId xmlns:a16="http://schemas.microsoft.com/office/drawing/2014/main" id="{4429FC90-A834-E447-A890-E1E631AD125A}"/>
                </a:ext>
              </a:extLst>
            </p:cNvPr>
            <p:cNvSpPr/>
            <p:nvPr/>
          </p:nvSpPr>
          <p:spPr>
            <a:xfrm>
              <a:off x="3075167" y="2566284"/>
              <a:ext cx="164658" cy="164658"/>
            </a:xfrm>
            <a:prstGeom prst="ellipse">
              <a:avLst/>
            </a:prstGeom>
            <a:solidFill>
              <a:srgbClr val="F3DCC4"/>
            </a:solidFill>
            <a:ln w="19050">
              <a:solidFill>
                <a:srgbClr val="B26B24"/>
              </a:solidFill>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0" name="Freeform 19">
              <a:extLst>
                <a:ext uri="{FF2B5EF4-FFF2-40B4-BE49-F238E27FC236}">
                  <a16:creationId xmlns:a16="http://schemas.microsoft.com/office/drawing/2014/main" id="{646C3FD2-BFFC-024D-8521-53F329D98644}"/>
                </a:ext>
              </a:extLst>
            </p:cNvPr>
            <p:cNvSpPr/>
            <p:nvPr/>
          </p:nvSpPr>
          <p:spPr>
            <a:xfrm>
              <a:off x="3492394" y="2479551"/>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1" name="Freeform 20">
              <a:extLst>
                <a:ext uri="{FF2B5EF4-FFF2-40B4-BE49-F238E27FC236}">
                  <a16:creationId xmlns:a16="http://schemas.microsoft.com/office/drawing/2014/main" id="{B5776929-F823-4B4F-BE64-01ECF1B639BD}"/>
                </a:ext>
              </a:extLst>
            </p:cNvPr>
            <p:cNvSpPr/>
            <p:nvPr/>
          </p:nvSpPr>
          <p:spPr>
            <a:xfrm rot="10800000">
              <a:off x="3157496" y="2725143"/>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2" name="Freeform 21">
              <a:extLst>
                <a:ext uri="{FF2B5EF4-FFF2-40B4-BE49-F238E27FC236}">
                  <a16:creationId xmlns:a16="http://schemas.microsoft.com/office/drawing/2014/main" id="{D829525B-51DD-044C-AD36-20382BC4F503}"/>
                </a:ext>
              </a:extLst>
            </p:cNvPr>
            <p:cNvSpPr/>
            <p:nvPr/>
          </p:nvSpPr>
          <p:spPr>
            <a:xfrm flipH="1">
              <a:off x="3158892" y="248395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3" name="Freeform 22">
              <a:extLst>
                <a:ext uri="{FF2B5EF4-FFF2-40B4-BE49-F238E27FC236}">
                  <a16:creationId xmlns:a16="http://schemas.microsoft.com/office/drawing/2014/main" id="{D77CE376-CC35-9A41-86D1-5A20ED0B2ABD}"/>
                </a:ext>
              </a:extLst>
            </p:cNvPr>
            <p:cNvSpPr/>
            <p:nvPr/>
          </p:nvSpPr>
          <p:spPr>
            <a:xfrm rot="10800000" flipH="1">
              <a:off x="3488208" y="2725144"/>
              <a:ext cx="163263" cy="88127"/>
            </a:xfrm>
            <a:custGeom>
              <a:avLst/>
              <a:gdLst>
                <a:gd name="connsiteX0" fmla="*/ 0 w 302217"/>
                <a:gd name="connsiteY0" fmla="*/ 0 h 162791"/>
                <a:gd name="connsiteX1" fmla="*/ 302217 w 302217"/>
                <a:gd name="connsiteY1" fmla="*/ 162732 h 162791"/>
                <a:gd name="connsiteX0" fmla="*/ 0 w 302217"/>
                <a:gd name="connsiteY0" fmla="*/ 23898 h 186630"/>
                <a:gd name="connsiteX1" fmla="*/ 302217 w 302217"/>
                <a:gd name="connsiteY1" fmla="*/ 186630 h 186630"/>
                <a:gd name="connsiteX0" fmla="*/ 0 w 321571"/>
                <a:gd name="connsiteY0" fmla="*/ 44231 h 206963"/>
                <a:gd name="connsiteX1" fmla="*/ 302217 w 321571"/>
                <a:gd name="connsiteY1" fmla="*/ 206963 h 206963"/>
                <a:gd name="connsiteX0" fmla="*/ 0 w 321571"/>
                <a:gd name="connsiteY0" fmla="*/ 0 h 162732"/>
                <a:gd name="connsiteX1" fmla="*/ 302217 w 321571"/>
                <a:gd name="connsiteY1" fmla="*/ 162732 h 162732"/>
                <a:gd name="connsiteX0" fmla="*/ 0 w 302217"/>
                <a:gd name="connsiteY0" fmla="*/ 2667 h 165399"/>
                <a:gd name="connsiteX1" fmla="*/ 302217 w 302217"/>
                <a:gd name="connsiteY1" fmla="*/ 165399 h 165399"/>
                <a:gd name="connsiteX0" fmla="*/ 0 w 302217"/>
                <a:gd name="connsiteY0" fmla="*/ 0 h 162732"/>
                <a:gd name="connsiteX1" fmla="*/ 302217 w 302217"/>
                <a:gd name="connsiteY1" fmla="*/ 162732 h 162732"/>
                <a:gd name="connsiteX0" fmla="*/ 0 w 302217"/>
                <a:gd name="connsiteY0" fmla="*/ 401 h 163133"/>
                <a:gd name="connsiteX1" fmla="*/ 302217 w 302217"/>
                <a:gd name="connsiteY1" fmla="*/ 163133 h 163133"/>
              </a:gdLst>
              <a:ahLst/>
              <a:cxnLst>
                <a:cxn ang="0">
                  <a:pos x="connsiteX0" y="connsiteY0"/>
                </a:cxn>
                <a:cxn ang="0">
                  <a:pos x="connsiteX1" y="connsiteY1"/>
                </a:cxn>
              </a:cxnLst>
              <a:rect l="l" t="t" r="r" b="b"/>
              <a:pathLst>
                <a:path w="302217" h="163133">
                  <a:moveTo>
                    <a:pt x="0" y="401"/>
                  </a:moveTo>
                  <a:cubicBezTo>
                    <a:pt x="190500" y="-2182"/>
                    <a:pt x="295760" y="2984"/>
                    <a:pt x="302217" y="163133"/>
                  </a:cubicBezTo>
                </a:path>
              </a:pathLst>
            </a:custGeom>
            <a:noFill/>
            <a:ln w="19050">
              <a:headEnd type="triangle" w="sm" len="med"/>
              <a:tailEnd type="non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sp>
          <p:nvSpPr>
            <p:cNvPr id="24" name="Freeform 23">
              <a:extLst>
                <a:ext uri="{FF2B5EF4-FFF2-40B4-BE49-F238E27FC236}">
                  <a16:creationId xmlns:a16="http://schemas.microsoft.com/office/drawing/2014/main" id="{84695F4E-D2BA-9C41-955D-5858BD15D967}"/>
                </a:ext>
              </a:extLst>
            </p:cNvPr>
            <p:cNvSpPr/>
            <p:nvPr/>
          </p:nvSpPr>
          <p:spPr>
            <a:xfrm>
              <a:off x="3334455" y="2286000"/>
              <a:ext cx="136991" cy="126788"/>
            </a:xfrm>
            <a:custGeom>
              <a:avLst/>
              <a:gdLst>
                <a:gd name="connsiteX0" fmla="*/ 0 w 185980"/>
                <a:gd name="connsiteY0" fmla="*/ 0 h 6711"/>
                <a:gd name="connsiteX1" fmla="*/ 185980 w 185980"/>
                <a:gd name="connsiteY1" fmla="*/ 0 h 6711"/>
                <a:gd name="connsiteX0" fmla="*/ 2160 w 12160"/>
                <a:gd name="connsiteY0" fmla="*/ 223289 h 223707"/>
                <a:gd name="connsiteX1" fmla="*/ 12160 w 12160"/>
                <a:gd name="connsiteY1" fmla="*/ 223289 h 223707"/>
                <a:gd name="connsiteX0" fmla="*/ 1366 w 13800"/>
                <a:gd name="connsiteY0" fmla="*/ 342290 h 342290"/>
                <a:gd name="connsiteX1" fmla="*/ 11366 w 13800"/>
                <a:gd name="connsiteY1" fmla="*/ 342290 h 342290"/>
                <a:gd name="connsiteX0" fmla="*/ 1989 w 14293"/>
                <a:gd name="connsiteY0" fmla="*/ 324153 h 324153"/>
                <a:gd name="connsiteX1" fmla="*/ 11989 w 14293"/>
                <a:gd name="connsiteY1" fmla="*/ 324153 h 324153"/>
                <a:gd name="connsiteX0" fmla="*/ 2255 w 14511"/>
                <a:gd name="connsiteY0" fmla="*/ 370090 h 370090"/>
                <a:gd name="connsiteX1" fmla="*/ 12255 w 14511"/>
                <a:gd name="connsiteY1" fmla="*/ 370090 h 370090"/>
                <a:gd name="connsiteX0" fmla="*/ 2329 w 14189"/>
                <a:gd name="connsiteY0" fmla="*/ 440603 h 440603"/>
                <a:gd name="connsiteX1" fmla="*/ 12329 w 14189"/>
                <a:gd name="connsiteY1" fmla="*/ 440603 h 440603"/>
                <a:gd name="connsiteX0" fmla="*/ 2751 w 14550"/>
                <a:gd name="connsiteY0" fmla="*/ 444918 h 444918"/>
                <a:gd name="connsiteX1" fmla="*/ 12751 w 14550"/>
                <a:gd name="connsiteY1" fmla="*/ 444918 h 444918"/>
                <a:gd name="connsiteX0" fmla="*/ 2670 w 14857"/>
                <a:gd name="connsiteY0" fmla="*/ 449265 h 449265"/>
                <a:gd name="connsiteX1" fmla="*/ 12670 w 14857"/>
                <a:gd name="connsiteY1" fmla="*/ 449265 h 449265"/>
                <a:gd name="connsiteX0" fmla="*/ 2810 w 14974"/>
                <a:gd name="connsiteY0" fmla="*/ 403354 h 403354"/>
                <a:gd name="connsiteX1" fmla="*/ 12810 w 14974"/>
                <a:gd name="connsiteY1" fmla="*/ 403354 h 403354"/>
                <a:gd name="connsiteX0" fmla="*/ 2954 w 14489"/>
                <a:gd name="connsiteY0" fmla="*/ 354005 h 354005"/>
                <a:gd name="connsiteX1" fmla="*/ 12954 w 14489"/>
                <a:gd name="connsiteY1" fmla="*/ 354005 h 354005"/>
                <a:gd name="connsiteX0" fmla="*/ 1970 w 13635"/>
                <a:gd name="connsiteY0" fmla="*/ 349722 h 349722"/>
                <a:gd name="connsiteX1" fmla="*/ 11970 w 13635"/>
                <a:gd name="connsiteY1" fmla="*/ 349722 h 349722"/>
              </a:gdLst>
              <a:ahLst/>
              <a:cxnLst>
                <a:cxn ang="0">
                  <a:pos x="connsiteX0" y="connsiteY0"/>
                </a:cxn>
                <a:cxn ang="0">
                  <a:pos x="connsiteX1" y="connsiteY1"/>
                </a:cxn>
              </a:cxnLst>
              <a:rect l="l" t="t" r="r" b="b"/>
              <a:pathLst>
                <a:path w="13635" h="349722">
                  <a:moveTo>
                    <a:pt x="1970" y="349722"/>
                  </a:moveTo>
                  <a:cubicBezTo>
                    <a:pt x="-7474" y="-103494"/>
                    <a:pt x="20582" y="-129473"/>
                    <a:pt x="11970" y="349722"/>
                  </a:cubicBezTo>
                </a:path>
              </a:pathLst>
            </a:custGeom>
            <a:noFill/>
            <a:ln w="19050">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defTabSz="914400"/>
              <a:endParaRPr lang="en-US" sz="2800">
                <a:solidFill>
                  <a:srgbClr val="000000"/>
                </a:solidFill>
                <a:latin typeface="Arial"/>
              </a:endParaRPr>
            </a:p>
          </p:txBody>
        </p:sp>
        <p:cxnSp>
          <p:nvCxnSpPr>
            <p:cNvPr id="25" name="Straight Connector 24">
              <a:extLst>
                <a:ext uri="{FF2B5EF4-FFF2-40B4-BE49-F238E27FC236}">
                  <a16:creationId xmlns:a16="http://schemas.microsoft.com/office/drawing/2014/main" id="{44232F72-346C-C24F-9A7E-0DD98EA7237A}"/>
                </a:ext>
              </a:extLst>
            </p:cNvPr>
            <p:cNvCxnSpPr>
              <a:stCxn id="18" idx="0"/>
              <a:endCxn id="16" idx="4"/>
            </p:cNvCxnSpPr>
            <p:nvPr/>
          </p:nvCxnSpPr>
          <p:spPr>
            <a:xfrm flipV="1">
              <a:off x="3404484" y="2566284"/>
              <a:ext cx="0" cy="164658"/>
            </a:xfrm>
            <a:prstGeom prst="line">
              <a:avLst/>
            </a:prstGeom>
            <a:noFill/>
            <a:ln w="19050">
              <a:tailEnd type="triangle" w="sm" len="med"/>
            </a:ln>
          </p:spPr>
          <p:style>
            <a:lnRef idx="2">
              <a:schemeClr val="dk1"/>
            </a:lnRef>
            <a:fillRef idx="1">
              <a:schemeClr val="lt1"/>
            </a:fillRef>
            <a:effectRef idx="0">
              <a:schemeClr val="dk1"/>
            </a:effectRef>
            <a:fontRef idx="minor">
              <a:schemeClr val="dk1"/>
            </a:fontRef>
          </p:style>
        </p:cxnSp>
      </p:grpSp>
      <p:sp>
        <p:nvSpPr>
          <p:cNvPr id="10" name="TextBox 9">
            <a:extLst>
              <a:ext uri="{FF2B5EF4-FFF2-40B4-BE49-F238E27FC236}">
                <a16:creationId xmlns:a16="http://schemas.microsoft.com/office/drawing/2014/main" id="{A145B93E-1517-7B43-A3AC-B044E2C0AE95}"/>
              </a:ext>
            </a:extLst>
          </p:cNvPr>
          <p:cNvSpPr txBox="1"/>
          <p:nvPr/>
        </p:nvSpPr>
        <p:spPr>
          <a:xfrm>
            <a:off x="6024606" y="2783637"/>
            <a:ext cx="2133600" cy="202684"/>
          </a:xfrm>
          <a:prstGeom prst="rect">
            <a:avLst/>
          </a:prstGeom>
          <a:noFill/>
        </p:spPr>
        <p:txBody>
          <a:bodyPr wrap="square" lIns="0" tIns="0" rIns="0" bIns="0" rtlCol="0">
            <a:spAutoFit/>
          </a:bodyPr>
          <a:lstStyle/>
          <a:p>
            <a:pPr algn="ctr" defTabSz="914400">
              <a:lnSpc>
                <a:spcPts val="1500"/>
              </a:lnSpc>
            </a:pPr>
            <a:r>
              <a:rPr lang="en-US" sz="2000" b="1" dirty="0">
                <a:solidFill>
                  <a:srgbClr val="000000"/>
                </a:solidFill>
              </a:rPr>
              <a:t>State Machine</a:t>
            </a:r>
          </a:p>
        </p:txBody>
      </p:sp>
      <p:cxnSp>
        <p:nvCxnSpPr>
          <p:cNvPr id="11" name="Straight Connector 10">
            <a:extLst>
              <a:ext uri="{FF2B5EF4-FFF2-40B4-BE49-F238E27FC236}">
                <a16:creationId xmlns:a16="http://schemas.microsoft.com/office/drawing/2014/main" id="{D9CC8515-190B-F54F-91F7-E50AF0DE0D77}"/>
              </a:ext>
            </a:extLst>
          </p:cNvPr>
          <p:cNvCxnSpPr>
            <a:cxnSpLocks/>
          </p:cNvCxnSpPr>
          <p:nvPr/>
        </p:nvCxnSpPr>
        <p:spPr>
          <a:xfrm flipV="1">
            <a:off x="6984687" y="4031355"/>
            <a:ext cx="0" cy="513890"/>
          </a:xfrm>
          <a:prstGeom prst="line">
            <a:avLst/>
          </a:prstGeom>
          <a:ln w="57150" cap="rnd">
            <a:solidFill>
              <a:schemeClr val="accent4"/>
            </a:solidFill>
            <a:tailEnd type="triangle" w="med" len="lg"/>
          </a:ln>
          <a:effectLst/>
        </p:spPr>
        <p:style>
          <a:lnRef idx="2">
            <a:schemeClr val="dk1"/>
          </a:lnRef>
          <a:fillRef idx="0">
            <a:schemeClr val="dk1"/>
          </a:fillRef>
          <a:effectRef idx="1">
            <a:schemeClr val="dk1"/>
          </a:effectRef>
          <a:fontRef idx="minor">
            <a:schemeClr val="tx1"/>
          </a:fontRef>
        </p:style>
      </p:cxnSp>
      <p:sp>
        <p:nvSpPr>
          <p:cNvPr id="12" name="Right Arrow 11">
            <a:extLst>
              <a:ext uri="{FF2B5EF4-FFF2-40B4-BE49-F238E27FC236}">
                <a16:creationId xmlns:a16="http://schemas.microsoft.com/office/drawing/2014/main" id="{4C4DB3BC-476E-D544-A6B5-A1AC1CA58B04}"/>
              </a:ext>
            </a:extLst>
          </p:cNvPr>
          <p:cNvSpPr/>
          <p:nvPr/>
        </p:nvSpPr>
        <p:spPr bwMode="auto">
          <a:xfrm>
            <a:off x="7603709" y="3472976"/>
            <a:ext cx="650979" cy="307236"/>
          </a:xfrm>
          <a:prstGeom prst="rightArrow">
            <a:avLst/>
          </a:prstGeom>
          <a:solidFill>
            <a:srgbClr val="7171E5"/>
          </a:solidFill>
          <a:ln w="9525" algn="ctr">
            <a:solidFill>
              <a:schemeClr val="tx1"/>
            </a:solidFill>
            <a:miter lim="800000"/>
            <a:headEnd/>
            <a:tailEnd/>
          </a:ln>
          <a:effectLst/>
        </p:spPr>
        <p:txBody>
          <a:bodyPr wrap="none" anchor="ctr"/>
          <a:lstStyle/>
          <a:p>
            <a:pPr algn="ctr" defTabSz="914400"/>
            <a:endParaRPr lang="en-US" sz="2800">
              <a:solidFill>
                <a:srgbClr val="000000"/>
              </a:solidFill>
            </a:endParaRPr>
          </a:p>
        </p:txBody>
      </p:sp>
      <p:sp>
        <p:nvSpPr>
          <p:cNvPr id="15" name="TextBox 14">
            <a:extLst>
              <a:ext uri="{FF2B5EF4-FFF2-40B4-BE49-F238E27FC236}">
                <a16:creationId xmlns:a16="http://schemas.microsoft.com/office/drawing/2014/main" id="{57C1F188-C1FB-5F42-9B27-5E3E5C3E755A}"/>
              </a:ext>
            </a:extLst>
          </p:cNvPr>
          <p:cNvSpPr txBox="1"/>
          <p:nvPr/>
        </p:nvSpPr>
        <p:spPr>
          <a:xfrm>
            <a:off x="7566749" y="3113215"/>
            <a:ext cx="713338" cy="307778"/>
          </a:xfrm>
          <a:prstGeom prst="rect">
            <a:avLst/>
          </a:prstGeom>
          <a:noFill/>
        </p:spPr>
        <p:txBody>
          <a:bodyPr wrap="none" lIns="0" tIns="0" rIns="0" bIns="0" rtlCol="0">
            <a:spAutoFit/>
          </a:bodyPr>
          <a:lstStyle/>
          <a:p>
            <a:pPr algn="ctr" defTabSz="914400"/>
            <a:r>
              <a:rPr lang="en-US" sz="2000" b="1" dirty="0">
                <a:solidFill>
                  <a:srgbClr val="000000"/>
                </a:solidFill>
              </a:rPr>
              <a:t>Apply</a:t>
            </a:r>
          </a:p>
        </p:txBody>
      </p:sp>
      <p:cxnSp>
        <p:nvCxnSpPr>
          <p:cNvPr id="30" name="Straight Connector 29">
            <a:extLst>
              <a:ext uri="{FF2B5EF4-FFF2-40B4-BE49-F238E27FC236}">
                <a16:creationId xmlns:a16="http://schemas.microsoft.com/office/drawing/2014/main" id="{75783E2E-FB90-AA4C-A6A9-4658702744F0}"/>
              </a:ext>
            </a:extLst>
          </p:cNvPr>
          <p:cNvCxnSpPr>
            <a:cxnSpLocks/>
          </p:cNvCxnSpPr>
          <p:nvPr/>
        </p:nvCxnSpPr>
        <p:spPr bwMode="auto">
          <a:xfrm>
            <a:off x="6481066" y="4031355"/>
            <a:ext cx="963480" cy="0"/>
          </a:xfrm>
          <a:prstGeom prst="line">
            <a:avLst/>
          </a:prstGeom>
          <a:solidFill>
            <a:srgbClr val="00B8FF"/>
          </a:solidFill>
          <a:ln w="9525" cap="flat" cmpd="sng" algn="ctr">
            <a:solidFill>
              <a:schemeClr val="tx1"/>
            </a:solidFill>
            <a:prstDash val="solid"/>
            <a:round/>
            <a:headEnd type="none" w="med" len="med"/>
            <a:tailEnd type="none" w="med" len="med"/>
          </a:ln>
          <a:effectLst/>
        </p:spPr>
      </p:cxnSp>
      <p:sp>
        <p:nvSpPr>
          <p:cNvPr id="31" name="TextBox 30">
            <a:extLst>
              <a:ext uri="{FF2B5EF4-FFF2-40B4-BE49-F238E27FC236}">
                <a16:creationId xmlns:a16="http://schemas.microsoft.com/office/drawing/2014/main" id="{46832832-6864-1E4B-A7A5-6EA8BFC005B6}"/>
              </a:ext>
            </a:extLst>
          </p:cNvPr>
          <p:cNvSpPr txBox="1"/>
          <p:nvPr/>
        </p:nvSpPr>
        <p:spPr>
          <a:xfrm>
            <a:off x="7564261" y="3877466"/>
            <a:ext cx="428002" cy="307777"/>
          </a:xfrm>
          <a:prstGeom prst="rect">
            <a:avLst/>
          </a:prstGeom>
          <a:noFill/>
        </p:spPr>
        <p:txBody>
          <a:bodyPr wrap="none" lIns="0" tIns="0" rIns="0" bIns="0" rtlCol="0">
            <a:spAutoFit/>
          </a:bodyPr>
          <a:lstStyle/>
          <a:p>
            <a:pPr algn="ctr" defTabSz="914400"/>
            <a:r>
              <a:rPr lang="en-US" sz="2000" b="1" dirty="0">
                <a:solidFill>
                  <a:srgbClr val="000000"/>
                </a:solidFill>
              </a:rPr>
              <a:t>API</a:t>
            </a:r>
          </a:p>
        </p:txBody>
      </p:sp>
      <p:sp>
        <p:nvSpPr>
          <p:cNvPr id="32" name="TextBox 31">
            <a:extLst>
              <a:ext uri="{FF2B5EF4-FFF2-40B4-BE49-F238E27FC236}">
                <a16:creationId xmlns:a16="http://schemas.microsoft.com/office/drawing/2014/main" id="{4A42D39D-141D-2341-96E8-05901C7B6072}"/>
              </a:ext>
            </a:extLst>
          </p:cNvPr>
          <p:cNvSpPr txBox="1"/>
          <p:nvPr/>
        </p:nvSpPr>
        <p:spPr>
          <a:xfrm>
            <a:off x="7213631" y="4217886"/>
            <a:ext cx="456856" cy="307777"/>
          </a:xfrm>
          <a:prstGeom prst="rect">
            <a:avLst/>
          </a:prstGeom>
          <a:noFill/>
        </p:spPr>
        <p:txBody>
          <a:bodyPr wrap="none" lIns="0" tIns="0" rIns="0" bIns="0" rtlCol="0">
            <a:spAutoFit/>
          </a:bodyPr>
          <a:lstStyle/>
          <a:p>
            <a:pPr algn="ctr" defTabSz="914400"/>
            <a:r>
              <a:rPr lang="en-US" sz="2000" b="1" dirty="0">
                <a:solidFill>
                  <a:srgbClr val="000000"/>
                </a:solidFill>
              </a:rPr>
              <a:t>ops</a:t>
            </a:r>
          </a:p>
        </p:txBody>
      </p:sp>
      <p:sp>
        <p:nvSpPr>
          <p:cNvPr id="61" name="TextBox 60">
            <a:extLst>
              <a:ext uri="{FF2B5EF4-FFF2-40B4-BE49-F238E27FC236}">
                <a16:creationId xmlns:a16="http://schemas.microsoft.com/office/drawing/2014/main" id="{80F3552B-3A49-B04D-AC33-EDED60593704}"/>
              </a:ext>
            </a:extLst>
          </p:cNvPr>
          <p:cNvSpPr txBox="1"/>
          <p:nvPr/>
        </p:nvSpPr>
        <p:spPr>
          <a:xfrm>
            <a:off x="5958861" y="5175417"/>
            <a:ext cx="2392001" cy="307777"/>
          </a:xfrm>
          <a:prstGeom prst="rect">
            <a:avLst/>
          </a:prstGeom>
          <a:noFill/>
        </p:spPr>
        <p:txBody>
          <a:bodyPr wrap="none" rtlCol="0">
            <a:spAutoFit/>
          </a:bodyPr>
          <a:lstStyle/>
          <a:p>
            <a:r>
              <a:rPr lang="en-US" sz="1400" dirty="0">
                <a:solidFill>
                  <a:schemeClr val="bg1">
                    <a:lumMod val="50000"/>
                  </a:schemeClr>
                </a:solidFill>
              </a:rPr>
              <a:t>[Graphic adapted from Raft]</a:t>
            </a:r>
          </a:p>
        </p:txBody>
      </p:sp>
    </p:spTree>
    <p:extLst>
      <p:ext uri="{BB962C8B-B14F-4D97-AF65-F5344CB8AC3E}">
        <p14:creationId xmlns:p14="http://schemas.microsoft.com/office/powerpoint/2010/main" val="2576359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Consensus replication</a:t>
            </a:r>
          </a:p>
        </p:txBody>
      </p:sp>
      <p:pic>
        <p:nvPicPr>
          <p:cNvPr id="5" name="Picture 4"/>
          <p:cNvPicPr>
            <a:picLocks noChangeAspect="1"/>
          </p:cNvPicPr>
          <p:nvPr/>
        </p:nvPicPr>
        <p:blipFill>
          <a:blip r:embed="rId2"/>
          <a:stretch>
            <a:fillRect/>
          </a:stretch>
        </p:blipFill>
        <p:spPr>
          <a:xfrm>
            <a:off x="26364" y="2002790"/>
            <a:ext cx="8960606" cy="3102610"/>
          </a:xfrm>
          <a:prstGeom prst="rect">
            <a:avLst/>
          </a:prstGeom>
        </p:spPr>
      </p:pic>
      <p:sp>
        <p:nvSpPr>
          <p:cNvPr id="6" name="Text Box 93"/>
          <p:cNvSpPr txBox="1">
            <a:spLocks noChangeArrowheads="1"/>
          </p:cNvSpPr>
          <p:nvPr/>
        </p:nvSpPr>
        <p:spPr bwMode="auto">
          <a:xfrm>
            <a:off x="4267200" y="5943600"/>
            <a:ext cx="3733800" cy="371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90000" tIns="46800" rIns="90000" bIns="46800">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pPr>
            <a:r>
              <a:rPr lang="en-US" sz="1800" dirty="0">
                <a:solidFill>
                  <a:srgbClr val="003367"/>
                </a:solidFill>
              </a:rPr>
              <a:t>From http://</a:t>
            </a:r>
            <a:r>
              <a:rPr lang="en-US" sz="1800" b="1" dirty="0" err="1">
                <a:solidFill>
                  <a:srgbClr val="003367"/>
                </a:solidFill>
              </a:rPr>
              <a:t>paxos.systems</a:t>
            </a:r>
            <a:r>
              <a:rPr lang="en-US" sz="1800" b="1" dirty="0">
                <a:solidFill>
                  <a:srgbClr val="003367"/>
                </a:solidFill>
              </a:rPr>
              <a:t> </a:t>
            </a:r>
          </a:p>
        </p:txBody>
      </p:sp>
    </p:spTree>
    <p:extLst>
      <p:ext uri="{BB962C8B-B14F-4D97-AF65-F5344CB8AC3E}">
        <p14:creationId xmlns:p14="http://schemas.microsoft.com/office/powerpoint/2010/main" val="89300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Early Consensus: VR</a:t>
            </a:r>
          </a:p>
        </p:txBody>
      </p:sp>
      <p:sp>
        <p:nvSpPr>
          <p:cNvPr id="8" name="Content Placeholder 7"/>
          <p:cNvSpPr>
            <a:spLocks noGrp="1"/>
          </p:cNvSpPr>
          <p:nvPr>
            <p:ph idx="1"/>
          </p:nvPr>
        </p:nvSpPr>
        <p:spPr>
          <a:xfrm>
            <a:off x="457200" y="1527175"/>
            <a:ext cx="8226425" cy="4111625"/>
          </a:xfrm>
        </p:spPr>
        <p:txBody>
          <a:bodyPr/>
          <a:lstStyle/>
          <a:p>
            <a:pPr marL="0" indent="0">
              <a:buNone/>
            </a:pPr>
            <a:r>
              <a:rPr lang="en-US" b="1" dirty="0" err="1"/>
              <a:t>Viewstamped</a:t>
            </a:r>
            <a:r>
              <a:rPr lang="en-US" b="1" dirty="0"/>
              <a:t> Replication </a:t>
            </a:r>
            <a:r>
              <a:rPr lang="en-US" dirty="0"/>
              <a:t>(VR)</a:t>
            </a:r>
          </a:p>
          <a:p>
            <a:r>
              <a:rPr lang="en-US" b="0" dirty="0"/>
              <a:t>Barbara </a:t>
            </a:r>
            <a:r>
              <a:rPr lang="en-US" b="0" dirty="0" err="1"/>
              <a:t>Liskov</a:t>
            </a:r>
            <a:r>
              <a:rPr lang="en-US" b="0" dirty="0"/>
              <a:t> / Brian Oki 1988</a:t>
            </a:r>
          </a:p>
        </p:txBody>
      </p:sp>
      <p:pic>
        <p:nvPicPr>
          <p:cNvPr id="9" name="Picture 8"/>
          <p:cNvPicPr>
            <a:picLocks noChangeAspect="1"/>
          </p:cNvPicPr>
          <p:nvPr/>
        </p:nvPicPr>
        <p:blipFill>
          <a:blip r:embed="rId2"/>
          <a:stretch>
            <a:fillRect/>
          </a:stretch>
        </p:blipFill>
        <p:spPr>
          <a:xfrm>
            <a:off x="6642100" y="1766301"/>
            <a:ext cx="2349500" cy="2881899"/>
          </a:xfrm>
          <a:prstGeom prst="rect">
            <a:avLst/>
          </a:prstGeom>
        </p:spPr>
      </p:pic>
      <p:sp>
        <p:nvSpPr>
          <p:cNvPr id="10" name="TextBox 9"/>
          <p:cNvSpPr txBox="1"/>
          <p:nvPr/>
        </p:nvSpPr>
        <p:spPr>
          <a:xfrm>
            <a:off x="457200" y="2846725"/>
            <a:ext cx="5943600" cy="3785652"/>
          </a:xfrm>
          <a:prstGeom prst="rect">
            <a:avLst/>
          </a:prstGeom>
          <a:noFill/>
        </p:spPr>
        <p:txBody>
          <a:bodyPr wrap="square" rtlCol="0">
            <a:spAutoFit/>
          </a:bodyPr>
          <a:lstStyle/>
          <a:p>
            <a:r>
              <a:rPr lang="en-US" sz="2000" dirty="0">
                <a:solidFill>
                  <a:srgbClr val="003367"/>
                </a:solidFill>
              </a:rPr>
              <a:t>VR presented Consensus in the context of a larger system.  It was ahead of its time, and its significance was not immediately recognized.   Concurrent with </a:t>
            </a:r>
            <a:r>
              <a:rPr lang="en-US" sz="2000" dirty="0" err="1">
                <a:solidFill>
                  <a:srgbClr val="003367"/>
                </a:solidFill>
              </a:rPr>
              <a:t>Paxos</a:t>
            </a:r>
            <a:r>
              <a:rPr lang="en-US" sz="2000" dirty="0">
                <a:solidFill>
                  <a:srgbClr val="003367"/>
                </a:solidFill>
              </a:rPr>
              <a:t>, the best-known variant.</a:t>
            </a:r>
          </a:p>
          <a:p>
            <a:endParaRPr lang="en-US" sz="2000" dirty="0">
              <a:solidFill>
                <a:srgbClr val="003367"/>
              </a:solidFill>
            </a:endParaRPr>
          </a:p>
          <a:p>
            <a:r>
              <a:rPr lang="en-US" sz="2000" dirty="0">
                <a:solidFill>
                  <a:srgbClr val="003367"/>
                </a:solidFill>
              </a:rPr>
              <a:t>VR was a key step in a sequence of innovations from her group at MIT that enabled us to specify and implement atomic data types and reliable distributed implementations.  For this work she won computing’s highest award: the Turing Award.</a:t>
            </a:r>
          </a:p>
          <a:p>
            <a:endParaRPr lang="en-US" sz="2000" dirty="0">
              <a:solidFill>
                <a:srgbClr val="003367"/>
              </a:solidFill>
            </a:endParaRPr>
          </a:p>
          <a:p>
            <a:endParaRPr lang="en-US" sz="2000" dirty="0">
              <a:solidFill>
                <a:srgbClr val="003367"/>
              </a:solidFill>
            </a:endParaRPr>
          </a:p>
        </p:txBody>
      </p:sp>
      <p:sp>
        <p:nvSpPr>
          <p:cNvPr id="11" name="TextBox 10"/>
          <p:cNvSpPr txBox="1"/>
          <p:nvPr/>
        </p:nvSpPr>
        <p:spPr>
          <a:xfrm>
            <a:off x="381000" y="6096000"/>
            <a:ext cx="8305800" cy="400110"/>
          </a:xfrm>
          <a:prstGeom prst="rect">
            <a:avLst/>
          </a:prstGeom>
          <a:noFill/>
        </p:spPr>
        <p:txBody>
          <a:bodyPr wrap="square" rtlCol="0">
            <a:spAutoFit/>
          </a:bodyPr>
          <a:lstStyle/>
          <a:p>
            <a:r>
              <a:rPr lang="en-US" sz="2000" dirty="0">
                <a:solidFill>
                  <a:srgbClr val="003367"/>
                </a:solidFill>
              </a:rPr>
              <a:t>“Everything I know about systems I learned from Barbara </a:t>
            </a:r>
            <a:r>
              <a:rPr lang="en-US" sz="2000" dirty="0" err="1">
                <a:solidFill>
                  <a:srgbClr val="003367"/>
                </a:solidFill>
              </a:rPr>
              <a:t>Liskov</a:t>
            </a:r>
            <a:r>
              <a:rPr lang="en-US" sz="2000" dirty="0">
                <a:solidFill>
                  <a:srgbClr val="003367"/>
                </a:solidFill>
              </a:rPr>
              <a:t>.”</a:t>
            </a:r>
          </a:p>
        </p:txBody>
      </p:sp>
    </p:spTree>
    <p:extLst>
      <p:ext uri="{BB962C8B-B14F-4D97-AF65-F5344CB8AC3E}">
        <p14:creationId xmlns:p14="http://schemas.microsoft.com/office/powerpoint/2010/main" val="1882231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599F0D-5C42-A946-B0B0-62E70356E743}"/>
              </a:ext>
            </a:extLst>
          </p:cNvPr>
          <p:cNvPicPr>
            <a:picLocks noChangeAspect="1"/>
          </p:cNvPicPr>
          <p:nvPr/>
        </p:nvPicPr>
        <p:blipFill>
          <a:blip r:embed="rId2"/>
          <a:stretch>
            <a:fillRect/>
          </a:stretch>
        </p:blipFill>
        <p:spPr>
          <a:xfrm>
            <a:off x="152399" y="304800"/>
            <a:ext cx="8633847" cy="2667000"/>
          </a:xfrm>
          <a:prstGeom prst="rect">
            <a:avLst/>
          </a:prstGeom>
        </p:spPr>
      </p:pic>
      <p:pic>
        <p:nvPicPr>
          <p:cNvPr id="5" name="Picture 4">
            <a:extLst>
              <a:ext uri="{FF2B5EF4-FFF2-40B4-BE49-F238E27FC236}">
                <a16:creationId xmlns:a16="http://schemas.microsoft.com/office/drawing/2014/main" id="{BCC04EA7-55BC-D74A-8A04-BF95D86EED5C}"/>
              </a:ext>
            </a:extLst>
          </p:cNvPr>
          <p:cNvPicPr>
            <a:picLocks noChangeAspect="1"/>
          </p:cNvPicPr>
          <p:nvPr/>
        </p:nvPicPr>
        <p:blipFill>
          <a:blip r:embed="rId3"/>
          <a:stretch>
            <a:fillRect/>
          </a:stretch>
        </p:blipFill>
        <p:spPr>
          <a:xfrm>
            <a:off x="5791200" y="1638301"/>
            <a:ext cx="1459888" cy="1790700"/>
          </a:xfrm>
          <a:prstGeom prst="rect">
            <a:avLst/>
          </a:prstGeom>
        </p:spPr>
      </p:pic>
      <p:sp>
        <p:nvSpPr>
          <p:cNvPr id="6" name="TextBox 5">
            <a:extLst>
              <a:ext uri="{FF2B5EF4-FFF2-40B4-BE49-F238E27FC236}">
                <a16:creationId xmlns:a16="http://schemas.microsoft.com/office/drawing/2014/main" id="{613B5297-2CF8-2248-A01F-63D6B77AA12B}"/>
              </a:ext>
            </a:extLst>
          </p:cNvPr>
          <p:cNvSpPr txBox="1"/>
          <p:nvPr/>
        </p:nvSpPr>
        <p:spPr>
          <a:xfrm>
            <a:off x="357753" y="4145340"/>
            <a:ext cx="8633847" cy="1569660"/>
          </a:xfrm>
          <a:prstGeom prst="rect">
            <a:avLst/>
          </a:prstGeom>
          <a:noFill/>
        </p:spPr>
        <p:txBody>
          <a:bodyPr wrap="square" rtlCol="0">
            <a:spAutoFit/>
          </a:bodyPr>
          <a:lstStyle/>
          <a:p>
            <a:r>
              <a:rPr lang="en-US" dirty="0">
                <a:solidFill>
                  <a:srgbClr val="00264D"/>
                </a:solidFill>
              </a:rPr>
              <a:t>These slides incorporate content from </a:t>
            </a:r>
            <a:r>
              <a:rPr lang="en-US" dirty="0" err="1">
                <a:solidFill>
                  <a:srgbClr val="00264D"/>
                </a:solidFill>
              </a:rPr>
              <a:t>Liskov’s</a:t>
            </a:r>
            <a:r>
              <a:rPr lang="en-US" dirty="0">
                <a:solidFill>
                  <a:srgbClr val="00264D"/>
                </a:solidFill>
              </a:rPr>
              <a:t> 2010 book chapter summarizing her landmark work on VR (1988) and Practical Byzantine Fault Tolerance (PBFT, 1999), a foundation for modern blockchains.</a:t>
            </a:r>
          </a:p>
        </p:txBody>
      </p:sp>
    </p:spTree>
    <p:extLst>
      <p:ext uri="{BB962C8B-B14F-4D97-AF65-F5344CB8AC3E}">
        <p14:creationId xmlns:p14="http://schemas.microsoft.com/office/powerpoint/2010/main" val="2144077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04BDD0E-5D3F-B044-AE8F-43611814F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438400"/>
            <a:ext cx="8223176" cy="42672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CD929A-9D2B-5845-847C-68BD9008BFB3}"/>
              </a:ext>
            </a:extLst>
          </p:cNvPr>
          <p:cNvSpPr>
            <a:spLocks noGrp="1"/>
          </p:cNvSpPr>
          <p:nvPr>
            <p:ph type="title"/>
          </p:nvPr>
        </p:nvSpPr>
        <p:spPr/>
        <p:txBody>
          <a:bodyPr/>
          <a:lstStyle/>
          <a:p>
            <a:r>
              <a:rPr lang="en-US" dirty="0"/>
              <a:t>Datacenters!</a:t>
            </a:r>
          </a:p>
        </p:txBody>
      </p:sp>
      <p:sp>
        <p:nvSpPr>
          <p:cNvPr id="3" name="Content Placeholder 2">
            <a:extLst>
              <a:ext uri="{FF2B5EF4-FFF2-40B4-BE49-F238E27FC236}">
                <a16:creationId xmlns:a16="http://schemas.microsoft.com/office/drawing/2014/main" id="{1E88BDFC-BDDC-064E-AB90-FACEAF972FE5}"/>
              </a:ext>
            </a:extLst>
          </p:cNvPr>
          <p:cNvSpPr>
            <a:spLocks noGrp="1"/>
          </p:cNvSpPr>
          <p:nvPr>
            <p:ph idx="1"/>
          </p:nvPr>
        </p:nvSpPr>
        <p:spPr>
          <a:xfrm>
            <a:off x="451104" y="1407319"/>
            <a:ext cx="8382000" cy="588963"/>
          </a:xfrm>
        </p:spPr>
        <p:txBody>
          <a:bodyPr/>
          <a:lstStyle/>
          <a:p>
            <a:pPr marL="0" indent="0">
              <a:buNone/>
            </a:pPr>
            <a:r>
              <a:rPr lang="en-US" dirty="0"/>
              <a:t>A cluster of servers, each running one or more OS instances and application service stacks.</a:t>
            </a:r>
          </a:p>
        </p:txBody>
      </p:sp>
    </p:spTree>
    <p:extLst>
      <p:ext uri="{BB962C8B-B14F-4D97-AF65-F5344CB8AC3E}">
        <p14:creationId xmlns:p14="http://schemas.microsoft.com/office/powerpoint/2010/main" val="2797900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VR: an RSM replica group</a:t>
            </a:r>
          </a:p>
        </p:txBody>
      </p:sp>
      <p:pic>
        <p:nvPicPr>
          <p:cNvPr id="8" name="Picture 7"/>
          <p:cNvPicPr>
            <a:picLocks noChangeAspect="1"/>
          </p:cNvPicPr>
          <p:nvPr/>
        </p:nvPicPr>
        <p:blipFill rotWithShape="1">
          <a:blip r:embed="rId2"/>
          <a:srcRect b="28525"/>
          <a:stretch/>
        </p:blipFill>
        <p:spPr>
          <a:xfrm>
            <a:off x="762000" y="1600200"/>
            <a:ext cx="6896100" cy="2832100"/>
          </a:xfrm>
          <a:prstGeom prst="rect">
            <a:avLst/>
          </a:prstGeom>
        </p:spPr>
      </p:pic>
      <p:sp>
        <p:nvSpPr>
          <p:cNvPr id="9" name="TextBox 8"/>
          <p:cNvSpPr txBox="1"/>
          <p:nvPr/>
        </p:nvSpPr>
        <p:spPr>
          <a:xfrm>
            <a:off x="3429000" y="1809690"/>
            <a:ext cx="1282347" cy="400110"/>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1934"/>
                </a:solidFill>
                <a:effectLst/>
                <a:uLnTx/>
                <a:uFillTx/>
                <a:latin typeface="Arial" charset="0"/>
                <a:ea typeface="ＭＳ Ｐゴシック" charset="0"/>
              </a:rPr>
              <a:t>(propose)</a:t>
            </a:r>
          </a:p>
        </p:txBody>
      </p:sp>
      <p:sp>
        <p:nvSpPr>
          <p:cNvPr id="10" name="TextBox 9"/>
          <p:cNvSpPr txBox="1"/>
          <p:nvPr/>
        </p:nvSpPr>
        <p:spPr>
          <a:xfrm>
            <a:off x="4756248" y="1828800"/>
            <a:ext cx="1111152" cy="400110"/>
          </a:xfrm>
          <a:prstGeom prst="rect">
            <a:avLst/>
          </a:prstGeom>
          <a:noFill/>
        </p:spPr>
        <p:txBody>
          <a:bodyPr wrap="non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1934"/>
                </a:solidFill>
                <a:effectLst/>
                <a:uLnTx/>
                <a:uFillTx/>
                <a:latin typeface="Arial" charset="0"/>
                <a:ea typeface="ＭＳ Ｐゴシック" charset="0"/>
              </a:rPr>
              <a:t>(accept)</a:t>
            </a:r>
          </a:p>
        </p:txBody>
      </p:sp>
      <p:cxnSp>
        <p:nvCxnSpPr>
          <p:cNvPr id="12" name="Straight Connector 11"/>
          <p:cNvCxnSpPr/>
          <p:nvPr/>
        </p:nvCxnSpPr>
        <p:spPr bwMode="auto">
          <a:xfrm>
            <a:off x="5867400" y="2590800"/>
            <a:ext cx="0" cy="533400"/>
          </a:xfrm>
          <a:prstGeom prst="line">
            <a:avLst/>
          </a:prstGeom>
          <a:solidFill>
            <a:srgbClr val="00B8FF"/>
          </a:solidFill>
          <a:ln w="38100" cap="flat" cmpd="sng" algn="ctr">
            <a:solidFill>
              <a:srgbClr val="000000"/>
            </a:solidFill>
            <a:prstDash val="solid"/>
            <a:round/>
            <a:headEnd type="none" w="med" len="med"/>
            <a:tailEnd type="none" w="med" len="med"/>
          </a:ln>
          <a:effectLst/>
        </p:spPr>
      </p:cxnSp>
      <p:sp>
        <p:nvSpPr>
          <p:cNvPr id="15" name="TextBox 14"/>
          <p:cNvSpPr txBox="1"/>
          <p:nvPr/>
        </p:nvSpPr>
        <p:spPr>
          <a:xfrm>
            <a:off x="6248400" y="2895600"/>
            <a:ext cx="2743200" cy="707886"/>
          </a:xfrm>
          <a:prstGeom prst="rect">
            <a:avLst/>
          </a:prstGeom>
          <a:solidFill>
            <a:schemeClr val="bg1"/>
          </a:solid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1934"/>
                </a:solidFill>
                <a:effectLst/>
                <a:uLnTx/>
                <a:uFillTx/>
                <a:latin typeface="Arial" charset="0"/>
                <a:ea typeface="ＭＳ Ｐゴシック" charset="0"/>
              </a:rPr>
              <a:t>Majority accepted?  Commit!</a:t>
            </a:r>
          </a:p>
        </p:txBody>
      </p:sp>
      <p:grpSp>
        <p:nvGrpSpPr>
          <p:cNvPr id="25" name="Group 24"/>
          <p:cNvGrpSpPr/>
          <p:nvPr/>
        </p:nvGrpSpPr>
        <p:grpSpPr>
          <a:xfrm>
            <a:off x="914400" y="4724400"/>
            <a:ext cx="1584386" cy="1447800"/>
            <a:chOff x="3180272" y="2514600"/>
            <a:chExt cx="2001328" cy="1828798"/>
          </a:xfrm>
        </p:grpSpPr>
        <p:sp>
          <p:nvSpPr>
            <p:cNvPr id="26" name="Rounded Rectangle 25"/>
            <p:cNvSpPr/>
            <p:nvPr/>
          </p:nvSpPr>
          <p:spPr bwMode="auto">
            <a:xfrm>
              <a:off x="3988498" y="2514600"/>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7" name="Rounded Rectangle 26"/>
            <p:cNvSpPr/>
            <p:nvPr/>
          </p:nvSpPr>
          <p:spPr bwMode="auto">
            <a:xfrm>
              <a:off x="4719755"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8" name="Rounded Rectangle 5"/>
            <p:cNvSpPr/>
            <p:nvPr/>
          </p:nvSpPr>
          <p:spPr bwMode="auto">
            <a:xfrm>
              <a:off x="4411859" y="385501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29" name="Rounded Rectangle 5"/>
            <p:cNvSpPr/>
            <p:nvPr/>
          </p:nvSpPr>
          <p:spPr bwMode="auto">
            <a:xfrm>
              <a:off x="3180272" y="3050762"/>
              <a:ext cx="461845" cy="402123"/>
            </a:xfrm>
            <a:prstGeom prst="roundRect">
              <a:avLst/>
            </a:prstGeom>
            <a:solidFill>
              <a:srgbClr val="4D8CF1">
                <a:lumMod val="75000"/>
              </a:srgbClr>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30" name="Oval 29"/>
            <p:cNvSpPr/>
            <p:nvPr/>
          </p:nvSpPr>
          <p:spPr bwMode="auto">
            <a:xfrm>
              <a:off x="3352802" y="3567021"/>
              <a:ext cx="776378" cy="776377"/>
            </a:xfrm>
            <a:prstGeom prst="ellips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31" name="Straight Arrow Connector 30"/>
            <p:cNvCxnSpPr/>
            <p:nvPr/>
          </p:nvCxnSpPr>
          <p:spPr bwMode="auto">
            <a:xfrm flipH="1" flipV="1">
              <a:off x="3637471" y="3429001"/>
              <a:ext cx="304799" cy="380999"/>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2" name="Straight Arrow Connector 31"/>
            <p:cNvCxnSpPr>
              <a:endCxn id="26" idx="2"/>
            </p:cNvCxnSpPr>
            <p:nvPr/>
          </p:nvCxnSpPr>
          <p:spPr bwMode="auto">
            <a:xfrm flipV="1">
              <a:off x="3942270" y="2916723"/>
              <a:ext cx="277151" cy="893277"/>
            </a:xfrm>
            <a:prstGeom prst="straightConnector1">
              <a:avLst/>
            </a:prstGeom>
            <a:solidFill>
              <a:srgbClr val="00B8FF"/>
            </a:solidFill>
            <a:ln w="9525" cap="flat" cmpd="sng" algn="ctr">
              <a:solidFill>
                <a:srgbClr val="003367"/>
              </a:solidFill>
              <a:prstDash val="solid"/>
              <a:round/>
              <a:headEnd type="none" w="med" len="med"/>
              <a:tailEnd type="arrow"/>
            </a:ln>
            <a:effectLst/>
          </p:spPr>
        </p:cxnSp>
        <p:cxnSp>
          <p:nvCxnSpPr>
            <p:cNvPr id="33" name="Straight Arrow Connector 32"/>
            <p:cNvCxnSpPr>
              <a:endCxn id="27" idx="1"/>
            </p:cNvCxnSpPr>
            <p:nvPr/>
          </p:nvCxnSpPr>
          <p:spPr bwMode="auto">
            <a:xfrm flipV="1">
              <a:off x="3942270" y="3251824"/>
              <a:ext cx="777485" cy="558176"/>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4" name="Oval 33"/>
            <p:cNvSpPr/>
            <p:nvPr/>
          </p:nvSpPr>
          <p:spPr bwMode="auto">
            <a:xfrm flipH="1">
              <a:off x="3713670" y="3962400"/>
              <a:ext cx="45719" cy="76200"/>
            </a:xfrm>
            <a:prstGeom prst="ellipse">
              <a:avLst/>
            </a:prstGeom>
            <a:no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059" rtl="0" eaLnBrk="1" fontAlgn="auto" latinLnBrk="0" hangingPunct="1">
                <a:lnSpc>
                  <a:spcPct val="100000"/>
                </a:lnSpc>
                <a:spcBef>
                  <a:spcPts val="0"/>
                </a:spcBef>
                <a:spcAft>
                  <a:spcPts val="0"/>
                </a:spcAft>
                <a:buClr>
                  <a:srgbClr val="000000"/>
                </a:buClr>
                <a:buSzPct val="100000"/>
                <a:buFontTx/>
                <a:buNone/>
                <a:tabLst/>
                <a:defRPr/>
              </a:pPr>
              <a:endParaRPr kumimoji="0" lang="en-US" sz="1800" b="0" i="0" u="none" strike="noStrike" kern="0" cap="none" spc="0" normalizeH="0" baseline="0" noProof="0">
                <a:ln>
                  <a:noFill/>
                </a:ln>
                <a:solidFill>
                  <a:srgbClr val="37305A"/>
                </a:solidFill>
                <a:effectLst/>
                <a:uLnTx/>
                <a:uFillTx/>
                <a:latin typeface="Arial" charset="0"/>
                <a:ea typeface="ＭＳ Ｐゴシック" charset="0"/>
                <a:cs typeface="Arial" charset="0"/>
              </a:endParaRPr>
            </a:p>
          </p:txBody>
        </p:sp>
        <p:cxnSp>
          <p:nvCxnSpPr>
            <p:cNvPr id="35" name="Straight Arrow Connector 34"/>
            <p:cNvCxnSpPr/>
            <p:nvPr/>
          </p:nvCxnSpPr>
          <p:spPr bwMode="auto">
            <a:xfrm>
              <a:off x="3942270" y="3810000"/>
              <a:ext cx="457200" cy="76200"/>
            </a:xfrm>
            <a:prstGeom prst="straightConnector1">
              <a:avLst/>
            </a:prstGeom>
            <a:solidFill>
              <a:srgbClr val="00B8FF"/>
            </a:solidFill>
            <a:ln w="9525" cap="flat" cmpd="sng" algn="ctr">
              <a:solidFill>
                <a:srgbClr val="003367"/>
              </a:solidFill>
              <a:prstDash val="solid"/>
              <a:round/>
              <a:headEnd type="none" w="med" len="med"/>
              <a:tailEnd type="arrow"/>
            </a:ln>
            <a:effectLst/>
          </p:spPr>
        </p:cxnSp>
        <p:sp>
          <p:nvSpPr>
            <p:cNvPr id="36" name="Rounded Rectangle 5"/>
            <p:cNvSpPr/>
            <p:nvPr/>
          </p:nvSpPr>
          <p:spPr bwMode="auto">
            <a:xfrm>
              <a:off x="3488167" y="3865077"/>
              <a:ext cx="461845" cy="402123"/>
            </a:xfrm>
            <a:prstGeom prst="roundRect">
              <a:avLst/>
            </a:prstGeom>
            <a:solidFill>
              <a:srgbClr val="660066"/>
            </a:solidFill>
            <a:ln w="76200" cap="flat" cmpd="sng" algn="ctr">
              <a:solidFill>
                <a:sysClr val="windowText" lastClr="00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lvl="0" indent="0" algn="ctr" defTabSz="914118" rtl="0" eaLnBrk="1" fontAlgn="auto" latinLnBrk="0" hangingPunct="1">
                <a:lnSpc>
                  <a:spcPct val="100000"/>
                </a:lnSpc>
                <a:spcBef>
                  <a:spcPts val="0"/>
                </a:spcBef>
                <a:spcAft>
                  <a:spcPts val="0"/>
                </a:spcAft>
                <a:buClrTx/>
                <a:buSzTx/>
                <a:buFontTx/>
                <a:buNone/>
                <a:tabLst/>
                <a:defRPr/>
              </a:pP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grpSp>
      <p:sp>
        <p:nvSpPr>
          <p:cNvPr id="4" name="TextBox 3"/>
          <p:cNvSpPr txBox="1"/>
          <p:nvPr/>
        </p:nvSpPr>
        <p:spPr>
          <a:xfrm>
            <a:off x="2971800" y="4495800"/>
            <a:ext cx="5867400" cy="2031325"/>
          </a:xfrm>
          <a:prstGeom prst="rect">
            <a:avLst/>
          </a:prstGeom>
          <a:noFill/>
        </p:spPr>
        <p:txBody>
          <a:bodyPr wrap="square" rtlCol="0">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Each replica is a copy of the application server, with all of its state.  Replicas keep a </a:t>
            </a:r>
            <a:r>
              <a:rPr kumimoji="0" lang="en-US" sz="18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log</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of operations (at least in memory) and apply them in order to their state.   The consensus protocol ensures that their states converge.  We assume only that the app is deterministic and that </a:t>
            </a:r>
            <a:r>
              <a:rPr kumimoji="0" lang="en-US" sz="1800" b="1" i="0" u="none" strike="noStrike" kern="1200" cap="none" spc="0" normalizeH="0" baseline="0" noProof="0" dirty="0">
                <a:ln>
                  <a:noFill/>
                </a:ln>
                <a:solidFill>
                  <a:srgbClr val="003367">
                    <a:lumMod val="50000"/>
                  </a:srgbClr>
                </a:solidFill>
                <a:effectLst/>
                <a:uLnTx/>
                <a:uFillTx/>
                <a:latin typeface="Arial" charset="0"/>
                <a:ea typeface="ＭＳ Ｐゴシック" charset="0"/>
              </a:rPr>
              <a:t>always</a:t>
            </a:r>
            <a:r>
              <a:rPr kumimoji="0" lang="en-US" sz="1800" b="0" i="0" u="none" strike="noStrike" kern="1200" cap="none" spc="0" normalizeH="0" baseline="0" noProof="0" dirty="0">
                <a:ln>
                  <a:noFill/>
                </a:ln>
                <a:solidFill>
                  <a:srgbClr val="003367">
                    <a:lumMod val="50000"/>
                  </a:srgbClr>
                </a:solidFill>
                <a:effectLst/>
                <a:uLnTx/>
                <a:uFillTx/>
                <a:latin typeface="Arial" charset="0"/>
                <a:ea typeface="ＭＳ Ｐゴシック" charset="0"/>
              </a:rPr>
              <a:t> some majority is functioning correctly; faulty replicas just stop, and may restart “empty” and resync.</a:t>
            </a:r>
            <a:endParaRPr kumimoji="0" lang="en-US" sz="2000" b="0" i="0" u="none" strike="noStrike" kern="1200" cap="none" spc="0" normalizeH="0" baseline="0" noProof="0" dirty="0">
              <a:ln>
                <a:noFill/>
              </a:ln>
              <a:solidFill>
                <a:srgbClr val="003367">
                  <a:lumMod val="50000"/>
                </a:srgbClr>
              </a:solidFill>
              <a:effectLst/>
              <a:uLnTx/>
              <a:uFillTx/>
              <a:latin typeface="Arial" charset="0"/>
              <a:ea typeface="ＭＳ Ｐゴシック" charset="0"/>
            </a:endParaRPr>
          </a:p>
        </p:txBody>
      </p:sp>
    </p:spTree>
    <p:extLst>
      <p:ext uri="{BB962C8B-B14F-4D97-AF65-F5344CB8AC3E}">
        <p14:creationId xmlns:p14="http://schemas.microsoft.com/office/powerpoint/2010/main" val="1122700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28800" y="381000"/>
            <a:ext cx="6781800" cy="4927600"/>
          </a:xfrm>
          <a:prstGeom prst="rect">
            <a:avLst/>
          </a:prstGeom>
        </p:spPr>
      </p:pic>
      <p:sp>
        <p:nvSpPr>
          <p:cNvPr id="4" name="TextBox 3"/>
          <p:cNvSpPr txBox="1"/>
          <p:nvPr/>
        </p:nvSpPr>
        <p:spPr>
          <a:xfrm>
            <a:off x="685800" y="5486400"/>
            <a:ext cx="7924800" cy="1015663"/>
          </a:xfrm>
          <a:prstGeom prst="rect">
            <a:avLst/>
          </a:prstGeom>
          <a:noFill/>
        </p:spPr>
        <p:txBody>
          <a:bodyPr wrap="square" rtlCol="0">
            <a:spAutoFit/>
          </a:bodyPr>
          <a:lstStyle/>
          <a:p>
            <a:r>
              <a:rPr lang="en-US" sz="2000" dirty="0">
                <a:solidFill>
                  <a:schemeClr val="tx1"/>
                </a:solidFill>
              </a:rPr>
              <a:t>The leader is chosen from among the replicas; the non-leader replicas (2f of them) serve as backup servers to tolerate up to f concurrent failures.</a:t>
            </a:r>
          </a:p>
        </p:txBody>
      </p:sp>
      <p:sp>
        <p:nvSpPr>
          <p:cNvPr id="2" name="Title 1"/>
          <p:cNvSpPr>
            <a:spLocks noGrp="1"/>
          </p:cNvSpPr>
          <p:nvPr>
            <p:ph type="title"/>
          </p:nvPr>
        </p:nvSpPr>
        <p:spPr>
          <a:xfrm>
            <a:off x="457200" y="-30163"/>
            <a:ext cx="8226425" cy="1554163"/>
          </a:xfrm>
        </p:spPr>
        <p:txBody>
          <a:bodyPr/>
          <a:lstStyle/>
          <a:p>
            <a:r>
              <a:rPr lang="en-US" dirty="0"/>
              <a:t>VR: the</a:t>
            </a:r>
            <a:br>
              <a:rPr lang="en-US" dirty="0"/>
            </a:br>
            <a:r>
              <a:rPr lang="en-US" dirty="0"/>
              <a:t>Pieces</a:t>
            </a:r>
          </a:p>
        </p:txBody>
      </p:sp>
    </p:spTree>
    <p:extLst>
      <p:ext uri="{BB962C8B-B14F-4D97-AF65-F5344CB8AC3E}">
        <p14:creationId xmlns:p14="http://schemas.microsoft.com/office/powerpoint/2010/main" val="14828273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Client changes: the “proxy”</a:t>
            </a:r>
          </a:p>
        </p:txBody>
      </p:sp>
      <p:sp>
        <p:nvSpPr>
          <p:cNvPr id="6" name="Content Placeholder 5"/>
          <p:cNvSpPr>
            <a:spLocks noGrp="1"/>
          </p:cNvSpPr>
          <p:nvPr>
            <p:ph idx="1"/>
          </p:nvPr>
        </p:nvSpPr>
        <p:spPr>
          <a:xfrm>
            <a:off x="457200" y="3352800"/>
            <a:ext cx="8226425" cy="4111625"/>
          </a:xfrm>
        </p:spPr>
        <p:txBody>
          <a:bodyPr/>
          <a:lstStyle/>
          <a:p>
            <a:r>
              <a:rPr lang="en-US" sz="2400" dirty="0">
                <a:solidFill>
                  <a:schemeClr val="tx1"/>
                </a:solidFill>
              </a:rPr>
              <a:t>Service proxy </a:t>
            </a:r>
            <a:r>
              <a:rPr lang="en-US" sz="2400" b="0" dirty="0">
                <a:solidFill>
                  <a:schemeClr val="tx1"/>
                </a:solidFill>
              </a:rPr>
              <a:t>code</a:t>
            </a:r>
            <a:r>
              <a:rPr lang="en-US" sz="2400" dirty="0">
                <a:solidFill>
                  <a:schemeClr val="tx1"/>
                </a:solidFill>
              </a:rPr>
              <a:t> </a:t>
            </a:r>
            <a:r>
              <a:rPr lang="en-US" sz="2400" b="0" dirty="0">
                <a:solidFill>
                  <a:schemeClr val="tx1"/>
                </a:solidFill>
              </a:rPr>
              <a:t>runs in each client: it “stands in” for the service from the point of view of the user code. </a:t>
            </a:r>
          </a:p>
          <a:p>
            <a:pPr lvl="1"/>
            <a:r>
              <a:rPr lang="en-US" b="0" dirty="0">
                <a:solidFill>
                  <a:schemeClr val="tx1"/>
                </a:solidFill>
              </a:rPr>
              <a:t>Discover/track the leader and send requests to it.</a:t>
            </a:r>
          </a:p>
          <a:p>
            <a:pPr lvl="1"/>
            <a:r>
              <a:rPr lang="en-US" b="0" dirty="0">
                <a:solidFill>
                  <a:schemeClr val="tx1"/>
                </a:solidFill>
              </a:rPr>
              <a:t>Tag requests with a monotonic sequence number.</a:t>
            </a:r>
          </a:p>
          <a:p>
            <a:pPr lvl="1"/>
            <a:r>
              <a:rPr lang="en-US" b="0" dirty="0">
                <a:solidFill>
                  <a:schemeClr val="tx1"/>
                </a:solidFill>
              </a:rPr>
              <a:t>S</a:t>
            </a:r>
            <a:r>
              <a:rPr lang="en-US" sz="2400" b="0" dirty="0">
                <a:solidFill>
                  <a:schemeClr val="tx1"/>
                </a:solidFill>
              </a:rPr>
              <a:t>uppress duplicate replies.</a:t>
            </a:r>
          </a:p>
          <a:p>
            <a:r>
              <a:rPr lang="en-US" sz="2400" b="0" dirty="0">
                <a:solidFill>
                  <a:schemeClr val="tx1"/>
                </a:solidFill>
              </a:rPr>
              <a:t>The </a:t>
            </a:r>
            <a:r>
              <a:rPr lang="en-US" sz="2400" dirty="0">
                <a:solidFill>
                  <a:schemeClr val="tx1"/>
                </a:solidFill>
              </a:rPr>
              <a:t>user code </a:t>
            </a:r>
            <a:r>
              <a:rPr lang="en-US" sz="2400" b="0" dirty="0">
                <a:solidFill>
                  <a:schemeClr val="tx1"/>
                </a:solidFill>
              </a:rPr>
              <a:t>forms the requests: VR is independent of the application, so we say nothing more about it.</a:t>
            </a:r>
          </a:p>
          <a:p>
            <a:endParaRPr lang="en-US" sz="2400" b="0" dirty="0"/>
          </a:p>
        </p:txBody>
      </p:sp>
      <p:pic>
        <p:nvPicPr>
          <p:cNvPr id="4" name="Picture 3"/>
          <p:cNvPicPr>
            <a:picLocks noChangeAspect="1"/>
          </p:cNvPicPr>
          <p:nvPr/>
        </p:nvPicPr>
        <p:blipFill rotWithShape="1">
          <a:blip r:embed="rId2"/>
          <a:srcRect b="59021"/>
          <a:stretch/>
        </p:blipFill>
        <p:spPr>
          <a:xfrm>
            <a:off x="1066800" y="1257300"/>
            <a:ext cx="6781800" cy="2019300"/>
          </a:xfrm>
          <a:prstGeom prst="rect">
            <a:avLst/>
          </a:prstGeom>
        </p:spPr>
      </p:pic>
      <p:sp>
        <p:nvSpPr>
          <p:cNvPr id="8" name="Right Arrow 7"/>
          <p:cNvSpPr/>
          <p:nvPr/>
        </p:nvSpPr>
        <p:spPr bwMode="auto">
          <a:xfrm>
            <a:off x="1231392" y="2209800"/>
            <a:ext cx="978408" cy="484632"/>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
        <p:nvSpPr>
          <p:cNvPr id="9" name="Right Arrow 8"/>
          <p:cNvSpPr/>
          <p:nvPr/>
        </p:nvSpPr>
        <p:spPr bwMode="auto">
          <a:xfrm>
            <a:off x="4355592" y="2209800"/>
            <a:ext cx="978408" cy="484632"/>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573292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Code </a:t>
            </a:r>
          </a:p>
        </p:txBody>
      </p:sp>
      <p:sp>
        <p:nvSpPr>
          <p:cNvPr id="3" name="Content Placeholder 2"/>
          <p:cNvSpPr>
            <a:spLocks noGrp="1"/>
          </p:cNvSpPr>
          <p:nvPr>
            <p:ph idx="1"/>
          </p:nvPr>
        </p:nvSpPr>
        <p:spPr>
          <a:xfrm>
            <a:off x="457200" y="4114800"/>
            <a:ext cx="8226425" cy="1597025"/>
          </a:xfrm>
        </p:spPr>
        <p:txBody>
          <a:bodyPr/>
          <a:lstStyle/>
          <a:p>
            <a:r>
              <a:rPr lang="en-US" sz="2400" b="0" dirty="0"/>
              <a:t>Each replica runs a copy of the application-defined </a:t>
            </a:r>
            <a:r>
              <a:rPr lang="en-US" sz="2400" dirty="0"/>
              <a:t>Service Code</a:t>
            </a:r>
            <a:r>
              <a:rPr lang="en-US" sz="2400" b="0" dirty="0"/>
              <a:t>, which maintains the application state.</a:t>
            </a:r>
          </a:p>
          <a:p>
            <a:r>
              <a:rPr lang="en-US" sz="2400" b="0" dirty="0"/>
              <a:t>The Service Code receives a sequence of commands/operations and executes them in order (RSM).</a:t>
            </a:r>
          </a:p>
        </p:txBody>
      </p:sp>
      <p:pic>
        <p:nvPicPr>
          <p:cNvPr id="4" name="Picture 3"/>
          <p:cNvPicPr>
            <a:picLocks noChangeAspect="1"/>
          </p:cNvPicPr>
          <p:nvPr/>
        </p:nvPicPr>
        <p:blipFill rotWithShape="1">
          <a:blip r:embed="rId2"/>
          <a:srcRect t="34536" b="22681"/>
          <a:stretch/>
        </p:blipFill>
        <p:spPr>
          <a:xfrm>
            <a:off x="1143000" y="1524000"/>
            <a:ext cx="6781800" cy="2108200"/>
          </a:xfrm>
          <a:prstGeom prst="rect">
            <a:avLst/>
          </a:prstGeom>
        </p:spPr>
      </p:pic>
      <p:sp>
        <p:nvSpPr>
          <p:cNvPr id="6" name="Right Arrow 5"/>
          <p:cNvSpPr/>
          <p:nvPr/>
        </p:nvSpPr>
        <p:spPr bwMode="auto">
          <a:xfrm>
            <a:off x="545592" y="2563368"/>
            <a:ext cx="978408" cy="484632"/>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9310979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VR Code </a:t>
            </a:r>
          </a:p>
        </p:txBody>
      </p:sp>
      <p:sp>
        <p:nvSpPr>
          <p:cNvPr id="3" name="Content Placeholder 2"/>
          <p:cNvSpPr>
            <a:spLocks noGrp="1"/>
          </p:cNvSpPr>
          <p:nvPr>
            <p:ph idx="1"/>
          </p:nvPr>
        </p:nvSpPr>
        <p:spPr>
          <a:xfrm>
            <a:off x="457200" y="3810000"/>
            <a:ext cx="8305800" cy="1597025"/>
          </a:xfrm>
        </p:spPr>
        <p:txBody>
          <a:bodyPr/>
          <a:lstStyle/>
          <a:p>
            <a:r>
              <a:rPr lang="en-US" sz="2400" b="0" dirty="0"/>
              <a:t>The VR code accepts requests and sequences them.</a:t>
            </a:r>
          </a:p>
          <a:p>
            <a:r>
              <a:rPr lang="en-US" sz="2400" b="0" dirty="0"/>
              <a:t>When a requested operation has </a:t>
            </a:r>
            <a:r>
              <a:rPr lang="en-US" sz="2400" dirty="0"/>
              <a:t>committed</a:t>
            </a:r>
            <a:r>
              <a:rPr lang="en-US" sz="2400" b="0" dirty="0"/>
              <a:t>, the VR code passes it </a:t>
            </a:r>
            <a:r>
              <a:rPr lang="en-US" sz="2400" b="0"/>
              <a:t>to the </a:t>
            </a:r>
            <a:r>
              <a:rPr lang="en-US" sz="2400" b="0" dirty="0"/>
              <a:t>Service Code (RSM) to execute.</a:t>
            </a:r>
          </a:p>
          <a:p>
            <a:r>
              <a:rPr lang="en-US" sz="2400" b="0" dirty="0"/>
              <a:t>Once the Service Code receives an operation, you can’t take it back!  It is committed for all time!</a:t>
            </a:r>
          </a:p>
          <a:p>
            <a:r>
              <a:rPr lang="en-US" sz="2400" b="0" dirty="0"/>
              <a:t>It maintains operation history as an append-only </a:t>
            </a:r>
            <a:r>
              <a:rPr lang="en-US" sz="2400" dirty="0"/>
              <a:t>log</a:t>
            </a:r>
            <a:r>
              <a:rPr lang="en-US" sz="2400" b="0" dirty="0"/>
              <a:t>.</a:t>
            </a:r>
          </a:p>
        </p:txBody>
      </p:sp>
      <p:pic>
        <p:nvPicPr>
          <p:cNvPr id="4" name="Picture 3"/>
          <p:cNvPicPr>
            <a:picLocks noChangeAspect="1"/>
          </p:cNvPicPr>
          <p:nvPr/>
        </p:nvPicPr>
        <p:blipFill rotWithShape="1">
          <a:blip r:embed="rId2"/>
          <a:srcRect t="34536" b="22681"/>
          <a:stretch/>
        </p:blipFill>
        <p:spPr>
          <a:xfrm>
            <a:off x="1143000" y="1524000"/>
            <a:ext cx="6781800" cy="2108200"/>
          </a:xfrm>
          <a:prstGeom prst="rect">
            <a:avLst/>
          </a:prstGeom>
        </p:spPr>
      </p:pic>
      <p:sp>
        <p:nvSpPr>
          <p:cNvPr id="6" name="Right Arrow 5"/>
          <p:cNvSpPr/>
          <p:nvPr/>
        </p:nvSpPr>
        <p:spPr bwMode="auto">
          <a:xfrm>
            <a:off x="545592" y="2133600"/>
            <a:ext cx="978408" cy="484632"/>
          </a:xfrm>
          <a:prstGeom prst="rightArrow">
            <a:avLst/>
          </a:prstGeom>
          <a:solidFill>
            <a:srgbClr val="00B8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a:ln>
                <a:noFill/>
              </a:ln>
              <a:solidFill>
                <a:schemeClr val="bg1"/>
              </a:solidFill>
              <a:effectLst/>
              <a:latin typeface="Arial" charset="0"/>
              <a:cs typeface="Arial" charset="0"/>
            </a:endParaRPr>
          </a:p>
        </p:txBody>
      </p:sp>
    </p:spTree>
    <p:extLst>
      <p:ext uri="{BB962C8B-B14F-4D97-AF65-F5344CB8AC3E}">
        <p14:creationId xmlns:p14="http://schemas.microsoft.com/office/powerpoint/2010/main" val="39958443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easy part: a stable view</a:t>
            </a:r>
          </a:p>
        </p:txBody>
      </p:sp>
      <p:pic>
        <p:nvPicPr>
          <p:cNvPr id="3" name="Picture 2"/>
          <p:cNvPicPr>
            <a:picLocks noChangeAspect="1"/>
          </p:cNvPicPr>
          <p:nvPr/>
        </p:nvPicPr>
        <p:blipFill rotWithShape="1">
          <a:blip r:embed="rId2"/>
          <a:srcRect l="38816" r="6798" b="26282"/>
          <a:stretch/>
        </p:blipFill>
        <p:spPr>
          <a:xfrm>
            <a:off x="1054100" y="1701225"/>
            <a:ext cx="3149600" cy="2452994"/>
          </a:xfrm>
          <a:prstGeom prst="rect">
            <a:avLst/>
          </a:prstGeom>
        </p:spPr>
      </p:pic>
      <p:sp>
        <p:nvSpPr>
          <p:cNvPr id="6" name="Explosion 1 5"/>
          <p:cNvSpPr/>
          <p:nvPr/>
        </p:nvSpPr>
        <p:spPr bwMode="auto">
          <a:xfrm>
            <a:off x="2755900" y="1853624"/>
            <a:ext cx="914400" cy="914400"/>
          </a:xfrm>
          <a:prstGeom prst="irregularSeal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sp>
        <p:nvSpPr>
          <p:cNvPr id="7" name="Rectangle 6"/>
          <p:cNvSpPr/>
          <p:nvPr/>
        </p:nvSpPr>
        <p:spPr>
          <a:xfrm>
            <a:off x="2755900" y="2158424"/>
            <a:ext cx="902811" cy="338554"/>
          </a:xfrm>
          <a:prstGeom prst="rect">
            <a:avLst/>
          </a:prstGeom>
        </p:spPr>
        <p:txBody>
          <a:bodyPr wrap="none">
            <a:spAutoFit/>
          </a:bodyPr>
          <a:lstStyle/>
          <a:p>
            <a:r>
              <a:rPr lang="en-US" baseline="30000" dirty="0">
                <a:solidFill>
                  <a:srgbClr val="001934"/>
                </a:solidFill>
              </a:rPr>
              <a:t>commit!</a:t>
            </a:r>
            <a:endParaRPr lang="en-US" dirty="0">
              <a:solidFill>
                <a:prstClr val="white"/>
              </a:solidFill>
            </a:endParaRPr>
          </a:p>
        </p:txBody>
      </p:sp>
      <p:pic>
        <p:nvPicPr>
          <p:cNvPr id="9" name="Picture 8"/>
          <p:cNvPicPr>
            <a:picLocks noChangeAspect="1"/>
          </p:cNvPicPr>
          <p:nvPr/>
        </p:nvPicPr>
        <p:blipFill rotWithShape="1">
          <a:blip r:embed="rId2"/>
          <a:srcRect l="56799" r="-1" b="26282"/>
          <a:stretch/>
        </p:blipFill>
        <p:spPr>
          <a:xfrm>
            <a:off x="4127500" y="1701224"/>
            <a:ext cx="2501900" cy="2452994"/>
          </a:xfrm>
          <a:prstGeom prst="rect">
            <a:avLst/>
          </a:prstGeom>
        </p:spPr>
      </p:pic>
      <p:pic>
        <p:nvPicPr>
          <p:cNvPr id="4" name="Picture 3"/>
          <p:cNvPicPr>
            <a:picLocks noChangeAspect="1"/>
          </p:cNvPicPr>
          <p:nvPr/>
        </p:nvPicPr>
        <p:blipFill rotWithShape="1">
          <a:blip r:embed="rId2"/>
          <a:srcRect l="39255" t="29770" r="42763" b="26282"/>
          <a:stretch/>
        </p:blipFill>
        <p:spPr>
          <a:xfrm>
            <a:off x="3136900" y="2691824"/>
            <a:ext cx="1041400" cy="1462394"/>
          </a:xfrm>
          <a:prstGeom prst="rect">
            <a:avLst/>
          </a:prstGeom>
        </p:spPr>
      </p:pic>
      <p:sp>
        <p:nvSpPr>
          <p:cNvPr id="10" name="Rectangle 9"/>
          <p:cNvSpPr/>
          <p:nvPr/>
        </p:nvSpPr>
        <p:spPr>
          <a:xfrm>
            <a:off x="3213100" y="3758624"/>
            <a:ext cx="891891" cy="584776"/>
          </a:xfrm>
          <a:prstGeom prst="rect">
            <a:avLst/>
          </a:prstGeom>
        </p:spPr>
        <p:txBody>
          <a:bodyPr wrap="none">
            <a:spAutoFit/>
          </a:bodyPr>
          <a:lstStyle/>
          <a:p>
            <a:r>
              <a:rPr lang="en-US" baseline="30000" dirty="0">
                <a:solidFill>
                  <a:srgbClr val="001934"/>
                </a:solidFill>
              </a:rPr>
              <a:t>prepare</a:t>
            </a:r>
          </a:p>
          <a:p>
            <a:r>
              <a:rPr lang="en-US" baseline="30000" dirty="0">
                <a:solidFill>
                  <a:srgbClr val="001934"/>
                </a:solidFill>
              </a:rPr>
              <a:t>notify</a:t>
            </a:r>
            <a:endParaRPr lang="en-US" dirty="0">
              <a:solidFill>
                <a:prstClr val="white"/>
              </a:solidFill>
            </a:endParaRPr>
          </a:p>
        </p:txBody>
      </p:sp>
      <p:sp>
        <p:nvSpPr>
          <p:cNvPr id="11" name="Explosion 1 10"/>
          <p:cNvSpPr/>
          <p:nvPr/>
        </p:nvSpPr>
        <p:spPr bwMode="auto">
          <a:xfrm>
            <a:off x="4813300" y="1853624"/>
            <a:ext cx="914400" cy="914400"/>
          </a:xfrm>
          <a:prstGeom prst="irregularSeal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sp>
        <p:nvSpPr>
          <p:cNvPr id="12" name="Rectangle 11"/>
          <p:cNvSpPr/>
          <p:nvPr/>
        </p:nvSpPr>
        <p:spPr>
          <a:xfrm>
            <a:off x="4813300" y="2158424"/>
            <a:ext cx="902811" cy="338554"/>
          </a:xfrm>
          <a:prstGeom prst="rect">
            <a:avLst/>
          </a:prstGeom>
        </p:spPr>
        <p:txBody>
          <a:bodyPr wrap="none">
            <a:spAutoFit/>
          </a:bodyPr>
          <a:lstStyle/>
          <a:p>
            <a:r>
              <a:rPr lang="en-US" baseline="30000" dirty="0">
                <a:solidFill>
                  <a:srgbClr val="001934"/>
                </a:solidFill>
              </a:rPr>
              <a:t>commit!</a:t>
            </a:r>
            <a:endParaRPr lang="en-US" dirty="0">
              <a:solidFill>
                <a:prstClr val="white"/>
              </a:solidFill>
            </a:endParaRPr>
          </a:p>
        </p:txBody>
      </p:sp>
      <p:pic>
        <p:nvPicPr>
          <p:cNvPr id="13" name="Picture 12"/>
          <p:cNvPicPr>
            <a:picLocks noChangeAspect="1"/>
          </p:cNvPicPr>
          <p:nvPr/>
        </p:nvPicPr>
        <p:blipFill rotWithShape="1">
          <a:blip r:embed="rId2"/>
          <a:srcRect l="56799" r="-1" b="26282"/>
          <a:stretch/>
        </p:blipFill>
        <p:spPr>
          <a:xfrm>
            <a:off x="6108700" y="1701224"/>
            <a:ext cx="2501900" cy="2452994"/>
          </a:xfrm>
          <a:prstGeom prst="rect">
            <a:avLst/>
          </a:prstGeom>
        </p:spPr>
      </p:pic>
      <p:pic>
        <p:nvPicPr>
          <p:cNvPr id="14" name="Picture 13"/>
          <p:cNvPicPr>
            <a:picLocks noChangeAspect="1"/>
          </p:cNvPicPr>
          <p:nvPr/>
        </p:nvPicPr>
        <p:blipFill rotWithShape="1">
          <a:blip r:embed="rId2"/>
          <a:srcRect l="39255" t="29770" r="42763" b="26282"/>
          <a:stretch/>
        </p:blipFill>
        <p:spPr>
          <a:xfrm>
            <a:off x="5118100" y="2691824"/>
            <a:ext cx="1041400" cy="1462394"/>
          </a:xfrm>
          <a:prstGeom prst="rect">
            <a:avLst/>
          </a:prstGeom>
        </p:spPr>
      </p:pic>
      <p:sp>
        <p:nvSpPr>
          <p:cNvPr id="15" name="Explosion 1 14"/>
          <p:cNvSpPr/>
          <p:nvPr/>
        </p:nvSpPr>
        <p:spPr bwMode="auto">
          <a:xfrm>
            <a:off x="6718300" y="1853624"/>
            <a:ext cx="914400" cy="914400"/>
          </a:xfrm>
          <a:prstGeom prst="irregularSeal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sp>
        <p:nvSpPr>
          <p:cNvPr id="16" name="Rectangle 15"/>
          <p:cNvSpPr/>
          <p:nvPr/>
        </p:nvSpPr>
        <p:spPr>
          <a:xfrm>
            <a:off x="6718300" y="2158424"/>
            <a:ext cx="902811" cy="338554"/>
          </a:xfrm>
          <a:prstGeom prst="rect">
            <a:avLst/>
          </a:prstGeom>
        </p:spPr>
        <p:txBody>
          <a:bodyPr wrap="none">
            <a:spAutoFit/>
          </a:bodyPr>
          <a:lstStyle/>
          <a:p>
            <a:r>
              <a:rPr lang="en-US" baseline="30000" dirty="0">
                <a:solidFill>
                  <a:srgbClr val="001934"/>
                </a:solidFill>
              </a:rPr>
              <a:t>commit!</a:t>
            </a:r>
            <a:endParaRPr lang="en-US" dirty="0">
              <a:solidFill>
                <a:prstClr val="white"/>
              </a:solidFill>
            </a:endParaRPr>
          </a:p>
        </p:txBody>
      </p:sp>
      <p:sp>
        <p:nvSpPr>
          <p:cNvPr id="17" name="Rectangle 16"/>
          <p:cNvSpPr/>
          <p:nvPr/>
        </p:nvSpPr>
        <p:spPr>
          <a:xfrm>
            <a:off x="5245100" y="3758624"/>
            <a:ext cx="891891" cy="584776"/>
          </a:xfrm>
          <a:prstGeom prst="rect">
            <a:avLst/>
          </a:prstGeom>
        </p:spPr>
        <p:txBody>
          <a:bodyPr wrap="none">
            <a:spAutoFit/>
          </a:bodyPr>
          <a:lstStyle/>
          <a:p>
            <a:r>
              <a:rPr lang="en-US" baseline="30000" dirty="0">
                <a:solidFill>
                  <a:srgbClr val="001934"/>
                </a:solidFill>
              </a:rPr>
              <a:t>prepare</a:t>
            </a:r>
          </a:p>
          <a:p>
            <a:r>
              <a:rPr lang="en-US" baseline="30000" dirty="0">
                <a:solidFill>
                  <a:srgbClr val="001934"/>
                </a:solidFill>
              </a:rPr>
              <a:t>notify</a:t>
            </a:r>
            <a:endParaRPr lang="en-US" dirty="0">
              <a:solidFill>
                <a:prstClr val="white"/>
              </a:solidFill>
            </a:endParaRPr>
          </a:p>
        </p:txBody>
      </p:sp>
      <p:pic>
        <p:nvPicPr>
          <p:cNvPr id="18" name="Picture 17"/>
          <p:cNvPicPr>
            <a:picLocks noChangeAspect="1"/>
          </p:cNvPicPr>
          <p:nvPr/>
        </p:nvPicPr>
        <p:blipFill rotWithShape="1">
          <a:blip r:embed="rId2"/>
          <a:srcRect l="39255" t="29770" r="42763" b="26282"/>
          <a:stretch/>
        </p:blipFill>
        <p:spPr>
          <a:xfrm>
            <a:off x="7073900" y="2691824"/>
            <a:ext cx="1041400" cy="1462394"/>
          </a:xfrm>
          <a:prstGeom prst="rect">
            <a:avLst/>
          </a:prstGeom>
        </p:spPr>
      </p:pic>
      <p:sp>
        <p:nvSpPr>
          <p:cNvPr id="19" name="Rectangle 18"/>
          <p:cNvSpPr/>
          <p:nvPr/>
        </p:nvSpPr>
        <p:spPr>
          <a:xfrm>
            <a:off x="7096409" y="3758624"/>
            <a:ext cx="891891" cy="584776"/>
          </a:xfrm>
          <a:prstGeom prst="rect">
            <a:avLst/>
          </a:prstGeom>
        </p:spPr>
        <p:txBody>
          <a:bodyPr wrap="none">
            <a:spAutoFit/>
          </a:bodyPr>
          <a:lstStyle/>
          <a:p>
            <a:r>
              <a:rPr lang="en-US" baseline="30000" dirty="0">
                <a:solidFill>
                  <a:srgbClr val="001934"/>
                </a:solidFill>
              </a:rPr>
              <a:t>prepare</a:t>
            </a:r>
          </a:p>
          <a:p>
            <a:r>
              <a:rPr lang="en-US" baseline="30000" dirty="0">
                <a:solidFill>
                  <a:srgbClr val="001934"/>
                </a:solidFill>
              </a:rPr>
              <a:t>notify</a:t>
            </a:r>
            <a:endParaRPr lang="en-US" dirty="0">
              <a:solidFill>
                <a:prstClr val="white"/>
              </a:solidFill>
            </a:endParaRPr>
          </a:p>
        </p:txBody>
      </p:sp>
      <p:sp>
        <p:nvSpPr>
          <p:cNvPr id="20" name="Rectangle 19"/>
          <p:cNvSpPr/>
          <p:nvPr/>
        </p:nvSpPr>
        <p:spPr>
          <a:xfrm>
            <a:off x="444500" y="2124670"/>
            <a:ext cx="663663" cy="338554"/>
          </a:xfrm>
          <a:prstGeom prst="rect">
            <a:avLst/>
          </a:prstGeom>
        </p:spPr>
        <p:txBody>
          <a:bodyPr wrap="none">
            <a:spAutoFit/>
          </a:bodyPr>
          <a:lstStyle/>
          <a:p>
            <a:r>
              <a:rPr lang="en-US" baseline="30000" dirty="0">
                <a:solidFill>
                  <a:srgbClr val="001934"/>
                </a:solidFill>
              </a:rPr>
              <a:t>client</a:t>
            </a:r>
            <a:endParaRPr lang="en-US" dirty="0">
              <a:solidFill>
                <a:prstClr val="white"/>
              </a:solidFill>
            </a:endParaRPr>
          </a:p>
        </p:txBody>
      </p:sp>
      <p:sp>
        <p:nvSpPr>
          <p:cNvPr id="21" name="Rectangle 20"/>
          <p:cNvSpPr/>
          <p:nvPr/>
        </p:nvSpPr>
        <p:spPr>
          <a:xfrm>
            <a:off x="292100" y="2463224"/>
            <a:ext cx="868647" cy="584776"/>
          </a:xfrm>
          <a:prstGeom prst="rect">
            <a:avLst/>
          </a:prstGeom>
        </p:spPr>
        <p:txBody>
          <a:bodyPr wrap="none">
            <a:spAutoFit/>
          </a:bodyPr>
          <a:lstStyle/>
          <a:p>
            <a:r>
              <a:rPr lang="en-US" baseline="30000" dirty="0">
                <a:solidFill>
                  <a:srgbClr val="001934"/>
                </a:solidFill>
              </a:rPr>
              <a:t>primary</a:t>
            </a:r>
          </a:p>
          <a:p>
            <a:r>
              <a:rPr lang="en-US" baseline="30000" dirty="0">
                <a:solidFill>
                  <a:srgbClr val="001934"/>
                </a:solidFill>
              </a:rPr>
              <a:t>leader</a:t>
            </a:r>
            <a:endParaRPr lang="en-US" dirty="0">
              <a:solidFill>
                <a:prstClr val="white"/>
              </a:solidFill>
            </a:endParaRPr>
          </a:p>
        </p:txBody>
      </p:sp>
      <p:sp>
        <p:nvSpPr>
          <p:cNvPr id="24" name="TextBox 23"/>
          <p:cNvSpPr txBox="1"/>
          <p:nvPr/>
        </p:nvSpPr>
        <p:spPr>
          <a:xfrm>
            <a:off x="304800" y="4385608"/>
            <a:ext cx="8686800" cy="1938992"/>
          </a:xfrm>
          <a:prstGeom prst="rect">
            <a:avLst/>
          </a:prstGeom>
          <a:noFill/>
        </p:spPr>
        <p:txBody>
          <a:bodyPr wrap="square" rtlCol="0">
            <a:spAutoFit/>
          </a:bodyPr>
          <a:lstStyle/>
          <a:p>
            <a:r>
              <a:rPr lang="en-US" sz="2000" dirty="0">
                <a:solidFill>
                  <a:srgbClr val="003367">
                    <a:lumMod val="50000"/>
                  </a:srgbClr>
                </a:solidFill>
              </a:rPr>
              <a:t>A </a:t>
            </a:r>
            <a:r>
              <a:rPr lang="en-US" sz="2000" b="1" dirty="0">
                <a:solidFill>
                  <a:srgbClr val="003367">
                    <a:lumMod val="50000"/>
                  </a:srgbClr>
                </a:solidFill>
              </a:rPr>
              <a:t>view (term)</a:t>
            </a:r>
            <a:r>
              <a:rPr lang="en-US" sz="2000" dirty="0">
                <a:solidFill>
                  <a:srgbClr val="003367">
                    <a:lumMod val="50000"/>
                  </a:srgbClr>
                </a:solidFill>
              </a:rPr>
              <a:t> is a period of stable operation with a reliable leader.   The leader/primary sends a sequence of operations with a </a:t>
            </a:r>
            <a:r>
              <a:rPr lang="en-US" sz="2000" b="1" dirty="0">
                <a:solidFill>
                  <a:srgbClr val="003367">
                    <a:lumMod val="50000"/>
                  </a:srgbClr>
                </a:solidFill>
              </a:rPr>
              <a:t>prepare</a:t>
            </a:r>
            <a:r>
              <a:rPr lang="en-US" sz="2000" dirty="0">
                <a:solidFill>
                  <a:srgbClr val="003367">
                    <a:lumMod val="50000"/>
                  </a:srgbClr>
                </a:solidFill>
              </a:rPr>
              <a:t> message followed by a </a:t>
            </a:r>
            <a:r>
              <a:rPr lang="en-US" sz="2000" b="1" dirty="0">
                <a:solidFill>
                  <a:srgbClr val="003367">
                    <a:lumMod val="50000"/>
                  </a:srgbClr>
                </a:solidFill>
              </a:rPr>
              <a:t>commit</a:t>
            </a:r>
            <a:r>
              <a:rPr lang="en-US" sz="2000" dirty="0">
                <a:solidFill>
                  <a:srgbClr val="003367">
                    <a:lumMod val="50000"/>
                  </a:srgbClr>
                </a:solidFill>
              </a:rPr>
              <a:t> notification if a majority of replicas accept the op.</a:t>
            </a:r>
          </a:p>
          <a:p>
            <a:endParaRPr lang="en-US" sz="2000" b="1" dirty="0">
              <a:solidFill>
                <a:srgbClr val="003367">
                  <a:lumMod val="50000"/>
                </a:srgbClr>
              </a:solidFill>
            </a:endParaRPr>
          </a:p>
          <a:p>
            <a:r>
              <a:rPr lang="en-US" sz="2000" b="1" dirty="0">
                <a:solidFill>
                  <a:srgbClr val="003367">
                    <a:lumMod val="50000"/>
                  </a:srgbClr>
                </a:solidFill>
              </a:rPr>
              <a:t>Safety</a:t>
            </a:r>
            <a:r>
              <a:rPr lang="en-US" sz="2000" dirty="0">
                <a:solidFill>
                  <a:srgbClr val="003367">
                    <a:lumMod val="50000"/>
                  </a:srgbClr>
                </a:solidFill>
              </a:rPr>
              <a:t>: All majority-accepted operations must survive , across failures into future views, even if no surviving replicas know if they committed.  </a:t>
            </a:r>
          </a:p>
        </p:txBody>
      </p:sp>
    </p:spTree>
    <p:extLst>
      <p:ext uri="{BB962C8B-B14F-4D97-AF65-F5344CB8AC3E}">
        <p14:creationId xmlns:p14="http://schemas.microsoft.com/office/powerpoint/2010/main" val="23153141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9956" b="26282"/>
          <a:stretch/>
        </p:blipFill>
        <p:spPr>
          <a:xfrm>
            <a:off x="4356100" y="1447800"/>
            <a:ext cx="4635500" cy="2452994"/>
          </a:xfrm>
          <a:prstGeom prst="rect">
            <a:avLst/>
          </a:prstGeom>
        </p:spPr>
      </p:pic>
      <p:sp>
        <p:nvSpPr>
          <p:cNvPr id="2" name="Title 1"/>
          <p:cNvSpPr>
            <a:spLocks noGrp="1"/>
          </p:cNvSpPr>
          <p:nvPr>
            <p:ph type="title"/>
          </p:nvPr>
        </p:nvSpPr>
        <p:spPr/>
        <p:txBody>
          <a:bodyPr/>
          <a:lstStyle/>
          <a:p>
            <a:r>
              <a:rPr lang="en-US" dirty="0"/>
              <a:t>VR: Learning of commitment</a:t>
            </a:r>
          </a:p>
        </p:txBody>
      </p:sp>
      <p:pic>
        <p:nvPicPr>
          <p:cNvPr id="3" name="Picture 2"/>
          <p:cNvPicPr>
            <a:picLocks noChangeAspect="1"/>
          </p:cNvPicPr>
          <p:nvPr/>
        </p:nvPicPr>
        <p:blipFill rotWithShape="1">
          <a:blip r:embed="rId2"/>
          <a:srcRect r="6798" b="26282"/>
          <a:stretch/>
        </p:blipFill>
        <p:spPr>
          <a:xfrm>
            <a:off x="76200" y="1447801"/>
            <a:ext cx="5397500" cy="2452994"/>
          </a:xfrm>
          <a:prstGeom prst="rect">
            <a:avLst/>
          </a:prstGeom>
        </p:spPr>
      </p:pic>
      <p:sp>
        <p:nvSpPr>
          <p:cNvPr id="5" name="Rectangle 4"/>
          <p:cNvSpPr/>
          <p:nvPr/>
        </p:nvSpPr>
        <p:spPr>
          <a:xfrm>
            <a:off x="152400" y="3851970"/>
            <a:ext cx="8991600" cy="3539430"/>
          </a:xfrm>
          <a:prstGeom prst="rect">
            <a:avLst/>
          </a:prstGeom>
        </p:spPr>
        <p:txBody>
          <a:bodyPr wrap="square">
            <a:spAutoFit/>
          </a:bodyPr>
          <a:lstStyle/>
          <a:p>
            <a:r>
              <a:rPr lang="en-US" sz="3200" baseline="30000" dirty="0">
                <a:solidFill>
                  <a:srgbClr val="001934"/>
                </a:solidFill>
              </a:rPr>
              <a:t>At some point after the operation has committed, the primary informs the other replicas about the commit. This need not be done immediately. A good time to send this information is on the next PREPARE message, as piggy-backed information; only the </a:t>
            </a:r>
            <a:r>
              <a:rPr lang="en-US" sz="3200" i="1" baseline="30000" dirty="0">
                <a:solidFill>
                  <a:srgbClr val="001934"/>
                </a:solidFill>
              </a:rPr>
              <a:t>op-number </a:t>
            </a:r>
            <a:r>
              <a:rPr lang="en-US" sz="3200" baseline="30000" dirty="0">
                <a:solidFill>
                  <a:srgbClr val="001934"/>
                </a:solidFill>
              </a:rPr>
              <a:t>of the most recent committed operation needs to be sent.</a:t>
            </a:r>
          </a:p>
          <a:p>
            <a:endParaRPr lang="en-US" sz="3200" baseline="30000" dirty="0">
              <a:solidFill>
                <a:srgbClr val="001934"/>
              </a:solidFill>
            </a:endParaRPr>
          </a:p>
          <a:p>
            <a:r>
              <a:rPr lang="en-US" sz="3200" baseline="30000" dirty="0">
                <a:solidFill>
                  <a:srgbClr val="001934"/>
                </a:solidFill>
              </a:rPr>
              <a:t>When a non-primary replica learns of a commit, it waits until it has executed all earlier operations and until it has the request in its </a:t>
            </a:r>
            <a:r>
              <a:rPr lang="en-US" sz="3200" i="1" baseline="30000" dirty="0">
                <a:solidFill>
                  <a:srgbClr val="001934"/>
                </a:solidFill>
              </a:rPr>
              <a:t>log</a:t>
            </a:r>
            <a:r>
              <a:rPr lang="en-US" sz="3200" baseline="30000" dirty="0">
                <a:solidFill>
                  <a:srgbClr val="001934"/>
                </a:solidFill>
              </a:rPr>
              <a:t>. Then it executes the operation.</a:t>
            </a:r>
          </a:p>
          <a:p>
            <a:endParaRPr lang="en-US" sz="3200" dirty="0">
              <a:solidFill>
                <a:srgbClr val="001934"/>
              </a:solidFill>
            </a:endParaRPr>
          </a:p>
        </p:txBody>
      </p:sp>
      <p:sp>
        <p:nvSpPr>
          <p:cNvPr id="6" name="Explosion 1 5"/>
          <p:cNvSpPr/>
          <p:nvPr/>
        </p:nvSpPr>
        <p:spPr bwMode="auto">
          <a:xfrm>
            <a:off x="3962400" y="1600200"/>
            <a:ext cx="914400" cy="914400"/>
          </a:xfrm>
          <a:prstGeom prst="irregularSeal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sp>
        <p:nvSpPr>
          <p:cNvPr id="7" name="Rectangle 6"/>
          <p:cNvSpPr/>
          <p:nvPr/>
        </p:nvSpPr>
        <p:spPr>
          <a:xfrm>
            <a:off x="3962400" y="1905000"/>
            <a:ext cx="902811" cy="338554"/>
          </a:xfrm>
          <a:prstGeom prst="rect">
            <a:avLst/>
          </a:prstGeom>
        </p:spPr>
        <p:txBody>
          <a:bodyPr wrap="none">
            <a:spAutoFit/>
          </a:bodyPr>
          <a:lstStyle/>
          <a:p>
            <a:r>
              <a:rPr lang="en-US" baseline="30000" dirty="0">
                <a:solidFill>
                  <a:srgbClr val="001934"/>
                </a:solidFill>
              </a:rPr>
              <a:t>commit!</a:t>
            </a:r>
            <a:endParaRPr lang="en-US" dirty="0">
              <a:solidFill>
                <a:prstClr val="white"/>
              </a:solidFill>
            </a:endParaRPr>
          </a:p>
        </p:txBody>
      </p:sp>
      <p:sp>
        <p:nvSpPr>
          <p:cNvPr id="8" name="Rectangle 7"/>
          <p:cNvSpPr/>
          <p:nvPr/>
        </p:nvSpPr>
        <p:spPr>
          <a:xfrm>
            <a:off x="5562600" y="1718846"/>
            <a:ext cx="794909" cy="338554"/>
          </a:xfrm>
          <a:prstGeom prst="rect">
            <a:avLst/>
          </a:prstGeom>
        </p:spPr>
        <p:txBody>
          <a:bodyPr wrap="none">
            <a:spAutoFit/>
          </a:bodyPr>
          <a:lstStyle/>
          <a:p>
            <a:r>
              <a:rPr lang="en-US" baseline="30000" dirty="0">
                <a:solidFill>
                  <a:srgbClr val="001934"/>
                </a:solidFill>
              </a:rPr>
              <a:t>+notify</a:t>
            </a:r>
            <a:endParaRPr lang="en-US" dirty="0">
              <a:solidFill>
                <a:prstClr val="white"/>
              </a:solidFill>
            </a:endParaRPr>
          </a:p>
        </p:txBody>
      </p:sp>
    </p:spTree>
    <p:extLst>
      <p:ext uri="{BB962C8B-B14F-4D97-AF65-F5344CB8AC3E}">
        <p14:creationId xmlns:p14="http://schemas.microsoft.com/office/powerpoint/2010/main" val="14310582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CDD7-57B3-8449-810B-ABF177943844}"/>
              </a:ext>
            </a:extLst>
          </p:cNvPr>
          <p:cNvSpPr>
            <a:spLocks noGrp="1"/>
          </p:cNvSpPr>
          <p:nvPr>
            <p:ph type="title"/>
          </p:nvPr>
        </p:nvSpPr>
        <p:spPr/>
        <p:txBody>
          <a:bodyPr/>
          <a:lstStyle/>
          <a:p>
            <a:r>
              <a:rPr lang="en-US" dirty="0"/>
              <a:t>Note on RSM</a:t>
            </a:r>
          </a:p>
        </p:txBody>
      </p:sp>
      <p:sp>
        <p:nvSpPr>
          <p:cNvPr id="3" name="Content Placeholder 2">
            <a:extLst>
              <a:ext uri="{FF2B5EF4-FFF2-40B4-BE49-F238E27FC236}">
                <a16:creationId xmlns:a16="http://schemas.microsoft.com/office/drawing/2014/main" id="{120C0284-53AE-3342-8FC9-E00AB7A826E8}"/>
              </a:ext>
            </a:extLst>
          </p:cNvPr>
          <p:cNvSpPr>
            <a:spLocks noGrp="1"/>
          </p:cNvSpPr>
          <p:nvPr>
            <p:ph idx="1"/>
          </p:nvPr>
        </p:nvSpPr>
        <p:spPr/>
        <p:txBody>
          <a:bodyPr/>
          <a:lstStyle/>
          <a:p>
            <a:r>
              <a:rPr lang="en-US" b="0" dirty="0"/>
              <a:t>RSM is not the only replication model!</a:t>
            </a:r>
          </a:p>
          <a:p>
            <a:r>
              <a:rPr lang="en-US" b="0" dirty="0"/>
              <a:t>For some specific P we might be able to relax strict ordering, e.g., where API operations commute.</a:t>
            </a:r>
          </a:p>
          <a:p>
            <a:pPr lvl="1" indent="-342900"/>
            <a:r>
              <a:rPr lang="en-US" b="0" dirty="0"/>
              <a:t>E.g., a partitionable/</a:t>
            </a:r>
            <a:r>
              <a:rPr lang="en-US" b="0" dirty="0" err="1"/>
              <a:t>sharded</a:t>
            </a:r>
            <a:r>
              <a:rPr lang="en-US" b="0" dirty="0"/>
              <a:t> service</a:t>
            </a:r>
          </a:p>
          <a:p>
            <a:r>
              <a:rPr lang="en-US" b="0" dirty="0"/>
              <a:t>But RSM works for any deterministic program.</a:t>
            </a:r>
          </a:p>
          <a:p>
            <a:r>
              <a:rPr lang="en-US" b="0" dirty="0"/>
              <a:t>What about performance?  Scale?</a:t>
            </a:r>
          </a:p>
        </p:txBody>
      </p:sp>
    </p:spTree>
    <p:extLst>
      <p:ext uri="{BB962C8B-B14F-4D97-AF65-F5344CB8AC3E}">
        <p14:creationId xmlns:p14="http://schemas.microsoft.com/office/powerpoint/2010/main" val="2837270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004F-8075-BB4C-9B8F-7B538758EC7D}"/>
              </a:ext>
            </a:extLst>
          </p:cNvPr>
          <p:cNvSpPr>
            <a:spLocks noGrp="1"/>
          </p:cNvSpPr>
          <p:nvPr>
            <p:ph type="title"/>
          </p:nvPr>
        </p:nvSpPr>
        <p:spPr/>
        <p:txBody>
          <a:bodyPr/>
          <a:lstStyle/>
          <a:p>
            <a:r>
              <a:rPr lang="en-US" dirty="0"/>
              <a:t>RSM and scale</a:t>
            </a:r>
          </a:p>
        </p:txBody>
      </p:sp>
      <p:sp>
        <p:nvSpPr>
          <p:cNvPr id="3" name="Content Placeholder 2">
            <a:extLst>
              <a:ext uri="{FF2B5EF4-FFF2-40B4-BE49-F238E27FC236}">
                <a16:creationId xmlns:a16="http://schemas.microsoft.com/office/drawing/2014/main" id="{057EB675-858D-6D43-9129-F226BB5E277F}"/>
              </a:ext>
            </a:extLst>
          </p:cNvPr>
          <p:cNvSpPr>
            <a:spLocks noGrp="1"/>
          </p:cNvSpPr>
          <p:nvPr>
            <p:ph idx="1"/>
          </p:nvPr>
        </p:nvSpPr>
        <p:spPr>
          <a:xfrm>
            <a:off x="381000" y="1600200"/>
            <a:ext cx="8305800" cy="4111625"/>
          </a:xfrm>
        </p:spPr>
        <p:txBody>
          <a:bodyPr/>
          <a:lstStyle/>
          <a:p>
            <a:r>
              <a:rPr lang="en-US" sz="2400" b="0" dirty="0"/>
              <a:t>N can be very large.    Blockchains use RSM, and they can be global!  But they use more powerful consensus to handle Byzantine faults (lying, cheating, stealing).</a:t>
            </a:r>
          </a:p>
          <a:p>
            <a:r>
              <a:rPr lang="en-US" sz="2400" b="0" dirty="0"/>
              <a:t>Increasing N doesn’t help performance: it makes it worse.  “The group works harder, but gets less work done.”  Use RSM for reliability/availability, not performance.</a:t>
            </a:r>
          </a:p>
          <a:p>
            <a:r>
              <a:rPr lang="en-US" sz="2400" dirty="0"/>
              <a:t>Why so slow?  </a:t>
            </a:r>
            <a:r>
              <a:rPr lang="en-US" sz="2400" b="0" dirty="0"/>
              <a:t>Every non-failed replica executes every operation, plus coordination overhead grows with N. </a:t>
            </a:r>
          </a:p>
        </p:txBody>
      </p:sp>
    </p:spTree>
    <p:extLst>
      <p:ext uri="{BB962C8B-B14F-4D97-AF65-F5344CB8AC3E}">
        <p14:creationId xmlns:p14="http://schemas.microsoft.com/office/powerpoint/2010/main" val="15074928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makes consensus hard?</a:t>
            </a:r>
          </a:p>
        </p:txBody>
      </p:sp>
      <p:sp>
        <p:nvSpPr>
          <p:cNvPr id="3" name="Content Placeholder 2"/>
          <p:cNvSpPr>
            <a:spLocks noGrp="1"/>
          </p:cNvSpPr>
          <p:nvPr>
            <p:ph idx="1"/>
          </p:nvPr>
        </p:nvSpPr>
        <p:spPr>
          <a:xfrm>
            <a:off x="457200" y="1524000"/>
            <a:ext cx="8226425" cy="4111625"/>
          </a:xfrm>
        </p:spPr>
        <p:txBody>
          <a:bodyPr/>
          <a:lstStyle/>
          <a:p>
            <a:pPr marL="0" indent="0">
              <a:buNone/>
            </a:pPr>
            <a:r>
              <a:rPr lang="en-US" sz="2400" b="0" dirty="0"/>
              <a:t>Making </a:t>
            </a:r>
            <a:r>
              <a:rPr lang="en-US" dirty="0"/>
              <a:t>Consensus</a:t>
            </a:r>
            <a:r>
              <a:rPr lang="en-US" sz="2400" b="0" dirty="0"/>
              <a:t> work involves lots of complications:</a:t>
            </a:r>
            <a:endParaRPr lang="is-IS" sz="2400" b="0" dirty="0"/>
          </a:p>
          <a:p>
            <a:r>
              <a:rPr lang="is-IS" sz="2400" b="1" dirty="0"/>
              <a:t>View change</a:t>
            </a:r>
            <a:r>
              <a:rPr lang="is-IS" dirty="0"/>
              <a:t> </a:t>
            </a:r>
            <a:r>
              <a:rPr lang="is-IS" dirty="0">
                <a:sym typeface="Wingdings" pitchFamily="2" charset="2"/>
              </a:rPr>
              <a:t> f</a:t>
            </a:r>
            <a:r>
              <a:rPr lang="is-IS" sz="2400" b="0" dirty="0"/>
              <a:t>ailover</a:t>
            </a:r>
          </a:p>
          <a:p>
            <a:r>
              <a:rPr lang="is-IS" dirty="0"/>
              <a:t>Must keep </a:t>
            </a:r>
            <a:r>
              <a:rPr lang="is-IS" b="1" dirty="0"/>
              <a:t>exactly one </a:t>
            </a:r>
            <a:r>
              <a:rPr lang="is-IS" dirty="0"/>
              <a:t>functioning leader.  Who?</a:t>
            </a:r>
            <a:endParaRPr lang="is-IS" sz="2400" b="0" dirty="0"/>
          </a:p>
          <a:p>
            <a:r>
              <a:rPr lang="is-IS" dirty="0"/>
              <a:t>How to know if the leader fails? </a:t>
            </a:r>
          </a:p>
          <a:p>
            <a:r>
              <a:rPr lang="is-IS" sz="2400" b="0" dirty="0"/>
              <a:t>What if the network fails?  Or partly fails?</a:t>
            </a:r>
          </a:p>
          <a:p>
            <a:r>
              <a:rPr lang="is-IS" b="1" dirty="0"/>
              <a:t>Partition</a:t>
            </a:r>
            <a:r>
              <a:rPr lang="is-IS" dirty="0"/>
              <a:t>: some nodes cannot hear others.</a:t>
            </a:r>
          </a:p>
          <a:p>
            <a:r>
              <a:rPr lang="is-IS" sz="2400" b="0" dirty="0"/>
              <a:t>How to bring recovered replicas up to date?</a:t>
            </a:r>
          </a:p>
          <a:p>
            <a:pPr marL="0" indent="0">
              <a:buNone/>
            </a:pPr>
            <a:r>
              <a:rPr lang="is-IS" b="1" dirty="0"/>
              <a:t>Consensus</a:t>
            </a:r>
            <a:r>
              <a:rPr lang="is-IS" b="0" dirty="0"/>
              <a:t>: establish clear rules for who the leader is, for every contingency.   And </a:t>
            </a:r>
            <a:r>
              <a:rPr lang="is-IS" b="1" dirty="0"/>
              <a:t>vote</a:t>
            </a:r>
            <a:r>
              <a:rPr lang="is-IS" b="0" dirty="0"/>
              <a:t>: majority (quorum) rules.</a:t>
            </a:r>
            <a:endParaRPr lang="en-US" b="0" dirty="0"/>
          </a:p>
        </p:txBody>
      </p:sp>
    </p:spTree>
    <p:extLst>
      <p:ext uri="{BB962C8B-B14F-4D97-AF65-F5344CB8AC3E}">
        <p14:creationId xmlns:p14="http://schemas.microsoft.com/office/powerpoint/2010/main" val="581365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7E1E-8F39-E145-AEA6-A532EBD66E84}"/>
              </a:ext>
            </a:extLst>
          </p:cNvPr>
          <p:cNvSpPr>
            <a:spLocks noGrp="1"/>
          </p:cNvSpPr>
          <p:nvPr>
            <p:ph type="title"/>
          </p:nvPr>
        </p:nvSpPr>
        <p:spPr>
          <a:xfrm>
            <a:off x="457200" y="-182563"/>
            <a:ext cx="8226425" cy="1554163"/>
          </a:xfrm>
        </p:spPr>
        <p:txBody>
          <a:bodyPr/>
          <a:lstStyle/>
          <a:p>
            <a:r>
              <a:rPr lang="en-US" dirty="0"/>
              <a:t>Service architecture (1)</a:t>
            </a:r>
            <a:br>
              <a:rPr lang="en-US" dirty="0"/>
            </a:br>
            <a:r>
              <a:rPr lang="en-US" sz="2400" dirty="0"/>
              <a:t>The story so far</a:t>
            </a:r>
            <a:endParaRPr lang="en-US" dirty="0"/>
          </a:p>
        </p:txBody>
      </p:sp>
      <p:sp>
        <p:nvSpPr>
          <p:cNvPr id="3" name="Content Placeholder 2">
            <a:extLst>
              <a:ext uri="{FF2B5EF4-FFF2-40B4-BE49-F238E27FC236}">
                <a16:creationId xmlns:a16="http://schemas.microsoft.com/office/drawing/2014/main" id="{CFC0BC6B-D4E5-AE42-91FF-27AC314EB642}"/>
              </a:ext>
            </a:extLst>
          </p:cNvPr>
          <p:cNvSpPr>
            <a:spLocks noGrp="1"/>
          </p:cNvSpPr>
          <p:nvPr>
            <p:ph idx="1"/>
          </p:nvPr>
        </p:nvSpPr>
        <p:spPr>
          <a:xfrm>
            <a:off x="515654" y="1660255"/>
            <a:ext cx="5202409" cy="4111625"/>
          </a:xfrm>
        </p:spPr>
        <p:txBody>
          <a:bodyPr/>
          <a:lstStyle/>
          <a:p>
            <a:pPr marL="0" indent="0">
              <a:buNone/>
            </a:pPr>
            <a:r>
              <a:rPr lang="en-US" dirty="0"/>
              <a:t>Server process:</a:t>
            </a:r>
          </a:p>
          <a:p>
            <a:r>
              <a:rPr lang="en-US" dirty="0"/>
              <a:t>implements a service</a:t>
            </a:r>
          </a:p>
          <a:p>
            <a:r>
              <a:rPr lang="en-US" dirty="0"/>
              <a:t>serves client requests</a:t>
            </a:r>
          </a:p>
          <a:p>
            <a:r>
              <a:rPr lang="en-US" dirty="0"/>
              <a:t>via Remote Procedure Call (RPC)</a:t>
            </a:r>
          </a:p>
          <a:p>
            <a:r>
              <a:rPr lang="en-US" dirty="0"/>
              <a:t>and/or Web/HTTP (e.g., REST)</a:t>
            </a:r>
          </a:p>
          <a:p>
            <a:pPr marL="0" indent="0">
              <a:buNone/>
            </a:pPr>
            <a:r>
              <a:rPr lang="en-US" dirty="0"/>
              <a:t>Service: module, object, component</a:t>
            </a:r>
          </a:p>
          <a:p>
            <a:r>
              <a:rPr lang="en-US" dirty="0"/>
              <a:t>API: methods with </a:t>
            </a:r>
            <a:r>
              <a:rPr lang="en-US" dirty="0" err="1"/>
              <a:t>args</a:t>
            </a:r>
            <a:endParaRPr lang="en-US" dirty="0"/>
          </a:p>
          <a:p>
            <a:r>
              <a:rPr lang="en-US" dirty="0"/>
              <a:t>(or operations, commands)</a:t>
            </a:r>
          </a:p>
          <a:p>
            <a:r>
              <a:rPr lang="en-US" dirty="0"/>
              <a:t>internal state: data</a:t>
            </a:r>
          </a:p>
          <a:p>
            <a:r>
              <a:rPr lang="en-US" dirty="0"/>
              <a:t>request queue</a:t>
            </a:r>
          </a:p>
        </p:txBody>
      </p:sp>
      <p:sp>
        <p:nvSpPr>
          <p:cNvPr id="42" name="Line 13">
            <a:extLst>
              <a:ext uri="{FF2B5EF4-FFF2-40B4-BE49-F238E27FC236}">
                <a16:creationId xmlns:a16="http://schemas.microsoft.com/office/drawing/2014/main" id="{65E0B50F-B36C-5640-A599-63613A5B7AE2}"/>
              </a:ext>
            </a:extLst>
          </p:cNvPr>
          <p:cNvSpPr>
            <a:spLocks noChangeShapeType="1"/>
          </p:cNvSpPr>
          <p:nvPr/>
        </p:nvSpPr>
        <p:spPr bwMode="auto">
          <a:xfrm flipH="1">
            <a:off x="6588785" y="1466911"/>
            <a:ext cx="55696" cy="2338328"/>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3367"/>
              </a:solidFill>
              <a:effectLst/>
              <a:uLnTx/>
              <a:uFillTx/>
              <a:latin typeface="Calibri"/>
              <a:ea typeface="+mn-ea"/>
              <a:cs typeface="Arial"/>
            </a:endParaRPr>
          </a:p>
        </p:txBody>
      </p:sp>
      <p:sp>
        <p:nvSpPr>
          <p:cNvPr id="43" name="Line 15">
            <a:extLst>
              <a:ext uri="{FF2B5EF4-FFF2-40B4-BE49-F238E27FC236}">
                <a16:creationId xmlns:a16="http://schemas.microsoft.com/office/drawing/2014/main" id="{23E9B0F3-1A15-544D-ADFB-9C8DB7315FAD}"/>
              </a:ext>
            </a:extLst>
          </p:cNvPr>
          <p:cNvSpPr>
            <a:spLocks noChangeShapeType="1"/>
          </p:cNvSpPr>
          <p:nvPr/>
        </p:nvSpPr>
        <p:spPr bwMode="auto">
          <a:xfrm>
            <a:off x="8337023" y="1390710"/>
            <a:ext cx="19758" cy="241922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3367"/>
              </a:solidFill>
              <a:effectLst/>
              <a:uLnTx/>
              <a:uFillTx/>
              <a:latin typeface="Calibri"/>
              <a:ea typeface="+mn-ea"/>
              <a:cs typeface="Arial"/>
            </a:endParaRPr>
          </a:p>
        </p:txBody>
      </p:sp>
      <p:sp>
        <p:nvSpPr>
          <p:cNvPr id="44" name="Line 16">
            <a:extLst>
              <a:ext uri="{FF2B5EF4-FFF2-40B4-BE49-F238E27FC236}">
                <a16:creationId xmlns:a16="http://schemas.microsoft.com/office/drawing/2014/main" id="{54811838-A45F-954C-B0D4-7C7A339BEC3C}"/>
              </a:ext>
            </a:extLst>
          </p:cNvPr>
          <p:cNvSpPr>
            <a:spLocks noChangeShapeType="1"/>
          </p:cNvSpPr>
          <p:nvPr/>
        </p:nvSpPr>
        <p:spPr bwMode="auto">
          <a:xfrm>
            <a:off x="6503463" y="2079685"/>
            <a:ext cx="1833560" cy="493651"/>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3367"/>
              </a:solidFill>
              <a:effectLst/>
              <a:uLnTx/>
              <a:uFillTx/>
              <a:latin typeface="Calibri"/>
              <a:ea typeface="+mn-ea"/>
              <a:cs typeface="Arial"/>
            </a:endParaRPr>
          </a:p>
        </p:txBody>
      </p:sp>
      <p:sp>
        <p:nvSpPr>
          <p:cNvPr id="45" name="Line 17">
            <a:extLst>
              <a:ext uri="{FF2B5EF4-FFF2-40B4-BE49-F238E27FC236}">
                <a16:creationId xmlns:a16="http://schemas.microsoft.com/office/drawing/2014/main" id="{DD31CFFD-9548-D642-9554-564823E1F8FA}"/>
              </a:ext>
            </a:extLst>
          </p:cNvPr>
          <p:cNvSpPr>
            <a:spLocks noChangeShapeType="1"/>
          </p:cNvSpPr>
          <p:nvPr/>
        </p:nvSpPr>
        <p:spPr bwMode="auto">
          <a:xfrm flipH="1">
            <a:off x="6714173" y="3373836"/>
            <a:ext cx="1622849" cy="37450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3367"/>
              </a:solidFill>
              <a:effectLst/>
              <a:uLnTx/>
              <a:uFillTx/>
              <a:latin typeface="Calibri"/>
              <a:ea typeface="+mn-ea"/>
              <a:cs typeface="Arial"/>
            </a:endParaRPr>
          </a:p>
        </p:txBody>
      </p:sp>
      <p:sp>
        <p:nvSpPr>
          <p:cNvPr id="46" name="Text Box 18">
            <a:extLst>
              <a:ext uri="{FF2B5EF4-FFF2-40B4-BE49-F238E27FC236}">
                <a16:creationId xmlns:a16="http://schemas.microsoft.com/office/drawing/2014/main" id="{64FD9D16-2772-9549-A1DA-E4E6CFF39497}"/>
              </a:ext>
            </a:extLst>
          </p:cNvPr>
          <p:cNvSpPr txBox="1">
            <a:spLocks noChangeArrowheads="1"/>
          </p:cNvSpPr>
          <p:nvPr/>
        </p:nvSpPr>
        <p:spPr bwMode="auto">
          <a:xfrm>
            <a:off x="6310948" y="1066800"/>
            <a:ext cx="15564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0" fontAlgn="auto" latinLnBrk="0" hangingPunct="0">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client</a:t>
            </a:r>
          </a:p>
        </p:txBody>
      </p:sp>
      <p:sp>
        <p:nvSpPr>
          <p:cNvPr id="47" name="Text Box 19">
            <a:extLst>
              <a:ext uri="{FF2B5EF4-FFF2-40B4-BE49-F238E27FC236}">
                <a16:creationId xmlns:a16="http://schemas.microsoft.com/office/drawing/2014/main" id="{22911C20-369A-664B-91C3-1883DE0F7AFB}"/>
              </a:ext>
            </a:extLst>
          </p:cNvPr>
          <p:cNvSpPr txBox="1">
            <a:spLocks noChangeArrowheads="1"/>
          </p:cNvSpPr>
          <p:nvPr/>
        </p:nvSpPr>
        <p:spPr bwMode="auto">
          <a:xfrm>
            <a:off x="7892312" y="1066800"/>
            <a:ext cx="1556488"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0" fontAlgn="auto" latinLnBrk="0" hangingPunct="0">
              <a:lnSpc>
                <a:spcPct val="100000"/>
              </a:lnSpc>
              <a:spcBef>
                <a:spcPct val="5000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server</a:t>
            </a:r>
          </a:p>
        </p:txBody>
      </p:sp>
      <p:sp>
        <p:nvSpPr>
          <p:cNvPr id="48" name="AutoShape 20">
            <a:extLst>
              <a:ext uri="{FF2B5EF4-FFF2-40B4-BE49-F238E27FC236}">
                <a16:creationId xmlns:a16="http://schemas.microsoft.com/office/drawing/2014/main" id="{44738B2D-679B-FD46-B55A-EEC8040FF4C7}"/>
              </a:ext>
            </a:extLst>
          </p:cNvPr>
          <p:cNvSpPr>
            <a:spLocks/>
          </p:cNvSpPr>
          <p:nvPr/>
        </p:nvSpPr>
        <p:spPr bwMode="auto">
          <a:xfrm>
            <a:off x="8448201" y="2667000"/>
            <a:ext cx="70585" cy="776433"/>
          </a:xfrm>
          <a:prstGeom prst="rightBrace">
            <a:avLst>
              <a:gd name="adj1" fmla="val 91667"/>
              <a:gd name="adj2" fmla="val 50000"/>
            </a:avLst>
          </a:prstGeom>
          <a:noFill/>
          <a:ln w="9525">
            <a:solidFill>
              <a:schemeClr val="tx1"/>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0" normalizeH="0" baseline="0" noProof="0">
              <a:ln>
                <a:noFill/>
              </a:ln>
              <a:solidFill>
                <a:srgbClr val="003367"/>
              </a:solidFill>
              <a:effectLst/>
              <a:uLnTx/>
              <a:uFillTx/>
              <a:latin typeface="Calibri"/>
              <a:ea typeface="+mn-ea"/>
              <a:cs typeface="Arial"/>
            </a:endParaRPr>
          </a:p>
        </p:txBody>
      </p:sp>
      <p:sp>
        <p:nvSpPr>
          <p:cNvPr id="49" name="Text Box 22">
            <a:extLst>
              <a:ext uri="{FF2B5EF4-FFF2-40B4-BE49-F238E27FC236}">
                <a16:creationId xmlns:a16="http://schemas.microsoft.com/office/drawing/2014/main" id="{FF41C801-5A30-5141-B16F-1CF3EFF142E4}"/>
              </a:ext>
            </a:extLst>
          </p:cNvPr>
          <p:cNvSpPr txBox="1">
            <a:spLocks noChangeArrowheads="1"/>
          </p:cNvSpPr>
          <p:nvPr/>
        </p:nvSpPr>
        <p:spPr bwMode="auto">
          <a:xfrm>
            <a:off x="7134756" y="2136776"/>
            <a:ext cx="1003940" cy="400110"/>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request</a:t>
            </a:r>
          </a:p>
        </p:txBody>
      </p:sp>
      <p:sp>
        <p:nvSpPr>
          <p:cNvPr id="50" name="Text Box 24">
            <a:extLst>
              <a:ext uri="{FF2B5EF4-FFF2-40B4-BE49-F238E27FC236}">
                <a16:creationId xmlns:a16="http://schemas.microsoft.com/office/drawing/2014/main" id="{827F4D36-242C-3342-926B-9495233BF9B5}"/>
              </a:ext>
            </a:extLst>
          </p:cNvPr>
          <p:cNvSpPr txBox="1">
            <a:spLocks noChangeArrowheads="1"/>
          </p:cNvSpPr>
          <p:nvPr/>
        </p:nvSpPr>
        <p:spPr bwMode="auto">
          <a:xfrm>
            <a:off x="7293518" y="3352800"/>
            <a:ext cx="707481" cy="400110"/>
          </a:xfrm>
          <a:prstGeom prst="rect">
            <a:avLst/>
          </a:prstGeom>
          <a:solidFill>
            <a:srgbClr val="FFFFFF"/>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0" fontAlgn="auto" latinLnBrk="0" hangingPunct="0">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reply</a:t>
            </a:r>
            <a:endParaRPr kumimoji="0" lang="en-US" sz="2400" b="0" i="0" u="none" strike="noStrike" kern="1200" cap="none" spc="0" normalizeH="0" baseline="0" noProof="0" dirty="0">
              <a:ln>
                <a:noFill/>
              </a:ln>
              <a:solidFill>
                <a:srgbClr val="003367"/>
              </a:solidFill>
              <a:effectLst/>
              <a:uLnTx/>
              <a:uFillTx/>
              <a:latin typeface="Calibri"/>
              <a:ea typeface="+mn-ea"/>
              <a:cs typeface="Arial"/>
            </a:endParaRPr>
          </a:p>
        </p:txBody>
      </p:sp>
      <p:sp>
        <p:nvSpPr>
          <p:cNvPr id="51" name="Text Box 19">
            <a:extLst>
              <a:ext uri="{FF2B5EF4-FFF2-40B4-BE49-F238E27FC236}">
                <a16:creationId xmlns:a16="http://schemas.microsoft.com/office/drawing/2014/main" id="{A63CD294-45E2-7E4A-B0D0-D7D80EEBC29C}"/>
              </a:ext>
            </a:extLst>
          </p:cNvPr>
          <p:cNvSpPr txBox="1">
            <a:spLocks noChangeArrowheads="1"/>
          </p:cNvSpPr>
          <p:nvPr/>
        </p:nvSpPr>
        <p:spPr bwMode="auto">
          <a:xfrm>
            <a:off x="7239000" y="2667000"/>
            <a:ext cx="1002064" cy="70788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0" fontAlgn="auto" latinLnBrk="0" hangingPunct="0">
              <a:lnSpc>
                <a:spcPct val="100000"/>
              </a:lnSpc>
              <a:spcBef>
                <a:spcPct val="5000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handle request</a:t>
            </a:r>
          </a:p>
        </p:txBody>
      </p:sp>
      <p:grpSp>
        <p:nvGrpSpPr>
          <p:cNvPr id="52" name="Group 51">
            <a:extLst>
              <a:ext uri="{FF2B5EF4-FFF2-40B4-BE49-F238E27FC236}">
                <a16:creationId xmlns:a16="http://schemas.microsoft.com/office/drawing/2014/main" id="{1DA7FD45-41B9-C24E-9DF5-306171DCF5FF}"/>
              </a:ext>
            </a:extLst>
          </p:cNvPr>
          <p:cNvGrpSpPr/>
          <p:nvPr/>
        </p:nvGrpSpPr>
        <p:grpSpPr>
          <a:xfrm>
            <a:off x="6248400" y="2201922"/>
            <a:ext cx="792162" cy="639763"/>
            <a:chOff x="-1747324" y="5536290"/>
            <a:chExt cx="792162" cy="639763"/>
          </a:xfrm>
        </p:grpSpPr>
        <p:sp>
          <p:nvSpPr>
            <p:cNvPr id="53" name="Merge 60">
              <a:extLst>
                <a:ext uri="{FF2B5EF4-FFF2-40B4-BE49-F238E27FC236}">
                  <a16:creationId xmlns:a16="http://schemas.microsoft.com/office/drawing/2014/main" id="{FA64A7B6-638D-E04C-9D56-BE852AFB2D0A}"/>
                </a:ext>
              </a:extLst>
            </p:cNvPr>
            <p:cNvSpPr>
              <a:spLocks noChangeArrowheads="1"/>
            </p:cNvSpPr>
            <p:nvPr/>
          </p:nvSpPr>
          <p:spPr bwMode="auto">
            <a:xfrm flipV="1">
              <a:off x="-1747324" y="5536290"/>
              <a:ext cx="792162" cy="639763"/>
            </a:xfrm>
            <a:prstGeom prst="flowChartMerge">
              <a:avLst/>
            </a:prstGeom>
            <a:solidFill>
              <a:srgbClr val="FFFB01"/>
            </a:solidFill>
            <a:ln w="9525">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Times New Roman"/>
                <a:ea typeface="+mn-ea"/>
                <a:cs typeface="Arial" charset="0"/>
              </a:endParaRPr>
            </a:p>
          </p:txBody>
        </p:sp>
        <p:sp>
          <p:nvSpPr>
            <p:cNvPr id="54" name="Text Box 23">
              <a:extLst>
                <a:ext uri="{FF2B5EF4-FFF2-40B4-BE49-F238E27FC236}">
                  <a16:creationId xmlns:a16="http://schemas.microsoft.com/office/drawing/2014/main" id="{FA63365A-10F5-974B-8877-8A3D61C5A290}"/>
                </a:ext>
              </a:extLst>
            </p:cNvPr>
            <p:cNvSpPr txBox="1">
              <a:spLocks noChangeArrowheads="1"/>
            </p:cNvSpPr>
            <p:nvPr/>
          </p:nvSpPr>
          <p:spPr bwMode="auto">
            <a:xfrm>
              <a:off x="-1668040" y="5805244"/>
              <a:ext cx="633594" cy="369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56" name="Oval 54">
            <a:extLst>
              <a:ext uri="{FF2B5EF4-FFF2-40B4-BE49-F238E27FC236}">
                <a16:creationId xmlns:a16="http://schemas.microsoft.com/office/drawing/2014/main" id="{20CC878A-64DC-CC4C-9F97-15BA8C9ACD06}"/>
              </a:ext>
            </a:extLst>
          </p:cNvPr>
          <p:cNvSpPr>
            <a:spLocks noChangeArrowheads="1"/>
          </p:cNvSpPr>
          <p:nvPr/>
        </p:nvSpPr>
        <p:spPr bwMode="auto">
          <a:xfrm>
            <a:off x="6563301" y="3657600"/>
            <a:ext cx="152400" cy="152400"/>
          </a:xfrm>
          <a:prstGeom prst="ellipse">
            <a:avLst/>
          </a:prstGeom>
          <a:solidFill>
            <a:srgbClr val="0080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7" name="Oval 67">
            <a:extLst>
              <a:ext uri="{FF2B5EF4-FFF2-40B4-BE49-F238E27FC236}">
                <a16:creationId xmlns:a16="http://schemas.microsoft.com/office/drawing/2014/main" id="{C08BA6D5-D6B6-8341-B3F0-DD3E80C1D1D9}"/>
              </a:ext>
            </a:extLst>
          </p:cNvPr>
          <p:cNvSpPr>
            <a:spLocks noChangeArrowheads="1"/>
          </p:cNvSpPr>
          <p:nvPr/>
        </p:nvSpPr>
        <p:spPr bwMode="auto">
          <a:xfrm>
            <a:off x="8259296" y="1466910"/>
            <a:ext cx="152400" cy="152400"/>
          </a:xfrm>
          <a:prstGeom prst="ellipse">
            <a:avLst/>
          </a:prstGeom>
          <a:solidFill>
            <a:srgbClr val="E8161F"/>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nvGrpSpPr>
          <p:cNvPr id="58" name="Group 57">
            <a:extLst>
              <a:ext uri="{FF2B5EF4-FFF2-40B4-BE49-F238E27FC236}">
                <a16:creationId xmlns:a16="http://schemas.microsoft.com/office/drawing/2014/main" id="{2D6D92A5-AD8C-7D46-A4F5-93DA2968530F}"/>
              </a:ext>
            </a:extLst>
          </p:cNvPr>
          <p:cNvGrpSpPr/>
          <p:nvPr/>
        </p:nvGrpSpPr>
        <p:grpSpPr>
          <a:xfrm>
            <a:off x="7939415" y="1589147"/>
            <a:ext cx="792162" cy="639763"/>
            <a:chOff x="-1747324" y="5536290"/>
            <a:chExt cx="792162" cy="639763"/>
          </a:xfrm>
        </p:grpSpPr>
        <p:sp>
          <p:nvSpPr>
            <p:cNvPr id="59" name="Merge 60">
              <a:extLst>
                <a:ext uri="{FF2B5EF4-FFF2-40B4-BE49-F238E27FC236}">
                  <a16:creationId xmlns:a16="http://schemas.microsoft.com/office/drawing/2014/main" id="{3E2846FB-8C48-AC47-8DF6-51C079B46DE3}"/>
                </a:ext>
              </a:extLst>
            </p:cNvPr>
            <p:cNvSpPr>
              <a:spLocks noChangeArrowheads="1"/>
            </p:cNvSpPr>
            <p:nvPr/>
          </p:nvSpPr>
          <p:spPr bwMode="auto">
            <a:xfrm flipV="1">
              <a:off x="-1747324" y="5536290"/>
              <a:ext cx="792162" cy="639763"/>
            </a:xfrm>
            <a:prstGeom prst="flowChartMerge">
              <a:avLst/>
            </a:prstGeom>
            <a:solidFill>
              <a:srgbClr val="FFFB01"/>
            </a:solidFill>
            <a:ln w="9525">
              <a:solidFill>
                <a:schemeClr val="tx1"/>
              </a:solidFill>
              <a:round/>
              <a:headEnd/>
              <a:tailEnd/>
            </a:ln>
          </p:spPr>
          <p:txBody>
            <a:bodyPr/>
            <a:lstStyle/>
            <a:p>
              <a:pPr marL="0" marR="0" lvl="0" indent="0" algn="l"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Times New Roman"/>
                <a:ea typeface="+mn-ea"/>
                <a:cs typeface="Arial" charset="0"/>
              </a:endParaRPr>
            </a:p>
          </p:txBody>
        </p:sp>
        <p:sp>
          <p:nvSpPr>
            <p:cNvPr id="60" name="Text Box 23">
              <a:extLst>
                <a:ext uri="{FF2B5EF4-FFF2-40B4-BE49-F238E27FC236}">
                  <a16:creationId xmlns:a16="http://schemas.microsoft.com/office/drawing/2014/main" id="{DF4EDAD8-88B5-6749-8136-9F989A68DB64}"/>
                </a:ext>
              </a:extLst>
            </p:cNvPr>
            <p:cNvSpPr txBox="1">
              <a:spLocks noChangeArrowheads="1"/>
            </p:cNvSpPr>
            <p:nvPr/>
          </p:nvSpPr>
          <p:spPr bwMode="auto">
            <a:xfrm>
              <a:off x="-1668040" y="5805244"/>
              <a:ext cx="633594" cy="369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Arial" charset="0"/>
                  <a:ea typeface="ＭＳ Ｐゴシック" charset="0"/>
                  <a:cs typeface="Arial" charset="0"/>
                </a:rPr>
                <a:t>wait</a:t>
              </a:r>
              <a:endPar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grpSp>
      <p:sp>
        <p:nvSpPr>
          <p:cNvPr id="61" name="Oval 54">
            <a:extLst>
              <a:ext uri="{FF2B5EF4-FFF2-40B4-BE49-F238E27FC236}">
                <a16:creationId xmlns:a16="http://schemas.microsoft.com/office/drawing/2014/main" id="{5D984603-8AFF-8B4E-AD74-08733D9355A1}"/>
              </a:ext>
            </a:extLst>
          </p:cNvPr>
          <p:cNvSpPr>
            <a:spLocks noChangeArrowheads="1"/>
          </p:cNvSpPr>
          <p:nvPr/>
        </p:nvSpPr>
        <p:spPr bwMode="auto">
          <a:xfrm>
            <a:off x="8260823" y="2589921"/>
            <a:ext cx="152400" cy="152400"/>
          </a:xfrm>
          <a:prstGeom prst="ellipse">
            <a:avLst/>
          </a:prstGeom>
          <a:solidFill>
            <a:srgbClr val="008000"/>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2" name="Oval 67">
            <a:extLst>
              <a:ext uri="{FF2B5EF4-FFF2-40B4-BE49-F238E27FC236}">
                <a16:creationId xmlns:a16="http://schemas.microsoft.com/office/drawing/2014/main" id="{AE2A4505-3B69-C94C-B3AC-85AA2EFF0D56}"/>
              </a:ext>
            </a:extLst>
          </p:cNvPr>
          <p:cNvSpPr>
            <a:spLocks noChangeArrowheads="1"/>
          </p:cNvSpPr>
          <p:nvPr/>
        </p:nvSpPr>
        <p:spPr bwMode="auto">
          <a:xfrm>
            <a:off x="8259296" y="3391003"/>
            <a:ext cx="152400" cy="152400"/>
          </a:xfrm>
          <a:prstGeom prst="ellipse">
            <a:avLst/>
          </a:prstGeom>
          <a:solidFill>
            <a:srgbClr val="E8161F"/>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cxnSp>
        <p:nvCxnSpPr>
          <p:cNvPr id="66" name="Straight Connector 65">
            <a:extLst>
              <a:ext uri="{FF2B5EF4-FFF2-40B4-BE49-F238E27FC236}">
                <a16:creationId xmlns:a16="http://schemas.microsoft.com/office/drawing/2014/main" id="{D6BAC163-3982-5640-AD73-5D6B9729AD1C}"/>
              </a:ext>
            </a:extLst>
          </p:cNvPr>
          <p:cNvCxnSpPr>
            <a:cxnSpLocks/>
          </p:cNvCxnSpPr>
          <p:nvPr/>
        </p:nvCxnSpPr>
        <p:spPr bwMode="auto">
          <a:xfrm>
            <a:off x="6641056" y="1473167"/>
            <a:ext cx="0" cy="606518"/>
          </a:xfrm>
          <a:prstGeom prst="line">
            <a:avLst/>
          </a:prstGeom>
          <a:solidFill>
            <a:srgbClr val="00B8FF"/>
          </a:solidFill>
          <a:ln w="50800" cap="flat" cmpd="sng" algn="ctr">
            <a:solidFill>
              <a:schemeClr val="tx1"/>
            </a:solidFill>
            <a:prstDash val="solid"/>
            <a:round/>
            <a:headEnd type="none" w="med" len="med"/>
            <a:tailEnd type="none" w="med" len="med"/>
          </a:ln>
          <a:effectLst/>
        </p:spPr>
      </p:cxnSp>
      <p:cxnSp>
        <p:nvCxnSpPr>
          <p:cNvPr id="67" name="Straight Connector 66">
            <a:extLst>
              <a:ext uri="{FF2B5EF4-FFF2-40B4-BE49-F238E27FC236}">
                <a16:creationId xmlns:a16="http://schemas.microsoft.com/office/drawing/2014/main" id="{45F61B04-7C97-9249-BF5F-5CA19AD9DF20}"/>
              </a:ext>
            </a:extLst>
          </p:cNvPr>
          <p:cNvCxnSpPr>
            <a:cxnSpLocks/>
            <a:stCxn id="61" idx="4"/>
            <a:endCxn id="62" idx="0"/>
          </p:cNvCxnSpPr>
          <p:nvPr/>
        </p:nvCxnSpPr>
        <p:spPr bwMode="auto">
          <a:xfrm flipH="1">
            <a:off x="8335496" y="2742321"/>
            <a:ext cx="1527" cy="648682"/>
          </a:xfrm>
          <a:prstGeom prst="line">
            <a:avLst/>
          </a:prstGeom>
          <a:solidFill>
            <a:srgbClr val="00B8FF"/>
          </a:solidFill>
          <a:ln w="50800" cap="flat" cmpd="sng" algn="ctr">
            <a:solidFill>
              <a:schemeClr val="tx1"/>
            </a:solidFill>
            <a:prstDash val="solid"/>
            <a:round/>
            <a:headEnd type="none" w="med" len="med"/>
            <a:tailEnd type="none" w="med" len="med"/>
          </a:ln>
          <a:effectLst/>
        </p:spPr>
      </p:cxnSp>
      <p:cxnSp>
        <p:nvCxnSpPr>
          <p:cNvPr id="68" name="Straight Connector 67">
            <a:extLst>
              <a:ext uri="{FF2B5EF4-FFF2-40B4-BE49-F238E27FC236}">
                <a16:creationId xmlns:a16="http://schemas.microsoft.com/office/drawing/2014/main" id="{745C2B9E-3AFE-AE49-9047-EC90A0816769}"/>
              </a:ext>
            </a:extLst>
          </p:cNvPr>
          <p:cNvCxnSpPr>
            <a:cxnSpLocks/>
          </p:cNvCxnSpPr>
          <p:nvPr/>
        </p:nvCxnSpPr>
        <p:spPr bwMode="auto">
          <a:xfrm flipH="1">
            <a:off x="6645227" y="3809934"/>
            <a:ext cx="1" cy="82831"/>
          </a:xfrm>
          <a:prstGeom prst="line">
            <a:avLst/>
          </a:prstGeom>
          <a:solidFill>
            <a:srgbClr val="00B8FF"/>
          </a:solidFill>
          <a:ln w="50800" cap="flat" cmpd="sng" algn="ctr">
            <a:solidFill>
              <a:schemeClr val="tx1"/>
            </a:solidFill>
            <a:prstDash val="solid"/>
            <a:round/>
            <a:headEnd type="none" w="med" len="med"/>
            <a:tailEnd type="none" w="med" len="med"/>
          </a:ln>
          <a:effectLst/>
        </p:spPr>
      </p:cxnSp>
      <p:sp>
        <p:nvSpPr>
          <p:cNvPr id="55" name="Oval 67">
            <a:extLst>
              <a:ext uri="{FF2B5EF4-FFF2-40B4-BE49-F238E27FC236}">
                <a16:creationId xmlns:a16="http://schemas.microsoft.com/office/drawing/2014/main" id="{3C3749C7-7810-7B4D-85E4-325D0A070557}"/>
              </a:ext>
            </a:extLst>
          </p:cNvPr>
          <p:cNvSpPr>
            <a:spLocks noChangeArrowheads="1"/>
          </p:cNvSpPr>
          <p:nvPr/>
        </p:nvSpPr>
        <p:spPr bwMode="auto">
          <a:xfrm>
            <a:off x="6561774" y="2048167"/>
            <a:ext cx="152400" cy="152400"/>
          </a:xfrm>
          <a:prstGeom prst="ellipse">
            <a:avLst/>
          </a:prstGeom>
          <a:solidFill>
            <a:srgbClr val="E8161F"/>
          </a:solidFill>
          <a:ln w="9525">
            <a:solidFill>
              <a:schemeClr val="tx1"/>
            </a:solidFill>
            <a:round/>
            <a:headEnd/>
            <a:tailEnd/>
          </a:ln>
        </p:spPr>
        <p:txBody>
          <a:bodyPr/>
          <a:lstStyle/>
          <a:p>
            <a:pPr marL="0" marR="0" lvl="0" indent="0" algn="l" defTabSz="455613"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2" name="Rectangle 22">
            <a:extLst>
              <a:ext uri="{FF2B5EF4-FFF2-40B4-BE49-F238E27FC236}">
                <a16:creationId xmlns:a16="http://schemas.microsoft.com/office/drawing/2014/main" id="{3345CE08-2F44-1A4D-959F-12A0AE09CAA9}"/>
              </a:ext>
            </a:extLst>
          </p:cNvPr>
          <p:cNvSpPr>
            <a:spLocks noChangeArrowheads="1"/>
          </p:cNvSpPr>
          <p:nvPr/>
        </p:nvSpPr>
        <p:spPr bwMode="auto">
          <a:xfrm>
            <a:off x="6620874" y="4794234"/>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73" name="Rectangle 25">
            <a:extLst>
              <a:ext uri="{FF2B5EF4-FFF2-40B4-BE49-F238E27FC236}">
                <a16:creationId xmlns:a16="http://schemas.microsoft.com/office/drawing/2014/main" id="{37E8D00E-DED9-BA40-A713-D63F5ED09364}"/>
              </a:ext>
            </a:extLst>
          </p:cNvPr>
          <p:cNvSpPr>
            <a:spLocks noChangeArrowheads="1"/>
          </p:cNvSpPr>
          <p:nvPr/>
        </p:nvSpPr>
        <p:spPr bwMode="auto">
          <a:xfrm>
            <a:off x="6620874" y="5368909"/>
            <a:ext cx="1764359" cy="527066"/>
          </a:xfrm>
          <a:prstGeom prst="rect">
            <a:avLst/>
          </a:prstGeom>
          <a:no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74" name="Rectangle 34">
            <a:extLst>
              <a:ext uri="{FF2B5EF4-FFF2-40B4-BE49-F238E27FC236}">
                <a16:creationId xmlns:a16="http://schemas.microsoft.com/office/drawing/2014/main" id="{A3EE9C6C-69CF-E746-81D9-784188741C58}"/>
              </a:ext>
            </a:extLst>
          </p:cNvPr>
          <p:cNvSpPr>
            <a:spLocks noChangeArrowheads="1"/>
          </p:cNvSpPr>
          <p:nvPr/>
        </p:nvSpPr>
        <p:spPr bwMode="auto">
          <a:xfrm>
            <a:off x="6619933" y="4233864"/>
            <a:ext cx="1765300" cy="527050"/>
          </a:xfrm>
          <a:prstGeom prst="rect">
            <a:avLst/>
          </a:prstGeom>
          <a:solidFill>
            <a:srgbClr val="666699">
              <a:alpha val="5500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75" name="Rectangle 35">
            <a:extLst>
              <a:ext uri="{FF2B5EF4-FFF2-40B4-BE49-F238E27FC236}">
                <a16:creationId xmlns:a16="http://schemas.microsoft.com/office/drawing/2014/main" id="{17DFD7A2-DC9B-8149-870D-8A9516FBE4DC}"/>
              </a:ext>
            </a:extLst>
          </p:cNvPr>
          <p:cNvSpPr>
            <a:spLocks noChangeArrowheads="1"/>
          </p:cNvSpPr>
          <p:nvPr/>
        </p:nvSpPr>
        <p:spPr bwMode="auto">
          <a:xfrm>
            <a:off x="6601516" y="4221607"/>
            <a:ext cx="71628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state</a:t>
            </a:r>
          </a:p>
        </p:txBody>
      </p:sp>
      <p:sp>
        <p:nvSpPr>
          <p:cNvPr id="76" name="Rectangle 35">
            <a:extLst>
              <a:ext uri="{FF2B5EF4-FFF2-40B4-BE49-F238E27FC236}">
                <a16:creationId xmlns:a16="http://schemas.microsoft.com/office/drawing/2014/main" id="{D98ED2FB-3FFE-8F40-A61E-390245189F7B}"/>
              </a:ext>
            </a:extLst>
          </p:cNvPr>
          <p:cNvSpPr>
            <a:spLocks noChangeArrowheads="1"/>
          </p:cNvSpPr>
          <p:nvPr/>
        </p:nvSpPr>
        <p:spPr bwMode="auto">
          <a:xfrm>
            <a:off x="6666185" y="4831207"/>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P1()</a:t>
            </a:r>
          </a:p>
        </p:txBody>
      </p:sp>
      <p:sp>
        <p:nvSpPr>
          <p:cNvPr id="77" name="Rectangle 22">
            <a:extLst>
              <a:ext uri="{FF2B5EF4-FFF2-40B4-BE49-F238E27FC236}">
                <a16:creationId xmlns:a16="http://schemas.microsoft.com/office/drawing/2014/main" id="{6466121A-FB23-DB4A-A69D-FCE266241952}"/>
              </a:ext>
            </a:extLst>
          </p:cNvPr>
          <p:cNvSpPr>
            <a:spLocks noChangeArrowheads="1"/>
          </p:cNvSpPr>
          <p:nvPr/>
        </p:nvSpPr>
        <p:spPr bwMode="auto">
          <a:xfrm>
            <a:off x="6620874" y="5365734"/>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78" name="Rectangle 35">
            <a:extLst>
              <a:ext uri="{FF2B5EF4-FFF2-40B4-BE49-F238E27FC236}">
                <a16:creationId xmlns:a16="http://schemas.microsoft.com/office/drawing/2014/main" id="{221BF6EA-90D4-0E4D-9C4C-B24C94F42890}"/>
              </a:ext>
            </a:extLst>
          </p:cNvPr>
          <p:cNvSpPr>
            <a:spLocks noChangeArrowheads="1"/>
          </p:cNvSpPr>
          <p:nvPr/>
        </p:nvSpPr>
        <p:spPr bwMode="auto">
          <a:xfrm>
            <a:off x="6666185" y="5402707"/>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P2()</a:t>
            </a:r>
          </a:p>
        </p:txBody>
      </p:sp>
      <p:sp>
        <p:nvSpPr>
          <p:cNvPr id="79" name="Rectangle 22">
            <a:extLst>
              <a:ext uri="{FF2B5EF4-FFF2-40B4-BE49-F238E27FC236}">
                <a16:creationId xmlns:a16="http://schemas.microsoft.com/office/drawing/2014/main" id="{262F2009-4BCE-B84D-A2FB-F80B5E545ABA}"/>
              </a:ext>
            </a:extLst>
          </p:cNvPr>
          <p:cNvSpPr>
            <a:spLocks noChangeArrowheads="1"/>
          </p:cNvSpPr>
          <p:nvPr/>
        </p:nvSpPr>
        <p:spPr bwMode="auto">
          <a:xfrm>
            <a:off x="6608174" y="5949934"/>
            <a:ext cx="1764359" cy="527066"/>
          </a:xfrm>
          <a:prstGeom prst="rect">
            <a:avLst/>
          </a:prstGeom>
          <a:solidFill>
            <a:schemeClr val="accent1">
              <a:lumMod val="20000"/>
              <a:lumOff val="8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sp>
        <p:nvSpPr>
          <p:cNvPr id="80" name="Rectangle 35">
            <a:extLst>
              <a:ext uri="{FF2B5EF4-FFF2-40B4-BE49-F238E27FC236}">
                <a16:creationId xmlns:a16="http://schemas.microsoft.com/office/drawing/2014/main" id="{824012F1-CA95-6443-AA00-DF13505D0E41}"/>
              </a:ext>
            </a:extLst>
          </p:cNvPr>
          <p:cNvSpPr>
            <a:spLocks noChangeArrowheads="1"/>
          </p:cNvSpPr>
          <p:nvPr/>
        </p:nvSpPr>
        <p:spPr bwMode="auto">
          <a:xfrm>
            <a:off x="6653485" y="5986907"/>
            <a:ext cx="612348"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nchor="ctr">
            <a:sp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2000" b="1" u="none" strike="noStrike" kern="1200" cap="none" spc="0" normalizeH="0" baseline="0" noProof="0" dirty="0">
                <a:ln>
                  <a:noFill/>
                </a:ln>
                <a:solidFill>
                  <a:srgbClr val="37305A"/>
                </a:solidFill>
                <a:effectLst/>
                <a:uLnTx/>
                <a:uFillTx/>
                <a:latin typeface="Calibri" panose="020F0502020204030204" pitchFamily="34" charset="0"/>
                <a:ea typeface="ＭＳ Ｐゴシック" charset="0"/>
                <a:cs typeface="Calibri" panose="020F0502020204030204" pitchFamily="34" charset="0"/>
              </a:rPr>
              <a:t>P3()</a:t>
            </a:r>
          </a:p>
        </p:txBody>
      </p:sp>
      <p:sp>
        <p:nvSpPr>
          <p:cNvPr id="81" name="Rectangle 33">
            <a:extLst>
              <a:ext uri="{FF2B5EF4-FFF2-40B4-BE49-F238E27FC236}">
                <a16:creationId xmlns:a16="http://schemas.microsoft.com/office/drawing/2014/main" id="{120429A3-33CC-F94C-98B4-CB68F18DBC68}"/>
              </a:ext>
            </a:extLst>
          </p:cNvPr>
          <p:cNvSpPr>
            <a:spLocks noChangeArrowheads="1"/>
          </p:cNvSpPr>
          <p:nvPr/>
        </p:nvSpPr>
        <p:spPr bwMode="auto">
          <a:xfrm>
            <a:off x="6618196" y="4187826"/>
            <a:ext cx="1797050" cy="2289174"/>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nchor="ct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u="none" strike="noStrike" kern="1200" cap="none" spc="0" normalizeH="0" baseline="0" noProof="0">
              <a:ln>
                <a:noFill/>
              </a:ln>
              <a:solidFill>
                <a:srgbClr val="37305A"/>
              </a:solidFill>
              <a:effectLst/>
              <a:uLnTx/>
              <a:uFillTx/>
              <a:latin typeface="Calibri" panose="020F0502020204030204" pitchFamily="34" charset="0"/>
              <a:ea typeface="ＭＳ Ｐゴシック" charset="0"/>
              <a:cs typeface="Calibri" panose="020F0502020204030204" pitchFamily="34" charset="0"/>
            </a:endParaRPr>
          </a:p>
        </p:txBody>
      </p:sp>
      <p:grpSp>
        <p:nvGrpSpPr>
          <p:cNvPr id="82" name="Group 9">
            <a:extLst>
              <a:ext uri="{FF2B5EF4-FFF2-40B4-BE49-F238E27FC236}">
                <a16:creationId xmlns:a16="http://schemas.microsoft.com/office/drawing/2014/main" id="{99BCA654-799E-4D4F-B2DB-D5AE2E6F1C81}"/>
              </a:ext>
            </a:extLst>
          </p:cNvPr>
          <p:cNvGrpSpPr>
            <a:grpSpLocks/>
          </p:cNvGrpSpPr>
          <p:nvPr/>
        </p:nvGrpSpPr>
        <p:grpSpPr bwMode="auto">
          <a:xfrm>
            <a:off x="7724201" y="4898421"/>
            <a:ext cx="302430" cy="302490"/>
            <a:chOff x="4480" y="2017"/>
            <a:chExt cx="576" cy="576"/>
          </a:xfrm>
        </p:grpSpPr>
        <p:sp>
          <p:nvSpPr>
            <p:cNvPr id="83" name="Oval 10">
              <a:extLst>
                <a:ext uri="{FF2B5EF4-FFF2-40B4-BE49-F238E27FC236}">
                  <a16:creationId xmlns:a16="http://schemas.microsoft.com/office/drawing/2014/main" id="{8E310AE6-5C22-3446-8E25-2C1FA76509AB}"/>
                </a:ext>
              </a:extLst>
            </p:cNvPr>
            <p:cNvSpPr>
              <a:spLocks noChangeArrowheads="1"/>
            </p:cNvSpPr>
            <p:nvPr/>
          </p:nvSpPr>
          <p:spPr bwMode="auto">
            <a:xfrm>
              <a:off x="4480" y="2017"/>
              <a:ext cx="576" cy="576"/>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84" name="AutoShape 11">
              <a:extLst>
                <a:ext uri="{FF2B5EF4-FFF2-40B4-BE49-F238E27FC236}">
                  <a16:creationId xmlns:a16="http://schemas.microsoft.com/office/drawing/2014/main" id="{87A0965A-37C3-6E4A-B9B8-32DA79994389}"/>
                </a:ext>
              </a:extLst>
            </p:cNvPr>
            <p:cNvSpPr>
              <a:spLocks noChangeArrowheads="1"/>
            </p:cNvSpPr>
            <p:nvPr/>
          </p:nvSpPr>
          <p:spPr bwMode="auto">
            <a:xfrm flipH="1">
              <a:off x="4680" y="2144"/>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85" name="AutoShape 12">
              <a:extLst>
                <a:ext uri="{FF2B5EF4-FFF2-40B4-BE49-F238E27FC236}">
                  <a16:creationId xmlns:a16="http://schemas.microsoft.com/office/drawing/2014/main" id="{8E4297EB-3F25-9D49-95DD-01E35A52C6CA}"/>
                </a:ext>
              </a:extLst>
            </p:cNvPr>
            <p:cNvSpPr>
              <a:spLocks noChangeArrowheads="1"/>
            </p:cNvSpPr>
            <p:nvPr/>
          </p:nvSpPr>
          <p:spPr bwMode="auto">
            <a:xfrm rot="-8460389">
              <a:off x="4505" y="2094"/>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86" name="Group 85">
            <a:extLst>
              <a:ext uri="{FF2B5EF4-FFF2-40B4-BE49-F238E27FC236}">
                <a16:creationId xmlns:a16="http://schemas.microsoft.com/office/drawing/2014/main" id="{37EBFCB2-5B0D-E740-90AC-42C3E3191B54}"/>
              </a:ext>
            </a:extLst>
          </p:cNvPr>
          <p:cNvGrpSpPr/>
          <p:nvPr/>
        </p:nvGrpSpPr>
        <p:grpSpPr>
          <a:xfrm>
            <a:off x="7730816" y="6085169"/>
            <a:ext cx="302430" cy="302490"/>
            <a:chOff x="3327275" y="2664991"/>
            <a:chExt cx="600591" cy="600710"/>
          </a:xfrm>
        </p:grpSpPr>
        <p:sp>
          <p:nvSpPr>
            <p:cNvPr id="87" name="Oval 10">
              <a:extLst>
                <a:ext uri="{FF2B5EF4-FFF2-40B4-BE49-F238E27FC236}">
                  <a16:creationId xmlns:a16="http://schemas.microsoft.com/office/drawing/2014/main" id="{AA0AE470-F933-614A-BACB-44EC38D899A2}"/>
                </a:ext>
              </a:extLst>
            </p:cNvPr>
            <p:cNvSpPr>
              <a:spLocks noChangeArrowheads="1"/>
            </p:cNvSpPr>
            <p:nvPr/>
          </p:nvSpPr>
          <p:spPr bwMode="auto">
            <a:xfrm>
              <a:off x="3327275" y="2664991"/>
              <a:ext cx="600591" cy="600710"/>
            </a:xfrm>
            <a:prstGeom prst="ellipse">
              <a:avLst/>
            </a:prstGeom>
            <a:solidFill>
              <a:schemeClr val="accent6"/>
            </a:solidFill>
            <a:ln w="12700">
              <a:solidFill>
                <a:srgbClr val="000000"/>
              </a:solidFill>
              <a:round/>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88" name="AutoShape 11">
              <a:extLst>
                <a:ext uri="{FF2B5EF4-FFF2-40B4-BE49-F238E27FC236}">
                  <a16:creationId xmlns:a16="http://schemas.microsoft.com/office/drawing/2014/main" id="{B6A58B97-0EB5-384E-8B70-22FFBE37627A}"/>
                </a:ext>
              </a:extLst>
            </p:cNvPr>
            <p:cNvSpPr>
              <a:spLocks noChangeArrowheads="1"/>
            </p:cNvSpPr>
            <p:nvPr/>
          </p:nvSpPr>
          <p:spPr bwMode="auto">
            <a:xfrm flipH="1">
              <a:off x="3535814" y="2797439"/>
              <a:ext cx="205410" cy="350414"/>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sp>
          <p:nvSpPr>
            <p:cNvPr id="89" name="AutoShape 12">
              <a:extLst>
                <a:ext uri="{FF2B5EF4-FFF2-40B4-BE49-F238E27FC236}">
                  <a16:creationId xmlns:a16="http://schemas.microsoft.com/office/drawing/2014/main" id="{83C6881F-EB96-7042-920E-5C2303CAE16C}"/>
                </a:ext>
              </a:extLst>
            </p:cNvPr>
            <p:cNvSpPr>
              <a:spLocks noChangeArrowheads="1"/>
            </p:cNvSpPr>
            <p:nvPr/>
          </p:nvSpPr>
          <p:spPr bwMode="auto">
            <a:xfrm rot="13139611">
              <a:off x="3353342" y="2745294"/>
              <a:ext cx="71946" cy="78217"/>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ＭＳ Ｐゴシック" charset="0"/>
              </a:endParaRPr>
            </a:p>
          </p:txBody>
        </p:sp>
      </p:grpSp>
      <p:grpSp>
        <p:nvGrpSpPr>
          <p:cNvPr id="90" name="Group 6">
            <a:extLst>
              <a:ext uri="{FF2B5EF4-FFF2-40B4-BE49-F238E27FC236}">
                <a16:creationId xmlns:a16="http://schemas.microsoft.com/office/drawing/2014/main" id="{4A96257E-FCF8-FD4D-9C26-70DDEFCB7989}"/>
              </a:ext>
            </a:extLst>
          </p:cNvPr>
          <p:cNvGrpSpPr>
            <a:grpSpLocks/>
          </p:cNvGrpSpPr>
          <p:nvPr/>
        </p:nvGrpSpPr>
        <p:grpSpPr bwMode="auto">
          <a:xfrm flipH="1">
            <a:off x="5867400" y="5194904"/>
            <a:ext cx="749457" cy="289304"/>
            <a:chOff x="1180" y="3423"/>
            <a:chExt cx="684" cy="256"/>
          </a:xfrm>
        </p:grpSpPr>
        <p:grpSp>
          <p:nvGrpSpPr>
            <p:cNvPr id="91" name="Group 7">
              <a:extLst>
                <a:ext uri="{FF2B5EF4-FFF2-40B4-BE49-F238E27FC236}">
                  <a16:creationId xmlns:a16="http://schemas.microsoft.com/office/drawing/2014/main" id="{FDD6115D-D8B3-4C49-8F9E-1BB1AE3AC3C0}"/>
                </a:ext>
              </a:extLst>
            </p:cNvPr>
            <p:cNvGrpSpPr>
              <a:grpSpLocks/>
            </p:cNvGrpSpPr>
            <p:nvPr/>
          </p:nvGrpSpPr>
          <p:grpSpPr bwMode="auto">
            <a:xfrm flipH="1">
              <a:off x="1465" y="3423"/>
              <a:ext cx="399" cy="256"/>
              <a:chOff x="3776" y="3429"/>
              <a:chExt cx="274" cy="109"/>
            </a:xfrm>
          </p:grpSpPr>
          <p:sp>
            <p:nvSpPr>
              <p:cNvPr id="93" name="Rectangle 8">
                <a:extLst>
                  <a:ext uri="{FF2B5EF4-FFF2-40B4-BE49-F238E27FC236}">
                    <a16:creationId xmlns:a16="http://schemas.microsoft.com/office/drawing/2014/main" id="{C66B2DCF-C822-1A48-8189-FF47A361F8AE}"/>
                  </a:ext>
                </a:extLst>
              </p:cNvPr>
              <p:cNvSpPr>
                <a:spLocks noChangeArrowheads="1"/>
              </p:cNvSpPr>
              <p:nvPr/>
            </p:nvSpPr>
            <p:spPr bwMode="auto">
              <a:xfrm>
                <a:off x="3894"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94" name="Rectangle 9">
                <a:extLst>
                  <a:ext uri="{FF2B5EF4-FFF2-40B4-BE49-F238E27FC236}">
                    <a16:creationId xmlns:a16="http://schemas.microsoft.com/office/drawing/2014/main" id="{EC9A6E9C-85E9-484B-977A-3F61300961F7}"/>
                  </a:ext>
                </a:extLst>
              </p:cNvPr>
              <p:cNvSpPr>
                <a:spLocks noChangeArrowheads="1"/>
              </p:cNvSpPr>
              <p:nvPr/>
            </p:nvSpPr>
            <p:spPr bwMode="auto">
              <a:xfrm>
                <a:off x="3946"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95" name="Rectangle 10">
                <a:extLst>
                  <a:ext uri="{FF2B5EF4-FFF2-40B4-BE49-F238E27FC236}">
                    <a16:creationId xmlns:a16="http://schemas.microsoft.com/office/drawing/2014/main" id="{33F68D54-21C8-C548-94F5-87965CFB04BD}"/>
                  </a:ext>
                </a:extLst>
              </p:cNvPr>
              <p:cNvSpPr>
                <a:spLocks noChangeArrowheads="1"/>
              </p:cNvSpPr>
              <p:nvPr/>
            </p:nvSpPr>
            <p:spPr bwMode="auto">
              <a:xfrm>
                <a:off x="3998" y="3429"/>
                <a:ext cx="52" cy="109"/>
              </a:xfrm>
              <a:prstGeom prst="rect">
                <a:avLst/>
              </a:prstGeom>
              <a:solidFill>
                <a:srgbClr val="FFFFFF"/>
              </a:solidFill>
              <a:ln w="28575" cmpd="sng">
                <a:solidFill>
                  <a:srgbClr val="333399"/>
                </a:solidFill>
                <a:miter lim="800000"/>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96" name="Line 11">
                <a:extLst>
                  <a:ext uri="{FF2B5EF4-FFF2-40B4-BE49-F238E27FC236}">
                    <a16:creationId xmlns:a16="http://schemas.microsoft.com/office/drawing/2014/main" id="{20D2C0AD-5BDA-1744-A92B-E177CB1D71AD}"/>
                  </a:ext>
                </a:extLst>
              </p:cNvPr>
              <p:cNvSpPr>
                <a:spLocks noChangeShapeType="1"/>
              </p:cNvSpPr>
              <p:nvPr/>
            </p:nvSpPr>
            <p:spPr bwMode="auto">
              <a:xfrm>
                <a:off x="3776" y="3429"/>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sp>
            <p:nvSpPr>
              <p:cNvPr id="97" name="Line 12">
                <a:extLst>
                  <a:ext uri="{FF2B5EF4-FFF2-40B4-BE49-F238E27FC236}">
                    <a16:creationId xmlns:a16="http://schemas.microsoft.com/office/drawing/2014/main" id="{1C422595-D3DE-D248-97D0-FA5201B292EB}"/>
                  </a:ext>
                </a:extLst>
              </p:cNvPr>
              <p:cNvSpPr>
                <a:spLocks noChangeShapeType="1"/>
              </p:cNvSpPr>
              <p:nvPr/>
            </p:nvSpPr>
            <p:spPr bwMode="auto">
              <a:xfrm>
                <a:off x="3776" y="3538"/>
                <a:ext cx="118" cy="0"/>
              </a:xfrm>
              <a:prstGeom prst="line">
                <a:avLst/>
              </a:prstGeom>
              <a:noFill/>
              <a:ln w="28575" cmpd="sng">
                <a:solidFill>
                  <a:srgbClr val="333399"/>
                </a:solidFill>
                <a:round/>
                <a:headEnd type="none" w="sm" len="sm"/>
                <a:tailEnd type="none" w="sm" len="sm"/>
              </a:ln>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
          <p:nvSpPr>
            <p:cNvPr id="92" name="Line 13">
              <a:extLst>
                <a:ext uri="{FF2B5EF4-FFF2-40B4-BE49-F238E27FC236}">
                  <a16:creationId xmlns:a16="http://schemas.microsoft.com/office/drawing/2014/main" id="{5F54DAC6-3722-1F49-92B7-6579701B4F8E}"/>
                </a:ext>
              </a:extLst>
            </p:cNvPr>
            <p:cNvSpPr>
              <a:spLocks noChangeShapeType="1"/>
            </p:cNvSpPr>
            <p:nvPr/>
          </p:nvSpPr>
          <p:spPr bwMode="auto">
            <a:xfrm flipH="1">
              <a:off x="1180" y="3549"/>
              <a:ext cx="285" cy="0"/>
            </a:xfrm>
            <a:prstGeom prst="line">
              <a:avLst/>
            </a:prstGeom>
            <a:noFill/>
            <a:ln w="28575" cmpd="sng">
              <a:solidFill>
                <a:srgbClr val="333399"/>
              </a:solidFill>
              <a:round/>
              <a:headEnd type="none" w="sm" len="sm"/>
              <a:tailEnd type="none" w="sm" len="sm"/>
            </a:ln>
          </p:spPr>
          <p:txBody>
            <a:bodyPr wrap="none"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Arial" charset="0"/>
                <a:ea typeface="ＭＳ Ｐゴシック" charset="0"/>
                <a:cs typeface="Arial"/>
              </a:endParaRPr>
            </a:p>
          </p:txBody>
        </p:sp>
      </p:grpSp>
    </p:spTree>
    <p:extLst>
      <p:ext uri="{BB962C8B-B14F-4D97-AF65-F5344CB8AC3E}">
        <p14:creationId xmlns:p14="http://schemas.microsoft.com/office/powerpoint/2010/main" val="1268067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7E1E-8F39-E145-AEA6-A532EBD66E84}"/>
              </a:ext>
            </a:extLst>
          </p:cNvPr>
          <p:cNvSpPr>
            <a:spLocks noGrp="1"/>
          </p:cNvSpPr>
          <p:nvPr>
            <p:ph type="title"/>
          </p:nvPr>
        </p:nvSpPr>
        <p:spPr>
          <a:xfrm>
            <a:off x="457200" y="-182563"/>
            <a:ext cx="8226425" cy="1554163"/>
          </a:xfrm>
        </p:spPr>
        <p:txBody>
          <a:bodyPr/>
          <a:lstStyle/>
          <a:p>
            <a:r>
              <a:rPr lang="en-US" dirty="0"/>
              <a:t>Service architecture (2)</a:t>
            </a:r>
            <a:br>
              <a:rPr lang="en-US" dirty="0"/>
            </a:br>
            <a:r>
              <a:rPr lang="en-US" sz="2400" dirty="0"/>
              <a:t>The story so far</a:t>
            </a:r>
            <a:endParaRPr lang="en-US" dirty="0"/>
          </a:p>
        </p:txBody>
      </p:sp>
      <p:sp>
        <p:nvSpPr>
          <p:cNvPr id="3" name="Content Placeholder 2">
            <a:extLst>
              <a:ext uri="{FF2B5EF4-FFF2-40B4-BE49-F238E27FC236}">
                <a16:creationId xmlns:a16="http://schemas.microsoft.com/office/drawing/2014/main" id="{CFC0BC6B-D4E5-AE42-91FF-27AC314EB642}"/>
              </a:ext>
            </a:extLst>
          </p:cNvPr>
          <p:cNvSpPr>
            <a:spLocks noGrp="1"/>
          </p:cNvSpPr>
          <p:nvPr>
            <p:ph idx="1"/>
          </p:nvPr>
        </p:nvSpPr>
        <p:spPr/>
        <p:txBody>
          <a:bodyPr/>
          <a:lstStyle/>
          <a:p>
            <a:pPr marL="0" indent="0">
              <a:buNone/>
            </a:pPr>
            <a:r>
              <a:rPr lang="en-US" dirty="0"/>
              <a:t>Each server has a max request service rate </a:t>
            </a:r>
            <a:r>
              <a:rPr lang="en-US" dirty="0" err="1">
                <a:solidFill>
                  <a:srgbClr val="003367">
                    <a:lumMod val="50000"/>
                  </a:srgbClr>
                </a:solidFill>
              </a:rPr>
              <a:t>λ</a:t>
            </a:r>
            <a:r>
              <a:rPr lang="en-US" baseline="-25000" dirty="0" err="1">
                <a:solidFill>
                  <a:srgbClr val="003367">
                    <a:lumMod val="50000"/>
                  </a:srgbClr>
                </a:solidFill>
              </a:rPr>
              <a:t>max</a:t>
            </a:r>
            <a:endParaRPr lang="en-US" baseline="-25000" dirty="0">
              <a:solidFill>
                <a:prstClr val="white"/>
              </a:solidFill>
            </a:endParaRPr>
          </a:p>
          <a:p>
            <a:r>
              <a:rPr lang="en-US" dirty="0"/>
              <a:t>Saturates at </a:t>
            </a:r>
            <a:r>
              <a:rPr lang="en-US" dirty="0" err="1">
                <a:solidFill>
                  <a:srgbClr val="003367">
                    <a:lumMod val="50000"/>
                  </a:srgbClr>
                </a:solidFill>
              </a:rPr>
              <a:t>λ</a:t>
            </a:r>
            <a:r>
              <a:rPr lang="en-US" baseline="-25000" dirty="0" err="1">
                <a:solidFill>
                  <a:srgbClr val="003367">
                    <a:lumMod val="50000"/>
                  </a:srgbClr>
                </a:solidFill>
              </a:rPr>
              <a:t>max</a:t>
            </a:r>
            <a:r>
              <a:rPr lang="en-US" baseline="-25000" dirty="0">
                <a:solidFill>
                  <a:srgbClr val="003367">
                    <a:lumMod val="50000"/>
                  </a:srgbClr>
                </a:solidFill>
              </a:rPr>
              <a:t> </a:t>
            </a:r>
            <a:r>
              <a:rPr lang="en-US" dirty="0"/>
              <a:t>requests per second.</a:t>
            </a:r>
          </a:p>
          <a:p>
            <a:r>
              <a:rPr lang="en-US" dirty="0"/>
              <a:t>Utilization 100%, unbounded queues.</a:t>
            </a:r>
          </a:p>
          <a:p>
            <a:r>
              <a:rPr lang="en-US" dirty="0"/>
              <a:t>How to serve more clients?</a:t>
            </a:r>
          </a:p>
          <a:p>
            <a:pPr marL="0" indent="0">
              <a:buNone/>
            </a:pPr>
            <a:r>
              <a:rPr lang="en-US" b="1" dirty="0"/>
              <a:t>Horizontal scaling</a:t>
            </a:r>
          </a:p>
          <a:p>
            <a:r>
              <a:rPr lang="en-US" dirty="0"/>
              <a:t>Gang servers together</a:t>
            </a:r>
          </a:p>
          <a:p>
            <a:r>
              <a:rPr lang="en-US" dirty="0"/>
              <a:t>One service API/endpoint</a:t>
            </a:r>
          </a:p>
          <a:p>
            <a:r>
              <a:rPr lang="en-US" dirty="0"/>
              <a:t>Spread load over back-end cluster</a:t>
            </a:r>
          </a:p>
          <a:p>
            <a:r>
              <a:rPr lang="en-US" dirty="0"/>
              <a:t>Elastic provisioning and </a:t>
            </a:r>
            <a:r>
              <a:rPr lang="en-US" dirty="0" err="1"/>
              <a:t>sharding</a:t>
            </a:r>
            <a:endParaRPr lang="en-US" dirty="0"/>
          </a:p>
          <a:p>
            <a:r>
              <a:rPr lang="en-US" dirty="0"/>
              <a:t>On-demand launch in cloud</a:t>
            </a:r>
          </a:p>
        </p:txBody>
      </p:sp>
      <p:sp>
        <p:nvSpPr>
          <p:cNvPr id="18" name="Rectangle 17">
            <a:extLst>
              <a:ext uri="{FF2B5EF4-FFF2-40B4-BE49-F238E27FC236}">
                <a16:creationId xmlns:a16="http://schemas.microsoft.com/office/drawing/2014/main" id="{0953FBD8-3487-6D48-B4A8-B4650549CC3E}"/>
              </a:ext>
            </a:extLst>
          </p:cNvPr>
          <p:cNvSpPr/>
          <p:nvPr/>
        </p:nvSpPr>
        <p:spPr bwMode="auto">
          <a:xfrm>
            <a:off x="5791200" y="3429000"/>
            <a:ext cx="609600" cy="914400"/>
          </a:xfrm>
          <a:prstGeom prst="rect">
            <a:avLst/>
          </a:prstGeom>
          <a:noFill/>
          <a:ln w="22225" cap="flat" cmpd="sng" algn="ctr">
            <a:solidFill>
              <a:srgbClr val="37305A">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19" name="Rectangle 18">
            <a:extLst>
              <a:ext uri="{FF2B5EF4-FFF2-40B4-BE49-F238E27FC236}">
                <a16:creationId xmlns:a16="http://schemas.microsoft.com/office/drawing/2014/main" id="{0C03697C-6398-E841-B7D8-FF7A454D0598}"/>
              </a:ext>
            </a:extLst>
          </p:cNvPr>
          <p:cNvSpPr/>
          <p:nvPr/>
        </p:nvSpPr>
        <p:spPr bwMode="auto">
          <a:xfrm>
            <a:off x="6604000" y="3429000"/>
            <a:ext cx="609600" cy="914400"/>
          </a:xfrm>
          <a:prstGeom prst="rect">
            <a:avLst/>
          </a:prstGeom>
          <a:noFill/>
          <a:ln w="22225" cap="flat" cmpd="sng" algn="ctr">
            <a:solidFill>
              <a:srgbClr val="37305A">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20" name="Rectangle 19">
            <a:extLst>
              <a:ext uri="{FF2B5EF4-FFF2-40B4-BE49-F238E27FC236}">
                <a16:creationId xmlns:a16="http://schemas.microsoft.com/office/drawing/2014/main" id="{CC5C22FD-BAD2-A045-83B4-A8483F6CBC52}"/>
              </a:ext>
            </a:extLst>
          </p:cNvPr>
          <p:cNvSpPr/>
          <p:nvPr/>
        </p:nvSpPr>
        <p:spPr bwMode="auto">
          <a:xfrm>
            <a:off x="7416800" y="3429000"/>
            <a:ext cx="609600" cy="914400"/>
          </a:xfrm>
          <a:prstGeom prst="rect">
            <a:avLst/>
          </a:prstGeom>
          <a:noFill/>
          <a:ln w="22225" cap="flat" cmpd="sng" algn="ctr">
            <a:solidFill>
              <a:srgbClr val="37305A">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21" name="Rectangle 20">
            <a:extLst>
              <a:ext uri="{FF2B5EF4-FFF2-40B4-BE49-F238E27FC236}">
                <a16:creationId xmlns:a16="http://schemas.microsoft.com/office/drawing/2014/main" id="{F99F9A22-FD7D-7248-A8ED-15201156ECAE}"/>
              </a:ext>
            </a:extLst>
          </p:cNvPr>
          <p:cNvSpPr/>
          <p:nvPr/>
        </p:nvSpPr>
        <p:spPr bwMode="auto">
          <a:xfrm>
            <a:off x="8229600" y="3429000"/>
            <a:ext cx="609600" cy="914400"/>
          </a:xfrm>
          <a:prstGeom prst="rect">
            <a:avLst/>
          </a:prstGeom>
          <a:noFill/>
          <a:ln w="22225" cap="flat" cmpd="sng" algn="ctr">
            <a:solidFill>
              <a:srgbClr val="37305A">
                <a:lumMod val="60000"/>
                <a:lumOff val="40000"/>
              </a:srgb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22" name="Straight Connector 21">
            <a:extLst>
              <a:ext uri="{FF2B5EF4-FFF2-40B4-BE49-F238E27FC236}">
                <a16:creationId xmlns:a16="http://schemas.microsoft.com/office/drawing/2014/main" id="{F0D56C53-D46D-204F-BA8B-E72B1A6C309E}"/>
              </a:ext>
            </a:extLst>
          </p:cNvPr>
          <p:cNvCxnSpPr>
            <a:cxnSpLocks/>
            <a:endCxn id="18" idx="0"/>
          </p:cNvCxnSpPr>
          <p:nvPr/>
        </p:nvCxnSpPr>
        <p:spPr bwMode="auto">
          <a:xfrm flipH="1">
            <a:off x="6096000" y="2767209"/>
            <a:ext cx="1212242" cy="661791"/>
          </a:xfrm>
          <a:prstGeom prst="line">
            <a:avLst/>
          </a:prstGeom>
          <a:solidFill>
            <a:srgbClr val="00B8FF"/>
          </a:solidFill>
          <a:ln w="9525" cap="flat" cmpd="sng" algn="ctr">
            <a:solidFill>
              <a:srgbClr val="003367"/>
            </a:solidFill>
            <a:prstDash val="solid"/>
            <a:round/>
            <a:headEnd type="none" w="med" len="med"/>
            <a:tailEnd type="none" w="med" len="med"/>
          </a:ln>
          <a:effectLst/>
        </p:spPr>
      </p:cxnSp>
      <p:cxnSp>
        <p:nvCxnSpPr>
          <p:cNvPr id="23" name="Straight Connector 22">
            <a:extLst>
              <a:ext uri="{FF2B5EF4-FFF2-40B4-BE49-F238E27FC236}">
                <a16:creationId xmlns:a16="http://schemas.microsoft.com/office/drawing/2014/main" id="{096D30FE-6179-394A-8CED-1B1E8C95D26D}"/>
              </a:ext>
            </a:extLst>
          </p:cNvPr>
          <p:cNvCxnSpPr>
            <a:cxnSpLocks/>
            <a:endCxn id="20" idx="0"/>
          </p:cNvCxnSpPr>
          <p:nvPr/>
        </p:nvCxnSpPr>
        <p:spPr bwMode="auto">
          <a:xfrm>
            <a:off x="7308241" y="2767209"/>
            <a:ext cx="413359" cy="661791"/>
          </a:xfrm>
          <a:prstGeom prst="line">
            <a:avLst/>
          </a:prstGeom>
          <a:solidFill>
            <a:srgbClr val="00B8FF"/>
          </a:solidFill>
          <a:ln w="9525" cap="flat" cmpd="sng" algn="ctr">
            <a:solidFill>
              <a:srgbClr val="003367"/>
            </a:solidFill>
            <a:prstDash val="solid"/>
            <a:round/>
            <a:headEnd type="none" w="med" len="med"/>
            <a:tailEnd type="none" w="med" len="med"/>
          </a:ln>
          <a:effectLst/>
        </p:spPr>
      </p:cxnSp>
      <p:cxnSp>
        <p:nvCxnSpPr>
          <p:cNvPr id="24" name="Straight Connector 23">
            <a:extLst>
              <a:ext uri="{FF2B5EF4-FFF2-40B4-BE49-F238E27FC236}">
                <a16:creationId xmlns:a16="http://schemas.microsoft.com/office/drawing/2014/main" id="{EBBC504B-6E57-7445-8A98-A33A99BA8BE8}"/>
              </a:ext>
            </a:extLst>
          </p:cNvPr>
          <p:cNvCxnSpPr>
            <a:cxnSpLocks/>
            <a:endCxn id="21" idx="0"/>
          </p:cNvCxnSpPr>
          <p:nvPr/>
        </p:nvCxnSpPr>
        <p:spPr bwMode="auto">
          <a:xfrm>
            <a:off x="7308241" y="2767209"/>
            <a:ext cx="1226159" cy="661791"/>
          </a:xfrm>
          <a:prstGeom prst="line">
            <a:avLst/>
          </a:prstGeom>
          <a:solidFill>
            <a:srgbClr val="00B8FF"/>
          </a:solidFill>
          <a:ln w="9525" cap="flat" cmpd="sng" algn="ctr">
            <a:solidFill>
              <a:srgbClr val="003367"/>
            </a:solidFill>
            <a:prstDash val="solid"/>
            <a:round/>
            <a:headEnd type="none" w="med" len="med"/>
            <a:tailEnd type="none" w="med" len="med"/>
          </a:ln>
          <a:effectLst/>
        </p:spPr>
      </p:cxnSp>
      <p:grpSp>
        <p:nvGrpSpPr>
          <p:cNvPr id="25" name="Group 24">
            <a:extLst>
              <a:ext uri="{FF2B5EF4-FFF2-40B4-BE49-F238E27FC236}">
                <a16:creationId xmlns:a16="http://schemas.microsoft.com/office/drawing/2014/main" id="{DE22097D-70AC-7245-AE37-2A7873D081A3}"/>
              </a:ext>
            </a:extLst>
          </p:cNvPr>
          <p:cNvGrpSpPr/>
          <p:nvPr/>
        </p:nvGrpSpPr>
        <p:grpSpPr>
          <a:xfrm>
            <a:off x="6841330" y="1932454"/>
            <a:ext cx="914400" cy="914400"/>
            <a:chOff x="5840064" y="2870697"/>
            <a:chExt cx="914400" cy="914400"/>
          </a:xfrm>
        </p:grpSpPr>
        <p:sp>
          <p:nvSpPr>
            <p:cNvPr id="26" name="Arc 25">
              <a:extLst>
                <a:ext uri="{FF2B5EF4-FFF2-40B4-BE49-F238E27FC236}">
                  <a16:creationId xmlns:a16="http://schemas.microsoft.com/office/drawing/2014/main" id="{9654155F-F71A-1649-A7A7-A4D14611C1DB}"/>
                </a:ext>
              </a:extLst>
            </p:cNvPr>
            <p:cNvSpPr/>
            <p:nvPr/>
          </p:nvSpPr>
          <p:spPr bwMode="auto">
            <a:xfrm rot="7991227">
              <a:off x="5840064" y="2870697"/>
              <a:ext cx="914400" cy="914400"/>
            </a:xfrm>
            <a:prstGeom prst="arc">
              <a:avLst/>
            </a:prstGeom>
            <a:noFill/>
            <a:ln w="19050"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27" name="Sun 26">
              <a:extLst>
                <a:ext uri="{FF2B5EF4-FFF2-40B4-BE49-F238E27FC236}">
                  <a16:creationId xmlns:a16="http://schemas.microsoft.com/office/drawing/2014/main" id="{B6502C9D-0884-2443-9392-A15C6264CC8B}"/>
                </a:ext>
              </a:extLst>
            </p:cNvPr>
            <p:cNvSpPr/>
            <p:nvPr/>
          </p:nvSpPr>
          <p:spPr bwMode="auto">
            <a:xfrm>
              <a:off x="6007502" y="3208969"/>
              <a:ext cx="548481" cy="548481"/>
            </a:xfrm>
            <a:prstGeom prst="sun">
              <a:avLst/>
            </a:prstGeom>
            <a:solidFill>
              <a:srgbClr val="636464"/>
            </a:solidFill>
            <a:ln w="9525" cap="flat" cmpd="sng" algn="ctr">
              <a:solidFill>
                <a:srgbClr val="003367"/>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grpSp>
      <p:sp>
        <p:nvSpPr>
          <p:cNvPr id="28" name="Rectangle 27">
            <a:extLst>
              <a:ext uri="{FF2B5EF4-FFF2-40B4-BE49-F238E27FC236}">
                <a16:creationId xmlns:a16="http://schemas.microsoft.com/office/drawing/2014/main" id="{66B87D2D-CB16-5145-8AA7-46D5692647EC}"/>
              </a:ext>
            </a:extLst>
          </p:cNvPr>
          <p:cNvSpPr/>
          <p:nvPr/>
        </p:nvSpPr>
        <p:spPr bwMode="auto">
          <a:xfrm>
            <a:off x="5816389" y="3913654"/>
            <a:ext cx="566928" cy="374904"/>
          </a:xfrm>
          <a:prstGeom prst="rect">
            <a:avLst/>
          </a:prstGeom>
          <a:solidFill>
            <a:srgbClr val="37305A">
              <a:lumMod val="40000"/>
              <a:lumOff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29" name="Rectangle 28">
            <a:extLst>
              <a:ext uri="{FF2B5EF4-FFF2-40B4-BE49-F238E27FC236}">
                <a16:creationId xmlns:a16="http://schemas.microsoft.com/office/drawing/2014/main" id="{FECD55D4-2115-1845-8732-0C86E5499407}"/>
              </a:ext>
            </a:extLst>
          </p:cNvPr>
          <p:cNvSpPr/>
          <p:nvPr/>
        </p:nvSpPr>
        <p:spPr bwMode="auto">
          <a:xfrm>
            <a:off x="6627905" y="3913654"/>
            <a:ext cx="566928" cy="374904"/>
          </a:xfrm>
          <a:prstGeom prst="rect">
            <a:avLst/>
          </a:prstGeom>
          <a:solidFill>
            <a:srgbClr val="37305A">
              <a:lumMod val="40000"/>
              <a:lumOff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30" name="Rectangle 29">
            <a:extLst>
              <a:ext uri="{FF2B5EF4-FFF2-40B4-BE49-F238E27FC236}">
                <a16:creationId xmlns:a16="http://schemas.microsoft.com/office/drawing/2014/main" id="{3B56338B-9ED7-964A-98F8-1D2D01E98B93}"/>
              </a:ext>
            </a:extLst>
          </p:cNvPr>
          <p:cNvSpPr/>
          <p:nvPr/>
        </p:nvSpPr>
        <p:spPr bwMode="auto">
          <a:xfrm>
            <a:off x="8250936" y="3630553"/>
            <a:ext cx="566928" cy="685800"/>
          </a:xfrm>
          <a:prstGeom prst="rect">
            <a:avLst/>
          </a:prstGeom>
          <a:solidFill>
            <a:srgbClr val="37305A">
              <a:lumMod val="40000"/>
              <a:lumOff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sp>
        <p:nvSpPr>
          <p:cNvPr id="31" name="Rectangle 30">
            <a:extLst>
              <a:ext uri="{FF2B5EF4-FFF2-40B4-BE49-F238E27FC236}">
                <a16:creationId xmlns:a16="http://schemas.microsoft.com/office/drawing/2014/main" id="{19B461FB-5C78-5143-899B-3EA57B6D932D}"/>
              </a:ext>
            </a:extLst>
          </p:cNvPr>
          <p:cNvSpPr/>
          <p:nvPr/>
        </p:nvSpPr>
        <p:spPr bwMode="auto">
          <a:xfrm>
            <a:off x="7439421" y="3913654"/>
            <a:ext cx="566928" cy="374904"/>
          </a:xfrm>
          <a:prstGeom prst="rect">
            <a:avLst/>
          </a:prstGeom>
          <a:solidFill>
            <a:srgbClr val="37305A">
              <a:lumMod val="40000"/>
              <a:lumOff val="60000"/>
            </a:srgb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
                <a:srgbClr val="000000"/>
              </a:buClr>
              <a:buSzPct val="100000"/>
              <a:buFont typeface="Times New Roman" pitchFamily="16" charset="0"/>
              <a:buNone/>
              <a:tabLst/>
              <a:defRPr/>
            </a:pPr>
            <a:endParaRPr kumimoji="0" lang="en-US" sz="1800" b="0" i="0" u="none" strike="noStrike" kern="0" cap="none" spc="0" normalizeH="0" baseline="0" noProof="0">
              <a:ln>
                <a:noFill/>
              </a:ln>
              <a:solidFill>
                <a:srgbClr val="37305A"/>
              </a:solidFill>
              <a:effectLst/>
              <a:uLnTx/>
              <a:uFillTx/>
              <a:cs typeface="Arial" charset="0"/>
            </a:endParaRPr>
          </a:p>
        </p:txBody>
      </p:sp>
      <p:cxnSp>
        <p:nvCxnSpPr>
          <p:cNvPr id="32" name="Straight Connector 31">
            <a:extLst>
              <a:ext uri="{FF2B5EF4-FFF2-40B4-BE49-F238E27FC236}">
                <a16:creationId xmlns:a16="http://schemas.microsoft.com/office/drawing/2014/main" id="{6A66CE52-0447-214B-A46C-A47581F9DAE1}"/>
              </a:ext>
            </a:extLst>
          </p:cNvPr>
          <p:cNvCxnSpPr>
            <a:cxnSpLocks/>
            <a:endCxn id="19" idx="0"/>
          </p:cNvCxnSpPr>
          <p:nvPr/>
        </p:nvCxnSpPr>
        <p:spPr bwMode="auto">
          <a:xfrm flipH="1">
            <a:off x="6908800" y="2923054"/>
            <a:ext cx="304800" cy="505946"/>
          </a:xfrm>
          <a:prstGeom prst="line">
            <a:avLst/>
          </a:prstGeom>
          <a:solidFill>
            <a:srgbClr val="00B8FF"/>
          </a:solidFill>
          <a:ln w="9525" cap="flat" cmpd="sng" algn="ctr">
            <a:solidFill>
              <a:srgbClr val="003367"/>
            </a:solidFill>
            <a:prstDash val="solid"/>
            <a:round/>
            <a:headEnd type="none" w="med" len="med"/>
            <a:tailEnd type="none" w="med" len="med"/>
          </a:ln>
          <a:effectLst/>
        </p:spPr>
      </p:cxnSp>
      <p:grpSp>
        <p:nvGrpSpPr>
          <p:cNvPr id="35" name="Group 15">
            <a:extLst>
              <a:ext uri="{FF2B5EF4-FFF2-40B4-BE49-F238E27FC236}">
                <a16:creationId xmlns:a16="http://schemas.microsoft.com/office/drawing/2014/main" id="{756312F2-5934-704B-8A91-844711F9E000}"/>
              </a:ext>
            </a:extLst>
          </p:cNvPr>
          <p:cNvGrpSpPr>
            <a:grpSpLocks noChangeAspect="1"/>
          </p:cNvGrpSpPr>
          <p:nvPr/>
        </p:nvGrpSpPr>
        <p:grpSpPr bwMode="auto">
          <a:xfrm>
            <a:off x="5973762" y="4989512"/>
            <a:ext cx="2636838" cy="1792288"/>
            <a:chOff x="2489" y="1435"/>
            <a:chExt cx="1401" cy="952"/>
          </a:xfrm>
        </p:grpSpPr>
        <p:sp>
          <p:nvSpPr>
            <p:cNvPr id="36" name="AutoShape 14">
              <a:extLst>
                <a:ext uri="{FF2B5EF4-FFF2-40B4-BE49-F238E27FC236}">
                  <a16:creationId xmlns:a16="http://schemas.microsoft.com/office/drawing/2014/main" id="{3F3B517C-BEF7-134E-B3AE-11DBC5E76055}"/>
                </a:ext>
              </a:extLst>
            </p:cNvPr>
            <p:cNvSpPr>
              <a:spLocks noChangeAspect="1" noChangeArrowheads="1" noTextEdit="1"/>
            </p:cNvSpPr>
            <p:nvPr/>
          </p:nvSpPr>
          <p:spPr bwMode="auto">
            <a:xfrm>
              <a:off x="2496" y="1435"/>
              <a:ext cx="1394" cy="9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7" name="Freeform 16">
              <a:extLst>
                <a:ext uri="{FF2B5EF4-FFF2-40B4-BE49-F238E27FC236}">
                  <a16:creationId xmlns:a16="http://schemas.microsoft.com/office/drawing/2014/main" id="{8DFC3863-3C5D-B342-A83C-C7EEFD7C929C}"/>
                </a:ext>
              </a:extLst>
            </p:cNvPr>
            <p:cNvSpPr>
              <a:spLocks/>
            </p:cNvSpPr>
            <p:nvPr/>
          </p:nvSpPr>
          <p:spPr bwMode="auto">
            <a:xfrm>
              <a:off x="2489" y="1440"/>
              <a:ext cx="1362" cy="938"/>
            </a:xfrm>
            <a:custGeom>
              <a:avLst/>
              <a:gdLst>
                <a:gd name="T0" fmla="*/ 1 w 1892"/>
                <a:gd name="T1" fmla="*/ 1 h 1303"/>
                <a:gd name="T2" fmla="*/ 1 w 1892"/>
                <a:gd name="T3" fmla="*/ 1 h 1303"/>
                <a:gd name="T4" fmla="*/ 1 w 1892"/>
                <a:gd name="T5" fmla="*/ 1 h 1303"/>
                <a:gd name="T6" fmla="*/ 1 w 1892"/>
                <a:gd name="T7" fmla="*/ 1 h 1303"/>
                <a:gd name="T8" fmla="*/ 1 w 1892"/>
                <a:gd name="T9" fmla="*/ 1 h 1303"/>
                <a:gd name="T10" fmla="*/ 1 w 1892"/>
                <a:gd name="T11" fmla="*/ 1 h 1303"/>
                <a:gd name="T12" fmla="*/ 1 w 1892"/>
                <a:gd name="T13" fmla="*/ 1 h 1303"/>
                <a:gd name="T14" fmla="*/ 1 w 1892"/>
                <a:gd name="T15" fmla="*/ 1 h 1303"/>
                <a:gd name="T16" fmla="*/ 1 w 1892"/>
                <a:gd name="T17" fmla="*/ 1 h 1303"/>
                <a:gd name="T18" fmla="*/ 1 w 1892"/>
                <a:gd name="T19" fmla="*/ 1 h 1303"/>
                <a:gd name="T20" fmla="*/ 1 w 1892"/>
                <a:gd name="T21" fmla="*/ 1 h 1303"/>
                <a:gd name="T22" fmla="*/ 1 w 1892"/>
                <a:gd name="T23" fmla="*/ 1 h 1303"/>
                <a:gd name="T24" fmla="*/ 1 w 1892"/>
                <a:gd name="T25" fmla="*/ 1 h 1303"/>
                <a:gd name="T26" fmla="*/ 1 w 1892"/>
                <a:gd name="T27" fmla="*/ 1 h 1303"/>
                <a:gd name="T28" fmla="*/ 1 w 1892"/>
                <a:gd name="T29" fmla="*/ 1 h 1303"/>
                <a:gd name="T30" fmla="*/ 1 w 1892"/>
                <a:gd name="T31" fmla="*/ 1 h 1303"/>
                <a:gd name="T32" fmla="*/ 1 w 1892"/>
                <a:gd name="T33" fmla="*/ 1 h 1303"/>
                <a:gd name="T34" fmla="*/ 1 w 1892"/>
                <a:gd name="T35" fmla="*/ 1 h 1303"/>
                <a:gd name="T36" fmla="*/ 1 w 1892"/>
                <a:gd name="T37" fmla="*/ 1 h 13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92"/>
                <a:gd name="T58" fmla="*/ 0 h 1303"/>
                <a:gd name="T59" fmla="*/ 1892 w 1892"/>
                <a:gd name="T60" fmla="*/ 1303 h 1303"/>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92" h="1303">
                  <a:moveTo>
                    <a:pt x="94" y="604"/>
                  </a:moveTo>
                  <a:cubicBezTo>
                    <a:pt x="2" y="678"/>
                    <a:pt x="0" y="799"/>
                    <a:pt x="88" y="876"/>
                  </a:cubicBezTo>
                  <a:cubicBezTo>
                    <a:pt x="120" y="903"/>
                    <a:pt x="160" y="922"/>
                    <a:pt x="205" y="930"/>
                  </a:cubicBezTo>
                  <a:cubicBezTo>
                    <a:pt x="201" y="1059"/>
                    <a:pt x="324" y="1167"/>
                    <a:pt x="479" y="1170"/>
                  </a:cubicBezTo>
                  <a:cubicBezTo>
                    <a:pt x="535" y="1171"/>
                    <a:pt x="590" y="1159"/>
                    <a:pt x="637" y="1134"/>
                  </a:cubicBezTo>
                  <a:cubicBezTo>
                    <a:pt x="704" y="1252"/>
                    <a:pt x="873" y="1303"/>
                    <a:pt x="1015" y="1247"/>
                  </a:cubicBezTo>
                  <a:cubicBezTo>
                    <a:pt x="1066" y="1226"/>
                    <a:pt x="1109" y="1194"/>
                    <a:pt x="1138" y="1154"/>
                  </a:cubicBezTo>
                  <a:cubicBezTo>
                    <a:pt x="1294" y="1240"/>
                    <a:pt x="1503" y="1205"/>
                    <a:pt x="1607" y="1075"/>
                  </a:cubicBezTo>
                  <a:cubicBezTo>
                    <a:pt x="1644" y="1028"/>
                    <a:pt x="1664" y="974"/>
                    <a:pt x="1663" y="918"/>
                  </a:cubicBezTo>
                  <a:cubicBezTo>
                    <a:pt x="1804" y="891"/>
                    <a:pt x="1892" y="774"/>
                    <a:pt x="1860" y="657"/>
                  </a:cubicBezTo>
                  <a:cubicBezTo>
                    <a:pt x="1849" y="615"/>
                    <a:pt x="1822" y="576"/>
                    <a:pt x="1785" y="547"/>
                  </a:cubicBezTo>
                  <a:cubicBezTo>
                    <a:pt x="1850" y="470"/>
                    <a:pt x="1829" y="363"/>
                    <a:pt x="1736" y="309"/>
                  </a:cubicBezTo>
                  <a:cubicBezTo>
                    <a:pt x="1703" y="289"/>
                    <a:pt x="1664" y="278"/>
                    <a:pt x="1623" y="277"/>
                  </a:cubicBezTo>
                  <a:cubicBezTo>
                    <a:pt x="1567" y="123"/>
                    <a:pt x="1372" y="35"/>
                    <a:pt x="1187" y="82"/>
                  </a:cubicBezTo>
                  <a:cubicBezTo>
                    <a:pt x="1120" y="98"/>
                    <a:pt x="1061" y="131"/>
                    <a:pt x="1017" y="176"/>
                  </a:cubicBezTo>
                  <a:cubicBezTo>
                    <a:pt x="916" y="41"/>
                    <a:pt x="704" y="0"/>
                    <a:pt x="542" y="84"/>
                  </a:cubicBezTo>
                  <a:cubicBezTo>
                    <a:pt x="484" y="114"/>
                    <a:pt x="438" y="158"/>
                    <a:pt x="410" y="210"/>
                  </a:cubicBezTo>
                  <a:cubicBezTo>
                    <a:pt x="233" y="195"/>
                    <a:pt x="75" y="303"/>
                    <a:pt x="57" y="451"/>
                  </a:cubicBezTo>
                  <a:cubicBezTo>
                    <a:pt x="51" y="504"/>
                    <a:pt x="64" y="557"/>
                    <a:pt x="94" y="604"/>
                  </a:cubicBezTo>
                </a:path>
              </a:pathLst>
            </a:custGeom>
            <a:solidFill>
              <a:srgbClr val="DDDDDD"/>
            </a:solidFill>
            <a:ln w="0">
              <a:solidFill>
                <a:srgbClr val="000000"/>
              </a:solidFill>
              <a:round/>
              <a:headEnd/>
              <a:tailEnd/>
            </a:ln>
          </p:spPr>
          <p:txBody>
            <a:bodyPr/>
            <a:lstStyle/>
            <a:p>
              <a:endParaRPr lang="en-US"/>
            </a:p>
          </p:txBody>
        </p:sp>
        <p:sp>
          <p:nvSpPr>
            <p:cNvPr id="38" name="Freeform 17">
              <a:extLst>
                <a:ext uri="{FF2B5EF4-FFF2-40B4-BE49-F238E27FC236}">
                  <a16:creationId xmlns:a16="http://schemas.microsoft.com/office/drawing/2014/main" id="{AD9C13DB-B248-0F4F-B61B-4A044E60C4C1}"/>
                </a:ext>
              </a:extLst>
            </p:cNvPr>
            <p:cNvSpPr>
              <a:spLocks/>
            </p:cNvSpPr>
            <p:nvPr/>
          </p:nvSpPr>
          <p:spPr bwMode="auto">
            <a:xfrm>
              <a:off x="2513" y="1440"/>
              <a:ext cx="1362" cy="938"/>
            </a:xfrm>
            <a:custGeom>
              <a:avLst/>
              <a:gdLst>
                <a:gd name="T0" fmla="*/ 68 w 1362"/>
                <a:gd name="T1" fmla="*/ 435 h 938"/>
                <a:gd name="T2" fmla="*/ 64 w 1362"/>
                <a:gd name="T3" fmla="*/ 630 h 938"/>
                <a:gd name="T4" fmla="*/ 148 w 1362"/>
                <a:gd name="T5" fmla="*/ 669 h 938"/>
                <a:gd name="T6" fmla="*/ 345 w 1362"/>
                <a:gd name="T7" fmla="*/ 842 h 938"/>
                <a:gd name="T8" fmla="*/ 459 w 1362"/>
                <a:gd name="T9" fmla="*/ 816 h 938"/>
                <a:gd name="T10" fmla="*/ 731 w 1362"/>
                <a:gd name="T11" fmla="*/ 897 h 938"/>
                <a:gd name="T12" fmla="*/ 819 w 1362"/>
                <a:gd name="T13" fmla="*/ 830 h 938"/>
                <a:gd name="T14" fmla="*/ 1157 w 1362"/>
                <a:gd name="T15" fmla="*/ 774 h 938"/>
                <a:gd name="T16" fmla="*/ 1197 w 1362"/>
                <a:gd name="T17" fmla="*/ 661 h 938"/>
                <a:gd name="T18" fmla="*/ 1339 w 1362"/>
                <a:gd name="T19" fmla="*/ 473 h 938"/>
                <a:gd name="T20" fmla="*/ 1285 w 1362"/>
                <a:gd name="T21" fmla="*/ 394 h 938"/>
                <a:gd name="T22" fmla="*/ 1249 w 1362"/>
                <a:gd name="T23" fmla="*/ 222 h 938"/>
                <a:gd name="T24" fmla="*/ 1168 w 1362"/>
                <a:gd name="T25" fmla="*/ 199 h 938"/>
                <a:gd name="T26" fmla="*/ 854 w 1362"/>
                <a:gd name="T27" fmla="*/ 59 h 938"/>
                <a:gd name="T28" fmla="*/ 732 w 1362"/>
                <a:gd name="T29" fmla="*/ 127 h 938"/>
                <a:gd name="T30" fmla="*/ 390 w 1362"/>
                <a:gd name="T31" fmla="*/ 60 h 938"/>
                <a:gd name="T32" fmla="*/ 295 w 1362"/>
                <a:gd name="T33" fmla="*/ 151 h 938"/>
                <a:gd name="T34" fmla="*/ 41 w 1362"/>
                <a:gd name="T35" fmla="*/ 325 h 938"/>
                <a:gd name="T36" fmla="*/ 68 w 1362"/>
                <a:gd name="T37" fmla="*/ 435 h 93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2"/>
                <a:gd name="T58" fmla="*/ 0 h 938"/>
                <a:gd name="T59" fmla="*/ 1362 w 1362"/>
                <a:gd name="T60" fmla="*/ 938 h 93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2" h="938">
                  <a:moveTo>
                    <a:pt x="68" y="435"/>
                  </a:moveTo>
                  <a:cubicBezTo>
                    <a:pt x="2" y="488"/>
                    <a:pt x="0" y="575"/>
                    <a:pt x="64" y="630"/>
                  </a:cubicBezTo>
                  <a:cubicBezTo>
                    <a:pt x="87" y="650"/>
                    <a:pt x="115" y="663"/>
                    <a:pt x="148" y="669"/>
                  </a:cubicBezTo>
                  <a:cubicBezTo>
                    <a:pt x="145" y="762"/>
                    <a:pt x="233" y="840"/>
                    <a:pt x="345" y="842"/>
                  </a:cubicBezTo>
                  <a:cubicBezTo>
                    <a:pt x="385" y="843"/>
                    <a:pt x="425" y="834"/>
                    <a:pt x="459" y="816"/>
                  </a:cubicBezTo>
                  <a:cubicBezTo>
                    <a:pt x="507" y="901"/>
                    <a:pt x="628" y="938"/>
                    <a:pt x="731" y="897"/>
                  </a:cubicBezTo>
                  <a:cubicBezTo>
                    <a:pt x="767" y="882"/>
                    <a:pt x="798" y="859"/>
                    <a:pt x="819" y="830"/>
                  </a:cubicBezTo>
                  <a:cubicBezTo>
                    <a:pt x="931" y="892"/>
                    <a:pt x="1082" y="867"/>
                    <a:pt x="1157" y="774"/>
                  </a:cubicBezTo>
                  <a:cubicBezTo>
                    <a:pt x="1183" y="740"/>
                    <a:pt x="1198" y="701"/>
                    <a:pt x="1197" y="661"/>
                  </a:cubicBezTo>
                  <a:cubicBezTo>
                    <a:pt x="1298" y="641"/>
                    <a:pt x="1362" y="557"/>
                    <a:pt x="1339" y="473"/>
                  </a:cubicBezTo>
                  <a:cubicBezTo>
                    <a:pt x="1331" y="443"/>
                    <a:pt x="1311" y="415"/>
                    <a:pt x="1285" y="394"/>
                  </a:cubicBezTo>
                  <a:cubicBezTo>
                    <a:pt x="1331" y="338"/>
                    <a:pt x="1316" y="261"/>
                    <a:pt x="1249" y="222"/>
                  </a:cubicBezTo>
                  <a:cubicBezTo>
                    <a:pt x="1226" y="208"/>
                    <a:pt x="1198" y="200"/>
                    <a:pt x="1168" y="199"/>
                  </a:cubicBezTo>
                  <a:cubicBezTo>
                    <a:pt x="1128" y="89"/>
                    <a:pt x="987" y="25"/>
                    <a:pt x="854" y="59"/>
                  </a:cubicBezTo>
                  <a:cubicBezTo>
                    <a:pt x="806" y="71"/>
                    <a:pt x="764" y="94"/>
                    <a:pt x="732" y="127"/>
                  </a:cubicBezTo>
                  <a:cubicBezTo>
                    <a:pt x="659" y="30"/>
                    <a:pt x="507" y="0"/>
                    <a:pt x="390" y="60"/>
                  </a:cubicBezTo>
                  <a:cubicBezTo>
                    <a:pt x="349" y="82"/>
                    <a:pt x="315" y="114"/>
                    <a:pt x="295" y="151"/>
                  </a:cubicBezTo>
                  <a:cubicBezTo>
                    <a:pt x="168" y="140"/>
                    <a:pt x="54" y="218"/>
                    <a:pt x="41" y="325"/>
                  </a:cubicBezTo>
                  <a:cubicBezTo>
                    <a:pt x="37" y="363"/>
                    <a:pt x="46" y="401"/>
                    <a:pt x="68" y="435"/>
                  </a:cubicBezTo>
                </a:path>
              </a:pathLst>
            </a:custGeom>
            <a:noFill/>
            <a:ln w="52388" cap="rnd">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p>
          </p:txBody>
        </p:sp>
      </p:grpSp>
      <p:sp>
        <p:nvSpPr>
          <p:cNvPr id="39" name="Rectangle 21">
            <a:extLst>
              <a:ext uri="{FF2B5EF4-FFF2-40B4-BE49-F238E27FC236}">
                <a16:creationId xmlns:a16="http://schemas.microsoft.com/office/drawing/2014/main" id="{3C6D5B16-6D00-BE4A-A2CE-35BC2C4C2434}"/>
              </a:ext>
            </a:extLst>
          </p:cNvPr>
          <p:cNvSpPr>
            <a:spLocks noChangeArrowheads="1"/>
          </p:cNvSpPr>
          <p:nvPr/>
        </p:nvSpPr>
        <p:spPr bwMode="auto">
          <a:xfrm>
            <a:off x="6148387" y="5453062"/>
            <a:ext cx="2209799" cy="9848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lgn="ctr"/>
            <a:r>
              <a:rPr lang="en-US" sz="2000" b="1" dirty="0">
                <a:solidFill>
                  <a:srgbClr val="003367"/>
                </a:solidFill>
              </a:rPr>
              <a:t>networked server “cloud”</a:t>
            </a:r>
          </a:p>
          <a:p>
            <a:endParaRPr lang="en-US" sz="1800" b="1" dirty="0">
              <a:solidFill>
                <a:srgbClr val="003367"/>
              </a:solidFill>
            </a:endParaRPr>
          </a:p>
        </p:txBody>
      </p:sp>
      <p:pic>
        <p:nvPicPr>
          <p:cNvPr id="33" name="Picture 32">
            <a:extLst>
              <a:ext uri="{FF2B5EF4-FFF2-40B4-BE49-F238E27FC236}">
                <a16:creationId xmlns:a16="http://schemas.microsoft.com/office/drawing/2014/main" id="{46BB8F34-05AA-0742-978E-DCD39D900F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flipV="1">
            <a:off x="6047163" y="4452810"/>
            <a:ext cx="2563437" cy="4498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4697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17E1E-8F39-E145-AEA6-A532EBD66E84}"/>
              </a:ext>
            </a:extLst>
          </p:cNvPr>
          <p:cNvSpPr>
            <a:spLocks noGrp="1"/>
          </p:cNvSpPr>
          <p:nvPr>
            <p:ph type="title"/>
          </p:nvPr>
        </p:nvSpPr>
        <p:spPr/>
        <p:txBody>
          <a:bodyPr/>
          <a:lstStyle/>
          <a:p>
            <a:r>
              <a:rPr lang="en-US" dirty="0"/>
              <a:t>Service architecture (3)</a:t>
            </a:r>
          </a:p>
        </p:txBody>
      </p:sp>
      <p:sp>
        <p:nvSpPr>
          <p:cNvPr id="3" name="Content Placeholder 2">
            <a:extLst>
              <a:ext uri="{FF2B5EF4-FFF2-40B4-BE49-F238E27FC236}">
                <a16:creationId xmlns:a16="http://schemas.microsoft.com/office/drawing/2014/main" id="{CFC0BC6B-D4E5-AE42-91FF-27AC314EB642}"/>
              </a:ext>
            </a:extLst>
          </p:cNvPr>
          <p:cNvSpPr>
            <a:spLocks noGrp="1"/>
          </p:cNvSpPr>
          <p:nvPr>
            <p:ph idx="1"/>
          </p:nvPr>
        </p:nvSpPr>
        <p:spPr/>
        <p:txBody>
          <a:bodyPr/>
          <a:lstStyle/>
          <a:p>
            <a:pPr marL="0" indent="0">
              <a:buNone/>
            </a:pPr>
            <a:r>
              <a:rPr lang="en-US" dirty="0"/>
              <a:t>A server/service may call another:</a:t>
            </a:r>
          </a:p>
          <a:p>
            <a:r>
              <a:rPr lang="en-US" dirty="0"/>
              <a:t>Common sub-functions</a:t>
            </a:r>
          </a:p>
          <a:p>
            <a:r>
              <a:rPr lang="en-US" dirty="0"/>
              <a:t>E.g., storage or DB</a:t>
            </a:r>
          </a:p>
          <a:p>
            <a:r>
              <a:rPr lang="en-US" dirty="0"/>
              <a:t>Combine/compose them </a:t>
            </a:r>
          </a:p>
          <a:p>
            <a:r>
              <a:rPr lang="en-US" dirty="0"/>
              <a:t>Like SEDA stages</a:t>
            </a:r>
          </a:p>
          <a:p>
            <a:r>
              <a:rPr lang="en-US" dirty="0"/>
              <a:t>Make complex software stacks</a:t>
            </a:r>
          </a:p>
          <a:p>
            <a:r>
              <a:rPr lang="en-US" dirty="0"/>
              <a:t>Lots of dependencies</a:t>
            </a:r>
          </a:p>
          <a:p>
            <a:r>
              <a:rPr lang="en-US" dirty="0"/>
              <a:t>Called service tiers </a:t>
            </a:r>
          </a:p>
          <a:p>
            <a:r>
              <a:rPr lang="en-US" dirty="0"/>
              <a:t>Or Micro-services</a:t>
            </a:r>
          </a:p>
          <a:p>
            <a:r>
              <a:rPr lang="en-US" dirty="0"/>
              <a:t>Deploy and manage independently</a:t>
            </a:r>
          </a:p>
          <a:p>
            <a:endParaRPr lang="en-US" dirty="0"/>
          </a:p>
        </p:txBody>
      </p:sp>
      <p:sp>
        <p:nvSpPr>
          <p:cNvPr id="4" name="Rounded Rectangle 1">
            <a:extLst>
              <a:ext uri="{FF2B5EF4-FFF2-40B4-BE49-F238E27FC236}">
                <a16:creationId xmlns:a16="http://schemas.microsoft.com/office/drawing/2014/main" id="{F10997F6-3CA4-E148-A984-A47CAD483EA9}"/>
              </a:ext>
            </a:extLst>
          </p:cNvPr>
          <p:cNvSpPr/>
          <p:nvPr/>
        </p:nvSpPr>
        <p:spPr>
          <a:xfrm>
            <a:off x="7086600" y="533400"/>
            <a:ext cx="12954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2000">
                <a:solidFill>
                  <a:srgbClr val="FFFFFF"/>
                </a:solidFill>
                <a:latin typeface="Times New Roman" charset="0"/>
                <a:ea typeface="ＭＳ Ｐゴシック" charset="0"/>
                <a:cs typeface="ＭＳ Ｐゴシック" charset="0"/>
              </a:rPr>
              <a:t>Client</a:t>
            </a:r>
            <a:endParaRPr lang="en-US" sz="2000">
              <a:solidFill>
                <a:srgbClr val="FFFFFF"/>
              </a:solidFill>
              <a:latin typeface="Times New Roman" charset="0"/>
              <a:ea typeface="ＭＳ Ｐゴシック" charset="0"/>
              <a:cs typeface="ＭＳ Ｐゴシック" charset="0"/>
            </a:endParaRPr>
          </a:p>
        </p:txBody>
      </p:sp>
      <p:sp>
        <p:nvSpPr>
          <p:cNvPr id="5" name="Rounded Rectangle 4">
            <a:extLst>
              <a:ext uri="{FF2B5EF4-FFF2-40B4-BE49-F238E27FC236}">
                <a16:creationId xmlns:a16="http://schemas.microsoft.com/office/drawing/2014/main" id="{AACFC6B9-2202-0B43-B506-9037EC8A9D6B}"/>
              </a:ext>
            </a:extLst>
          </p:cNvPr>
          <p:cNvSpPr/>
          <p:nvPr/>
        </p:nvSpPr>
        <p:spPr>
          <a:xfrm>
            <a:off x="7086600" y="5715000"/>
            <a:ext cx="13716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2000">
                <a:solidFill>
                  <a:srgbClr val="FFFFFF"/>
                </a:solidFill>
                <a:latin typeface="Times New Roman" charset="0"/>
                <a:ea typeface="ＭＳ Ｐゴシック" charset="0"/>
                <a:cs typeface="ＭＳ Ｐゴシック" charset="0"/>
              </a:rPr>
              <a:t>Store</a:t>
            </a:r>
            <a:endParaRPr lang="en-US" sz="2000">
              <a:solidFill>
                <a:srgbClr val="FFFFFF"/>
              </a:solidFill>
              <a:latin typeface="Times New Roman" charset="0"/>
              <a:ea typeface="ＭＳ Ｐゴシック" charset="0"/>
              <a:cs typeface="ＭＳ Ｐゴシック" charset="0"/>
            </a:endParaRPr>
          </a:p>
        </p:txBody>
      </p:sp>
      <p:cxnSp>
        <p:nvCxnSpPr>
          <p:cNvPr id="6" name="Straight Arrow Connector 5">
            <a:extLst>
              <a:ext uri="{FF2B5EF4-FFF2-40B4-BE49-F238E27FC236}">
                <a16:creationId xmlns:a16="http://schemas.microsoft.com/office/drawing/2014/main" id="{753E9841-826F-8745-8AB7-BB6D818F58D4}"/>
              </a:ext>
            </a:extLst>
          </p:cNvPr>
          <p:cNvCxnSpPr/>
          <p:nvPr/>
        </p:nvCxnSpPr>
        <p:spPr>
          <a:xfrm rot="5400000">
            <a:off x="7049294" y="53713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7">
            <a:extLst>
              <a:ext uri="{FF2B5EF4-FFF2-40B4-BE49-F238E27FC236}">
                <a16:creationId xmlns:a16="http://schemas.microsoft.com/office/drawing/2014/main" id="{953D161D-590E-A44F-A911-124934F2BA46}"/>
              </a:ext>
            </a:extLst>
          </p:cNvPr>
          <p:cNvCxnSpPr/>
          <p:nvPr/>
        </p:nvCxnSpPr>
        <p:spPr>
          <a:xfrm rot="5400000" flipH="1" flipV="1">
            <a:off x="7734300" y="54483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Rounded Rectangle 1">
            <a:extLst>
              <a:ext uri="{FF2B5EF4-FFF2-40B4-BE49-F238E27FC236}">
                <a16:creationId xmlns:a16="http://schemas.microsoft.com/office/drawing/2014/main" id="{2A057F15-A403-D644-AC6A-493089399DA7}"/>
              </a:ext>
            </a:extLst>
          </p:cNvPr>
          <p:cNvSpPr/>
          <p:nvPr/>
        </p:nvSpPr>
        <p:spPr>
          <a:xfrm>
            <a:off x="7086600" y="1828800"/>
            <a:ext cx="12954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2000">
                <a:solidFill>
                  <a:srgbClr val="FFFFFF"/>
                </a:solidFill>
                <a:latin typeface="Times New Roman" charset="0"/>
                <a:ea typeface="ＭＳ Ｐゴシック" charset="0"/>
                <a:cs typeface="ＭＳ Ｐゴシック" charset="0"/>
              </a:rPr>
              <a:t>Web Server</a:t>
            </a:r>
            <a:endParaRPr lang="en-US" sz="2000">
              <a:solidFill>
                <a:srgbClr val="FFFFFF"/>
              </a:solidFill>
              <a:latin typeface="Times New Roman" charset="0"/>
              <a:ea typeface="ＭＳ Ｐゴシック" charset="0"/>
              <a:cs typeface="ＭＳ Ｐゴシック" charset="0"/>
            </a:endParaRPr>
          </a:p>
        </p:txBody>
      </p:sp>
      <p:sp>
        <p:nvSpPr>
          <p:cNvPr id="9" name="Rounded Rectangle 1">
            <a:extLst>
              <a:ext uri="{FF2B5EF4-FFF2-40B4-BE49-F238E27FC236}">
                <a16:creationId xmlns:a16="http://schemas.microsoft.com/office/drawing/2014/main" id="{6B55DDAE-F878-BC42-9360-1C213A91DADF}"/>
              </a:ext>
            </a:extLst>
          </p:cNvPr>
          <p:cNvSpPr/>
          <p:nvPr/>
        </p:nvSpPr>
        <p:spPr>
          <a:xfrm>
            <a:off x="7086600" y="3124200"/>
            <a:ext cx="12954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2000">
                <a:solidFill>
                  <a:srgbClr val="FFFFFF"/>
                </a:solidFill>
                <a:latin typeface="Times New Roman" charset="0"/>
                <a:ea typeface="ＭＳ Ｐゴシック" charset="0"/>
                <a:cs typeface="ＭＳ Ｐゴシック" charset="0"/>
              </a:rPr>
              <a:t>App Server</a:t>
            </a:r>
            <a:endParaRPr lang="en-US" sz="2000">
              <a:solidFill>
                <a:srgbClr val="FFFFFF"/>
              </a:solidFill>
              <a:latin typeface="Times New Roman" charset="0"/>
              <a:ea typeface="ＭＳ Ｐゴシック" charset="0"/>
              <a:cs typeface="ＭＳ Ｐゴシック" charset="0"/>
            </a:endParaRPr>
          </a:p>
        </p:txBody>
      </p:sp>
      <p:sp>
        <p:nvSpPr>
          <p:cNvPr id="10" name="Rounded Rectangle 1">
            <a:extLst>
              <a:ext uri="{FF2B5EF4-FFF2-40B4-BE49-F238E27FC236}">
                <a16:creationId xmlns:a16="http://schemas.microsoft.com/office/drawing/2014/main" id="{AA8B0FA1-1C9C-FE46-8767-841488869809}"/>
              </a:ext>
            </a:extLst>
          </p:cNvPr>
          <p:cNvSpPr/>
          <p:nvPr/>
        </p:nvSpPr>
        <p:spPr>
          <a:xfrm>
            <a:off x="7086600" y="4419600"/>
            <a:ext cx="1295400" cy="762000"/>
          </a:xfrm>
          <a:prstGeom prst="round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de-CH" sz="2000">
                <a:solidFill>
                  <a:srgbClr val="FFFFFF"/>
                </a:solidFill>
                <a:latin typeface="Times New Roman" charset="0"/>
                <a:ea typeface="ＭＳ Ｐゴシック" charset="0"/>
                <a:cs typeface="ＭＳ Ｐゴシック" charset="0"/>
              </a:rPr>
              <a:t>DB Server</a:t>
            </a:r>
            <a:endParaRPr lang="en-US" sz="2000">
              <a:solidFill>
                <a:srgbClr val="FFFFFF"/>
              </a:solidFill>
              <a:latin typeface="Times New Roman" charset="0"/>
              <a:ea typeface="ＭＳ Ｐゴシック" charset="0"/>
              <a:cs typeface="ＭＳ Ｐゴシック" charset="0"/>
            </a:endParaRPr>
          </a:p>
        </p:txBody>
      </p:sp>
      <p:cxnSp>
        <p:nvCxnSpPr>
          <p:cNvPr id="11" name="Straight Arrow Connector 7">
            <a:extLst>
              <a:ext uri="{FF2B5EF4-FFF2-40B4-BE49-F238E27FC236}">
                <a16:creationId xmlns:a16="http://schemas.microsoft.com/office/drawing/2014/main" id="{6656C62C-FA93-CD41-A2F3-DCD9B599C8BC}"/>
              </a:ext>
            </a:extLst>
          </p:cNvPr>
          <p:cNvCxnSpPr/>
          <p:nvPr/>
        </p:nvCxnSpPr>
        <p:spPr>
          <a:xfrm rot="5400000" flipH="1" flipV="1">
            <a:off x="7735094" y="41521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5">
            <a:extLst>
              <a:ext uri="{FF2B5EF4-FFF2-40B4-BE49-F238E27FC236}">
                <a16:creationId xmlns:a16="http://schemas.microsoft.com/office/drawing/2014/main" id="{B9AFA439-B8B0-5146-9861-596BF03C7237}"/>
              </a:ext>
            </a:extLst>
          </p:cNvPr>
          <p:cNvCxnSpPr/>
          <p:nvPr/>
        </p:nvCxnSpPr>
        <p:spPr>
          <a:xfrm rot="5400000">
            <a:off x="7049294" y="40759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5">
            <a:extLst>
              <a:ext uri="{FF2B5EF4-FFF2-40B4-BE49-F238E27FC236}">
                <a16:creationId xmlns:a16="http://schemas.microsoft.com/office/drawing/2014/main" id="{C26E343A-3859-9F40-848E-7786858ECF0C}"/>
              </a:ext>
            </a:extLst>
          </p:cNvPr>
          <p:cNvCxnSpPr/>
          <p:nvPr/>
        </p:nvCxnSpPr>
        <p:spPr>
          <a:xfrm rot="5400000">
            <a:off x="7049294" y="27805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7">
            <a:extLst>
              <a:ext uri="{FF2B5EF4-FFF2-40B4-BE49-F238E27FC236}">
                <a16:creationId xmlns:a16="http://schemas.microsoft.com/office/drawing/2014/main" id="{C8A7B946-9B37-7143-B537-8DEA1086A7B7}"/>
              </a:ext>
            </a:extLst>
          </p:cNvPr>
          <p:cNvCxnSpPr/>
          <p:nvPr/>
        </p:nvCxnSpPr>
        <p:spPr>
          <a:xfrm rot="5400000" flipH="1" flipV="1">
            <a:off x="7735094" y="15613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7">
            <a:extLst>
              <a:ext uri="{FF2B5EF4-FFF2-40B4-BE49-F238E27FC236}">
                <a16:creationId xmlns:a16="http://schemas.microsoft.com/office/drawing/2014/main" id="{5A9AB914-201D-AF45-AEF9-DB7298C020E1}"/>
              </a:ext>
            </a:extLst>
          </p:cNvPr>
          <p:cNvCxnSpPr/>
          <p:nvPr/>
        </p:nvCxnSpPr>
        <p:spPr>
          <a:xfrm rot="5400000" flipH="1" flipV="1">
            <a:off x="7735094" y="2856706"/>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5">
            <a:extLst>
              <a:ext uri="{FF2B5EF4-FFF2-40B4-BE49-F238E27FC236}">
                <a16:creationId xmlns:a16="http://schemas.microsoft.com/office/drawing/2014/main" id="{5F0D8B56-67AF-9B4E-8AE0-427359998CA3}"/>
              </a:ext>
            </a:extLst>
          </p:cNvPr>
          <p:cNvCxnSpPr/>
          <p:nvPr/>
        </p:nvCxnSpPr>
        <p:spPr>
          <a:xfrm rot="5400000">
            <a:off x="7124700" y="15621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1604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147039-ACB8-6045-B22D-C001611F7B04}"/>
              </a:ext>
            </a:extLst>
          </p:cNvPr>
          <p:cNvSpPr>
            <a:spLocks noGrp="1"/>
          </p:cNvSpPr>
          <p:nvPr>
            <p:ph type="title"/>
          </p:nvPr>
        </p:nvSpPr>
        <p:spPr/>
        <p:txBody>
          <a:bodyPr/>
          <a:lstStyle/>
          <a:p>
            <a:r>
              <a:rPr lang="en-US" dirty="0"/>
              <a:t>Microservices architecture</a:t>
            </a:r>
          </a:p>
        </p:txBody>
      </p:sp>
      <p:pic>
        <p:nvPicPr>
          <p:cNvPr id="5" name="Picture 2">
            <a:extLst>
              <a:ext uri="{FF2B5EF4-FFF2-40B4-BE49-F238E27FC236}">
                <a16:creationId xmlns:a16="http://schemas.microsoft.com/office/drawing/2014/main" id="{35EEB7CA-DD26-064B-A810-7AEF8A0187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15" y="437356"/>
            <a:ext cx="9004994" cy="6181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D04C253-74C8-0F4A-BA87-DD9256233EC6}"/>
              </a:ext>
            </a:extLst>
          </p:cNvPr>
          <p:cNvSpPr txBox="1"/>
          <p:nvPr/>
        </p:nvSpPr>
        <p:spPr>
          <a:xfrm>
            <a:off x="1524000" y="6280338"/>
            <a:ext cx="1770036" cy="338554"/>
          </a:xfrm>
          <a:prstGeom prst="rect">
            <a:avLst/>
          </a:prstGeom>
          <a:noFill/>
        </p:spPr>
        <p:txBody>
          <a:bodyPr wrap="none" rtlCol="0">
            <a:spAutoFit/>
          </a:bodyPr>
          <a:lstStyle/>
          <a:p>
            <a:r>
              <a:rPr lang="en-US" sz="1600" dirty="0">
                <a:solidFill>
                  <a:schemeClr val="bg1">
                    <a:lumMod val="50000"/>
                  </a:schemeClr>
                </a:solidFill>
              </a:rPr>
              <a:t>[</a:t>
            </a:r>
            <a:r>
              <a:rPr lang="en-US" sz="1600" dirty="0" err="1">
                <a:solidFill>
                  <a:schemeClr val="bg1">
                    <a:lumMod val="50000"/>
                  </a:schemeClr>
                </a:solidFill>
              </a:rPr>
              <a:t>microservices.io</a:t>
            </a:r>
            <a:r>
              <a:rPr lang="en-US" sz="1600" dirty="0">
                <a:solidFill>
                  <a:schemeClr val="bg1">
                    <a:lumMod val="50000"/>
                  </a:schemeClr>
                </a:solidFill>
              </a:rPr>
              <a:t>]</a:t>
            </a:r>
          </a:p>
        </p:txBody>
      </p:sp>
    </p:spTree>
    <p:extLst>
      <p:ext uri="{BB962C8B-B14F-4D97-AF65-F5344CB8AC3E}">
        <p14:creationId xmlns:p14="http://schemas.microsoft.com/office/powerpoint/2010/main" val="2411157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loud 278"/>
          <p:cNvSpPr/>
          <p:nvPr/>
        </p:nvSpPr>
        <p:spPr bwMode="auto">
          <a:xfrm rot="322715">
            <a:off x="4546600" y="2349500"/>
            <a:ext cx="3649663" cy="2514600"/>
          </a:xfrm>
          <a:prstGeom prst="cloud">
            <a:avLst/>
          </a:prstGeom>
          <a:solidFill>
            <a:schemeClr val="bg1"/>
          </a:solidFill>
          <a:ln w="9525" cap="flat" cmpd="sng" algn="ctr">
            <a:solidFill>
              <a:schemeClr val="tx1"/>
            </a:solid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Arial" charset="0"/>
              <a:cs typeface="Arial" charset="0"/>
            </a:endParaRPr>
          </a:p>
        </p:txBody>
      </p:sp>
      <p:grpSp>
        <p:nvGrpSpPr>
          <p:cNvPr id="2" name="Group 3"/>
          <p:cNvGrpSpPr>
            <a:grpSpLocks/>
          </p:cNvGrpSpPr>
          <p:nvPr/>
        </p:nvGrpSpPr>
        <p:grpSpPr bwMode="auto">
          <a:xfrm>
            <a:off x="5831005" y="2667860"/>
            <a:ext cx="1133017" cy="1073150"/>
            <a:chOff x="3732" y="1580"/>
            <a:chExt cx="610" cy="575"/>
          </a:xfrm>
          <a:solidFill>
            <a:schemeClr val="tx2"/>
          </a:solidFill>
        </p:grpSpPr>
        <p:grpSp>
          <p:nvGrpSpPr>
            <p:cNvPr id="3" name="Group 4"/>
            <p:cNvGrpSpPr>
              <a:grpSpLocks/>
            </p:cNvGrpSpPr>
            <p:nvPr/>
          </p:nvGrpSpPr>
          <p:grpSpPr bwMode="auto">
            <a:xfrm>
              <a:off x="3728" y="1583"/>
              <a:ext cx="610" cy="574"/>
              <a:chOff x="3770" y="1997"/>
              <a:chExt cx="1902" cy="1953"/>
            </a:xfrm>
            <a:grpFill/>
          </p:grpSpPr>
          <p:sp>
            <p:nvSpPr>
              <p:cNvPr id="165" name="AutoShape 5"/>
              <p:cNvSpPr>
                <a:spLocks noChangeAspect="1" noChangeArrowheads="1"/>
              </p:cNvSpPr>
              <p:nvPr/>
            </p:nvSpPr>
            <p:spPr bwMode="auto">
              <a:xfrm rot="5400000">
                <a:off x="4188" y="2004"/>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6" name="AutoShape 6"/>
              <p:cNvSpPr>
                <a:spLocks noChangeAspect="1" noChangeArrowheads="1"/>
              </p:cNvSpPr>
              <p:nvPr/>
            </p:nvSpPr>
            <p:spPr bwMode="auto">
              <a:xfrm rot="5400000">
                <a:off x="4191" y="2409"/>
                <a:ext cx="307"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7" name="AutoShape 7"/>
              <p:cNvSpPr>
                <a:spLocks noChangeAspect="1" noChangeArrowheads="1"/>
              </p:cNvSpPr>
              <p:nvPr/>
            </p:nvSpPr>
            <p:spPr bwMode="auto">
              <a:xfrm rot="5400000">
                <a:off x="4975" y="1999"/>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8" name="AutoShape 8"/>
              <p:cNvSpPr>
                <a:spLocks noChangeAspect="1" noChangeArrowheads="1"/>
              </p:cNvSpPr>
              <p:nvPr/>
            </p:nvSpPr>
            <p:spPr bwMode="auto">
              <a:xfrm rot="5400000">
                <a:off x="4975" y="2407"/>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9" name="AutoShape 9"/>
              <p:cNvSpPr>
                <a:spLocks noChangeAspect="1" noChangeArrowheads="1"/>
              </p:cNvSpPr>
              <p:nvPr/>
            </p:nvSpPr>
            <p:spPr bwMode="auto">
              <a:xfrm rot="5400000">
                <a:off x="4594" y="1999"/>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0" name="AutoShape 10"/>
              <p:cNvSpPr>
                <a:spLocks noChangeAspect="1" noChangeArrowheads="1"/>
              </p:cNvSpPr>
              <p:nvPr/>
            </p:nvSpPr>
            <p:spPr bwMode="auto">
              <a:xfrm rot="5400000">
                <a:off x="4594" y="2407"/>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1" name="AutoShape 11"/>
              <p:cNvSpPr>
                <a:spLocks noChangeAspect="1" noChangeArrowheads="1"/>
              </p:cNvSpPr>
              <p:nvPr/>
            </p:nvSpPr>
            <p:spPr bwMode="auto">
              <a:xfrm rot="5400000">
                <a:off x="4189" y="2830"/>
                <a:ext cx="312"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2" name="AutoShape 12"/>
              <p:cNvSpPr>
                <a:spLocks noChangeAspect="1" noChangeArrowheads="1"/>
              </p:cNvSpPr>
              <p:nvPr/>
            </p:nvSpPr>
            <p:spPr bwMode="auto">
              <a:xfrm rot="5400000">
                <a:off x="4973" y="2827"/>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3" name="AutoShape 13"/>
              <p:cNvSpPr>
                <a:spLocks noChangeAspect="1" noChangeArrowheads="1"/>
              </p:cNvSpPr>
              <p:nvPr/>
            </p:nvSpPr>
            <p:spPr bwMode="auto">
              <a:xfrm rot="5400000">
                <a:off x="4592" y="2827"/>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4" name="AutoShape 14"/>
              <p:cNvSpPr>
                <a:spLocks noChangeAspect="1" noChangeArrowheads="1"/>
              </p:cNvSpPr>
              <p:nvPr/>
            </p:nvSpPr>
            <p:spPr bwMode="auto">
              <a:xfrm rot="5400000">
                <a:off x="5362" y="200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5" name="AutoShape 15"/>
              <p:cNvSpPr>
                <a:spLocks noChangeAspect="1" noChangeArrowheads="1"/>
              </p:cNvSpPr>
              <p:nvPr/>
            </p:nvSpPr>
            <p:spPr bwMode="auto">
              <a:xfrm rot="5400000">
                <a:off x="5365" y="2409"/>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6" name="AutoShape 16"/>
              <p:cNvSpPr>
                <a:spLocks noChangeAspect="1" noChangeArrowheads="1"/>
              </p:cNvSpPr>
              <p:nvPr/>
            </p:nvSpPr>
            <p:spPr bwMode="auto">
              <a:xfrm rot="5400000">
                <a:off x="5363" y="2831"/>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7" name="AutoShape 17"/>
              <p:cNvSpPr>
                <a:spLocks noChangeAspect="1" noChangeArrowheads="1"/>
              </p:cNvSpPr>
              <p:nvPr/>
            </p:nvSpPr>
            <p:spPr bwMode="auto">
              <a:xfrm rot="5400000">
                <a:off x="5362" y="3219"/>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8" name="AutoShape 18"/>
              <p:cNvSpPr>
                <a:spLocks noChangeAspect="1" noChangeArrowheads="1"/>
              </p:cNvSpPr>
              <p:nvPr/>
            </p:nvSpPr>
            <p:spPr bwMode="auto">
              <a:xfrm rot="5400000">
                <a:off x="4189" y="3219"/>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9" name="AutoShape 19"/>
              <p:cNvSpPr>
                <a:spLocks noChangeAspect="1" noChangeArrowheads="1"/>
              </p:cNvSpPr>
              <p:nvPr/>
            </p:nvSpPr>
            <p:spPr bwMode="auto">
              <a:xfrm rot="5400000">
                <a:off x="4976" y="3213"/>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0" name="AutoShape 20"/>
              <p:cNvSpPr>
                <a:spLocks noChangeAspect="1" noChangeArrowheads="1"/>
              </p:cNvSpPr>
              <p:nvPr/>
            </p:nvSpPr>
            <p:spPr bwMode="auto">
              <a:xfrm rot="5400000">
                <a:off x="4596" y="3213"/>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1" name="AutoShape 21"/>
              <p:cNvSpPr>
                <a:spLocks noChangeAspect="1" noChangeArrowheads="1"/>
              </p:cNvSpPr>
              <p:nvPr/>
            </p:nvSpPr>
            <p:spPr bwMode="auto">
              <a:xfrm rot="5400000">
                <a:off x="4083" y="2111"/>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2" name="AutoShape 22"/>
              <p:cNvSpPr>
                <a:spLocks noChangeAspect="1" noChangeArrowheads="1"/>
              </p:cNvSpPr>
              <p:nvPr/>
            </p:nvSpPr>
            <p:spPr bwMode="auto">
              <a:xfrm rot="5400000">
                <a:off x="4086" y="2516"/>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3" name="AutoShape 23"/>
              <p:cNvSpPr>
                <a:spLocks noChangeAspect="1" noChangeArrowheads="1"/>
              </p:cNvSpPr>
              <p:nvPr/>
            </p:nvSpPr>
            <p:spPr bwMode="auto">
              <a:xfrm rot="5400000">
                <a:off x="4870" y="2105"/>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4" name="AutoShape 24"/>
              <p:cNvSpPr>
                <a:spLocks noChangeAspect="1" noChangeArrowheads="1"/>
              </p:cNvSpPr>
              <p:nvPr/>
            </p:nvSpPr>
            <p:spPr bwMode="auto">
              <a:xfrm rot="5400000">
                <a:off x="4870" y="2513"/>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5" name="AutoShape 25"/>
              <p:cNvSpPr>
                <a:spLocks noChangeAspect="1" noChangeArrowheads="1"/>
              </p:cNvSpPr>
              <p:nvPr/>
            </p:nvSpPr>
            <p:spPr bwMode="auto">
              <a:xfrm rot="5400000">
                <a:off x="4489" y="2105"/>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6" name="AutoShape 26"/>
              <p:cNvSpPr>
                <a:spLocks noChangeAspect="1" noChangeArrowheads="1"/>
              </p:cNvSpPr>
              <p:nvPr/>
            </p:nvSpPr>
            <p:spPr bwMode="auto">
              <a:xfrm rot="5400000">
                <a:off x="4489" y="2513"/>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7" name="AutoShape 27"/>
              <p:cNvSpPr>
                <a:spLocks noChangeAspect="1" noChangeArrowheads="1"/>
              </p:cNvSpPr>
              <p:nvPr/>
            </p:nvSpPr>
            <p:spPr bwMode="auto">
              <a:xfrm rot="5400000">
                <a:off x="4084" y="2937"/>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8" name="AutoShape 28"/>
              <p:cNvSpPr>
                <a:spLocks noChangeAspect="1" noChangeArrowheads="1"/>
              </p:cNvSpPr>
              <p:nvPr/>
            </p:nvSpPr>
            <p:spPr bwMode="auto">
              <a:xfrm rot="5400000">
                <a:off x="4868" y="2933"/>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9" name="AutoShape 29"/>
              <p:cNvSpPr>
                <a:spLocks noChangeAspect="1" noChangeArrowheads="1"/>
              </p:cNvSpPr>
              <p:nvPr/>
            </p:nvSpPr>
            <p:spPr bwMode="auto">
              <a:xfrm rot="5400000">
                <a:off x="4487" y="2933"/>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0" name="AutoShape 30"/>
              <p:cNvSpPr>
                <a:spLocks noChangeAspect="1" noChangeArrowheads="1"/>
              </p:cNvSpPr>
              <p:nvPr/>
            </p:nvSpPr>
            <p:spPr bwMode="auto">
              <a:xfrm rot="5400000">
                <a:off x="5257" y="2110"/>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1" name="AutoShape 31"/>
              <p:cNvSpPr>
                <a:spLocks noChangeAspect="1" noChangeArrowheads="1"/>
              </p:cNvSpPr>
              <p:nvPr/>
            </p:nvSpPr>
            <p:spPr bwMode="auto">
              <a:xfrm rot="5400000">
                <a:off x="5259" y="2516"/>
                <a:ext cx="307" cy="304"/>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2" name="AutoShape 32"/>
              <p:cNvSpPr>
                <a:spLocks noChangeAspect="1" noChangeArrowheads="1"/>
              </p:cNvSpPr>
              <p:nvPr/>
            </p:nvSpPr>
            <p:spPr bwMode="auto">
              <a:xfrm rot="5400000">
                <a:off x="5258" y="2937"/>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3" name="AutoShape 33"/>
              <p:cNvSpPr>
                <a:spLocks noChangeAspect="1" noChangeArrowheads="1"/>
              </p:cNvSpPr>
              <p:nvPr/>
            </p:nvSpPr>
            <p:spPr bwMode="auto">
              <a:xfrm rot="5400000">
                <a:off x="5257" y="3324"/>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4" name="AutoShape 34"/>
              <p:cNvSpPr>
                <a:spLocks noChangeAspect="1" noChangeArrowheads="1"/>
              </p:cNvSpPr>
              <p:nvPr/>
            </p:nvSpPr>
            <p:spPr bwMode="auto">
              <a:xfrm rot="5400000">
                <a:off x="4084" y="3324"/>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5" name="AutoShape 35"/>
              <p:cNvSpPr>
                <a:spLocks noChangeAspect="1" noChangeArrowheads="1"/>
              </p:cNvSpPr>
              <p:nvPr/>
            </p:nvSpPr>
            <p:spPr bwMode="auto">
              <a:xfrm rot="5400000">
                <a:off x="4871" y="3319"/>
                <a:ext cx="308"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6" name="AutoShape 36"/>
              <p:cNvSpPr>
                <a:spLocks noChangeAspect="1" noChangeArrowheads="1"/>
              </p:cNvSpPr>
              <p:nvPr/>
            </p:nvSpPr>
            <p:spPr bwMode="auto">
              <a:xfrm rot="5400000">
                <a:off x="4491" y="3318"/>
                <a:ext cx="308"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7" name="AutoShape 37"/>
              <p:cNvSpPr>
                <a:spLocks noChangeAspect="1" noChangeArrowheads="1"/>
              </p:cNvSpPr>
              <p:nvPr/>
            </p:nvSpPr>
            <p:spPr bwMode="auto">
              <a:xfrm rot="5400000">
                <a:off x="3977" y="2216"/>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8" name="AutoShape 38"/>
              <p:cNvSpPr>
                <a:spLocks noChangeAspect="1" noChangeArrowheads="1"/>
              </p:cNvSpPr>
              <p:nvPr/>
            </p:nvSpPr>
            <p:spPr bwMode="auto">
              <a:xfrm rot="5400000">
                <a:off x="3980" y="2621"/>
                <a:ext cx="307"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9" name="AutoShape 39"/>
              <p:cNvSpPr>
                <a:spLocks noChangeAspect="1" noChangeArrowheads="1"/>
              </p:cNvSpPr>
              <p:nvPr/>
            </p:nvSpPr>
            <p:spPr bwMode="auto">
              <a:xfrm rot="5400000">
                <a:off x="4764" y="2210"/>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0" name="AutoShape 40"/>
              <p:cNvSpPr>
                <a:spLocks noChangeAspect="1" noChangeArrowheads="1"/>
              </p:cNvSpPr>
              <p:nvPr/>
            </p:nvSpPr>
            <p:spPr bwMode="auto">
              <a:xfrm rot="5400000">
                <a:off x="4764" y="2618"/>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1" name="AutoShape 41"/>
              <p:cNvSpPr>
                <a:spLocks noChangeAspect="1" noChangeArrowheads="1"/>
              </p:cNvSpPr>
              <p:nvPr/>
            </p:nvSpPr>
            <p:spPr bwMode="auto">
              <a:xfrm rot="5400000">
                <a:off x="4383" y="2210"/>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2" name="AutoShape 42"/>
              <p:cNvSpPr>
                <a:spLocks noChangeAspect="1" noChangeArrowheads="1"/>
              </p:cNvSpPr>
              <p:nvPr/>
            </p:nvSpPr>
            <p:spPr bwMode="auto">
              <a:xfrm rot="5400000">
                <a:off x="4383" y="2618"/>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3" name="AutoShape 43"/>
              <p:cNvSpPr>
                <a:spLocks noChangeAspect="1" noChangeArrowheads="1"/>
              </p:cNvSpPr>
              <p:nvPr/>
            </p:nvSpPr>
            <p:spPr bwMode="auto">
              <a:xfrm rot="5400000">
                <a:off x="3979" y="3042"/>
                <a:ext cx="312"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4" name="AutoShape 44"/>
              <p:cNvSpPr>
                <a:spLocks noChangeAspect="1" noChangeArrowheads="1"/>
              </p:cNvSpPr>
              <p:nvPr/>
            </p:nvSpPr>
            <p:spPr bwMode="auto">
              <a:xfrm rot="5400000">
                <a:off x="4763" y="3038"/>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5" name="AutoShape 45"/>
              <p:cNvSpPr>
                <a:spLocks noChangeAspect="1" noChangeArrowheads="1"/>
              </p:cNvSpPr>
              <p:nvPr/>
            </p:nvSpPr>
            <p:spPr bwMode="auto">
              <a:xfrm rot="5400000">
                <a:off x="4382" y="3038"/>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6" name="AutoShape 46"/>
              <p:cNvSpPr>
                <a:spLocks noChangeAspect="1" noChangeArrowheads="1"/>
              </p:cNvSpPr>
              <p:nvPr/>
            </p:nvSpPr>
            <p:spPr bwMode="auto">
              <a:xfrm rot="5400000">
                <a:off x="5151" y="2216"/>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7" name="AutoShape 47"/>
              <p:cNvSpPr>
                <a:spLocks noChangeAspect="1" noChangeArrowheads="1"/>
              </p:cNvSpPr>
              <p:nvPr/>
            </p:nvSpPr>
            <p:spPr bwMode="auto">
              <a:xfrm rot="5400000">
                <a:off x="5154" y="2621"/>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8" name="AutoShape 48"/>
              <p:cNvSpPr>
                <a:spLocks noChangeAspect="1" noChangeArrowheads="1"/>
              </p:cNvSpPr>
              <p:nvPr/>
            </p:nvSpPr>
            <p:spPr bwMode="auto">
              <a:xfrm rot="5400000">
                <a:off x="5152" y="3043"/>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9" name="AutoShape 49"/>
              <p:cNvSpPr>
                <a:spLocks noChangeAspect="1" noChangeArrowheads="1"/>
              </p:cNvSpPr>
              <p:nvPr/>
            </p:nvSpPr>
            <p:spPr bwMode="auto">
              <a:xfrm rot="5400000">
                <a:off x="5151" y="3429"/>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0" name="AutoShape 50"/>
              <p:cNvSpPr>
                <a:spLocks noChangeAspect="1" noChangeArrowheads="1"/>
              </p:cNvSpPr>
              <p:nvPr/>
            </p:nvSpPr>
            <p:spPr bwMode="auto">
              <a:xfrm rot="5400000">
                <a:off x="3978" y="3429"/>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1" name="AutoShape 51"/>
              <p:cNvSpPr>
                <a:spLocks noChangeAspect="1" noChangeArrowheads="1"/>
              </p:cNvSpPr>
              <p:nvPr/>
            </p:nvSpPr>
            <p:spPr bwMode="auto">
              <a:xfrm rot="5400000">
                <a:off x="4765" y="3424"/>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2" name="AutoShape 52"/>
              <p:cNvSpPr>
                <a:spLocks noChangeAspect="1" noChangeArrowheads="1"/>
              </p:cNvSpPr>
              <p:nvPr/>
            </p:nvSpPr>
            <p:spPr bwMode="auto">
              <a:xfrm rot="5400000">
                <a:off x="4385" y="3424"/>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3" name="AutoShape 53"/>
              <p:cNvSpPr>
                <a:spLocks noChangeAspect="1" noChangeArrowheads="1"/>
              </p:cNvSpPr>
              <p:nvPr/>
            </p:nvSpPr>
            <p:spPr bwMode="auto">
              <a:xfrm rot="5400000">
                <a:off x="3872" y="2322"/>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4" name="AutoShape 54"/>
              <p:cNvSpPr>
                <a:spLocks noChangeAspect="1" noChangeArrowheads="1"/>
              </p:cNvSpPr>
              <p:nvPr/>
            </p:nvSpPr>
            <p:spPr bwMode="auto">
              <a:xfrm rot="5400000">
                <a:off x="3875" y="2727"/>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5" name="AutoShape 55"/>
              <p:cNvSpPr>
                <a:spLocks noChangeAspect="1" noChangeArrowheads="1"/>
              </p:cNvSpPr>
              <p:nvPr/>
            </p:nvSpPr>
            <p:spPr bwMode="auto">
              <a:xfrm rot="5400000">
                <a:off x="4659" y="2316"/>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6" name="AutoShape 56"/>
              <p:cNvSpPr>
                <a:spLocks noChangeAspect="1" noChangeArrowheads="1"/>
              </p:cNvSpPr>
              <p:nvPr/>
            </p:nvSpPr>
            <p:spPr bwMode="auto">
              <a:xfrm rot="5400000">
                <a:off x="4659" y="2724"/>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7" name="AutoShape 57"/>
              <p:cNvSpPr>
                <a:spLocks noChangeAspect="1" noChangeArrowheads="1"/>
              </p:cNvSpPr>
              <p:nvPr/>
            </p:nvSpPr>
            <p:spPr bwMode="auto">
              <a:xfrm rot="5400000">
                <a:off x="4278" y="2316"/>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8" name="AutoShape 58"/>
              <p:cNvSpPr>
                <a:spLocks noChangeAspect="1" noChangeArrowheads="1"/>
              </p:cNvSpPr>
              <p:nvPr/>
            </p:nvSpPr>
            <p:spPr bwMode="auto">
              <a:xfrm rot="5400000">
                <a:off x="4278" y="2724"/>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9" name="AutoShape 59"/>
              <p:cNvSpPr>
                <a:spLocks noChangeAspect="1" noChangeArrowheads="1"/>
              </p:cNvSpPr>
              <p:nvPr/>
            </p:nvSpPr>
            <p:spPr bwMode="auto">
              <a:xfrm rot="5400000">
                <a:off x="3874" y="3148"/>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0" name="AutoShape 60"/>
              <p:cNvSpPr>
                <a:spLocks noChangeAspect="1" noChangeArrowheads="1"/>
              </p:cNvSpPr>
              <p:nvPr/>
            </p:nvSpPr>
            <p:spPr bwMode="auto">
              <a:xfrm rot="5400000">
                <a:off x="4658" y="314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1" name="AutoShape 61"/>
              <p:cNvSpPr>
                <a:spLocks noChangeAspect="1" noChangeArrowheads="1"/>
              </p:cNvSpPr>
              <p:nvPr/>
            </p:nvSpPr>
            <p:spPr bwMode="auto">
              <a:xfrm rot="5400000">
                <a:off x="4277" y="314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2" name="AutoShape 62"/>
              <p:cNvSpPr>
                <a:spLocks noChangeAspect="1" noChangeArrowheads="1"/>
              </p:cNvSpPr>
              <p:nvPr/>
            </p:nvSpPr>
            <p:spPr bwMode="auto">
              <a:xfrm rot="5400000">
                <a:off x="5046" y="2322"/>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3" name="AutoShape 63"/>
              <p:cNvSpPr>
                <a:spLocks noChangeAspect="1" noChangeArrowheads="1"/>
              </p:cNvSpPr>
              <p:nvPr/>
            </p:nvSpPr>
            <p:spPr bwMode="auto">
              <a:xfrm rot="5400000">
                <a:off x="5048" y="2728"/>
                <a:ext cx="307" cy="304"/>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4" name="AutoShape 64"/>
              <p:cNvSpPr>
                <a:spLocks noChangeAspect="1" noChangeArrowheads="1"/>
              </p:cNvSpPr>
              <p:nvPr/>
            </p:nvSpPr>
            <p:spPr bwMode="auto">
              <a:xfrm rot="5400000">
                <a:off x="5046" y="3149"/>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5" name="AutoShape 65"/>
              <p:cNvSpPr>
                <a:spLocks noChangeAspect="1" noChangeArrowheads="1"/>
              </p:cNvSpPr>
              <p:nvPr/>
            </p:nvSpPr>
            <p:spPr bwMode="auto">
              <a:xfrm rot="5400000">
                <a:off x="5046" y="3536"/>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6" name="AutoShape 66"/>
              <p:cNvSpPr>
                <a:spLocks noChangeAspect="1" noChangeArrowheads="1"/>
              </p:cNvSpPr>
              <p:nvPr/>
            </p:nvSpPr>
            <p:spPr bwMode="auto">
              <a:xfrm rot="5400000">
                <a:off x="3873" y="3536"/>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7" name="AutoShape 67"/>
              <p:cNvSpPr>
                <a:spLocks noChangeAspect="1" noChangeArrowheads="1"/>
              </p:cNvSpPr>
              <p:nvPr/>
            </p:nvSpPr>
            <p:spPr bwMode="auto">
              <a:xfrm rot="5400000">
                <a:off x="4660" y="3530"/>
                <a:ext cx="308"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8" name="AutoShape 68"/>
              <p:cNvSpPr>
                <a:spLocks noChangeAspect="1" noChangeArrowheads="1"/>
              </p:cNvSpPr>
              <p:nvPr/>
            </p:nvSpPr>
            <p:spPr bwMode="auto">
              <a:xfrm rot="5400000">
                <a:off x="4280" y="3529"/>
                <a:ext cx="308"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9" name="AutoShape 69"/>
              <p:cNvSpPr>
                <a:spLocks noChangeAspect="1" noChangeArrowheads="1"/>
              </p:cNvSpPr>
              <p:nvPr/>
            </p:nvSpPr>
            <p:spPr bwMode="auto">
              <a:xfrm rot="5400000">
                <a:off x="3766" y="2426"/>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0" name="AutoShape 70"/>
              <p:cNvSpPr>
                <a:spLocks noChangeAspect="1" noChangeArrowheads="1"/>
              </p:cNvSpPr>
              <p:nvPr/>
            </p:nvSpPr>
            <p:spPr bwMode="auto">
              <a:xfrm rot="5400000">
                <a:off x="3770" y="2831"/>
                <a:ext cx="306"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1" name="AutoShape 71"/>
              <p:cNvSpPr>
                <a:spLocks noChangeAspect="1" noChangeArrowheads="1"/>
              </p:cNvSpPr>
              <p:nvPr/>
            </p:nvSpPr>
            <p:spPr bwMode="auto">
              <a:xfrm rot="5400000">
                <a:off x="4553" y="2421"/>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2" name="AutoShape 72"/>
              <p:cNvSpPr>
                <a:spLocks noChangeAspect="1" noChangeArrowheads="1"/>
              </p:cNvSpPr>
              <p:nvPr/>
            </p:nvSpPr>
            <p:spPr bwMode="auto">
              <a:xfrm rot="5400000">
                <a:off x="4553" y="2830"/>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3" name="AutoShape 73"/>
              <p:cNvSpPr>
                <a:spLocks noChangeAspect="1" noChangeArrowheads="1"/>
              </p:cNvSpPr>
              <p:nvPr/>
            </p:nvSpPr>
            <p:spPr bwMode="auto">
              <a:xfrm rot="5400000">
                <a:off x="4172" y="2421"/>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4" name="AutoShape 74"/>
              <p:cNvSpPr>
                <a:spLocks noChangeAspect="1" noChangeArrowheads="1"/>
              </p:cNvSpPr>
              <p:nvPr/>
            </p:nvSpPr>
            <p:spPr bwMode="auto">
              <a:xfrm rot="5400000">
                <a:off x="4172" y="2830"/>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5" name="AutoShape 75"/>
              <p:cNvSpPr>
                <a:spLocks noChangeAspect="1" noChangeArrowheads="1"/>
              </p:cNvSpPr>
              <p:nvPr/>
            </p:nvSpPr>
            <p:spPr bwMode="auto">
              <a:xfrm rot="5400000">
                <a:off x="3767" y="3253"/>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6" name="AutoShape 76"/>
              <p:cNvSpPr>
                <a:spLocks noChangeAspect="1" noChangeArrowheads="1"/>
              </p:cNvSpPr>
              <p:nvPr/>
            </p:nvSpPr>
            <p:spPr bwMode="auto">
              <a:xfrm rot="5400000">
                <a:off x="4552" y="3250"/>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7" name="AutoShape 77"/>
              <p:cNvSpPr>
                <a:spLocks noChangeAspect="1" noChangeArrowheads="1"/>
              </p:cNvSpPr>
              <p:nvPr/>
            </p:nvSpPr>
            <p:spPr bwMode="auto">
              <a:xfrm rot="5400000">
                <a:off x="4171" y="3250"/>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8" name="AutoShape 78"/>
              <p:cNvSpPr>
                <a:spLocks noChangeAspect="1" noChangeArrowheads="1"/>
              </p:cNvSpPr>
              <p:nvPr/>
            </p:nvSpPr>
            <p:spPr bwMode="auto">
              <a:xfrm rot="5400000">
                <a:off x="4941" y="2427"/>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9" name="AutoShape 79"/>
              <p:cNvSpPr>
                <a:spLocks noChangeAspect="1" noChangeArrowheads="1"/>
              </p:cNvSpPr>
              <p:nvPr/>
            </p:nvSpPr>
            <p:spPr bwMode="auto">
              <a:xfrm rot="5400000">
                <a:off x="4943" y="2833"/>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0" name="AutoShape 80"/>
              <p:cNvSpPr>
                <a:spLocks noChangeAspect="1" noChangeArrowheads="1"/>
              </p:cNvSpPr>
              <p:nvPr/>
            </p:nvSpPr>
            <p:spPr bwMode="auto">
              <a:xfrm rot="5400000">
                <a:off x="4941" y="3254"/>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1" name="AutoShape 81"/>
              <p:cNvSpPr>
                <a:spLocks noChangeAspect="1" noChangeArrowheads="1"/>
              </p:cNvSpPr>
              <p:nvPr/>
            </p:nvSpPr>
            <p:spPr bwMode="auto">
              <a:xfrm rot="5400000">
                <a:off x="4941" y="3641"/>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2" name="AutoShape 82"/>
              <p:cNvSpPr>
                <a:spLocks noChangeAspect="1" noChangeArrowheads="1"/>
              </p:cNvSpPr>
              <p:nvPr/>
            </p:nvSpPr>
            <p:spPr bwMode="auto">
              <a:xfrm rot="5400000">
                <a:off x="3767" y="3641"/>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3" name="AutoShape 83"/>
              <p:cNvSpPr>
                <a:spLocks noChangeAspect="1" noChangeArrowheads="1"/>
              </p:cNvSpPr>
              <p:nvPr/>
            </p:nvSpPr>
            <p:spPr bwMode="auto">
              <a:xfrm rot="5400000">
                <a:off x="4554" y="3635"/>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4" name="AutoShape 84"/>
              <p:cNvSpPr>
                <a:spLocks noChangeAspect="1" noChangeArrowheads="1"/>
              </p:cNvSpPr>
              <p:nvPr/>
            </p:nvSpPr>
            <p:spPr bwMode="auto">
              <a:xfrm rot="5400000">
                <a:off x="4174" y="3635"/>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grpSp>
          <p:nvGrpSpPr>
            <p:cNvPr id="4" name="Group 85"/>
            <p:cNvGrpSpPr>
              <a:grpSpLocks/>
            </p:cNvGrpSpPr>
            <p:nvPr/>
          </p:nvGrpSpPr>
          <p:grpSpPr bwMode="auto">
            <a:xfrm>
              <a:off x="3736" y="1579"/>
              <a:ext cx="610" cy="574"/>
              <a:chOff x="1824" y="960"/>
              <a:chExt cx="1902" cy="1953"/>
            </a:xfrm>
            <a:grpFill/>
          </p:grpSpPr>
          <p:sp>
            <p:nvSpPr>
              <p:cNvPr id="85" name="AutoShape 86"/>
              <p:cNvSpPr>
                <a:spLocks noChangeAspect="1" noChangeArrowheads="1"/>
              </p:cNvSpPr>
              <p:nvPr/>
            </p:nvSpPr>
            <p:spPr bwMode="auto">
              <a:xfrm rot="5400000">
                <a:off x="2242" y="967"/>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6" name="AutoShape 87"/>
              <p:cNvSpPr>
                <a:spLocks noChangeAspect="1" noChangeArrowheads="1"/>
              </p:cNvSpPr>
              <p:nvPr/>
            </p:nvSpPr>
            <p:spPr bwMode="auto">
              <a:xfrm rot="5400000">
                <a:off x="2245" y="1372"/>
                <a:ext cx="307"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7" name="AutoShape 88"/>
              <p:cNvSpPr>
                <a:spLocks noChangeAspect="1" noChangeArrowheads="1"/>
              </p:cNvSpPr>
              <p:nvPr/>
            </p:nvSpPr>
            <p:spPr bwMode="auto">
              <a:xfrm rot="5400000">
                <a:off x="3029" y="962"/>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8" name="AutoShape 89"/>
              <p:cNvSpPr>
                <a:spLocks noChangeAspect="1" noChangeArrowheads="1"/>
              </p:cNvSpPr>
              <p:nvPr/>
            </p:nvSpPr>
            <p:spPr bwMode="auto">
              <a:xfrm rot="5400000">
                <a:off x="3029" y="1370"/>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9" name="AutoShape 90"/>
              <p:cNvSpPr>
                <a:spLocks noChangeAspect="1" noChangeArrowheads="1"/>
              </p:cNvSpPr>
              <p:nvPr/>
            </p:nvSpPr>
            <p:spPr bwMode="auto">
              <a:xfrm rot="5400000">
                <a:off x="2648" y="962"/>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0" name="AutoShape 91"/>
              <p:cNvSpPr>
                <a:spLocks noChangeAspect="1" noChangeArrowheads="1"/>
              </p:cNvSpPr>
              <p:nvPr/>
            </p:nvSpPr>
            <p:spPr bwMode="auto">
              <a:xfrm rot="5400000">
                <a:off x="2648" y="1370"/>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1" name="AutoShape 92"/>
              <p:cNvSpPr>
                <a:spLocks noChangeAspect="1" noChangeArrowheads="1"/>
              </p:cNvSpPr>
              <p:nvPr/>
            </p:nvSpPr>
            <p:spPr bwMode="auto">
              <a:xfrm rot="5400000">
                <a:off x="2243" y="1793"/>
                <a:ext cx="312"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2" name="AutoShape 93"/>
              <p:cNvSpPr>
                <a:spLocks noChangeAspect="1" noChangeArrowheads="1"/>
              </p:cNvSpPr>
              <p:nvPr/>
            </p:nvSpPr>
            <p:spPr bwMode="auto">
              <a:xfrm rot="5400000">
                <a:off x="3027" y="1790"/>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3" name="AutoShape 94"/>
              <p:cNvSpPr>
                <a:spLocks noChangeAspect="1" noChangeArrowheads="1"/>
              </p:cNvSpPr>
              <p:nvPr/>
            </p:nvSpPr>
            <p:spPr bwMode="auto">
              <a:xfrm rot="5400000">
                <a:off x="2646" y="1790"/>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4" name="AutoShape 95"/>
              <p:cNvSpPr>
                <a:spLocks noChangeAspect="1" noChangeArrowheads="1"/>
              </p:cNvSpPr>
              <p:nvPr/>
            </p:nvSpPr>
            <p:spPr bwMode="auto">
              <a:xfrm rot="5400000">
                <a:off x="3416" y="967"/>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5" name="AutoShape 96"/>
              <p:cNvSpPr>
                <a:spLocks noChangeAspect="1" noChangeArrowheads="1"/>
              </p:cNvSpPr>
              <p:nvPr/>
            </p:nvSpPr>
            <p:spPr bwMode="auto">
              <a:xfrm rot="5400000">
                <a:off x="3419" y="1372"/>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6" name="AutoShape 97"/>
              <p:cNvSpPr>
                <a:spLocks noChangeAspect="1" noChangeArrowheads="1"/>
              </p:cNvSpPr>
              <p:nvPr/>
            </p:nvSpPr>
            <p:spPr bwMode="auto">
              <a:xfrm rot="5400000">
                <a:off x="3417" y="179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7" name="AutoShape 98"/>
              <p:cNvSpPr>
                <a:spLocks noChangeAspect="1" noChangeArrowheads="1"/>
              </p:cNvSpPr>
              <p:nvPr/>
            </p:nvSpPr>
            <p:spPr bwMode="auto">
              <a:xfrm rot="5400000">
                <a:off x="3416" y="2182"/>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8" name="AutoShape 99"/>
              <p:cNvSpPr>
                <a:spLocks noChangeAspect="1" noChangeArrowheads="1"/>
              </p:cNvSpPr>
              <p:nvPr/>
            </p:nvSpPr>
            <p:spPr bwMode="auto">
              <a:xfrm rot="5400000">
                <a:off x="2243" y="2182"/>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9" name="AutoShape 100"/>
              <p:cNvSpPr>
                <a:spLocks noChangeAspect="1" noChangeArrowheads="1"/>
              </p:cNvSpPr>
              <p:nvPr/>
            </p:nvSpPr>
            <p:spPr bwMode="auto">
              <a:xfrm rot="5400000">
                <a:off x="3030" y="2176"/>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0" name="AutoShape 101"/>
              <p:cNvSpPr>
                <a:spLocks noChangeAspect="1" noChangeArrowheads="1"/>
              </p:cNvSpPr>
              <p:nvPr/>
            </p:nvSpPr>
            <p:spPr bwMode="auto">
              <a:xfrm rot="5400000">
                <a:off x="2650" y="2176"/>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1" name="AutoShape 102"/>
              <p:cNvSpPr>
                <a:spLocks noChangeAspect="1" noChangeArrowheads="1"/>
              </p:cNvSpPr>
              <p:nvPr/>
            </p:nvSpPr>
            <p:spPr bwMode="auto">
              <a:xfrm rot="5400000">
                <a:off x="2137" y="107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2" name="AutoShape 103"/>
              <p:cNvSpPr>
                <a:spLocks noChangeAspect="1" noChangeArrowheads="1"/>
              </p:cNvSpPr>
              <p:nvPr/>
            </p:nvSpPr>
            <p:spPr bwMode="auto">
              <a:xfrm rot="5400000">
                <a:off x="2140" y="1479"/>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3" name="AutoShape 104"/>
              <p:cNvSpPr>
                <a:spLocks noChangeAspect="1" noChangeArrowheads="1"/>
              </p:cNvSpPr>
              <p:nvPr/>
            </p:nvSpPr>
            <p:spPr bwMode="auto">
              <a:xfrm rot="5400000">
                <a:off x="2924" y="1068"/>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4" name="AutoShape 105"/>
              <p:cNvSpPr>
                <a:spLocks noChangeAspect="1" noChangeArrowheads="1"/>
              </p:cNvSpPr>
              <p:nvPr/>
            </p:nvSpPr>
            <p:spPr bwMode="auto">
              <a:xfrm rot="5400000">
                <a:off x="2924" y="1476"/>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5" name="AutoShape 106"/>
              <p:cNvSpPr>
                <a:spLocks noChangeAspect="1" noChangeArrowheads="1"/>
              </p:cNvSpPr>
              <p:nvPr/>
            </p:nvSpPr>
            <p:spPr bwMode="auto">
              <a:xfrm rot="5400000">
                <a:off x="2543" y="1068"/>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6" name="AutoShape 107"/>
              <p:cNvSpPr>
                <a:spLocks noChangeAspect="1" noChangeArrowheads="1"/>
              </p:cNvSpPr>
              <p:nvPr/>
            </p:nvSpPr>
            <p:spPr bwMode="auto">
              <a:xfrm rot="5400000">
                <a:off x="2543" y="1476"/>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7" name="AutoShape 108"/>
              <p:cNvSpPr>
                <a:spLocks noChangeAspect="1" noChangeArrowheads="1"/>
              </p:cNvSpPr>
              <p:nvPr/>
            </p:nvSpPr>
            <p:spPr bwMode="auto">
              <a:xfrm rot="5400000">
                <a:off x="2138" y="1900"/>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8" name="AutoShape 109"/>
              <p:cNvSpPr>
                <a:spLocks noChangeAspect="1" noChangeArrowheads="1"/>
              </p:cNvSpPr>
              <p:nvPr/>
            </p:nvSpPr>
            <p:spPr bwMode="auto">
              <a:xfrm rot="5400000">
                <a:off x="2922" y="1896"/>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9" name="AutoShape 110"/>
              <p:cNvSpPr>
                <a:spLocks noChangeAspect="1" noChangeArrowheads="1"/>
              </p:cNvSpPr>
              <p:nvPr/>
            </p:nvSpPr>
            <p:spPr bwMode="auto">
              <a:xfrm rot="5400000">
                <a:off x="2541" y="1896"/>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0" name="AutoShape 111"/>
              <p:cNvSpPr>
                <a:spLocks noChangeAspect="1" noChangeArrowheads="1"/>
              </p:cNvSpPr>
              <p:nvPr/>
            </p:nvSpPr>
            <p:spPr bwMode="auto">
              <a:xfrm rot="5400000">
                <a:off x="3311" y="1073"/>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1" name="AutoShape 112"/>
              <p:cNvSpPr>
                <a:spLocks noChangeAspect="1" noChangeArrowheads="1"/>
              </p:cNvSpPr>
              <p:nvPr/>
            </p:nvSpPr>
            <p:spPr bwMode="auto">
              <a:xfrm rot="5400000">
                <a:off x="3313" y="1479"/>
                <a:ext cx="307" cy="304"/>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2" name="AutoShape 113"/>
              <p:cNvSpPr>
                <a:spLocks noChangeAspect="1" noChangeArrowheads="1"/>
              </p:cNvSpPr>
              <p:nvPr/>
            </p:nvSpPr>
            <p:spPr bwMode="auto">
              <a:xfrm rot="5400000">
                <a:off x="3312" y="1900"/>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3" name="AutoShape 114"/>
              <p:cNvSpPr>
                <a:spLocks noChangeAspect="1" noChangeArrowheads="1"/>
              </p:cNvSpPr>
              <p:nvPr/>
            </p:nvSpPr>
            <p:spPr bwMode="auto">
              <a:xfrm rot="5400000">
                <a:off x="3311" y="2287"/>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4" name="AutoShape 115"/>
              <p:cNvSpPr>
                <a:spLocks noChangeAspect="1" noChangeArrowheads="1"/>
              </p:cNvSpPr>
              <p:nvPr/>
            </p:nvSpPr>
            <p:spPr bwMode="auto">
              <a:xfrm rot="5400000">
                <a:off x="2138" y="2287"/>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5" name="AutoShape 116"/>
              <p:cNvSpPr>
                <a:spLocks noChangeAspect="1" noChangeArrowheads="1"/>
              </p:cNvSpPr>
              <p:nvPr/>
            </p:nvSpPr>
            <p:spPr bwMode="auto">
              <a:xfrm rot="5400000">
                <a:off x="2925" y="2282"/>
                <a:ext cx="308"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6" name="AutoShape 117"/>
              <p:cNvSpPr>
                <a:spLocks noChangeAspect="1" noChangeArrowheads="1"/>
              </p:cNvSpPr>
              <p:nvPr/>
            </p:nvSpPr>
            <p:spPr bwMode="auto">
              <a:xfrm rot="5400000">
                <a:off x="2545" y="2281"/>
                <a:ext cx="308"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7" name="AutoShape 118"/>
              <p:cNvSpPr>
                <a:spLocks noChangeAspect="1" noChangeArrowheads="1"/>
              </p:cNvSpPr>
              <p:nvPr/>
            </p:nvSpPr>
            <p:spPr bwMode="auto">
              <a:xfrm rot="5400000">
                <a:off x="2031" y="1179"/>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8" name="AutoShape 119"/>
              <p:cNvSpPr>
                <a:spLocks noChangeAspect="1" noChangeArrowheads="1"/>
              </p:cNvSpPr>
              <p:nvPr/>
            </p:nvSpPr>
            <p:spPr bwMode="auto">
              <a:xfrm rot="5400000">
                <a:off x="2034" y="1584"/>
                <a:ext cx="307"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9" name="AutoShape 120"/>
              <p:cNvSpPr>
                <a:spLocks noChangeAspect="1" noChangeArrowheads="1"/>
              </p:cNvSpPr>
              <p:nvPr/>
            </p:nvSpPr>
            <p:spPr bwMode="auto">
              <a:xfrm rot="5400000">
                <a:off x="2818" y="1173"/>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0" name="AutoShape 121"/>
              <p:cNvSpPr>
                <a:spLocks noChangeAspect="1" noChangeArrowheads="1"/>
              </p:cNvSpPr>
              <p:nvPr/>
            </p:nvSpPr>
            <p:spPr bwMode="auto">
              <a:xfrm rot="5400000">
                <a:off x="2818" y="1581"/>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1" name="AutoShape 122"/>
              <p:cNvSpPr>
                <a:spLocks noChangeAspect="1" noChangeArrowheads="1"/>
              </p:cNvSpPr>
              <p:nvPr/>
            </p:nvSpPr>
            <p:spPr bwMode="auto">
              <a:xfrm rot="5400000">
                <a:off x="2437" y="1173"/>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2" name="AutoShape 123"/>
              <p:cNvSpPr>
                <a:spLocks noChangeAspect="1" noChangeArrowheads="1"/>
              </p:cNvSpPr>
              <p:nvPr/>
            </p:nvSpPr>
            <p:spPr bwMode="auto">
              <a:xfrm rot="5400000">
                <a:off x="2437" y="1581"/>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3" name="AutoShape 124"/>
              <p:cNvSpPr>
                <a:spLocks noChangeAspect="1" noChangeArrowheads="1"/>
              </p:cNvSpPr>
              <p:nvPr/>
            </p:nvSpPr>
            <p:spPr bwMode="auto">
              <a:xfrm rot="5400000">
                <a:off x="2033" y="2005"/>
                <a:ext cx="312"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4" name="AutoShape 125"/>
              <p:cNvSpPr>
                <a:spLocks noChangeAspect="1" noChangeArrowheads="1"/>
              </p:cNvSpPr>
              <p:nvPr/>
            </p:nvSpPr>
            <p:spPr bwMode="auto">
              <a:xfrm rot="5400000">
                <a:off x="2817" y="2001"/>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5" name="AutoShape 126"/>
              <p:cNvSpPr>
                <a:spLocks noChangeAspect="1" noChangeArrowheads="1"/>
              </p:cNvSpPr>
              <p:nvPr/>
            </p:nvSpPr>
            <p:spPr bwMode="auto">
              <a:xfrm rot="5400000">
                <a:off x="2436" y="2001"/>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6" name="AutoShape 127"/>
              <p:cNvSpPr>
                <a:spLocks noChangeAspect="1" noChangeArrowheads="1"/>
              </p:cNvSpPr>
              <p:nvPr/>
            </p:nvSpPr>
            <p:spPr bwMode="auto">
              <a:xfrm rot="5400000">
                <a:off x="3205" y="1179"/>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7" name="AutoShape 128"/>
              <p:cNvSpPr>
                <a:spLocks noChangeAspect="1" noChangeArrowheads="1"/>
              </p:cNvSpPr>
              <p:nvPr/>
            </p:nvSpPr>
            <p:spPr bwMode="auto">
              <a:xfrm rot="5400000">
                <a:off x="3208" y="1584"/>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8" name="AutoShape 129"/>
              <p:cNvSpPr>
                <a:spLocks noChangeAspect="1" noChangeArrowheads="1"/>
              </p:cNvSpPr>
              <p:nvPr/>
            </p:nvSpPr>
            <p:spPr bwMode="auto">
              <a:xfrm rot="5400000">
                <a:off x="3206" y="2006"/>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9" name="AutoShape 130"/>
              <p:cNvSpPr>
                <a:spLocks noChangeAspect="1" noChangeArrowheads="1"/>
              </p:cNvSpPr>
              <p:nvPr/>
            </p:nvSpPr>
            <p:spPr bwMode="auto">
              <a:xfrm rot="5400000">
                <a:off x="3205" y="2392"/>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0" name="AutoShape 131"/>
              <p:cNvSpPr>
                <a:spLocks noChangeAspect="1" noChangeArrowheads="1"/>
              </p:cNvSpPr>
              <p:nvPr/>
            </p:nvSpPr>
            <p:spPr bwMode="auto">
              <a:xfrm rot="5400000">
                <a:off x="2032" y="2392"/>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1" name="AutoShape 132"/>
              <p:cNvSpPr>
                <a:spLocks noChangeAspect="1" noChangeArrowheads="1"/>
              </p:cNvSpPr>
              <p:nvPr/>
            </p:nvSpPr>
            <p:spPr bwMode="auto">
              <a:xfrm rot="5400000">
                <a:off x="2819" y="2387"/>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2" name="AutoShape 133"/>
              <p:cNvSpPr>
                <a:spLocks noChangeAspect="1" noChangeArrowheads="1"/>
              </p:cNvSpPr>
              <p:nvPr/>
            </p:nvSpPr>
            <p:spPr bwMode="auto">
              <a:xfrm rot="5400000">
                <a:off x="2439" y="2387"/>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3" name="AutoShape 134"/>
              <p:cNvSpPr>
                <a:spLocks noChangeAspect="1" noChangeArrowheads="1"/>
              </p:cNvSpPr>
              <p:nvPr/>
            </p:nvSpPr>
            <p:spPr bwMode="auto">
              <a:xfrm rot="5400000">
                <a:off x="1926" y="1285"/>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4" name="AutoShape 135"/>
              <p:cNvSpPr>
                <a:spLocks noChangeAspect="1" noChangeArrowheads="1"/>
              </p:cNvSpPr>
              <p:nvPr/>
            </p:nvSpPr>
            <p:spPr bwMode="auto">
              <a:xfrm rot="5400000">
                <a:off x="1929" y="1690"/>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5" name="AutoShape 136"/>
              <p:cNvSpPr>
                <a:spLocks noChangeAspect="1" noChangeArrowheads="1"/>
              </p:cNvSpPr>
              <p:nvPr/>
            </p:nvSpPr>
            <p:spPr bwMode="auto">
              <a:xfrm rot="5400000">
                <a:off x="2713" y="1279"/>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6" name="AutoShape 137"/>
              <p:cNvSpPr>
                <a:spLocks noChangeAspect="1" noChangeArrowheads="1"/>
              </p:cNvSpPr>
              <p:nvPr/>
            </p:nvSpPr>
            <p:spPr bwMode="auto">
              <a:xfrm rot="5400000">
                <a:off x="2713" y="1687"/>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7" name="AutoShape 138"/>
              <p:cNvSpPr>
                <a:spLocks noChangeAspect="1" noChangeArrowheads="1"/>
              </p:cNvSpPr>
              <p:nvPr/>
            </p:nvSpPr>
            <p:spPr bwMode="auto">
              <a:xfrm rot="5400000">
                <a:off x="2332" y="1279"/>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8" name="AutoShape 139"/>
              <p:cNvSpPr>
                <a:spLocks noChangeAspect="1" noChangeArrowheads="1"/>
              </p:cNvSpPr>
              <p:nvPr/>
            </p:nvSpPr>
            <p:spPr bwMode="auto">
              <a:xfrm rot="5400000">
                <a:off x="2332" y="1687"/>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9" name="AutoShape 140"/>
              <p:cNvSpPr>
                <a:spLocks noChangeAspect="1" noChangeArrowheads="1"/>
              </p:cNvSpPr>
              <p:nvPr/>
            </p:nvSpPr>
            <p:spPr bwMode="auto">
              <a:xfrm rot="5400000">
                <a:off x="1928" y="2111"/>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0" name="AutoShape 141"/>
              <p:cNvSpPr>
                <a:spLocks noChangeAspect="1" noChangeArrowheads="1"/>
              </p:cNvSpPr>
              <p:nvPr/>
            </p:nvSpPr>
            <p:spPr bwMode="auto">
              <a:xfrm rot="5400000">
                <a:off x="2712" y="2107"/>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1" name="AutoShape 142"/>
              <p:cNvSpPr>
                <a:spLocks noChangeAspect="1" noChangeArrowheads="1"/>
              </p:cNvSpPr>
              <p:nvPr/>
            </p:nvSpPr>
            <p:spPr bwMode="auto">
              <a:xfrm rot="5400000">
                <a:off x="2331" y="2107"/>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2" name="AutoShape 143"/>
              <p:cNvSpPr>
                <a:spLocks noChangeAspect="1" noChangeArrowheads="1"/>
              </p:cNvSpPr>
              <p:nvPr/>
            </p:nvSpPr>
            <p:spPr bwMode="auto">
              <a:xfrm rot="5400000">
                <a:off x="3100" y="1285"/>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3" name="AutoShape 144"/>
              <p:cNvSpPr>
                <a:spLocks noChangeAspect="1" noChangeArrowheads="1"/>
              </p:cNvSpPr>
              <p:nvPr/>
            </p:nvSpPr>
            <p:spPr bwMode="auto">
              <a:xfrm rot="5400000">
                <a:off x="3102" y="1691"/>
                <a:ext cx="307" cy="304"/>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4" name="AutoShape 145"/>
              <p:cNvSpPr>
                <a:spLocks noChangeAspect="1" noChangeArrowheads="1"/>
              </p:cNvSpPr>
              <p:nvPr/>
            </p:nvSpPr>
            <p:spPr bwMode="auto">
              <a:xfrm rot="5400000">
                <a:off x="3100" y="2112"/>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5" name="AutoShape 146"/>
              <p:cNvSpPr>
                <a:spLocks noChangeAspect="1" noChangeArrowheads="1"/>
              </p:cNvSpPr>
              <p:nvPr/>
            </p:nvSpPr>
            <p:spPr bwMode="auto">
              <a:xfrm rot="5400000">
                <a:off x="3100" y="2499"/>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6" name="AutoShape 147"/>
              <p:cNvSpPr>
                <a:spLocks noChangeAspect="1" noChangeArrowheads="1"/>
              </p:cNvSpPr>
              <p:nvPr/>
            </p:nvSpPr>
            <p:spPr bwMode="auto">
              <a:xfrm rot="5400000">
                <a:off x="1927" y="2499"/>
                <a:ext cx="312"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7" name="AutoShape 148"/>
              <p:cNvSpPr>
                <a:spLocks noChangeAspect="1" noChangeArrowheads="1"/>
              </p:cNvSpPr>
              <p:nvPr/>
            </p:nvSpPr>
            <p:spPr bwMode="auto">
              <a:xfrm rot="5400000">
                <a:off x="2714" y="2493"/>
                <a:ext cx="308" cy="304"/>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8" name="AutoShape 149"/>
              <p:cNvSpPr>
                <a:spLocks noChangeAspect="1" noChangeArrowheads="1"/>
              </p:cNvSpPr>
              <p:nvPr/>
            </p:nvSpPr>
            <p:spPr bwMode="auto">
              <a:xfrm rot="5400000">
                <a:off x="2334" y="2492"/>
                <a:ext cx="308"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9" name="AutoShape 150"/>
              <p:cNvSpPr>
                <a:spLocks noChangeAspect="1" noChangeArrowheads="1"/>
              </p:cNvSpPr>
              <p:nvPr/>
            </p:nvSpPr>
            <p:spPr bwMode="auto">
              <a:xfrm rot="5400000">
                <a:off x="1820" y="1389"/>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0" name="AutoShape 151"/>
              <p:cNvSpPr>
                <a:spLocks noChangeAspect="1" noChangeArrowheads="1"/>
              </p:cNvSpPr>
              <p:nvPr/>
            </p:nvSpPr>
            <p:spPr bwMode="auto">
              <a:xfrm rot="5400000">
                <a:off x="1824" y="1794"/>
                <a:ext cx="306" cy="306"/>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1" name="AutoShape 152"/>
              <p:cNvSpPr>
                <a:spLocks noChangeAspect="1" noChangeArrowheads="1"/>
              </p:cNvSpPr>
              <p:nvPr/>
            </p:nvSpPr>
            <p:spPr bwMode="auto">
              <a:xfrm rot="5400000">
                <a:off x="2607" y="1384"/>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2" name="AutoShape 153"/>
              <p:cNvSpPr>
                <a:spLocks noChangeAspect="1" noChangeArrowheads="1"/>
              </p:cNvSpPr>
              <p:nvPr/>
            </p:nvSpPr>
            <p:spPr bwMode="auto">
              <a:xfrm rot="5400000">
                <a:off x="2607" y="1793"/>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3" name="AutoShape 154"/>
              <p:cNvSpPr>
                <a:spLocks noChangeAspect="1" noChangeArrowheads="1"/>
              </p:cNvSpPr>
              <p:nvPr/>
            </p:nvSpPr>
            <p:spPr bwMode="auto">
              <a:xfrm rot="5400000">
                <a:off x="2226" y="1384"/>
                <a:ext cx="310"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4" name="AutoShape 155"/>
              <p:cNvSpPr>
                <a:spLocks noChangeAspect="1" noChangeArrowheads="1"/>
              </p:cNvSpPr>
              <p:nvPr/>
            </p:nvSpPr>
            <p:spPr bwMode="auto">
              <a:xfrm rot="5400000">
                <a:off x="2226" y="1793"/>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5" name="AutoShape 156"/>
              <p:cNvSpPr>
                <a:spLocks noChangeAspect="1" noChangeArrowheads="1"/>
              </p:cNvSpPr>
              <p:nvPr/>
            </p:nvSpPr>
            <p:spPr bwMode="auto">
              <a:xfrm rot="5400000">
                <a:off x="1821" y="2216"/>
                <a:ext cx="313"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6" name="AutoShape 157"/>
              <p:cNvSpPr>
                <a:spLocks noChangeAspect="1" noChangeArrowheads="1"/>
              </p:cNvSpPr>
              <p:nvPr/>
            </p:nvSpPr>
            <p:spPr bwMode="auto">
              <a:xfrm rot="5400000">
                <a:off x="2606" y="2213"/>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7" name="AutoShape 158"/>
              <p:cNvSpPr>
                <a:spLocks noChangeAspect="1" noChangeArrowheads="1"/>
              </p:cNvSpPr>
              <p:nvPr/>
            </p:nvSpPr>
            <p:spPr bwMode="auto">
              <a:xfrm rot="5400000">
                <a:off x="2225" y="2213"/>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8" name="AutoShape 159"/>
              <p:cNvSpPr>
                <a:spLocks noChangeAspect="1" noChangeArrowheads="1"/>
              </p:cNvSpPr>
              <p:nvPr/>
            </p:nvSpPr>
            <p:spPr bwMode="auto">
              <a:xfrm rot="5400000">
                <a:off x="2995" y="1390"/>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9" name="AutoShape 160"/>
              <p:cNvSpPr>
                <a:spLocks noChangeAspect="1" noChangeArrowheads="1"/>
              </p:cNvSpPr>
              <p:nvPr/>
            </p:nvSpPr>
            <p:spPr bwMode="auto">
              <a:xfrm rot="5400000">
                <a:off x="2997" y="1796"/>
                <a:ext cx="307" cy="305"/>
              </a:xfrm>
              <a:prstGeom prst="roundRect">
                <a:avLst>
                  <a:gd name="adj" fmla="val 1083"/>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0" name="AutoShape 161"/>
              <p:cNvSpPr>
                <a:spLocks noChangeAspect="1" noChangeArrowheads="1"/>
              </p:cNvSpPr>
              <p:nvPr/>
            </p:nvSpPr>
            <p:spPr bwMode="auto">
              <a:xfrm rot="5400000">
                <a:off x="2995" y="2217"/>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1" name="AutoShape 162"/>
              <p:cNvSpPr>
                <a:spLocks noChangeAspect="1" noChangeArrowheads="1"/>
              </p:cNvSpPr>
              <p:nvPr/>
            </p:nvSpPr>
            <p:spPr bwMode="auto">
              <a:xfrm rot="5400000">
                <a:off x="2995" y="2604"/>
                <a:ext cx="312"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2" name="AutoShape 163"/>
              <p:cNvSpPr>
                <a:spLocks noChangeAspect="1" noChangeArrowheads="1"/>
              </p:cNvSpPr>
              <p:nvPr/>
            </p:nvSpPr>
            <p:spPr bwMode="auto">
              <a:xfrm rot="5400000">
                <a:off x="1821" y="2604"/>
                <a:ext cx="313"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3" name="AutoShape 164"/>
              <p:cNvSpPr>
                <a:spLocks noChangeAspect="1" noChangeArrowheads="1"/>
              </p:cNvSpPr>
              <p:nvPr/>
            </p:nvSpPr>
            <p:spPr bwMode="auto">
              <a:xfrm rot="5400000">
                <a:off x="2608" y="2598"/>
                <a:ext cx="309" cy="305"/>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4" name="AutoShape 165"/>
              <p:cNvSpPr>
                <a:spLocks noChangeAspect="1" noChangeArrowheads="1"/>
              </p:cNvSpPr>
              <p:nvPr/>
            </p:nvSpPr>
            <p:spPr bwMode="auto">
              <a:xfrm rot="5400000">
                <a:off x="2228" y="2598"/>
                <a:ext cx="309" cy="306"/>
              </a:xfrm>
              <a:prstGeom prst="roundRect">
                <a:avLst>
                  <a:gd name="adj" fmla="val 1060"/>
                </a:avLst>
              </a:prstGeom>
              <a:grpFill/>
              <a:ln w="2222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sp>
          <p:nvSpPr>
            <p:cNvPr id="5" name="AutoShape 166"/>
            <p:cNvSpPr>
              <a:spLocks noChangeAspect="1" noChangeArrowheads="1"/>
            </p:cNvSpPr>
            <p:nvPr/>
          </p:nvSpPr>
          <p:spPr bwMode="auto">
            <a:xfrm rot="5400000">
              <a:off x="3870" y="1578"/>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 name="AutoShape 167"/>
            <p:cNvSpPr>
              <a:spLocks noChangeAspect="1" noChangeArrowheads="1"/>
            </p:cNvSpPr>
            <p:nvPr/>
          </p:nvSpPr>
          <p:spPr bwMode="auto">
            <a:xfrm rot="5400000">
              <a:off x="3871" y="1697"/>
              <a:ext cx="90"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 name="AutoShape 168"/>
            <p:cNvSpPr>
              <a:spLocks noChangeAspect="1" noChangeArrowheads="1"/>
            </p:cNvSpPr>
            <p:nvPr/>
          </p:nvSpPr>
          <p:spPr bwMode="auto">
            <a:xfrm rot="5400000">
              <a:off x="4122" y="157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 name="AutoShape 169"/>
            <p:cNvSpPr>
              <a:spLocks noChangeAspect="1" noChangeArrowheads="1"/>
            </p:cNvSpPr>
            <p:nvPr/>
          </p:nvSpPr>
          <p:spPr bwMode="auto">
            <a:xfrm rot="5400000">
              <a:off x="4122" y="169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9" name="AutoShape 170"/>
            <p:cNvSpPr>
              <a:spLocks noChangeAspect="1" noChangeArrowheads="1"/>
            </p:cNvSpPr>
            <p:nvPr/>
          </p:nvSpPr>
          <p:spPr bwMode="auto">
            <a:xfrm rot="5400000">
              <a:off x="4000" y="157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0" name="AutoShape 171"/>
            <p:cNvSpPr>
              <a:spLocks noChangeAspect="1" noChangeArrowheads="1"/>
            </p:cNvSpPr>
            <p:nvPr/>
          </p:nvSpPr>
          <p:spPr bwMode="auto">
            <a:xfrm rot="5400000">
              <a:off x="4000" y="169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1" name="AutoShape 172"/>
            <p:cNvSpPr>
              <a:spLocks noChangeAspect="1" noChangeArrowheads="1"/>
            </p:cNvSpPr>
            <p:nvPr/>
          </p:nvSpPr>
          <p:spPr bwMode="auto">
            <a:xfrm rot="5400000">
              <a:off x="3870" y="1821"/>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2" name="AutoShape 173"/>
            <p:cNvSpPr>
              <a:spLocks noChangeAspect="1" noChangeArrowheads="1"/>
            </p:cNvSpPr>
            <p:nvPr/>
          </p:nvSpPr>
          <p:spPr bwMode="auto">
            <a:xfrm rot="5400000">
              <a:off x="4122" y="182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3" name="AutoShape 174"/>
            <p:cNvSpPr>
              <a:spLocks noChangeAspect="1" noChangeArrowheads="1"/>
            </p:cNvSpPr>
            <p:nvPr/>
          </p:nvSpPr>
          <p:spPr bwMode="auto">
            <a:xfrm rot="5400000">
              <a:off x="4000" y="182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4" name="AutoShape 175"/>
            <p:cNvSpPr>
              <a:spLocks noChangeAspect="1" noChangeArrowheads="1"/>
            </p:cNvSpPr>
            <p:nvPr/>
          </p:nvSpPr>
          <p:spPr bwMode="auto">
            <a:xfrm rot="5400000">
              <a:off x="4247" y="1578"/>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5" name="AutoShape 176"/>
            <p:cNvSpPr>
              <a:spLocks noChangeAspect="1" noChangeArrowheads="1"/>
            </p:cNvSpPr>
            <p:nvPr/>
          </p:nvSpPr>
          <p:spPr bwMode="auto">
            <a:xfrm rot="5400000">
              <a:off x="4248" y="1697"/>
              <a:ext cx="90"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6" name="AutoShape 177"/>
            <p:cNvSpPr>
              <a:spLocks noChangeAspect="1" noChangeArrowheads="1"/>
            </p:cNvSpPr>
            <p:nvPr/>
          </p:nvSpPr>
          <p:spPr bwMode="auto">
            <a:xfrm rot="5400000">
              <a:off x="4246" y="1822"/>
              <a:ext cx="93"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7" name="AutoShape 178"/>
            <p:cNvSpPr>
              <a:spLocks noChangeAspect="1" noChangeArrowheads="1"/>
            </p:cNvSpPr>
            <p:nvPr/>
          </p:nvSpPr>
          <p:spPr bwMode="auto">
            <a:xfrm rot="5400000">
              <a:off x="4247" y="1936"/>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8" name="AutoShape 179"/>
            <p:cNvSpPr>
              <a:spLocks noChangeAspect="1" noChangeArrowheads="1"/>
            </p:cNvSpPr>
            <p:nvPr/>
          </p:nvSpPr>
          <p:spPr bwMode="auto">
            <a:xfrm rot="5400000">
              <a:off x="3871" y="1936"/>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19" name="AutoShape 180"/>
            <p:cNvSpPr>
              <a:spLocks noChangeAspect="1" noChangeArrowheads="1"/>
            </p:cNvSpPr>
            <p:nvPr/>
          </p:nvSpPr>
          <p:spPr bwMode="auto">
            <a:xfrm rot="5400000">
              <a:off x="4122" y="1934"/>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0" name="AutoShape 181"/>
            <p:cNvSpPr>
              <a:spLocks noChangeAspect="1" noChangeArrowheads="1"/>
            </p:cNvSpPr>
            <p:nvPr/>
          </p:nvSpPr>
          <p:spPr bwMode="auto">
            <a:xfrm rot="5400000">
              <a:off x="4001" y="1934"/>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1" name="AutoShape 182"/>
            <p:cNvSpPr>
              <a:spLocks noChangeAspect="1" noChangeArrowheads="1"/>
            </p:cNvSpPr>
            <p:nvPr/>
          </p:nvSpPr>
          <p:spPr bwMode="auto">
            <a:xfrm rot="5400000">
              <a:off x="3836" y="1610"/>
              <a:ext cx="93"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2" name="AutoShape 183"/>
            <p:cNvSpPr>
              <a:spLocks noChangeAspect="1" noChangeArrowheads="1"/>
            </p:cNvSpPr>
            <p:nvPr/>
          </p:nvSpPr>
          <p:spPr bwMode="auto">
            <a:xfrm rot="5400000">
              <a:off x="3838" y="1729"/>
              <a:ext cx="90" cy="97"/>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3" name="AutoShape 184"/>
            <p:cNvSpPr>
              <a:spLocks noChangeAspect="1" noChangeArrowheads="1"/>
            </p:cNvSpPr>
            <p:nvPr/>
          </p:nvSpPr>
          <p:spPr bwMode="auto">
            <a:xfrm rot="5400000">
              <a:off x="4088" y="1608"/>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 name="AutoShape 185"/>
            <p:cNvSpPr>
              <a:spLocks noChangeAspect="1" noChangeArrowheads="1"/>
            </p:cNvSpPr>
            <p:nvPr/>
          </p:nvSpPr>
          <p:spPr bwMode="auto">
            <a:xfrm rot="5400000">
              <a:off x="4088" y="1728"/>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 name="AutoShape 186"/>
            <p:cNvSpPr>
              <a:spLocks noChangeAspect="1" noChangeArrowheads="1"/>
            </p:cNvSpPr>
            <p:nvPr/>
          </p:nvSpPr>
          <p:spPr bwMode="auto">
            <a:xfrm rot="5400000">
              <a:off x="3966" y="1608"/>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 name="AutoShape 187"/>
            <p:cNvSpPr>
              <a:spLocks noChangeAspect="1" noChangeArrowheads="1"/>
            </p:cNvSpPr>
            <p:nvPr/>
          </p:nvSpPr>
          <p:spPr bwMode="auto">
            <a:xfrm rot="5400000">
              <a:off x="3966" y="1728"/>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7" name="AutoShape 188"/>
            <p:cNvSpPr>
              <a:spLocks noChangeAspect="1" noChangeArrowheads="1"/>
            </p:cNvSpPr>
            <p:nvPr/>
          </p:nvSpPr>
          <p:spPr bwMode="auto">
            <a:xfrm rot="5400000">
              <a:off x="3837" y="1853"/>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8" name="AutoShape 189"/>
            <p:cNvSpPr>
              <a:spLocks noChangeAspect="1" noChangeArrowheads="1"/>
            </p:cNvSpPr>
            <p:nvPr/>
          </p:nvSpPr>
          <p:spPr bwMode="auto">
            <a:xfrm rot="5400000">
              <a:off x="4087" y="1852"/>
              <a:ext cx="93"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9" name="AutoShape 190"/>
            <p:cNvSpPr>
              <a:spLocks noChangeAspect="1" noChangeArrowheads="1"/>
            </p:cNvSpPr>
            <p:nvPr/>
          </p:nvSpPr>
          <p:spPr bwMode="auto">
            <a:xfrm rot="5400000">
              <a:off x="3965" y="1852"/>
              <a:ext cx="93"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0" name="AutoShape 191"/>
            <p:cNvSpPr>
              <a:spLocks noChangeAspect="1" noChangeArrowheads="1"/>
            </p:cNvSpPr>
            <p:nvPr/>
          </p:nvSpPr>
          <p:spPr bwMode="auto">
            <a:xfrm rot="5400000">
              <a:off x="4213" y="1609"/>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1" name="AutoShape 192"/>
            <p:cNvSpPr>
              <a:spLocks noChangeAspect="1" noChangeArrowheads="1"/>
            </p:cNvSpPr>
            <p:nvPr/>
          </p:nvSpPr>
          <p:spPr bwMode="auto">
            <a:xfrm rot="5400000">
              <a:off x="4213" y="1729"/>
              <a:ext cx="91"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2" name="AutoShape 193"/>
            <p:cNvSpPr>
              <a:spLocks noChangeAspect="1" noChangeArrowheads="1"/>
            </p:cNvSpPr>
            <p:nvPr/>
          </p:nvSpPr>
          <p:spPr bwMode="auto">
            <a:xfrm rot="5400000">
              <a:off x="4214" y="1853"/>
              <a:ext cx="91"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3" name="AutoShape 194"/>
            <p:cNvSpPr>
              <a:spLocks noChangeAspect="1" noChangeArrowheads="1"/>
            </p:cNvSpPr>
            <p:nvPr/>
          </p:nvSpPr>
          <p:spPr bwMode="auto">
            <a:xfrm rot="5400000">
              <a:off x="4213" y="196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4" name="AutoShape 195"/>
            <p:cNvSpPr>
              <a:spLocks noChangeAspect="1" noChangeArrowheads="1"/>
            </p:cNvSpPr>
            <p:nvPr/>
          </p:nvSpPr>
          <p:spPr bwMode="auto">
            <a:xfrm rot="5400000">
              <a:off x="3837" y="1967"/>
              <a:ext cx="91"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5" name="AutoShape 196"/>
            <p:cNvSpPr>
              <a:spLocks noChangeAspect="1" noChangeArrowheads="1"/>
            </p:cNvSpPr>
            <p:nvPr/>
          </p:nvSpPr>
          <p:spPr bwMode="auto">
            <a:xfrm rot="5400000">
              <a:off x="4090" y="1965"/>
              <a:ext cx="90"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6" name="AutoShape 197"/>
            <p:cNvSpPr>
              <a:spLocks noChangeAspect="1" noChangeArrowheads="1"/>
            </p:cNvSpPr>
            <p:nvPr/>
          </p:nvSpPr>
          <p:spPr bwMode="auto">
            <a:xfrm rot="5400000">
              <a:off x="3968" y="1965"/>
              <a:ext cx="90"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7" name="AutoShape 198"/>
            <p:cNvSpPr>
              <a:spLocks noChangeAspect="1" noChangeArrowheads="1"/>
            </p:cNvSpPr>
            <p:nvPr/>
          </p:nvSpPr>
          <p:spPr bwMode="auto">
            <a:xfrm rot="5400000">
              <a:off x="3803" y="164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8" name="AutoShape 199"/>
            <p:cNvSpPr>
              <a:spLocks noChangeAspect="1" noChangeArrowheads="1"/>
            </p:cNvSpPr>
            <p:nvPr/>
          </p:nvSpPr>
          <p:spPr bwMode="auto">
            <a:xfrm rot="5400000">
              <a:off x="3803" y="1760"/>
              <a:ext cx="91"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39" name="AutoShape 200"/>
            <p:cNvSpPr>
              <a:spLocks noChangeAspect="1" noChangeArrowheads="1"/>
            </p:cNvSpPr>
            <p:nvPr/>
          </p:nvSpPr>
          <p:spPr bwMode="auto">
            <a:xfrm rot="5400000">
              <a:off x="4054" y="1639"/>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0" name="AutoShape 201"/>
            <p:cNvSpPr>
              <a:spLocks noChangeAspect="1" noChangeArrowheads="1"/>
            </p:cNvSpPr>
            <p:nvPr/>
          </p:nvSpPr>
          <p:spPr bwMode="auto">
            <a:xfrm rot="5400000">
              <a:off x="4054" y="1759"/>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1" name="AutoShape 202"/>
            <p:cNvSpPr>
              <a:spLocks noChangeAspect="1" noChangeArrowheads="1"/>
            </p:cNvSpPr>
            <p:nvPr/>
          </p:nvSpPr>
          <p:spPr bwMode="auto">
            <a:xfrm rot="5400000">
              <a:off x="3932" y="1639"/>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2" name="AutoShape 203"/>
            <p:cNvSpPr>
              <a:spLocks noChangeAspect="1" noChangeArrowheads="1"/>
            </p:cNvSpPr>
            <p:nvPr/>
          </p:nvSpPr>
          <p:spPr bwMode="auto">
            <a:xfrm rot="5400000">
              <a:off x="3932" y="1759"/>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3" name="AutoShape 204"/>
            <p:cNvSpPr>
              <a:spLocks noChangeAspect="1" noChangeArrowheads="1"/>
            </p:cNvSpPr>
            <p:nvPr/>
          </p:nvSpPr>
          <p:spPr bwMode="auto">
            <a:xfrm rot="5400000">
              <a:off x="3803" y="1884"/>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4" name="AutoShape 205"/>
            <p:cNvSpPr>
              <a:spLocks noChangeAspect="1" noChangeArrowheads="1"/>
            </p:cNvSpPr>
            <p:nvPr/>
          </p:nvSpPr>
          <p:spPr bwMode="auto">
            <a:xfrm rot="5400000">
              <a:off x="4055" y="1882"/>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5" name="AutoShape 206"/>
            <p:cNvSpPr>
              <a:spLocks noChangeAspect="1" noChangeArrowheads="1"/>
            </p:cNvSpPr>
            <p:nvPr/>
          </p:nvSpPr>
          <p:spPr bwMode="auto">
            <a:xfrm rot="5400000">
              <a:off x="3933" y="1882"/>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6" name="AutoShape 207"/>
            <p:cNvSpPr>
              <a:spLocks noChangeAspect="1" noChangeArrowheads="1"/>
            </p:cNvSpPr>
            <p:nvPr/>
          </p:nvSpPr>
          <p:spPr bwMode="auto">
            <a:xfrm rot="5400000">
              <a:off x="4179" y="164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7" name="AutoShape 208"/>
            <p:cNvSpPr>
              <a:spLocks noChangeAspect="1" noChangeArrowheads="1"/>
            </p:cNvSpPr>
            <p:nvPr/>
          </p:nvSpPr>
          <p:spPr bwMode="auto">
            <a:xfrm rot="5400000">
              <a:off x="4179" y="1760"/>
              <a:ext cx="91"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8" name="AutoShape 209"/>
            <p:cNvSpPr>
              <a:spLocks noChangeAspect="1" noChangeArrowheads="1"/>
            </p:cNvSpPr>
            <p:nvPr/>
          </p:nvSpPr>
          <p:spPr bwMode="auto">
            <a:xfrm rot="5400000">
              <a:off x="4180" y="1884"/>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49" name="AutoShape 210"/>
            <p:cNvSpPr>
              <a:spLocks noChangeAspect="1" noChangeArrowheads="1"/>
            </p:cNvSpPr>
            <p:nvPr/>
          </p:nvSpPr>
          <p:spPr bwMode="auto">
            <a:xfrm rot="5400000">
              <a:off x="4178" y="1998"/>
              <a:ext cx="93"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0" name="AutoShape 211"/>
            <p:cNvSpPr>
              <a:spLocks noChangeAspect="1" noChangeArrowheads="1"/>
            </p:cNvSpPr>
            <p:nvPr/>
          </p:nvSpPr>
          <p:spPr bwMode="auto">
            <a:xfrm rot="5400000">
              <a:off x="3802" y="1998"/>
              <a:ext cx="93"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1" name="AutoShape 212"/>
            <p:cNvSpPr>
              <a:spLocks noChangeAspect="1" noChangeArrowheads="1"/>
            </p:cNvSpPr>
            <p:nvPr/>
          </p:nvSpPr>
          <p:spPr bwMode="auto">
            <a:xfrm rot="5400000">
              <a:off x="4055" y="199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2" name="AutoShape 213"/>
            <p:cNvSpPr>
              <a:spLocks noChangeAspect="1" noChangeArrowheads="1"/>
            </p:cNvSpPr>
            <p:nvPr/>
          </p:nvSpPr>
          <p:spPr bwMode="auto">
            <a:xfrm rot="5400000">
              <a:off x="3933" y="1997"/>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3" name="AutoShape 214"/>
            <p:cNvSpPr>
              <a:spLocks noChangeAspect="1" noChangeArrowheads="1"/>
            </p:cNvSpPr>
            <p:nvPr/>
          </p:nvSpPr>
          <p:spPr bwMode="auto">
            <a:xfrm rot="5400000">
              <a:off x="3769" y="1672"/>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4" name="AutoShape 215"/>
            <p:cNvSpPr>
              <a:spLocks noChangeAspect="1" noChangeArrowheads="1"/>
            </p:cNvSpPr>
            <p:nvPr/>
          </p:nvSpPr>
          <p:spPr bwMode="auto">
            <a:xfrm rot="5400000">
              <a:off x="3770" y="1791"/>
              <a:ext cx="90"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5" name="AutoShape 216"/>
            <p:cNvSpPr>
              <a:spLocks noChangeAspect="1" noChangeArrowheads="1"/>
            </p:cNvSpPr>
            <p:nvPr/>
          </p:nvSpPr>
          <p:spPr bwMode="auto">
            <a:xfrm rot="5400000">
              <a:off x="4021" y="1670"/>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6" name="AutoShape 217"/>
            <p:cNvSpPr>
              <a:spLocks noChangeAspect="1" noChangeArrowheads="1"/>
            </p:cNvSpPr>
            <p:nvPr/>
          </p:nvSpPr>
          <p:spPr bwMode="auto">
            <a:xfrm rot="5400000">
              <a:off x="4021" y="179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7" name="AutoShape 218"/>
            <p:cNvSpPr>
              <a:spLocks noChangeAspect="1" noChangeArrowheads="1"/>
            </p:cNvSpPr>
            <p:nvPr/>
          </p:nvSpPr>
          <p:spPr bwMode="auto">
            <a:xfrm rot="5400000">
              <a:off x="3899" y="1670"/>
              <a:ext cx="91"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8" name="AutoShape 219"/>
            <p:cNvSpPr>
              <a:spLocks noChangeAspect="1" noChangeArrowheads="1"/>
            </p:cNvSpPr>
            <p:nvPr/>
          </p:nvSpPr>
          <p:spPr bwMode="auto">
            <a:xfrm rot="5400000">
              <a:off x="3899" y="1790"/>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59" name="AutoShape 220"/>
            <p:cNvSpPr>
              <a:spLocks noChangeAspect="1" noChangeArrowheads="1"/>
            </p:cNvSpPr>
            <p:nvPr/>
          </p:nvSpPr>
          <p:spPr bwMode="auto">
            <a:xfrm rot="5400000">
              <a:off x="3769" y="1915"/>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0" name="AutoShape 221"/>
            <p:cNvSpPr>
              <a:spLocks noChangeAspect="1" noChangeArrowheads="1"/>
            </p:cNvSpPr>
            <p:nvPr/>
          </p:nvSpPr>
          <p:spPr bwMode="auto">
            <a:xfrm rot="5400000">
              <a:off x="4021" y="1914"/>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1" name="AutoShape 222"/>
            <p:cNvSpPr>
              <a:spLocks noChangeAspect="1" noChangeArrowheads="1"/>
            </p:cNvSpPr>
            <p:nvPr/>
          </p:nvSpPr>
          <p:spPr bwMode="auto">
            <a:xfrm rot="5400000">
              <a:off x="3899" y="1914"/>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2" name="AutoShape 223"/>
            <p:cNvSpPr>
              <a:spLocks noChangeAspect="1" noChangeArrowheads="1"/>
            </p:cNvSpPr>
            <p:nvPr/>
          </p:nvSpPr>
          <p:spPr bwMode="auto">
            <a:xfrm rot="5400000">
              <a:off x="4146" y="1672"/>
              <a:ext cx="91"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3" name="AutoShape 224"/>
            <p:cNvSpPr>
              <a:spLocks noChangeAspect="1" noChangeArrowheads="1"/>
            </p:cNvSpPr>
            <p:nvPr/>
          </p:nvSpPr>
          <p:spPr bwMode="auto">
            <a:xfrm rot="5400000">
              <a:off x="4147" y="1791"/>
              <a:ext cx="90" cy="97"/>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4" name="AutoShape 225"/>
            <p:cNvSpPr>
              <a:spLocks noChangeAspect="1" noChangeArrowheads="1"/>
            </p:cNvSpPr>
            <p:nvPr/>
          </p:nvSpPr>
          <p:spPr bwMode="auto">
            <a:xfrm rot="5400000">
              <a:off x="4146" y="1915"/>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5" name="AutoShape 226"/>
            <p:cNvSpPr>
              <a:spLocks noChangeAspect="1" noChangeArrowheads="1"/>
            </p:cNvSpPr>
            <p:nvPr/>
          </p:nvSpPr>
          <p:spPr bwMode="auto">
            <a:xfrm rot="5400000">
              <a:off x="4146" y="2029"/>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6" name="AutoShape 227"/>
            <p:cNvSpPr>
              <a:spLocks noChangeAspect="1" noChangeArrowheads="1"/>
            </p:cNvSpPr>
            <p:nvPr/>
          </p:nvSpPr>
          <p:spPr bwMode="auto">
            <a:xfrm rot="5400000">
              <a:off x="3769" y="2029"/>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7" name="AutoShape 228"/>
            <p:cNvSpPr>
              <a:spLocks noChangeAspect="1" noChangeArrowheads="1"/>
            </p:cNvSpPr>
            <p:nvPr/>
          </p:nvSpPr>
          <p:spPr bwMode="auto">
            <a:xfrm rot="5400000">
              <a:off x="4022" y="2027"/>
              <a:ext cx="90"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8" name="AutoShape 229"/>
            <p:cNvSpPr>
              <a:spLocks noChangeAspect="1" noChangeArrowheads="1"/>
            </p:cNvSpPr>
            <p:nvPr/>
          </p:nvSpPr>
          <p:spPr bwMode="auto">
            <a:xfrm rot="5400000">
              <a:off x="3900" y="2027"/>
              <a:ext cx="90"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69" name="AutoShape 230"/>
            <p:cNvSpPr>
              <a:spLocks noChangeAspect="1" noChangeArrowheads="1"/>
            </p:cNvSpPr>
            <p:nvPr/>
          </p:nvSpPr>
          <p:spPr bwMode="auto">
            <a:xfrm rot="5400000">
              <a:off x="3735" y="1702"/>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0" name="AutoShape 231"/>
            <p:cNvSpPr>
              <a:spLocks noChangeAspect="1" noChangeArrowheads="1"/>
            </p:cNvSpPr>
            <p:nvPr/>
          </p:nvSpPr>
          <p:spPr bwMode="auto">
            <a:xfrm rot="5400000">
              <a:off x="3736" y="1822"/>
              <a:ext cx="90" cy="98"/>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1" name="AutoShape 232"/>
            <p:cNvSpPr>
              <a:spLocks noChangeAspect="1" noChangeArrowheads="1"/>
            </p:cNvSpPr>
            <p:nvPr/>
          </p:nvSpPr>
          <p:spPr bwMode="auto">
            <a:xfrm rot="5400000">
              <a:off x="3987" y="1701"/>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2" name="AutoShape 233"/>
            <p:cNvSpPr>
              <a:spLocks noChangeAspect="1" noChangeArrowheads="1"/>
            </p:cNvSpPr>
            <p:nvPr/>
          </p:nvSpPr>
          <p:spPr bwMode="auto">
            <a:xfrm rot="5400000">
              <a:off x="3987" y="1822"/>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3" name="AutoShape 234"/>
            <p:cNvSpPr>
              <a:spLocks noChangeAspect="1" noChangeArrowheads="1"/>
            </p:cNvSpPr>
            <p:nvPr/>
          </p:nvSpPr>
          <p:spPr bwMode="auto">
            <a:xfrm rot="5400000">
              <a:off x="3865" y="1701"/>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4" name="AutoShape 235"/>
            <p:cNvSpPr>
              <a:spLocks noChangeAspect="1" noChangeArrowheads="1"/>
            </p:cNvSpPr>
            <p:nvPr/>
          </p:nvSpPr>
          <p:spPr bwMode="auto">
            <a:xfrm rot="5400000">
              <a:off x="3865" y="1822"/>
              <a:ext cx="91"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5" name="AutoShape 236"/>
            <p:cNvSpPr>
              <a:spLocks noChangeAspect="1" noChangeArrowheads="1"/>
            </p:cNvSpPr>
            <p:nvPr/>
          </p:nvSpPr>
          <p:spPr bwMode="auto">
            <a:xfrm rot="5400000">
              <a:off x="3735" y="1946"/>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6" name="AutoShape 237"/>
            <p:cNvSpPr>
              <a:spLocks noChangeAspect="1" noChangeArrowheads="1"/>
            </p:cNvSpPr>
            <p:nvPr/>
          </p:nvSpPr>
          <p:spPr bwMode="auto">
            <a:xfrm rot="5400000">
              <a:off x="3987" y="1945"/>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7" name="AutoShape 238"/>
            <p:cNvSpPr>
              <a:spLocks noChangeAspect="1" noChangeArrowheads="1"/>
            </p:cNvSpPr>
            <p:nvPr/>
          </p:nvSpPr>
          <p:spPr bwMode="auto">
            <a:xfrm rot="5400000">
              <a:off x="3865" y="1945"/>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8" name="AutoShape 239"/>
            <p:cNvSpPr>
              <a:spLocks noChangeAspect="1" noChangeArrowheads="1"/>
            </p:cNvSpPr>
            <p:nvPr/>
          </p:nvSpPr>
          <p:spPr bwMode="auto">
            <a:xfrm rot="5400000">
              <a:off x="4112" y="1703"/>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79" name="AutoShape 240"/>
            <p:cNvSpPr>
              <a:spLocks noChangeAspect="1" noChangeArrowheads="1"/>
            </p:cNvSpPr>
            <p:nvPr/>
          </p:nvSpPr>
          <p:spPr bwMode="auto">
            <a:xfrm rot="5400000">
              <a:off x="4113" y="1822"/>
              <a:ext cx="90" cy="97"/>
            </a:xfrm>
            <a:prstGeom prst="roundRect">
              <a:avLst>
                <a:gd name="adj" fmla="val 1083"/>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0" name="AutoShape 241"/>
            <p:cNvSpPr>
              <a:spLocks noChangeAspect="1" noChangeArrowheads="1"/>
            </p:cNvSpPr>
            <p:nvPr/>
          </p:nvSpPr>
          <p:spPr bwMode="auto">
            <a:xfrm rot="5400000">
              <a:off x="4112" y="1946"/>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1" name="AutoShape 242"/>
            <p:cNvSpPr>
              <a:spLocks noChangeAspect="1" noChangeArrowheads="1"/>
            </p:cNvSpPr>
            <p:nvPr/>
          </p:nvSpPr>
          <p:spPr bwMode="auto">
            <a:xfrm rot="5400000">
              <a:off x="4112" y="2060"/>
              <a:ext cx="92" cy="97"/>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2" name="AutoShape 243"/>
            <p:cNvSpPr>
              <a:spLocks noChangeAspect="1" noChangeArrowheads="1"/>
            </p:cNvSpPr>
            <p:nvPr/>
          </p:nvSpPr>
          <p:spPr bwMode="auto">
            <a:xfrm rot="5400000">
              <a:off x="3735" y="2060"/>
              <a:ext cx="92"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3" name="AutoShape 244"/>
            <p:cNvSpPr>
              <a:spLocks noChangeAspect="1" noChangeArrowheads="1"/>
            </p:cNvSpPr>
            <p:nvPr/>
          </p:nvSpPr>
          <p:spPr bwMode="auto">
            <a:xfrm rot="5400000">
              <a:off x="3987" y="2059"/>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84" name="AutoShape 245"/>
            <p:cNvSpPr>
              <a:spLocks noChangeAspect="1" noChangeArrowheads="1"/>
            </p:cNvSpPr>
            <p:nvPr/>
          </p:nvSpPr>
          <p:spPr bwMode="auto">
            <a:xfrm rot="5400000">
              <a:off x="3865" y="2059"/>
              <a:ext cx="91" cy="98"/>
            </a:xfrm>
            <a:prstGeom prst="roundRect">
              <a:avLst>
                <a:gd name="adj" fmla="val 1060"/>
              </a:avLst>
            </a:prstGeom>
            <a:grpFill/>
            <a:ln w="28575">
              <a:solidFill>
                <a:schemeClr val="accent4">
                  <a:lumMod val="10000"/>
                </a:schemeClr>
              </a:solidFill>
              <a:round/>
              <a:headEnd/>
              <a:tailEnd/>
            </a:ln>
          </p:spPr>
          <p:txBody>
            <a:bodyPr wrap="none" anchor="ct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grpSp>
        <p:nvGrpSpPr>
          <p:cNvPr id="44035" name="Group 323"/>
          <p:cNvGrpSpPr>
            <a:grpSpLocks/>
          </p:cNvGrpSpPr>
          <p:nvPr/>
        </p:nvGrpSpPr>
        <p:grpSpPr bwMode="auto">
          <a:xfrm>
            <a:off x="3155950" y="2674938"/>
            <a:ext cx="623888" cy="228600"/>
            <a:chOff x="6705600" y="5014913"/>
            <a:chExt cx="623888" cy="228600"/>
          </a:xfrm>
        </p:grpSpPr>
        <p:grpSp>
          <p:nvGrpSpPr>
            <p:cNvPr id="246" name="Group 12"/>
            <p:cNvGrpSpPr>
              <a:grpSpLocks/>
            </p:cNvGrpSpPr>
            <p:nvPr/>
          </p:nvGrpSpPr>
          <p:grpSpPr bwMode="auto">
            <a:xfrm>
              <a:off x="6705600" y="5014913"/>
              <a:ext cx="360363" cy="228600"/>
              <a:chOff x="3776" y="3429"/>
              <a:chExt cx="274" cy="109"/>
            </a:xfrm>
            <a:noFill/>
          </p:grpSpPr>
          <p:sp>
            <p:nvSpPr>
              <p:cNvPr id="248" name="Rectangle 13"/>
              <p:cNvSpPr>
                <a:spLocks noChangeArrowheads="1"/>
              </p:cNvSpPr>
              <p:nvPr/>
            </p:nvSpPr>
            <p:spPr bwMode="auto">
              <a:xfrm>
                <a:off x="3894"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49" name="Rectangle 14"/>
              <p:cNvSpPr>
                <a:spLocks noChangeArrowheads="1"/>
              </p:cNvSpPr>
              <p:nvPr/>
            </p:nvSpPr>
            <p:spPr bwMode="auto">
              <a:xfrm>
                <a:off x="3946"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0" name="Rectangle 15"/>
              <p:cNvSpPr>
                <a:spLocks noChangeArrowheads="1"/>
              </p:cNvSpPr>
              <p:nvPr/>
            </p:nvSpPr>
            <p:spPr bwMode="auto">
              <a:xfrm>
                <a:off x="3998"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1" name="Line 16"/>
              <p:cNvSpPr>
                <a:spLocks noChangeShapeType="1"/>
              </p:cNvSpPr>
              <p:nvPr/>
            </p:nvSpPr>
            <p:spPr bwMode="auto">
              <a:xfrm>
                <a:off x="3776" y="3429"/>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2" name="Line 17"/>
              <p:cNvSpPr>
                <a:spLocks noChangeShapeType="1"/>
              </p:cNvSpPr>
              <p:nvPr/>
            </p:nvSpPr>
            <p:spPr bwMode="auto">
              <a:xfrm>
                <a:off x="3776" y="3538"/>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sp>
          <p:nvSpPr>
            <p:cNvPr id="44059" name="Line 18"/>
            <p:cNvSpPr>
              <a:spLocks noChangeShapeType="1"/>
            </p:cNvSpPr>
            <p:nvPr/>
          </p:nvSpPr>
          <p:spPr bwMode="auto">
            <a:xfrm>
              <a:off x="7075488" y="5127625"/>
              <a:ext cx="254000" cy="0"/>
            </a:xfrm>
            <a:prstGeom prst="line">
              <a:avLst/>
            </a:prstGeom>
            <a:noFill/>
            <a:ln w="34925">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cxnSp>
        <p:nvCxnSpPr>
          <p:cNvPr id="44036" name="Straight Connector 332"/>
          <p:cNvCxnSpPr>
            <a:cxnSpLocks noChangeShapeType="1"/>
          </p:cNvCxnSpPr>
          <p:nvPr/>
        </p:nvCxnSpPr>
        <p:spPr bwMode="auto">
          <a:xfrm rot="5400000">
            <a:off x="2850357" y="3359944"/>
            <a:ext cx="1828800" cy="1587"/>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cxnSp>
      <p:grpSp>
        <p:nvGrpSpPr>
          <p:cNvPr id="44037" name="Group 335"/>
          <p:cNvGrpSpPr>
            <a:grpSpLocks/>
          </p:cNvGrpSpPr>
          <p:nvPr/>
        </p:nvGrpSpPr>
        <p:grpSpPr bwMode="auto">
          <a:xfrm>
            <a:off x="3141663" y="3360738"/>
            <a:ext cx="623887" cy="228600"/>
            <a:chOff x="6705600" y="5014913"/>
            <a:chExt cx="623888" cy="228600"/>
          </a:xfrm>
        </p:grpSpPr>
        <p:grpSp>
          <p:nvGrpSpPr>
            <p:cNvPr id="253" name="Group 12"/>
            <p:cNvGrpSpPr>
              <a:grpSpLocks/>
            </p:cNvGrpSpPr>
            <p:nvPr/>
          </p:nvGrpSpPr>
          <p:grpSpPr bwMode="auto">
            <a:xfrm>
              <a:off x="6705600" y="5014913"/>
              <a:ext cx="360363" cy="228600"/>
              <a:chOff x="3776" y="3429"/>
              <a:chExt cx="274" cy="109"/>
            </a:xfrm>
            <a:noFill/>
          </p:grpSpPr>
          <p:sp>
            <p:nvSpPr>
              <p:cNvPr id="257" name="Rectangle 13"/>
              <p:cNvSpPr>
                <a:spLocks noChangeArrowheads="1"/>
              </p:cNvSpPr>
              <p:nvPr/>
            </p:nvSpPr>
            <p:spPr bwMode="auto">
              <a:xfrm>
                <a:off x="3894"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8" name="Rectangle 14"/>
              <p:cNvSpPr>
                <a:spLocks noChangeArrowheads="1"/>
              </p:cNvSpPr>
              <p:nvPr/>
            </p:nvSpPr>
            <p:spPr bwMode="auto">
              <a:xfrm>
                <a:off x="3946"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59" name="Rectangle 15"/>
              <p:cNvSpPr>
                <a:spLocks noChangeArrowheads="1"/>
              </p:cNvSpPr>
              <p:nvPr/>
            </p:nvSpPr>
            <p:spPr bwMode="auto">
              <a:xfrm>
                <a:off x="3998"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0" name="Line 16"/>
              <p:cNvSpPr>
                <a:spLocks noChangeShapeType="1"/>
              </p:cNvSpPr>
              <p:nvPr/>
            </p:nvSpPr>
            <p:spPr bwMode="auto">
              <a:xfrm>
                <a:off x="3776" y="3429"/>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1" name="Line 17"/>
              <p:cNvSpPr>
                <a:spLocks noChangeShapeType="1"/>
              </p:cNvSpPr>
              <p:nvPr/>
            </p:nvSpPr>
            <p:spPr bwMode="auto">
              <a:xfrm>
                <a:off x="3776" y="3538"/>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sp>
          <p:nvSpPr>
            <p:cNvPr id="44057" name="Line 18"/>
            <p:cNvSpPr>
              <a:spLocks noChangeShapeType="1"/>
            </p:cNvSpPr>
            <p:nvPr/>
          </p:nvSpPr>
          <p:spPr bwMode="auto">
            <a:xfrm>
              <a:off x="7075488" y="5127625"/>
              <a:ext cx="254000" cy="0"/>
            </a:xfrm>
            <a:prstGeom prst="line">
              <a:avLst/>
            </a:prstGeom>
            <a:noFill/>
            <a:ln w="34925">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grpSp>
        <p:nvGrpSpPr>
          <p:cNvPr id="44038" name="Group 343"/>
          <p:cNvGrpSpPr>
            <a:grpSpLocks/>
          </p:cNvGrpSpPr>
          <p:nvPr/>
        </p:nvGrpSpPr>
        <p:grpSpPr bwMode="auto">
          <a:xfrm>
            <a:off x="3141663" y="4122738"/>
            <a:ext cx="623887" cy="228600"/>
            <a:chOff x="6705600" y="5014913"/>
            <a:chExt cx="623888" cy="228600"/>
          </a:xfrm>
        </p:grpSpPr>
        <p:grpSp>
          <p:nvGrpSpPr>
            <p:cNvPr id="255" name="Group 12"/>
            <p:cNvGrpSpPr>
              <a:grpSpLocks/>
            </p:cNvGrpSpPr>
            <p:nvPr/>
          </p:nvGrpSpPr>
          <p:grpSpPr bwMode="auto">
            <a:xfrm>
              <a:off x="6705600" y="5014913"/>
              <a:ext cx="360363" cy="228600"/>
              <a:chOff x="3776" y="3429"/>
              <a:chExt cx="274" cy="109"/>
            </a:xfrm>
            <a:noFill/>
          </p:grpSpPr>
          <p:sp>
            <p:nvSpPr>
              <p:cNvPr id="265" name="Rectangle 13"/>
              <p:cNvSpPr>
                <a:spLocks noChangeArrowheads="1"/>
              </p:cNvSpPr>
              <p:nvPr/>
            </p:nvSpPr>
            <p:spPr bwMode="auto">
              <a:xfrm>
                <a:off x="3894"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6" name="Rectangle 14"/>
              <p:cNvSpPr>
                <a:spLocks noChangeArrowheads="1"/>
              </p:cNvSpPr>
              <p:nvPr/>
            </p:nvSpPr>
            <p:spPr bwMode="auto">
              <a:xfrm>
                <a:off x="3946"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7" name="Rectangle 15"/>
              <p:cNvSpPr>
                <a:spLocks noChangeArrowheads="1"/>
              </p:cNvSpPr>
              <p:nvPr/>
            </p:nvSpPr>
            <p:spPr bwMode="auto">
              <a:xfrm>
                <a:off x="3998" y="3429"/>
                <a:ext cx="52" cy="109"/>
              </a:xfrm>
              <a:prstGeom prst="rect">
                <a:avLst/>
              </a:prstGeom>
              <a:grpFill/>
              <a:ln w="34925" cap="flat" cmpd="sng" algn="ctr">
                <a:solidFill>
                  <a:schemeClr val="tx1"/>
                </a:solidFill>
                <a:prstDash val="solid"/>
                <a:miter lim="800000"/>
                <a:headEnd type="none" w="sm" len="sm"/>
                <a:tailEnd type="none" w="sm" len="sm"/>
              </a:ln>
            </p:spPr>
            <p:txBody>
              <a:bodyPr wrap="none"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8" name="Line 16"/>
              <p:cNvSpPr>
                <a:spLocks noChangeShapeType="1"/>
              </p:cNvSpPr>
              <p:nvPr/>
            </p:nvSpPr>
            <p:spPr bwMode="auto">
              <a:xfrm>
                <a:off x="3776" y="3429"/>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sp>
            <p:nvSpPr>
              <p:cNvPr id="269" name="Line 17"/>
              <p:cNvSpPr>
                <a:spLocks noChangeShapeType="1"/>
              </p:cNvSpPr>
              <p:nvPr/>
            </p:nvSpPr>
            <p:spPr bwMode="auto">
              <a:xfrm>
                <a:off x="3776" y="3538"/>
                <a:ext cx="118" cy="0"/>
              </a:xfrm>
              <a:prstGeom prst="line">
                <a:avLst/>
              </a:prstGeom>
              <a:grpFill/>
              <a:ln w="34925" cap="flat" cmpd="sng" algn="ctr">
                <a:solidFill>
                  <a:schemeClr val="tx1"/>
                </a:solidFill>
                <a:prstDash val="solid"/>
                <a:round/>
                <a:headEnd type="none" w="sm" len="sm"/>
                <a:tailEnd type="none" w="sm" len="sm"/>
              </a:ln>
            </p:spPr>
            <p:txBody>
              <a:bodyPr anchor="ctr">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cs typeface="Arial" charset="0"/>
                </a:endParaRPr>
              </a:p>
            </p:txBody>
          </p:sp>
        </p:grpSp>
        <p:sp>
          <p:nvSpPr>
            <p:cNvPr id="44055" name="Line 18"/>
            <p:cNvSpPr>
              <a:spLocks noChangeShapeType="1"/>
            </p:cNvSpPr>
            <p:nvPr/>
          </p:nvSpPr>
          <p:spPr bwMode="auto">
            <a:xfrm>
              <a:off x="7075488" y="5127625"/>
              <a:ext cx="254000" cy="0"/>
            </a:xfrm>
            <a:prstGeom prst="line">
              <a:avLst/>
            </a:prstGeom>
            <a:noFill/>
            <a:ln w="34925">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endParaRPr>
            </a:p>
          </p:txBody>
        </p:sp>
      </p:grpSp>
      <p:cxnSp>
        <p:nvCxnSpPr>
          <p:cNvPr id="44039" name="Straight Connector 351"/>
          <p:cNvCxnSpPr>
            <a:cxnSpLocks noChangeShapeType="1"/>
          </p:cNvCxnSpPr>
          <p:nvPr/>
        </p:nvCxnSpPr>
        <p:spPr bwMode="auto">
          <a:xfrm flipV="1">
            <a:off x="3765550" y="3132138"/>
            <a:ext cx="752475" cy="0"/>
          </a:xfrm>
          <a:prstGeom prst="line">
            <a:avLst/>
          </a:prstGeom>
          <a:noFill/>
          <a:ln w="34925">
            <a:solidFill>
              <a:schemeClr val="tx1"/>
            </a:solidFill>
            <a:round/>
            <a:headEnd/>
            <a:tailEnd/>
          </a:ln>
          <a:extLst>
            <a:ext uri="{909E8E84-426E-40dd-AFC4-6F175D3DCCD1}">
              <a14:hiddenFill xmlns:a14="http://schemas.microsoft.com/office/drawing/2010/main" xmlns="">
                <a:noFill/>
              </a14:hiddenFill>
            </a:ext>
          </a:extLst>
        </p:spPr>
      </p:cxnSp>
      <p:sp>
        <p:nvSpPr>
          <p:cNvPr id="271" name="Rectangle 270"/>
          <p:cNvSpPr/>
          <p:nvPr/>
        </p:nvSpPr>
        <p:spPr bwMode="auto">
          <a:xfrm>
            <a:off x="5364163" y="3817938"/>
            <a:ext cx="2057400" cy="304800"/>
          </a:xfrm>
          <a:prstGeom prst="rect">
            <a:avLst/>
          </a:prstGeom>
          <a:solidFill>
            <a:schemeClr val="accent1">
              <a:lumMod val="40000"/>
              <a:lumOff val="60000"/>
            </a:schemeClr>
          </a:solidFill>
          <a:ln w="9525" cap="flat" cmpd="sng" algn="ctr">
            <a:no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Arial" charset="0"/>
              <a:cs typeface="Arial" charset="0"/>
            </a:endParaRPr>
          </a:p>
        </p:txBody>
      </p:sp>
      <p:sp>
        <p:nvSpPr>
          <p:cNvPr id="272" name="Rectangle 271"/>
          <p:cNvSpPr/>
          <p:nvPr/>
        </p:nvSpPr>
        <p:spPr bwMode="auto">
          <a:xfrm>
            <a:off x="5275263" y="3513138"/>
            <a:ext cx="381000" cy="304800"/>
          </a:xfrm>
          <a:prstGeom prst="rect">
            <a:avLst/>
          </a:prstGeom>
          <a:solidFill>
            <a:schemeClr val="accent5"/>
          </a:solidFill>
          <a:ln w="9525" cap="flat" cmpd="sng" algn="ctr">
            <a:no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Arial" charset="0"/>
              <a:cs typeface="Arial" charset="0"/>
            </a:endParaRPr>
          </a:p>
        </p:txBody>
      </p:sp>
      <p:sp>
        <p:nvSpPr>
          <p:cNvPr id="273" name="Rectangle 272"/>
          <p:cNvSpPr/>
          <p:nvPr/>
        </p:nvSpPr>
        <p:spPr bwMode="auto">
          <a:xfrm>
            <a:off x="7180263" y="3513138"/>
            <a:ext cx="381000" cy="304800"/>
          </a:xfrm>
          <a:prstGeom prst="rect">
            <a:avLst/>
          </a:prstGeom>
          <a:solidFill>
            <a:schemeClr val="accent5"/>
          </a:solidFill>
          <a:ln w="9525" cap="flat" cmpd="sng" algn="ctr">
            <a:noFill/>
            <a:prstDash val="solid"/>
            <a:round/>
            <a:headEnd type="none" w="med" len="med"/>
            <a:tailEnd type="none" w="med" len="med"/>
          </a:ln>
          <a:effec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Arial" charset="0"/>
              <a:cs typeface="Arial" charset="0"/>
            </a:endParaRPr>
          </a:p>
        </p:txBody>
      </p:sp>
      <p:sp>
        <p:nvSpPr>
          <p:cNvPr id="44043" name="AutoShape 93"/>
          <p:cNvSpPr>
            <a:spLocks noChangeArrowheads="1"/>
          </p:cNvSpPr>
          <p:nvPr/>
        </p:nvSpPr>
        <p:spPr bwMode="auto">
          <a:xfrm rot="-5400000">
            <a:off x="1600200" y="2514600"/>
            <a:ext cx="990600" cy="1905000"/>
          </a:xfrm>
          <a:prstGeom prst="downArrow">
            <a:avLst>
              <a:gd name="adj1" fmla="val 50000"/>
              <a:gd name="adj2" fmla="val 60417"/>
            </a:avLst>
          </a:prstGeom>
          <a:solidFill>
            <a:schemeClr val="bg2"/>
          </a:solidFill>
          <a:ln w="57150">
            <a:solidFill>
              <a:schemeClr val="tx2"/>
            </a:solidFill>
            <a:miter lim="800000"/>
            <a:headEnd/>
            <a:tailEnd/>
          </a:ln>
        </p:spPr>
        <p:txBody>
          <a:bodyPr rot="10800000"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800" b="0" i="0" u="none" strike="noStrike" kern="1200" cap="none" spc="0" normalizeH="0" baseline="0" noProof="0">
              <a:ln>
                <a:noFill/>
              </a:ln>
              <a:solidFill>
                <a:prstClr val="white"/>
              </a:solidFill>
              <a:effectLst/>
              <a:uLnTx/>
              <a:uFillTx/>
              <a:latin typeface="Arial" charset="0"/>
              <a:ea typeface="ＭＳ Ｐゴシック" charset="0"/>
            </a:endParaRPr>
          </a:p>
        </p:txBody>
      </p:sp>
      <p:sp>
        <p:nvSpPr>
          <p:cNvPr id="44044" name="Rectangle 94"/>
          <p:cNvSpPr>
            <a:spLocks noChangeArrowheads="1"/>
          </p:cNvSpPr>
          <p:nvPr/>
        </p:nvSpPr>
        <p:spPr bwMode="auto">
          <a:xfrm>
            <a:off x="1219200" y="3276600"/>
            <a:ext cx="1336675" cy="304800"/>
          </a:xfrm>
          <a:prstGeom prst="rect">
            <a:avLst/>
          </a:prstGeom>
          <a:solidFill>
            <a:schemeClr val="bg2"/>
          </a:solidFill>
          <a:ln>
            <a:noFill/>
          </a:ln>
          <a:extLst>
            <a:ext uri="{91240B29-F687-4f45-9708-019B960494DF}">
              <a14:hiddenLine xmlns:a14="http://schemas.microsoft.com/office/drawing/2010/main" xmlns="" w="38100">
                <a:solidFill>
                  <a:srgbClr val="000000"/>
                </a:solidFill>
                <a:miter lim="800000"/>
                <a:headEnd/>
                <a:tailEnd/>
              </a14:hiddenLine>
            </a:ext>
          </a:extLst>
        </p:spPr>
        <p:txBody>
          <a:bodyPr wrap="none" anchor="ct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Requests</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endParaRPr>
          </a:p>
        </p:txBody>
      </p:sp>
      <p:sp>
        <p:nvSpPr>
          <p:cNvPr id="44045" name="Text Box 59"/>
          <p:cNvSpPr txBox="1">
            <a:spLocks noChangeArrowheads="1"/>
          </p:cNvSpPr>
          <p:nvPr/>
        </p:nvSpPr>
        <p:spPr bwMode="auto">
          <a:xfrm>
            <a:off x="4724400" y="4857750"/>
            <a:ext cx="3533775"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Server cluster/farm/cloud/grid</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Datacenter</a:t>
            </a:r>
          </a:p>
        </p:txBody>
      </p:sp>
      <p:sp>
        <p:nvSpPr>
          <p:cNvPr id="278" name="Rectangle 381"/>
          <p:cNvSpPr>
            <a:spLocks noChangeArrowheads="1"/>
          </p:cNvSpPr>
          <p:nvPr/>
        </p:nvSpPr>
        <p:spPr bwMode="auto">
          <a:xfrm>
            <a:off x="5275263" y="3817938"/>
            <a:ext cx="2286000" cy="338554"/>
          </a:xfrm>
          <a:prstGeom prst="rect">
            <a:avLst/>
          </a:prstGeom>
          <a:solidFill>
            <a:schemeClr val="accent5"/>
          </a:solidFill>
          <a:ln w="9525">
            <a:noFill/>
            <a:miter lim="800000"/>
            <a:headEnd/>
            <a:tailEnd/>
          </a:ln>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44047" name="Title 281"/>
          <p:cNvSpPr>
            <a:spLocks noGrp="1"/>
          </p:cNvSpPr>
          <p:nvPr>
            <p:ph type="title"/>
          </p:nvPr>
        </p:nvSpPr>
        <p:spPr/>
        <p:txBody>
          <a:bodyPr/>
          <a:lstStyle/>
          <a:p>
            <a:r>
              <a:rPr lang="en-US" dirty="0">
                <a:latin typeface="Arial" charset="0"/>
                <a:ea typeface="ＭＳ Ｐゴシック" charset="0"/>
              </a:rPr>
              <a:t>Scaling out services</a:t>
            </a:r>
          </a:p>
        </p:txBody>
      </p:sp>
      <p:sp>
        <p:nvSpPr>
          <p:cNvPr id="44048" name="Text Box 59"/>
          <p:cNvSpPr txBox="1">
            <a:spLocks noChangeArrowheads="1"/>
          </p:cNvSpPr>
          <p:nvPr/>
        </p:nvSpPr>
        <p:spPr bwMode="auto">
          <a:xfrm>
            <a:off x="4017963" y="1623043"/>
            <a:ext cx="1447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Magic dispatcher</a:t>
            </a:r>
          </a:p>
        </p:txBody>
      </p:sp>
      <p:cxnSp>
        <p:nvCxnSpPr>
          <p:cNvPr id="44049" name="Straight Connector 292"/>
          <p:cNvCxnSpPr>
            <a:cxnSpLocks noChangeShapeType="1"/>
          </p:cNvCxnSpPr>
          <p:nvPr/>
        </p:nvCxnSpPr>
        <p:spPr bwMode="auto">
          <a:xfrm rot="5400000" flipH="1" flipV="1">
            <a:off x="4229100" y="2476500"/>
            <a:ext cx="762000" cy="533400"/>
          </a:xfrm>
          <a:prstGeom prst="line">
            <a:avLst/>
          </a:prstGeom>
          <a:noFill/>
          <a:ln w="47625">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44050" name="Text Box 59"/>
          <p:cNvSpPr txBox="1">
            <a:spLocks noChangeArrowheads="1"/>
          </p:cNvSpPr>
          <p:nvPr/>
        </p:nvSpPr>
        <p:spPr bwMode="auto">
          <a:xfrm>
            <a:off x="381000" y="5715000"/>
            <a:ext cx="83058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Adding capacity</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Add interchangeable server “bricks” to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partition</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(“shard”) and/or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rPr>
              <a:t>replicate</a:t>
            </a: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 service functionality for scale and robustness.  Rent virtual servers on the fly from a cloud infrastructure (IaaS) provider.</a:t>
            </a:r>
          </a:p>
        </p:txBody>
      </p:sp>
      <p:sp>
        <p:nvSpPr>
          <p:cNvPr id="286" name="Text Box 59"/>
          <p:cNvSpPr txBox="1">
            <a:spLocks noChangeArrowheads="1"/>
          </p:cNvSpPr>
          <p:nvPr/>
        </p:nvSpPr>
        <p:spPr bwMode="auto">
          <a:xfrm>
            <a:off x="152400" y="2971800"/>
            <a:ext cx="91165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many</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many</a:t>
            </a:r>
          </a:p>
          <a:p>
            <a:pPr marL="0" marR="0" lvl="0" indent="0" algn="ctr"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r>
              <a:rPr kumimoji="0" lang="en-US" sz="2000" b="0" i="0" u="none" strike="noStrike" kern="1200" cap="none" spc="0" normalizeH="0" baseline="0" noProof="0" dirty="0">
                <a:ln>
                  <a:noFill/>
                </a:ln>
                <a:solidFill>
                  <a:srgbClr val="003367"/>
                </a:solidFill>
                <a:effectLst/>
                <a:uLnTx/>
                <a:uFillTx/>
                <a:latin typeface="Arial" charset="0"/>
                <a:ea typeface="ＭＳ Ｐゴシック" charset="0"/>
              </a:rPr>
              <a:t>clients</a:t>
            </a:r>
          </a:p>
        </p:txBody>
      </p:sp>
      <p:pic>
        <p:nvPicPr>
          <p:cNvPr id="271362" name="Picture 2" descr="Blade Server vs Rack Server">
            <a:extLst>
              <a:ext uri="{FF2B5EF4-FFF2-40B4-BE49-F238E27FC236}">
                <a16:creationId xmlns:a16="http://schemas.microsoft.com/office/drawing/2014/main" id="{1649AD9A-12CC-C547-B834-36A413E2D6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0263" y="0"/>
            <a:ext cx="1933851" cy="1585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644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CE2A222-9E1C-8A4D-9510-CB4ACE40EFD9}"/>
              </a:ext>
            </a:extLst>
          </p:cNvPr>
          <p:cNvSpPr/>
          <p:nvPr/>
        </p:nvSpPr>
        <p:spPr>
          <a:xfrm>
            <a:off x="1981200" y="6626423"/>
            <a:ext cx="7848600" cy="307777"/>
          </a:xfrm>
          <a:prstGeom prst="rect">
            <a:avLst/>
          </a:prstGeom>
        </p:spPr>
        <p:txBody>
          <a:bodyPr wrap="square">
            <a:spAutoFit/>
          </a:bodyPr>
          <a:lstStyle/>
          <a:p>
            <a:r>
              <a:rPr lang="en-US" sz="1400" dirty="0"/>
              <a:t>https://</a:t>
            </a:r>
            <a:r>
              <a:rPr lang="en-US" sz="1400" dirty="0" err="1"/>
              <a:t>landing.google.com</a:t>
            </a:r>
            <a:r>
              <a:rPr lang="en-US" sz="1400" dirty="0"/>
              <a:t>/</a:t>
            </a:r>
            <a:r>
              <a:rPr lang="en-US" sz="1400" dirty="0" err="1"/>
              <a:t>sre</a:t>
            </a:r>
            <a:r>
              <a:rPr lang="en-US" sz="1400" dirty="0"/>
              <a:t>/</a:t>
            </a:r>
            <a:r>
              <a:rPr lang="en-US" sz="1400" dirty="0" err="1"/>
              <a:t>sre</a:t>
            </a:r>
            <a:r>
              <a:rPr lang="en-US" sz="1400" dirty="0"/>
              <a:t>-book/chapters/production-environment</a:t>
            </a:r>
          </a:p>
        </p:txBody>
      </p:sp>
      <p:pic>
        <p:nvPicPr>
          <p:cNvPr id="5" name="Picture 4">
            <a:extLst>
              <a:ext uri="{FF2B5EF4-FFF2-40B4-BE49-F238E27FC236}">
                <a16:creationId xmlns:a16="http://schemas.microsoft.com/office/drawing/2014/main" id="{03882826-F331-094C-BF89-1B7DF2301D53}"/>
              </a:ext>
            </a:extLst>
          </p:cNvPr>
          <p:cNvPicPr>
            <a:picLocks noChangeAspect="1"/>
          </p:cNvPicPr>
          <p:nvPr/>
        </p:nvPicPr>
        <p:blipFill>
          <a:blip r:embed="rId2"/>
          <a:stretch>
            <a:fillRect/>
          </a:stretch>
        </p:blipFill>
        <p:spPr>
          <a:xfrm>
            <a:off x="0" y="31848"/>
            <a:ext cx="7848600" cy="2915889"/>
          </a:xfrm>
          <a:prstGeom prst="rect">
            <a:avLst/>
          </a:prstGeom>
        </p:spPr>
      </p:pic>
      <p:pic>
        <p:nvPicPr>
          <p:cNvPr id="2" name="Picture 1">
            <a:extLst>
              <a:ext uri="{FF2B5EF4-FFF2-40B4-BE49-F238E27FC236}">
                <a16:creationId xmlns:a16="http://schemas.microsoft.com/office/drawing/2014/main" id="{F0A0C756-0762-334A-BEE0-C4F3718D4DB6}"/>
              </a:ext>
            </a:extLst>
          </p:cNvPr>
          <p:cNvPicPr>
            <a:picLocks noChangeAspect="1"/>
          </p:cNvPicPr>
          <p:nvPr/>
        </p:nvPicPr>
        <p:blipFill>
          <a:blip r:embed="rId3"/>
          <a:stretch>
            <a:fillRect/>
          </a:stretch>
        </p:blipFill>
        <p:spPr>
          <a:xfrm>
            <a:off x="2047981" y="2861440"/>
            <a:ext cx="6943619" cy="3764984"/>
          </a:xfrm>
          <a:prstGeom prst="rect">
            <a:avLst/>
          </a:prstGeom>
        </p:spPr>
      </p:pic>
    </p:spTree>
    <p:extLst>
      <p:ext uri="{BB962C8B-B14F-4D97-AF65-F5344CB8AC3E}">
        <p14:creationId xmlns:p14="http://schemas.microsoft.com/office/powerpoint/2010/main" val="3353288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337-96B1-ED48-BA62-38CE221854C0}"/>
              </a:ext>
            </a:extLst>
          </p:cNvPr>
          <p:cNvSpPr>
            <a:spLocks noGrp="1"/>
          </p:cNvSpPr>
          <p:nvPr>
            <p:ph type="title"/>
          </p:nvPr>
        </p:nvSpPr>
        <p:spPr/>
        <p:txBody>
          <a:bodyPr/>
          <a:lstStyle/>
          <a:p>
            <a:r>
              <a:rPr lang="en-US" dirty="0"/>
              <a:t>What about failures?</a:t>
            </a:r>
          </a:p>
        </p:txBody>
      </p:sp>
      <p:sp>
        <p:nvSpPr>
          <p:cNvPr id="3" name="Content Placeholder 2">
            <a:extLst>
              <a:ext uri="{FF2B5EF4-FFF2-40B4-BE49-F238E27FC236}">
                <a16:creationId xmlns:a16="http://schemas.microsoft.com/office/drawing/2014/main" id="{5E828DB6-847E-CF41-B48C-0DF25F64C1C9}"/>
              </a:ext>
            </a:extLst>
          </p:cNvPr>
          <p:cNvSpPr>
            <a:spLocks noGrp="1"/>
          </p:cNvSpPr>
          <p:nvPr>
            <p:ph idx="1"/>
          </p:nvPr>
        </p:nvSpPr>
        <p:spPr/>
        <p:txBody>
          <a:bodyPr/>
          <a:lstStyle/>
          <a:p>
            <a:r>
              <a:rPr lang="en-US" b="1" dirty="0">
                <a:latin typeface="Arial" charset="0"/>
                <a:ea typeface="ＭＳ Ｐゴシック" charset="0"/>
              </a:rPr>
              <a:t>Nodes fail.  Servers fail</a:t>
            </a:r>
            <a:r>
              <a:rPr lang="en-US" dirty="0">
                <a:latin typeface="Arial" charset="0"/>
                <a:ea typeface="ＭＳ Ｐゴシック" charset="0"/>
              </a:rPr>
              <a:t>.  Here’s a reasonable set of assumptions about failure properties:</a:t>
            </a:r>
          </a:p>
          <a:p>
            <a:pPr marL="782638" lvl="1"/>
            <a:r>
              <a:rPr lang="en-US" b="1" dirty="0">
                <a:solidFill>
                  <a:srgbClr val="651222"/>
                </a:solidFill>
                <a:latin typeface="Arial" charset="0"/>
                <a:ea typeface="ＭＳ Ｐゴシック" charset="0"/>
              </a:rPr>
              <a:t>Fail-stop</a:t>
            </a:r>
            <a:r>
              <a:rPr lang="en-US" dirty="0">
                <a:latin typeface="Arial" charset="0"/>
                <a:ea typeface="ＭＳ Ｐゴシック" charset="0"/>
              </a:rPr>
              <a:t> or </a:t>
            </a:r>
            <a:r>
              <a:rPr lang="en-US" b="1" dirty="0">
                <a:solidFill>
                  <a:srgbClr val="651222"/>
                </a:solidFill>
                <a:latin typeface="Arial" charset="0"/>
                <a:ea typeface="ＭＳ Ｐゴシック" charset="0"/>
              </a:rPr>
              <a:t>fail-fast </a:t>
            </a:r>
            <a:r>
              <a:rPr lang="en-US" dirty="0">
                <a:latin typeface="Arial" charset="0"/>
                <a:ea typeface="ＭＳ Ｐゴシック" charset="0"/>
              </a:rPr>
              <a:t>fault model</a:t>
            </a:r>
          </a:p>
          <a:p>
            <a:pPr marL="782638" lvl="1"/>
            <a:r>
              <a:rPr lang="en-US" dirty="0">
                <a:latin typeface="Arial" charset="0"/>
                <a:ea typeface="ＭＳ Ｐゴシック" charset="0"/>
              </a:rPr>
              <a:t>Either function correctly </a:t>
            </a:r>
            <a:r>
              <a:rPr lang="en-US" b="1" dirty="0">
                <a:latin typeface="Arial" charset="0"/>
                <a:ea typeface="ＭＳ Ｐゴシック" charset="0"/>
              </a:rPr>
              <a:t>or</a:t>
            </a:r>
            <a:r>
              <a:rPr lang="en-US" dirty="0">
                <a:latin typeface="Arial" charset="0"/>
                <a:ea typeface="ＭＳ Ｐゴシック" charset="0"/>
              </a:rPr>
              <a:t> go silent</a:t>
            </a:r>
          </a:p>
          <a:p>
            <a:pPr marL="782638" lvl="1"/>
            <a:r>
              <a:rPr lang="en-US" dirty="0">
                <a:latin typeface="Arial" charset="0"/>
                <a:ea typeface="ＭＳ Ｐゴシック" charset="0"/>
              </a:rPr>
              <a:t>Either restart correctly </a:t>
            </a:r>
            <a:r>
              <a:rPr lang="en-US" b="1" dirty="0">
                <a:latin typeface="Arial" charset="0"/>
                <a:ea typeface="ＭＳ Ｐゴシック" charset="0"/>
              </a:rPr>
              <a:t>or</a:t>
            </a:r>
            <a:r>
              <a:rPr lang="en-US" dirty="0">
                <a:latin typeface="Arial" charset="0"/>
                <a:ea typeface="ＭＳ Ｐゴシック" charset="0"/>
              </a:rPr>
              <a:t> stay silent</a:t>
            </a:r>
          </a:p>
          <a:p>
            <a:pPr marL="782638" lvl="1"/>
            <a:r>
              <a:rPr lang="en-US" dirty="0">
                <a:latin typeface="Arial" charset="0"/>
                <a:ea typeface="ＭＳ Ｐゴシック" charset="0"/>
              </a:rPr>
              <a:t>A restarted node loses its memory state, and recovers its secondary (disk) state.</a:t>
            </a:r>
          </a:p>
          <a:p>
            <a:pPr marL="782638" lvl="1"/>
            <a:r>
              <a:rPr lang="en-US" dirty="0">
                <a:latin typeface="Arial" charset="0"/>
                <a:ea typeface="ＭＳ Ｐゴシック" charset="0"/>
              </a:rPr>
              <a:t>Alternative </a:t>
            </a:r>
            <a:r>
              <a:rPr lang="en-US" b="1" dirty="0">
                <a:solidFill>
                  <a:srgbClr val="651222"/>
                </a:solidFill>
                <a:latin typeface="Arial" charset="0"/>
                <a:ea typeface="ＭＳ Ｐゴシック" charset="0"/>
              </a:rPr>
              <a:t>byzantine </a:t>
            </a:r>
            <a:r>
              <a:rPr lang="en-US" dirty="0">
                <a:latin typeface="Arial" charset="0"/>
                <a:ea typeface="ＭＳ Ｐゴシック" charset="0"/>
              </a:rPr>
              <a:t>model: nodes may “go crazy”.</a:t>
            </a:r>
          </a:p>
          <a:p>
            <a:pPr marL="382588"/>
            <a:r>
              <a:rPr lang="en-US" dirty="0">
                <a:latin typeface="Arial" charset="0"/>
                <a:ea typeface="ＭＳ Ｐゴシック" charset="0"/>
              </a:rPr>
              <a:t>If failures are random/independent, the probability of </a:t>
            </a:r>
            <a:r>
              <a:rPr lang="en-US" b="1" dirty="0">
                <a:latin typeface="Arial" charset="0"/>
                <a:ea typeface="ＭＳ Ｐゴシック" charset="0"/>
              </a:rPr>
              <a:t>some</a:t>
            </a:r>
            <a:r>
              <a:rPr lang="en-US" dirty="0">
                <a:latin typeface="Arial" charset="0"/>
                <a:ea typeface="ＭＳ Ｐゴシック" charset="0"/>
              </a:rPr>
              <a:t> failure is linear with the number of units.</a:t>
            </a:r>
          </a:p>
          <a:p>
            <a:pPr marL="782638" lvl="1"/>
            <a:r>
              <a:rPr lang="en-US" dirty="0">
                <a:latin typeface="Arial" charset="0"/>
                <a:ea typeface="ＭＳ Ｐゴシック" charset="0"/>
              </a:rPr>
              <a:t>Higher scale </a:t>
            </a:r>
            <a:r>
              <a:rPr lang="en-US" dirty="0">
                <a:latin typeface="Arial" charset="0"/>
                <a:ea typeface="ＭＳ Ｐゴシック" charset="0"/>
                <a:sym typeface="Wingdings"/>
              </a:rPr>
              <a:t> less reliable!</a:t>
            </a:r>
            <a:endParaRPr lang="en-US" dirty="0"/>
          </a:p>
        </p:txBody>
      </p:sp>
      <p:sp>
        <p:nvSpPr>
          <p:cNvPr id="4" name="Text Box 41">
            <a:extLst>
              <a:ext uri="{FF2B5EF4-FFF2-40B4-BE49-F238E27FC236}">
                <a16:creationId xmlns:a16="http://schemas.microsoft.com/office/drawing/2014/main" id="{475979AC-89D6-F541-89BA-09F6113749E5}"/>
              </a:ext>
            </a:extLst>
          </p:cNvPr>
          <p:cNvSpPr txBox="1">
            <a:spLocks noChangeArrowheads="1"/>
          </p:cNvSpPr>
          <p:nvPr/>
        </p:nvSpPr>
        <p:spPr bwMode="auto">
          <a:xfrm>
            <a:off x="7667625" y="76200"/>
            <a:ext cx="1019175" cy="1555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37931725" indent="-37474525"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457200" eaLnBrk="0" fontAlgn="base" hangingPunct="0">
              <a:spcBef>
                <a:spcPct val="0"/>
              </a:spcBef>
              <a:spcAft>
                <a:spcPct val="0"/>
              </a:spcAft>
              <a:defRPr sz="2400">
                <a:solidFill>
                  <a:schemeClr val="bg1"/>
                </a:solidFill>
                <a:latin typeface="Arial" charset="0"/>
                <a:ea typeface="ＭＳ Ｐゴシック" charset="0"/>
              </a:defRPr>
            </a:lvl6pPr>
            <a:lvl7pPr marL="914400" eaLnBrk="0" fontAlgn="base" hangingPunct="0">
              <a:spcBef>
                <a:spcPct val="0"/>
              </a:spcBef>
              <a:spcAft>
                <a:spcPct val="0"/>
              </a:spcAft>
              <a:defRPr sz="2400">
                <a:solidFill>
                  <a:schemeClr val="bg1"/>
                </a:solidFill>
                <a:latin typeface="Arial" charset="0"/>
                <a:ea typeface="ＭＳ Ｐゴシック" charset="0"/>
              </a:defRPr>
            </a:lvl7pPr>
            <a:lvl8pPr marL="1371600" eaLnBrk="0" fontAlgn="base" hangingPunct="0">
              <a:spcBef>
                <a:spcPct val="0"/>
              </a:spcBef>
              <a:spcAft>
                <a:spcPct val="0"/>
              </a:spcAft>
              <a:defRPr sz="2400">
                <a:solidFill>
                  <a:schemeClr val="bg1"/>
                </a:solidFill>
                <a:latin typeface="Arial" charset="0"/>
                <a:ea typeface="ＭＳ Ｐゴシック" charset="0"/>
              </a:defRPr>
            </a:lvl8pPr>
            <a:lvl9pPr marL="1828800" eaLnBrk="0" fontAlgn="base" hangingPunct="0">
              <a:spcBef>
                <a:spcPct val="0"/>
              </a:spcBef>
              <a:spcAft>
                <a:spcPct val="0"/>
              </a:spcAft>
              <a:defRPr sz="2400">
                <a:solidFill>
                  <a:schemeClr val="bg1"/>
                </a:solidFill>
                <a:latin typeface="Arial" charset="0"/>
                <a:ea typeface="ＭＳ Ｐゴシック" charset="0"/>
              </a:defRPr>
            </a:lvl9pPr>
          </a:lstStyle>
          <a:p>
            <a:pPr eaLnBrk="1" hangingPunct="1"/>
            <a:r>
              <a:rPr lang="en-US" sz="9600" b="1" dirty="0">
                <a:solidFill>
                  <a:srgbClr val="CC0000"/>
                </a:solidFill>
              </a:rPr>
              <a:t>X</a:t>
            </a:r>
          </a:p>
        </p:txBody>
      </p:sp>
      <p:pic>
        <p:nvPicPr>
          <p:cNvPr id="5" name="Picture 15" descr="node.png">
            <a:extLst>
              <a:ext uri="{FF2B5EF4-FFF2-40B4-BE49-F238E27FC236}">
                <a16:creationId xmlns:a16="http://schemas.microsoft.com/office/drawing/2014/main" id="{3BD22F79-B2D8-C442-9368-187D7D837CB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24800" y="2662238"/>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8" descr="C:\Documents and Settings\Administrator\Local Settings\Temporary Internet Files\Content.IE5\WH4RMTKL\MCj04348160000[1].png">
            <a:extLst>
              <a:ext uri="{FF2B5EF4-FFF2-40B4-BE49-F238E27FC236}">
                <a16:creationId xmlns:a16="http://schemas.microsoft.com/office/drawing/2014/main" id="{F2D2908D-FEA0-9B43-9AE9-3ED188364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0" y="2362200"/>
            <a:ext cx="6858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15" descr="node.png">
            <a:extLst>
              <a:ext uri="{FF2B5EF4-FFF2-40B4-BE49-F238E27FC236}">
                <a16:creationId xmlns:a16="http://schemas.microsoft.com/office/drawing/2014/main" id="{55877154-FF59-E141-826A-FC832C145F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2667000"/>
            <a:ext cx="542925" cy="60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180900063"/>
      </p:ext>
    </p:extLst>
  </p:cSld>
  <p:clrMapOvr>
    <a:masterClrMapping/>
  </p:clrMapOvr>
</p:sld>
</file>

<file path=ppt/theme/theme1.xml><?xml version="1.0" encoding="utf-8"?>
<a:theme xmlns:a="http://schemas.openxmlformats.org/drawingml/2006/main" name="7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159096</TotalTime>
  <Words>1861</Words>
  <Application>Microsoft Macintosh PowerPoint</Application>
  <PresentationFormat>On-screen Show (4:3)</PresentationFormat>
  <Paragraphs>226</Paragraphs>
  <Slides>29</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Arial</vt:lpstr>
      <vt:lpstr>Calibri</vt:lpstr>
      <vt:lpstr>Gill Sans MT</vt:lpstr>
      <vt:lpstr>Times New Roman</vt:lpstr>
      <vt:lpstr>7_Default Design</vt:lpstr>
      <vt:lpstr>1_template</vt:lpstr>
      <vt:lpstr>PowerPoint Presentation</vt:lpstr>
      <vt:lpstr>Datacenters!</vt:lpstr>
      <vt:lpstr>Service architecture (1) The story so far</vt:lpstr>
      <vt:lpstr>Service architecture (2) The story so far</vt:lpstr>
      <vt:lpstr>Service architecture (3)</vt:lpstr>
      <vt:lpstr>Microservices architecture</vt:lpstr>
      <vt:lpstr>Scaling out services</vt:lpstr>
      <vt:lpstr>PowerPoint Presentation</vt:lpstr>
      <vt:lpstr>What about failures?</vt:lpstr>
      <vt:lpstr>Replicating a service</vt:lpstr>
      <vt:lpstr>Replicating an RSM service</vt:lpstr>
      <vt:lpstr>Failover: replace a failed leader</vt:lpstr>
      <vt:lpstr>Why “state machine”?  Convergence!</vt:lpstr>
      <vt:lpstr>Deterministic server application as a finite state machine (FSM)</vt:lpstr>
      <vt:lpstr>Lock server as an FSM</vt:lpstr>
      <vt:lpstr>RSM consensus</vt:lpstr>
      <vt:lpstr>Consensus replication</vt:lpstr>
      <vt:lpstr>Early Consensus: VR</vt:lpstr>
      <vt:lpstr>PowerPoint Presentation</vt:lpstr>
      <vt:lpstr>VR: an RSM replica group</vt:lpstr>
      <vt:lpstr>VR: the Pieces</vt:lpstr>
      <vt:lpstr>Client changes: the “proxy”</vt:lpstr>
      <vt:lpstr>Service Code </vt:lpstr>
      <vt:lpstr>VR Code </vt:lpstr>
      <vt:lpstr>The easy part: a stable view</vt:lpstr>
      <vt:lpstr>VR: Learning of commitment</vt:lpstr>
      <vt:lpstr>Note on RSM</vt:lpstr>
      <vt:lpstr>RSM and scale</vt:lpstr>
      <vt:lpstr>What makes consensus hard?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Slides About Systems</dc:title>
  <dc:subject/>
  <dc:creator>Jeff Chase</dc:creator>
  <cp:keywords/>
  <dc:description/>
  <cp:lastModifiedBy>Jeff Chase</cp:lastModifiedBy>
  <cp:revision>5790</cp:revision>
  <cp:lastPrinted>2020-02-13T18:22:45Z</cp:lastPrinted>
  <dcterms:created xsi:type="dcterms:W3CDTF">2011-04-11T18:52:21Z</dcterms:created>
  <dcterms:modified xsi:type="dcterms:W3CDTF">2020-10-24T19:28:37Z</dcterms:modified>
  <cp:category/>
</cp:coreProperties>
</file>