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8056" r:id="rId1"/>
    <p:sldMasterId id="2147488070" r:id="rId2"/>
  </p:sldMasterIdLst>
  <p:notesMasterIdLst>
    <p:notesMasterId r:id="rId24"/>
  </p:notesMasterIdLst>
  <p:handoutMasterIdLst>
    <p:handoutMasterId r:id="rId25"/>
  </p:handoutMasterIdLst>
  <p:sldIdLst>
    <p:sldId id="1442" r:id="rId3"/>
    <p:sldId id="1746" r:id="rId4"/>
    <p:sldId id="1658" r:id="rId5"/>
    <p:sldId id="1790" r:id="rId6"/>
    <p:sldId id="1644" r:id="rId7"/>
    <p:sldId id="1992" r:id="rId8"/>
    <p:sldId id="1768" r:id="rId9"/>
    <p:sldId id="1661" r:id="rId10"/>
    <p:sldId id="1660" r:id="rId11"/>
    <p:sldId id="1662" r:id="rId12"/>
    <p:sldId id="1991" r:id="rId13"/>
    <p:sldId id="1782" r:id="rId14"/>
    <p:sldId id="1560" r:id="rId15"/>
    <p:sldId id="1757" r:id="rId16"/>
    <p:sldId id="1986" r:id="rId17"/>
    <p:sldId id="1987" r:id="rId18"/>
    <p:sldId id="1988" r:id="rId19"/>
    <p:sldId id="1989" r:id="rId20"/>
    <p:sldId id="1990" r:id="rId21"/>
    <p:sldId id="1983" r:id="rId22"/>
    <p:sldId id="1627" r:id="rId23"/>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64D"/>
    <a:srgbClr val="FFFFFF"/>
    <a:srgbClr val="F3F3F3"/>
    <a:srgbClr val="5A8DFB"/>
    <a:srgbClr val="618FFD"/>
    <a:srgbClr val="636464"/>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6"/>
    <p:restoredTop sz="82585" autoAdjust="0"/>
  </p:normalViewPr>
  <p:slideViewPr>
    <p:cSldViewPr>
      <p:cViewPr varScale="1">
        <p:scale>
          <a:sx n="105" d="100"/>
          <a:sy n="105" d="100"/>
        </p:scale>
        <p:origin x="225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 d="1"/>
        <a:sy n="1" d="1"/>
      </p:scale>
      <p:origin x="0" y="1719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09A2146B-DAF8-B848-93CC-EAF3C4A7D254}" type="datetime1">
              <a:rPr lang="en-US"/>
              <a:pPr>
                <a:defRPr/>
              </a:pPr>
              <a:t>10/24/20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DE467F69-EAFE-6E4A-A7B7-743D2153CD3E}" type="slidenum">
              <a:rPr lang="en-US"/>
              <a:pPr>
                <a:defRPr/>
              </a:pPr>
              <a:t>‹#›</a:t>
            </a:fld>
            <a:endParaRPr lang="en-US"/>
          </a:p>
        </p:txBody>
      </p:sp>
    </p:spTree>
    <p:extLst>
      <p:ext uri="{BB962C8B-B14F-4D97-AF65-F5344CB8AC3E}">
        <p14:creationId xmlns:p14="http://schemas.microsoft.com/office/powerpoint/2010/main" val="3483996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3"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4" name="Text Box 3"/>
          <p:cNvSpPr txBox="1">
            <a:spLocks noChangeArrowheads="1"/>
          </p:cNvSpPr>
          <p:nvPr/>
        </p:nvSpPr>
        <p:spPr bwMode="auto">
          <a:xfrm>
            <a:off x="0" y="0"/>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15366"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15368"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08658CFA-E8ED-ED4D-B937-FA9A3FBB1A22}" type="slidenum">
              <a:rPr lang="en-US"/>
              <a:pPr>
                <a:defRPr/>
              </a:pPr>
              <a:t>‹#›</a:t>
            </a:fld>
            <a:endParaRPr lang="en-US"/>
          </a:p>
        </p:txBody>
      </p:sp>
    </p:spTree>
    <p:extLst>
      <p:ext uri="{BB962C8B-B14F-4D97-AF65-F5344CB8AC3E}">
        <p14:creationId xmlns:p14="http://schemas.microsoft.com/office/powerpoint/2010/main" val="212565409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58BC9100-01E4-FB41-855E-EEC5A2BED12C}"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741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17412" name="Rectangle 2"/>
          <p:cNvSpPr>
            <a:spLocks noGrp="1" noChangeArrowheads="1"/>
          </p:cNvSpPr>
          <p:nvPr>
            <p:ph type="body"/>
          </p:nvPr>
        </p:nvSpPr>
        <p:spPr>
          <a:xfrm>
            <a:off x="685800" y="4343400"/>
            <a:ext cx="5484813" cy="4114800"/>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28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5A9A41E6-FAC9-9F43-BC2C-1C61144C14AD}" type="slidenum">
              <a:rPr lang="en-US"/>
              <a:pPr/>
              <a:t>‹#›</a:t>
            </a:fld>
            <a:endParaRPr lang="en-US"/>
          </a:p>
        </p:txBody>
      </p:sp>
    </p:spTree>
    <p:extLst>
      <p:ext uri="{BB962C8B-B14F-4D97-AF65-F5344CB8AC3E}">
        <p14:creationId xmlns:p14="http://schemas.microsoft.com/office/powerpoint/2010/main" val="1239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F3F30F1-B33B-AA48-A40B-1A4F1A6DFD55}" type="slidenum">
              <a:rPr lang="en-US"/>
              <a:pPr/>
              <a:t>‹#›</a:t>
            </a:fld>
            <a:endParaRPr lang="en-US"/>
          </a:p>
        </p:txBody>
      </p:sp>
    </p:spTree>
    <p:extLst>
      <p:ext uri="{BB962C8B-B14F-4D97-AF65-F5344CB8AC3E}">
        <p14:creationId xmlns:p14="http://schemas.microsoft.com/office/powerpoint/2010/main" val="226548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A4CFB55E-03A6-4145-A6BF-527DF894DC80}" type="slidenum">
              <a:rPr lang="en-US"/>
              <a:pPr/>
              <a:t>‹#›</a:t>
            </a:fld>
            <a:endParaRPr lang="en-US"/>
          </a:p>
        </p:txBody>
      </p:sp>
    </p:spTree>
    <p:extLst>
      <p:ext uri="{BB962C8B-B14F-4D97-AF65-F5344CB8AC3E}">
        <p14:creationId xmlns:p14="http://schemas.microsoft.com/office/powerpoint/2010/main" val="406276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fld id="{CB525DAA-04AC-354C-9C23-4DC428C0AB43}" type="slidenum">
              <a:rPr lang="en-US"/>
              <a:pPr/>
              <a:t>‹#›</a:t>
            </a:fld>
            <a:endParaRPr lang="en-US"/>
          </a:p>
        </p:txBody>
      </p:sp>
    </p:spTree>
    <p:extLst>
      <p:ext uri="{BB962C8B-B14F-4D97-AF65-F5344CB8AC3E}">
        <p14:creationId xmlns:p14="http://schemas.microsoft.com/office/powerpoint/2010/main" val="92966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EEF89D89-035C-A145-B7B4-D5AC2CE0247D}" type="slidenum">
              <a:rPr lang="en-US"/>
              <a:pPr/>
              <a:t>‹#›</a:t>
            </a:fld>
            <a:endParaRPr lang="en-US"/>
          </a:p>
        </p:txBody>
      </p:sp>
    </p:spTree>
    <p:extLst>
      <p:ext uri="{BB962C8B-B14F-4D97-AF65-F5344CB8AC3E}">
        <p14:creationId xmlns:p14="http://schemas.microsoft.com/office/powerpoint/2010/main" val="2126540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4"/>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7" y="6229353"/>
            <a:ext cx="2130425" cy="473075"/>
          </a:xfrm>
          <a:prstGeom prst="rect">
            <a:avLst/>
          </a:prstGeom>
        </p:spPr>
        <p:txBody>
          <a:bodyPr/>
          <a:lstStyle>
            <a:lvl1pPr>
              <a:defRPr/>
            </a:lvl1pPr>
          </a:lstStyle>
          <a:p>
            <a:pPr>
              <a:defRPr/>
            </a:pPr>
            <a:fld id="{365B7102-0CB9-2C4E-AEDB-C4FD3D7C4C68}"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3711760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14" y="6248401"/>
            <a:ext cx="2130425" cy="473075"/>
          </a:xfrm>
          <a:prstGeom prst="rect">
            <a:avLst/>
          </a:prstGeom>
        </p:spPr>
        <p:txBody>
          <a:bodyPr/>
          <a:lstStyle>
            <a:lvl1pPr>
              <a:defRPr>
                <a:ea typeface="ＭＳ Ｐゴシック" charset="-128"/>
                <a:cs typeface="ＭＳ Ｐゴシック" charset="-128"/>
              </a:defRPr>
            </a:lvl1pPr>
          </a:lstStyle>
          <a:p>
            <a:pPr>
              <a:defRPr/>
            </a:pPr>
            <a:fld id="{D7740E11-9CFB-B54D-84A8-E9F7C80E41CB}"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421869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1031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7" y="6229353"/>
            <a:ext cx="2130425" cy="473075"/>
          </a:xfrm>
          <a:prstGeom prst="rect">
            <a:avLst/>
          </a:prstGeom>
        </p:spPr>
        <p:txBody>
          <a:bodyPr/>
          <a:lstStyle>
            <a:lvl1pPr>
              <a:defRPr/>
            </a:lvl1pPr>
          </a:lstStyle>
          <a:p>
            <a:pPr>
              <a:defRPr/>
            </a:pPr>
            <a:fld id="{58E93E3D-F40E-5E49-AE61-FB4A0F70F1C0}"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300193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66C2869C-396A-644F-9AE6-020AA1807332}" type="slidenum">
              <a:rPr lang="en-US"/>
              <a:pPr>
                <a:defRPr/>
              </a:pPr>
              <a:t>‹#›</a:t>
            </a:fld>
            <a:r>
              <a:rPr lang="en-US"/>
              <a:t> of 12</a:t>
            </a:r>
          </a:p>
        </p:txBody>
      </p:sp>
    </p:spTree>
    <p:extLst>
      <p:ext uri="{BB962C8B-B14F-4D97-AF65-F5344CB8AC3E}">
        <p14:creationId xmlns:p14="http://schemas.microsoft.com/office/powerpoint/2010/main" val="133462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3F25C5C5-026C-F34A-94DE-DFAC25E5FDC9}" type="slidenum">
              <a:rPr lang="en-US"/>
              <a:pPr/>
              <a:t>‹#›</a:t>
            </a:fld>
            <a:endParaRPr lang="en-US"/>
          </a:p>
        </p:txBody>
      </p:sp>
    </p:spTree>
    <p:extLst>
      <p:ext uri="{BB962C8B-B14F-4D97-AF65-F5344CB8AC3E}">
        <p14:creationId xmlns:p14="http://schemas.microsoft.com/office/powerpoint/2010/main" val="222260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9DE82802-FFA8-1840-BC09-89D95CC7C681}" type="slidenum">
              <a:rPr lang="en-US"/>
              <a:pPr/>
              <a:t>‹#›</a:t>
            </a:fld>
            <a:endParaRPr lang="en-US"/>
          </a:p>
        </p:txBody>
      </p:sp>
    </p:spTree>
    <p:extLst>
      <p:ext uri="{BB962C8B-B14F-4D97-AF65-F5344CB8AC3E}">
        <p14:creationId xmlns:p14="http://schemas.microsoft.com/office/powerpoint/2010/main" val="43767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C6B74955-318D-8941-AC43-5409C050B434}" type="slidenum">
              <a:rPr lang="en-US"/>
              <a:pPr/>
              <a:t>‹#›</a:t>
            </a:fld>
            <a:endParaRPr lang="en-US"/>
          </a:p>
        </p:txBody>
      </p:sp>
    </p:spTree>
    <p:extLst>
      <p:ext uri="{BB962C8B-B14F-4D97-AF65-F5344CB8AC3E}">
        <p14:creationId xmlns:p14="http://schemas.microsoft.com/office/powerpoint/2010/main" val="62364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B7F9ADC-9D61-914C-AA27-0D3BF248E5B1}" type="slidenum">
              <a:rPr lang="en-US"/>
              <a:pPr/>
              <a:t>‹#›</a:t>
            </a:fld>
            <a:endParaRPr lang="en-US"/>
          </a:p>
        </p:txBody>
      </p:sp>
    </p:spTree>
    <p:extLst>
      <p:ext uri="{BB962C8B-B14F-4D97-AF65-F5344CB8AC3E}">
        <p14:creationId xmlns:p14="http://schemas.microsoft.com/office/powerpoint/2010/main" val="348029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D5310E3E-D3E9-354F-B903-4E23CBBF1BCF}" type="slidenum">
              <a:rPr lang="en-US"/>
              <a:pPr/>
              <a:t>‹#›</a:t>
            </a:fld>
            <a:endParaRPr lang="en-US"/>
          </a:p>
        </p:txBody>
      </p:sp>
    </p:spTree>
    <p:extLst>
      <p:ext uri="{BB962C8B-B14F-4D97-AF65-F5344CB8AC3E}">
        <p14:creationId xmlns:p14="http://schemas.microsoft.com/office/powerpoint/2010/main" val="200650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E1D22936-168D-7C46-B525-96C695137A19}" type="slidenum">
              <a:rPr lang="en-US"/>
              <a:pPr/>
              <a:t>‹#›</a:t>
            </a:fld>
            <a:endParaRPr lang="en-US"/>
          </a:p>
        </p:txBody>
      </p:sp>
    </p:spTree>
    <p:extLst>
      <p:ext uri="{BB962C8B-B14F-4D97-AF65-F5344CB8AC3E}">
        <p14:creationId xmlns:p14="http://schemas.microsoft.com/office/powerpoint/2010/main" val="1172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50A615C7-DE5F-7D4E-A6FE-19D522A52961}" type="slidenum">
              <a:rPr lang="en-US"/>
              <a:pPr/>
              <a:t>‹#›</a:t>
            </a:fld>
            <a:endParaRPr lang="en-US"/>
          </a:p>
        </p:txBody>
      </p:sp>
    </p:spTree>
    <p:extLst>
      <p:ext uri="{BB962C8B-B14F-4D97-AF65-F5344CB8AC3E}">
        <p14:creationId xmlns:p14="http://schemas.microsoft.com/office/powerpoint/2010/main" val="34462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8" name="Text Box 4"/>
          <p:cNvSpPr txBox="1">
            <a:spLocks noChangeArrowheads="1"/>
          </p:cNvSpPr>
          <p:nvPr/>
        </p:nvSpPr>
        <p:spPr bwMode="auto">
          <a:xfrm>
            <a:off x="5791200" y="6245225"/>
            <a:ext cx="2895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fld id="{A230F0CF-A8C6-FF4D-B68D-74CC411D8D54}" type="slidenum">
              <a:rPr lang="en-US" smtClean="0"/>
              <a:pPr/>
              <a:t>‹#›</a:t>
            </a:fld>
            <a:endParaRPr lang="en-US"/>
          </a:p>
        </p:txBody>
      </p:sp>
    </p:spTree>
    <p:extLst>
      <p:ext uri="{BB962C8B-B14F-4D97-AF65-F5344CB8AC3E}">
        <p14:creationId xmlns:p14="http://schemas.microsoft.com/office/powerpoint/2010/main" val="2245564723"/>
      </p:ext>
    </p:extLst>
  </p:cSld>
  <p:clrMap bg1="lt1" tx1="dk1" bg2="lt2" tx2="dk2" accent1="accent1" accent2="accent2" accent3="accent3" accent4="accent4" accent5="accent5" accent6="accent6" hlink="hlink" folHlink="folHlink"/>
  <p:sldLayoutIdLst>
    <p:sldLayoutId id="2147488057" r:id="rId1"/>
    <p:sldLayoutId id="2147488058" r:id="rId2"/>
    <p:sldLayoutId id="2147488059" r:id="rId3"/>
    <p:sldLayoutId id="2147488060" r:id="rId4"/>
    <p:sldLayoutId id="2147488061" r:id="rId5"/>
    <p:sldLayoutId id="2147488062" r:id="rId6"/>
    <p:sldLayoutId id="2147488063" r:id="rId7"/>
    <p:sldLayoutId id="2147488064" r:id="rId8"/>
    <p:sldLayoutId id="2147488065" r:id="rId9"/>
    <p:sldLayoutId id="2147488066" r:id="rId10"/>
    <p:sldLayoutId id="2147488067" r:id="rId11"/>
    <p:sldLayoutId id="2147488068" r:id="rId12"/>
    <p:sldLayoutId id="2147488069"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14" y="-339724"/>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14" y="1600207"/>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p:txBody>
      </p:sp>
      <p:sp>
        <p:nvSpPr>
          <p:cNvPr id="1028" name="Text Box 3"/>
          <p:cNvSpPr txBox="1">
            <a:spLocks noChangeArrowheads="1"/>
          </p:cNvSpPr>
          <p:nvPr/>
        </p:nvSpPr>
        <p:spPr bwMode="auto">
          <a:xfrm>
            <a:off x="457200" y="6245225"/>
            <a:ext cx="2133600" cy="476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1169318770"/>
      </p:ext>
    </p:extLst>
  </p:cSld>
  <p:clrMap bg1="lt1" tx1="dk1" bg2="lt2" tx2="dk2" accent1="accent1" accent2="accent2" accent3="accent3" accent4="accent4" accent5="accent5" accent6="accent6" hlink="hlink" folHlink="folHlink"/>
  <p:sldLayoutIdLst>
    <p:sldLayoutId id="2147488071" r:id="rId1"/>
    <p:sldLayoutId id="2147488072" r:id="rId2"/>
    <p:sldLayoutId id="2147488073" r:id="rId3"/>
    <p:sldLayoutId id="2147488074"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143000" y="1905000"/>
            <a:ext cx="70104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3600" b="1" dirty="0">
                <a:solidFill>
                  <a:srgbClr val="161645"/>
                </a:solidFill>
                <a:latin typeface="Calibri" charset="0"/>
              </a:rPr>
              <a:t>Consensus: Safety vs. Liveness</a:t>
            </a:r>
          </a:p>
          <a:p>
            <a:pPr algn="ctr" eaLnBrk="1" hangingPunct="1">
              <a:buClr>
                <a:srgbClr val="000000"/>
              </a:buClr>
              <a:buSzPct val="100000"/>
              <a:buFont typeface="Times New Roman" charset="0"/>
              <a:buNone/>
            </a:pPr>
            <a:r>
              <a:rPr lang="en-US" sz="2800" b="1" dirty="0">
                <a:solidFill>
                  <a:srgbClr val="161645"/>
                </a:solidFill>
                <a:latin typeface="Calibri" charset="0"/>
              </a:rPr>
              <a:t>FLP, CAP and All That</a:t>
            </a:r>
            <a:endParaRPr lang="en-US" sz="2000" b="1" dirty="0">
              <a:solidFill>
                <a:srgbClr val="0000FF"/>
              </a:solidFill>
              <a:latin typeface="Calibri" charset="0"/>
            </a:endParaRPr>
          </a:p>
        </p:txBody>
      </p:sp>
      <p:sp>
        <p:nvSpPr>
          <p:cNvPr id="16386" name="Text Box 2"/>
          <p:cNvSpPr txBox="1">
            <a:spLocks noChangeArrowheads="1"/>
          </p:cNvSpPr>
          <p:nvPr/>
        </p:nvSpPr>
        <p:spPr bwMode="auto">
          <a:xfrm>
            <a:off x="152400" y="41148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Jeff Chase</a:t>
            </a:r>
          </a:p>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Duke University</a:t>
            </a:r>
          </a:p>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CPS 310</a:t>
            </a:r>
          </a:p>
        </p:txBody>
      </p:sp>
      <p:grpSp>
        <p:nvGrpSpPr>
          <p:cNvPr id="4" name="Group 3">
            <a:extLst>
              <a:ext uri="{FF2B5EF4-FFF2-40B4-BE49-F238E27FC236}">
                <a16:creationId xmlns:a16="http://schemas.microsoft.com/office/drawing/2014/main" id="{6B6BAFD1-0FAC-6745-9627-1583E38EEB5B}"/>
              </a:ext>
            </a:extLst>
          </p:cNvPr>
          <p:cNvGrpSpPr/>
          <p:nvPr/>
        </p:nvGrpSpPr>
        <p:grpSpPr>
          <a:xfrm>
            <a:off x="3589307" y="381000"/>
            <a:ext cx="1584386" cy="1447800"/>
            <a:chOff x="3180272" y="2514600"/>
            <a:chExt cx="2001328" cy="1828798"/>
          </a:xfrm>
        </p:grpSpPr>
        <p:sp>
          <p:nvSpPr>
            <p:cNvPr id="5" name="Rounded Rectangle 4">
              <a:extLst>
                <a:ext uri="{FF2B5EF4-FFF2-40B4-BE49-F238E27FC236}">
                  <a16:creationId xmlns:a16="http://schemas.microsoft.com/office/drawing/2014/main" id="{10ADE667-FBDC-A946-BE4D-75E4FEE9BD07}"/>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a:extLst>
                <a:ext uri="{FF2B5EF4-FFF2-40B4-BE49-F238E27FC236}">
                  <a16:creationId xmlns:a16="http://schemas.microsoft.com/office/drawing/2014/main" id="{49821673-C2B3-604E-B5B7-27FA160A6E62}"/>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a:extLst>
                <a:ext uri="{FF2B5EF4-FFF2-40B4-BE49-F238E27FC236}">
                  <a16:creationId xmlns:a16="http://schemas.microsoft.com/office/drawing/2014/main" id="{5CEF9EFF-83DC-CF43-8C0E-E6095263313D}"/>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a:extLst>
                <a:ext uri="{FF2B5EF4-FFF2-40B4-BE49-F238E27FC236}">
                  <a16:creationId xmlns:a16="http://schemas.microsoft.com/office/drawing/2014/main" id="{9E8B6F8E-8F98-314B-906E-2AA1084F84D5}"/>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Oval 8">
              <a:extLst>
                <a:ext uri="{FF2B5EF4-FFF2-40B4-BE49-F238E27FC236}">
                  <a16:creationId xmlns:a16="http://schemas.microsoft.com/office/drawing/2014/main" id="{C9EC5702-DC30-4440-A01E-B6C7FD41767F}"/>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 name="Straight Arrow Connector 9">
              <a:extLst>
                <a:ext uri="{FF2B5EF4-FFF2-40B4-BE49-F238E27FC236}">
                  <a16:creationId xmlns:a16="http://schemas.microsoft.com/office/drawing/2014/main" id="{C5B36A91-C878-9C4E-9DCF-2D1EA57ECB56}"/>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E9DEFB3C-5922-EB41-BA6D-987A72CE8D6C}"/>
                </a:ext>
              </a:extLst>
            </p:cNvPr>
            <p:cNvCxnSpPr>
              <a:endCxn id="5"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958AC53D-E7DE-5649-AD7B-5D226D0A6269}"/>
                </a:ext>
              </a:extLst>
            </p:cNvPr>
            <p:cNvCxnSpPr>
              <a:endCxn id="6"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3" name="Oval 12">
              <a:extLst>
                <a:ext uri="{FF2B5EF4-FFF2-40B4-BE49-F238E27FC236}">
                  <a16:creationId xmlns:a16="http://schemas.microsoft.com/office/drawing/2014/main" id="{0117BAAA-2E60-7A49-9EB6-FB470A8332C8}"/>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4" name="Straight Arrow Connector 13">
              <a:extLst>
                <a:ext uri="{FF2B5EF4-FFF2-40B4-BE49-F238E27FC236}">
                  <a16:creationId xmlns:a16="http://schemas.microsoft.com/office/drawing/2014/main" id="{3EC6C23E-A8E2-2441-BA12-5E3713A0F7BB}"/>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5" name="Rounded Rectangle 5">
              <a:extLst>
                <a:ext uri="{FF2B5EF4-FFF2-40B4-BE49-F238E27FC236}">
                  <a16:creationId xmlns:a16="http://schemas.microsoft.com/office/drawing/2014/main" id="{B2FE70CC-626D-BF40-ABD0-D04A4C3B82AC}"/>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
        <p:nvSpPr>
          <p:cNvPr id="16" name="Text Box 2">
            <a:extLst>
              <a:ext uri="{FF2B5EF4-FFF2-40B4-BE49-F238E27FC236}">
                <a16:creationId xmlns:a16="http://schemas.microsoft.com/office/drawing/2014/main" id="{28FD5AF2-96B4-8F46-9CCC-548553D40ADA}"/>
              </a:ext>
            </a:extLst>
          </p:cNvPr>
          <p:cNvSpPr txBox="1">
            <a:spLocks noChangeArrowheads="1"/>
          </p:cNvSpPr>
          <p:nvPr/>
        </p:nvSpPr>
        <p:spPr bwMode="auto">
          <a:xfrm>
            <a:off x="228600" y="55245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sz="1800" dirty="0">
                <a:solidFill>
                  <a:srgbClr val="161645"/>
                </a:solidFill>
                <a:latin typeface="Calibri" charset="0"/>
              </a:rPr>
              <a:t>©Jeff Chase, feel free to use or incorporate with attribution</a:t>
            </a:r>
          </a:p>
        </p:txBody>
      </p:sp>
    </p:spTree>
    <p:extLst>
      <p:ext uri="{BB962C8B-B14F-4D97-AF65-F5344CB8AC3E}">
        <p14:creationId xmlns:p14="http://schemas.microsoft.com/office/powerpoint/2010/main" val="34877350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1"/>
          <p:cNvSpPr>
            <a:spLocks/>
          </p:cNvSpPr>
          <p:nvPr/>
        </p:nvSpPr>
        <p:spPr bwMode="auto">
          <a:xfrm>
            <a:off x="2451100" y="2044698"/>
            <a:ext cx="3289302" cy="3289302"/>
          </a:xfrm>
          <a:prstGeom prst="triangle">
            <a:avLst>
              <a:gd name="adj" fmla="val 50000"/>
            </a:avLst>
          </a:prstGeom>
          <a:solidFill>
            <a:schemeClr val="accent1"/>
          </a:solidFill>
          <a:ln w="25400">
            <a:solidFill>
              <a:schemeClr val="tx1"/>
            </a:solidFill>
            <a:round/>
            <a:headEnd/>
            <a:tailEnd/>
          </a:ln>
        </p:spPr>
        <p:txBody>
          <a:bodyPr lIns="0" tIns="0" rIns="0" bIns="0"/>
          <a:lstStyle/>
          <a:p>
            <a:pPr marL="39688" algn="ctr"/>
            <a:r>
              <a:rPr lang="en-US" sz="2800" dirty="0">
                <a:solidFill>
                  <a:prstClr val="white"/>
                </a:solidFill>
                <a:cs typeface="Arial" charset="0"/>
              </a:rPr>
              <a:t>C-A-P “</a:t>
            </a:r>
            <a:r>
              <a:rPr lang="en-US" sz="2800" b="1" dirty="0">
                <a:solidFill>
                  <a:srgbClr val="FFFFFF"/>
                </a:solidFill>
                <a:cs typeface="Arial" charset="0"/>
              </a:rPr>
              <a:t>choose two”</a:t>
            </a:r>
          </a:p>
        </p:txBody>
      </p:sp>
      <p:sp>
        <p:nvSpPr>
          <p:cNvPr id="86019" name="Rectangle 2"/>
          <p:cNvSpPr>
            <a:spLocks/>
          </p:cNvSpPr>
          <p:nvPr/>
        </p:nvSpPr>
        <p:spPr bwMode="auto">
          <a:xfrm>
            <a:off x="3840860" y="1496553"/>
            <a:ext cx="47466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3500">
                <a:solidFill>
                  <a:srgbClr val="003367"/>
                </a:solidFill>
                <a:cs typeface="Arial" charset="0"/>
              </a:rPr>
              <a:t>C</a:t>
            </a:r>
          </a:p>
        </p:txBody>
      </p:sp>
      <p:sp>
        <p:nvSpPr>
          <p:cNvPr id="86020" name="Rectangle 3"/>
          <p:cNvSpPr>
            <a:spLocks/>
          </p:cNvSpPr>
          <p:nvPr/>
        </p:nvSpPr>
        <p:spPr bwMode="auto">
          <a:xfrm>
            <a:off x="1955800" y="5156200"/>
            <a:ext cx="45085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3500">
                <a:solidFill>
                  <a:srgbClr val="003367"/>
                </a:solidFill>
                <a:cs typeface="Arial" charset="0"/>
              </a:rPr>
              <a:t>A</a:t>
            </a:r>
          </a:p>
        </p:txBody>
      </p:sp>
      <p:sp>
        <p:nvSpPr>
          <p:cNvPr id="86021" name="Rectangle 4"/>
          <p:cNvSpPr>
            <a:spLocks/>
          </p:cNvSpPr>
          <p:nvPr/>
        </p:nvSpPr>
        <p:spPr bwMode="auto">
          <a:xfrm>
            <a:off x="5880100" y="5029200"/>
            <a:ext cx="452437"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3500" dirty="0">
                <a:solidFill>
                  <a:srgbClr val="003367"/>
                </a:solidFill>
                <a:cs typeface="Arial" charset="0"/>
              </a:rPr>
              <a:t>P</a:t>
            </a:r>
          </a:p>
        </p:txBody>
      </p:sp>
      <p:sp>
        <p:nvSpPr>
          <p:cNvPr id="86022" name="Rectangle 6"/>
          <p:cNvSpPr>
            <a:spLocks/>
          </p:cNvSpPr>
          <p:nvPr/>
        </p:nvSpPr>
        <p:spPr bwMode="auto">
          <a:xfrm>
            <a:off x="4217987" y="1828800"/>
            <a:ext cx="175977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dirty="0">
                <a:solidFill>
                  <a:srgbClr val="003367"/>
                </a:solidFill>
                <a:cs typeface="Arial" charset="0"/>
              </a:rPr>
              <a:t>Consistency</a:t>
            </a:r>
            <a:endParaRPr lang="en-US" sz="2000" dirty="0">
              <a:solidFill>
                <a:srgbClr val="003367"/>
              </a:solidFill>
              <a:cs typeface="Arial" charset="0"/>
            </a:endParaRPr>
          </a:p>
        </p:txBody>
      </p:sp>
      <p:sp>
        <p:nvSpPr>
          <p:cNvPr id="86023" name="Rectangle 7"/>
          <p:cNvSpPr>
            <a:spLocks/>
          </p:cNvSpPr>
          <p:nvPr/>
        </p:nvSpPr>
        <p:spPr bwMode="auto">
          <a:xfrm>
            <a:off x="1143000" y="5676900"/>
            <a:ext cx="1349375"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solidFill>
                  <a:srgbClr val="003367"/>
                </a:solidFill>
                <a:cs typeface="Arial" charset="0"/>
              </a:rPr>
              <a:t>Availability</a:t>
            </a:r>
          </a:p>
        </p:txBody>
      </p:sp>
      <p:sp>
        <p:nvSpPr>
          <p:cNvPr id="86024" name="Rectangle 8"/>
          <p:cNvSpPr>
            <a:spLocks/>
          </p:cNvSpPr>
          <p:nvPr/>
        </p:nvSpPr>
        <p:spPr bwMode="auto">
          <a:xfrm>
            <a:off x="6425948" y="5245100"/>
            <a:ext cx="2244725"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dirty="0">
                <a:solidFill>
                  <a:srgbClr val="003367"/>
                </a:solidFill>
                <a:cs typeface="Arial" charset="0"/>
              </a:rPr>
              <a:t>Partition-resilience</a:t>
            </a:r>
          </a:p>
        </p:txBody>
      </p:sp>
      <p:sp>
        <p:nvSpPr>
          <p:cNvPr id="86025" name="Rectangle 10"/>
          <p:cNvSpPr>
            <a:spLocks/>
          </p:cNvSpPr>
          <p:nvPr/>
        </p:nvSpPr>
        <p:spPr bwMode="auto">
          <a:xfrm>
            <a:off x="850900" y="2895600"/>
            <a:ext cx="2552700"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40639" bIns="0"/>
          <a:lstStyle/>
          <a:p>
            <a:pPr marL="39688"/>
            <a:r>
              <a:rPr lang="en-US" sz="2000" dirty="0">
                <a:solidFill>
                  <a:srgbClr val="003367"/>
                </a:solidFill>
                <a:cs typeface="Arial" charset="0"/>
              </a:rPr>
              <a:t>CA: available, and consistent, unless there is a partition.</a:t>
            </a:r>
          </a:p>
        </p:txBody>
      </p:sp>
      <p:sp>
        <p:nvSpPr>
          <p:cNvPr id="86026" name="Rectangle 11"/>
          <p:cNvSpPr>
            <a:spLocks/>
          </p:cNvSpPr>
          <p:nvPr/>
        </p:nvSpPr>
        <p:spPr bwMode="auto">
          <a:xfrm>
            <a:off x="3086100" y="5473700"/>
            <a:ext cx="2895600" cy="71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40639" bIns="0"/>
          <a:lstStyle/>
          <a:p>
            <a:pPr marL="39688"/>
            <a:r>
              <a:rPr lang="en-US" sz="2000">
                <a:solidFill>
                  <a:srgbClr val="003367"/>
                </a:solidFill>
                <a:cs typeface="Arial" charset="0"/>
              </a:rPr>
              <a:t>AP: a reachable replica provides service even in a partition, but may be inconsistent.</a:t>
            </a:r>
          </a:p>
        </p:txBody>
      </p:sp>
      <p:sp>
        <p:nvSpPr>
          <p:cNvPr id="86027" name="Rectangle 12"/>
          <p:cNvSpPr>
            <a:spLocks/>
          </p:cNvSpPr>
          <p:nvPr/>
        </p:nvSpPr>
        <p:spPr bwMode="auto">
          <a:xfrm>
            <a:off x="5184648" y="2886304"/>
            <a:ext cx="31115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40639" bIns="0"/>
          <a:lstStyle/>
          <a:p>
            <a:pPr marL="39688"/>
            <a:r>
              <a:rPr lang="en-US" sz="1800" dirty="0">
                <a:solidFill>
                  <a:srgbClr val="003367"/>
                </a:solidFill>
                <a:cs typeface="Arial" charset="0"/>
              </a:rPr>
              <a:t>CP: always consistent, even in a partition, but a reachable replica may deny service if it is unable to agree with the others (e.g., quorum).</a:t>
            </a:r>
          </a:p>
        </p:txBody>
      </p:sp>
      <p:pic>
        <p:nvPicPr>
          <p:cNvPr id="8602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28600"/>
            <a:ext cx="1508125" cy="188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8"/>
          <p:cNvSpPr>
            <a:spLocks/>
          </p:cNvSpPr>
          <p:nvPr/>
        </p:nvSpPr>
        <p:spPr bwMode="auto">
          <a:xfrm>
            <a:off x="7219321" y="2133600"/>
            <a:ext cx="177227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dirty="0">
                <a:solidFill>
                  <a:srgbClr val="003367"/>
                </a:solidFill>
                <a:cs typeface="Arial" charset="0"/>
              </a:rPr>
              <a:t>Dr. Eric Brewer</a:t>
            </a:r>
          </a:p>
        </p:txBody>
      </p:sp>
      <p:sp>
        <p:nvSpPr>
          <p:cNvPr id="2" name="Title 1">
            <a:extLst>
              <a:ext uri="{FF2B5EF4-FFF2-40B4-BE49-F238E27FC236}">
                <a16:creationId xmlns:a16="http://schemas.microsoft.com/office/drawing/2014/main" id="{6F5CD5D7-8A6F-4A46-BEB4-039A1007C4D6}"/>
              </a:ext>
            </a:extLst>
          </p:cNvPr>
          <p:cNvSpPr>
            <a:spLocks noGrp="1"/>
          </p:cNvSpPr>
          <p:nvPr>
            <p:ph type="title"/>
          </p:nvPr>
        </p:nvSpPr>
        <p:spPr>
          <a:xfrm>
            <a:off x="584708" y="-340854"/>
            <a:ext cx="8226425" cy="1554163"/>
          </a:xfrm>
        </p:spPr>
        <p:txBody>
          <a:bodyPr/>
          <a:lstStyle/>
          <a:p>
            <a:r>
              <a:rPr lang="en-US" dirty="0">
                <a:solidFill>
                  <a:srgbClr val="003367"/>
                </a:solidFill>
                <a:cs typeface="Arial" charset="0"/>
              </a:rPr>
              <a:t>“CAP theorem”</a:t>
            </a:r>
            <a:endParaRPr lang="en-US" dirty="0"/>
          </a:p>
        </p:txBody>
      </p:sp>
    </p:spTree>
    <p:extLst>
      <p:ext uri="{BB962C8B-B14F-4D97-AF65-F5344CB8AC3E}">
        <p14:creationId xmlns:p14="http://schemas.microsoft.com/office/powerpoint/2010/main" val="220399313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CAP/FLP dilemma</a:t>
            </a:r>
          </a:p>
        </p:txBody>
      </p:sp>
      <p:sp>
        <p:nvSpPr>
          <p:cNvPr id="5" name="Rounded Rectangle 4"/>
          <p:cNvSpPr/>
          <p:nvPr/>
        </p:nvSpPr>
        <p:spPr bwMode="auto">
          <a:xfrm>
            <a:off x="1935246" y="19050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p:cNvSpPr/>
          <p:nvPr/>
        </p:nvSpPr>
        <p:spPr bwMode="auto">
          <a:xfrm>
            <a:off x="2514158" y="23294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p:cNvSpPr/>
          <p:nvPr/>
        </p:nvSpPr>
        <p:spPr bwMode="auto">
          <a:xfrm>
            <a:off x="2270407" y="29661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p:cNvSpPr/>
          <p:nvPr/>
        </p:nvSpPr>
        <p:spPr bwMode="auto">
          <a:xfrm>
            <a:off x="1295400" y="23294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Oval 8"/>
          <p:cNvSpPr/>
          <p:nvPr/>
        </p:nvSpPr>
        <p:spPr bwMode="auto">
          <a:xfrm>
            <a:off x="1431986" y="27381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 name="Straight Arrow Connector 9"/>
          <p:cNvCxnSpPr>
            <a:stCxn id="12" idx="0"/>
            <a:endCxn id="8" idx="2"/>
          </p:cNvCxnSpPr>
          <p:nvPr/>
        </p:nvCxnSpPr>
        <p:spPr bwMode="auto">
          <a:xfrm flipH="1" flipV="1">
            <a:off x="1478214" y="26478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1" name="Oval 10"/>
          <p:cNvSpPr/>
          <p:nvPr/>
        </p:nvSpPr>
        <p:spPr bwMode="auto">
          <a:xfrm flipH="1">
            <a:off x="1717674" y="30511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12" name="Rounded Rectangle 5"/>
          <p:cNvSpPr/>
          <p:nvPr/>
        </p:nvSpPr>
        <p:spPr bwMode="auto">
          <a:xfrm>
            <a:off x="1539150" y="29741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13" name="Straight Arrow Connector 12"/>
          <p:cNvCxnSpPr/>
          <p:nvPr/>
        </p:nvCxnSpPr>
        <p:spPr bwMode="auto">
          <a:xfrm flipV="1">
            <a:off x="2337197" y="26701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4" name="Text Box 41"/>
          <p:cNvSpPr txBox="1">
            <a:spLocks noChangeArrowheads="1"/>
          </p:cNvSpPr>
          <p:nvPr/>
        </p:nvSpPr>
        <p:spPr bwMode="auto">
          <a:xfrm>
            <a:off x="1219200" y="2133600"/>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
        <p:nvSpPr>
          <p:cNvPr id="15" name="Text Box 41"/>
          <p:cNvSpPr txBox="1">
            <a:spLocks noChangeArrowheads="1"/>
          </p:cNvSpPr>
          <p:nvPr/>
        </p:nvSpPr>
        <p:spPr bwMode="auto">
          <a:xfrm>
            <a:off x="1447800" y="2797314"/>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
        <p:nvSpPr>
          <p:cNvPr id="16" name="Rounded Rectangle 15"/>
          <p:cNvSpPr/>
          <p:nvPr/>
        </p:nvSpPr>
        <p:spPr bwMode="auto">
          <a:xfrm flipH="1">
            <a:off x="1950512" y="40386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7" name="Rounded Rectangle 16"/>
          <p:cNvSpPr/>
          <p:nvPr/>
        </p:nvSpPr>
        <p:spPr bwMode="auto">
          <a:xfrm flipH="1">
            <a:off x="1371600" y="44630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8" name="Rounded Rectangle 5"/>
          <p:cNvSpPr/>
          <p:nvPr/>
        </p:nvSpPr>
        <p:spPr bwMode="auto">
          <a:xfrm flipH="1">
            <a:off x="1615351" y="5099761"/>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9" name="Rounded Rectangle 5"/>
          <p:cNvSpPr/>
          <p:nvPr/>
        </p:nvSpPr>
        <p:spPr bwMode="auto">
          <a:xfrm flipH="1">
            <a:off x="2590358" y="44630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0" name="Oval 19"/>
          <p:cNvSpPr/>
          <p:nvPr/>
        </p:nvSpPr>
        <p:spPr bwMode="auto">
          <a:xfrm flipH="1">
            <a:off x="2204767" y="48717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21" name="Straight Arrow Connector 20"/>
          <p:cNvCxnSpPr>
            <a:stCxn id="23" idx="0"/>
            <a:endCxn id="19" idx="2"/>
          </p:cNvCxnSpPr>
          <p:nvPr/>
        </p:nvCxnSpPr>
        <p:spPr bwMode="auto">
          <a:xfrm flipV="1">
            <a:off x="2529422" y="47814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22" name="Oval 21"/>
          <p:cNvSpPr/>
          <p:nvPr/>
        </p:nvSpPr>
        <p:spPr bwMode="auto">
          <a:xfrm>
            <a:off x="2497518" y="51847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3" name="Rounded Rectangle 5"/>
          <p:cNvSpPr/>
          <p:nvPr/>
        </p:nvSpPr>
        <p:spPr bwMode="auto">
          <a:xfrm flipH="1">
            <a:off x="2346608" y="5107729"/>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24" name="Straight Connector 23"/>
          <p:cNvCxnSpPr/>
          <p:nvPr/>
        </p:nvCxnSpPr>
        <p:spPr bwMode="auto">
          <a:xfrm flipH="1">
            <a:off x="2046857" y="41910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25" name="Straight Arrow Connector 24"/>
          <p:cNvCxnSpPr>
            <a:stCxn id="23" idx="0"/>
            <a:endCxn id="20" idx="7"/>
          </p:cNvCxnSpPr>
          <p:nvPr/>
        </p:nvCxnSpPr>
        <p:spPr bwMode="auto">
          <a:xfrm flipH="1" flipV="1">
            <a:off x="2294778" y="49617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6" name="Straight Arrow Connector 25"/>
          <p:cNvCxnSpPr>
            <a:stCxn id="23" idx="0"/>
          </p:cNvCxnSpPr>
          <p:nvPr/>
        </p:nvCxnSpPr>
        <p:spPr bwMode="auto">
          <a:xfrm flipH="1" flipV="1">
            <a:off x="2351657" y="47244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7" name="Straight Arrow Connector 26"/>
          <p:cNvCxnSpPr/>
          <p:nvPr/>
        </p:nvCxnSpPr>
        <p:spPr bwMode="auto">
          <a:xfrm flipH="1" flipV="1">
            <a:off x="1672890" y="48037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8" name="Straight Arrow Connector 27"/>
          <p:cNvCxnSpPr/>
          <p:nvPr/>
        </p:nvCxnSpPr>
        <p:spPr bwMode="auto">
          <a:xfrm flipV="1">
            <a:off x="1914189" y="43982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9" name="Straight Arrow Connector 28"/>
          <p:cNvCxnSpPr/>
          <p:nvPr/>
        </p:nvCxnSpPr>
        <p:spPr bwMode="auto">
          <a:xfrm flipV="1">
            <a:off x="1899090" y="48768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30" name="Straight Arrow Connector 29"/>
          <p:cNvCxnSpPr/>
          <p:nvPr/>
        </p:nvCxnSpPr>
        <p:spPr bwMode="auto">
          <a:xfrm flipV="1">
            <a:off x="1981200" y="50292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32" name="Text Box 41"/>
          <p:cNvSpPr txBox="1">
            <a:spLocks noChangeArrowheads="1"/>
          </p:cNvSpPr>
          <p:nvPr/>
        </p:nvSpPr>
        <p:spPr bwMode="auto">
          <a:xfrm>
            <a:off x="1831285" y="1676400"/>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
        <p:nvSpPr>
          <p:cNvPr id="33" name="Rectangle 3"/>
          <p:cNvSpPr>
            <a:spLocks noChangeArrowheads="1"/>
          </p:cNvSpPr>
          <p:nvPr/>
        </p:nvSpPr>
        <p:spPr bwMode="auto">
          <a:xfrm>
            <a:off x="3810000" y="2057400"/>
            <a:ext cx="5181600" cy="1200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If servers fail, the survivors must take over to serve requests.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3367"/>
                </a:solidFill>
                <a:effectLst/>
                <a:uLnTx/>
                <a:uFillTx/>
                <a:latin typeface="Arial" charset="0"/>
                <a:ea typeface="ＭＳ Ｐゴシック" charset="0"/>
              </a:rPr>
              <a:t>Required for availability.</a:t>
            </a:r>
            <a:endParaRPr kumimoji="0" lang="en-US" sz="2400" b="1" i="0" u="none" strike="noStrike" kern="1200" cap="none" spc="0" normalizeH="0" baseline="0" noProof="0" dirty="0">
              <a:ln>
                <a:noFill/>
              </a:ln>
              <a:solidFill>
                <a:prstClr val="white"/>
              </a:solidFill>
              <a:effectLst/>
              <a:uLnTx/>
              <a:uFillTx/>
              <a:latin typeface="Arial" charset="0"/>
              <a:ea typeface="ＭＳ Ｐゴシック" charset="0"/>
            </a:endParaRPr>
          </a:p>
        </p:txBody>
      </p:sp>
      <p:sp>
        <p:nvSpPr>
          <p:cNvPr id="36" name="Rectangle 65"/>
          <p:cNvSpPr>
            <a:spLocks/>
          </p:cNvSpPr>
          <p:nvPr/>
        </p:nvSpPr>
        <p:spPr bwMode="auto">
          <a:xfrm>
            <a:off x="3847859" y="3962400"/>
            <a:ext cx="3086341" cy="1107995"/>
          </a:xfrm>
          <a:prstGeom prst="rect">
            <a:avLst/>
          </a:prstGeom>
          <a:noFill/>
          <a:ln w="38100">
            <a:noFill/>
            <a:miter lim="800000"/>
            <a:headEnd/>
            <a:tailEnd/>
          </a:ln>
        </p:spPr>
        <p:txBody>
          <a:bodyPr wrap="none" lIns="0" tIns="0" rIns="40639" bIns="0">
            <a:spAutoFit/>
          </a:bodyPr>
          <a:lstStyle/>
          <a:p>
            <a:pPr marL="39688"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a:ea typeface="Times New Roman" charset="0"/>
                <a:cs typeface="Times New Roman" charset="0"/>
                <a:sym typeface="Times New Roman" charset="0"/>
              </a:rPr>
              <a:t>But what if a partition?</a:t>
            </a:r>
          </a:p>
          <a:p>
            <a:pPr marL="39688"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a:ea typeface="Times New Roman" charset="0"/>
                <a:cs typeface="Times New Roman" charset="0"/>
                <a:sym typeface="Times New Roman" charset="0"/>
              </a:rPr>
              <a:t>Split brain!</a:t>
            </a:r>
          </a:p>
          <a:p>
            <a:pPr marL="39688"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3367"/>
                </a:solidFill>
                <a:effectLst/>
                <a:uLnTx/>
                <a:uFillTx/>
                <a:latin typeface="Arial"/>
                <a:ea typeface="Times New Roman" charset="0"/>
                <a:cs typeface="Times New Roman" charset="0"/>
                <a:sym typeface="Times New Roman" charset="0"/>
              </a:rPr>
              <a:t>Not</a:t>
            </a:r>
            <a:r>
              <a:rPr kumimoji="0" lang="en-US" sz="2400" b="0" i="0" u="none" strike="noStrike" kern="1200" cap="none" spc="0" normalizeH="0" baseline="0" noProof="0" dirty="0">
                <a:ln>
                  <a:noFill/>
                </a:ln>
                <a:solidFill>
                  <a:srgbClr val="003367"/>
                </a:solidFill>
                <a:effectLst/>
                <a:uLnTx/>
                <a:uFillTx/>
                <a:latin typeface="Arial"/>
                <a:ea typeface="Times New Roman" charset="0"/>
                <a:cs typeface="Times New Roman" charset="0"/>
                <a:sym typeface="Times New Roman" charset="0"/>
              </a:rPr>
              <a:t> </a:t>
            </a:r>
            <a:r>
              <a:rPr kumimoji="0" lang="en-US" sz="2400" b="1" i="0" u="none" strike="noStrike" kern="1200" cap="none" spc="0" normalizeH="0" baseline="0" noProof="0" dirty="0">
                <a:ln>
                  <a:noFill/>
                </a:ln>
                <a:solidFill>
                  <a:srgbClr val="003367"/>
                </a:solidFill>
                <a:effectLst/>
                <a:uLnTx/>
                <a:uFillTx/>
                <a:latin typeface="Arial"/>
                <a:ea typeface="Times New Roman" charset="0"/>
                <a:cs typeface="Times New Roman" charset="0"/>
                <a:sym typeface="Times New Roman" charset="0"/>
              </a:rPr>
              <a:t>consistent</a:t>
            </a:r>
            <a:r>
              <a:rPr kumimoji="0" lang="en-US" sz="2400" b="0" i="0" u="none" strike="noStrike" kern="1200" cap="none" spc="0" normalizeH="0" baseline="0" noProof="0" dirty="0">
                <a:ln>
                  <a:noFill/>
                </a:ln>
                <a:solidFill>
                  <a:srgbClr val="003367"/>
                </a:solidFill>
                <a:effectLst/>
                <a:uLnTx/>
                <a:uFillTx/>
                <a:latin typeface="Arial"/>
                <a:ea typeface="Times New Roman" charset="0"/>
                <a:cs typeface="Times New Roman" charset="0"/>
                <a:sym typeface="Times New Roman" charset="0"/>
              </a:rPr>
              <a:t>!</a:t>
            </a:r>
          </a:p>
        </p:txBody>
      </p:sp>
      <p:sp>
        <p:nvSpPr>
          <p:cNvPr id="37" name="TextBox 36"/>
          <p:cNvSpPr txBox="1"/>
          <p:nvPr/>
        </p:nvSpPr>
        <p:spPr>
          <a:xfrm>
            <a:off x="2667000" y="5334000"/>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38" name="TextBox 37"/>
          <p:cNvSpPr txBox="1"/>
          <p:nvPr/>
        </p:nvSpPr>
        <p:spPr>
          <a:xfrm>
            <a:off x="1143000" y="5334000"/>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39" name="TextBox 38"/>
          <p:cNvSpPr txBox="1"/>
          <p:nvPr/>
        </p:nvSpPr>
        <p:spPr>
          <a:xfrm>
            <a:off x="2667000" y="3200400"/>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40" name="TextBox 39"/>
          <p:cNvSpPr txBox="1"/>
          <p:nvPr/>
        </p:nvSpPr>
        <p:spPr>
          <a:xfrm>
            <a:off x="1066800" y="3200400"/>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41" name="Rectangle 3"/>
          <p:cNvSpPr>
            <a:spLocks noChangeArrowheads="1"/>
          </p:cNvSpPr>
          <p:nvPr/>
        </p:nvSpPr>
        <p:spPr bwMode="auto">
          <a:xfrm>
            <a:off x="2133600" y="5791200"/>
            <a:ext cx="6858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3367"/>
                </a:solidFill>
                <a:effectLst/>
                <a:uLnTx/>
                <a:uFillTx/>
                <a:latin typeface="Arial" charset="0"/>
                <a:ea typeface="ＭＳ Ｐゴシック" charset="0"/>
              </a:rPr>
              <a:t>How can the system (L2) tell the difference?</a:t>
            </a:r>
          </a:p>
        </p:txBody>
      </p:sp>
      <p:sp>
        <p:nvSpPr>
          <p:cNvPr id="47" name="Isosceles Triangle 57">
            <a:extLst>
              <a:ext uri="{FF2B5EF4-FFF2-40B4-BE49-F238E27FC236}">
                <a16:creationId xmlns:a16="http://schemas.microsoft.com/office/drawing/2014/main" id="{B295D4DB-A5D8-2C4B-9453-2FF46A655F9B}"/>
              </a:ext>
            </a:extLst>
          </p:cNvPr>
          <p:cNvSpPr/>
          <p:nvPr/>
        </p:nvSpPr>
        <p:spPr bwMode="auto">
          <a:xfrm>
            <a:off x="7162800" y="4100689"/>
            <a:ext cx="1060704" cy="914400"/>
          </a:xfrm>
          <a:prstGeom prst="triangle">
            <a:avLst/>
          </a:prstGeom>
          <a:solidFill>
            <a:sysClr val="window" lastClr="FFFFFF">
              <a:lumMod val="50000"/>
            </a:sysClr>
          </a:solid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cs typeface="Arial" charset="0"/>
            </a:endParaRPr>
          </a:p>
        </p:txBody>
      </p:sp>
      <p:sp>
        <p:nvSpPr>
          <p:cNvPr id="48" name="TextBox 47">
            <a:extLst>
              <a:ext uri="{FF2B5EF4-FFF2-40B4-BE49-F238E27FC236}">
                <a16:creationId xmlns:a16="http://schemas.microsoft.com/office/drawing/2014/main" id="{D20C8152-8747-BF4E-94B0-D6B50F894861}"/>
              </a:ext>
            </a:extLst>
          </p:cNvPr>
          <p:cNvSpPr txBox="1"/>
          <p:nvPr/>
        </p:nvSpPr>
        <p:spPr>
          <a:xfrm>
            <a:off x="7517868" y="3795889"/>
            <a:ext cx="40693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3367"/>
                </a:solidFill>
                <a:effectLst/>
                <a:uLnTx/>
                <a:uFillTx/>
              </a:rPr>
              <a:t>C</a:t>
            </a:r>
          </a:p>
        </p:txBody>
      </p:sp>
      <p:sp>
        <p:nvSpPr>
          <p:cNvPr id="49" name="TextBox 48">
            <a:extLst>
              <a:ext uri="{FF2B5EF4-FFF2-40B4-BE49-F238E27FC236}">
                <a16:creationId xmlns:a16="http://schemas.microsoft.com/office/drawing/2014/main" id="{4F15E571-6D5E-9747-88EE-6D1530F0F336}"/>
              </a:ext>
            </a:extLst>
          </p:cNvPr>
          <p:cNvSpPr txBox="1"/>
          <p:nvPr/>
        </p:nvSpPr>
        <p:spPr>
          <a:xfrm>
            <a:off x="6832068" y="4782024"/>
            <a:ext cx="351378" cy="369332"/>
          </a:xfrm>
          <a:prstGeom prst="rect">
            <a:avLst/>
          </a:prstGeom>
          <a:noFill/>
        </p:spPr>
        <p:txBody>
          <a:bodyPr wrap="none" rtlCol="0">
            <a:spAutoFit/>
          </a:bodyPr>
          <a:lstStyle>
            <a:defPPr>
              <a:defRPr lang="en-GB"/>
            </a:defPPr>
            <a:lvl1pPr marL="0" marR="0" lvl="0" indent="0" defTabSz="914400" eaLnBrk="1" fontAlgn="auto" latinLnBrk="0" hangingPunct="1">
              <a:lnSpc>
                <a:spcPct val="100000"/>
              </a:lnSpc>
              <a:spcBef>
                <a:spcPts val="0"/>
              </a:spcBef>
              <a:spcAft>
                <a:spcPts val="0"/>
              </a:spcAft>
              <a:buClrTx/>
              <a:buSzTx/>
              <a:buFontTx/>
              <a:buNone/>
              <a:tabLst/>
              <a:defRPr kumimoji="0" sz="1800" b="1" i="0" u="none" strike="noStrike" kern="0" cap="none" spc="0" normalizeH="0" baseline="0">
                <a:ln>
                  <a:noFill/>
                </a:ln>
                <a:solidFill>
                  <a:srgbClr val="003367"/>
                </a:solidFill>
                <a:effectLst/>
                <a:uLnTx/>
                <a:uFillTx/>
              </a:defRPr>
            </a:lvl1pPr>
          </a:lstStyle>
          <a:p>
            <a:r>
              <a:rPr lang="en-US" dirty="0"/>
              <a:t>A</a:t>
            </a:r>
          </a:p>
        </p:txBody>
      </p:sp>
      <p:sp>
        <p:nvSpPr>
          <p:cNvPr id="50" name="TextBox 49">
            <a:extLst>
              <a:ext uri="{FF2B5EF4-FFF2-40B4-BE49-F238E27FC236}">
                <a16:creationId xmlns:a16="http://schemas.microsoft.com/office/drawing/2014/main" id="{370E43D6-4D8A-DC45-BB47-29352BDAD74B}"/>
              </a:ext>
            </a:extLst>
          </p:cNvPr>
          <p:cNvSpPr txBox="1"/>
          <p:nvPr/>
        </p:nvSpPr>
        <p:spPr>
          <a:xfrm>
            <a:off x="8153400" y="4786489"/>
            <a:ext cx="384390"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3367"/>
                </a:solidFill>
                <a:effectLst/>
                <a:uLnTx/>
                <a:uFillTx/>
              </a:rPr>
              <a:t>P</a:t>
            </a:r>
          </a:p>
        </p:txBody>
      </p:sp>
    </p:spTree>
    <p:extLst>
      <p:ext uri="{BB962C8B-B14F-4D97-AF65-F5344CB8AC3E}">
        <p14:creationId xmlns:p14="http://schemas.microsoft.com/office/powerpoint/2010/main" val="186012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p:txBody>
          <a:bodyPr/>
          <a:lstStyle/>
          <a:p>
            <a:r>
              <a:rPr lang="en-US" dirty="0">
                <a:latin typeface="Arial" charset="0"/>
                <a:ea typeface="ＭＳ Ｐゴシック" charset="0"/>
                <a:cs typeface="Arial" charset="0"/>
              </a:rPr>
              <a:t>CAP theorem restated</a:t>
            </a:r>
          </a:p>
        </p:txBody>
      </p:sp>
      <p:sp>
        <p:nvSpPr>
          <p:cNvPr id="154627" name="Content Placeholder 2"/>
          <p:cNvSpPr>
            <a:spLocks noGrp="1"/>
          </p:cNvSpPr>
          <p:nvPr>
            <p:ph idx="1"/>
          </p:nvPr>
        </p:nvSpPr>
        <p:spPr>
          <a:xfrm>
            <a:off x="457214" y="1527175"/>
            <a:ext cx="8226425" cy="4111625"/>
          </a:xfrm>
        </p:spPr>
        <p:txBody>
          <a:bodyPr/>
          <a:lstStyle/>
          <a:p>
            <a:r>
              <a:rPr lang="en-US" u="sng" dirty="0">
                <a:latin typeface="Arial" charset="0"/>
                <a:ea typeface="ＭＳ Ｐゴシック" charset="0"/>
                <a:cs typeface="Arial" charset="0"/>
              </a:rPr>
              <a:t>Theorem</a:t>
            </a:r>
            <a:r>
              <a:rPr lang="en-US" dirty="0">
                <a:latin typeface="Arial" charset="0"/>
                <a:ea typeface="ＭＳ Ｐゴシック" charset="0"/>
                <a:cs typeface="Arial" charset="0"/>
              </a:rPr>
              <a:t>.  It is </a:t>
            </a:r>
            <a:r>
              <a:rPr lang="en-US" b="1" dirty="0">
                <a:latin typeface="Arial" charset="0"/>
                <a:ea typeface="ＭＳ Ｐゴシック" charset="0"/>
                <a:cs typeface="Arial" charset="0"/>
              </a:rPr>
              <a:t>impossible</a:t>
            </a:r>
            <a:r>
              <a:rPr lang="en-US" dirty="0">
                <a:latin typeface="Arial" charset="0"/>
                <a:ea typeface="ＭＳ Ｐゴシック" charset="0"/>
                <a:cs typeface="Arial" charset="0"/>
              </a:rPr>
              <a:t> to implement an atomic data object that is available in all executions.</a:t>
            </a:r>
          </a:p>
          <a:p>
            <a:pPr lvl="1"/>
            <a:r>
              <a:rPr lang="en-US" u="sng" dirty="0">
                <a:latin typeface="Arial" charset="0"/>
                <a:ea typeface="ＭＳ Ｐゴシック" charset="0"/>
                <a:cs typeface="Arial" charset="0"/>
              </a:rPr>
              <a:t>Proof</a:t>
            </a:r>
            <a:r>
              <a:rPr lang="en-US" dirty="0">
                <a:latin typeface="Arial" charset="0"/>
                <a:ea typeface="ＭＳ Ｐゴシック" charset="0"/>
                <a:cs typeface="Arial" charset="0"/>
              </a:rPr>
              <a:t>.  Partition the network.  A write on one side is not seen by a read on the other side, but the read must return a response.</a:t>
            </a:r>
          </a:p>
          <a:p>
            <a:r>
              <a:rPr lang="en-US" u="sng" dirty="0">
                <a:latin typeface="Arial" charset="0"/>
                <a:ea typeface="ＭＳ Ｐゴシック" charset="0"/>
                <a:cs typeface="Arial" charset="0"/>
              </a:rPr>
              <a:t>Corollary</a:t>
            </a:r>
            <a:r>
              <a:rPr lang="en-US" dirty="0">
                <a:latin typeface="Arial" charset="0"/>
                <a:ea typeface="ＭＳ Ｐゴシック" charset="0"/>
                <a:cs typeface="Arial" charset="0"/>
              </a:rPr>
              <a:t>.  Applies even if messages are delayed arbitrarily, but there is no failure or message loss.</a:t>
            </a:r>
          </a:p>
          <a:p>
            <a:pPr lvl="1"/>
            <a:r>
              <a:rPr lang="en-US" u="sng" dirty="0">
                <a:latin typeface="Arial" charset="0"/>
                <a:ea typeface="ＭＳ Ｐゴシック" charset="0"/>
                <a:cs typeface="Arial" charset="0"/>
              </a:rPr>
              <a:t>Proof</a:t>
            </a:r>
            <a:r>
              <a:rPr lang="en-US" dirty="0">
                <a:latin typeface="Arial" charset="0"/>
                <a:ea typeface="ＭＳ Ｐゴシック" charset="0"/>
                <a:cs typeface="Arial" charset="0"/>
              </a:rPr>
              <a:t>.  The service cannot tell the difference.</a:t>
            </a:r>
          </a:p>
          <a:p>
            <a:pPr lvl="2"/>
            <a:endParaRPr lang="en-US" dirty="0">
              <a:latin typeface="Arial" charset="0"/>
              <a:ea typeface="ＭＳ Ｐゴシック" charset="0"/>
              <a:cs typeface="Arial" charset="0"/>
            </a:endParaRPr>
          </a:p>
          <a:p>
            <a:pPr lvl="1"/>
            <a:endParaRPr lang="en-US" dirty="0">
              <a:latin typeface="Arial" charset="0"/>
              <a:ea typeface="ＭＳ Ｐゴシック" charset="0"/>
              <a:cs typeface="Arial" charset="0"/>
            </a:endParaRPr>
          </a:p>
          <a:p>
            <a:pPr lvl="1"/>
            <a:endParaRPr lang="en-US" dirty="0">
              <a:latin typeface="Arial" charset="0"/>
              <a:ea typeface="ＭＳ Ｐゴシック" charset="0"/>
              <a:cs typeface="Arial" charset="0"/>
            </a:endParaRPr>
          </a:p>
          <a:p>
            <a:pPr lvl="1"/>
            <a:endParaRPr lang="en-US" dirty="0">
              <a:latin typeface="Arial" charset="0"/>
              <a:ea typeface="ＭＳ Ｐゴシック" charset="0"/>
              <a:cs typeface="Arial" charset="0"/>
            </a:endParaRPr>
          </a:p>
        </p:txBody>
      </p:sp>
      <p:sp>
        <p:nvSpPr>
          <p:cNvPr id="154628" name="Rectangle 3"/>
          <p:cNvSpPr>
            <a:spLocks noChangeArrowheads="1"/>
          </p:cNvSpPr>
          <p:nvPr/>
        </p:nvSpPr>
        <p:spPr bwMode="auto">
          <a:xfrm>
            <a:off x="381000" y="6211887"/>
            <a:ext cx="8382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a:ln>
                  <a:noFill/>
                </a:ln>
                <a:solidFill>
                  <a:srgbClr val="003367"/>
                </a:solidFill>
                <a:effectLst/>
                <a:uLnTx/>
                <a:uFillTx/>
                <a:latin typeface="Arial" charset="0"/>
                <a:ea typeface="ＭＳ Ｐゴシック" charset="0"/>
              </a:rPr>
              <a:t>Brewer’s Conjecture and the Feasibility of Consistent, Available, Partition-Tolerant Web Services</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  Seth Gilbert, Nancy Lynch.  </a:t>
            </a:r>
            <a:r>
              <a:rPr kumimoji="0" lang="en-US" sz="1800" b="1" i="1" u="none" strike="noStrike" kern="1200" cap="none" spc="0" normalizeH="0" baseline="0" noProof="0" dirty="0">
                <a:ln>
                  <a:noFill/>
                </a:ln>
                <a:solidFill>
                  <a:srgbClr val="003367"/>
                </a:solidFill>
                <a:effectLst/>
                <a:uLnTx/>
                <a:uFillTx/>
                <a:latin typeface="Arial" charset="0"/>
                <a:ea typeface="ＭＳ Ｐゴシック" charset="0"/>
              </a:rPr>
              <a:t>MIT manuscript</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 </a:t>
            </a:r>
            <a:endParaRPr kumimoji="0" lang="en-US" sz="1800" b="0" i="0" u="none" strike="noStrike" kern="1200" cap="none" spc="0" normalizeH="0" baseline="0" noProof="0" dirty="0">
              <a:ln>
                <a:noFill/>
              </a:ln>
              <a:solidFill>
                <a:prstClr val="white"/>
              </a:solidFill>
              <a:effectLst/>
              <a:uLnTx/>
              <a:uFillTx/>
              <a:latin typeface="Arial" charset="0"/>
              <a:ea typeface="ＭＳ Ｐゴシック" charset="0"/>
            </a:endParaRPr>
          </a:p>
        </p:txBody>
      </p:sp>
      <p:sp>
        <p:nvSpPr>
          <p:cNvPr id="24" name="Rounded Rectangle 23"/>
          <p:cNvSpPr/>
          <p:nvPr/>
        </p:nvSpPr>
        <p:spPr bwMode="auto">
          <a:xfrm>
            <a:off x="2849646" y="44958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5" name="Rounded Rectangle 24"/>
          <p:cNvSpPr/>
          <p:nvPr/>
        </p:nvSpPr>
        <p:spPr bwMode="auto">
          <a:xfrm>
            <a:off x="3428558" y="49202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6" name="Rounded Rectangle 5"/>
          <p:cNvSpPr/>
          <p:nvPr/>
        </p:nvSpPr>
        <p:spPr bwMode="auto">
          <a:xfrm>
            <a:off x="3184807" y="55569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7" name="Rounded Rectangle 5"/>
          <p:cNvSpPr/>
          <p:nvPr/>
        </p:nvSpPr>
        <p:spPr bwMode="auto">
          <a:xfrm>
            <a:off x="2209800" y="49202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8" name="Oval 27"/>
          <p:cNvSpPr/>
          <p:nvPr/>
        </p:nvSpPr>
        <p:spPr bwMode="auto">
          <a:xfrm>
            <a:off x="2346386" y="53289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29" name="Straight Arrow Connector 28"/>
          <p:cNvCxnSpPr>
            <a:stCxn id="31" idx="0"/>
            <a:endCxn id="27" idx="2"/>
          </p:cNvCxnSpPr>
          <p:nvPr/>
        </p:nvCxnSpPr>
        <p:spPr bwMode="auto">
          <a:xfrm flipH="1" flipV="1">
            <a:off x="2392614" y="52386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30" name="Oval 29"/>
          <p:cNvSpPr/>
          <p:nvPr/>
        </p:nvSpPr>
        <p:spPr bwMode="auto">
          <a:xfrm flipH="1">
            <a:off x="2632074" y="56419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31" name="Rounded Rectangle 5"/>
          <p:cNvSpPr/>
          <p:nvPr/>
        </p:nvSpPr>
        <p:spPr bwMode="auto">
          <a:xfrm>
            <a:off x="2453550" y="55649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32" name="Straight Arrow Connector 31"/>
          <p:cNvCxnSpPr/>
          <p:nvPr/>
        </p:nvCxnSpPr>
        <p:spPr bwMode="auto">
          <a:xfrm flipV="1">
            <a:off x="3251597" y="52609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35" name="Text Box 41"/>
          <p:cNvSpPr txBox="1">
            <a:spLocks noChangeArrowheads="1"/>
          </p:cNvSpPr>
          <p:nvPr/>
        </p:nvSpPr>
        <p:spPr bwMode="auto">
          <a:xfrm>
            <a:off x="2133600" y="4724400"/>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
        <p:nvSpPr>
          <p:cNvPr id="36" name="Text Box 41"/>
          <p:cNvSpPr txBox="1">
            <a:spLocks noChangeArrowheads="1"/>
          </p:cNvSpPr>
          <p:nvPr/>
        </p:nvSpPr>
        <p:spPr bwMode="auto">
          <a:xfrm>
            <a:off x="2362200" y="5388114"/>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
        <p:nvSpPr>
          <p:cNvPr id="37" name="Text Box 41"/>
          <p:cNvSpPr txBox="1">
            <a:spLocks noChangeArrowheads="1"/>
          </p:cNvSpPr>
          <p:nvPr/>
        </p:nvSpPr>
        <p:spPr bwMode="auto">
          <a:xfrm>
            <a:off x="2743200" y="4267200"/>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
        <p:nvSpPr>
          <p:cNvPr id="38" name="Rounded Rectangle 37"/>
          <p:cNvSpPr/>
          <p:nvPr/>
        </p:nvSpPr>
        <p:spPr bwMode="auto">
          <a:xfrm flipH="1">
            <a:off x="6446312" y="44958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9" name="Rounded Rectangle 38"/>
          <p:cNvSpPr/>
          <p:nvPr/>
        </p:nvSpPr>
        <p:spPr bwMode="auto">
          <a:xfrm flipH="1">
            <a:off x="5867400" y="49202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0" name="Rounded Rectangle 5"/>
          <p:cNvSpPr/>
          <p:nvPr/>
        </p:nvSpPr>
        <p:spPr bwMode="auto">
          <a:xfrm flipH="1">
            <a:off x="6111151" y="5556961"/>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1" name="Rounded Rectangle 5"/>
          <p:cNvSpPr/>
          <p:nvPr/>
        </p:nvSpPr>
        <p:spPr bwMode="auto">
          <a:xfrm flipH="1">
            <a:off x="7086158" y="49202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2" name="Oval 41"/>
          <p:cNvSpPr/>
          <p:nvPr/>
        </p:nvSpPr>
        <p:spPr bwMode="auto">
          <a:xfrm flipH="1">
            <a:off x="6700567" y="53289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43" name="Straight Arrow Connector 42"/>
          <p:cNvCxnSpPr>
            <a:stCxn id="45" idx="0"/>
            <a:endCxn id="41" idx="2"/>
          </p:cNvCxnSpPr>
          <p:nvPr/>
        </p:nvCxnSpPr>
        <p:spPr bwMode="auto">
          <a:xfrm flipV="1">
            <a:off x="7025222" y="52386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4" name="Oval 43"/>
          <p:cNvSpPr/>
          <p:nvPr/>
        </p:nvSpPr>
        <p:spPr bwMode="auto">
          <a:xfrm>
            <a:off x="6993318" y="56419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45" name="Rounded Rectangle 5"/>
          <p:cNvSpPr/>
          <p:nvPr/>
        </p:nvSpPr>
        <p:spPr bwMode="auto">
          <a:xfrm flipH="1">
            <a:off x="6842408" y="5564929"/>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46" name="Straight Connector 45"/>
          <p:cNvCxnSpPr/>
          <p:nvPr/>
        </p:nvCxnSpPr>
        <p:spPr bwMode="auto">
          <a:xfrm flipH="1">
            <a:off x="6542657" y="46482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47" name="Straight Arrow Connector 46"/>
          <p:cNvCxnSpPr>
            <a:stCxn id="45" idx="0"/>
            <a:endCxn id="42" idx="7"/>
          </p:cNvCxnSpPr>
          <p:nvPr/>
        </p:nvCxnSpPr>
        <p:spPr bwMode="auto">
          <a:xfrm flipH="1" flipV="1">
            <a:off x="6790578" y="54189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8" name="Straight Arrow Connector 47"/>
          <p:cNvCxnSpPr>
            <a:stCxn id="45" idx="0"/>
          </p:cNvCxnSpPr>
          <p:nvPr/>
        </p:nvCxnSpPr>
        <p:spPr bwMode="auto">
          <a:xfrm flipH="1" flipV="1">
            <a:off x="6847457" y="51816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9" name="Straight Arrow Connector 48"/>
          <p:cNvCxnSpPr/>
          <p:nvPr/>
        </p:nvCxnSpPr>
        <p:spPr bwMode="auto">
          <a:xfrm flipH="1" flipV="1">
            <a:off x="6168690" y="52609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0" name="Straight Arrow Connector 49"/>
          <p:cNvCxnSpPr/>
          <p:nvPr/>
        </p:nvCxnSpPr>
        <p:spPr bwMode="auto">
          <a:xfrm flipV="1">
            <a:off x="6409989" y="48554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1" name="Straight Arrow Connector 50"/>
          <p:cNvCxnSpPr/>
          <p:nvPr/>
        </p:nvCxnSpPr>
        <p:spPr bwMode="auto">
          <a:xfrm flipV="1">
            <a:off x="6394890" y="53340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2" name="Straight Arrow Connector 51"/>
          <p:cNvCxnSpPr/>
          <p:nvPr/>
        </p:nvCxnSpPr>
        <p:spPr bwMode="auto">
          <a:xfrm flipV="1">
            <a:off x="6477000" y="54864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53" name="Text Box 41"/>
          <p:cNvSpPr txBox="1">
            <a:spLocks noChangeArrowheads="1"/>
          </p:cNvSpPr>
          <p:nvPr/>
        </p:nvSpPr>
        <p:spPr bwMode="auto">
          <a:xfrm>
            <a:off x="7480928" y="5257800"/>
            <a:ext cx="7486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CC0000"/>
                </a:solidFill>
                <a:effectLst/>
                <a:uLnTx/>
                <a:uFillTx/>
                <a:latin typeface="Arial" charset="0"/>
                <a:ea typeface="ＭＳ Ｐゴシック" charset="0"/>
              </a:rPr>
              <a:t>???</a:t>
            </a:r>
          </a:p>
        </p:txBody>
      </p:sp>
    </p:spTree>
    <p:extLst>
      <p:ext uri="{BB962C8B-B14F-4D97-AF65-F5344CB8AC3E}">
        <p14:creationId xmlns:p14="http://schemas.microsoft.com/office/powerpoint/2010/main" val="194177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atin typeface="Arial" charset="0"/>
                <a:ea typeface="ＭＳ Ｐゴシック" charset="0"/>
              </a:rPr>
              <a:t>Now what?</a:t>
            </a:r>
          </a:p>
        </p:txBody>
      </p:sp>
      <p:sp>
        <p:nvSpPr>
          <p:cNvPr id="91139" name="Content Placeholder 2"/>
          <p:cNvSpPr>
            <a:spLocks noGrp="1"/>
          </p:cNvSpPr>
          <p:nvPr>
            <p:ph idx="1"/>
          </p:nvPr>
        </p:nvSpPr>
        <p:spPr/>
        <p:txBody>
          <a:bodyPr/>
          <a:lstStyle/>
          <a:p>
            <a:r>
              <a:rPr lang="en-US" sz="2400" b="0" dirty="0">
                <a:latin typeface="Arial" charset="0"/>
                <a:ea typeface="ＭＳ Ｐゴシック" charset="0"/>
              </a:rPr>
              <a:t>We must build practical, scalable, efficient distributed systems that </a:t>
            </a:r>
            <a:r>
              <a:rPr lang="en-US" sz="2400" dirty="0">
                <a:latin typeface="Arial" charset="0"/>
                <a:ea typeface="ＭＳ Ｐゴシック" charset="0"/>
              </a:rPr>
              <a:t>really work </a:t>
            </a:r>
            <a:r>
              <a:rPr lang="en-US" sz="2400" b="0" dirty="0">
                <a:latin typeface="Arial" charset="0"/>
                <a:ea typeface="ＭＳ Ｐゴシック" charset="0"/>
              </a:rPr>
              <a:t>in the real world.</a:t>
            </a:r>
          </a:p>
          <a:p>
            <a:r>
              <a:rPr lang="en-US" sz="2400" b="0" dirty="0">
                <a:latin typeface="Arial" charset="0"/>
                <a:ea typeface="ＭＳ Ｐゴシック" charset="0"/>
              </a:rPr>
              <a:t>But the theory says it is </a:t>
            </a:r>
            <a:r>
              <a:rPr lang="en-US" sz="2400" dirty="0">
                <a:latin typeface="Arial" charset="0"/>
                <a:ea typeface="ＭＳ Ｐゴシック" charset="0"/>
              </a:rPr>
              <a:t>impossible</a:t>
            </a:r>
            <a:r>
              <a:rPr lang="en-US" sz="2400" b="0" dirty="0">
                <a:latin typeface="Arial" charset="0"/>
                <a:ea typeface="ＭＳ Ｐゴシック" charset="0"/>
              </a:rPr>
              <a:t> to build reliable computer systems from unreliable components.</a:t>
            </a:r>
          </a:p>
          <a:p>
            <a:pPr marL="0" indent="0">
              <a:buNone/>
            </a:pPr>
            <a:r>
              <a:rPr lang="en-US" b="1" dirty="0">
                <a:latin typeface="Arial" charset="0"/>
                <a:ea typeface="ＭＳ Ｐゴシック" charset="0"/>
              </a:rPr>
              <a:t>So what are we to do?</a:t>
            </a:r>
          </a:p>
          <a:p>
            <a:r>
              <a:rPr lang="en-US" dirty="0">
                <a:latin typeface="Arial" charset="0"/>
                <a:ea typeface="ＭＳ Ｐゴシック" charset="0"/>
              </a:rPr>
              <a:t>We do the best we can.</a:t>
            </a:r>
          </a:p>
          <a:p>
            <a:r>
              <a:rPr lang="en-US" dirty="0">
                <a:latin typeface="Arial" charset="0"/>
                <a:ea typeface="ＭＳ Ｐゴシック" charset="0"/>
              </a:rPr>
              <a:t>Stay safe! </a:t>
            </a:r>
          </a:p>
          <a:p>
            <a:r>
              <a:rPr lang="en-US" b="1" dirty="0">
                <a:latin typeface="Arial" charset="0"/>
                <a:ea typeface="ＭＳ Ｐゴシック" charset="0"/>
              </a:rPr>
              <a:t>Keep trying!</a:t>
            </a:r>
          </a:p>
        </p:txBody>
      </p:sp>
    </p:spTree>
    <p:extLst>
      <p:ext uri="{BB962C8B-B14F-4D97-AF65-F5344CB8AC3E}">
        <p14:creationId xmlns:p14="http://schemas.microsoft.com/office/powerpoint/2010/main" val="334825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6425" cy="1554163"/>
          </a:xfrm>
        </p:spPr>
        <p:txBody>
          <a:bodyPr/>
          <a:lstStyle/>
          <a:p>
            <a:r>
              <a:rPr lang="en-US" sz="2800" dirty="0"/>
              <a:t>Consensus: Quorum rule</a:t>
            </a:r>
          </a:p>
        </p:txBody>
      </p:sp>
      <p:sp>
        <p:nvSpPr>
          <p:cNvPr id="3" name="Content Placeholder 2"/>
          <p:cNvSpPr>
            <a:spLocks noGrp="1"/>
          </p:cNvSpPr>
          <p:nvPr>
            <p:ph idx="1"/>
          </p:nvPr>
        </p:nvSpPr>
        <p:spPr>
          <a:xfrm>
            <a:off x="457200" y="1371600"/>
            <a:ext cx="8226425" cy="2968625"/>
          </a:xfrm>
        </p:spPr>
        <p:txBody>
          <a:bodyPr/>
          <a:lstStyle/>
          <a:p>
            <a:r>
              <a:rPr lang="en-US" sz="2000" b="0" dirty="0"/>
              <a:t>In order to lead and serve client requests, a leader L1 must continually receive votes from a </a:t>
            </a:r>
            <a:r>
              <a:rPr lang="en-US" sz="2000" b="1" dirty="0"/>
              <a:t>majority</a:t>
            </a:r>
            <a:r>
              <a:rPr lang="en-US" sz="2000" b="0" dirty="0"/>
              <a:t> of the group (a </a:t>
            </a:r>
            <a:r>
              <a:rPr lang="en-US" sz="2000" b="1" dirty="0"/>
              <a:t>quorum</a:t>
            </a:r>
            <a:r>
              <a:rPr lang="en-US" sz="2000" b="0" dirty="0"/>
              <a:t>). </a:t>
            </a:r>
          </a:p>
          <a:p>
            <a:r>
              <a:rPr lang="en-US" sz="2000" b="0" dirty="0"/>
              <a:t>The </a:t>
            </a:r>
            <a:r>
              <a:rPr lang="en-US" sz="2000" dirty="0"/>
              <a:t>quorum rule </a:t>
            </a:r>
            <a:r>
              <a:rPr lang="en-US" sz="2000" b="0" dirty="0"/>
              <a:t>protects consistency </a:t>
            </a:r>
            <a:r>
              <a:rPr lang="de-DE" sz="2000" b="0" dirty="0"/>
              <a:t>(</a:t>
            </a:r>
            <a:r>
              <a:rPr lang="de-DE" sz="2000" dirty="0"/>
              <a:t>C</a:t>
            </a:r>
            <a:r>
              <a:rPr lang="de-DE" sz="2000" b="0" dirty="0"/>
              <a:t>)</a:t>
            </a:r>
            <a:r>
              <a:rPr lang="en-US" sz="2000" b="0" dirty="0"/>
              <a:t> in a network partition: at most one subgroup commits to the log, so it does not diverge.</a:t>
            </a:r>
          </a:p>
          <a:p>
            <a:r>
              <a:rPr lang="de-DE" sz="2000" b="0" dirty="0"/>
              <a:t>But </a:t>
            </a:r>
            <a:r>
              <a:rPr lang="de-DE" sz="2000" b="0" dirty="0" err="1"/>
              <a:t>it</a:t>
            </a:r>
            <a:r>
              <a:rPr lang="de-DE" sz="2000" b="0" dirty="0"/>
              <a:t> </a:t>
            </a:r>
            <a:r>
              <a:rPr lang="de-DE" sz="2000" b="0" dirty="0" err="1"/>
              <a:t>sacrifices</a:t>
            </a:r>
            <a:r>
              <a:rPr lang="de-DE" sz="2000" b="0" dirty="0"/>
              <a:t> </a:t>
            </a:r>
            <a:r>
              <a:rPr lang="de-DE" sz="2000" b="0" dirty="0" err="1"/>
              <a:t>availability</a:t>
            </a:r>
            <a:r>
              <a:rPr lang="de-DE" sz="2000" b="0" dirty="0"/>
              <a:t> (</a:t>
            </a:r>
            <a:r>
              <a:rPr lang="de-DE" sz="2000" dirty="0"/>
              <a:t>A</a:t>
            </a:r>
            <a:r>
              <a:rPr lang="de-DE" sz="2000" b="0" dirty="0"/>
              <a:t>).  </a:t>
            </a:r>
            <a:r>
              <a:rPr lang="de-DE" sz="2000" b="0" dirty="0" err="1"/>
              <a:t>If</a:t>
            </a:r>
            <a:r>
              <a:rPr lang="de-DE" sz="2000" b="0" dirty="0"/>
              <a:t> a </a:t>
            </a:r>
            <a:r>
              <a:rPr lang="de-DE" sz="2000" b="0" dirty="0" err="1"/>
              <a:t>majority</a:t>
            </a:r>
            <a:r>
              <a:rPr lang="de-DE" sz="2000" b="0" dirty="0"/>
              <a:t> </a:t>
            </a:r>
            <a:r>
              <a:rPr lang="de-DE" sz="2000" b="0" dirty="0" err="1"/>
              <a:t>of</a:t>
            </a:r>
            <a:r>
              <a:rPr lang="de-DE" sz="2000" b="0" dirty="0"/>
              <a:t> </a:t>
            </a:r>
            <a:r>
              <a:rPr lang="de-DE" sz="2000" b="0" dirty="0" err="1"/>
              <a:t>replicas</a:t>
            </a:r>
            <a:r>
              <a:rPr lang="de-DE" sz="2000" b="0" dirty="0"/>
              <a:t> </a:t>
            </a:r>
            <a:r>
              <a:rPr lang="de-DE" sz="2000" b="0" dirty="0" err="1"/>
              <a:t>fail</a:t>
            </a:r>
            <a:r>
              <a:rPr lang="de-DE" sz="2000" b="0" dirty="0"/>
              <a:t>, </a:t>
            </a:r>
            <a:r>
              <a:rPr lang="de-DE" sz="2000" b="0" dirty="0" err="1"/>
              <a:t>it</a:t>
            </a:r>
            <a:r>
              <a:rPr lang="de-DE" sz="2000" b="0" dirty="0"/>
              <a:t> </a:t>
            </a:r>
            <a:r>
              <a:rPr lang="de-DE" sz="2000" b="0" dirty="0" err="1"/>
              <a:t>would</a:t>
            </a:r>
            <a:r>
              <a:rPr lang="de-DE" sz="2000" b="0" dirty="0"/>
              <a:t> </a:t>
            </a:r>
            <a:r>
              <a:rPr lang="de-DE" sz="2000" b="0" dirty="0" err="1"/>
              <a:t>be</a:t>
            </a:r>
            <a:r>
              <a:rPr lang="de-DE" sz="2000" b="0" dirty="0"/>
              <a:t> </a:t>
            </a:r>
            <a:r>
              <a:rPr lang="de-DE" sz="2000" b="0" dirty="0" err="1"/>
              <a:t>safe</a:t>
            </a:r>
            <a:r>
              <a:rPr lang="de-DE" sz="2000" b="0" dirty="0"/>
              <a:t> </a:t>
            </a:r>
            <a:r>
              <a:rPr lang="de-DE" sz="2000" b="0" dirty="0" err="1"/>
              <a:t>for</a:t>
            </a:r>
            <a:r>
              <a:rPr lang="de-DE" sz="2000" b="0" dirty="0"/>
              <a:t> </a:t>
            </a:r>
            <a:r>
              <a:rPr lang="de-DE" sz="2000" b="0" dirty="0" err="1"/>
              <a:t>the</a:t>
            </a:r>
            <a:r>
              <a:rPr lang="de-DE" sz="2000" b="0" dirty="0"/>
              <a:t> </a:t>
            </a:r>
            <a:r>
              <a:rPr lang="de-DE" sz="2000" b="0" dirty="0" err="1"/>
              <a:t>survivors</a:t>
            </a:r>
            <a:r>
              <a:rPr lang="de-DE" sz="2000" b="0" dirty="0"/>
              <a:t> </a:t>
            </a:r>
            <a:r>
              <a:rPr lang="de-DE" sz="2000" b="0" dirty="0" err="1"/>
              <a:t>to</a:t>
            </a:r>
            <a:r>
              <a:rPr lang="de-DE" sz="2000" b="0" dirty="0"/>
              <a:t> </a:t>
            </a:r>
            <a:r>
              <a:rPr lang="de-DE" sz="2000" b="0" dirty="0" err="1"/>
              <a:t>serve</a:t>
            </a:r>
            <a:r>
              <a:rPr lang="de-DE" sz="2000" b="0" dirty="0"/>
              <a:t> </a:t>
            </a:r>
            <a:r>
              <a:rPr lang="de-DE" sz="2000" b="0" dirty="0" err="1"/>
              <a:t>clients</a:t>
            </a:r>
            <a:r>
              <a:rPr lang="de-DE" sz="2000" b="0" dirty="0"/>
              <a:t>.  But </a:t>
            </a:r>
            <a:r>
              <a:rPr lang="de-DE" sz="2000" b="0" dirty="0" err="1"/>
              <a:t>they</a:t>
            </a:r>
            <a:r>
              <a:rPr lang="de-DE" sz="2000" b="0" dirty="0"/>
              <a:t> </a:t>
            </a:r>
            <a:r>
              <a:rPr lang="de-DE" sz="2000" dirty="0"/>
              <a:t>must not</a:t>
            </a:r>
            <a:r>
              <a:rPr lang="de-DE" sz="2000" b="0" dirty="0"/>
              <a:t>, </a:t>
            </a:r>
            <a:r>
              <a:rPr lang="de-DE" sz="2000" b="0" dirty="0" err="1"/>
              <a:t>because</a:t>
            </a:r>
            <a:r>
              <a:rPr lang="de-DE" sz="2000" b="0" dirty="0"/>
              <a:t> </a:t>
            </a:r>
            <a:r>
              <a:rPr lang="de-DE" sz="2000" b="0" dirty="0" err="1"/>
              <a:t>this</a:t>
            </a:r>
            <a:r>
              <a:rPr lang="de-DE" sz="2000" b="0" dirty="0"/>
              <a:t> </a:t>
            </a:r>
            <a:r>
              <a:rPr lang="de-DE" sz="2000" b="0" dirty="0" err="1"/>
              <a:t>case</a:t>
            </a:r>
            <a:r>
              <a:rPr lang="de-DE" sz="2000" b="0" dirty="0"/>
              <a:t> </a:t>
            </a:r>
            <a:r>
              <a:rPr lang="de-DE" sz="2000" b="0" dirty="0" err="1"/>
              <a:t>is</a:t>
            </a:r>
            <a:r>
              <a:rPr lang="de-DE" sz="2000" b="0" dirty="0"/>
              <a:t> </a:t>
            </a:r>
            <a:r>
              <a:rPr lang="de-DE" sz="2000" dirty="0" err="1"/>
              <a:t>indistinguishable</a:t>
            </a:r>
            <a:r>
              <a:rPr lang="de-DE" sz="2000" b="0" dirty="0"/>
              <a:t> </a:t>
            </a:r>
            <a:r>
              <a:rPr lang="de-DE" sz="2000" b="0" dirty="0" err="1"/>
              <a:t>from</a:t>
            </a:r>
            <a:r>
              <a:rPr lang="de-DE" sz="2000" b="0" dirty="0"/>
              <a:t> a </a:t>
            </a:r>
            <a:r>
              <a:rPr lang="de-DE" sz="2000" b="0" dirty="0" err="1"/>
              <a:t>network</a:t>
            </a:r>
            <a:r>
              <a:rPr lang="de-DE" sz="2000" b="0" dirty="0"/>
              <a:t> </a:t>
            </a:r>
            <a:r>
              <a:rPr lang="de-DE" sz="2000" b="0" dirty="0" err="1"/>
              <a:t>partition</a:t>
            </a:r>
            <a:r>
              <a:rPr lang="de-DE" sz="2000" b="0" dirty="0"/>
              <a:t>. </a:t>
            </a:r>
            <a:endParaRPr lang="en-US" sz="2000" b="0" dirty="0"/>
          </a:p>
        </p:txBody>
      </p:sp>
      <p:grpSp>
        <p:nvGrpSpPr>
          <p:cNvPr id="65" name="Group 64"/>
          <p:cNvGrpSpPr/>
          <p:nvPr/>
        </p:nvGrpSpPr>
        <p:grpSpPr>
          <a:xfrm>
            <a:off x="3368614" y="4191000"/>
            <a:ext cx="2117786" cy="1524000"/>
            <a:chOff x="914400" y="4648200"/>
            <a:chExt cx="2117786" cy="1524000"/>
          </a:xfrm>
        </p:grpSpPr>
        <p:sp>
          <p:nvSpPr>
            <p:cNvPr id="15" name="Rounded Rectangle 14"/>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6" name="Rounded Rectangle 15"/>
            <p:cNvSpPr/>
            <p:nvPr/>
          </p:nvSpPr>
          <p:spPr bwMode="auto">
            <a:xfrm>
              <a:off x="2437958"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7" name="Rounded Rectangle 5"/>
            <p:cNvSpPr/>
            <p:nvPr/>
          </p:nvSpPr>
          <p:spPr bwMode="auto">
            <a:xfrm>
              <a:off x="2194207"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8"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9" name="Oval 18"/>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20" name="Straight Arrow Connector 19"/>
            <p:cNvCxnSpPr>
              <a:stCxn id="22" idx="0"/>
              <a:endCxn id="18"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21" name="Oval 20"/>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2" name="Rounded Rectangle 5"/>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23" name="Straight Connector 22"/>
            <p:cNvCxnSpPr/>
            <p:nvPr/>
          </p:nvCxnSpPr>
          <p:spPr bwMode="auto">
            <a:xfrm>
              <a:off x="1594929"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24" name="Straight Arrow Connector 23"/>
            <p:cNvCxnSpPr>
              <a:stCxn id="22" idx="0"/>
              <a:endCxn id="19" idx="7"/>
            </p:cNvCxnSpPr>
            <p:nvPr/>
          </p:nvCxnSpPr>
          <p:spPr bwMode="auto">
            <a:xfrm flipV="1">
              <a:off x="1645764"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5" name="Straight Arrow Connector 24"/>
            <p:cNvCxnSpPr>
              <a:stCxn id="22" idx="0"/>
            </p:cNvCxnSpPr>
            <p:nvPr/>
          </p:nvCxnSpPr>
          <p:spPr bwMode="auto">
            <a:xfrm flipV="1">
              <a:off x="1645764"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6" name="Straight Arrow Connector 25"/>
            <p:cNvCxnSpPr/>
            <p:nvPr/>
          </p:nvCxnSpPr>
          <p:spPr bwMode="auto">
            <a:xfrm flipV="1">
              <a:off x="2260997"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7" name="Straight Arrow Connector 26"/>
            <p:cNvCxnSpPr/>
            <p:nvPr/>
          </p:nvCxnSpPr>
          <p:spPr bwMode="auto">
            <a:xfrm flipH="1" flipV="1">
              <a:off x="2041586"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8" name="Straight Arrow Connector 27"/>
            <p:cNvCxnSpPr/>
            <p:nvPr/>
          </p:nvCxnSpPr>
          <p:spPr bwMode="auto">
            <a:xfrm flipH="1" flipV="1">
              <a:off x="1889186" y="54864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9" name="Straight Arrow Connector 28"/>
            <p:cNvCxnSpPr/>
            <p:nvPr/>
          </p:nvCxnSpPr>
          <p:spPr bwMode="auto">
            <a:xfrm flipH="1" flipV="1">
              <a:off x="1965386" y="56388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32" name="TextBox 31"/>
            <p:cNvSpPr txBox="1"/>
            <p:nvPr/>
          </p:nvSpPr>
          <p:spPr>
            <a:xfrm>
              <a:off x="2574986" y="57266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33" name="TextBox 32"/>
            <p:cNvSpPr txBox="1"/>
            <p:nvPr/>
          </p:nvSpPr>
          <p:spPr>
            <a:xfrm>
              <a:off x="914400" y="56504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grpSp>
      <p:sp>
        <p:nvSpPr>
          <p:cNvPr id="66" name="TextBox 65"/>
          <p:cNvSpPr txBox="1"/>
          <p:nvPr/>
        </p:nvSpPr>
        <p:spPr>
          <a:xfrm>
            <a:off x="304800" y="4038600"/>
            <a:ext cx="2971800" cy="1477328"/>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L1 and F1 do not have a quorum.  So they cannot serve clients </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sym typeface="Wingdings"/>
              </a:rPr>
              <a:t></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no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A</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vailability</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if the majority had merely failed. </a:t>
            </a:r>
          </a:p>
        </p:txBody>
      </p:sp>
      <p:sp>
        <p:nvSpPr>
          <p:cNvPr id="54" name="TextBox 53"/>
          <p:cNvSpPr txBox="1"/>
          <p:nvPr/>
        </p:nvSpPr>
        <p:spPr>
          <a:xfrm>
            <a:off x="3140014" y="4572000"/>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F1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55" name="TextBox 54"/>
          <p:cNvSpPr txBox="1"/>
          <p:nvPr/>
        </p:nvSpPr>
        <p:spPr>
          <a:xfrm>
            <a:off x="5715000" y="4114800"/>
            <a:ext cx="2667000" cy="1477328"/>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L2 can gain a quorum from the other followers, so they can continue to serve requests together in close cooperation. </a:t>
            </a:r>
          </a:p>
        </p:txBody>
      </p:sp>
      <p:sp>
        <p:nvSpPr>
          <p:cNvPr id="30" name="Rectangle 29"/>
          <p:cNvSpPr/>
          <p:nvPr/>
        </p:nvSpPr>
        <p:spPr>
          <a:xfrm>
            <a:off x="381000" y="5943600"/>
            <a:ext cx="8458200" cy="646331"/>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The quorum rule protects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C</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onsistency of the shared log in a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P</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artition.   At most one side of a partition makes progress: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disjoint majorities cannot exist</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t>
            </a:r>
            <a:endParaRPr kumimoji="0" lang="en-US" sz="1800" b="0" i="0" u="none" strike="noStrike" kern="1200" cap="none" spc="0" normalizeH="0" baseline="0" noProof="0" dirty="0">
              <a:ln>
                <a:noFill/>
              </a:ln>
              <a:solidFill>
                <a:prstClr val="white"/>
              </a:solidFill>
              <a:effectLst/>
              <a:uLnTx/>
              <a:uFillTx/>
              <a:latin typeface="Arial" charset="0"/>
              <a:ea typeface="ＭＳ Ｐゴシック" charset="0"/>
            </a:endParaRPr>
          </a:p>
        </p:txBody>
      </p:sp>
      <p:sp>
        <p:nvSpPr>
          <p:cNvPr id="58" name="Isosceles Triangle 57"/>
          <p:cNvSpPr/>
          <p:nvPr/>
        </p:nvSpPr>
        <p:spPr bwMode="auto">
          <a:xfrm>
            <a:off x="7391400" y="304800"/>
            <a:ext cx="1060704" cy="914400"/>
          </a:xfrm>
          <a:prstGeom prst="triangle">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9" name="TextBox 58"/>
          <p:cNvSpPr txBox="1"/>
          <p:nvPr/>
        </p:nvSpPr>
        <p:spPr>
          <a:xfrm>
            <a:off x="7696200" y="-76200"/>
            <a:ext cx="406932" cy="46166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3367"/>
                </a:solidFill>
                <a:effectLst/>
                <a:uLnTx/>
                <a:uFillTx/>
                <a:latin typeface="Arial" charset="0"/>
                <a:ea typeface="ＭＳ Ｐゴシック" charset="0"/>
              </a:rPr>
              <a:t>C</a:t>
            </a:r>
          </a:p>
        </p:txBody>
      </p:sp>
      <p:sp>
        <p:nvSpPr>
          <p:cNvPr id="60" name="TextBox 59"/>
          <p:cNvSpPr txBox="1"/>
          <p:nvPr/>
        </p:nvSpPr>
        <p:spPr>
          <a:xfrm>
            <a:off x="7060668" y="986135"/>
            <a:ext cx="406932" cy="46166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white">
                    <a:lumMod val="65000"/>
                  </a:prstClr>
                </a:solidFill>
                <a:effectLst/>
                <a:uLnTx/>
                <a:uFillTx/>
                <a:latin typeface="Arial" charset="0"/>
                <a:ea typeface="ＭＳ Ｐゴシック" charset="0"/>
              </a:rPr>
              <a:t>A</a:t>
            </a:r>
          </a:p>
        </p:txBody>
      </p:sp>
      <p:sp>
        <p:nvSpPr>
          <p:cNvPr id="67" name="TextBox 66"/>
          <p:cNvSpPr txBox="1"/>
          <p:nvPr/>
        </p:nvSpPr>
        <p:spPr>
          <a:xfrm>
            <a:off x="8382000" y="990600"/>
            <a:ext cx="384390" cy="46166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3367"/>
                </a:solidFill>
                <a:effectLst/>
                <a:uLnTx/>
                <a:uFillTx/>
                <a:latin typeface="Arial" charset="0"/>
                <a:ea typeface="ＭＳ Ｐゴシック" charset="0"/>
              </a:rPr>
              <a:t>P</a:t>
            </a:r>
          </a:p>
        </p:txBody>
      </p:sp>
      <p:cxnSp>
        <p:nvCxnSpPr>
          <p:cNvPr id="68" name="Straight Connector 67"/>
          <p:cNvCxnSpPr/>
          <p:nvPr/>
        </p:nvCxnSpPr>
        <p:spPr bwMode="auto">
          <a:xfrm>
            <a:off x="8001000" y="304800"/>
            <a:ext cx="444500" cy="762000"/>
          </a:xfrm>
          <a:prstGeom prst="line">
            <a:avLst/>
          </a:prstGeom>
          <a:solidFill>
            <a:srgbClr val="00B8FF"/>
          </a:solidFill>
          <a:ln w="28575" cap="flat" cmpd="sng" algn="ctr">
            <a:solidFill>
              <a:schemeClr val="accent4">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149324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latin typeface="Arial" charset="0"/>
                <a:ea typeface="ＭＳ Ｐゴシック" charset="0"/>
              </a:rPr>
              <a:t>Consensus: the classic paper</a:t>
            </a:r>
          </a:p>
        </p:txBody>
      </p:sp>
      <p:sp>
        <p:nvSpPr>
          <p:cNvPr id="106499" name="Rectangle 3"/>
          <p:cNvSpPr>
            <a:spLocks noGrp="1" noChangeArrowheads="1"/>
          </p:cNvSpPr>
          <p:nvPr>
            <p:ph type="body" idx="1"/>
          </p:nvPr>
        </p:nvSpPr>
        <p:spPr>
          <a:xfrm>
            <a:off x="381000" y="1528763"/>
            <a:ext cx="5349875" cy="4491037"/>
          </a:xfrm>
        </p:spPr>
        <p:txBody>
          <a:bodyPr/>
          <a:lstStyle/>
          <a:p>
            <a:r>
              <a:rPr lang="en-US" sz="2000" dirty="0">
                <a:latin typeface="Arial" charset="0"/>
                <a:ea typeface="ＭＳ Ｐゴシック" charset="0"/>
              </a:rPr>
              <a:t>ACM TOCS:</a:t>
            </a:r>
          </a:p>
          <a:p>
            <a:pPr lvl="1"/>
            <a:r>
              <a:rPr lang="en-US" sz="1600" dirty="0">
                <a:latin typeface="Arial" charset="0"/>
                <a:ea typeface="ＭＳ Ｐゴシック" charset="0"/>
              </a:rPr>
              <a:t>Transactions on Computer Systems</a:t>
            </a:r>
          </a:p>
          <a:p>
            <a:r>
              <a:rPr lang="en-US" sz="2000" dirty="0">
                <a:latin typeface="Arial" charset="0"/>
                <a:ea typeface="ＭＳ Ｐゴシック" charset="0"/>
              </a:rPr>
              <a:t>Submitted: 1990.  Accepted: 1998</a:t>
            </a:r>
          </a:p>
          <a:p>
            <a:r>
              <a:rPr lang="en-US" sz="2000" dirty="0">
                <a:latin typeface="Arial" charset="0"/>
                <a:ea typeface="ＭＳ Ｐゴシック" charset="0"/>
              </a:rPr>
              <a:t>Introduced: </a:t>
            </a:r>
          </a:p>
        </p:txBody>
      </p:sp>
      <p:pic>
        <p:nvPicPr>
          <p:cNvPr id="106500" name="Picture 4" descr="paxos-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14713"/>
            <a:ext cx="8077200" cy="306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650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55900"/>
            <a:ext cx="4216400" cy="44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650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524000"/>
            <a:ext cx="2071688"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5091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4" descr="paxos-2.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382000" cy="381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52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67200"/>
            <a:ext cx="34544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524"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267200"/>
            <a:ext cx="3886200" cy="2332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918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1" descr="paxos-4.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4527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8547" name="Freeform 2"/>
          <p:cNvSpPr>
            <a:spLocks noChangeArrowheads="1"/>
          </p:cNvSpPr>
          <p:nvPr/>
        </p:nvSpPr>
        <p:spPr bwMode="auto">
          <a:xfrm>
            <a:off x="76200" y="3886200"/>
            <a:ext cx="6324600" cy="585788"/>
          </a:xfrm>
          <a:custGeom>
            <a:avLst/>
            <a:gdLst>
              <a:gd name="T0" fmla="*/ 4975412 w 6680200"/>
              <a:gd name="T1" fmla="*/ 174635 h 586028"/>
              <a:gd name="T2" fmla="*/ 4656598 w 6680200"/>
              <a:gd name="T3" fmla="*/ 199995 h 586028"/>
              <a:gd name="T4" fmla="*/ 2279994 w 6680200"/>
              <a:gd name="T5" fmla="*/ 187315 h 586028"/>
              <a:gd name="T6" fmla="*/ 1400844 w 6680200"/>
              <a:gd name="T7" fmla="*/ 161959 h 586028"/>
              <a:gd name="T8" fmla="*/ 1101354 w 6680200"/>
              <a:gd name="T9" fmla="*/ 136599 h 586028"/>
              <a:gd name="T10" fmla="*/ 318812 w 6680200"/>
              <a:gd name="T11" fmla="*/ 111239 h 586028"/>
              <a:gd name="T12" fmla="*/ 9661 w 6680200"/>
              <a:gd name="T13" fmla="*/ 161959 h 586028"/>
              <a:gd name="T14" fmla="*/ 0 w 6680200"/>
              <a:gd name="T15" fmla="*/ 225355 h 586028"/>
              <a:gd name="T16" fmla="*/ 67628 w 6680200"/>
              <a:gd name="T17" fmla="*/ 440899 h 586028"/>
              <a:gd name="T18" fmla="*/ 115931 w 6680200"/>
              <a:gd name="T19" fmla="*/ 478939 h 586028"/>
              <a:gd name="T20" fmla="*/ 193219 w 6680200"/>
              <a:gd name="T21" fmla="*/ 491617 h 586028"/>
              <a:gd name="T22" fmla="*/ 405762 w 6680200"/>
              <a:gd name="T23" fmla="*/ 516975 h 586028"/>
              <a:gd name="T24" fmla="*/ 685931 w 6680200"/>
              <a:gd name="T25" fmla="*/ 529655 h 586028"/>
              <a:gd name="T26" fmla="*/ 1304235 w 6680200"/>
              <a:gd name="T27" fmla="*/ 542335 h 586028"/>
              <a:gd name="T28" fmla="*/ 2357282 w 6680200"/>
              <a:gd name="T29" fmla="*/ 542335 h 586028"/>
              <a:gd name="T30" fmla="*/ 2502196 w 6680200"/>
              <a:gd name="T31" fmla="*/ 529655 h 586028"/>
              <a:gd name="T32" fmla="*/ 2927280 w 6680200"/>
              <a:gd name="T33" fmla="*/ 504295 h 586028"/>
              <a:gd name="T34" fmla="*/ 3690499 w 6680200"/>
              <a:gd name="T35" fmla="*/ 516975 h 586028"/>
              <a:gd name="T36" fmla="*/ 3874058 w 6680200"/>
              <a:gd name="T37" fmla="*/ 542335 h 586028"/>
              <a:gd name="T38" fmla="*/ 4067278 w 6680200"/>
              <a:gd name="T39" fmla="*/ 567691 h 586028"/>
              <a:gd name="T40" fmla="*/ 4492361 w 6680200"/>
              <a:gd name="T41" fmla="*/ 529655 h 586028"/>
              <a:gd name="T42" fmla="*/ 4550327 w 6680200"/>
              <a:gd name="T43" fmla="*/ 516975 h 586028"/>
              <a:gd name="T44" fmla="*/ 4646936 w 6680200"/>
              <a:gd name="T45" fmla="*/ 491617 h 586028"/>
              <a:gd name="T46" fmla="*/ 4753207 w 6680200"/>
              <a:gd name="T47" fmla="*/ 478939 h 586028"/>
              <a:gd name="T48" fmla="*/ 4927106 w 6680200"/>
              <a:gd name="T49" fmla="*/ 453579 h 586028"/>
              <a:gd name="T50" fmla="*/ 4994733 w 6680200"/>
              <a:gd name="T51" fmla="*/ 428220 h 586028"/>
              <a:gd name="T52" fmla="*/ 5062359 w 6680200"/>
              <a:gd name="T53" fmla="*/ 402863 h 586028"/>
              <a:gd name="T54" fmla="*/ 5081682 w 6680200"/>
              <a:gd name="T55" fmla="*/ 364824 h 586028"/>
              <a:gd name="T56" fmla="*/ 5033377 w 6680200"/>
              <a:gd name="T57" fmla="*/ 276071 h 586028"/>
              <a:gd name="T58" fmla="*/ 4985072 w 6680200"/>
              <a:gd name="T59" fmla="*/ 238031 h 586028"/>
              <a:gd name="T60" fmla="*/ 4907784 w 6680200"/>
              <a:gd name="T61" fmla="*/ 212675 h 586028"/>
              <a:gd name="T62" fmla="*/ 4869141 w 6680200"/>
              <a:gd name="T63" fmla="*/ 187315 h 586028"/>
              <a:gd name="T64" fmla="*/ 4859479 w 6680200"/>
              <a:gd name="T65" fmla="*/ 149279 h 586028"/>
              <a:gd name="T66" fmla="*/ 4859479 w 6680200"/>
              <a:gd name="T67" fmla="*/ 149279 h 5860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80200"/>
              <a:gd name="T103" fmla="*/ 0 h 586028"/>
              <a:gd name="T104" fmla="*/ 6680200 w 6680200"/>
              <a:gd name="T105" fmla="*/ 586028 h 5860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80200" h="586028">
                <a:moveTo>
                  <a:pt x="6540500" y="174923"/>
                </a:moveTo>
                <a:cubicBezTo>
                  <a:pt x="6378088" y="215526"/>
                  <a:pt x="6453938" y="200323"/>
                  <a:pt x="6121400" y="200323"/>
                </a:cubicBezTo>
                <a:lnTo>
                  <a:pt x="2997200" y="187623"/>
                </a:lnTo>
                <a:lnTo>
                  <a:pt x="1841500" y="162223"/>
                </a:lnTo>
                <a:cubicBezTo>
                  <a:pt x="1710064" y="157914"/>
                  <a:pt x="1579175" y="142705"/>
                  <a:pt x="1447800" y="136823"/>
                </a:cubicBezTo>
                <a:cubicBezTo>
                  <a:pt x="1288263" y="129680"/>
                  <a:pt x="532935" y="113953"/>
                  <a:pt x="419100" y="111423"/>
                </a:cubicBezTo>
                <a:cubicBezTo>
                  <a:pt x="146053" y="120231"/>
                  <a:pt x="53256" y="0"/>
                  <a:pt x="12700" y="162223"/>
                </a:cubicBezTo>
                <a:cubicBezTo>
                  <a:pt x="7465" y="183164"/>
                  <a:pt x="4233" y="204556"/>
                  <a:pt x="0" y="225723"/>
                </a:cubicBezTo>
                <a:cubicBezTo>
                  <a:pt x="13457" y="293006"/>
                  <a:pt x="30364" y="406501"/>
                  <a:pt x="88900" y="441623"/>
                </a:cubicBezTo>
                <a:cubicBezTo>
                  <a:pt x="110067" y="454323"/>
                  <a:pt x="128807" y="472464"/>
                  <a:pt x="152400" y="479723"/>
                </a:cubicBezTo>
                <a:cubicBezTo>
                  <a:pt x="185021" y="489760"/>
                  <a:pt x="220267" y="487233"/>
                  <a:pt x="254000" y="492423"/>
                </a:cubicBezTo>
                <a:cubicBezTo>
                  <a:pt x="434422" y="520180"/>
                  <a:pt x="141552" y="500786"/>
                  <a:pt x="533400" y="517823"/>
                </a:cubicBezTo>
                <a:lnTo>
                  <a:pt x="901700" y="530523"/>
                </a:lnTo>
                <a:lnTo>
                  <a:pt x="1714500" y="543223"/>
                </a:lnTo>
                <a:cubicBezTo>
                  <a:pt x="2270968" y="586028"/>
                  <a:pt x="1926440" y="564347"/>
                  <a:pt x="3098800" y="543223"/>
                </a:cubicBezTo>
                <a:cubicBezTo>
                  <a:pt x="3162431" y="542077"/>
                  <a:pt x="3225735" y="533624"/>
                  <a:pt x="3289300" y="530523"/>
                </a:cubicBezTo>
                <a:cubicBezTo>
                  <a:pt x="4314833" y="480497"/>
                  <a:pt x="3080590" y="547762"/>
                  <a:pt x="3848100" y="505123"/>
                </a:cubicBezTo>
                <a:lnTo>
                  <a:pt x="4851400" y="517823"/>
                </a:lnTo>
                <a:cubicBezTo>
                  <a:pt x="4932240" y="520298"/>
                  <a:pt x="5012447" y="533191"/>
                  <a:pt x="5092700" y="543223"/>
                </a:cubicBezTo>
                <a:cubicBezTo>
                  <a:pt x="5244882" y="562246"/>
                  <a:pt x="5160288" y="553089"/>
                  <a:pt x="5346700" y="568623"/>
                </a:cubicBezTo>
                <a:cubicBezTo>
                  <a:pt x="5533857" y="557928"/>
                  <a:pt x="5720058" y="555249"/>
                  <a:pt x="5905500" y="530523"/>
                </a:cubicBezTo>
                <a:cubicBezTo>
                  <a:pt x="5931024" y="527120"/>
                  <a:pt x="5956450" y="522873"/>
                  <a:pt x="5981700" y="517823"/>
                </a:cubicBezTo>
                <a:cubicBezTo>
                  <a:pt x="6065801" y="501003"/>
                  <a:pt x="6003010" y="504857"/>
                  <a:pt x="6108700" y="492423"/>
                </a:cubicBezTo>
                <a:cubicBezTo>
                  <a:pt x="6155138" y="486960"/>
                  <a:pt x="6201890" y="484534"/>
                  <a:pt x="6248400" y="479723"/>
                </a:cubicBezTo>
                <a:lnTo>
                  <a:pt x="6477000" y="454323"/>
                </a:lnTo>
                <a:cubicBezTo>
                  <a:pt x="6635809" y="414621"/>
                  <a:pt x="6438363" y="465362"/>
                  <a:pt x="6565900" y="428923"/>
                </a:cubicBezTo>
                <a:cubicBezTo>
                  <a:pt x="6677528" y="397029"/>
                  <a:pt x="6563449" y="433973"/>
                  <a:pt x="6654800" y="403523"/>
                </a:cubicBezTo>
                <a:cubicBezTo>
                  <a:pt x="6663267" y="390823"/>
                  <a:pt x="6680200" y="380687"/>
                  <a:pt x="6680200" y="365423"/>
                </a:cubicBezTo>
                <a:cubicBezTo>
                  <a:pt x="6680200" y="270173"/>
                  <a:pt x="6665383" y="300865"/>
                  <a:pt x="6616700" y="276523"/>
                </a:cubicBezTo>
                <a:cubicBezTo>
                  <a:pt x="6594622" y="265484"/>
                  <a:pt x="6575278" y="249462"/>
                  <a:pt x="6553200" y="238423"/>
                </a:cubicBezTo>
                <a:cubicBezTo>
                  <a:pt x="6527165" y="225406"/>
                  <a:pt x="6475752" y="217853"/>
                  <a:pt x="6451600" y="213023"/>
                </a:cubicBezTo>
                <a:cubicBezTo>
                  <a:pt x="6434667" y="204556"/>
                  <a:pt x="6414187" y="201010"/>
                  <a:pt x="6400800" y="187623"/>
                </a:cubicBezTo>
                <a:cubicBezTo>
                  <a:pt x="6391334" y="178157"/>
                  <a:pt x="6388100" y="149523"/>
                  <a:pt x="6388100" y="149523"/>
                </a:cubicBezTo>
              </a:path>
            </a:pathLst>
          </a:custGeom>
          <a:noFill/>
          <a:ln w="22225">
            <a:solidFill>
              <a:srgbClr val="E8161F"/>
            </a:solidFill>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4" name="Title 9"/>
          <p:cNvSpPr txBox="1">
            <a:spLocks/>
          </p:cNvSpPr>
          <p:nvPr/>
        </p:nvSpPr>
        <p:spPr bwMode="auto">
          <a:xfrm>
            <a:off x="1752600" y="4846638"/>
            <a:ext cx="8226425" cy="1554162"/>
          </a:xfrm>
          <a:prstGeom prst="rect">
            <a:avLst/>
          </a:prstGeom>
          <a:noFill/>
          <a:ln w="9525">
            <a:noFill/>
            <a:round/>
            <a:headEnd/>
            <a:tailEnd/>
          </a:ln>
        </p:spPr>
        <p:txBody>
          <a:bodyPr lIns="90000" tIns="46800" rIns="90000" bIns="46800" anchor="b"/>
          <a:lstStyle/>
          <a:p>
            <a:pPr eaLnBrk="0" hangingPunct="0">
              <a:buClr>
                <a:srgbClr val="000000"/>
              </a:buClr>
              <a:buSzPct val="100000"/>
              <a:buFont typeface="Times New Roman" charset="0"/>
              <a:buNone/>
              <a:defRPr/>
            </a:pPr>
            <a:r>
              <a:rPr lang="en-US" sz="4000" b="1" kern="0" dirty="0">
                <a:solidFill>
                  <a:srgbClr val="161645"/>
                </a:solidFill>
                <a:ea typeface="ＭＳ Ｐゴシック" charset="-128"/>
                <a:cs typeface="Arial"/>
              </a:rPr>
              <a:t>???</a:t>
            </a:r>
          </a:p>
        </p:txBody>
      </p:sp>
    </p:spTree>
    <p:extLst>
      <p:ext uri="{BB962C8B-B14F-4D97-AF65-F5344CB8AC3E}">
        <p14:creationId xmlns:p14="http://schemas.microsoft.com/office/powerpoint/2010/main" val="290258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8" descr="paxos-7.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4000" y="622300"/>
            <a:ext cx="3429000" cy="236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9875" name="Picture 7" descr="paxos-6.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2451100"/>
            <a:ext cx="63500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9876" name="Picture 6" descr="paxos-5.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3441700"/>
            <a:ext cx="6731000" cy="334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9877" name="Title 9"/>
          <p:cNvSpPr>
            <a:spLocks noGrp="1"/>
          </p:cNvSpPr>
          <p:nvPr>
            <p:ph type="title"/>
          </p:nvPr>
        </p:nvSpPr>
        <p:spPr/>
        <p:txBody>
          <a:bodyPr/>
          <a:lstStyle/>
          <a:p>
            <a:r>
              <a:rPr lang="en-US">
                <a:latin typeface="Arial" charset="0"/>
                <a:ea typeface="ＭＳ Ｐゴシック" charset="0"/>
              </a:rPr>
              <a:t>v2.0</a:t>
            </a:r>
          </a:p>
        </p:txBody>
      </p:sp>
      <p:pic>
        <p:nvPicPr>
          <p:cNvPr id="7987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04800"/>
            <a:ext cx="1471613"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385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t>http://</a:t>
            </a:r>
            <a:r>
              <a:rPr lang="en-US" sz="2800" dirty="0" err="1"/>
              <a:t>paxos.systems</a:t>
            </a:r>
            <a:endParaRPr lang="en-US" sz="2800" dirty="0"/>
          </a:p>
        </p:txBody>
      </p:sp>
      <p:pic>
        <p:nvPicPr>
          <p:cNvPr id="7" name="Picture 6"/>
          <p:cNvPicPr>
            <a:picLocks noChangeAspect="1"/>
          </p:cNvPicPr>
          <p:nvPr/>
        </p:nvPicPr>
        <p:blipFill>
          <a:blip r:embed="rId2"/>
          <a:stretch>
            <a:fillRect/>
          </a:stretch>
        </p:blipFill>
        <p:spPr>
          <a:xfrm>
            <a:off x="304800" y="1524000"/>
            <a:ext cx="3886200" cy="1881997"/>
          </a:xfrm>
          <a:prstGeom prst="rect">
            <a:avLst/>
          </a:prstGeom>
        </p:spPr>
      </p:pic>
      <p:sp>
        <p:nvSpPr>
          <p:cNvPr id="2" name="Rectangle 1"/>
          <p:cNvSpPr/>
          <p:nvPr/>
        </p:nvSpPr>
        <p:spPr>
          <a:xfrm>
            <a:off x="4800600" y="1752600"/>
            <a:ext cx="3962400" cy="2308324"/>
          </a:xfrm>
          <a:prstGeom prst="rect">
            <a:avLst/>
          </a:prstGeom>
        </p:spPr>
        <p:txBody>
          <a:bodyPr wrap="square">
            <a:spAutoFit/>
          </a:bodyPr>
          <a:lstStyle/>
          <a:p>
            <a:r>
              <a:rPr lang="en-US" dirty="0">
                <a:solidFill>
                  <a:srgbClr val="003367"/>
                </a:solidFill>
              </a:rPr>
              <a:t>“This website explains the infamously difficult to understand </a:t>
            </a:r>
            <a:r>
              <a:rPr lang="en-US" dirty="0" err="1">
                <a:solidFill>
                  <a:srgbClr val="003367"/>
                </a:solidFill>
              </a:rPr>
              <a:t>Paxos</a:t>
            </a:r>
            <a:r>
              <a:rPr lang="en-US" dirty="0">
                <a:solidFill>
                  <a:srgbClr val="003367"/>
                </a:solidFill>
              </a:rPr>
              <a:t> consensus protocol using easy to understand invariants and code.”</a:t>
            </a:r>
          </a:p>
        </p:txBody>
      </p:sp>
      <p:pic>
        <p:nvPicPr>
          <p:cNvPr id="3" name="Picture 2"/>
          <p:cNvPicPr>
            <a:picLocks noChangeAspect="1"/>
          </p:cNvPicPr>
          <p:nvPr/>
        </p:nvPicPr>
        <p:blipFill>
          <a:blip r:embed="rId3"/>
          <a:stretch>
            <a:fillRect/>
          </a:stretch>
        </p:blipFill>
        <p:spPr>
          <a:xfrm>
            <a:off x="1219200" y="4267200"/>
            <a:ext cx="6565487" cy="2273300"/>
          </a:xfrm>
          <a:prstGeom prst="rect">
            <a:avLst/>
          </a:prstGeom>
        </p:spPr>
      </p:pic>
    </p:spTree>
    <p:extLst>
      <p:ext uri="{BB962C8B-B14F-4D97-AF65-F5344CB8AC3E}">
        <p14:creationId xmlns:p14="http://schemas.microsoft.com/office/powerpoint/2010/main" val="24585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BEC2-4752-3748-A967-11CDD88DE90D}"/>
              </a:ext>
            </a:extLst>
          </p:cNvPr>
          <p:cNvSpPr>
            <a:spLocks noGrp="1"/>
          </p:cNvSpPr>
          <p:nvPr>
            <p:ph type="title"/>
          </p:nvPr>
        </p:nvSpPr>
        <p:spPr/>
        <p:txBody>
          <a:bodyPr/>
          <a:lstStyle/>
          <a:p>
            <a:r>
              <a:rPr lang="en-US" dirty="0"/>
              <a:t>RSM replication: review</a:t>
            </a:r>
          </a:p>
        </p:txBody>
      </p:sp>
      <p:sp>
        <p:nvSpPr>
          <p:cNvPr id="3" name="Content Placeholder 2">
            <a:extLst>
              <a:ext uri="{FF2B5EF4-FFF2-40B4-BE49-F238E27FC236}">
                <a16:creationId xmlns:a16="http://schemas.microsoft.com/office/drawing/2014/main" id="{27C107B7-FCED-F646-B21B-3A447AAB5903}"/>
              </a:ext>
            </a:extLst>
          </p:cNvPr>
          <p:cNvSpPr>
            <a:spLocks noGrp="1"/>
          </p:cNvSpPr>
          <p:nvPr>
            <p:ph idx="1"/>
          </p:nvPr>
        </p:nvSpPr>
        <p:spPr>
          <a:xfrm>
            <a:off x="457200" y="1600200"/>
            <a:ext cx="8534400" cy="4111625"/>
          </a:xfrm>
        </p:spPr>
        <p:txBody>
          <a:bodyPr/>
          <a:lstStyle/>
          <a:p>
            <a:r>
              <a:rPr lang="en-US" b="1" dirty="0"/>
              <a:t>Given</a:t>
            </a:r>
            <a:r>
              <a:rPr lang="en-US" dirty="0"/>
              <a:t>: deterministic server program (state machine).</a:t>
            </a:r>
          </a:p>
          <a:p>
            <a:r>
              <a:rPr lang="en-US" dirty="0"/>
              <a:t>How to keep it reliable/available?  Nodes fail (stop) and lose their state.  They might not recover.</a:t>
            </a:r>
          </a:p>
          <a:p>
            <a:r>
              <a:rPr lang="en-US" dirty="0"/>
              <a:t>Thus it becomes necessary to </a:t>
            </a:r>
            <a:r>
              <a:rPr lang="en-US" b="1" dirty="0"/>
              <a:t>replicate</a:t>
            </a:r>
            <a:r>
              <a:rPr lang="en-US" dirty="0"/>
              <a:t> the server.</a:t>
            </a:r>
          </a:p>
          <a:p>
            <a:r>
              <a:rPr lang="en-US" dirty="0"/>
              <a:t>Keep replicas </a:t>
            </a:r>
            <a:r>
              <a:rPr lang="en-US" b="1" dirty="0"/>
              <a:t>consistent</a:t>
            </a:r>
            <a:r>
              <a:rPr lang="en-US" dirty="0"/>
              <a:t>—“the same”— interchangeable.</a:t>
            </a:r>
          </a:p>
          <a:p>
            <a:r>
              <a:rPr lang="en-US" dirty="0"/>
              <a:t>Designated </a:t>
            </a:r>
            <a:r>
              <a:rPr lang="en-US" b="1" dirty="0"/>
              <a:t>leader</a:t>
            </a:r>
            <a:r>
              <a:rPr lang="en-US" dirty="0"/>
              <a:t> replica receives and sequences requests, adds to log, pushes to </a:t>
            </a:r>
            <a:r>
              <a:rPr lang="en-US" b="1" dirty="0"/>
              <a:t>follower</a:t>
            </a:r>
            <a:r>
              <a:rPr lang="en-US" dirty="0"/>
              <a:t> replicas.</a:t>
            </a:r>
          </a:p>
          <a:p>
            <a:r>
              <a:rPr lang="en-US" b="1" dirty="0"/>
              <a:t>Consensus</a:t>
            </a:r>
            <a:r>
              <a:rPr lang="en-US" dirty="0"/>
              <a:t>: agree on a log prefix.</a:t>
            </a:r>
          </a:p>
          <a:p>
            <a:r>
              <a:rPr lang="en-US" dirty="0"/>
              <a:t>Failure?  Adapt.  </a:t>
            </a:r>
            <a:r>
              <a:rPr lang="en-US" b="1" dirty="0"/>
              <a:t>Keep trying</a:t>
            </a:r>
            <a:r>
              <a:rPr lang="en-US" dirty="0"/>
              <a:t>.   </a:t>
            </a:r>
          </a:p>
        </p:txBody>
      </p:sp>
      <p:grpSp>
        <p:nvGrpSpPr>
          <p:cNvPr id="4" name="Group 3">
            <a:extLst>
              <a:ext uri="{FF2B5EF4-FFF2-40B4-BE49-F238E27FC236}">
                <a16:creationId xmlns:a16="http://schemas.microsoft.com/office/drawing/2014/main" id="{573EBB65-7724-1443-A2AB-E406AEE9A567}"/>
              </a:ext>
            </a:extLst>
          </p:cNvPr>
          <p:cNvGrpSpPr/>
          <p:nvPr/>
        </p:nvGrpSpPr>
        <p:grpSpPr>
          <a:xfrm>
            <a:off x="6416614" y="4953000"/>
            <a:ext cx="1584386" cy="1447800"/>
            <a:chOff x="3180272" y="2514600"/>
            <a:chExt cx="2001328" cy="1828798"/>
          </a:xfrm>
        </p:grpSpPr>
        <p:sp>
          <p:nvSpPr>
            <p:cNvPr id="5" name="Rounded Rectangle 4">
              <a:extLst>
                <a:ext uri="{FF2B5EF4-FFF2-40B4-BE49-F238E27FC236}">
                  <a16:creationId xmlns:a16="http://schemas.microsoft.com/office/drawing/2014/main" id="{2028F8FE-3BE6-1343-975F-612D07615AF5}"/>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a:extLst>
                <a:ext uri="{FF2B5EF4-FFF2-40B4-BE49-F238E27FC236}">
                  <a16:creationId xmlns:a16="http://schemas.microsoft.com/office/drawing/2014/main" id="{0C462283-B30E-AD48-B270-1E4AD4D13430}"/>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a:extLst>
                <a:ext uri="{FF2B5EF4-FFF2-40B4-BE49-F238E27FC236}">
                  <a16:creationId xmlns:a16="http://schemas.microsoft.com/office/drawing/2014/main" id="{AEEBBFA5-AD05-1C42-9DDE-BCA5114E1AD7}"/>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a:extLst>
                <a:ext uri="{FF2B5EF4-FFF2-40B4-BE49-F238E27FC236}">
                  <a16:creationId xmlns:a16="http://schemas.microsoft.com/office/drawing/2014/main" id="{7FEB4BCC-2538-9249-854F-7AD6B1E0EE25}"/>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Oval 8">
              <a:extLst>
                <a:ext uri="{FF2B5EF4-FFF2-40B4-BE49-F238E27FC236}">
                  <a16:creationId xmlns:a16="http://schemas.microsoft.com/office/drawing/2014/main" id="{611D6322-C460-B241-8AD6-A8E75CB5EC3B}"/>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 name="Straight Arrow Connector 9">
              <a:extLst>
                <a:ext uri="{FF2B5EF4-FFF2-40B4-BE49-F238E27FC236}">
                  <a16:creationId xmlns:a16="http://schemas.microsoft.com/office/drawing/2014/main" id="{DCC19A01-3F7F-EF48-864B-B171CEB4B8D6}"/>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938664D2-9F0B-3542-AEC9-FEBB22012541}"/>
                </a:ext>
              </a:extLst>
            </p:cNvPr>
            <p:cNvCxnSpPr>
              <a:endCxn id="5"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1F0E4E1E-917F-DC48-A7EF-A0FBA3D4AE4D}"/>
                </a:ext>
              </a:extLst>
            </p:cNvPr>
            <p:cNvCxnSpPr>
              <a:endCxn id="6"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3" name="Oval 12">
              <a:extLst>
                <a:ext uri="{FF2B5EF4-FFF2-40B4-BE49-F238E27FC236}">
                  <a16:creationId xmlns:a16="http://schemas.microsoft.com/office/drawing/2014/main" id="{5F5A4DFC-2955-EA48-8852-71796B9896E2}"/>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4" name="Straight Arrow Connector 13">
              <a:extLst>
                <a:ext uri="{FF2B5EF4-FFF2-40B4-BE49-F238E27FC236}">
                  <a16:creationId xmlns:a16="http://schemas.microsoft.com/office/drawing/2014/main" id="{3C84A51D-9546-4242-B250-47ECF35A7AAD}"/>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5" name="Rounded Rectangle 5">
              <a:extLst>
                <a:ext uri="{FF2B5EF4-FFF2-40B4-BE49-F238E27FC236}">
                  <a16:creationId xmlns:a16="http://schemas.microsoft.com/office/drawing/2014/main" id="{2D6382A1-0AF9-DB45-8705-83C8BC292E71}"/>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Tree>
    <p:extLst>
      <p:ext uri="{BB962C8B-B14F-4D97-AF65-F5344CB8AC3E}">
        <p14:creationId xmlns:p14="http://schemas.microsoft.com/office/powerpoint/2010/main" val="1634665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E845F-B9CE-704C-B77C-5D8046585F44}"/>
              </a:ext>
            </a:extLst>
          </p:cNvPr>
          <p:cNvSpPr>
            <a:spLocks noGrp="1"/>
          </p:cNvSpPr>
          <p:nvPr>
            <p:ph type="title"/>
          </p:nvPr>
        </p:nvSpPr>
        <p:spPr/>
        <p:txBody>
          <a:bodyPr/>
          <a:lstStyle/>
          <a:p>
            <a:pPr algn="ctr"/>
            <a:r>
              <a:rPr lang="en-US" dirty="0"/>
              <a:t>Raft</a:t>
            </a:r>
          </a:p>
        </p:txBody>
      </p:sp>
      <p:pic>
        <p:nvPicPr>
          <p:cNvPr id="4" name="Picture 3">
            <a:extLst>
              <a:ext uri="{FF2B5EF4-FFF2-40B4-BE49-F238E27FC236}">
                <a16:creationId xmlns:a16="http://schemas.microsoft.com/office/drawing/2014/main" id="{A509C0D9-5A0F-4A40-AFBF-54EF3247751B}"/>
              </a:ext>
            </a:extLst>
          </p:cNvPr>
          <p:cNvPicPr>
            <a:picLocks noChangeAspect="1"/>
          </p:cNvPicPr>
          <p:nvPr/>
        </p:nvPicPr>
        <p:blipFill>
          <a:blip r:embed="rId2"/>
          <a:stretch>
            <a:fillRect/>
          </a:stretch>
        </p:blipFill>
        <p:spPr>
          <a:xfrm>
            <a:off x="341312" y="1376205"/>
            <a:ext cx="8458200" cy="5481795"/>
          </a:xfrm>
          <a:prstGeom prst="rect">
            <a:avLst/>
          </a:prstGeom>
        </p:spPr>
      </p:pic>
    </p:spTree>
    <p:extLst>
      <p:ext uri="{BB962C8B-B14F-4D97-AF65-F5344CB8AC3E}">
        <p14:creationId xmlns:p14="http://schemas.microsoft.com/office/powerpoint/2010/main" val="350743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3"/>
          <p:cNvSpPr>
            <a:spLocks noGrp="1"/>
          </p:cNvSpPr>
          <p:nvPr>
            <p:ph type="title"/>
          </p:nvPr>
        </p:nvSpPr>
        <p:spPr/>
        <p:txBody>
          <a:bodyPr/>
          <a:lstStyle/>
          <a:p>
            <a:pPr eaLnBrk="1" hangingPunct="1"/>
            <a:r>
              <a:rPr lang="en-US">
                <a:latin typeface="Arial" charset="0"/>
                <a:ea typeface="ＭＳ Ｐゴシック" charset="0"/>
              </a:rPr>
              <a:t>What is a distributed system?</a:t>
            </a:r>
          </a:p>
        </p:txBody>
      </p:sp>
      <p:pic>
        <p:nvPicPr>
          <p:cNvPr id="18329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060700"/>
            <a:ext cx="5308600" cy="3492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329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28775"/>
            <a:ext cx="2686050" cy="358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3300" name="Rectangle 6"/>
          <p:cNvSpPr>
            <a:spLocks noChangeArrowheads="1"/>
          </p:cNvSpPr>
          <p:nvPr/>
        </p:nvSpPr>
        <p:spPr bwMode="auto">
          <a:xfrm>
            <a:off x="3429000" y="1600200"/>
            <a:ext cx="52578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a:solidFill>
                  <a:srgbClr val="003367"/>
                </a:solidFill>
              </a:rPr>
              <a:t>"A distributed system is one in which the failure of a computer you didn't even know existed can render your own computer unusable."   -- Leslie Lamport</a:t>
            </a:r>
          </a:p>
        </p:txBody>
      </p:sp>
      <p:sp>
        <p:nvSpPr>
          <p:cNvPr id="183301" name="Rectangle 7"/>
          <p:cNvSpPr>
            <a:spLocks noChangeArrowheads="1"/>
          </p:cNvSpPr>
          <p:nvPr/>
        </p:nvSpPr>
        <p:spPr bwMode="auto">
          <a:xfrm>
            <a:off x="762000" y="5257800"/>
            <a:ext cx="22113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solidFill>
                  <a:srgbClr val="003367"/>
                </a:solidFill>
              </a:rPr>
              <a:t>Leslie Lamport</a:t>
            </a:r>
            <a:endParaRPr lang="en-US"/>
          </a:p>
        </p:txBody>
      </p:sp>
    </p:spTree>
    <p:extLst>
      <p:ext uri="{BB962C8B-B14F-4D97-AF65-F5344CB8AC3E}">
        <p14:creationId xmlns:p14="http://schemas.microsoft.com/office/powerpoint/2010/main" val="50921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Grp="1" noChangeArrowheads="1"/>
          </p:cNvSpPr>
          <p:nvPr>
            <p:ph type="title"/>
          </p:nvPr>
        </p:nvSpPr>
        <p:spPr/>
        <p:txBody>
          <a:bodyPr rIns="132080"/>
          <a:lstStyle/>
          <a:p>
            <a:pPr eaLnBrk="1" hangingPunct="1"/>
            <a:r>
              <a:rPr lang="en-US" dirty="0">
                <a:latin typeface="Arial" charset="0"/>
                <a:ea typeface="ＭＳ Ｐゴシック" charset="0"/>
              </a:rPr>
              <a:t>Consensus: abstraction</a:t>
            </a:r>
          </a:p>
        </p:txBody>
      </p:sp>
      <p:grpSp>
        <p:nvGrpSpPr>
          <p:cNvPr id="82947" name="Group 2"/>
          <p:cNvGrpSpPr>
            <a:grpSpLocks/>
          </p:cNvGrpSpPr>
          <p:nvPr/>
        </p:nvGrpSpPr>
        <p:grpSpPr bwMode="auto">
          <a:xfrm>
            <a:off x="1687513" y="2701925"/>
            <a:ext cx="1681162" cy="936625"/>
            <a:chOff x="0" y="0"/>
            <a:chExt cx="1059" cy="589"/>
          </a:xfrm>
        </p:grpSpPr>
        <p:grpSp>
          <p:nvGrpSpPr>
            <p:cNvPr id="83001" name="Group 3"/>
            <p:cNvGrpSpPr>
              <a:grpSpLocks/>
            </p:cNvGrpSpPr>
            <p:nvPr/>
          </p:nvGrpSpPr>
          <p:grpSpPr bwMode="auto">
            <a:xfrm>
              <a:off x="0" y="0"/>
              <a:ext cx="1040" cy="589"/>
              <a:chOff x="0" y="0"/>
              <a:chExt cx="1040" cy="589"/>
            </a:xfrm>
          </p:grpSpPr>
          <p:sp>
            <p:nvSpPr>
              <p:cNvPr id="83003" name="Oval 4"/>
              <p:cNvSpPr>
                <a:spLocks/>
              </p:cNvSpPr>
              <p:nvPr/>
            </p:nvSpPr>
            <p:spPr bwMode="auto">
              <a:xfrm>
                <a:off x="89" y="52"/>
                <a:ext cx="892" cy="44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04" name="Oval 5"/>
              <p:cNvSpPr>
                <a:spLocks/>
              </p:cNvSpPr>
              <p:nvPr/>
            </p:nvSpPr>
            <p:spPr bwMode="auto">
              <a:xfrm>
                <a:off x="119" y="52"/>
                <a:ext cx="204" cy="64"/>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05" name="Oval 6"/>
              <p:cNvSpPr>
                <a:spLocks/>
              </p:cNvSpPr>
              <p:nvPr/>
            </p:nvSpPr>
            <p:spPr bwMode="auto">
              <a:xfrm>
                <a:off x="657" y="34"/>
                <a:ext cx="294" cy="117"/>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06" name="Oval 7"/>
              <p:cNvSpPr>
                <a:spLocks/>
              </p:cNvSpPr>
              <p:nvPr/>
            </p:nvSpPr>
            <p:spPr bwMode="auto">
              <a:xfrm>
                <a:off x="388" y="0"/>
                <a:ext cx="354" cy="23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07" name="Oval 8"/>
              <p:cNvSpPr>
                <a:spLocks/>
              </p:cNvSpPr>
              <p:nvPr/>
            </p:nvSpPr>
            <p:spPr bwMode="auto">
              <a:xfrm>
                <a:off x="0" y="104"/>
                <a:ext cx="652" cy="135"/>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08" name="Oval 9"/>
              <p:cNvSpPr>
                <a:spLocks/>
              </p:cNvSpPr>
              <p:nvPr/>
            </p:nvSpPr>
            <p:spPr bwMode="auto">
              <a:xfrm>
                <a:off x="328" y="314"/>
                <a:ext cx="354" cy="275"/>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09" name="Oval 10"/>
              <p:cNvSpPr>
                <a:spLocks/>
              </p:cNvSpPr>
              <p:nvPr/>
            </p:nvSpPr>
            <p:spPr bwMode="auto">
              <a:xfrm>
                <a:off x="776" y="122"/>
                <a:ext cx="264" cy="152"/>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10" name="Oval 11"/>
              <p:cNvSpPr>
                <a:spLocks/>
              </p:cNvSpPr>
              <p:nvPr/>
            </p:nvSpPr>
            <p:spPr bwMode="auto">
              <a:xfrm>
                <a:off x="59" y="192"/>
                <a:ext cx="174" cy="274"/>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11" name="Oval 12"/>
              <p:cNvSpPr>
                <a:spLocks/>
              </p:cNvSpPr>
              <p:nvPr/>
            </p:nvSpPr>
            <p:spPr bwMode="auto">
              <a:xfrm>
                <a:off x="807" y="332"/>
                <a:ext cx="174" cy="9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12" name="Oval 13"/>
              <p:cNvSpPr>
                <a:spLocks/>
              </p:cNvSpPr>
              <p:nvPr/>
            </p:nvSpPr>
            <p:spPr bwMode="auto">
              <a:xfrm>
                <a:off x="209" y="402"/>
                <a:ext cx="174" cy="9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13" name="Oval 14"/>
              <p:cNvSpPr>
                <a:spLocks/>
              </p:cNvSpPr>
              <p:nvPr/>
            </p:nvSpPr>
            <p:spPr bwMode="auto">
              <a:xfrm>
                <a:off x="628" y="402"/>
                <a:ext cx="263" cy="9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grpSp>
        <p:sp>
          <p:nvSpPr>
            <p:cNvPr id="83002" name="Rectangle 15"/>
            <p:cNvSpPr>
              <a:spLocks/>
            </p:cNvSpPr>
            <p:nvPr/>
          </p:nvSpPr>
          <p:spPr bwMode="auto">
            <a:xfrm>
              <a:off x="67" y="59"/>
              <a:ext cx="992" cy="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0" tIns="0" rIns="40639" bIns="0"/>
            <a:lstStyle/>
            <a:p>
              <a:pPr marL="39688" algn="ctr"/>
              <a:r>
                <a:rPr lang="en-US" sz="2000">
                  <a:solidFill>
                    <a:schemeClr val="tx1"/>
                  </a:solidFill>
                  <a:latin typeface="Arial Bold" charset="0"/>
                  <a:cs typeface="Comic Sans MS" charset="0"/>
                  <a:sym typeface="Comic Sans MS" charset="0"/>
                </a:rPr>
                <a:t>Unreliable multicast</a:t>
              </a:r>
            </a:p>
          </p:txBody>
        </p:sp>
      </p:grpSp>
      <p:sp>
        <p:nvSpPr>
          <p:cNvPr id="82948" name="Oval 16"/>
          <p:cNvSpPr>
            <a:spLocks/>
          </p:cNvSpPr>
          <p:nvPr/>
        </p:nvSpPr>
        <p:spPr bwMode="auto">
          <a:xfrm>
            <a:off x="2339975" y="1868488"/>
            <a:ext cx="347663" cy="347662"/>
          </a:xfrm>
          <a:prstGeom prst="ellipse">
            <a:avLst/>
          </a:prstGeom>
          <a:solidFill>
            <a:srgbClr val="666699"/>
          </a:solidFill>
          <a:ln>
            <a:noFill/>
          </a:ln>
          <a:extLst>
            <a:ext uri="{91240B29-F687-4f45-9708-019B960494DF}">
              <a14:hiddenLine xmlns="" xmlns:a14="http://schemas.microsoft.com/office/drawing/2010/main" w="38100">
                <a:solidFill>
                  <a:srgbClr val="000000"/>
                </a:solidFill>
                <a:round/>
                <a:headEnd/>
                <a:tailEnd/>
              </a14:hiddenLine>
            </a:ext>
          </a:extLst>
        </p:spPr>
        <p:txBody>
          <a:bodyPr lIns="0" tIns="0" rIns="0" bIns="0"/>
          <a:lstStyle/>
          <a:p>
            <a:endParaRPr lang="en-US"/>
          </a:p>
        </p:txBody>
      </p:sp>
      <p:sp>
        <p:nvSpPr>
          <p:cNvPr id="82949" name="Oval 17"/>
          <p:cNvSpPr>
            <a:spLocks/>
          </p:cNvSpPr>
          <p:nvPr/>
        </p:nvSpPr>
        <p:spPr bwMode="auto">
          <a:xfrm>
            <a:off x="3451225" y="3835400"/>
            <a:ext cx="347663" cy="347663"/>
          </a:xfrm>
          <a:prstGeom prst="ellipse">
            <a:avLst/>
          </a:prstGeom>
          <a:solidFill>
            <a:srgbClr val="666699"/>
          </a:solidFill>
          <a:ln>
            <a:noFill/>
          </a:ln>
          <a:extLst>
            <a:ext uri="{91240B29-F687-4f45-9708-019B960494DF}">
              <a14:hiddenLine xmlns="" xmlns:a14="http://schemas.microsoft.com/office/drawing/2010/main" w="38100">
                <a:solidFill>
                  <a:srgbClr val="000000"/>
                </a:solidFill>
                <a:round/>
                <a:headEnd/>
                <a:tailEnd/>
              </a14:hiddenLine>
            </a:ext>
          </a:extLst>
        </p:spPr>
        <p:txBody>
          <a:bodyPr lIns="0" tIns="0" rIns="0" bIns="0"/>
          <a:lstStyle/>
          <a:p>
            <a:endParaRPr lang="en-US"/>
          </a:p>
        </p:txBody>
      </p:sp>
      <p:sp>
        <p:nvSpPr>
          <p:cNvPr id="82950" name="Oval 18"/>
          <p:cNvSpPr>
            <a:spLocks/>
          </p:cNvSpPr>
          <p:nvPr/>
        </p:nvSpPr>
        <p:spPr bwMode="auto">
          <a:xfrm>
            <a:off x="1208088" y="3813175"/>
            <a:ext cx="347662" cy="347663"/>
          </a:xfrm>
          <a:prstGeom prst="ellipse">
            <a:avLst/>
          </a:prstGeom>
          <a:solidFill>
            <a:srgbClr val="666699"/>
          </a:solidFill>
          <a:ln>
            <a:noFill/>
          </a:ln>
          <a:extLst>
            <a:ext uri="{91240B29-F687-4f45-9708-019B960494DF}">
              <a14:hiddenLine xmlns="" xmlns:a14="http://schemas.microsoft.com/office/drawing/2010/main" w="38100">
                <a:solidFill>
                  <a:srgbClr val="000000"/>
                </a:solidFill>
                <a:round/>
                <a:headEnd/>
                <a:tailEnd/>
              </a14:hiddenLine>
            </a:ext>
          </a:extLst>
        </p:spPr>
        <p:txBody>
          <a:bodyPr lIns="0" tIns="0" rIns="0" bIns="0"/>
          <a:lstStyle/>
          <a:p>
            <a:endParaRPr lang="en-US"/>
          </a:p>
        </p:txBody>
      </p:sp>
      <p:sp>
        <p:nvSpPr>
          <p:cNvPr id="82951" name="Line 19"/>
          <p:cNvSpPr>
            <a:spLocks noChangeShapeType="1"/>
          </p:cNvSpPr>
          <p:nvPr/>
        </p:nvSpPr>
        <p:spPr bwMode="auto">
          <a:xfrm>
            <a:off x="3643313" y="3829050"/>
            <a:ext cx="1587"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52" name="Rectangle 20"/>
          <p:cNvSpPr>
            <a:spLocks/>
          </p:cNvSpPr>
          <p:nvPr/>
        </p:nvSpPr>
        <p:spPr bwMode="auto">
          <a:xfrm>
            <a:off x="1866300" y="4176713"/>
            <a:ext cx="1306126"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lgn="ctr"/>
            <a:r>
              <a:rPr lang="en-US" u="sng" dirty="0">
                <a:solidFill>
                  <a:schemeClr val="tx1"/>
                </a:solidFill>
                <a:latin typeface="+mj-lt"/>
                <a:cs typeface="Times New Roman" charset="0"/>
                <a:sym typeface="Times New Roman" charset="0"/>
              </a:rPr>
              <a:t>Step 1</a:t>
            </a:r>
          </a:p>
          <a:p>
            <a:pPr marL="39688" algn="ctr"/>
            <a:r>
              <a:rPr lang="en-US" dirty="0">
                <a:solidFill>
                  <a:schemeClr val="tx1"/>
                </a:solidFill>
                <a:latin typeface="+mj-lt"/>
                <a:cs typeface="Times New Roman" charset="0"/>
                <a:sym typeface="Times New Roman" charset="0"/>
              </a:rPr>
              <a:t>Propose.</a:t>
            </a:r>
          </a:p>
        </p:txBody>
      </p:sp>
      <p:sp>
        <p:nvSpPr>
          <p:cNvPr id="82953" name="AutoShape 21"/>
          <p:cNvSpPr>
            <a:spLocks/>
          </p:cNvSpPr>
          <p:nvPr/>
        </p:nvSpPr>
        <p:spPr bwMode="auto">
          <a:xfrm>
            <a:off x="4292600" y="3079750"/>
            <a:ext cx="884238" cy="439738"/>
          </a:xfrm>
          <a:prstGeom prst="rightArrow">
            <a:avLst>
              <a:gd name="adj1" fmla="val 50000"/>
              <a:gd name="adj2" fmla="val 50271"/>
            </a:avLst>
          </a:prstGeom>
          <a:solidFill>
            <a:srgbClr val="808080"/>
          </a:solidFill>
          <a:ln>
            <a:noFill/>
          </a:ln>
          <a:extLst>
            <a:ext uri="{91240B29-F687-4f45-9708-019B960494DF}">
              <a14:hiddenLine xmlns="" xmlns:a14="http://schemas.microsoft.com/office/drawing/2010/main" w="38100">
                <a:solidFill>
                  <a:srgbClr val="000000"/>
                </a:solidFill>
                <a:miter lim="800000"/>
                <a:headEnd/>
                <a:tailEnd/>
              </a14:hiddenLine>
            </a:ext>
          </a:extLst>
        </p:spPr>
        <p:txBody>
          <a:bodyPr lIns="0" tIns="0" rIns="0" bIns="0"/>
          <a:lstStyle/>
          <a:p>
            <a:endParaRPr lang="en-US"/>
          </a:p>
        </p:txBody>
      </p:sp>
      <p:sp>
        <p:nvSpPr>
          <p:cNvPr id="82954" name="Line 22"/>
          <p:cNvSpPr>
            <a:spLocks noChangeShapeType="1"/>
          </p:cNvSpPr>
          <p:nvPr/>
        </p:nvSpPr>
        <p:spPr bwMode="auto">
          <a:xfrm>
            <a:off x="2420938" y="2238375"/>
            <a:ext cx="1587" cy="465138"/>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55" name="Line 23"/>
          <p:cNvSpPr>
            <a:spLocks noChangeShapeType="1"/>
          </p:cNvSpPr>
          <p:nvPr/>
        </p:nvSpPr>
        <p:spPr bwMode="auto">
          <a:xfrm rot="10800000" flipH="1">
            <a:off x="2568575" y="2235200"/>
            <a:ext cx="1588" cy="420688"/>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56" name="Line 24"/>
          <p:cNvSpPr>
            <a:spLocks noChangeShapeType="1"/>
          </p:cNvSpPr>
          <p:nvPr/>
        </p:nvSpPr>
        <p:spPr bwMode="auto">
          <a:xfrm rot="10800000" flipH="1">
            <a:off x="1465263" y="3454400"/>
            <a:ext cx="508000" cy="363538"/>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57" name="Line 25"/>
          <p:cNvSpPr>
            <a:spLocks noChangeShapeType="1"/>
          </p:cNvSpPr>
          <p:nvPr/>
        </p:nvSpPr>
        <p:spPr bwMode="auto">
          <a:xfrm flipH="1">
            <a:off x="1566863" y="3540125"/>
            <a:ext cx="495300" cy="334963"/>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58" name="Line 26"/>
          <p:cNvSpPr>
            <a:spLocks noChangeShapeType="1"/>
          </p:cNvSpPr>
          <p:nvPr/>
        </p:nvSpPr>
        <p:spPr bwMode="auto">
          <a:xfrm rot="10800000">
            <a:off x="3048000" y="3497263"/>
            <a:ext cx="392113" cy="422275"/>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59" name="Line 27"/>
          <p:cNvSpPr>
            <a:spLocks noChangeShapeType="1"/>
          </p:cNvSpPr>
          <p:nvPr/>
        </p:nvSpPr>
        <p:spPr bwMode="auto">
          <a:xfrm>
            <a:off x="3149600" y="3440113"/>
            <a:ext cx="377825" cy="392112"/>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60" name="Rectangle 28"/>
          <p:cNvSpPr>
            <a:spLocks/>
          </p:cNvSpPr>
          <p:nvPr/>
        </p:nvSpPr>
        <p:spPr bwMode="auto">
          <a:xfrm>
            <a:off x="2244725" y="1339850"/>
            <a:ext cx="501650"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P</a:t>
            </a:r>
            <a:r>
              <a:rPr lang="en-US" baseline="-25000">
                <a:solidFill>
                  <a:schemeClr val="tx1"/>
                </a:solidFill>
                <a:latin typeface="Times New Roman" charset="0"/>
                <a:cs typeface="Times New Roman" charset="0"/>
                <a:sym typeface="Times New Roman" charset="0"/>
              </a:rPr>
              <a:t>1</a:t>
            </a:r>
            <a:r>
              <a:rPr lang="en-US">
                <a:solidFill>
                  <a:schemeClr val="tx1"/>
                </a:solidFill>
                <a:latin typeface="Times New Roman" charset="0"/>
                <a:cs typeface="Times New Roman" charset="0"/>
                <a:sym typeface="Times New Roman" charset="0"/>
              </a:rPr>
              <a:t> </a:t>
            </a:r>
          </a:p>
        </p:txBody>
      </p:sp>
      <p:sp>
        <p:nvSpPr>
          <p:cNvPr id="82961" name="Rectangle 29"/>
          <p:cNvSpPr>
            <a:spLocks/>
          </p:cNvSpPr>
          <p:nvPr/>
        </p:nvSpPr>
        <p:spPr bwMode="auto">
          <a:xfrm>
            <a:off x="946150" y="3340100"/>
            <a:ext cx="501650"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P</a:t>
            </a:r>
            <a:r>
              <a:rPr lang="en-US" baseline="-25000">
                <a:solidFill>
                  <a:schemeClr val="tx1"/>
                </a:solidFill>
                <a:latin typeface="Times New Roman" charset="0"/>
                <a:cs typeface="Times New Roman" charset="0"/>
                <a:sym typeface="Times New Roman" charset="0"/>
              </a:rPr>
              <a:t>2</a:t>
            </a:r>
            <a:r>
              <a:rPr lang="en-US">
                <a:solidFill>
                  <a:schemeClr val="tx1"/>
                </a:solidFill>
                <a:latin typeface="Times New Roman" charset="0"/>
                <a:cs typeface="Times New Roman" charset="0"/>
                <a:sym typeface="Times New Roman" charset="0"/>
              </a:rPr>
              <a:t> </a:t>
            </a:r>
          </a:p>
        </p:txBody>
      </p:sp>
      <p:sp>
        <p:nvSpPr>
          <p:cNvPr id="82962" name="Rectangle 30"/>
          <p:cNvSpPr>
            <a:spLocks/>
          </p:cNvSpPr>
          <p:nvPr/>
        </p:nvSpPr>
        <p:spPr bwMode="auto">
          <a:xfrm>
            <a:off x="3608388" y="3349625"/>
            <a:ext cx="501650"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P</a:t>
            </a:r>
            <a:r>
              <a:rPr lang="en-US" baseline="-25000">
                <a:solidFill>
                  <a:schemeClr val="tx1"/>
                </a:solidFill>
                <a:latin typeface="Times New Roman" charset="0"/>
                <a:cs typeface="Times New Roman" charset="0"/>
                <a:sym typeface="Times New Roman" charset="0"/>
              </a:rPr>
              <a:t>3</a:t>
            </a:r>
            <a:r>
              <a:rPr lang="en-US">
                <a:solidFill>
                  <a:schemeClr val="tx1"/>
                </a:solidFill>
                <a:latin typeface="Times New Roman" charset="0"/>
                <a:cs typeface="Times New Roman" charset="0"/>
                <a:sym typeface="Times New Roman" charset="0"/>
              </a:rPr>
              <a:t> </a:t>
            </a:r>
          </a:p>
        </p:txBody>
      </p:sp>
      <p:sp>
        <p:nvSpPr>
          <p:cNvPr id="82963" name="Rectangle 31"/>
          <p:cNvSpPr>
            <a:spLocks/>
          </p:cNvSpPr>
          <p:nvPr/>
        </p:nvSpPr>
        <p:spPr bwMode="auto">
          <a:xfrm>
            <a:off x="1987550" y="1841500"/>
            <a:ext cx="484188"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v</a:t>
            </a:r>
            <a:r>
              <a:rPr lang="en-US" baseline="-25000">
                <a:solidFill>
                  <a:schemeClr val="tx1"/>
                </a:solidFill>
                <a:latin typeface="Times New Roman" charset="0"/>
                <a:cs typeface="Times New Roman" charset="0"/>
                <a:sym typeface="Times New Roman" charset="0"/>
              </a:rPr>
              <a:t>1</a:t>
            </a:r>
            <a:r>
              <a:rPr lang="en-US">
                <a:solidFill>
                  <a:schemeClr val="tx1"/>
                </a:solidFill>
                <a:latin typeface="Times New Roman" charset="0"/>
                <a:cs typeface="Times New Roman" charset="0"/>
                <a:sym typeface="Times New Roman" charset="0"/>
              </a:rPr>
              <a:t> </a:t>
            </a:r>
          </a:p>
        </p:txBody>
      </p:sp>
      <p:sp>
        <p:nvSpPr>
          <p:cNvPr id="82964" name="Rectangle 32"/>
          <p:cNvSpPr>
            <a:spLocks/>
          </p:cNvSpPr>
          <p:nvPr/>
        </p:nvSpPr>
        <p:spPr bwMode="auto">
          <a:xfrm>
            <a:off x="3141663" y="3925888"/>
            <a:ext cx="484187"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v</a:t>
            </a:r>
            <a:r>
              <a:rPr lang="en-US" baseline="-25000">
                <a:solidFill>
                  <a:schemeClr val="tx1"/>
                </a:solidFill>
                <a:latin typeface="Times New Roman" charset="0"/>
                <a:cs typeface="Times New Roman" charset="0"/>
                <a:sym typeface="Times New Roman" charset="0"/>
              </a:rPr>
              <a:t>3</a:t>
            </a:r>
            <a:r>
              <a:rPr lang="en-US">
                <a:solidFill>
                  <a:schemeClr val="tx1"/>
                </a:solidFill>
                <a:latin typeface="Times New Roman" charset="0"/>
                <a:cs typeface="Times New Roman" charset="0"/>
                <a:sym typeface="Times New Roman" charset="0"/>
              </a:rPr>
              <a:t> </a:t>
            </a:r>
          </a:p>
        </p:txBody>
      </p:sp>
      <p:sp>
        <p:nvSpPr>
          <p:cNvPr id="82965" name="Rectangle 33"/>
          <p:cNvSpPr>
            <a:spLocks/>
          </p:cNvSpPr>
          <p:nvPr/>
        </p:nvSpPr>
        <p:spPr bwMode="auto">
          <a:xfrm>
            <a:off x="827088" y="3859213"/>
            <a:ext cx="484187"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v</a:t>
            </a:r>
            <a:r>
              <a:rPr lang="en-US" baseline="-25000">
                <a:solidFill>
                  <a:schemeClr val="tx1"/>
                </a:solidFill>
                <a:latin typeface="Times New Roman" charset="0"/>
                <a:cs typeface="Times New Roman" charset="0"/>
                <a:sym typeface="Times New Roman" charset="0"/>
              </a:rPr>
              <a:t>2</a:t>
            </a:r>
            <a:r>
              <a:rPr lang="en-US">
                <a:solidFill>
                  <a:schemeClr val="tx1"/>
                </a:solidFill>
                <a:latin typeface="Times New Roman" charset="0"/>
                <a:cs typeface="Times New Roman" charset="0"/>
                <a:sym typeface="Times New Roman" charset="0"/>
              </a:rPr>
              <a:t> </a:t>
            </a:r>
          </a:p>
        </p:txBody>
      </p:sp>
      <p:grpSp>
        <p:nvGrpSpPr>
          <p:cNvPr id="82966" name="Group 34"/>
          <p:cNvGrpSpPr>
            <a:grpSpLocks/>
          </p:cNvGrpSpPr>
          <p:nvPr/>
        </p:nvGrpSpPr>
        <p:grpSpPr bwMode="auto">
          <a:xfrm>
            <a:off x="6311900" y="2740025"/>
            <a:ext cx="1681163" cy="936625"/>
            <a:chOff x="0" y="0"/>
            <a:chExt cx="1058" cy="589"/>
          </a:xfrm>
        </p:grpSpPr>
        <p:grpSp>
          <p:nvGrpSpPr>
            <p:cNvPr id="82988" name="Group 35"/>
            <p:cNvGrpSpPr>
              <a:grpSpLocks/>
            </p:cNvGrpSpPr>
            <p:nvPr/>
          </p:nvGrpSpPr>
          <p:grpSpPr bwMode="auto">
            <a:xfrm>
              <a:off x="0" y="0"/>
              <a:ext cx="1041" cy="589"/>
              <a:chOff x="0" y="0"/>
              <a:chExt cx="1041" cy="589"/>
            </a:xfrm>
          </p:grpSpPr>
          <p:sp>
            <p:nvSpPr>
              <p:cNvPr id="82990" name="Oval 36"/>
              <p:cNvSpPr>
                <a:spLocks/>
              </p:cNvSpPr>
              <p:nvPr/>
            </p:nvSpPr>
            <p:spPr bwMode="auto">
              <a:xfrm>
                <a:off x="89" y="52"/>
                <a:ext cx="892" cy="44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2991" name="Oval 37"/>
              <p:cNvSpPr>
                <a:spLocks/>
              </p:cNvSpPr>
              <p:nvPr/>
            </p:nvSpPr>
            <p:spPr bwMode="auto">
              <a:xfrm>
                <a:off x="119" y="52"/>
                <a:ext cx="204" cy="64"/>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2992" name="Oval 38"/>
              <p:cNvSpPr>
                <a:spLocks/>
              </p:cNvSpPr>
              <p:nvPr/>
            </p:nvSpPr>
            <p:spPr bwMode="auto">
              <a:xfrm>
                <a:off x="657" y="34"/>
                <a:ext cx="294" cy="117"/>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2993" name="Oval 39"/>
              <p:cNvSpPr>
                <a:spLocks/>
              </p:cNvSpPr>
              <p:nvPr/>
            </p:nvSpPr>
            <p:spPr bwMode="auto">
              <a:xfrm>
                <a:off x="388" y="0"/>
                <a:ext cx="354" cy="23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2994" name="Oval 40"/>
              <p:cNvSpPr>
                <a:spLocks/>
              </p:cNvSpPr>
              <p:nvPr/>
            </p:nvSpPr>
            <p:spPr bwMode="auto">
              <a:xfrm>
                <a:off x="0" y="104"/>
                <a:ext cx="652" cy="135"/>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2995" name="Oval 41"/>
              <p:cNvSpPr>
                <a:spLocks/>
              </p:cNvSpPr>
              <p:nvPr/>
            </p:nvSpPr>
            <p:spPr bwMode="auto">
              <a:xfrm>
                <a:off x="328" y="314"/>
                <a:ext cx="354" cy="275"/>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2996" name="Oval 42"/>
              <p:cNvSpPr>
                <a:spLocks/>
              </p:cNvSpPr>
              <p:nvPr/>
            </p:nvSpPr>
            <p:spPr bwMode="auto">
              <a:xfrm>
                <a:off x="776" y="122"/>
                <a:ext cx="265" cy="152"/>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2997" name="Oval 43"/>
              <p:cNvSpPr>
                <a:spLocks/>
              </p:cNvSpPr>
              <p:nvPr/>
            </p:nvSpPr>
            <p:spPr bwMode="auto">
              <a:xfrm>
                <a:off x="59" y="192"/>
                <a:ext cx="174" cy="274"/>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2998" name="Oval 44"/>
              <p:cNvSpPr>
                <a:spLocks/>
              </p:cNvSpPr>
              <p:nvPr/>
            </p:nvSpPr>
            <p:spPr bwMode="auto">
              <a:xfrm>
                <a:off x="807" y="332"/>
                <a:ext cx="174" cy="9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2999" name="Oval 45"/>
              <p:cNvSpPr>
                <a:spLocks/>
              </p:cNvSpPr>
              <p:nvPr/>
            </p:nvSpPr>
            <p:spPr bwMode="auto">
              <a:xfrm>
                <a:off x="209" y="402"/>
                <a:ext cx="174" cy="9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sp>
            <p:nvSpPr>
              <p:cNvPr id="83000" name="Oval 46"/>
              <p:cNvSpPr>
                <a:spLocks/>
              </p:cNvSpPr>
              <p:nvPr/>
            </p:nvSpPr>
            <p:spPr bwMode="auto">
              <a:xfrm>
                <a:off x="628" y="402"/>
                <a:ext cx="263" cy="99"/>
              </a:xfrm>
              <a:prstGeom prst="ellipse">
                <a:avLst/>
              </a:prstGeom>
              <a:solidFill>
                <a:srgbClr val="969696"/>
              </a:solidFill>
              <a:ln>
                <a:noFill/>
              </a:ln>
              <a:extLst>
                <a:ext uri="{91240B29-F687-4f45-9708-019B960494DF}">
                  <a14:hiddenLine xmlns="" xmlns:a14="http://schemas.microsoft.com/office/drawing/2010/main" w="12700">
                    <a:solidFill>
                      <a:srgbClr val="000000"/>
                    </a:solidFill>
                    <a:round/>
                    <a:headEnd/>
                    <a:tailEnd/>
                  </a14:hiddenLine>
                </a:ext>
              </a:extLst>
            </p:spPr>
            <p:txBody>
              <a:bodyPr lIns="0" tIns="0" rIns="0" bIns="0"/>
              <a:lstStyle/>
              <a:p>
                <a:endParaRPr lang="en-US" sz="2000">
                  <a:latin typeface="Arial Bold" charset="0"/>
                  <a:cs typeface="Arial Bold" charset="0"/>
                </a:endParaRPr>
              </a:p>
            </p:txBody>
          </p:sp>
        </p:grpSp>
        <p:sp>
          <p:nvSpPr>
            <p:cNvPr id="82989" name="Rectangle 47"/>
            <p:cNvSpPr>
              <a:spLocks/>
            </p:cNvSpPr>
            <p:nvPr/>
          </p:nvSpPr>
          <p:spPr bwMode="auto">
            <a:xfrm>
              <a:off x="66" y="59"/>
              <a:ext cx="992" cy="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0" tIns="0" rIns="40639" bIns="0"/>
            <a:lstStyle/>
            <a:p>
              <a:pPr marL="39688" algn="ctr"/>
              <a:r>
                <a:rPr lang="en-US" sz="2000">
                  <a:solidFill>
                    <a:schemeClr val="tx1"/>
                  </a:solidFill>
                  <a:latin typeface="Arial Bold" charset="0"/>
                  <a:cs typeface="Comic Sans MS" charset="0"/>
                  <a:sym typeface="Comic Sans MS" charset="0"/>
                </a:rPr>
                <a:t>Consensus algorithm</a:t>
              </a:r>
            </a:p>
          </p:txBody>
        </p:sp>
      </p:grpSp>
      <p:sp>
        <p:nvSpPr>
          <p:cNvPr id="82967" name="Oval 48"/>
          <p:cNvSpPr>
            <a:spLocks/>
          </p:cNvSpPr>
          <p:nvPr/>
        </p:nvSpPr>
        <p:spPr bwMode="auto">
          <a:xfrm>
            <a:off x="6964363" y="1906588"/>
            <a:ext cx="347662" cy="347662"/>
          </a:xfrm>
          <a:prstGeom prst="ellipse">
            <a:avLst/>
          </a:prstGeom>
          <a:solidFill>
            <a:srgbClr val="666699"/>
          </a:solidFill>
          <a:ln>
            <a:noFill/>
          </a:ln>
          <a:extLst>
            <a:ext uri="{91240B29-F687-4f45-9708-019B960494DF}">
              <a14:hiddenLine xmlns="" xmlns:a14="http://schemas.microsoft.com/office/drawing/2010/main" w="38100">
                <a:solidFill>
                  <a:srgbClr val="000000"/>
                </a:solidFill>
                <a:round/>
                <a:headEnd/>
                <a:tailEnd/>
              </a14:hiddenLine>
            </a:ext>
          </a:extLst>
        </p:spPr>
        <p:txBody>
          <a:bodyPr lIns="0" tIns="0" rIns="0" bIns="0"/>
          <a:lstStyle/>
          <a:p>
            <a:endParaRPr lang="en-US"/>
          </a:p>
        </p:txBody>
      </p:sp>
      <p:sp>
        <p:nvSpPr>
          <p:cNvPr id="82968" name="Oval 49"/>
          <p:cNvSpPr>
            <a:spLocks/>
          </p:cNvSpPr>
          <p:nvPr/>
        </p:nvSpPr>
        <p:spPr bwMode="auto">
          <a:xfrm>
            <a:off x="8075613" y="3873500"/>
            <a:ext cx="347662" cy="347663"/>
          </a:xfrm>
          <a:prstGeom prst="ellipse">
            <a:avLst/>
          </a:prstGeom>
          <a:solidFill>
            <a:srgbClr val="666699"/>
          </a:solidFill>
          <a:ln>
            <a:noFill/>
          </a:ln>
          <a:extLst>
            <a:ext uri="{91240B29-F687-4f45-9708-019B960494DF}">
              <a14:hiddenLine xmlns="" xmlns:a14="http://schemas.microsoft.com/office/drawing/2010/main" w="38100">
                <a:solidFill>
                  <a:srgbClr val="000000"/>
                </a:solidFill>
                <a:round/>
                <a:headEnd/>
                <a:tailEnd/>
              </a14:hiddenLine>
            </a:ext>
          </a:extLst>
        </p:spPr>
        <p:txBody>
          <a:bodyPr lIns="0" tIns="0" rIns="0" bIns="0"/>
          <a:lstStyle/>
          <a:p>
            <a:endParaRPr lang="en-US"/>
          </a:p>
        </p:txBody>
      </p:sp>
      <p:sp>
        <p:nvSpPr>
          <p:cNvPr id="82969" name="Oval 50"/>
          <p:cNvSpPr>
            <a:spLocks/>
          </p:cNvSpPr>
          <p:nvPr/>
        </p:nvSpPr>
        <p:spPr bwMode="auto">
          <a:xfrm>
            <a:off x="5832475" y="3851275"/>
            <a:ext cx="347663" cy="347663"/>
          </a:xfrm>
          <a:prstGeom prst="ellipse">
            <a:avLst/>
          </a:prstGeom>
          <a:solidFill>
            <a:srgbClr val="666699"/>
          </a:solidFill>
          <a:ln>
            <a:noFill/>
          </a:ln>
          <a:extLst>
            <a:ext uri="{91240B29-F687-4f45-9708-019B960494DF}">
              <a14:hiddenLine xmlns="" xmlns:a14="http://schemas.microsoft.com/office/drawing/2010/main" w="38100">
                <a:solidFill>
                  <a:srgbClr val="000000"/>
                </a:solidFill>
                <a:round/>
                <a:headEnd/>
                <a:tailEnd/>
              </a14:hiddenLine>
            </a:ext>
          </a:extLst>
        </p:spPr>
        <p:txBody>
          <a:bodyPr lIns="0" tIns="0" rIns="0" bIns="0"/>
          <a:lstStyle/>
          <a:p>
            <a:endParaRPr lang="en-US"/>
          </a:p>
        </p:txBody>
      </p:sp>
      <p:sp>
        <p:nvSpPr>
          <p:cNvPr id="82970" name="Line 51"/>
          <p:cNvSpPr>
            <a:spLocks noChangeShapeType="1"/>
          </p:cNvSpPr>
          <p:nvPr/>
        </p:nvSpPr>
        <p:spPr bwMode="auto">
          <a:xfrm>
            <a:off x="8267700" y="3867150"/>
            <a:ext cx="1588"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71" name="Rectangle 52"/>
          <p:cNvSpPr>
            <a:spLocks/>
          </p:cNvSpPr>
          <p:nvPr/>
        </p:nvSpPr>
        <p:spPr bwMode="auto">
          <a:xfrm>
            <a:off x="6754287" y="4200525"/>
            <a:ext cx="112659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lgn="ctr"/>
            <a:r>
              <a:rPr lang="en-US" u="sng" dirty="0">
                <a:solidFill>
                  <a:schemeClr val="tx1"/>
                </a:solidFill>
                <a:latin typeface="+mj-lt"/>
                <a:cs typeface="Times New Roman" charset="0"/>
                <a:sym typeface="Times New Roman" charset="0"/>
              </a:rPr>
              <a:t>Step 2</a:t>
            </a:r>
          </a:p>
          <a:p>
            <a:pPr marL="39688" algn="ctr"/>
            <a:r>
              <a:rPr lang="en-US" dirty="0">
                <a:solidFill>
                  <a:schemeClr val="tx1"/>
                </a:solidFill>
                <a:latin typeface="+mj-lt"/>
                <a:cs typeface="Times New Roman" charset="0"/>
                <a:sym typeface="Times New Roman" charset="0"/>
              </a:rPr>
              <a:t>Decide.</a:t>
            </a:r>
          </a:p>
        </p:txBody>
      </p:sp>
      <p:sp>
        <p:nvSpPr>
          <p:cNvPr id="82972" name="Line 53"/>
          <p:cNvSpPr>
            <a:spLocks noChangeShapeType="1"/>
          </p:cNvSpPr>
          <p:nvPr/>
        </p:nvSpPr>
        <p:spPr bwMode="auto">
          <a:xfrm>
            <a:off x="7045325" y="2276475"/>
            <a:ext cx="1588" cy="465138"/>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73" name="Line 54"/>
          <p:cNvSpPr>
            <a:spLocks noChangeShapeType="1"/>
          </p:cNvSpPr>
          <p:nvPr/>
        </p:nvSpPr>
        <p:spPr bwMode="auto">
          <a:xfrm rot="10800000" flipH="1">
            <a:off x="7192963" y="2273300"/>
            <a:ext cx="1587" cy="420688"/>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74" name="Line 55"/>
          <p:cNvSpPr>
            <a:spLocks noChangeShapeType="1"/>
          </p:cNvSpPr>
          <p:nvPr/>
        </p:nvSpPr>
        <p:spPr bwMode="auto">
          <a:xfrm rot="10800000" flipH="1">
            <a:off x="6089650" y="3492500"/>
            <a:ext cx="508000" cy="363538"/>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75" name="Line 56"/>
          <p:cNvSpPr>
            <a:spLocks noChangeShapeType="1"/>
          </p:cNvSpPr>
          <p:nvPr/>
        </p:nvSpPr>
        <p:spPr bwMode="auto">
          <a:xfrm flipH="1">
            <a:off x="6191250" y="3578225"/>
            <a:ext cx="495300" cy="334963"/>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76" name="Line 57"/>
          <p:cNvSpPr>
            <a:spLocks noChangeShapeType="1"/>
          </p:cNvSpPr>
          <p:nvPr/>
        </p:nvSpPr>
        <p:spPr bwMode="auto">
          <a:xfrm rot="10800000">
            <a:off x="7672388" y="3535363"/>
            <a:ext cx="392112" cy="422275"/>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77" name="Line 58"/>
          <p:cNvSpPr>
            <a:spLocks noChangeShapeType="1"/>
          </p:cNvSpPr>
          <p:nvPr/>
        </p:nvSpPr>
        <p:spPr bwMode="auto">
          <a:xfrm>
            <a:off x="7773988" y="3478213"/>
            <a:ext cx="377825" cy="392112"/>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lIns="0" tIns="0" rIns="0" bIns="0"/>
          <a:lstStyle/>
          <a:p>
            <a:endParaRPr lang="en-US"/>
          </a:p>
        </p:txBody>
      </p:sp>
      <p:sp>
        <p:nvSpPr>
          <p:cNvPr id="82978" name="Rectangle 59"/>
          <p:cNvSpPr>
            <a:spLocks/>
          </p:cNvSpPr>
          <p:nvPr/>
        </p:nvSpPr>
        <p:spPr bwMode="auto">
          <a:xfrm>
            <a:off x="6869113" y="1392238"/>
            <a:ext cx="501650"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P</a:t>
            </a:r>
            <a:r>
              <a:rPr lang="en-US" baseline="-25000">
                <a:solidFill>
                  <a:schemeClr val="tx1"/>
                </a:solidFill>
                <a:latin typeface="Times New Roman" charset="0"/>
                <a:cs typeface="Times New Roman" charset="0"/>
                <a:sym typeface="Times New Roman" charset="0"/>
              </a:rPr>
              <a:t>1</a:t>
            </a:r>
            <a:r>
              <a:rPr lang="en-US">
                <a:solidFill>
                  <a:schemeClr val="tx1"/>
                </a:solidFill>
                <a:latin typeface="Times New Roman" charset="0"/>
                <a:cs typeface="Times New Roman" charset="0"/>
                <a:sym typeface="Times New Roman" charset="0"/>
              </a:rPr>
              <a:t> </a:t>
            </a:r>
          </a:p>
        </p:txBody>
      </p:sp>
      <p:sp>
        <p:nvSpPr>
          <p:cNvPr id="82979" name="Rectangle 60"/>
          <p:cNvSpPr>
            <a:spLocks/>
          </p:cNvSpPr>
          <p:nvPr/>
        </p:nvSpPr>
        <p:spPr bwMode="auto">
          <a:xfrm>
            <a:off x="5570538" y="3378200"/>
            <a:ext cx="501650"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P</a:t>
            </a:r>
            <a:r>
              <a:rPr lang="en-US" baseline="-25000">
                <a:solidFill>
                  <a:schemeClr val="tx1"/>
                </a:solidFill>
                <a:latin typeface="Times New Roman" charset="0"/>
                <a:cs typeface="Times New Roman" charset="0"/>
                <a:sym typeface="Times New Roman" charset="0"/>
              </a:rPr>
              <a:t>2</a:t>
            </a:r>
            <a:r>
              <a:rPr lang="en-US">
                <a:solidFill>
                  <a:schemeClr val="tx1"/>
                </a:solidFill>
                <a:latin typeface="Times New Roman" charset="0"/>
                <a:cs typeface="Times New Roman" charset="0"/>
                <a:sym typeface="Times New Roman" charset="0"/>
              </a:rPr>
              <a:t> </a:t>
            </a:r>
          </a:p>
        </p:txBody>
      </p:sp>
      <p:sp>
        <p:nvSpPr>
          <p:cNvPr id="82980" name="Rectangle 61"/>
          <p:cNvSpPr>
            <a:spLocks/>
          </p:cNvSpPr>
          <p:nvPr/>
        </p:nvSpPr>
        <p:spPr bwMode="auto">
          <a:xfrm>
            <a:off x="8232775" y="3387725"/>
            <a:ext cx="501650"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P</a:t>
            </a:r>
            <a:r>
              <a:rPr lang="en-US" baseline="-25000">
                <a:solidFill>
                  <a:schemeClr val="tx1"/>
                </a:solidFill>
                <a:latin typeface="Times New Roman" charset="0"/>
                <a:cs typeface="Times New Roman" charset="0"/>
                <a:sym typeface="Times New Roman" charset="0"/>
              </a:rPr>
              <a:t>3</a:t>
            </a:r>
            <a:r>
              <a:rPr lang="en-US">
                <a:solidFill>
                  <a:schemeClr val="tx1"/>
                </a:solidFill>
                <a:latin typeface="Times New Roman" charset="0"/>
                <a:cs typeface="Times New Roman" charset="0"/>
                <a:sym typeface="Times New Roman" charset="0"/>
              </a:rPr>
              <a:t> </a:t>
            </a:r>
          </a:p>
        </p:txBody>
      </p:sp>
      <p:sp>
        <p:nvSpPr>
          <p:cNvPr id="82981" name="Rectangle 62"/>
          <p:cNvSpPr>
            <a:spLocks/>
          </p:cNvSpPr>
          <p:nvPr/>
        </p:nvSpPr>
        <p:spPr bwMode="auto">
          <a:xfrm>
            <a:off x="7323138" y="1922463"/>
            <a:ext cx="484187"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d</a:t>
            </a:r>
            <a:r>
              <a:rPr lang="en-US" baseline="-25000">
                <a:solidFill>
                  <a:schemeClr val="tx1"/>
                </a:solidFill>
                <a:latin typeface="Times New Roman" charset="0"/>
                <a:cs typeface="Times New Roman" charset="0"/>
                <a:sym typeface="Times New Roman" charset="0"/>
              </a:rPr>
              <a:t>1</a:t>
            </a:r>
            <a:r>
              <a:rPr lang="en-US">
                <a:solidFill>
                  <a:schemeClr val="tx1"/>
                </a:solidFill>
                <a:latin typeface="Times New Roman" charset="0"/>
                <a:cs typeface="Times New Roman" charset="0"/>
                <a:sym typeface="Times New Roman" charset="0"/>
              </a:rPr>
              <a:t> </a:t>
            </a:r>
          </a:p>
        </p:txBody>
      </p:sp>
      <p:sp>
        <p:nvSpPr>
          <p:cNvPr id="82982" name="Rectangle 63"/>
          <p:cNvSpPr>
            <a:spLocks/>
          </p:cNvSpPr>
          <p:nvPr/>
        </p:nvSpPr>
        <p:spPr bwMode="auto">
          <a:xfrm>
            <a:off x="8359775" y="3963988"/>
            <a:ext cx="484188"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d</a:t>
            </a:r>
            <a:r>
              <a:rPr lang="en-US" baseline="-25000">
                <a:solidFill>
                  <a:schemeClr val="tx1"/>
                </a:solidFill>
                <a:latin typeface="Times New Roman" charset="0"/>
                <a:cs typeface="Times New Roman" charset="0"/>
                <a:sym typeface="Times New Roman" charset="0"/>
              </a:rPr>
              <a:t>3</a:t>
            </a:r>
            <a:r>
              <a:rPr lang="en-US">
                <a:solidFill>
                  <a:schemeClr val="tx1"/>
                </a:solidFill>
                <a:latin typeface="Times New Roman" charset="0"/>
                <a:cs typeface="Times New Roman" charset="0"/>
                <a:sym typeface="Times New Roman" charset="0"/>
              </a:rPr>
              <a:t> </a:t>
            </a:r>
          </a:p>
        </p:txBody>
      </p:sp>
      <p:sp>
        <p:nvSpPr>
          <p:cNvPr id="82983" name="Rectangle 64"/>
          <p:cNvSpPr>
            <a:spLocks/>
          </p:cNvSpPr>
          <p:nvPr/>
        </p:nvSpPr>
        <p:spPr bwMode="auto">
          <a:xfrm>
            <a:off x="6119813" y="3911600"/>
            <a:ext cx="484187"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r>
              <a:rPr lang="en-US">
                <a:solidFill>
                  <a:schemeClr val="tx1"/>
                </a:solidFill>
                <a:latin typeface="Times New Roman" charset="0"/>
                <a:cs typeface="Times New Roman" charset="0"/>
                <a:sym typeface="Times New Roman" charset="0"/>
              </a:rPr>
              <a:t>d</a:t>
            </a:r>
            <a:r>
              <a:rPr lang="en-US" baseline="-25000">
                <a:solidFill>
                  <a:schemeClr val="tx1"/>
                </a:solidFill>
                <a:latin typeface="Times New Roman" charset="0"/>
                <a:cs typeface="Times New Roman" charset="0"/>
                <a:sym typeface="Times New Roman" charset="0"/>
              </a:rPr>
              <a:t>2</a:t>
            </a:r>
            <a:r>
              <a:rPr lang="en-US">
                <a:solidFill>
                  <a:schemeClr val="tx1"/>
                </a:solidFill>
                <a:latin typeface="Times New Roman" charset="0"/>
                <a:cs typeface="Times New Roman" charset="0"/>
                <a:sym typeface="Times New Roman" charset="0"/>
              </a:rPr>
              <a:t> </a:t>
            </a:r>
          </a:p>
        </p:txBody>
      </p:sp>
      <p:sp>
        <p:nvSpPr>
          <p:cNvPr id="82984" name="Rectangle 27"/>
          <p:cNvSpPr>
            <a:spLocks/>
          </p:cNvSpPr>
          <p:nvPr/>
        </p:nvSpPr>
        <p:spPr bwMode="auto">
          <a:xfrm>
            <a:off x="1905000" y="6324600"/>
            <a:ext cx="27781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solidFill>
                  <a:schemeClr val="tx1"/>
                </a:solidFill>
                <a:cs typeface="Arial" charset="0"/>
              </a:rPr>
              <a:t>Coulouris and Dollimore</a:t>
            </a:r>
          </a:p>
        </p:txBody>
      </p:sp>
      <p:pic>
        <p:nvPicPr>
          <p:cNvPr id="82985" name="Picture 4" descr="Cover25%.jpg                                                   000164BDGeorge's HD                    B109F7E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257800"/>
            <a:ext cx="1209675" cy="143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986" name="Rectangle 20"/>
          <p:cNvSpPr>
            <a:spLocks/>
          </p:cNvSpPr>
          <p:nvPr/>
        </p:nvSpPr>
        <p:spPr bwMode="auto">
          <a:xfrm>
            <a:off x="294660" y="4876800"/>
            <a:ext cx="442877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40639" bIns="0">
            <a:spAutoFit/>
          </a:bodyPr>
          <a:lstStyle/>
          <a:p>
            <a:pPr marL="39688" algn="ctr"/>
            <a:r>
              <a:rPr lang="en-US" sz="1800" dirty="0">
                <a:solidFill>
                  <a:schemeClr val="tx1"/>
                </a:solidFill>
                <a:latin typeface="Arial" panose="020B0604020202020204" pitchFamily="34" charset="0"/>
                <a:cs typeface="Arial" panose="020B0604020202020204" pitchFamily="34" charset="0"/>
                <a:sym typeface="Times New Roman" charset="0"/>
              </a:rPr>
              <a:t>Some/all Ps propose a value to the others.</a:t>
            </a:r>
          </a:p>
        </p:txBody>
      </p:sp>
      <p:sp>
        <p:nvSpPr>
          <p:cNvPr id="82987" name="Rectangle 20"/>
          <p:cNvSpPr>
            <a:spLocks/>
          </p:cNvSpPr>
          <p:nvPr/>
        </p:nvSpPr>
        <p:spPr bwMode="auto">
          <a:xfrm>
            <a:off x="5602288" y="4932363"/>
            <a:ext cx="3313112" cy="554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0" tIns="0" rIns="40639" bIns="0">
            <a:spAutoFit/>
          </a:bodyPr>
          <a:lstStyle/>
          <a:p>
            <a:pPr marL="39688" algn="ctr"/>
            <a:r>
              <a:rPr lang="en-US" sz="1800" dirty="0">
                <a:solidFill>
                  <a:schemeClr val="tx1"/>
                </a:solidFill>
                <a:latin typeface="Arial" panose="020B0604020202020204" pitchFamily="34" charset="0"/>
                <a:cs typeface="Arial" panose="020B0604020202020204" pitchFamily="34" charset="0"/>
                <a:sym typeface="Times New Roman" charset="0"/>
              </a:rPr>
              <a:t>All nonfaulty P agree on a value in a bounded time (termination).</a:t>
            </a:r>
          </a:p>
        </p:txBody>
      </p:sp>
    </p:spTree>
    <p:extLst>
      <p:ext uri="{BB962C8B-B14F-4D97-AF65-F5344CB8AC3E}">
        <p14:creationId xmlns:p14="http://schemas.microsoft.com/office/powerpoint/2010/main" val="15556566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Grp="1" noChangeArrowheads="1"/>
          </p:cNvSpPr>
          <p:nvPr>
            <p:ph type="title"/>
          </p:nvPr>
        </p:nvSpPr>
        <p:spPr/>
        <p:txBody>
          <a:bodyPr rIns="132080"/>
          <a:lstStyle/>
          <a:p>
            <a:pPr eaLnBrk="1" hangingPunct="1"/>
            <a:r>
              <a:rPr lang="en-US" sz="3200" dirty="0">
                <a:latin typeface="Arial" charset="0"/>
                <a:ea typeface="ＭＳ Ｐゴシック" charset="0"/>
              </a:rPr>
              <a:t>Correctness: safety and liveness</a:t>
            </a:r>
          </a:p>
        </p:txBody>
      </p:sp>
      <p:sp>
        <p:nvSpPr>
          <p:cNvPr id="90115" name="Rectangle 2"/>
          <p:cNvSpPr>
            <a:spLocks noGrp="1" noChangeArrowheads="1"/>
          </p:cNvSpPr>
          <p:nvPr>
            <p:ph type="body" idx="1"/>
          </p:nvPr>
        </p:nvSpPr>
        <p:spPr>
          <a:xfrm>
            <a:off x="457200" y="1524000"/>
            <a:ext cx="8382000" cy="4111625"/>
          </a:xfrm>
        </p:spPr>
        <p:txBody>
          <a:bodyPr rIns="132080"/>
          <a:lstStyle/>
          <a:p>
            <a:pPr eaLnBrk="1" hangingPunct="1"/>
            <a:r>
              <a:rPr lang="en-US" b="0" dirty="0">
                <a:latin typeface="Arial" charset="0"/>
                <a:ea typeface="ＭＳ Ｐゴシック" charset="0"/>
              </a:rPr>
              <a:t>Agreement </a:t>
            </a:r>
            <a:r>
              <a:rPr lang="en-US" dirty="0">
                <a:latin typeface="Arial" charset="0"/>
                <a:ea typeface="ＭＳ Ｐゴシック" charset="0"/>
              </a:rPr>
              <a:t>(</a:t>
            </a:r>
            <a:r>
              <a:rPr lang="en-US" b="0" dirty="0">
                <a:latin typeface="Arial" charset="0"/>
                <a:ea typeface="ＭＳ Ｐゴシック" charset="0"/>
              </a:rPr>
              <a:t>consistency) is a </a:t>
            </a:r>
            <a:r>
              <a:rPr lang="en-US" dirty="0">
                <a:solidFill>
                  <a:srgbClr val="651222"/>
                </a:solidFill>
                <a:latin typeface="Arial" charset="0"/>
                <a:ea typeface="ＭＳ Ｐゴシック" charset="0"/>
              </a:rPr>
              <a:t>safety</a:t>
            </a:r>
            <a:r>
              <a:rPr lang="en-US" b="0" dirty="0">
                <a:solidFill>
                  <a:srgbClr val="651222"/>
                </a:solidFill>
                <a:latin typeface="Arial" charset="0"/>
                <a:ea typeface="ＭＳ Ｐゴシック" charset="0"/>
              </a:rPr>
              <a:t> </a:t>
            </a:r>
            <a:r>
              <a:rPr lang="en-US" b="0" dirty="0">
                <a:latin typeface="Arial" charset="0"/>
                <a:ea typeface="ＭＳ Ｐゴシック" charset="0"/>
              </a:rPr>
              <a:t>property.</a:t>
            </a:r>
          </a:p>
          <a:p>
            <a:pPr marL="782638" lvl="1" eaLnBrk="1" hangingPunct="1"/>
            <a:r>
              <a:rPr lang="en-US" b="0" dirty="0">
                <a:latin typeface="Arial" charset="0"/>
                <a:ea typeface="ＭＳ Ｐゴシック" charset="0"/>
              </a:rPr>
              <a:t>“Nothing bad ever happens</a:t>
            </a:r>
            <a:r>
              <a:rPr lang="en-US" dirty="0">
                <a:latin typeface="Arial" charset="0"/>
                <a:ea typeface="ＭＳ Ｐゴシック" charset="0"/>
              </a:rPr>
              <a:t>.”</a:t>
            </a:r>
            <a:endParaRPr lang="en-US" b="0" dirty="0">
              <a:latin typeface="Arial" charset="0"/>
              <a:ea typeface="ＭＳ Ｐゴシック" charset="0"/>
            </a:endParaRPr>
          </a:p>
          <a:p>
            <a:pPr eaLnBrk="1" hangingPunct="1"/>
            <a:r>
              <a:rPr lang="en-US" b="0" dirty="0">
                <a:latin typeface="Arial" charset="0"/>
                <a:ea typeface="ＭＳ Ｐゴシック" charset="0"/>
              </a:rPr>
              <a:t>Termination is a </a:t>
            </a:r>
            <a:r>
              <a:rPr lang="en-US" dirty="0" err="1">
                <a:solidFill>
                  <a:srgbClr val="651222"/>
                </a:solidFill>
                <a:latin typeface="Arial" charset="0"/>
                <a:ea typeface="ＭＳ Ｐゴシック" charset="0"/>
              </a:rPr>
              <a:t>liveness</a:t>
            </a:r>
            <a:r>
              <a:rPr lang="en-US" b="0" dirty="0">
                <a:solidFill>
                  <a:srgbClr val="651222"/>
                </a:solidFill>
                <a:latin typeface="Arial" charset="0"/>
                <a:ea typeface="ＭＳ Ｐゴシック" charset="0"/>
              </a:rPr>
              <a:t> </a:t>
            </a:r>
            <a:r>
              <a:rPr lang="en-US" b="0" dirty="0">
                <a:latin typeface="Arial" charset="0"/>
                <a:ea typeface="ＭＳ Ｐゴシック" charset="0"/>
              </a:rPr>
              <a:t>property.</a:t>
            </a:r>
          </a:p>
          <a:p>
            <a:pPr marL="782638" lvl="1" eaLnBrk="1" hangingPunct="1"/>
            <a:r>
              <a:rPr lang="en-US" b="0" dirty="0">
                <a:latin typeface="Arial" charset="0"/>
                <a:ea typeface="ＭＳ Ｐゴシック" charset="0"/>
              </a:rPr>
              <a:t>“Something good eventually happens.”</a:t>
            </a:r>
          </a:p>
          <a:p>
            <a:pPr marL="782638" lvl="1" eaLnBrk="1" hangingPunct="1"/>
            <a:r>
              <a:rPr lang="en-US" b="0" dirty="0">
                <a:latin typeface="Arial" charset="0"/>
                <a:ea typeface="ＭＳ Ｐゴシック" charset="0"/>
              </a:rPr>
              <a:t>Note that we can think of availability as a </a:t>
            </a:r>
            <a:r>
              <a:rPr lang="en-US" b="0" dirty="0" err="1">
                <a:latin typeface="Arial" charset="0"/>
                <a:ea typeface="ＭＳ Ｐゴシック" charset="0"/>
              </a:rPr>
              <a:t>liveness</a:t>
            </a:r>
            <a:r>
              <a:rPr lang="en-US" b="0" dirty="0">
                <a:latin typeface="Arial" charset="0"/>
                <a:ea typeface="ＭＳ Ｐゴシック" charset="0"/>
              </a:rPr>
              <a:t> property (unbounded response time </a:t>
            </a:r>
            <a:r>
              <a:rPr lang="en-US" b="0" dirty="0">
                <a:latin typeface="Arial" charset="0"/>
                <a:ea typeface="ＭＳ Ｐゴシック" charset="0"/>
                <a:sym typeface="Wingdings"/>
              </a:rPr>
              <a:t> not available).</a:t>
            </a:r>
            <a:endParaRPr lang="en-US" b="0" dirty="0">
              <a:latin typeface="Arial" charset="0"/>
              <a:ea typeface="ＭＳ Ｐゴシック" charset="0"/>
            </a:endParaRPr>
          </a:p>
          <a:p>
            <a:pPr eaLnBrk="1" hangingPunct="1"/>
            <a:r>
              <a:rPr lang="en-US" sz="2400" b="0" dirty="0">
                <a:latin typeface="Arial" charset="0"/>
                <a:ea typeface="ＭＳ Ｐゴシック" charset="0"/>
              </a:rPr>
              <a:t>Can we get both?  </a:t>
            </a:r>
            <a:r>
              <a:rPr lang="en-US" b="1" dirty="0">
                <a:latin typeface="Arial" charset="0"/>
                <a:ea typeface="ＭＳ Ｐゴシック" charset="0"/>
              </a:rPr>
              <a:t>We want both</a:t>
            </a:r>
            <a:r>
              <a:rPr lang="en-US" dirty="0">
                <a:latin typeface="Arial" charset="0"/>
                <a:ea typeface="ＭＳ Ｐゴシック" charset="0"/>
              </a:rPr>
              <a:t>.</a:t>
            </a:r>
          </a:p>
          <a:p>
            <a:pPr eaLnBrk="1" hangingPunct="1"/>
            <a:r>
              <a:rPr lang="en-US" dirty="0">
                <a:latin typeface="Arial" charset="0"/>
                <a:ea typeface="ＭＳ Ｐゴシック" charset="0"/>
              </a:rPr>
              <a:t>No!  Not in </a:t>
            </a:r>
            <a:r>
              <a:rPr lang="en-US" b="1" dirty="0">
                <a:latin typeface="Arial" charset="0"/>
                <a:ea typeface="ＭＳ Ｐゴシック" charset="0"/>
              </a:rPr>
              <a:t>asynchronous</a:t>
            </a:r>
            <a:r>
              <a:rPr lang="en-US" dirty="0">
                <a:latin typeface="Arial" charset="0"/>
                <a:ea typeface="ＭＳ Ｐゴシック" charset="0"/>
              </a:rPr>
              <a:t> networks with unbounded delay and/or partitions, even if servers are fail-stop.</a:t>
            </a:r>
          </a:p>
          <a:p>
            <a:pPr eaLnBrk="1" hangingPunct="1"/>
            <a:r>
              <a:rPr lang="en-US" sz="2400" b="0" dirty="0">
                <a:latin typeface="Arial" charset="0"/>
                <a:ea typeface="ＭＳ Ｐゴシック" charset="0"/>
              </a:rPr>
              <a:t>Classic result: “It can be safe or live, but not both.”  (FLP)</a:t>
            </a:r>
          </a:p>
        </p:txBody>
      </p:sp>
    </p:spTree>
    <p:extLst>
      <p:ext uri="{BB962C8B-B14F-4D97-AF65-F5344CB8AC3E}">
        <p14:creationId xmlns:p14="http://schemas.microsoft.com/office/powerpoint/2010/main" val="7400113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p:txBody>
          <a:bodyPr/>
          <a:lstStyle/>
          <a:p>
            <a:r>
              <a:rPr lang="en-GB" sz="3600" dirty="0">
                <a:latin typeface="Arial" charset="0"/>
                <a:ea typeface="ＭＳ Ｐゴシック" charset="0"/>
                <a:cs typeface="Arial" charset="0"/>
              </a:rPr>
              <a:t>The problem of network partitions</a:t>
            </a:r>
          </a:p>
        </p:txBody>
      </p:sp>
      <p:pic>
        <p:nvPicPr>
          <p:cNvPr id="152579" name="Picture 4" descr="Cover25%.jpg                                                   000164BDGeorge's HD                    B109F7E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343400"/>
            <a:ext cx="692150" cy="922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2580" name="TextBox 4"/>
          <p:cNvSpPr txBox="1">
            <a:spLocks noChangeArrowheads="1"/>
          </p:cNvSpPr>
          <p:nvPr/>
        </p:nvSpPr>
        <p:spPr bwMode="auto">
          <a:xfrm>
            <a:off x="457200" y="5410200"/>
            <a:ext cx="4419600"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200" dirty="0">
                <a:solidFill>
                  <a:srgbClr val="003367"/>
                </a:solidFill>
              </a:rPr>
              <a:t>A </a:t>
            </a:r>
            <a:r>
              <a:rPr lang="en-US" sz="2200" dirty="0">
                <a:solidFill>
                  <a:srgbClr val="800000"/>
                </a:solidFill>
              </a:rPr>
              <a:t>network partition </a:t>
            </a:r>
            <a:r>
              <a:rPr lang="en-US" sz="2200" dirty="0">
                <a:solidFill>
                  <a:srgbClr val="003367"/>
                </a:solidFill>
              </a:rPr>
              <a:t>is any event that blocks all message traffic between some subsets of nodes.</a:t>
            </a:r>
          </a:p>
        </p:txBody>
      </p:sp>
      <p:sp>
        <p:nvSpPr>
          <p:cNvPr id="2" name="Right Arrow 1"/>
          <p:cNvSpPr/>
          <p:nvPr/>
        </p:nvSpPr>
        <p:spPr bwMode="auto">
          <a:xfrm>
            <a:off x="5410200" y="3200400"/>
            <a:ext cx="978408" cy="484632"/>
          </a:xfrm>
          <a:prstGeom prst="rightArrow">
            <a:avLst/>
          </a:prstGeom>
          <a:solidFill>
            <a:srgbClr val="00264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srgbClr val="37305A"/>
              </a:solidFill>
              <a:cs typeface="Arial" charset="0"/>
            </a:endParaRPr>
          </a:p>
        </p:txBody>
      </p:sp>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209800"/>
            <a:ext cx="2514600" cy="2263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ight Arrow 7"/>
          <p:cNvSpPr/>
          <p:nvPr/>
        </p:nvSpPr>
        <p:spPr bwMode="auto">
          <a:xfrm>
            <a:off x="4724400" y="5687568"/>
            <a:ext cx="978408" cy="484632"/>
          </a:xfrm>
          <a:prstGeom prst="rightArrow">
            <a:avLst/>
          </a:prstGeom>
          <a:solidFill>
            <a:srgbClr val="00264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srgbClr val="37305A"/>
              </a:solidFill>
              <a:cs typeface="Arial" charset="0"/>
            </a:endParaRPr>
          </a:p>
        </p:txBody>
      </p:sp>
      <p:sp>
        <p:nvSpPr>
          <p:cNvPr id="9" name="TextBox 4"/>
          <p:cNvSpPr txBox="1">
            <a:spLocks noChangeArrowheads="1"/>
          </p:cNvSpPr>
          <p:nvPr/>
        </p:nvSpPr>
        <p:spPr bwMode="auto">
          <a:xfrm>
            <a:off x="5867400" y="5105400"/>
            <a:ext cx="3200400" cy="144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200" dirty="0">
                <a:solidFill>
                  <a:srgbClr val="003367"/>
                </a:solidFill>
              </a:rPr>
              <a:t>Partitions cause “split brain syndrome”: part of the system can’t know what the other is doing.</a:t>
            </a:r>
          </a:p>
        </p:txBody>
      </p:sp>
      <p:pic>
        <p:nvPicPr>
          <p:cNvPr id="1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133600"/>
            <a:ext cx="3505200" cy="2720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9741684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32DF-BE09-F541-BFBA-C64A2EF19887}"/>
              </a:ext>
            </a:extLst>
          </p:cNvPr>
          <p:cNvSpPr>
            <a:spLocks noGrp="1"/>
          </p:cNvSpPr>
          <p:nvPr>
            <p:ph type="title"/>
          </p:nvPr>
        </p:nvSpPr>
        <p:spPr/>
        <p:txBody>
          <a:bodyPr/>
          <a:lstStyle/>
          <a:p>
            <a:r>
              <a:rPr lang="en-US" dirty="0"/>
              <a:t>Corpus Callosum</a:t>
            </a:r>
          </a:p>
        </p:txBody>
      </p:sp>
      <p:pic>
        <p:nvPicPr>
          <p:cNvPr id="1026" name="Picture 2" descr="No photo description available.">
            <a:extLst>
              <a:ext uri="{FF2B5EF4-FFF2-40B4-BE49-F238E27FC236}">
                <a16:creationId xmlns:a16="http://schemas.microsoft.com/office/drawing/2014/main" id="{7F6626E6-6884-5347-9CE3-FF5208B50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 y="0"/>
            <a:ext cx="6851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90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079500"/>
            <a:ext cx="8128000" cy="3721100"/>
          </a:xfrm>
          <a:prstGeom prst="rect">
            <a:avLst/>
          </a:prstGeom>
        </p:spPr>
      </p:pic>
      <p:sp>
        <p:nvSpPr>
          <p:cNvPr id="3" name="Rectangle 2"/>
          <p:cNvSpPr/>
          <p:nvPr/>
        </p:nvSpPr>
        <p:spPr>
          <a:xfrm>
            <a:off x="0" y="6515508"/>
            <a:ext cx="6019800" cy="338554"/>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3367"/>
                </a:solidFill>
                <a:effectLst/>
                <a:uLnTx/>
                <a:uFillTx/>
                <a:latin typeface="Arial" charset="0"/>
                <a:ea typeface="ＭＳ Ｐゴシック" charset="0"/>
              </a:rPr>
              <a:t>[http://</a:t>
            </a:r>
            <a:r>
              <a:rPr kumimoji="0" lang="en-US" sz="1600" b="0" i="0" u="none" strike="noStrike" kern="1200" cap="none" spc="0" normalizeH="0" baseline="0" noProof="0" dirty="0" err="1">
                <a:ln>
                  <a:noFill/>
                </a:ln>
                <a:solidFill>
                  <a:srgbClr val="003367"/>
                </a:solidFill>
                <a:effectLst/>
                <a:uLnTx/>
                <a:uFillTx/>
                <a:latin typeface="Arial" charset="0"/>
                <a:ea typeface="ＭＳ Ｐゴシック" charset="0"/>
              </a:rPr>
              <a:t>utpa-srodriguezz.blogspot.com</a:t>
            </a:r>
            <a:r>
              <a:rPr kumimoji="0" lang="en-US" sz="1600" b="0" i="0" u="none" strike="noStrike" kern="1200" cap="none" spc="0" normalizeH="0" baseline="0" noProof="0" dirty="0">
                <a:ln>
                  <a:noFill/>
                </a:ln>
                <a:solidFill>
                  <a:srgbClr val="003367"/>
                </a:solidFill>
                <a:effectLst/>
                <a:uLnTx/>
                <a:uFillTx/>
                <a:latin typeface="Arial" charset="0"/>
                <a:ea typeface="ＭＳ Ｐゴシック" charset="0"/>
              </a:rPr>
              <a:t>/2012/10/split-</a:t>
            </a:r>
            <a:r>
              <a:rPr kumimoji="0" lang="en-US" sz="1600" b="0" i="0" u="none" strike="noStrike" kern="1200" cap="none" spc="0" normalizeH="0" baseline="0" noProof="0" dirty="0" err="1">
                <a:ln>
                  <a:noFill/>
                </a:ln>
                <a:solidFill>
                  <a:srgbClr val="003367"/>
                </a:solidFill>
                <a:effectLst/>
                <a:uLnTx/>
                <a:uFillTx/>
                <a:latin typeface="Arial" charset="0"/>
                <a:ea typeface="ＭＳ Ｐゴシック" charset="0"/>
              </a:rPr>
              <a:t>brain.html</a:t>
            </a:r>
            <a:r>
              <a:rPr kumimoji="0" lang="en-US" sz="1600" b="0" i="0" u="none" strike="noStrike" kern="1200" cap="none" spc="0" normalizeH="0" baseline="0" noProof="0" dirty="0">
                <a:ln>
                  <a:noFill/>
                </a:ln>
                <a:solidFill>
                  <a:srgbClr val="003367"/>
                </a:solidFill>
                <a:effectLst/>
                <a:uLnTx/>
                <a:uFillTx/>
                <a:latin typeface="Arial" charset="0"/>
                <a:ea typeface="ＭＳ Ｐゴシック" charset="0"/>
              </a:rPr>
              <a:t>]</a:t>
            </a:r>
          </a:p>
        </p:txBody>
      </p:sp>
      <p:pic>
        <p:nvPicPr>
          <p:cNvPr id="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876800"/>
            <a:ext cx="1608215"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380999" y="4769584"/>
            <a:ext cx="6629401" cy="1631216"/>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“The patients [with injured corpus collosum] were unable to process information from one hemisphere to the other,  as though each hemisphere acted independently…. one hemisphere unfortunately has no idea what the other hemisphere has experienced or learned.”</a:t>
            </a:r>
          </a:p>
        </p:txBody>
      </p:sp>
      <p:sp>
        <p:nvSpPr>
          <p:cNvPr id="7" name="Title 6">
            <a:extLst>
              <a:ext uri="{FF2B5EF4-FFF2-40B4-BE49-F238E27FC236}">
                <a16:creationId xmlns:a16="http://schemas.microsoft.com/office/drawing/2014/main" id="{2988C2C2-5DF6-6147-9C0A-E150C54FCAA0}"/>
              </a:ext>
            </a:extLst>
          </p:cNvPr>
          <p:cNvSpPr>
            <a:spLocks noGrp="1"/>
          </p:cNvSpPr>
          <p:nvPr>
            <p:ph type="title"/>
          </p:nvPr>
        </p:nvSpPr>
        <p:spPr/>
        <p:txBody>
          <a:bodyPr/>
          <a:lstStyle/>
          <a:p>
            <a:r>
              <a:rPr lang="en-US" dirty="0"/>
              <a:t>Split-brain syndrome</a:t>
            </a:r>
          </a:p>
        </p:txBody>
      </p:sp>
    </p:spTree>
    <p:extLst>
      <p:ext uri="{BB962C8B-B14F-4D97-AF65-F5344CB8AC3E}">
        <p14:creationId xmlns:p14="http://schemas.microsoft.com/office/powerpoint/2010/main" val="20546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766608"/>
            <a:ext cx="8153400" cy="2246769"/>
          </a:xfrm>
          <a:prstGeom prst="rect">
            <a:avLst/>
          </a:prstGeom>
        </p:spPr>
        <p:txBody>
          <a:bodyPr wrap="square">
            <a:spAutoFit/>
          </a:bodyPr>
          <a:lstStyle/>
          <a:p>
            <a:r>
              <a:rPr lang="en-US" sz="2000" baseline="30000" dirty="0">
                <a:solidFill>
                  <a:srgbClr val="37305A"/>
                </a:solidFill>
              </a:rPr>
              <a:t>CONCLUSIONS: WHERE DO WE GO FROM HERE?</a:t>
            </a:r>
          </a:p>
          <a:p>
            <a:r>
              <a:rPr lang="en-US" sz="2000" baseline="30000" dirty="0">
                <a:solidFill>
                  <a:srgbClr val="37305A"/>
                </a:solidFill>
              </a:rPr>
              <a:t>This article is meant as a reference point—to illustrate that, according to a wide range of (often informal) accounts, communication failures occur in many real-world environments. Processes, servers, NICs, switches, and local and wide area networks can all fail, with real economic consequences. Network outages can suddenly occur in systems that have been stable for months at a time, during routine upgrades, or as a result of emergency maintenance. The consequences of these outages range from increased latency and temporary unavailability to inconsistency, corruption, and data loss. </a:t>
            </a:r>
            <a:r>
              <a:rPr lang="en-US" sz="2000" b="1" baseline="30000" dirty="0">
                <a:solidFill>
                  <a:srgbClr val="37305A"/>
                </a:solidFill>
              </a:rPr>
              <a:t>Split-brain is not an academic concern</a:t>
            </a:r>
            <a:r>
              <a:rPr lang="en-US" sz="2000" baseline="30000" dirty="0">
                <a:solidFill>
                  <a:srgbClr val="37305A"/>
                </a:solidFill>
              </a:rPr>
              <a:t>: it happens to all kinds of systems—sometimes for days on end. </a:t>
            </a:r>
            <a:r>
              <a:rPr lang="en-US" sz="2000" b="1" baseline="30000" dirty="0">
                <a:solidFill>
                  <a:srgbClr val="37305A"/>
                </a:solidFill>
              </a:rPr>
              <a:t>Partitions deserve serious consideration</a:t>
            </a:r>
            <a:r>
              <a:rPr lang="en-US" sz="2000" baseline="30000" dirty="0">
                <a:solidFill>
                  <a:srgbClr val="37305A"/>
                </a:solidFill>
              </a:rPr>
              <a:t>.</a:t>
            </a:r>
          </a:p>
          <a:p>
            <a:endParaRPr lang="en-US" sz="2000" dirty="0">
              <a:solidFill>
                <a:srgbClr val="37305A"/>
              </a:solidFill>
            </a:endParaRPr>
          </a:p>
        </p:txBody>
      </p:sp>
      <p:sp>
        <p:nvSpPr>
          <p:cNvPr id="4" name="Rectangle 3"/>
          <p:cNvSpPr/>
          <p:nvPr/>
        </p:nvSpPr>
        <p:spPr>
          <a:xfrm>
            <a:off x="533400" y="2209800"/>
            <a:ext cx="7848600" cy="1528623"/>
          </a:xfrm>
          <a:prstGeom prst="rect">
            <a:avLst/>
          </a:prstGeom>
        </p:spPr>
        <p:txBody>
          <a:bodyPr wrap="square">
            <a:spAutoFit/>
          </a:bodyPr>
          <a:lstStyle/>
          <a:p>
            <a:r>
              <a:rPr lang="en-US" sz="2000" baseline="30000" dirty="0">
                <a:solidFill>
                  <a:srgbClr val="37305A"/>
                </a:solidFill>
              </a:rPr>
              <a:t>The celebrated FLP impossibility result demonstrates the inability to guarantee consensus in an asynchronous network (i.e., one facing indefinite communication partitions between processes) with one faulty process. This means that, in the presence of unreliable (untimely) message delivery, basic operations such as modifying the set of machines in a cluster (i.e., maintaining group membership, as systems such as Zookeeper are tasked with today) are not guaranteed to complete in the event of both network asynchrony and individual server failures.</a:t>
            </a:r>
          </a:p>
          <a:p>
            <a:r>
              <a:rPr lang="en-US" sz="2000" baseline="30000" dirty="0">
                <a:solidFill>
                  <a:srgbClr val="37305A"/>
                </a:solidFill>
              </a:rPr>
              <a:t>…</a:t>
            </a:r>
            <a:endParaRPr lang="en-US" sz="2000" dirty="0">
              <a:solidFill>
                <a:srgbClr val="37305A"/>
              </a:solidFill>
            </a:endParaRPr>
          </a:p>
        </p:txBody>
      </p:sp>
      <p:pic>
        <p:nvPicPr>
          <p:cNvPr id="5" name="Picture 4"/>
          <p:cNvPicPr>
            <a:picLocks noChangeAspect="1"/>
          </p:cNvPicPr>
          <p:nvPr/>
        </p:nvPicPr>
        <p:blipFill>
          <a:blip r:embed="rId2"/>
          <a:stretch>
            <a:fillRect/>
          </a:stretch>
        </p:blipFill>
        <p:spPr>
          <a:xfrm>
            <a:off x="304800" y="304800"/>
            <a:ext cx="4648200" cy="1793740"/>
          </a:xfrm>
          <a:prstGeom prst="rect">
            <a:avLst/>
          </a:prstGeom>
        </p:spPr>
      </p:pic>
      <p:sp>
        <p:nvSpPr>
          <p:cNvPr id="6" name="Rectangle 5"/>
          <p:cNvSpPr/>
          <p:nvPr/>
        </p:nvSpPr>
        <p:spPr>
          <a:xfrm>
            <a:off x="533400" y="3657600"/>
            <a:ext cx="7620000" cy="1220847"/>
          </a:xfrm>
          <a:prstGeom prst="rect">
            <a:avLst/>
          </a:prstGeom>
        </p:spPr>
        <p:txBody>
          <a:bodyPr wrap="square">
            <a:spAutoFit/>
          </a:bodyPr>
          <a:lstStyle/>
          <a:p>
            <a:r>
              <a:rPr lang="en-US" sz="2000" baseline="30000" dirty="0">
                <a:solidFill>
                  <a:srgbClr val="37305A"/>
                </a:solidFill>
              </a:rPr>
              <a:t>Therefore, the degree of reliability in deployment environments is critical in robust systems design and directly determines the kinds of operations that systems can reliably perform without waiting. </a:t>
            </a:r>
            <a:r>
              <a:rPr lang="en-US" sz="2000" b="1" baseline="30000" dirty="0">
                <a:solidFill>
                  <a:srgbClr val="37305A"/>
                </a:solidFill>
              </a:rPr>
              <a:t>Unfortunately, the degree to which networks are actually reliable in the real world is the subject of considerable and evolving debate. </a:t>
            </a:r>
          </a:p>
          <a:p>
            <a:r>
              <a:rPr lang="en-US" sz="2000" baseline="30000" dirty="0">
                <a:solidFill>
                  <a:srgbClr val="37305A"/>
                </a:solidFill>
              </a:rPr>
              <a:t>…</a:t>
            </a:r>
            <a:endParaRPr lang="en-US" sz="2000" dirty="0">
              <a:solidFill>
                <a:srgbClr val="37305A"/>
              </a:solidFill>
            </a:endParaRPr>
          </a:p>
        </p:txBody>
      </p:sp>
    </p:spTree>
    <p:extLst>
      <p:ext uri="{BB962C8B-B14F-4D97-AF65-F5344CB8AC3E}">
        <p14:creationId xmlns:p14="http://schemas.microsoft.com/office/powerpoint/2010/main" val="196438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noGrp="1" noChangeArrowheads="1"/>
          </p:cNvSpPr>
          <p:nvPr>
            <p:ph type="title"/>
          </p:nvPr>
        </p:nvSpPr>
        <p:spPr>
          <a:xfrm>
            <a:off x="457200" y="-381000"/>
            <a:ext cx="8229600" cy="1509713"/>
          </a:xfrm>
        </p:spPr>
        <p:txBody>
          <a:bodyPr rIns="132080"/>
          <a:lstStyle/>
          <a:p>
            <a:r>
              <a:rPr lang="en-US" sz="4200">
                <a:latin typeface="Arial" charset="0"/>
                <a:ea typeface="ＭＳ Ｐゴシック" charset="0"/>
              </a:rPr>
              <a:t>Fischer-Lynch-Patterson (1985)</a:t>
            </a:r>
          </a:p>
        </p:txBody>
      </p:sp>
      <p:sp>
        <p:nvSpPr>
          <p:cNvPr id="84995" name="Rectangle 2"/>
          <p:cNvSpPr>
            <a:spLocks noGrp="1" noChangeArrowheads="1"/>
          </p:cNvSpPr>
          <p:nvPr>
            <p:ph type="body" idx="1"/>
          </p:nvPr>
        </p:nvSpPr>
        <p:spPr>
          <a:xfrm>
            <a:off x="457200" y="1371600"/>
            <a:ext cx="8229600" cy="5257800"/>
          </a:xfrm>
        </p:spPr>
        <p:txBody>
          <a:bodyPr rIns="132080"/>
          <a:lstStyle/>
          <a:p>
            <a:r>
              <a:rPr lang="en-US" sz="2400" dirty="0">
                <a:latin typeface="Arial" charset="0"/>
                <a:ea typeface="ＭＳ Ｐゴシック" charset="0"/>
              </a:rPr>
              <a:t>No consensus can be </a:t>
            </a:r>
            <a:r>
              <a:rPr lang="en-US" sz="2400" dirty="0">
                <a:solidFill>
                  <a:srgbClr val="A8184B"/>
                </a:solidFill>
                <a:latin typeface="Arial" charset="0"/>
                <a:ea typeface="ＭＳ Ｐゴシック" charset="0"/>
              </a:rPr>
              <a:t>guaranteed</a:t>
            </a:r>
            <a:r>
              <a:rPr lang="en-US" sz="2400" dirty="0">
                <a:latin typeface="Arial" charset="0"/>
                <a:ea typeface="ＭＳ Ｐゴシック" charset="0"/>
              </a:rPr>
              <a:t> in an asynchronous system in the presence of failures.</a:t>
            </a:r>
          </a:p>
          <a:p>
            <a:r>
              <a:rPr lang="en-US" sz="2400" u="sng" dirty="0">
                <a:latin typeface="Arial" charset="0"/>
                <a:ea typeface="ＭＳ Ｐゴシック" charset="0"/>
              </a:rPr>
              <a:t>Intuition</a:t>
            </a:r>
            <a:r>
              <a:rPr lang="en-US" sz="2400" dirty="0">
                <a:latin typeface="Arial" charset="0"/>
                <a:ea typeface="ＭＳ Ｐゴシック" charset="0"/>
              </a:rPr>
              <a:t>: </a:t>
            </a:r>
            <a:r>
              <a:rPr lang="en-US" sz="2400" b="0" dirty="0">
                <a:latin typeface="Arial" charset="0"/>
                <a:ea typeface="ＭＳ Ｐゴシック" charset="0"/>
              </a:rPr>
              <a:t>a “failed” process might just be “slow”, and can rise from the dead at exactly the wrong time.</a:t>
            </a:r>
          </a:p>
          <a:p>
            <a:r>
              <a:rPr lang="en-US" sz="2400" dirty="0">
                <a:latin typeface="Arial" charset="0"/>
                <a:ea typeface="ＭＳ Ｐゴシック" charset="0"/>
              </a:rPr>
              <a:t>Consensus </a:t>
            </a:r>
            <a:r>
              <a:rPr lang="en-US" sz="2400" dirty="0">
                <a:solidFill>
                  <a:srgbClr val="A8184B"/>
                </a:solidFill>
                <a:latin typeface="Arial" charset="0"/>
                <a:ea typeface="ＭＳ Ｐゴシック" charset="0"/>
              </a:rPr>
              <a:t>may</a:t>
            </a:r>
            <a:r>
              <a:rPr lang="en-US" sz="2400" dirty="0">
                <a:latin typeface="Arial" charset="0"/>
                <a:ea typeface="ＭＳ Ｐゴシック" charset="0"/>
              </a:rPr>
              <a:t> occur recognizably, rarely or often.</a:t>
            </a:r>
          </a:p>
        </p:txBody>
      </p:sp>
      <p:pic>
        <p:nvPicPr>
          <p:cNvPr id="8499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4038600"/>
            <a:ext cx="2601912" cy="201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8499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86200"/>
            <a:ext cx="2514600" cy="2263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65"/>
          <p:cNvSpPr>
            <a:spLocks/>
          </p:cNvSpPr>
          <p:nvPr/>
        </p:nvSpPr>
        <p:spPr bwMode="auto">
          <a:xfrm>
            <a:off x="1219200" y="6096000"/>
            <a:ext cx="2351088" cy="369888"/>
          </a:xfrm>
          <a:prstGeom prst="rect">
            <a:avLst/>
          </a:prstGeom>
          <a:noFill/>
          <a:ln w="38100">
            <a:noFill/>
            <a:miter lim="800000"/>
            <a:headEnd/>
            <a:tailEnd/>
          </a:ln>
        </p:spPr>
        <p:txBody>
          <a:bodyPr wrap="none" lIns="0" tIns="0" rIns="40639" bIns="0">
            <a:spAutoFit/>
          </a:bodyPr>
          <a:lstStyle/>
          <a:p>
            <a:pPr marL="39688" algn="ctr">
              <a:defRPr/>
            </a:pPr>
            <a:r>
              <a:rPr lang="en-US" dirty="0">
                <a:solidFill>
                  <a:srgbClr val="003367"/>
                </a:solidFill>
                <a:latin typeface="Arial"/>
                <a:ea typeface="Times New Roman" charset="0"/>
                <a:cs typeface="Times New Roman" charset="0"/>
                <a:sym typeface="Times New Roman" charset="0"/>
              </a:rPr>
              <a:t>Network partition</a:t>
            </a:r>
          </a:p>
        </p:txBody>
      </p:sp>
      <p:sp>
        <p:nvSpPr>
          <p:cNvPr id="7" name="Rectangle 65"/>
          <p:cNvSpPr>
            <a:spLocks/>
          </p:cNvSpPr>
          <p:nvPr/>
        </p:nvSpPr>
        <p:spPr bwMode="auto">
          <a:xfrm>
            <a:off x="5727700" y="6172200"/>
            <a:ext cx="1409700" cy="369888"/>
          </a:xfrm>
          <a:prstGeom prst="rect">
            <a:avLst/>
          </a:prstGeom>
          <a:noFill/>
          <a:ln w="38100">
            <a:noFill/>
            <a:miter lim="800000"/>
            <a:headEnd/>
            <a:tailEnd/>
          </a:ln>
        </p:spPr>
        <p:txBody>
          <a:bodyPr wrap="none" lIns="0" tIns="0" rIns="40639" bIns="0">
            <a:spAutoFit/>
          </a:bodyPr>
          <a:lstStyle/>
          <a:p>
            <a:pPr marL="39688" algn="ctr">
              <a:defRPr/>
            </a:pPr>
            <a:r>
              <a:rPr lang="en-US" dirty="0">
                <a:solidFill>
                  <a:srgbClr val="003367"/>
                </a:solidFill>
                <a:latin typeface="Arial"/>
                <a:ea typeface="Times New Roman" charset="0"/>
                <a:cs typeface="Times New Roman" charset="0"/>
                <a:sym typeface="Times New Roman" charset="0"/>
              </a:rPr>
              <a:t>Split brain</a:t>
            </a:r>
          </a:p>
        </p:txBody>
      </p:sp>
    </p:spTree>
    <p:extLst>
      <p:ext uri="{BB962C8B-B14F-4D97-AF65-F5344CB8AC3E}">
        <p14:creationId xmlns:p14="http://schemas.microsoft.com/office/powerpoint/2010/main" val="3636827084"/>
      </p:ext>
    </p:extLst>
  </p:cSld>
  <p:clrMapOvr>
    <a:masterClrMapping/>
  </p:clrMapOvr>
  <p:transition/>
</p:sld>
</file>

<file path=ppt/theme/theme1.xml><?xml version="1.0" encoding="utf-8"?>
<a:theme xmlns:a="http://schemas.openxmlformats.org/drawingml/2006/main" name="7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159908</TotalTime>
  <Words>1285</Words>
  <Application>Microsoft Macintosh PowerPoint</Application>
  <PresentationFormat>On-screen Show (4:3)</PresentationFormat>
  <Paragraphs>139</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Bold</vt:lpstr>
      <vt:lpstr>Calibri</vt:lpstr>
      <vt:lpstr>Gill Sans MT</vt:lpstr>
      <vt:lpstr>Times New Roman</vt:lpstr>
      <vt:lpstr>7_Default Design</vt:lpstr>
      <vt:lpstr>3_Default Design</vt:lpstr>
      <vt:lpstr>PowerPoint Presentation</vt:lpstr>
      <vt:lpstr>RSM replication: review</vt:lpstr>
      <vt:lpstr>Consensus: abstraction</vt:lpstr>
      <vt:lpstr>Correctness: safety and liveness</vt:lpstr>
      <vt:lpstr>The problem of network partitions</vt:lpstr>
      <vt:lpstr>Corpus Callosum</vt:lpstr>
      <vt:lpstr>Split-brain syndrome</vt:lpstr>
      <vt:lpstr>PowerPoint Presentation</vt:lpstr>
      <vt:lpstr>Fischer-Lynch-Patterson (1985)</vt:lpstr>
      <vt:lpstr>“CAP theorem”</vt:lpstr>
      <vt:lpstr>The CAP/FLP dilemma</vt:lpstr>
      <vt:lpstr>CAP theorem restated</vt:lpstr>
      <vt:lpstr>Now what?</vt:lpstr>
      <vt:lpstr>Consensus: Quorum rule</vt:lpstr>
      <vt:lpstr>Consensus: the classic paper</vt:lpstr>
      <vt:lpstr>PowerPoint Presentation</vt:lpstr>
      <vt:lpstr>PowerPoint Presentation</vt:lpstr>
      <vt:lpstr>v2.0</vt:lpstr>
      <vt:lpstr>http://paxos.systems</vt:lpstr>
      <vt:lpstr>Raft</vt:lpstr>
      <vt:lpstr>What is a distributed system?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5799</cp:revision>
  <cp:lastPrinted>2020-02-13T18:22:45Z</cp:lastPrinted>
  <dcterms:created xsi:type="dcterms:W3CDTF">2011-04-11T18:52:21Z</dcterms:created>
  <dcterms:modified xsi:type="dcterms:W3CDTF">2020-10-25T14:43:06Z</dcterms:modified>
  <cp:category/>
</cp:coreProperties>
</file>