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8056" r:id="rId1"/>
    <p:sldMasterId id="2147488070" r:id="rId2"/>
    <p:sldMasterId id="2147488084" r:id="rId3"/>
  </p:sldMasterIdLst>
  <p:notesMasterIdLst>
    <p:notesMasterId r:id="rId46"/>
  </p:notesMasterIdLst>
  <p:handoutMasterIdLst>
    <p:handoutMasterId r:id="rId47"/>
  </p:handoutMasterIdLst>
  <p:sldIdLst>
    <p:sldId id="1442" r:id="rId4"/>
    <p:sldId id="1758" r:id="rId5"/>
    <p:sldId id="1983" r:id="rId6"/>
    <p:sldId id="1714" r:id="rId7"/>
    <p:sldId id="1692" r:id="rId8"/>
    <p:sldId id="1693" r:id="rId9"/>
    <p:sldId id="1695" r:id="rId10"/>
    <p:sldId id="1731" r:id="rId11"/>
    <p:sldId id="1762" r:id="rId12"/>
    <p:sldId id="1700" r:id="rId13"/>
    <p:sldId id="1763" r:id="rId14"/>
    <p:sldId id="918" r:id="rId15"/>
    <p:sldId id="1808" r:id="rId16"/>
    <p:sldId id="1703" r:id="rId17"/>
    <p:sldId id="1842" r:id="rId18"/>
    <p:sldId id="1717" r:id="rId19"/>
    <p:sldId id="920" r:id="rId20"/>
    <p:sldId id="1810" r:id="rId21"/>
    <p:sldId id="1705" r:id="rId22"/>
    <p:sldId id="1783" r:id="rId23"/>
    <p:sldId id="1729" r:id="rId24"/>
    <p:sldId id="1730" r:id="rId25"/>
    <p:sldId id="1732" r:id="rId26"/>
    <p:sldId id="1841" r:id="rId27"/>
    <p:sldId id="1770" r:id="rId28"/>
    <p:sldId id="1710" r:id="rId29"/>
    <p:sldId id="1711" r:id="rId30"/>
    <p:sldId id="1707" r:id="rId31"/>
    <p:sldId id="1721" r:id="rId32"/>
    <p:sldId id="1766" r:id="rId33"/>
    <p:sldId id="1563" r:id="rId34"/>
    <p:sldId id="1708" r:id="rId35"/>
    <p:sldId id="1723" r:id="rId36"/>
    <p:sldId id="1720" r:id="rId37"/>
    <p:sldId id="1984" r:id="rId38"/>
    <p:sldId id="1809" r:id="rId39"/>
    <p:sldId id="903" r:id="rId40"/>
    <p:sldId id="1712" r:id="rId41"/>
    <p:sldId id="1706" r:id="rId42"/>
    <p:sldId id="1749" r:id="rId43"/>
    <p:sldId id="1750" r:id="rId44"/>
    <p:sldId id="1733" r:id="rId45"/>
  </p:sldIdLst>
  <p:sldSz cx="9144000" cy="6858000" type="screen4x3"/>
  <p:notesSz cx="6858000" cy="9144000"/>
  <p:defaultTextStyle>
    <a:defPPr>
      <a:defRPr lang="en-GB"/>
    </a:defPPr>
    <a:lvl1pPr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2pPr>
    <a:lvl3pPr marL="11430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3pPr>
    <a:lvl4pPr marL="16002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4pPr>
    <a:lvl5pPr marL="20574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5pPr>
    <a:lvl6pPr marL="2286000" algn="l" defTabSz="457200" rtl="0" eaLnBrk="1" latinLnBrk="0" hangingPunct="1">
      <a:defRPr sz="2400" kern="1200">
        <a:solidFill>
          <a:schemeClr val="bg1"/>
        </a:solidFill>
        <a:latin typeface="Arial" charset="0"/>
        <a:ea typeface="ＭＳ Ｐゴシック" charset="0"/>
        <a:cs typeface="ＭＳ Ｐゴシック" charset="0"/>
      </a:defRPr>
    </a:lvl6pPr>
    <a:lvl7pPr marL="2743200" algn="l" defTabSz="457200" rtl="0" eaLnBrk="1" latinLnBrk="0" hangingPunct="1">
      <a:defRPr sz="2400" kern="1200">
        <a:solidFill>
          <a:schemeClr val="bg1"/>
        </a:solidFill>
        <a:latin typeface="Arial" charset="0"/>
        <a:ea typeface="ＭＳ Ｐゴシック" charset="0"/>
        <a:cs typeface="ＭＳ Ｐゴシック" charset="0"/>
      </a:defRPr>
    </a:lvl7pPr>
    <a:lvl8pPr marL="3200400" algn="l" defTabSz="457200" rtl="0" eaLnBrk="1" latinLnBrk="0" hangingPunct="1">
      <a:defRPr sz="2400" kern="1200">
        <a:solidFill>
          <a:schemeClr val="bg1"/>
        </a:solidFill>
        <a:latin typeface="Arial" charset="0"/>
        <a:ea typeface="ＭＳ Ｐゴシック" charset="0"/>
        <a:cs typeface="ＭＳ Ｐゴシック" charset="0"/>
      </a:defRPr>
    </a:lvl8pPr>
    <a:lvl9pPr marL="3657600" algn="l" defTabSz="457200" rtl="0" eaLnBrk="1" latinLnBrk="0" hangingPunct="1">
      <a:defRPr sz="2400" kern="1200">
        <a:solidFill>
          <a:schemeClr val="bg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64D"/>
    <a:srgbClr val="FFFFFF"/>
    <a:srgbClr val="F3F3F3"/>
    <a:srgbClr val="5A8DFB"/>
    <a:srgbClr val="618FFD"/>
    <a:srgbClr val="636464"/>
    <a:srgbClr val="46FF77"/>
    <a:srgbClr val="E8161F"/>
    <a:srgbClr val="E8E1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86"/>
    <p:restoredTop sz="82585" autoAdjust="0"/>
  </p:normalViewPr>
  <p:slideViewPr>
    <p:cSldViewPr>
      <p:cViewPr varScale="1">
        <p:scale>
          <a:sx n="105" d="100"/>
          <a:sy n="105" d="100"/>
        </p:scale>
        <p:origin x="2256" y="18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varScale="1">
      <p:scale>
        <a:sx n="1" d="1"/>
        <a:sy n="1" d="1"/>
      </p:scale>
      <p:origin x="0" y="17192"/>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09A2146B-DAF8-B848-93CC-EAF3C4A7D254}" type="datetime1">
              <a:rPr lang="en-US"/>
              <a:pPr>
                <a:defRPr/>
              </a:pPr>
              <a:t>10/26/20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DE467F69-EAFE-6E4A-A7B7-743D2153CD3E}" type="slidenum">
              <a:rPr lang="en-US"/>
              <a:pPr>
                <a:defRPr/>
              </a:pPr>
              <a:t>‹#›</a:t>
            </a:fld>
            <a:endParaRPr lang="en-US"/>
          </a:p>
        </p:txBody>
      </p:sp>
    </p:spTree>
    <p:extLst>
      <p:ext uri="{BB962C8B-B14F-4D97-AF65-F5344CB8AC3E}">
        <p14:creationId xmlns:p14="http://schemas.microsoft.com/office/powerpoint/2010/main" val="34839967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 xmlns:a14="http://schemas.microsoft.com/office/drawing/2010/main" w="9360">
                <a:solidFill>
                  <a:srgbClr val="000000"/>
                </a:solidFill>
                <a:miter lim="800000"/>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15363"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15364" name="Text Box 3"/>
          <p:cNvSpPr txBox="1">
            <a:spLocks noChangeArrowheads="1"/>
          </p:cNvSpPr>
          <p:nvPr/>
        </p:nvSpPr>
        <p:spPr bwMode="auto">
          <a:xfrm>
            <a:off x="0" y="0"/>
            <a:ext cx="2971800"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76" name="Rectangle 4"/>
          <p:cNvSpPr>
            <a:spLocks noGrp="1" noChangeArrowheads="1"/>
          </p:cNvSpPr>
          <p:nvPr>
            <p:ph type="dt"/>
          </p:nvPr>
        </p:nvSpPr>
        <p:spPr bwMode="auto">
          <a:xfrm>
            <a:off x="3884613" y="0"/>
            <a:ext cx="29686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ea typeface="Arial" charset="0"/>
                <a:cs typeface="Arial" charset="0"/>
              </a:defRPr>
            </a:lvl1pPr>
          </a:lstStyle>
          <a:p>
            <a:pPr>
              <a:defRPr/>
            </a:pPr>
            <a:endParaRPr lang="en-US"/>
          </a:p>
        </p:txBody>
      </p:sp>
      <p:sp>
        <p:nvSpPr>
          <p:cNvPr id="15366" name="Rectangle 5"/>
          <p:cNvSpPr>
            <a:spLocks noGrp="1" noRot="1" noChangeAspect="1" noChangeArrowheads="1"/>
          </p:cNvSpPr>
          <p:nvPr>
            <p:ph type="sldImg"/>
          </p:nvPr>
        </p:nvSpPr>
        <p:spPr bwMode="auto">
          <a:xfrm>
            <a:off x="1143000" y="685800"/>
            <a:ext cx="4568825" cy="3425825"/>
          </a:xfrm>
          <a:prstGeom prst="rect">
            <a:avLst/>
          </a:prstGeom>
          <a:noFill/>
          <a:ln w="12600">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3078" name="Rectangle 6"/>
          <p:cNvSpPr>
            <a:spLocks noGrp="1" noChangeArrowheads="1"/>
          </p:cNvSpPr>
          <p:nvPr>
            <p:ph type="body"/>
          </p:nvPr>
        </p:nvSpPr>
        <p:spPr bwMode="auto">
          <a:xfrm>
            <a:off x="685800" y="4343400"/>
            <a:ext cx="5483225" cy="41116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15368" name="Text Box 7"/>
          <p:cNvSpPr txBox="1">
            <a:spLocks noChangeArrowheads="1"/>
          </p:cNvSpPr>
          <p:nvPr/>
        </p:nvSpPr>
        <p:spPr bwMode="auto">
          <a:xfrm>
            <a:off x="0" y="8683625"/>
            <a:ext cx="2971800"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80" name="Rectangle 8"/>
          <p:cNvSpPr>
            <a:spLocks noGrp="1" noChangeArrowheads="1"/>
          </p:cNvSpPr>
          <p:nvPr>
            <p:ph type="sldNum"/>
          </p:nvPr>
        </p:nvSpPr>
        <p:spPr bwMode="auto">
          <a:xfrm>
            <a:off x="3884613" y="8685213"/>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cs typeface="Arial" charset="0"/>
              </a:defRPr>
            </a:lvl1pPr>
          </a:lstStyle>
          <a:p>
            <a:pPr>
              <a:defRPr/>
            </a:pPr>
            <a:fld id="{08658CFA-E8ED-ED4D-B937-FA9A3FBB1A22}" type="slidenum">
              <a:rPr lang="en-US"/>
              <a:pPr>
                <a:defRPr/>
              </a:pPr>
              <a:t>‹#›</a:t>
            </a:fld>
            <a:endParaRPr lang="en-US"/>
          </a:p>
        </p:txBody>
      </p:sp>
    </p:spTree>
    <p:extLst>
      <p:ext uri="{BB962C8B-B14F-4D97-AF65-F5344CB8AC3E}">
        <p14:creationId xmlns:p14="http://schemas.microsoft.com/office/powerpoint/2010/main" val="212565409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ＭＳ Ｐゴシック" charset="-128"/>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eaLnBrk="1" hangingPunct="1"/>
            <a:fld id="{58BC9100-01E4-FB41-855E-EEC5A2BED12C}" type="slidenum">
              <a:rPr lang="en-US" sz="1200">
                <a:solidFill>
                  <a:srgbClr val="000000"/>
                </a:solidFill>
                <a:latin typeface="Calibri" charset="0"/>
              </a:rPr>
              <a:pPr eaLnBrk="1" hangingPunct="1"/>
              <a:t>1</a:t>
            </a:fld>
            <a:endParaRPr lang="en-US" sz="1200">
              <a:solidFill>
                <a:srgbClr val="000000"/>
              </a:solidFill>
              <a:latin typeface="Calibri" charset="0"/>
            </a:endParaRPr>
          </a:p>
        </p:txBody>
      </p:sp>
      <p:sp>
        <p:nvSpPr>
          <p:cNvPr id="1741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charset="0"/>
              <a:buNone/>
            </a:pPr>
            <a:endParaRPr lang="en-US" sz="1800"/>
          </a:p>
        </p:txBody>
      </p:sp>
      <p:sp>
        <p:nvSpPr>
          <p:cNvPr id="17412" name="Rectangle 2"/>
          <p:cNvSpPr>
            <a:spLocks noGrp="1" noChangeArrowheads="1"/>
          </p:cNvSpPr>
          <p:nvPr>
            <p:ph type="body"/>
          </p:nvPr>
        </p:nvSpPr>
        <p:spPr>
          <a:xfrm>
            <a:off x="685800" y="4343400"/>
            <a:ext cx="5484813" cy="4114800"/>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9281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Times New Roman" charset="0"/>
              <a:ea typeface="ＭＳ Ｐゴシック" charset="0"/>
              <a:cs typeface="ＭＳ Ｐゴシック" charset="0"/>
            </a:endParaRPr>
          </a:p>
        </p:txBody>
      </p:sp>
      <p:sp>
        <p:nvSpPr>
          <p:cNvPr id="110596" name="Slide Number Placeholder 3"/>
          <p:cNvSpPr>
            <a:spLocks noGrp="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marL="37931725" indent="-37474525"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4572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9144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1371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18288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eaLnBrk="1" hangingPunct="1"/>
            <a:fld id="{0A1ACBA4-2E81-C041-8C65-0F91A6B5E0F2}" type="slidenum">
              <a:rPr lang="en-US" sz="1200">
                <a:solidFill>
                  <a:srgbClr val="000000"/>
                </a:solidFill>
                <a:latin typeface="Calibri" charset="0"/>
                <a:cs typeface="Arial" charset="0"/>
              </a:rPr>
              <a:pPr eaLnBrk="1" hangingPunct="1"/>
              <a:t>8</a:t>
            </a:fld>
            <a:endParaRPr lang="en-US" sz="1200">
              <a:solidFill>
                <a:srgbClr val="000000"/>
              </a:solidFill>
              <a:latin typeface="Calibri" charset="0"/>
              <a:cs typeface="Arial" charset="0"/>
            </a:endParaRPr>
          </a:p>
        </p:txBody>
      </p:sp>
    </p:spTree>
    <p:extLst>
      <p:ext uri="{BB962C8B-B14F-4D97-AF65-F5344CB8AC3E}">
        <p14:creationId xmlns:p14="http://schemas.microsoft.com/office/powerpoint/2010/main" val="3693711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Times New Roman" charset="0"/>
              <a:ea typeface="ＭＳ Ｐゴシック" charset="0"/>
              <a:cs typeface="ＭＳ Ｐゴシック" charset="0"/>
            </a:endParaRPr>
          </a:p>
        </p:txBody>
      </p:sp>
      <p:sp>
        <p:nvSpPr>
          <p:cNvPr id="110596" name="Slide Number Placeholder 3"/>
          <p:cNvSpPr>
            <a:spLocks noGrp="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marL="37931725" indent="-37474525"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4572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9144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1371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18288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eaLnBrk="1" hangingPunct="1"/>
            <a:fld id="{0A1ACBA4-2E81-C041-8C65-0F91A6B5E0F2}" type="slidenum">
              <a:rPr lang="en-US" sz="1200">
                <a:solidFill>
                  <a:srgbClr val="000000"/>
                </a:solidFill>
                <a:latin typeface="Calibri" charset="0"/>
                <a:cs typeface="Arial" charset="0"/>
              </a:rPr>
              <a:pPr eaLnBrk="1" hangingPunct="1"/>
              <a:t>9</a:t>
            </a:fld>
            <a:endParaRPr lang="en-US" sz="1200">
              <a:solidFill>
                <a:srgbClr val="000000"/>
              </a:solidFill>
              <a:latin typeface="Calibri" charset="0"/>
              <a:cs typeface="Arial" charset="0"/>
            </a:endParaRPr>
          </a:p>
        </p:txBody>
      </p:sp>
    </p:spTree>
    <p:extLst>
      <p:ext uri="{BB962C8B-B14F-4D97-AF65-F5344CB8AC3E}">
        <p14:creationId xmlns:p14="http://schemas.microsoft.com/office/powerpoint/2010/main" val="3681609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fld id="{5A9A41E6-FAC9-9F43-BC2C-1C61144C14AD}" type="slidenum">
              <a:rPr lang="en-US"/>
              <a:pPr/>
              <a:t>‹#›</a:t>
            </a:fld>
            <a:endParaRPr lang="en-US"/>
          </a:p>
        </p:txBody>
      </p:sp>
    </p:spTree>
    <p:extLst>
      <p:ext uri="{BB962C8B-B14F-4D97-AF65-F5344CB8AC3E}">
        <p14:creationId xmlns:p14="http://schemas.microsoft.com/office/powerpoint/2010/main" val="12392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6F3F30F1-B33B-AA48-A40B-1A4F1A6DFD55}" type="slidenum">
              <a:rPr lang="en-US"/>
              <a:pPr/>
              <a:t>‹#›</a:t>
            </a:fld>
            <a:endParaRPr lang="en-US"/>
          </a:p>
        </p:txBody>
      </p:sp>
    </p:spTree>
    <p:extLst>
      <p:ext uri="{BB962C8B-B14F-4D97-AF65-F5344CB8AC3E}">
        <p14:creationId xmlns:p14="http://schemas.microsoft.com/office/powerpoint/2010/main" val="226548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A4CFB55E-03A6-4145-A6BF-527DF894DC80}" type="slidenum">
              <a:rPr lang="en-US"/>
              <a:pPr/>
              <a:t>‹#›</a:t>
            </a:fld>
            <a:endParaRPr lang="en-US"/>
          </a:p>
        </p:txBody>
      </p:sp>
    </p:spTree>
    <p:extLst>
      <p:ext uri="{BB962C8B-B14F-4D97-AF65-F5344CB8AC3E}">
        <p14:creationId xmlns:p14="http://schemas.microsoft.com/office/powerpoint/2010/main" val="4062761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70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600200"/>
            <a:ext cx="4037012" cy="197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32213"/>
            <a:ext cx="4037012"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idx="10"/>
          </p:nvPr>
        </p:nvSpPr>
        <p:spPr>
          <a:ln/>
        </p:spPr>
        <p:txBody>
          <a:bodyPr/>
          <a:lstStyle>
            <a:lvl1pPr>
              <a:defRPr/>
            </a:lvl1pPr>
          </a:lstStyle>
          <a:p>
            <a:fld id="{CB525DAA-04AC-354C-9C23-4DC428C0AB43}" type="slidenum">
              <a:rPr lang="en-US"/>
              <a:pPr/>
              <a:t>‹#›</a:t>
            </a:fld>
            <a:endParaRPr lang="en-US"/>
          </a:p>
        </p:txBody>
      </p:sp>
    </p:spTree>
    <p:extLst>
      <p:ext uri="{BB962C8B-B14F-4D97-AF65-F5344CB8AC3E}">
        <p14:creationId xmlns:p14="http://schemas.microsoft.com/office/powerpoint/2010/main" val="929661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EEF89D89-035C-A145-B7B4-D5AC2CE0247D}" type="slidenum">
              <a:rPr lang="en-US"/>
              <a:pPr/>
              <a:t>‹#›</a:t>
            </a:fld>
            <a:endParaRPr lang="en-US"/>
          </a:p>
        </p:txBody>
      </p:sp>
    </p:spTree>
    <p:extLst>
      <p:ext uri="{BB962C8B-B14F-4D97-AF65-F5344CB8AC3E}">
        <p14:creationId xmlns:p14="http://schemas.microsoft.com/office/powerpoint/2010/main" val="2126540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fld id="{5A9A41E6-FAC9-9F43-BC2C-1C61144C14AD}" type="slidenum">
              <a:rPr lang="en-US"/>
              <a:pPr/>
              <a:t>‹#›</a:t>
            </a:fld>
            <a:endParaRPr lang="en-US"/>
          </a:p>
        </p:txBody>
      </p:sp>
    </p:spTree>
    <p:extLst>
      <p:ext uri="{BB962C8B-B14F-4D97-AF65-F5344CB8AC3E}">
        <p14:creationId xmlns:p14="http://schemas.microsoft.com/office/powerpoint/2010/main" val="1097436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sldNum" idx="10"/>
          </p:nvPr>
        </p:nvSpPr>
        <p:spPr>
          <a:xfrm>
            <a:off x="6858000" y="6248400"/>
            <a:ext cx="2130425" cy="473075"/>
          </a:xfrm>
        </p:spPr>
        <p:txBody>
          <a:bodyPr/>
          <a:lstStyle>
            <a:lvl1pPr>
              <a:defRPr>
                <a:ea typeface="ＭＳ Ｐゴシック" charset="-128"/>
                <a:cs typeface="ＭＳ Ｐゴシック" charset="-128"/>
              </a:defRPr>
            </a:lvl1pPr>
          </a:lstStyle>
          <a:p>
            <a:pPr>
              <a:defRPr/>
            </a:pPr>
            <a:fld id="{66C2869C-396A-644F-9AE6-020AA1807332}" type="slidenum">
              <a:rPr lang="en-US"/>
              <a:pPr>
                <a:defRPr/>
              </a:pPr>
              <a:t>‹#›</a:t>
            </a:fld>
            <a:r>
              <a:rPr lang="en-US"/>
              <a:t> of 12</a:t>
            </a:r>
          </a:p>
        </p:txBody>
      </p:sp>
    </p:spTree>
    <p:extLst>
      <p:ext uri="{BB962C8B-B14F-4D97-AF65-F5344CB8AC3E}">
        <p14:creationId xmlns:p14="http://schemas.microsoft.com/office/powerpoint/2010/main" val="2626266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fld id="{3F25C5C5-026C-F34A-94DE-DFAC25E5FDC9}" type="slidenum">
              <a:rPr lang="en-US"/>
              <a:pPr/>
              <a:t>‹#›</a:t>
            </a:fld>
            <a:endParaRPr lang="en-US"/>
          </a:p>
        </p:txBody>
      </p:sp>
    </p:spTree>
    <p:extLst>
      <p:ext uri="{BB962C8B-B14F-4D97-AF65-F5344CB8AC3E}">
        <p14:creationId xmlns:p14="http://schemas.microsoft.com/office/powerpoint/2010/main" val="3259067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fld id="{9DE82802-FFA8-1840-BC09-89D95CC7C681}" type="slidenum">
              <a:rPr lang="en-US"/>
              <a:pPr/>
              <a:t>‹#›</a:t>
            </a:fld>
            <a:endParaRPr lang="en-US"/>
          </a:p>
        </p:txBody>
      </p:sp>
    </p:spTree>
    <p:extLst>
      <p:ext uri="{BB962C8B-B14F-4D97-AF65-F5344CB8AC3E}">
        <p14:creationId xmlns:p14="http://schemas.microsoft.com/office/powerpoint/2010/main" val="10658793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fld id="{C6B74955-318D-8941-AC43-5409C050B434}" type="slidenum">
              <a:rPr lang="en-US"/>
              <a:pPr/>
              <a:t>‹#›</a:t>
            </a:fld>
            <a:endParaRPr lang="en-US"/>
          </a:p>
        </p:txBody>
      </p:sp>
    </p:spTree>
    <p:extLst>
      <p:ext uri="{BB962C8B-B14F-4D97-AF65-F5344CB8AC3E}">
        <p14:creationId xmlns:p14="http://schemas.microsoft.com/office/powerpoint/2010/main" val="22515219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9B7F9ADC-9D61-914C-AA27-0D3BF248E5B1}" type="slidenum">
              <a:rPr lang="en-US"/>
              <a:pPr/>
              <a:t>‹#›</a:t>
            </a:fld>
            <a:endParaRPr lang="en-US"/>
          </a:p>
        </p:txBody>
      </p:sp>
    </p:spTree>
    <p:extLst>
      <p:ext uri="{BB962C8B-B14F-4D97-AF65-F5344CB8AC3E}">
        <p14:creationId xmlns:p14="http://schemas.microsoft.com/office/powerpoint/2010/main" val="4026239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400" b="0" baseline="0"/>
            </a:lvl1pPr>
            <a:lvl2pPr>
              <a:defRPr sz="2400" b="0" baseline="0"/>
            </a:lvl2pPr>
            <a:lvl3pPr>
              <a:defRPr sz="2400" b="0" baseline="0"/>
            </a:lvl3pPr>
            <a:lvl4pPr>
              <a:defRPr sz="2400" b="0" baseline="0"/>
            </a:lvl4pPr>
            <a:lvl5pPr>
              <a:defRPr sz="2400" b="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sldNum" idx="10"/>
          </p:nvPr>
        </p:nvSpPr>
        <p:spPr>
          <a:xfrm>
            <a:off x="6858000" y="6248400"/>
            <a:ext cx="2130425" cy="473075"/>
          </a:xfrm>
        </p:spPr>
        <p:txBody>
          <a:bodyPr/>
          <a:lstStyle>
            <a:lvl1pPr>
              <a:defRPr>
                <a:ea typeface="ＭＳ Ｐゴシック" charset="-128"/>
                <a:cs typeface="ＭＳ Ｐゴシック" charset="-128"/>
              </a:defRPr>
            </a:lvl1pPr>
          </a:lstStyle>
          <a:p>
            <a:pPr>
              <a:defRPr/>
            </a:pPr>
            <a:fld id="{66C2869C-396A-644F-9AE6-020AA1807332}" type="slidenum">
              <a:rPr lang="en-US"/>
              <a:pPr>
                <a:defRPr/>
              </a:pPr>
              <a:t>‹#›</a:t>
            </a:fld>
            <a:r>
              <a:rPr lang="en-US"/>
              <a:t> of 12</a:t>
            </a:r>
          </a:p>
        </p:txBody>
      </p:sp>
    </p:spTree>
    <p:extLst>
      <p:ext uri="{BB962C8B-B14F-4D97-AF65-F5344CB8AC3E}">
        <p14:creationId xmlns:p14="http://schemas.microsoft.com/office/powerpoint/2010/main" val="13346275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D5310E3E-D3E9-354F-B903-4E23CBBF1BCF}" type="slidenum">
              <a:rPr lang="en-US"/>
              <a:pPr/>
              <a:t>‹#›</a:t>
            </a:fld>
            <a:endParaRPr lang="en-US"/>
          </a:p>
        </p:txBody>
      </p:sp>
    </p:spTree>
    <p:extLst>
      <p:ext uri="{BB962C8B-B14F-4D97-AF65-F5344CB8AC3E}">
        <p14:creationId xmlns:p14="http://schemas.microsoft.com/office/powerpoint/2010/main" val="15141289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E1D22936-168D-7C46-B525-96C695137A19}" type="slidenum">
              <a:rPr lang="en-US"/>
              <a:pPr/>
              <a:t>‹#›</a:t>
            </a:fld>
            <a:endParaRPr lang="en-US"/>
          </a:p>
        </p:txBody>
      </p:sp>
    </p:spTree>
    <p:extLst>
      <p:ext uri="{BB962C8B-B14F-4D97-AF65-F5344CB8AC3E}">
        <p14:creationId xmlns:p14="http://schemas.microsoft.com/office/powerpoint/2010/main" val="3543150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50A615C7-DE5F-7D4E-A6FE-19D522A52961}" type="slidenum">
              <a:rPr lang="en-US"/>
              <a:pPr/>
              <a:t>‹#›</a:t>
            </a:fld>
            <a:endParaRPr lang="en-US"/>
          </a:p>
        </p:txBody>
      </p:sp>
    </p:spTree>
    <p:extLst>
      <p:ext uri="{BB962C8B-B14F-4D97-AF65-F5344CB8AC3E}">
        <p14:creationId xmlns:p14="http://schemas.microsoft.com/office/powerpoint/2010/main" val="211114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6F3F30F1-B33B-AA48-A40B-1A4F1A6DFD55}" type="slidenum">
              <a:rPr lang="en-US"/>
              <a:pPr/>
              <a:t>‹#›</a:t>
            </a:fld>
            <a:endParaRPr lang="en-US"/>
          </a:p>
        </p:txBody>
      </p:sp>
    </p:spTree>
    <p:extLst>
      <p:ext uri="{BB962C8B-B14F-4D97-AF65-F5344CB8AC3E}">
        <p14:creationId xmlns:p14="http://schemas.microsoft.com/office/powerpoint/2010/main" val="15247710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A4CFB55E-03A6-4145-A6BF-527DF894DC80}" type="slidenum">
              <a:rPr lang="en-US"/>
              <a:pPr/>
              <a:t>‹#›</a:t>
            </a:fld>
            <a:endParaRPr lang="en-US"/>
          </a:p>
        </p:txBody>
      </p:sp>
    </p:spTree>
    <p:extLst>
      <p:ext uri="{BB962C8B-B14F-4D97-AF65-F5344CB8AC3E}">
        <p14:creationId xmlns:p14="http://schemas.microsoft.com/office/powerpoint/2010/main" val="21040756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70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600200"/>
            <a:ext cx="4037012" cy="197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32213"/>
            <a:ext cx="4037012"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idx="10"/>
          </p:nvPr>
        </p:nvSpPr>
        <p:spPr>
          <a:ln/>
        </p:spPr>
        <p:txBody>
          <a:bodyPr/>
          <a:lstStyle>
            <a:lvl1pPr>
              <a:defRPr/>
            </a:lvl1pPr>
          </a:lstStyle>
          <a:p>
            <a:fld id="{CB525DAA-04AC-354C-9C23-4DC428C0AB43}" type="slidenum">
              <a:rPr lang="en-US"/>
              <a:pPr/>
              <a:t>‹#›</a:t>
            </a:fld>
            <a:endParaRPr lang="en-US"/>
          </a:p>
        </p:txBody>
      </p:sp>
    </p:spTree>
    <p:extLst>
      <p:ext uri="{BB962C8B-B14F-4D97-AF65-F5344CB8AC3E}">
        <p14:creationId xmlns:p14="http://schemas.microsoft.com/office/powerpoint/2010/main" val="39133454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EEF89D89-035C-A145-B7B4-D5AC2CE0247D}" type="slidenum">
              <a:rPr lang="en-US"/>
              <a:pPr/>
              <a:t>‹#›</a:t>
            </a:fld>
            <a:endParaRPr lang="en-US"/>
          </a:p>
        </p:txBody>
      </p:sp>
    </p:spTree>
    <p:extLst>
      <p:ext uri="{BB962C8B-B14F-4D97-AF65-F5344CB8AC3E}">
        <p14:creationId xmlns:p14="http://schemas.microsoft.com/office/powerpoint/2010/main" val="3122564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2"/>
          <p:cNvSpPr>
            <a:spLocks noChangeArrowheads="1"/>
          </p:cNvSpPr>
          <p:nvPr userDrawn="1"/>
        </p:nvSpPr>
        <p:spPr bwMode="auto">
          <a:xfrm>
            <a:off x="457200" y="457200"/>
            <a:ext cx="8272463" cy="598646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endParaRPr lang="en-US" sz="1800">
              <a:solidFill>
                <a:srgbClr val="000000"/>
              </a:solidFill>
            </a:endParaRPr>
          </a:p>
        </p:txBody>
      </p:sp>
      <p:pic>
        <p:nvPicPr>
          <p:cNvPr id="5" name="Picture 9" descr="stanfor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4025" y="5257800"/>
            <a:ext cx="614363" cy="933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194" name="Rectangle 2"/>
          <p:cNvSpPr>
            <a:spLocks noGrp="1" noChangeArrowheads="1"/>
          </p:cNvSpPr>
          <p:nvPr>
            <p:ph type="ctrTitle"/>
          </p:nvPr>
        </p:nvSpPr>
        <p:spPr>
          <a:xfrm>
            <a:off x="685800" y="1371600"/>
            <a:ext cx="7772400" cy="1698625"/>
          </a:xfrm>
        </p:spPr>
        <p:txBody>
          <a:bodyPr/>
          <a:lstStyle>
            <a:lvl1pPr>
              <a:defRPr sz="3600">
                <a:solidFill>
                  <a:schemeClr val="tx2"/>
                </a:solidFill>
              </a:defRPr>
            </a:lvl1pPr>
          </a:lstStyle>
          <a:p>
            <a:pPr lvl="0"/>
            <a:r>
              <a:rPr lang="en-US" noProof="0" dirty="0"/>
              <a:t>Click to edit Master title style</a:t>
            </a:r>
          </a:p>
        </p:txBody>
      </p:sp>
      <p:sp>
        <p:nvSpPr>
          <p:cNvPr id="8195" name="Rectangle 3"/>
          <p:cNvSpPr>
            <a:spLocks noGrp="1" noChangeArrowheads="1"/>
          </p:cNvSpPr>
          <p:nvPr>
            <p:ph type="subTitle" idx="1"/>
          </p:nvPr>
        </p:nvSpPr>
        <p:spPr>
          <a:xfrm>
            <a:off x="1371600" y="3810000"/>
            <a:ext cx="6400800" cy="1219200"/>
          </a:xfrm>
        </p:spPr>
        <p:txBody>
          <a:bodyPr/>
          <a:lstStyle>
            <a:lvl1pPr marL="0" indent="0" algn="ctr">
              <a:spcBef>
                <a:spcPct val="0"/>
              </a:spcBef>
              <a:buFont typeface="Arial" charset="0"/>
              <a:buNone/>
              <a:defRPr/>
            </a:lvl1pPr>
          </a:lstStyle>
          <a:p>
            <a:pPr lvl="0"/>
            <a:r>
              <a:rPr lang="en-US" noProof="0"/>
              <a:t>Click to edit Master subtitle style</a:t>
            </a:r>
          </a:p>
        </p:txBody>
      </p:sp>
    </p:spTree>
    <p:extLst>
      <p:ext uri="{BB962C8B-B14F-4D97-AF65-F5344CB8AC3E}">
        <p14:creationId xmlns:p14="http://schemas.microsoft.com/office/powerpoint/2010/main" val="9866999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200"/>
              </a:spcBef>
              <a:buClr>
                <a:schemeClr val="tx2"/>
              </a:buClr>
              <a:defRPr/>
            </a:lvl1pPr>
            <a:lvl2pPr>
              <a:spcBef>
                <a:spcPts val="600"/>
              </a:spcBef>
              <a:buClr>
                <a:schemeClr val="tx2"/>
              </a:buClr>
              <a:defRPr/>
            </a:lvl2pPr>
            <a:lvl3pPr>
              <a:spcBef>
                <a:spcPts val="400"/>
              </a:spcBef>
              <a:buClr>
                <a:schemeClr val="tx2"/>
              </a:buClr>
              <a:defRPr/>
            </a:lvl3pPr>
            <a:lvl4pPr>
              <a:spcBef>
                <a:spcPts val="300"/>
              </a:spcBef>
              <a:buClr>
                <a:schemeClr val="tx2"/>
              </a:buClr>
              <a:defRPr/>
            </a:lvl4pPr>
            <a:lvl5pPr>
              <a:spcBef>
                <a:spcPts val="300"/>
              </a:spcBef>
              <a:buClr>
                <a:schemeClr val="tx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bwMode="auto">
          <a:xfrm>
            <a:off x="457200" y="914400"/>
            <a:ext cx="8229600" cy="0"/>
          </a:xfrm>
          <a:prstGeom prst="line">
            <a:avLst/>
          </a:prstGeom>
          <a:solidFill>
            <a:schemeClr val="accent1"/>
          </a:solidFill>
          <a:ln w="508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9" name="Date Placeholder 8"/>
          <p:cNvSpPr>
            <a:spLocks noGrp="1"/>
          </p:cNvSpPr>
          <p:nvPr>
            <p:ph type="dt" sz="half" idx="10"/>
          </p:nvPr>
        </p:nvSpPr>
        <p:spPr/>
        <p:txBody>
          <a:bodyPr/>
          <a:lstStyle/>
          <a:p>
            <a:pPr>
              <a:defRPr/>
            </a:pPr>
            <a:r>
              <a:rPr lang="en-US">
                <a:solidFill>
                  <a:srgbClr val="7F7F7F"/>
                </a:solidFill>
              </a:rPr>
              <a:t>March 3, 2013</a:t>
            </a:r>
            <a:endParaRPr lang="en-US" dirty="0">
              <a:solidFill>
                <a:srgbClr val="7F7F7F"/>
              </a:solidFill>
            </a:endParaRPr>
          </a:p>
        </p:txBody>
      </p:sp>
      <p:sp>
        <p:nvSpPr>
          <p:cNvPr id="10" name="Footer Placeholder 9"/>
          <p:cNvSpPr>
            <a:spLocks noGrp="1"/>
          </p:cNvSpPr>
          <p:nvPr>
            <p:ph type="ftr" sz="quarter" idx="11"/>
          </p:nvPr>
        </p:nvSpPr>
        <p:spPr/>
        <p:txBody>
          <a:bodyPr/>
          <a:lstStyle/>
          <a:p>
            <a:pPr>
              <a:defRPr/>
            </a:pPr>
            <a:r>
              <a:rPr lang="en-US">
                <a:solidFill>
                  <a:srgbClr val="7F7F7F"/>
                </a:solidFill>
              </a:rPr>
              <a:t>Raft Consensus Algorithm</a:t>
            </a:r>
          </a:p>
        </p:txBody>
      </p:sp>
      <p:sp>
        <p:nvSpPr>
          <p:cNvPr id="11" name="Slide Number Placeholder 10"/>
          <p:cNvSpPr>
            <a:spLocks noGrp="1"/>
          </p:cNvSpPr>
          <p:nvPr>
            <p:ph type="sldNum" sz="quarter" idx="12"/>
          </p:nvPr>
        </p:nvSpPr>
        <p:spPr/>
        <p:txBody>
          <a:bodyPr/>
          <a:lstStyle/>
          <a:p>
            <a:pPr>
              <a:defRPr/>
            </a:pPr>
            <a:r>
              <a:rPr lang="en-US">
                <a:solidFill>
                  <a:srgbClr val="7F7F7F"/>
                </a:solidFill>
              </a:rPr>
              <a:t>Slide </a:t>
            </a:r>
            <a:fld id="{E2162002-2512-45FD-82AF-2FE8F2E91859}" type="slidenum">
              <a:rPr lang="en-US">
                <a:solidFill>
                  <a:srgbClr val="7F7F7F"/>
                </a:solidFill>
              </a:rPr>
              <a:pPr>
                <a:defRPr/>
              </a:pPr>
              <a:t>‹#›</a:t>
            </a:fld>
            <a:endParaRPr lang="en-US">
              <a:solidFill>
                <a:srgbClr val="7F7F7F"/>
              </a:solidFill>
            </a:endParaRPr>
          </a:p>
        </p:txBody>
      </p:sp>
      <p:sp>
        <p:nvSpPr>
          <p:cNvPr id="12" name="Title 11"/>
          <p:cNvSpPr>
            <a:spLocks noGrp="1"/>
          </p:cNvSpPr>
          <p:nvPr>
            <p:ph type="title"/>
          </p:nvPr>
        </p:nvSpPr>
        <p:spPr/>
        <p:txBody>
          <a:bodyPr/>
          <a:lstStyle>
            <a:lvl1pPr>
              <a:defRPr>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24160148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solidFill>
                  <a:srgbClr val="7F7F7F"/>
                </a:solidFill>
              </a:rPr>
              <a:t>March 3, 2013</a:t>
            </a:r>
          </a:p>
        </p:txBody>
      </p:sp>
      <p:sp>
        <p:nvSpPr>
          <p:cNvPr id="4" name="Footer Placeholder 3"/>
          <p:cNvSpPr>
            <a:spLocks noGrp="1"/>
          </p:cNvSpPr>
          <p:nvPr>
            <p:ph type="ftr" sz="quarter" idx="11"/>
          </p:nvPr>
        </p:nvSpPr>
        <p:spPr/>
        <p:txBody>
          <a:bodyPr/>
          <a:lstStyle/>
          <a:p>
            <a:pPr>
              <a:defRPr/>
            </a:pPr>
            <a:r>
              <a:rPr lang="en-US">
                <a:solidFill>
                  <a:srgbClr val="7F7F7F"/>
                </a:solidFill>
              </a:rPr>
              <a:t>Raft Consensus Algorithm</a:t>
            </a:r>
          </a:p>
        </p:txBody>
      </p:sp>
      <p:sp>
        <p:nvSpPr>
          <p:cNvPr id="5" name="Slide Number Placeholder 4"/>
          <p:cNvSpPr>
            <a:spLocks noGrp="1"/>
          </p:cNvSpPr>
          <p:nvPr>
            <p:ph type="sldNum" sz="quarter" idx="12"/>
          </p:nvPr>
        </p:nvSpPr>
        <p:spPr/>
        <p:txBody>
          <a:bodyPr/>
          <a:lstStyle/>
          <a:p>
            <a:pPr>
              <a:defRPr/>
            </a:pPr>
            <a:r>
              <a:rPr lang="en-US">
                <a:solidFill>
                  <a:srgbClr val="7F7F7F"/>
                </a:solidFill>
              </a:rPr>
              <a:t>Slide </a:t>
            </a:r>
            <a:fld id="{E2162002-2512-45FD-82AF-2FE8F2E91859}" type="slidenum">
              <a:rPr lang="en-US">
                <a:solidFill>
                  <a:srgbClr val="7F7F7F"/>
                </a:solidFill>
              </a:rPr>
              <a:pPr>
                <a:defRPr/>
              </a:pPr>
              <a:t>‹#›</a:t>
            </a:fld>
            <a:endParaRPr lang="en-US">
              <a:solidFill>
                <a:srgbClr val="7F7F7F"/>
              </a:solidFill>
            </a:endParaRPr>
          </a:p>
        </p:txBody>
      </p:sp>
    </p:spTree>
    <p:extLst>
      <p:ext uri="{BB962C8B-B14F-4D97-AF65-F5344CB8AC3E}">
        <p14:creationId xmlns:p14="http://schemas.microsoft.com/office/powerpoint/2010/main" val="1061881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fld id="{3F25C5C5-026C-F34A-94DE-DFAC25E5FDC9}" type="slidenum">
              <a:rPr lang="en-US"/>
              <a:pPr/>
              <a:t>‹#›</a:t>
            </a:fld>
            <a:endParaRPr lang="en-US"/>
          </a:p>
        </p:txBody>
      </p:sp>
    </p:spTree>
    <p:extLst>
      <p:ext uri="{BB962C8B-B14F-4D97-AF65-F5344CB8AC3E}">
        <p14:creationId xmlns:p14="http://schemas.microsoft.com/office/powerpoint/2010/main" val="22226011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7F7F7F"/>
                </a:solidFill>
              </a:rPr>
              <a:t>March 3, 2013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7F7F7F"/>
                </a:solidFill>
              </a:rPr>
              <a:t>Raft Consensus 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solidFill>
                  <a:srgbClr val="7F7F7F"/>
                </a:solidFill>
              </a:rPr>
              <a:t>Slide </a:t>
            </a:r>
            <a:fld id="{ECBA6D86-DBBA-4E58-B0C7-18EC35491596}" type="slidenum">
              <a:rPr lang="en-US">
                <a:solidFill>
                  <a:srgbClr val="7F7F7F"/>
                </a:solidFill>
              </a:rPr>
              <a:pPr>
                <a:defRPr/>
              </a:pPr>
              <a:t>‹#›</a:t>
            </a:fld>
            <a:endParaRPr lang="en-US">
              <a:solidFill>
                <a:srgbClr val="7F7F7F"/>
              </a:solidFill>
            </a:endParaRPr>
          </a:p>
        </p:txBody>
      </p:sp>
    </p:spTree>
    <p:extLst>
      <p:ext uri="{BB962C8B-B14F-4D97-AF65-F5344CB8AC3E}">
        <p14:creationId xmlns:p14="http://schemas.microsoft.com/office/powerpoint/2010/main" val="332844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4906963"/>
          </a:xfrm>
        </p:spPr>
        <p:txBody>
          <a:bodyPr/>
          <a:lstStyle>
            <a:lvl1pPr>
              <a:buClr>
                <a:schemeClr val="tx2"/>
              </a:buClr>
              <a:defRPr sz="2200"/>
            </a:lvl1pPr>
            <a:lvl2pPr>
              <a:buClr>
                <a:schemeClr val="tx2"/>
              </a:buClr>
              <a:defRPr sz="2000"/>
            </a:lvl2pPr>
            <a:lvl3pPr>
              <a:buClr>
                <a:schemeClr val="tx2"/>
              </a:buClr>
              <a:defRPr sz="1800"/>
            </a:lvl3pPr>
            <a:lvl4pPr>
              <a:buClr>
                <a:schemeClr val="tx2"/>
              </a:buClr>
              <a:defRPr sz="1600"/>
            </a:lvl4pPr>
            <a:lvl5pPr>
              <a:buClr>
                <a:schemeClr val="tx2"/>
              </a:buCl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19200"/>
            <a:ext cx="4038600" cy="4906963"/>
          </a:xfrm>
        </p:spPr>
        <p:txBody>
          <a:bodyPr/>
          <a:lstStyle>
            <a:lvl1pPr>
              <a:buClr>
                <a:schemeClr val="tx2"/>
              </a:buClr>
              <a:defRPr sz="2200"/>
            </a:lvl1pPr>
            <a:lvl2pPr>
              <a:buClr>
                <a:schemeClr val="tx2"/>
              </a:buClr>
              <a:defRPr sz="2000"/>
            </a:lvl2pPr>
            <a:lvl3pPr>
              <a:buClr>
                <a:schemeClr val="tx2"/>
              </a:buClr>
              <a:defRPr sz="1800"/>
            </a:lvl3pPr>
            <a:lvl4pPr>
              <a:buClr>
                <a:schemeClr val="tx2"/>
              </a:buClr>
              <a:defRPr sz="1600"/>
            </a:lvl4pPr>
            <a:lvl5pPr>
              <a:buClr>
                <a:schemeClr val="tx2"/>
              </a:buCl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7F7F7F"/>
                </a:solidFill>
              </a:rPr>
              <a:t>March 3, 2013</a:t>
            </a: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7F7F7F"/>
                </a:solidFill>
              </a:rPr>
              <a:t>Raft Consensus 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solidFill>
                  <a:srgbClr val="7F7F7F"/>
                </a:solidFill>
              </a:rPr>
              <a:t>Slide </a:t>
            </a:r>
            <a:fld id="{1659D765-7126-4B95-ADF3-403BFECAA360}" type="slidenum">
              <a:rPr lang="en-US">
                <a:solidFill>
                  <a:srgbClr val="7F7F7F"/>
                </a:solidFill>
              </a:rPr>
              <a:pPr>
                <a:defRPr/>
              </a:pPr>
              <a:t>‹#›</a:t>
            </a:fld>
            <a:endParaRPr lang="en-US">
              <a:solidFill>
                <a:srgbClr val="7F7F7F"/>
              </a:solidFill>
            </a:endParaRPr>
          </a:p>
        </p:txBody>
      </p:sp>
      <p:cxnSp>
        <p:nvCxnSpPr>
          <p:cNvPr id="9" name="Straight Connector 8"/>
          <p:cNvCxnSpPr/>
          <p:nvPr userDrawn="1"/>
        </p:nvCxnSpPr>
        <p:spPr>
          <a:xfrm>
            <a:off x="457200" y="914400"/>
            <a:ext cx="8229600" cy="0"/>
          </a:xfrm>
          <a:prstGeom prst="line">
            <a:avLst/>
          </a:prstGeom>
          <a:ln w="50800" cap="flat">
            <a:solidFill>
              <a:schemeClr val="tx2"/>
            </a:solidFill>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046300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solidFill>
                  <a:srgbClr val="7F7F7F"/>
                </a:solidFill>
              </a:rPr>
              <a:t>March 3, 2013</a:t>
            </a:r>
          </a:p>
        </p:txBody>
      </p:sp>
      <p:sp>
        <p:nvSpPr>
          <p:cNvPr id="8" name="Rectangle 5"/>
          <p:cNvSpPr>
            <a:spLocks noGrp="1" noChangeArrowheads="1"/>
          </p:cNvSpPr>
          <p:nvPr>
            <p:ph type="ftr" sz="quarter" idx="11"/>
          </p:nvPr>
        </p:nvSpPr>
        <p:spPr>
          <a:ln/>
        </p:spPr>
        <p:txBody>
          <a:bodyPr/>
          <a:lstStyle>
            <a:lvl1pPr>
              <a:defRPr/>
            </a:lvl1pPr>
          </a:lstStyle>
          <a:p>
            <a:pPr>
              <a:defRPr/>
            </a:pPr>
            <a:r>
              <a:rPr lang="en-US">
                <a:solidFill>
                  <a:srgbClr val="7F7F7F"/>
                </a:solidFill>
              </a:rPr>
              <a:t>Raft Consensus Algorithm</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solidFill>
                  <a:srgbClr val="7F7F7F"/>
                </a:solidFill>
              </a:rPr>
              <a:t>Slide </a:t>
            </a:r>
            <a:fld id="{9F191DFC-BCA0-443D-B994-97C841DC0450}" type="slidenum">
              <a:rPr lang="en-US">
                <a:solidFill>
                  <a:srgbClr val="7F7F7F"/>
                </a:solidFill>
              </a:rPr>
              <a:pPr>
                <a:defRPr/>
              </a:pPr>
              <a:t>‹#›</a:t>
            </a:fld>
            <a:endParaRPr lang="en-US">
              <a:solidFill>
                <a:srgbClr val="7F7F7F"/>
              </a:solidFill>
            </a:endParaRPr>
          </a:p>
        </p:txBody>
      </p:sp>
    </p:spTree>
    <p:extLst>
      <p:ext uri="{BB962C8B-B14F-4D97-AF65-F5344CB8AC3E}">
        <p14:creationId xmlns:p14="http://schemas.microsoft.com/office/powerpoint/2010/main" val="13556699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7F7F7F"/>
                </a:solidFill>
              </a:rPr>
              <a:t>March 3, 2013</a:t>
            </a:r>
          </a:p>
        </p:txBody>
      </p:sp>
      <p:sp>
        <p:nvSpPr>
          <p:cNvPr id="4" name="Rectangle 5"/>
          <p:cNvSpPr>
            <a:spLocks noGrp="1" noChangeArrowheads="1"/>
          </p:cNvSpPr>
          <p:nvPr>
            <p:ph type="ftr" sz="quarter" idx="11"/>
          </p:nvPr>
        </p:nvSpPr>
        <p:spPr>
          <a:ln/>
        </p:spPr>
        <p:txBody>
          <a:bodyPr/>
          <a:lstStyle>
            <a:lvl1pPr>
              <a:defRPr/>
            </a:lvl1pPr>
          </a:lstStyle>
          <a:p>
            <a:pPr>
              <a:defRPr/>
            </a:pPr>
            <a:r>
              <a:rPr lang="en-US">
                <a:solidFill>
                  <a:srgbClr val="7F7F7F"/>
                </a:solidFill>
              </a:rPr>
              <a:t>Raft Consensus Algorithm</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solidFill>
                  <a:srgbClr val="7F7F7F"/>
                </a:solidFill>
              </a:rPr>
              <a:t>Slide </a:t>
            </a:r>
            <a:fld id="{FB45DFE7-D7AD-4ECD-A9C8-CA1FF5BAF737}" type="slidenum">
              <a:rPr lang="en-US">
                <a:solidFill>
                  <a:srgbClr val="7F7F7F"/>
                </a:solidFill>
              </a:rPr>
              <a:pPr>
                <a:defRPr/>
              </a:pPr>
              <a:t>‹#›</a:t>
            </a:fld>
            <a:endParaRPr lang="en-US">
              <a:solidFill>
                <a:srgbClr val="7F7F7F"/>
              </a:solidFill>
            </a:endParaRPr>
          </a:p>
        </p:txBody>
      </p:sp>
    </p:spTree>
    <p:extLst>
      <p:ext uri="{BB962C8B-B14F-4D97-AF65-F5344CB8AC3E}">
        <p14:creationId xmlns:p14="http://schemas.microsoft.com/office/powerpoint/2010/main" val="35467389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solidFill>
                  <a:srgbClr val="7F7F7F"/>
                </a:solidFill>
              </a:rPr>
              <a:t>March 3, 2013</a:t>
            </a:r>
          </a:p>
        </p:txBody>
      </p:sp>
      <p:sp>
        <p:nvSpPr>
          <p:cNvPr id="3" name="Rectangle 5"/>
          <p:cNvSpPr>
            <a:spLocks noGrp="1" noChangeArrowheads="1"/>
          </p:cNvSpPr>
          <p:nvPr>
            <p:ph type="ftr" sz="quarter" idx="11"/>
          </p:nvPr>
        </p:nvSpPr>
        <p:spPr>
          <a:ln/>
        </p:spPr>
        <p:txBody>
          <a:bodyPr/>
          <a:lstStyle>
            <a:lvl1pPr>
              <a:defRPr/>
            </a:lvl1pPr>
          </a:lstStyle>
          <a:p>
            <a:pPr>
              <a:defRPr/>
            </a:pPr>
            <a:r>
              <a:rPr lang="en-US">
                <a:solidFill>
                  <a:srgbClr val="7F7F7F"/>
                </a:solidFill>
              </a:rPr>
              <a:t>Raft Consensus Algorithm</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solidFill>
                  <a:srgbClr val="7F7F7F"/>
                </a:solidFill>
              </a:rPr>
              <a:t>Slide </a:t>
            </a:r>
            <a:fld id="{E4FA54A8-AC05-4E51-97BF-0AE6FFDEEBEA}" type="slidenum">
              <a:rPr lang="en-US">
                <a:solidFill>
                  <a:srgbClr val="7F7F7F"/>
                </a:solidFill>
              </a:rPr>
              <a:pPr>
                <a:defRPr/>
              </a:pPr>
              <a:t>‹#›</a:t>
            </a:fld>
            <a:endParaRPr lang="en-US">
              <a:solidFill>
                <a:srgbClr val="7F7F7F"/>
              </a:solidFill>
            </a:endParaRPr>
          </a:p>
        </p:txBody>
      </p:sp>
    </p:spTree>
    <p:extLst>
      <p:ext uri="{BB962C8B-B14F-4D97-AF65-F5344CB8AC3E}">
        <p14:creationId xmlns:p14="http://schemas.microsoft.com/office/powerpoint/2010/main" val="15723326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7F7F7F"/>
                </a:solidFill>
              </a:rPr>
              <a:t>March 3, 2013</a:t>
            </a: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7F7F7F"/>
                </a:solidFill>
              </a:rPr>
              <a:t>Raft Consensus 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solidFill>
                  <a:srgbClr val="7F7F7F"/>
                </a:solidFill>
              </a:rPr>
              <a:t>Slide </a:t>
            </a:r>
            <a:fld id="{8E048402-9490-480C-B493-607B1E845ABA}" type="slidenum">
              <a:rPr lang="en-US">
                <a:solidFill>
                  <a:srgbClr val="7F7F7F"/>
                </a:solidFill>
              </a:rPr>
              <a:pPr>
                <a:defRPr/>
              </a:pPr>
              <a:t>‹#›</a:t>
            </a:fld>
            <a:endParaRPr lang="en-US">
              <a:solidFill>
                <a:srgbClr val="7F7F7F"/>
              </a:solidFill>
            </a:endParaRPr>
          </a:p>
        </p:txBody>
      </p:sp>
    </p:spTree>
    <p:extLst>
      <p:ext uri="{BB962C8B-B14F-4D97-AF65-F5344CB8AC3E}">
        <p14:creationId xmlns:p14="http://schemas.microsoft.com/office/powerpoint/2010/main" val="320298214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7F7F7F"/>
                </a:solidFill>
              </a:rPr>
              <a:t>March 3, 2013</a:t>
            </a: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7F7F7F"/>
                </a:solidFill>
              </a:rPr>
              <a:t>Raft Consensus 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solidFill>
                  <a:srgbClr val="7F7F7F"/>
                </a:solidFill>
              </a:rPr>
              <a:t>Slide </a:t>
            </a:r>
            <a:fld id="{EBF7A2FB-5E63-4F6B-AD89-DAD0D43D40D8}" type="slidenum">
              <a:rPr lang="en-US">
                <a:solidFill>
                  <a:srgbClr val="7F7F7F"/>
                </a:solidFill>
              </a:rPr>
              <a:pPr>
                <a:defRPr/>
              </a:pPr>
              <a:t>‹#›</a:t>
            </a:fld>
            <a:endParaRPr lang="en-US">
              <a:solidFill>
                <a:srgbClr val="7F7F7F"/>
              </a:solidFill>
            </a:endParaRPr>
          </a:p>
        </p:txBody>
      </p:sp>
    </p:spTree>
    <p:extLst>
      <p:ext uri="{BB962C8B-B14F-4D97-AF65-F5344CB8AC3E}">
        <p14:creationId xmlns:p14="http://schemas.microsoft.com/office/powerpoint/2010/main" val="20051215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7F7F7F"/>
                </a:solidFill>
              </a:rPr>
              <a:t>March 3, 2013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7F7F7F"/>
                </a:solidFill>
              </a:rPr>
              <a:t>Raft Consensus 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solidFill>
                  <a:srgbClr val="7F7F7F"/>
                </a:solidFill>
              </a:rPr>
              <a:t>Slide </a:t>
            </a:r>
            <a:fld id="{3D21A300-A8DA-4985-B9D1-8777291959AF}" type="slidenum">
              <a:rPr lang="en-US">
                <a:solidFill>
                  <a:srgbClr val="7F7F7F"/>
                </a:solidFill>
              </a:rPr>
              <a:pPr>
                <a:defRPr/>
              </a:pPr>
              <a:t>‹#›</a:t>
            </a:fld>
            <a:endParaRPr lang="en-US">
              <a:solidFill>
                <a:srgbClr val="7F7F7F"/>
              </a:solidFill>
            </a:endParaRPr>
          </a:p>
        </p:txBody>
      </p:sp>
    </p:spTree>
    <p:extLst>
      <p:ext uri="{BB962C8B-B14F-4D97-AF65-F5344CB8AC3E}">
        <p14:creationId xmlns:p14="http://schemas.microsoft.com/office/powerpoint/2010/main" val="2530749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7F7F7F"/>
                </a:solidFill>
              </a:rPr>
              <a:t>March 3, 2013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7F7F7F"/>
                </a:solidFill>
              </a:rPr>
              <a:t>Raft Consensus 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solidFill>
                  <a:srgbClr val="7F7F7F"/>
                </a:solidFill>
              </a:rPr>
              <a:t>Slide </a:t>
            </a:r>
            <a:fld id="{569EA510-711E-4808-BDFF-EEB70A6ECC87}" type="slidenum">
              <a:rPr lang="en-US">
                <a:solidFill>
                  <a:srgbClr val="7F7F7F"/>
                </a:solidFill>
              </a:rPr>
              <a:pPr>
                <a:defRPr/>
              </a:pPr>
              <a:t>‹#›</a:t>
            </a:fld>
            <a:endParaRPr lang="en-US">
              <a:solidFill>
                <a:srgbClr val="7F7F7F"/>
              </a:solidFill>
            </a:endParaRPr>
          </a:p>
        </p:txBody>
      </p:sp>
    </p:spTree>
    <p:extLst>
      <p:ext uri="{BB962C8B-B14F-4D97-AF65-F5344CB8AC3E}">
        <p14:creationId xmlns:p14="http://schemas.microsoft.com/office/powerpoint/2010/main" val="75609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fld id="{9DE82802-FFA8-1840-BC09-89D95CC7C681}" type="slidenum">
              <a:rPr lang="en-US"/>
              <a:pPr/>
              <a:t>‹#›</a:t>
            </a:fld>
            <a:endParaRPr lang="en-US"/>
          </a:p>
        </p:txBody>
      </p:sp>
    </p:spTree>
    <p:extLst>
      <p:ext uri="{BB962C8B-B14F-4D97-AF65-F5344CB8AC3E}">
        <p14:creationId xmlns:p14="http://schemas.microsoft.com/office/powerpoint/2010/main" val="437679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fld id="{C6B74955-318D-8941-AC43-5409C050B434}" type="slidenum">
              <a:rPr lang="en-US"/>
              <a:pPr/>
              <a:t>‹#›</a:t>
            </a:fld>
            <a:endParaRPr lang="en-US"/>
          </a:p>
        </p:txBody>
      </p:sp>
    </p:spTree>
    <p:extLst>
      <p:ext uri="{BB962C8B-B14F-4D97-AF65-F5344CB8AC3E}">
        <p14:creationId xmlns:p14="http://schemas.microsoft.com/office/powerpoint/2010/main" val="623646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9B7F9ADC-9D61-914C-AA27-0D3BF248E5B1}" type="slidenum">
              <a:rPr lang="en-US"/>
              <a:pPr/>
              <a:t>‹#›</a:t>
            </a:fld>
            <a:endParaRPr lang="en-US"/>
          </a:p>
        </p:txBody>
      </p:sp>
    </p:spTree>
    <p:extLst>
      <p:ext uri="{BB962C8B-B14F-4D97-AF65-F5344CB8AC3E}">
        <p14:creationId xmlns:p14="http://schemas.microsoft.com/office/powerpoint/2010/main" val="3480297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D5310E3E-D3E9-354F-B903-4E23CBBF1BCF}" type="slidenum">
              <a:rPr lang="en-US"/>
              <a:pPr/>
              <a:t>‹#›</a:t>
            </a:fld>
            <a:endParaRPr lang="en-US"/>
          </a:p>
        </p:txBody>
      </p:sp>
    </p:spTree>
    <p:extLst>
      <p:ext uri="{BB962C8B-B14F-4D97-AF65-F5344CB8AC3E}">
        <p14:creationId xmlns:p14="http://schemas.microsoft.com/office/powerpoint/2010/main" val="2006505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E1D22936-168D-7C46-B525-96C695137A19}" type="slidenum">
              <a:rPr lang="en-US"/>
              <a:pPr/>
              <a:t>‹#›</a:t>
            </a:fld>
            <a:endParaRPr lang="en-US"/>
          </a:p>
        </p:txBody>
      </p:sp>
    </p:spTree>
    <p:extLst>
      <p:ext uri="{BB962C8B-B14F-4D97-AF65-F5344CB8AC3E}">
        <p14:creationId xmlns:p14="http://schemas.microsoft.com/office/powerpoint/2010/main" val="11726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50A615C7-DE5F-7D4E-A6FE-19D522A52961}" type="slidenum">
              <a:rPr lang="en-US"/>
              <a:pPr/>
              <a:t>‹#›</a:t>
            </a:fld>
            <a:endParaRPr lang="en-US"/>
          </a:p>
        </p:txBody>
      </p:sp>
    </p:spTree>
    <p:extLst>
      <p:ext uri="{BB962C8B-B14F-4D97-AF65-F5344CB8AC3E}">
        <p14:creationId xmlns:p14="http://schemas.microsoft.com/office/powerpoint/2010/main" val="344628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lstStyle/>
          <a:p>
            <a:pPr>
              <a:buClr>
                <a:srgbClr val="000000"/>
              </a:buClr>
              <a:buSzPct val="100000"/>
              <a:buFont typeface="Times New Roman" charset="0"/>
              <a:buNone/>
              <a:defRPr/>
            </a:pPr>
            <a:endParaRPr lang="en-US" sz="1800">
              <a:solidFill>
                <a:prstClr val="white"/>
              </a:solidFill>
              <a:ea typeface="Arial" charset="0"/>
              <a:cs typeface="Arial" charset="0"/>
            </a:endParaRPr>
          </a:p>
        </p:txBody>
      </p:sp>
      <p:sp>
        <p:nvSpPr>
          <p:cNvPr id="1028" name="Text Box 4"/>
          <p:cNvSpPr txBox="1">
            <a:spLocks noChangeArrowheads="1"/>
          </p:cNvSpPr>
          <p:nvPr/>
        </p:nvSpPr>
        <p:spPr bwMode="auto">
          <a:xfrm>
            <a:off x="5791200" y="6245225"/>
            <a:ext cx="2895600" cy="476250"/>
          </a:xfrm>
          <a:prstGeom prst="rect">
            <a:avLst/>
          </a:prstGeom>
          <a:noFill/>
          <a:ln w="9525">
            <a:noFill/>
            <a:round/>
            <a:headEnd/>
            <a:tailEnd/>
          </a:ln>
          <a:effectLst/>
        </p:spPr>
        <p:txBody>
          <a:bodyPr wrap="none" anchor="ctr"/>
          <a:lstStyle/>
          <a:p>
            <a:pPr>
              <a:buClr>
                <a:srgbClr val="000000"/>
              </a:buClr>
              <a:buSzPct val="100000"/>
              <a:buFont typeface="Times New Roman" charset="0"/>
              <a:buNone/>
              <a:defRPr/>
            </a:pPr>
            <a:endParaRPr lang="en-US" sz="1800">
              <a:solidFill>
                <a:prstClr val="white"/>
              </a:solidFill>
              <a:ea typeface="Arial" charset="0"/>
              <a:cs typeface="Arial" charset="0"/>
            </a:endParaRPr>
          </a:p>
        </p:txBody>
      </p:sp>
      <p:sp>
        <p:nvSpPr>
          <p:cNvPr id="1029"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defRPr sz="1400">
                <a:solidFill>
                  <a:srgbClr val="000000"/>
                </a:solidFill>
                <a:cs typeface="Arial" charset="0"/>
              </a:defRPr>
            </a:lvl1pPr>
          </a:lstStyle>
          <a:p>
            <a:fld id="{A230F0CF-A8C6-FF4D-B68D-74CC411D8D54}" type="slidenum">
              <a:rPr lang="en-US" smtClean="0"/>
              <a:pPr/>
              <a:t>‹#›</a:t>
            </a:fld>
            <a:endParaRPr lang="en-US"/>
          </a:p>
        </p:txBody>
      </p:sp>
    </p:spTree>
    <p:extLst>
      <p:ext uri="{BB962C8B-B14F-4D97-AF65-F5344CB8AC3E}">
        <p14:creationId xmlns:p14="http://schemas.microsoft.com/office/powerpoint/2010/main" val="2245564723"/>
      </p:ext>
    </p:extLst>
  </p:cSld>
  <p:clrMap bg1="lt1" tx1="dk1" bg2="lt2" tx2="dk2" accent1="accent1" accent2="accent2" accent3="accent3" accent4="accent4" accent5="accent5" accent6="accent6" hlink="hlink" folHlink="folHlink"/>
  <p:sldLayoutIdLst>
    <p:sldLayoutId id="2147488057" r:id="rId1"/>
    <p:sldLayoutId id="2147488058" r:id="rId2"/>
    <p:sldLayoutId id="2147488059" r:id="rId3"/>
    <p:sldLayoutId id="2147488060" r:id="rId4"/>
    <p:sldLayoutId id="2147488061" r:id="rId5"/>
    <p:sldLayoutId id="2147488062" r:id="rId6"/>
    <p:sldLayoutId id="2147488063" r:id="rId7"/>
    <p:sldLayoutId id="2147488064" r:id="rId8"/>
    <p:sldLayoutId id="2147488065" r:id="rId9"/>
    <p:sldLayoutId id="2147488066" r:id="rId10"/>
    <p:sldLayoutId id="2147488067" r:id="rId11"/>
    <p:sldLayoutId id="2147488068" r:id="rId12"/>
    <p:sldLayoutId id="2147488069" r:id="rId13"/>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lstStyle/>
          <a:p>
            <a:pPr>
              <a:buClr>
                <a:srgbClr val="000000"/>
              </a:buClr>
              <a:buSzPct val="100000"/>
              <a:buFont typeface="Times New Roman" charset="0"/>
              <a:buNone/>
              <a:defRPr/>
            </a:pPr>
            <a:endParaRPr lang="en-US" sz="1800">
              <a:solidFill>
                <a:prstClr val="white"/>
              </a:solidFill>
              <a:ea typeface="Arial" charset="0"/>
              <a:cs typeface="Arial" charset="0"/>
            </a:endParaRPr>
          </a:p>
        </p:txBody>
      </p:sp>
      <p:sp>
        <p:nvSpPr>
          <p:cNvPr id="1028" name="Text Box 4"/>
          <p:cNvSpPr txBox="1">
            <a:spLocks noChangeArrowheads="1"/>
          </p:cNvSpPr>
          <p:nvPr/>
        </p:nvSpPr>
        <p:spPr bwMode="auto">
          <a:xfrm>
            <a:off x="5791200" y="6245225"/>
            <a:ext cx="2895600" cy="476250"/>
          </a:xfrm>
          <a:prstGeom prst="rect">
            <a:avLst/>
          </a:prstGeom>
          <a:noFill/>
          <a:ln w="9525">
            <a:noFill/>
            <a:round/>
            <a:headEnd/>
            <a:tailEnd/>
          </a:ln>
          <a:effectLst/>
        </p:spPr>
        <p:txBody>
          <a:bodyPr wrap="none" anchor="ctr"/>
          <a:lstStyle/>
          <a:p>
            <a:pPr>
              <a:buClr>
                <a:srgbClr val="000000"/>
              </a:buClr>
              <a:buSzPct val="100000"/>
              <a:buFont typeface="Times New Roman" charset="0"/>
              <a:buNone/>
              <a:defRPr/>
            </a:pPr>
            <a:endParaRPr lang="en-US" sz="1800">
              <a:solidFill>
                <a:prstClr val="white"/>
              </a:solidFill>
              <a:ea typeface="Arial" charset="0"/>
              <a:cs typeface="Arial" charset="0"/>
            </a:endParaRPr>
          </a:p>
        </p:txBody>
      </p:sp>
      <p:sp>
        <p:nvSpPr>
          <p:cNvPr id="1029"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defRPr sz="1400">
                <a:solidFill>
                  <a:srgbClr val="000000"/>
                </a:solidFill>
                <a:cs typeface="Arial" charset="0"/>
              </a:defRPr>
            </a:lvl1pPr>
          </a:lstStyle>
          <a:p>
            <a:fld id="{A230F0CF-A8C6-FF4D-B68D-74CC411D8D54}" type="slidenum">
              <a:rPr lang="en-US" smtClean="0"/>
              <a:pPr/>
              <a:t>‹#›</a:t>
            </a:fld>
            <a:endParaRPr lang="en-US"/>
          </a:p>
        </p:txBody>
      </p:sp>
    </p:spTree>
    <p:extLst>
      <p:ext uri="{BB962C8B-B14F-4D97-AF65-F5344CB8AC3E}">
        <p14:creationId xmlns:p14="http://schemas.microsoft.com/office/powerpoint/2010/main" val="2448383586"/>
      </p:ext>
    </p:extLst>
  </p:cSld>
  <p:clrMap bg1="lt1" tx1="dk1" bg2="lt2" tx2="dk2" accent1="accent1" accent2="accent2" accent3="accent3" accent4="accent4" accent5="accent5" accent6="accent6" hlink="hlink" folHlink="folHlink"/>
  <p:sldLayoutIdLst>
    <p:sldLayoutId id="2147488071" r:id="rId1"/>
    <p:sldLayoutId id="2147488072" r:id="rId2"/>
    <p:sldLayoutId id="2147488073" r:id="rId3"/>
    <p:sldLayoutId id="2147488074" r:id="rId4"/>
    <p:sldLayoutId id="2147488075" r:id="rId5"/>
    <p:sldLayoutId id="2147488076" r:id="rId6"/>
    <p:sldLayoutId id="2147488077" r:id="rId7"/>
    <p:sldLayoutId id="2147488078" r:id="rId8"/>
    <p:sldLayoutId id="2147488079" r:id="rId9"/>
    <p:sldLayoutId id="2147488080" r:id="rId10"/>
    <p:sldLayoutId id="2147488081" r:id="rId11"/>
    <p:sldLayoutId id="2147488082" r:id="rId12"/>
    <p:sldLayoutId id="2147488083" r:id="rId13"/>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219200"/>
            <a:ext cx="8229600" cy="4906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457200" y="6324600"/>
            <a:ext cx="21336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000" smtClean="0">
                <a:solidFill>
                  <a:schemeClr val="bg2"/>
                </a:solidFill>
              </a:defRPr>
            </a:lvl1pPr>
          </a:lstStyle>
          <a:p>
            <a:pPr defTabSz="914400">
              <a:defRPr/>
            </a:pPr>
            <a:r>
              <a:rPr lang="en-US">
                <a:solidFill>
                  <a:srgbClr val="7F7F7F"/>
                </a:solidFill>
              </a:rPr>
              <a:t>March 3, 2013</a:t>
            </a:r>
          </a:p>
        </p:txBody>
      </p:sp>
      <p:sp>
        <p:nvSpPr>
          <p:cNvPr id="1029" name="Rectangle 5"/>
          <p:cNvSpPr>
            <a:spLocks noGrp="1" noChangeArrowheads="1"/>
          </p:cNvSpPr>
          <p:nvPr>
            <p:ph type="ftr" sz="quarter" idx="3"/>
          </p:nvPr>
        </p:nvSpPr>
        <p:spPr bwMode="auto">
          <a:xfrm>
            <a:off x="2895600" y="6324600"/>
            <a:ext cx="34290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smtClean="0">
                <a:solidFill>
                  <a:schemeClr val="bg2"/>
                </a:solidFill>
              </a:defRPr>
            </a:lvl1pPr>
          </a:lstStyle>
          <a:p>
            <a:pPr algn="ctr" defTabSz="914400">
              <a:defRPr/>
            </a:pPr>
            <a:r>
              <a:rPr lang="en-US">
                <a:solidFill>
                  <a:srgbClr val="7F7F7F"/>
                </a:solidFill>
              </a:rPr>
              <a:t>Raft Consensus Algorithm</a:t>
            </a:r>
          </a:p>
        </p:txBody>
      </p:sp>
      <p:sp>
        <p:nvSpPr>
          <p:cNvPr id="1030" name="Rectangle 6"/>
          <p:cNvSpPr>
            <a:spLocks noGrp="1" noChangeArrowheads="1"/>
          </p:cNvSpPr>
          <p:nvPr>
            <p:ph type="sldNum" sz="quarter" idx="4"/>
          </p:nvPr>
        </p:nvSpPr>
        <p:spPr bwMode="auto">
          <a:xfrm>
            <a:off x="6553200" y="6324600"/>
            <a:ext cx="21336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smtClean="0">
                <a:solidFill>
                  <a:schemeClr val="bg2"/>
                </a:solidFill>
              </a:defRPr>
            </a:lvl1pPr>
          </a:lstStyle>
          <a:p>
            <a:pPr defTabSz="914400">
              <a:defRPr/>
            </a:pPr>
            <a:r>
              <a:rPr lang="en-US">
                <a:solidFill>
                  <a:srgbClr val="7F7F7F"/>
                </a:solidFill>
              </a:rPr>
              <a:t>Slide </a:t>
            </a:r>
            <a:fld id="{E2162002-2512-45FD-82AF-2FE8F2E91859}" type="slidenum">
              <a:rPr lang="en-US">
                <a:solidFill>
                  <a:srgbClr val="7F7F7F"/>
                </a:solidFill>
              </a:rPr>
              <a:pPr defTabSz="914400">
                <a:defRPr/>
              </a:pPr>
              <a:t>‹#›</a:t>
            </a:fld>
            <a:endParaRPr lang="en-US">
              <a:solidFill>
                <a:srgbClr val="7F7F7F"/>
              </a:solidFill>
            </a:endParaRPr>
          </a:p>
        </p:txBody>
      </p:sp>
    </p:spTree>
    <p:extLst>
      <p:ext uri="{BB962C8B-B14F-4D97-AF65-F5344CB8AC3E}">
        <p14:creationId xmlns:p14="http://schemas.microsoft.com/office/powerpoint/2010/main" val="3545348167"/>
      </p:ext>
    </p:extLst>
  </p:cSld>
  <p:clrMap bg1="lt1" tx1="dk1" bg2="lt2" tx2="dk2" accent1="accent1" accent2="accent2" accent3="accent3" accent4="accent4" accent5="accent5" accent6="accent6" hlink="hlink" folHlink="folHlink"/>
  <p:sldLayoutIdLst>
    <p:sldLayoutId id="2147488085" r:id="rId1"/>
    <p:sldLayoutId id="2147488086" r:id="rId2"/>
    <p:sldLayoutId id="2147488087" r:id="rId3"/>
    <p:sldLayoutId id="2147488088" r:id="rId4"/>
    <p:sldLayoutId id="2147488089" r:id="rId5"/>
    <p:sldLayoutId id="2147488090" r:id="rId6"/>
    <p:sldLayoutId id="2147488091" r:id="rId7"/>
    <p:sldLayoutId id="2147488092" r:id="rId8"/>
    <p:sldLayoutId id="2147488093" r:id="rId9"/>
    <p:sldLayoutId id="2147488094" r:id="rId10"/>
    <p:sldLayoutId id="2147488095" r:id="rId11"/>
    <p:sldLayoutId id="2147488096" r:id="rId12"/>
  </p:sldLayoutIdLst>
  <p:hf hdr="0"/>
  <p:txStyles>
    <p:titleStyle>
      <a:lvl1pPr algn="ctr" rtl="0" eaLnBrk="0" fontAlgn="base" hangingPunct="0">
        <a:spcBef>
          <a:spcPct val="0"/>
        </a:spcBef>
        <a:spcAft>
          <a:spcPct val="0"/>
        </a:spcAft>
        <a:defRPr sz="3200" b="1">
          <a:solidFill>
            <a:srgbClr val="0050A0"/>
          </a:solidFill>
          <a:latin typeface="+mj-lt"/>
          <a:ea typeface="+mj-ea"/>
          <a:cs typeface="+mj-cs"/>
        </a:defRPr>
      </a:lvl1pPr>
      <a:lvl2pPr algn="ctr" rtl="0" eaLnBrk="0" fontAlgn="base" hangingPunct="0">
        <a:spcBef>
          <a:spcPct val="0"/>
        </a:spcBef>
        <a:spcAft>
          <a:spcPct val="0"/>
        </a:spcAft>
        <a:defRPr sz="3200" b="1">
          <a:solidFill>
            <a:srgbClr val="0050A0"/>
          </a:solidFill>
          <a:latin typeface="Verdana" pitchFamily="34" charset="0"/>
        </a:defRPr>
      </a:lvl2pPr>
      <a:lvl3pPr algn="ctr" rtl="0" eaLnBrk="0" fontAlgn="base" hangingPunct="0">
        <a:spcBef>
          <a:spcPct val="0"/>
        </a:spcBef>
        <a:spcAft>
          <a:spcPct val="0"/>
        </a:spcAft>
        <a:defRPr sz="3200" b="1">
          <a:solidFill>
            <a:srgbClr val="0050A0"/>
          </a:solidFill>
          <a:latin typeface="Verdana" pitchFamily="34" charset="0"/>
        </a:defRPr>
      </a:lvl3pPr>
      <a:lvl4pPr algn="ctr" rtl="0" eaLnBrk="0" fontAlgn="base" hangingPunct="0">
        <a:spcBef>
          <a:spcPct val="0"/>
        </a:spcBef>
        <a:spcAft>
          <a:spcPct val="0"/>
        </a:spcAft>
        <a:defRPr sz="3200" b="1">
          <a:solidFill>
            <a:srgbClr val="0050A0"/>
          </a:solidFill>
          <a:latin typeface="Verdana" pitchFamily="34" charset="0"/>
        </a:defRPr>
      </a:lvl4pPr>
      <a:lvl5pPr algn="ctr" rtl="0" eaLnBrk="0" fontAlgn="base" hangingPunct="0">
        <a:spcBef>
          <a:spcPct val="0"/>
        </a:spcBef>
        <a:spcAft>
          <a:spcPct val="0"/>
        </a:spcAft>
        <a:defRPr sz="3200" b="1">
          <a:solidFill>
            <a:srgbClr val="0050A0"/>
          </a:solidFill>
          <a:latin typeface="Verdana" pitchFamily="34" charset="0"/>
        </a:defRPr>
      </a:lvl5pPr>
      <a:lvl6pPr marL="457200" algn="ctr" rtl="0" fontAlgn="base">
        <a:spcBef>
          <a:spcPct val="0"/>
        </a:spcBef>
        <a:spcAft>
          <a:spcPct val="0"/>
        </a:spcAft>
        <a:defRPr sz="3200" b="1">
          <a:solidFill>
            <a:srgbClr val="0050A0"/>
          </a:solidFill>
          <a:latin typeface="Verdana" pitchFamily="34" charset="0"/>
        </a:defRPr>
      </a:lvl6pPr>
      <a:lvl7pPr marL="914400" algn="ctr" rtl="0" fontAlgn="base">
        <a:spcBef>
          <a:spcPct val="0"/>
        </a:spcBef>
        <a:spcAft>
          <a:spcPct val="0"/>
        </a:spcAft>
        <a:defRPr sz="3200" b="1">
          <a:solidFill>
            <a:srgbClr val="0050A0"/>
          </a:solidFill>
          <a:latin typeface="Verdana" pitchFamily="34" charset="0"/>
        </a:defRPr>
      </a:lvl7pPr>
      <a:lvl8pPr marL="1371600" algn="ctr" rtl="0" fontAlgn="base">
        <a:spcBef>
          <a:spcPct val="0"/>
        </a:spcBef>
        <a:spcAft>
          <a:spcPct val="0"/>
        </a:spcAft>
        <a:defRPr sz="3200" b="1">
          <a:solidFill>
            <a:srgbClr val="0050A0"/>
          </a:solidFill>
          <a:latin typeface="Verdana" pitchFamily="34" charset="0"/>
        </a:defRPr>
      </a:lvl8pPr>
      <a:lvl9pPr marL="1828800" algn="ctr" rtl="0" fontAlgn="base">
        <a:spcBef>
          <a:spcPct val="0"/>
        </a:spcBef>
        <a:spcAft>
          <a:spcPct val="0"/>
        </a:spcAft>
        <a:defRPr sz="3200" b="1">
          <a:solidFill>
            <a:srgbClr val="0050A0"/>
          </a:solidFill>
          <a:latin typeface="Verdana" pitchFamily="34" charset="0"/>
        </a:defRPr>
      </a:lvl9pPr>
    </p:titleStyle>
    <p:bodyStyle>
      <a:lvl1pPr marL="342900" indent="-342900" algn="l" rtl="0" eaLnBrk="0" fontAlgn="base" hangingPunct="0">
        <a:spcBef>
          <a:spcPct val="50000"/>
        </a:spcBef>
        <a:spcAft>
          <a:spcPct val="0"/>
        </a:spcAft>
        <a:buClr>
          <a:schemeClr val="tx2"/>
        </a:buClr>
        <a:buSzPct val="90000"/>
        <a:buFont typeface="Arial" charset="0"/>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chemeClr val="tx2"/>
        </a:buClr>
        <a:buSzPct val="90000"/>
        <a:buFont typeface="Arial" charset="0"/>
        <a:buChar char="●"/>
        <a:defRPr>
          <a:solidFill>
            <a:schemeClr val="tx1"/>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sz="1600">
          <a:solidFill>
            <a:schemeClr val="tx1"/>
          </a:solidFill>
          <a:latin typeface="+mn-lt"/>
        </a:defRPr>
      </a:lvl4pPr>
      <a:lvl5pPr marL="2057400" indent="-228600" algn="l" rtl="0" eaLnBrk="0" fontAlgn="base" hangingPunct="0">
        <a:spcBef>
          <a:spcPct val="20000"/>
        </a:spcBef>
        <a:spcAft>
          <a:spcPct val="0"/>
        </a:spcAft>
        <a:buClr>
          <a:schemeClr val="tx2"/>
        </a:buClr>
        <a:buSzPct val="90000"/>
        <a:buFont typeface="Arial" charset="0"/>
        <a:buChar char="●"/>
        <a:defRPr sz="1600">
          <a:solidFill>
            <a:schemeClr val="tx1"/>
          </a:solidFill>
          <a:latin typeface="+mn-lt"/>
        </a:defRPr>
      </a:lvl5pPr>
      <a:lvl6pPr marL="2514600" indent="-228600" algn="l" rtl="0" fontAlgn="base">
        <a:spcBef>
          <a:spcPct val="20000"/>
        </a:spcBef>
        <a:spcAft>
          <a:spcPct val="0"/>
        </a:spcAft>
        <a:buClr>
          <a:schemeClr val="accent2"/>
        </a:buClr>
        <a:buSzPct val="90000"/>
        <a:buFont typeface="Arial" charset="0"/>
        <a:buChar char="●"/>
        <a:defRPr sz="1600">
          <a:solidFill>
            <a:schemeClr val="tx1"/>
          </a:solidFill>
          <a:latin typeface="+mn-lt"/>
        </a:defRPr>
      </a:lvl6pPr>
      <a:lvl7pPr marL="2971800" indent="-228600" algn="l" rtl="0" fontAlgn="base">
        <a:spcBef>
          <a:spcPct val="20000"/>
        </a:spcBef>
        <a:spcAft>
          <a:spcPct val="0"/>
        </a:spcAft>
        <a:buClr>
          <a:schemeClr val="accent2"/>
        </a:buClr>
        <a:buSzPct val="90000"/>
        <a:buFont typeface="Arial" charset="0"/>
        <a:buChar char="●"/>
        <a:defRPr sz="1600">
          <a:solidFill>
            <a:schemeClr val="tx1"/>
          </a:solidFill>
          <a:latin typeface="+mn-lt"/>
        </a:defRPr>
      </a:lvl7pPr>
      <a:lvl8pPr marL="3429000" indent="-228600" algn="l" rtl="0" fontAlgn="base">
        <a:spcBef>
          <a:spcPct val="20000"/>
        </a:spcBef>
        <a:spcAft>
          <a:spcPct val="0"/>
        </a:spcAft>
        <a:buClr>
          <a:schemeClr val="accent2"/>
        </a:buClr>
        <a:buSzPct val="90000"/>
        <a:buFont typeface="Arial" charset="0"/>
        <a:buChar char="●"/>
        <a:defRPr sz="1600">
          <a:solidFill>
            <a:schemeClr val="tx1"/>
          </a:solidFill>
          <a:latin typeface="+mn-lt"/>
        </a:defRPr>
      </a:lvl8pPr>
      <a:lvl9pPr marL="3886200" indent="-228600" algn="l" rtl="0" fontAlgn="base">
        <a:spcBef>
          <a:spcPct val="20000"/>
        </a:spcBef>
        <a:spcAft>
          <a:spcPct val="0"/>
        </a:spcAft>
        <a:buClr>
          <a:schemeClr val="accent2"/>
        </a:buClr>
        <a:buSzPct val="90000"/>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1143000" y="1905000"/>
            <a:ext cx="7010400"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eaLnBrk="1" hangingPunct="1">
              <a:buClr>
                <a:srgbClr val="000000"/>
              </a:buClr>
              <a:buSzPct val="100000"/>
              <a:buFont typeface="Times New Roman" charset="0"/>
              <a:buNone/>
            </a:pPr>
            <a:r>
              <a:rPr lang="en-US" sz="3200" b="1" dirty="0">
                <a:solidFill>
                  <a:srgbClr val="161645"/>
                </a:solidFill>
                <a:latin typeface="Calibri" charset="0"/>
              </a:rPr>
              <a:t>Raft Consensus</a:t>
            </a:r>
          </a:p>
          <a:p>
            <a:pPr algn="ctr" eaLnBrk="1" hangingPunct="1">
              <a:buClr>
                <a:srgbClr val="000000"/>
              </a:buClr>
              <a:buSzPct val="100000"/>
              <a:buFont typeface="Times New Roman" charset="0"/>
              <a:buNone/>
            </a:pPr>
            <a:r>
              <a:rPr lang="en-US" b="1" dirty="0">
                <a:solidFill>
                  <a:srgbClr val="161645"/>
                </a:solidFill>
                <a:latin typeface="Calibri" charset="0"/>
              </a:rPr>
              <a:t>(With Nods to VR)</a:t>
            </a:r>
            <a:endParaRPr lang="en-US" sz="1800" b="1" dirty="0">
              <a:solidFill>
                <a:srgbClr val="0000FF"/>
              </a:solidFill>
              <a:latin typeface="Calibri" charset="0"/>
            </a:endParaRPr>
          </a:p>
        </p:txBody>
      </p:sp>
      <p:sp>
        <p:nvSpPr>
          <p:cNvPr id="16386" name="Text Box 2"/>
          <p:cNvSpPr txBox="1">
            <a:spLocks noChangeArrowheads="1"/>
          </p:cNvSpPr>
          <p:nvPr/>
        </p:nvSpPr>
        <p:spPr bwMode="auto">
          <a:xfrm>
            <a:off x="152400" y="4114800"/>
            <a:ext cx="8458200" cy="175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eaLnBrk="1" hangingPunct="1">
              <a:spcBef>
                <a:spcPts val="700"/>
              </a:spcBef>
              <a:buClr>
                <a:srgbClr val="000000"/>
              </a:buClr>
              <a:buSzPct val="100000"/>
              <a:buFont typeface="Times New Roman" charset="0"/>
              <a:buNone/>
            </a:pPr>
            <a:r>
              <a:rPr lang="en-US" b="1" dirty="0">
                <a:solidFill>
                  <a:srgbClr val="161645"/>
                </a:solidFill>
                <a:latin typeface="Calibri" charset="0"/>
              </a:rPr>
              <a:t>Jeff Chase</a:t>
            </a:r>
          </a:p>
          <a:p>
            <a:pPr algn="ctr" eaLnBrk="1" hangingPunct="1">
              <a:spcBef>
                <a:spcPts val="700"/>
              </a:spcBef>
              <a:buClr>
                <a:srgbClr val="000000"/>
              </a:buClr>
              <a:buSzPct val="100000"/>
              <a:buFont typeface="Times New Roman" charset="0"/>
              <a:buNone/>
            </a:pPr>
            <a:r>
              <a:rPr lang="en-US" b="1" dirty="0">
                <a:solidFill>
                  <a:srgbClr val="161645"/>
                </a:solidFill>
                <a:latin typeface="Calibri" charset="0"/>
              </a:rPr>
              <a:t>Duke University</a:t>
            </a:r>
          </a:p>
          <a:p>
            <a:pPr algn="ctr" eaLnBrk="1" hangingPunct="1">
              <a:spcBef>
                <a:spcPts val="700"/>
              </a:spcBef>
              <a:buClr>
                <a:srgbClr val="000000"/>
              </a:buClr>
              <a:buSzPct val="100000"/>
              <a:buFont typeface="Times New Roman" charset="0"/>
              <a:buNone/>
            </a:pPr>
            <a:r>
              <a:rPr lang="en-US" b="1" dirty="0">
                <a:solidFill>
                  <a:srgbClr val="161645"/>
                </a:solidFill>
                <a:latin typeface="Calibri" charset="0"/>
              </a:rPr>
              <a:t>CPS 310</a:t>
            </a:r>
          </a:p>
        </p:txBody>
      </p:sp>
      <p:grpSp>
        <p:nvGrpSpPr>
          <p:cNvPr id="4" name="Group 3">
            <a:extLst>
              <a:ext uri="{FF2B5EF4-FFF2-40B4-BE49-F238E27FC236}">
                <a16:creationId xmlns:a16="http://schemas.microsoft.com/office/drawing/2014/main" id="{6B6BAFD1-0FAC-6745-9627-1583E38EEB5B}"/>
              </a:ext>
            </a:extLst>
          </p:cNvPr>
          <p:cNvGrpSpPr/>
          <p:nvPr/>
        </p:nvGrpSpPr>
        <p:grpSpPr>
          <a:xfrm>
            <a:off x="3589307" y="381000"/>
            <a:ext cx="1584386" cy="1447800"/>
            <a:chOff x="3180272" y="2514600"/>
            <a:chExt cx="2001328" cy="1828798"/>
          </a:xfrm>
        </p:grpSpPr>
        <p:sp>
          <p:nvSpPr>
            <p:cNvPr id="5" name="Rounded Rectangle 4">
              <a:extLst>
                <a:ext uri="{FF2B5EF4-FFF2-40B4-BE49-F238E27FC236}">
                  <a16:creationId xmlns:a16="http://schemas.microsoft.com/office/drawing/2014/main" id="{10ADE667-FBDC-A946-BE4D-75E4FEE9BD07}"/>
                </a:ext>
              </a:extLst>
            </p:cNvPr>
            <p:cNvSpPr/>
            <p:nvPr/>
          </p:nvSpPr>
          <p:spPr bwMode="auto">
            <a:xfrm>
              <a:off x="3988498" y="2514600"/>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6" name="Rounded Rectangle 5">
              <a:extLst>
                <a:ext uri="{FF2B5EF4-FFF2-40B4-BE49-F238E27FC236}">
                  <a16:creationId xmlns:a16="http://schemas.microsoft.com/office/drawing/2014/main" id="{49821673-C2B3-604E-B5B7-27FA160A6E62}"/>
                </a:ext>
              </a:extLst>
            </p:cNvPr>
            <p:cNvSpPr/>
            <p:nvPr/>
          </p:nvSpPr>
          <p:spPr bwMode="auto">
            <a:xfrm>
              <a:off x="4719755" y="305076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7" name="Rounded Rectangle 5">
              <a:extLst>
                <a:ext uri="{FF2B5EF4-FFF2-40B4-BE49-F238E27FC236}">
                  <a16:creationId xmlns:a16="http://schemas.microsoft.com/office/drawing/2014/main" id="{5CEF9EFF-83DC-CF43-8C0E-E6095263313D}"/>
                </a:ext>
              </a:extLst>
            </p:cNvPr>
            <p:cNvSpPr/>
            <p:nvPr/>
          </p:nvSpPr>
          <p:spPr bwMode="auto">
            <a:xfrm>
              <a:off x="4411859" y="385501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8" name="Rounded Rectangle 5">
              <a:extLst>
                <a:ext uri="{FF2B5EF4-FFF2-40B4-BE49-F238E27FC236}">
                  <a16:creationId xmlns:a16="http://schemas.microsoft.com/office/drawing/2014/main" id="{9E8B6F8E-8F98-314B-906E-2AA1084F84D5}"/>
                </a:ext>
              </a:extLst>
            </p:cNvPr>
            <p:cNvSpPr/>
            <p:nvPr/>
          </p:nvSpPr>
          <p:spPr bwMode="auto">
            <a:xfrm>
              <a:off x="3180272" y="305076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9" name="Oval 8">
              <a:extLst>
                <a:ext uri="{FF2B5EF4-FFF2-40B4-BE49-F238E27FC236}">
                  <a16:creationId xmlns:a16="http://schemas.microsoft.com/office/drawing/2014/main" id="{C9EC5702-DC30-4440-A01E-B6C7FD41767F}"/>
                </a:ext>
              </a:extLst>
            </p:cNvPr>
            <p:cNvSpPr/>
            <p:nvPr/>
          </p:nvSpPr>
          <p:spPr bwMode="auto">
            <a:xfrm>
              <a:off x="3352802" y="3567021"/>
              <a:ext cx="776378" cy="776377"/>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10" name="Straight Arrow Connector 9">
              <a:extLst>
                <a:ext uri="{FF2B5EF4-FFF2-40B4-BE49-F238E27FC236}">
                  <a16:creationId xmlns:a16="http://schemas.microsoft.com/office/drawing/2014/main" id="{C5B36A91-C878-9C4E-9DCF-2D1EA57ECB56}"/>
                </a:ext>
              </a:extLst>
            </p:cNvPr>
            <p:cNvCxnSpPr/>
            <p:nvPr/>
          </p:nvCxnSpPr>
          <p:spPr bwMode="auto">
            <a:xfrm flipH="1" flipV="1">
              <a:off x="3637471" y="3429001"/>
              <a:ext cx="304799" cy="380999"/>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1" name="Straight Arrow Connector 10">
              <a:extLst>
                <a:ext uri="{FF2B5EF4-FFF2-40B4-BE49-F238E27FC236}">
                  <a16:creationId xmlns:a16="http://schemas.microsoft.com/office/drawing/2014/main" id="{E9DEFB3C-5922-EB41-BA6D-987A72CE8D6C}"/>
                </a:ext>
              </a:extLst>
            </p:cNvPr>
            <p:cNvCxnSpPr>
              <a:endCxn id="5" idx="2"/>
            </p:cNvCxnSpPr>
            <p:nvPr/>
          </p:nvCxnSpPr>
          <p:spPr bwMode="auto">
            <a:xfrm flipV="1">
              <a:off x="3942270" y="2916723"/>
              <a:ext cx="277151" cy="893277"/>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2" name="Straight Arrow Connector 11">
              <a:extLst>
                <a:ext uri="{FF2B5EF4-FFF2-40B4-BE49-F238E27FC236}">
                  <a16:creationId xmlns:a16="http://schemas.microsoft.com/office/drawing/2014/main" id="{958AC53D-E7DE-5649-AD7B-5D226D0A6269}"/>
                </a:ext>
              </a:extLst>
            </p:cNvPr>
            <p:cNvCxnSpPr>
              <a:endCxn id="6" idx="1"/>
            </p:cNvCxnSpPr>
            <p:nvPr/>
          </p:nvCxnSpPr>
          <p:spPr bwMode="auto">
            <a:xfrm flipV="1">
              <a:off x="3942270" y="3251824"/>
              <a:ext cx="777485" cy="558176"/>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3" name="Oval 12">
              <a:extLst>
                <a:ext uri="{FF2B5EF4-FFF2-40B4-BE49-F238E27FC236}">
                  <a16:creationId xmlns:a16="http://schemas.microsoft.com/office/drawing/2014/main" id="{0117BAAA-2E60-7A49-9EB6-FB470A8332C8}"/>
                </a:ext>
              </a:extLst>
            </p:cNvPr>
            <p:cNvSpPr/>
            <p:nvPr/>
          </p:nvSpPr>
          <p:spPr bwMode="auto">
            <a:xfrm flipH="1">
              <a:off x="3713670" y="3962400"/>
              <a:ext cx="45719" cy="76200"/>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14" name="Straight Arrow Connector 13">
              <a:extLst>
                <a:ext uri="{FF2B5EF4-FFF2-40B4-BE49-F238E27FC236}">
                  <a16:creationId xmlns:a16="http://schemas.microsoft.com/office/drawing/2014/main" id="{3EC6C23E-A8E2-2441-BA12-5E3713A0F7BB}"/>
                </a:ext>
              </a:extLst>
            </p:cNvPr>
            <p:cNvCxnSpPr/>
            <p:nvPr/>
          </p:nvCxnSpPr>
          <p:spPr bwMode="auto">
            <a:xfrm>
              <a:off x="3942270" y="3810000"/>
              <a:ext cx="457200" cy="7620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5" name="Rounded Rectangle 5">
              <a:extLst>
                <a:ext uri="{FF2B5EF4-FFF2-40B4-BE49-F238E27FC236}">
                  <a16:creationId xmlns:a16="http://schemas.microsoft.com/office/drawing/2014/main" id="{B2FE70CC-626D-BF40-ABD0-D04A4C3B82AC}"/>
                </a:ext>
              </a:extLst>
            </p:cNvPr>
            <p:cNvSpPr/>
            <p:nvPr/>
          </p:nvSpPr>
          <p:spPr bwMode="auto">
            <a:xfrm>
              <a:off x="3488167" y="3865077"/>
              <a:ext cx="461845" cy="402123"/>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grpSp>
      <p:sp>
        <p:nvSpPr>
          <p:cNvPr id="16" name="Text Box 2">
            <a:extLst>
              <a:ext uri="{FF2B5EF4-FFF2-40B4-BE49-F238E27FC236}">
                <a16:creationId xmlns:a16="http://schemas.microsoft.com/office/drawing/2014/main" id="{28FD5AF2-96B4-8F46-9CCC-548553D40ADA}"/>
              </a:ext>
            </a:extLst>
          </p:cNvPr>
          <p:cNvSpPr txBox="1">
            <a:spLocks noChangeArrowheads="1"/>
          </p:cNvSpPr>
          <p:nvPr/>
        </p:nvSpPr>
        <p:spPr bwMode="auto">
          <a:xfrm>
            <a:off x="228600" y="5524500"/>
            <a:ext cx="8458200" cy="175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eaLnBrk="1" hangingPunct="1">
              <a:spcBef>
                <a:spcPts val="700"/>
              </a:spcBef>
              <a:buClr>
                <a:srgbClr val="000000"/>
              </a:buClr>
              <a:buSzPct val="100000"/>
              <a:buFont typeface="Times New Roman" charset="0"/>
              <a:buNone/>
            </a:pPr>
            <a:r>
              <a:rPr lang="en-US" sz="1800" dirty="0">
                <a:solidFill>
                  <a:srgbClr val="161645"/>
                </a:solidFill>
                <a:latin typeface="Calibri" charset="0"/>
              </a:rPr>
              <a:t>©Jeff Chase, feel free to use or incorporate with attribution</a:t>
            </a:r>
          </a:p>
        </p:txBody>
      </p:sp>
    </p:spTree>
    <p:extLst>
      <p:ext uri="{BB962C8B-B14F-4D97-AF65-F5344CB8AC3E}">
        <p14:creationId xmlns:p14="http://schemas.microsoft.com/office/powerpoint/2010/main" val="34877350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Good enough for Consensus?  </a:t>
            </a:r>
          </a:p>
        </p:txBody>
      </p:sp>
      <p:sp>
        <p:nvSpPr>
          <p:cNvPr id="4" name="Content Placeholder 3"/>
          <p:cNvSpPr>
            <a:spLocks noGrp="1"/>
          </p:cNvSpPr>
          <p:nvPr>
            <p:ph idx="1"/>
          </p:nvPr>
        </p:nvSpPr>
        <p:spPr/>
        <p:txBody>
          <a:bodyPr/>
          <a:lstStyle/>
          <a:p>
            <a:pPr marL="0" indent="0">
              <a:buNone/>
            </a:pPr>
            <a:r>
              <a:rPr lang="en-US" sz="2400" b="0" dirty="0"/>
              <a:t>That</a:t>
            </a:r>
            <a:r>
              <a:rPr lang="fr-FR" sz="2400" b="0" dirty="0"/>
              <a:t>’</a:t>
            </a:r>
            <a:r>
              <a:rPr lang="en-US" sz="2400" b="0" dirty="0"/>
              <a:t>s really all there is to it, </a:t>
            </a:r>
            <a:r>
              <a:rPr lang="en-US" sz="2400" b="1" dirty="0"/>
              <a:t>if</a:t>
            </a:r>
            <a:r>
              <a:rPr lang="en-US" sz="2400" dirty="0"/>
              <a:t> we have good leaders</a:t>
            </a:r>
            <a:r>
              <a:rPr lang="en-US" sz="2400" b="0" dirty="0"/>
              <a:t>:</a:t>
            </a:r>
          </a:p>
          <a:p>
            <a:pPr marL="457200" indent="-457200">
              <a:buFont typeface="+mj-lt"/>
              <a:buAutoNum type="arabicPeriod"/>
            </a:pPr>
            <a:r>
              <a:rPr lang="en-US" sz="2400" b="0" dirty="0"/>
              <a:t>Leaders rule only with consent of the governed: only if they control a majority.</a:t>
            </a:r>
          </a:p>
          <a:p>
            <a:pPr marL="457200" indent="-457200">
              <a:buFont typeface="+mj-lt"/>
              <a:buAutoNum type="arabicPeriod"/>
            </a:pPr>
            <a:r>
              <a:rPr lang="en-US" sz="2400" b="0" dirty="0"/>
              <a:t>Leaders don’t fight: if somebody else is leading, then they follow or get out of the way.</a:t>
            </a:r>
          </a:p>
          <a:p>
            <a:pPr marL="457200" indent="-457200">
              <a:buFont typeface="+mj-lt"/>
              <a:buAutoNum type="arabicPeriod"/>
            </a:pPr>
            <a:r>
              <a:rPr lang="en-US" sz="2400" b="0" dirty="0"/>
              <a:t>Leaders accept and promulgate the consensus view of history.  They don’t try to change the past.</a:t>
            </a:r>
          </a:p>
          <a:p>
            <a:pPr marL="457200" indent="-457200">
              <a:buFont typeface="+mj-lt"/>
              <a:buAutoNum type="arabicPeriod"/>
            </a:pPr>
            <a:r>
              <a:rPr lang="en-US" sz="2400" b="0" dirty="0"/>
              <a:t>Leaders decide and apply their decisions consistently.</a:t>
            </a:r>
          </a:p>
          <a:p>
            <a:pPr marL="0" indent="0">
              <a:buNone/>
            </a:pPr>
            <a:r>
              <a:rPr lang="en-US" b="1" dirty="0"/>
              <a:t>Trust in our leaders is crucial.  </a:t>
            </a:r>
            <a:r>
              <a:rPr lang="en-US" dirty="0"/>
              <a:t>(fail-stop model)</a:t>
            </a:r>
            <a:endParaRPr lang="en-US" sz="2400" b="1" dirty="0"/>
          </a:p>
          <a:p>
            <a:pPr marL="0" indent="0">
              <a:buNone/>
            </a:pPr>
            <a:r>
              <a:rPr lang="en-US" sz="2400" b="1" dirty="0"/>
              <a:t>But</a:t>
            </a:r>
            <a:r>
              <a:rPr lang="en-US" sz="2400" b="0" dirty="0"/>
              <a:t>: leader may </a:t>
            </a:r>
            <a:r>
              <a:rPr lang="en-US" sz="2400" dirty="0"/>
              <a:t>fail</a:t>
            </a:r>
            <a:r>
              <a:rPr lang="en-US" sz="2400" b="0" dirty="0"/>
              <a:t> or be </a:t>
            </a:r>
            <a:r>
              <a:rPr lang="en-US" sz="2400" dirty="0"/>
              <a:t>partitioned</a:t>
            </a:r>
            <a:r>
              <a:rPr lang="en-US" sz="2400" b="0" dirty="0"/>
              <a:t> from the followers.</a:t>
            </a:r>
          </a:p>
        </p:txBody>
      </p:sp>
    </p:spTree>
    <p:extLst>
      <p:ext uri="{BB962C8B-B14F-4D97-AF65-F5344CB8AC3E}">
        <p14:creationId xmlns:p14="http://schemas.microsoft.com/office/powerpoint/2010/main" val="1717603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leader failure</a:t>
            </a:r>
          </a:p>
        </p:txBody>
      </p:sp>
      <p:sp>
        <p:nvSpPr>
          <p:cNvPr id="3" name="Content Placeholder 2"/>
          <p:cNvSpPr>
            <a:spLocks noGrp="1"/>
          </p:cNvSpPr>
          <p:nvPr>
            <p:ph idx="1"/>
          </p:nvPr>
        </p:nvSpPr>
        <p:spPr>
          <a:xfrm>
            <a:off x="457200" y="1600201"/>
            <a:ext cx="8226425" cy="2305050"/>
          </a:xfrm>
        </p:spPr>
        <p:txBody>
          <a:bodyPr/>
          <a:lstStyle/>
          <a:p>
            <a:r>
              <a:rPr lang="en-US" sz="2400" b="0" dirty="0"/>
              <a:t>Leader sends an </a:t>
            </a:r>
            <a:r>
              <a:rPr lang="en-US" sz="2400" b="0" dirty="0" err="1"/>
              <a:t>AppendEntries</a:t>
            </a:r>
            <a:r>
              <a:rPr lang="en-US" sz="2400" b="0" dirty="0"/>
              <a:t> at regular intervals, even if there are no new op requests. </a:t>
            </a:r>
            <a:r>
              <a:rPr lang="en-US" sz="2400" dirty="0"/>
              <a:t> </a:t>
            </a:r>
          </a:p>
          <a:p>
            <a:pPr lvl="1"/>
            <a:r>
              <a:rPr lang="en-US" sz="2000" b="0" dirty="0"/>
              <a:t>Called </a:t>
            </a:r>
            <a:r>
              <a:rPr lang="en-US" sz="2000" dirty="0"/>
              <a:t>heartbeat</a:t>
            </a:r>
            <a:r>
              <a:rPr lang="en-US" sz="2000" b="0" dirty="0"/>
              <a:t> or </a:t>
            </a:r>
            <a:r>
              <a:rPr lang="en-US" sz="2000" dirty="0"/>
              <a:t>ping</a:t>
            </a:r>
            <a:r>
              <a:rPr lang="en-US" sz="2000" b="0" dirty="0"/>
              <a:t> or keepalive.</a:t>
            </a:r>
            <a:endParaRPr lang="en-US" sz="2000" dirty="0"/>
          </a:p>
          <a:p>
            <a:r>
              <a:rPr lang="en-US" sz="2400" b="0" dirty="0"/>
              <a:t>Followers set timers.  If timer fires with no heartbeat, abandon the leader and initiate </a:t>
            </a:r>
            <a:r>
              <a:rPr lang="en-US" sz="2400" dirty="0"/>
              <a:t>leader election</a:t>
            </a:r>
            <a:r>
              <a:rPr lang="en-US" sz="2400" b="0" dirty="0"/>
              <a:t>.</a:t>
            </a:r>
          </a:p>
        </p:txBody>
      </p:sp>
      <p:grpSp>
        <p:nvGrpSpPr>
          <p:cNvPr id="10" name="Group 9"/>
          <p:cNvGrpSpPr/>
          <p:nvPr/>
        </p:nvGrpSpPr>
        <p:grpSpPr>
          <a:xfrm>
            <a:off x="533400" y="3962400"/>
            <a:ext cx="1584386" cy="1447800"/>
            <a:chOff x="3180272" y="2514600"/>
            <a:chExt cx="2001328" cy="1828798"/>
          </a:xfrm>
        </p:grpSpPr>
        <p:sp>
          <p:nvSpPr>
            <p:cNvPr id="11" name="Rounded Rectangle 10"/>
            <p:cNvSpPr/>
            <p:nvPr/>
          </p:nvSpPr>
          <p:spPr bwMode="auto">
            <a:xfrm>
              <a:off x="3988498" y="2514600"/>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12" name="Rounded Rectangle 11"/>
            <p:cNvSpPr/>
            <p:nvPr/>
          </p:nvSpPr>
          <p:spPr bwMode="auto">
            <a:xfrm>
              <a:off x="4719755" y="305076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13" name="Rounded Rectangle 5"/>
            <p:cNvSpPr/>
            <p:nvPr/>
          </p:nvSpPr>
          <p:spPr bwMode="auto">
            <a:xfrm>
              <a:off x="4411859" y="385501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14" name="Rounded Rectangle 5"/>
            <p:cNvSpPr/>
            <p:nvPr/>
          </p:nvSpPr>
          <p:spPr bwMode="auto">
            <a:xfrm>
              <a:off x="3180272" y="305076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15" name="Oval 14"/>
            <p:cNvSpPr/>
            <p:nvPr/>
          </p:nvSpPr>
          <p:spPr bwMode="auto">
            <a:xfrm>
              <a:off x="3352802" y="3567021"/>
              <a:ext cx="776378" cy="776377"/>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059"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cxnSp>
          <p:nvCxnSpPr>
            <p:cNvPr id="16" name="Straight Arrow Connector 15"/>
            <p:cNvCxnSpPr/>
            <p:nvPr/>
          </p:nvCxnSpPr>
          <p:spPr bwMode="auto">
            <a:xfrm flipH="1" flipV="1">
              <a:off x="3637471" y="3429001"/>
              <a:ext cx="304799" cy="380999"/>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7" name="Straight Arrow Connector 16"/>
            <p:cNvCxnSpPr>
              <a:endCxn id="11" idx="2"/>
            </p:cNvCxnSpPr>
            <p:nvPr/>
          </p:nvCxnSpPr>
          <p:spPr bwMode="auto">
            <a:xfrm flipV="1">
              <a:off x="3942270" y="2916723"/>
              <a:ext cx="277151" cy="893277"/>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8" name="Straight Arrow Connector 17"/>
            <p:cNvCxnSpPr>
              <a:endCxn id="12" idx="1"/>
            </p:cNvCxnSpPr>
            <p:nvPr/>
          </p:nvCxnSpPr>
          <p:spPr bwMode="auto">
            <a:xfrm flipV="1">
              <a:off x="3942270" y="3251824"/>
              <a:ext cx="777485" cy="558176"/>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9" name="Oval 18"/>
            <p:cNvSpPr/>
            <p:nvPr/>
          </p:nvSpPr>
          <p:spPr bwMode="auto">
            <a:xfrm flipH="1">
              <a:off x="3713670" y="3962400"/>
              <a:ext cx="45719" cy="76200"/>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059"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cxnSp>
          <p:nvCxnSpPr>
            <p:cNvPr id="20" name="Straight Arrow Connector 19"/>
            <p:cNvCxnSpPr/>
            <p:nvPr/>
          </p:nvCxnSpPr>
          <p:spPr bwMode="auto">
            <a:xfrm>
              <a:off x="3942270" y="3810000"/>
              <a:ext cx="457200" cy="7620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21" name="Rounded Rectangle 5"/>
            <p:cNvSpPr/>
            <p:nvPr/>
          </p:nvSpPr>
          <p:spPr bwMode="auto">
            <a:xfrm>
              <a:off x="3488167" y="3865077"/>
              <a:ext cx="461845" cy="402123"/>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grpSp>
      <p:sp>
        <p:nvSpPr>
          <p:cNvPr id="23" name="Rounded Rectangle 22"/>
          <p:cNvSpPr/>
          <p:nvPr/>
        </p:nvSpPr>
        <p:spPr bwMode="auto">
          <a:xfrm>
            <a:off x="3464517" y="3962400"/>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24" name="Rounded Rectangle 23"/>
          <p:cNvSpPr/>
          <p:nvPr/>
        </p:nvSpPr>
        <p:spPr bwMode="auto">
          <a:xfrm>
            <a:off x="4043429" y="43868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25" name="Rounded Rectangle 5"/>
          <p:cNvSpPr/>
          <p:nvPr/>
        </p:nvSpPr>
        <p:spPr bwMode="auto">
          <a:xfrm>
            <a:off x="3799678" y="5023561"/>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26" name="Rounded Rectangle 5"/>
          <p:cNvSpPr/>
          <p:nvPr/>
        </p:nvSpPr>
        <p:spPr bwMode="auto">
          <a:xfrm>
            <a:off x="2824671" y="43868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27" name="Oval 26"/>
          <p:cNvSpPr/>
          <p:nvPr/>
        </p:nvSpPr>
        <p:spPr bwMode="auto">
          <a:xfrm>
            <a:off x="2961257" y="4795568"/>
            <a:ext cx="614633" cy="61463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059"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sp>
        <p:nvSpPr>
          <p:cNvPr id="31" name="Oval 30"/>
          <p:cNvSpPr/>
          <p:nvPr/>
        </p:nvSpPr>
        <p:spPr bwMode="auto">
          <a:xfrm flipH="1">
            <a:off x="3246945" y="5108576"/>
            <a:ext cx="36194" cy="60325"/>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059"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sp>
        <p:nvSpPr>
          <p:cNvPr id="33" name="Rounded Rectangle 5"/>
          <p:cNvSpPr/>
          <p:nvPr/>
        </p:nvSpPr>
        <p:spPr bwMode="auto">
          <a:xfrm>
            <a:off x="3068421" y="5031529"/>
            <a:ext cx="365628" cy="318348"/>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77" name="Rounded Rectangle 76"/>
          <p:cNvSpPr/>
          <p:nvPr/>
        </p:nvSpPr>
        <p:spPr bwMode="auto">
          <a:xfrm>
            <a:off x="7513660" y="3962400"/>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78" name="Rounded Rectangle 77"/>
          <p:cNvSpPr/>
          <p:nvPr/>
        </p:nvSpPr>
        <p:spPr bwMode="auto">
          <a:xfrm>
            <a:off x="8092572" y="43868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79" name="Rounded Rectangle 5"/>
          <p:cNvSpPr/>
          <p:nvPr/>
        </p:nvSpPr>
        <p:spPr bwMode="auto">
          <a:xfrm>
            <a:off x="7848821" y="5023561"/>
            <a:ext cx="365628" cy="318348"/>
          </a:xfrm>
          <a:prstGeom prst="roundRect">
            <a:avLst/>
          </a:prstGeom>
          <a:solidFill>
            <a:srgbClr val="800000"/>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81" name="Oval 80"/>
          <p:cNvSpPr/>
          <p:nvPr/>
        </p:nvSpPr>
        <p:spPr bwMode="auto">
          <a:xfrm>
            <a:off x="7010400" y="4795568"/>
            <a:ext cx="614633" cy="61463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059"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cxnSp>
        <p:nvCxnSpPr>
          <p:cNvPr id="90" name="Straight Arrow Connector 89"/>
          <p:cNvCxnSpPr/>
          <p:nvPr/>
        </p:nvCxnSpPr>
        <p:spPr bwMode="auto">
          <a:xfrm flipV="1">
            <a:off x="7915611" y="4727575"/>
            <a:ext cx="241299" cy="301625"/>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91" name="Straight Arrow Connector 90"/>
          <p:cNvCxnSpPr/>
          <p:nvPr/>
        </p:nvCxnSpPr>
        <p:spPr bwMode="auto">
          <a:xfrm flipH="1" flipV="1">
            <a:off x="7696200" y="4322021"/>
            <a:ext cx="219411" cy="707178"/>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99" name="TextBox 98"/>
          <p:cNvSpPr txBox="1"/>
          <p:nvPr/>
        </p:nvSpPr>
        <p:spPr>
          <a:xfrm>
            <a:off x="533400" y="5486400"/>
            <a:ext cx="1676400" cy="646331"/>
          </a:xfrm>
          <a:prstGeom prst="rect">
            <a:avLst/>
          </a:prstGeom>
          <a:noFill/>
        </p:spPr>
        <p:txBody>
          <a:bodyPr wrap="square" rtlCol="0">
            <a:spAutoFit/>
          </a:bodyPr>
          <a:lstStyle/>
          <a:p>
            <a:r>
              <a:rPr lang="en-US" sz="1800" dirty="0">
                <a:solidFill>
                  <a:schemeClr val="tx1"/>
                </a:solidFill>
              </a:rPr>
              <a:t>A happy group of 5 replicas.</a:t>
            </a:r>
          </a:p>
        </p:txBody>
      </p:sp>
      <p:sp>
        <p:nvSpPr>
          <p:cNvPr id="100" name="TextBox 99"/>
          <p:cNvSpPr txBox="1"/>
          <p:nvPr/>
        </p:nvSpPr>
        <p:spPr>
          <a:xfrm>
            <a:off x="2514600" y="5486400"/>
            <a:ext cx="2362200" cy="646331"/>
          </a:xfrm>
          <a:prstGeom prst="rect">
            <a:avLst/>
          </a:prstGeom>
          <a:noFill/>
        </p:spPr>
        <p:txBody>
          <a:bodyPr wrap="square" rtlCol="0">
            <a:spAutoFit/>
          </a:bodyPr>
          <a:lstStyle/>
          <a:p>
            <a:r>
              <a:rPr lang="en-US" sz="1800" dirty="0">
                <a:solidFill>
                  <a:schemeClr val="tx1"/>
                </a:solidFill>
              </a:rPr>
              <a:t>Suppose leader and another replica fail.</a:t>
            </a:r>
          </a:p>
        </p:txBody>
      </p:sp>
      <p:sp>
        <p:nvSpPr>
          <p:cNvPr id="101" name="TextBox 100"/>
          <p:cNvSpPr txBox="1"/>
          <p:nvPr/>
        </p:nvSpPr>
        <p:spPr>
          <a:xfrm>
            <a:off x="7010400" y="5511225"/>
            <a:ext cx="1981200" cy="1200329"/>
          </a:xfrm>
          <a:prstGeom prst="rect">
            <a:avLst/>
          </a:prstGeom>
          <a:noFill/>
        </p:spPr>
        <p:txBody>
          <a:bodyPr wrap="square" rtlCol="0">
            <a:spAutoFit/>
          </a:bodyPr>
          <a:lstStyle/>
          <a:p>
            <a:r>
              <a:rPr lang="en-US" sz="1800" dirty="0">
                <a:solidFill>
                  <a:schemeClr val="tx1"/>
                </a:solidFill>
              </a:rPr>
              <a:t>The group elects L2 as leader.</a:t>
            </a:r>
          </a:p>
          <a:p>
            <a:r>
              <a:rPr lang="en-US" sz="1800" b="1" dirty="0">
                <a:solidFill>
                  <a:schemeClr val="tx1"/>
                </a:solidFill>
              </a:rPr>
              <a:t>Fail over.</a:t>
            </a:r>
          </a:p>
          <a:p>
            <a:r>
              <a:rPr lang="en-US" sz="1800" b="1" dirty="0">
                <a:solidFill>
                  <a:schemeClr val="tx1"/>
                </a:solidFill>
              </a:rPr>
              <a:t>Keep going</a:t>
            </a:r>
            <a:r>
              <a:rPr lang="en-US" sz="1800" dirty="0">
                <a:solidFill>
                  <a:schemeClr val="tx1"/>
                </a:solidFill>
              </a:rPr>
              <a:t>.</a:t>
            </a:r>
          </a:p>
        </p:txBody>
      </p:sp>
      <p:sp>
        <p:nvSpPr>
          <p:cNvPr id="103" name="TextBox 102"/>
          <p:cNvSpPr txBox="1"/>
          <p:nvPr/>
        </p:nvSpPr>
        <p:spPr>
          <a:xfrm>
            <a:off x="304800" y="4953000"/>
            <a:ext cx="457200" cy="369332"/>
          </a:xfrm>
          <a:prstGeom prst="rect">
            <a:avLst/>
          </a:prstGeom>
          <a:noFill/>
        </p:spPr>
        <p:txBody>
          <a:bodyPr wrap="square" rtlCol="0">
            <a:spAutoFit/>
          </a:bodyPr>
          <a:lstStyle/>
          <a:p>
            <a:r>
              <a:rPr lang="en-US" sz="1800" b="1" dirty="0">
                <a:solidFill>
                  <a:schemeClr val="tx1"/>
                </a:solidFill>
              </a:rPr>
              <a:t>L1</a:t>
            </a:r>
            <a:endParaRPr lang="en-US" sz="1600" b="1" dirty="0">
              <a:solidFill>
                <a:schemeClr val="tx1"/>
              </a:solidFill>
            </a:endParaRPr>
          </a:p>
        </p:txBody>
      </p:sp>
      <p:sp>
        <p:nvSpPr>
          <p:cNvPr id="104" name="TextBox 103"/>
          <p:cNvSpPr txBox="1"/>
          <p:nvPr/>
        </p:nvSpPr>
        <p:spPr>
          <a:xfrm>
            <a:off x="8229600" y="5040868"/>
            <a:ext cx="457200" cy="369332"/>
          </a:xfrm>
          <a:prstGeom prst="rect">
            <a:avLst/>
          </a:prstGeom>
          <a:noFill/>
        </p:spPr>
        <p:txBody>
          <a:bodyPr wrap="square" rtlCol="0">
            <a:spAutoFit/>
          </a:bodyPr>
          <a:lstStyle/>
          <a:p>
            <a:r>
              <a:rPr lang="en-US" sz="1800" b="1" dirty="0">
                <a:solidFill>
                  <a:schemeClr val="tx1"/>
                </a:solidFill>
              </a:rPr>
              <a:t>L2</a:t>
            </a:r>
            <a:endParaRPr lang="en-US" sz="1600" b="1" dirty="0">
              <a:solidFill>
                <a:schemeClr val="tx1"/>
              </a:solidFill>
            </a:endParaRPr>
          </a:p>
        </p:txBody>
      </p:sp>
      <p:sp>
        <p:nvSpPr>
          <p:cNvPr id="60" name="Text Box 41">
            <a:extLst>
              <a:ext uri="{FF2B5EF4-FFF2-40B4-BE49-F238E27FC236}">
                <a16:creationId xmlns:a16="http://schemas.microsoft.com/office/drawing/2014/main" id="{5F2ED066-B0AE-2847-B7CD-D176F56D4689}"/>
              </a:ext>
            </a:extLst>
          </p:cNvPr>
          <p:cNvSpPr txBox="1">
            <a:spLocks noChangeArrowheads="1"/>
          </p:cNvSpPr>
          <p:nvPr/>
        </p:nvSpPr>
        <p:spPr bwMode="auto">
          <a:xfrm>
            <a:off x="2964601" y="4828112"/>
            <a:ext cx="561372"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r>
              <a:rPr lang="en-US" sz="4400" b="1" dirty="0">
                <a:solidFill>
                  <a:srgbClr val="CC0000"/>
                </a:solidFill>
              </a:rPr>
              <a:t>X</a:t>
            </a:r>
          </a:p>
        </p:txBody>
      </p:sp>
      <p:sp>
        <p:nvSpPr>
          <p:cNvPr id="61" name="Text Box 14">
            <a:extLst>
              <a:ext uri="{FF2B5EF4-FFF2-40B4-BE49-F238E27FC236}">
                <a16:creationId xmlns:a16="http://schemas.microsoft.com/office/drawing/2014/main" id="{FD0517F0-664A-0244-8BEB-81225A2E0723}"/>
              </a:ext>
            </a:extLst>
          </p:cNvPr>
          <p:cNvSpPr txBox="1">
            <a:spLocks noChangeArrowheads="1"/>
          </p:cNvSpPr>
          <p:nvPr/>
        </p:nvSpPr>
        <p:spPr bwMode="auto">
          <a:xfrm flipH="1">
            <a:off x="5192143" y="4530947"/>
            <a:ext cx="624154" cy="369332"/>
          </a:xfrm>
          <a:prstGeom prst="rect">
            <a:avLst/>
          </a:prstGeom>
          <a:noFill/>
          <a:ln w="15875">
            <a:noFill/>
            <a:miter lim="800000"/>
            <a:headEnd type="none" w="sm" len="sm"/>
            <a:tailEnd type="none" w="sm" len="sm"/>
          </a:ln>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r>
              <a:rPr lang="en-US" sz="1800" dirty="0">
                <a:solidFill>
                  <a:srgbClr val="800000"/>
                </a:solidFill>
              </a:rPr>
              <a:t>???</a:t>
            </a:r>
            <a:endParaRPr lang="en-US" sz="2000" dirty="0">
              <a:solidFill>
                <a:srgbClr val="800000"/>
              </a:solidFill>
            </a:endParaRPr>
          </a:p>
        </p:txBody>
      </p:sp>
      <p:sp>
        <p:nvSpPr>
          <p:cNvPr id="62" name="Cloud Callout 38">
            <a:extLst>
              <a:ext uri="{FF2B5EF4-FFF2-40B4-BE49-F238E27FC236}">
                <a16:creationId xmlns:a16="http://schemas.microsoft.com/office/drawing/2014/main" id="{45A9649A-9EF2-2041-9962-5E0462496E4A}"/>
              </a:ext>
            </a:extLst>
          </p:cNvPr>
          <p:cNvSpPr>
            <a:spLocks noChangeArrowheads="1"/>
          </p:cNvSpPr>
          <p:nvPr/>
        </p:nvSpPr>
        <p:spPr bwMode="auto">
          <a:xfrm flipH="1">
            <a:off x="5193741" y="4501855"/>
            <a:ext cx="520816" cy="451145"/>
          </a:xfrm>
          <a:prstGeom prst="cloudCallout">
            <a:avLst>
              <a:gd name="adj1" fmla="val -43775"/>
              <a:gd name="adj2" fmla="val 89076"/>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pPr>
              <a:buClr>
                <a:srgbClr val="000000"/>
              </a:buClr>
              <a:buSzPct val="100000"/>
              <a:buFont typeface="Times New Roman" charset="0"/>
              <a:buNone/>
            </a:pPr>
            <a:endParaRPr lang="en-US" sz="1800">
              <a:cs typeface="Arial" charset="0"/>
            </a:endParaRPr>
          </a:p>
        </p:txBody>
      </p:sp>
      <p:sp>
        <p:nvSpPr>
          <p:cNvPr id="63" name="Text Box 41">
            <a:extLst>
              <a:ext uri="{FF2B5EF4-FFF2-40B4-BE49-F238E27FC236}">
                <a16:creationId xmlns:a16="http://schemas.microsoft.com/office/drawing/2014/main" id="{23AD0BCA-A4FF-5047-A9CE-9C2192FA6A3C}"/>
              </a:ext>
            </a:extLst>
          </p:cNvPr>
          <p:cNvSpPr txBox="1">
            <a:spLocks noChangeArrowheads="1"/>
          </p:cNvSpPr>
          <p:nvPr/>
        </p:nvSpPr>
        <p:spPr bwMode="auto">
          <a:xfrm>
            <a:off x="2729857" y="4153438"/>
            <a:ext cx="561372"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r>
              <a:rPr lang="en-US" sz="4400" b="1" dirty="0">
                <a:solidFill>
                  <a:srgbClr val="CC0000"/>
                </a:solidFill>
              </a:rPr>
              <a:t>X</a:t>
            </a:r>
          </a:p>
        </p:txBody>
      </p:sp>
      <p:sp>
        <p:nvSpPr>
          <p:cNvPr id="64" name="Rounded Rectangle 63">
            <a:extLst>
              <a:ext uri="{FF2B5EF4-FFF2-40B4-BE49-F238E27FC236}">
                <a16:creationId xmlns:a16="http://schemas.microsoft.com/office/drawing/2014/main" id="{E1CCF1A5-6B96-3D40-B134-C43E0998A8A4}"/>
              </a:ext>
            </a:extLst>
          </p:cNvPr>
          <p:cNvSpPr/>
          <p:nvPr/>
        </p:nvSpPr>
        <p:spPr bwMode="auto">
          <a:xfrm>
            <a:off x="5380060" y="3987225"/>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65" name="Rounded Rectangle 64">
            <a:extLst>
              <a:ext uri="{FF2B5EF4-FFF2-40B4-BE49-F238E27FC236}">
                <a16:creationId xmlns:a16="http://schemas.microsoft.com/office/drawing/2014/main" id="{CAC81CB9-2A81-4E41-837A-7041DE46A976}"/>
              </a:ext>
            </a:extLst>
          </p:cNvPr>
          <p:cNvSpPr/>
          <p:nvPr/>
        </p:nvSpPr>
        <p:spPr bwMode="auto">
          <a:xfrm>
            <a:off x="5958972" y="4411687"/>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66" name="Rounded Rectangle 5">
            <a:extLst>
              <a:ext uri="{FF2B5EF4-FFF2-40B4-BE49-F238E27FC236}">
                <a16:creationId xmlns:a16="http://schemas.microsoft.com/office/drawing/2014/main" id="{AD52B113-8580-CE4A-BDB3-5F9516153C3B}"/>
              </a:ext>
            </a:extLst>
          </p:cNvPr>
          <p:cNvSpPr/>
          <p:nvPr/>
        </p:nvSpPr>
        <p:spPr bwMode="auto">
          <a:xfrm>
            <a:off x="5715221" y="5048386"/>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67" name="TextBox 66">
            <a:extLst>
              <a:ext uri="{FF2B5EF4-FFF2-40B4-BE49-F238E27FC236}">
                <a16:creationId xmlns:a16="http://schemas.microsoft.com/office/drawing/2014/main" id="{533EC8D2-1F0A-C14F-BDE0-0475D1BC7F30}"/>
              </a:ext>
            </a:extLst>
          </p:cNvPr>
          <p:cNvSpPr txBox="1"/>
          <p:nvPr/>
        </p:nvSpPr>
        <p:spPr>
          <a:xfrm>
            <a:off x="5029201" y="5481637"/>
            <a:ext cx="1676400" cy="646331"/>
          </a:xfrm>
          <a:prstGeom prst="rect">
            <a:avLst/>
          </a:prstGeom>
          <a:noFill/>
        </p:spPr>
        <p:txBody>
          <a:bodyPr wrap="square" rtlCol="0">
            <a:spAutoFit/>
          </a:bodyPr>
          <a:lstStyle/>
          <a:p>
            <a:r>
              <a:rPr lang="en-US" sz="1800" dirty="0">
                <a:solidFill>
                  <a:schemeClr val="tx1"/>
                </a:solidFill>
              </a:rPr>
              <a:t>Time out!!!</a:t>
            </a:r>
          </a:p>
          <a:p>
            <a:r>
              <a:rPr lang="en-US" sz="1800" dirty="0">
                <a:solidFill>
                  <a:schemeClr val="tx1"/>
                </a:solidFill>
              </a:rPr>
              <a:t>Where is L1?</a:t>
            </a:r>
          </a:p>
        </p:txBody>
      </p:sp>
    </p:spTree>
    <p:extLst>
      <p:ext uri="{BB962C8B-B14F-4D97-AF65-F5344CB8AC3E}">
        <p14:creationId xmlns:p14="http://schemas.microsoft.com/office/powerpoint/2010/main" val="4231566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1871008"/>
            <a:ext cx="6019800" cy="2308324"/>
          </a:xfrm>
          <a:prstGeom prst="rect">
            <a:avLst/>
          </a:prstGeom>
          <a:solidFill>
            <a:schemeClr val="bg1">
              <a:lumMod val="85000"/>
            </a:schemeClr>
          </a:solidFill>
        </p:spPr>
        <p:txBody>
          <a:bodyPr wrap="square" rtlCol="0">
            <a:spAutoFit/>
          </a:bodyPr>
          <a:lstStyle/>
          <a:p>
            <a:pPr marL="457200" indent="-457200">
              <a:buFont typeface="+mj-lt"/>
              <a:buAutoNum type="arabicPeriod"/>
            </a:pPr>
            <a:r>
              <a:rPr lang="en-US" dirty="0">
                <a:solidFill>
                  <a:srgbClr val="003367">
                    <a:lumMod val="50000"/>
                  </a:srgbClr>
                </a:solidFill>
              </a:rPr>
              <a:t>If leader appears failed and now is a good time to run, </a:t>
            </a:r>
            <a:r>
              <a:rPr lang="en-US" b="1" dirty="0">
                <a:solidFill>
                  <a:srgbClr val="003367">
                    <a:lumMod val="50000"/>
                  </a:srgbClr>
                </a:solidFill>
              </a:rPr>
              <a:t>declare candidacy</a:t>
            </a:r>
            <a:r>
              <a:rPr lang="en-US" dirty="0">
                <a:solidFill>
                  <a:srgbClr val="003367">
                    <a:lumMod val="50000"/>
                  </a:srgbClr>
                </a:solidFill>
              </a:rPr>
              <a:t>.</a:t>
            </a:r>
          </a:p>
          <a:p>
            <a:pPr marL="457200" indent="-457200">
              <a:buFont typeface="+mj-lt"/>
              <a:buAutoNum type="arabicPeriod"/>
            </a:pPr>
            <a:r>
              <a:rPr lang="en-US" dirty="0">
                <a:solidFill>
                  <a:srgbClr val="003367">
                    <a:lumMod val="50000"/>
                  </a:srgbClr>
                </a:solidFill>
              </a:rPr>
              <a:t>Become leader by </a:t>
            </a:r>
            <a:r>
              <a:rPr lang="en-US" b="1" dirty="0">
                <a:solidFill>
                  <a:srgbClr val="003367">
                    <a:lumMod val="50000"/>
                  </a:srgbClr>
                </a:solidFill>
              </a:rPr>
              <a:t>majority</a:t>
            </a:r>
            <a:r>
              <a:rPr lang="en-US" dirty="0">
                <a:solidFill>
                  <a:srgbClr val="003367">
                    <a:lumMod val="50000"/>
                  </a:srgbClr>
                </a:solidFill>
              </a:rPr>
              <a:t> vote.</a:t>
            </a:r>
          </a:p>
          <a:p>
            <a:pPr marL="457200" indent="-457200">
              <a:buFontTx/>
              <a:buAutoNum type="arabicPeriod"/>
            </a:pPr>
            <a:r>
              <a:rPr lang="en-US" dirty="0">
                <a:solidFill>
                  <a:srgbClr val="003367">
                    <a:lumMod val="50000"/>
                  </a:srgbClr>
                </a:solidFill>
              </a:rPr>
              <a:t>Discover and affirm history.</a:t>
            </a:r>
          </a:p>
          <a:p>
            <a:pPr marL="457200" indent="-457200">
              <a:buFontTx/>
              <a:buAutoNum type="arabicPeriod"/>
            </a:pPr>
            <a:r>
              <a:rPr lang="en-US" dirty="0">
                <a:solidFill>
                  <a:srgbClr val="003367">
                    <a:lumMod val="50000"/>
                  </a:srgbClr>
                </a:solidFill>
              </a:rPr>
              <a:t>Propose values for new log slots in order; notify others if majority accepts.</a:t>
            </a:r>
          </a:p>
        </p:txBody>
      </p:sp>
      <p:sp>
        <p:nvSpPr>
          <p:cNvPr id="3" name="TextBox 2"/>
          <p:cNvSpPr txBox="1"/>
          <p:nvPr/>
        </p:nvSpPr>
        <p:spPr>
          <a:xfrm>
            <a:off x="3048000" y="4538008"/>
            <a:ext cx="5990972" cy="1938992"/>
          </a:xfrm>
          <a:prstGeom prst="rect">
            <a:avLst/>
          </a:prstGeom>
          <a:solidFill>
            <a:schemeClr val="bg1">
              <a:lumMod val="85000"/>
            </a:schemeClr>
          </a:solidFill>
        </p:spPr>
        <p:txBody>
          <a:bodyPr wrap="square" rtlCol="0">
            <a:spAutoFit/>
          </a:bodyPr>
          <a:lstStyle/>
          <a:p>
            <a:pPr marL="457200" indent="-457200">
              <a:buFont typeface="+mj-lt"/>
              <a:buAutoNum type="arabicPeriod"/>
            </a:pPr>
            <a:r>
              <a:rPr lang="en-US" dirty="0">
                <a:solidFill>
                  <a:srgbClr val="003367">
                    <a:lumMod val="50000"/>
                  </a:srgbClr>
                </a:solidFill>
              </a:rPr>
              <a:t>Adopt leader.</a:t>
            </a:r>
          </a:p>
          <a:p>
            <a:pPr marL="457200" indent="-457200">
              <a:buFontTx/>
              <a:buAutoNum type="arabicPeriod"/>
            </a:pPr>
            <a:r>
              <a:rPr lang="en-US" dirty="0">
                <a:solidFill>
                  <a:srgbClr val="003367">
                    <a:lumMod val="50000"/>
                  </a:srgbClr>
                </a:solidFill>
              </a:rPr>
              <a:t>Tell it your history.</a:t>
            </a:r>
          </a:p>
          <a:p>
            <a:pPr marL="457200" indent="-457200">
              <a:buFontTx/>
              <a:buAutoNum type="arabicPeriod"/>
            </a:pPr>
            <a:r>
              <a:rPr lang="en-US" dirty="0">
                <a:solidFill>
                  <a:srgbClr val="003367">
                    <a:lumMod val="50000"/>
                  </a:srgbClr>
                </a:solidFill>
              </a:rPr>
              <a:t>Accept whatever the leader says.</a:t>
            </a:r>
          </a:p>
          <a:p>
            <a:pPr marL="457200" indent="-457200">
              <a:buFontTx/>
              <a:buAutoNum type="arabicPeriod"/>
            </a:pPr>
            <a:r>
              <a:rPr lang="en-US" dirty="0">
                <a:solidFill>
                  <a:srgbClr val="003367">
                    <a:lumMod val="50000"/>
                  </a:srgbClr>
                </a:solidFill>
              </a:rPr>
              <a:t>Write it all down.</a:t>
            </a:r>
          </a:p>
          <a:p>
            <a:pPr marL="457200" indent="-457200">
              <a:buFontTx/>
              <a:buAutoNum type="arabicPeriod"/>
            </a:pPr>
            <a:r>
              <a:rPr lang="en-US" dirty="0">
                <a:solidFill>
                  <a:srgbClr val="003367">
                    <a:lumMod val="50000"/>
                  </a:srgbClr>
                </a:solidFill>
              </a:rPr>
              <a:t>If a new leader appears, </a:t>
            </a:r>
            <a:r>
              <a:rPr lang="en-US" b="1" dirty="0" err="1">
                <a:solidFill>
                  <a:srgbClr val="003367">
                    <a:lumMod val="50000"/>
                  </a:srgbClr>
                </a:solidFill>
              </a:rPr>
              <a:t>goto</a:t>
            </a:r>
            <a:r>
              <a:rPr lang="en-US" dirty="0">
                <a:solidFill>
                  <a:srgbClr val="003367">
                    <a:lumMod val="50000"/>
                  </a:srgbClr>
                </a:solidFill>
              </a:rPr>
              <a:t> step 1.</a:t>
            </a:r>
          </a:p>
        </p:txBody>
      </p:sp>
      <p:sp>
        <p:nvSpPr>
          <p:cNvPr id="4" name="Title 3"/>
          <p:cNvSpPr>
            <a:spLocks noGrp="1"/>
          </p:cNvSpPr>
          <p:nvPr>
            <p:ph type="title"/>
          </p:nvPr>
        </p:nvSpPr>
        <p:spPr>
          <a:xfrm>
            <a:off x="457200" y="-182563"/>
            <a:ext cx="8226425" cy="1554163"/>
          </a:xfrm>
        </p:spPr>
        <p:txBody>
          <a:bodyPr/>
          <a:lstStyle/>
          <a:p>
            <a:r>
              <a:rPr lang="en-US" dirty="0"/>
              <a:t>Consensus</a:t>
            </a:r>
            <a:br>
              <a:rPr lang="en-US" dirty="0"/>
            </a:br>
            <a:r>
              <a:rPr lang="en-US" dirty="0"/>
              <a:t>oversimplified</a:t>
            </a:r>
          </a:p>
        </p:txBody>
      </p:sp>
      <p:pic>
        <p:nvPicPr>
          <p:cNvPr id="6" name="Picture 5"/>
          <p:cNvPicPr>
            <a:picLocks noChangeAspect="1"/>
          </p:cNvPicPr>
          <p:nvPr/>
        </p:nvPicPr>
        <p:blipFill>
          <a:blip r:embed="rId2"/>
          <a:stretch>
            <a:fillRect/>
          </a:stretch>
        </p:blipFill>
        <p:spPr>
          <a:xfrm>
            <a:off x="381000" y="1676400"/>
            <a:ext cx="2468682" cy="2286000"/>
          </a:xfrm>
          <a:prstGeom prst="rect">
            <a:avLst/>
          </a:prstGeom>
        </p:spPr>
      </p:pic>
      <p:pic>
        <p:nvPicPr>
          <p:cNvPr id="7" name="Picture 6"/>
          <p:cNvPicPr>
            <a:picLocks noChangeAspect="1"/>
          </p:cNvPicPr>
          <p:nvPr/>
        </p:nvPicPr>
        <p:blipFill>
          <a:blip r:embed="rId3"/>
          <a:stretch>
            <a:fillRect/>
          </a:stretch>
        </p:blipFill>
        <p:spPr>
          <a:xfrm>
            <a:off x="457200" y="4495801"/>
            <a:ext cx="1706879" cy="1600199"/>
          </a:xfrm>
          <a:prstGeom prst="rect">
            <a:avLst/>
          </a:prstGeom>
        </p:spPr>
      </p:pic>
    </p:spTree>
    <p:extLst>
      <p:ext uri="{BB962C8B-B14F-4D97-AF65-F5344CB8AC3E}">
        <p14:creationId xmlns:p14="http://schemas.microsoft.com/office/powerpoint/2010/main" val="3953690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The importance of terms (views)</a:t>
            </a:r>
          </a:p>
        </p:txBody>
      </p:sp>
      <p:sp>
        <p:nvSpPr>
          <p:cNvPr id="3" name="Content Placeholder 2"/>
          <p:cNvSpPr>
            <a:spLocks noGrp="1"/>
          </p:cNvSpPr>
          <p:nvPr>
            <p:ph idx="1"/>
          </p:nvPr>
        </p:nvSpPr>
        <p:spPr/>
        <p:txBody>
          <a:bodyPr/>
          <a:lstStyle/>
          <a:p>
            <a:r>
              <a:rPr lang="en-US" sz="2400" b="0" dirty="0"/>
              <a:t>The protocol runs as a sequence of </a:t>
            </a:r>
            <a:r>
              <a:rPr lang="en-US" sz="2400" b="1" dirty="0"/>
              <a:t>terms</a:t>
            </a:r>
            <a:r>
              <a:rPr lang="en-US" sz="2400" b="0" dirty="0"/>
              <a:t> or </a:t>
            </a:r>
            <a:r>
              <a:rPr lang="en-US" sz="2400" b="1" dirty="0"/>
              <a:t>views</a:t>
            </a:r>
            <a:r>
              <a:rPr lang="en-US" sz="2400" b="0" dirty="0"/>
              <a:t>. </a:t>
            </a:r>
            <a:endParaRPr lang="en-US" sz="2000" dirty="0"/>
          </a:p>
          <a:p>
            <a:r>
              <a:rPr lang="en-US" sz="2400" b="0" dirty="0"/>
              <a:t>Failover?  </a:t>
            </a:r>
            <a:r>
              <a:rPr lang="en-US" sz="2400" b="1" dirty="0"/>
              <a:t>View change</a:t>
            </a:r>
            <a:r>
              <a:rPr lang="en-US" sz="2400" b="0" dirty="0"/>
              <a:t>.</a:t>
            </a:r>
          </a:p>
          <a:p>
            <a:r>
              <a:rPr lang="en-US" sz="2400" b="0" dirty="0"/>
              <a:t>Advance to next term.  Elect a new leader (by quorum).</a:t>
            </a:r>
          </a:p>
          <a:p>
            <a:r>
              <a:rPr lang="en-US" sz="2400" b="0" dirty="0"/>
              <a:t>Views/terms are numbered: monotonically increasing.</a:t>
            </a:r>
          </a:p>
          <a:p>
            <a:r>
              <a:rPr lang="en-US" sz="2400" b="0" dirty="0"/>
              <a:t>Every log entry is tagged with its view#.</a:t>
            </a:r>
          </a:p>
          <a:p>
            <a:pPr lvl="1"/>
            <a:r>
              <a:rPr lang="en-US" sz="2000" dirty="0">
                <a:solidFill>
                  <a:schemeClr val="tx1">
                    <a:lumMod val="50000"/>
                  </a:schemeClr>
                </a:solidFill>
              </a:rPr>
              <a:t>(view, index) </a:t>
            </a:r>
            <a:r>
              <a:rPr lang="en-US" sz="2000" b="0" dirty="0">
                <a:solidFill>
                  <a:schemeClr val="tx1">
                    <a:lumMod val="50000"/>
                  </a:schemeClr>
                </a:solidFill>
                <a:sym typeface="Wingdings" pitchFamily="2" charset="2"/>
              </a:rPr>
              <a:t>pair is called a </a:t>
            </a:r>
            <a:r>
              <a:rPr lang="en-US" sz="2000" b="1" dirty="0" err="1">
                <a:solidFill>
                  <a:schemeClr val="tx1">
                    <a:lumMod val="50000"/>
                  </a:schemeClr>
                </a:solidFill>
              </a:rPr>
              <a:t>viewstamp</a:t>
            </a:r>
            <a:endParaRPr lang="en-US" sz="2000" b="1" dirty="0">
              <a:solidFill>
                <a:schemeClr val="tx1">
                  <a:lumMod val="50000"/>
                </a:schemeClr>
              </a:solidFill>
            </a:endParaRPr>
          </a:p>
          <a:p>
            <a:pPr lvl="1"/>
            <a:r>
              <a:rPr lang="en-US" sz="2000" dirty="0">
                <a:solidFill>
                  <a:schemeClr val="tx1">
                    <a:lumMod val="50000"/>
                  </a:schemeClr>
                </a:solidFill>
              </a:rPr>
              <a:t>Replica logs disagree on an entry?  Highest </a:t>
            </a:r>
            <a:r>
              <a:rPr lang="en-US" sz="2000" dirty="0" err="1">
                <a:solidFill>
                  <a:schemeClr val="tx1">
                    <a:lumMod val="50000"/>
                  </a:schemeClr>
                </a:solidFill>
              </a:rPr>
              <a:t>viewstamp</a:t>
            </a:r>
            <a:r>
              <a:rPr lang="en-US" sz="2000" dirty="0">
                <a:solidFill>
                  <a:schemeClr val="tx1">
                    <a:lumMod val="50000"/>
                  </a:schemeClr>
                </a:solidFill>
              </a:rPr>
              <a:t> wins.</a:t>
            </a:r>
          </a:p>
          <a:p>
            <a:endParaRPr lang="en-US" sz="2400" dirty="0"/>
          </a:p>
          <a:p>
            <a:endParaRPr lang="en-US" sz="2400" b="0" dirty="0"/>
          </a:p>
        </p:txBody>
      </p:sp>
      <p:sp>
        <p:nvSpPr>
          <p:cNvPr id="14" name="TextBox 13">
            <a:extLst>
              <a:ext uri="{FF2B5EF4-FFF2-40B4-BE49-F238E27FC236}">
                <a16:creationId xmlns:a16="http://schemas.microsoft.com/office/drawing/2014/main" id="{DC4D2B87-F24D-5440-8751-DA18AA8554DF}"/>
              </a:ext>
            </a:extLst>
          </p:cNvPr>
          <p:cNvSpPr txBox="1"/>
          <p:nvPr/>
        </p:nvSpPr>
        <p:spPr>
          <a:xfrm>
            <a:off x="2240319" y="5011579"/>
            <a:ext cx="628057" cy="246221"/>
          </a:xfrm>
          <a:prstGeom prst="rect">
            <a:avLst/>
          </a:prstGeom>
          <a:noFill/>
        </p:spPr>
        <p:txBody>
          <a:bodyPr wrap="non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rPr>
              <a:t>Term 1</a:t>
            </a:r>
          </a:p>
        </p:txBody>
      </p:sp>
      <p:sp>
        <p:nvSpPr>
          <p:cNvPr id="15" name="TextBox 14">
            <a:extLst>
              <a:ext uri="{FF2B5EF4-FFF2-40B4-BE49-F238E27FC236}">
                <a16:creationId xmlns:a16="http://schemas.microsoft.com/office/drawing/2014/main" id="{EBA347E5-B882-7849-BDCE-6CB3192552D4}"/>
              </a:ext>
            </a:extLst>
          </p:cNvPr>
          <p:cNvSpPr txBox="1"/>
          <p:nvPr/>
        </p:nvSpPr>
        <p:spPr>
          <a:xfrm>
            <a:off x="3557953" y="5011579"/>
            <a:ext cx="628057" cy="246221"/>
          </a:xfrm>
          <a:prstGeom prst="rect">
            <a:avLst/>
          </a:prstGeom>
          <a:noFill/>
        </p:spPr>
        <p:txBody>
          <a:bodyPr wrap="non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rPr>
              <a:t>Term 2</a:t>
            </a:r>
          </a:p>
        </p:txBody>
      </p:sp>
      <p:sp>
        <p:nvSpPr>
          <p:cNvPr id="16" name="TextBox 15">
            <a:extLst>
              <a:ext uri="{FF2B5EF4-FFF2-40B4-BE49-F238E27FC236}">
                <a16:creationId xmlns:a16="http://schemas.microsoft.com/office/drawing/2014/main" id="{BDDA956F-C830-BB42-95C0-7CFDEF800540}"/>
              </a:ext>
            </a:extLst>
          </p:cNvPr>
          <p:cNvSpPr txBox="1"/>
          <p:nvPr/>
        </p:nvSpPr>
        <p:spPr>
          <a:xfrm>
            <a:off x="5240215" y="5011579"/>
            <a:ext cx="685800" cy="246221"/>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rPr>
              <a:t>Term 3</a:t>
            </a:r>
          </a:p>
        </p:txBody>
      </p:sp>
      <p:grpSp>
        <p:nvGrpSpPr>
          <p:cNvPr id="28" name="Group 27">
            <a:extLst>
              <a:ext uri="{FF2B5EF4-FFF2-40B4-BE49-F238E27FC236}">
                <a16:creationId xmlns:a16="http://schemas.microsoft.com/office/drawing/2014/main" id="{6E0FC8FF-D366-4649-9F52-B48AFB7A83C2}"/>
              </a:ext>
            </a:extLst>
          </p:cNvPr>
          <p:cNvGrpSpPr/>
          <p:nvPr/>
        </p:nvGrpSpPr>
        <p:grpSpPr>
          <a:xfrm>
            <a:off x="1600200" y="5334000"/>
            <a:ext cx="5486400" cy="633046"/>
            <a:chOff x="2362200" y="6172200"/>
            <a:chExt cx="3962400" cy="457200"/>
          </a:xfrm>
        </p:grpSpPr>
        <p:sp>
          <p:nvSpPr>
            <p:cNvPr id="29" name="Rectangle 28">
              <a:extLst>
                <a:ext uri="{FF2B5EF4-FFF2-40B4-BE49-F238E27FC236}">
                  <a16:creationId xmlns:a16="http://schemas.microsoft.com/office/drawing/2014/main" id="{B75FAEEE-B7BC-C34B-8BAD-5CA3FA609756}"/>
                </a:ext>
              </a:extLst>
            </p:cNvPr>
            <p:cNvSpPr/>
            <p:nvPr/>
          </p:nvSpPr>
          <p:spPr>
            <a:xfrm>
              <a:off x="2362200" y="6172200"/>
              <a:ext cx="457200" cy="4572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br>
                <a:rPr kumimoji="0" lang="en-US" sz="1800" b="0" i="0" u="none" strike="noStrike" kern="1200" cap="none" spc="0" normalizeH="0" baseline="0" noProof="0" dirty="0">
                  <a:ln>
                    <a:noFill/>
                  </a:ln>
                  <a:solidFill>
                    <a:srgbClr val="000000"/>
                  </a:solidFill>
                  <a:effectLst/>
                  <a:uLnTx/>
                  <a:uFillTx/>
                  <a:latin typeface="Arial"/>
                  <a:ea typeface="+mn-ea"/>
                  <a:cs typeface="+mn-cs"/>
                </a:rPr>
              </a:br>
              <a:r>
                <a:rPr kumimoji="0" lang="en-US" sz="1800" b="0" i="0" u="none" strike="noStrike" kern="1200" cap="none" spc="0" normalizeH="0" baseline="0" noProof="0" dirty="0">
                  <a:ln>
                    <a:noFill/>
                  </a:ln>
                  <a:solidFill>
                    <a:srgbClr val="000000"/>
                  </a:solidFill>
                  <a:effectLst/>
                  <a:uLnTx/>
                  <a:uFillTx/>
                  <a:latin typeface="Arial"/>
                  <a:ea typeface="+mn-ea"/>
                  <a:cs typeface="+mn-cs"/>
                </a:rPr>
                <a:t>add</a:t>
              </a:r>
            </a:p>
          </p:txBody>
        </p:sp>
        <p:sp>
          <p:nvSpPr>
            <p:cNvPr id="30" name="Rectangle 29">
              <a:extLst>
                <a:ext uri="{FF2B5EF4-FFF2-40B4-BE49-F238E27FC236}">
                  <a16:creationId xmlns:a16="http://schemas.microsoft.com/office/drawing/2014/main" id="{EDA1E85B-0CAF-FF4F-BDB0-88A971C253CB}"/>
                </a:ext>
              </a:extLst>
            </p:cNvPr>
            <p:cNvSpPr/>
            <p:nvPr/>
          </p:nvSpPr>
          <p:spPr>
            <a:xfrm>
              <a:off x="4191000" y="6172200"/>
              <a:ext cx="533400" cy="4572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br>
                <a:rPr kumimoji="0" lang="en-US" sz="1800" b="0" i="0" u="none" strike="noStrike" kern="1200" cap="none" spc="0" normalizeH="0" baseline="0" noProof="0" dirty="0">
                  <a:ln>
                    <a:noFill/>
                  </a:ln>
                  <a:solidFill>
                    <a:srgbClr val="000000"/>
                  </a:solidFill>
                  <a:effectLst/>
                  <a:uLnTx/>
                  <a:uFillTx/>
                  <a:latin typeface="Arial"/>
                  <a:ea typeface="+mn-ea"/>
                  <a:cs typeface="+mn-cs"/>
                </a:rPr>
              </a:br>
              <a:r>
                <a:rPr kumimoji="0" lang="en-US" sz="1800" b="0" i="0" u="none" strike="noStrike" kern="1200" cap="none" spc="0" normalizeH="0" baseline="0" noProof="0" dirty="0" err="1">
                  <a:ln>
                    <a:noFill/>
                  </a:ln>
                  <a:solidFill>
                    <a:srgbClr val="000000"/>
                  </a:solidFill>
                  <a:effectLst/>
                  <a:uLnTx/>
                  <a:uFillTx/>
                  <a:latin typeface="Arial"/>
                  <a:ea typeface="+mn-ea"/>
                  <a:cs typeface="+mn-cs"/>
                </a:rPr>
                <a:t>jmp</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31" name="Rectangle 30">
              <a:extLst>
                <a:ext uri="{FF2B5EF4-FFF2-40B4-BE49-F238E27FC236}">
                  <a16:creationId xmlns:a16="http://schemas.microsoft.com/office/drawing/2014/main" id="{999EBFB6-74B1-774C-8966-4053271AEFBF}"/>
                </a:ext>
              </a:extLst>
            </p:cNvPr>
            <p:cNvSpPr/>
            <p:nvPr/>
          </p:nvSpPr>
          <p:spPr>
            <a:xfrm>
              <a:off x="2819400" y="6172200"/>
              <a:ext cx="457200" cy="4572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br>
                <a:rPr kumimoji="0" lang="en-US" sz="1800" b="0" i="0" u="none" strike="noStrike" kern="1200" cap="none" spc="0" normalizeH="0" baseline="0" noProof="0" dirty="0">
                  <a:ln>
                    <a:noFill/>
                  </a:ln>
                  <a:solidFill>
                    <a:srgbClr val="000000"/>
                  </a:solidFill>
                  <a:effectLst/>
                  <a:uLnTx/>
                  <a:uFillTx/>
                  <a:latin typeface="Arial"/>
                  <a:ea typeface="+mn-ea"/>
                  <a:cs typeface="+mn-cs"/>
                </a:rPr>
              </a:br>
              <a:r>
                <a:rPr kumimoji="0" lang="en-US" sz="1800" b="0" i="0" u="none" strike="noStrike" kern="1200" cap="none" spc="0" normalizeH="0" baseline="0" noProof="0" dirty="0" err="1">
                  <a:ln>
                    <a:noFill/>
                  </a:ln>
                  <a:solidFill>
                    <a:srgbClr val="000000"/>
                  </a:solidFill>
                  <a:effectLst/>
                  <a:uLnTx/>
                  <a:uFillTx/>
                  <a:latin typeface="Arial"/>
                  <a:ea typeface="+mn-ea"/>
                  <a:cs typeface="+mn-cs"/>
                </a:rPr>
                <a:t>cmp</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32" name="Rectangle 31">
              <a:extLst>
                <a:ext uri="{FF2B5EF4-FFF2-40B4-BE49-F238E27FC236}">
                  <a16:creationId xmlns:a16="http://schemas.microsoft.com/office/drawing/2014/main" id="{BCA7A54F-AB5D-FB4A-B8A7-11417D723281}"/>
                </a:ext>
              </a:extLst>
            </p:cNvPr>
            <p:cNvSpPr/>
            <p:nvPr/>
          </p:nvSpPr>
          <p:spPr>
            <a:xfrm>
              <a:off x="3276600" y="6172200"/>
              <a:ext cx="457200" cy="4572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br>
                <a:rPr kumimoji="0" lang="en-US" sz="1800" b="0" i="0" u="none" strike="noStrike" kern="1200" cap="none" spc="0" normalizeH="0" baseline="0" noProof="0" dirty="0">
                  <a:ln>
                    <a:noFill/>
                  </a:ln>
                  <a:solidFill>
                    <a:srgbClr val="000000"/>
                  </a:solidFill>
                  <a:effectLst/>
                  <a:uLnTx/>
                  <a:uFillTx/>
                  <a:latin typeface="Arial"/>
                  <a:ea typeface="+mn-ea"/>
                  <a:cs typeface="+mn-cs"/>
                </a:rPr>
              </a:br>
              <a:r>
                <a:rPr kumimoji="0" lang="en-US" sz="1800" b="0" i="0" u="none" strike="noStrike" kern="1200" cap="none" spc="0" normalizeH="0" baseline="0" noProof="0" dirty="0">
                  <a:ln>
                    <a:noFill/>
                  </a:ln>
                  <a:solidFill>
                    <a:srgbClr val="000000"/>
                  </a:solidFill>
                  <a:effectLst/>
                  <a:uLnTx/>
                  <a:uFillTx/>
                  <a:latin typeface="Arial"/>
                  <a:ea typeface="+mn-ea"/>
                  <a:cs typeface="+mn-cs"/>
                </a:rPr>
                <a:t>ret</a:t>
              </a:r>
            </a:p>
          </p:txBody>
        </p:sp>
        <p:sp>
          <p:nvSpPr>
            <p:cNvPr id="33" name="Rectangle 32">
              <a:extLst>
                <a:ext uri="{FF2B5EF4-FFF2-40B4-BE49-F238E27FC236}">
                  <a16:creationId xmlns:a16="http://schemas.microsoft.com/office/drawing/2014/main" id="{B8A2F9D5-B05F-2F40-883E-5C53CC894559}"/>
                </a:ext>
              </a:extLst>
            </p:cNvPr>
            <p:cNvSpPr/>
            <p:nvPr/>
          </p:nvSpPr>
          <p:spPr>
            <a:xfrm>
              <a:off x="3776133" y="6172200"/>
              <a:ext cx="457200" cy="457200"/>
            </a:xfrm>
            <a:prstGeom prst="rect">
              <a:avLst/>
            </a:prstGeom>
            <a:solidFill>
              <a:srgbClr val="FFFF9B"/>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br>
                <a:rPr kumimoji="0" lang="en-US" sz="1800" b="0" i="0" u="none" strike="noStrike" kern="1200" cap="none" spc="0" normalizeH="0" baseline="0" noProof="0" dirty="0">
                  <a:ln>
                    <a:noFill/>
                  </a:ln>
                  <a:solidFill>
                    <a:srgbClr val="000000"/>
                  </a:solidFill>
                  <a:effectLst/>
                  <a:uLnTx/>
                  <a:uFillTx/>
                  <a:latin typeface="Arial"/>
                  <a:ea typeface="+mn-ea"/>
                  <a:cs typeface="+mn-cs"/>
                </a:rPr>
              </a:br>
              <a:r>
                <a:rPr kumimoji="0" lang="en-US" sz="1800" b="0" i="0" u="none" strike="noStrike" kern="1200" cap="none" spc="0" normalizeH="0" baseline="0" noProof="0" dirty="0" err="1">
                  <a:ln>
                    <a:noFill/>
                  </a:ln>
                  <a:solidFill>
                    <a:srgbClr val="000000"/>
                  </a:solidFill>
                  <a:effectLst/>
                  <a:uLnTx/>
                  <a:uFillTx/>
                  <a:latin typeface="Arial"/>
                  <a:ea typeface="+mn-ea"/>
                  <a:cs typeface="+mn-cs"/>
                </a:rPr>
                <a:t>mov</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34" name="Rectangle 33">
              <a:extLst>
                <a:ext uri="{FF2B5EF4-FFF2-40B4-BE49-F238E27FC236}">
                  <a16:creationId xmlns:a16="http://schemas.microsoft.com/office/drawing/2014/main" id="{E19AADEC-7725-EA48-AFF4-F58EC756C62B}"/>
                </a:ext>
              </a:extLst>
            </p:cNvPr>
            <p:cNvSpPr/>
            <p:nvPr/>
          </p:nvSpPr>
          <p:spPr>
            <a:xfrm>
              <a:off x="4724400" y="6172200"/>
              <a:ext cx="533400" cy="4572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br>
                <a:rPr kumimoji="0" lang="en-US" sz="1800" b="0" i="0" u="none" strike="noStrike" kern="1200" cap="none" spc="0" normalizeH="0" baseline="0" noProof="0" dirty="0">
                  <a:ln>
                    <a:noFill/>
                  </a:ln>
                  <a:solidFill>
                    <a:srgbClr val="000000"/>
                  </a:solidFill>
                  <a:effectLst/>
                  <a:uLnTx/>
                  <a:uFillTx/>
                  <a:latin typeface="Arial"/>
                  <a:ea typeface="+mn-ea"/>
                  <a:cs typeface="+mn-cs"/>
                </a:rPr>
              </a:br>
              <a:r>
                <a:rPr kumimoji="0" lang="en-US" sz="1800" b="0" i="0" u="none" strike="noStrike" kern="1200" cap="none" spc="0" normalizeH="0" baseline="0" noProof="0" dirty="0">
                  <a:ln>
                    <a:noFill/>
                  </a:ln>
                  <a:solidFill>
                    <a:srgbClr val="000000"/>
                  </a:solidFill>
                  <a:effectLst/>
                  <a:uLnTx/>
                  <a:uFillTx/>
                  <a:latin typeface="Arial"/>
                  <a:ea typeface="+mn-ea"/>
                  <a:cs typeface="+mn-cs"/>
                </a:rPr>
                <a:t>div</a:t>
              </a:r>
            </a:p>
          </p:txBody>
        </p:sp>
        <p:sp>
          <p:nvSpPr>
            <p:cNvPr id="35" name="Rectangle 34">
              <a:extLst>
                <a:ext uri="{FF2B5EF4-FFF2-40B4-BE49-F238E27FC236}">
                  <a16:creationId xmlns:a16="http://schemas.microsoft.com/office/drawing/2014/main" id="{3789AB06-3A4F-904D-8064-4DEF5E912531}"/>
                </a:ext>
              </a:extLst>
            </p:cNvPr>
            <p:cNvSpPr/>
            <p:nvPr/>
          </p:nvSpPr>
          <p:spPr>
            <a:xfrm>
              <a:off x="5257800" y="6172200"/>
              <a:ext cx="533400" cy="4572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br>
                <a:rPr kumimoji="0" lang="en-US" sz="1800" b="0" i="0" u="none" strike="noStrike" kern="1200" cap="none" spc="0" normalizeH="0" baseline="0" noProof="0" dirty="0">
                  <a:ln>
                    <a:noFill/>
                  </a:ln>
                  <a:solidFill>
                    <a:srgbClr val="000000"/>
                  </a:solidFill>
                  <a:effectLst/>
                  <a:uLnTx/>
                  <a:uFillTx/>
                  <a:latin typeface="Arial"/>
                  <a:ea typeface="+mn-ea"/>
                  <a:cs typeface="+mn-cs"/>
                </a:rPr>
              </a:br>
              <a:r>
                <a:rPr kumimoji="0" lang="en-US" sz="1800" b="0" i="0" u="none" strike="noStrike" kern="1200" cap="none" spc="0" normalizeH="0" baseline="0" noProof="0" dirty="0" err="1">
                  <a:ln>
                    <a:noFill/>
                  </a:ln>
                  <a:solidFill>
                    <a:srgbClr val="000000"/>
                  </a:solidFill>
                  <a:effectLst/>
                  <a:uLnTx/>
                  <a:uFillTx/>
                  <a:latin typeface="Arial"/>
                  <a:ea typeface="+mn-ea"/>
                  <a:cs typeface="+mn-cs"/>
                </a:rPr>
                <a:t>shl</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36" name="Rectangle 35">
              <a:extLst>
                <a:ext uri="{FF2B5EF4-FFF2-40B4-BE49-F238E27FC236}">
                  <a16:creationId xmlns:a16="http://schemas.microsoft.com/office/drawing/2014/main" id="{24B31190-1527-A446-A649-00333482BD12}"/>
                </a:ext>
              </a:extLst>
            </p:cNvPr>
            <p:cNvSpPr/>
            <p:nvPr/>
          </p:nvSpPr>
          <p:spPr>
            <a:xfrm>
              <a:off x="5791200" y="6172200"/>
              <a:ext cx="533400" cy="4572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br>
                <a:rPr kumimoji="0" lang="en-US" sz="1800" b="0" i="0" u="none" strike="noStrike" kern="1200" cap="none" spc="0" normalizeH="0" baseline="0" noProof="0" dirty="0">
                  <a:ln>
                    <a:noFill/>
                  </a:ln>
                  <a:solidFill>
                    <a:srgbClr val="000000"/>
                  </a:solidFill>
                  <a:effectLst/>
                  <a:uLnTx/>
                  <a:uFillTx/>
                  <a:latin typeface="Arial"/>
                  <a:ea typeface="+mn-ea"/>
                  <a:cs typeface="+mn-cs"/>
                </a:rPr>
              </a:br>
              <a:r>
                <a:rPr kumimoji="0" lang="en-US" sz="1800" b="0" i="0" u="none" strike="noStrike" kern="1200" cap="none" spc="0" normalizeH="0" baseline="0" noProof="0" dirty="0">
                  <a:ln>
                    <a:noFill/>
                  </a:ln>
                  <a:solidFill>
                    <a:srgbClr val="000000"/>
                  </a:solidFill>
                  <a:effectLst/>
                  <a:uLnTx/>
                  <a:uFillTx/>
                  <a:latin typeface="Arial"/>
                  <a:ea typeface="+mn-ea"/>
                  <a:cs typeface="+mn-cs"/>
                </a:rPr>
                <a:t>sub</a:t>
              </a:r>
            </a:p>
          </p:txBody>
        </p:sp>
      </p:grpSp>
      <p:sp>
        <p:nvSpPr>
          <p:cNvPr id="37" name="TextBox 36">
            <a:extLst>
              <a:ext uri="{FF2B5EF4-FFF2-40B4-BE49-F238E27FC236}">
                <a16:creationId xmlns:a16="http://schemas.microsoft.com/office/drawing/2014/main" id="{5145CEC1-9542-1D49-9D8C-7CA3683D2355}"/>
              </a:ext>
            </a:extLst>
          </p:cNvPr>
          <p:cNvSpPr txBox="1"/>
          <p:nvPr/>
        </p:nvSpPr>
        <p:spPr>
          <a:xfrm>
            <a:off x="1752600" y="6015335"/>
            <a:ext cx="5687776" cy="461665"/>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3367"/>
                </a:solidFill>
                <a:effectLst/>
                <a:uLnTx/>
                <a:uFillTx/>
                <a:latin typeface="Arial" charset="0"/>
                <a:ea typeface="ＭＳ Ｐゴシック" charset="0"/>
              </a:rPr>
              <a:t>1     2      3      4      5      6       7       8…..</a:t>
            </a:r>
          </a:p>
        </p:txBody>
      </p:sp>
    </p:spTree>
    <p:extLst>
      <p:ext uri="{BB962C8B-B14F-4D97-AF65-F5344CB8AC3E}">
        <p14:creationId xmlns:p14="http://schemas.microsoft.com/office/powerpoint/2010/main" val="3343068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943600" y="1524000"/>
            <a:ext cx="914400" cy="4572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0" name="Rectangle 9"/>
          <p:cNvSpPr/>
          <p:nvPr/>
        </p:nvSpPr>
        <p:spPr>
          <a:xfrm>
            <a:off x="5943600" y="1524000"/>
            <a:ext cx="76200" cy="457200"/>
          </a:xfrm>
          <a:prstGeom prst="rect">
            <a:avLst/>
          </a:prstGeom>
          <a:solidFill>
            <a:srgbClr val="B3C7EF"/>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 name="Content Placeholder 1"/>
          <p:cNvSpPr>
            <a:spLocks noGrp="1"/>
          </p:cNvSpPr>
          <p:nvPr>
            <p:ph idx="1"/>
          </p:nvPr>
        </p:nvSpPr>
        <p:spPr>
          <a:xfrm>
            <a:off x="457200" y="3017837"/>
            <a:ext cx="8229600" cy="2925763"/>
          </a:xfrm>
        </p:spPr>
        <p:txBody>
          <a:bodyPr/>
          <a:lstStyle/>
          <a:p>
            <a:r>
              <a:rPr lang="en-US" dirty="0"/>
              <a:t>Time divided into terms (views):</a:t>
            </a:r>
          </a:p>
          <a:p>
            <a:pPr lvl="1"/>
            <a:r>
              <a:rPr lang="en-US" dirty="0"/>
              <a:t>Election by majority (quorum)</a:t>
            </a:r>
          </a:p>
          <a:p>
            <a:pPr lvl="1"/>
            <a:r>
              <a:rPr lang="en-US" dirty="0"/>
              <a:t>Normal operation under a single leader</a:t>
            </a:r>
          </a:p>
          <a:p>
            <a:pPr>
              <a:spcBef>
                <a:spcPts val="600"/>
              </a:spcBef>
            </a:pPr>
            <a:r>
              <a:rPr lang="en-US" dirty="0"/>
              <a:t>At most 1 </a:t>
            </a:r>
            <a:r>
              <a:rPr lang="en-US" b="1" dirty="0"/>
              <a:t>functioning</a:t>
            </a:r>
            <a:r>
              <a:rPr lang="en-US" dirty="0"/>
              <a:t> leader per term</a:t>
            </a:r>
          </a:p>
          <a:p>
            <a:pPr>
              <a:spcBef>
                <a:spcPts val="600"/>
              </a:spcBef>
            </a:pPr>
            <a:r>
              <a:rPr lang="en-US" dirty="0"/>
              <a:t>Some terms have no leader (failed election)</a:t>
            </a:r>
          </a:p>
          <a:p>
            <a:pPr>
              <a:spcBef>
                <a:spcPts val="600"/>
              </a:spcBef>
            </a:pPr>
            <a:r>
              <a:rPr lang="en-US" dirty="0"/>
              <a:t>Each server maintains </a:t>
            </a:r>
            <a:r>
              <a:rPr lang="en-US" dirty="0">
                <a:solidFill>
                  <a:schemeClr val="accent4"/>
                </a:solidFill>
              </a:rPr>
              <a:t>current term </a:t>
            </a:r>
            <a:r>
              <a:rPr lang="en-US" dirty="0"/>
              <a:t>value</a:t>
            </a:r>
          </a:p>
          <a:p>
            <a:pPr>
              <a:spcBef>
                <a:spcPts val="600"/>
              </a:spcBef>
            </a:pPr>
            <a:r>
              <a:rPr lang="en-US" dirty="0">
                <a:solidFill>
                  <a:schemeClr val="tx2"/>
                </a:solidFill>
              </a:rPr>
              <a:t>Key role of terms: identify obsolete information</a:t>
            </a:r>
          </a:p>
        </p:txBody>
      </p:sp>
      <p:sp>
        <p:nvSpPr>
          <p:cNvPr id="3" name="Date Placeholder 2"/>
          <p:cNvSpPr>
            <a:spLocks noGrp="1"/>
          </p:cNvSpPr>
          <p:nvPr>
            <p:ph type="dt" sz="half" idx="10"/>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7F7F7F"/>
                </a:solidFill>
                <a:effectLst/>
                <a:uLnTx/>
                <a:uFillTx/>
                <a:latin typeface="Arial" charset="0"/>
                <a:ea typeface="ＭＳ Ｐゴシック" charset="0"/>
              </a:rPr>
              <a:t>March 3, 2013</a:t>
            </a:r>
            <a:endParaRPr kumimoji="0" lang="en-US" sz="1000" b="0" i="0" u="none" strike="noStrike" kern="1200" cap="none" spc="0" normalizeH="0" baseline="0" noProof="0" dirty="0">
              <a:ln>
                <a:noFill/>
              </a:ln>
              <a:solidFill>
                <a:srgbClr val="7F7F7F"/>
              </a:solidFill>
              <a:effectLst/>
              <a:uLnTx/>
              <a:uFillTx/>
              <a:latin typeface="Arial" charset="0"/>
              <a:ea typeface="ＭＳ Ｐゴシック" charset="0"/>
            </a:endParaRPr>
          </a:p>
        </p:txBody>
      </p:sp>
      <p:sp>
        <p:nvSpPr>
          <p:cNvPr id="4" name="Footer Placeholder 3"/>
          <p:cNvSpPr>
            <a:spLocks noGrp="1"/>
          </p:cNvSpPr>
          <p:nvPr>
            <p:ph type="ftr" sz="quarter" idx="11"/>
          </p:nvPr>
        </p:nvSpPr>
        <p:spPr bwMode="auto">
          <a:xfrm>
            <a:off x="2895600" y="6324600"/>
            <a:ext cx="34290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GB"/>
            </a:defPPr>
            <a:lvl1pPr algn="l" defTabSz="457200" rtl="0" fontAlgn="base">
              <a:spcBef>
                <a:spcPct val="0"/>
              </a:spcBef>
              <a:spcAft>
                <a:spcPct val="0"/>
              </a:spcAft>
              <a:defRPr sz="1000" kern="1200" smtClean="0">
                <a:solidFill>
                  <a:schemeClr val="bg2"/>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2pPr>
            <a:lvl3pPr marL="11430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3pPr>
            <a:lvl4pPr marL="16002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4pPr>
            <a:lvl5pPr marL="20574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5pPr>
            <a:lvl6pPr marL="2286000" algn="l" defTabSz="457200" rtl="0" eaLnBrk="1" latinLnBrk="0" hangingPunct="1">
              <a:defRPr sz="2400" kern="1200">
                <a:solidFill>
                  <a:schemeClr val="bg1"/>
                </a:solidFill>
                <a:latin typeface="Arial" charset="0"/>
                <a:ea typeface="ＭＳ Ｐゴシック" charset="0"/>
                <a:cs typeface="ＭＳ Ｐゴシック" charset="0"/>
              </a:defRPr>
            </a:lvl6pPr>
            <a:lvl7pPr marL="2743200" algn="l" defTabSz="457200" rtl="0" eaLnBrk="1" latinLnBrk="0" hangingPunct="1">
              <a:defRPr sz="2400" kern="1200">
                <a:solidFill>
                  <a:schemeClr val="bg1"/>
                </a:solidFill>
                <a:latin typeface="Arial" charset="0"/>
                <a:ea typeface="ＭＳ Ｐゴシック" charset="0"/>
                <a:cs typeface="ＭＳ Ｐゴシック" charset="0"/>
              </a:defRPr>
            </a:lvl7pPr>
            <a:lvl8pPr marL="3200400" algn="l" defTabSz="457200" rtl="0" eaLnBrk="1" latinLnBrk="0" hangingPunct="1">
              <a:defRPr sz="2400" kern="1200">
                <a:solidFill>
                  <a:schemeClr val="bg1"/>
                </a:solidFill>
                <a:latin typeface="Arial" charset="0"/>
                <a:ea typeface="ＭＳ Ｐゴシック" charset="0"/>
                <a:cs typeface="ＭＳ Ｐゴシック" charset="0"/>
              </a:defRPr>
            </a:lvl8pPr>
            <a:lvl9pPr marL="3657600" algn="l" defTabSz="457200" rtl="0" eaLnBrk="1" latinLnBrk="0" hangingPunct="1">
              <a:defRPr sz="2400" kern="1200">
                <a:solidFill>
                  <a:schemeClr val="bg1"/>
                </a:solidFill>
                <a:latin typeface="Arial" charset="0"/>
                <a:ea typeface="ＭＳ Ｐゴシック" charset="0"/>
                <a:cs typeface="ＭＳ Ｐゴシック"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a:solidFill>
                  <a:srgbClr val="7F7F7F"/>
                </a:solidFill>
              </a:rPr>
              <a:t>Raft Consensus Algorithm</a:t>
            </a:r>
            <a:endParaRPr kumimoji="0" lang="en-US" sz="1000" b="0" i="0" u="none" strike="noStrike" kern="1200" cap="none" spc="0" normalizeH="0" baseline="0" noProof="0">
              <a:ln>
                <a:noFill/>
              </a:ln>
              <a:solidFill>
                <a:srgbClr val="7F7F7F"/>
              </a:solidFill>
              <a:effectLst/>
              <a:uLnTx/>
              <a:uFillTx/>
              <a:latin typeface="Arial" charset="0"/>
              <a:ea typeface="ＭＳ Ｐゴシック" charset="0"/>
            </a:endParaRPr>
          </a:p>
        </p:txBody>
      </p:sp>
      <p:sp>
        <p:nvSpPr>
          <p:cNvPr id="5" name="Slide Number Placeholder 4"/>
          <p:cNvSpPr>
            <a:spLocks noGrp="1"/>
          </p:cNvSpPr>
          <p:nvPr>
            <p:ph type="sldNum" sz="quarter" idx="12"/>
          </p:nvPr>
        </p:nvSpPr>
        <p:spPr bwMode="auto">
          <a:xfrm>
            <a:off x="6553200" y="6324600"/>
            <a:ext cx="21336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GB"/>
            </a:defPPr>
            <a:lvl1pPr algn="r" defTabSz="457200" rtl="0" fontAlgn="base">
              <a:spcBef>
                <a:spcPct val="0"/>
              </a:spcBef>
              <a:spcAft>
                <a:spcPct val="0"/>
              </a:spcAft>
              <a:defRPr sz="1000" kern="1200" smtClean="0">
                <a:solidFill>
                  <a:schemeClr val="bg2"/>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2pPr>
            <a:lvl3pPr marL="11430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3pPr>
            <a:lvl4pPr marL="16002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4pPr>
            <a:lvl5pPr marL="20574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5pPr>
            <a:lvl6pPr marL="2286000" algn="l" defTabSz="457200" rtl="0" eaLnBrk="1" latinLnBrk="0" hangingPunct="1">
              <a:defRPr sz="2400" kern="1200">
                <a:solidFill>
                  <a:schemeClr val="bg1"/>
                </a:solidFill>
                <a:latin typeface="Arial" charset="0"/>
                <a:ea typeface="ＭＳ Ｐゴシック" charset="0"/>
                <a:cs typeface="ＭＳ Ｐゴシック" charset="0"/>
              </a:defRPr>
            </a:lvl6pPr>
            <a:lvl7pPr marL="2743200" algn="l" defTabSz="457200" rtl="0" eaLnBrk="1" latinLnBrk="0" hangingPunct="1">
              <a:defRPr sz="2400" kern="1200">
                <a:solidFill>
                  <a:schemeClr val="bg1"/>
                </a:solidFill>
                <a:latin typeface="Arial" charset="0"/>
                <a:ea typeface="ＭＳ Ｐゴシック" charset="0"/>
                <a:cs typeface="ＭＳ Ｐゴシック" charset="0"/>
              </a:defRPr>
            </a:lvl7pPr>
            <a:lvl8pPr marL="3200400" algn="l" defTabSz="457200" rtl="0" eaLnBrk="1" latinLnBrk="0" hangingPunct="1">
              <a:defRPr sz="2400" kern="1200">
                <a:solidFill>
                  <a:schemeClr val="bg1"/>
                </a:solidFill>
                <a:latin typeface="Arial" charset="0"/>
                <a:ea typeface="ＭＳ Ｐゴシック" charset="0"/>
                <a:cs typeface="ＭＳ Ｐゴシック" charset="0"/>
              </a:defRPr>
            </a:lvl8pPr>
            <a:lvl9pPr marL="3657600" algn="l" defTabSz="457200" rtl="0" eaLnBrk="1" latinLnBrk="0" hangingPunct="1">
              <a:defRPr sz="2400" kern="1200">
                <a:solidFill>
                  <a:schemeClr val="bg1"/>
                </a:solidFill>
                <a:latin typeface="Arial" charset="0"/>
                <a:ea typeface="ＭＳ Ｐゴシック" charset="0"/>
                <a:cs typeface="ＭＳ Ｐゴシック"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r>
              <a:rPr lang="en-US">
                <a:solidFill>
                  <a:srgbClr val="7F7F7F"/>
                </a:solidFill>
              </a:rPr>
              <a:t>Slide </a:t>
            </a:r>
            <a:fld id="{E2162002-2512-45FD-82AF-2FE8F2E91859}" type="slidenum">
              <a:rPr lang="en-US" smtClean="0">
                <a:solidFill>
                  <a:srgbClr val="7F7F7F"/>
                </a:solidFill>
              </a:rPr>
              <a:pPr marL="0" marR="0" lvl="0" indent="0" algn="r" defTabSz="457200" rtl="0" eaLnBrk="1" fontAlgn="base" latinLnBrk="0" hangingPunct="1">
                <a:lnSpc>
                  <a:spcPct val="100000"/>
                </a:lnSpc>
                <a:spcBef>
                  <a:spcPct val="0"/>
                </a:spcBef>
                <a:spcAft>
                  <a:spcPct val="0"/>
                </a:spcAft>
                <a:buClrTx/>
                <a:buSzTx/>
                <a:buFontTx/>
                <a:buNone/>
                <a:tabLst/>
                <a:defRPr/>
              </a:pPr>
              <a:t>14</a:t>
            </a:fld>
            <a:endParaRPr kumimoji="0" lang="en-US" sz="1000" b="0" i="0" u="none" strike="noStrike" kern="1200" cap="none" spc="0" normalizeH="0" baseline="0" noProof="0" dirty="0">
              <a:ln>
                <a:noFill/>
              </a:ln>
              <a:solidFill>
                <a:srgbClr val="7F7F7F"/>
              </a:solidFill>
              <a:effectLst/>
              <a:uLnTx/>
              <a:uFillTx/>
              <a:latin typeface="Arial" charset="0"/>
              <a:ea typeface="ＭＳ Ｐゴシック" charset="0"/>
            </a:endParaRPr>
          </a:p>
        </p:txBody>
      </p:sp>
      <p:sp>
        <p:nvSpPr>
          <p:cNvPr id="6" name="Title 5"/>
          <p:cNvSpPr>
            <a:spLocks noGrp="1"/>
          </p:cNvSpPr>
          <p:nvPr>
            <p:ph type="title"/>
          </p:nvPr>
        </p:nvSpPr>
        <p:spPr/>
        <p:txBody>
          <a:bodyPr/>
          <a:lstStyle/>
          <a:p>
            <a:r>
              <a:rPr lang="en-US"/>
              <a:t>Terms</a:t>
            </a:r>
          </a:p>
        </p:txBody>
      </p:sp>
      <p:cxnSp>
        <p:nvCxnSpPr>
          <p:cNvPr id="8" name="Straight Connector 7"/>
          <p:cNvCxnSpPr/>
          <p:nvPr/>
        </p:nvCxnSpPr>
        <p:spPr>
          <a:xfrm>
            <a:off x="1524000" y="2133600"/>
            <a:ext cx="5943600" cy="0"/>
          </a:xfrm>
          <a:prstGeom prst="line">
            <a:avLst/>
          </a:prstGeom>
          <a:ln w="38100" cap="rnd">
            <a:tailEnd type="triangle" w="med" len="lg"/>
          </a:ln>
          <a:effectLst/>
        </p:spPr>
        <p:style>
          <a:lnRef idx="2">
            <a:schemeClr val="dk1"/>
          </a:lnRef>
          <a:fillRef idx="0">
            <a:schemeClr val="dk1"/>
          </a:fillRef>
          <a:effectRef idx="1">
            <a:schemeClr val="dk1"/>
          </a:effectRef>
          <a:fontRef idx="minor">
            <a:schemeClr val="tx1"/>
          </a:fontRef>
        </p:style>
      </p:cxnSp>
      <p:sp>
        <p:nvSpPr>
          <p:cNvPr id="11" name="Rectangle 10"/>
          <p:cNvSpPr/>
          <p:nvPr/>
        </p:nvSpPr>
        <p:spPr>
          <a:xfrm>
            <a:off x="1905000" y="1524000"/>
            <a:ext cx="685800" cy="4572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2" name="Rectangle 11"/>
          <p:cNvSpPr/>
          <p:nvPr/>
        </p:nvSpPr>
        <p:spPr>
          <a:xfrm>
            <a:off x="1905000" y="1524000"/>
            <a:ext cx="304799" cy="457200"/>
          </a:xfrm>
          <a:prstGeom prst="rect">
            <a:avLst/>
          </a:prstGeom>
          <a:solidFill>
            <a:srgbClr val="B3C7EF"/>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4" name="Rectangle 13"/>
          <p:cNvSpPr/>
          <p:nvPr/>
        </p:nvSpPr>
        <p:spPr>
          <a:xfrm>
            <a:off x="3962400" y="1524000"/>
            <a:ext cx="381000" cy="457200"/>
          </a:xfrm>
          <a:prstGeom prst="rect">
            <a:avLst/>
          </a:prstGeom>
          <a:solidFill>
            <a:srgbClr val="B3C7EF"/>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5" name="Rectangle 14"/>
          <p:cNvSpPr/>
          <p:nvPr/>
        </p:nvSpPr>
        <p:spPr>
          <a:xfrm>
            <a:off x="4419600" y="1524000"/>
            <a:ext cx="1447800" cy="4572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6" name="Rectangle 15"/>
          <p:cNvSpPr/>
          <p:nvPr/>
        </p:nvSpPr>
        <p:spPr>
          <a:xfrm>
            <a:off x="4419600" y="1524000"/>
            <a:ext cx="152400" cy="457200"/>
          </a:xfrm>
          <a:prstGeom prst="rect">
            <a:avLst/>
          </a:prstGeom>
          <a:solidFill>
            <a:srgbClr val="B3C7EF"/>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7" name="Rectangle 16"/>
          <p:cNvSpPr/>
          <p:nvPr/>
        </p:nvSpPr>
        <p:spPr>
          <a:xfrm>
            <a:off x="2667000" y="1524000"/>
            <a:ext cx="1219200" cy="4572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8" name="Rectangle 17"/>
          <p:cNvSpPr/>
          <p:nvPr/>
        </p:nvSpPr>
        <p:spPr>
          <a:xfrm>
            <a:off x="2667000" y="1524000"/>
            <a:ext cx="228600" cy="457200"/>
          </a:xfrm>
          <a:prstGeom prst="rect">
            <a:avLst/>
          </a:prstGeom>
          <a:solidFill>
            <a:srgbClr val="B3C7EF"/>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9" name="TextBox 18"/>
          <p:cNvSpPr txBox="1"/>
          <p:nvPr/>
        </p:nvSpPr>
        <p:spPr>
          <a:xfrm>
            <a:off x="1933872" y="1277779"/>
            <a:ext cx="628057" cy="246221"/>
          </a:xfrm>
          <a:prstGeom prst="rect">
            <a:avLst/>
          </a:prstGeom>
          <a:noFill/>
        </p:spPr>
        <p:txBody>
          <a:bodyPr wrap="non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rPr>
              <a:t>Term 1</a:t>
            </a:r>
          </a:p>
        </p:txBody>
      </p:sp>
      <p:sp>
        <p:nvSpPr>
          <p:cNvPr id="20" name="TextBox 19"/>
          <p:cNvSpPr txBox="1"/>
          <p:nvPr/>
        </p:nvSpPr>
        <p:spPr>
          <a:xfrm>
            <a:off x="2962572" y="1277779"/>
            <a:ext cx="628057" cy="246221"/>
          </a:xfrm>
          <a:prstGeom prst="rect">
            <a:avLst/>
          </a:prstGeom>
          <a:noFill/>
        </p:spPr>
        <p:txBody>
          <a:bodyPr wrap="non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rPr>
              <a:t>Term 2</a:t>
            </a:r>
          </a:p>
        </p:txBody>
      </p:sp>
      <p:sp>
        <p:nvSpPr>
          <p:cNvPr id="21" name="TextBox 20"/>
          <p:cNvSpPr txBox="1"/>
          <p:nvPr/>
        </p:nvSpPr>
        <p:spPr>
          <a:xfrm>
            <a:off x="3810000" y="1277779"/>
            <a:ext cx="685800" cy="246221"/>
          </a:xfrm>
          <a:prstGeom prst="rect">
            <a:avLst/>
          </a:prstGeom>
          <a:noFill/>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rPr>
              <a:t>Term 3</a:t>
            </a:r>
          </a:p>
        </p:txBody>
      </p:sp>
      <p:sp>
        <p:nvSpPr>
          <p:cNvPr id="22" name="TextBox 21"/>
          <p:cNvSpPr txBox="1"/>
          <p:nvPr/>
        </p:nvSpPr>
        <p:spPr>
          <a:xfrm>
            <a:off x="4829472" y="1277779"/>
            <a:ext cx="628057" cy="246221"/>
          </a:xfrm>
          <a:prstGeom prst="rect">
            <a:avLst/>
          </a:prstGeom>
          <a:noFill/>
        </p:spPr>
        <p:txBody>
          <a:bodyPr wrap="non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rPr>
              <a:t>Term 4</a:t>
            </a:r>
          </a:p>
        </p:txBody>
      </p:sp>
      <p:sp>
        <p:nvSpPr>
          <p:cNvPr id="23" name="TextBox 22"/>
          <p:cNvSpPr txBox="1"/>
          <p:nvPr/>
        </p:nvSpPr>
        <p:spPr>
          <a:xfrm>
            <a:off x="6086772" y="1277779"/>
            <a:ext cx="628057" cy="246221"/>
          </a:xfrm>
          <a:prstGeom prst="rect">
            <a:avLst/>
          </a:prstGeom>
          <a:noFill/>
        </p:spPr>
        <p:txBody>
          <a:bodyPr wrap="non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rPr>
              <a:t>Term 5</a:t>
            </a:r>
          </a:p>
        </p:txBody>
      </p:sp>
      <p:sp>
        <p:nvSpPr>
          <p:cNvPr id="26" name="TextBox 25"/>
          <p:cNvSpPr txBox="1"/>
          <p:nvPr/>
        </p:nvSpPr>
        <p:spPr>
          <a:xfrm>
            <a:off x="6858000" y="2133600"/>
            <a:ext cx="387928" cy="246221"/>
          </a:xfrm>
          <a:prstGeom prst="rect">
            <a:avLst/>
          </a:prstGeom>
          <a:noFill/>
        </p:spPr>
        <p:txBody>
          <a:bodyPr wrap="non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rPr>
              <a:t>time</a:t>
            </a:r>
          </a:p>
        </p:txBody>
      </p:sp>
      <p:sp>
        <p:nvSpPr>
          <p:cNvPr id="27" name="TextBox 26"/>
          <p:cNvSpPr txBox="1"/>
          <p:nvPr/>
        </p:nvSpPr>
        <p:spPr>
          <a:xfrm>
            <a:off x="1981200" y="2514600"/>
            <a:ext cx="936154" cy="276999"/>
          </a:xfrm>
          <a:prstGeom prst="rect">
            <a:avLst/>
          </a:prstGeom>
          <a:noFill/>
        </p:spPr>
        <p:txBody>
          <a:bodyPr wrap="non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A5001E"/>
                </a:solidFill>
                <a:effectLst/>
                <a:uLnTx/>
                <a:uFillTx/>
                <a:latin typeface="Arial" charset="0"/>
                <a:ea typeface="ＭＳ Ｐゴシック" charset="0"/>
              </a:rPr>
              <a:t>Elections</a:t>
            </a:r>
          </a:p>
        </p:txBody>
      </p:sp>
      <p:sp>
        <p:nvSpPr>
          <p:cNvPr id="28" name="TextBox 27"/>
          <p:cNvSpPr txBox="1"/>
          <p:nvPr/>
        </p:nvSpPr>
        <p:spPr>
          <a:xfrm>
            <a:off x="4976418" y="2514600"/>
            <a:ext cx="1821012" cy="276999"/>
          </a:xfrm>
          <a:prstGeom prst="rect">
            <a:avLst/>
          </a:prstGeom>
          <a:noFill/>
        </p:spPr>
        <p:txBody>
          <a:bodyPr wrap="non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A5001E"/>
                </a:solidFill>
                <a:effectLst/>
                <a:uLnTx/>
                <a:uFillTx/>
                <a:latin typeface="Arial" charset="0"/>
                <a:ea typeface="ＭＳ Ｐゴシック" charset="0"/>
              </a:rPr>
              <a:t>Normal Operation</a:t>
            </a:r>
          </a:p>
        </p:txBody>
      </p:sp>
      <p:cxnSp>
        <p:nvCxnSpPr>
          <p:cNvPr id="30" name="Straight Connector 29"/>
          <p:cNvCxnSpPr/>
          <p:nvPr/>
        </p:nvCxnSpPr>
        <p:spPr>
          <a:xfrm flipH="1" flipV="1">
            <a:off x="2133600" y="1981200"/>
            <a:ext cx="152400" cy="533400"/>
          </a:xfrm>
          <a:prstGeom prst="line">
            <a:avLst/>
          </a:prstGeom>
          <a:ln w="19050" cap="rnd">
            <a:solidFill>
              <a:schemeClr val="accent4"/>
            </a:solidFill>
            <a:tailEnd type="triangle" w="sm" len="lg"/>
          </a:ln>
          <a:effectLst/>
        </p:spPr>
        <p:style>
          <a:lnRef idx="2">
            <a:schemeClr val="dk1"/>
          </a:lnRef>
          <a:fillRef idx="0">
            <a:schemeClr val="dk1"/>
          </a:fillRef>
          <a:effectRef idx="1">
            <a:schemeClr val="dk1"/>
          </a:effectRef>
          <a:fontRef idx="minor">
            <a:schemeClr val="tx1"/>
          </a:fontRef>
        </p:style>
      </p:cxnSp>
      <p:cxnSp>
        <p:nvCxnSpPr>
          <p:cNvPr id="34" name="Straight Connector 33"/>
          <p:cNvCxnSpPr/>
          <p:nvPr/>
        </p:nvCxnSpPr>
        <p:spPr>
          <a:xfrm flipV="1">
            <a:off x="2590800" y="1981200"/>
            <a:ext cx="152400" cy="533400"/>
          </a:xfrm>
          <a:prstGeom prst="line">
            <a:avLst/>
          </a:prstGeom>
          <a:ln w="19050" cap="rnd">
            <a:solidFill>
              <a:schemeClr val="accent4"/>
            </a:solidFill>
            <a:tailEnd type="triangle" w="sm" len="lg"/>
          </a:ln>
          <a:effectLst/>
        </p:spPr>
        <p:style>
          <a:lnRef idx="2">
            <a:schemeClr val="dk1"/>
          </a:lnRef>
          <a:fillRef idx="0">
            <a:schemeClr val="dk1"/>
          </a:fillRef>
          <a:effectRef idx="1">
            <a:schemeClr val="dk1"/>
          </a:effectRef>
          <a:fontRef idx="minor">
            <a:schemeClr val="tx1"/>
          </a:fontRef>
        </p:style>
      </p:cxnSp>
      <p:cxnSp>
        <p:nvCxnSpPr>
          <p:cNvPr id="35" name="Straight Connector 34"/>
          <p:cNvCxnSpPr/>
          <p:nvPr/>
        </p:nvCxnSpPr>
        <p:spPr>
          <a:xfrm flipH="1" flipV="1">
            <a:off x="5334000" y="1981200"/>
            <a:ext cx="152400" cy="533400"/>
          </a:xfrm>
          <a:prstGeom prst="line">
            <a:avLst/>
          </a:prstGeom>
          <a:ln w="19050" cap="rnd">
            <a:solidFill>
              <a:schemeClr val="accent4"/>
            </a:solidFill>
            <a:tailEnd type="triangle" w="sm" len="lg"/>
          </a:ln>
          <a:effectLst/>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flipV="1">
            <a:off x="6248400" y="1981200"/>
            <a:ext cx="152400" cy="533400"/>
          </a:xfrm>
          <a:prstGeom prst="line">
            <a:avLst/>
          </a:prstGeom>
          <a:ln w="19050" cap="rnd">
            <a:solidFill>
              <a:schemeClr val="accent4"/>
            </a:solidFill>
            <a:tailEnd type="triangle" w="sm" len="lg"/>
          </a:ln>
          <a:effectLst/>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3673510" y="2514600"/>
            <a:ext cx="974690" cy="276999"/>
          </a:xfrm>
          <a:prstGeom prst="rect">
            <a:avLst/>
          </a:prstGeom>
          <a:noFill/>
        </p:spPr>
        <p:txBody>
          <a:bodyPr wrap="non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A5001E"/>
                </a:solidFill>
                <a:effectLst/>
                <a:uLnTx/>
                <a:uFillTx/>
                <a:latin typeface="Arial" charset="0"/>
                <a:ea typeface="ＭＳ Ｐゴシック" charset="0"/>
              </a:rPr>
              <a:t>Split Vote</a:t>
            </a:r>
          </a:p>
        </p:txBody>
      </p:sp>
      <p:cxnSp>
        <p:nvCxnSpPr>
          <p:cNvPr id="38" name="Straight Connector 37"/>
          <p:cNvCxnSpPr/>
          <p:nvPr/>
        </p:nvCxnSpPr>
        <p:spPr>
          <a:xfrm flipV="1">
            <a:off x="4152900" y="1981200"/>
            <a:ext cx="0" cy="533400"/>
          </a:xfrm>
          <a:prstGeom prst="line">
            <a:avLst/>
          </a:prstGeom>
          <a:ln w="19050" cap="rnd">
            <a:solidFill>
              <a:schemeClr val="accent4"/>
            </a:solidFill>
            <a:tailEnd type="triangle" w="sm" len="lg"/>
          </a:ln>
          <a:effectLst/>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5791200" y="3048000"/>
            <a:ext cx="3200400" cy="830997"/>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Arial" charset="0"/>
                <a:ea typeface="ＭＳ Ｐゴシック" charset="0"/>
              </a:rPr>
              <a:t>Note</a:t>
            </a: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rPr>
              <a:t>: replicas may disagree on the current term, but a majority </a:t>
            </a:r>
            <a:r>
              <a:rPr kumimoji="0" lang="en-US" sz="1600" b="1" i="0" u="none" strike="noStrike" kern="1200" cap="none" spc="0" normalizeH="0" baseline="0" noProof="0" dirty="0">
                <a:ln>
                  <a:noFill/>
                </a:ln>
                <a:solidFill>
                  <a:srgbClr val="000000"/>
                </a:solidFill>
                <a:effectLst/>
                <a:uLnTx/>
                <a:uFillTx/>
                <a:latin typeface="Arial" charset="0"/>
                <a:ea typeface="ＭＳ Ｐゴシック" charset="0"/>
              </a:rPr>
              <a:t>must</a:t>
            </a: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rPr>
              <a:t> agree for normal operation.</a:t>
            </a:r>
          </a:p>
        </p:txBody>
      </p:sp>
    </p:spTree>
    <p:extLst>
      <p:ext uri="{BB962C8B-B14F-4D97-AF65-F5344CB8AC3E}">
        <p14:creationId xmlns:p14="http://schemas.microsoft.com/office/powerpoint/2010/main" val="1677108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C1F22-47D2-D94D-8B82-1E97985618CC}"/>
              </a:ext>
            </a:extLst>
          </p:cNvPr>
          <p:cNvSpPr>
            <a:spLocks noGrp="1"/>
          </p:cNvSpPr>
          <p:nvPr>
            <p:ph type="title"/>
          </p:nvPr>
        </p:nvSpPr>
        <p:spPr/>
        <p:txBody>
          <a:bodyPr/>
          <a:lstStyle/>
          <a:p>
            <a:r>
              <a:rPr lang="en-US" dirty="0"/>
              <a:t>The replicated log (Raft)</a:t>
            </a:r>
          </a:p>
        </p:txBody>
      </p:sp>
      <p:pic>
        <p:nvPicPr>
          <p:cNvPr id="4" name="Picture 3">
            <a:extLst>
              <a:ext uri="{FF2B5EF4-FFF2-40B4-BE49-F238E27FC236}">
                <a16:creationId xmlns:a16="http://schemas.microsoft.com/office/drawing/2014/main" id="{69A4B1AE-FDD2-CF4A-97A8-DA990D0C3314}"/>
              </a:ext>
            </a:extLst>
          </p:cNvPr>
          <p:cNvPicPr>
            <a:picLocks noChangeAspect="1"/>
          </p:cNvPicPr>
          <p:nvPr/>
        </p:nvPicPr>
        <p:blipFill rotWithShape="1">
          <a:blip r:embed="rId2">
            <a:extLst>
              <a:ext uri="{28A0092B-C50C-407E-A947-70E740481C1C}">
                <a14:useLocalDpi xmlns:a14="http://schemas.microsoft.com/office/drawing/2010/main" val="0"/>
              </a:ext>
            </a:extLst>
          </a:blip>
          <a:srcRect l="51438" t="6667" r="9738" b="64444"/>
          <a:stretch/>
        </p:blipFill>
        <p:spPr>
          <a:xfrm>
            <a:off x="3386627" y="1066800"/>
            <a:ext cx="5757373" cy="5544137"/>
          </a:xfrm>
          <a:prstGeom prst="rect">
            <a:avLst/>
          </a:prstGeom>
        </p:spPr>
      </p:pic>
      <p:sp>
        <p:nvSpPr>
          <p:cNvPr id="5" name="TextBox 4">
            <a:extLst>
              <a:ext uri="{FF2B5EF4-FFF2-40B4-BE49-F238E27FC236}">
                <a16:creationId xmlns:a16="http://schemas.microsoft.com/office/drawing/2014/main" id="{0489DB0D-C0FF-5644-8299-90880C3C1A28}"/>
              </a:ext>
            </a:extLst>
          </p:cNvPr>
          <p:cNvSpPr txBox="1"/>
          <p:nvPr/>
        </p:nvSpPr>
        <p:spPr>
          <a:xfrm>
            <a:off x="76200" y="1691615"/>
            <a:ext cx="3429000" cy="3416320"/>
          </a:xfrm>
          <a:prstGeom prst="rect">
            <a:avLst/>
          </a:prstGeom>
          <a:solidFill>
            <a:schemeClr val="bg2">
              <a:lumMod val="20000"/>
              <a:lumOff val="80000"/>
            </a:schemeClr>
          </a:solid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lumMod val="50000"/>
                  </a:srgbClr>
                </a:solidFill>
                <a:effectLst/>
                <a:uLnTx/>
                <a:uFillTx/>
                <a:latin typeface="Arial" charset="0"/>
                <a:ea typeface="ＭＳ Ｐゴシック" charset="0"/>
              </a:rPr>
              <a:t>This Raft picture shows how the log replicas advance in a wavefront</a:t>
            </a:r>
            <a:r>
              <a:rPr lang="en-US" sz="1800" dirty="0">
                <a:solidFill>
                  <a:srgbClr val="003367">
                    <a:lumMod val="50000"/>
                  </a:srgbClr>
                </a:solidFill>
              </a:rPr>
              <a:t> as leader appends.</a:t>
            </a:r>
            <a:endParaRPr kumimoji="0" lang="en-US" sz="1800" b="0" i="0" u="none" strike="noStrike" kern="1200" cap="none" spc="0" normalizeH="0" baseline="0" noProof="0" dirty="0">
              <a:ln>
                <a:noFill/>
              </a:ln>
              <a:solidFill>
                <a:srgbClr val="003367">
                  <a:lumMod val="50000"/>
                </a:srgbClr>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lang="en-US" sz="1800" dirty="0">
              <a:solidFill>
                <a:srgbClr val="003367">
                  <a:lumMod val="50000"/>
                </a:srgbClr>
              </a:solidFill>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lumMod val="50000"/>
                  </a:srgbClr>
                </a:solidFill>
                <a:effectLst/>
                <a:uLnTx/>
                <a:uFillTx/>
                <a:latin typeface="Arial" charset="0"/>
                <a:ea typeface="ＭＳ Ｐゴシック" charset="0"/>
              </a:rPr>
              <a:t>At any given time the replicas agree on a common log prefix.</a:t>
            </a:r>
          </a:p>
          <a:p>
            <a:pPr marL="0" marR="0" lvl="0" indent="0" algn="l" defTabSz="457200" rtl="0" eaLnBrk="1" fontAlgn="base" latinLnBrk="0" hangingPunct="1">
              <a:lnSpc>
                <a:spcPct val="100000"/>
              </a:lnSpc>
              <a:spcBef>
                <a:spcPct val="0"/>
              </a:spcBef>
              <a:spcAft>
                <a:spcPct val="0"/>
              </a:spcAft>
              <a:buClrTx/>
              <a:buSzTx/>
              <a:buFontTx/>
              <a:buNone/>
              <a:tabLst/>
              <a:defRPr/>
            </a:pPr>
            <a:endParaRPr lang="en-US" sz="1800" dirty="0">
              <a:solidFill>
                <a:srgbClr val="003367">
                  <a:lumMod val="50000"/>
                </a:srgbClr>
              </a:solidFill>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lumMod val="50000"/>
                  </a:srgbClr>
                </a:solidFill>
                <a:effectLst/>
                <a:uLnTx/>
                <a:uFillTx/>
                <a:latin typeface="Arial" charset="0"/>
                <a:ea typeface="ＭＳ Ｐゴシック" charset="0"/>
              </a:rPr>
              <a:t>This picture applies to other Consensus variants.</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3367">
                  <a:lumMod val="50000"/>
                </a:srgbClr>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lumMod val="50000"/>
                  </a:srgbClr>
                </a:solidFill>
                <a:effectLst/>
                <a:uLnTx/>
                <a:uFillTx/>
                <a:latin typeface="Arial" charset="0"/>
                <a:ea typeface="ＭＳ Ｐゴシック" charset="0"/>
              </a:rPr>
              <a:t>Index </a:t>
            </a:r>
            <a:r>
              <a:rPr kumimoji="0" lang="en-US" sz="1800" b="0" i="0" u="none" strike="noStrike" kern="1200" cap="none" spc="0" normalizeH="0" baseline="0" noProof="0" dirty="0">
                <a:ln>
                  <a:noFill/>
                </a:ln>
                <a:solidFill>
                  <a:srgbClr val="003367">
                    <a:lumMod val="50000"/>
                  </a:srgbClr>
                </a:solidFill>
                <a:effectLst/>
                <a:uLnTx/>
                <a:uFillTx/>
                <a:latin typeface="Arial" charset="0"/>
                <a:ea typeface="ＭＳ Ｐゴシック" charset="0"/>
                <a:sym typeface="Wingdings" pitchFamily="2" charset="2"/>
              </a:rPr>
              <a:t></a:t>
            </a:r>
            <a:r>
              <a:rPr kumimoji="0" lang="en-US" sz="1800" b="0" i="0" u="none" strike="noStrike" kern="1200" cap="none" spc="0" normalizeH="0" baseline="0" noProof="0" dirty="0">
                <a:ln>
                  <a:noFill/>
                </a:ln>
                <a:solidFill>
                  <a:srgbClr val="003367">
                    <a:lumMod val="50000"/>
                  </a:srgbClr>
                </a:solidFill>
                <a:effectLst/>
                <a:uLnTx/>
                <a:uFillTx/>
                <a:latin typeface="Arial" charset="0"/>
                <a:ea typeface="ＭＳ Ｐゴシック" charset="0"/>
              </a:rPr>
              <a:t> slot </a:t>
            </a:r>
            <a:r>
              <a:rPr kumimoji="0" lang="en-US" sz="1800" b="0" i="0" u="none" strike="noStrike" kern="1200" cap="none" spc="0" normalizeH="0" baseline="0" noProof="0" dirty="0">
                <a:ln>
                  <a:noFill/>
                </a:ln>
                <a:solidFill>
                  <a:srgbClr val="003367">
                    <a:lumMod val="50000"/>
                  </a:srgbClr>
                </a:solidFill>
                <a:effectLst/>
                <a:uLnTx/>
                <a:uFillTx/>
                <a:latin typeface="Arial" charset="0"/>
                <a:ea typeface="ＭＳ Ｐゴシック" charset="0"/>
                <a:sym typeface="Wingdings" pitchFamily="2" charset="2"/>
              </a:rPr>
              <a:t> </a:t>
            </a:r>
            <a:r>
              <a:rPr kumimoji="0" lang="en-US" sz="1800" b="0" i="0" u="none" strike="noStrike" kern="1200" cap="none" spc="0" normalizeH="0" baseline="0" noProof="0" dirty="0">
                <a:ln>
                  <a:noFill/>
                </a:ln>
                <a:solidFill>
                  <a:srgbClr val="003367">
                    <a:lumMod val="50000"/>
                  </a:srgbClr>
                </a:solidFill>
                <a:effectLst/>
                <a:uLnTx/>
                <a:uFillTx/>
                <a:latin typeface="Arial" charset="0"/>
                <a:ea typeface="ＭＳ Ｐゴシック" charset="0"/>
              </a:rPr>
              <a:t>op-number</a:t>
            </a:r>
          </a:p>
          <a:p>
            <a:pPr marL="0" marR="0" lvl="0" indent="0" algn="l" defTabSz="457200" rtl="0" eaLnBrk="1" fontAlgn="base" latinLnBrk="0" hangingPunct="1">
              <a:lnSpc>
                <a:spcPct val="100000"/>
              </a:lnSpc>
              <a:spcBef>
                <a:spcPct val="0"/>
              </a:spcBef>
              <a:spcAft>
                <a:spcPct val="0"/>
              </a:spcAft>
              <a:buClrTx/>
              <a:buSzTx/>
              <a:buFontTx/>
              <a:buNone/>
              <a:tabLst/>
              <a:defRPr/>
            </a:pPr>
            <a:r>
              <a:rPr lang="en-US" sz="1800" dirty="0">
                <a:solidFill>
                  <a:srgbClr val="003367">
                    <a:lumMod val="50000"/>
                  </a:srgbClr>
                </a:solidFill>
              </a:rPr>
              <a:t>Term </a:t>
            </a:r>
            <a:r>
              <a:rPr lang="en-US" sz="1800" dirty="0">
                <a:solidFill>
                  <a:srgbClr val="003367">
                    <a:lumMod val="50000"/>
                  </a:srgbClr>
                </a:solidFill>
                <a:sym typeface="Wingdings" pitchFamily="2" charset="2"/>
              </a:rPr>
              <a:t></a:t>
            </a:r>
            <a:r>
              <a:rPr lang="en-US" sz="1800" dirty="0">
                <a:solidFill>
                  <a:srgbClr val="003367">
                    <a:lumMod val="50000"/>
                  </a:srgbClr>
                </a:solidFill>
              </a:rPr>
              <a:t> ballot </a:t>
            </a:r>
            <a:r>
              <a:rPr lang="en-US" sz="1800" dirty="0">
                <a:solidFill>
                  <a:srgbClr val="003367">
                    <a:lumMod val="50000"/>
                  </a:srgbClr>
                </a:solidFill>
                <a:sym typeface="Wingdings" pitchFamily="2" charset="2"/>
              </a:rPr>
              <a:t></a:t>
            </a:r>
            <a:r>
              <a:rPr lang="en-US" sz="1800" dirty="0">
                <a:solidFill>
                  <a:srgbClr val="003367">
                    <a:lumMod val="50000"/>
                  </a:srgbClr>
                </a:solidFill>
              </a:rPr>
              <a:t> view</a:t>
            </a:r>
            <a:endParaRPr kumimoji="0" lang="en-US" sz="2000" b="0" i="0" u="none" strike="noStrike" kern="1200" cap="none" spc="0" normalizeH="0" baseline="0" noProof="0" dirty="0">
              <a:ln>
                <a:noFill/>
              </a:ln>
              <a:solidFill>
                <a:srgbClr val="003367">
                  <a:lumMod val="50000"/>
                </a:srgbClr>
              </a:solidFill>
              <a:effectLst/>
              <a:uLnTx/>
              <a:uFillTx/>
              <a:latin typeface="Arial" charset="0"/>
              <a:ea typeface="ＭＳ Ｐゴシック" charset="0"/>
            </a:endParaRPr>
          </a:p>
        </p:txBody>
      </p:sp>
    </p:spTree>
    <p:extLst>
      <p:ext uri="{BB962C8B-B14F-4D97-AF65-F5344CB8AC3E}">
        <p14:creationId xmlns:p14="http://schemas.microsoft.com/office/powerpoint/2010/main" val="1757033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But partitions!  A nasty scenario</a:t>
            </a:r>
            <a:r>
              <a:rPr lang="is-IS" sz="3600" dirty="0"/>
              <a:t>…</a:t>
            </a:r>
            <a:endParaRPr lang="en-US" sz="3600" dirty="0"/>
          </a:p>
        </p:txBody>
      </p:sp>
      <p:sp>
        <p:nvSpPr>
          <p:cNvPr id="3" name="Content Placeholder 2"/>
          <p:cNvSpPr>
            <a:spLocks noGrp="1"/>
          </p:cNvSpPr>
          <p:nvPr>
            <p:ph idx="1"/>
          </p:nvPr>
        </p:nvSpPr>
        <p:spPr>
          <a:xfrm>
            <a:off x="457200" y="1600201"/>
            <a:ext cx="8226425" cy="2590800"/>
          </a:xfrm>
        </p:spPr>
        <p:txBody>
          <a:bodyPr/>
          <a:lstStyle/>
          <a:p>
            <a:pPr marL="457200" indent="-457200">
              <a:buFont typeface="+mj-lt"/>
              <a:buAutoNum type="arabicPeriod"/>
            </a:pPr>
            <a:r>
              <a:rPr lang="en-US" sz="2400" dirty="0"/>
              <a:t>Network partition: L1 survives.   Split brain?</a:t>
            </a:r>
          </a:p>
          <a:p>
            <a:pPr marL="857250" lvl="1" indent="-457200"/>
            <a:r>
              <a:rPr lang="en-US" sz="2000" b="0" dirty="0"/>
              <a:t>How to make progress where we can do it safely?</a:t>
            </a:r>
          </a:p>
          <a:p>
            <a:pPr marL="857250" lvl="1" indent="-457200"/>
            <a:r>
              <a:rPr lang="en-US" sz="2000" b="0" dirty="0"/>
              <a:t>How to avoid completing requests where it might be unsafe?</a:t>
            </a:r>
          </a:p>
          <a:p>
            <a:pPr marL="514350" indent="-514350">
              <a:buFont typeface="+mj-lt"/>
              <a:buAutoNum type="arabicPeriod"/>
            </a:pPr>
            <a:r>
              <a:rPr lang="en-US" sz="2400" dirty="0"/>
              <a:t>Partition heals </a:t>
            </a:r>
            <a:r>
              <a:rPr lang="en-US" sz="2400" dirty="0">
                <a:sym typeface="Wingdings"/>
              </a:rPr>
              <a:t> </a:t>
            </a:r>
            <a:r>
              <a:rPr lang="en-US" sz="2400" dirty="0"/>
              <a:t>L1 and L2 both try to lead.</a:t>
            </a:r>
          </a:p>
          <a:p>
            <a:pPr marL="914400" lvl="1" indent="-514350"/>
            <a:r>
              <a:rPr lang="en-US" sz="2000" b="0" dirty="0"/>
              <a:t>How to establish which leader is “current”, so L1 steps down?</a:t>
            </a:r>
          </a:p>
          <a:p>
            <a:pPr marL="914400" lvl="1" indent="-514350"/>
            <a:r>
              <a:rPr lang="en-US" sz="2000" b="0" dirty="0"/>
              <a:t>How to reconcile/repair conflicting histories in the logs?</a:t>
            </a:r>
          </a:p>
        </p:txBody>
      </p:sp>
      <p:grpSp>
        <p:nvGrpSpPr>
          <p:cNvPr id="10" name="Group 9"/>
          <p:cNvGrpSpPr/>
          <p:nvPr/>
        </p:nvGrpSpPr>
        <p:grpSpPr>
          <a:xfrm>
            <a:off x="457200" y="4343400"/>
            <a:ext cx="1584386" cy="1447800"/>
            <a:chOff x="3180272" y="2514600"/>
            <a:chExt cx="2001328" cy="1828798"/>
          </a:xfrm>
        </p:grpSpPr>
        <p:sp>
          <p:nvSpPr>
            <p:cNvPr id="11" name="Rounded Rectangle 10"/>
            <p:cNvSpPr/>
            <p:nvPr/>
          </p:nvSpPr>
          <p:spPr bwMode="auto">
            <a:xfrm>
              <a:off x="3988498" y="2514600"/>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12" name="Rounded Rectangle 11"/>
            <p:cNvSpPr/>
            <p:nvPr/>
          </p:nvSpPr>
          <p:spPr bwMode="auto">
            <a:xfrm>
              <a:off x="4719755" y="305076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13" name="Rounded Rectangle 5"/>
            <p:cNvSpPr/>
            <p:nvPr/>
          </p:nvSpPr>
          <p:spPr bwMode="auto">
            <a:xfrm>
              <a:off x="4411859" y="385501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14" name="Rounded Rectangle 5"/>
            <p:cNvSpPr/>
            <p:nvPr/>
          </p:nvSpPr>
          <p:spPr bwMode="auto">
            <a:xfrm>
              <a:off x="3180272" y="305076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15" name="Oval 14"/>
            <p:cNvSpPr/>
            <p:nvPr/>
          </p:nvSpPr>
          <p:spPr bwMode="auto">
            <a:xfrm>
              <a:off x="3352802" y="3567021"/>
              <a:ext cx="776378" cy="776377"/>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059"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cxnSp>
          <p:nvCxnSpPr>
            <p:cNvPr id="16" name="Straight Arrow Connector 15"/>
            <p:cNvCxnSpPr/>
            <p:nvPr/>
          </p:nvCxnSpPr>
          <p:spPr bwMode="auto">
            <a:xfrm flipH="1" flipV="1">
              <a:off x="3637471" y="3429001"/>
              <a:ext cx="304799" cy="380999"/>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7" name="Straight Arrow Connector 16"/>
            <p:cNvCxnSpPr>
              <a:endCxn id="11" idx="2"/>
            </p:cNvCxnSpPr>
            <p:nvPr/>
          </p:nvCxnSpPr>
          <p:spPr bwMode="auto">
            <a:xfrm flipV="1">
              <a:off x="3942270" y="2916723"/>
              <a:ext cx="277151" cy="893277"/>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8" name="Straight Arrow Connector 17"/>
            <p:cNvCxnSpPr>
              <a:endCxn id="12" idx="1"/>
            </p:cNvCxnSpPr>
            <p:nvPr/>
          </p:nvCxnSpPr>
          <p:spPr bwMode="auto">
            <a:xfrm flipV="1">
              <a:off x="3942270" y="3251824"/>
              <a:ext cx="777485" cy="558176"/>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9" name="Oval 18"/>
            <p:cNvSpPr/>
            <p:nvPr/>
          </p:nvSpPr>
          <p:spPr bwMode="auto">
            <a:xfrm flipH="1">
              <a:off x="3713670" y="3962400"/>
              <a:ext cx="45719" cy="76200"/>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059"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cxnSp>
          <p:nvCxnSpPr>
            <p:cNvPr id="20" name="Straight Arrow Connector 19"/>
            <p:cNvCxnSpPr/>
            <p:nvPr/>
          </p:nvCxnSpPr>
          <p:spPr bwMode="auto">
            <a:xfrm>
              <a:off x="3942270" y="3810000"/>
              <a:ext cx="457200" cy="7620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21" name="Rounded Rectangle 5"/>
            <p:cNvSpPr/>
            <p:nvPr/>
          </p:nvSpPr>
          <p:spPr bwMode="auto">
            <a:xfrm>
              <a:off x="3488167" y="3865077"/>
              <a:ext cx="461845" cy="402123"/>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grpSp>
      <p:sp>
        <p:nvSpPr>
          <p:cNvPr id="35" name="Rounded Rectangle 34"/>
          <p:cNvSpPr/>
          <p:nvPr/>
        </p:nvSpPr>
        <p:spPr bwMode="auto">
          <a:xfrm flipH="1">
            <a:off x="7909926" y="4343400"/>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36" name="Rounded Rectangle 35"/>
          <p:cNvSpPr/>
          <p:nvPr/>
        </p:nvSpPr>
        <p:spPr bwMode="auto">
          <a:xfrm flipH="1">
            <a:off x="7331014" y="47678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37" name="Rounded Rectangle 5"/>
          <p:cNvSpPr/>
          <p:nvPr/>
        </p:nvSpPr>
        <p:spPr bwMode="auto">
          <a:xfrm flipH="1">
            <a:off x="7574765" y="5404561"/>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38" name="Rounded Rectangle 5"/>
          <p:cNvSpPr/>
          <p:nvPr/>
        </p:nvSpPr>
        <p:spPr bwMode="auto">
          <a:xfrm flipH="1">
            <a:off x="8549772" y="47678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39" name="Oval 38"/>
          <p:cNvSpPr/>
          <p:nvPr/>
        </p:nvSpPr>
        <p:spPr bwMode="auto">
          <a:xfrm flipH="1">
            <a:off x="8164181" y="5176568"/>
            <a:ext cx="614633" cy="61463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059"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cxnSp>
        <p:nvCxnSpPr>
          <p:cNvPr id="40" name="Straight Arrow Connector 39"/>
          <p:cNvCxnSpPr/>
          <p:nvPr/>
        </p:nvCxnSpPr>
        <p:spPr bwMode="auto">
          <a:xfrm flipV="1">
            <a:off x="8312151" y="5067302"/>
            <a:ext cx="241299" cy="301625"/>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41" name="Straight Arrow Connector 40"/>
          <p:cNvCxnSpPr>
            <a:endCxn id="35" idx="2"/>
          </p:cNvCxnSpPr>
          <p:nvPr/>
        </p:nvCxnSpPr>
        <p:spPr bwMode="auto">
          <a:xfrm flipH="1" flipV="1">
            <a:off x="8092740" y="4661748"/>
            <a:ext cx="219411" cy="707178"/>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42" name="Straight Arrow Connector 41"/>
          <p:cNvCxnSpPr>
            <a:endCxn id="36" idx="1"/>
          </p:cNvCxnSpPr>
          <p:nvPr/>
        </p:nvCxnSpPr>
        <p:spPr bwMode="auto">
          <a:xfrm flipH="1" flipV="1">
            <a:off x="7696642" y="4927036"/>
            <a:ext cx="615509" cy="44189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43" name="Oval 42"/>
          <p:cNvSpPr/>
          <p:nvPr/>
        </p:nvSpPr>
        <p:spPr bwMode="auto">
          <a:xfrm>
            <a:off x="8456932" y="5489576"/>
            <a:ext cx="36194" cy="60325"/>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059"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cxnSp>
        <p:nvCxnSpPr>
          <p:cNvPr id="44" name="Straight Arrow Connector 43"/>
          <p:cNvCxnSpPr/>
          <p:nvPr/>
        </p:nvCxnSpPr>
        <p:spPr bwMode="auto">
          <a:xfrm flipH="1">
            <a:off x="7950201" y="5368926"/>
            <a:ext cx="361950" cy="60325"/>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45" name="Rounded Rectangle 5"/>
          <p:cNvSpPr/>
          <p:nvPr/>
        </p:nvSpPr>
        <p:spPr bwMode="auto">
          <a:xfrm flipH="1">
            <a:off x="8306022" y="5412529"/>
            <a:ext cx="365628" cy="318348"/>
          </a:xfrm>
          <a:prstGeom prst="roundRect">
            <a:avLst/>
          </a:prstGeom>
          <a:solidFill>
            <a:srgbClr val="800000"/>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defTabSz="914118" fontAlgn="auto">
              <a:spcBef>
                <a:spcPts val="0"/>
              </a:spcBef>
              <a:spcAft>
                <a:spcPts val="0"/>
              </a:spcAft>
            </a:pPr>
            <a:endParaRPr lang="en-US" sz="2000" b="1" kern="0" dirty="0">
              <a:solidFill>
                <a:sysClr val="windowText" lastClr="000000"/>
              </a:solidFill>
            </a:endParaRPr>
          </a:p>
        </p:txBody>
      </p:sp>
      <p:grpSp>
        <p:nvGrpSpPr>
          <p:cNvPr id="75" name="Group 74"/>
          <p:cNvGrpSpPr/>
          <p:nvPr/>
        </p:nvGrpSpPr>
        <p:grpSpPr>
          <a:xfrm>
            <a:off x="2748471" y="4343400"/>
            <a:ext cx="1584386" cy="1524000"/>
            <a:chOff x="2748471" y="4648200"/>
            <a:chExt cx="1584386" cy="1524000"/>
          </a:xfrm>
        </p:grpSpPr>
        <p:sp>
          <p:nvSpPr>
            <p:cNvPr id="23" name="Rounded Rectangle 22"/>
            <p:cNvSpPr/>
            <p:nvPr/>
          </p:nvSpPr>
          <p:spPr bwMode="auto">
            <a:xfrm>
              <a:off x="3388317" y="4648200"/>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24" name="Rounded Rectangle 23"/>
            <p:cNvSpPr/>
            <p:nvPr/>
          </p:nvSpPr>
          <p:spPr bwMode="auto">
            <a:xfrm>
              <a:off x="3967229" y="50726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25" name="Rounded Rectangle 5"/>
            <p:cNvSpPr/>
            <p:nvPr/>
          </p:nvSpPr>
          <p:spPr bwMode="auto">
            <a:xfrm>
              <a:off x="3723478" y="5709361"/>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26" name="Rounded Rectangle 5"/>
            <p:cNvSpPr/>
            <p:nvPr/>
          </p:nvSpPr>
          <p:spPr bwMode="auto">
            <a:xfrm>
              <a:off x="2748471" y="50726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27" name="Oval 26"/>
            <p:cNvSpPr/>
            <p:nvPr/>
          </p:nvSpPr>
          <p:spPr bwMode="auto">
            <a:xfrm>
              <a:off x="2885057" y="5481368"/>
              <a:ext cx="614633" cy="61463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059"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cxnSp>
          <p:nvCxnSpPr>
            <p:cNvPr id="28" name="Straight Arrow Connector 27"/>
            <p:cNvCxnSpPr>
              <a:stCxn id="33" idx="0"/>
              <a:endCxn id="26" idx="2"/>
            </p:cNvCxnSpPr>
            <p:nvPr/>
          </p:nvCxnSpPr>
          <p:spPr bwMode="auto">
            <a:xfrm flipH="1" flipV="1">
              <a:off x="2931285" y="5391010"/>
              <a:ext cx="243750" cy="326319"/>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31" name="Oval 30"/>
            <p:cNvSpPr/>
            <p:nvPr/>
          </p:nvSpPr>
          <p:spPr bwMode="auto">
            <a:xfrm flipH="1">
              <a:off x="3170745" y="5794376"/>
              <a:ext cx="36194" cy="60325"/>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059"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sp>
          <p:nvSpPr>
            <p:cNvPr id="33" name="Rounded Rectangle 5"/>
            <p:cNvSpPr/>
            <p:nvPr/>
          </p:nvSpPr>
          <p:spPr bwMode="auto">
            <a:xfrm>
              <a:off x="2992221" y="5717329"/>
              <a:ext cx="365628" cy="318348"/>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cxnSp>
          <p:nvCxnSpPr>
            <p:cNvPr id="46" name="Straight Connector 45"/>
            <p:cNvCxnSpPr/>
            <p:nvPr/>
          </p:nvCxnSpPr>
          <p:spPr bwMode="auto">
            <a:xfrm>
              <a:off x="3124200" y="4800600"/>
              <a:ext cx="533400" cy="1371600"/>
            </a:xfrm>
            <a:prstGeom prst="line">
              <a:avLst/>
            </a:prstGeom>
            <a:solidFill>
              <a:srgbClr val="00B8FF"/>
            </a:solidFill>
            <a:ln w="38100" cap="flat" cmpd="sng" algn="ctr">
              <a:solidFill>
                <a:schemeClr val="accent3">
                  <a:lumMod val="50000"/>
                </a:schemeClr>
              </a:solidFill>
              <a:prstDash val="solid"/>
              <a:round/>
              <a:headEnd type="none" w="med" len="med"/>
              <a:tailEnd type="none" w="med" len="med"/>
            </a:ln>
            <a:effectLst/>
          </p:spPr>
        </p:cxnSp>
        <p:cxnSp>
          <p:nvCxnSpPr>
            <p:cNvPr id="68" name="Straight Arrow Connector 67"/>
            <p:cNvCxnSpPr>
              <a:stCxn id="33" idx="0"/>
              <a:endCxn id="27" idx="7"/>
            </p:cNvCxnSpPr>
            <p:nvPr/>
          </p:nvCxnSpPr>
          <p:spPr bwMode="auto">
            <a:xfrm flipV="1">
              <a:off x="3175035" y="5571379"/>
              <a:ext cx="234644" cy="14595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71" name="Straight Arrow Connector 70"/>
            <p:cNvCxnSpPr>
              <a:stCxn id="33" idx="0"/>
            </p:cNvCxnSpPr>
            <p:nvPr/>
          </p:nvCxnSpPr>
          <p:spPr bwMode="auto">
            <a:xfrm flipV="1">
              <a:off x="3175035" y="5334000"/>
              <a:ext cx="177765" cy="383329"/>
            </a:xfrm>
            <a:prstGeom prst="straightConnector1">
              <a:avLst/>
            </a:prstGeom>
            <a:solidFill>
              <a:srgbClr val="00B8FF"/>
            </a:solidFill>
            <a:ln w="9525" cap="flat" cmpd="sng" algn="ctr">
              <a:solidFill>
                <a:srgbClr val="003367"/>
              </a:solidFill>
              <a:prstDash val="solid"/>
              <a:round/>
              <a:headEnd type="none" w="med" len="med"/>
              <a:tailEnd type="arrow"/>
            </a:ln>
            <a:effectLst/>
          </p:spPr>
        </p:cxnSp>
      </p:grpSp>
      <p:sp>
        <p:nvSpPr>
          <p:cNvPr id="77" name="Rounded Rectangle 76"/>
          <p:cNvSpPr/>
          <p:nvPr/>
        </p:nvSpPr>
        <p:spPr bwMode="auto">
          <a:xfrm>
            <a:off x="5608660" y="4343400"/>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78" name="Rounded Rectangle 77"/>
          <p:cNvSpPr/>
          <p:nvPr/>
        </p:nvSpPr>
        <p:spPr bwMode="auto">
          <a:xfrm>
            <a:off x="6187572" y="47678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79" name="Rounded Rectangle 5"/>
          <p:cNvSpPr/>
          <p:nvPr/>
        </p:nvSpPr>
        <p:spPr bwMode="auto">
          <a:xfrm>
            <a:off x="5943821" y="5404561"/>
            <a:ext cx="365628" cy="318348"/>
          </a:xfrm>
          <a:prstGeom prst="roundRect">
            <a:avLst/>
          </a:prstGeom>
          <a:solidFill>
            <a:srgbClr val="800000"/>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80" name="Rounded Rectangle 5"/>
          <p:cNvSpPr/>
          <p:nvPr/>
        </p:nvSpPr>
        <p:spPr bwMode="auto">
          <a:xfrm>
            <a:off x="4968814" y="47678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81" name="Oval 80"/>
          <p:cNvSpPr/>
          <p:nvPr/>
        </p:nvSpPr>
        <p:spPr bwMode="auto">
          <a:xfrm>
            <a:off x="5105400" y="5176568"/>
            <a:ext cx="614633" cy="61463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059"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cxnSp>
        <p:nvCxnSpPr>
          <p:cNvPr id="82" name="Straight Arrow Connector 81"/>
          <p:cNvCxnSpPr>
            <a:stCxn id="84" idx="0"/>
            <a:endCxn id="80" idx="2"/>
          </p:cNvCxnSpPr>
          <p:nvPr/>
        </p:nvCxnSpPr>
        <p:spPr bwMode="auto">
          <a:xfrm flipH="1" flipV="1">
            <a:off x="5151628" y="5086210"/>
            <a:ext cx="243750" cy="326319"/>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83" name="Oval 82"/>
          <p:cNvSpPr/>
          <p:nvPr/>
        </p:nvSpPr>
        <p:spPr bwMode="auto">
          <a:xfrm flipH="1">
            <a:off x="5391088" y="5489576"/>
            <a:ext cx="36194" cy="60325"/>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059"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sp>
        <p:nvSpPr>
          <p:cNvPr id="84" name="Rounded Rectangle 5"/>
          <p:cNvSpPr/>
          <p:nvPr/>
        </p:nvSpPr>
        <p:spPr bwMode="auto">
          <a:xfrm>
            <a:off x="5212564" y="5412529"/>
            <a:ext cx="365628" cy="318348"/>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cxnSp>
        <p:nvCxnSpPr>
          <p:cNvPr id="85" name="Straight Connector 84"/>
          <p:cNvCxnSpPr/>
          <p:nvPr/>
        </p:nvCxnSpPr>
        <p:spPr bwMode="auto">
          <a:xfrm>
            <a:off x="5344543" y="4495800"/>
            <a:ext cx="533400" cy="1371600"/>
          </a:xfrm>
          <a:prstGeom prst="line">
            <a:avLst/>
          </a:prstGeom>
          <a:solidFill>
            <a:srgbClr val="00B8FF"/>
          </a:solidFill>
          <a:ln w="38100" cap="flat" cmpd="sng" algn="ctr">
            <a:solidFill>
              <a:schemeClr val="accent3">
                <a:lumMod val="50000"/>
              </a:schemeClr>
            </a:solidFill>
            <a:prstDash val="solid"/>
            <a:round/>
            <a:headEnd type="none" w="med" len="med"/>
            <a:tailEnd type="none" w="med" len="med"/>
          </a:ln>
          <a:effectLst/>
        </p:spPr>
      </p:cxnSp>
      <p:cxnSp>
        <p:nvCxnSpPr>
          <p:cNvPr id="86" name="Straight Arrow Connector 85"/>
          <p:cNvCxnSpPr>
            <a:stCxn id="84" idx="0"/>
            <a:endCxn id="81" idx="7"/>
          </p:cNvCxnSpPr>
          <p:nvPr/>
        </p:nvCxnSpPr>
        <p:spPr bwMode="auto">
          <a:xfrm flipV="1">
            <a:off x="5395378" y="5266579"/>
            <a:ext cx="234644" cy="14595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87" name="Straight Arrow Connector 86"/>
          <p:cNvCxnSpPr>
            <a:stCxn id="84" idx="0"/>
          </p:cNvCxnSpPr>
          <p:nvPr/>
        </p:nvCxnSpPr>
        <p:spPr bwMode="auto">
          <a:xfrm flipV="1">
            <a:off x="5395378" y="5029200"/>
            <a:ext cx="177765" cy="383329"/>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90" name="Straight Arrow Connector 89"/>
          <p:cNvCxnSpPr/>
          <p:nvPr/>
        </p:nvCxnSpPr>
        <p:spPr bwMode="auto">
          <a:xfrm flipV="1">
            <a:off x="6010611" y="5108575"/>
            <a:ext cx="241299" cy="301625"/>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91" name="Straight Arrow Connector 90"/>
          <p:cNvCxnSpPr/>
          <p:nvPr/>
        </p:nvCxnSpPr>
        <p:spPr bwMode="auto">
          <a:xfrm flipH="1" flipV="1">
            <a:off x="5791200" y="4703021"/>
            <a:ext cx="219411" cy="707178"/>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92" name="Straight Arrow Connector 91"/>
          <p:cNvCxnSpPr/>
          <p:nvPr/>
        </p:nvCxnSpPr>
        <p:spPr bwMode="auto">
          <a:xfrm flipH="1" flipV="1">
            <a:off x="5638800" y="5181600"/>
            <a:ext cx="386910" cy="21329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96" name="Straight Arrow Connector 95"/>
          <p:cNvCxnSpPr/>
          <p:nvPr/>
        </p:nvCxnSpPr>
        <p:spPr bwMode="auto">
          <a:xfrm flipH="1" flipV="1">
            <a:off x="5715000" y="5334000"/>
            <a:ext cx="228600" cy="7620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99" name="TextBox 98"/>
          <p:cNvSpPr txBox="1"/>
          <p:nvPr/>
        </p:nvSpPr>
        <p:spPr>
          <a:xfrm>
            <a:off x="457200" y="5867400"/>
            <a:ext cx="1600200" cy="584776"/>
          </a:xfrm>
          <a:prstGeom prst="rect">
            <a:avLst/>
          </a:prstGeom>
          <a:noFill/>
        </p:spPr>
        <p:txBody>
          <a:bodyPr wrap="square" rtlCol="0">
            <a:spAutoFit/>
          </a:bodyPr>
          <a:lstStyle/>
          <a:p>
            <a:r>
              <a:rPr lang="en-US" sz="1600" dirty="0">
                <a:solidFill>
                  <a:schemeClr val="tx1"/>
                </a:solidFill>
              </a:rPr>
              <a:t>A happy group of 5 replicas.</a:t>
            </a:r>
          </a:p>
        </p:txBody>
      </p:sp>
      <p:sp>
        <p:nvSpPr>
          <p:cNvPr id="100" name="TextBox 99"/>
          <p:cNvSpPr txBox="1"/>
          <p:nvPr/>
        </p:nvSpPr>
        <p:spPr>
          <a:xfrm>
            <a:off x="2438400" y="5867400"/>
            <a:ext cx="2362200" cy="830997"/>
          </a:xfrm>
          <a:prstGeom prst="rect">
            <a:avLst/>
          </a:prstGeom>
          <a:noFill/>
        </p:spPr>
        <p:txBody>
          <a:bodyPr wrap="square" rtlCol="0">
            <a:spAutoFit/>
          </a:bodyPr>
          <a:lstStyle/>
          <a:p>
            <a:r>
              <a:rPr lang="en-US" sz="1600" dirty="0">
                <a:solidFill>
                  <a:schemeClr val="tx1"/>
                </a:solidFill>
              </a:rPr>
              <a:t>Oops, network partition.  Leader L1 survives on minority side.</a:t>
            </a:r>
          </a:p>
        </p:txBody>
      </p:sp>
      <p:sp>
        <p:nvSpPr>
          <p:cNvPr id="101" name="TextBox 100"/>
          <p:cNvSpPr txBox="1"/>
          <p:nvPr/>
        </p:nvSpPr>
        <p:spPr>
          <a:xfrm>
            <a:off x="5105400" y="5867400"/>
            <a:ext cx="2362200" cy="830997"/>
          </a:xfrm>
          <a:prstGeom prst="rect">
            <a:avLst/>
          </a:prstGeom>
          <a:noFill/>
        </p:spPr>
        <p:txBody>
          <a:bodyPr wrap="square" rtlCol="0">
            <a:spAutoFit/>
          </a:bodyPr>
          <a:lstStyle/>
          <a:p>
            <a:r>
              <a:rPr lang="en-US" sz="1600" dirty="0">
                <a:solidFill>
                  <a:schemeClr val="tx1"/>
                </a:solidFill>
              </a:rPr>
              <a:t>L2 is elected on majority side; L1 struggles on.</a:t>
            </a:r>
          </a:p>
        </p:txBody>
      </p:sp>
      <p:sp>
        <p:nvSpPr>
          <p:cNvPr id="102" name="TextBox 101"/>
          <p:cNvSpPr txBox="1"/>
          <p:nvPr/>
        </p:nvSpPr>
        <p:spPr>
          <a:xfrm>
            <a:off x="7315200" y="5867400"/>
            <a:ext cx="1828800" cy="830997"/>
          </a:xfrm>
          <a:prstGeom prst="rect">
            <a:avLst/>
          </a:prstGeom>
          <a:noFill/>
        </p:spPr>
        <p:txBody>
          <a:bodyPr wrap="square" rtlCol="0">
            <a:spAutoFit/>
          </a:bodyPr>
          <a:lstStyle/>
          <a:p>
            <a:r>
              <a:rPr lang="en-US" sz="1600" dirty="0">
                <a:solidFill>
                  <a:schemeClr val="tx1"/>
                </a:solidFill>
              </a:rPr>
              <a:t>Partition heals.  L1 hears L2 and steps down.</a:t>
            </a:r>
          </a:p>
        </p:txBody>
      </p:sp>
      <p:sp>
        <p:nvSpPr>
          <p:cNvPr id="103" name="TextBox 102"/>
          <p:cNvSpPr txBox="1"/>
          <p:nvPr/>
        </p:nvSpPr>
        <p:spPr>
          <a:xfrm>
            <a:off x="228600" y="5334000"/>
            <a:ext cx="457200" cy="369332"/>
          </a:xfrm>
          <a:prstGeom prst="rect">
            <a:avLst/>
          </a:prstGeom>
          <a:noFill/>
        </p:spPr>
        <p:txBody>
          <a:bodyPr wrap="square" rtlCol="0">
            <a:spAutoFit/>
          </a:bodyPr>
          <a:lstStyle/>
          <a:p>
            <a:r>
              <a:rPr lang="en-US" sz="1800" b="1" dirty="0">
                <a:solidFill>
                  <a:schemeClr val="tx1"/>
                </a:solidFill>
              </a:rPr>
              <a:t>L1</a:t>
            </a:r>
            <a:endParaRPr lang="en-US" sz="1600" b="1" dirty="0">
              <a:solidFill>
                <a:schemeClr val="tx1"/>
              </a:solidFill>
            </a:endParaRPr>
          </a:p>
        </p:txBody>
      </p:sp>
      <p:sp>
        <p:nvSpPr>
          <p:cNvPr id="104" name="TextBox 103"/>
          <p:cNvSpPr txBox="1"/>
          <p:nvPr/>
        </p:nvSpPr>
        <p:spPr>
          <a:xfrm>
            <a:off x="6324600" y="5421868"/>
            <a:ext cx="457200" cy="369332"/>
          </a:xfrm>
          <a:prstGeom prst="rect">
            <a:avLst/>
          </a:prstGeom>
          <a:noFill/>
        </p:spPr>
        <p:txBody>
          <a:bodyPr wrap="square" rtlCol="0">
            <a:spAutoFit/>
          </a:bodyPr>
          <a:lstStyle/>
          <a:p>
            <a:r>
              <a:rPr lang="en-US" sz="1800" b="1" dirty="0">
                <a:solidFill>
                  <a:schemeClr val="tx1"/>
                </a:solidFill>
              </a:rPr>
              <a:t>L2</a:t>
            </a:r>
            <a:endParaRPr lang="en-US" sz="1600" b="1" dirty="0">
              <a:solidFill>
                <a:schemeClr val="tx1"/>
              </a:solidFill>
            </a:endParaRPr>
          </a:p>
        </p:txBody>
      </p:sp>
    </p:spTree>
    <p:extLst>
      <p:ext uri="{BB962C8B-B14F-4D97-AF65-F5344CB8AC3E}">
        <p14:creationId xmlns:p14="http://schemas.microsoft.com/office/powerpoint/2010/main" val="4132631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Rejecting a leader from the past</a:t>
            </a:r>
          </a:p>
        </p:txBody>
      </p:sp>
      <p:sp>
        <p:nvSpPr>
          <p:cNvPr id="3" name="Content Placeholder 2"/>
          <p:cNvSpPr>
            <a:spLocks noGrp="1"/>
          </p:cNvSpPr>
          <p:nvPr>
            <p:ph idx="1"/>
          </p:nvPr>
        </p:nvSpPr>
        <p:spPr>
          <a:xfrm>
            <a:off x="457200" y="1450975"/>
            <a:ext cx="8226425" cy="2968625"/>
          </a:xfrm>
        </p:spPr>
        <p:txBody>
          <a:bodyPr/>
          <a:lstStyle/>
          <a:p>
            <a:r>
              <a:rPr lang="en-US" sz="2000" b="0" dirty="0"/>
              <a:t>A new view/term begins after some participant (e.g., L2) suspects leader failed (e.g., because L2 does not hear the old leader L1).</a:t>
            </a:r>
          </a:p>
          <a:p>
            <a:r>
              <a:rPr lang="en-US" sz="2000" b="0" dirty="0"/>
              <a:t>Quorum to select new leader </a:t>
            </a:r>
            <a:r>
              <a:rPr lang="en-US" sz="2000" dirty="0">
                <a:sym typeface="Wingdings"/>
              </a:rPr>
              <a:t> </a:t>
            </a:r>
            <a:r>
              <a:rPr lang="en-US" sz="2000" b="0" dirty="0"/>
              <a:t>at most one leader per view/term.</a:t>
            </a:r>
          </a:p>
          <a:p>
            <a:r>
              <a:rPr lang="en-US" sz="2000" b="0" dirty="0"/>
              <a:t>Nobody pays attention to a leader/candidate L1 from the past, and L1 steps down if L1 learns of a term later than its own.</a:t>
            </a:r>
          </a:p>
        </p:txBody>
      </p:sp>
      <p:grpSp>
        <p:nvGrpSpPr>
          <p:cNvPr id="63" name="Group 62"/>
          <p:cNvGrpSpPr/>
          <p:nvPr/>
        </p:nvGrpSpPr>
        <p:grpSpPr>
          <a:xfrm>
            <a:off x="6950014" y="3619500"/>
            <a:ext cx="1584386" cy="1447800"/>
            <a:chOff x="7331014" y="4503003"/>
            <a:chExt cx="1584386" cy="1447800"/>
          </a:xfrm>
        </p:grpSpPr>
        <p:sp>
          <p:nvSpPr>
            <p:cNvPr id="4" name="Rounded Rectangle 3"/>
            <p:cNvSpPr/>
            <p:nvPr/>
          </p:nvSpPr>
          <p:spPr bwMode="auto">
            <a:xfrm flipH="1">
              <a:off x="7909926" y="4503003"/>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5" name="Rounded Rectangle 4"/>
            <p:cNvSpPr/>
            <p:nvPr/>
          </p:nvSpPr>
          <p:spPr bwMode="auto">
            <a:xfrm flipH="1">
              <a:off x="7331014" y="4927465"/>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6" name="Rounded Rectangle 5"/>
            <p:cNvSpPr/>
            <p:nvPr/>
          </p:nvSpPr>
          <p:spPr bwMode="auto">
            <a:xfrm flipH="1">
              <a:off x="7574765" y="5564164"/>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7" name="Rounded Rectangle 5"/>
            <p:cNvSpPr/>
            <p:nvPr/>
          </p:nvSpPr>
          <p:spPr bwMode="auto">
            <a:xfrm flipH="1">
              <a:off x="8549772" y="4927465"/>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8" name="Oval 7"/>
            <p:cNvSpPr/>
            <p:nvPr/>
          </p:nvSpPr>
          <p:spPr bwMode="auto">
            <a:xfrm flipH="1">
              <a:off x="8164181" y="5336171"/>
              <a:ext cx="614633" cy="61463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9" name="Straight Arrow Connector 8"/>
            <p:cNvCxnSpPr/>
            <p:nvPr/>
          </p:nvCxnSpPr>
          <p:spPr bwMode="auto">
            <a:xfrm flipV="1">
              <a:off x="8312151" y="5226905"/>
              <a:ext cx="241299" cy="301625"/>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0" name="Straight Arrow Connector 9"/>
            <p:cNvCxnSpPr>
              <a:endCxn id="4" idx="2"/>
            </p:cNvCxnSpPr>
            <p:nvPr/>
          </p:nvCxnSpPr>
          <p:spPr bwMode="auto">
            <a:xfrm flipH="1" flipV="1">
              <a:off x="8092740" y="4821351"/>
              <a:ext cx="219411" cy="707178"/>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1" name="Straight Arrow Connector 10"/>
            <p:cNvCxnSpPr>
              <a:endCxn id="5" idx="1"/>
            </p:cNvCxnSpPr>
            <p:nvPr/>
          </p:nvCxnSpPr>
          <p:spPr bwMode="auto">
            <a:xfrm flipH="1" flipV="1">
              <a:off x="7696642" y="5086639"/>
              <a:ext cx="615509" cy="44189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2" name="Oval 11"/>
            <p:cNvSpPr/>
            <p:nvPr/>
          </p:nvSpPr>
          <p:spPr bwMode="auto">
            <a:xfrm>
              <a:off x="8456932" y="5649179"/>
              <a:ext cx="36194" cy="60325"/>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13" name="Straight Arrow Connector 12"/>
            <p:cNvCxnSpPr/>
            <p:nvPr/>
          </p:nvCxnSpPr>
          <p:spPr bwMode="auto">
            <a:xfrm flipH="1">
              <a:off x="7950201" y="5528529"/>
              <a:ext cx="361950" cy="60325"/>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4" name="Rounded Rectangle 5"/>
            <p:cNvSpPr/>
            <p:nvPr/>
          </p:nvSpPr>
          <p:spPr bwMode="auto">
            <a:xfrm flipH="1">
              <a:off x="8306022" y="5572132"/>
              <a:ext cx="365628" cy="318348"/>
            </a:xfrm>
            <a:prstGeom prst="roundRect">
              <a:avLst/>
            </a:prstGeom>
            <a:solidFill>
              <a:srgbClr val="800000"/>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grpSp>
      <p:grpSp>
        <p:nvGrpSpPr>
          <p:cNvPr id="65" name="Group 64"/>
          <p:cNvGrpSpPr/>
          <p:nvPr/>
        </p:nvGrpSpPr>
        <p:grpSpPr>
          <a:xfrm>
            <a:off x="533400" y="3581400"/>
            <a:ext cx="2117786" cy="1524000"/>
            <a:chOff x="914400" y="4648200"/>
            <a:chExt cx="2117786" cy="1524000"/>
          </a:xfrm>
        </p:grpSpPr>
        <p:sp>
          <p:nvSpPr>
            <p:cNvPr id="15" name="Rounded Rectangle 14"/>
            <p:cNvSpPr/>
            <p:nvPr/>
          </p:nvSpPr>
          <p:spPr bwMode="auto">
            <a:xfrm>
              <a:off x="1859046" y="4648200"/>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16" name="Rounded Rectangle 15"/>
            <p:cNvSpPr/>
            <p:nvPr/>
          </p:nvSpPr>
          <p:spPr bwMode="auto">
            <a:xfrm>
              <a:off x="2437958" y="50726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17" name="Rounded Rectangle 5"/>
            <p:cNvSpPr/>
            <p:nvPr/>
          </p:nvSpPr>
          <p:spPr bwMode="auto">
            <a:xfrm>
              <a:off x="2194207" y="5709361"/>
              <a:ext cx="365628" cy="318348"/>
            </a:xfrm>
            <a:prstGeom prst="roundRect">
              <a:avLst/>
            </a:prstGeom>
            <a:solidFill>
              <a:srgbClr val="800000"/>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18" name="Rounded Rectangle 5"/>
            <p:cNvSpPr/>
            <p:nvPr/>
          </p:nvSpPr>
          <p:spPr bwMode="auto">
            <a:xfrm>
              <a:off x="1219200" y="50726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19" name="Oval 18"/>
            <p:cNvSpPr/>
            <p:nvPr/>
          </p:nvSpPr>
          <p:spPr bwMode="auto">
            <a:xfrm>
              <a:off x="1355786" y="5481368"/>
              <a:ext cx="614633" cy="61463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20" name="Straight Arrow Connector 19"/>
            <p:cNvCxnSpPr>
              <a:stCxn id="22" idx="0"/>
              <a:endCxn id="18" idx="2"/>
            </p:cNvCxnSpPr>
            <p:nvPr/>
          </p:nvCxnSpPr>
          <p:spPr bwMode="auto">
            <a:xfrm flipH="1" flipV="1">
              <a:off x="1402014" y="5391010"/>
              <a:ext cx="243750" cy="326319"/>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21" name="Oval 20"/>
            <p:cNvSpPr/>
            <p:nvPr/>
          </p:nvSpPr>
          <p:spPr bwMode="auto">
            <a:xfrm flipH="1">
              <a:off x="1641474" y="5794376"/>
              <a:ext cx="36194" cy="60325"/>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sp>
          <p:nvSpPr>
            <p:cNvPr id="22" name="Rounded Rectangle 5"/>
            <p:cNvSpPr/>
            <p:nvPr/>
          </p:nvSpPr>
          <p:spPr bwMode="auto">
            <a:xfrm>
              <a:off x="1462950" y="5717329"/>
              <a:ext cx="365628" cy="318348"/>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cxnSp>
          <p:nvCxnSpPr>
            <p:cNvPr id="23" name="Straight Connector 22"/>
            <p:cNvCxnSpPr/>
            <p:nvPr/>
          </p:nvCxnSpPr>
          <p:spPr bwMode="auto">
            <a:xfrm>
              <a:off x="1594929" y="4800600"/>
              <a:ext cx="533400" cy="1371600"/>
            </a:xfrm>
            <a:prstGeom prst="line">
              <a:avLst/>
            </a:prstGeom>
            <a:solidFill>
              <a:srgbClr val="00B8FF"/>
            </a:solidFill>
            <a:ln w="38100" cap="flat" cmpd="sng" algn="ctr">
              <a:solidFill>
                <a:schemeClr val="accent3">
                  <a:lumMod val="50000"/>
                </a:schemeClr>
              </a:solidFill>
              <a:prstDash val="solid"/>
              <a:round/>
              <a:headEnd type="none" w="med" len="med"/>
              <a:tailEnd type="none" w="med" len="med"/>
            </a:ln>
            <a:effectLst/>
          </p:spPr>
        </p:cxnSp>
        <p:cxnSp>
          <p:nvCxnSpPr>
            <p:cNvPr id="24" name="Straight Arrow Connector 23"/>
            <p:cNvCxnSpPr>
              <a:stCxn id="22" idx="0"/>
              <a:endCxn id="19" idx="7"/>
            </p:cNvCxnSpPr>
            <p:nvPr/>
          </p:nvCxnSpPr>
          <p:spPr bwMode="auto">
            <a:xfrm flipV="1">
              <a:off x="1645764" y="5571379"/>
              <a:ext cx="234644" cy="14595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25" name="Straight Arrow Connector 24"/>
            <p:cNvCxnSpPr>
              <a:stCxn id="22" idx="0"/>
            </p:cNvCxnSpPr>
            <p:nvPr/>
          </p:nvCxnSpPr>
          <p:spPr bwMode="auto">
            <a:xfrm flipV="1">
              <a:off x="1645764" y="5334000"/>
              <a:ext cx="177765" cy="383329"/>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26" name="Straight Arrow Connector 25"/>
            <p:cNvCxnSpPr/>
            <p:nvPr/>
          </p:nvCxnSpPr>
          <p:spPr bwMode="auto">
            <a:xfrm flipV="1">
              <a:off x="2260997" y="5413375"/>
              <a:ext cx="241299" cy="301625"/>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27" name="Straight Arrow Connector 26"/>
            <p:cNvCxnSpPr/>
            <p:nvPr/>
          </p:nvCxnSpPr>
          <p:spPr bwMode="auto">
            <a:xfrm flipH="1" flipV="1">
              <a:off x="2041586" y="5007821"/>
              <a:ext cx="219411" cy="707178"/>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28" name="Straight Arrow Connector 27"/>
            <p:cNvCxnSpPr/>
            <p:nvPr/>
          </p:nvCxnSpPr>
          <p:spPr bwMode="auto">
            <a:xfrm flipH="1" flipV="1">
              <a:off x="1889186" y="5486400"/>
              <a:ext cx="386910" cy="21329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29" name="Straight Arrow Connector 28"/>
            <p:cNvCxnSpPr/>
            <p:nvPr/>
          </p:nvCxnSpPr>
          <p:spPr bwMode="auto">
            <a:xfrm flipH="1" flipV="1">
              <a:off x="1965386" y="5638800"/>
              <a:ext cx="228600" cy="7620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32" name="TextBox 31"/>
            <p:cNvSpPr txBox="1"/>
            <p:nvPr/>
          </p:nvSpPr>
          <p:spPr>
            <a:xfrm>
              <a:off x="2574986" y="5726668"/>
              <a:ext cx="457200"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L2</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33" name="TextBox 32"/>
            <p:cNvSpPr txBox="1"/>
            <p:nvPr/>
          </p:nvSpPr>
          <p:spPr>
            <a:xfrm>
              <a:off x="914400" y="5650468"/>
              <a:ext cx="457200"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L1</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endParaRPr>
            </a:p>
          </p:txBody>
        </p:sp>
      </p:grpSp>
      <p:grpSp>
        <p:nvGrpSpPr>
          <p:cNvPr id="64" name="Group 63"/>
          <p:cNvGrpSpPr/>
          <p:nvPr/>
        </p:nvGrpSpPr>
        <p:grpSpPr>
          <a:xfrm>
            <a:off x="3581400" y="3587234"/>
            <a:ext cx="2209800" cy="1512332"/>
            <a:chOff x="3810000" y="4583668"/>
            <a:chExt cx="2209800" cy="1512332"/>
          </a:xfrm>
        </p:grpSpPr>
        <p:sp>
          <p:nvSpPr>
            <p:cNvPr id="34" name="Rounded Rectangle 33"/>
            <p:cNvSpPr/>
            <p:nvPr/>
          </p:nvSpPr>
          <p:spPr bwMode="auto">
            <a:xfrm>
              <a:off x="4846660" y="4648200"/>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35" name="Rounded Rectangle 34"/>
            <p:cNvSpPr/>
            <p:nvPr/>
          </p:nvSpPr>
          <p:spPr bwMode="auto">
            <a:xfrm>
              <a:off x="5425572" y="50726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36" name="Rounded Rectangle 5"/>
            <p:cNvSpPr/>
            <p:nvPr/>
          </p:nvSpPr>
          <p:spPr bwMode="auto">
            <a:xfrm>
              <a:off x="5181821" y="5709361"/>
              <a:ext cx="365628" cy="318348"/>
            </a:xfrm>
            <a:prstGeom prst="roundRect">
              <a:avLst/>
            </a:prstGeom>
            <a:solidFill>
              <a:srgbClr val="800000"/>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37" name="Rounded Rectangle 5"/>
            <p:cNvSpPr/>
            <p:nvPr/>
          </p:nvSpPr>
          <p:spPr bwMode="auto">
            <a:xfrm>
              <a:off x="4206814" y="50726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38" name="Oval 37"/>
            <p:cNvSpPr/>
            <p:nvPr/>
          </p:nvSpPr>
          <p:spPr bwMode="auto">
            <a:xfrm>
              <a:off x="4343400" y="5481368"/>
              <a:ext cx="614633" cy="61463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39" name="Straight Arrow Connector 38"/>
            <p:cNvCxnSpPr>
              <a:stCxn id="41" idx="0"/>
              <a:endCxn id="37" idx="2"/>
            </p:cNvCxnSpPr>
            <p:nvPr/>
          </p:nvCxnSpPr>
          <p:spPr bwMode="auto">
            <a:xfrm flipH="1" flipV="1">
              <a:off x="4389628" y="5391010"/>
              <a:ext cx="243750" cy="326319"/>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40" name="Oval 39"/>
            <p:cNvSpPr/>
            <p:nvPr/>
          </p:nvSpPr>
          <p:spPr bwMode="auto">
            <a:xfrm flipH="1">
              <a:off x="4629088" y="5794376"/>
              <a:ext cx="36194" cy="60325"/>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sp>
          <p:nvSpPr>
            <p:cNvPr id="41" name="Rounded Rectangle 5"/>
            <p:cNvSpPr/>
            <p:nvPr/>
          </p:nvSpPr>
          <p:spPr bwMode="auto">
            <a:xfrm>
              <a:off x="4450564" y="5717329"/>
              <a:ext cx="365628" cy="318348"/>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cxnSp>
          <p:nvCxnSpPr>
            <p:cNvPr id="43" name="Straight Arrow Connector 42"/>
            <p:cNvCxnSpPr>
              <a:stCxn id="41" idx="3"/>
              <a:endCxn id="36" idx="1"/>
            </p:cNvCxnSpPr>
            <p:nvPr/>
          </p:nvCxnSpPr>
          <p:spPr bwMode="auto">
            <a:xfrm flipV="1">
              <a:off x="4816192" y="5868535"/>
              <a:ext cx="365629" cy="7968"/>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44" name="Straight Arrow Connector 43"/>
            <p:cNvCxnSpPr>
              <a:stCxn id="41" idx="0"/>
            </p:cNvCxnSpPr>
            <p:nvPr/>
          </p:nvCxnSpPr>
          <p:spPr bwMode="auto">
            <a:xfrm flipV="1">
              <a:off x="4633378" y="5029200"/>
              <a:ext cx="243422" cy="688129"/>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45" name="Straight Arrow Connector 44"/>
            <p:cNvCxnSpPr/>
            <p:nvPr/>
          </p:nvCxnSpPr>
          <p:spPr bwMode="auto">
            <a:xfrm flipV="1">
              <a:off x="5248611" y="5413375"/>
              <a:ext cx="241299" cy="301625"/>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46" name="Straight Arrow Connector 45"/>
            <p:cNvCxnSpPr/>
            <p:nvPr/>
          </p:nvCxnSpPr>
          <p:spPr bwMode="auto">
            <a:xfrm flipH="1" flipV="1">
              <a:off x="5029200" y="5007821"/>
              <a:ext cx="219411" cy="707178"/>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47" name="Straight Arrow Connector 46"/>
            <p:cNvCxnSpPr>
              <a:endCxn id="37" idx="3"/>
            </p:cNvCxnSpPr>
            <p:nvPr/>
          </p:nvCxnSpPr>
          <p:spPr bwMode="auto">
            <a:xfrm flipH="1" flipV="1">
              <a:off x="4572442" y="5231836"/>
              <a:ext cx="691268" cy="467854"/>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48" name="Straight Arrow Connector 47"/>
            <p:cNvCxnSpPr/>
            <p:nvPr/>
          </p:nvCxnSpPr>
          <p:spPr bwMode="auto">
            <a:xfrm flipH="1">
              <a:off x="4800600" y="5715000"/>
              <a:ext cx="381001" cy="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49" name="TextBox 48"/>
            <p:cNvSpPr txBox="1"/>
            <p:nvPr/>
          </p:nvSpPr>
          <p:spPr>
            <a:xfrm>
              <a:off x="5562600" y="5726668"/>
              <a:ext cx="457200"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L2</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50" name="TextBox 49"/>
            <p:cNvSpPr txBox="1"/>
            <p:nvPr/>
          </p:nvSpPr>
          <p:spPr>
            <a:xfrm>
              <a:off x="3902014" y="5650468"/>
              <a:ext cx="457200"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L1</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61" name="TextBox 60"/>
            <p:cNvSpPr txBox="1"/>
            <p:nvPr/>
          </p:nvSpPr>
          <p:spPr>
            <a:xfrm>
              <a:off x="3810000" y="5040868"/>
              <a:ext cx="457200"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F1</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62" name="TextBox 61"/>
            <p:cNvSpPr txBox="1"/>
            <p:nvPr/>
          </p:nvSpPr>
          <p:spPr>
            <a:xfrm>
              <a:off x="4419600" y="4583668"/>
              <a:ext cx="457200"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F2</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endParaRPr>
            </a:p>
          </p:txBody>
        </p:sp>
      </p:grpSp>
      <p:sp>
        <p:nvSpPr>
          <p:cNvPr id="66" name="TextBox 65"/>
          <p:cNvSpPr txBox="1"/>
          <p:nvPr/>
        </p:nvSpPr>
        <p:spPr>
          <a:xfrm>
            <a:off x="533400" y="5279023"/>
            <a:ext cx="8305800" cy="1200329"/>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During the partition, L2 declares candidacy in a new term and wins a quorum.  When the partition heals, F2 rejects messages from L1, whose term has expired.  F1 learns of the new term and defects to L2, also rejecting L1.   L1 learns of the new term and steps down.</a:t>
            </a:r>
          </a:p>
        </p:txBody>
      </p:sp>
      <p:sp>
        <p:nvSpPr>
          <p:cNvPr id="67" name="TextBox 66"/>
          <p:cNvSpPr txBox="1"/>
          <p:nvPr/>
        </p:nvSpPr>
        <p:spPr>
          <a:xfrm>
            <a:off x="8382000" y="4724400"/>
            <a:ext cx="457200"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L2</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endParaRPr>
          </a:p>
        </p:txBody>
      </p:sp>
    </p:spTree>
    <p:extLst>
      <p:ext uri="{BB962C8B-B14F-4D97-AF65-F5344CB8AC3E}">
        <p14:creationId xmlns:p14="http://schemas.microsoft.com/office/powerpoint/2010/main" val="3381483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Handling stale views (terms)</a:t>
            </a:r>
          </a:p>
        </p:txBody>
      </p:sp>
      <p:sp>
        <p:nvSpPr>
          <p:cNvPr id="3" name="Content Placeholder 2"/>
          <p:cNvSpPr>
            <a:spLocks noGrp="1"/>
          </p:cNvSpPr>
          <p:nvPr>
            <p:ph idx="1"/>
          </p:nvPr>
        </p:nvSpPr>
        <p:spPr>
          <a:xfrm>
            <a:off x="457200" y="1524000"/>
            <a:ext cx="8226425" cy="4111625"/>
          </a:xfrm>
        </p:spPr>
        <p:txBody>
          <a:bodyPr/>
          <a:lstStyle/>
          <a:p>
            <a:r>
              <a:rPr lang="en-US" sz="2400" b="0" dirty="0"/>
              <a:t>Every message in the protocol carries the sender’s current view# (term).</a:t>
            </a:r>
          </a:p>
          <a:p>
            <a:r>
              <a:rPr lang="en-US" sz="2400" b="0" dirty="0"/>
              <a:t>If the receiver has a higher view# than the sender, it </a:t>
            </a:r>
            <a:r>
              <a:rPr lang="en-US" sz="2400" dirty="0"/>
              <a:t>ignores and rejects</a:t>
            </a:r>
            <a:r>
              <a:rPr lang="en-US" sz="2400" b="0" dirty="0"/>
              <a:t> the message.</a:t>
            </a:r>
          </a:p>
          <a:p>
            <a:pPr lvl="1"/>
            <a:r>
              <a:rPr lang="en-US" sz="2000" b="0" dirty="0"/>
              <a:t>Stale participants can do no damage.</a:t>
            </a:r>
          </a:p>
          <a:p>
            <a:r>
              <a:rPr lang="en-US" sz="2400" b="0" dirty="0"/>
              <a:t>If a participant learns of a view# </a:t>
            </a:r>
            <a:r>
              <a:rPr lang="en-US" sz="2400" dirty="0"/>
              <a:t>v</a:t>
            </a:r>
            <a:r>
              <a:rPr lang="en-US" sz="2400" b="0" dirty="0"/>
              <a:t> higher than its own, it sets its view# to </a:t>
            </a:r>
            <a:r>
              <a:rPr lang="en-US" sz="2400" dirty="0"/>
              <a:t>v.</a:t>
            </a:r>
          </a:p>
          <a:p>
            <a:pPr lvl="1"/>
            <a:r>
              <a:rPr lang="en-US" sz="2000" b="0" dirty="0"/>
              <a:t>The view# is an example of a </a:t>
            </a:r>
            <a:r>
              <a:rPr lang="en-US" sz="2000" dirty="0"/>
              <a:t>logical clock</a:t>
            </a:r>
            <a:r>
              <a:rPr lang="en-US" sz="2000" b="0" dirty="0"/>
              <a:t>, a foundational concept in distributed systems.</a:t>
            </a:r>
            <a:endParaRPr lang="en-US" sz="2400" b="0" dirty="0"/>
          </a:p>
          <a:p>
            <a:r>
              <a:rPr lang="en-US" sz="2400" b="0" dirty="0"/>
              <a:t>When a participant learns it is stale, it comes up to date.</a:t>
            </a:r>
          </a:p>
          <a:p>
            <a:pPr lvl="1"/>
            <a:r>
              <a:rPr lang="en-US" sz="2000" b="0" dirty="0"/>
              <a:t>E.g., in the “nasty scenario” example, L1 steps down, and L1 and F1 accept updates from new leader L2 to repair their logs.</a:t>
            </a:r>
          </a:p>
        </p:txBody>
      </p:sp>
    </p:spTree>
    <p:extLst>
      <p:ext uri="{BB962C8B-B14F-4D97-AF65-F5344CB8AC3E}">
        <p14:creationId xmlns:p14="http://schemas.microsoft.com/office/powerpoint/2010/main" val="2289727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3200400"/>
          </a:xfrm>
        </p:spPr>
        <p:txBody>
          <a:bodyPr/>
          <a:lstStyle/>
          <a:p>
            <a:r>
              <a:rPr lang="en-US" sz="2000" dirty="0"/>
              <a:t>At any given time, each server is either:</a:t>
            </a:r>
          </a:p>
          <a:p>
            <a:pPr lvl="1"/>
            <a:r>
              <a:rPr lang="en-US" sz="2000" dirty="0">
                <a:solidFill>
                  <a:schemeClr val="tx2"/>
                </a:solidFill>
              </a:rPr>
              <a:t>Leader</a:t>
            </a:r>
            <a:r>
              <a:rPr lang="en-US" sz="2000" dirty="0"/>
              <a:t>: handles all client interactions, log replication</a:t>
            </a:r>
          </a:p>
          <a:p>
            <a:pPr lvl="2"/>
            <a:r>
              <a:rPr lang="en-US" sz="2000" dirty="0"/>
              <a:t>At most 1 </a:t>
            </a:r>
            <a:r>
              <a:rPr lang="en-US" sz="2000" b="1" dirty="0"/>
              <a:t>viable</a:t>
            </a:r>
            <a:r>
              <a:rPr lang="en-US" sz="2000" dirty="0"/>
              <a:t> (functioning) leader at a time</a:t>
            </a:r>
          </a:p>
          <a:p>
            <a:pPr lvl="1"/>
            <a:r>
              <a:rPr lang="en-US" sz="2000" dirty="0">
                <a:solidFill>
                  <a:schemeClr val="tx2"/>
                </a:solidFill>
              </a:rPr>
              <a:t>Follower</a:t>
            </a:r>
            <a:r>
              <a:rPr lang="en-US" sz="2000" dirty="0"/>
              <a:t>: completely passive (issues no RPCs, responds to incoming RPCs)</a:t>
            </a:r>
          </a:p>
          <a:p>
            <a:pPr lvl="1"/>
            <a:r>
              <a:rPr lang="en-US" sz="2000" dirty="0">
                <a:solidFill>
                  <a:schemeClr val="tx2"/>
                </a:solidFill>
              </a:rPr>
              <a:t>Candidate</a:t>
            </a:r>
            <a:r>
              <a:rPr lang="en-US" sz="2000" dirty="0"/>
              <a:t>: used to elect a new leader</a:t>
            </a:r>
          </a:p>
          <a:p>
            <a:r>
              <a:rPr lang="en-US" sz="2000" dirty="0"/>
              <a:t>Normal operation: 1 leader, N-1 followers</a:t>
            </a:r>
          </a:p>
        </p:txBody>
      </p:sp>
      <p:sp>
        <p:nvSpPr>
          <p:cNvPr id="4" name="Footer Placeholder 3"/>
          <p:cNvSpPr>
            <a:spLocks noGrp="1"/>
          </p:cNvSpPr>
          <p:nvPr>
            <p:ph type="ftr" sz="quarter" idx="11"/>
          </p:nvPr>
        </p:nvSpPr>
        <p:spPr bwMode="auto">
          <a:xfrm>
            <a:off x="3701902" y="6370191"/>
            <a:ext cx="34290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GB"/>
            </a:defPPr>
            <a:lvl1pPr algn="l" defTabSz="457200" rtl="0" fontAlgn="base">
              <a:spcBef>
                <a:spcPct val="0"/>
              </a:spcBef>
              <a:spcAft>
                <a:spcPct val="0"/>
              </a:spcAft>
              <a:defRPr sz="1000" kern="1200" smtClean="0">
                <a:solidFill>
                  <a:schemeClr val="bg2"/>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2pPr>
            <a:lvl3pPr marL="11430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3pPr>
            <a:lvl4pPr marL="16002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4pPr>
            <a:lvl5pPr marL="20574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5pPr>
            <a:lvl6pPr marL="2286000" algn="l" defTabSz="457200" rtl="0" eaLnBrk="1" latinLnBrk="0" hangingPunct="1">
              <a:defRPr sz="2400" kern="1200">
                <a:solidFill>
                  <a:schemeClr val="bg1"/>
                </a:solidFill>
                <a:latin typeface="Arial" charset="0"/>
                <a:ea typeface="ＭＳ Ｐゴシック" charset="0"/>
                <a:cs typeface="ＭＳ Ｐゴシック" charset="0"/>
              </a:defRPr>
            </a:lvl6pPr>
            <a:lvl7pPr marL="2743200" algn="l" defTabSz="457200" rtl="0" eaLnBrk="1" latinLnBrk="0" hangingPunct="1">
              <a:defRPr sz="2400" kern="1200">
                <a:solidFill>
                  <a:schemeClr val="bg1"/>
                </a:solidFill>
                <a:latin typeface="Arial" charset="0"/>
                <a:ea typeface="ＭＳ Ｐゴシック" charset="0"/>
                <a:cs typeface="ＭＳ Ｐゴシック" charset="0"/>
              </a:defRPr>
            </a:lvl7pPr>
            <a:lvl8pPr marL="3200400" algn="l" defTabSz="457200" rtl="0" eaLnBrk="1" latinLnBrk="0" hangingPunct="1">
              <a:defRPr sz="2400" kern="1200">
                <a:solidFill>
                  <a:schemeClr val="bg1"/>
                </a:solidFill>
                <a:latin typeface="Arial" charset="0"/>
                <a:ea typeface="ＭＳ Ｐゴシック" charset="0"/>
                <a:cs typeface="ＭＳ Ｐゴシック" charset="0"/>
              </a:defRPr>
            </a:lvl8pPr>
            <a:lvl9pPr marL="3657600" algn="l" defTabSz="457200" rtl="0" eaLnBrk="1" latinLnBrk="0" hangingPunct="1">
              <a:defRPr sz="2400" kern="1200">
                <a:solidFill>
                  <a:schemeClr val="bg1"/>
                </a:solidFill>
                <a:latin typeface="Arial" charset="0"/>
                <a:ea typeface="ＭＳ Ｐゴシック" charset="0"/>
                <a:cs typeface="ＭＳ Ｐゴシック" charset="0"/>
              </a:defRPr>
            </a:lvl9pPr>
          </a:lstStyle>
          <a:p>
            <a:pPr>
              <a:defRPr/>
            </a:pPr>
            <a:r>
              <a:rPr lang="en-US" dirty="0">
                <a:solidFill>
                  <a:srgbClr val="7F7F7F"/>
                </a:solidFill>
              </a:rPr>
              <a:t>Raft Consensus Algorithm</a:t>
            </a:r>
          </a:p>
        </p:txBody>
      </p:sp>
      <p:sp>
        <p:nvSpPr>
          <p:cNvPr id="6" name="Title 5"/>
          <p:cNvSpPr>
            <a:spLocks noGrp="1"/>
          </p:cNvSpPr>
          <p:nvPr>
            <p:ph type="title"/>
          </p:nvPr>
        </p:nvSpPr>
        <p:spPr/>
        <p:txBody>
          <a:bodyPr/>
          <a:lstStyle/>
          <a:p>
            <a:r>
              <a:rPr lang="en-US" dirty="0"/>
              <a:t>Server States</a:t>
            </a:r>
          </a:p>
        </p:txBody>
      </p:sp>
      <p:sp>
        <p:nvSpPr>
          <p:cNvPr id="7" name="Rounded Rectangle 6"/>
          <p:cNvSpPr/>
          <p:nvPr/>
        </p:nvSpPr>
        <p:spPr>
          <a:xfrm>
            <a:off x="990600" y="5029200"/>
            <a:ext cx="1752600" cy="533400"/>
          </a:xfrm>
          <a:prstGeom prst="roundRect">
            <a:avLst>
              <a:gd name="adj" fmla="val 50000"/>
            </a:avLst>
          </a:prstGeom>
          <a:solidFill>
            <a:srgbClr val="E3EAF9"/>
          </a:solidFill>
          <a:ln>
            <a:solidFill>
              <a:srgbClr val="4974CB"/>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r>
              <a:rPr lang="en-US" dirty="0">
                <a:solidFill>
                  <a:srgbClr val="4974CB"/>
                </a:solidFill>
                <a:latin typeface="Arial"/>
              </a:rPr>
              <a:t>Follower</a:t>
            </a:r>
          </a:p>
        </p:txBody>
      </p:sp>
      <p:sp>
        <p:nvSpPr>
          <p:cNvPr id="8" name="Rounded Rectangle 7"/>
          <p:cNvSpPr/>
          <p:nvPr/>
        </p:nvSpPr>
        <p:spPr>
          <a:xfrm>
            <a:off x="3505200" y="5029200"/>
            <a:ext cx="1752600" cy="533400"/>
          </a:xfrm>
          <a:prstGeom prst="roundRect">
            <a:avLst>
              <a:gd name="adj" fmla="val 50000"/>
            </a:avLst>
          </a:prstGeom>
          <a:solidFill>
            <a:srgbClr val="E3EAF9"/>
          </a:solidFill>
          <a:ln>
            <a:solidFill>
              <a:srgbClr val="4974CB"/>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r>
              <a:rPr lang="en-US" dirty="0">
                <a:solidFill>
                  <a:srgbClr val="4974CB"/>
                </a:solidFill>
                <a:latin typeface="Arial"/>
              </a:rPr>
              <a:t>Candidate</a:t>
            </a:r>
          </a:p>
        </p:txBody>
      </p:sp>
      <p:sp>
        <p:nvSpPr>
          <p:cNvPr id="9" name="Rounded Rectangle 8"/>
          <p:cNvSpPr/>
          <p:nvPr/>
        </p:nvSpPr>
        <p:spPr>
          <a:xfrm>
            <a:off x="6019800" y="5029200"/>
            <a:ext cx="1752600" cy="533400"/>
          </a:xfrm>
          <a:prstGeom prst="roundRect">
            <a:avLst>
              <a:gd name="adj" fmla="val 50000"/>
            </a:avLst>
          </a:prstGeom>
          <a:solidFill>
            <a:srgbClr val="E3EAF9"/>
          </a:solidFill>
          <a:ln>
            <a:solidFill>
              <a:srgbClr val="4974CB"/>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r>
              <a:rPr lang="en-US" dirty="0">
                <a:solidFill>
                  <a:srgbClr val="4974CB"/>
                </a:solidFill>
                <a:latin typeface="Arial"/>
              </a:rPr>
              <a:t>Leader</a:t>
            </a:r>
          </a:p>
        </p:txBody>
      </p:sp>
      <p:sp>
        <p:nvSpPr>
          <p:cNvPr id="10" name="Freeform 9"/>
          <p:cNvSpPr/>
          <p:nvPr/>
        </p:nvSpPr>
        <p:spPr>
          <a:xfrm>
            <a:off x="644893" y="4687503"/>
            <a:ext cx="365760" cy="606392"/>
          </a:xfrm>
          <a:custGeom>
            <a:avLst/>
            <a:gdLst>
              <a:gd name="connsiteX0" fmla="*/ 0 w 365760"/>
              <a:gd name="connsiteY0" fmla="*/ 0 h 606392"/>
              <a:gd name="connsiteX1" fmla="*/ 365760 w 365760"/>
              <a:gd name="connsiteY1" fmla="*/ 606392 h 606392"/>
              <a:gd name="connsiteX0" fmla="*/ 0 w 365760"/>
              <a:gd name="connsiteY0" fmla="*/ 0 h 606392"/>
              <a:gd name="connsiteX1" fmla="*/ 365760 w 365760"/>
              <a:gd name="connsiteY1" fmla="*/ 606392 h 606392"/>
              <a:gd name="connsiteX0" fmla="*/ 0 w 365760"/>
              <a:gd name="connsiteY0" fmla="*/ 0 h 606392"/>
              <a:gd name="connsiteX1" fmla="*/ 365760 w 365760"/>
              <a:gd name="connsiteY1" fmla="*/ 606392 h 606392"/>
            </a:gdLst>
            <a:ahLst/>
            <a:cxnLst>
              <a:cxn ang="0">
                <a:pos x="connsiteX0" y="connsiteY0"/>
              </a:cxn>
              <a:cxn ang="0">
                <a:pos x="connsiteX1" y="connsiteY1"/>
              </a:cxn>
            </a:cxnLst>
            <a:rect l="l" t="t" r="r" b="b"/>
            <a:pathLst>
              <a:path w="365760" h="606392">
                <a:moveTo>
                  <a:pt x="0" y="0"/>
                </a:moveTo>
                <a:cubicBezTo>
                  <a:pt x="4812" y="521369"/>
                  <a:pt x="115504" y="599975"/>
                  <a:pt x="365760" y="606392"/>
                </a:cubicBezTo>
              </a:path>
            </a:pathLst>
          </a:custGeom>
          <a:noFill/>
          <a:ln>
            <a:solidFill>
              <a:schemeClr val="accent4"/>
            </a:solidFill>
            <a:tailEnd type="triangle" w="med" len="lg"/>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11" name="TextBox 10"/>
          <p:cNvSpPr txBox="1"/>
          <p:nvPr/>
        </p:nvSpPr>
        <p:spPr>
          <a:xfrm>
            <a:off x="328845" y="4343400"/>
            <a:ext cx="633507" cy="369332"/>
          </a:xfrm>
          <a:prstGeom prst="rect">
            <a:avLst/>
          </a:prstGeom>
          <a:noFill/>
        </p:spPr>
        <p:txBody>
          <a:bodyPr wrap="none" rtlCol="0">
            <a:spAutoFit/>
          </a:bodyPr>
          <a:lstStyle/>
          <a:p>
            <a:pPr algn="ctr" defTabSz="914400"/>
            <a:r>
              <a:rPr lang="en-US" sz="1800" dirty="0">
                <a:solidFill>
                  <a:srgbClr val="A5001E"/>
                </a:solidFill>
              </a:rPr>
              <a:t>start</a:t>
            </a:r>
          </a:p>
        </p:txBody>
      </p:sp>
      <p:sp>
        <p:nvSpPr>
          <p:cNvPr id="13" name="Freeform 12"/>
          <p:cNvSpPr/>
          <p:nvPr/>
        </p:nvSpPr>
        <p:spPr>
          <a:xfrm>
            <a:off x="2319688" y="4727196"/>
            <a:ext cx="1655546" cy="306816"/>
          </a:xfrm>
          <a:custGeom>
            <a:avLst/>
            <a:gdLst>
              <a:gd name="connsiteX0" fmla="*/ 0 w 1655546"/>
              <a:gd name="connsiteY0" fmla="*/ 0 h 22228"/>
              <a:gd name="connsiteX1" fmla="*/ 1655546 w 1655546"/>
              <a:gd name="connsiteY1" fmla="*/ 0 h 22228"/>
              <a:gd name="connsiteX0" fmla="*/ 0 w 1655546"/>
              <a:gd name="connsiteY0" fmla="*/ 179958 h 182265"/>
              <a:gd name="connsiteX1" fmla="*/ 1655546 w 1655546"/>
              <a:gd name="connsiteY1" fmla="*/ 179958 h 182265"/>
              <a:gd name="connsiteX0" fmla="*/ 0 w 1655546"/>
              <a:gd name="connsiteY0" fmla="*/ 272714 h 272714"/>
              <a:gd name="connsiteX1" fmla="*/ 1655546 w 1655546"/>
              <a:gd name="connsiteY1" fmla="*/ 272714 h 272714"/>
              <a:gd name="connsiteX0" fmla="*/ 0 w 1655546"/>
              <a:gd name="connsiteY0" fmla="*/ 279333 h 279333"/>
              <a:gd name="connsiteX1" fmla="*/ 1655546 w 1655546"/>
              <a:gd name="connsiteY1" fmla="*/ 279333 h 279333"/>
              <a:gd name="connsiteX0" fmla="*/ 0 w 1655546"/>
              <a:gd name="connsiteY0" fmla="*/ 275498 h 275498"/>
              <a:gd name="connsiteX1" fmla="*/ 1655546 w 1655546"/>
              <a:gd name="connsiteY1" fmla="*/ 275498 h 275498"/>
              <a:gd name="connsiteX0" fmla="*/ 0 w 1655546"/>
              <a:gd name="connsiteY0" fmla="*/ 306816 h 306816"/>
              <a:gd name="connsiteX1" fmla="*/ 1655546 w 1655546"/>
              <a:gd name="connsiteY1" fmla="*/ 306816 h 306816"/>
            </a:gdLst>
            <a:ahLst/>
            <a:cxnLst>
              <a:cxn ang="0">
                <a:pos x="connsiteX0" y="connsiteY0"/>
              </a:cxn>
              <a:cxn ang="0">
                <a:pos x="connsiteX1" y="connsiteY1"/>
              </a:cxn>
            </a:cxnLst>
            <a:rect l="l" t="t" r="r" b="b"/>
            <a:pathLst>
              <a:path w="1655546" h="306816">
                <a:moveTo>
                  <a:pt x="0" y="306816"/>
                </a:moveTo>
                <a:cubicBezTo>
                  <a:pt x="321644" y="-107070"/>
                  <a:pt x="1432561" y="-97446"/>
                  <a:pt x="1655546" y="306816"/>
                </a:cubicBezTo>
              </a:path>
            </a:pathLst>
          </a:custGeom>
          <a:noFill/>
          <a:ln>
            <a:solidFill>
              <a:schemeClr val="accent4"/>
            </a:solidFill>
            <a:tailEnd type="triangle" w="med" len="lg"/>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14" name="TextBox 13"/>
          <p:cNvSpPr txBox="1"/>
          <p:nvPr/>
        </p:nvSpPr>
        <p:spPr>
          <a:xfrm>
            <a:off x="1981200" y="4162925"/>
            <a:ext cx="1492716" cy="605294"/>
          </a:xfrm>
          <a:prstGeom prst="rect">
            <a:avLst/>
          </a:prstGeom>
          <a:noFill/>
        </p:spPr>
        <p:txBody>
          <a:bodyPr wrap="none" rtlCol="0">
            <a:spAutoFit/>
          </a:bodyPr>
          <a:lstStyle/>
          <a:p>
            <a:pPr algn="ctr" defTabSz="914400">
              <a:lnSpc>
                <a:spcPts val="2000"/>
              </a:lnSpc>
            </a:pPr>
            <a:r>
              <a:rPr lang="en-US" sz="1800" dirty="0">
                <a:solidFill>
                  <a:srgbClr val="A5001E"/>
                </a:solidFill>
              </a:rPr>
              <a:t>timeout,</a:t>
            </a:r>
            <a:br>
              <a:rPr lang="en-US" sz="1800" dirty="0">
                <a:solidFill>
                  <a:srgbClr val="A5001E"/>
                </a:solidFill>
              </a:rPr>
            </a:br>
            <a:r>
              <a:rPr lang="en-US" sz="1800" dirty="0">
                <a:solidFill>
                  <a:srgbClr val="A5001E"/>
                </a:solidFill>
              </a:rPr>
              <a:t>start election</a:t>
            </a:r>
          </a:p>
        </p:txBody>
      </p:sp>
      <p:sp>
        <p:nvSpPr>
          <p:cNvPr id="15" name="Freeform 14"/>
          <p:cNvSpPr/>
          <p:nvPr/>
        </p:nvSpPr>
        <p:spPr>
          <a:xfrm>
            <a:off x="4821454" y="4724400"/>
            <a:ext cx="1655546" cy="306816"/>
          </a:xfrm>
          <a:custGeom>
            <a:avLst/>
            <a:gdLst>
              <a:gd name="connsiteX0" fmla="*/ 0 w 1655546"/>
              <a:gd name="connsiteY0" fmla="*/ 0 h 22228"/>
              <a:gd name="connsiteX1" fmla="*/ 1655546 w 1655546"/>
              <a:gd name="connsiteY1" fmla="*/ 0 h 22228"/>
              <a:gd name="connsiteX0" fmla="*/ 0 w 1655546"/>
              <a:gd name="connsiteY0" fmla="*/ 179958 h 182265"/>
              <a:gd name="connsiteX1" fmla="*/ 1655546 w 1655546"/>
              <a:gd name="connsiteY1" fmla="*/ 179958 h 182265"/>
              <a:gd name="connsiteX0" fmla="*/ 0 w 1655546"/>
              <a:gd name="connsiteY0" fmla="*/ 272714 h 272714"/>
              <a:gd name="connsiteX1" fmla="*/ 1655546 w 1655546"/>
              <a:gd name="connsiteY1" fmla="*/ 272714 h 272714"/>
              <a:gd name="connsiteX0" fmla="*/ 0 w 1655546"/>
              <a:gd name="connsiteY0" fmla="*/ 279333 h 279333"/>
              <a:gd name="connsiteX1" fmla="*/ 1655546 w 1655546"/>
              <a:gd name="connsiteY1" fmla="*/ 279333 h 279333"/>
              <a:gd name="connsiteX0" fmla="*/ 0 w 1655546"/>
              <a:gd name="connsiteY0" fmla="*/ 275498 h 275498"/>
              <a:gd name="connsiteX1" fmla="*/ 1655546 w 1655546"/>
              <a:gd name="connsiteY1" fmla="*/ 275498 h 275498"/>
              <a:gd name="connsiteX0" fmla="*/ 0 w 1655546"/>
              <a:gd name="connsiteY0" fmla="*/ 306816 h 306816"/>
              <a:gd name="connsiteX1" fmla="*/ 1655546 w 1655546"/>
              <a:gd name="connsiteY1" fmla="*/ 306816 h 306816"/>
            </a:gdLst>
            <a:ahLst/>
            <a:cxnLst>
              <a:cxn ang="0">
                <a:pos x="connsiteX0" y="connsiteY0"/>
              </a:cxn>
              <a:cxn ang="0">
                <a:pos x="connsiteX1" y="connsiteY1"/>
              </a:cxn>
            </a:cxnLst>
            <a:rect l="l" t="t" r="r" b="b"/>
            <a:pathLst>
              <a:path w="1655546" h="306816">
                <a:moveTo>
                  <a:pt x="0" y="306816"/>
                </a:moveTo>
                <a:cubicBezTo>
                  <a:pt x="321644" y="-107070"/>
                  <a:pt x="1432561" y="-97446"/>
                  <a:pt x="1655546" y="306816"/>
                </a:cubicBezTo>
              </a:path>
            </a:pathLst>
          </a:custGeom>
          <a:noFill/>
          <a:ln>
            <a:solidFill>
              <a:schemeClr val="accent4"/>
            </a:solidFill>
            <a:tailEnd type="triangle" w="med" len="lg"/>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16" name="TextBox 15"/>
          <p:cNvSpPr txBox="1"/>
          <p:nvPr/>
        </p:nvSpPr>
        <p:spPr>
          <a:xfrm>
            <a:off x="5321603" y="4162925"/>
            <a:ext cx="2069797" cy="605294"/>
          </a:xfrm>
          <a:prstGeom prst="rect">
            <a:avLst/>
          </a:prstGeom>
          <a:noFill/>
        </p:spPr>
        <p:txBody>
          <a:bodyPr wrap="none" rtlCol="0">
            <a:spAutoFit/>
          </a:bodyPr>
          <a:lstStyle/>
          <a:p>
            <a:pPr algn="ctr" defTabSz="914400">
              <a:lnSpc>
                <a:spcPts val="2000"/>
              </a:lnSpc>
            </a:pPr>
            <a:r>
              <a:rPr lang="en-US" sz="1800" dirty="0">
                <a:solidFill>
                  <a:srgbClr val="A5001E"/>
                </a:solidFill>
              </a:rPr>
              <a:t>receive votes from</a:t>
            </a:r>
            <a:br>
              <a:rPr lang="en-US" sz="1800" dirty="0">
                <a:solidFill>
                  <a:srgbClr val="A5001E"/>
                </a:solidFill>
              </a:rPr>
            </a:br>
            <a:r>
              <a:rPr lang="en-US" sz="1800" dirty="0">
                <a:solidFill>
                  <a:srgbClr val="A5001E"/>
                </a:solidFill>
              </a:rPr>
              <a:t>majority of servers</a:t>
            </a:r>
          </a:p>
        </p:txBody>
      </p:sp>
      <p:sp>
        <p:nvSpPr>
          <p:cNvPr id="17" name="Freeform 16"/>
          <p:cNvSpPr/>
          <p:nvPr/>
        </p:nvSpPr>
        <p:spPr>
          <a:xfrm>
            <a:off x="4133010" y="4563251"/>
            <a:ext cx="500310" cy="480386"/>
          </a:xfrm>
          <a:custGeom>
            <a:avLst/>
            <a:gdLst>
              <a:gd name="connsiteX0" fmla="*/ 0 w 413887"/>
              <a:gd name="connsiteY0" fmla="*/ 19661 h 29286"/>
              <a:gd name="connsiteX1" fmla="*/ 413887 w 413887"/>
              <a:gd name="connsiteY1" fmla="*/ 29286 h 29286"/>
              <a:gd name="connsiteX0" fmla="*/ 46492 w 460379"/>
              <a:gd name="connsiteY0" fmla="*/ 242950 h 252575"/>
              <a:gd name="connsiteX1" fmla="*/ 460379 w 460379"/>
              <a:gd name="connsiteY1" fmla="*/ 252575 h 252575"/>
              <a:gd name="connsiteX0" fmla="*/ 34625 w 483137"/>
              <a:gd name="connsiteY0" fmla="*/ 439122 h 448747"/>
              <a:gd name="connsiteX1" fmla="*/ 448512 w 483137"/>
              <a:gd name="connsiteY1" fmla="*/ 448747 h 448747"/>
              <a:gd name="connsiteX0" fmla="*/ 53980 w 500310"/>
              <a:gd name="connsiteY0" fmla="*/ 470761 h 480386"/>
              <a:gd name="connsiteX1" fmla="*/ 467867 w 500310"/>
              <a:gd name="connsiteY1" fmla="*/ 480386 h 480386"/>
            </a:gdLst>
            <a:ahLst/>
            <a:cxnLst>
              <a:cxn ang="0">
                <a:pos x="connsiteX0" y="connsiteY0"/>
              </a:cxn>
              <a:cxn ang="0">
                <a:pos x="connsiteX1" y="connsiteY1"/>
              </a:cxn>
            </a:cxnLst>
            <a:rect l="l" t="t" r="r" b="b"/>
            <a:pathLst>
              <a:path w="500310" h="480386">
                <a:moveTo>
                  <a:pt x="53980" y="470761"/>
                </a:moveTo>
                <a:cubicBezTo>
                  <a:pt x="-225153" y="-144455"/>
                  <a:pt x="679624" y="-172527"/>
                  <a:pt x="467867" y="480386"/>
                </a:cubicBezTo>
              </a:path>
            </a:pathLst>
          </a:custGeom>
          <a:noFill/>
          <a:ln>
            <a:solidFill>
              <a:schemeClr val="accent4"/>
            </a:solidFill>
            <a:tailEnd type="triangle" w="med" len="lg"/>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18" name="TextBox 17"/>
          <p:cNvSpPr txBox="1"/>
          <p:nvPr/>
        </p:nvSpPr>
        <p:spPr>
          <a:xfrm>
            <a:off x="3651974" y="3962400"/>
            <a:ext cx="1467068" cy="605294"/>
          </a:xfrm>
          <a:prstGeom prst="rect">
            <a:avLst/>
          </a:prstGeom>
          <a:noFill/>
        </p:spPr>
        <p:txBody>
          <a:bodyPr wrap="none" rtlCol="0">
            <a:spAutoFit/>
          </a:bodyPr>
          <a:lstStyle/>
          <a:p>
            <a:pPr algn="ctr" defTabSz="914400">
              <a:lnSpc>
                <a:spcPts val="2000"/>
              </a:lnSpc>
            </a:pPr>
            <a:r>
              <a:rPr lang="en-US" sz="1800" dirty="0">
                <a:solidFill>
                  <a:srgbClr val="A5001E"/>
                </a:solidFill>
              </a:rPr>
              <a:t>timeout,</a:t>
            </a:r>
            <a:br>
              <a:rPr lang="en-US" sz="1800" dirty="0">
                <a:solidFill>
                  <a:srgbClr val="A5001E"/>
                </a:solidFill>
              </a:rPr>
            </a:br>
            <a:r>
              <a:rPr lang="en-US" sz="1800" dirty="0">
                <a:solidFill>
                  <a:srgbClr val="A5001E"/>
                </a:solidFill>
              </a:rPr>
              <a:t>new election</a:t>
            </a:r>
          </a:p>
        </p:txBody>
      </p:sp>
      <p:sp>
        <p:nvSpPr>
          <p:cNvPr id="19" name="Freeform 18"/>
          <p:cNvSpPr/>
          <p:nvPr/>
        </p:nvSpPr>
        <p:spPr>
          <a:xfrm>
            <a:off x="1395615" y="5573028"/>
            <a:ext cx="2974253" cy="590137"/>
          </a:xfrm>
          <a:custGeom>
            <a:avLst/>
            <a:gdLst>
              <a:gd name="connsiteX0" fmla="*/ 2974206 w 2974206"/>
              <a:gd name="connsiteY0" fmla="*/ 64833 h 64833"/>
              <a:gd name="connsiteX1" fmla="*/ 0 w 2974206"/>
              <a:gd name="connsiteY1" fmla="*/ 64833 h 64833"/>
              <a:gd name="connsiteX0" fmla="*/ 2974206 w 2974206"/>
              <a:gd name="connsiteY0" fmla="*/ 2990 h 304592"/>
              <a:gd name="connsiteX1" fmla="*/ 0 w 2974206"/>
              <a:gd name="connsiteY1" fmla="*/ 2990 h 304592"/>
              <a:gd name="connsiteX0" fmla="*/ 2974206 w 2974206"/>
              <a:gd name="connsiteY0" fmla="*/ 0 h 358866"/>
              <a:gd name="connsiteX1" fmla="*/ 0 w 2974206"/>
              <a:gd name="connsiteY1" fmla="*/ 0 h 358866"/>
              <a:gd name="connsiteX0" fmla="*/ 2974206 w 2974206"/>
              <a:gd name="connsiteY0" fmla="*/ 0 h 342000"/>
              <a:gd name="connsiteX1" fmla="*/ 0 w 2974206"/>
              <a:gd name="connsiteY1" fmla="*/ 0 h 342000"/>
              <a:gd name="connsiteX0" fmla="*/ 2974206 w 2974206"/>
              <a:gd name="connsiteY0" fmla="*/ 0 h 386787"/>
              <a:gd name="connsiteX1" fmla="*/ 0 w 2974206"/>
              <a:gd name="connsiteY1" fmla="*/ 0 h 386787"/>
              <a:gd name="connsiteX0" fmla="*/ 2974253 w 2974253"/>
              <a:gd name="connsiteY0" fmla="*/ 0 h 590137"/>
              <a:gd name="connsiteX1" fmla="*/ 47 w 2974253"/>
              <a:gd name="connsiteY1" fmla="*/ 0 h 590137"/>
            </a:gdLst>
            <a:ahLst/>
            <a:cxnLst>
              <a:cxn ang="0">
                <a:pos x="connsiteX0" y="connsiteY0"/>
              </a:cxn>
              <a:cxn ang="0">
                <a:pos x="connsiteX1" y="connsiteY1"/>
              </a:cxn>
            </a:cxnLst>
            <a:rect l="l" t="t" r="r" b="b"/>
            <a:pathLst>
              <a:path w="2974253" h="590137">
                <a:moveTo>
                  <a:pt x="2974253" y="0"/>
                </a:moveTo>
                <a:cubicBezTo>
                  <a:pt x="2563576" y="338488"/>
                  <a:pt x="-12787" y="1138990"/>
                  <a:pt x="47" y="0"/>
                </a:cubicBezTo>
              </a:path>
            </a:pathLst>
          </a:custGeom>
          <a:noFill/>
          <a:ln>
            <a:solidFill>
              <a:schemeClr val="accent4"/>
            </a:solidFill>
            <a:tailEnd type="triangle" w="med" len="lg"/>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0" name="Freeform 19"/>
          <p:cNvSpPr/>
          <p:nvPr/>
        </p:nvSpPr>
        <p:spPr>
          <a:xfrm>
            <a:off x="2194560" y="5573028"/>
            <a:ext cx="4677878" cy="391941"/>
          </a:xfrm>
          <a:custGeom>
            <a:avLst/>
            <a:gdLst>
              <a:gd name="connsiteX0" fmla="*/ 4677878 w 4677878"/>
              <a:gd name="connsiteY0" fmla="*/ 75947 h 75947"/>
              <a:gd name="connsiteX1" fmla="*/ 0 w 4677878"/>
              <a:gd name="connsiteY1" fmla="*/ 75947 h 75947"/>
              <a:gd name="connsiteX0" fmla="*/ 4677878 w 4677878"/>
              <a:gd name="connsiteY0" fmla="*/ 3074 h 413768"/>
              <a:gd name="connsiteX1" fmla="*/ 0 w 4677878"/>
              <a:gd name="connsiteY1" fmla="*/ 3074 h 413768"/>
              <a:gd name="connsiteX0" fmla="*/ 4677878 w 4677878"/>
              <a:gd name="connsiteY0" fmla="*/ 0 h 468982"/>
              <a:gd name="connsiteX1" fmla="*/ 0 w 4677878"/>
              <a:gd name="connsiteY1" fmla="*/ 0 h 468982"/>
              <a:gd name="connsiteX0" fmla="*/ 4677878 w 4677878"/>
              <a:gd name="connsiteY0" fmla="*/ 0 h 409604"/>
              <a:gd name="connsiteX1" fmla="*/ 0 w 4677878"/>
              <a:gd name="connsiteY1" fmla="*/ 0 h 409604"/>
              <a:gd name="connsiteX0" fmla="*/ 4677878 w 4677878"/>
              <a:gd name="connsiteY0" fmla="*/ 0 h 384212"/>
              <a:gd name="connsiteX1" fmla="*/ 0 w 4677878"/>
              <a:gd name="connsiteY1" fmla="*/ 0 h 384212"/>
              <a:gd name="connsiteX0" fmla="*/ 4677878 w 4677878"/>
              <a:gd name="connsiteY0" fmla="*/ 0 h 391941"/>
              <a:gd name="connsiteX1" fmla="*/ 0 w 4677878"/>
              <a:gd name="connsiteY1" fmla="*/ 0 h 391941"/>
            </a:gdLst>
            <a:ahLst/>
            <a:cxnLst>
              <a:cxn ang="0">
                <a:pos x="connsiteX0" y="connsiteY0"/>
              </a:cxn>
              <a:cxn ang="0">
                <a:pos x="connsiteX1" y="connsiteY1"/>
              </a:cxn>
            </a:cxnLst>
            <a:rect l="l" t="t" r="r" b="b"/>
            <a:pathLst>
              <a:path w="4677878" h="391941">
                <a:moveTo>
                  <a:pt x="4677878" y="0"/>
                </a:moveTo>
                <a:cubicBezTo>
                  <a:pt x="4561573" y="213360"/>
                  <a:pt x="575911" y="763604"/>
                  <a:pt x="0" y="0"/>
                </a:cubicBezTo>
              </a:path>
            </a:pathLst>
          </a:custGeom>
          <a:noFill/>
          <a:ln>
            <a:solidFill>
              <a:schemeClr val="accent4"/>
            </a:solidFill>
            <a:tailEnd type="triangle" w="med" len="lg"/>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1" name="TextBox 20"/>
          <p:cNvSpPr txBox="1"/>
          <p:nvPr/>
        </p:nvSpPr>
        <p:spPr>
          <a:xfrm>
            <a:off x="6019059" y="5867400"/>
            <a:ext cx="2223686" cy="605294"/>
          </a:xfrm>
          <a:prstGeom prst="rect">
            <a:avLst/>
          </a:prstGeom>
          <a:noFill/>
        </p:spPr>
        <p:txBody>
          <a:bodyPr wrap="none" rtlCol="0">
            <a:spAutoFit/>
          </a:bodyPr>
          <a:lstStyle/>
          <a:p>
            <a:pPr algn="ctr" defTabSz="914400">
              <a:lnSpc>
                <a:spcPts val="2000"/>
              </a:lnSpc>
            </a:pPr>
            <a:r>
              <a:rPr lang="en-US" sz="1800" dirty="0">
                <a:solidFill>
                  <a:srgbClr val="A5001E"/>
                </a:solidFill>
              </a:rPr>
              <a:t>discover server with</a:t>
            </a:r>
            <a:br>
              <a:rPr lang="en-US" sz="1800" dirty="0">
                <a:solidFill>
                  <a:srgbClr val="A5001E"/>
                </a:solidFill>
              </a:rPr>
            </a:br>
            <a:r>
              <a:rPr lang="en-US" sz="1800" dirty="0">
                <a:solidFill>
                  <a:srgbClr val="A5001E"/>
                </a:solidFill>
              </a:rPr>
              <a:t> higher term</a:t>
            </a:r>
          </a:p>
        </p:txBody>
      </p:sp>
      <p:sp>
        <p:nvSpPr>
          <p:cNvPr id="22" name="TextBox 21"/>
          <p:cNvSpPr txBox="1"/>
          <p:nvPr/>
        </p:nvSpPr>
        <p:spPr>
          <a:xfrm>
            <a:off x="531913" y="6176506"/>
            <a:ext cx="2531463" cy="605294"/>
          </a:xfrm>
          <a:prstGeom prst="rect">
            <a:avLst/>
          </a:prstGeom>
          <a:solidFill>
            <a:schemeClr val="bg1"/>
          </a:solidFill>
        </p:spPr>
        <p:txBody>
          <a:bodyPr wrap="none" rtlCol="0">
            <a:spAutoFit/>
          </a:bodyPr>
          <a:lstStyle/>
          <a:p>
            <a:pPr algn="ctr" defTabSz="914400">
              <a:lnSpc>
                <a:spcPts val="2000"/>
              </a:lnSpc>
            </a:pPr>
            <a:r>
              <a:rPr lang="en-US" sz="1800" dirty="0">
                <a:solidFill>
                  <a:srgbClr val="A5001E"/>
                </a:solidFill>
              </a:rPr>
              <a:t>discover current leader</a:t>
            </a:r>
            <a:br>
              <a:rPr lang="en-US" sz="1800" dirty="0">
                <a:solidFill>
                  <a:srgbClr val="A5001E"/>
                </a:solidFill>
              </a:rPr>
            </a:br>
            <a:r>
              <a:rPr lang="en-US" sz="1800" dirty="0">
                <a:solidFill>
                  <a:srgbClr val="A5001E"/>
                </a:solidFill>
              </a:rPr>
              <a:t>or higher term</a:t>
            </a:r>
          </a:p>
        </p:txBody>
      </p:sp>
      <p:sp>
        <p:nvSpPr>
          <p:cNvPr id="23" name="TextBox 22"/>
          <p:cNvSpPr txBox="1"/>
          <p:nvPr/>
        </p:nvSpPr>
        <p:spPr>
          <a:xfrm>
            <a:off x="1600200" y="5562600"/>
            <a:ext cx="671979" cy="477054"/>
          </a:xfrm>
          <a:prstGeom prst="rect">
            <a:avLst/>
          </a:prstGeom>
          <a:noFill/>
        </p:spPr>
        <p:txBody>
          <a:bodyPr wrap="none" rtlCol="0">
            <a:spAutoFit/>
          </a:bodyPr>
          <a:lstStyle/>
          <a:p>
            <a:pPr defTabSz="914400">
              <a:lnSpc>
                <a:spcPts val="1500"/>
              </a:lnSpc>
            </a:pPr>
            <a:r>
              <a:rPr lang="en-US" sz="1400" dirty="0">
                <a:solidFill>
                  <a:srgbClr val="A5001E"/>
                </a:solidFill>
              </a:rPr>
              <a:t>“step</a:t>
            </a:r>
            <a:br>
              <a:rPr lang="en-US" sz="1400" dirty="0">
                <a:solidFill>
                  <a:srgbClr val="A5001E"/>
                </a:solidFill>
              </a:rPr>
            </a:br>
            <a:r>
              <a:rPr lang="en-US" sz="1400" dirty="0">
                <a:solidFill>
                  <a:srgbClr val="A5001E"/>
                </a:solidFill>
              </a:rPr>
              <a:t>down”</a:t>
            </a:r>
          </a:p>
        </p:txBody>
      </p:sp>
    </p:spTree>
    <p:extLst>
      <p:ext uri="{BB962C8B-B14F-4D97-AF65-F5344CB8AC3E}">
        <p14:creationId xmlns:p14="http://schemas.microsoft.com/office/powerpoint/2010/main" val="3130659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4021D-1179-DC42-B49E-A4E8EC6B7A84}"/>
              </a:ext>
            </a:extLst>
          </p:cNvPr>
          <p:cNvSpPr>
            <a:spLocks noGrp="1"/>
          </p:cNvSpPr>
          <p:nvPr>
            <p:ph type="title"/>
          </p:nvPr>
        </p:nvSpPr>
        <p:spPr/>
        <p:txBody>
          <a:bodyPr/>
          <a:lstStyle/>
          <a:p>
            <a:r>
              <a:rPr lang="en-US" sz="3600" dirty="0"/>
              <a:t>RSM Consensus: Five assumptions</a:t>
            </a:r>
          </a:p>
        </p:txBody>
      </p:sp>
      <p:sp>
        <p:nvSpPr>
          <p:cNvPr id="3" name="Content Placeholder 2">
            <a:extLst>
              <a:ext uri="{FF2B5EF4-FFF2-40B4-BE49-F238E27FC236}">
                <a16:creationId xmlns:a16="http://schemas.microsoft.com/office/drawing/2014/main" id="{79088C88-269B-254A-B035-C6DFC430D3C2}"/>
              </a:ext>
            </a:extLst>
          </p:cNvPr>
          <p:cNvSpPr>
            <a:spLocks noGrp="1"/>
          </p:cNvSpPr>
          <p:nvPr>
            <p:ph idx="1"/>
          </p:nvPr>
        </p:nvSpPr>
        <p:spPr>
          <a:xfrm>
            <a:off x="457200" y="1600200"/>
            <a:ext cx="8226425" cy="2805849"/>
          </a:xfrm>
        </p:spPr>
        <p:txBody>
          <a:bodyPr/>
          <a:lstStyle/>
          <a:p>
            <a:pPr marL="457200" indent="-457200">
              <a:buFont typeface="+mj-lt"/>
              <a:buAutoNum type="arabicPeriod"/>
            </a:pPr>
            <a:r>
              <a:rPr lang="en-US" sz="2400" b="1" dirty="0"/>
              <a:t>Deterministic</a:t>
            </a:r>
            <a:r>
              <a:rPr lang="en-US" sz="2400" b="0" dirty="0"/>
              <a:t> application service (whatever it is).</a:t>
            </a:r>
          </a:p>
          <a:p>
            <a:pPr marL="457200" indent="-457200">
              <a:buFont typeface="+mj-lt"/>
              <a:buAutoNum type="arabicPeriod"/>
            </a:pPr>
            <a:r>
              <a:rPr lang="en-US" sz="2400" b="1" dirty="0"/>
              <a:t>Known configuration</a:t>
            </a:r>
            <a:r>
              <a:rPr lang="en-US" sz="2400" b="0" dirty="0"/>
              <a:t>: fixed group of N=2f+1 replicas.</a:t>
            </a:r>
          </a:p>
          <a:p>
            <a:pPr lvl="1"/>
            <a:r>
              <a:rPr lang="en-US" sz="2000" b="0" dirty="0"/>
              <a:t>Can change it through the protocol, but it is out of scope for us.</a:t>
            </a:r>
          </a:p>
          <a:p>
            <a:pPr marL="457200" indent="-457200">
              <a:buFont typeface="+mj-lt"/>
              <a:buAutoNum type="arabicPeriod"/>
            </a:pPr>
            <a:r>
              <a:rPr lang="en-US" sz="2400" b="1" dirty="0"/>
              <a:t>Stable quorum</a:t>
            </a:r>
            <a:r>
              <a:rPr lang="en-US" sz="2400" b="0" dirty="0"/>
              <a:t>. At most a minority (</a:t>
            </a:r>
            <a:r>
              <a:rPr lang="en-US" sz="2400" dirty="0"/>
              <a:t>f</a:t>
            </a:r>
            <a:r>
              <a:rPr lang="en-US" sz="2400" b="0" dirty="0"/>
              <a:t>) of replicas fail at any given time.  Group works only if a majority are up.</a:t>
            </a:r>
            <a:endParaRPr lang="en-US" sz="2000" b="0" dirty="0"/>
          </a:p>
          <a:p>
            <a:pPr marL="457200" indent="-457200">
              <a:buFont typeface="+mj-lt"/>
              <a:buAutoNum type="arabicPeriod"/>
            </a:pPr>
            <a:r>
              <a:rPr lang="en-US" sz="2400" b="1" dirty="0"/>
              <a:t>Fail-stop faults</a:t>
            </a:r>
            <a:r>
              <a:rPr lang="en-US" sz="2400" b="0" dirty="0"/>
              <a:t>: a failed replica is silent.  Replicas run the same program and are </a:t>
            </a:r>
            <a:r>
              <a:rPr lang="en-US" sz="2400" dirty="0"/>
              <a:t>faithful</a:t>
            </a:r>
            <a:r>
              <a:rPr lang="en-US" sz="2400" b="0" dirty="0"/>
              <a:t> to it.  Net may delay.</a:t>
            </a:r>
          </a:p>
        </p:txBody>
      </p:sp>
      <p:grpSp>
        <p:nvGrpSpPr>
          <p:cNvPr id="4" name="Group 3">
            <a:extLst>
              <a:ext uri="{FF2B5EF4-FFF2-40B4-BE49-F238E27FC236}">
                <a16:creationId xmlns:a16="http://schemas.microsoft.com/office/drawing/2014/main" id="{A569F060-6020-4944-A5DF-9AD1F5747CEC}"/>
              </a:ext>
            </a:extLst>
          </p:cNvPr>
          <p:cNvGrpSpPr/>
          <p:nvPr/>
        </p:nvGrpSpPr>
        <p:grpSpPr>
          <a:xfrm>
            <a:off x="1143000" y="4974202"/>
            <a:ext cx="1584386" cy="1447800"/>
            <a:chOff x="3180272" y="2514600"/>
            <a:chExt cx="2001328" cy="1828798"/>
          </a:xfrm>
        </p:grpSpPr>
        <p:sp>
          <p:nvSpPr>
            <p:cNvPr id="5" name="Rounded Rectangle 4">
              <a:extLst>
                <a:ext uri="{FF2B5EF4-FFF2-40B4-BE49-F238E27FC236}">
                  <a16:creationId xmlns:a16="http://schemas.microsoft.com/office/drawing/2014/main" id="{F7F232B5-9131-1742-A37E-452CC09F339D}"/>
                </a:ext>
              </a:extLst>
            </p:cNvPr>
            <p:cNvSpPr/>
            <p:nvPr/>
          </p:nvSpPr>
          <p:spPr bwMode="auto">
            <a:xfrm>
              <a:off x="3988498" y="2514600"/>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6" name="Rounded Rectangle 5">
              <a:extLst>
                <a:ext uri="{FF2B5EF4-FFF2-40B4-BE49-F238E27FC236}">
                  <a16:creationId xmlns:a16="http://schemas.microsoft.com/office/drawing/2014/main" id="{298323C7-B908-164A-A47A-75677C67C318}"/>
                </a:ext>
              </a:extLst>
            </p:cNvPr>
            <p:cNvSpPr/>
            <p:nvPr/>
          </p:nvSpPr>
          <p:spPr bwMode="auto">
            <a:xfrm>
              <a:off x="4719755" y="305076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7" name="Rounded Rectangle 5">
              <a:extLst>
                <a:ext uri="{FF2B5EF4-FFF2-40B4-BE49-F238E27FC236}">
                  <a16:creationId xmlns:a16="http://schemas.microsoft.com/office/drawing/2014/main" id="{D97C2DEE-90A2-3844-B5E1-ED5EA9F7CE8D}"/>
                </a:ext>
              </a:extLst>
            </p:cNvPr>
            <p:cNvSpPr/>
            <p:nvPr/>
          </p:nvSpPr>
          <p:spPr bwMode="auto">
            <a:xfrm>
              <a:off x="4411859" y="385501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8" name="Rounded Rectangle 5">
              <a:extLst>
                <a:ext uri="{FF2B5EF4-FFF2-40B4-BE49-F238E27FC236}">
                  <a16:creationId xmlns:a16="http://schemas.microsoft.com/office/drawing/2014/main" id="{D5C7CDE1-EDFB-4448-A26B-6F61AC5F6D6B}"/>
                </a:ext>
              </a:extLst>
            </p:cNvPr>
            <p:cNvSpPr/>
            <p:nvPr/>
          </p:nvSpPr>
          <p:spPr bwMode="auto">
            <a:xfrm>
              <a:off x="3180272" y="305076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9" name="Oval 8">
              <a:extLst>
                <a:ext uri="{FF2B5EF4-FFF2-40B4-BE49-F238E27FC236}">
                  <a16:creationId xmlns:a16="http://schemas.microsoft.com/office/drawing/2014/main" id="{7C4FC9A5-BD54-9448-B90D-9E5CFDB9123B}"/>
                </a:ext>
              </a:extLst>
            </p:cNvPr>
            <p:cNvSpPr/>
            <p:nvPr/>
          </p:nvSpPr>
          <p:spPr bwMode="auto">
            <a:xfrm>
              <a:off x="3352802" y="3567021"/>
              <a:ext cx="776378" cy="776377"/>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10" name="Straight Arrow Connector 9">
              <a:extLst>
                <a:ext uri="{FF2B5EF4-FFF2-40B4-BE49-F238E27FC236}">
                  <a16:creationId xmlns:a16="http://schemas.microsoft.com/office/drawing/2014/main" id="{B4ED14B2-FCEC-D846-AE90-2C9673FB84DC}"/>
                </a:ext>
              </a:extLst>
            </p:cNvPr>
            <p:cNvCxnSpPr/>
            <p:nvPr/>
          </p:nvCxnSpPr>
          <p:spPr bwMode="auto">
            <a:xfrm flipH="1" flipV="1">
              <a:off x="3637471" y="3429001"/>
              <a:ext cx="304799" cy="380999"/>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1" name="Straight Arrow Connector 10">
              <a:extLst>
                <a:ext uri="{FF2B5EF4-FFF2-40B4-BE49-F238E27FC236}">
                  <a16:creationId xmlns:a16="http://schemas.microsoft.com/office/drawing/2014/main" id="{4282B709-594A-4B44-A309-9DB331F9F9CF}"/>
                </a:ext>
              </a:extLst>
            </p:cNvPr>
            <p:cNvCxnSpPr>
              <a:endCxn id="5" idx="2"/>
            </p:cNvCxnSpPr>
            <p:nvPr/>
          </p:nvCxnSpPr>
          <p:spPr bwMode="auto">
            <a:xfrm flipV="1">
              <a:off x="3942270" y="2916723"/>
              <a:ext cx="277151" cy="893277"/>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2" name="Straight Arrow Connector 11">
              <a:extLst>
                <a:ext uri="{FF2B5EF4-FFF2-40B4-BE49-F238E27FC236}">
                  <a16:creationId xmlns:a16="http://schemas.microsoft.com/office/drawing/2014/main" id="{12470FBE-39CD-2648-B117-78C747A4E070}"/>
                </a:ext>
              </a:extLst>
            </p:cNvPr>
            <p:cNvCxnSpPr>
              <a:endCxn id="6" idx="1"/>
            </p:cNvCxnSpPr>
            <p:nvPr/>
          </p:nvCxnSpPr>
          <p:spPr bwMode="auto">
            <a:xfrm flipV="1">
              <a:off x="3942270" y="3251824"/>
              <a:ext cx="777485" cy="558176"/>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3" name="Oval 12">
              <a:extLst>
                <a:ext uri="{FF2B5EF4-FFF2-40B4-BE49-F238E27FC236}">
                  <a16:creationId xmlns:a16="http://schemas.microsoft.com/office/drawing/2014/main" id="{F879AA3C-182C-B44C-9D91-01432C665156}"/>
                </a:ext>
              </a:extLst>
            </p:cNvPr>
            <p:cNvSpPr/>
            <p:nvPr/>
          </p:nvSpPr>
          <p:spPr bwMode="auto">
            <a:xfrm flipH="1">
              <a:off x="3713670" y="3962400"/>
              <a:ext cx="45719" cy="76200"/>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14" name="Straight Arrow Connector 13">
              <a:extLst>
                <a:ext uri="{FF2B5EF4-FFF2-40B4-BE49-F238E27FC236}">
                  <a16:creationId xmlns:a16="http://schemas.microsoft.com/office/drawing/2014/main" id="{5E9D4B3B-10E7-D84F-A8D8-BBFE10E1EA7E}"/>
                </a:ext>
              </a:extLst>
            </p:cNvPr>
            <p:cNvCxnSpPr/>
            <p:nvPr/>
          </p:nvCxnSpPr>
          <p:spPr bwMode="auto">
            <a:xfrm>
              <a:off x="3942270" y="3810000"/>
              <a:ext cx="457200" cy="7620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5" name="Rounded Rectangle 5">
              <a:extLst>
                <a:ext uri="{FF2B5EF4-FFF2-40B4-BE49-F238E27FC236}">
                  <a16:creationId xmlns:a16="http://schemas.microsoft.com/office/drawing/2014/main" id="{A29606AA-B403-9B4F-86F3-76349A831A99}"/>
                </a:ext>
              </a:extLst>
            </p:cNvPr>
            <p:cNvSpPr/>
            <p:nvPr/>
          </p:nvSpPr>
          <p:spPr bwMode="auto">
            <a:xfrm>
              <a:off x="3488167" y="3865077"/>
              <a:ext cx="461845" cy="402123"/>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grpSp>
      <p:sp>
        <p:nvSpPr>
          <p:cNvPr id="16" name="Rectangle 15">
            <a:extLst>
              <a:ext uri="{FF2B5EF4-FFF2-40B4-BE49-F238E27FC236}">
                <a16:creationId xmlns:a16="http://schemas.microsoft.com/office/drawing/2014/main" id="{272B0931-2AEA-0546-9489-38BFE72CCE22}"/>
              </a:ext>
            </a:extLst>
          </p:cNvPr>
          <p:cNvSpPr/>
          <p:nvPr/>
        </p:nvSpPr>
        <p:spPr>
          <a:xfrm>
            <a:off x="3511551" y="4800600"/>
            <a:ext cx="5175249" cy="1569660"/>
          </a:xfrm>
          <a:prstGeom prst="rect">
            <a:avLst/>
          </a:prstGeom>
        </p:spPr>
        <p:txBody>
          <a:bodyPr wrap="square">
            <a:spAutoFit/>
          </a:bodyPr>
          <a:lstStyle/>
          <a:p>
            <a:r>
              <a:rPr lang="en-US" dirty="0">
                <a:solidFill>
                  <a:srgbClr val="00264D"/>
                </a:solidFill>
              </a:rPr>
              <a:t>5. </a:t>
            </a:r>
            <a:r>
              <a:rPr lang="en-US" b="1" dirty="0">
                <a:solidFill>
                  <a:srgbClr val="00264D"/>
                </a:solidFill>
              </a:rPr>
              <a:t>Smart clients</a:t>
            </a:r>
            <a:r>
              <a:rPr lang="en-US" dirty="0">
                <a:solidFill>
                  <a:srgbClr val="00264D"/>
                </a:solidFill>
              </a:rPr>
              <a:t>.  On fail-over, clients switch and resync to the new leader.  No lost/duplicate requests or responses. </a:t>
            </a:r>
            <a:endParaRPr lang="en-US" sz="2000" dirty="0">
              <a:solidFill>
                <a:srgbClr val="00264D"/>
              </a:solidFill>
            </a:endParaRPr>
          </a:p>
        </p:txBody>
      </p:sp>
    </p:spTree>
    <p:extLst>
      <p:ext uri="{BB962C8B-B14F-4D97-AF65-F5344CB8AC3E}">
        <p14:creationId xmlns:p14="http://schemas.microsoft.com/office/powerpoint/2010/main" val="2839795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the nasty scenario</a:t>
            </a:r>
          </a:p>
        </p:txBody>
      </p:sp>
      <p:sp>
        <p:nvSpPr>
          <p:cNvPr id="2" name="Content Placeholder 1"/>
          <p:cNvSpPr>
            <a:spLocks noGrp="1"/>
          </p:cNvSpPr>
          <p:nvPr>
            <p:ph idx="1"/>
          </p:nvPr>
        </p:nvSpPr>
        <p:spPr>
          <a:xfrm>
            <a:off x="457200" y="3962401"/>
            <a:ext cx="8226425" cy="1987034"/>
          </a:xfrm>
        </p:spPr>
        <p:txBody>
          <a:bodyPr/>
          <a:lstStyle/>
          <a:p>
            <a:r>
              <a:rPr lang="en-US" sz="2400" dirty="0"/>
              <a:t>Network partition</a:t>
            </a:r>
          </a:p>
          <a:p>
            <a:r>
              <a:rPr lang="en-US" sz="2400" dirty="0"/>
              <a:t>Majority side</a:t>
            </a:r>
            <a:r>
              <a:rPr lang="en-US" sz="2400" b="0" dirty="0"/>
              <a:t>: at most one</a:t>
            </a:r>
          </a:p>
          <a:p>
            <a:r>
              <a:rPr lang="en-US" sz="2400" dirty="0"/>
              <a:t>Minority side</a:t>
            </a:r>
            <a:r>
              <a:rPr lang="en-US" sz="2400" b="0" dirty="0"/>
              <a:t>: at least one</a:t>
            </a:r>
          </a:p>
          <a:p>
            <a:r>
              <a:rPr lang="en-US" sz="2400" b="0" dirty="0"/>
              <a:t>Partition heals and leaders “duke it out”.</a:t>
            </a:r>
          </a:p>
        </p:txBody>
      </p:sp>
      <p:grpSp>
        <p:nvGrpSpPr>
          <p:cNvPr id="5" name="Group 4"/>
          <p:cNvGrpSpPr/>
          <p:nvPr/>
        </p:nvGrpSpPr>
        <p:grpSpPr>
          <a:xfrm>
            <a:off x="6864289" y="1943100"/>
            <a:ext cx="1584386" cy="1447800"/>
            <a:chOff x="7331014" y="4503003"/>
            <a:chExt cx="1584386" cy="1447800"/>
          </a:xfrm>
        </p:grpSpPr>
        <p:sp>
          <p:nvSpPr>
            <p:cNvPr id="6" name="Rounded Rectangle 5"/>
            <p:cNvSpPr/>
            <p:nvPr/>
          </p:nvSpPr>
          <p:spPr bwMode="auto">
            <a:xfrm flipH="1">
              <a:off x="7909926" y="4503003"/>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defTabSz="914118" fontAlgn="auto">
                <a:spcBef>
                  <a:spcPts val="0"/>
                </a:spcBef>
                <a:spcAft>
                  <a:spcPts val="0"/>
                </a:spcAft>
                <a:defRPr/>
              </a:pPr>
              <a:endParaRPr lang="en-US" sz="2000" b="1" kern="0" dirty="0">
                <a:solidFill>
                  <a:sysClr val="windowText" lastClr="000000"/>
                </a:solidFill>
              </a:endParaRPr>
            </a:p>
          </p:txBody>
        </p:sp>
        <p:sp>
          <p:nvSpPr>
            <p:cNvPr id="7" name="Rounded Rectangle 6"/>
            <p:cNvSpPr/>
            <p:nvPr/>
          </p:nvSpPr>
          <p:spPr bwMode="auto">
            <a:xfrm flipH="1">
              <a:off x="7331014" y="4927465"/>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defTabSz="914118" fontAlgn="auto">
                <a:spcBef>
                  <a:spcPts val="0"/>
                </a:spcBef>
                <a:spcAft>
                  <a:spcPts val="0"/>
                </a:spcAft>
                <a:defRPr/>
              </a:pPr>
              <a:endParaRPr lang="en-US" sz="2000" b="1" kern="0" dirty="0">
                <a:solidFill>
                  <a:sysClr val="windowText" lastClr="000000"/>
                </a:solidFill>
              </a:endParaRPr>
            </a:p>
          </p:txBody>
        </p:sp>
        <p:sp>
          <p:nvSpPr>
            <p:cNvPr id="8" name="Rounded Rectangle 7"/>
            <p:cNvSpPr/>
            <p:nvPr/>
          </p:nvSpPr>
          <p:spPr bwMode="auto">
            <a:xfrm flipH="1">
              <a:off x="7574765" y="5564164"/>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defTabSz="914118" fontAlgn="auto">
                <a:spcBef>
                  <a:spcPts val="0"/>
                </a:spcBef>
                <a:spcAft>
                  <a:spcPts val="0"/>
                </a:spcAft>
                <a:defRPr/>
              </a:pPr>
              <a:endParaRPr lang="en-US" sz="2000" b="1" kern="0" dirty="0">
                <a:solidFill>
                  <a:sysClr val="windowText" lastClr="000000"/>
                </a:solidFill>
              </a:endParaRPr>
            </a:p>
          </p:txBody>
        </p:sp>
        <p:sp>
          <p:nvSpPr>
            <p:cNvPr id="9" name="Rounded Rectangle 8"/>
            <p:cNvSpPr/>
            <p:nvPr/>
          </p:nvSpPr>
          <p:spPr bwMode="auto">
            <a:xfrm flipH="1">
              <a:off x="8549772" y="4927465"/>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defTabSz="914118" fontAlgn="auto">
                <a:spcBef>
                  <a:spcPts val="0"/>
                </a:spcBef>
                <a:spcAft>
                  <a:spcPts val="0"/>
                </a:spcAft>
                <a:defRPr/>
              </a:pPr>
              <a:endParaRPr lang="en-US" sz="2000" b="1" kern="0" dirty="0">
                <a:solidFill>
                  <a:sysClr val="windowText" lastClr="000000"/>
                </a:solidFill>
              </a:endParaRPr>
            </a:p>
          </p:txBody>
        </p:sp>
        <p:sp>
          <p:nvSpPr>
            <p:cNvPr id="10" name="Oval 9"/>
            <p:cNvSpPr/>
            <p:nvPr/>
          </p:nvSpPr>
          <p:spPr bwMode="auto">
            <a:xfrm flipH="1">
              <a:off x="8164181" y="5336171"/>
              <a:ext cx="614633" cy="61463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059" fontAlgn="auto">
                <a:spcBef>
                  <a:spcPts val="0"/>
                </a:spcBef>
                <a:spcAft>
                  <a:spcPts val="0"/>
                </a:spcAft>
                <a:buClr>
                  <a:srgbClr val="000000"/>
                </a:buClr>
                <a:buSzPct val="100000"/>
                <a:defRPr/>
              </a:pPr>
              <a:endParaRPr lang="en-US" sz="1800" kern="0">
                <a:solidFill>
                  <a:srgbClr val="37305A"/>
                </a:solidFill>
                <a:cs typeface="Arial" charset="0"/>
              </a:endParaRPr>
            </a:p>
          </p:txBody>
        </p:sp>
        <p:cxnSp>
          <p:nvCxnSpPr>
            <p:cNvPr id="11" name="Straight Arrow Connector 10"/>
            <p:cNvCxnSpPr/>
            <p:nvPr/>
          </p:nvCxnSpPr>
          <p:spPr bwMode="auto">
            <a:xfrm flipV="1">
              <a:off x="8312151" y="5226905"/>
              <a:ext cx="241299" cy="301625"/>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2" name="Straight Arrow Connector 11"/>
            <p:cNvCxnSpPr>
              <a:endCxn id="7" idx="2"/>
            </p:cNvCxnSpPr>
            <p:nvPr/>
          </p:nvCxnSpPr>
          <p:spPr bwMode="auto">
            <a:xfrm flipH="1" flipV="1">
              <a:off x="8092740" y="4821351"/>
              <a:ext cx="219411" cy="707178"/>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3" name="Straight Arrow Connector 12"/>
            <p:cNvCxnSpPr>
              <a:endCxn id="8" idx="1"/>
            </p:cNvCxnSpPr>
            <p:nvPr/>
          </p:nvCxnSpPr>
          <p:spPr bwMode="auto">
            <a:xfrm flipH="1" flipV="1">
              <a:off x="7696642" y="5086639"/>
              <a:ext cx="615509" cy="44189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4" name="Oval 13"/>
            <p:cNvSpPr/>
            <p:nvPr/>
          </p:nvSpPr>
          <p:spPr bwMode="auto">
            <a:xfrm>
              <a:off x="8456932" y="5649179"/>
              <a:ext cx="36194" cy="60325"/>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059" fontAlgn="auto">
                <a:spcBef>
                  <a:spcPts val="0"/>
                </a:spcBef>
                <a:spcAft>
                  <a:spcPts val="0"/>
                </a:spcAft>
                <a:buClr>
                  <a:srgbClr val="000000"/>
                </a:buClr>
                <a:buSzPct val="100000"/>
                <a:defRPr/>
              </a:pPr>
              <a:endParaRPr lang="en-US" sz="1800" kern="0">
                <a:solidFill>
                  <a:srgbClr val="37305A"/>
                </a:solidFill>
                <a:cs typeface="Arial" charset="0"/>
              </a:endParaRPr>
            </a:p>
          </p:txBody>
        </p:sp>
        <p:cxnSp>
          <p:nvCxnSpPr>
            <p:cNvPr id="15" name="Straight Arrow Connector 14"/>
            <p:cNvCxnSpPr/>
            <p:nvPr/>
          </p:nvCxnSpPr>
          <p:spPr bwMode="auto">
            <a:xfrm flipH="1">
              <a:off x="7950201" y="5528529"/>
              <a:ext cx="361950" cy="60325"/>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6" name="Rounded Rectangle 5"/>
            <p:cNvSpPr/>
            <p:nvPr/>
          </p:nvSpPr>
          <p:spPr bwMode="auto">
            <a:xfrm flipH="1">
              <a:off x="8306022" y="5572132"/>
              <a:ext cx="365628" cy="318348"/>
            </a:xfrm>
            <a:prstGeom prst="roundRect">
              <a:avLst/>
            </a:prstGeom>
            <a:solidFill>
              <a:srgbClr val="800000"/>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defTabSz="914118" fontAlgn="auto">
                <a:spcBef>
                  <a:spcPts val="0"/>
                </a:spcBef>
                <a:spcAft>
                  <a:spcPts val="0"/>
                </a:spcAft>
              </a:pPr>
              <a:endParaRPr lang="en-US" sz="2000" b="1" kern="0" dirty="0">
                <a:solidFill>
                  <a:sysClr val="windowText" lastClr="000000"/>
                </a:solidFill>
              </a:endParaRPr>
            </a:p>
          </p:txBody>
        </p:sp>
      </p:grpSp>
      <p:grpSp>
        <p:nvGrpSpPr>
          <p:cNvPr id="17" name="Group 16"/>
          <p:cNvGrpSpPr/>
          <p:nvPr/>
        </p:nvGrpSpPr>
        <p:grpSpPr>
          <a:xfrm>
            <a:off x="447675" y="1905000"/>
            <a:ext cx="2117786" cy="1524000"/>
            <a:chOff x="914400" y="4648200"/>
            <a:chExt cx="2117786" cy="1524000"/>
          </a:xfrm>
        </p:grpSpPr>
        <p:sp>
          <p:nvSpPr>
            <p:cNvPr id="18" name="Rounded Rectangle 17"/>
            <p:cNvSpPr/>
            <p:nvPr/>
          </p:nvSpPr>
          <p:spPr bwMode="auto">
            <a:xfrm>
              <a:off x="1859046" y="4648200"/>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defTabSz="914118" fontAlgn="auto">
                <a:spcBef>
                  <a:spcPts val="0"/>
                </a:spcBef>
                <a:spcAft>
                  <a:spcPts val="0"/>
                </a:spcAft>
                <a:defRPr/>
              </a:pPr>
              <a:endParaRPr lang="en-US" sz="2000" b="1" kern="0" dirty="0">
                <a:solidFill>
                  <a:sysClr val="windowText" lastClr="000000"/>
                </a:solidFill>
              </a:endParaRPr>
            </a:p>
          </p:txBody>
        </p:sp>
        <p:sp>
          <p:nvSpPr>
            <p:cNvPr id="19" name="Rounded Rectangle 18"/>
            <p:cNvSpPr/>
            <p:nvPr/>
          </p:nvSpPr>
          <p:spPr bwMode="auto">
            <a:xfrm>
              <a:off x="2437958" y="50726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defTabSz="914118" fontAlgn="auto">
                <a:spcBef>
                  <a:spcPts val="0"/>
                </a:spcBef>
                <a:spcAft>
                  <a:spcPts val="0"/>
                </a:spcAft>
                <a:defRPr/>
              </a:pPr>
              <a:endParaRPr lang="en-US" sz="2000" b="1" kern="0" dirty="0">
                <a:solidFill>
                  <a:sysClr val="windowText" lastClr="000000"/>
                </a:solidFill>
              </a:endParaRPr>
            </a:p>
          </p:txBody>
        </p:sp>
        <p:sp>
          <p:nvSpPr>
            <p:cNvPr id="20" name="Rounded Rectangle 5"/>
            <p:cNvSpPr/>
            <p:nvPr/>
          </p:nvSpPr>
          <p:spPr bwMode="auto">
            <a:xfrm>
              <a:off x="2194207" y="5709361"/>
              <a:ext cx="365628" cy="318348"/>
            </a:xfrm>
            <a:prstGeom prst="roundRect">
              <a:avLst/>
            </a:prstGeom>
            <a:solidFill>
              <a:srgbClr val="800000"/>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defTabSz="914118" fontAlgn="auto">
                <a:spcBef>
                  <a:spcPts val="0"/>
                </a:spcBef>
                <a:spcAft>
                  <a:spcPts val="0"/>
                </a:spcAft>
                <a:defRPr/>
              </a:pPr>
              <a:endParaRPr lang="en-US" sz="2000" b="1" kern="0" dirty="0">
                <a:solidFill>
                  <a:sysClr val="windowText" lastClr="000000"/>
                </a:solidFill>
              </a:endParaRPr>
            </a:p>
          </p:txBody>
        </p:sp>
        <p:sp>
          <p:nvSpPr>
            <p:cNvPr id="21" name="Rounded Rectangle 5"/>
            <p:cNvSpPr/>
            <p:nvPr/>
          </p:nvSpPr>
          <p:spPr bwMode="auto">
            <a:xfrm>
              <a:off x="1219200" y="50726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defTabSz="914118" fontAlgn="auto">
                <a:spcBef>
                  <a:spcPts val="0"/>
                </a:spcBef>
                <a:spcAft>
                  <a:spcPts val="0"/>
                </a:spcAft>
                <a:defRPr/>
              </a:pPr>
              <a:endParaRPr lang="en-US" sz="2000" b="1" kern="0" dirty="0">
                <a:solidFill>
                  <a:sysClr val="windowText" lastClr="000000"/>
                </a:solidFill>
              </a:endParaRPr>
            </a:p>
          </p:txBody>
        </p:sp>
        <p:sp>
          <p:nvSpPr>
            <p:cNvPr id="22" name="Oval 21"/>
            <p:cNvSpPr/>
            <p:nvPr/>
          </p:nvSpPr>
          <p:spPr bwMode="auto">
            <a:xfrm>
              <a:off x="1355786" y="5481368"/>
              <a:ext cx="614633" cy="61463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059" fontAlgn="auto">
                <a:spcBef>
                  <a:spcPts val="0"/>
                </a:spcBef>
                <a:spcAft>
                  <a:spcPts val="0"/>
                </a:spcAft>
                <a:buClr>
                  <a:srgbClr val="000000"/>
                </a:buClr>
                <a:buSzPct val="100000"/>
                <a:defRPr/>
              </a:pPr>
              <a:endParaRPr lang="en-US" sz="1800" kern="0">
                <a:solidFill>
                  <a:srgbClr val="37305A"/>
                </a:solidFill>
                <a:cs typeface="Arial" charset="0"/>
              </a:endParaRPr>
            </a:p>
          </p:txBody>
        </p:sp>
        <p:cxnSp>
          <p:nvCxnSpPr>
            <p:cNvPr id="23" name="Straight Arrow Connector 22"/>
            <p:cNvCxnSpPr>
              <a:stCxn id="25" idx="0"/>
              <a:endCxn id="21" idx="2"/>
            </p:cNvCxnSpPr>
            <p:nvPr/>
          </p:nvCxnSpPr>
          <p:spPr bwMode="auto">
            <a:xfrm flipH="1" flipV="1">
              <a:off x="1402014" y="5391010"/>
              <a:ext cx="243750" cy="326319"/>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24" name="Oval 23"/>
            <p:cNvSpPr/>
            <p:nvPr/>
          </p:nvSpPr>
          <p:spPr bwMode="auto">
            <a:xfrm flipH="1">
              <a:off x="1641474" y="5794376"/>
              <a:ext cx="36194" cy="60325"/>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059" fontAlgn="auto">
                <a:spcBef>
                  <a:spcPts val="0"/>
                </a:spcBef>
                <a:spcAft>
                  <a:spcPts val="0"/>
                </a:spcAft>
                <a:buClr>
                  <a:srgbClr val="000000"/>
                </a:buClr>
                <a:buSzPct val="100000"/>
                <a:defRPr/>
              </a:pPr>
              <a:endParaRPr lang="en-US" sz="1800" kern="0">
                <a:solidFill>
                  <a:srgbClr val="37305A"/>
                </a:solidFill>
                <a:cs typeface="Arial" charset="0"/>
              </a:endParaRPr>
            </a:p>
          </p:txBody>
        </p:sp>
        <p:sp>
          <p:nvSpPr>
            <p:cNvPr id="25" name="Rounded Rectangle 5"/>
            <p:cNvSpPr/>
            <p:nvPr/>
          </p:nvSpPr>
          <p:spPr bwMode="auto">
            <a:xfrm>
              <a:off x="1462950" y="5717329"/>
              <a:ext cx="365628" cy="318348"/>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defTabSz="914118" fontAlgn="auto">
                <a:spcBef>
                  <a:spcPts val="0"/>
                </a:spcBef>
                <a:spcAft>
                  <a:spcPts val="0"/>
                </a:spcAft>
                <a:defRPr/>
              </a:pPr>
              <a:endParaRPr lang="en-US" sz="2000" b="1" kern="0" dirty="0">
                <a:solidFill>
                  <a:sysClr val="windowText" lastClr="000000"/>
                </a:solidFill>
              </a:endParaRPr>
            </a:p>
          </p:txBody>
        </p:sp>
        <p:cxnSp>
          <p:nvCxnSpPr>
            <p:cNvPr id="26" name="Straight Connector 25"/>
            <p:cNvCxnSpPr/>
            <p:nvPr/>
          </p:nvCxnSpPr>
          <p:spPr bwMode="auto">
            <a:xfrm>
              <a:off x="1594929" y="4800600"/>
              <a:ext cx="533400" cy="1371600"/>
            </a:xfrm>
            <a:prstGeom prst="line">
              <a:avLst/>
            </a:prstGeom>
            <a:solidFill>
              <a:srgbClr val="00B8FF"/>
            </a:solidFill>
            <a:ln w="38100" cap="flat" cmpd="sng" algn="ctr">
              <a:solidFill>
                <a:schemeClr val="accent3">
                  <a:lumMod val="50000"/>
                </a:schemeClr>
              </a:solidFill>
              <a:prstDash val="solid"/>
              <a:round/>
              <a:headEnd type="none" w="med" len="med"/>
              <a:tailEnd type="none" w="med" len="med"/>
            </a:ln>
            <a:effectLst/>
          </p:spPr>
        </p:cxnSp>
        <p:cxnSp>
          <p:nvCxnSpPr>
            <p:cNvPr id="27" name="Straight Arrow Connector 26"/>
            <p:cNvCxnSpPr>
              <a:stCxn id="25" idx="0"/>
              <a:endCxn id="22" idx="7"/>
            </p:cNvCxnSpPr>
            <p:nvPr/>
          </p:nvCxnSpPr>
          <p:spPr bwMode="auto">
            <a:xfrm flipV="1">
              <a:off x="1645764" y="5571379"/>
              <a:ext cx="234644" cy="14595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28" name="Straight Arrow Connector 27"/>
            <p:cNvCxnSpPr>
              <a:stCxn id="25" idx="0"/>
            </p:cNvCxnSpPr>
            <p:nvPr/>
          </p:nvCxnSpPr>
          <p:spPr bwMode="auto">
            <a:xfrm flipV="1">
              <a:off x="1645764" y="5334000"/>
              <a:ext cx="177765" cy="383329"/>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29" name="Straight Arrow Connector 28"/>
            <p:cNvCxnSpPr/>
            <p:nvPr/>
          </p:nvCxnSpPr>
          <p:spPr bwMode="auto">
            <a:xfrm flipV="1">
              <a:off x="2260997" y="5413375"/>
              <a:ext cx="241299" cy="301625"/>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30" name="Straight Arrow Connector 29"/>
            <p:cNvCxnSpPr/>
            <p:nvPr/>
          </p:nvCxnSpPr>
          <p:spPr bwMode="auto">
            <a:xfrm flipH="1" flipV="1">
              <a:off x="2041586" y="5007821"/>
              <a:ext cx="219411" cy="707178"/>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31" name="Straight Arrow Connector 30"/>
            <p:cNvCxnSpPr/>
            <p:nvPr/>
          </p:nvCxnSpPr>
          <p:spPr bwMode="auto">
            <a:xfrm flipH="1" flipV="1">
              <a:off x="1889186" y="5486400"/>
              <a:ext cx="386910" cy="21329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32" name="Straight Arrow Connector 31"/>
            <p:cNvCxnSpPr/>
            <p:nvPr/>
          </p:nvCxnSpPr>
          <p:spPr bwMode="auto">
            <a:xfrm flipH="1" flipV="1">
              <a:off x="1965386" y="5638800"/>
              <a:ext cx="228600" cy="7620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33" name="TextBox 32"/>
            <p:cNvSpPr txBox="1"/>
            <p:nvPr/>
          </p:nvSpPr>
          <p:spPr>
            <a:xfrm>
              <a:off x="2574986" y="5726668"/>
              <a:ext cx="457200" cy="369332"/>
            </a:xfrm>
            <a:prstGeom prst="rect">
              <a:avLst/>
            </a:prstGeom>
            <a:noFill/>
          </p:spPr>
          <p:txBody>
            <a:bodyPr wrap="square" rtlCol="0">
              <a:spAutoFit/>
            </a:bodyPr>
            <a:lstStyle/>
            <a:p>
              <a:r>
                <a:rPr lang="en-US" sz="1800" b="1" dirty="0">
                  <a:solidFill>
                    <a:srgbClr val="003367"/>
                  </a:solidFill>
                </a:rPr>
                <a:t>L2</a:t>
              </a:r>
              <a:endParaRPr lang="en-US" sz="1600" b="1" dirty="0">
                <a:solidFill>
                  <a:srgbClr val="003367"/>
                </a:solidFill>
              </a:endParaRPr>
            </a:p>
          </p:txBody>
        </p:sp>
        <p:sp>
          <p:nvSpPr>
            <p:cNvPr id="34" name="TextBox 33"/>
            <p:cNvSpPr txBox="1"/>
            <p:nvPr/>
          </p:nvSpPr>
          <p:spPr>
            <a:xfrm>
              <a:off x="914400" y="5650468"/>
              <a:ext cx="457200" cy="369332"/>
            </a:xfrm>
            <a:prstGeom prst="rect">
              <a:avLst/>
            </a:prstGeom>
            <a:noFill/>
          </p:spPr>
          <p:txBody>
            <a:bodyPr wrap="square" rtlCol="0">
              <a:spAutoFit/>
            </a:bodyPr>
            <a:lstStyle/>
            <a:p>
              <a:r>
                <a:rPr lang="en-US" sz="1800" b="1" dirty="0">
                  <a:solidFill>
                    <a:srgbClr val="003367"/>
                  </a:solidFill>
                </a:rPr>
                <a:t>L1</a:t>
              </a:r>
              <a:endParaRPr lang="en-US" sz="1600" b="1" dirty="0">
                <a:solidFill>
                  <a:srgbClr val="003367"/>
                </a:solidFill>
              </a:endParaRPr>
            </a:p>
          </p:txBody>
        </p:sp>
      </p:grpSp>
      <p:grpSp>
        <p:nvGrpSpPr>
          <p:cNvPr id="35" name="Group 34"/>
          <p:cNvGrpSpPr/>
          <p:nvPr/>
        </p:nvGrpSpPr>
        <p:grpSpPr>
          <a:xfrm>
            <a:off x="3495675" y="1910834"/>
            <a:ext cx="2209800" cy="1512332"/>
            <a:chOff x="3810000" y="4583668"/>
            <a:chExt cx="2209800" cy="1512332"/>
          </a:xfrm>
        </p:grpSpPr>
        <p:sp>
          <p:nvSpPr>
            <p:cNvPr id="36" name="Rounded Rectangle 35"/>
            <p:cNvSpPr/>
            <p:nvPr/>
          </p:nvSpPr>
          <p:spPr bwMode="auto">
            <a:xfrm>
              <a:off x="4846660" y="4648200"/>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defTabSz="914118" fontAlgn="auto">
                <a:spcBef>
                  <a:spcPts val="0"/>
                </a:spcBef>
                <a:spcAft>
                  <a:spcPts val="0"/>
                </a:spcAft>
                <a:defRPr/>
              </a:pPr>
              <a:endParaRPr lang="en-US" sz="2000" b="1" kern="0" dirty="0">
                <a:solidFill>
                  <a:sysClr val="windowText" lastClr="000000"/>
                </a:solidFill>
              </a:endParaRPr>
            </a:p>
          </p:txBody>
        </p:sp>
        <p:sp>
          <p:nvSpPr>
            <p:cNvPr id="37" name="Rounded Rectangle 36"/>
            <p:cNvSpPr/>
            <p:nvPr/>
          </p:nvSpPr>
          <p:spPr bwMode="auto">
            <a:xfrm>
              <a:off x="5425572" y="50726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defTabSz="914118" fontAlgn="auto">
                <a:spcBef>
                  <a:spcPts val="0"/>
                </a:spcBef>
                <a:spcAft>
                  <a:spcPts val="0"/>
                </a:spcAft>
                <a:defRPr/>
              </a:pPr>
              <a:endParaRPr lang="en-US" sz="2000" b="1" kern="0" dirty="0">
                <a:solidFill>
                  <a:sysClr val="windowText" lastClr="000000"/>
                </a:solidFill>
              </a:endParaRPr>
            </a:p>
          </p:txBody>
        </p:sp>
        <p:sp>
          <p:nvSpPr>
            <p:cNvPr id="38" name="Rounded Rectangle 5"/>
            <p:cNvSpPr/>
            <p:nvPr/>
          </p:nvSpPr>
          <p:spPr bwMode="auto">
            <a:xfrm>
              <a:off x="5181821" y="5709361"/>
              <a:ext cx="365628" cy="318348"/>
            </a:xfrm>
            <a:prstGeom prst="roundRect">
              <a:avLst/>
            </a:prstGeom>
            <a:solidFill>
              <a:srgbClr val="800000"/>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defTabSz="914118" fontAlgn="auto">
                <a:spcBef>
                  <a:spcPts val="0"/>
                </a:spcBef>
                <a:spcAft>
                  <a:spcPts val="0"/>
                </a:spcAft>
                <a:defRPr/>
              </a:pPr>
              <a:endParaRPr lang="en-US" sz="2000" b="1" kern="0" dirty="0">
                <a:solidFill>
                  <a:sysClr val="windowText" lastClr="000000"/>
                </a:solidFill>
              </a:endParaRPr>
            </a:p>
          </p:txBody>
        </p:sp>
        <p:sp>
          <p:nvSpPr>
            <p:cNvPr id="39" name="Rounded Rectangle 5"/>
            <p:cNvSpPr/>
            <p:nvPr/>
          </p:nvSpPr>
          <p:spPr bwMode="auto">
            <a:xfrm>
              <a:off x="4206814" y="50726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defTabSz="914118" fontAlgn="auto">
                <a:spcBef>
                  <a:spcPts val="0"/>
                </a:spcBef>
                <a:spcAft>
                  <a:spcPts val="0"/>
                </a:spcAft>
                <a:defRPr/>
              </a:pPr>
              <a:endParaRPr lang="en-US" sz="2000" b="1" kern="0" dirty="0">
                <a:solidFill>
                  <a:sysClr val="windowText" lastClr="000000"/>
                </a:solidFill>
              </a:endParaRPr>
            </a:p>
          </p:txBody>
        </p:sp>
        <p:sp>
          <p:nvSpPr>
            <p:cNvPr id="40" name="Oval 39"/>
            <p:cNvSpPr/>
            <p:nvPr/>
          </p:nvSpPr>
          <p:spPr bwMode="auto">
            <a:xfrm>
              <a:off x="4343400" y="5481368"/>
              <a:ext cx="614633" cy="61463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059" fontAlgn="auto">
                <a:spcBef>
                  <a:spcPts val="0"/>
                </a:spcBef>
                <a:spcAft>
                  <a:spcPts val="0"/>
                </a:spcAft>
                <a:buClr>
                  <a:srgbClr val="000000"/>
                </a:buClr>
                <a:buSzPct val="100000"/>
                <a:defRPr/>
              </a:pPr>
              <a:endParaRPr lang="en-US" sz="1800" kern="0">
                <a:solidFill>
                  <a:srgbClr val="37305A"/>
                </a:solidFill>
                <a:cs typeface="Arial" charset="0"/>
              </a:endParaRPr>
            </a:p>
          </p:txBody>
        </p:sp>
        <p:cxnSp>
          <p:nvCxnSpPr>
            <p:cNvPr id="41" name="Straight Arrow Connector 40"/>
            <p:cNvCxnSpPr>
              <a:stCxn id="44" idx="0"/>
              <a:endCxn id="40" idx="2"/>
            </p:cNvCxnSpPr>
            <p:nvPr/>
          </p:nvCxnSpPr>
          <p:spPr bwMode="auto">
            <a:xfrm flipH="1" flipV="1">
              <a:off x="4389628" y="5391010"/>
              <a:ext cx="243750" cy="326319"/>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42" name="Oval 41"/>
            <p:cNvSpPr/>
            <p:nvPr/>
          </p:nvSpPr>
          <p:spPr bwMode="auto">
            <a:xfrm flipH="1">
              <a:off x="4629088" y="5794376"/>
              <a:ext cx="36194" cy="60325"/>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059" fontAlgn="auto">
                <a:spcBef>
                  <a:spcPts val="0"/>
                </a:spcBef>
                <a:spcAft>
                  <a:spcPts val="0"/>
                </a:spcAft>
                <a:buClr>
                  <a:srgbClr val="000000"/>
                </a:buClr>
                <a:buSzPct val="100000"/>
                <a:defRPr/>
              </a:pPr>
              <a:endParaRPr lang="en-US" sz="1800" kern="0">
                <a:solidFill>
                  <a:srgbClr val="37305A"/>
                </a:solidFill>
                <a:cs typeface="Arial" charset="0"/>
              </a:endParaRPr>
            </a:p>
          </p:txBody>
        </p:sp>
        <p:sp>
          <p:nvSpPr>
            <p:cNvPr id="43" name="Rounded Rectangle 5"/>
            <p:cNvSpPr/>
            <p:nvPr/>
          </p:nvSpPr>
          <p:spPr bwMode="auto">
            <a:xfrm>
              <a:off x="4450564" y="5717329"/>
              <a:ext cx="365628" cy="318348"/>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defTabSz="914118" fontAlgn="auto">
                <a:spcBef>
                  <a:spcPts val="0"/>
                </a:spcBef>
                <a:spcAft>
                  <a:spcPts val="0"/>
                </a:spcAft>
                <a:defRPr/>
              </a:pPr>
              <a:endParaRPr lang="en-US" sz="2000" b="1" kern="0" dirty="0">
                <a:solidFill>
                  <a:sysClr val="windowText" lastClr="000000"/>
                </a:solidFill>
              </a:endParaRPr>
            </a:p>
          </p:txBody>
        </p:sp>
        <p:cxnSp>
          <p:nvCxnSpPr>
            <p:cNvPr id="44" name="Straight Arrow Connector 43"/>
            <p:cNvCxnSpPr>
              <a:stCxn id="44" idx="3"/>
              <a:endCxn id="39" idx="1"/>
            </p:cNvCxnSpPr>
            <p:nvPr/>
          </p:nvCxnSpPr>
          <p:spPr bwMode="auto">
            <a:xfrm flipV="1">
              <a:off x="4816192" y="5868535"/>
              <a:ext cx="365629" cy="7968"/>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45" name="Straight Arrow Connector 44"/>
            <p:cNvCxnSpPr>
              <a:stCxn id="44" idx="0"/>
            </p:cNvCxnSpPr>
            <p:nvPr/>
          </p:nvCxnSpPr>
          <p:spPr bwMode="auto">
            <a:xfrm flipV="1">
              <a:off x="4633378" y="5029200"/>
              <a:ext cx="243422" cy="688129"/>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46" name="Straight Arrow Connector 45"/>
            <p:cNvCxnSpPr/>
            <p:nvPr/>
          </p:nvCxnSpPr>
          <p:spPr bwMode="auto">
            <a:xfrm flipV="1">
              <a:off x="5248611" y="5413375"/>
              <a:ext cx="241299" cy="301625"/>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47" name="Straight Arrow Connector 46"/>
            <p:cNvCxnSpPr/>
            <p:nvPr/>
          </p:nvCxnSpPr>
          <p:spPr bwMode="auto">
            <a:xfrm flipH="1" flipV="1">
              <a:off x="5029200" y="5007821"/>
              <a:ext cx="219411" cy="707178"/>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48" name="Straight Arrow Connector 47"/>
            <p:cNvCxnSpPr>
              <a:endCxn id="40" idx="3"/>
            </p:cNvCxnSpPr>
            <p:nvPr/>
          </p:nvCxnSpPr>
          <p:spPr bwMode="auto">
            <a:xfrm flipH="1" flipV="1">
              <a:off x="4572442" y="5231836"/>
              <a:ext cx="691268" cy="467854"/>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49" name="Straight Arrow Connector 48"/>
            <p:cNvCxnSpPr/>
            <p:nvPr/>
          </p:nvCxnSpPr>
          <p:spPr bwMode="auto">
            <a:xfrm flipH="1">
              <a:off x="4800600" y="5715000"/>
              <a:ext cx="381001" cy="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50" name="TextBox 49"/>
            <p:cNvSpPr txBox="1"/>
            <p:nvPr/>
          </p:nvSpPr>
          <p:spPr>
            <a:xfrm>
              <a:off x="5562600" y="5726668"/>
              <a:ext cx="457200" cy="369332"/>
            </a:xfrm>
            <a:prstGeom prst="rect">
              <a:avLst/>
            </a:prstGeom>
            <a:noFill/>
          </p:spPr>
          <p:txBody>
            <a:bodyPr wrap="square" rtlCol="0">
              <a:spAutoFit/>
            </a:bodyPr>
            <a:lstStyle/>
            <a:p>
              <a:r>
                <a:rPr lang="en-US" sz="1800" b="1" dirty="0">
                  <a:solidFill>
                    <a:srgbClr val="003367"/>
                  </a:solidFill>
                </a:rPr>
                <a:t>L2</a:t>
              </a:r>
              <a:endParaRPr lang="en-US" sz="1600" b="1" dirty="0">
                <a:solidFill>
                  <a:srgbClr val="003367"/>
                </a:solidFill>
              </a:endParaRPr>
            </a:p>
          </p:txBody>
        </p:sp>
        <p:sp>
          <p:nvSpPr>
            <p:cNvPr id="51" name="TextBox 50"/>
            <p:cNvSpPr txBox="1"/>
            <p:nvPr/>
          </p:nvSpPr>
          <p:spPr>
            <a:xfrm>
              <a:off x="3902014" y="5650468"/>
              <a:ext cx="457200" cy="369332"/>
            </a:xfrm>
            <a:prstGeom prst="rect">
              <a:avLst/>
            </a:prstGeom>
            <a:noFill/>
          </p:spPr>
          <p:txBody>
            <a:bodyPr wrap="square" rtlCol="0">
              <a:spAutoFit/>
            </a:bodyPr>
            <a:lstStyle/>
            <a:p>
              <a:r>
                <a:rPr lang="en-US" sz="1800" b="1" dirty="0">
                  <a:solidFill>
                    <a:srgbClr val="003367"/>
                  </a:solidFill>
                </a:rPr>
                <a:t>L1</a:t>
              </a:r>
              <a:endParaRPr lang="en-US" sz="1600" b="1" dirty="0">
                <a:solidFill>
                  <a:srgbClr val="003367"/>
                </a:solidFill>
              </a:endParaRPr>
            </a:p>
          </p:txBody>
        </p:sp>
        <p:sp>
          <p:nvSpPr>
            <p:cNvPr id="52" name="TextBox 51"/>
            <p:cNvSpPr txBox="1"/>
            <p:nvPr/>
          </p:nvSpPr>
          <p:spPr>
            <a:xfrm>
              <a:off x="3810000" y="5040868"/>
              <a:ext cx="457200" cy="369332"/>
            </a:xfrm>
            <a:prstGeom prst="rect">
              <a:avLst/>
            </a:prstGeom>
            <a:noFill/>
          </p:spPr>
          <p:txBody>
            <a:bodyPr wrap="square" rtlCol="0">
              <a:spAutoFit/>
            </a:bodyPr>
            <a:lstStyle/>
            <a:p>
              <a:r>
                <a:rPr lang="en-US" sz="1800" b="1" dirty="0">
                  <a:solidFill>
                    <a:srgbClr val="003367"/>
                  </a:solidFill>
                </a:rPr>
                <a:t>F1</a:t>
              </a:r>
              <a:endParaRPr lang="en-US" sz="1600" b="1" dirty="0">
                <a:solidFill>
                  <a:srgbClr val="003367"/>
                </a:solidFill>
              </a:endParaRPr>
            </a:p>
          </p:txBody>
        </p:sp>
        <p:sp>
          <p:nvSpPr>
            <p:cNvPr id="53" name="TextBox 52"/>
            <p:cNvSpPr txBox="1"/>
            <p:nvPr/>
          </p:nvSpPr>
          <p:spPr>
            <a:xfrm>
              <a:off x="4419600" y="4583668"/>
              <a:ext cx="457200" cy="369332"/>
            </a:xfrm>
            <a:prstGeom prst="rect">
              <a:avLst/>
            </a:prstGeom>
            <a:noFill/>
          </p:spPr>
          <p:txBody>
            <a:bodyPr wrap="square" rtlCol="0">
              <a:spAutoFit/>
            </a:bodyPr>
            <a:lstStyle/>
            <a:p>
              <a:r>
                <a:rPr lang="en-US" sz="1800" b="1" dirty="0">
                  <a:solidFill>
                    <a:srgbClr val="003367"/>
                  </a:solidFill>
                </a:rPr>
                <a:t>F2</a:t>
              </a:r>
              <a:endParaRPr lang="en-US" sz="1600" b="1" dirty="0">
                <a:solidFill>
                  <a:srgbClr val="003367"/>
                </a:solidFill>
              </a:endParaRPr>
            </a:p>
          </p:txBody>
        </p:sp>
      </p:grpSp>
      <p:sp>
        <p:nvSpPr>
          <p:cNvPr id="54" name="TextBox 53"/>
          <p:cNvSpPr txBox="1"/>
          <p:nvPr/>
        </p:nvSpPr>
        <p:spPr>
          <a:xfrm>
            <a:off x="8296275" y="3048000"/>
            <a:ext cx="457200" cy="369332"/>
          </a:xfrm>
          <a:prstGeom prst="rect">
            <a:avLst/>
          </a:prstGeom>
          <a:noFill/>
        </p:spPr>
        <p:txBody>
          <a:bodyPr wrap="square" rtlCol="0">
            <a:spAutoFit/>
          </a:bodyPr>
          <a:lstStyle/>
          <a:p>
            <a:r>
              <a:rPr lang="en-US" sz="1800" b="1" dirty="0">
                <a:solidFill>
                  <a:srgbClr val="003367"/>
                </a:solidFill>
              </a:rPr>
              <a:t>L2</a:t>
            </a:r>
            <a:endParaRPr lang="en-US" sz="1600" b="1" dirty="0">
              <a:solidFill>
                <a:srgbClr val="003367"/>
              </a:solidFill>
            </a:endParaRPr>
          </a:p>
        </p:txBody>
      </p:sp>
    </p:spTree>
    <p:extLst>
      <p:ext uri="{BB962C8B-B14F-4D97-AF65-F5344CB8AC3E}">
        <p14:creationId xmlns:p14="http://schemas.microsoft.com/office/powerpoint/2010/main" val="216495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Nasty scenario: getting nastier</a:t>
            </a:r>
          </a:p>
        </p:txBody>
      </p:sp>
      <p:sp>
        <p:nvSpPr>
          <p:cNvPr id="3" name="Content Placeholder 2"/>
          <p:cNvSpPr>
            <a:spLocks noGrp="1"/>
          </p:cNvSpPr>
          <p:nvPr>
            <p:ph idx="1"/>
          </p:nvPr>
        </p:nvSpPr>
        <p:spPr>
          <a:xfrm>
            <a:off x="457200" y="1447800"/>
            <a:ext cx="8226425" cy="4111625"/>
          </a:xfrm>
        </p:spPr>
        <p:txBody>
          <a:bodyPr/>
          <a:lstStyle/>
          <a:p>
            <a:r>
              <a:rPr lang="en-US" sz="2400" b="0" dirty="0"/>
              <a:t>A bare majority of replicas commit new entries under L2.</a:t>
            </a:r>
          </a:p>
          <a:p>
            <a:r>
              <a:rPr lang="en-US" sz="2400" b="0" dirty="0"/>
              <a:t>The minority writes new uncommitted entries under L1.</a:t>
            </a:r>
          </a:p>
          <a:p>
            <a:r>
              <a:rPr lang="en-US" sz="2400" b="0" dirty="0"/>
              <a:t>Then L2 and a follower (F3) fail, and the minority rejoins</a:t>
            </a:r>
            <a:r>
              <a:rPr lang="en-US" sz="2400" b="0" dirty="0">
                <a:sym typeface="Wingdings"/>
              </a:rPr>
              <a:t>.</a:t>
            </a:r>
          </a:p>
          <a:p>
            <a:r>
              <a:rPr lang="en-US" sz="2400" b="0" dirty="0"/>
              <a:t>Progress is possible, but the replicas have divergent logs.  All committed updates </a:t>
            </a:r>
            <a:r>
              <a:rPr lang="en-US" sz="2400" dirty="0"/>
              <a:t>must</a:t>
            </a:r>
            <a:r>
              <a:rPr lang="en-US" sz="2400" b="0" dirty="0"/>
              <a:t> be preserved.</a:t>
            </a:r>
          </a:p>
          <a:p>
            <a:r>
              <a:rPr lang="en-US" sz="2400" b="0" dirty="0"/>
              <a:t>How to recognize the lone survivor (F2) who knows the committed history, and who can pass it to the others?</a:t>
            </a:r>
          </a:p>
          <a:p>
            <a:endParaRPr lang="en-US" sz="2400" b="0" dirty="0"/>
          </a:p>
          <a:p>
            <a:endParaRPr lang="en-US" sz="2400" b="0" dirty="0"/>
          </a:p>
        </p:txBody>
      </p:sp>
      <p:grpSp>
        <p:nvGrpSpPr>
          <p:cNvPr id="4" name="Group 3"/>
          <p:cNvGrpSpPr/>
          <p:nvPr/>
        </p:nvGrpSpPr>
        <p:grpSpPr>
          <a:xfrm>
            <a:off x="3718926" y="5007114"/>
            <a:ext cx="2117786" cy="1524000"/>
            <a:chOff x="914400" y="4648200"/>
            <a:chExt cx="2117786" cy="1524000"/>
          </a:xfrm>
        </p:grpSpPr>
        <p:sp>
          <p:nvSpPr>
            <p:cNvPr id="5" name="Rounded Rectangle 4"/>
            <p:cNvSpPr/>
            <p:nvPr/>
          </p:nvSpPr>
          <p:spPr bwMode="auto">
            <a:xfrm>
              <a:off x="1859046" y="4648200"/>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6" name="Rounded Rectangle 5"/>
            <p:cNvSpPr/>
            <p:nvPr/>
          </p:nvSpPr>
          <p:spPr bwMode="auto">
            <a:xfrm>
              <a:off x="2437958" y="50726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7" name="Rounded Rectangle 5"/>
            <p:cNvSpPr/>
            <p:nvPr/>
          </p:nvSpPr>
          <p:spPr bwMode="auto">
            <a:xfrm>
              <a:off x="2194207" y="5709361"/>
              <a:ext cx="365628" cy="318348"/>
            </a:xfrm>
            <a:prstGeom prst="roundRect">
              <a:avLst/>
            </a:prstGeom>
            <a:solidFill>
              <a:srgbClr val="800000"/>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8" name="Rounded Rectangle 5"/>
            <p:cNvSpPr/>
            <p:nvPr/>
          </p:nvSpPr>
          <p:spPr bwMode="auto">
            <a:xfrm>
              <a:off x="1219200" y="50726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9" name="Oval 8"/>
            <p:cNvSpPr/>
            <p:nvPr/>
          </p:nvSpPr>
          <p:spPr bwMode="auto">
            <a:xfrm>
              <a:off x="1355786" y="5481368"/>
              <a:ext cx="614633" cy="61463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10" name="Straight Arrow Connector 9"/>
            <p:cNvCxnSpPr>
              <a:stCxn id="12" idx="0"/>
              <a:endCxn id="8" idx="2"/>
            </p:cNvCxnSpPr>
            <p:nvPr/>
          </p:nvCxnSpPr>
          <p:spPr bwMode="auto">
            <a:xfrm flipH="1" flipV="1">
              <a:off x="1402014" y="5391010"/>
              <a:ext cx="243750" cy="326319"/>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1" name="Oval 10"/>
            <p:cNvSpPr/>
            <p:nvPr/>
          </p:nvSpPr>
          <p:spPr bwMode="auto">
            <a:xfrm flipH="1">
              <a:off x="1641474" y="5794376"/>
              <a:ext cx="36194" cy="60325"/>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sp>
          <p:nvSpPr>
            <p:cNvPr id="12" name="Rounded Rectangle 5"/>
            <p:cNvSpPr/>
            <p:nvPr/>
          </p:nvSpPr>
          <p:spPr bwMode="auto">
            <a:xfrm>
              <a:off x="1462950" y="5717329"/>
              <a:ext cx="365628" cy="318348"/>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cxnSp>
          <p:nvCxnSpPr>
            <p:cNvPr id="13" name="Straight Connector 12"/>
            <p:cNvCxnSpPr/>
            <p:nvPr/>
          </p:nvCxnSpPr>
          <p:spPr bwMode="auto">
            <a:xfrm>
              <a:off x="1594929" y="4800600"/>
              <a:ext cx="533400" cy="1371600"/>
            </a:xfrm>
            <a:prstGeom prst="line">
              <a:avLst/>
            </a:prstGeom>
            <a:solidFill>
              <a:srgbClr val="00B8FF"/>
            </a:solidFill>
            <a:ln w="38100" cap="flat" cmpd="sng" algn="ctr">
              <a:solidFill>
                <a:schemeClr val="accent3">
                  <a:lumMod val="50000"/>
                </a:schemeClr>
              </a:solidFill>
              <a:prstDash val="solid"/>
              <a:round/>
              <a:headEnd type="none" w="med" len="med"/>
              <a:tailEnd type="none" w="med" len="med"/>
            </a:ln>
            <a:effectLst/>
          </p:spPr>
        </p:cxnSp>
        <p:cxnSp>
          <p:nvCxnSpPr>
            <p:cNvPr id="14" name="Straight Arrow Connector 13"/>
            <p:cNvCxnSpPr>
              <a:stCxn id="12" idx="0"/>
              <a:endCxn id="9" idx="7"/>
            </p:cNvCxnSpPr>
            <p:nvPr/>
          </p:nvCxnSpPr>
          <p:spPr bwMode="auto">
            <a:xfrm flipV="1">
              <a:off x="1645764" y="5571379"/>
              <a:ext cx="234644" cy="14595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5" name="Straight Arrow Connector 14"/>
            <p:cNvCxnSpPr>
              <a:stCxn id="12" idx="0"/>
            </p:cNvCxnSpPr>
            <p:nvPr/>
          </p:nvCxnSpPr>
          <p:spPr bwMode="auto">
            <a:xfrm flipV="1">
              <a:off x="1645764" y="5334000"/>
              <a:ext cx="177765" cy="383329"/>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6" name="Straight Arrow Connector 15"/>
            <p:cNvCxnSpPr/>
            <p:nvPr/>
          </p:nvCxnSpPr>
          <p:spPr bwMode="auto">
            <a:xfrm flipV="1">
              <a:off x="2260997" y="5413375"/>
              <a:ext cx="241299" cy="301625"/>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7" name="Straight Arrow Connector 16"/>
            <p:cNvCxnSpPr/>
            <p:nvPr/>
          </p:nvCxnSpPr>
          <p:spPr bwMode="auto">
            <a:xfrm flipH="1" flipV="1">
              <a:off x="2041586" y="5007821"/>
              <a:ext cx="219411" cy="707178"/>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8" name="Straight Arrow Connector 17"/>
            <p:cNvCxnSpPr/>
            <p:nvPr/>
          </p:nvCxnSpPr>
          <p:spPr bwMode="auto">
            <a:xfrm flipH="1" flipV="1">
              <a:off x="1889186" y="5486400"/>
              <a:ext cx="386910" cy="21329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9" name="Straight Arrow Connector 18"/>
            <p:cNvCxnSpPr/>
            <p:nvPr/>
          </p:nvCxnSpPr>
          <p:spPr bwMode="auto">
            <a:xfrm flipH="1" flipV="1">
              <a:off x="1965386" y="5638800"/>
              <a:ext cx="228600" cy="7620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20" name="TextBox 19"/>
            <p:cNvSpPr txBox="1"/>
            <p:nvPr/>
          </p:nvSpPr>
          <p:spPr>
            <a:xfrm>
              <a:off x="2574986" y="5726668"/>
              <a:ext cx="457200"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L2</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21" name="TextBox 20"/>
            <p:cNvSpPr txBox="1"/>
            <p:nvPr/>
          </p:nvSpPr>
          <p:spPr>
            <a:xfrm>
              <a:off x="914400" y="5650468"/>
              <a:ext cx="457200"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L1</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endParaRPr>
            </a:p>
          </p:txBody>
        </p:sp>
      </p:grpSp>
      <p:grpSp>
        <p:nvGrpSpPr>
          <p:cNvPr id="22" name="Group 21"/>
          <p:cNvGrpSpPr/>
          <p:nvPr/>
        </p:nvGrpSpPr>
        <p:grpSpPr>
          <a:xfrm>
            <a:off x="6843126" y="5007114"/>
            <a:ext cx="1310274" cy="1447800"/>
            <a:chOff x="914400" y="4648200"/>
            <a:chExt cx="1310274" cy="1447800"/>
          </a:xfrm>
        </p:grpSpPr>
        <p:sp>
          <p:nvSpPr>
            <p:cNvPr id="23" name="Rounded Rectangle 22"/>
            <p:cNvSpPr/>
            <p:nvPr/>
          </p:nvSpPr>
          <p:spPr bwMode="auto">
            <a:xfrm>
              <a:off x="1859046" y="4648200"/>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24" name="Rounded Rectangle 5"/>
            <p:cNvSpPr/>
            <p:nvPr/>
          </p:nvSpPr>
          <p:spPr bwMode="auto">
            <a:xfrm>
              <a:off x="1219200" y="50726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25" name="Oval 24"/>
            <p:cNvSpPr/>
            <p:nvPr/>
          </p:nvSpPr>
          <p:spPr bwMode="auto">
            <a:xfrm>
              <a:off x="1355786" y="5481368"/>
              <a:ext cx="614633" cy="61463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sp>
          <p:nvSpPr>
            <p:cNvPr id="27" name="Oval 26"/>
            <p:cNvSpPr/>
            <p:nvPr/>
          </p:nvSpPr>
          <p:spPr bwMode="auto">
            <a:xfrm flipH="1">
              <a:off x="1641474" y="5794376"/>
              <a:ext cx="36194" cy="60325"/>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sp>
          <p:nvSpPr>
            <p:cNvPr id="28" name="Rounded Rectangle 5"/>
            <p:cNvSpPr/>
            <p:nvPr/>
          </p:nvSpPr>
          <p:spPr bwMode="auto">
            <a:xfrm>
              <a:off x="1462950" y="5717329"/>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30" name="TextBox 29"/>
            <p:cNvSpPr txBox="1"/>
            <p:nvPr/>
          </p:nvSpPr>
          <p:spPr>
            <a:xfrm>
              <a:off x="914400" y="5650468"/>
              <a:ext cx="457200"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L1</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endParaRPr>
            </a:p>
          </p:txBody>
        </p:sp>
      </p:grpSp>
      <p:sp>
        <p:nvSpPr>
          <p:cNvPr id="31" name="TextBox 30"/>
          <p:cNvSpPr txBox="1"/>
          <p:nvPr/>
        </p:nvSpPr>
        <p:spPr>
          <a:xfrm>
            <a:off x="7360712" y="4854714"/>
            <a:ext cx="457200"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F2</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32" name="TextBox 31"/>
          <p:cNvSpPr txBox="1"/>
          <p:nvPr/>
        </p:nvSpPr>
        <p:spPr>
          <a:xfrm>
            <a:off x="5623926" y="5388114"/>
            <a:ext cx="457200"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F3</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33" name="Text Box 41"/>
          <p:cNvSpPr txBox="1">
            <a:spLocks noChangeArrowheads="1"/>
          </p:cNvSpPr>
          <p:nvPr/>
        </p:nvSpPr>
        <p:spPr bwMode="auto">
          <a:xfrm>
            <a:off x="4938126" y="5845314"/>
            <a:ext cx="53091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CC0000"/>
                </a:solidFill>
                <a:effectLst/>
                <a:uLnTx/>
                <a:uFillTx/>
                <a:latin typeface="Arial" charset="0"/>
                <a:ea typeface="ＭＳ Ｐゴシック" charset="0"/>
              </a:rPr>
              <a:t>X</a:t>
            </a:r>
          </a:p>
        </p:txBody>
      </p:sp>
      <p:sp>
        <p:nvSpPr>
          <p:cNvPr id="34" name="Text Box 41"/>
          <p:cNvSpPr txBox="1">
            <a:spLocks noChangeArrowheads="1"/>
          </p:cNvSpPr>
          <p:nvPr/>
        </p:nvSpPr>
        <p:spPr bwMode="auto">
          <a:xfrm>
            <a:off x="5166726" y="5235714"/>
            <a:ext cx="53091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CC0000"/>
                </a:solidFill>
                <a:effectLst/>
                <a:uLnTx/>
                <a:uFillTx/>
                <a:latin typeface="Arial" charset="0"/>
                <a:ea typeface="ＭＳ Ｐゴシック" charset="0"/>
              </a:rPr>
              <a:t>X</a:t>
            </a:r>
          </a:p>
        </p:txBody>
      </p:sp>
      <p:sp>
        <p:nvSpPr>
          <p:cNvPr id="35" name="TextBox 34"/>
          <p:cNvSpPr txBox="1"/>
          <p:nvPr/>
        </p:nvSpPr>
        <p:spPr>
          <a:xfrm>
            <a:off x="4252326" y="4854714"/>
            <a:ext cx="457200"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F2</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36" name="TextBox 35"/>
          <p:cNvSpPr txBox="1"/>
          <p:nvPr/>
        </p:nvSpPr>
        <p:spPr>
          <a:xfrm>
            <a:off x="3718926" y="5094982"/>
            <a:ext cx="457200"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F1</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endParaRPr>
          </a:p>
        </p:txBody>
      </p:sp>
      <p:grpSp>
        <p:nvGrpSpPr>
          <p:cNvPr id="37" name="Group 36"/>
          <p:cNvGrpSpPr/>
          <p:nvPr/>
        </p:nvGrpSpPr>
        <p:grpSpPr>
          <a:xfrm>
            <a:off x="838200" y="4953000"/>
            <a:ext cx="2117786" cy="1524000"/>
            <a:chOff x="914400" y="4648200"/>
            <a:chExt cx="2117786" cy="1524000"/>
          </a:xfrm>
        </p:grpSpPr>
        <p:sp>
          <p:nvSpPr>
            <p:cNvPr id="38" name="Rounded Rectangle 37"/>
            <p:cNvSpPr/>
            <p:nvPr/>
          </p:nvSpPr>
          <p:spPr bwMode="auto">
            <a:xfrm>
              <a:off x="1859046" y="4648200"/>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39" name="Rounded Rectangle 38"/>
            <p:cNvSpPr/>
            <p:nvPr/>
          </p:nvSpPr>
          <p:spPr bwMode="auto">
            <a:xfrm>
              <a:off x="2437958" y="50726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40" name="Rounded Rectangle 5"/>
            <p:cNvSpPr/>
            <p:nvPr/>
          </p:nvSpPr>
          <p:spPr bwMode="auto">
            <a:xfrm>
              <a:off x="2194207" y="5709361"/>
              <a:ext cx="365628" cy="318348"/>
            </a:xfrm>
            <a:prstGeom prst="roundRect">
              <a:avLst/>
            </a:prstGeom>
            <a:solidFill>
              <a:srgbClr val="800000"/>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41" name="Rounded Rectangle 5"/>
            <p:cNvSpPr/>
            <p:nvPr/>
          </p:nvSpPr>
          <p:spPr bwMode="auto">
            <a:xfrm>
              <a:off x="1219200" y="50726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42" name="Oval 41"/>
            <p:cNvSpPr/>
            <p:nvPr/>
          </p:nvSpPr>
          <p:spPr bwMode="auto">
            <a:xfrm>
              <a:off x="1355786" y="5481368"/>
              <a:ext cx="614633" cy="61463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43" name="Straight Arrow Connector 42"/>
            <p:cNvCxnSpPr>
              <a:stCxn id="45" idx="0"/>
              <a:endCxn id="41" idx="2"/>
            </p:cNvCxnSpPr>
            <p:nvPr/>
          </p:nvCxnSpPr>
          <p:spPr bwMode="auto">
            <a:xfrm flipH="1" flipV="1">
              <a:off x="1402014" y="5391010"/>
              <a:ext cx="243750" cy="326319"/>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44" name="Oval 43"/>
            <p:cNvSpPr/>
            <p:nvPr/>
          </p:nvSpPr>
          <p:spPr bwMode="auto">
            <a:xfrm flipH="1">
              <a:off x="1641474" y="5794376"/>
              <a:ext cx="36194" cy="60325"/>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sp>
          <p:nvSpPr>
            <p:cNvPr id="45" name="Rounded Rectangle 5"/>
            <p:cNvSpPr/>
            <p:nvPr/>
          </p:nvSpPr>
          <p:spPr bwMode="auto">
            <a:xfrm>
              <a:off x="1462950" y="5717329"/>
              <a:ext cx="365628" cy="318348"/>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cxnSp>
          <p:nvCxnSpPr>
            <p:cNvPr id="46" name="Straight Connector 45"/>
            <p:cNvCxnSpPr/>
            <p:nvPr/>
          </p:nvCxnSpPr>
          <p:spPr bwMode="auto">
            <a:xfrm>
              <a:off x="1594929" y="4800600"/>
              <a:ext cx="533400" cy="1371600"/>
            </a:xfrm>
            <a:prstGeom prst="line">
              <a:avLst/>
            </a:prstGeom>
            <a:solidFill>
              <a:srgbClr val="00B8FF"/>
            </a:solidFill>
            <a:ln w="38100" cap="flat" cmpd="sng" algn="ctr">
              <a:solidFill>
                <a:schemeClr val="accent3">
                  <a:lumMod val="50000"/>
                </a:schemeClr>
              </a:solidFill>
              <a:prstDash val="solid"/>
              <a:round/>
              <a:headEnd type="none" w="med" len="med"/>
              <a:tailEnd type="none" w="med" len="med"/>
            </a:ln>
            <a:effectLst/>
          </p:spPr>
        </p:cxnSp>
        <p:cxnSp>
          <p:nvCxnSpPr>
            <p:cNvPr id="47" name="Straight Arrow Connector 46"/>
            <p:cNvCxnSpPr>
              <a:stCxn id="45" idx="0"/>
              <a:endCxn id="42" idx="7"/>
            </p:cNvCxnSpPr>
            <p:nvPr/>
          </p:nvCxnSpPr>
          <p:spPr bwMode="auto">
            <a:xfrm flipV="1">
              <a:off x="1645764" y="5571379"/>
              <a:ext cx="234644" cy="14595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48" name="Straight Arrow Connector 47"/>
            <p:cNvCxnSpPr>
              <a:stCxn id="45" idx="0"/>
            </p:cNvCxnSpPr>
            <p:nvPr/>
          </p:nvCxnSpPr>
          <p:spPr bwMode="auto">
            <a:xfrm flipV="1">
              <a:off x="1645764" y="5334000"/>
              <a:ext cx="177765" cy="383329"/>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49" name="Straight Arrow Connector 48"/>
            <p:cNvCxnSpPr/>
            <p:nvPr/>
          </p:nvCxnSpPr>
          <p:spPr bwMode="auto">
            <a:xfrm flipV="1">
              <a:off x="2260997" y="5413375"/>
              <a:ext cx="241299" cy="301625"/>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50" name="Straight Arrow Connector 49"/>
            <p:cNvCxnSpPr/>
            <p:nvPr/>
          </p:nvCxnSpPr>
          <p:spPr bwMode="auto">
            <a:xfrm flipH="1" flipV="1">
              <a:off x="2041586" y="5007821"/>
              <a:ext cx="219411" cy="707178"/>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51" name="Straight Arrow Connector 50"/>
            <p:cNvCxnSpPr/>
            <p:nvPr/>
          </p:nvCxnSpPr>
          <p:spPr bwMode="auto">
            <a:xfrm flipH="1" flipV="1">
              <a:off x="1889186" y="5486400"/>
              <a:ext cx="386910" cy="21329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52" name="Straight Arrow Connector 51"/>
            <p:cNvCxnSpPr/>
            <p:nvPr/>
          </p:nvCxnSpPr>
          <p:spPr bwMode="auto">
            <a:xfrm flipH="1" flipV="1">
              <a:off x="1965386" y="5638800"/>
              <a:ext cx="228600" cy="7620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53" name="TextBox 52"/>
            <p:cNvSpPr txBox="1"/>
            <p:nvPr/>
          </p:nvSpPr>
          <p:spPr>
            <a:xfrm>
              <a:off x="2574986" y="5726668"/>
              <a:ext cx="457200"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L2</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54" name="TextBox 53"/>
            <p:cNvSpPr txBox="1"/>
            <p:nvPr/>
          </p:nvSpPr>
          <p:spPr>
            <a:xfrm>
              <a:off x="914400" y="5650468"/>
              <a:ext cx="457200"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L1</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endParaRPr>
            </a:p>
          </p:txBody>
        </p:sp>
      </p:grpSp>
      <p:sp>
        <p:nvSpPr>
          <p:cNvPr id="55" name="Text Box 14">
            <a:extLst>
              <a:ext uri="{FF2B5EF4-FFF2-40B4-BE49-F238E27FC236}">
                <a16:creationId xmlns:a16="http://schemas.microsoft.com/office/drawing/2014/main" id="{0CAF5B9C-3FDE-0643-84BD-7C7799432DD9}"/>
              </a:ext>
            </a:extLst>
          </p:cNvPr>
          <p:cNvSpPr txBox="1">
            <a:spLocks noChangeArrowheads="1"/>
          </p:cNvSpPr>
          <p:nvPr/>
        </p:nvSpPr>
        <p:spPr bwMode="auto">
          <a:xfrm>
            <a:off x="7799342" y="5521627"/>
            <a:ext cx="624154" cy="369332"/>
          </a:xfrm>
          <a:prstGeom prst="rect">
            <a:avLst/>
          </a:prstGeom>
          <a:noFill/>
          <a:ln w="15875">
            <a:noFill/>
            <a:miter lim="800000"/>
            <a:headEnd type="none" w="sm" len="sm"/>
            <a:tailEnd type="none" w="sm" len="sm"/>
          </a:ln>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800000"/>
                </a:solidFill>
                <a:effectLst/>
                <a:uLnTx/>
                <a:uFillTx/>
                <a:latin typeface="Arial" charset="0"/>
                <a:ea typeface="ＭＳ Ｐゴシック" charset="0"/>
              </a:rPr>
              <a:t>???</a:t>
            </a:r>
            <a:endParaRPr kumimoji="0" lang="en-US" sz="2000" b="0" i="0" u="none" strike="noStrike" kern="1200" cap="none" spc="0" normalizeH="0" baseline="0" noProof="0" dirty="0">
              <a:ln>
                <a:noFill/>
              </a:ln>
              <a:solidFill>
                <a:srgbClr val="800000"/>
              </a:solidFill>
              <a:effectLst/>
              <a:uLnTx/>
              <a:uFillTx/>
              <a:latin typeface="Arial" charset="0"/>
              <a:ea typeface="ＭＳ Ｐゴシック" charset="0"/>
            </a:endParaRPr>
          </a:p>
        </p:txBody>
      </p:sp>
      <p:sp>
        <p:nvSpPr>
          <p:cNvPr id="56" name="Cloud Callout 38">
            <a:extLst>
              <a:ext uri="{FF2B5EF4-FFF2-40B4-BE49-F238E27FC236}">
                <a16:creationId xmlns:a16="http://schemas.microsoft.com/office/drawing/2014/main" id="{08766999-F12F-E446-BACC-3E8D2E0376F6}"/>
              </a:ext>
            </a:extLst>
          </p:cNvPr>
          <p:cNvSpPr>
            <a:spLocks noChangeArrowheads="1"/>
          </p:cNvSpPr>
          <p:nvPr/>
        </p:nvSpPr>
        <p:spPr bwMode="auto">
          <a:xfrm>
            <a:off x="7870870" y="5530254"/>
            <a:ext cx="520816" cy="451145"/>
          </a:xfrm>
          <a:prstGeom prst="cloudCallout">
            <a:avLst>
              <a:gd name="adj1" fmla="val -43775"/>
              <a:gd name="adj2" fmla="val 89076"/>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57" name="TextBox 56">
            <a:extLst>
              <a:ext uri="{FF2B5EF4-FFF2-40B4-BE49-F238E27FC236}">
                <a16:creationId xmlns:a16="http://schemas.microsoft.com/office/drawing/2014/main" id="{802CDFB0-28EE-4045-A610-94EE3ADA1902}"/>
              </a:ext>
            </a:extLst>
          </p:cNvPr>
          <p:cNvSpPr txBox="1"/>
          <p:nvPr/>
        </p:nvSpPr>
        <p:spPr>
          <a:xfrm>
            <a:off x="6781800" y="5117068"/>
            <a:ext cx="457200"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F1</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endParaRPr>
          </a:p>
        </p:txBody>
      </p:sp>
    </p:spTree>
    <p:extLst>
      <p:ext uri="{BB962C8B-B14F-4D97-AF65-F5344CB8AC3E}">
        <p14:creationId xmlns:p14="http://schemas.microsoft.com/office/powerpoint/2010/main" val="1939689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Nasty scenario: getting nastier</a:t>
            </a:r>
          </a:p>
        </p:txBody>
      </p:sp>
      <p:sp>
        <p:nvSpPr>
          <p:cNvPr id="4" name="Content Placeholder 3"/>
          <p:cNvSpPr>
            <a:spLocks noGrp="1"/>
          </p:cNvSpPr>
          <p:nvPr>
            <p:ph idx="1"/>
          </p:nvPr>
        </p:nvSpPr>
        <p:spPr>
          <a:xfrm>
            <a:off x="457200" y="1371600"/>
            <a:ext cx="8226425" cy="4111625"/>
          </a:xfrm>
        </p:spPr>
        <p:txBody>
          <a:bodyPr/>
          <a:lstStyle/>
          <a:p>
            <a:r>
              <a:rPr lang="en-US" sz="2400" dirty="0"/>
              <a:t>Answer</a:t>
            </a:r>
            <a:r>
              <a:rPr lang="en-US" sz="2400" b="0" dirty="0"/>
              <a:t>: look at the terms in the log entries.</a:t>
            </a:r>
          </a:p>
          <a:p>
            <a:pPr lvl="1"/>
            <a:r>
              <a:rPr lang="en-US" sz="2000" b="0" dirty="0"/>
              <a:t>Every entry is tagged with a view#/term.</a:t>
            </a:r>
          </a:p>
          <a:p>
            <a:pPr lvl="1"/>
            <a:r>
              <a:rPr lang="en-US" sz="2000" b="0" dirty="0"/>
              <a:t>This is the key to the log repair protocol.</a:t>
            </a:r>
          </a:p>
          <a:p>
            <a:r>
              <a:rPr lang="en-US" sz="2400" b="0" dirty="0"/>
              <a:t>F2 rejects L1 because F2 knows a higher term than L1.  L1 learns its term has expired, and L1 steps down.</a:t>
            </a:r>
          </a:p>
          <a:p>
            <a:r>
              <a:rPr lang="en-US" sz="2400" b="0" dirty="0"/>
              <a:t>A new election is declared </a:t>
            </a:r>
            <a:r>
              <a:rPr lang="en-US" sz="2400" b="0" dirty="0">
                <a:sym typeface="Wingdings"/>
              </a:rPr>
              <a:t></a:t>
            </a:r>
            <a:r>
              <a:rPr lang="en-US" sz="2400" b="0" dirty="0"/>
              <a:t> new term and new leader.</a:t>
            </a:r>
          </a:p>
          <a:p>
            <a:r>
              <a:rPr lang="en-US" sz="2400" b="0" dirty="0"/>
              <a:t>F2 has log entries from a higher term than the others.  Higher terms dominate </a:t>
            </a:r>
            <a:r>
              <a:rPr lang="en-US" sz="2400" b="0" dirty="0">
                <a:sym typeface="Wingdings"/>
              </a:rPr>
              <a:t> t</a:t>
            </a:r>
            <a:r>
              <a:rPr lang="en-US" sz="2400" b="0" dirty="0"/>
              <a:t>he others accept F2’s entries.</a:t>
            </a:r>
            <a:endParaRPr lang="en-US" sz="2400" dirty="0"/>
          </a:p>
        </p:txBody>
      </p:sp>
      <p:grpSp>
        <p:nvGrpSpPr>
          <p:cNvPr id="73" name="Group 72"/>
          <p:cNvGrpSpPr/>
          <p:nvPr/>
        </p:nvGrpSpPr>
        <p:grpSpPr>
          <a:xfrm>
            <a:off x="2514600" y="5152072"/>
            <a:ext cx="1310274" cy="1447800"/>
            <a:chOff x="914400" y="4648200"/>
            <a:chExt cx="1310274" cy="1447800"/>
          </a:xfrm>
        </p:grpSpPr>
        <p:sp>
          <p:nvSpPr>
            <p:cNvPr id="74" name="Rounded Rectangle 73"/>
            <p:cNvSpPr/>
            <p:nvPr/>
          </p:nvSpPr>
          <p:spPr bwMode="auto">
            <a:xfrm>
              <a:off x="1859046" y="4648200"/>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77" name="Rounded Rectangle 5"/>
            <p:cNvSpPr/>
            <p:nvPr/>
          </p:nvSpPr>
          <p:spPr bwMode="auto">
            <a:xfrm>
              <a:off x="1219200" y="50726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78" name="Oval 77"/>
            <p:cNvSpPr/>
            <p:nvPr/>
          </p:nvSpPr>
          <p:spPr bwMode="auto">
            <a:xfrm>
              <a:off x="1355786" y="5481368"/>
              <a:ext cx="614633" cy="61463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79" name="Straight Arrow Connector 78"/>
            <p:cNvCxnSpPr>
              <a:stCxn id="81" idx="0"/>
              <a:endCxn id="77" idx="2"/>
            </p:cNvCxnSpPr>
            <p:nvPr/>
          </p:nvCxnSpPr>
          <p:spPr bwMode="auto">
            <a:xfrm flipH="1" flipV="1">
              <a:off x="1402014" y="5391010"/>
              <a:ext cx="243750" cy="326319"/>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80" name="Oval 79"/>
            <p:cNvSpPr/>
            <p:nvPr/>
          </p:nvSpPr>
          <p:spPr bwMode="auto">
            <a:xfrm flipH="1">
              <a:off x="1641474" y="5794376"/>
              <a:ext cx="36194" cy="60325"/>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sp>
          <p:nvSpPr>
            <p:cNvPr id="81" name="Rounded Rectangle 5"/>
            <p:cNvSpPr/>
            <p:nvPr/>
          </p:nvSpPr>
          <p:spPr bwMode="auto">
            <a:xfrm>
              <a:off x="1462950" y="5717329"/>
              <a:ext cx="365628" cy="318348"/>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cxnSp>
          <p:nvCxnSpPr>
            <p:cNvPr id="84" name="Straight Arrow Connector 83"/>
            <p:cNvCxnSpPr>
              <a:stCxn id="81" idx="0"/>
              <a:endCxn id="74" idx="2"/>
            </p:cNvCxnSpPr>
            <p:nvPr/>
          </p:nvCxnSpPr>
          <p:spPr bwMode="auto">
            <a:xfrm flipV="1">
              <a:off x="1645764" y="4966548"/>
              <a:ext cx="396096" cy="750781"/>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90" name="TextBox 89"/>
            <p:cNvSpPr txBox="1"/>
            <p:nvPr/>
          </p:nvSpPr>
          <p:spPr>
            <a:xfrm>
              <a:off x="914400" y="5650468"/>
              <a:ext cx="457200"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L1</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endParaRPr>
            </a:p>
          </p:txBody>
        </p:sp>
      </p:grpSp>
      <p:sp>
        <p:nvSpPr>
          <p:cNvPr id="92" name="TextBox 91"/>
          <p:cNvSpPr txBox="1"/>
          <p:nvPr/>
        </p:nvSpPr>
        <p:spPr>
          <a:xfrm>
            <a:off x="3032186" y="4999672"/>
            <a:ext cx="457200"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F2</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94" name="Rounded Rectangle 93"/>
          <p:cNvSpPr/>
          <p:nvPr/>
        </p:nvSpPr>
        <p:spPr bwMode="auto">
          <a:xfrm>
            <a:off x="5425572" y="5152072"/>
            <a:ext cx="365628" cy="318348"/>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95" name="Rounded Rectangle 5"/>
          <p:cNvSpPr/>
          <p:nvPr/>
        </p:nvSpPr>
        <p:spPr bwMode="auto">
          <a:xfrm>
            <a:off x="4785726" y="5576534"/>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96" name="Oval 95"/>
          <p:cNvSpPr/>
          <p:nvPr/>
        </p:nvSpPr>
        <p:spPr bwMode="auto">
          <a:xfrm>
            <a:off x="4922312" y="5985240"/>
            <a:ext cx="614633" cy="61463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97" name="Straight Arrow Connector 96"/>
          <p:cNvCxnSpPr/>
          <p:nvPr/>
        </p:nvCxnSpPr>
        <p:spPr bwMode="auto">
          <a:xfrm flipV="1">
            <a:off x="5181600" y="5533073"/>
            <a:ext cx="381000" cy="228599"/>
          </a:xfrm>
          <a:prstGeom prst="straightConnector1">
            <a:avLst/>
          </a:prstGeom>
          <a:solidFill>
            <a:srgbClr val="00B8FF"/>
          </a:solidFill>
          <a:ln w="9525" cap="flat" cmpd="sng" algn="ctr">
            <a:solidFill>
              <a:srgbClr val="003367"/>
            </a:solidFill>
            <a:prstDash val="solid"/>
            <a:round/>
            <a:headEnd type="arrow" w="med" len="med"/>
            <a:tailEnd type="none"/>
          </a:ln>
          <a:effectLst/>
        </p:spPr>
      </p:cxnSp>
      <p:sp>
        <p:nvSpPr>
          <p:cNvPr id="98" name="Oval 97"/>
          <p:cNvSpPr/>
          <p:nvPr/>
        </p:nvSpPr>
        <p:spPr bwMode="auto">
          <a:xfrm flipH="1">
            <a:off x="5208000" y="6298248"/>
            <a:ext cx="36194" cy="60325"/>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sp>
        <p:nvSpPr>
          <p:cNvPr id="99" name="Rounded Rectangle 5"/>
          <p:cNvSpPr/>
          <p:nvPr/>
        </p:nvSpPr>
        <p:spPr bwMode="auto">
          <a:xfrm>
            <a:off x="5029476" y="6221201"/>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cxnSp>
        <p:nvCxnSpPr>
          <p:cNvPr id="100" name="Straight Arrow Connector 99"/>
          <p:cNvCxnSpPr>
            <a:stCxn id="99" idx="0"/>
            <a:endCxn id="94" idx="2"/>
          </p:cNvCxnSpPr>
          <p:nvPr/>
        </p:nvCxnSpPr>
        <p:spPr bwMode="auto">
          <a:xfrm flipV="1">
            <a:off x="5212290" y="5470420"/>
            <a:ext cx="396096" cy="750781"/>
          </a:xfrm>
          <a:prstGeom prst="straightConnector1">
            <a:avLst/>
          </a:prstGeom>
          <a:solidFill>
            <a:srgbClr val="00B8FF"/>
          </a:solidFill>
          <a:ln w="9525" cap="flat" cmpd="sng" algn="ctr">
            <a:solidFill>
              <a:srgbClr val="003367"/>
            </a:solidFill>
            <a:prstDash val="solid"/>
            <a:round/>
            <a:headEnd type="arrow" w="med" len="med"/>
            <a:tailEnd type="none"/>
          </a:ln>
          <a:effectLst/>
        </p:spPr>
      </p:cxnSp>
      <p:sp>
        <p:nvSpPr>
          <p:cNvPr id="48" name="TextBox 47"/>
          <p:cNvSpPr txBox="1"/>
          <p:nvPr/>
        </p:nvSpPr>
        <p:spPr>
          <a:xfrm>
            <a:off x="6096000" y="5228272"/>
            <a:ext cx="2819400" cy="1477328"/>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In Raft, F2 wins because its log is most advanced (higher terms). F2’s log is used to repair the others.  And the group continues.</a:t>
            </a:r>
          </a:p>
        </p:txBody>
      </p:sp>
      <p:sp>
        <p:nvSpPr>
          <p:cNvPr id="49" name="TextBox 48"/>
          <p:cNvSpPr txBox="1"/>
          <p:nvPr/>
        </p:nvSpPr>
        <p:spPr>
          <a:xfrm>
            <a:off x="457200" y="5257800"/>
            <a:ext cx="2667000" cy="1200329"/>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F2 rejects L1.</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L1 steps down.</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A new term begins.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An election starts. </a:t>
            </a:r>
          </a:p>
        </p:txBody>
      </p:sp>
    </p:spTree>
    <p:extLst>
      <p:ext uri="{BB962C8B-B14F-4D97-AF65-F5344CB8AC3E}">
        <p14:creationId xmlns:p14="http://schemas.microsoft.com/office/powerpoint/2010/main" val="3525371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Safety: committed entries always survive</a:t>
            </a:r>
          </a:p>
        </p:txBody>
      </p:sp>
      <p:sp>
        <p:nvSpPr>
          <p:cNvPr id="3" name="Content Placeholder 2"/>
          <p:cNvSpPr>
            <a:spLocks noGrp="1"/>
          </p:cNvSpPr>
          <p:nvPr>
            <p:ph idx="1"/>
          </p:nvPr>
        </p:nvSpPr>
        <p:spPr>
          <a:xfrm>
            <a:off x="304800" y="1679575"/>
            <a:ext cx="8226425" cy="4111625"/>
          </a:xfrm>
        </p:spPr>
        <p:txBody>
          <a:bodyPr/>
          <a:lstStyle/>
          <a:p>
            <a:pPr marL="0" indent="0">
              <a:buNone/>
            </a:pPr>
            <a:r>
              <a:rPr lang="en-US" sz="2000" b="0" dirty="0"/>
              <a:t>One replica (F2) survives to propagate log entries committed under L2’s bare quorum (after the partition) into a new term.</a:t>
            </a:r>
          </a:p>
          <a:p>
            <a:endParaRPr lang="en-US" sz="2400" b="0" dirty="0"/>
          </a:p>
          <a:p>
            <a:endParaRPr lang="en-US" sz="2400" b="0" dirty="0"/>
          </a:p>
          <a:p>
            <a:pPr marL="0" indent="0">
              <a:buNone/>
            </a:pPr>
            <a:endParaRPr lang="en-US" sz="2400" b="0" dirty="0"/>
          </a:p>
          <a:p>
            <a:pPr marL="0" indent="0">
              <a:buNone/>
            </a:pPr>
            <a:endParaRPr lang="en-US" sz="2400" b="0" dirty="0"/>
          </a:p>
          <a:p>
            <a:pPr marL="0" indent="0">
              <a:buNone/>
            </a:pPr>
            <a:endParaRPr lang="en-US" sz="2400" b="0" dirty="0"/>
          </a:p>
          <a:p>
            <a:pPr marL="0" indent="0">
              <a:buNone/>
            </a:pPr>
            <a:endParaRPr lang="en-US" sz="2400" b="0" dirty="0"/>
          </a:p>
          <a:p>
            <a:endParaRPr lang="en-US" sz="2400" b="0" dirty="0"/>
          </a:p>
        </p:txBody>
      </p:sp>
      <p:grpSp>
        <p:nvGrpSpPr>
          <p:cNvPr id="55" name="Group 54"/>
          <p:cNvGrpSpPr/>
          <p:nvPr/>
        </p:nvGrpSpPr>
        <p:grpSpPr>
          <a:xfrm>
            <a:off x="3292414" y="2746375"/>
            <a:ext cx="1812986" cy="1524000"/>
            <a:chOff x="1219200" y="4648200"/>
            <a:chExt cx="1812986" cy="1524000"/>
          </a:xfrm>
        </p:grpSpPr>
        <p:sp>
          <p:nvSpPr>
            <p:cNvPr id="56" name="Rounded Rectangle 55"/>
            <p:cNvSpPr/>
            <p:nvPr/>
          </p:nvSpPr>
          <p:spPr bwMode="auto">
            <a:xfrm>
              <a:off x="1859046" y="4648200"/>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57" name="Rounded Rectangle 56"/>
            <p:cNvSpPr/>
            <p:nvPr/>
          </p:nvSpPr>
          <p:spPr bwMode="auto">
            <a:xfrm>
              <a:off x="2437958" y="50726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58" name="Rounded Rectangle 5"/>
            <p:cNvSpPr/>
            <p:nvPr/>
          </p:nvSpPr>
          <p:spPr bwMode="auto">
            <a:xfrm>
              <a:off x="2194207" y="5709361"/>
              <a:ext cx="365628" cy="318348"/>
            </a:xfrm>
            <a:prstGeom prst="roundRect">
              <a:avLst/>
            </a:prstGeom>
            <a:solidFill>
              <a:srgbClr val="800000"/>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59" name="Rounded Rectangle 5"/>
            <p:cNvSpPr/>
            <p:nvPr/>
          </p:nvSpPr>
          <p:spPr bwMode="auto">
            <a:xfrm>
              <a:off x="1219200" y="50726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60" name="Oval 59"/>
            <p:cNvSpPr/>
            <p:nvPr/>
          </p:nvSpPr>
          <p:spPr bwMode="auto">
            <a:xfrm>
              <a:off x="1355786" y="5481368"/>
              <a:ext cx="614633" cy="61463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059"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cxnSp>
          <p:nvCxnSpPr>
            <p:cNvPr id="61" name="Straight Arrow Connector 60"/>
            <p:cNvCxnSpPr>
              <a:stCxn id="63" idx="0"/>
              <a:endCxn id="59" idx="2"/>
            </p:cNvCxnSpPr>
            <p:nvPr/>
          </p:nvCxnSpPr>
          <p:spPr bwMode="auto">
            <a:xfrm flipH="1" flipV="1">
              <a:off x="1402014" y="5391010"/>
              <a:ext cx="243750" cy="326319"/>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62" name="Oval 61"/>
            <p:cNvSpPr/>
            <p:nvPr/>
          </p:nvSpPr>
          <p:spPr bwMode="auto">
            <a:xfrm flipH="1">
              <a:off x="1641474" y="5794376"/>
              <a:ext cx="36194" cy="60325"/>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059"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sp>
          <p:nvSpPr>
            <p:cNvPr id="63" name="Rounded Rectangle 5"/>
            <p:cNvSpPr/>
            <p:nvPr/>
          </p:nvSpPr>
          <p:spPr bwMode="auto">
            <a:xfrm>
              <a:off x="1462950" y="5717329"/>
              <a:ext cx="365628" cy="318348"/>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cxnSp>
          <p:nvCxnSpPr>
            <p:cNvPr id="64" name="Straight Connector 63"/>
            <p:cNvCxnSpPr/>
            <p:nvPr/>
          </p:nvCxnSpPr>
          <p:spPr bwMode="auto">
            <a:xfrm>
              <a:off x="1594929" y="4800600"/>
              <a:ext cx="533400" cy="1371600"/>
            </a:xfrm>
            <a:prstGeom prst="line">
              <a:avLst/>
            </a:prstGeom>
            <a:solidFill>
              <a:srgbClr val="00B8FF"/>
            </a:solidFill>
            <a:ln w="38100" cap="flat" cmpd="sng" algn="ctr">
              <a:solidFill>
                <a:schemeClr val="accent3">
                  <a:lumMod val="50000"/>
                </a:schemeClr>
              </a:solidFill>
              <a:prstDash val="solid"/>
              <a:round/>
              <a:headEnd type="none" w="med" len="med"/>
              <a:tailEnd type="none" w="med" len="med"/>
            </a:ln>
            <a:effectLst/>
          </p:spPr>
        </p:cxnSp>
        <p:cxnSp>
          <p:nvCxnSpPr>
            <p:cNvPr id="65" name="Straight Arrow Connector 64"/>
            <p:cNvCxnSpPr>
              <a:stCxn id="63" idx="0"/>
              <a:endCxn id="60" idx="7"/>
            </p:cNvCxnSpPr>
            <p:nvPr/>
          </p:nvCxnSpPr>
          <p:spPr bwMode="auto">
            <a:xfrm flipV="1">
              <a:off x="1645764" y="5571379"/>
              <a:ext cx="234644" cy="14595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66" name="Straight Arrow Connector 65"/>
            <p:cNvCxnSpPr>
              <a:stCxn id="63" idx="0"/>
            </p:cNvCxnSpPr>
            <p:nvPr/>
          </p:nvCxnSpPr>
          <p:spPr bwMode="auto">
            <a:xfrm flipV="1">
              <a:off x="1645764" y="5334000"/>
              <a:ext cx="177765" cy="383329"/>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67" name="Straight Arrow Connector 66"/>
            <p:cNvCxnSpPr/>
            <p:nvPr/>
          </p:nvCxnSpPr>
          <p:spPr bwMode="auto">
            <a:xfrm flipV="1">
              <a:off x="2260997" y="5413375"/>
              <a:ext cx="241299" cy="301625"/>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68" name="Straight Arrow Connector 67"/>
            <p:cNvCxnSpPr/>
            <p:nvPr/>
          </p:nvCxnSpPr>
          <p:spPr bwMode="auto">
            <a:xfrm flipH="1" flipV="1">
              <a:off x="2041586" y="5007821"/>
              <a:ext cx="219411" cy="707178"/>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69" name="Straight Arrow Connector 68"/>
            <p:cNvCxnSpPr/>
            <p:nvPr/>
          </p:nvCxnSpPr>
          <p:spPr bwMode="auto">
            <a:xfrm flipH="1" flipV="1">
              <a:off x="1889186" y="5486400"/>
              <a:ext cx="386910" cy="21329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70" name="Straight Arrow Connector 69"/>
            <p:cNvCxnSpPr/>
            <p:nvPr/>
          </p:nvCxnSpPr>
          <p:spPr bwMode="auto">
            <a:xfrm flipH="1" flipV="1">
              <a:off x="1965386" y="5638800"/>
              <a:ext cx="228600" cy="7620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71" name="TextBox 70"/>
            <p:cNvSpPr txBox="1"/>
            <p:nvPr/>
          </p:nvSpPr>
          <p:spPr>
            <a:xfrm>
              <a:off x="2574986" y="5726668"/>
              <a:ext cx="457200" cy="369332"/>
            </a:xfrm>
            <a:prstGeom prst="rect">
              <a:avLst/>
            </a:prstGeom>
            <a:noFill/>
          </p:spPr>
          <p:txBody>
            <a:bodyPr wrap="square" rtlCol="0">
              <a:spAutoFit/>
            </a:bodyPr>
            <a:lstStyle/>
            <a:p>
              <a:r>
                <a:rPr lang="en-US" sz="1800" b="1" dirty="0">
                  <a:solidFill>
                    <a:schemeClr val="tx1"/>
                  </a:solidFill>
                </a:rPr>
                <a:t>L2</a:t>
              </a:r>
              <a:endParaRPr lang="en-US" sz="1600" b="1" dirty="0">
                <a:solidFill>
                  <a:schemeClr val="tx1"/>
                </a:solidFill>
              </a:endParaRPr>
            </a:p>
          </p:txBody>
        </p:sp>
      </p:grpSp>
      <p:grpSp>
        <p:nvGrpSpPr>
          <p:cNvPr id="73" name="Group 72"/>
          <p:cNvGrpSpPr/>
          <p:nvPr/>
        </p:nvGrpSpPr>
        <p:grpSpPr>
          <a:xfrm>
            <a:off x="5700126" y="2746375"/>
            <a:ext cx="1005474" cy="1447800"/>
            <a:chOff x="1219200" y="4648200"/>
            <a:chExt cx="1005474" cy="1447800"/>
          </a:xfrm>
        </p:grpSpPr>
        <p:sp>
          <p:nvSpPr>
            <p:cNvPr id="74" name="Rounded Rectangle 73"/>
            <p:cNvSpPr/>
            <p:nvPr/>
          </p:nvSpPr>
          <p:spPr bwMode="auto">
            <a:xfrm>
              <a:off x="1859046" y="4648200"/>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75" name="Rounded Rectangle 5"/>
            <p:cNvSpPr/>
            <p:nvPr/>
          </p:nvSpPr>
          <p:spPr bwMode="auto">
            <a:xfrm>
              <a:off x="1219200" y="50726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76" name="Oval 75"/>
            <p:cNvSpPr/>
            <p:nvPr/>
          </p:nvSpPr>
          <p:spPr bwMode="auto">
            <a:xfrm>
              <a:off x="1355786" y="5481368"/>
              <a:ext cx="614633" cy="61463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059"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cxnSp>
          <p:nvCxnSpPr>
            <p:cNvPr id="77" name="Straight Arrow Connector 76"/>
            <p:cNvCxnSpPr>
              <a:stCxn id="79" idx="0"/>
              <a:endCxn id="75" idx="2"/>
            </p:cNvCxnSpPr>
            <p:nvPr/>
          </p:nvCxnSpPr>
          <p:spPr bwMode="auto">
            <a:xfrm flipH="1" flipV="1">
              <a:off x="1402014" y="5391010"/>
              <a:ext cx="243750" cy="326319"/>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78" name="Oval 77"/>
            <p:cNvSpPr/>
            <p:nvPr/>
          </p:nvSpPr>
          <p:spPr bwMode="auto">
            <a:xfrm flipH="1">
              <a:off x="1641474" y="5794376"/>
              <a:ext cx="36194" cy="60325"/>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059"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sp>
          <p:nvSpPr>
            <p:cNvPr id="79" name="Rounded Rectangle 5"/>
            <p:cNvSpPr/>
            <p:nvPr/>
          </p:nvSpPr>
          <p:spPr bwMode="auto">
            <a:xfrm>
              <a:off x="1462950" y="5717329"/>
              <a:ext cx="365628" cy="318348"/>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cxnSp>
          <p:nvCxnSpPr>
            <p:cNvPr id="80" name="Straight Arrow Connector 79"/>
            <p:cNvCxnSpPr>
              <a:stCxn id="79" idx="0"/>
              <a:endCxn id="74" idx="2"/>
            </p:cNvCxnSpPr>
            <p:nvPr/>
          </p:nvCxnSpPr>
          <p:spPr bwMode="auto">
            <a:xfrm flipV="1">
              <a:off x="1645764" y="4966548"/>
              <a:ext cx="396096" cy="750781"/>
            </a:xfrm>
            <a:prstGeom prst="straightConnector1">
              <a:avLst/>
            </a:prstGeom>
            <a:solidFill>
              <a:srgbClr val="00B8FF"/>
            </a:solidFill>
            <a:ln w="9525" cap="flat" cmpd="sng" algn="ctr">
              <a:solidFill>
                <a:srgbClr val="003367"/>
              </a:solidFill>
              <a:prstDash val="solid"/>
              <a:round/>
              <a:headEnd type="none" w="med" len="med"/>
              <a:tailEnd type="arrow"/>
            </a:ln>
            <a:effectLst/>
          </p:spPr>
        </p:cxnSp>
      </p:grpSp>
      <p:sp>
        <p:nvSpPr>
          <p:cNvPr id="82" name="TextBox 81"/>
          <p:cNvSpPr txBox="1"/>
          <p:nvPr/>
        </p:nvSpPr>
        <p:spPr>
          <a:xfrm>
            <a:off x="5912912" y="2593975"/>
            <a:ext cx="457200" cy="369332"/>
          </a:xfrm>
          <a:prstGeom prst="rect">
            <a:avLst/>
          </a:prstGeom>
          <a:noFill/>
        </p:spPr>
        <p:txBody>
          <a:bodyPr wrap="square" rtlCol="0">
            <a:spAutoFit/>
          </a:bodyPr>
          <a:lstStyle/>
          <a:p>
            <a:r>
              <a:rPr lang="en-US" sz="1800" b="1" dirty="0">
                <a:solidFill>
                  <a:schemeClr val="tx1"/>
                </a:solidFill>
              </a:rPr>
              <a:t>F2</a:t>
            </a:r>
            <a:endParaRPr lang="en-US" sz="1600" b="1" dirty="0">
              <a:solidFill>
                <a:schemeClr val="tx1"/>
              </a:solidFill>
            </a:endParaRPr>
          </a:p>
        </p:txBody>
      </p:sp>
      <p:sp>
        <p:nvSpPr>
          <p:cNvPr id="84" name="Text Box 41"/>
          <p:cNvSpPr txBox="1">
            <a:spLocks noChangeArrowheads="1"/>
          </p:cNvSpPr>
          <p:nvPr/>
        </p:nvSpPr>
        <p:spPr bwMode="auto">
          <a:xfrm>
            <a:off x="4206814" y="3584575"/>
            <a:ext cx="53091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r>
              <a:rPr lang="en-US" sz="4000" b="1" dirty="0">
                <a:solidFill>
                  <a:srgbClr val="CC0000"/>
                </a:solidFill>
              </a:rPr>
              <a:t>X</a:t>
            </a:r>
          </a:p>
        </p:txBody>
      </p:sp>
      <p:sp>
        <p:nvSpPr>
          <p:cNvPr id="85" name="Text Box 41"/>
          <p:cNvSpPr txBox="1">
            <a:spLocks noChangeArrowheads="1"/>
          </p:cNvSpPr>
          <p:nvPr/>
        </p:nvSpPr>
        <p:spPr bwMode="auto">
          <a:xfrm>
            <a:off x="4435414" y="2974975"/>
            <a:ext cx="53091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r>
              <a:rPr lang="en-US" sz="4000" b="1" dirty="0">
                <a:solidFill>
                  <a:srgbClr val="CC0000"/>
                </a:solidFill>
              </a:rPr>
              <a:t>X</a:t>
            </a:r>
          </a:p>
        </p:txBody>
      </p:sp>
      <p:sp>
        <p:nvSpPr>
          <p:cNvPr id="86" name="TextBox 85"/>
          <p:cNvSpPr txBox="1"/>
          <p:nvPr/>
        </p:nvSpPr>
        <p:spPr>
          <a:xfrm>
            <a:off x="3521014" y="2593975"/>
            <a:ext cx="457200" cy="369332"/>
          </a:xfrm>
          <a:prstGeom prst="rect">
            <a:avLst/>
          </a:prstGeom>
          <a:noFill/>
        </p:spPr>
        <p:txBody>
          <a:bodyPr wrap="square" rtlCol="0">
            <a:spAutoFit/>
          </a:bodyPr>
          <a:lstStyle/>
          <a:p>
            <a:r>
              <a:rPr lang="en-US" sz="1800" b="1" dirty="0">
                <a:solidFill>
                  <a:schemeClr val="tx1"/>
                </a:solidFill>
              </a:rPr>
              <a:t>F2</a:t>
            </a:r>
            <a:endParaRPr lang="en-US" sz="1600" b="1" dirty="0">
              <a:solidFill>
                <a:schemeClr val="tx1"/>
              </a:solidFill>
            </a:endParaRPr>
          </a:p>
        </p:txBody>
      </p:sp>
      <p:sp>
        <p:nvSpPr>
          <p:cNvPr id="87" name="TextBox 86"/>
          <p:cNvSpPr txBox="1"/>
          <p:nvPr/>
        </p:nvSpPr>
        <p:spPr>
          <a:xfrm>
            <a:off x="3140014" y="2834243"/>
            <a:ext cx="457200" cy="369332"/>
          </a:xfrm>
          <a:prstGeom prst="rect">
            <a:avLst/>
          </a:prstGeom>
          <a:noFill/>
        </p:spPr>
        <p:txBody>
          <a:bodyPr wrap="square" rtlCol="0">
            <a:spAutoFit/>
          </a:bodyPr>
          <a:lstStyle/>
          <a:p>
            <a:r>
              <a:rPr lang="en-US" sz="1800" b="1" dirty="0">
                <a:solidFill>
                  <a:schemeClr val="tx1"/>
                </a:solidFill>
              </a:rPr>
              <a:t>F1</a:t>
            </a:r>
            <a:endParaRPr lang="en-US" sz="1600" b="1" dirty="0">
              <a:solidFill>
                <a:schemeClr val="tx1"/>
              </a:solidFill>
            </a:endParaRPr>
          </a:p>
        </p:txBody>
      </p:sp>
      <p:grpSp>
        <p:nvGrpSpPr>
          <p:cNvPr id="88" name="Group 87"/>
          <p:cNvGrpSpPr/>
          <p:nvPr/>
        </p:nvGrpSpPr>
        <p:grpSpPr>
          <a:xfrm>
            <a:off x="457200" y="2768461"/>
            <a:ext cx="2117786" cy="1524000"/>
            <a:chOff x="914400" y="4648200"/>
            <a:chExt cx="2117786" cy="1524000"/>
          </a:xfrm>
        </p:grpSpPr>
        <p:sp>
          <p:nvSpPr>
            <p:cNvPr id="89" name="Rounded Rectangle 88"/>
            <p:cNvSpPr/>
            <p:nvPr/>
          </p:nvSpPr>
          <p:spPr bwMode="auto">
            <a:xfrm>
              <a:off x="1859046" y="4648200"/>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90" name="Rounded Rectangle 89"/>
            <p:cNvSpPr/>
            <p:nvPr/>
          </p:nvSpPr>
          <p:spPr bwMode="auto">
            <a:xfrm>
              <a:off x="2437958" y="50726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91" name="Rounded Rectangle 5"/>
            <p:cNvSpPr/>
            <p:nvPr/>
          </p:nvSpPr>
          <p:spPr bwMode="auto">
            <a:xfrm>
              <a:off x="2194207" y="5709361"/>
              <a:ext cx="365628" cy="318348"/>
            </a:xfrm>
            <a:prstGeom prst="roundRect">
              <a:avLst/>
            </a:prstGeom>
            <a:solidFill>
              <a:srgbClr val="800000"/>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92" name="Rounded Rectangle 5"/>
            <p:cNvSpPr/>
            <p:nvPr/>
          </p:nvSpPr>
          <p:spPr bwMode="auto">
            <a:xfrm>
              <a:off x="1219200" y="50726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93" name="Oval 92"/>
            <p:cNvSpPr/>
            <p:nvPr/>
          </p:nvSpPr>
          <p:spPr bwMode="auto">
            <a:xfrm>
              <a:off x="1355786" y="5481368"/>
              <a:ext cx="614633" cy="61463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059"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cxnSp>
          <p:nvCxnSpPr>
            <p:cNvPr id="94" name="Straight Arrow Connector 93"/>
            <p:cNvCxnSpPr>
              <a:stCxn id="96" idx="0"/>
              <a:endCxn id="92" idx="2"/>
            </p:cNvCxnSpPr>
            <p:nvPr/>
          </p:nvCxnSpPr>
          <p:spPr bwMode="auto">
            <a:xfrm flipH="1" flipV="1">
              <a:off x="1402014" y="5391010"/>
              <a:ext cx="243750" cy="326319"/>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95" name="Oval 94"/>
            <p:cNvSpPr/>
            <p:nvPr/>
          </p:nvSpPr>
          <p:spPr bwMode="auto">
            <a:xfrm flipH="1">
              <a:off x="1641474" y="5794376"/>
              <a:ext cx="36194" cy="60325"/>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059"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sp>
          <p:nvSpPr>
            <p:cNvPr id="96" name="Rounded Rectangle 5"/>
            <p:cNvSpPr/>
            <p:nvPr/>
          </p:nvSpPr>
          <p:spPr bwMode="auto">
            <a:xfrm>
              <a:off x="1462950" y="5717329"/>
              <a:ext cx="365628" cy="318348"/>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cxnSp>
          <p:nvCxnSpPr>
            <p:cNvPr id="97" name="Straight Connector 96"/>
            <p:cNvCxnSpPr/>
            <p:nvPr/>
          </p:nvCxnSpPr>
          <p:spPr bwMode="auto">
            <a:xfrm>
              <a:off x="1594929" y="4800600"/>
              <a:ext cx="533400" cy="1371600"/>
            </a:xfrm>
            <a:prstGeom prst="line">
              <a:avLst/>
            </a:prstGeom>
            <a:solidFill>
              <a:srgbClr val="00B8FF"/>
            </a:solidFill>
            <a:ln w="38100" cap="flat" cmpd="sng" algn="ctr">
              <a:solidFill>
                <a:schemeClr val="accent3">
                  <a:lumMod val="50000"/>
                </a:schemeClr>
              </a:solidFill>
              <a:prstDash val="solid"/>
              <a:round/>
              <a:headEnd type="none" w="med" len="med"/>
              <a:tailEnd type="none" w="med" len="med"/>
            </a:ln>
            <a:effectLst/>
          </p:spPr>
        </p:cxnSp>
        <p:cxnSp>
          <p:nvCxnSpPr>
            <p:cNvPr id="98" name="Straight Arrow Connector 97"/>
            <p:cNvCxnSpPr>
              <a:stCxn id="96" idx="0"/>
              <a:endCxn id="93" idx="7"/>
            </p:cNvCxnSpPr>
            <p:nvPr/>
          </p:nvCxnSpPr>
          <p:spPr bwMode="auto">
            <a:xfrm flipV="1">
              <a:off x="1645764" y="5571379"/>
              <a:ext cx="234644" cy="14595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99" name="Straight Arrow Connector 98"/>
            <p:cNvCxnSpPr>
              <a:stCxn id="96" idx="0"/>
            </p:cNvCxnSpPr>
            <p:nvPr/>
          </p:nvCxnSpPr>
          <p:spPr bwMode="auto">
            <a:xfrm flipV="1">
              <a:off x="1645764" y="5334000"/>
              <a:ext cx="177765" cy="383329"/>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00" name="Straight Arrow Connector 99"/>
            <p:cNvCxnSpPr/>
            <p:nvPr/>
          </p:nvCxnSpPr>
          <p:spPr bwMode="auto">
            <a:xfrm flipV="1">
              <a:off x="2260997" y="5413375"/>
              <a:ext cx="241299" cy="301625"/>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01" name="Straight Arrow Connector 100"/>
            <p:cNvCxnSpPr/>
            <p:nvPr/>
          </p:nvCxnSpPr>
          <p:spPr bwMode="auto">
            <a:xfrm flipH="1" flipV="1">
              <a:off x="2041586" y="5007821"/>
              <a:ext cx="219411" cy="707178"/>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02" name="Straight Arrow Connector 101"/>
            <p:cNvCxnSpPr/>
            <p:nvPr/>
          </p:nvCxnSpPr>
          <p:spPr bwMode="auto">
            <a:xfrm flipH="1" flipV="1">
              <a:off x="1889186" y="5486400"/>
              <a:ext cx="386910" cy="21329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03" name="Straight Arrow Connector 102"/>
            <p:cNvCxnSpPr/>
            <p:nvPr/>
          </p:nvCxnSpPr>
          <p:spPr bwMode="auto">
            <a:xfrm flipH="1" flipV="1">
              <a:off x="1965386" y="5638800"/>
              <a:ext cx="228600" cy="7620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04" name="TextBox 103"/>
            <p:cNvSpPr txBox="1"/>
            <p:nvPr/>
          </p:nvSpPr>
          <p:spPr>
            <a:xfrm>
              <a:off x="2574986" y="5726668"/>
              <a:ext cx="457200" cy="369332"/>
            </a:xfrm>
            <a:prstGeom prst="rect">
              <a:avLst/>
            </a:prstGeom>
            <a:noFill/>
          </p:spPr>
          <p:txBody>
            <a:bodyPr wrap="square" rtlCol="0">
              <a:spAutoFit/>
            </a:bodyPr>
            <a:lstStyle/>
            <a:p>
              <a:r>
                <a:rPr lang="en-US" sz="1800" b="1" dirty="0">
                  <a:solidFill>
                    <a:schemeClr val="tx1"/>
                  </a:solidFill>
                </a:rPr>
                <a:t>L2</a:t>
              </a:r>
              <a:endParaRPr lang="en-US" sz="1600" b="1" dirty="0">
                <a:solidFill>
                  <a:schemeClr val="tx1"/>
                </a:solidFill>
              </a:endParaRPr>
            </a:p>
          </p:txBody>
        </p:sp>
        <p:sp>
          <p:nvSpPr>
            <p:cNvPr id="105" name="TextBox 104"/>
            <p:cNvSpPr txBox="1"/>
            <p:nvPr/>
          </p:nvSpPr>
          <p:spPr>
            <a:xfrm>
              <a:off x="914400" y="5704582"/>
              <a:ext cx="457200" cy="369332"/>
            </a:xfrm>
            <a:prstGeom prst="rect">
              <a:avLst/>
            </a:prstGeom>
            <a:noFill/>
          </p:spPr>
          <p:txBody>
            <a:bodyPr wrap="square" rtlCol="0">
              <a:spAutoFit/>
            </a:bodyPr>
            <a:lstStyle/>
            <a:p>
              <a:r>
                <a:rPr lang="en-US" sz="1800" b="1" dirty="0">
                  <a:solidFill>
                    <a:schemeClr val="tx1"/>
                  </a:solidFill>
                </a:rPr>
                <a:t>L1</a:t>
              </a:r>
              <a:endParaRPr lang="en-US" sz="1600" b="1" dirty="0">
                <a:solidFill>
                  <a:schemeClr val="tx1"/>
                </a:solidFill>
              </a:endParaRPr>
            </a:p>
          </p:txBody>
        </p:sp>
      </p:grpSp>
      <p:sp>
        <p:nvSpPr>
          <p:cNvPr id="111" name="TextBox 110"/>
          <p:cNvSpPr txBox="1"/>
          <p:nvPr/>
        </p:nvSpPr>
        <p:spPr>
          <a:xfrm>
            <a:off x="1447800" y="4282043"/>
            <a:ext cx="597296" cy="369332"/>
          </a:xfrm>
          <a:prstGeom prst="rect">
            <a:avLst/>
          </a:prstGeom>
          <a:noFill/>
        </p:spPr>
        <p:txBody>
          <a:bodyPr wrap="square" rtlCol="0">
            <a:spAutoFit/>
          </a:bodyPr>
          <a:lstStyle/>
          <a:p>
            <a:r>
              <a:rPr lang="en-US" sz="1800" b="1" dirty="0">
                <a:solidFill>
                  <a:schemeClr val="tx1"/>
                </a:solidFill>
              </a:rPr>
              <a:t>(1)</a:t>
            </a:r>
            <a:endParaRPr lang="en-US" sz="1600" b="1" dirty="0">
              <a:solidFill>
                <a:schemeClr val="tx1"/>
              </a:solidFill>
            </a:endParaRPr>
          </a:p>
        </p:txBody>
      </p:sp>
      <p:sp>
        <p:nvSpPr>
          <p:cNvPr id="112" name="TextBox 111"/>
          <p:cNvSpPr txBox="1"/>
          <p:nvPr/>
        </p:nvSpPr>
        <p:spPr>
          <a:xfrm>
            <a:off x="3962400" y="4270375"/>
            <a:ext cx="530914" cy="369332"/>
          </a:xfrm>
          <a:prstGeom prst="rect">
            <a:avLst/>
          </a:prstGeom>
          <a:noFill/>
        </p:spPr>
        <p:txBody>
          <a:bodyPr wrap="square" rtlCol="0">
            <a:spAutoFit/>
          </a:bodyPr>
          <a:lstStyle/>
          <a:p>
            <a:r>
              <a:rPr lang="en-US" sz="1800" b="1" dirty="0">
                <a:solidFill>
                  <a:schemeClr val="tx1"/>
                </a:solidFill>
              </a:rPr>
              <a:t>(2)</a:t>
            </a:r>
            <a:endParaRPr lang="en-US" sz="1600" b="1" dirty="0">
              <a:solidFill>
                <a:schemeClr val="tx1"/>
              </a:solidFill>
            </a:endParaRPr>
          </a:p>
        </p:txBody>
      </p:sp>
      <p:sp>
        <p:nvSpPr>
          <p:cNvPr id="113" name="TextBox 112"/>
          <p:cNvSpPr txBox="1"/>
          <p:nvPr/>
        </p:nvSpPr>
        <p:spPr>
          <a:xfrm>
            <a:off x="6096000" y="4270375"/>
            <a:ext cx="530914" cy="369332"/>
          </a:xfrm>
          <a:prstGeom prst="rect">
            <a:avLst/>
          </a:prstGeom>
          <a:noFill/>
        </p:spPr>
        <p:txBody>
          <a:bodyPr wrap="square" rtlCol="0">
            <a:spAutoFit/>
          </a:bodyPr>
          <a:lstStyle/>
          <a:p>
            <a:r>
              <a:rPr lang="en-US" sz="1800" b="1" dirty="0">
                <a:solidFill>
                  <a:schemeClr val="tx1"/>
                </a:solidFill>
              </a:rPr>
              <a:t>(3)</a:t>
            </a:r>
            <a:endParaRPr lang="en-US" sz="1600" b="1" dirty="0">
              <a:solidFill>
                <a:schemeClr val="tx1"/>
              </a:solidFill>
            </a:endParaRPr>
          </a:p>
        </p:txBody>
      </p:sp>
      <p:sp>
        <p:nvSpPr>
          <p:cNvPr id="72" name="Rounded Rectangle 71">
            <a:extLst>
              <a:ext uri="{FF2B5EF4-FFF2-40B4-BE49-F238E27FC236}">
                <a16:creationId xmlns:a16="http://schemas.microsoft.com/office/drawing/2014/main" id="{E081E711-B313-FA49-B40D-58089279478C}"/>
              </a:ext>
            </a:extLst>
          </p:cNvPr>
          <p:cNvSpPr/>
          <p:nvPr/>
        </p:nvSpPr>
        <p:spPr bwMode="auto">
          <a:xfrm>
            <a:off x="8092572" y="2743200"/>
            <a:ext cx="365628" cy="318348"/>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81" name="Rounded Rectangle 5">
            <a:extLst>
              <a:ext uri="{FF2B5EF4-FFF2-40B4-BE49-F238E27FC236}">
                <a16:creationId xmlns:a16="http://schemas.microsoft.com/office/drawing/2014/main" id="{B3D153B7-9E6A-3B4E-BA43-A65A7B8EC8AF}"/>
              </a:ext>
            </a:extLst>
          </p:cNvPr>
          <p:cNvSpPr/>
          <p:nvPr/>
        </p:nvSpPr>
        <p:spPr bwMode="auto">
          <a:xfrm>
            <a:off x="7452726" y="31676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83" name="Oval 82">
            <a:extLst>
              <a:ext uri="{FF2B5EF4-FFF2-40B4-BE49-F238E27FC236}">
                <a16:creationId xmlns:a16="http://schemas.microsoft.com/office/drawing/2014/main" id="{E2E3481A-7441-2141-839B-06D5151949AC}"/>
              </a:ext>
            </a:extLst>
          </p:cNvPr>
          <p:cNvSpPr/>
          <p:nvPr/>
        </p:nvSpPr>
        <p:spPr bwMode="auto">
          <a:xfrm>
            <a:off x="7589312" y="3576368"/>
            <a:ext cx="614633" cy="61463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106" name="Straight Arrow Connector 105">
            <a:extLst>
              <a:ext uri="{FF2B5EF4-FFF2-40B4-BE49-F238E27FC236}">
                <a16:creationId xmlns:a16="http://schemas.microsoft.com/office/drawing/2014/main" id="{9868A005-951B-F54C-973D-BFA2A9395161}"/>
              </a:ext>
            </a:extLst>
          </p:cNvPr>
          <p:cNvCxnSpPr/>
          <p:nvPr/>
        </p:nvCxnSpPr>
        <p:spPr bwMode="auto">
          <a:xfrm flipV="1">
            <a:off x="7848600" y="3124201"/>
            <a:ext cx="381000" cy="228599"/>
          </a:xfrm>
          <a:prstGeom prst="straightConnector1">
            <a:avLst/>
          </a:prstGeom>
          <a:solidFill>
            <a:srgbClr val="00B8FF"/>
          </a:solidFill>
          <a:ln w="9525" cap="flat" cmpd="sng" algn="ctr">
            <a:solidFill>
              <a:srgbClr val="003367"/>
            </a:solidFill>
            <a:prstDash val="solid"/>
            <a:round/>
            <a:headEnd type="arrow" w="med" len="med"/>
            <a:tailEnd type="none"/>
          </a:ln>
          <a:effectLst/>
        </p:spPr>
      </p:cxnSp>
      <p:sp>
        <p:nvSpPr>
          <p:cNvPr id="107" name="Oval 106">
            <a:extLst>
              <a:ext uri="{FF2B5EF4-FFF2-40B4-BE49-F238E27FC236}">
                <a16:creationId xmlns:a16="http://schemas.microsoft.com/office/drawing/2014/main" id="{2D71C90E-E02F-164E-9C63-E332B0AE8DEC}"/>
              </a:ext>
            </a:extLst>
          </p:cNvPr>
          <p:cNvSpPr/>
          <p:nvPr/>
        </p:nvSpPr>
        <p:spPr bwMode="auto">
          <a:xfrm flipH="1">
            <a:off x="7875000" y="3889376"/>
            <a:ext cx="36194" cy="60325"/>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sp>
        <p:nvSpPr>
          <p:cNvPr id="108" name="Rounded Rectangle 5">
            <a:extLst>
              <a:ext uri="{FF2B5EF4-FFF2-40B4-BE49-F238E27FC236}">
                <a16:creationId xmlns:a16="http://schemas.microsoft.com/office/drawing/2014/main" id="{AF4B311E-5A61-234F-8399-F5FC75D0FC26}"/>
              </a:ext>
            </a:extLst>
          </p:cNvPr>
          <p:cNvSpPr/>
          <p:nvPr/>
        </p:nvSpPr>
        <p:spPr bwMode="auto">
          <a:xfrm>
            <a:off x="7696476" y="3812329"/>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cxnSp>
        <p:nvCxnSpPr>
          <p:cNvPr id="109" name="Straight Arrow Connector 108">
            <a:extLst>
              <a:ext uri="{FF2B5EF4-FFF2-40B4-BE49-F238E27FC236}">
                <a16:creationId xmlns:a16="http://schemas.microsoft.com/office/drawing/2014/main" id="{547AD48B-87EA-124F-BFCB-0D8D044ADEF4}"/>
              </a:ext>
            </a:extLst>
          </p:cNvPr>
          <p:cNvCxnSpPr>
            <a:stCxn id="108" idx="0"/>
            <a:endCxn id="72" idx="2"/>
          </p:cNvCxnSpPr>
          <p:nvPr/>
        </p:nvCxnSpPr>
        <p:spPr bwMode="auto">
          <a:xfrm flipV="1">
            <a:off x="7879290" y="3061548"/>
            <a:ext cx="396096" cy="750781"/>
          </a:xfrm>
          <a:prstGeom prst="straightConnector1">
            <a:avLst/>
          </a:prstGeom>
          <a:solidFill>
            <a:srgbClr val="00B8FF"/>
          </a:solidFill>
          <a:ln w="9525" cap="flat" cmpd="sng" algn="ctr">
            <a:solidFill>
              <a:srgbClr val="003367"/>
            </a:solidFill>
            <a:prstDash val="solid"/>
            <a:round/>
            <a:headEnd type="arrow" w="med" len="med"/>
            <a:tailEnd type="none"/>
          </a:ln>
          <a:effectLst/>
        </p:spPr>
      </p:cxnSp>
      <p:sp>
        <p:nvSpPr>
          <p:cNvPr id="110" name="TextBox 109">
            <a:extLst>
              <a:ext uri="{FF2B5EF4-FFF2-40B4-BE49-F238E27FC236}">
                <a16:creationId xmlns:a16="http://schemas.microsoft.com/office/drawing/2014/main" id="{D67A90F2-398A-B240-9C8A-B81A63D5E321}"/>
              </a:ext>
            </a:extLst>
          </p:cNvPr>
          <p:cNvSpPr txBox="1"/>
          <p:nvPr/>
        </p:nvSpPr>
        <p:spPr>
          <a:xfrm>
            <a:off x="7811881" y="4262226"/>
            <a:ext cx="530914" cy="369332"/>
          </a:xfrm>
          <a:prstGeom prst="rect">
            <a:avLst/>
          </a:prstGeom>
          <a:noFill/>
        </p:spPr>
        <p:txBody>
          <a:bodyPr wrap="square" rtlCol="0">
            <a:spAutoFit/>
          </a:bodyPr>
          <a:lstStyle/>
          <a:p>
            <a:r>
              <a:rPr lang="en-US" sz="1800" b="1" dirty="0">
                <a:solidFill>
                  <a:schemeClr val="tx1"/>
                </a:solidFill>
              </a:rPr>
              <a:t>(4)</a:t>
            </a:r>
            <a:endParaRPr lang="en-US" sz="1600" b="1" dirty="0">
              <a:solidFill>
                <a:schemeClr val="tx1"/>
              </a:solidFill>
            </a:endParaRPr>
          </a:p>
        </p:txBody>
      </p:sp>
    </p:spTree>
    <p:extLst>
      <p:ext uri="{BB962C8B-B14F-4D97-AF65-F5344CB8AC3E}">
        <p14:creationId xmlns:p14="http://schemas.microsoft.com/office/powerpoint/2010/main" val="3964563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Safety: committed entries always survive</a:t>
            </a:r>
          </a:p>
        </p:txBody>
      </p:sp>
      <p:sp>
        <p:nvSpPr>
          <p:cNvPr id="3" name="Content Placeholder 2"/>
          <p:cNvSpPr>
            <a:spLocks noGrp="1"/>
          </p:cNvSpPr>
          <p:nvPr>
            <p:ph idx="1"/>
          </p:nvPr>
        </p:nvSpPr>
        <p:spPr>
          <a:xfrm>
            <a:off x="304800" y="1371600"/>
            <a:ext cx="8226425" cy="4111625"/>
          </a:xfrm>
        </p:spPr>
        <p:txBody>
          <a:bodyPr/>
          <a:lstStyle/>
          <a:p>
            <a:r>
              <a:rPr lang="en-US" sz="2000" dirty="0"/>
              <a:t>In fact: for any committed log entry </a:t>
            </a:r>
            <a:r>
              <a:rPr lang="en-US" sz="2000" i="1" dirty="0"/>
              <a:t>e</a:t>
            </a:r>
            <a:r>
              <a:rPr lang="en-US" sz="2000" dirty="0"/>
              <a:t>, at least one replica who knows of </a:t>
            </a:r>
            <a:r>
              <a:rPr lang="en-US" sz="2000" i="1" dirty="0"/>
              <a:t>e</a:t>
            </a:r>
            <a:r>
              <a:rPr lang="en-US" sz="2000" dirty="0"/>
              <a:t> survives into any new term, </a:t>
            </a:r>
            <a:r>
              <a:rPr lang="en-US" sz="2000" b="1" dirty="0"/>
              <a:t>always</a:t>
            </a:r>
            <a:r>
              <a:rPr lang="en-US" sz="2000" dirty="0"/>
              <a:t>.</a:t>
            </a:r>
            <a:endParaRPr lang="en-US" sz="2400" b="0" dirty="0"/>
          </a:p>
          <a:p>
            <a:endParaRPr lang="en-US" sz="2400" b="0" dirty="0"/>
          </a:p>
          <a:p>
            <a:pPr marL="0" indent="0">
              <a:buNone/>
            </a:pPr>
            <a:endParaRPr lang="en-US" sz="2400" b="0" dirty="0"/>
          </a:p>
          <a:p>
            <a:pPr marL="0" indent="0">
              <a:buNone/>
            </a:pPr>
            <a:endParaRPr lang="en-US" sz="2400" b="0" dirty="0"/>
          </a:p>
          <a:p>
            <a:pPr marL="0" indent="0">
              <a:buNone/>
            </a:pPr>
            <a:endParaRPr lang="en-US" sz="2000" b="0" dirty="0"/>
          </a:p>
          <a:p>
            <a:endParaRPr lang="en-US" sz="2000" b="0" dirty="0"/>
          </a:p>
          <a:p>
            <a:endParaRPr lang="en-US" sz="2000" dirty="0"/>
          </a:p>
          <a:p>
            <a:r>
              <a:rPr lang="en-US" sz="2000" b="0" dirty="0"/>
              <a:t>Why?  It requires a quorum to commit entries or elect a new leader, and </a:t>
            </a:r>
            <a:r>
              <a:rPr lang="en-US" sz="2000" dirty="0"/>
              <a:t>any two quorums (</a:t>
            </a:r>
            <a:r>
              <a:rPr lang="en-US" sz="2000" dirty="0" err="1"/>
              <a:t>quora</a:t>
            </a:r>
            <a:r>
              <a:rPr lang="en-US" sz="2000" dirty="0"/>
              <a:t>?) must intersect</a:t>
            </a:r>
            <a:r>
              <a:rPr lang="en-US" sz="2000" b="0" dirty="0"/>
              <a:t>.</a:t>
            </a:r>
          </a:p>
          <a:p>
            <a:pPr lvl="1"/>
            <a:r>
              <a:rPr lang="en-US" sz="1800" b="0" dirty="0"/>
              <a:t>It is not possible to have two disjoint majorities!  This is the key to the proof that Consensus is safe and consistent even under partition.</a:t>
            </a:r>
          </a:p>
          <a:p>
            <a:endParaRPr lang="en-US" sz="2400" b="0" dirty="0"/>
          </a:p>
          <a:p>
            <a:endParaRPr lang="en-US" sz="2400" b="0" dirty="0"/>
          </a:p>
        </p:txBody>
      </p:sp>
      <p:grpSp>
        <p:nvGrpSpPr>
          <p:cNvPr id="72" name="Group 71">
            <a:extLst>
              <a:ext uri="{FF2B5EF4-FFF2-40B4-BE49-F238E27FC236}">
                <a16:creationId xmlns:a16="http://schemas.microsoft.com/office/drawing/2014/main" id="{5BF917B6-E835-3140-846C-9AC71775883F}"/>
              </a:ext>
            </a:extLst>
          </p:cNvPr>
          <p:cNvGrpSpPr/>
          <p:nvPr/>
        </p:nvGrpSpPr>
        <p:grpSpPr>
          <a:xfrm>
            <a:off x="3292414" y="2514600"/>
            <a:ext cx="1812986" cy="1524000"/>
            <a:chOff x="1219200" y="4648200"/>
            <a:chExt cx="1812986" cy="1524000"/>
          </a:xfrm>
        </p:grpSpPr>
        <p:sp>
          <p:nvSpPr>
            <p:cNvPr id="81" name="Rounded Rectangle 80">
              <a:extLst>
                <a:ext uri="{FF2B5EF4-FFF2-40B4-BE49-F238E27FC236}">
                  <a16:creationId xmlns:a16="http://schemas.microsoft.com/office/drawing/2014/main" id="{5A7ACEB8-E349-074C-8D32-A59844AA44FC}"/>
                </a:ext>
              </a:extLst>
            </p:cNvPr>
            <p:cNvSpPr/>
            <p:nvPr/>
          </p:nvSpPr>
          <p:spPr bwMode="auto">
            <a:xfrm>
              <a:off x="1859046" y="4648200"/>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83" name="Rounded Rectangle 82">
              <a:extLst>
                <a:ext uri="{FF2B5EF4-FFF2-40B4-BE49-F238E27FC236}">
                  <a16:creationId xmlns:a16="http://schemas.microsoft.com/office/drawing/2014/main" id="{4430EDE1-07AF-3245-BA8B-523C7ACBF754}"/>
                </a:ext>
              </a:extLst>
            </p:cNvPr>
            <p:cNvSpPr/>
            <p:nvPr/>
          </p:nvSpPr>
          <p:spPr bwMode="auto">
            <a:xfrm>
              <a:off x="2437958" y="50726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106" name="Rounded Rectangle 5">
              <a:extLst>
                <a:ext uri="{FF2B5EF4-FFF2-40B4-BE49-F238E27FC236}">
                  <a16:creationId xmlns:a16="http://schemas.microsoft.com/office/drawing/2014/main" id="{729469D4-0FA9-EF48-A264-F82384198756}"/>
                </a:ext>
              </a:extLst>
            </p:cNvPr>
            <p:cNvSpPr/>
            <p:nvPr/>
          </p:nvSpPr>
          <p:spPr bwMode="auto">
            <a:xfrm>
              <a:off x="2194207" y="5709361"/>
              <a:ext cx="365628" cy="318348"/>
            </a:xfrm>
            <a:prstGeom prst="roundRect">
              <a:avLst/>
            </a:prstGeom>
            <a:solidFill>
              <a:srgbClr val="800000"/>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107" name="Rounded Rectangle 5">
              <a:extLst>
                <a:ext uri="{FF2B5EF4-FFF2-40B4-BE49-F238E27FC236}">
                  <a16:creationId xmlns:a16="http://schemas.microsoft.com/office/drawing/2014/main" id="{3153EBB5-BD03-FE48-BA14-1D4F430E8DB6}"/>
                </a:ext>
              </a:extLst>
            </p:cNvPr>
            <p:cNvSpPr/>
            <p:nvPr/>
          </p:nvSpPr>
          <p:spPr bwMode="auto">
            <a:xfrm>
              <a:off x="1219200" y="50726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108" name="Oval 107">
              <a:extLst>
                <a:ext uri="{FF2B5EF4-FFF2-40B4-BE49-F238E27FC236}">
                  <a16:creationId xmlns:a16="http://schemas.microsoft.com/office/drawing/2014/main" id="{7FE6D1F4-1D81-0E43-BD60-2A74AFD70794}"/>
                </a:ext>
              </a:extLst>
            </p:cNvPr>
            <p:cNvSpPr/>
            <p:nvPr/>
          </p:nvSpPr>
          <p:spPr bwMode="auto">
            <a:xfrm>
              <a:off x="1355786" y="5481368"/>
              <a:ext cx="614633" cy="61463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059"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cxnSp>
          <p:nvCxnSpPr>
            <p:cNvPr id="109" name="Straight Arrow Connector 108">
              <a:extLst>
                <a:ext uri="{FF2B5EF4-FFF2-40B4-BE49-F238E27FC236}">
                  <a16:creationId xmlns:a16="http://schemas.microsoft.com/office/drawing/2014/main" id="{A2D16767-1ECA-DE45-925A-1C791FE1AD03}"/>
                </a:ext>
              </a:extLst>
            </p:cNvPr>
            <p:cNvCxnSpPr>
              <a:stCxn id="114" idx="0"/>
              <a:endCxn id="107" idx="2"/>
            </p:cNvCxnSpPr>
            <p:nvPr/>
          </p:nvCxnSpPr>
          <p:spPr bwMode="auto">
            <a:xfrm flipH="1" flipV="1">
              <a:off x="1402014" y="5391010"/>
              <a:ext cx="243750" cy="326319"/>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10" name="Oval 109">
              <a:extLst>
                <a:ext uri="{FF2B5EF4-FFF2-40B4-BE49-F238E27FC236}">
                  <a16:creationId xmlns:a16="http://schemas.microsoft.com/office/drawing/2014/main" id="{C64BF486-945A-B945-8A8F-AF6421F18B8E}"/>
                </a:ext>
              </a:extLst>
            </p:cNvPr>
            <p:cNvSpPr/>
            <p:nvPr/>
          </p:nvSpPr>
          <p:spPr bwMode="auto">
            <a:xfrm flipH="1">
              <a:off x="1641474" y="5794376"/>
              <a:ext cx="36194" cy="60325"/>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059"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sp>
          <p:nvSpPr>
            <p:cNvPr id="114" name="Rounded Rectangle 5">
              <a:extLst>
                <a:ext uri="{FF2B5EF4-FFF2-40B4-BE49-F238E27FC236}">
                  <a16:creationId xmlns:a16="http://schemas.microsoft.com/office/drawing/2014/main" id="{5626FFF6-DFF2-1A43-9EA2-ECA30751D335}"/>
                </a:ext>
              </a:extLst>
            </p:cNvPr>
            <p:cNvSpPr/>
            <p:nvPr/>
          </p:nvSpPr>
          <p:spPr bwMode="auto">
            <a:xfrm>
              <a:off x="1462950" y="5717329"/>
              <a:ext cx="365628" cy="318348"/>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cxnSp>
          <p:nvCxnSpPr>
            <p:cNvPr id="115" name="Straight Connector 114">
              <a:extLst>
                <a:ext uri="{FF2B5EF4-FFF2-40B4-BE49-F238E27FC236}">
                  <a16:creationId xmlns:a16="http://schemas.microsoft.com/office/drawing/2014/main" id="{8E543C36-F899-AB44-861D-D56A63430208}"/>
                </a:ext>
              </a:extLst>
            </p:cNvPr>
            <p:cNvCxnSpPr/>
            <p:nvPr/>
          </p:nvCxnSpPr>
          <p:spPr bwMode="auto">
            <a:xfrm>
              <a:off x="1594929" y="4800600"/>
              <a:ext cx="533400" cy="1371600"/>
            </a:xfrm>
            <a:prstGeom prst="line">
              <a:avLst/>
            </a:prstGeom>
            <a:solidFill>
              <a:srgbClr val="00B8FF"/>
            </a:solidFill>
            <a:ln w="38100" cap="flat" cmpd="sng" algn="ctr">
              <a:solidFill>
                <a:schemeClr val="accent3">
                  <a:lumMod val="50000"/>
                </a:schemeClr>
              </a:solidFill>
              <a:prstDash val="solid"/>
              <a:round/>
              <a:headEnd type="none" w="med" len="med"/>
              <a:tailEnd type="none" w="med" len="med"/>
            </a:ln>
            <a:effectLst/>
          </p:spPr>
        </p:cxnSp>
        <p:cxnSp>
          <p:nvCxnSpPr>
            <p:cNvPr id="116" name="Straight Arrow Connector 115">
              <a:extLst>
                <a:ext uri="{FF2B5EF4-FFF2-40B4-BE49-F238E27FC236}">
                  <a16:creationId xmlns:a16="http://schemas.microsoft.com/office/drawing/2014/main" id="{3F7888FB-76D4-3244-B460-04658A572C82}"/>
                </a:ext>
              </a:extLst>
            </p:cNvPr>
            <p:cNvCxnSpPr>
              <a:stCxn id="114" idx="0"/>
              <a:endCxn id="108" idx="7"/>
            </p:cNvCxnSpPr>
            <p:nvPr/>
          </p:nvCxnSpPr>
          <p:spPr bwMode="auto">
            <a:xfrm flipV="1">
              <a:off x="1645764" y="5571379"/>
              <a:ext cx="234644" cy="14595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17" name="Straight Arrow Connector 116">
              <a:extLst>
                <a:ext uri="{FF2B5EF4-FFF2-40B4-BE49-F238E27FC236}">
                  <a16:creationId xmlns:a16="http://schemas.microsoft.com/office/drawing/2014/main" id="{89B17049-4BB5-8546-AE7A-FCC92E27FC8D}"/>
                </a:ext>
              </a:extLst>
            </p:cNvPr>
            <p:cNvCxnSpPr>
              <a:stCxn id="114" idx="0"/>
            </p:cNvCxnSpPr>
            <p:nvPr/>
          </p:nvCxnSpPr>
          <p:spPr bwMode="auto">
            <a:xfrm flipV="1">
              <a:off x="1645764" y="5334000"/>
              <a:ext cx="177765" cy="383329"/>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18" name="Straight Arrow Connector 117">
              <a:extLst>
                <a:ext uri="{FF2B5EF4-FFF2-40B4-BE49-F238E27FC236}">
                  <a16:creationId xmlns:a16="http://schemas.microsoft.com/office/drawing/2014/main" id="{7E16531C-998A-A348-B4A8-2467E4281224}"/>
                </a:ext>
              </a:extLst>
            </p:cNvPr>
            <p:cNvCxnSpPr/>
            <p:nvPr/>
          </p:nvCxnSpPr>
          <p:spPr bwMode="auto">
            <a:xfrm flipV="1">
              <a:off x="2260997" y="5413375"/>
              <a:ext cx="241299" cy="301625"/>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19" name="Straight Arrow Connector 118">
              <a:extLst>
                <a:ext uri="{FF2B5EF4-FFF2-40B4-BE49-F238E27FC236}">
                  <a16:creationId xmlns:a16="http://schemas.microsoft.com/office/drawing/2014/main" id="{F38895BD-6D83-BA4F-B981-AF4AD8851DFB}"/>
                </a:ext>
              </a:extLst>
            </p:cNvPr>
            <p:cNvCxnSpPr/>
            <p:nvPr/>
          </p:nvCxnSpPr>
          <p:spPr bwMode="auto">
            <a:xfrm flipH="1" flipV="1">
              <a:off x="2041586" y="5007821"/>
              <a:ext cx="219411" cy="707178"/>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20" name="Straight Arrow Connector 119">
              <a:extLst>
                <a:ext uri="{FF2B5EF4-FFF2-40B4-BE49-F238E27FC236}">
                  <a16:creationId xmlns:a16="http://schemas.microsoft.com/office/drawing/2014/main" id="{31F27ED1-EB56-9844-AF3F-E8ACB1827C32}"/>
                </a:ext>
              </a:extLst>
            </p:cNvPr>
            <p:cNvCxnSpPr/>
            <p:nvPr/>
          </p:nvCxnSpPr>
          <p:spPr bwMode="auto">
            <a:xfrm flipH="1" flipV="1">
              <a:off x="1889186" y="5486400"/>
              <a:ext cx="386910" cy="21329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21" name="Straight Arrow Connector 120">
              <a:extLst>
                <a:ext uri="{FF2B5EF4-FFF2-40B4-BE49-F238E27FC236}">
                  <a16:creationId xmlns:a16="http://schemas.microsoft.com/office/drawing/2014/main" id="{62320389-FB8D-5A4C-9225-C04EEF407ED6}"/>
                </a:ext>
              </a:extLst>
            </p:cNvPr>
            <p:cNvCxnSpPr/>
            <p:nvPr/>
          </p:nvCxnSpPr>
          <p:spPr bwMode="auto">
            <a:xfrm flipH="1" flipV="1">
              <a:off x="1965386" y="5638800"/>
              <a:ext cx="228600" cy="7620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22" name="TextBox 121">
              <a:extLst>
                <a:ext uri="{FF2B5EF4-FFF2-40B4-BE49-F238E27FC236}">
                  <a16:creationId xmlns:a16="http://schemas.microsoft.com/office/drawing/2014/main" id="{46737840-5FB0-3148-B17C-05102ECA28B1}"/>
                </a:ext>
              </a:extLst>
            </p:cNvPr>
            <p:cNvSpPr txBox="1"/>
            <p:nvPr/>
          </p:nvSpPr>
          <p:spPr>
            <a:xfrm>
              <a:off x="2574986" y="5726668"/>
              <a:ext cx="457200" cy="369332"/>
            </a:xfrm>
            <a:prstGeom prst="rect">
              <a:avLst/>
            </a:prstGeom>
            <a:noFill/>
          </p:spPr>
          <p:txBody>
            <a:bodyPr wrap="square" rtlCol="0">
              <a:spAutoFit/>
            </a:bodyPr>
            <a:lstStyle/>
            <a:p>
              <a:r>
                <a:rPr lang="en-US" sz="1800" b="1" dirty="0">
                  <a:solidFill>
                    <a:schemeClr val="tx1"/>
                  </a:solidFill>
                </a:rPr>
                <a:t>L2</a:t>
              </a:r>
              <a:endParaRPr lang="en-US" sz="1600" b="1" dirty="0">
                <a:solidFill>
                  <a:schemeClr val="tx1"/>
                </a:solidFill>
              </a:endParaRPr>
            </a:p>
          </p:txBody>
        </p:sp>
      </p:grpSp>
      <p:grpSp>
        <p:nvGrpSpPr>
          <p:cNvPr id="123" name="Group 122">
            <a:extLst>
              <a:ext uri="{FF2B5EF4-FFF2-40B4-BE49-F238E27FC236}">
                <a16:creationId xmlns:a16="http://schemas.microsoft.com/office/drawing/2014/main" id="{5E083A16-B399-9E4C-A263-F6A2D4161B9F}"/>
              </a:ext>
            </a:extLst>
          </p:cNvPr>
          <p:cNvGrpSpPr/>
          <p:nvPr/>
        </p:nvGrpSpPr>
        <p:grpSpPr>
          <a:xfrm>
            <a:off x="5700126" y="2514600"/>
            <a:ext cx="1005474" cy="1447800"/>
            <a:chOff x="1219200" y="4648200"/>
            <a:chExt cx="1005474" cy="1447800"/>
          </a:xfrm>
        </p:grpSpPr>
        <p:sp>
          <p:nvSpPr>
            <p:cNvPr id="124" name="Rounded Rectangle 123">
              <a:extLst>
                <a:ext uri="{FF2B5EF4-FFF2-40B4-BE49-F238E27FC236}">
                  <a16:creationId xmlns:a16="http://schemas.microsoft.com/office/drawing/2014/main" id="{96AB6BEF-0D68-D144-9BF1-DA60D663AEE1}"/>
                </a:ext>
              </a:extLst>
            </p:cNvPr>
            <p:cNvSpPr/>
            <p:nvPr/>
          </p:nvSpPr>
          <p:spPr bwMode="auto">
            <a:xfrm>
              <a:off x="1859046" y="4648200"/>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125" name="Rounded Rectangle 5">
              <a:extLst>
                <a:ext uri="{FF2B5EF4-FFF2-40B4-BE49-F238E27FC236}">
                  <a16:creationId xmlns:a16="http://schemas.microsoft.com/office/drawing/2014/main" id="{09088F04-8121-B441-BE74-6C6A721B2974}"/>
                </a:ext>
              </a:extLst>
            </p:cNvPr>
            <p:cNvSpPr/>
            <p:nvPr/>
          </p:nvSpPr>
          <p:spPr bwMode="auto">
            <a:xfrm>
              <a:off x="1219200" y="50726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126" name="Oval 125">
              <a:extLst>
                <a:ext uri="{FF2B5EF4-FFF2-40B4-BE49-F238E27FC236}">
                  <a16:creationId xmlns:a16="http://schemas.microsoft.com/office/drawing/2014/main" id="{AD20CC48-AE40-AC40-9B40-EF09D6E76BE3}"/>
                </a:ext>
              </a:extLst>
            </p:cNvPr>
            <p:cNvSpPr/>
            <p:nvPr/>
          </p:nvSpPr>
          <p:spPr bwMode="auto">
            <a:xfrm>
              <a:off x="1355786" y="5481368"/>
              <a:ext cx="614633" cy="61463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059"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cxnSp>
          <p:nvCxnSpPr>
            <p:cNvPr id="127" name="Straight Arrow Connector 126">
              <a:extLst>
                <a:ext uri="{FF2B5EF4-FFF2-40B4-BE49-F238E27FC236}">
                  <a16:creationId xmlns:a16="http://schemas.microsoft.com/office/drawing/2014/main" id="{69BC0DD3-70DC-EB45-A7E6-5EC70708903E}"/>
                </a:ext>
              </a:extLst>
            </p:cNvPr>
            <p:cNvCxnSpPr>
              <a:stCxn id="129" idx="0"/>
              <a:endCxn id="125" idx="2"/>
            </p:cNvCxnSpPr>
            <p:nvPr/>
          </p:nvCxnSpPr>
          <p:spPr bwMode="auto">
            <a:xfrm flipH="1" flipV="1">
              <a:off x="1402014" y="5391010"/>
              <a:ext cx="243750" cy="326319"/>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28" name="Oval 127">
              <a:extLst>
                <a:ext uri="{FF2B5EF4-FFF2-40B4-BE49-F238E27FC236}">
                  <a16:creationId xmlns:a16="http://schemas.microsoft.com/office/drawing/2014/main" id="{52249D5E-3559-FB4B-9351-0B476D2EE176}"/>
                </a:ext>
              </a:extLst>
            </p:cNvPr>
            <p:cNvSpPr/>
            <p:nvPr/>
          </p:nvSpPr>
          <p:spPr bwMode="auto">
            <a:xfrm flipH="1">
              <a:off x="1641474" y="5794376"/>
              <a:ext cx="36194" cy="60325"/>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059"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sp>
          <p:nvSpPr>
            <p:cNvPr id="129" name="Rounded Rectangle 5">
              <a:extLst>
                <a:ext uri="{FF2B5EF4-FFF2-40B4-BE49-F238E27FC236}">
                  <a16:creationId xmlns:a16="http://schemas.microsoft.com/office/drawing/2014/main" id="{6FCC3E1A-FC6C-2949-B1AA-92A6585473A7}"/>
                </a:ext>
              </a:extLst>
            </p:cNvPr>
            <p:cNvSpPr/>
            <p:nvPr/>
          </p:nvSpPr>
          <p:spPr bwMode="auto">
            <a:xfrm>
              <a:off x="1462950" y="5717329"/>
              <a:ext cx="365628" cy="318348"/>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cxnSp>
          <p:nvCxnSpPr>
            <p:cNvPr id="130" name="Straight Arrow Connector 129">
              <a:extLst>
                <a:ext uri="{FF2B5EF4-FFF2-40B4-BE49-F238E27FC236}">
                  <a16:creationId xmlns:a16="http://schemas.microsoft.com/office/drawing/2014/main" id="{CDFFA90F-C8EC-0C41-96B4-2F89D94DB74B}"/>
                </a:ext>
              </a:extLst>
            </p:cNvPr>
            <p:cNvCxnSpPr>
              <a:stCxn id="129" idx="0"/>
              <a:endCxn id="124" idx="2"/>
            </p:cNvCxnSpPr>
            <p:nvPr/>
          </p:nvCxnSpPr>
          <p:spPr bwMode="auto">
            <a:xfrm flipV="1">
              <a:off x="1645764" y="4966548"/>
              <a:ext cx="396096" cy="750781"/>
            </a:xfrm>
            <a:prstGeom prst="straightConnector1">
              <a:avLst/>
            </a:prstGeom>
            <a:solidFill>
              <a:srgbClr val="00B8FF"/>
            </a:solidFill>
            <a:ln w="9525" cap="flat" cmpd="sng" algn="ctr">
              <a:solidFill>
                <a:srgbClr val="003367"/>
              </a:solidFill>
              <a:prstDash val="solid"/>
              <a:round/>
              <a:headEnd type="none" w="med" len="med"/>
              <a:tailEnd type="arrow"/>
            </a:ln>
            <a:effectLst/>
          </p:spPr>
        </p:cxnSp>
      </p:grpSp>
      <p:sp>
        <p:nvSpPr>
          <p:cNvPr id="131" name="TextBox 130">
            <a:extLst>
              <a:ext uri="{FF2B5EF4-FFF2-40B4-BE49-F238E27FC236}">
                <a16:creationId xmlns:a16="http://schemas.microsoft.com/office/drawing/2014/main" id="{CFA6FFFD-F71A-B047-82AC-8630AC1399D3}"/>
              </a:ext>
            </a:extLst>
          </p:cNvPr>
          <p:cNvSpPr txBox="1"/>
          <p:nvPr/>
        </p:nvSpPr>
        <p:spPr>
          <a:xfrm>
            <a:off x="5912912" y="2362200"/>
            <a:ext cx="457200" cy="369332"/>
          </a:xfrm>
          <a:prstGeom prst="rect">
            <a:avLst/>
          </a:prstGeom>
          <a:noFill/>
        </p:spPr>
        <p:txBody>
          <a:bodyPr wrap="square" rtlCol="0">
            <a:spAutoFit/>
          </a:bodyPr>
          <a:lstStyle/>
          <a:p>
            <a:r>
              <a:rPr lang="en-US" sz="1800" b="1" dirty="0">
                <a:solidFill>
                  <a:schemeClr val="tx1"/>
                </a:solidFill>
              </a:rPr>
              <a:t>F2</a:t>
            </a:r>
            <a:endParaRPr lang="en-US" sz="1600" b="1" dirty="0">
              <a:solidFill>
                <a:schemeClr val="tx1"/>
              </a:solidFill>
            </a:endParaRPr>
          </a:p>
        </p:txBody>
      </p:sp>
      <p:sp>
        <p:nvSpPr>
          <p:cNvPr id="132" name="Text Box 41">
            <a:extLst>
              <a:ext uri="{FF2B5EF4-FFF2-40B4-BE49-F238E27FC236}">
                <a16:creationId xmlns:a16="http://schemas.microsoft.com/office/drawing/2014/main" id="{1BCB7347-28F8-7D41-81E3-0C35FA6DE047}"/>
              </a:ext>
            </a:extLst>
          </p:cNvPr>
          <p:cNvSpPr txBox="1">
            <a:spLocks noChangeArrowheads="1"/>
          </p:cNvSpPr>
          <p:nvPr/>
        </p:nvSpPr>
        <p:spPr bwMode="auto">
          <a:xfrm>
            <a:off x="4206814" y="3352800"/>
            <a:ext cx="53091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r>
              <a:rPr lang="en-US" sz="4000" b="1" dirty="0">
                <a:solidFill>
                  <a:srgbClr val="CC0000"/>
                </a:solidFill>
              </a:rPr>
              <a:t>X</a:t>
            </a:r>
          </a:p>
        </p:txBody>
      </p:sp>
      <p:sp>
        <p:nvSpPr>
          <p:cNvPr id="133" name="Text Box 41">
            <a:extLst>
              <a:ext uri="{FF2B5EF4-FFF2-40B4-BE49-F238E27FC236}">
                <a16:creationId xmlns:a16="http://schemas.microsoft.com/office/drawing/2014/main" id="{589950E4-F455-C146-A30E-C686AD278253}"/>
              </a:ext>
            </a:extLst>
          </p:cNvPr>
          <p:cNvSpPr txBox="1">
            <a:spLocks noChangeArrowheads="1"/>
          </p:cNvSpPr>
          <p:nvPr/>
        </p:nvSpPr>
        <p:spPr bwMode="auto">
          <a:xfrm>
            <a:off x="4435414" y="2743200"/>
            <a:ext cx="53091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r>
              <a:rPr lang="en-US" sz="4000" b="1" dirty="0">
                <a:solidFill>
                  <a:srgbClr val="CC0000"/>
                </a:solidFill>
              </a:rPr>
              <a:t>X</a:t>
            </a:r>
          </a:p>
        </p:txBody>
      </p:sp>
      <p:sp>
        <p:nvSpPr>
          <p:cNvPr id="134" name="TextBox 133">
            <a:extLst>
              <a:ext uri="{FF2B5EF4-FFF2-40B4-BE49-F238E27FC236}">
                <a16:creationId xmlns:a16="http://schemas.microsoft.com/office/drawing/2014/main" id="{407DC6BD-C8F8-904C-9F50-46A6C5907E59}"/>
              </a:ext>
            </a:extLst>
          </p:cNvPr>
          <p:cNvSpPr txBox="1"/>
          <p:nvPr/>
        </p:nvSpPr>
        <p:spPr>
          <a:xfrm>
            <a:off x="3521014" y="2362200"/>
            <a:ext cx="457200" cy="369332"/>
          </a:xfrm>
          <a:prstGeom prst="rect">
            <a:avLst/>
          </a:prstGeom>
          <a:noFill/>
        </p:spPr>
        <p:txBody>
          <a:bodyPr wrap="square" rtlCol="0">
            <a:spAutoFit/>
          </a:bodyPr>
          <a:lstStyle/>
          <a:p>
            <a:r>
              <a:rPr lang="en-US" sz="1800" b="1" dirty="0">
                <a:solidFill>
                  <a:schemeClr val="tx1"/>
                </a:solidFill>
              </a:rPr>
              <a:t>F2</a:t>
            </a:r>
            <a:endParaRPr lang="en-US" sz="1600" b="1" dirty="0">
              <a:solidFill>
                <a:schemeClr val="tx1"/>
              </a:solidFill>
            </a:endParaRPr>
          </a:p>
        </p:txBody>
      </p:sp>
      <p:sp>
        <p:nvSpPr>
          <p:cNvPr id="135" name="TextBox 134">
            <a:extLst>
              <a:ext uri="{FF2B5EF4-FFF2-40B4-BE49-F238E27FC236}">
                <a16:creationId xmlns:a16="http://schemas.microsoft.com/office/drawing/2014/main" id="{ED34DA7F-0AE1-6943-8948-CD9403F4877A}"/>
              </a:ext>
            </a:extLst>
          </p:cNvPr>
          <p:cNvSpPr txBox="1"/>
          <p:nvPr/>
        </p:nvSpPr>
        <p:spPr>
          <a:xfrm>
            <a:off x="3140014" y="2602468"/>
            <a:ext cx="457200" cy="369332"/>
          </a:xfrm>
          <a:prstGeom prst="rect">
            <a:avLst/>
          </a:prstGeom>
          <a:noFill/>
        </p:spPr>
        <p:txBody>
          <a:bodyPr wrap="square" rtlCol="0">
            <a:spAutoFit/>
          </a:bodyPr>
          <a:lstStyle/>
          <a:p>
            <a:r>
              <a:rPr lang="en-US" sz="1800" b="1" dirty="0">
                <a:solidFill>
                  <a:schemeClr val="tx1"/>
                </a:solidFill>
              </a:rPr>
              <a:t>F1</a:t>
            </a:r>
            <a:endParaRPr lang="en-US" sz="1600" b="1" dirty="0">
              <a:solidFill>
                <a:schemeClr val="tx1"/>
              </a:solidFill>
            </a:endParaRPr>
          </a:p>
        </p:txBody>
      </p:sp>
      <p:grpSp>
        <p:nvGrpSpPr>
          <p:cNvPr id="136" name="Group 135">
            <a:extLst>
              <a:ext uri="{FF2B5EF4-FFF2-40B4-BE49-F238E27FC236}">
                <a16:creationId xmlns:a16="http://schemas.microsoft.com/office/drawing/2014/main" id="{AE4057E6-FC7D-0D41-B2B1-9E6EC2902EF4}"/>
              </a:ext>
            </a:extLst>
          </p:cNvPr>
          <p:cNvGrpSpPr/>
          <p:nvPr/>
        </p:nvGrpSpPr>
        <p:grpSpPr>
          <a:xfrm>
            <a:off x="457200" y="2536686"/>
            <a:ext cx="2117786" cy="1524000"/>
            <a:chOff x="914400" y="4648200"/>
            <a:chExt cx="2117786" cy="1524000"/>
          </a:xfrm>
        </p:grpSpPr>
        <p:sp>
          <p:nvSpPr>
            <p:cNvPr id="137" name="Rounded Rectangle 136">
              <a:extLst>
                <a:ext uri="{FF2B5EF4-FFF2-40B4-BE49-F238E27FC236}">
                  <a16:creationId xmlns:a16="http://schemas.microsoft.com/office/drawing/2014/main" id="{57F94D4C-7213-9C42-B2E0-AE173CDA4A6A}"/>
                </a:ext>
              </a:extLst>
            </p:cNvPr>
            <p:cNvSpPr/>
            <p:nvPr/>
          </p:nvSpPr>
          <p:spPr bwMode="auto">
            <a:xfrm>
              <a:off x="1859046" y="4648200"/>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138" name="Rounded Rectangle 137">
              <a:extLst>
                <a:ext uri="{FF2B5EF4-FFF2-40B4-BE49-F238E27FC236}">
                  <a16:creationId xmlns:a16="http://schemas.microsoft.com/office/drawing/2014/main" id="{B9D57028-AE4B-FA41-898A-3FC668F3C442}"/>
                </a:ext>
              </a:extLst>
            </p:cNvPr>
            <p:cNvSpPr/>
            <p:nvPr/>
          </p:nvSpPr>
          <p:spPr bwMode="auto">
            <a:xfrm>
              <a:off x="2437958" y="50726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139" name="Rounded Rectangle 5">
              <a:extLst>
                <a:ext uri="{FF2B5EF4-FFF2-40B4-BE49-F238E27FC236}">
                  <a16:creationId xmlns:a16="http://schemas.microsoft.com/office/drawing/2014/main" id="{303D36B6-26C1-F44B-8826-A2054BFF5290}"/>
                </a:ext>
              </a:extLst>
            </p:cNvPr>
            <p:cNvSpPr/>
            <p:nvPr/>
          </p:nvSpPr>
          <p:spPr bwMode="auto">
            <a:xfrm>
              <a:off x="2194207" y="5709361"/>
              <a:ext cx="365628" cy="318348"/>
            </a:xfrm>
            <a:prstGeom prst="roundRect">
              <a:avLst/>
            </a:prstGeom>
            <a:solidFill>
              <a:srgbClr val="800000"/>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140" name="Rounded Rectangle 5">
              <a:extLst>
                <a:ext uri="{FF2B5EF4-FFF2-40B4-BE49-F238E27FC236}">
                  <a16:creationId xmlns:a16="http://schemas.microsoft.com/office/drawing/2014/main" id="{544C4575-6E57-B64E-9E9A-5E11EC1692A7}"/>
                </a:ext>
              </a:extLst>
            </p:cNvPr>
            <p:cNvSpPr/>
            <p:nvPr/>
          </p:nvSpPr>
          <p:spPr bwMode="auto">
            <a:xfrm>
              <a:off x="1219200" y="5072662"/>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141" name="Oval 140">
              <a:extLst>
                <a:ext uri="{FF2B5EF4-FFF2-40B4-BE49-F238E27FC236}">
                  <a16:creationId xmlns:a16="http://schemas.microsoft.com/office/drawing/2014/main" id="{8E6BC2E8-9316-3E4E-919F-E16E358AE8E9}"/>
                </a:ext>
              </a:extLst>
            </p:cNvPr>
            <p:cNvSpPr/>
            <p:nvPr/>
          </p:nvSpPr>
          <p:spPr bwMode="auto">
            <a:xfrm>
              <a:off x="1355786" y="5481368"/>
              <a:ext cx="614633" cy="61463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059"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cxnSp>
          <p:nvCxnSpPr>
            <p:cNvPr id="142" name="Straight Arrow Connector 141">
              <a:extLst>
                <a:ext uri="{FF2B5EF4-FFF2-40B4-BE49-F238E27FC236}">
                  <a16:creationId xmlns:a16="http://schemas.microsoft.com/office/drawing/2014/main" id="{11AAB39D-2CB8-4E4D-8950-8C3093612467}"/>
                </a:ext>
              </a:extLst>
            </p:cNvPr>
            <p:cNvCxnSpPr>
              <a:stCxn id="144" idx="0"/>
              <a:endCxn id="140" idx="2"/>
            </p:cNvCxnSpPr>
            <p:nvPr/>
          </p:nvCxnSpPr>
          <p:spPr bwMode="auto">
            <a:xfrm flipH="1" flipV="1">
              <a:off x="1402014" y="5391010"/>
              <a:ext cx="243750" cy="326319"/>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43" name="Oval 142">
              <a:extLst>
                <a:ext uri="{FF2B5EF4-FFF2-40B4-BE49-F238E27FC236}">
                  <a16:creationId xmlns:a16="http://schemas.microsoft.com/office/drawing/2014/main" id="{02CB1394-1A00-5349-A8CB-9760FEEB8397}"/>
                </a:ext>
              </a:extLst>
            </p:cNvPr>
            <p:cNvSpPr/>
            <p:nvPr/>
          </p:nvSpPr>
          <p:spPr bwMode="auto">
            <a:xfrm flipH="1">
              <a:off x="1641474" y="5794376"/>
              <a:ext cx="36194" cy="60325"/>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457059"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sp>
          <p:nvSpPr>
            <p:cNvPr id="144" name="Rounded Rectangle 5">
              <a:extLst>
                <a:ext uri="{FF2B5EF4-FFF2-40B4-BE49-F238E27FC236}">
                  <a16:creationId xmlns:a16="http://schemas.microsoft.com/office/drawing/2014/main" id="{C841241F-53B7-F446-8E6C-367EDC2C21BF}"/>
                </a:ext>
              </a:extLst>
            </p:cNvPr>
            <p:cNvSpPr/>
            <p:nvPr/>
          </p:nvSpPr>
          <p:spPr bwMode="auto">
            <a:xfrm>
              <a:off x="1462950" y="5717329"/>
              <a:ext cx="365628" cy="318348"/>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cxnSp>
          <p:nvCxnSpPr>
            <p:cNvPr id="145" name="Straight Connector 144">
              <a:extLst>
                <a:ext uri="{FF2B5EF4-FFF2-40B4-BE49-F238E27FC236}">
                  <a16:creationId xmlns:a16="http://schemas.microsoft.com/office/drawing/2014/main" id="{06F1427F-41E8-8745-9D76-8943F2813E3C}"/>
                </a:ext>
              </a:extLst>
            </p:cNvPr>
            <p:cNvCxnSpPr/>
            <p:nvPr/>
          </p:nvCxnSpPr>
          <p:spPr bwMode="auto">
            <a:xfrm>
              <a:off x="1594929" y="4800600"/>
              <a:ext cx="533400" cy="1371600"/>
            </a:xfrm>
            <a:prstGeom prst="line">
              <a:avLst/>
            </a:prstGeom>
            <a:solidFill>
              <a:srgbClr val="00B8FF"/>
            </a:solidFill>
            <a:ln w="38100" cap="flat" cmpd="sng" algn="ctr">
              <a:solidFill>
                <a:schemeClr val="accent3">
                  <a:lumMod val="50000"/>
                </a:schemeClr>
              </a:solidFill>
              <a:prstDash val="solid"/>
              <a:round/>
              <a:headEnd type="none" w="med" len="med"/>
              <a:tailEnd type="none" w="med" len="med"/>
            </a:ln>
            <a:effectLst/>
          </p:spPr>
        </p:cxnSp>
        <p:cxnSp>
          <p:nvCxnSpPr>
            <p:cNvPr id="146" name="Straight Arrow Connector 145">
              <a:extLst>
                <a:ext uri="{FF2B5EF4-FFF2-40B4-BE49-F238E27FC236}">
                  <a16:creationId xmlns:a16="http://schemas.microsoft.com/office/drawing/2014/main" id="{43111F07-23E4-D645-ACF2-199B803C66F2}"/>
                </a:ext>
              </a:extLst>
            </p:cNvPr>
            <p:cNvCxnSpPr>
              <a:stCxn id="144" idx="0"/>
              <a:endCxn id="141" idx="7"/>
            </p:cNvCxnSpPr>
            <p:nvPr/>
          </p:nvCxnSpPr>
          <p:spPr bwMode="auto">
            <a:xfrm flipV="1">
              <a:off x="1645764" y="5571379"/>
              <a:ext cx="234644" cy="14595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47" name="Straight Arrow Connector 146">
              <a:extLst>
                <a:ext uri="{FF2B5EF4-FFF2-40B4-BE49-F238E27FC236}">
                  <a16:creationId xmlns:a16="http://schemas.microsoft.com/office/drawing/2014/main" id="{871F330A-C713-9E4C-A0B3-6669AC75CC2C}"/>
                </a:ext>
              </a:extLst>
            </p:cNvPr>
            <p:cNvCxnSpPr>
              <a:stCxn id="144" idx="0"/>
            </p:cNvCxnSpPr>
            <p:nvPr/>
          </p:nvCxnSpPr>
          <p:spPr bwMode="auto">
            <a:xfrm flipV="1">
              <a:off x="1645764" y="5334000"/>
              <a:ext cx="177765" cy="383329"/>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48" name="Straight Arrow Connector 147">
              <a:extLst>
                <a:ext uri="{FF2B5EF4-FFF2-40B4-BE49-F238E27FC236}">
                  <a16:creationId xmlns:a16="http://schemas.microsoft.com/office/drawing/2014/main" id="{8D17CD94-773E-6E4A-84C9-9AB82F14783D}"/>
                </a:ext>
              </a:extLst>
            </p:cNvPr>
            <p:cNvCxnSpPr/>
            <p:nvPr/>
          </p:nvCxnSpPr>
          <p:spPr bwMode="auto">
            <a:xfrm flipV="1">
              <a:off x="2260997" y="5413375"/>
              <a:ext cx="241299" cy="301625"/>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49" name="Straight Arrow Connector 148">
              <a:extLst>
                <a:ext uri="{FF2B5EF4-FFF2-40B4-BE49-F238E27FC236}">
                  <a16:creationId xmlns:a16="http://schemas.microsoft.com/office/drawing/2014/main" id="{37E0CAD9-40C2-EB42-8B7B-D21C4FD1FB3A}"/>
                </a:ext>
              </a:extLst>
            </p:cNvPr>
            <p:cNvCxnSpPr/>
            <p:nvPr/>
          </p:nvCxnSpPr>
          <p:spPr bwMode="auto">
            <a:xfrm flipH="1" flipV="1">
              <a:off x="2041586" y="5007821"/>
              <a:ext cx="219411" cy="707178"/>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50" name="Straight Arrow Connector 149">
              <a:extLst>
                <a:ext uri="{FF2B5EF4-FFF2-40B4-BE49-F238E27FC236}">
                  <a16:creationId xmlns:a16="http://schemas.microsoft.com/office/drawing/2014/main" id="{7F901694-A032-4D47-B02C-4C5F817940DE}"/>
                </a:ext>
              </a:extLst>
            </p:cNvPr>
            <p:cNvCxnSpPr/>
            <p:nvPr/>
          </p:nvCxnSpPr>
          <p:spPr bwMode="auto">
            <a:xfrm flipH="1" flipV="1">
              <a:off x="1889186" y="5486400"/>
              <a:ext cx="386910" cy="21329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51" name="Straight Arrow Connector 150">
              <a:extLst>
                <a:ext uri="{FF2B5EF4-FFF2-40B4-BE49-F238E27FC236}">
                  <a16:creationId xmlns:a16="http://schemas.microsoft.com/office/drawing/2014/main" id="{23F34DDA-499A-6C44-AD11-4A3F7875D91F}"/>
                </a:ext>
              </a:extLst>
            </p:cNvPr>
            <p:cNvCxnSpPr/>
            <p:nvPr/>
          </p:nvCxnSpPr>
          <p:spPr bwMode="auto">
            <a:xfrm flipH="1" flipV="1">
              <a:off x="1965386" y="5638800"/>
              <a:ext cx="228600" cy="7620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52" name="TextBox 151">
              <a:extLst>
                <a:ext uri="{FF2B5EF4-FFF2-40B4-BE49-F238E27FC236}">
                  <a16:creationId xmlns:a16="http://schemas.microsoft.com/office/drawing/2014/main" id="{7AE3A5F7-FD13-C041-A95A-B135A56180BF}"/>
                </a:ext>
              </a:extLst>
            </p:cNvPr>
            <p:cNvSpPr txBox="1"/>
            <p:nvPr/>
          </p:nvSpPr>
          <p:spPr>
            <a:xfrm>
              <a:off x="2574986" y="5726668"/>
              <a:ext cx="457200" cy="369332"/>
            </a:xfrm>
            <a:prstGeom prst="rect">
              <a:avLst/>
            </a:prstGeom>
            <a:noFill/>
          </p:spPr>
          <p:txBody>
            <a:bodyPr wrap="square" rtlCol="0">
              <a:spAutoFit/>
            </a:bodyPr>
            <a:lstStyle/>
            <a:p>
              <a:r>
                <a:rPr lang="en-US" sz="1800" b="1" dirty="0">
                  <a:solidFill>
                    <a:schemeClr val="tx1"/>
                  </a:solidFill>
                </a:rPr>
                <a:t>L2</a:t>
              </a:r>
              <a:endParaRPr lang="en-US" sz="1600" b="1" dirty="0">
                <a:solidFill>
                  <a:schemeClr val="tx1"/>
                </a:solidFill>
              </a:endParaRPr>
            </a:p>
          </p:txBody>
        </p:sp>
        <p:sp>
          <p:nvSpPr>
            <p:cNvPr id="153" name="TextBox 152">
              <a:extLst>
                <a:ext uri="{FF2B5EF4-FFF2-40B4-BE49-F238E27FC236}">
                  <a16:creationId xmlns:a16="http://schemas.microsoft.com/office/drawing/2014/main" id="{4FD0CC25-C341-324F-8E7C-B8C1A95CD81A}"/>
                </a:ext>
              </a:extLst>
            </p:cNvPr>
            <p:cNvSpPr txBox="1"/>
            <p:nvPr/>
          </p:nvSpPr>
          <p:spPr>
            <a:xfrm>
              <a:off x="914400" y="5704582"/>
              <a:ext cx="457200" cy="369332"/>
            </a:xfrm>
            <a:prstGeom prst="rect">
              <a:avLst/>
            </a:prstGeom>
            <a:noFill/>
          </p:spPr>
          <p:txBody>
            <a:bodyPr wrap="square" rtlCol="0">
              <a:spAutoFit/>
            </a:bodyPr>
            <a:lstStyle/>
            <a:p>
              <a:r>
                <a:rPr lang="en-US" sz="1800" b="1" dirty="0">
                  <a:solidFill>
                    <a:schemeClr val="tx1"/>
                  </a:solidFill>
                </a:rPr>
                <a:t>L1</a:t>
              </a:r>
              <a:endParaRPr lang="en-US" sz="1600" b="1" dirty="0">
                <a:solidFill>
                  <a:schemeClr val="tx1"/>
                </a:solidFill>
              </a:endParaRPr>
            </a:p>
          </p:txBody>
        </p:sp>
      </p:grpSp>
      <p:sp>
        <p:nvSpPr>
          <p:cNvPr id="154" name="TextBox 153">
            <a:extLst>
              <a:ext uri="{FF2B5EF4-FFF2-40B4-BE49-F238E27FC236}">
                <a16:creationId xmlns:a16="http://schemas.microsoft.com/office/drawing/2014/main" id="{A9367035-405F-0443-857E-8EF845D7DB96}"/>
              </a:ext>
            </a:extLst>
          </p:cNvPr>
          <p:cNvSpPr txBox="1"/>
          <p:nvPr/>
        </p:nvSpPr>
        <p:spPr>
          <a:xfrm>
            <a:off x="1447800" y="4050268"/>
            <a:ext cx="597296" cy="369332"/>
          </a:xfrm>
          <a:prstGeom prst="rect">
            <a:avLst/>
          </a:prstGeom>
          <a:noFill/>
        </p:spPr>
        <p:txBody>
          <a:bodyPr wrap="square" rtlCol="0">
            <a:spAutoFit/>
          </a:bodyPr>
          <a:lstStyle/>
          <a:p>
            <a:r>
              <a:rPr lang="en-US" sz="1800" b="1" dirty="0">
                <a:solidFill>
                  <a:schemeClr val="tx1"/>
                </a:solidFill>
              </a:rPr>
              <a:t>(1)</a:t>
            </a:r>
            <a:endParaRPr lang="en-US" sz="1600" b="1" dirty="0">
              <a:solidFill>
                <a:schemeClr val="tx1"/>
              </a:solidFill>
            </a:endParaRPr>
          </a:p>
        </p:txBody>
      </p:sp>
      <p:sp>
        <p:nvSpPr>
          <p:cNvPr id="155" name="TextBox 154">
            <a:extLst>
              <a:ext uri="{FF2B5EF4-FFF2-40B4-BE49-F238E27FC236}">
                <a16:creationId xmlns:a16="http://schemas.microsoft.com/office/drawing/2014/main" id="{28853385-681B-9441-8BBC-81DA0AF9F771}"/>
              </a:ext>
            </a:extLst>
          </p:cNvPr>
          <p:cNvSpPr txBox="1"/>
          <p:nvPr/>
        </p:nvSpPr>
        <p:spPr>
          <a:xfrm>
            <a:off x="3962400" y="4038600"/>
            <a:ext cx="530914" cy="369332"/>
          </a:xfrm>
          <a:prstGeom prst="rect">
            <a:avLst/>
          </a:prstGeom>
          <a:noFill/>
        </p:spPr>
        <p:txBody>
          <a:bodyPr wrap="square" rtlCol="0">
            <a:spAutoFit/>
          </a:bodyPr>
          <a:lstStyle/>
          <a:p>
            <a:r>
              <a:rPr lang="en-US" sz="1800" b="1" dirty="0">
                <a:solidFill>
                  <a:schemeClr val="tx1"/>
                </a:solidFill>
              </a:rPr>
              <a:t>(2)</a:t>
            </a:r>
            <a:endParaRPr lang="en-US" sz="1600" b="1" dirty="0">
              <a:solidFill>
                <a:schemeClr val="tx1"/>
              </a:solidFill>
            </a:endParaRPr>
          </a:p>
        </p:txBody>
      </p:sp>
      <p:sp>
        <p:nvSpPr>
          <p:cNvPr id="156" name="TextBox 155">
            <a:extLst>
              <a:ext uri="{FF2B5EF4-FFF2-40B4-BE49-F238E27FC236}">
                <a16:creationId xmlns:a16="http://schemas.microsoft.com/office/drawing/2014/main" id="{C871E1E5-7CA0-904D-AF2E-5D096F7C237A}"/>
              </a:ext>
            </a:extLst>
          </p:cNvPr>
          <p:cNvSpPr txBox="1"/>
          <p:nvPr/>
        </p:nvSpPr>
        <p:spPr>
          <a:xfrm>
            <a:off x="6096000" y="4038600"/>
            <a:ext cx="530914" cy="369332"/>
          </a:xfrm>
          <a:prstGeom prst="rect">
            <a:avLst/>
          </a:prstGeom>
          <a:noFill/>
        </p:spPr>
        <p:txBody>
          <a:bodyPr wrap="square" rtlCol="0">
            <a:spAutoFit/>
          </a:bodyPr>
          <a:lstStyle/>
          <a:p>
            <a:r>
              <a:rPr lang="en-US" sz="1800" b="1" dirty="0">
                <a:solidFill>
                  <a:schemeClr val="tx1"/>
                </a:solidFill>
              </a:rPr>
              <a:t>(3)</a:t>
            </a:r>
            <a:endParaRPr lang="en-US" sz="1600" b="1" dirty="0">
              <a:solidFill>
                <a:schemeClr val="tx1"/>
              </a:solidFill>
            </a:endParaRPr>
          </a:p>
        </p:txBody>
      </p:sp>
      <p:sp>
        <p:nvSpPr>
          <p:cNvPr id="157" name="Rounded Rectangle 156">
            <a:extLst>
              <a:ext uri="{FF2B5EF4-FFF2-40B4-BE49-F238E27FC236}">
                <a16:creationId xmlns:a16="http://schemas.microsoft.com/office/drawing/2014/main" id="{4264DA11-278C-4E44-922E-4464147181EA}"/>
              </a:ext>
            </a:extLst>
          </p:cNvPr>
          <p:cNvSpPr/>
          <p:nvPr/>
        </p:nvSpPr>
        <p:spPr bwMode="auto">
          <a:xfrm>
            <a:off x="8092572" y="2511425"/>
            <a:ext cx="365628" cy="318348"/>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158" name="Rounded Rectangle 5">
            <a:extLst>
              <a:ext uri="{FF2B5EF4-FFF2-40B4-BE49-F238E27FC236}">
                <a16:creationId xmlns:a16="http://schemas.microsoft.com/office/drawing/2014/main" id="{71519937-8547-2044-B73B-3B48B7A1A657}"/>
              </a:ext>
            </a:extLst>
          </p:cNvPr>
          <p:cNvSpPr/>
          <p:nvPr/>
        </p:nvSpPr>
        <p:spPr bwMode="auto">
          <a:xfrm>
            <a:off x="7452726" y="2935887"/>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159" name="Oval 158">
            <a:extLst>
              <a:ext uri="{FF2B5EF4-FFF2-40B4-BE49-F238E27FC236}">
                <a16:creationId xmlns:a16="http://schemas.microsoft.com/office/drawing/2014/main" id="{7C3FAEBF-5F08-2C4D-AA4A-8748D02F3EA7}"/>
              </a:ext>
            </a:extLst>
          </p:cNvPr>
          <p:cNvSpPr/>
          <p:nvPr/>
        </p:nvSpPr>
        <p:spPr bwMode="auto">
          <a:xfrm>
            <a:off x="7589312" y="3344593"/>
            <a:ext cx="614633" cy="61463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160" name="Straight Arrow Connector 159">
            <a:extLst>
              <a:ext uri="{FF2B5EF4-FFF2-40B4-BE49-F238E27FC236}">
                <a16:creationId xmlns:a16="http://schemas.microsoft.com/office/drawing/2014/main" id="{7CBDBAF9-E7D5-6944-9CE8-D5718C9C86FC}"/>
              </a:ext>
            </a:extLst>
          </p:cNvPr>
          <p:cNvCxnSpPr/>
          <p:nvPr/>
        </p:nvCxnSpPr>
        <p:spPr bwMode="auto">
          <a:xfrm flipV="1">
            <a:off x="7848600" y="2892426"/>
            <a:ext cx="381000" cy="228599"/>
          </a:xfrm>
          <a:prstGeom prst="straightConnector1">
            <a:avLst/>
          </a:prstGeom>
          <a:solidFill>
            <a:srgbClr val="00B8FF"/>
          </a:solidFill>
          <a:ln w="9525" cap="flat" cmpd="sng" algn="ctr">
            <a:solidFill>
              <a:srgbClr val="003367"/>
            </a:solidFill>
            <a:prstDash val="solid"/>
            <a:round/>
            <a:headEnd type="arrow" w="med" len="med"/>
            <a:tailEnd type="none"/>
          </a:ln>
          <a:effectLst/>
        </p:spPr>
      </p:cxnSp>
      <p:sp>
        <p:nvSpPr>
          <p:cNvPr id="161" name="Oval 160">
            <a:extLst>
              <a:ext uri="{FF2B5EF4-FFF2-40B4-BE49-F238E27FC236}">
                <a16:creationId xmlns:a16="http://schemas.microsoft.com/office/drawing/2014/main" id="{DEA2D26D-2EFB-5842-BF7D-C4E7BC223E3C}"/>
              </a:ext>
            </a:extLst>
          </p:cNvPr>
          <p:cNvSpPr/>
          <p:nvPr/>
        </p:nvSpPr>
        <p:spPr bwMode="auto">
          <a:xfrm flipH="1">
            <a:off x="7875000" y="3657601"/>
            <a:ext cx="36194" cy="60325"/>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sp>
        <p:nvSpPr>
          <p:cNvPr id="162" name="Rounded Rectangle 5">
            <a:extLst>
              <a:ext uri="{FF2B5EF4-FFF2-40B4-BE49-F238E27FC236}">
                <a16:creationId xmlns:a16="http://schemas.microsoft.com/office/drawing/2014/main" id="{A3D91CFB-71A7-504F-A8D5-27FD7C34BBA5}"/>
              </a:ext>
            </a:extLst>
          </p:cNvPr>
          <p:cNvSpPr/>
          <p:nvPr/>
        </p:nvSpPr>
        <p:spPr bwMode="auto">
          <a:xfrm>
            <a:off x="7696476" y="3580554"/>
            <a:ext cx="365628" cy="318348"/>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cxnSp>
        <p:nvCxnSpPr>
          <p:cNvPr id="163" name="Straight Arrow Connector 162">
            <a:extLst>
              <a:ext uri="{FF2B5EF4-FFF2-40B4-BE49-F238E27FC236}">
                <a16:creationId xmlns:a16="http://schemas.microsoft.com/office/drawing/2014/main" id="{99282FD6-5EF4-BA40-9DCE-54A2A421E08A}"/>
              </a:ext>
            </a:extLst>
          </p:cNvPr>
          <p:cNvCxnSpPr>
            <a:stCxn id="162" idx="0"/>
            <a:endCxn id="157" idx="2"/>
          </p:cNvCxnSpPr>
          <p:nvPr/>
        </p:nvCxnSpPr>
        <p:spPr bwMode="auto">
          <a:xfrm flipV="1">
            <a:off x="7879290" y="2829773"/>
            <a:ext cx="396096" cy="750781"/>
          </a:xfrm>
          <a:prstGeom prst="straightConnector1">
            <a:avLst/>
          </a:prstGeom>
          <a:solidFill>
            <a:srgbClr val="00B8FF"/>
          </a:solidFill>
          <a:ln w="9525" cap="flat" cmpd="sng" algn="ctr">
            <a:solidFill>
              <a:srgbClr val="003367"/>
            </a:solidFill>
            <a:prstDash val="solid"/>
            <a:round/>
            <a:headEnd type="arrow" w="med" len="med"/>
            <a:tailEnd type="none"/>
          </a:ln>
          <a:effectLst/>
        </p:spPr>
      </p:cxnSp>
      <p:sp>
        <p:nvSpPr>
          <p:cNvPr id="164" name="TextBox 163">
            <a:extLst>
              <a:ext uri="{FF2B5EF4-FFF2-40B4-BE49-F238E27FC236}">
                <a16:creationId xmlns:a16="http://schemas.microsoft.com/office/drawing/2014/main" id="{297C94CA-FB93-024D-B168-3DBA446B0271}"/>
              </a:ext>
            </a:extLst>
          </p:cNvPr>
          <p:cNvSpPr txBox="1"/>
          <p:nvPr/>
        </p:nvSpPr>
        <p:spPr>
          <a:xfrm>
            <a:off x="7811881" y="4030451"/>
            <a:ext cx="530914" cy="369332"/>
          </a:xfrm>
          <a:prstGeom prst="rect">
            <a:avLst/>
          </a:prstGeom>
          <a:noFill/>
        </p:spPr>
        <p:txBody>
          <a:bodyPr wrap="square" rtlCol="0">
            <a:spAutoFit/>
          </a:bodyPr>
          <a:lstStyle/>
          <a:p>
            <a:r>
              <a:rPr lang="en-US" sz="1800" b="1" dirty="0">
                <a:solidFill>
                  <a:schemeClr val="tx1"/>
                </a:solidFill>
              </a:rPr>
              <a:t>(4)</a:t>
            </a:r>
            <a:endParaRPr lang="en-US" sz="1600" b="1" dirty="0">
              <a:solidFill>
                <a:schemeClr val="tx1"/>
              </a:solidFill>
            </a:endParaRPr>
          </a:p>
        </p:txBody>
      </p:sp>
    </p:spTree>
    <p:extLst>
      <p:ext uri="{BB962C8B-B14F-4D97-AF65-F5344CB8AC3E}">
        <p14:creationId xmlns:p14="http://schemas.microsoft.com/office/powerpoint/2010/main" val="919902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86AA1-E78F-BC4F-B384-81EC19ACD85B}"/>
              </a:ext>
            </a:extLst>
          </p:cNvPr>
          <p:cNvSpPr>
            <a:spLocks noGrp="1"/>
          </p:cNvSpPr>
          <p:nvPr>
            <p:ph type="title"/>
          </p:nvPr>
        </p:nvSpPr>
        <p:spPr/>
        <p:txBody>
          <a:bodyPr/>
          <a:lstStyle/>
          <a:p>
            <a:r>
              <a:rPr lang="en-US" dirty="0"/>
              <a:t>Candidacy: how it works</a:t>
            </a:r>
          </a:p>
        </p:txBody>
      </p:sp>
      <p:sp>
        <p:nvSpPr>
          <p:cNvPr id="3" name="Content Placeholder 2">
            <a:extLst>
              <a:ext uri="{FF2B5EF4-FFF2-40B4-BE49-F238E27FC236}">
                <a16:creationId xmlns:a16="http://schemas.microsoft.com/office/drawing/2014/main" id="{C5A895B5-B7EF-0A49-B209-688B279BCB82}"/>
              </a:ext>
            </a:extLst>
          </p:cNvPr>
          <p:cNvSpPr>
            <a:spLocks noGrp="1"/>
          </p:cNvSpPr>
          <p:nvPr>
            <p:ph idx="1"/>
          </p:nvPr>
        </p:nvSpPr>
        <p:spPr>
          <a:xfrm>
            <a:off x="457200" y="1450975"/>
            <a:ext cx="8305800" cy="4111625"/>
          </a:xfrm>
        </p:spPr>
        <p:txBody>
          <a:bodyPr/>
          <a:lstStyle/>
          <a:p>
            <a:pPr marL="457200" indent="-457200">
              <a:buFont typeface="+mj-lt"/>
              <a:buAutoNum type="arabicPeriod"/>
            </a:pPr>
            <a:r>
              <a:rPr lang="en-US" sz="2400" b="0" dirty="0"/>
              <a:t>Timeout from </a:t>
            </a:r>
            <a:r>
              <a:rPr lang="en-US" sz="2400" b="0" dirty="0" err="1"/>
              <a:t>follower</a:t>
            </a:r>
            <a:r>
              <a:rPr lang="en-US" sz="2400" b="0" dirty="0" err="1">
                <a:sym typeface="Wingdings" pitchFamily="2" charset="2"/>
              </a:rPr>
              <a:t></a:t>
            </a:r>
            <a:r>
              <a:rPr lang="en-US" sz="2400" b="0" dirty="0" err="1"/>
              <a:t>transition</a:t>
            </a:r>
            <a:r>
              <a:rPr lang="en-US" sz="2400" b="0" dirty="0"/>
              <a:t> to candidate.</a:t>
            </a:r>
          </a:p>
          <a:p>
            <a:pPr marL="457200" indent="-457200">
              <a:buFont typeface="+mj-lt"/>
              <a:buAutoNum type="arabicPeriod"/>
            </a:pPr>
            <a:r>
              <a:rPr lang="en-US" sz="2400" b="0" dirty="0"/>
              <a:t>Increment term.</a:t>
            </a:r>
          </a:p>
          <a:p>
            <a:pPr marL="457200" indent="-457200">
              <a:buFont typeface="+mj-lt"/>
              <a:buAutoNum type="arabicPeriod"/>
            </a:pPr>
            <a:r>
              <a:rPr lang="en-US" sz="2400" b="0" dirty="0"/>
              <a:t>Vote for yourself and send a round of vote requests.</a:t>
            </a:r>
          </a:p>
          <a:p>
            <a:pPr marL="457200" indent="-457200">
              <a:buFont typeface="+mj-lt"/>
              <a:buAutoNum type="arabicPeriod"/>
            </a:pPr>
            <a:r>
              <a:rPr lang="en-US" sz="2400" b="0" dirty="0"/>
              <a:t>Wait for responses, but watch out for races!</a:t>
            </a:r>
          </a:p>
          <a:p>
            <a:pPr marL="857250" lvl="1" indent="-457200"/>
            <a:r>
              <a:rPr lang="en-US" sz="2000" b="0" dirty="0"/>
              <a:t>Competitor requests vote (same term)? </a:t>
            </a:r>
            <a:r>
              <a:rPr lang="en-US" sz="2000" b="0" dirty="0">
                <a:sym typeface="Wingdings" pitchFamily="2" charset="2"/>
              </a:rPr>
              <a:t> Reject, stay the course.</a:t>
            </a:r>
          </a:p>
          <a:p>
            <a:pPr marL="857250" lvl="1" indent="-457200"/>
            <a:r>
              <a:rPr lang="en-US" sz="2000" b="0" dirty="0">
                <a:sym typeface="Wingdings" pitchFamily="2" charset="2"/>
              </a:rPr>
              <a:t>Competitor requests vote (higher term)? Step down and vote.</a:t>
            </a:r>
          </a:p>
          <a:p>
            <a:pPr marL="857250" lvl="1" indent="-457200"/>
            <a:r>
              <a:rPr lang="en-US" sz="2000" b="0" dirty="0"/>
              <a:t>Valid competitor declares victory?  Concede and follow.</a:t>
            </a:r>
          </a:p>
          <a:p>
            <a:pPr marL="857250" lvl="1" indent="-457200"/>
            <a:r>
              <a:rPr lang="en-US" sz="2000" b="0" dirty="0"/>
              <a:t>Voter rejects with higher term?  Step down, follow, wait.</a:t>
            </a:r>
            <a:endParaRPr lang="en-US" sz="2400" b="0" dirty="0"/>
          </a:p>
          <a:p>
            <a:pPr marL="457200" indent="-457200">
              <a:buFont typeface="+mj-lt"/>
              <a:buAutoNum type="arabicPeriod"/>
            </a:pPr>
            <a:r>
              <a:rPr lang="en-US" sz="2400" b="0" dirty="0"/>
              <a:t>Timeout with no majority?  Go to Step 2.</a:t>
            </a:r>
          </a:p>
          <a:p>
            <a:pPr marL="457200" indent="-457200">
              <a:buFont typeface="+mj-lt"/>
              <a:buAutoNum type="arabicPeriod"/>
            </a:pPr>
            <a:r>
              <a:rPr lang="en-US" sz="2400" b="0" dirty="0"/>
              <a:t>Majority?  Declare victory: send a round of heartbeats.  Congratulations: go </a:t>
            </a:r>
            <a:r>
              <a:rPr lang="en-US" sz="2400" dirty="0"/>
              <a:t>lead</a:t>
            </a:r>
            <a:r>
              <a:rPr lang="en-US" sz="2400" b="0" dirty="0"/>
              <a:t>!</a:t>
            </a:r>
          </a:p>
        </p:txBody>
      </p:sp>
    </p:spTree>
    <p:extLst>
      <p:ext uri="{BB962C8B-B14F-4D97-AF65-F5344CB8AC3E}">
        <p14:creationId xmlns:p14="http://schemas.microsoft.com/office/powerpoint/2010/main" val="615377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Raft: leadership safety condition</a:t>
            </a:r>
          </a:p>
        </p:txBody>
      </p:sp>
      <p:sp>
        <p:nvSpPr>
          <p:cNvPr id="3" name="Content Placeholder 2"/>
          <p:cNvSpPr>
            <a:spLocks noGrp="1"/>
          </p:cNvSpPr>
          <p:nvPr>
            <p:ph idx="1"/>
          </p:nvPr>
        </p:nvSpPr>
        <p:spPr>
          <a:xfrm>
            <a:off x="457201" y="1447800"/>
            <a:ext cx="8153400" cy="4111625"/>
          </a:xfrm>
        </p:spPr>
        <p:txBody>
          <a:bodyPr/>
          <a:lstStyle/>
          <a:p>
            <a:r>
              <a:rPr lang="en-US" sz="2400" b="0" dirty="0"/>
              <a:t>Raft elections choose a </a:t>
            </a:r>
            <a:r>
              <a:rPr lang="en-US" sz="2400" dirty="0"/>
              <a:t>sufficiently up-to-date leader</a:t>
            </a:r>
            <a:r>
              <a:rPr lang="en-US" sz="2400" b="0" dirty="0"/>
              <a:t>: </a:t>
            </a:r>
          </a:p>
          <a:p>
            <a:pPr lvl="1"/>
            <a:r>
              <a:rPr lang="en-US" sz="2000" b="0" dirty="0"/>
              <a:t>Leader’s last(term) is at least as high as all of its voters.</a:t>
            </a:r>
          </a:p>
          <a:p>
            <a:pPr lvl="1"/>
            <a:r>
              <a:rPr lang="en-US" sz="2000" b="0" dirty="0"/>
              <a:t>Leader’s last(index) is at least as high as all of its voters with the same last(term).</a:t>
            </a:r>
          </a:p>
          <a:p>
            <a:pPr lvl="1"/>
            <a:r>
              <a:rPr lang="en-US" sz="2000" b="0" dirty="0"/>
              <a:t>Candidates/leaders step down when followers reject them and/or they see a better (more up-to-date) candidate/leader.</a:t>
            </a:r>
          </a:p>
          <a:p>
            <a:r>
              <a:rPr lang="en-US" sz="2400" dirty="0"/>
              <a:t>Safety property</a:t>
            </a:r>
            <a:r>
              <a:rPr lang="en-US" sz="2400" b="0" dirty="0"/>
              <a:t>: any new leader has already seen (and remembers) </a:t>
            </a:r>
            <a:r>
              <a:rPr lang="en-US" sz="2400" dirty="0"/>
              <a:t>at least all committed entries</a:t>
            </a:r>
            <a:r>
              <a:rPr lang="en-US" sz="2400" b="0" dirty="0"/>
              <a:t>.</a:t>
            </a:r>
          </a:p>
          <a:p>
            <a:pPr lvl="1"/>
            <a:r>
              <a:rPr lang="en-US" sz="2000" dirty="0"/>
              <a:t>Proof</a:t>
            </a:r>
            <a:r>
              <a:rPr lang="en-US" sz="2000" b="0" dirty="0"/>
              <a:t>.  The new leader </a:t>
            </a:r>
            <a:r>
              <a:rPr lang="en-US" sz="2000" b="0" i="1" dirty="0"/>
              <a:t>L </a:t>
            </a:r>
            <a:r>
              <a:rPr lang="en-US" sz="2000" b="0" dirty="0"/>
              <a:t>won a majority, and so </a:t>
            </a:r>
            <a:r>
              <a:rPr lang="en-US" sz="2000" b="0" i="1" dirty="0"/>
              <a:t>L </a:t>
            </a:r>
            <a:r>
              <a:rPr lang="en-US" sz="2000" b="0" dirty="0"/>
              <a:t>is at least as up to date as a majority of replicas.  Since any committed entry </a:t>
            </a:r>
            <a:r>
              <a:rPr lang="en-US" sz="2000" b="0" i="1" dirty="0"/>
              <a:t>e</a:t>
            </a:r>
            <a:r>
              <a:rPr lang="en-US" sz="2000" b="0" dirty="0"/>
              <a:t> was accepted by a majority of replicas, at least one of the voters </a:t>
            </a:r>
            <a:r>
              <a:rPr lang="en-US" sz="2000" b="0" i="1" dirty="0"/>
              <a:t>v</a:t>
            </a:r>
            <a:r>
              <a:rPr lang="en-US" sz="2000" b="0" dirty="0"/>
              <a:t> for </a:t>
            </a:r>
            <a:r>
              <a:rPr lang="en-US" sz="2000" b="0" i="1" dirty="0"/>
              <a:t>L </a:t>
            </a:r>
            <a:r>
              <a:rPr lang="en-US" sz="2000" b="0" dirty="0"/>
              <a:t>must have entry </a:t>
            </a:r>
            <a:r>
              <a:rPr lang="en-US" sz="2000" b="0" i="1" dirty="0"/>
              <a:t>e</a:t>
            </a:r>
            <a:r>
              <a:rPr lang="en-US" sz="2000" b="0" dirty="0"/>
              <a:t>,  and since </a:t>
            </a:r>
            <a:r>
              <a:rPr lang="en-US" sz="2000" b="0" i="1" dirty="0"/>
              <a:t>L</a:t>
            </a:r>
            <a:r>
              <a:rPr lang="en-US" sz="2000" b="0" dirty="0"/>
              <a:t> is at least as up to date as </a:t>
            </a:r>
            <a:r>
              <a:rPr lang="en-US" sz="2000" b="0" i="1" dirty="0"/>
              <a:t>v</a:t>
            </a:r>
            <a:r>
              <a:rPr lang="en-US" sz="2000" b="0" dirty="0"/>
              <a:t>, </a:t>
            </a:r>
            <a:r>
              <a:rPr lang="en-US" sz="2000" b="0" i="1" dirty="0"/>
              <a:t>L</a:t>
            </a:r>
            <a:r>
              <a:rPr lang="en-US" sz="2000" b="0" dirty="0"/>
              <a:t> must have </a:t>
            </a:r>
            <a:r>
              <a:rPr lang="en-US" sz="2000" b="0" i="1" dirty="0"/>
              <a:t>e</a:t>
            </a:r>
            <a:r>
              <a:rPr lang="en-US" sz="2000" b="0" dirty="0"/>
              <a:t> as well.</a:t>
            </a:r>
          </a:p>
        </p:txBody>
      </p:sp>
    </p:spTree>
    <p:extLst>
      <p:ext uri="{BB962C8B-B14F-4D97-AF65-F5344CB8AC3E}">
        <p14:creationId xmlns:p14="http://schemas.microsoft.com/office/powerpoint/2010/main" val="2721877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059363"/>
          </a:xfrm>
        </p:spPr>
        <p:txBody>
          <a:bodyPr/>
          <a:lstStyle/>
          <a:p>
            <a:r>
              <a:rPr lang="en-US" dirty="0"/>
              <a:t>Can’t tell which entries are committed!</a:t>
            </a:r>
          </a:p>
          <a:p>
            <a:endParaRPr lang="en-US" dirty="0"/>
          </a:p>
          <a:p>
            <a:endParaRPr lang="en-US" dirty="0"/>
          </a:p>
          <a:p>
            <a:pPr marL="0" indent="0">
              <a:buNone/>
            </a:pPr>
            <a:endParaRPr lang="en-US" dirty="0"/>
          </a:p>
          <a:p>
            <a:pPr>
              <a:spcBef>
                <a:spcPts val="3600"/>
              </a:spcBef>
            </a:pPr>
            <a:r>
              <a:rPr lang="en-US" dirty="0"/>
              <a:t>During elections, choose candidate with log that contains all committed entries</a:t>
            </a:r>
          </a:p>
          <a:p>
            <a:pPr lvl="1"/>
            <a:r>
              <a:rPr lang="en-US" dirty="0"/>
              <a:t>Candidates include log info in </a:t>
            </a:r>
            <a:r>
              <a:rPr lang="en-US" dirty="0" err="1"/>
              <a:t>RequestVote</a:t>
            </a:r>
            <a:r>
              <a:rPr lang="en-US" dirty="0"/>
              <a:t> RPCs</a:t>
            </a:r>
            <a:br>
              <a:rPr lang="en-US" dirty="0"/>
            </a:br>
            <a:r>
              <a:rPr lang="en-US" dirty="0"/>
              <a:t>(index &amp; term of last log entry)</a:t>
            </a:r>
          </a:p>
          <a:p>
            <a:pPr lvl="1"/>
            <a:r>
              <a:rPr lang="en-US" dirty="0"/>
              <a:t>Voting server V denies vote if its log is “more complete”:</a:t>
            </a:r>
            <a:br>
              <a:rPr lang="en-US" dirty="0"/>
            </a:br>
            <a:r>
              <a:rPr lang="en-US" dirty="0">
                <a:solidFill>
                  <a:schemeClr val="tx2"/>
                </a:solidFill>
              </a:rPr>
              <a:t>(</a:t>
            </a:r>
            <a:r>
              <a:rPr lang="en-US" dirty="0" err="1">
                <a:solidFill>
                  <a:schemeClr val="tx2"/>
                </a:solidFill>
              </a:rPr>
              <a:t>lastTerm</a:t>
            </a:r>
            <a:r>
              <a:rPr lang="en-US" baseline="-25000" dirty="0" err="1">
                <a:solidFill>
                  <a:schemeClr val="tx2"/>
                </a:solidFill>
              </a:rPr>
              <a:t>V</a:t>
            </a:r>
            <a:r>
              <a:rPr lang="en-US" dirty="0">
                <a:solidFill>
                  <a:schemeClr val="tx2"/>
                </a:solidFill>
              </a:rPr>
              <a:t> &gt; </a:t>
            </a:r>
            <a:r>
              <a:rPr lang="en-US" dirty="0" err="1">
                <a:solidFill>
                  <a:schemeClr val="tx2"/>
                </a:solidFill>
              </a:rPr>
              <a:t>lastTerm</a:t>
            </a:r>
            <a:r>
              <a:rPr lang="en-US" baseline="-25000" dirty="0" err="1">
                <a:solidFill>
                  <a:schemeClr val="tx2"/>
                </a:solidFill>
              </a:rPr>
              <a:t>C</a:t>
            </a:r>
            <a:r>
              <a:rPr lang="en-US" dirty="0">
                <a:solidFill>
                  <a:schemeClr val="tx2"/>
                </a:solidFill>
              </a:rPr>
              <a:t>) ||</a:t>
            </a:r>
            <a:br>
              <a:rPr lang="en-US" dirty="0">
                <a:solidFill>
                  <a:schemeClr val="tx2"/>
                </a:solidFill>
              </a:rPr>
            </a:br>
            <a:r>
              <a:rPr lang="en-US" dirty="0">
                <a:solidFill>
                  <a:schemeClr val="tx2"/>
                </a:solidFill>
              </a:rPr>
              <a:t>(</a:t>
            </a:r>
            <a:r>
              <a:rPr lang="en-US" dirty="0" err="1">
                <a:solidFill>
                  <a:schemeClr val="tx2"/>
                </a:solidFill>
              </a:rPr>
              <a:t>lastTerm</a:t>
            </a:r>
            <a:r>
              <a:rPr lang="en-US" baseline="-25000" dirty="0" err="1">
                <a:solidFill>
                  <a:schemeClr val="tx2"/>
                </a:solidFill>
              </a:rPr>
              <a:t>V</a:t>
            </a:r>
            <a:r>
              <a:rPr lang="en-US" dirty="0">
                <a:solidFill>
                  <a:schemeClr val="tx2"/>
                </a:solidFill>
              </a:rPr>
              <a:t> == </a:t>
            </a:r>
            <a:r>
              <a:rPr lang="en-US" dirty="0" err="1">
                <a:solidFill>
                  <a:schemeClr val="tx2"/>
                </a:solidFill>
              </a:rPr>
              <a:t>lastTerm</a:t>
            </a:r>
            <a:r>
              <a:rPr lang="en-US" baseline="-25000" dirty="0" err="1">
                <a:solidFill>
                  <a:schemeClr val="tx2"/>
                </a:solidFill>
              </a:rPr>
              <a:t>C</a:t>
            </a:r>
            <a:r>
              <a:rPr lang="en-US" dirty="0">
                <a:solidFill>
                  <a:schemeClr val="tx2"/>
                </a:solidFill>
              </a:rPr>
              <a:t>) &amp;&amp; (</a:t>
            </a:r>
            <a:r>
              <a:rPr lang="en-US" dirty="0" err="1">
                <a:solidFill>
                  <a:schemeClr val="tx2"/>
                </a:solidFill>
              </a:rPr>
              <a:t>lastIndex</a:t>
            </a:r>
            <a:r>
              <a:rPr lang="en-US" baseline="-25000" dirty="0" err="1">
                <a:solidFill>
                  <a:schemeClr val="tx2"/>
                </a:solidFill>
              </a:rPr>
              <a:t>V</a:t>
            </a:r>
            <a:r>
              <a:rPr lang="en-US" dirty="0">
                <a:solidFill>
                  <a:schemeClr val="tx2"/>
                </a:solidFill>
              </a:rPr>
              <a:t> &gt; </a:t>
            </a:r>
            <a:r>
              <a:rPr lang="en-US" dirty="0" err="1">
                <a:solidFill>
                  <a:schemeClr val="tx2"/>
                </a:solidFill>
              </a:rPr>
              <a:t>lastIndex</a:t>
            </a:r>
            <a:r>
              <a:rPr lang="en-US" baseline="-25000" dirty="0" err="1">
                <a:solidFill>
                  <a:schemeClr val="tx2"/>
                </a:solidFill>
              </a:rPr>
              <a:t>C</a:t>
            </a:r>
            <a:r>
              <a:rPr lang="en-US" dirty="0">
                <a:solidFill>
                  <a:schemeClr val="tx2"/>
                </a:solidFill>
              </a:rPr>
              <a:t>)</a:t>
            </a:r>
          </a:p>
          <a:p>
            <a:pPr marL="457200" lvl="1" indent="0">
              <a:buNone/>
            </a:pPr>
            <a:endParaRPr lang="en-US" dirty="0"/>
          </a:p>
        </p:txBody>
      </p:sp>
      <p:sp>
        <p:nvSpPr>
          <p:cNvPr id="3" name="Date Placeholder 2"/>
          <p:cNvSpPr>
            <a:spLocks noGrp="1"/>
          </p:cNvSpPr>
          <p:nvPr>
            <p:ph type="dt" sz="half" idx="10"/>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7F7F7F"/>
                </a:solidFill>
                <a:effectLst/>
                <a:uLnTx/>
                <a:uFillTx/>
                <a:latin typeface="Arial" charset="0"/>
                <a:ea typeface="ＭＳ Ｐゴシック" charset="0"/>
              </a:rPr>
              <a:t>March 3, 2013</a:t>
            </a:r>
          </a:p>
        </p:txBody>
      </p:sp>
      <p:sp>
        <p:nvSpPr>
          <p:cNvPr id="4" name="Footer Placeholder 3"/>
          <p:cNvSpPr>
            <a:spLocks noGrp="1"/>
          </p:cNvSpPr>
          <p:nvPr>
            <p:ph type="ftr" sz="quarter" idx="11"/>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7F7F7F"/>
                </a:solidFill>
                <a:effectLst/>
                <a:uLnTx/>
                <a:uFillTx/>
                <a:latin typeface="Arial" charset="0"/>
                <a:ea typeface="ＭＳ Ｐゴシック" charset="0"/>
              </a:rPr>
              <a:t>Raft Consensus Algorithm</a:t>
            </a:r>
          </a:p>
        </p:txBody>
      </p:sp>
      <p:sp>
        <p:nvSpPr>
          <p:cNvPr id="5" name="Slide Number Placeholder 4"/>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7F7F7F"/>
                </a:solidFill>
                <a:effectLst/>
                <a:uLnTx/>
                <a:uFillTx/>
                <a:latin typeface="Arial" charset="0"/>
                <a:ea typeface="ＭＳ Ｐゴシック" charset="0"/>
              </a:rPr>
              <a:t>Slide </a:t>
            </a:r>
            <a:fld id="{E2162002-2512-45FD-82AF-2FE8F2E91859}" type="slidenum">
              <a:rPr kumimoji="0" lang="en-US" sz="1000" b="0" i="0" u="none" strike="noStrike" kern="1200" cap="none" spc="0" normalizeH="0" baseline="0" noProof="0">
                <a:ln>
                  <a:noFill/>
                </a:ln>
                <a:solidFill>
                  <a:srgbClr val="7F7F7F"/>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27</a:t>
            </a:fld>
            <a:endParaRPr kumimoji="0" lang="en-US" sz="1000" b="0" i="0" u="none" strike="noStrike" kern="1200" cap="none" spc="0" normalizeH="0" baseline="0" noProof="0">
              <a:ln>
                <a:noFill/>
              </a:ln>
              <a:solidFill>
                <a:srgbClr val="7F7F7F"/>
              </a:solidFill>
              <a:effectLst/>
              <a:uLnTx/>
              <a:uFillTx/>
              <a:latin typeface="Arial" charset="0"/>
              <a:ea typeface="ＭＳ Ｐゴシック" charset="0"/>
            </a:endParaRPr>
          </a:p>
        </p:txBody>
      </p:sp>
      <p:sp>
        <p:nvSpPr>
          <p:cNvPr id="6" name="Title 5"/>
          <p:cNvSpPr>
            <a:spLocks noGrp="1"/>
          </p:cNvSpPr>
          <p:nvPr>
            <p:ph type="title"/>
          </p:nvPr>
        </p:nvSpPr>
        <p:spPr/>
        <p:txBody>
          <a:bodyPr/>
          <a:lstStyle/>
          <a:p>
            <a:r>
              <a:rPr lang="en-US" dirty="0"/>
              <a:t>Picking the Best Leader</a:t>
            </a:r>
          </a:p>
        </p:txBody>
      </p:sp>
      <p:sp>
        <p:nvSpPr>
          <p:cNvPr id="42" name="Rectangle 41"/>
          <p:cNvSpPr/>
          <p:nvPr/>
        </p:nvSpPr>
        <p:spPr>
          <a:xfrm>
            <a:off x="2590800" y="182880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p>
        </p:txBody>
      </p:sp>
      <p:sp>
        <p:nvSpPr>
          <p:cNvPr id="43" name="Rectangle 42"/>
          <p:cNvSpPr/>
          <p:nvPr/>
        </p:nvSpPr>
        <p:spPr>
          <a:xfrm>
            <a:off x="3733800" y="1828800"/>
            <a:ext cx="381000" cy="381000"/>
          </a:xfrm>
          <a:prstGeom prst="rect">
            <a:avLst/>
          </a:prstGeom>
          <a:solidFill>
            <a:srgbClr val="FFFF9B"/>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2</a:t>
            </a:r>
          </a:p>
        </p:txBody>
      </p:sp>
      <p:sp>
        <p:nvSpPr>
          <p:cNvPr id="44" name="Rectangle 43"/>
          <p:cNvSpPr/>
          <p:nvPr/>
        </p:nvSpPr>
        <p:spPr>
          <a:xfrm>
            <a:off x="2971800" y="182880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p>
        </p:txBody>
      </p:sp>
      <p:sp>
        <p:nvSpPr>
          <p:cNvPr id="45" name="Rectangle 44"/>
          <p:cNvSpPr/>
          <p:nvPr/>
        </p:nvSpPr>
        <p:spPr>
          <a:xfrm>
            <a:off x="3352800" y="182880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p>
        </p:txBody>
      </p:sp>
      <p:sp>
        <p:nvSpPr>
          <p:cNvPr id="46" name="Rectangle 45"/>
          <p:cNvSpPr/>
          <p:nvPr/>
        </p:nvSpPr>
        <p:spPr>
          <a:xfrm>
            <a:off x="4114800" y="1828800"/>
            <a:ext cx="381000" cy="381000"/>
          </a:xfrm>
          <a:prstGeom prst="rect">
            <a:avLst/>
          </a:prstGeom>
          <a:solidFill>
            <a:srgbClr val="FFFF9B"/>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2</a:t>
            </a:r>
          </a:p>
        </p:txBody>
      </p:sp>
      <p:sp>
        <p:nvSpPr>
          <p:cNvPr id="47" name="TextBox 46"/>
          <p:cNvSpPr txBox="1"/>
          <p:nvPr/>
        </p:nvSpPr>
        <p:spPr>
          <a:xfrm>
            <a:off x="2590800" y="1447800"/>
            <a:ext cx="381000" cy="338554"/>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1F4899"/>
                </a:solidFill>
                <a:effectLst/>
                <a:uLnTx/>
                <a:uFillTx/>
                <a:latin typeface="Arial" charset="0"/>
                <a:ea typeface="ＭＳ Ｐゴシック" charset="0"/>
              </a:rPr>
              <a:t>1</a:t>
            </a:r>
          </a:p>
        </p:txBody>
      </p:sp>
      <p:sp>
        <p:nvSpPr>
          <p:cNvPr id="48" name="TextBox 47"/>
          <p:cNvSpPr txBox="1"/>
          <p:nvPr/>
        </p:nvSpPr>
        <p:spPr>
          <a:xfrm>
            <a:off x="2971800" y="1447800"/>
            <a:ext cx="381000" cy="338554"/>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1F4899"/>
                </a:solidFill>
                <a:effectLst/>
                <a:uLnTx/>
                <a:uFillTx/>
                <a:latin typeface="Arial" charset="0"/>
                <a:ea typeface="ＭＳ Ｐゴシック" charset="0"/>
              </a:rPr>
              <a:t>2</a:t>
            </a:r>
          </a:p>
        </p:txBody>
      </p:sp>
      <p:sp>
        <p:nvSpPr>
          <p:cNvPr id="49" name="TextBox 48"/>
          <p:cNvSpPr txBox="1"/>
          <p:nvPr/>
        </p:nvSpPr>
        <p:spPr>
          <a:xfrm>
            <a:off x="3352800" y="1447800"/>
            <a:ext cx="381000" cy="338554"/>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1F4899"/>
                </a:solidFill>
                <a:effectLst/>
                <a:uLnTx/>
                <a:uFillTx/>
                <a:latin typeface="Arial" charset="0"/>
                <a:ea typeface="ＭＳ Ｐゴシック" charset="0"/>
              </a:rPr>
              <a:t>3</a:t>
            </a:r>
          </a:p>
        </p:txBody>
      </p:sp>
      <p:sp>
        <p:nvSpPr>
          <p:cNvPr id="50" name="TextBox 49"/>
          <p:cNvSpPr txBox="1"/>
          <p:nvPr/>
        </p:nvSpPr>
        <p:spPr>
          <a:xfrm>
            <a:off x="3733800" y="1447800"/>
            <a:ext cx="381000" cy="338554"/>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1F4899"/>
                </a:solidFill>
                <a:effectLst/>
                <a:uLnTx/>
                <a:uFillTx/>
                <a:latin typeface="Arial" charset="0"/>
                <a:ea typeface="ＭＳ Ｐゴシック" charset="0"/>
              </a:rPr>
              <a:t>4</a:t>
            </a:r>
          </a:p>
        </p:txBody>
      </p:sp>
      <p:sp>
        <p:nvSpPr>
          <p:cNvPr id="51" name="TextBox 50"/>
          <p:cNvSpPr txBox="1"/>
          <p:nvPr/>
        </p:nvSpPr>
        <p:spPr>
          <a:xfrm>
            <a:off x="4114800" y="1447800"/>
            <a:ext cx="381000" cy="338554"/>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1F4899"/>
                </a:solidFill>
                <a:effectLst/>
                <a:uLnTx/>
                <a:uFillTx/>
                <a:latin typeface="Arial" charset="0"/>
                <a:ea typeface="ＭＳ Ｐゴシック" charset="0"/>
              </a:rPr>
              <a:t>5</a:t>
            </a:r>
          </a:p>
        </p:txBody>
      </p:sp>
      <p:sp>
        <p:nvSpPr>
          <p:cNvPr id="53" name="Rectangle 52"/>
          <p:cNvSpPr/>
          <p:nvPr/>
        </p:nvSpPr>
        <p:spPr>
          <a:xfrm>
            <a:off x="2590800" y="236220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p>
        </p:txBody>
      </p:sp>
      <p:sp>
        <p:nvSpPr>
          <p:cNvPr id="54" name="Rectangle 53"/>
          <p:cNvSpPr/>
          <p:nvPr/>
        </p:nvSpPr>
        <p:spPr>
          <a:xfrm>
            <a:off x="3733800" y="2362200"/>
            <a:ext cx="381000" cy="381000"/>
          </a:xfrm>
          <a:prstGeom prst="rect">
            <a:avLst/>
          </a:prstGeom>
          <a:solidFill>
            <a:srgbClr val="FFFF9B"/>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2</a:t>
            </a:r>
          </a:p>
        </p:txBody>
      </p:sp>
      <p:sp>
        <p:nvSpPr>
          <p:cNvPr id="55" name="Rectangle 54"/>
          <p:cNvSpPr/>
          <p:nvPr/>
        </p:nvSpPr>
        <p:spPr>
          <a:xfrm>
            <a:off x="2971800" y="236220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p>
        </p:txBody>
      </p:sp>
      <p:sp>
        <p:nvSpPr>
          <p:cNvPr id="56" name="Rectangle 55"/>
          <p:cNvSpPr/>
          <p:nvPr/>
        </p:nvSpPr>
        <p:spPr>
          <a:xfrm>
            <a:off x="3352800" y="236220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p>
        </p:txBody>
      </p:sp>
      <p:sp>
        <p:nvSpPr>
          <p:cNvPr id="57" name="Rectangle 56"/>
          <p:cNvSpPr/>
          <p:nvPr/>
        </p:nvSpPr>
        <p:spPr>
          <a:xfrm>
            <a:off x="2590800" y="289560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p>
        </p:txBody>
      </p:sp>
      <p:sp>
        <p:nvSpPr>
          <p:cNvPr id="58" name="Rectangle 57"/>
          <p:cNvSpPr/>
          <p:nvPr/>
        </p:nvSpPr>
        <p:spPr>
          <a:xfrm>
            <a:off x="3733800" y="2895600"/>
            <a:ext cx="381000" cy="381000"/>
          </a:xfrm>
          <a:prstGeom prst="rect">
            <a:avLst/>
          </a:prstGeom>
          <a:solidFill>
            <a:srgbClr val="FFFF9B"/>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2</a:t>
            </a:r>
          </a:p>
        </p:txBody>
      </p:sp>
      <p:sp>
        <p:nvSpPr>
          <p:cNvPr id="59" name="Rectangle 58"/>
          <p:cNvSpPr/>
          <p:nvPr/>
        </p:nvSpPr>
        <p:spPr>
          <a:xfrm>
            <a:off x="2971800" y="289560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p>
        </p:txBody>
      </p:sp>
      <p:sp>
        <p:nvSpPr>
          <p:cNvPr id="60" name="Rectangle 59"/>
          <p:cNvSpPr/>
          <p:nvPr/>
        </p:nvSpPr>
        <p:spPr>
          <a:xfrm>
            <a:off x="3352800" y="289560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p>
        </p:txBody>
      </p:sp>
      <p:sp>
        <p:nvSpPr>
          <p:cNvPr id="61" name="Rectangle 60"/>
          <p:cNvSpPr/>
          <p:nvPr/>
        </p:nvSpPr>
        <p:spPr>
          <a:xfrm>
            <a:off x="4114800" y="2895600"/>
            <a:ext cx="381000" cy="381000"/>
          </a:xfrm>
          <a:prstGeom prst="rect">
            <a:avLst/>
          </a:prstGeom>
          <a:solidFill>
            <a:srgbClr val="FFFF9B"/>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2</a:t>
            </a:r>
          </a:p>
        </p:txBody>
      </p:sp>
      <p:sp>
        <p:nvSpPr>
          <p:cNvPr id="64" name="Rounded Rectangle 63"/>
          <p:cNvSpPr/>
          <p:nvPr/>
        </p:nvSpPr>
        <p:spPr>
          <a:xfrm>
            <a:off x="2514600" y="2819400"/>
            <a:ext cx="2057400" cy="533400"/>
          </a:xfrm>
          <a:prstGeom prst="roundRect">
            <a:avLst/>
          </a:prstGeom>
          <a:noFill/>
          <a:ln>
            <a:solidFill>
              <a:schemeClr val="accent4"/>
            </a:solidFill>
            <a:prstDash val="sysDash"/>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65" name="TextBox 64"/>
          <p:cNvSpPr txBox="1"/>
          <p:nvPr/>
        </p:nvSpPr>
        <p:spPr>
          <a:xfrm>
            <a:off x="5393338" y="2836612"/>
            <a:ext cx="2531462" cy="487313"/>
          </a:xfrm>
          <a:prstGeom prst="rect">
            <a:avLst/>
          </a:prstGeom>
          <a:noFill/>
        </p:spPr>
        <p:txBody>
          <a:bodyPr wrap="square" lIns="0" tIns="0" rIns="0" bIns="0" rtlCol="0">
            <a:spAutoFit/>
          </a:bodyPr>
          <a:lstStyle>
            <a:defPPr>
              <a:defRPr lang="en-US"/>
            </a:defPPr>
            <a:lvl1pPr algn="l">
              <a:lnSpc>
                <a:spcPts val="1900"/>
              </a:lnSpc>
              <a:defRPr>
                <a:solidFill>
                  <a:schemeClr val="accent4"/>
                </a:solidFill>
              </a:defRPr>
            </a:lvl1pPr>
          </a:lstStyle>
          <a:p>
            <a:pPr marL="0" marR="0" lvl="0" indent="0" algn="l" defTabSz="457200" rtl="0" eaLnBrk="1" fontAlgn="base" latinLnBrk="0" hangingPunct="1">
              <a:lnSpc>
                <a:spcPts val="19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A5001E"/>
                </a:solidFill>
                <a:effectLst/>
                <a:uLnTx/>
                <a:uFillTx/>
                <a:latin typeface="Arial" charset="0"/>
                <a:ea typeface="ＭＳ Ｐゴシック" charset="0"/>
              </a:rPr>
              <a:t>unavailable during leader transition</a:t>
            </a:r>
          </a:p>
        </p:txBody>
      </p:sp>
      <p:sp>
        <p:nvSpPr>
          <p:cNvPr id="66" name="TextBox 65"/>
          <p:cNvSpPr txBox="1"/>
          <p:nvPr/>
        </p:nvSpPr>
        <p:spPr>
          <a:xfrm>
            <a:off x="5393338" y="1897472"/>
            <a:ext cx="1828800" cy="243656"/>
          </a:xfrm>
          <a:prstGeom prst="rect">
            <a:avLst/>
          </a:prstGeom>
          <a:noFill/>
        </p:spPr>
        <p:txBody>
          <a:bodyPr wrap="square" lIns="0" tIns="0" rIns="0" bIns="0" rtlCol="0">
            <a:spAutoFit/>
          </a:bodyPr>
          <a:lstStyle/>
          <a:p>
            <a:pPr marL="0" marR="0" lvl="0" indent="0" algn="l" defTabSz="457200" rtl="0" eaLnBrk="1" fontAlgn="base" latinLnBrk="0" hangingPunct="1">
              <a:lnSpc>
                <a:spcPts val="19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A5001E"/>
                </a:solidFill>
                <a:effectLst/>
                <a:uLnTx/>
                <a:uFillTx/>
                <a:latin typeface="Arial" charset="0"/>
                <a:ea typeface="ＭＳ Ｐゴシック" charset="0"/>
              </a:rPr>
              <a:t>committed?</a:t>
            </a:r>
          </a:p>
        </p:txBody>
      </p:sp>
      <p:cxnSp>
        <p:nvCxnSpPr>
          <p:cNvPr id="67" name="Straight Connector 66"/>
          <p:cNvCxnSpPr/>
          <p:nvPr/>
        </p:nvCxnSpPr>
        <p:spPr>
          <a:xfrm flipH="1">
            <a:off x="4648200" y="2019300"/>
            <a:ext cx="609600" cy="0"/>
          </a:xfrm>
          <a:prstGeom prst="line">
            <a:avLst/>
          </a:prstGeom>
          <a:ln w="19050" cap="rnd">
            <a:solidFill>
              <a:schemeClr val="accent4"/>
            </a:solidFill>
            <a:tailEnd type="triangle" w="sm" len="lg"/>
          </a:ln>
          <a:effectLst/>
        </p:spPr>
        <p:style>
          <a:lnRef idx="2">
            <a:schemeClr val="dk1"/>
          </a:lnRef>
          <a:fillRef idx="0">
            <a:schemeClr val="dk1"/>
          </a:fillRef>
          <a:effectRef idx="1">
            <a:schemeClr val="dk1"/>
          </a:effectRef>
          <a:fontRef idx="minor">
            <a:schemeClr val="tx1"/>
          </a:fontRef>
        </p:style>
      </p:cxnSp>
      <p:cxnSp>
        <p:nvCxnSpPr>
          <p:cNvPr id="68" name="Straight Connector 67"/>
          <p:cNvCxnSpPr/>
          <p:nvPr/>
        </p:nvCxnSpPr>
        <p:spPr>
          <a:xfrm flipH="1">
            <a:off x="4648200" y="3086100"/>
            <a:ext cx="609600" cy="0"/>
          </a:xfrm>
          <a:prstGeom prst="line">
            <a:avLst/>
          </a:prstGeom>
          <a:ln w="19050" cap="rnd">
            <a:solidFill>
              <a:schemeClr val="accent4"/>
            </a:solidFill>
            <a:tailEnd type="triangle" w="sm" len="lg"/>
          </a:ln>
          <a:effectLst/>
        </p:spPr>
        <p:style>
          <a:lnRef idx="2">
            <a:schemeClr val="dk1"/>
          </a:lnRef>
          <a:fillRef idx="0">
            <a:schemeClr val="dk1"/>
          </a:fillRef>
          <a:effectRef idx="1">
            <a:schemeClr val="dk1"/>
          </a:effectRef>
          <a:fontRef idx="minor">
            <a:schemeClr val="tx1"/>
          </a:fontRef>
        </p:style>
      </p:cxnSp>
      <p:sp>
        <p:nvSpPr>
          <p:cNvPr id="69" name="Rounded Rectangle 68"/>
          <p:cNvSpPr/>
          <p:nvPr/>
        </p:nvSpPr>
        <p:spPr>
          <a:xfrm>
            <a:off x="4038600" y="1752600"/>
            <a:ext cx="533400" cy="533400"/>
          </a:xfrm>
          <a:prstGeom prst="roundRect">
            <a:avLst/>
          </a:prstGeom>
          <a:noFill/>
          <a:ln>
            <a:solidFill>
              <a:schemeClr val="accent4"/>
            </a:solidFill>
            <a:prstDash val="sysDash"/>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105492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1"/>
            <a:ext cx="8229600" cy="3048000"/>
          </a:xfrm>
        </p:spPr>
        <p:txBody>
          <a:bodyPr/>
          <a:lstStyle/>
          <a:p>
            <a:pPr marL="0" indent="0">
              <a:buNone/>
            </a:pPr>
            <a:r>
              <a:rPr lang="en-US" dirty="0">
                <a:solidFill>
                  <a:schemeClr val="tx2"/>
                </a:solidFill>
              </a:rPr>
              <a:t>High level of consistency between logs:</a:t>
            </a:r>
          </a:p>
          <a:p>
            <a:r>
              <a:rPr lang="en-US" dirty="0"/>
              <a:t>If log entries on different servers have same index and term:</a:t>
            </a:r>
          </a:p>
          <a:p>
            <a:pPr lvl="1"/>
            <a:r>
              <a:rPr lang="en-US" dirty="0"/>
              <a:t>They store the same command</a:t>
            </a:r>
          </a:p>
          <a:p>
            <a:pPr lvl="1"/>
            <a:r>
              <a:rPr lang="en-US" dirty="0"/>
              <a:t>The logs are identical in all preceding entries</a:t>
            </a:r>
          </a:p>
          <a:p>
            <a:endParaRPr lang="en-US" dirty="0"/>
          </a:p>
          <a:p>
            <a:endParaRPr lang="en-US" dirty="0"/>
          </a:p>
          <a:p>
            <a:pPr marL="0" indent="0">
              <a:buNone/>
            </a:pPr>
            <a:endParaRPr lang="en-US" dirty="0"/>
          </a:p>
          <a:p>
            <a:r>
              <a:rPr lang="en-US" dirty="0"/>
              <a:t>If a given entry is committed, all preceding entries are also committed</a:t>
            </a:r>
          </a:p>
        </p:txBody>
      </p:sp>
      <p:sp>
        <p:nvSpPr>
          <p:cNvPr id="3" name="Date Placeholder 2"/>
          <p:cNvSpPr>
            <a:spLocks noGrp="1"/>
          </p:cNvSpPr>
          <p:nvPr>
            <p:ph type="dt" sz="half" idx="10"/>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7F7F7F"/>
                </a:solidFill>
                <a:effectLst/>
                <a:uLnTx/>
                <a:uFillTx/>
                <a:latin typeface="Arial" charset="0"/>
                <a:ea typeface="ＭＳ Ｐゴシック" charset="0"/>
              </a:rPr>
              <a:t>March 3, 2013</a:t>
            </a:r>
            <a:endParaRPr kumimoji="0" lang="en-US" sz="1000" b="0" i="0" u="none" strike="noStrike" kern="1200" cap="none" spc="0" normalizeH="0" baseline="0" noProof="0" dirty="0">
              <a:ln>
                <a:noFill/>
              </a:ln>
              <a:solidFill>
                <a:srgbClr val="7F7F7F"/>
              </a:solidFill>
              <a:effectLst/>
              <a:uLnTx/>
              <a:uFillTx/>
              <a:latin typeface="Arial" charset="0"/>
              <a:ea typeface="ＭＳ Ｐゴシック" charset="0"/>
            </a:endParaRPr>
          </a:p>
        </p:txBody>
      </p:sp>
      <p:sp>
        <p:nvSpPr>
          <p:cNvPr id="4" name="Footer Placeholder 3"/>
          <p:cNvSpPr>
            <a:spLocks noGrp="1"/>
          </p:cNvSpPr>
          <p:nvPr>
            <p:ph type="ftr" sz="quarter" idx="11"/>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7F7F7F"/>
                </a:solidFill>
                <a:effectLst/>
                <a:uLnTx/>
                <a:uFillTx/>
                <a:latin typeface="Arial" charset="0"/>
                <a:ea typeface="ＭＳ Ｐゴシック" charset="0"/>
              </a:rPr>
              <a:t>Raft Consensus Algorithm</a:t>
            </a:r>
          </a:p>
        </p:txBody>
      </p:sp>
      <p:sp>
        <p:nvSpPr>
          <p:cNvPr id="5" name="Slide Number Placeholder 4"/>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7F7F7F"/>
                </a:solidFill>
                <a:effectLst/>
                <a:uLnTx/>
                <a:uFillTx/>
                <a:latin typeface="Arial" charset="0"/>
                <a:ea typeface="ＭＳ Ｐゴシック" charset="0"/>
              </a:rPr>
              <a:t>Slide </a:t>
            </a:r>
            <a:fld id="{E2162002-2512-45FD-82AF-2FE8F2E91859}" type="slidenum">
              <a:rPr kumimoji="0" lang="en-US" sz="1000" b="0" i="0" u="none" strike="noStrike" kern="1200" cap="none" spc="0" normalizeH="0" baseline="0" noProof="0">
                <a:ln>
                  <a:noFill/>
                </a:ln>
                <a:solidFill>
                  <a:srgbClr val="7F7F7F"/>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28</a:t>
            </a:fld>
            <a:endParaRPr kumimoji="0" lang="en-US" sz="1000" b="0" i="0" u="none" strike="noStrike" kern="1200" cap="none" spc="0" normalizeH="0" baseline="0" noProof="0">
              <a:ln>
                <a:noFill/>
              </a:ln>
              <a:solidFill>
                <a:srgbClr val="7F7F7F"/>
              </a:solidFill>
              <a:effectLst/>
              <a:uLnTx/>
              <a:uFillTx/>
              <a:latin typeface="Arial" charset="0"/>
              <a:ea typeface="ＭＳ Ｐゴシック" charset="0"/>
            </a:endParaRPr>
          </a:p>
        </p:txBody>
      </p:sp>
      <p:sp>
        <p:nvSpPr>
          <p:cNvPr id="6" name="Title 5"/>
          <p:cNvSpPr>
            <a:spLocks noGrp="1"/>
          </p:cNvSpPr>
          <p:nvPr>
            <p:ph type="title"/>
          </p:nvPr>
        </p:nvSpPr>
        <p:spPr/>
        <p:txBody>
          <a:bodyPr/>
          <a:lstStyle/>
          <a:p>
            <a:r>
              <a:rPr lang="en-US" dirty="0"/>
              <a:t>Log Consistency</a:t>
            </a:r>
          </a:p>
        </p:txBody>
      </p:sp>
      <p:sp>
        <p:nvSpPr>
          <p:cNvPr id="7" name="Rectangle 6"/>
          <p:cNvSpPr/>
          <p:nvPr/>
        </p:nvSpPr>
        <p:spPr>
          <a:xfrm>
            <a:off x="1828800" y="3733800"/>
            <a:ext cx="457200" cy="4572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9144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br>
              <a:rPr kumimoji="0" lang="en-US" sz="1600" b="0" i="0" u="none" strike="noStrike" kern="1200" cap="none" spc="0" normalizeH="0" baseline="0" noProof="0" dirty="0">
                <a:ln>
                  <a:noFill/>
                </a:ln>
                <a:solidFill>
                  <a:srgbClr val="000000"/>
                </a:solidFill>
                <a:effectLst/>
                <a:uLnTx/>
                <a:uFillTx/>
                <a:latin typeface="Arial"/>
                <a:ea typeface="+mn-ea"/>
                <a:cs typeface="+mn-cs"/>
              </a:rPr>
            </a:br>
            <a:r>
              <a:rPr kumimoji="0" lang="en-US" sz="1600" b="0" i="0" u="none" strike="noStrike" kern="1200" cap="none" spc="0" normalizeH="0" baseline="0" noProof="0" dirty="0">
                <a:ln>
                  <a:noFill/>
                </a:ln>
                <a:solidFill>
                  <a:srgbClr val="000000"/>
                </a:solidFill>
                <a:effectLst/>
                <a:uLnTx/>
                <a:uFillTx/>
                <a:latin typeface="Arial"/>
                <a:ea typeface="+mn-ea"/>
                <a:cs typeface="+mn-cs"/>
              </a:rPr>
              <a:t>add</a:t>
            </a:r>
          </a:p>
        </p:txBody>
      </p:sp>
      <p:sp>
        <p:nvSpPr>
          <p:cNvPr id="8" name="TextBox 7"/>
          <p:cNvSpPr txBox="1"/>
          <p:nvPr/>
        </p:nvSpPr>
        <p:spPr>
          <a:xfrm>
            <a:off x="1828800" y="3352800"/>
            <a:ext cx="457200" cy="36933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rPr>
              <a:t>1</a:t>
            </a:r>
          </a:p>
        </p:txBody>
      </p:sp>
      <p:sp>
        <p:nvSpPr>
          <p:cNvPr id="9" name="TextBox 8"/>
          <p:cNvSpPr txBox="1"/>
          <p:nvPr/>
        </p:nvSpPr>
        <p:spPr>
          <a:xfrm>
            <a:off x="2286000" y="3352800"/>
            <a:ext cx="457200" cy="36933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rPr>
              <a:t>2</a:t>
            </a:r>
          </a:p>
        </p:txBody>
      </p:sp>
      <p:sp>
        <p:nvSpPr>
          <p:cNvPr id="10" name="TextBox 9"/>
          <p:cNvSpPr txBox="1"/>
          <p:nvPr/>
        </p:nvSpPr>
        <p:spPr>
          <a:xfrm>
            <a:off x="2743200" y="3352800"/>
            <a:ext cx="457200" cy="36933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rPr>
              <a:t>3</a:t>
            </a:r>
          </a:p>
        </p:txBody>
      </p:sp>
      <p:sp>
        <p:nvSpPr>
          <p:cNvPr id="11" name="TextBox 10"/>
          <p:cNvSpPr txBox="1"/>
          <p:nvPr/>
        </p:nvSpPr>
        <p:spPr>
          <a:xfrm>
            <a:off x="3200400" y="3352800"/>
            <a:ext cx="457200" cy="36933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rPr>
              <a:t>4</a:t>
            </a:r>
          </a:p>
        </p:txBody>
      </p:sp>
      <p:sp>
        <p:nvSpPr>
          <p:cNvPr id="12" name="TextBox 11"/>
          <p:cNvSpPr txBox="1"/>
          <p:nvPr/>
        </p:nvSpPr>
        <p:spPr>
          <a:xfrm>
            <a:off x="3657600" y="3352800"/>
            <a:ext cx="533400" cy="36933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rPr>
              <a:t>5</a:t>
            </a:r>
          </a:p>
        </p:txBody>
      </p:sp>
      <p:sp>
        <p:nvSpPr>
          <p:cNvPr id="13" name="TextBox 12"/>
          <p:cNvSpPr txBox="1"/>
          <p:nvPr/>
        </p:nvSpPr>
        <p:spPr>
          <a:xfrm>
            <a:off x="4191000" y="3352800"/>
            <a:ext cx="533400" cy="36933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rPr>
              <a:t>6</a:t>
            </a:r>
          </a:p>
        </p:txBody>
      </p:sp>
      <p:sp>
        <p:nvSpPr>
          <p:cNvPr id="16" name="Rectangle 15"/>
          <p:cNvSpPr/>
          <p:nvPr/>
        </p:nvSpPr>
        <p:spPr>
          <a:xfrm>
            <a:off x="3657600" y="3733800"/>
            <a:ext cx="533400" cy="4572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9144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3</a:t>
            </a:r>
            <a:br>
              <a:rPr kumimoji="0" lang="en-US" sz="1600" b="0" i="0" u="none" strike="noStrike" kern="1200" cap="none" spc="0" normalizeH="0" baseline="0" noProof="0" dirty="0">
                <a:ln>
                  <a:noFill/>
                </a:ln>
                <a:solidFill>
                  <a:srgbClr val="000000"/>
                </a:solidFill>
                <a:effectLst/>
                <a:uLnTx/>
                <a:uFillTx/>
                <a:latin typeface="Arial"/>
                <a:ea typeface="+mn-ea"/>
                <a:cs typeface="+mn-cs"/>
              </a:rPr>
            </a:br>
            <a:r>
              <a:rPr kumimoji="0" lang="en-US" sz="1600" b="0" i="0" u="none" strike="noStrike" kern="1200" cap="none" spc="0" normalizeH="0" baseline="0" noProof="0" dirty="0" err="1">
                <a:ln>
                  <a:noFill/>
                </a:ln>
                <a:solidFill>
                  <a:srgbClr val="000000"/>
                </a:solidFill>
                <a:effectLst/>
                <a:uLnTx/>
                <a:uFillTx/>
                <a:latin typeface="Arial"/>
                <a:ea typeface="+mn-ea"/>
                <a:cs typeface="+mn-cs"/>
              </a:rPr>
              <a:t>jmp</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17" name="Rectangle 16"/>
          <p:cNvSpPr/>
          <p:nvPr/>
        </p:nvSpPr>
        <p:spPr>
          <a:xfrm>
            <a:off x="2286000" y="3733800"/>
            <a:ext cx="457200" cy="4572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9144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br>
              <a:rPr kumimoji="0" lang="en-US" sz="1600" b="0" i="0" u="none" strike="noStrike" kern="1200" cap="none" spc="0" normalizeH="0" baseline="0" noProof="0" dirty="0">
                <a:ln>
                  <a:noFill/>
                </a:ln>
                <a:solidFill>
                  <a:srgbClr val="000000"/>
                </a:solidFill>
                <a:effectLst/>
                <a:uLnTx/>
                <a:uFillTx/>
                <a:latin typeface="Arial"/>
                <a:ea typeface="+mn-ea"/>
                <a:cs typeface="+mn-cs"/>
              </a:rPr>
            </a:br>
            <a:r>
              <a:rPr kumimoji="0" lang="en-US" sz="1600" b="0" i="0" u="none" strike="noStrike" kern="1200" cap="none" spc="0" normalizeH="0" baseline="0" noProof="0" dirty="0" err="1">
                <a:ln>
                  <a:noFill/>
                </a:ln>
                <a:solidFill>
                  <a:srgbClr val="000000"/>
                </a:solidFill>
                <a:effectLst/>
                <a:uLnTx/>
                <a:uFillTx/>
                <a:latin typeface="Arial"/>
                <a:ea typeface="+mn-ea"/>
                <a:cs typeface="+mn-cs"/>
              </a:rPr>
              <a:t>cmp</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18" name="Rectangle 17"/>
          <p:cNvSpPr/>
          <p:nvPr/>
        </p:nvSpPr>
        <p:spPr>
          <a:xfrm>
            <a:off x="2743200" y="3733800"/>
            <a:ext cx="457200" cy="4572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9144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br>
              <a:rPr kumimoji="0" lang="en-US" sz="1600" b="0" i="0" u="none" strike="noStrike" kern="1200" cap="none" spc="0" normalizeH="0" baseline="0" noProof="0" dirty="0">
                <a:ln>
                  <a:noFill/>
                </a:ln>
                <a:solidFill>
                  <a:srgbClr val="000000"/>
                </a:solidFill>
                <a:effectLst/>
                <a:uLnTx/>
                <a:uFillTx/>
                <a:latin typeface="Arial"/>
                <a:ea typeface="+mn-ea"/>
                <a:cs typeface="+mn-cs"/>
              </a:rPr>
            </a:br>
            <a:r>
              <a:rPr kumimoji="0" lang="en-US" sz="1600" b="0" i="0" u="none" strike="noStrike" kern="1200" cap="none" spc="0" normalizeH="0" baseline="0" noProof="0" dirty="0">
                <a:ln>
                  <a:noFill/>
                </a:ln>
                <a:solidFill>
                  <a:srgbClr val="000000"/>
                </a:solidFill>
                <a:effectLst/>
                <a:uLnTx/>
                <a:uFillTx/>
                <a:latin typeface="Arial"/>
                <a:ea typeface="+mn-ea"/>
                <a:cs typeface="+mn-cs"/>
              </a:rPr>
              <a:t>ret</a:t>
            </a:r>
          </a:p>
        </p:txBody>
      </p:sp>
      <p:sp>
        <p:nvSpPr>
          <p:cNvPr id="19" name="Rectangle 18"/>
          <p:cNvSpPr/>
          <p:nvPr/>
        </p:nvSpPr>
        <p:spPr>
          <a:xfrm>
            <a:off x="3200400" y="3733800"/>
            <a:ext cx="457200" cy="457200"/>
          </a:xfrm>
          <a:prstGeom prst="rect">
            <a:avLst/>
          </a:prstGeom>
          <a:solidFill>
            <a:srgbClr val="FFFF9B"/>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9144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2</a:t>
            </a:r>
            <a:br>
              <a:rPr kumimoji="0" lang="en-US" sz="1600" b="0" i="0" u="none" strike="noStrike" kern="1200" cap="none" spc="0" normalizeH="0" baseline="0" noProof="0" dirty="0">
                <a:ln>
                  <a:noFill/>
                </a:ln>
                <a:solidFill>
                  <a:srgbClr val="000000"/>
                </a:solidFill>
                <a:effectLst/>
                <a:uLnTx/>
                <a:uFillTx/>
                <a:latin typeface="Arial"/>
                <a:ea typeface="+mn-ea"/>
                <a:cs typeface="+mn-cs"/>
              </a:rPr>
            </a:br>
            <a:r>
              <a:rPr kumimoji="0" lang="en-US" sz="1600" b="0" i="0" u="none" strike="noStrike" kern="1200" cap="none" spc="0" normalizeH="0" baseline="0" noProof="0" dirty="0" err="1">
                <a:ln>
                  <a:noFill/>
                </a:ln>
                <a:solidFill>
                  <a:srgbClr val="000000"/>
                </a:solidFill>
                <a:effectLst/>
                <a:uLnTx/>
                <a:uFillTx/>
                <a:latin typeface="Arial"/>
                <a:ea typeface="+mn-ea"/>
                <a:cs typeface="+mn-cs"/>
              </a:rPr>
              <a:t>mov</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20" name="Rectangle 19"/>
          <p:cNvSpPr/>
          <p:nvPr/>
        </p:nvSpPr>
        <p:spPr>
          <a:xfrm>
            <a:off x="4191000" y="3733800"/>
            <a:ext cx="533400" cy="4572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9144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3</a:t>
            </a:r>
            <a:br>
              <a:rPr kumimoji="0" lang="en-US" sz="1600" b="0" i="0" u="none" strike="noStrike" kern="1200" cap="none" spc="0" normalizeH="0" baseline="0" noProof="0" dirty="0">
                <a:ln>
                  <a:noFill/>
                </a:ln>
                <a:solidFill>
                  <a:srgbClr val="000000"/>
                </a:solidFill>
                <a:effectLst/>
                <a:uLnTx/>
                <a:uFillTx/>
                <a:latin typeface="Arial"/>
                <a:ea typeface="+mn-ea"/>
                <a:cs typeface="+mn-cs"/>
              </a:rPr>
            </a:br>
            <a:r>
              <a:rPr kumimoji="0" lang="en-US" sz="1600" b="0" i="0" u="none" strike="noStrike" kern="1200" cap="none" spc="0" normalizeH="0" baseline="0" noProof="0" dirty="0">
                <a:ln>
                  <a:noFill/>
                </a:ln>
                <a:solidFill>
                  <a:srgbClr val="000000"/>
                </a:solidFill>
                <a:effectLst/>
                <a:uLnTx/>
                <a:uFillTx/>
                <a:latin typeface="Arial"/>
                <a:ea typeface="+mn-ea"/>
                <a:cs typeface="+mn-cs"/>
              </a:rPr>
              <a:t>div</a:t>
            </a:r>
          </a:p>
        </p:txBody>
      </p:sp>
      <p:sp>
        <p:nvSpPr>
          <p:cNvPr id="21" name="Rectangle 20"/>
          <p:cNvSpPr/>
          <p:nvPr/>
        </p:nvSpPr>
        <p:spPr>
          <a:xfrm>
            <a:off x="4191000" y="4343400"/>
            <a:ext cx="533400" cy="457200"/>
          </a:xfrm>
          <a:prstGeom prst="rect">
            <a:avLst/>
          </a:prstGeom>
          <a:solidFill>
            <a:srgbClr val="FFC3CE"/>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9144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4</a:t>
            </a:r>
            <a:br>
              <a:rPr kumimoji="0" lang="en-US" sz="1600" b="0" i="0" u="none" strike="noStrike" kern="1200" cap="none" spc="0" normalizeH="0" baseline="0" noProof="0" dirty="0">
                <a:ln>
                  <a:noFill/>
                </a:ln>
                <a:solidFill>
                  <a:srgbClr val="000000"/>
                </a:solidFill>
                <a:effectLst/>
                <a:uLnTx/>
                <a:uFillTx/>
                <a:latin typeface="Arial"/>
                <a:ea typeface="+mn-ea"/>
                <a:cs typeface="+mn-cs"/>
              </a:rPr>
            </a:br>
            <a:r>
              <a:rPr kumimoji="0" lang="en-US" sz="1600" b="0" i="0" u="none" strike="noStrike" kern="1200" cap="none" spc="0" normalizeH="0" baseline="0" noProof="0" dirty="0">
                <a:ln>
                  <a:noFill/>
                </a:ln>
                <a:solidFill>
                  <a:srgbClr val="000000"/>
                </a:solidFill>
                <a:effectLst/>
                <a:uLnTx/>
                <a:uFillTx/>
                <a:latin typeface="Arial"/>
                <a:ea typeface="+mn-ea"/>
                <a:cs typeface="+mn-cs"/>
              </a:rPr>
              <a:t>sub</a:t>
            </a:r>
          </a:p>
        </p:txBody>
      </p:sp>
      <p:sp>
        <p:nvSpPr>
          <p:cNvPr id="23" name="Rectangle 22"/>
          <p:cNvSpPr/>
          <p:nvPr/>
        </p:nvSpPr>
        <p:spPr>
          <a:xfrm>
            <a:off x="1828800" y="4343400"/>
            <a:ext cx="457200" cy="4572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9144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br>
              <a:rPr kumimoji="0" lang="en-US" sz="1600" b="0" i="0" u="none" strike="noStrike" kern="1200" cap="none" spc="0" normalizeH="0" baseline="0" noProof="0" dirty="0">
                <a:ln>
                  <a:noFill/>
                </a:ln>
                <a:solidFill>
                  <a:srgbClr val="000000"/>
                </a:solidFill>
                <a:effectLst/>
                <a:uLnTx/>
                <a:uFillTx/>
                <a:latin typeface="Arial"/>
                <a:ea typeface="+mn-ea"/>
                <a:cs typeface="+mn-cs"/>
              </a:rPr>
            </a:br>
            <a:r>
              <a:rPr kumimoji="0" lang="en-US" sz="1600" b="0" i="0" u="none" strike="noStrike" kern="1200" cap="none" spc="0" normalizeH="0" baseline="0" noProof="0" dirty="0">
                <a:ln>
                  <a:noFill/>
                </a:ln>
                <a:solidFill>
                  <a:srgbClr val="000000"/>
                </a:solidFill>
                <a:effectLst/>
                <a:uLnTx/>
                <a:uFillTx/>
                <a:latin typeface="Arial"/>
                <a:ea typeface="+mn-ea"/>
                <a:cs typeface="+mn-cs"/>
              </a:rPr>
              <a:t>add</a:t>
            </a:r>
          </a:p>
        </p:txBody>
      </p:sp>
      <p:sp>
        <p:nvSpPr>
          <p:cNvPr id="24" name="Rectangle 23"/>
          <p:cNvSpPr/>
          <p:nvPr/>
        </p:nvSpPr>
        <p:spPr>
          <a:xfrm>
            <a:off x="3657600" y="4343400"/>
            <a:ext cx="533400" cy="4572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9144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3</a:t>
            </a:r>
            <a:br>
              <a:rPr kumimoji="0" lang="en-US" sz="1600" b="0" i="0" u="none" strike="noStrike" kern="1200" cap="none" spc="0" normalizeH="0" baseline="0" noProof="0" dirty="0">
                <a:ln>
                  <a:noFill/>
                </a:ln>
                <a:solidFill>
                  <a:srgbClr val="000000"/>
                </a:solidFill>
                <a:effectLst/>
                <a:uLnTx/>
                <a:uFillTx/>
                <a:latin typeface="Arial"/>
                <a:ea typeface="+mn-ea"/>
                <a:cs typeface="+mn-cs"/>
              </a:rPr>
            </a:br>
            <a:r>
              <a:rPr kumimoji="0" lang="en-US" sz="1600" b="0" i="0" u="none" strike="noStrike" kern="1200" cap="none" spc="0" normalizeH="0" baseline="0" noProof="0" dirty="0" err="1">
                <a:ln>
                  <a:noFill/>
                </a:ln>
                <a:solidFill>
                  <a:srgbClr val="000000"/>
                </a:solidFill>
                <a:effectLst/>
                <a:uLnTx/>
                <a:uFillTx/>
                <a:latin typeface="Arial"/>
                <a:ea typeface="+mn-ea"/>
                <a:cs typeface="+mn-cs"/>
              </a:rPr>
              <a:t>jmp</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25" name="Rectangle 24"/>
          <p:cNvSpPr/>
          <p:nvPr/>
        </p:nvSpPr>
        <p:spPr>
          <a:xfrm>
            <a:off x="2286000" y="4343400"/>
            <a:ext cx="457200" cy="4572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9144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br>
              <a:rPr kumimoji="0" lang="en-US" sz="1600" b="0" i="0" u="none" strike="noStrike" kern="1200" cap="none" spc="0" normalizeH="0" baseline="0" noProof="0" dirty="0">
                <a:ln>
                  <a:noFill/>
                </a:ln>
                <a:solidFill>
                  <a:srgbClr val="000000"/>
                </a:solidFill>
                <a:effectLst/>
                <a:uLnTx/>
                <a:uFillTx/>
                <a:latin typeface="Arial"/>
                <a:ea typeface="+mn-ea"/>
                <a:cs typeface="+mn-cs"/>
              </a:rPr>
            </a:br>
            <a:r>
              <a:rPr kumimoji="0" lang="en-US" sz="1600" b="0" i="0" u="none" strike="noStrike" kern="1200" cap="none" spc="0" normalizeH="0" baseline="0" noProof="0" dirty="0" err="1">
                <a:ln>
                  <a:noFill/>
                </a:ln>
                <a:solidFill>
                  <a:srgbClr val="000000"/>
                </a:solidFill>
                <a:effectLst/>
                <a:uLnTx/>
                <a:uFillTx/>
                <a:latin typeface="Arial"/>
                <a:ea typeface="+mn-ea"/>
                <a:cs typeface="+mn-cs"/>
              </a:rPr>
              <a:t>cmp</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26" name="Rectangle 25"/>
          <p:cNvSpPr/>
          <p:nvPr/>
        </p:nvSpPr>
        <p:spPr>
          <a:xfrm>
            <a:off x="2743200" y="4343400"/>
            <a:ext cx="457200" cy="4572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9144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br>
              <a:rPr kumimoji="0" lang="en-US" sz="1600" b="0" i="0" u="none" strike="noStrike" kern="1200" cap="none" spc="0" normalizeH="0" baseline="0" noProof="0" dirty="0">
                <a:ln>
                  <a:noFill/>
                </a:ln>
                <a:solidFill>
                  <a:srgbClr val="000000"/>
                </a:solidFill>
                <a:effectLst/>
                <a:uLnTx/>
                <a:uFillTx/>
                <a:latin typeface="Arial"/>
                <a:ea typeface="+mn-ea"/>
                <a:cs typeface="+mn-cs"/>
              </a:rPr>
            </a:br>
            <a:r>
              <a:rPr kumimoji="0" lang="en-US" sz="1600" b="0" i="0" u="none" strike="noStrike" kern="1200" cap="none" spc="0" normalizeH="0" baseline="0" noProof="0" dirty="0">
                <a:ln>
                  <a:noFill/>
                </a:ln>
                <a:solidFill>
                  <a:srgbClr val="000000"/>
                </a:solidFill>
                <a:effectLst/>
                <a:uLnTx/>
                <a:uFillTx/>
                <a:latin typeface="Arial"/>
                <a:ea typeface="+mn-ea"/>
                <a:cs typeface="+mn-cs"/>
              </a:rPr>
              <a:t>ret</a:t>
            </a:r>
          </a:p>
        </p:txBody>
      </p:sp>
      <p:sp>
        <p:nvSpPr>
          <p:cNvPr id="27" name="Rectangle 26"/>
          <p:cNvSpPr/>
          <p:nvPr/>
        </p:nvSpPr>
        <p:spPr>
          <a:xfrm>
            <a:off x="3200400" y="4343400"/>
            <a:ext cx="457200" cy="457200"/>
          </a:xfrm>
          <a:prstGeom prst="rect">
            <a:avLst/>
          </a:prstGeom>
          <a:solidFill>
            <a:srgbClr val="FFFF9B"/>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9144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2</a:t>
            </a:r>
            <a:br>
              <a:rPr kumimoji="0" lang="en-US" sz="1600" b="0" i="0" u="none" strike="noStrike" kern="1200" cap="none" spc="0" normalizeH="0" baseline="0" noProof="0" dirty="0">
                <a:ln>
                  <a:noFill/>
                </a:ln>
                <a:solidFill>
                  <a:srgbClr val="000000"/>
                </a:solidFill>
                <a:effectLst/>
                <a:uLnTx/>
                <a:uFillTx/>
                <a:latin typeface="Arial"/>
                <a:ea typeface="+mn-ea"/>
                <a:cs typeface="+mn-cs"/>
              </a:rPr>
            </a:br>
            <a:r>
              <a:rPr kumimoji="0" lang="en-US" sz="1600" b="0" i="0" u="none" strike="noStrike" kern="1200" cap="none" spc="0" normalizeH="0" baseline="0" noProof="0" dirty="0" err="1">
                <a:ln>
                  <a:noFill/>
                </a:ln>
                <a:solidFill>
                  <a:srgbClr val="000000"/>
                </a:solidFill>
                <a:effectLst/>
                <a:uLnTx/>
                <a:uFillTx/>
                <a:latin typeface="Arial"/>
                <a:ea typeface="+mn-ea"/>
                <a:cs typeface="+mn-cs"/>
              </a:rPr>
              <a:t>mov</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305875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36653"/>
            <a:ext cx="7620000" cy="6719747"/>
          </a:xfrm>
          <a:prstGeom prst="rect">
            <a:avLst/>
          </a:prstGeom>
        </p:spPr>
      </p:pic>
    </p:spTree>
    <p:extLst>
      <p:ext uri="{BB962C8B-B14F-4D97-AF65-F5344CB8AC3E}">
        <p14:creationId xmlns:p14="http://schemas.microsoft.com/office/powerpoint/2010/main" val="249925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0E845F-B9CE-704C-B77C-5D8046585F44}"/>
              </a:ext>
            </a:extLst>
          </p:cNvPr>
          <p:cNvSpPr>
            <a:spLocks noGrp="1"/>
          </p:cNvSpPr>
          <p:nvPr>
            <p:ph type="title"/>
          </p:nvPr>
        </p:nvSpPr>
        <p:spPr/>
        <p:txBody>
          <a:bodyPr/>
          <a:lstStyle/>
          <a:p>
            <a:pPr algn="ctr"/>
            <a:r>
              <a:rPr lang="en-US" dirty="0"/>
              <a:t>Raft</a:t>
            </a:r>
          </a:p>
        </p:txBody>
      </p:sp>
      <p:pic>
        <p:nvPicPr>
          <p:cNvPr id="4" name="Picture 3">
            <a:extLst>
              <a:ext uri="{FF2B5EF4-FFF2-40B4-BE49-F238E27FC236}">
                <a16:creationId xmlns:a16="http://schemas.microsoft.com/office/drawing/2014/main" id="{A509C0D9-5A0F-4A40-AFBF-54EF3247751B}"/>
              </a:ext>
            </a:extLst>
          </p:cNvPr>
          <p:cNvPicPr>
            <a:picLocks noChangeAspect="1"/>
          </p:cNvPicPr>
          <p:nvPr/>
        </p:nvPicPr>
        <p:blipFill>
          <a:blip r:embed="rId2"/>
          <a:stretch>
            <a:fillRect/>
          </a:stretch>
        </p:blipFill>
        <p:spPr>
          <a:xfrm>
            <a:off x="341312" y="1376205"/>
            <a:ext cx="8458200" cy="5481795"/>
          </a:xfrm>
          <a:prstGeom prst="rect">
            <a:avLst/>
          </a:prstGeom>
        </p:spPr>
      </p:pic>
    </p:spTree>
    <p:extLst>
      <p:ext uri="{BB962C8B-B14F-4D97-AF65-F5344CB8AC3E}">
        <p14:creationId xmlns:p14="http://schemas.microsoft.com/office/powerpoint/2010/main" val="3507436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E86B2-88C6-FF4C-84F2-971CF05DD6B3}"/>
              </a:ext>
            </a:extLst>
          </p:cNvPr>
          <p:cNvSpPr>
            <a:spLocks noGrp="1"/>
          </p:cNvSpPr>
          <p:nvPr>
            <p:ph type="title"/>
          </p:nvPr>
        </p:nvSpPr>
        <p:spPr/>
        <p:txBody>
          <a:bodyPr/>
          <a:lstStyle/>
          <a:p>
            <a:r>
              <a:rPr lang="en-US" dirty="0"/>
              <a:t>RSM consensus: stuff to know</a:t>
            </a:r>
          </a:p>
        </p:txBody>
      </p:sp>
      <p:sp>
        <p:nvSpPr>
          <p:cNvPr id="3" name="Content Placeholder 2">
            <a:extLst>
              <a:ext uri="{FF2B5EF4-FFF2-40B4-BE49-F238E27FC236}">
                <a16:creationId xmlns:a16="http://schemas.microsoft.com/office/drawing/2014/main" id="{2D49C80C-FBC9-4F4B-B2E2-C93CE94306D9}"/>
              </a:ext>
            </a:extLst>
          </p:cNvPr>
          <p:cNvSpPr>
            <a:spLocks noGrp="1"/>
          </p:cNvSpPr>
          <p:nvPr>
            <p:ph idx="1"/>
          </p:nvPr>
        </p:nvSpPr>
        <p:spPr/>
        <p:txBody>
          <a:bodyPr/>
          <a:lstStyle/>
          <a:p>
            <a:r>
              <a:rPr lang="en-US" sz="2400" b="0" dirty="0"/>
              <a:t>At most one </a:t>
            </a:r>
            <a:r>
              <a:rPr lang="en-US" sz="2400" dirty="0"/>
              <a:t>viable</a:t>
            </a:r>
            <a:r>
              <a:rPr lang="en-US" sz="2400" b="0" dirty="0"/>
              <a:t> leader at at any given time.</a:t>
            </a:r>
          </a:p>
          <a:p>
            <a:pPr lvl="1"/>
            <a:r>
              <a:rPr lang="en-US" sz="2000" b="0" dirty="0"/>
              <a:t>There might be multiple nodes in LEADER state, but at most one has a functioning quorum that can commit entries.</a:t>
            </a:r>
          </a:p>
          <a:p>
            <a:r>
              <a:rPr lang="en-US" sz="2400" dirty="0"/>
              <a:t>Safety</a:t>
            </a:r>
            <a:r>
              <a:rPr lang="en-US" sz="2400" b="0" dirty="0"/>
              <a:t>: the leader protects/preserves committed history.</a:t>
            </a:r>
          </a:p>
          <a:p>
            <a:pPr lvl="1"/>
            <a:r>
              <a:rPr lang="en-US" sz="2000" b="0" dirty="0"/>
              <a:t>Monotonic terms and quorum rules make it work, always.</a:t>
            </a:r>
          </a:p>
          <a:p>
            <a:r>
              <a:rPr lang="en-US" sz="2400" b="0" dirty="0"/>
              <a:t>Election and commitment require a majority/quorum of the full configured group, not just of those present.</a:t>
            </a:r>
          </a:p>
          <a:p>
            <a:pPr lvl="1"/>
            <a:r>
              <a:rPr lang="en-US" sz="2000" b="0" dirty="0"/>
              <a:t>Quorum is key to preserving consistency/safety under partition.</a:t>
            </a:r>
          </a:p>
          <a:p>
            <a:r>
              <a:rPr lang="en-US" sz="2400" dirty="0"/>
              <a:t>Not for scale</a:t>
            </a:r>
            <a:r>
              <a:rPr lang="en-US" sz="2400" b="0" dirty="0"/>
              <a:t>.  Adding replicas to an RSM group makes you do more work, but work doesn’t get done any faster.</a:t>
            </a:r>
          </a:p>
        </p:txBody>
      </p:sp>
    </p:spTree>
    <p:extLst>
      <p:ext uri="{BB962C8B-B14F-4D97-AF65-F5344CB8AC3E}">
        <p14:creationId xmlns:p14="http://schemas.microsoft.com/office/powerpoint/2010/main" val="2036330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dirty="0">
                <a:latin typeface="Arial" charset="0"/>
                <a:ea typeface="ＭＳ Ｐゴシック" charset="0"/>
              </a:rPr>
              <a:t>Summary</a:t>
            </a:r>
          </a:p>
        </p:txBody>
      </p:sp>
      <p:sp>
        <p:nvSpPr>
          <p:cNvPr id="95235" name="Content Placeholder 2"/>
          <p:cNvSpPr>
            <a:spLocks noGrp="1"/>
          </p:cNvSpPr>
          <p:nvPr>
            <p:ph idx="1"/>
          </p:nvPr>
        </p:nvSpPr>
        <p:spPr/>
        <p:txBody>
          <a:bodyPr/>
          <a:lstStyle/>
          <a:p>
            <a:r>
              <a:rPr lang="en-US" sz="2400" b="0" dirty="0">
                <a:latin typeface="Arial" charset="0"/>
                <a:ea typeface="ＭＳ Ｐゴシック" charset="0"/>
              </a:rPr>
              <a:t>Leader/master coordinates, </a:t>
            </a:r>
            <a:r>
              <a:rPr lang="en-US" sz="2400" dirty="0">
                <a:latin typeface="Arial" charset="0"/>
                <a:ea typeface="ＭＳ Ｐゴシック" charset="0"/>
              </a:rPr>
              <a:t>dictates consensus</a:t>
            </a:r>
          </a:p>
          <a:p>
            <a:pPr lvl="1"/>
            <a:r>
              <a:rPr lang="en-US" sz="2000" b="0" dirty="0">
                <a:latin typeface="Arial" charset="0"/>
                <a:ea typeface="ＭＳ Ｐゴシック" charset="0"/>
              </a:rPr>
              <a:t>View the service as a </a:t>
            </a:r>
            <a:r>
              <a:rPr lang="en-US" sz="2000" dirty="0">
                <a:latin typeface="Arial" charset="0"/>
                <a:ea typeface="ＭＳ Ｐゴシック" charset="0"/>
              </a:rPr>
              <a:t>deterministic state machine</a:t>
            </a:r>
            <a:r>
              <a:rPr lang="en-US" sz="2000" b="0" dirty="0">
                <a:latin typeface="Arial" charset="0"/>
                <a:ea typeface="ＭＳ Ｐゴシック" charset="0"/>
              </a:rPr>
              <a:t>.</a:t>
            </a:r>
          </a:p>
          <a:p>
            <a:pPr lvl="1"/>
            <a:r>
              <a:rPr lang="en-US" sz="2000" b="0" dirty="0">
                <a:latin typeface="Arial" charset="0"/>
                <a:ea typeface="ＭＳ Ｐゴシック" charset="0"/>
              </a:rPr>
              <a:t>Master (also called “primary”) dictates order of client operations.</a:t>
            </a:r>
          </a:p>
          <a:p>
            <a:pPr lvl="1"/>
            <a:r>
              <a:rPr lang="en-US" sz="2000" b="0" dirty="0">
                <a:latin typeface="Arial" charset="0"/>
                <a:ea typeface="ＭＳ Ｐゴシック" charset="0"/>
                <a:sym typeface="Wingdings"/>
              </a:rPr>
              <a:t> </a:t>
            </a:r>
            <a:r>
              <a:rPr lang="en-US" sz="2000" b="0" dirty="0">
                <a:latin typeface="Arial" charset="0"/>
                <a:ea typeface="ＭＳ Ｐゴシック" charset="0"/>
              </a:rPr>
              <a:t>All non-faulty replicas reach the same state.</a:t>
            </a:r>
          </a:p>
          <a:p>
            <a:r>
              <a:rPr lang="en-US" sz="2400" b="0" dirty="0">
                <a:latin typeface="Arial" charset="0"/>
                <a:ea typeface="ＭＳ Ｐゴシック" charset="0"/>
              </a:rPr>
              <a:t>Remaining problem: </a:t>
            </a:r>
            <a:r>
              <a:rPr lang="en-US" sz="2400" dirty="0">
                <a:latin typeface="Arial" charset="0"/>
                <a:ea typeface="ＭＳ Ｐゴシック" charset="0"/>
              </a:rPr>
              <a:t>who is the leader</a:t>
            </a:r>
            <a:r>
              <a:rPr lang="en-US" sz="2400" b="0" dirty="0">
                <a:latin typeface="Arial" charset="0"/>
                <a:ea typeface="ＭＳ Ｐゴシック" charset="0"/>
              </a:rPr>
              <a:t>?</a:t>
            </a:r>
          </a:p>
          <a:p>
            <a:pPr lvl="1"/>
            <a:r>
              <a:rPr lang="en-US" sz="2000" b="0" dirty="0">
                <a:latin typeface="Arial" charset="0"/>
                <a:ea typeface="ＭＳ Ｐゴシック" charset="0"/>
              </a:rPr>
              <a:t>Leader itself might fail or be isolated by a network partition.</a:t>
            </a:r>
          </a:p>
          <a:p>
            <a:pPr lvl="1"/>
            <a:r>
              <a:rPr lang="en-US" sz="2000" b="0" dirty="0">
                <a:latin typeface="Arial" charset="0"/>
                <a:ea typeface="ＭＳ Ｐゴシック" charset="0"/>
              </a:rPr>
              <a:t>Requires a scheme for “leader election” to choose a new leader.</a:t>
            </a:r>
          </a:p>
          <a:p>
            <a:pPr lvl="1"/>
            <a:r>
              <a:rPr lang="en-US" sz="2000" b="0" dirty="0">
                <a:latin typeface="Arial" charset="0"/>
                <a:ea typeface="ＭＳ Ｐゴシック" charset="0"/>
              </a:rPr>
              <a:t>Consensus is </a:t>
            </a:r>
            <a:r>
              <a:rPr lang="en-US" sz="2000" dirty="0">
                <a:latin typeface="Arial" charset="0"/>
                <a:ea typeface="ＭＳ Ｐゴシック" charset="0"/>
              </a:rPr>
              <a:t>safe</a:t>
            </a:r>
            <a:r>
              <a:rPr lang="en-US" sz="2000" b="0" dirty="0">
                <a:latin typeface="Arial" charset="0"/>
                <a:ea typeface="ＭＳ Ｐゴシック" charset="0"/>
              </a:rPr>
              <a:t> but not </a:t>
            </a:r>
            <a:r>
              <a:rPr lang="en-US" sz="2000" dirty="0">
                <a:latin typeface="Arial" charset="0"/>
                <a:ea typeface="ＭＳ Ｐゴシック" charset="0"/>
              </a:rPr>
              <a:t>live</a:t>
            </a:r>
            <a:r>
              <a:rPr lang="en-US" sz="2000" b="0" dirty="0">
                <a:latin typeface="Arial" charset="0"/>
                <a:ea typeface="ＭＳ Ｐゴシック" charset="0"/>
              </a:rPr>
              <a:t>: in the worst case (multiple repeated failures) it might not terminate.</a:t>
            </a:r>
          </a:p>
          <a:p>
            <a:pPr lvl="1"/>
            <a:r>
              <a:rPr lang="en-US" sz="2000" b="0" dirty="0">
                <a:latin typeface="Arial" charset="0"/>
                <a:ea typeface="ＭＳ Ｐゴシック" charset="0"/>
              </a:rPr>
              <a:t>But in practice Consensus gets the job done…if it can be done.</a:t>
            </a:r>
          </a:p>
        </p:txBody>
      </p:sp>
    </p:spTree>
    <p:extLst>
      <p:ext uri="{BB962C8B-B14F-4D97-AF65-F5344CB8AC3E}">
        <p14:creationId xmlns:p14="http://schemas.microsoft.com/office/powerpoint/2010/main" val="3190835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1"/>
            <a:ext cx="8229600" cy="609600"/>
          </a:xfrm>
        </p:spPr>
        <p:txBody>
          <a:bodyPr/>
          <a:lstStyle/>
          <a:p>
            <a:pPr marL="0" indent="0">
              <a:buNone/>
            </a:pPr>
            <a:r>
              <a:rPr lang="en-US" dirty="0"/>
              <a:t>Leader changes can result in log inconsistencies:</a:t>
            </a:r>
          </a:p>
        </p:txBody>
      </p:sp>
      <p:sp>
        <p:nvSpPr>
          <p:cNvPr id="3" name="Date Placeholder 2"/>
          <p:cNvSpPr>
            <a:spLocks noGrp="1"/>
          </p:cNvSpPr>
          <p:nvPr>
            <p:ph type="dt" sz="half" idx="10"/>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7F7F7F"/>
                </a:solidFill>
                <a:effectLst/>
                <a:uLnTx/>
                <a:uFillTx/>
                <a:latin typeface="Arial" charset="0"/>
                <a:ea typeface="ＭＳ Ｐゴシック" charset="0"/>
              </a:rPr>
              <a:t>March 3, 2013</a:t>
            </a:r>
            <a:endParaRPr kumimoji="0" lang="en-US" sz="1000" b="0" i="0" u="none" strike="noStrike" kern="1200" cap="none" spc="0" normalizeH="0" baseline="0" noProof="0" dirty="0">
              <a:ln>
                <a:noFill/>
              </a:ln>
              <a:solidFill>
                <a:srgbClr val="7F7F7F"/>
              </a:solidFill>
              <a:effectLst/>
              <a:uLnTx/>
              <a:uFillTx/>
              <a:latin typeface="Arial" charset="0"/>
              <a:ea typeface="ＭＳ Ｐゴシック" charset="0"/>
            </a:endParaRPr>
          </a:p>
        </p:txBody>
      </p:sp>
      <p:sp>
        <p:nvSpPr>
          <p:cNvPr id="4" name="Footer Placeholder 3"/>
          <p:cNvSpPr>
            <a:spLocks noGrp="1"/>
          </p:cNvSpPr>
          <p:nvPr>
            <p:ph type="ftr" sz="quarter" idx="11"/>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7F7F7F"/>
                </a:solidFill>
                <a:effectLst/>
                <a:uLnTx/>
                <a:uFillTx/>
                <a:latin typeface="Arial" charset="0"/>
                <a:ea typeface="ＭＳ Ｐゴシック" charset="0"/>
              </a:rPr>
              <a:t>Raft Consensus Algorithm</a:t>
            </a:r>
          </a:p>
        </p:txBody>
      </p:sp>
      <p:sp>
        <p:nvSpPr>
          <p:cNvPr id="5" name="Slide Number Placeholder 4"/>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7F7F7F"/>
                </a:solidFill>
                <a:effectLst/>
                <a:uLnTx/>
                <a:uFillTx/>
                <a:latin typeface="Arial" charset="0"/>
                <a:ea typeface="ＭＳ Ｐゴシック" charset="0"/>
              </a:rPr>
              <a:t>Slide </a:t>
            </a:r>
            <a:fld id="{E2162002-2512-45FD-82AF-2FE8F2E91859}" type="slidenum">
              <a:rPr kumimoji="0" lang="en-US" sz="1000" b="0" i="0" u="none" strike="noStrike" kern="1200" cap="none" spc="0" normalizeH="0" baseline="0" noProof="0">
                <a:ln>
                  <a:noFill/>
                </a:ln>
                <a:solidFill>
                  <a:srgbClr val="7F7F7F"/>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32</a:t>
            </a:fld>
            <a:endParaRPr kumimoji="0" lang="en-US" sz="1000" b="0" i="0" u="none" strike="noStrike" kern="1200" cap="none" spc="0" normalizeH="0" baseline="0" noProof="0">
              <a:ln>
                <a:noFill/>
              </a:ln>
              <a:solidFill>
                <a:srgbClr val="7F7F7F"/>
              </a:solidFill>
              <a:effectLst/>
              <a:uLnTx/>
              <a:uFillTx/>
              <a:latin typeface="Arial" charset="0"/>
              <a:ea typeface="ＭＳ Ｐゴシック" charset="0"/>
            </a:endParaRPr>
          </a:p>
        </p:txBody>
      </p:sp>
      <p:sp>
        <p:nvSpPr>
          <p:cNvPr id="6" name="Title 5"/>
          <p:cNvSpPr>
            <a:spLocks noGrp="1"/>
          </p:cNvSpPr>
          <p:nvPr>
            <p:ph type="title"/>
          </p:nvPr>
        </p:nvSpPr>
        <p:spPr/>
        <p:txBody>
          <a:bodyPr/>
          <a:lstStyle/>
          <a:p>
            <a:r>
              <a:rPr lang="en-US" dirty="0"/>
              <a:t>Log Inconsistencies</a:t>
            </a:r>
          </a:p>
        </p:txBody>
      </p:sp>
      <p:sp>
        <p:nvSpPr>
          <p:cNvPr id="8" name="Rectangle 7"/>
          <p:cNvSpPr/>
          <p:nvPr/>
        </p:nvSpPr>
        <p:spPr>
          <a:xfrm>
            <a:off x="2209800" y="220980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p>
        </p:txBody>
      </p:sp>
      <p:sp>
        <p:nvSpPr>
          <p:cNvPr id="9" name="Rectangle 8"/>
          <p:cNvSpPr/>
          <p:nvPr/>
        </p:nvSpPr>
        <p:spPr>
          <a:xfrm>
            <a:off x="3352800" y="2209800"/>
            <a:ext cx="381000" cy="381000"/>
          </a:xfrm>
          <a:prstGeom prst="rect">
            <a:avLst/>
          </a:prstGeom>
          <a:solidFill>
            <a:srgbClr val="FFFF9B"/>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4</a:t>
            </a:r>
          </a:p>
        </p:txBody>
      </p:sp>
      <p:sp>
        <p:nvSpPr>
          <p:cNvPr id="14" name="Rectangle 13"/>
          <p:cNvSpPr/>
          <p:nvPr/>
        </p:nvSpPr>
        <p:spPr>
          <a:xfrm>
            <a:off x="2590800" y="220980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p>
        </p:txBody>
      </p:sp>
      <p:sp>
        <p:nvSpPr>
          <p:cNvPr id="15" name="Rectangle 14"/>
          <p:cNvSpPr/>
          <p:nvPr/>
        </p:nvSpPr>
        <p:spPr>
          <a:xfrm>
            <a:off x="2971800" y="220980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p>
        </p:txBody>
      </p:sp>
      <p:sp>
        <p:nvSpPr>
          <p:cNvPr id="17" name="Rectangle 16"/>
          <p:cNvSpPr/>
          <p:nvPr/>
        </p:nvSpPr>
        <p:spPr>
          <a:xfrm>
            <a:off x="3733800" y="2209800"/>
            <a:ext cx="381000" cy="381000"/>
          </a:xfrm>
          <a:prstGeom prst="rect">
            <a:avLst/>
          </a:prstGeom>
          <a:solidFill>
            <a:srgbClr val="FFFF9B"/>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4</a:t>
            </a:r>
          </a:p>
        </p:txBody>
      </p:sp>
      <p:sp>
        <p:nvSpPr>
          <p:cNvPr id="18" name="Rectangle 17"/>
          <p:cNvSpPr/>
          <p:nvPr/>
        </p:nvSpPr>
        <p:spPr>
          <a:xfrm>
            <a:off x="4114800" y="2209800"/>
            <a:ext cx="381000" cy="381000"/>
          </a:xfrm>
          <a:prstGeom prst="rect">
            <a:avLst/>
          </a:prstGeom>
          <a:solidFill>
            <a:srgbClr val="FFC3CE"/>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5</a:t>
            </a:r>
          </a:p>
        </p:txBody>
      </p:sp>
      <p:sp>
        <p:nvSpPr>
          <p:cNvPr id="19" name="Rectangle 18"/>
          <p:cNvSpPr/>
          <p:nvPr/>
        </p:nvSpPr>
        <p:spPr>
          <a:xfrm>
            <a:off x="4495800" y="2209800"/>
            <a:ext cx="381000" cy="381000"/>
          </a:xfrm>
          <a:prstGeom prst="rect">
            <a:avLst/>
          </a:prstGeom>
          <a:solidFill>
            <a:srgbClr val="FFC3CE"/>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5</a:t>
            </a:r>
          </a:p>
        </p:txBody>
      </p:sp>
      <p:sp>
        <p:nvSpPr>
          <p:cNvPr id="21" name="Rectangle 20"/>
          <p:cNvSpPr/>
          <p:nvPr/>
        </p:nvSpPr>
        <p:spPr>
          <a:xfrm>
            <a:off x="4876800" y="2209800"/>
            <a:ext cx="381000" cy="3810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6</a:t>
            </a:r>
          </a:p>
        </p:txBody>
      </p:sp>
      <p:sp>
        <p:nvSpPr>
          <p:cNvPr id="22" name="Rectangle 21"/>
          <p:cNvSpPr/>
          <p:nvPr/>
        </p:nvSpPr>
        <p:spPr>
          <a:xfrm>
            <a:off x="5257800" y="2209800"/>
            <a:ext cx="381000" cy="3810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6</a:t>
            </a:r>
          </a:p>
        </p:txBody>
      </p:sp>
      <p:sp>
        <p:nvSpPr>
          <p:cNvPr id="23" name="Rectangle 22"/>
          <p:cNvSpPr/>
          <p:nvPr/>
        </p:nvSpPr>
        <p:spPr>
          <a:xfrm>
            <a:off x="5638800" y="2209800"/>
            <a:ext cx="381000" cy="3810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6</a:t>
            </a:r>
          </a:p>
        </p:txBody>
      </p:sp>
      <p:sp>
        <p:nvSpPr>
          <p:cNvPr id="24" name="TextBox 23"/>
          <p:cNvSpPr txBox="1"/>
          <p:nvPr/>
        </p:nvSpPr>
        <p:spPr>
          <a:xfrm>
            <a:off x="2209800" y="1752600"/>
            <a:ext cx="381000" cy="338554"/>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rPr>
              <a:t>1</a:t>
            </a:r>
          </a:p>
        </p:txBody>
      </p:sp>
      <p:sp>
        <p:nvSpPr>
          <p:cNvPr id="25" name="TextBox 24"/>
          <p:cNvSpPr txBox="1"/>
          <p:nvPr/>
        </p:nvSpPr>
        <p:spPr>
          <a:xfrm>
            <a:off x="2590800" y="1752600"/>
            <a:ext cx="381000" cy="338554"/>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rPr>
              <a:t>2</a:t>
            </a:r>
          </a:p>
        </p:txBody>
      </p:sp>
      <p:sp>
        <p:nvSpPr>
          <p:cNvPr id="26" name="TextBox 25"/>
          <p:cNvSpPr txBox="1"/>
          <p:nvPr/>
        </p:nvSpPr>
        <p:spPr>
          <a:xfrm>
            <a:off x="2971800" y="1752600"/>
            <a:ext cx="381000" cy="338554"/>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rPr>
              <a:t>3</a:t>
            </a:r>
          </a:p>
        </p:txBody>
      </p:sp>
      <p:sp>
        <p:nvSpPr>
          <p:cNvPr id="27" name="TextBox 26"/>
          <p:cNvSpPr txBox="1"/>
          <p:nvPr/>
        </p:nvSpPr>
        <p:spPr>
          <a:xfrm>
            <a:off x="3352800" y="1752600"/>
            <a:ext cx="381000" cy="338554"/>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rPr>
              <a:t>4</a:t>
            </a:r>
          </a:p>
        </p:txBody>
      </p:sp>
      <p:sp>
        <p:nvSpPr>
          <p:cNvPr id="28" name="TextBox 27"/>
          <p:cNvSpPr txBox="1"/>
          <p:nvPr/>
        </p:nvSpPr>
        <p:spPr>
          <a:xfrm>
            <a:off x="3733800" y="1752600"/>
            <a:ext cx="381000" cy="338554"/>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rPr>
              <a:t>5</a:t>
            </a:r>
          </a:p>
        </p:txBody>
      </p:sp>
      <p:sp>
        <p:nvSpPr>
          <p:cNvPr id="29" name="TextBox 28"/>
          <p:cNvSpPr txBox="1"/>
          <p:nvPr/>
        </p:nvSpPr>
        <p:spPr>
          <a:xfrm>
            <a:off x="4114800" y="1752600"/>
            <a:ext cx="381000" cy="338554"/>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rPr>
              <a:t>6</a:t>
            </a:r>
          </a:p>
        </p:txBody>
      </p:sp>
      <p:sp>
        <p:nvSpPr>
          <p:cNvPr id="30" name="TextBox 29"/>
          <p:cNvSpPr txBox="1"/>
          <p:nvPr/>
        </p:nvSpPr>
        <p:spPr>
          <a:xfrm>
            <a:off x="4495800" y="1752600"/>
            <a:ext cx="381000" cy="338554"/>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rPr>
              <a:t>7</a:t>
            </a:r>
          </a:p>
        </p:txBody>
      </p:sp>
      <p:sp>
        <p:nvSpPr>
          <p:cNvPr id="31" name="TextBox 30"/>
          <p:cNvSpPr txBox="1"/>
          <p:nvPr/>
        </p:nvSpPr>
        <p:spPr>
          <a:xfrm>
            <a:off x="4876800" y="1752600"/>
            <a:ext cx="381000" cy="338554"/>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rPr>
              <a:t>8</a:t>
            </a:r>
          </a:p>
        </p:txBody>
      </p:sp>
      <p:sp>
        <p:nvSpPr>
          <p:cNvPr id="32" name="TextBox 31"/>
          <p:cNvSpPr txBox="1"/>
          <p:nvPr/>
        </p:nvSpPr>
        <p:spPr>
          <a:xfrm>
            <a:off x="5257800" y="1752600"/>
            <a:ext cx="381000" cy="338554"/>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rPr>
              <a:t>9</a:t>
            </a:r>
          </a:p>
        </p:txBody>
      </p:sp>
      <p:sp>
        <p:nvSpPr>
          <p:cNvPr id="33" name="TextBox 32"/>
          <p:cNvSpPr txBox="1"/>
          <p:nvPr/>
        </p:nvSpPr>
        <p:spPr>
          <a:xfrm>
            <a:off x="5562600" y="1752600"/>
            <a:ext cx="533400" cy="338554"/>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rPr>
              <a:t>10</a:t>
            </a:r>
          </a:p>
        </p:txBody>
      </p:sp>
      <p:sp>
        <p:nvSpPr>
          <p:cNvPr id="34" name="TextBox 33"/>
          <p:cNvSpPr txBox="1"/>
          <p:nvPr/>
        </p:nvSpPr>
        <p:spPr>
          <a:xfrm>
            <a:off x="5943600" y="1752600"/>
            <a:ext cx="533400" cy="338554"/>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rPr>
              <a:t>11</a:t>
            </a:r>
          </a:p>
        </p:txBody>
      </p:sp>
      <p:sp>
        <p:nvSpPr>
          <p:cNvPr id="35" name="TextBox 34"/>
          <p:cNvSpPr txBox="1"/>
          <p:nvPr/>
        </p:nvSpPr>
        <p:spPr>
          <a:xfrm>
            <a:off x="6324600" y="1752600"/>
            <a:ext cx="533400" cy="338554"/>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rial" charset="0"/>
                <a:ea typeface="ＭＳ Ｐゴシック" charset="0"/>
              </a:rPr>
              <a:t>12</a:t>
            </a:r>
          </a:p>
        </p:txBody>
      </p:sp>
      <p:sp>
        <p:nvSpPr>
          <p:cNvPr id="39" name="TextBox 38"/>
          <p:cNvSpPr txBox="1"/>
          <p:nvPr/>
        </p:nvSpPr>
        <p:spPr>
          <a:xfrm>
            <a:off x="304800" y="1795899"/>
            <a:ext cx="1143000" cy="276999"/>
          </a:xfrm>
          <a:prstGeom prst="rect">
            <a:avLst/>
          </a:prstGeom>
          <a:noFill/>
        </p:spPr>
        <p:txBody>
          <a:bodyPr wrap="square" lIns="0" tIns="0" rIns="0" bIns="0"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charset="0"/>
                <a:ea typeface="ＭＳ Ｐゴシック" charset="0"/>
              </a:rPr>
              <a:t>log index</a:t>
            </a:r>
          </a:p>
        </p:txBody>
      </p:sp>
      <p:sp>
        <p:nvSpPr>
          <p:cNvPr id="40" name="TextBox 39"/>
          <p:cNvSpPr txBox="1"/>
          <p:nvPr/>
        </p:nvSpPr>
        <p:spPr>
          <a:xfrm>
            <a:off x="304800" y="2156644"/>
            <a:ext cx="1828800" cy="487313"/>
          </a:xfrm>
          <a:prstGeom prst="rect">
            <a:avLst/>
          </a:prstGeom>
          <a:noFill/>
        </p:spPr>
        <p:txBody>
          <a:bodyPr wrap="square" lIns="0" tIns="0" rIns="0" bIns="0" rtlCol="0">
            <a:spAutoFit/>
          </a:bodyPr>
          <a:lstStyle/>
          <a:p>
            <a:pPr marL="0" marR="0" lvl="0" indent="0" algn="l" defTabSz="457200" rtl="0" eaLnBrk="1" fontAlgn="base" latinLnBrk="0" hangingPunct="1">
              <a:lnSpc>
                <a:spcPts val="19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charset="0"/>
                <a:ea typeface="ＭＳ Ｐゴシック" charset="0"/>
              </a:rPr>
              <a:t>leader for</a:t>
            </a:r>
            <a:br>
              <a:rPr kumimoji="0" lang="en-US" sz="2400" b="0" i="0" u="none" strike="noStrike" kern="1200" cap="none" spc="0" normalizeH="0" baseline="0" noProof="0" dirty="0">
                <a:ln>
                  <a:noFill/>
                </a:ln>
                <a:solidFill>
                  <a:srgbClr val="FFFFFF"/>
                </a:solidFill>
                <a:effectLst/>
                <a:uLnTx/>
                <a:uFillTx/>
                <a:latin typeface="Arial" charset="0"/>
                <a:ea typeface="ＭＳ Ｐゴシック" charset="0"/>
              </a:rPr>
            </a:br>
            <a:r>
              <a:rPr kumimoji="0" lang="en-US" sz="2400" b="0" i="0" u="none" strike="noStrike" kern="1200" cap="none" spc="0" normalizeH="0" baseline="0" noProof="0" dirty="0">
                <a:ln>
                  <a:noFill/>
                </a:ln>
                <a:solidFill>
                  <a:srgbClr val="FFFFFF"/>
                </a:solidFill>
                <a:effectLst/>
                <a:uLnTx/>
                <a:uFillTx/>
                <a:latin typeface="Arial" charset="0"/>
                <a:ea typeface="ＭＳ Ｐゴシック" charset="0"/>
              </a:rPr>
              <a:t>term 8</a:t>
            </a:r>
          </a:p>
        </p:txBody>
      </p:sp>
      <p:sp>
        <p:nvSpPr>
          <p:cNvPr id="41" name="Rectangle 40"/>
          <p:cNvSpPr/>
          <p:nvPr/>
        </p:nvSpPr>
        <p:spPr>
          <a:xfrm>
            <a:off x="2209800" y="289560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p>
        </p:txBody>
      </p:sp>
      <p:sp>
        <p:nvSpPr>
          <p:cNvPr id="42" name="Rectangle 41"/>
          <p:cNvSpPr/>
          <p:nvPr/>
        </p:nvSpPr>
        <p:spPr>
          <a:xfrm>
            <a:off x="3352800" y="2895600"/>
            <a:ext cx="381000" cy="381000"/>
          </a:xfrm>
          <a:prstGeom prst="rect">
            <a:avLst/>
          </a:prstGeom>
          <a:solidFill>
            <a:srgbClr val="FFFF9B"/>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4</a:t>
            </a:r>
          </a:p>
        </p:txBody>
      </p:sp>
      <p:sp>
        <p:nvSpPr>
          <p:cNvPr id="43" name="Rectangle 42"/>
          <p:cNvSpPr/>
          <p:nvPr/>
        </p:nvSpPr>
        <p:spPr>
          <a:xfrm>
            <a:off x="2590800" y="289560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p>
        </p:txBody>
      </p:sp>
      <p:sp>
        <p:nvSpPr>
          <p:cNvPr id="44" name="Rectangle 43"/>
          <p:cNvSpPr/>
          <p:nvPr/>
        </p:nvSpPr>
        <p:spPr>
          <a:xfrm>
            <a:off x="2971800" y="289560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p>
        </p:txBody>
      </p:sp>
      <p:sp>
        <p:nvSpPr>
          <p:cNvPr id="45" name="Rectangle 44"/>
          <p:cNvSpPr/>
          <p:nvPr/>
        </p:nvSpPr>
        <p:spPr>
          <a:xfrm>
            <a:off x="3733800" y="2895600"/>
            <a:ext cx="381000" cy="381000"/>
          </a:xfrm>
          <a:prstGeom prst="rect">
            <a:avLst/>
          </a:prstGeom>
          <a:solidFill>
            <a:srgbClr val="FFFF9B"/>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4</a:t>
            </a:r>
          </a:p>
        </p:txBody>
      </p:sp>
      <p:sp>
        <p:nvSpPr>
          <p:cNvPr id="46" name="Rectangle 45"/>
          <p:cNvSpPr/>
          <p:nvPr/>
        </p:nvSpPr>
        <p:spPr>
          <a:xfrm>
            <a:off x="4114800" y="2895600"/>
            <a:ext cx="381000" cy="381000"/>
          </a:xfrm>
          <a:prstGeom prst="rect">
            <a:avLst/>
          </a:prstGeom>
          <a:solidFill>
            <a:srgbClr val="FFC3CE"/>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5</a:t>
            </a:r>
          </a:p>
        </p:txBody>
      </p:sp>
      <p:sp>
        <p:nvSpPr>
          <p:cNvPr id="47" name="Rectangle 46"/>
          <p:cNvSpPr/>
          <p:nvPr/>
        </p:nvSpPr>
        <p:spPr>
          <a:xfrm>
            <a:off x="4495800" y="2895600"/>
            <a:ext cx="381000" cy="381000"/>
          </a:xfrm>
          <a:prstGeom prst="rect">
            <a:avLst/>
          </a:prstGeom>
          <a:solidFill>
            <a:srgbClr val="FFC3CE"/>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5</a:t>
            </a:r>
          </a:p>
        </p:txBody>
      </p:sp>
      <p:sp>
        <p:nvSpPr>
          <p:cNvPr id="48" name="Rectangle 47"/>
          <p:cNvSpPr/>
          <p:nvPr/>
        </p:nvSpPr>
        <p:spPr>
          <a:xfrm>
            <a:off x="4876800" y="2895600"/>
            <a:ext cx="381000" cy="3810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6</a:t>
            </a:r>
          </a:p>
        </p:txBody>
      </p:sp>
      <p:sp>
        <p:nvSpPr>
          <p:cNvPr id="49" name="Rectangle 48"/>
          <p:cNvSpPr/>
          <p:nvPr/>
        </p:nvSpPr>
        <p:spPr>
          <a:xfrm>
            <a:off x="5257800" y="2895600"/>
            <a:ext cx="381000" cy="3810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6</a:t>
            </a:r>
          </a:p>
        </p:txBody>
      </p:sp>
      <p:sp>
        <p:nvSpPr>
          <p:cNvPr id="52" name="Rectangle 51"/>
          <p:cNvSpPr/>
          <p:nvPr/>
        </p:nvSpPr>
        <p:spPr>
          <a:xfrm>
            <a:off x="2209800" y="342900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p>
        </p:txBody>
      </p:sp>
      <p:sp>
        <p:nvSpPr>
          <p:cNvPr id="53" name="Rectangle 52"/>
          <p:cNvSpPr/>
          <p:nvPr/>
        </p:nvSpPr>
        <p:spPr>
          <a:xfrm>
            <a:off x="3352800" y="3429000"/>
            <a:ext cx="381000" cy="381000"/>
          </a:xfrm>
          <a:prstGeom prst="rect">
            <a:avLst/>
          </a:prstGeom>
          <a:solidFill>
            <a:srgbClr val="FFFF9B"/>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4</a:t>
            </a:r>
          </a:p>
        </p:txBody>
      </p:sp>
      <p:sp>
        <p:nvSpPr>
          <p:cNvPr id="54" name="Rectangle 53"/>
          <p:cNvSpPr/>
          <p:nvPr/>
        </p:nvSpPr>
        <p:spPr>
          <a:xfrm>
            <a:off x="2590800" y="342900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p>
        </p:txBody>
      </p:sp>
      <p:sp>
        <p:nvSpPr>
          <p:cNvPr id="55" name="Rectangle 54"/>
          <p:cNvSpPr/>
          <p:nvPr/>
        </p:nvSpPr>
        <p:spPr>
          <a:xfrm>
            <a:off x="2971800" y="342900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p>
        </p:txBody>
      </p:sp>
      <p:sp>
        <p:nvSpPr>
          <p:cNvPr id="63" name="Rectangle 62"/>
          <p:cNvSpPr/>
          <p:nvPr/>
        </p:nvSpPr>
        <p:spPr>
          <a:xfrm>
            <a:off x="2209800" y="396240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p>
        </p:txBody>
      </p:sp>
      <p:sp>
        <p:nvSpPr>
          <p:cNvPr id="64" name="Rectangle 63"/>
          <p:cNvSpPr/>
          <p:nvPr/>
        </p:nvSpPr>
        <p:spPr>
          <a:xfrm>
            <a:off x="3352800" y="3962400"/>
            <a:ext cx="381000" cy="381000"/>
          </a:xfrm>
          <a:prstGeom prst="rect">
            <a:avLst/>
          </a:prstGeom>
          <a:solidFill>
            <a:srgbClr val="FFFF9B"/>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4</a:t>
            </a:r>
          </a:p>
        </p:txBody>
      </p:sp>
      <p:sp>
        <p:nvSpPr>
          <p:cNvPr id="65" name="Rectangle 64"/>
          <p:cNvSpPr/>
          <p:nvPr/>
        </p:nvSpPr>
        <p:spPr>
          <a:xfrm>
            <a:off x="2590800" y="396240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p>
        </p:txBody>
      </p:sp>
      <p:sp>
        <p:nvSpPr>
          <p:cNvPr id="66" name="Rectangle 65"/>
          <p:cNvSpPr/>
          <p:nvPr/>
        </p:nvSpPr>
        <p:spPr>
          <a:xfrm>
            <a:off x="2971800" y="396240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p>
        </p:txBody>
      </p:sp>
      <p:sp>
        <p:nvSpPr>
          <p:cNvPr id="67" name="Rectangle 66"/>
          <p:cNvSpPr/>
          <p:nvPr/>
        </p:nvSpPr>
        <p:spPr>
          <a:xfrm>
            <a:off x="3733800" y="3962400"/>
            <a:ext cx="381000" cy="381000"/>
          </a:xfrm>
          <a:prstGeom prst="rect">
            <a:avLst/>
          </a:prstGeom>
          <a:solidFill>
            <a:srgbClr val="FFFF9B"/>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4</a:t>
            </a:r>
          </a:p>
        </p:txBody>
      </p:sp>
      <p:sp>
        <p:nvSpPr>
          <p:cNvPr id="68" name="Rectangle 67"/>
          <p:cNvSpPr/>
          <p:nvPr/>
        </p:nvSpPr>
        <p:spPr>
          <a:xfrm>
            <a:off x="4114800" y="3962400"/>
            <a:ext cx="381000" cy="381000"/>
          </a:xfrm>
          <a:prstGeom prst="rect">
            <a:avLst/>
          </a:prstGeom>
          <a:solidFill>
            <a:srgbClr val="FFC3CE"/>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5</a:t>
            </a:r>
          </a:p>
        </p:txBody>
      </p:sp>
      <p:sp>
        <p:nvSpPr>
          <p:cNvPr id="69" name="Rectangle 68"/>
          <p:cNvSpPr/>
          <p:nvPr/>
        </p:nvSpPr>
        <p:spPr>
          <a:xfrm>
            <a:off x="4495800" y="3962400"/>
            <a:ext cx="381000" cy="381000"/>
          </a:xfrm>
          <a:prstGeom prst="rect">
            <a:avLst/>
          </a:prstGeom>
          <a:solidFill>
            <a:srgbClr val="FFC3CE"/>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5</a:t>
            </a:r>
          </a:p>
        </p:txBody>
      </p:sp>
      <p:sp>
        <p:nvSpPr>
          <p:cNvPr id="70" name="Rectangle 69"/>
          <p:cNvSpPr/>
          <p:nvPr/>
        </p:nvSpPr>
        <p:spPr>
          <a:xfrm>
            <a:off x="4876800" y="3962400"/>
            <a:ext cx="381000" cy="3810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6</a:t>
            </a:r>
          </a:p>
        </p:txBody>
      </p:sp>
      <p:sp>
        <p:nvSpPr>
          <p:cNvPr id="71" name="Rectangle 70"/>
          <p:cNvSpPr/>
          <p:nvPr/>
        </p:nvSpPr>
        <p:spPr>
          <a:xfrm>
            <a:off x="5257800" y="3962400"/>
            <a:ext cx="381000" cy="3810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6</a:t>
            </a:r>
          </a:p>
        </p:txBody>
      </p:sp>
      <p:sp>
        <p:nvSpPr>
          <p:cNvPr id="72" name="Rectangle 71"/>
          <p:cNvSpPr/>
          <p:nvPr/>
        </p:nvSpPr>
        <p:spPr>
          <a:xfrm>
            <a:off x="5638800" y="3962400"/>
            <a:ext cx="381000" cy="3810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6</a:t>
            </a:r>
          </a:p>
        </p:txBody>
      </p:sp>
      <p:sp>
        <p:nvSpPr>
          <p:cNvPr id="73" name="Rectangle 72"/>
          <p:cNvSpPr/>
          <p:nvPr/>
        </p:nvSpPr>
        <p:spPr>
          <a:xfrm>
            <a:off x="6019800" y="3962400"/>
            <a:ext cx="381000" cy="3810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6</a:t>
            </a:r>
          </a:p>
        </p:txBody>
      </p:sp>
      <p:sp>
        <p:nvSpPr>
          <p:cNvPr id="74" name="Rectangle 73"/>
          <p:cNvSpPr/>
          <p:nvPr/>
        </p:nvSpPr>
        <p:spPr>
          <a:xfrm>
            <a:off x="2209800" y="449580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p>
        </p:txBody>
      </p:sp>
      <p:sp>
        <p:nvSpPr>
          <p:cNvPr id="75" name="Rectangle 74"/>
          <p:cNvSpPr/>
          <p:nvPr/>
        </p:nvSpPr>
        <p:spPr>
          <a:xfrm>
            <a:off x="3352800" y="4495800"/>
            <a:ext cx="381000" cy="381000"/>
          </a:xfrm>
          <a:prstGeom prst="rect">
            <a:avLst/>
          </a:prstGeom>
          <a:solidFill>
            <a:srgbClr val="FFFF9B"/>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4</a:t>
            </a:r>
          </a:p>
        </p:txBody>
      </p:sp>
      <p:sp>
        <p:nvSpPr>
          <p:cNvPr id="76" name="Rectangle 75"/>
          <p:cNvSpPr/>
          <p:nvPr/>
        </p:nvSpPr>
        <p:spPr>
          <a:xfrm>
            <a:off x="2590800" y="449580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p>
        </p:txBody>
      </p:sp>
      <p:sp>
        <p:nvSpPr>
          <p:cNvPr id="77" name="Rectangle 76"/>
          <p:cNvSpPr/>
          <p:nvPr/>
        </p:nvSpPr>
        <p:spPr>
          <a:xfrm>
            <a:off x="2971800" y="449580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p>
        </p:txBody>
      </p:sp>
      <p:sp>
        <p:nvSpPr>
          <p:cNvPr id="78" name="Rectangle 77"/>
          <p:cNvSpPr/>
          <p:nvPr/>
        </p:nvSpPr>
        <p:spPr>
          <a:xfrm>
            <a:off x="3733800" y="4495800"/>
            <a:ext cx="381000" cy="381000"/>
          </a:xfrm>
          <a:prstGeom prst="rect">
            <a:avLst/>
          </a:prstGeom>
          <a:solidFill>
            <a:srgbClr val="FFFF9B"/>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4</a:t>
            </a:r>
          </a:p>
        </p:txBody>
      </p:sp>
      <p:sp>
        <p:nvSpPr>
          <p:cNvPr id="79" name="Rectangle 78"/>
          <p:cNvSpPr/>
          <p:nvPr/>
        </p:nvSpPr>
        <p:spPr>
          <a:xfrm>
            <a:off x="4114800" y="4495800"/>
            <a:ext cx="381000" cy="381000"/>
          </a:xfrm>
          <a:prstGeom prst="rect">
            <a:avLst/>
          </a:prstGeom>
          <a:solidFill>
            <a:srgbClr val="FFC3CE"/>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5</a:t>
            </a:r>
          </a:p>
        </p:txBody>
      </p:sp>
      <p:sp>
        <p:nvSpPr>
          <p:cNvPr id="80" name="Rectangle 79"/>
          <p:cNvSpPr/>
          <p:nvPr/>
        </p:nvSpPr>
        <p:spPr>
          <a:xfrm>
            <a:off x="4495800" y="4495800"/>
            <a:ext cx="381000" cy="381000"/>
          </a:xfrm>
          <a:prstGeom prst="rect">
            <a:avLst/>
          </a:prstGeom>
          <a:solidFill>
            <a:srgbClr val="FFC3CE"/>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5</a:t>
            </a:r>
          </a:p>
        </p:txBody>
      </p:sp>
      <p:sp>
        <p:nvSpPr>
          <p:cNvPr id="81" name="Rectangle 80"/>
          <p:cNvSpPr/>
          <p:nvPr/>
        </p:nvSpPr>
        <p:spPr>
          <a:xfrm>
            <a:off x="4876800" y="4495800"/>
            <a:ext cx="381000" cy="3810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6</a:t>
            </a:r>
          </a:p>
        </p:txBody>
      </p:sp>
      <p:sp>
        <p:nvSpPr>
          <p:cNvPr id="82" name="Rectangle 81"/>
          <p:cNvSpPr/>
          <p:nvPr/>
        </p:nvSpPr>
        <p:spPr>
          <a:xfrm>
            <a:off x="5257800" y="4495800"/>
            <a:ext cx="381000" cy="3810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6</a:t>
            </a:r>
          </a:p>
        </p:txBody>
      </p:sp>
      <p:sp>
        <p:nvSpPr>
          <p:cNvPr id="83" name="Rectangle 82"/>
          <p:cNvSpPr/>
          <p:nvPr/>
        </p:nvSpPr>
        <p:spPr>
          <a:xfrm>
            <a:off x="5638800" y="4495800"/>
            <a:ext cx="381000" cy="3810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6</a:t>
            </a:r>
          </a:p>
        </p:txBody>
      </p:sp>
      <p:sp>
        <p:nvSpPr>
          <p:cNvPr id="85" name="Rectangle 84"/>
          <p:cNvSpPr/>
          <p:nvPr/>
        </p:nvSpPr>
        <p:spPr>
          <a:xfrm>
            <a:off x="2209800" y="502920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p>
        </p:txBody>
      </p:sp>
      <p:sp>
        <p:nvSpPr>
          <p:cNvPr id="86" name="Rectangle 85"/>
          <p:cNvSpPr/>
          <p:nvPr/>
        </p:nvSpPr>
        <p:spPr>
          <a:xfrm>
            <a:off x="3352800" y="5029200"/>
            <a:ext cx="381000" cy="381000"/>
          </a:xfrm>
          <a:prstGeom prst="rect">
            <a:avLst/>
          </a:prstGeom>
          <a:solidFill>
            <a:srgbClr val="FFFF9B"/>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4</a:t>
            </a:r>
          </a:p>
        </p:txBody>
      </p:sp>
      <p:sp>
        <p:nvSpPr>
          <p:cNvPr id="87" name="Rectangle 86"/>
          <p:cNvSpPr/>
          <p:nvPr/>
        </p:nvSpPr>
        <p:spPr>
          <a:xfrm>
            <a:off x="2590800" y="502920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p>
        </p:txBody>
      </p:sp>
      <p:sp>
        <p:nvSpPr>
          <p:cNvPr id="88" name="Rectangle 87"/>
          <p:cNvSpPr/>
          <p:nvPr/>
        </p:nvSpPr>
        <p:spPr>
          <a:xfrm>
            <a:off x="2971800" y="502920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p>
        </p:txBody>
      </p:sp>
      <p:sp>
        <p:nvSpPr>
          <p:cNvPr id="89" name="Rectangle 88"/>
          <p:cNvSpPr/>
          <p:nvPr/>
        </p:nvSpPr>
        <p:spPr>
          <a:xfrm>
            <a:off x="3733800" y="5029200"/>
            <a:ext cx="381000" cy="381000"/>
          </a:xfrm>
          <a:prstGeom prst="rect">
            <a:avLst/>
          </a:prstGeom>
          <a:solidFill>
            <a:srgbClr val="FFFF9B"/>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4</a:t>
            </a:r>
          </a:p>
        </p:txBody>
      </p:sp>
      <p:sp>
        <p:nvSpPr>
          <p:cNvPr id="96" name="Rectangle 95"/>
          <p:cNvSpPr/>
          <p:nvPr/>
        </p:nvSpPr>
        <p:spPr>
          <a:xfrm>
            <a:off x="2209800" y="556260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p>
        </p:txBody>
      </p:sp>
      <p:sp>
        <p:nvSpPr>
          <p:cNvPr id="98" name="Rectangle 97"/>
          <p:cNvSpPr/>
          <p:nvPr/>
        </p:nvSpPr>
        <p:spPr>
          <a:xfrm>
            <a:off x="2590800" y="556260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p>
        </p:txBody>
      </p:sp>
      <p:sp>
        <p:nvSpPr>
          <p:cNvPr id="99" name="Rectangle 98"/>
          <p:cNvSpPr/>
          <p:nvPr/>
        </p:nvSpPr>
        <p:spPr>
          <a:xfrm>
            <a:off x="2971800" y="556260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1</a:t>
            </a:r>
          </a:p>
        </p:txBody>
      </p:sp>
      <p:sp>
        <p:nvSpPr>
          <p:cNvPr id="107" name="Right Brace 106"/>
          <p:cNvSpPr/>
          <p:nvPr/>
        </p:nvSpPr>
        <p:spPr>
          <a:xfrm flipH="1">
            <a:off x="1371600" y="2819400"/>
            <a:ext cx="152400" cy="3200400"/>
          </a:xfrm>
          <a:prstGeom prst="rightBrace">
            <a:avLst>
              <a:gd name="adj1" fmla="val 33757"/>
              <a:gd name="adj2" fmla="val 50000"/>
            </a:avLst>
          </a:prstGeom>
          <a:ln w="19050" cap="rnd"/>
          <a:effectLst/>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108" name="TextBox 107"/>
          <p:cNvSpPr txBox="1"/>
          <p:nvPr/>
        </p:nvSpPr>
        <p:spPr>
          <a:xfrm>
            <a:off x="304800" y="4175944"/>
            <a:ext cx="1828800" cy="487313"/>
          </a:xfrm>
          <a:prstGeom prst="rect">
            <a:avLst/>
          </a:prstGeom>
          <a:noFill/>
        </p:spPr>
        <p:txBody>
          <a:bodyPr wrap="square" lIns="0" tIns="0" rIns="0" bIns="0" rtlCol="0">
            <a:spAutoFit/>
          </a:bodyPr>
          <a:lstStyle/>
          <a:p>
            <a:pPr marL="0" marR="0" lvl="0" indent="0" algn="l" defTabSz="457200" rtl="0" eaLnBrk="1" fontAlgn="base" latinLnBrk="0" hangingPunct="1">
              <a:lnSpc>
                <a:spcPts val="19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charset="0"/>
                <a:ea typeface="ＭＳ Ｐゴシック" charset="0"/>
              </a:rPr>
              <a:t>possible</a:t>
            </a:r>
            <a:br>
              <a:rPr kumimoji="0" lang="en-US" sz="2400" b="0" i="0" u="none" strike="noStrike" kern="1200" cap="none" spc="0" normalizeH="0" baseline="0" noProof="0" dirty="0">
                <a:ln>
                  <a:noFill/>
                </a:ln>
                <a:solidFill>
                  <a:srgbClr val="FFFFFF"/>
                </a:solidFill>
                <a:effectLst/>
                <a:uLnTx/>
                <a:uFillTx/>
                <a:latin typeface="Arial" charset="0"/>
                <a:ea typeface="ＭＳ Ｐゴシック" charset="0"/>
              </a:rPr>
            </a:br>
            <a:r>
              <a:rPr kumimoji="0" lang="en-US" sz="2400" b="0" i="0" u="none" strike="noStrike" kern="1200" cap="none" spc="0" normalizeH="0" baseline="0" noProof="0" dirty="0">
                <a:ln>
                  <a:noFill/>
                </a:ln>
                <a:solidFill>
                  <a:srgbClr val="FFFFFF"/>
                </a:solidFill>
                <a:effectLst/>
                <a:uLnTx/>
                <a:uFillTx/>
                <a:latin typeface="Arial" charset="0"/>
                <a:ea typeface="ＭＳ Ｐゴシック" charset="0"/>
              </a:rPr>
              <a:t>followers</a:t>
            </a:r>
          </a:p>
        </p:txBody>
      </p:sp>
      <p:sp>
        <p:nvSpPr>
          <p:cNvPr id="109" name="Rectangle 108"/>
          <p:cNvSpPr/>
          <p:nvPr/>
        </p:nvSpPr>
        <p:spPr>
          <a:xfrm>
            <a:off x="4114800" y="5029200"/>
            <a:ext cx="381000" cy="381000"/>
          </a:xfrm>
          <a:prstGeom prst="rect">
            <a:avLst/>
          </a:prstGeom>
          <a:solidFill>
            <a:srgbClr val="FFFF9B"/>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4</a:t>
            </a:r>
          </a:p>
        </p:txBody>
      </p:sp>
      <p:sp>
        <p:nvSpPr>
          <p:cNvPr id="110" name="Rectangle 109"/>
          <p:cNvSpPr/>
          <p:nvPr/>
        </p:nvSpPr>
        <p:spPr>
          <a:xfrm>
            <a:off x="4495800" y="5029200"/>
            <a:ext cx="381000" cy="381000"/>
          </a:xfrm>
          <a:prstGeom prst="rect">
            <a:avLst/>
          </a:prstGeom>
          <a:solidFill>
            <a:srgbClr val="FFFF9B"/>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4</a:t>
            </a:r>
          </a:p>
        </p:txBody>
      </p:sp>
      <p:sp>
        <p:nvSpPr>
          <p:cNvPr id="111" name="Rectangle 110"/>
          <p:cNvSpPr/>
          <p:nvPr/>
        </p:nvSpPr>
        <p:spPr>
          <a:xfrm>
            <a:off x="6019800" y="4495800"/>
            <a:ext cx="381000" cy="381000"/>
          </a:xfrm>
          <a:prstGeom prst="rect">
            <a:avLst/>
          </a:prstGeom>
          <a:solidFill>
            <a:srgbClr val="EECBA8"/>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7</a:t>
            </a:r>
          </a:p>
        </p:txBody>
      </p:sp>
      <p:sp>
        <p:nvSpPr>
          <p:cNvPr id="112" name="Rectangle 111"/>
          <p:cNvSpPr/>
          <p:nvPr/>
        </p:nvSpPr>
        <p:spPr>
          <a:xfrm>
            <a:off x="6400800" y="4495800"/>
            <a:ext cx="381000" cy="381000"/>
          </a:xfrm>
          <a:prstGeom prst="rect">
            <a:avLst/>
          </a:prstGeom>
          <a:solidFill>
            <a:srgbClr val="EECBA8"/>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7</a:t>
            </a:r>
          </a:p>
        </p:txBody>
      </p:sp>
      <p:sp>
        <p:nvSpPr>
          <p:cNvPr id="113" name="Rectangle 112"/>
          <p:cNvSpPr/>
          <p:nvPr/>
        </p:nvSpPr>
        <p:spPr>
          <a:xfrm>
            <a:off x="3352800" y="5562600"/>
            <a:ext cx="381000" cy="381000"/>
          </a:xfrm>
          <a:prstGeom prst="rect">
            <a:avLst/>
          </a:prstGeom>
          <a:solidFill>
            <a:srgbClr val="D1B2E8"/>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2</a:t>
            </a:r>
          </a:p>
        </p:txBody>
      </p:sp>
      <p:sp>
        <p:nvSpPr>
          <p:cNvPr id="114" name="Rectangle 113"/>
          <p:cNvSpPr/>
          <p:nvPr/>
        </p:nvSpPr>
        <p:spPr>
          <a:xfrm>
            <a:off x="3733800" y="5562600"/>
            <a:ext cx="381000" cy="381000"/>
          </a:xfrm>
          <a:prstGeom prst="rect">
            <a:avLst/>
          </a:prstGeom>
          <a:solidFill>
            <a:srgbClr val="D1B2E8"/>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2</a:t>
            </a:r>
          </a:p>
        </p:txBody>
      </p:sp>
      <p:sp>
        <p:nvSpPr>
          <p:cNvPr id="115" name="Rectangle 114"/>
          <p:cNvSpPr/>
          <p:nvPr/>
        </p:nvSpPr>
        <p:spPr>
          <a:xfrm>
            <a:off x="6019800" y="5562600"/>
            <a:ext cx="381000" cy="381000"/>
          </a:xfrm>
          <a:prstGeom prst="rect">
            <a:avLst/>
          </a:prstGeom>
          <a:solidFill>
            <a:srgbClr val="FFE181"/>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3</a:t>
            </a:r>
          </a:p>
        </p:txBody>
      </p:sp>
      <p:sp>
        <p:nvSpPr>
          <p:cNvPr id="116" name="Rectangle 115"/>
          <p:cNvSpPr/>
          <p:nvPr/>
        </p:nvSpPr>
        <p:spPr>
          <a:xfrm>
            <a:off x="4495800" y="5562600"/>
            <a:ext cx="381000" cy="381000"/>
          </a:xfrm>
          <a:prstGeom prst="rect">
            <a:avLst/>
          </a:prstGeom>
          <a:solidFill>
            <a:srgbClr val="FFE181"/>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3</a:t>
            </a:r>
          </a:p>
        </p:txBody>
      </p:sp>
      <p:sp>
        <p:nvSpPr>
          <p:cNvPr id="117" name="Rectangle 116"/>
          <p:cNvSpPr/>
          <p:nvPr/>
        </p:nvSpPr>
        <p:spPr>
          <a:xfrm>
            <a:off x="4876800" y="5562600"/>
            <a:ext cx="381000" cy="381000"/>
          </a:xfrm>
          <a:prstGeom prst="rect">
            <a:avLst/>
          </a:prstGeom>
          <a:solidFill>
            <a:srgbClr val="FFE181"/>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3</a:t>
            </a:r>
          </a:p>
        </p:txBody>
      </p:sp>
      <p:sp>
        <p:nvSpPr>
          <p:cNvPr id="118" name="Rectangle 117"/>
          <p:cNvSpPr/>
          <p:nvPr/>
        </p:nvSpPr>
        <p:spPr>
          <a:xfrm>
            <a:off x="5257800" y="5562600"/>
            <a:ext cx="381000" cy="381000"/>
          </a:xfrm>
          <a:prstGeom prst="rect">
            <a:avLst/>
          </a:prstGeom>
          <a:solidFill>
            <a:srgbClr val="FFE181"/>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3</a:t>
            </a:r>
          </a:p>
        </p:txBody>
      </p:sp>
      <p:sp>
        <p:nvSpPr>
          <p:cNvPr id="119" name="Rectangle 118"/>
          <p:cNvSpPr/>
          <p:nvPr/>
        </p:nvSpPr>
        <p:spPr>
          <a:xfrm>
            <a:off x="5638800" y="5562600"/>
            <a:ext cx="381000" cy="381000"/>
          </a:xfrm>
          <a:prstGeom prst="rect">
            <a:avLst/>
          </a:prstGeom>
          <a:solidFill>
            <a:srgbClr val="FFE181"/>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3</a:t>
            </a:r>
          </a:p>
        </p:txBody>
      </p:sp>
      <p:sp>
        <p:nvSpPr>
          <p:cNvPr id="120" name="Rectangle 119"/>
          <p:cNvSpPr/>
          <p:nvPr/>
        </p:nvSpPr>
        <p:spPr>
          <a:xfrm>
            <a:off x="4114800" y="5562600"/>
            <a:ext cx="381000" cy="381000"/>
          </a:xfrm>
          <a:prstGeom prst="rect">
            <a:avLst/>
          </a:prstGeom>
          <a:solidFill>
            <a:srgbClr val="D1B2E8"/>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l" defTabSz="457200" rtl="0" eaLnBrk="1" fontAlgn="base" latinLnBrk="0" hangingPunct="1">
              <a:lnSpc>
                <a:spcPts val="17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2</a:t>
            </a:r>
          </a:p>
        </p:txBody>
      </p:sp>
      <p:sp>
        <p:nvSpPr>
          <p:cNvPr id="121" name="TextBox 120"/>
          <p:cNvSpPr txBox="1"/>
          <p:nvPr/>
        </p:nvSpPr>
        <p:spPr>
          <a:xfrm>
            <a:off x="1752600" y="2947601"/>
            <a:ext cx="381000" cy="276999"/>
          </a:xfrm>
          <a:prstGeom prst="rect">
            <a:avLst/>
          </a:prstGeom>
          <a:noFill/>
        </p:spPr>
        <p:txBody>
          <a:bodyPr wrap="square" lIns="0" tIns="0" rIns="0" bIns="0"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charset="0"/>
                <a:ea typeface="ＭＳ Ｐゴシック" charset="0"/>
              </a:rPr>
              <a:t>(a)</a:t>
            </a:r>
          </a:p>
        </p:txBody>
      </p:sp>
      <p:sp>
        <p:nvSpPr>
          <p:cNvPr id="122" name="TextBox 121"/>
          <p:cNvSpPr txBox="1"/>
          <p:nvPr/>
        </p:nvSpPr>
        <p:spPr>
          <a:xfrm>
            <a:off x="1752600" y="3481001"/>
            <a:ext cx="381000" cy="276999"/>
          </a:xfrm>
          <a:prstGeom prst="rect">
            <a:avLst/>
          </a:prstGeom>
          <a:noFill/>
        </p:spPr>
        <p:txBody>
          <a:bodyPr wrap="square" lIns="0" tIns="0" rIns="0" bIns="0"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charset="0"/>
                <a:ea typeface="ＭＳ Ｐゴシック" charset="0"/>
              </a:rPr>
              <a:t>(b)</a:t>
            </a:r>
          </a:p>
        </p:txBody>
      </p:sp>
      <p:sp>
        <p:nvSpPr>
          <p:cNvPr id="123" name="TextBox 122"/>
          <p:cNvSpPr txBox="1"/>
          <p:nvPr/>
        </p:nvSpPr>
        <p:spPr>
          <a:xfrm>
            <a:off x="1752600" y="4014401"/>
            <a:ext cx="381000" cy="276999"/>
          </a:xfrm>
          <a:prstGeom prst="rect">
            <a:avLst/>
          </a:prstGeom>
          <a:noFill/>
        </p:spPr>
        <p:txBody>
          <a:bodyPr wrap="square" lIns="0" tIns="0" rIns="0" bIns="0"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charset="0"/>
                <a:ea typeface="ＭＳ Ｐゴシック" charset="0"/>
              </a:rPr>
              <a:t>(c)</a:t>
            </a:r>
          </a:p>
        </p:txBody>
      </p:sp>
      <p:sp>
        <p:nvSpPr>
          <p:cNvPr id="124" name="TextBox 123"/>
          <p:cNvSpPr txBox="1"/>
          <p:nvPr/>
        </p:nvSpPr>
        <p:spPr>
          <a:xfrm>
            <a:off x="1752600" y="4547801"/>
            <a:ext cx="381000" cy="276999"/>
          </a:xfrm>
          <a:prstGeom prst="rect">
            <a:avLst/>
          </a:prstGeom>
          <a:noFill/>
        </p:spPr>
        <p:txBody>
          <a:bodyPr wrap="square" lIns="0" tIns="0" rIns="0" bIns="0"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charset="0"/>
                <a:ea typeface="ＭＳ Ｐゴシック" charset="0"/>
              </a:rPr>
              <a:t>(d)</a:t>
            </a:r>
          </a:p>
        </p:txBody>
      </p:sp>
      <p:sp>
        <p:nvSpPr>
          <p:cNvPr id="125" name="TextBox 124"/>
          <p:cNvSpPr txBox="1"/>
          <p:nvPr/>
        </p:nvSpPr>
        <p:spPr>
          <a:xfrm>
            <a:off x="1752600" y="5081201"/>
            <a:ext cx="381000" cy="276999"/>
          </a:xfrm>
          <a:prstGeom prst="rect">
            <a:avLst/>
          </a:prstGeom>
          <a:noFill/>
        </p:spPr>
        <p:txBody>
          <a:bodyPr wrap="square" lIns="0" tIns="0" rIns="0" bIns="0"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charset="0"/>
                <a:ea typeface="ＭＳ Ｐゴシック" charset="0"/>
              </a:rPr>
              <a:t>(e)</a:t>
            </a:r>
          </a:p>
        </p:txBody>
      </p:sp>
      <p:sp>
        <p:nvSpPr>
          <p:cNvPr id="126" name="TextBox 125"/>
          <p:cNvSpPr txBox="1"/>
          <p:nvPr/>
        </p:nvSpPr>
        <p:spPr>
          <a:xfrm>
            <a:off x="1752600" y="5614601"/>
            <a:ext cx="381000" cy="276999"/>
          </a:xfrm>
          <a:prstGeom prst="rect">
            <a:avLst/>
          </a:prstGeom>
          <a:noFill/>
        </p:spPr>
        <p:txBody>
          <a:bodyPr wrap="square" lIns="0" tIns="0" rIns="0" bIns="0"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charset="0"/>
                <a:ea typeface="ＭＳ Ｐゴシック" charset="0"/>
              </a:rPr>
              <a:t>(f)</a:t>
            </a:r>
          </a:p>
        </p:txBody>
      </p:sp>
      <p:sp>
        <p:nvSpPr>
          <p:cNvPr id="127" name="TextBox 126"/>
          <p:cNvSpPr txBox="1"/>
          <p:nvPr/>
        </p:nvSpPr>
        <p:spPr>
          <a:xfrm>
            <a:off x="7467600" y="4624953"/>
            <a:ext cx="1351652" cy="646331"/>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A5001E"/>
                </a:solidFill>
                <a:effectLst/>
                <a:uLnTx/>
                <a:uFillTx/>
                <a:latin typeface="Arial" charset="0"/>
                <a:ea typeface="ＭＳ Ｐゴシック" charset="0"/>
              </a:rPr>
              <a:t>Extraneous</a:t>
            </a:r>
            <a:br>
              <a:rPr kumimoji="0" lang="en-US" sz="2400" b="0" i="0" u="none" strike="noStrike" kern="1200" cap="none" spc="0" normalizeH="0" baseline="0" noProof="0" dirty="0">
                <a:ln>
                  <a:noFill/>
                </a:ln>
                <a:solidFill>
                  <a:srgbClr val="A5001E"/>
                </a:solidFill>
                <a:effectLst/>
                <a:uLnTx/>
                <a:uFillTx/>
                <a:latin typeface="Arial" charset="0"/>
                <a:ea typeface="ＭＳ Ｐゴシック" charset="0"/>
              </a:rPr>
            </a:br>
            <a:r>
              <a:rPr kumimoji="0" lang="en-US" sz="2400" b="0" i="0" u="none" strike="noStrike" kern="1200" cap="none" spc="0" normalizeH="0" baseline="0" noProof="0" dirty="0">
                <a:ln>
                  <a:noFill/>
                </a:ln>
                <a:solidFill>
                  <a:srgbClr val="A5001E"/>
                </a:solidFill>
                <a:effectLst/>
                <a:uLnTx/>
                <a:uFillTx/>
                <a:latin typeface="Arial" charset="0"/>
                <a:ea typeface="ＭＳ Ｐゴシック" charset="0"/>
              </a:rPr>
              <a:t>Entries</a:t>
            </a:r>
          </a:p>
        </p:txBody>
      </p:sp>
      <p:sp>
        <p:nvSpPr>
          <p:cNvPr id="128" name="Rounded Rectangle 127"/>
          <p:cNvSpPr/>
          <p:nvPr/>
        </p:nvSpPr>
        <p:spPr>
          <a:xfrm>
            <a:off x="3276600" y="5486400"/>
            <a:ext cx="3200400" cy="533400"/>
          </a:xfrm>
          <a:prstGeom prst="roundRect">
            <a:avLst/>
          </a:prstGeom>
          <a:noFill/>
          <a:ln>
            <a:solidFill>
              <a:schemeClr val="accent4"/>
            </a:solidFill>
            <a:prstDash val="sysDash"/>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130" name="Rounded Rectangle 129"/>
          <p:cNvSpPr/>
          <p:nvPr/>
        </p:nvSpPr>
        <p:spPr>
          <a:xfrm>
            <a:off x="5943600" y="3886200"/>
            <a:ext cx="533400" cy="533400"/>
          </a:xfrm>
          <a:prstGeom prst="roundRect">
            <a:avLst/>
          </a:prstGeom>
          <a:noFill/>
          <a:ln>
            <a:solidFill>
              <a:schemeClr val="accent4"/>
            </a:solidFill>
            <a:prstDash val="sysDash"/>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131" name="Rounded Rectangle 130"/>
          <p:cNvSpPr/>
          <p:nvPr/>
        </p:nvSpPr>
        <p:spPr>
          <a:xfrm>
            <a:off x="5562600" y="2819400"/>
            <a:ext cx="533400" cy="533400"/>
          </a:xfrm>
          <a:prstGeom prst="roundRect">
            <a:avLst/>
          </a:prstGeom>
          <a:noFill/>
          <a:ln>
            <a:solidFill>
              <a:schemeClr val="accent4"/>
            </a:solidFill>
            <a:prstDash val="sysDash"/>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132" name="Rounded Rectangle 131"/>
          <p:cNvSpPr/>
          <p:nvPr/>
        </p:nvSpPr>
        <p:spPr>
          <a:xfrm>
            <a:off x="3657600" y="3352800"/>
            <a:ext cx="2438400" cy="533400"/>
          </a:xfrm>
          <a:prstGeom prst="roundRect">
            <a:avLst/>
          </a:prstGeom>
          <a:noFill/>
          <a:ln>
            <a:solidFill>
              <a:schemeClr val="accent4"/>
            </a:solidFill>
            <a:prstDash val="sysDash"/>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136" name="Freeform 135"/>
          <p:cNvSpPr/>
          <p:nvPr/>
        </p:nvSpPr>
        <p:spPr>
          <a:xfrm>
            <a:off x="6545451" y="4153546"/>
            <a:ext cx="906651" cy="723254"/>
          </a:xfrm>
          <a:custGeom>
            <a:avLst/>
            <a:gdLst>
              <a:gd name="connsiteX0" fmla="*/ 906651 w 906651"/>
              <a:gd name="connsiteY0" fmla="*/ 1131376 h 1131376"/>
              <a:gd name="connsiteX1" fmla="*/ 0 w 906651"/>
              <a:gd name="connsiteY1" fmla="*/ 0 h 1131376"/>
              <a:gd name="connsiteX0" fmla="*/ 906651 w 906651"/>
              <a:gd name="connsiteY0" fmla="*/ 1131376 h 1131376"/>
              <a:gd name="connsiteX1" fmla="*/ 0 w 906651"/>
              <a:gd name="connsiteY1" fmla="*/ 0 h 1131376"/>
              <a:gd name="connsiteX0" fmla="*/ 906651 w 906651"/>
              <a:gd name="connsiteY0" fmla="*/ 1131376 h 1131389"/>
              <a:gd name="connsiteX1" fmla="*/ 0 w 906651"/>
              <a:gd name="connsiteY1" fmla="*/ 0 h 1131389"/>
              <a:gd name="connsiteX0" fmla="*/ 906651 w 906651"/>
              <a:gd name="connsiteY0" fmla="*/ 1131376 h 1131389"/>
              <a:gd name="connsiteX1" fmla="*/ 0 w 906651"/>
              <a:gd name="connsiteY1" fmla="*/ 0 h 1131389"/>
              <a:gd name="connsiteX0" fmla="*/ 906651 w 906651"/>
              <a:gd name="connsiteY0" fmla="*/ 1131376 h 1131376"/>
              <a:gd name="connsiteX1" fmla="*/ 0 w 906651"/>
              <a:gd name="connsiteY1" fmla="*/ 0 h 1131376"/>
              <a:gd name="connsiteX0" fmla="*/ 906651 w 906651"/>
              <a:gd name="connsiteY0" fmla="*/ 1131376 h 1131376"/>
              <a:gd name="connsiteX1" fmla="*/ 0 w 906651"/>
              <a:gd name="connsiteY1" fmla="*/ 0 h 1131376"/>
              <a:gd name="connsiteX0" fmla="*/ 906651 w 906651"/>
              <a:gd name="connsiteY0" fmla="*/ 1131376 h 1131376"/>
              <a:gd name="connsiteX1" fmla="*/ 0 w 906651"/>
              <a:gd name="connsiteY1" fmla="*/ 0 h 1131376"/>
            </a:gdLst>
            <a:ahLst/>
            <a:cxnLst>
              <a:cxn ang="0">
                <a:pos x="connsiteX0" y="connsiteY0"/>
              </a:cxn>
              <a:cxn ang="0">
                <a:pos x="connsiteX1" y="connsiteY1"/>
              </a:cxn>
            </a:cxnLst>
            <a:rect l="l" t="t" r="r" b="b"/>
            <a:pathLst>
              <a:path w="906651" h="1131376">
                <a:moveTo>
                  <a:pt x="906651" y="1131376"/>
                </a:moveTo>
                <a:cubicBezTo>
                  <a:pt x="425557" y="1128147"/>
                  <a:pt x="680634" y="1291"/>
                  <a:pt x="0" y="0"/>
                </a:cubicBezTo>
              </a:path>
            </a:pathLst>
          </a:custGeom>
          <a:noFill/>
          <a:ln w="19050">
            <a:solidFill>
              <a:schemeClr val="accent4"/>
            </a:solidFill>
            <a:tailEnd type="triangle" w="sm" len="lg"/>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137" name="TextBox 136"/>
          <p:cNvSpPr txBox="1"/>
          <p:nvPr/>
        </p:nvSpPr>
        <p:spPr>
          <a:xfrm>
            <a:off x="7467600" y="3048000"/>
            <a:ext cx="966931" cy="646331"/>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A5001E"/>
                </a:solidFill>
                <a:effectLst/>
                <a:uLnTx/>
                <a:uFillTx/>
                <a:latin typeface="Arial" charset="0"/>
                <a:ea typeface="ＭＳ Ｐゴシック" charset="0"/>
              </a:rPr>
              <a:t>Missing</a:t>
            </a:r>
            <a:br>
              <a:rPr kumimoji="0" lang="en-US" sz="2400" b="0" i="0" u="none" strike="noStrike" kern="1200" cap="none" spc="0" normalizeH="0" baseline="0" noProof="0" dirty="0">
                <a:ln>
                  <a:noFill/>
                </a:ln>
                <a:solidFill>
                  <a:srgbClr val="A5001E"/>
                </a:solidFill>
                <a:effectLst/>
                <a:uLnTx/>
                <a:uFillTx/>
                <a:latin typeface="Arial" charset="0"/>
                <a:ea typeface="ＭＳ Ｐゴシック" charset="0"/>
              </a:rPr>
            </a:br>
            <a:r>
              <a:rPr kumimoji="0" lang="en-US" sz="2400" b="0" i="0" u="none" strike="noStrike" kern="1200" cap="none" spc="0" normalizeH="0" baseline="0" noProof="0" dirty="0">
                <a:ln>
                  <a:noFill/>
                </a:ln>
                <a:solidFill>
                  <a:srgbClr val="A5001E"/>
                </a:solidFill>
                <a:effectLst/>
                <a:uLnTx/>
                <a:uFillTx/>
                <a:latin typeface="Arial" charset="0"/>
                <a:ea typeface="ＭＳ Ｐゴシック" charset="0"/>
              </a:rPr>
              <a:t>Entries</a:t>
            </a:r>
          </a:p>
        </p:txBody>
      </p:sp>
      <p:sp>
        <p:nvSpPr>
          <p:cNvPr id="138" name="Freeform 137"/>
          <p:cNvSpPr/>
          <p:nvPr/>
        </p:nvSpPr>
        <p:spPr>
          <a:xfrm>
            <a:off x="6173492" y="3068665"/>
            <a:ext cx="1294108" cy="284136"/>
          </a:xfrm>
          <a:custGeom>
            <a:avLst/>
            <a:gdLst>
              <a:gd name="connsiteX0" fmla="*/ 1294108 w 1294108"/>
              <a:gd name="connsiteY0" fmla="*/ 302217 h 302217"/>
              <a:gd name="connsiteX1" fmla="*/ 0 w 1294108"/>
              <a:gd name="connsiteY1" fmla="*/ 0 h 302217"/>
              <a:gd name="connsiteX0" fmla="*/ 1294108 w 1294108"/>
              <a:gd name="connsiteY0" fmla="*/ 302217 h 302217"/>
              <a:gd name="connsiteX1" fmla="*/ 0 w 1294108"/>
              <a:gd name="connsiteY1" fmla="*/ 0 h 302217"/>
              <a:gd name="connsiteX0" fmla="*/ 1294108 w 1294108"/>
              <a:gd name="connsiteY0" fmla="*/ 302217 h 302217"/>
              <a:gd name="connsiteX1" fmla="*/ 0 w 1294108"/>
              <a:gd name="connsiteY1" fmla="*/ 0 h 302217"/>
              <a:gd name="connsiteX0" fmla="*/ 1294108 w 1294108"/>
              <a:gd name="connsiteY0" fmla="*/ 302217 h 302217"/>
              <a:gd name="connsiteX1" fmla="*/ 0 w 1294108"/>
              <a:gd name="connsiteY1" fmla="*/ 0 h 302217"/>
              <a:gd name="connsiteX0" fmla="*/ 1294108 w 1294108"/>
              <a:gd name="connsiteY0" fmla="*/ 302217 h 302217"/>
              <a:gd name="connsiteX1" fmla="*/ 0 w 1294108"/>
              <a:gd name="connsiteY1" fmla="*/ 0 h 302217"/>
              <a:gd name="connsiteX0" fmla="*/ 1294108 w 1294108"/>
              <a:gd name="connsiteY0" fmla="*/ 302217 h 302217"/>
              <a:gd name="connsiteX1" fmla="*/ 0 w 1294108"/>
              <a:gd name="connsiteY1" fmla="*/ 0 h 302217"/>
              <a:gd name="connsiteX0" fmla="*/ 1294108 w 1294108"/>
              <a:gd name="connsiteY0" fmla="*/ 302217 h 302217"/>
              <a:gd name="connsiteX1" fmla="*/ 0 w 1294108"/>
              <a:gd name="connsiteY1" fmla="*/ 0 h 302217"/>
            </a:gdLst>
            <a:ahLst/>
            <a:cxnLst>
              <a:cxn ang="0">
                <a:pos x="connsiteX0" y="connsiteY0"/>
              </a:cxn>
              <a:cxn ang="0">
                <a:pos x="connsiteX1" y="connsiteY1"/>
              </a:cxn>
            </a:cxnLst>
            <a:rect l="l" t="t" r="r" b="b"/>
            <a:pathLst>
              <a:path w="1294108" h="302217">
                <a:moveTo>
                  <a:pt x="1294108" y="302217"/>
                </a:moveTo>
                <a:cubicBezTo>
                  <a:pt x="505681" y="295114"/>
                  <a:pt x="810535" y="16790"/>
                  <a:pt x="0" y="0"/>
                </a:cubicBezTo>
              </a:path>
            </a:pathLst>
          </a:custGeom>
          <a:noFill/>
          <a:ln w="19050">
            <a:solidFill>
              <a:schemeClr val="accent4"/>
            </a:solidFill>
            <a:tailEnd type="triangle" w="sm" len="lg"/>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143" name="Freeform 142"/>
          <p:cNvSpPr/>
          <p:nvPr/>
        </p:nvSpPr>
        <p:spPr>
          <a:xfrm flipV="1">
            <a:off x="6553200" y="5029200"/>
            <a:ext cx="906651" cy="723254"/>
          </a:xfrm>
          <a:custGeom>
            <a:avLst/>
            <a:gdLst>
              <a:gd name="connsiteX0" fmla="*/ 906651 w 906651"/>
              <a:gd name="connsiteY0" fmla="*/ 1131376 h 1131376"/>
              <a:gd name="connsiteX1" fmla="*/ 0 w 906651"/>
              <a:gd name="connsiteY1" fmla="*/ 0 h 1131376"/>
              <a:gd name="connsiteX0" fmla="*/ 906651 w 906651"/>
              <a:gd name="connsiteY0" fmla="*/ 1131376 h 1131376"/>
              <a:gd name="connsiteX1" fmla="*/ 0 w 906651"/>
              <a:gd name="connsiteY1" fmla="*/ 0 h 1131376"/>
              <a:gd name="connsiteX0" fmla="*/ 906651 w 906651"/>
              <a:gd name="connsiteY0" fmla="*/ 1131376 h 1131389"/>
              <a:gd name="connsiteX1" fmla="*/ 0 w 906651"/>
              <a:gd name="connsiteY1" fmla="*/ 0 h 1131389"/>
              <a:gd name="connsiteX0" fmla="*/ 906651 w 906651"/>
              <a:gd name="connsiteY0" fmla="*/ 1131376 h 1131389"/>
              <a:gd name="connsiteX1" fmla="*/ 0 w 906651"/>
              <a:gd name="connsiteY1" fmla="*/ 0 h 1131389"/>
              <a:gd name="connsiteX0" fmla="*/ 906651 w 906651"/>
              <a:gd name="connsiteY0" fmla="*/ 1131376 h 1131376"/>
              <a:gd name="connsiteX1" fmla="*/ 0 w 906651"/>
              <a:gd name="connsiteY1" fmla="*/ 0 h 1131376"/>
              <a:gd name="connsiteX0" fmla="*/ 906651 w 906651"/>
              <a:gd name="connsiteY0" fmla="*/ 1131376 h 1131376"/>
              <a:gd name="connsiteX1" fmla="*/ 0 w 906651"/>
              <a:gd name="connsiteY1" fmla="*/ 0 h 1131376"/>
              <a:gd name="connsiteX0" fmla="*/ 906651 w 906651"/>
              <a:gd name="connsiteY0" fmla="*/ 1131376 h 1131376"/>
              <a:gd name="connsiteX1" fmla="*/ 0 w 906651"/>
              <a:gd name="connsiteY1" fmla="*/ 0 h 1131376"/>
            </a:gdLst>
            <a:ahLst/>
            <a:cxnLst>
              <a:cxn ang="0">
                <a:pos x="connsiteX0" y="connsiteY0"/>
              </a:cxn>
              <a:cxn ang="0">
                <a:pos x="connsiteX1" y="connsiteY1"/>
              </a:cxn>
            </a:cxnLst>
            <a:rect l="l" t="t" r="r" b="b"/>
            <a:pathLst>
              <a:path w="906651" h="1131376">
                <a:moveTo>
                  <a:pt x="906651" y="1131376"/>
                </a:moveTo>
                <a:cubicBezTo>
                  <a:pt x="425557" y="1128147"/>
                  <a:pt x="680634" y="1291"/>
                  <a:pt x="0" y="0"/>
                </a:cubicBezTo>
              </a:path>
            </a:pathLst>
          </a:custGeom>
          <a:noFill/>
          <a:ln w="19050">
            <a:solidFill>
              <a:schemeClr val="accent4"/>
            </a:solidFill>
            <a:tailEnd type="triangle" w="sm" len="lg"/>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106" name="Freeform 105"/>
          <p:cNvSpPr/>
          <p:nvPr/>
        </p:nvSpPr>
        <p:spPr>
          <a:xfrm flipV="1">
            <a:off x="6172200" y="3428999"/>
            <a:ext cx="1294108" cy="247850"/>
          </a:xfrm>
          <a:custGeom>
            <a:avLst/>
            <a:gdLst>
              <a:gd name="connsiteX0" fmla="*/ 1294108 w 1294108"/>
              <a:gd name="connsiteY0" fmla="*/ 302217 h 302217"/>
              <a:gd name="connsiteX1" fmla="*/ 0 w 1294108"/>
              <a:gd name="connsiteY1" fmla="*/ 0 h 302217"/>
              <a:gd name="connsiteX0" fmla="*/ 1294108 w 1294108"/>
              <a:gd name="connsiteY0" fmla="*/ 302217 h 302217"/>
              <a:gd name="connsiteX1" fmla="*/ 0 w 1294108"/>
              <a:gd name="connsiteY1" fmla="*/ 0 h 302217"/>
              <a:gd name="connsiteX0" fmla="*/ 1294108 w 1294108"/>
              <a:gd name="connsiteY0" fmla="*/ 302217 h 302217"/>
              <a:gd name="connsiteX1" fmla="*/ 0 w 1294108"/>
              <a:gd name="connsiteY1" fmla="*/ 0 h 302217"/>
              <a:gd name="connsiteX0" fmla="*/ 1294108 w 1294108"/>
              <a:gd name="connsiteY0" fmla="*/ 302217 h 302217"/>
              <a:gd name="connsiteX1" fmla="*/ 0 w 1294108"/>
              <a:gd name="connsiteY1" fmla="*/ 0 h 302217"/>
              <a:gd name="connsiteX0" fmla="*/ 1294108 w 1294108"/>
              <a:gd name="connsiteY0" fmla="*/ 302217 h 302217"/>
              <a:gd name="connsiteX1" fmla="*/ 0 w 1294108"/>
              <a:gd name="connsiteY1" fmla="*/ 0 h 302217"/>
              <a:gd name="connsiteX0" fmla="*/ 1294108 w 1294108"/>
              <a:gd name="connsiteY0" fmla="*/ 302217 h 302217"/>
              <a:gd name="connsiteX1" fmla="*/ 0 w 1294108"/>
              <a:gd name="connsiteY1" fmla="*/ 0 h 302217"/>
              <a:gd name="connsiteX0" fmla="*/ 1294108 w 1294108"/>
              <a:gd name="connsiteY0" fmla="*/ 302217 h 302217"/>
              <a:gd name="connsiteX1" fmla="*/ 0 w 1294108"/>
              <a:gd name="connsiteY1" fmla="*/ 0 h 302217"/>
            </a:gdLst>
            <a:ahLst/>
            <a:cxnLst>
              <a:cxn ang="0">
                <a:pos x="connsiteX0" y="connsiteY0"/>
              </a:cxn>
              <a:cxn ang="0">
                <a:pos x="connsiteX1" y="connsiteY1"/>
              </a:cxn>
            </a:cxnLst>
            <a:rect l="l" t="t" r="r" b="b"/>
            <a:pathLst>
              <a:path w="1294108" h="302217">
                <a:moveTo>
                  <a:pt x="1294108" y="302217"/>
                </a:moveTo>
                <a:cubicBezTo>
                  <a:pt x="505681" y="295114"/>
                  <a:pt x="810535" y="16790"/>
                  <a:pt x="0" y="0"/>
                </a:cubicBezTo>
              </a:path>
            </a:pathLst>
          </a:custGeom>
          <a:noFill/>
          <a:ln w="19050">
            <a:solidFill>
              <a:schemeClr val="accent4"/>
            </a:solidFill>
            <a:tailEnd type="triangle" w="sm" len="lg"/>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103" name="Rounded Rectangle 102"/>
          <p:cNvSpPr/>
          <p:nvPr/>
        </p:nvSpPr>
        <p:spPr>
          <a:xfrm>
            <a:off x="4800600" y="4953000"/>
            <a:ext cx="1295400" cy="533400"/>
          </a:xfrm>
          <a:prstGeom prst="roundRect">
            <a:avLst/>
          </a:prstGeom>
          <a:noFill/>
          <a:ln>
            <a:solidFill>
              <a:schemeClr val="accent4"/>
            </a:solidFill>
            <a:prstDash val="sysDash"/>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104" name="Rounded Rectangle 103"/>
          <p:cNvSpPr/>
          <p:nvPr/>
        </p:nvSpPr>
        <p:spPr>
          <a:xfrm>
            <a:off x="5943600" y="4419600"/>
            <a:ext cx="914400" cy="533400"/>
          </a:xfrm>
          <a:prstGeom prst="roundRect">
            <a:avLst/>
          </a:prstGeom>
          <a:noFill/>
          <a:ln>
            <a:solidFill>
              <a:schemeClr val="accent4"/>
            </a:solidFill>
            <a:prstDash val="sysDash"/>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
        <p:nvSpPr>
          <p:cNvPr id="7" name="Freeform 6"/>
          <p:cNvSpPr/>
          <p:nvPr/>
        </p:nvSpPr>
        <p:spPr>
          <a:xfrm>
            <a:off x="6968067" y="4834468"/>
            <a:ext cx="482600" cy="118589"/>
          </a:xfrm>
          <a:custGeom>
            <a:avLst/>
            <a:gdLst>
              <a:gd name="connsiteX0" fmla="*/ 482600 w 482600"/>
              <a:gd name="connsiteY0" fmla="*/ 132012 h 132012"/>
              <a:gd name="connsiteX1" fmla="*/ 0 w 482600"/>
              <a:gd name="connsiteY1" fmla="*/ 13479 h 132012"/>
              <a:gd name="connsiteX0" fmla="*/ 482600 w 482600"/>
              <a:gd name="connsiteY0" fmla="*/ 126727 h 126746"/>
              <a:gd name="connsiteX1" fmla="*/ 0 w 482600"/>
              <a:gd name="connsiteY1" fmla="*/ 8194 h 126746"/>
              <a:gd name="connsiteX0" fmla="*/ 482600 w 482600"/>
              <a:gd name="connsiteY0" fmla="*/ 118533 h 118589"/>
              <a:gd name="connsiteX1" fmla="*/ 0 w 482600"/>
              <a:gd name="connsiteY1" fmla="*/ 0 h 118589"/>
            </a:gdLst>
            <a:ahLst/>
            <a:cxnLst>
              <a:cxn ang="0">
                <a:pos x="connsiteX0" y="connsiteY0"/>
              </a:cxn>
              <a:cxn ang="0">
                <a:pos x="connsiteX1" y="connsiteY1"/>
              </a:cxn>
            </a:cxnLst>
            <a:rect l="l" t="t" r="r" b="b"/>
            <a:pathLst>
              <a:path w="482600" h="118589">
                <a:moveTo>
                  <a:pt x="482600" y="118533"/>
                </a:moveTo>
                <a:cubicBezTo>
                  <a:pt x="268111" y="120649"/>
                  <a:pt x="129823" y="63500"/>
                  <a:pt x="0" y="0"/>
                </a:cubicBezTo>
              </a:path>
            </a:pathLst>
          </a:custGeom>
          <a:noFill/>
          <a:ln w="19050">
            <a:solidFill>
              <a:schemeClr val="accent4"/>
            </a:solidFill>
            <a:tailEnd type="triangle" w="sm" len="lg"/>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76543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Raft paper on log repair</a:t>
            </a:r>
          </a:p>
        </p:txBody>
      </p:sp>
      <p:sp>
        <p:nvSpPr>
          <p:cNvPr id="4" name="Rectangle 3"/>
          <p:cNvSpPr/>
          <p:nvPr/>
        </p:nvSpPr>
        <p:spPr>
          <a:xfrm>
            <a:off x="152400" y="1468934"/>
            <a:ext cx="8839200" cy="5693866"/>
          </a:xfrm>
          <a:prstGeom prst="rect">
            <a:avLst/>
          </a:prstGeom>
          <a:noFill/>
          <a:ln>
            <a:noFill/>
          </a:ln>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rPr>
              <a:t>To bring a follower’s log into consistency with its own, the leader must find the latest log entry where the two logs agree, delete any entries in the follower’s log after that point, and send the follower all of the leader’s entries after that point.</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rPr>
              <a:t>All of these actions happen in response to the consistency check performed by </a:t>
            </a:r>
            <a:r>
              <a:rPr kumimoji="0" lang="en-US" sz="2800" b="0" i="0" u="none" strike="noStrike" kern="1200" cap="none" spc="0" normalizeH="0" baseline="30000" noProof="0" dirty="0" err="1">
                <a:ln>
                  <a:noFill/>
                </a:ln>
                <a:solidFill>
                  <a:srgbClr val="001934"/>
                </a:solidFill>
                <a:effectLst/>
                <a:uLnTx/>
                <a:uFillTx/>
                <a:latin typeface="Arial" charset="0"/>
                <a:ea typeface="ＭＳ Ｐゴシック" charset="0"/>
              </a:rPr>
              <a:t>AppendEntries</a:t>
            </a:r>
            <a:r>
              <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rPr>
              <a:t> RPCs. The leader maintains a </a:t>
            </a:r>
            <a:r>
              <a:rPr kumimoji="0" lang="en-US" sz="2800" b="0" i="0" u="none" strike="noStrike" kern="1200" cap="none" spc="0" normalizeH="0" baseline="30000" noProof="0" dirty="0" err="1">
                <a:ln>
                  <a:noFill/>
                </a:ln>
                <a:solidFill>
                  <a:srgbClr val="001934"/>
                </a:solidFill>
                <a:effectLst/>
                <a:uLnTx/>
                <a:uFillTx/>
                <a:latin typeface="Arial" charset="0"/>
                <a:ea typeface="ＭＳ Ｐゴシック" charset="0"/>
              </a:rPr>
              <a:t>nextIndex</a:t>
            </a:r>
            <a:r>
              <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rPr>
              <a:t> for each follower, which is the index of the next log entry the leader will send to that follower. When a leader first comes to power, it initializes all </a:t>
            </a:r>
            <a:r>
              <a:rPr kumimoji="0" lang="en-US" sz="2800" b="0" i="0" u="none" strike="noStrike" kern="1200" cap="none" spc="0" normalizeH="0" baseline="30000" noProof="0" dirty="0" err="1">
                <a:ln>
                  <a:noFill/>
                </a:ln>
                <a:solidFill>
                  <a:srgbClr val="001934"/>
                </a:solidFill>
                <a:effectLst/>
                <a:uLnTx/>
                <a:uFillTx/>
                <a:latin typeface="Arial" charset="0"/>
                <a:ea typeface="ＭＳ Ｐゴシック" charset="0"/>
              </a:rPr>
              <a:t>nextIndex</a:t>
            </a:r>
            <a:r>
              <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rPr>
              <a:t> values to the index just after the last one in its log (11 in Figure 7). If a follower’s log is inconsistent with the leader’s, the </a:t>
            </a:r>
            <a:r>
              <a:rPr kumimoji="0" lang="en-US" sz="2800" b="0" i="0" u="none" strike="noStrike" kern="1200" cap="none" spc="0" normalizeH="0" baseline="30000" noProof="0" dirty="0" err="1">
                <a:ln>
                  <a:noFill/>
                </a:ln>
                <a:solidFill>
                  <a:srgbClr val="001934"/>
                </a:solidFill>
                <a:effectLst/>
                <a:uLnTx/>
                <a:uFillTx/>
                <a:latin typeface="Arial" charset="0"/>
                <a:ea typeface="ＭＳ Ｐゴシック" charset="0"/>
              </a:rPr>
              <a:t>AppendEntries</a:t>
            </a:r>
            <a:r>
              <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rPr>
              <a:t> consistency check will fail in the next </a:t>
            </a:r>
            <a:r>
              <a:rPr kumimoji="0" lang="en-US" sz="2800" b="0" i="0" u="none" strike="noStrike" kern="1200" cap="none" spc="0" normalizeH="0" baseline="30000" noProof="0" dirty="0" err="1">
                <a:ln>
                  <a:noFill/>
                </a:ln>
                <a:solidFill>
                  <a:srgbClr val="001934"/>
                </a:solidFill>
                <a:effectLst/>
                <a:uLnTx/>
                <a:uFillTx/>
                <a:latin typeface="Arial" charset="0"/>
                <a:ea typeface="ＭＳ Ｐゴシック" charset="0"/>
              </a:rPr>
              <a:t>AppendEntries</a:t>
            </a:r>
            <a:r>
              <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rPr>
              <a:t> RPC.</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rPr>
              <a:t>After a rejection, the leader decrements </a:t>
            </a:r>
            <a:r>
              <a:rPr kumimoji="0" lang="en-US" sz="2800" b="0" i="0" u="none" strike="noStrike" kern="1200" cap="none" spc="0" normalizeH="0" baseline="30000" noProof="0" dirty="0" err="1">
                <a:ln>
                  <a:noFill/>
                </a:ln>
                <a:solidFill>
                  <a:srgbClr val="001934"/>
                </a:solidFill>
                <a:effectLst/>
                <a:uLnTx/>
                <a:uFillTx/>
                <a:latin typeface="Arial" charset="0"/>
                <a:ea typeface="ＭＳ Ｐゴシック" charset="0"/>
              </a:rPr>
              <a:t>nextIndex</a:t>
            </a:r>
            <a:r>
              <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rPr>
              <a:t> and retries the </a:t>
            </a:r>
            <a:r>
              <a:rPr kumimoji="0" lang="en-US" sz="2800" b="0" i="0" u="none" strike="noStrike" kern="1200" cap="none" spc="0" normalizeH="0" baseline="30000" noProof="0" dirty="0" err="1">
                <a:ln>
                  <a:noFill/>
                </a:ln>
                <a:solidFill>
                  <a:srgbClr val="001934"/>
                </a:solidFill>
                <a:effectLst/>
                <a:uLnTx/>
                <a:uFillTx/>
                <a:latin typeface="Arial" charset="0"/>
                <a:ea typeface="ＭＳ Ｐゴシック" charset="0"/>
              </a:rPr>
              <a:t>AppendEntries</a:t>
            </a:r>
            <a:r>
              <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rPr>
              <a:t> RPC. Eventually </a:t>
            </a:r>
            <a:r>
              <a:rPr kumimoji="0" lang="en-US" sz="2800" b="0" i="0" u="none" strike="noStrike" kern="1200" cap="none" spc="0" normalizeH="0" baseline="30000" noProof="0" dirty="0" err="1">
                <a:ln>
                  <a:noFill/>
                </a:ln>
                <a:solidFill>
                  <a:srgbClr val="001934"/>
                </a:solidFill>
                <a:effectLst/>
                <a:uLnTx/>
                <a:uFillTx/>
                <a:latin typeface="Arial" charset="0"/>
                <a:ea typeface="ＭＳ Ｐゴシック" charset="0"/>
              </a:rPr>
              <a:t>nextIndex</a:t>
            </a:r>
            <a:r>
              <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rPr>
              <a:t> reaches a point where the leader and follower logs match. When this happens, </a:t>
            </a:r>
            <a:r>
              <a:rPr kumimoji="0" lang="en-US" sz="2800" b="0" i="0" u="none" strike="noStrike" kern="1200" cap="none" spc="0" normalizeH="0" baseline="30000" noProof="0" dirty="0" err="1">
                <a:ln>
                  <a:noFill/>
                </a:ln>
                <a:solidFill>
                  <a:srgbClr val="001934"/>
                </a:solidFill>
                <a:effectLst/>
                <a:uLnTx/>
                <a:uFillTx/>
                <a:latin typeface="Arial" charset="0"/>
                <a:ea typeface="ＭＳ Ｐゴシック" charset="0"/>
              </a:rPr>
              <a:t>AppendEntries</a:t>
            </a:r>
            <a:r>
              <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rPr>
              <a:t> succeed, which removes conflicting entries in the follower’s log and appends entries from the leader’s log (if any).</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rPr>
              <a:t>Once </a:t>
            </a:r>
            <a:r>
              <a:rPr kumimoji="0" lang="en-US" sz="2800" b="0" i="0" u="none" strike="noStrike" kern="1200" cap="none" spc="0" normalizeH="0" baseline="30000" noProof="0" dirty="0" err="1">
                <a:ln>
                  <a:noFill/>
                </a:ln>
                <a:solidFill>
                  <a:srgbClr val="001934"/>
                </a:solidFill>
                <a:effectLst/>
                <a:uLnTx/>
                <a:uFillTx/>
                <a:latin typeface="Arial" charset="0"/>
                <a:ea typeface="ＭＳ Ｐゴシック" charset="0"/>
              </a:rPr>
              <a:t>AppendEntries</a:t>
            </a:r>
            <a:r>
              <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rPr>
              <a:t> succeeds, the follower’s log is consistent with the leader’s, and it will remain that way for the rest of the term.</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1934"/>
              </a:solidFill>
              <a:effectLst/>
              <a:uLnTx/>
              <a:uFillTx/>
              <a:latin typeface="Arial" charset="0"/>
              <a:ea typeface="ＭＳ Ｐゴシック" charset="0"/>
            </a:endParaRPr>
          </a:p>
        </p:txBody>
      </p:sp>
    </p:spTree>
    <p:extLst>
      <p:ext uri="{BB962C8B-B14F-4D97-AF65-F5344CB8AC3E}">
        <p14:creationId xmlns:p14="http://schemas.microsoft.com/office/powerpoint/2010/main" val="2101470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62100" y="38100"/>
            <a:ext cx="6019800" cy="6781800"/>
          </a:xfrm>
          <a:prstGeom prst="rect">
            <a:avLst/>
          </a:prstGeom>
        </p:spPr>
      </p:pic>
    </p:spTree>
    <p:extLst>
      <p:ext uri="{BB962C8B-B14F-4D97-AF65-F5344CB8AC3E}">
        <p14:creationId xmlns:p14="http://schemas.microsoft.com/office/powerpoint/2010/main" val="3045850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87500" y="0"/>
            <a:ext cx="5949408" cy="6858000"/>
          </a:xfrm>
          <a:prstGeom prst="rect">
            <a:avLst/>
          </a:prstGeom>
        </p:spPr>
      </p:pic>
    </p:spTree>
    <p:extLst>
      <p:ext uri="{BB962C8B-B14F-4D97-AF65-F5344CB8AC3E}">
        <p14:creationId xmlns:p14="http://schemas.microsoft.com/office/powerpoint/2010/main" val="4054737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Spelling it out: views/terms</a:t>
            </a:r>
          </a:p>
        </p:txBody>
      </p:sp>
      <p:sp>
        <p:nvSpPr>
          <p:cNvPr id="3" name="Content Placeholder 2"/>
          <p:cNvSpPr>
            <a:spLocks noGrp="1"/>
          </p:cNvSpPr>
          <p:nvPr>
            <p:ph idx="1"/>
          </p:nvPr>
        </p:nvSpPr>
        <p:spPr/>
        <p:txBody>
          <a:bodyPr/>
          <a:lstStyle/>
          <a:p>
            <a:r>
              <a:rPr lang="en-US" sz="2400" b="0" dirty="0"/>
              <a:t>In general, a participant P may leave a group temporarily due to loss of connectivity or failure/restart.</a:t>
            </a:r>
          </a:p>
          <a:p>
            <a:r>
              <a:rPr lang="en-US" sz="2400" b="0" dirty="0"/>
              <a:t>The group moves on, and when P rejoins the group, P’s state is seen to be </a:t>
            </a:r>
            <a:r>
              <a:rPr lang="en-US" sz="2400" dirty="0"/>
              <a:t>stale</a:t>
            </a:r>
            <a:r>
              <a:rPr lang="en-US" sz="2400" b="0" dirty="0"/>
              <a:t>: P can’t participate correctly.</a:t>
            </a:r>
          </a:p>
          <a:p>
            <a:pPr lvl="1"/>
            <a:r>
              <a:rPr lang="en-US" sz="2000" b="0" dirty="0"/>
              <a:t>E.g., in Consensus, P’s log has diverged or has missing entries, P’s view of the identity of the group’s leader is no longer correct.</a:t>
            </a:r>
          </a:p>
          <a:p>
            <a:r>
              <a:rPr lang="en-US" sz="2400" b="0" dirty="0"/>
              <a:t>Consensus (and other distributed protocols) need some way to detect stale participants and reintegrate them.</a:t>
            </a:r>
          </a:p>
          <a:p>
            <a:r>
              <a:rPr lang="en-US" sz="2400" b="0" dirty="0"/>
              <a:t>Consensus uses view/term for this purpose.</a:t>
            </a:r>
          </a:p>
          <a:p>
            <a:pPr lvl="1"/>
            <a:r>
              <a:rPr lang="en-US" sz="2000" b="0" dirty="0"/>
              <a:t>Tag messages with the view/term, tag state with the view/term, and compare tags to detect staleness.</a:t>
            </a:r>
          </a:p>
          <a:p>
            <a:pPr marL="0" indent="0">
              <a:buNone/>
            </a:pPr>
            <a:endParaRPr lang="en-US" sz="2400" dirty="0"/>
          </a:p>
        </p:txBody>
      </p:sp>
    </p:spTree>
    <p:extLst>
      <p:ext uri="{BB962C8B-B14F-4D97-AF65-F5344CB8AC3E}">
        <p14:creationId xmlns:p14="http://schemas.microsoft.com/office/powerpoint/2010/main" val="1312509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Spelling it out</a:t>
            </a:r>
            <a:br>
              <a:rPr lang="en-US" sz="2000" dirty="0"/>
            </a:br>
            <a:r>
              <a:rPr lang="en-US" sz="3200" dirty="0"/>
              <a:t>Commitment is a stable property</a:t>
            </a:r>
            <a:endParaRPr lang="en-US" sz="2400" dirty="0"/>
          </a:p>
        </p:txBody>
      </p:sp>
      <p:sp>
        <p:nvSpPr>
          <p:cNvPr id="3" name="Content Placeholder 2"/>
          <p:cNvSpPr>
            <a:spLocks noGrp="1"/>
          </p:cNvSpPr>
          <p:nvPr>
            <p:ph idx="1"/>
          </p:nvPr>
        </p:nvSpPr>
        <p:spPr/>
        <p:txBody>
          <a:bodyPr/>
          <a:lstStyle/>
          <a:p>
            <a:r>
              <a:rPr lang="en-US" sz="2400" dirty="0">
                <a:solidFill>
                  <a:schemeClr val="tx1">
                    <a:lumMod val="50000"/>
                  </a:schemeClr>
                </a:solidFill>
              </a:rPr>
              <a:t>Safety property</a:t>
            </a:r>
            <a:r>
              <a:rPr lang="en-US" sz="2400" b="0" dirty="0">
                <a:solidFill>
                  <a:schemeClr val="tx1">
                    <a:lumMod val="50000"/>
                  </a:schemeClr>
                </a:solidFill>
              </a:rPr>
              <a:t>: All </a:t>
            </a:r>
            <a:r>
              <a:rPr lang="en-US" sz="2400" dirty="0">
                <a:solidFill>
                  <a:schemeClr val="tx1">
                    <a:lumMod val="50000"/>
                  </a:schemeClr>
                </a:solidFill>
              </a:rPr>
              <a:t>committed</a:t>
            </a:r>
            <a:r>
              <a:rPr lang="en-US" sz="2400" b="0" dirty="0">
                <a:solidFill>
                  <a:schemeClr val="tx1">
                    <a:lumMod val="50000"/>
                  </a:schemeClr>
                </a:solidFill>
              </a:rPr>
              <a:t> operations must survive into future views.</a:t>
            </a:r>
          </a:p>
          <a:p>
            <a:pPr lvl="1"/>
            <a:r>
              <a:rPr lang="en-US" sz="1800" b="0" dirty="0">
                <a:solidFill>
                  <a:schemeClr val="tx1">
                    <a:lumMod val="50000"/>
                  </a:schemeClr>
                </a:solidFill>
              </a:rPr>
              <a:t>“Committed”: leader decided to commit and revealed its decision, i.e., replied to client and/or notified any replica of the commitment.</a:t>
            </a:r>
          </a:p>
          <a:p>
            <a:r>
              <a:rPr lang="en-US" sz="2400" dirty="0">
                <a:solidFill>
                  <a:schemeClr val="tx1">
                    <a:lumMod val="50000"/>
                  </a:schemeClr>
                </a:solidFill>
              </a:rPr>
              <a:t>Key idea</a:t>
            </a:r>
            <a:r>
              <a:rPr lang="en-US" sz="2400" b="0" dirty="0">
                <a:solidFill>
                  <a:schemeClr val="tx1">
                    <a:lumMod val="50000"/>
                  </a:schemeClr>
                </a:solidFill>
              </a:rPr>
              <a:t>: since both commitment and leader election require a majority (f+1 votes), at least one server that votes for a leader saw every committed update.</a:t>
            </a:r>
          </a:p>
          <a:p>
            <a:r>
              <a:rPr lang="en-US" sz="2400" dirty="0">
                <a:solidFill>
                  <a:schemeClr val="tx1">
                    <a:lumMod val="50000"/>
                  </a:schemeClr>
                </a:solidFill>
              </a:rPr>
              <a:t>Solution</a:t>
            </a:r>
            <a:r>
              <a:rPr lang="en-US" sz="2400" b="0" dirty="0">
                <a:solidFill>
                  <a:schemeClr val="tx1">
                    <a:lumMod val="50000"/>
                  </a:schemeClr>
                </a:solidFill>
              </a:rPr>
              <a:t>:</a:t>
            </a:r>
          </a:p>
          <a:p>
            <a:pPr marL="914400" lvl="1" indent="-457200">
              <a:buFont typeface="+mj-lt"/>
              <a:buAutoNum type="arabicPeriod"/>
            </a:pPr>
            <a:r>
              <a:rPr lang="en-US" sz="2000" b="0" dirty="0">
                <a:solidFill>
                  <a:schemeClr val="tx1">
                    <a:lumMod val="50000"/>
                  </a:schemeClr>
                </a:solidFill>
              </a:rPr>
              <a:t>Piggyback history/summary on votes.</a:t>
            </a:r>
          </a:p>
          <a:p>
            <a:pPr marL="914400" lvl="1" indent="-457200">
              <a:buFont typeface="+mj-lt"/>
              <a:buAutoNum type="arabicPeriod"/>
            </a:pPr>
            <a:r>
              <a:rPr lang="en-US" sz="2000" b="0" dirty="0">
                <a:solidFill>
                  <a:schemeClr val="tx1">
                    <a:lumMod val="50000"/>
                  </a:schemeClr>
                </a:solidFill>
              </a:rPr>
              <a:t>New leader learns history from this information.</a:t>
            </a:r>
          </a:p>
          <a:p>
            <a:pPr marL="914400" lvl="1" indent="-457200">
              <a:buFont typeface="+mj-lt"/>
              <a:buAutoNum type="arabicPeriod"/>
            </a:pPr>
            <a:r>
              <a:rPr lang="en-US" sz="2000" b="0" dirty="0">
                <a:solidFill>
                  <a:schemeClr val="tx1">
                    <a:lumMod val="50000"/>
                  </a:schemeClr>
                </a:solidFill>
              </a:rPr>
              <a:t>New leader pushes authoritative history to followers.</a:t>
            </a:r>
          </a:p>
        </p:txBody>
      </p:sp>
    </p:spTree>
    <p:extLst>
      <p:ext uri="{BB962C8B-B14F-4D97-AF65-F5344CB8AC3E}">
        <p14:creationId xmlns:p14="http://schemas.microsoft.com/office/powerpoint/2010/main" val="39150506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Raft: safety</a:t>
            </a:r>
          </a:p>
        </p:txBody>
      </p:sp>
      <p:pic>
        <p:nvPicPr>
          <p:cNvPr id="5" name="Picture 4"/>
          <p:cNvPicPr>
            <a:picLocks noChangeAspect="1"/>
          </p:cNvPicPr>
          <p:nvPr/>
        </p:nvPicPr>
        <p:blipFill>
          <a:blip r:embed="rId2"/>
          <a:stretch>
            <a:fillRect/>
          </a:stretch>
        </p:blipFill>
        <p:spPr>
          <a:xfrm>
            <a:off x="1066800" y="1447800"/>
            <a:ext cx="6858000" cy="3771900"/>
          </a:xfrm>
          <a:prstGeom prst="rect">
            <a:avLst/>
          </a:prstGeom>
        </p:spPr>
      </p:pic>
      <p:sp>
        <p:nvSpPr>
          <p:cNvPr id="6" name="TextBox 5"/>
          <p:cNvSpPr txBox="1"/>
          <p:nvPr/>
        </p:nvSpPr>
        <p:spPr>
          <a:xfrm>
            <a:off x="381000" y="5228272"/>
            <a:ext cx="8382000" cy="1477328"/>
          </a:xfrm>
          <a:prstGeom prst="rect">
            <a:avLst/>
          </a:prstGeom>
          <a:noFill/>
        </p:spPr>
        <p:txBody>
          <a:bodyPr wrap="square" rtlCol="0">
            <a:spAutoFit/>
          </a:bodyPr>
          <a:lstStyle/>
          <a:p>
            <a:r>
              <a:rPr lang="en-US" sz="1800" b="1" dirty="0">
                <a:solidFill>
                  <a:schemeClr val="tx1"/>
                </a:solidFill>
              </a:rPr>
              <a:t>Note</a:t>
            </a:r>
            <a:r>
              <a:rPr lang="en-US" sz="1800" dirty="0">
                <a:solidFill>
                  <a:schemeClr val="tx1"/>
                </a:solidFill>
              </a:rPr>
              <a:t>: when a new leader L propagates older entries into a new term, L does not and cannot (always) know if those entries committed or not in the old term.  But it does not matter: the set of “most up to date” entries is guaranteed to include all committed entries, so all committed entries survive into the new term.  And once L propagates them to a quorum, they are known to have committed. </a:t>
            </a:r>
          </a:p>
        </p:txBody>
      </p:sp>
    </p:spTree>
    <p:extLst>
      <p:ext uri="{BB962C8B-B14F-4D97-AF65-F5344CB8AC3E}">
        <p14:creationId xmlns:p14="http://schemas.microsoft.com/office/powerpoint/2010/main" val="6875909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Liveness</a:t>
            </a:r>
            <a:r>
              <a:rPr lang="en-US" dirty="0"/>
              <a:t> timeouts</a:t>
            </a:r>
          </a:p>
        </p:txBody>
      </p:sp>
      <p:sp>
        <p:nvSpPr>
          <p:cNvPr id="3" name="Content Placeholder 2"/>
          <p:cNvSpPr>
            <a:spLocks noGrp="1"/>
          </p:cNvSpPr>
          <p:nvPr>
            <p:ph idx="1"/>
          </p:nvPr>
        </p:nvSpPr>
        <p:spPr>
          <a:xfrm>
            <a:off x="304800" y="1600200"/>
            <a:ext cx="8378825" cy="4111625"/>
          </a:xfrm>
        </p:spPr>
        <p:txBody>
          <a:bodyPr/>
          <a:lstStyle/>
          <a:p>
            <a:r>
              <a:rPr lang="en-US" sz="2400" b="0" dirty="0"/>
              <a:t>All consensus systems rely on careful timeouts for </a:t>
            </a:r>
            <a:r>
              <a:rPr lang="en-US" sz="2400" b="0" dirty="0" err="1"/>
              <a:t>liveness</a:t>
            </a:r>
            <a:r>
              <a:rPr lang="en-US" sz="2400" b="0" dirty="0"/>
              <a:t>, because an election or view change disrupts any consensus in progress.</a:t>
            </a:r>
          </a:p>
          <a:p>
            <a:pPr lvl="1"/>
            <a:r>
              <a:rPr lang="en-US" sz="2000" b="0" dirty="0"/>
              <a:t>Contending leaders can “</a:t>
            </a:r>
            <a:r>
              <a:rPr lang="en-US" sz="2000" b="0" dirty="0" err="1"/>
              <a:t>livelock</a:t>
            </a:r>
            <a:r>
              <a:rPr lang="en-US" sz="2000" b="0" dirty="0"/>
              <a:t>” the consensus algorithm.</a:t>
            </a:r>
          </a:p>
          <a:p>
            <a:r>
              <a:rPr lang="en-US" sz="2400" b="0" dirty="0"/>
              <a:t>VR: </a:t>
            </a:r>
            <a:r>
              <a:rPr lang="en-US" sz="2000" b="0" dirty="0"/>
              <a:t>“More generally </a:t>
            </a:r>
            <a:r>
              <a:rPr lang="en-US" sz="2000" dirty="0" err="1"/>
              <a:t>liveness</a:t>
            </a:r>
            <a:r>
              <a:rPr lang="en-US" sz="2000" dirty="0"/>
              <a:t> depends on properly setting the timeouts </a:t>
            </a:r>
            <a:r>
              <a:rPr lang="en-US" sz="2000" b="0" dirty="0"/>
              <a:t>used to determine whether the primary is faulty so as to avoid unnecessary view changes.</a:t>
            </a:r>
            <a:r>
              <a:rPr lang="en-US" sz="2000" dirty="0"/>
              <a:t>”</a:t>
            </a:r>
          </a:p>
          <a:p>
            <a:pPr lvl="1"/>
            <a:r>
              <a:rPr lang="en-US" sz="2000" dirty="0"/>
              <a:t>Note:</a:t>
            </a:r>
            <a:r>
              <a:rPr lang="en-US" sz="2000" b="0" dirty="0"/>
              <a:t> also want fast failover times </a:t>
            </a:r>
            <a:r>
              <a:rPr lang="en-US" sz="2000" b="0" dirty="0">
                <a:sym typeface="Wingdings"/>
              </a:rPr>
              <a:t> tight timeouts! </a:t>
            </a:r>
          </a:p>
          <a:p>
            <a:pPr lvl="1"/>
            <a:r>
              <a:rPr lang="en-US" sz="2000" b="0" dirty="0">
                <a:sym typeface="Wingdings"/>
              </a:rPr>
              <a:t>Must balance these competing considerations.</a:t>
            </a:r>
            <a:endParaRPr lang="en-US" sz="2000" dirty="0"/>
          </a:p>
          <a:p>
            <a:r>
              <a:rPr lang="en-US" sz="2400" dirty="0"/>
              <a:t>Raft</a:t>
            </a:r>
            <a:r>
              <a:rPr lang="en-US" sz="2400" b="0" dirty="0"/>
              <a:t>: randomized timeouts to avoid contending leaders.</a:t>
            </a:r>
          </a:p>
        </p:txBody>
      </p:sp>
    </p:spTree>
    <p:extLst>
      <p:ext uri="{BB962C8B-B14F-4D97-AF65-F5344CB8AC3E}">
        <p14:creationId xmlns:p14="http://schemas.microsoft.com/office/powerpoint/2010/main" val="701372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267200"/>
            <a:ext cx="8458200" cy="2057400"/>
          </a:xfrm>
        </p:spPr>
        <p:txBody>
          <a:bodyPr/>
          <a:lstStyle/>
          <a:p>
            <a:r>
              <a:rPr lang="en-US" sz="2000" dirty="0"/>
              <a:t>Replicated log =&gt; </a:t>
            </a:r>
            <a:r>
              <a:rPr lang="en-US" sz="2000" dirty="0">
                <a:solidFill>
                  <a:schemeClr val="accent4"/>
                </a:solidFill>
              </a:rPr>
              <a:t>replicated state machine</a:t>
            </a:r>
          </a:p>
          <a:p>
            <a:pPr lvl="1"/>
            <a:r>
              <a:rPr lang="en-US" sz="1600" dirty="0"/>
              <a:t>All servers execute same commands in same order</a:t>
            </a:r>
            <a:endParaRPr lang="en-US" sz="2000" dirty="0">
              <a:solidFill>
                <a:schemeClr val="accent4"/>
              </a:solidFill>
            </a:endParaRPr>
          </a:p>
          <a:p>
            <a:r>
              <a:rPr lang="en-US" sz="2000" dirty="0"/>
              <a:t>Consensus module ensures proper log replication</a:t>
            </a:r>
          </a:p>
          <a:p>
            <a:r>
              <a:rPr lang="en-US" sz="2000" dirty="0"/>
              <a:t>System makes progress as long as any majority of servers are up</a:t>
            </a:r>
          </a:p>
          <a:p>
            <a:r>
              <a:rPr lang="en-US" sz="2000" dirty="0"/>
              <a:t>Failure model: fail-stop (not Byzantine), delayed/lost messages</a:t>
            </a:r>
          </a:p>
          <a:p>
            <a:endParaRPr lang="en-US" sz="2000" dirty="0"/>
          </a:p>
        </p:txBody>
      </p:sp>
      <p:sp>
        <p:nvSpPr>
          <p:cNvPr id="3" name="Date Placeholder 2"/>
          <p:cNvSpPr>
            <a:spLocks noGrp="1"/>
          </p:cNvSpPr>
          <p:nvPr>
            <p:ph type="dt" sz="half" idx="10"/>
          </p:nvPr>
        </p:nvSpPr>
        <p:spPr/>
        <p:txBody>
          <a:bodyPr/>
          <a:lstStyle/>
          <a:p>
            <a:pPr>
              <a:defRPr/>
            </a:pPr>
            <a:r>
              <a:rPr lang="en-US">
                <a:solidFill>
                  <a:srgbClr val="7F7F7F"/>
                </a:solidFill>
              </a:rPr>
              <a:t>March 3, 2013</a:t>
            </a:r>
            <a:endParaRPr lang="en-US" dirty="0">
              <a:solidFill>
                <a:srgbClr val="7F7F7F"/>
              </a:solidFill>
            </a:endParaRPr>
          </a:p>
        </p:txBody>
      </p:sp>
      <p:sp>
        <p:nvSpPr>
          <p:cNvPr id="4" name="Footer Placeholder 3"/>
          <p:cNvSpPr>
            <a:spLocks noGrp="1"/>
          </p:cNvSpPr>
          <p:nvPr>
            <p:ph type="ftr" sz="quarter" idx="11"/>
          </p:nvPr>
        </p:nvSpPr>
        <p:spPr bwMode="auto">
          <a:xfrm>
            <a:off x="2895600" y="6324600"/>
            <a:ext cx="34290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GB"/>
            </a:defPPr>
            <a:lvl1pPr algn="l" defTabSz="457200" rtl="0" fontAlgn="base">
              <a:spcBef>
                <a:spcPct val="0"/>
              </a:spcBef>
              <a:spcAft>
                <a:spcPct val="0"/>
              </a:spcAft>
              <a:defRPr sz="1000" kern="1200" smtClean="0">
                <a:solidFill>
                  <a:schemeClr val="bg2"/>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2pPr>
            <a:lvl3pPr marL="11430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3pPr>
            <a:lvl4pPr marL="16002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4pPr>
            <a:lvl5pPr marL="20574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5pPr>
            <a:lvl6pPr marL="2286000" algn="l" defTabSz="457200" rtl="0" eaLnBrk="1" latinLnBrk="0" hangingPunct="1">
              <a:defRPr sz="2400" kern="1200">
                <a:solidFill>
                  <a:schemeClr val="bg1"/>
                </a:solidFill>
                <a:latin typeface="Arial" charset="0"/>
                <a:ea typeface="ＭＳ Ｐゴシック" charset="0"/>
                <a:cs typeface="ＭＳ Ｐゴシック" charset="0"/>
              </a:defRPr>
            </a:lvl6pPr>
            <a:lvl7pPr marL="2743200" algn="l" defTabSz="457200" rtl="0" eaLnBrk="1" latinLnBrk="0" hangingPunct="1">
              <a:defRPr sz="2400" kern="1200">
                <a:solidFill>
                  <a:schemeClr val="bg1"/>
                </a:solidFill>
                <a:latin typeface="Arial" charset="0"/>
                <a:ea typeface="ＭＳ Ｐゴシック" charset="0"/>
                <a:cs typeface="ＭＳ Ｐゴシック" charset="0"/>
              </a:defRPr>
            </a:lvl7pPr>
            <a:lvl8pPr marL="3200400" algn="l" defTabSz="457200" rtl="0" eaLnBrk="1" latinLnBrk="0" hangingPunct="1">
              <a:defRPr sz="2400" kern="1200">
                <a:solidFill>
                  <a:schemeClr val="bg1"/>
                </a:solidFill>
                <a:latin typeface="Arial" charset="0"/>
                <a:ea typeface="ＭＳ Ｐゴシック" charset="0"/>
                <a:cs typeface="ＭＳ Ｐゴシック" charset="0"/>
              </a:defRPr>
            </a:lvl8pPr>
            <a:lvl9pPr marL="3657600" algn="l" defTabSz="457200" rtl="0" eaLnBrk="1" latinLnBrk="0" hangingPunct="1">
              <a:defRPr sz="2400" kern="1200">
                <a:solidFill>
                  <a:schemeClr val="bg1"/>
                </a:solidFill>
                <a:latin typeface="Arial" charset="0"/>
                <a:ea typeface="ＭＳ Ｐゴシック" charset="0"/>
                <a:cs typeface="ＭＳ Ｐゴシック" charset="0"/>
              </a:defRPr>
            </a:lvl9pPr>
          </a:lstStyle>
          <a:p>
            <a:pPr>
              <a:defRPr/>
            </a:pPr>
            <a:r>
              <a:rPr lang="en-US">
                <a:solidFill>
                  <a:srgbClr val="7F7F7F"/>
                </a:solidFill>
              </a:rPr>
              <a:t>Raft Consensus Algorithm</a:t>
            </a:r>
            <a:endParaRPr lang="en-US" dirty="0">
              <a:solidFill>
                <a:srgbClr val="7F7F7F"/>
              </a:solidFill>
            </a:endParaRPr>
          </a:p>
        </p:txBody>
      </p:sp>
      <p:sp>
        <p:nvSpPr>
          <p:cNvPr id="5" name="Slide Number Placeholder 4"/>
          <p:cNvSpPr>
            <a:spLocks noGrp="1"/>
          </p:cNvSpPr>
          <p:nvPr>
            <p:ph type="sldNum" sz="quarter" idx="12"/>
          </p:nvPr>
        </p:nvSpPr>
        <p:spPr bwMode="auto">
          <a:xfrm>
            <a:off x="6553200" y="6324600"/>
            <a:ext cx="21336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GB"/>
            </a:defPPr>
            <a:lvl1pPr algn="r" defTabSz="457200" rtl="0" fontAlgn="base">
              <a:spcBef>
                <a:spcPct val="0"/>
              </a:spcBef>
              <a:spcAft>
                <a:spcPct val="0"/>
              </a:spcAft>
              <a:defRPr sz="1000" kern="1200" smtClean="0">
                <a:solidFill>
                  <a:schemeClr val="bg2"/>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2pPr>
            <a:lvl3pPr marL="11430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3pPr>
            <a:lvl4pPr marL="16002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4pPr>
            <a:lvl5pPr marL="20574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5pPr>
            <a:lvl6pPr marL="2286000" algn="l" defTabSz="457200" rtl="0" eaLnBrk="1" latinLnBrk="0" hangingPunct="1">
              <a:defRPr sz="2400" kern="1200">
                <a:solidFill>
                  <a:schemeClr val="bg1"/>
                </a:solidFill>
                <a:latin typeface="Arial" charset="0"/>
                <a:ea typeface="ＭＳ Ｐゴシック" charset="0"/>
                <a:cs typeface="ＭＳ Ｐゴシック" charset="0"/>
              </a:defRPr>
            </a:lvl6pPr>
            <a:lvl7pPr marL="2743200" algn="l" defTabSz="457200" rtl="0" eaLnBrk="1" latinLnBrk="0" hangingPunct="1">
              <a:defRPr sz="2400" kern="1200">
                <a:solidFill>
                  <a:schemeClr val="bg1"/>
                </a:solidFill>
                <a:latin typeface="Arial" charset="0"/>
                <a:ea typeface="ＭＳ Ｐゴシック" charset="0"/>
                <a:cs typeface="ＭＳ Ｐゴシック" charset="0"/>
              </a:defRPr>
            </a:lvl7pPr>
            <a:lvl8pPr marL="3200400" algn="l" defTabSz="457200" rtl="0" eaLnBrk="1" latinLnBrk="0" hangingPunct="1">
              <a:defRPr sz="2400" kern="1200">
                <a:solidFill>
                  <a:schemeClr val="bg1"/>
                </a:solidFill>
                <a:latin typeface="Arial" charset="0"/>
                <a:ea typeface="ＭＳ Ｐゴシック" charset="0"/>
                <a:cs typeface="ＭＳ Ｐゴシック" charset="0"/>
              </a:defRPr>
            </a:lvl8pPr>
            <a:lvl9pPr marL="3657600" algn="l" defTabSz="457200" rtl="0" eaLnBrk="1" latinLnBrk="0" hangingPunct="1">
              <a:defRPr sz="2400" kern="1200">
                <a:solidFill>
                  <a:schemeClr val="bg1"/>
                </a:solidFill>
                <a:latin typeface="Arial" charset="0"/>
                <a:ea typeface="ＭＳ Ｐゴシック" charset="0"/>
                <a:cs typeface="ＭＳ Ｐゴシック" charset="0"/>
              </a:defRPr>
            </a:lvl9pPr>
          </a:lstStyle>
          <a:p>
            <a:pPr>
              <a:defRPr/>
            </a:pPr>
            <a:r>
              <a:rPr lang="en-US">
                <a:solidFill>
                  <a:srgbClr val="7F7F7F"/>
                </a:solidFill>
              </a:rPr>
              <a:t>Slide </a:t>
            </a:r>
            <a:fld id="{E2162002-2512-45FD-82AF-2FE8F2E91859}" type="slidenum">
              <a:rPr lang="en-US" smtClean="0">
                <a:solidFill>
                  <a:srgbClr val="7F7F7F"/>
                </a:solidFill>
              </a:rPr>
              <a:pPr>
                <a:defRPr/>
              </a:pPr>
              <a:t>4</a:t>
            </a:fld>
            <a:endParaRPr lang="en-US">
              <a:solidFill>
                <a:srgbClr val="7F7F7F"/>
              </a:solidFill>
            </a:endParaRPr>
          </a:p>
        </p:txBody>
      </p:sp>
      <p:sp>
        <p:nvSpPr>
          <p:cNvPr id="6" name="Title 5"/>
          <p:cNvSpPr>
            <a:spLocks noGrp="1"/>
          </p:cNvSpPr>
          <p:nvPr>
            <p:ph type="title"/>
          </p:nvPr>
        </p:nvSpPr>
        <p:spPr>
          <a:xfrm>
            <a:off x="457200" y="-533400"/>
            <a:ext cx="8226425" cy="1554163"/>
          </a:xfrm>
        </p:spPr>
        <p:txBody>
          <a:bodyPr/>
          <a:lstStyle/>
          <a:p>
            <a:r>
              <a:rPr lang="en-US" dirty="0"/>
              <a:t>Goal: Replicated Log</a:t>
            </a:r>
          </a:p>
        </p:txBody>
      </p:sp>
      <p:grpSp>
        <p:nvGrpSpPr>
          <p:cNvPr id="194" name="Group 193"/>
          <p:cNvGrpSpPr/>
          <p:nvPr/>
        </p:nvGrpSpPr>
        <p:grpSpPr>
          <a:xfrm>
            <a:off x="533400" y="2133600"/>
            <a:ext cx="2286000" cy="1905000"/>
            <a:chOff x="533400" y="2133600"/>
            <a:chExt cx="2286000" cy="1905000"/>
          </a:xfrm>
        </p:grpSpPr>
        <p:sp>
          <p:nvSpPr>
            <p:cNvPr id="64" name="Rounded Rectangle 63"/>
            <p:cNvSpPr/>
            <p:nvPr/>
          </p:nvSpPr>
          <p:spPr>
            <a:xfrm>
              <a:off x="533400" y="2133600"/>
              <a:ext cx="2286000" cy="1905000"/>
            </a:xfrm>
            <a:prstGeom prst="roundRect">
              <a:avLst>
                <a:gd name="adj" fmla="val 11074"/>
              </a:avLst>
            </a:prstGeom>
            <a:solidFill>
              <a:srgbClr val="E3EAF9"/>
            </a:solidFill>
            <a:ln>
              <a:solidFill>
                <a:srgbClr val="4974CB"/>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grpSp>
          <p:nvGrpSpPr>
            <p:cNvPr id="91" name="Group 90"/>
            <p:cNvGrpSpPr/>
            <p:nvPr/>
          </p:nvGrpSpPr>
          <p:grpSpPr>
            <a:xfrm>
              <a:off x="838200" y="3657600"/>
              <a:ext cx="1524000" cy="228600"/>
              <a:chOff x="1828800" y="3733800"/>
              <a:chExt cx="1524000" cy="228600"/>
            </a:xfrm>
          </p:grpSpPr>
          <p:sp>
            <p:nvSpPr>
              <p:cNvPr id="66" name="Rectangle 65"/>
              <p:cNvSpPr/>
              <p:nvPr/>
            </p:nvSpPr>
            <p:spPr>
              <a:xfrm>
                <a:off x="1828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defTabSz="914400"/>
                <a:r>
                  <a:rPr lang="en-US" sz="1400" dirty="0">
                    <a:solidFill>
                      <a:srgbClr val="000000"/>
                    </a:solidFill>
                  </a:rPr>
                  <a:t>add</a:t>
                </a:r>
              </a:p>
            </p:txBody>
          </p:sp>
          <p:sp>
            <p:nvSpPr>
              <p:cNvPr id="67" name="Rectangle 66"/>
              <p:cNvSpPr/>
              <p:nvPr/>
            </p:nvSpPr>
            <p:spPr>
              <a:xfrm>
                <a:off x="2209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defTabSz="914400"/>
                <a:r>
                  <a:rPr lang="en-US" sz="1400" dirty="0" err="1">
                    <a:solidFill>
                      <a:srgbClr val="000000"/>
                    </a:solidFill>
                  </a:rPr>
                  <a:t>jmp</a:t>
                </a:r>
                <a:endParaRPr lang="en-US" sz="1400" dirty="0">
                  <a:solidFill>
                    <a:srgbClr val="000000"/>
                  </a:solidFill>
                </a:endParaRPr>
              </a:p>
            </p:txBody>
          </p:sp>
          <p:sp>
            <p:nvSpPr>
              <p:cNvPr id="68" name="Rectangle 67"/>
              <p:cNvSpPr/>
              <p:nvPr/>
            </p:nvSpPr>
            <p:spPr>
              <a:xfrm>
                <a:off x="2590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defTabSz="914400"/>
                <a:r>
                  <a:rPr lang="en-US" sz="1400" dirty="0" err="1">
                    <a:solidFill>
                      <a:srgbClr val="000000"/>
                    </a:solidFill>
                  </a:rPr>
                  <a:t>mov</a:t>
                </a:r>
                <a:endParaRPr lang="en-US" sz="1400" dirty="0">
                  <a:solidFill>
                    <a:srgbClr val="000000"/>
                  </a:solidFill>
                </a:endParaRPr>
              </a:p>
            </p:txBody>
          </p:sp>
          <p:sp>
            <p:nvSpPr>
              <p:cNvPr id="69" name="Rectangle 68"/>
              <p:cNvSpPr/>
              <p:nvPr/>
            </p:nvSpPr>
            <p:spPr>
              <a:xfrm>
                <a:off x="2971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defTabSz="914400"/>
                <a:r>
                  <a:rPr lang="en-US" sz="1400" dirty="0" err="1">
                    <a:solidFill>
                      <a:srgbClr val="000000"/>
                    </a:solidFill>
                  </a:rPr>
                  <a:t>shl</a:t>
                </a:r>
                <a:endParaRPr lang="en-US" sz="1400" dirty="0">
                  <a:solidFill>
                    <a:srgbClr val="000000"/>
                  </a:solidFill>
                </a:endParaRPr>
              </a:p>
            </p:txBody>
          </p:sp>
        </p:grpSp>
        <p:sp>
          <p:nvSpPr>
            <p:cNvPr id="70" name="TextBox 69"/>
            <p:cNvSpPr txBox="1"/>
            <p:nvPr/>
          </p:nvSpPr>
          <p:spPr>
            <a:xfrm>
              <a:off x="1436694" y="3429000"/>
              <a:ext cx="327013" cy="215444"/>
            </a:xfrm>
            <a:prstGeom prst="rect">
              <a:avLst/>
            </a:prstGeom>
            <a:noFill/>
          </p:spPr>
          <p:txBody>
            <a:bodyPr wrap="none" lIns="0" tIns="0" rIns="0" bIns="0" rtlCol="0">
              <a:spAutoFit/>
            </a:bodyPr>
            <a:lstStyle/>
            <a:p>
              <a:pPr algn="ctr" defTabSz="914400"/>
              <a:r>
                <a:rPr lang="en-US" sz="1400" b="1" dirty="0">
                  <a:solidFill>
                    <a:srgbClr val="000000"/>
                  </a:solidFill>
                </a:rPr>
                <a:t>Log</a:t>
              </a:r>
            </a:p>
          </p:txBody>
        </p:sp>
        <p:grpSp>
          <p:nvGrpSpPr>
            <p:cNvPr id="90" name="Group 89"/>
            <p:cNvGrpSpPr/>
            <p:nvPr/>
          </p:nvGrpSpPr>
          <p:grpSpPr>
            <a:xfrm>
              <a:off x="1932167" y="2667000"/>
              <a:ext cx="658633" cy="609600"/>
              <a:chOff x="3075167" y="2286000"/>
              <a:chExt cx="658633" cy="609600"/>
            </a:xfrm>
          </p:grpSpPr>
          <p:sp>
            <p:nvSpPr>
              <p:cNvPr id="72" name="Oval 71"/>
              <p:cNvSpPr/>
              <p:nvPr/>
            </p:nvSpPr>
            <p:spPr>
              <a:xfrm>
                <a:off x="3322154" y="2401625"/>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73" name="Oval 72"/>
              <p:cNvSpPr/>
              <p:nvPr/>
            </p:nvSpPr>
            <p:spPr>
              <a:xfrm>
                <a:off x="3569142" y="2566284"/>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74" name="Oval 73"/>
              <p:cNvSpPr/>
              <p:nvPr/>
            </p:nvSpPr>
            <p:spPr>
              <a:xfrm>
                <a:off x="3322154" y="2730942"/>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75" name="Oval 74"/>
              <p:cNvSpPr/>
              <p:nvPr/>
            </p:nvSpPr>
            <p:spPr>
              <a:xfrm>
                <a:off x="3075167" y="2566284"/>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76" name="Freeform 75"/>
              <p:cNvSpPr/>
              <p:nvPr/>
            </p:nvSpPr>
            <p:spPr>
              <a:xfrm>
                <a:off x="3492394" y="2479551"/>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77" name="Freeform 76"/>
              <p:cNvSpPr/>
              <p:nvPr/>
            </p:nvSpPr>
            <p:spPr>
              <a:xfrm rot="10800000">
                <a:off x="3157496" y="2725143"/>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78" name="Freeform 77"/>
              <p:cNvSpPr/>
              <p:nvPr/>
            </p:nvSpPr>
            <p:spPr>
              <a:xfrm flipH="1">
                <a:off x="3158892" y="2483954"/>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headEnd type="triangle" w="sm" len="med"/>
                <a:tailEnd type="non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79" name="Freeform 78"/>
              <p:cNvSpPr/>
              <p:nvPr/>
            </p:nvSpPr>
            <p:spPr>
              <a:xfrm rot="10800000" flipH="1">
                <a:off x="3488208" y="2725144"/>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headEnd type="triangle" w="sm" len="med"/>
                <a:tailEnd type="non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80" name="Freeform 79"/>
              <p:cNvSpPr/>
              <p:nvPr/>
            </p:nvSpPr>
            <p:spPr>
              <a:xfrm>
                <a:off x="3334455" y="2286000"/>
                <a:ext cx="136991" cy="126788"/>
              </a:xfrm>
              <a:custGeom>
                <a:avLst/>
                <a:gdLst>
                  <a:gd name="connsiteX0" fmla="*/ 0 w 185980"/>
                  <a:gd name="connsiteY0" fmla="*/ 0 h 6711"/>
                  <a:gd name="connsiteX1" fmla="*/ 185980 w 185980"/>
                  <a:gd name="connsiteY1" fmla="*/ 0 h 6711"/>
                  <a:gd name="connsiteX0" fmla="*/ 2160 w 12160"/>
                  <a:gd name="connsiteY0" fmla="*/ 223289 h 223707"/>
                  <a:gd name="connsiteX1" fmla="*/ 12160 w 12160"/>
                  <a:gd name="connsiteY1" fmla="*/ 223289 h 223707"/>
                  <a:gd name="connsiteX0" fmla="*/ 1366 w 13800"/>
                  <a:gd name="connsiteY0" fmla="*/ 342290 h 342290"/>
                  <a:gd name="connsiteX1" fmla="*/ 11366 w 13800"/>
                  <a:gd name="connsiteY1" fmla="*/ 342290 h 342290"/>
                  <a:gd name="connsiteX0" fmla="*/ 1989 w 14293"/>
                  <a:gd name="connsiteY0" fmla="*/ 324153 h 324153"/>
                  <a:gd name="connsiteX1" fmla="*/ 11989 w 14293"/>
                  <a:gd name="connsiteY1" fmla="*/ 324153 h 324153"/>
                  <a:gd name="connsiteX0" fmla="*/ 2255 w 14511"/>
                  <a:gd name="connsiteY0" fmla="*/ 370090 h 370090"/>
                  <a:gd name="connsiteX1" fmla="*/ 12255 w 14511"/>
                  <a:gd name="connsiteY1" fmla="*/ 370090 h 370090"/>
                  <a:gd name="connsiteX0" fmla="*/ 2329 w 14189"/>
                  <a:gd name="connsiteY0" fmla="*/ 440603 h 440603"/>
                  <a:gd name="connsiteX1" fmla="*/ 12329 w 14189"/>
                  <a:gd name="connsiteY1" fmla="*/ 440603 h 440603"/>
                  <a:gd name="connsiteX0" fmla="*/ 2751 w 14550"/>
                  <a:gd name="connsiteY0" fmla="*/ 444918 h 444918"/>
                  <a:gd name="connsiteX1" fmla="*/ 12751 w 14550"/>
                  <a:gd name="connsiteY1" fmla="*/ 444918 h 444918"/>
                  <a:gd name="connsiteX0" fmla="*/ 2670 w 14857"/>
                  <a:gd name="connsiteY0" fmla="*/ 449265 h 449265"/>
                  <a:gd name="connsiteX1" fmla="*/ 12670 w 14857"/>
                  <a:gd name="connsiteY1" fmla="*/ 449265 h 449265"/>
                  <a:gd name="connsiteX0" fmla="*/ 2810 w 14974"/>
                  <a:gd name="connsiteY0" fmla="*/ 403354 h 403354"/>
                  <a:gd name="connsiteX1" fmla="*/ 12810 w 14974"/>
                  <a:gd name="connsiteY1" fmla="*/ 403354 h 403354"/>
                  <a:gd name="connsiteX0" fmla="*/ 2954 w 14489"/>
                  <a:gd name="connsiteY0" fmla="*/ 354005 h 354005"/>
                  <a:gd name="connsiteX1" fmla="*/ 12954 w 14489"/>
                  <a:gd name="connsiteY1" fmla="*/ 354005 h 354005"/>
                  <a:gd name="connsiteX0" fmla="*/ 1970 w 13635"/>
                  <a:gd name="connsiteY0" fmla="*/ 349722 h 349722"/>
                  <a:gd name="connsiteX1" fmla="*/ 11970 w 13635"/>
                  <a:gd name="connsiteY1" fmla="*/ 349722 h 349722"/>
                </a:gdLst>
                <a:ahLst/>
                <a:cxnLst>
                  <a:cxn ang="0">
                    <a:pos x="connsiteX0" y="connsiteY0"/>
                  </a:cxn>
                  <a:cxn ang="0">
                    <a:pos x="connsiteX1" y="connsiteY1"/>
                  </a:cxn>
                </a:cxnLst>
                <a:rect l="l" t="t" r="r" b="b"/>
                <a:pathLst>
                  <a:path w="13635" h="349722">
                    <a:moveTo>
                      <a:pt x="1970" y="349722"/>
                    </a:moveTo>
                    <a:cubicBezTo>
                      <a:pt x="-7474" y="-103494"/>
                      <a:pt x="20582" y="-129473"/>
                      <a:pt x="11970" y="349722"/>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cxnSp>
            <p:nvCxnSpPr>
              <p:cNvPr id="81" name="Straight Connector 80"/>
              <p:cNvCxnSpPr>
                <a:stCxn id="74" idx="0"/>
                <a:endCxn id="72" idx="4"/>
              </p:cNvCxnSpPr>
              <p:nvPr/>
            </p:nvCxnSpPr>
            <p:spPr>
              <a:xfrm flipV="1">
                <a:off x="3404484" y="2566284"/>
                <a:ext cx="0" cy="164658"/>
              </a:xfrm>
              <a:prstGeom prst="line">
                <a:avLst/>
              </a:prstGeom>
              <a:noFill/>
              <a:ln w="19050">
                <a:tailEnd type="triangle" w="sm" len="med"/>
              </a:ln>
            </p:spPr>
            <p:style>
              <a:lnRef idx="2">
                <a:schemeClr val="dk1"/>
              </a:lnRef>
              <a:fillRef idx="1">
                <a:schemeClr val="lt1"/>
              </a:fillRef>
              <a:effectRef idx="0">
                <a:schemeClr val="dk1"/>
              </a:effectRef>
              <a:fontRef idx="minor">
                <a:schemeClr val="dk1"/>
              </a:fontRef>
            </p:style>
          </p:cxnSp>
        </p:grpSp>
        <p:grpSp>
          <p:nvGrpSpPr>
            <p:cNvPr id="89" name="Group 88"/>
            <p:cNvGrpSpPr/>
            <p:nvPr/>
          </p:nvGrpSpPr>
          <p:grpSpPr>
            <a:xfrm>
              <a:off x="901728" y="2667000"/>
              <a:ext cx="531549" cy="533400"/>
              <a:chOff x="2057400" y="2438400"/>
              <a:chExt cx="379678" cy="381000"/>
            </a:xfrm>
          </p:grpSpPr>
          <p:sp>
            <p:nvSpPr>
              <p:cNvPr id="84" name="AutoShape 568"/>
              <p:cNvSpPr>
                <a:spLocks noChangeArrowheads="1"/>
              </p:cNvSpPr>
              <p:nvPr/>
            </p:nvSpPr>
            <p:spPr bwMode="auto">
              <a:xfrm>
                <a:off x="2057400" y="2438400"/>
                <a:ext cx="379678" cy="379204"/>
              </a:xfrm>
              <a:custGeom>
                <a:avLst/>
                <a:gdLst>
                  <a:gd name="T0" fmla="*/ 101 w 21600"/>
                  <a:gd name="T1" fmla="*/ 217 h 21600"/>
                  <a:gd name="T2" fmla="*/ 134 w 21600"/>
                  <a:gd name="T3" fmla="*/ 528 h 21600"/>
                  <a:gd name="T4" fmla="*/ 317 w 21600"/>
                  <a:gd name="T5" fmla="*/ 375 h 21600"/>
                  <a:gd name="T6" fmla="*/ 325 w 21600"/>
                  <a:gd name="T7" fmla="*/ -100 h 21600"/>
                  <a:gd name="T8" fmla="*/ 660 w 21600"/>
                  <a:gd name="T9" fmla="*/ 71 h 21600"/>
                  <a:gd name="T10" fmla="*/ 488 w 21600"/>
                  <a:gd name="T11" fmla="*/ 406 h 21600"/>
                  <a:gd name="T12" fmla="*/ 0 60000 65536"/>
                  <a:gd name="T13" fmla="*/ 0 60000 65536"/>
                  <a:gd name="T14" fmla="*/ 0 60000 65536"/>
                  <a:gd name="T15" fmla="*/ 0 60000 65536"/>
                  <a:gd name="T16" fmla="*/ 0 60000 65536"/>
                  <a:gd name="T17" fmla="*/ 0 60000 65536"/>
                  <a:gd name="T18" fmla="*/ 3170 w 21600"/>
                  <a:gd name="T19" fmla="*/ 3170 h 21600"/>
                  <a:gd name="T20" fmla="*/ 18430 w 21600"/>
                  <a:gd name="T21" fmla="*/ 1843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9164" y="5727"/>
                    </a:moveTo>
                    <a:cubicBezTo>
                      <a:pt x="6962" y="6437"/>
                      <a:pt x="5470" y="8486"/>
                      <a:pt x="5470" y="10799"/>
                    </a:cubicBezTo>
                    <a:lnTo>
                      <a:pt x="0" y="10800"/>
                    </a:lnTo>
                    <a:cubicBezTo>
                      <a:pt x="0" y="6112"/>
                      <a:pt x="3023" y="1960"/>
                      <a:pt x="7485" y="521"/>
                    </a:cubicBezTo>
                    <a:lnTo>
                      <a:pt x="6656" y="-2049"/>
                    </a:lnTo>
                    <a:lnTo>
                      <a:pt x="13496" y="1456"/>
                    </a:lnTo>
                    <a:lnTo>
                      <a:pt x="9992" y="8296"/>
                    </a:lnTo>
                    <a:lnTo>
                      <a:pt x="9164" y="5727"/>
                    </a:lnTo>
                    <a:close/>
                  </a:path>
                </a:pathLst>
              </a:custGeom>
              <a:solidFill>
                <a:srgbClr val="7171E5"/>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defTabSz="914400"/>
                <a:endParaRPr lang="en-US" sz="1800">
                  <a:solidFill>
                    <a:srgbClr val="000000"/>
                  </a:solidFill>
                </a:endParaRPr>
              </a:p>
            </p:txBody>
          </p:sp>
          <p:sp>
            <p:nvSpPr>
              <p:cNvPr id="85" name="AutoShape 569"/>
              <p:cNvSpPr>
                <a:spLocks noChangeArrowheads="1"/>
              </p:cNvSpPr>
              <p:nvPr/>
            </p:nvSpPr>
            <p:spPr bwMode="auto">
              <a:xfrm rot="7281778">
                <a:off x="2057637" y="2439959"/>
                <a:ext cx="379204" cy="379678"/>
              </a:xfrm>
              <a:custGeom>
                <a:avLst/>
                <a:gdLst>
                  <a:gd name="T0" fmla="*/ 101 w 21600"/>
                  <a:gd name="T1" fmla="*/ 217 h 21600"/>
                  <a:gd name="T2" fmla="*/ 134 w 21600"/>
                  <a:gd name="T3" fmla="*/ 528 h 21600"/>
                  <a:gd name="T4" fmla="*/ 317 w 21600"/>
                  <a:gd name="T5" fmla="*/ 375 h 21600"/>
                  <a:gd name="T6" fmla="*/ 325 w 21600"/>
                  <a:gd name="T7" fmla="*/ -100 h 21600"/>
                  <a:gd name="T8" fmla="*/ 660 w 21600"/>
                  <a:gd name="T9" fmla="*/ 71 h 21600"/>
                  <a:gd name="T10" fmla="*/ 488 w 21600"/>
                  <a:gd name="T11" fmla="*/ 406 h 21600"/>
                  <a:gd name="T12" fmla="*/ 0 60000 65536"/>
                  <a:gd name="T13" fmla="*/ 0 60000 65536"/>
                  <a:gd name="T14" fmla="*/ 0 60000 65536"/>
                  <a:gd name="T15" fmla="*/ 0 60000 65536"/>
                  <a:gd name="T16" fmla="*/ 0 60000 65536"/>
                  <a:gd name="T17" fmla="*/ 0 60000 65536"/>
                  <a:gd name="T18" fmla="*/ 3170 w 21600"/>
                  <a:gd name="T19" fmla="*/ 3170 h 21600"/>
                  <a:gd name="T20" fmla="*/ 18430 w 21600"/>
                  <a:gd name="T21" fmla="*/ 1843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9164" y="5727"/>
                    </a:moveTo>
                    <a:cubicBezTo>
                      <a:pt x="6962" y="6437"/>
                      <a:pt x="5470" y="8486"/>
                      <a:pt x="5470" y="10799"/>
                    </a:cubicBezTo>
                    <a:lnTo>
                      <a:pt x="0" y="10800"/>
                    </a:lnTo>
                    <a:cubicBezTo>
                      <a:pt x="0" y="6112"/>
                      <a:pt x="3023" y="1960"/>
                      <a:pt x="7485" y="521"/>
                    </a:cubicBezTo>
                    <a:lnTo>
                      <a:pt x="6656" y="-2049"/>
                    </a:lnTo>
                    <a:lnTo>
                      <a:pt x="13496" y="1456"/>
                    </a:lnTo>
                    <a:lnTo>
                      <a:pt x="9992" y="8296"/>
                    </a:lnTo>
                    <a:lnTo>
                      <a:pt x="9164" y="5727"/>
                    </a:lnTo>
                    <a:close/>
                  </a:path>
                </a:pathLst>
              </a:custGeom>
              <a:solidFill>
                <a:srgbClr val="7171E5"/>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defTabSz="914400"/>
                <a:endParaRPr lang="en-US" sz="1800">
                  <a:solidFill>
                    <a:srgbClr val="000000"/>
                  </a:solidFill>
                </a:endParaRPr>
              </a:p>
            </p:txBody>
          </p:sp>
          <p:sp>
            <p:nvSpPr>
              <p:cNvPr id="86" name="AutoShape 570"/>
              <p:cNvSpPr>
                <a:spLocks noChangeArrowheads="1"/>
              </p:cNvSpPr>
              <p:nvPr/>
            </p:nvSpPr>
            <p:spPr bwMode="auto">
              <a:xfrm rot="14395787">
                <a:off x="2057637" y="2438163"/>
                <a:ext cx="379204" cy="379678"/>
              </a:xfrm>
              <a:custGeom>
                <a:avLst/>
                <a:gdLst>
                  <a:gd name="T0" fmla="*/ 101 w 21600"/>
                  <a:gd name="T1" fmla="*/ 217 h 21600"/>
                  <a:gd name="T2" fmla="*/ 134 w 21600"/>
                  <a:gd name="T3" fmla="*/ 528 h 21600"/>
                  <a:gd name="T4" fmla="*/ 317 w 21600"/>
                  <a:gd name="T5" fmla="*/ 375 h 21600"/>
                  <a:gd name="T6" fmla="*/ 325 w 21600"/>
                  <a:gd name="T7" fmla="*/ -100 h 21600"/>
                  <a:gd name="T8" fmla="*/ 660 w 21600"/>
                  <a:gd name="T9" fmla="*/ 71 h 21600"/>
                  <a:gd name="T10" fmla="*/ 488 w 21600"/>
                  <a:gd name="T11" fmla="*/ 406 h 21600"/>
                  <a:gd name="T12" fmla="*/ 0 60000 65536"/>
                  <a:gd name="T13" fmla="*/ 0 60000 65536"/>
                  <a:gd name="T14" fmla="*/ 0 60000 65536"/>
                  <a:gd name="T15" fmla="*/ 0 60000 65536"/>
                  <a:gd name="T16" fmla="*/ 0 60000 65536"/>
                  <a:gd name="T17" fmla="*/ 0 60000 65536"/>
                  <a:gd name="T18" fmla="*/ 3170 w 21600"/>
                  <a:gd name="T19" fmla="*/ 3170 h 21600"/>
                  <a:gd name="T20" fmla="*/ 18430 w 21600"/>
                  <a:gd name="T21" fmla="*/ 1843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9164" y="5727"/>
                    </a:moveTo>
                    <a:cubicBezTo>
                      <a:pt x="6962" y="6437"/>
                      <a:pt x="5470" y="8486"/>
                      <a:pt x="5470" y="10799"/>
                    </a:cubicBezTo>
                    <a:lnTo>
                      <a:pt x="0" y="10800"/>
                    </a:lnTo>
                    <a:cubicBezTo>
                      <a:pt x="0" y="6112"/>
                      <a:pt x="3023" y="1960"/>
                      <a:pt x="7485" y="521"/>
                    </a:cubicBezTo>
                    <a:lnTo>
                      <a:pt x="6656" y="-2049"/>
                    </a:lnTo>
                    <a:lnTo>
                      <a:pt x="13496" y="1456"/>
                    </a:lnTo>
                    <a:lnTo>
                      <a:pt x="9992" y="8296"/>
                    </a:lnTo>
                    <a:lnTo>
                      <a:pt x="9164" y="5727"/>
                    </a:lnTo>
                    <a:close/>
                  </a:path>
                </a:pathLst>
              </a:custGeom>
              <a:solidFill>
                <a:srgbClr val="7171E5"/>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defTabSz="914400"/>
                <a:endParaRPr lang="en-US" sz="1800">
                  <a:solidFill>
                    <a:srgbClr val="000000"/>
                  </a:solidFill>
                </a:endParaRPr>
              </a:p>
            </p:txBody>
          </p:sp>
        </p:grpSp>
        <p:sp>
          <p:nvSpPr>
            <p:cNvPr id="87" name="TextBox 86"/>
            <p:cNvSpPr txBox="1"/>
            <p:nvPr/>
          </p:nvSpPr>
          <p:spPr>
            <a:xfrm>
              <a:off x="685800" y="2209800"/>
              <a:ext cx="963405" cy="384721"/>
            </a:xfrm>
            <a:prstGeom prst="rect">
              <a:avLst/>
            </a:prstGeom>
            <a:noFill/>
          </p:spPr>
          <p:txBody>
            <a:bodyPr wrap="none" lIns="0" tIns="0" rIns="0" bIns="0" rtlCol="0">
              <a:spAutoFit/>
            </a:bodyPr>
            <a:lstStyle/>
            <a:p>
              <a:pPr algn="ctr" defTabSz="914400">
                <a:lnSpc>
                  <a:spcPts val="1500"/>
                </a:lnSpc>
              </a:pPr>
              <a:r>
                <a:rPr lang="en-US" sz="1400" b="1" dirty="0">
                  <a:solidFill>
                    <a:srgbClr val="000000"/>
                  </a:solidFill>
                </a:rPr>
                <a:t>Consensus</a:t>
              </a:r>
              <a:br>
                <a:rPr lang="en-US" sz="1400" b="1" dirty="0">
                  <a:solidFill>
                    <a:srgbClr val="000000"/>
                  </a:solidFill>
                </a:rPr>
              </a:br>
              <a:r>
                <a:rPr lang="en-US" sz="1400" b="1" dirty="0">
                  <a:solidFill>
                    <a:srgbClr val="000000"/>
                  </a:solidFill>
                </a:rPr>
                <a:t>Module</a:t>
              </a:r>
            </a:p>
          </p:txBody>
        </p:sp>
        <p:sp>
          <p:nvSpPr>
            <p:cNvPr id="63" name="TextBox 62"/>
            <p:cNvSpPr txBox="1"/>
            <p:nvPr/>
          </p:nvSpPr>
          <p:spPr>
            <a:xfrm>
              <a:off x="1905000" y="2209800"/>
              <a:ext cx="714939" cy="384721"/>
            </a:xfrm>
            <a:prstGeom prst="rect">
              <a:avLst/>
            </a:prstGeom>
            <a:noFill/>
          </p:spPr>
          <p:txBody>
            <a:bodyPr wrap="none" lIns="0" tIns="0" rIns="0" bIns="0" rtlCol="0">
              <a:spAutoFit/>
            </a:bodyPr>
            <a:lstStyle/>
            <a:p>
              <a:pPr algn="ctr" defTabSz="914400">
                <a:lnSpc>
                  <a:spcPts val="1500"/>
                </a:lnSpc>
              </a:pPr>
              <a:r>
                <a:rPr lang="en-US" sz="1400" b="1" dirty="0">
                  <a:solidFill>
                    <a:srgbClr val="000000"/>
                  </a:solidFill>
                </a:rPr>
                <a:t>State</a:t>
              </a:r>
              <a:br>
                <a:rPr lang="en-US" sz="1400" b="1" dirty="0">
                  <a:solidFill>
                    <a:srgbClr val="000000"/>
                  </a:solidFill>
                </a:rPr>
              </a:br>
              <a:r>
                <a:rPr lang="en-US" sz="1400" b="1" dirty="0">
                  <a:solidFill>
                    <a:srgbClr val="000000"/>
                  </a:solidFill>
                </a:rPr>
                <a:t>Machine</a:t>
              </a:r>
            </a:p>
          </p:txBody>
        </p:sp>
      </p:grpSp>
      <p:grpSp>
        <p:nvGrpSpPr>
          <p:cNvPr id="195" name="Group 194"/>
          <p:cNvGrpSpPr/>
          <p:nvPr/>
        </p:nvGrpSpPr>
        <p:grpSpPr>
          <a:xfrm>
            <a:off x="2971800" y="2133600"/>
            <a:ext cx="2286000" cy="1905000"/>
            <a:chOff x="533400" y="2133600"/>
            <a:chExt cx="2286000" cy="1905000"/>
          </a:xfrm>
        </p:grpSpPr>
        <p:sp>
          <p:nvSpPr>
            <p:cNvPr id="196" name="Rounded Rectangle 195"/>
            <p:cNvSpPr/>
            <p:nvPr/>
          </p:nvSpPr>
          <p:spPr>
            <a:xfrm>
              <a:off x="533400" y="2133600"/>
              <a:ext cx="2286000" cy="1905000"/>
            </a:xfrm>
            <a:prstGeom prst="roundRect">
              <a:avLst>
                <a:gd name="adj" fmla="val 11074"/>
              </a:avLst>
            </a:prstGeom>
            <a:solidFill>
              <a:srgbClr val="E3EAF9"/>
            </a:solidFill>
            <a:ln>
              <a:solidFill>
                <a:srgbClr val="4974CB"/>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grpSp>
          <p:nvGrpSpPr>
            <p:cNvPr id="197" name="Group 196"/>
            <p:cNvGrpSpPr/>
            <p:nvPr/>
          </p:nvGrpSpPr>
          <p:grpSpPr>
            <a:xfrm>
              <a:off x="838200" y="3657600"/>
              <a:ext cx="1524000" cy="228600"/>
              <a:chOff x="1828800" y="3733800"/>
              <a:chExt cx="1524000" cy="228600"/>
            </a:xfrm>
          </p:grpSpPr>
          <p:sp>
            <p:nvSpPr>
              <p:cNvPr id="216" name="Rectangle 215"/>
              <p:cNvSpPr/>
              <p:nvPr/>
            </p:nvSpPr>
            <p:spPr>
              <a:xfrm>
                <a:off x="1828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defTabSz="914400"/>
                <a:r>
                  <a:rPr lang="en-US" sz="1400" dirty="0">
                    <a:solidFill>
                      <a:srgbClr val="000000"/>
                    </a:solidFill>
                  </a:rPr>
                  <a:t>add</a:t>
                </a:r>
              </a:p>
            </p:txBody>
          </p:sp>
          <p:sp>
            <p:nvSpPr>
              <p:cNvPr id="217" name="Rectangle 216"/>
              <p:cNvSpPr/>
              <p:nvPr/>
            </p:nvSpPr>
            <p:spPr>
              <a:xfrm>
                <a:off x="2209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defTabSz="914400"/>
                <a:r>
                  <a:rPr lang="en-US" sz="1400" dirty="0" err="1">
                    <a:solidFill>
                      <a:srgbClr val="000000"/>
                    </a:solidFill>
                  </a:rPr>
                  <a:t>jmp</a:t>
                </a:r>
                <a:endParaRPr lang="en-US" sz="1400" dirty="0">
                  <a:solidFill>
                    <a:srgbClr val="000000"/>
                  </a:solidFill>
                </a:endParaRPr>
              </a:p>
            </p:txBody>
          </p:sp>
          <p:sp>
            <p:nvSpPr>
              <p:cNvPr id="218" name="Rectangle 217"/>
              <p:cNvSpPr/>
              <p:nvPr/>
            </p:nvSpPr>
            <p:spPr>
              <a:xfrm>
                <a:off x="2590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defTabSz="914400"/>
                <a:r>
                  <a:rPr lang="en-US" sz="1400" dirty="0" err="1">
                    <a:solidFill>
                      <a:srgbClr val="000000"/>
                    </a:solidFill>
                  </a:rPr>
                  <a:t>mov</a:t>
                </a:r>
                <a:endParaRPr lang="en-US" sz="1400" dirty="0">
                  <a:solidFill>
                    <a:srgbClr val="000000"/>
                  </a:solidFill>
                </a:endParaRPr>
              </a:p>
            </p:txBody>
          </p:sp>
          <p:sp>
            <p:nvSpPr>
              <p:cNvPr id="219" name="Rectangle 218"/>
              <p:cNvSpPr/>
              <p:nvPr/>
            </p:nvSpPr>
            <p:spPr>
              <a:xfrm>
                <a:off x="2971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defTabSz="914400"/>
                <a:r>
                  <a:rPr lang="en-US" sz="1400" dirty="0" err="1">
                    <a:solidFill>
                      <a:srgbClr val="000000"/>
                    </a:solidFill>
                  </a:rPr>
                  <a:t>shl</a:t>
                </a:r>
                <a:endParaRPr lang="en-US" sz="1400" dirty="0">
                  <a:solidFill>
                    <a:srgbClr val="000000"/>
                  </a:solidFill>
                </a:endParaRPr>
              </a:p>
            </p:txBody>
          </p:sp>
        </p:grpSp>
        <p:sp>
          <p:nvSpPr>
            <p:cNvPr id="198" name="TextBox 197"/>
            <p:cNvSpPr txBox="1"/>
            <p:nvPr/>
          </p:nvSpPr>
          <p:spPr>
            <a:xfrm>
              <a:off x="1436694" y="3429000"/>
              <a:ext cx="327013" cy="215444"/>
            </a:xfrm>
            <a:prstGeom prst="rect">
              <a:avLst/>
            </a:prstGeom>
            <a:noFill/>
          </p:spPr>
          <p:txBody>
            <a:bodyPr wrap="none" lIns="0" tIns="0" rIns="0" bIns="0" rtlCol="0">
              <a:spAutoFit/>
            </a:bodyPr>
            <a:lstStyle/>
            <a:p>
              <a:pPr algn="ctr" defTabSz="914400"/>
              <a:r>
                <a:rPr lang="en-US" sz="1400" b="1" dirty="0">
                  <a:solidFill>
                    <a:srgbClr val="000000"/>
                  </a:solidFill>
                </a:rPr>
                <a:t>Log</a:t>
              </a:r>
            </a:p>
          </p:txBody>
        </p:sp>
        <p:grpSp>
          <p:nvGrpSpPr>
            <p:cNvPr id="199" name="Group 198"/>
            <p:cNvGrpSpPr/>
            <p:nvPr/>
          </p:nvGrpSpPr>
          <p:grpSpPr>
            <a:xfrm>
              <a:off x="1932167" y="2667000"/>
              <a:ext cx="658633" cy="609600"/>
              <a:chOff x="3075167" y="2286000"/>
              <a:chExt cx="658633" cy="609600"/>
            </a:xfrm>
          </p:grpSpPr>
          <p:sp>
            <p:nvSpPr>
              <p:cNvPr id="206" name="Oval 205"/>
              <p:cNvSpPr/>
              <p:nvPr/>
            </p:nvSpPr>
            <p:spPr>
              <a:xfrm>
                <a:off x="3322154" y="2401625"/>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07" name="Oval 206"/>
              <p:cNvSpPr/>
              <p:nvPr/>
            </p:nvSpPr>
            <p:spPr>
              <a:xfrm>
                <a:off x="3569142" y="2566284"/>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08" name="Oval 207"/>
              <p:cNvSpPr/>
              <p:nvPr/>
            </p:nvSpPr>
            <p:spPr>
              <a:xfrm>
                <a:off x="3322154" y="2730942"/>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09" name="Oval 208"/>
              <p:cNvSpPr/>
              <p:nvPr/>
            </p:nvSpPr>
            <p:spPr>
              <a:xfrm>
                <a:off x="3075167" y="2566284"/>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10" name="Freeform 209"/>
              <p:cNvSpPr/>
              <p:nvPr/>
            </p:nvSpPr>
            <p:spPr>
              <a:xfrm>
                <a:off x="3492394" y="2479551"/>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11" name="Freeform 210"/>
              <p:cNvSpPr/>
              <p:nvPr/>
            </p:nvSpPr>
            <p:spPr>
              <a:xfrm rot="10800000">
                <a:off x="3157496" y="2725143"/>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12" name="Freeform 211"/>
              <p:cNvSpPr/>
              <p:nvPr/>
            </p:nvSpPr>
            <p:spPr>
              <a:xfrm flipH="1">
                <a:off x="3158892" y="2483954"/>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headEnd type="triangle" w="sm" len="med"/>
                <a:tailEnd type="non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13" name="Freeform 212"/>
              <p:cNvSpPr/>
              <p:nvPr/>
            </p:nvSpPr>
            <p:spPr>
              <a:xfrm rot="10800000" flipH="1">
                <a:off x="3488208" y="2725144"/>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headEnd type="triangle" w="sm" len="med"/>
                <a:tailEnd type="non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14" name="Freeform 213"/>
              <p:cNvSpPr/>
              <p:nvPr/>
            </p:nvSpPr>
            <p:spPr>
              <a:xfrm>
                <a:off x="3334455" y="2286000"/>
                <a:ext cx="136991" cy="126788"/>
              </a:xfrm>
              <a:custGeom>
                <a:avLst/>
                <a:gdLst>
                  <a:gd name="connsiteX0" fmla="*/ 0 w 185980"/>
                  <a:gd name="connsiteY0" fmla="*/ 0 h 6711"/>
                  <a:gd name="connsiteX1" fmla="*/ 185980 w 185980"/>
                  <a:gd name="connsiteY1" fmla="*/ 0 h 6711"/>
                  <a:gd name="connsiteX0" fmla="*/ 2160 w 12160"/>
                  <a:gd name="connsiteY0" fmla="*/ 223289 h 223707"/>
                  <a:gd name="connsiteX1" fmla="*/ 12160 w 12160"/>
                  <a:gd name="connsiteY1" fmla="*/ 223289 h 223707"/>
                  <a:gd name="connsiteX0" fmla="*/ 1366 w 13800"/>
                  <a:gd name="connsiteY0" fmla="*/ 342290 h 342290"/>
                  <a:gd name="connsiteX1" fmla="*/ 11366 w 13800"/>
                  <a:gd name="connsiteY1" fmla="*/ 342290 h 342290"/>
                  <a:gd name="connsiteX0" fmla="*/ 1989 w 14293"/>
                  <a:gd name="connsiteY0" fmla="*/ 324153 h 324153"/>
                  <a:gd name="connsiteX1" fmla="*/ 11989 w 14293"/>
                  <a:gd name="connsiteY1" fmla="*/ 324153 h 324153"/>
                  <a:gd name="connsiteX0" fmla="*/ 2255 w 14511"/>
                  <a:gd name="connsiteY0" fmla="*/ 370090 h 370090"/>
                  <a:gd name="connsiteX1" fmla="*/ 12255 w 14511"/>
                  <a:gd name="connsiteY1" fmla="*/ 370090 h 370090"/>
                  <a:gd name="connsiteX0" fmla="*/ 2329 w 14189"/>
                  <a:gd name="connsiteY0" fmla="*/ 440603 h 440603"/>
                  <a:gd name="connsiteX1" fmla="*/ 12329 w 14189"/>
                  <a:gd name="connsiteY1" fmla="*/ 440603 h 440603"/>
                  <a:gd name="connsiteX0" fmla="*/ 2751 w 14550"/>
                  <a:gd name="connsiteY0" fmla="*/ 444918 h 444918"/>
                  <a:gd name="connsiteX1" fmla="*/ 12751 w 14550"/>
                  <a:gd name="connsiteY1" fmla="*/ 444918 h 444918"/>
                  <a:gd name="connsiteX0" fmla="*/ 2670 w 14857"/>
                  <a:gd name="connsiteY0" fmla="*/ 449265 h 449265"/>
                  <a:gd name="connsiteX1" fmla="*/ 12670 w 14857"/>
                  <a:gd name="connsiteY1" fmla="*/ 449265 h 449265"/>
                  <a:gd name="connsiteX0" fmla="*/ 2810 w 14974"/>
                  <a:gd name="connsiteY0" fmla="*/ 403354 h 403354"/>
                  <a:gd name="connsiteX1" fmla="*/ 12810 w 14974"/>
                  <a:gd name="connsiteY1" fmla="*/ 403354 h 403354"/>
                  <a:gd name="connsiteX0" fmla="*/ 2954 w 14489"/>
                  <a:gd name="connsiteY0" fmla="*/ 354005 h 354005"/>
                  <a:gd name="connsiteX1" fmla="*/ 12954 w 14489"/>
                  <a:gd name="connsiteY1" fmla="*/ 354005 h 354005"/>
                  <a:gd name="connsiteX0" fmla="*/ 1970 w 13635"/>
                  <a:gd name="connsiteY0" fmla="*/ 349722 h 349722"/>
                  <a:gd name="connsiteX1" fmla="*/ 11970 w 13635"/>
                  <a:gd name="connsiteY1" fmla="*/ 349722 h 349722"/>
                </a:gdLst>
                <a:ahLst/>
                <a:cxnLst>
                  <a:cxn ang="0">
                    <a:pos x="connsiteX0" y="connsiteY0"/>
                  </a:cxn>
                  <a:cxn ang="0">
                    <a:pos x="connsiteX1" y="connsiteY1"/>
                  </a:cxn>
                </a:cxnLst>
                <a:rect l="l" t="t" r="r" b="b"/>
                <a:pathLst>
                  <a:path w="13635" h="349722">
                    <a:moveTo>
                      <a:pt x="1970" y="349722"/>
                    </a:moveTo>
                    <a:cubicBezTo>
                      <a:pt x="-7474" y="-103494"/>
                      <a:pt x="20582" y="-129473"/>
                      <a:pt x="11970" y="349722"/>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cxnSp>
            <p:nvCxnSpPr>
              <p:cNvPr id="215" name="Straight Connector 214"/>
              <p:cNvCxnSpPr>
                <a:stCxn id="208" idx="0"/>
                <a:endCxn id="206" idx="4"/>
              </p:cNvCxnSpPr>
              <p:nvPr/>
            </p:nvCxnSpPr>
            <p:spPr>
              <a:xfrm flipV="1">
                <a:off x="3404484" y="2566284"/>
                <a:ext cx="0" cy="164658"/>
              </a:xfrm>
              <a:prstGeom prst="line">
                <a:avLst/>
              </a:prstGeom>
              <a:noFill/>
              <a:ln w="19050">
                <a:tailEnd type="triangle" w="sm" len="med"/>
              </a:ln>
            </p:spPr>
            <p:style>
              <a:lnRef idx="2">
                <a:schemeClr val="dk1"/>
              </a:lnRef>
              <a:fillRef idx="1">
                <a:schemeClr val="lt1"/>
              </a:fillRef>
              <a:effectRef idx="0">
                <a:schemeClr val="dk1"/>
              </a:effectRef>
              <a:fontRef idx="minor">
                <a:schemeClr val="dk1"/>
              </a:fontRef>
            </p:style>
          </p:cxnSp>
        </p:grpSp>
        <p:grpSp>
          <p:nvGrpSpPr>
            <p:cNvPr id="200" name="Group 199"/>
            <p:cNvGrpSpPr/>
            <p:nvPr/>
          </p:nvGrpSpPr>
          <p:grpSpPr>
            <a:xfrm>
              <a:off x="901728" y="2667000"/>
              <a:ext cx="531549" cy="533400"/>
              <a:chOff x="2057400" y="2438400"/>
              <a:chExt cx="379678" cy="381000"/>
            </a:xfrm>
          </p:grpSpPr>
          <p:sp>
            <p:nvSpPr>
              <p:cNvPr id="203" name="AutoShape 568"/>
              <p:cNvSpPr>
                <a:spLocks noChangeArrowheads="1"/>
              </p:cNvSpPr>
              <p:nvPr/>
            </p:nvSpPr>
            <p:spPr bwMode="auto">
              <a:xfrm>
                <a:off x="2057400" y="2438400"/>
                <a:ext cx="379678" cy="379204"/>
              </a:xfrm>
              <a:custGeom>
                <a:avLst/>
                <a:gdLst>
                  <a:gd name="T0" fmla="*/ 101 w 21600"/>
                  <a:gd name="T1" fmla="*/ 217 h 21600"/>
                  <a:gd name="T2" fmla="*/ 134 w 21600"/>
                  <a:gd name="T3" fmla="*/ 528 h 21600"/>
                  <a:gd name="T4" fmla="*/ 317 w 21600"/>
                  <a:gd name="T5" fmla="*/ 375 h 21600"/>
                  <a:gd name="T6" fmla="*/ 325 w 21600"/>
                  <a:gd name="T7" fmla="*/ -100 h 21600"/>
                  <a:gd name="T8" fmla="*/ 660 w 21600"/>
                  <a:gd name="T9" fmla="*/ 71 h 21600"/>
                  <a:gd name="T10" fmla="*/ 488 w 21600"/>
                  <a:gd name="T11" fmla="*/ 406 h 21600"/>
                  <a:gd name="T12" fmla="*/ 0 60000 65536"/>
                  <a:gd name="T13" fmla="*/ 0 60000 65536"/>
                  <a:gd name="T14" fmla="*/ 0 60000 65536"/>
                  <a:gd name="T15" fmla="*/ 0 60000 65536"/>
                  <a:gd name="T16" fmla="*/ 0 60000 65536"/>
                  <a:gd name="T17" fmla="*/ 0 60000 65536"/>
                  <a:gd name="T18" fmla="*/ 3170 w 21600"/>
                  <a:gd name="T19" fmla="*/ 3170 h 21600"/>
                  <a:gd name="T20" fmla="*/ 18430 w 21600"/>
                  <a:gd name="T21" fmla="*/ 1843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9164" y="5727"/>
                    </a:moveTo>
                    <a:cubicBezTo>
                      <a:pt x="6962" y="6437"/>
                      <a:pt x="5470" y="8486"/>
                      <a:pt x="5470" y="10799"/>
                    </a:cubicBezTo>
                    <a:lnTo>
                      <a:pt x="0" y="10800"/>
                    </a:lnTo>
                    <a:cubicBezTo>
                      <a:pt x="0" y="6112"/>
                      <a:pt x="3023" y="1960"/>
                      <a:pt x="7485" y="521"/>
                    </a:cubicBezTo>
                    <a:lnTo>
                      <a:pt x="6656" y="-2049"/>
                    </a:lnTo>
                    <a:lnTo>
                      <a:pt x="13496" y="1456"/>
                    </a:lnTo>
                    <a:lnTo>
                      <a:pt x="9992" y="8296"/>
                    </a:lnTo>
                    <a:lnTo>
                      <a:pt x="9164" y="5727"/>
                    </a:lnTo>
                    <a:close/>
                  </a:path>
                </a:pathLst>
              </a:custGeom>
              <a:solidFill>
                <a:srgbClr val="7171E5"/>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defTabSz="914400"/>
                <a:endParaRPr lang="en-US" sz="1800">
                  <a:solidFill>
                    <a:srgbClr val="000000"/>
                  </a:solidFill>
                </a:endParaRPr>
              </a:p>
            </p:txBody>
          </p:sp>
          <p:sp>
            <p:nvSpPr>
              <p:cNvPr id="204" name="AutoShape 569"/>
              <p:cNvSpPr>
                <a:spLocks noChangeArrowheads="1"/>
              </p:cNvSpPr>
              <p:nvPr/>
            </p:nvSpPr>
            <p:spPr bwMode="auto">
              <a:xfrm rot="7281778">
                <a:off x="2057637" y="2439959"/>
                <a:ext cx="379204" cy="379678"/>
              </a:xfrm>
              <a:custGeom>
                <a:avLst/>
                <a:gdLst>
                  <a:gd name="T0" fmla="*/ 101 w 21600"/>
                  <a:gd name="T1" fmla="*/ 217 h 21600"/>
                  <a:gd name="T2" fmla="*/ 134 w 21600"/>
                  <a:gd name="T3" fmla="*/ 528 h 21600"/>
                  <a:gd name="T4" fmla="*/ 317 w 21600"/>
                  <a:gd name="T5" fmla="*/ 375 h 21600"/>
                  <a:gd name="T6" fmla="*/ 325 w 21600"/>
                  <a:gd name="T7" fmla="*/ -100 h 21600"/>
                  <a:gd name="T8" fmla="*/ 660 w 21600"/>
                  <a:gd name="T9" fmla="*/ 71 h 21600"/>
                  <a:gd name="T10" fmla="*/ 488 w 21600"/>
                  <a:gd name="T11" fmla="*/ 406 h 21600"/>
                  <a:gd name="T12" fmla="*/ 0 60000 65536"/>
                  <a:gd name="T13" fmla="*/ 0 60000 65536"/>
                  <a:gd name="T14" fmla="*/ 0 60000 65536"/>
                  <a:gd name="T15" fmla="*/ 0 60000 65536"/>
                  <a:gd name="T16" fmla="*/ 0 60000 65536"/>
                  <a:gd name="T17" fmla="*/ 0 60000 65536"/>
                  <a:gd name="T18" fmla="*/ 3170 w 21600"/>
                  <a:gd name="T19" fmla="*/ 3170 h 21600"/>
                  <a:gd name="T20" fmla="*/ 18430 w 21600"/>
                  <a:gd name="T21" fmla="*/ 1843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9164" y="5727"/>
                    </a:moveTo>
                    <a:cubicBezTo>
                      <a:pt x="6962" y="6437"/>
                      <a:pt x="5470" y="8486"/>
                      <a:pt x="5470" y="10799"/>
                    </a:cubicBezTo>
                    <a:lnTo>
                      <a:pt x="0" y="10800"/>
                    </a:lnTo>
                    <a:cubicBezTo>
                      <a:pt x="0" y="6112"/>
                      <a:pt x="3023" y="1960"/>
                      <a:pt x="7485" y="521"/>
                    </a:cubicBezTo>
                    <a:lnTo>
                      <a:pt x="6656" y="-2049"/>
                    </a:lnTo>
                    <a:lnTo>
                      <a:pt x="13496" y="1456"/>
                    </a:lnTo>
                    <a:lnTo>
                      <a:pt x="9992" y="8296"/>
                    </a:lnTo>
                    <a:lnTo>
                      <a:pt x="9164" y="5727"/>
                    </a:lnTo>
                    <a:close/>
                  </a:path>
                </a:pathLst>
              </a:custGeom>
              <a:solidFill>
                <a:srgbClr val="7171E5"/>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defTabSz="914400"/>
                <a:endParaRPr lang="en-US" sz="1800">
                  <a:solidFill>
                    <a:srgbClr val="000000"/>
                  </a:solidFill>
                </a:endParaRPr>
              </a:p>
            </p:txBody>
          </p:sp>
          <p:sp>
            <p:nvSpPr>
              <p:cNvPr id="205" name="AutoShape 570"/>
              <p:cNvSpPr>
                <a:spLocks noChangeArrowheads="1"/>
              </p:cNvSpPr>
              <p:nvPr/>
            </p:nvSpPr>
            <p:spPr bwMode="auto">
              <a:xfrm rot="14395787">
                <a:off x="2057637" y="2438163"/>
                <a:ext cx="379204" cy="379678"/>
              </a:xfrm>
              <a:custGeom>
                <a:avLst/>
                <a:gdLst>
                  <a:gd name="T0" fmla="*/ 101 w 21600"/>
                  <a:gd name="T1" fmla="*/ 217 h 21600"/>
                  <a:gd name="T2" fmla="*/ 134 w 21600"/>
                  <a:gd name="T3" fmla="*/ 528 h 21600"/>
                  <a:gd name="T4" fmla="*/ 317 w 21600"/>
                  <a:gd name="T5" fmla="*/ 375 h 21600"/>
                  <a:gd name="T6" fmla="*/ 325 w 21600"/>
                  <a:gd name="T7" fmla="*/ -100 h 21600"/>
                  <a:gd name="T8" fmla="*/ 660 w 21600"/>
                  <a:gd name="T9" fmla="*/ 71 h 21600"/>
                  <a:gd name="T10" fmla="*/ 488 w 21600"/>
                  <a:gd name="T11" fmla="*/ 406 h 21600"/>
                  <a:gd name="T12" fmla="*/ 0 60000 65536"/>
                  <a:gd name="T13" fmla="*/ 0 60000 65536"/>
                  <a:gd name="T14" fmla="*/ 0 60000 65536"/>
                  <a:gd name="T15" fmla="*/ 0 60000 65536"/>
                  <a:gd name="T16" fmla="*/ 0 60000 65536"/>
                  <a:gd name="T17" fmla="*/ 0 60000 65536"/>
                  <a:gd name="T18" fmla="*/ 3170 w 21600"/>
                  <a:gd name="T19" fmla="*/ 3170 h 21600"/>
                  <a:gd name="T20" fmla="*/ 18430 w 21600"/>
                  <a:gd name="T21" fmla="*/ 1843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9164" y="5727"/>
                    </a:moveTo>
                    <a:cubicBezTo>
                      <a:pt x="6962" y="6437"/>
                      <a:pt x="5470" y="8486"/>
                      <a:pt x="5470" y="10799"/>
                    </a:cubicBezTo>
                    <a:lnTo>
                      <a:pt x="0" y="10800"/>
                    </a:lnTo>
                    <a:cubicBezTo>
                      <a:pt x="0" y="6112"/>
                      <a:pt x="3023" y="1960"/>
                      <a:pt x="7485" y="521"/>
                    </a:cubicBezTo>
                    <a:lnTo>
                      <a:pt x="6656" y="-2049"/>
                    </a:lnTo>
                    <a:lnTo>
                      <a:pt x="13496" y="1456"/>
                    </a:lnTo>
                    <a:lnTo>
                      <a:pt x="9992" y="8296"/>
                    </a:lnTo>
                    <a:lnTo>
                      <a:pt x="9164" y="5727"/>
                    </a:lnTo>
                    <a:close/>
                  </a:path>
                </a:pathLst>
              </a:custGeom>
              <a:solidFill>
                <a:srgbClr val="7171E5"/>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defTabSz="914400"/>
                <a:endParaRPr lang="en-US" sz="1800">
                  <a:solidFill>
                    <a:srgbClr val="000000"/>
                  </a:solidFill>
                </a:endParaRPr>
              </a:p>
            </p:txBody>
          </p:sp>
        </p:grpSp>
        <p:sp>
          <p:nvSpPr>
            <p:cNvPr id="201" name="TextBox 200"/>
            <p:cNvSpPr txBox="1"/>
            <p:nvPr/>
          </p:nvSpPr>
          <p:spPr>
            <a:xfrm>
              <a:off x="685800" y="2209800"/>
              <a:ext cx="963405" cy="384721"/>
            </a:xfrm>
            <a:prstGeom prst="rect">
              <a:avLst/>
            </a:prstGeom>
            <a:noFill/>
          </p:spPr>
          <p:txBody>
            <a:bodyPr wrap="none" lIns="0" tIns="0" rIns="0" bIns="0" rtlCol="0">
              <a:spAutoFit/>
            </a:bodyPr>
            <a:lstStyle/>
            <a:p>
              <a:pPr algn="ctr" defTabSz="914400">
                <a:lnSpc>
                  <a:spcPts val="1500"/>
                </a:lnSpc>
              </a:pPr>
              <a:r>
                <a:rPr lang="en-US" sz="1400" b="1" dirty="0">
                  <a:solidFill>
                    <a:srgbClr val="000000"/>
                  </a:solidFill>
                </a:rPr>
                <a:t>Consensus</a:t>
              </a:r>
              <a:br>
                <a:rPr lang="en-US" sz="1400" b="1" dirty="0">
                  <a:solidFill>
                    <a:srgbClr val="000000"/>
                  </a:solidFill>
                </a:rPr>
              </a:br>
              <a:r>
                <a:rPr lang="en-US" sz="1400" b="1" dirty="0">
                  <a:solidFill>
                    <a:srgbClr val="000000"/>
                  </a:solidFill>
                </a:rPr>
                <a:t>Module</a:t>
              </a:r>
            </a:p>
          </p:txBody>
        </p:sp>
        <p:sp>
          <p:nvSpPr>
            <p:cNvPr id="202" name="TextBox 201"/>
            <p:cNvSpPr txBox="1"/>
            <p:nvPr/>
          </p:nvSpPr>
          <p:spPr>
            <a:xfrm>
              <a:off x="1905000" y="2209800"/>
              <a:ext cx="714939" cy="384721"/>
            </a:xfrm>
            <a:prstGeom prst="rect">
              <a:avLst/>
            </a:prstGeom>
            <a:noFill/>
          </p:spPr>
          <p:txBody>
            <a:bodyPr wrap="none" lIns="0" tIns="0" rIns="0" bIns="0" rtlCol="0">
              <a:spAutoFit/>
            </a:bodyPr>
            <a:lstStyle/>
            <a:p>
              <a:pPr algn="ctr" defTabSz="914400">
                <a:lnSpc>
                  <a:spcPts val="1500"/>
                </a:lnSpc>
              </a:pPr>
              <a:r>
                <a:rPr lang="en-US" sz="1400" b="1" dirty="0">
                  <a:solidFill>
                    <a:srgbClr val="000000"/>
                  </a:solidFill>
                </a:rPr>
                <a:t>State</a:t>
              </a:r>
              <a:br>
                <a:rPr lang="en-US" sz="1400" b="1" dirty="0">
                  <a:solidFill>
                    <a:srgbClr val="000000"/>
                  </a:solidFill>
                </a:rPr>
              </a:br>
              <a:r>
                <a:rPr lang="en-US" sz="1400" b="1" dirty="0">
                  <a:solidFill>
                    <a:srgbClr val="000000"/>
                  </a:solidFill>
                </a:rPr>
                <a:t>Machine</a:t>
              </a:r>
            </a:p>
          </p:txBody>
        </p:sp>
      </p:grpSp>
      <p:grpSp>
        <p:nvGrpSpPr>
          <p:cNvPr id="220" name="Group 219"/>
          <p:cNvGrpSpPr/>
          <p:nvPr/>
        </p:nvGrpSpPr>
        <p:grpSpPr>
          <a:xfrm>
            <a:off x="5410200" y="2133600"/>
            <a:ext cx="2286000" cy="1905000"/>
            <a:chOff x="533400" y="2133600"/>
            <a:chExt cx="2286000" cy="1905000"/>
          </a:xfrm>
        </p:grpSpPr>
        <p:sp>
          <p:nvSpPr>
            <p:cNvPr id="221" name="Rounded Rectangle 220"/>
            <p:cNvSpPr/>
            <p:nvPr/>
          </p:nvSpPr>
          <p:spPr>
            <a:xfrm>
              <a:off x="533400" y="2133600"/>
              <a:ext cx="2286000" cy="1905000"/>
            </a:xfrm>
            <a:prstGeom prst="roundRect">
              <a:avLst>
                <a:gd name="adj" fmla="val 11074"/>
              </a:avLst>
            </a:prstGeom>
            <a:solidFill>
              <a:srgbClr val="E3EAF9"/>
            </a:solidFill>
            <a:ln>
              <a:solidFill>
                <a:srgbClr val="4974CB"/>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grpSp>
          <p:nvGrpSpPr>
            <p:cNvPr id="222" name="Group 221"/>
            <p:cNvGrpSpPr/>
            <p:nvPr/>
          </p:nvGrpSpPr>
          <p:grpSpPr>
            <a:xfrm>
              <a:off x="838200" y="3657600"/>
              <a:ext cx="1524000" cy="228600"/>
              <a:chOff x="1828800" y="3733800"/>
              <a:chExt cx="1524000" cy="228600"/>
            </a:xfrm>
          </p:grpSpPr>
          <p:sp>
            <p:nvSpPr>
              <p:cNvPr id="241" name="Rectangle 240"/>
              <p:cNvSpPr/>
              <p:nvPr/>
            </p:nvSpPr>
            <p:spPr>
              <a:xfrm>
                <a:off x="1828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defTabSz="914400"/>
                <a:r>
                  <a:rPr lang="en-US" sz="1400" dirty="0">
                    <a:solidFill>
                      <a:srgbClr val="000000"/>
                    </a:solidFill>
                  </a:rPr>
                  <a:t>add</a:t>
                </a:r>
              </a:p>
            </p:txBody>
          </p:sp>
          <p:sp>
            <p:nvSpPr>
              <p:cNvPr id="242" name="Rectangle 241"/>
              <p:cNvSpPr/>
              <p:nvPr/>
            </p:nvSpPr>
            <p:spPr>
              <a:xfrm>
                <a:off x="2209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defTabSz="914400"/>
                <a:r>
                  <a:rPr lang="en-US" sz="1400" dirty="0" err="1">
                    <a:solidFill>
                      <a:srgbClr val="000000"/>
                    </a:solidFill>
                  </a:rPr>
                  <a:t>jmp</a:t>
                </a:r>
                <a:endParaRPr lang="en-US" sz="1400" dirty="0">
                  <a:solidFill>
                    <a:srgbClr val="000000"/>
                  </a:solidFill>
                </a:endParaRPr>
              </a:p>
            </p:txBody>
          </p:sp>
          <p:sp>
            <p:nvSpPr>
              <p:cNvPr id="243" name="Rectangle 242"/>
              <p:cNvSpPr/>
              <p:nvPr/>
            </p:nvSpPr>
            <p:spPr>
              <a:xfrm>
                <a:off x="2590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defTabSz="914400"/>
                <a:r>
                  <a:rPr lang="en-US" sz="1400" dirty="0" err="1">
                    <a:solidFill>
                      <a:srgbClr val="000000"/>
                    </a:solidFill>
                  </a:rPr>
                  <a:t>mov</a:t>
                </a:r>
                <a:endParaRPr lang="en-US" sz="1400" dirty="0">
                  <a:solidFill>
                    <a:srgbClr val="000000"/>
                  </a:solidFill>
                </a:endParaRPr>
              </a:p>
            </p:txBody>
          </p:sp>
          <p:sp>
            <p:nvSpPr>
              <p:cNvPr id="244" name="Rectangle 243"/>
              <p:cNvSpPr/>
              <p:nvPr/>
            </p:nvSpPr>
            <p:spPr>
              <a:xfrm>
                <a:off x="2971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defTabSz="914400"/>
                <a:r>
                  <a:rPr lang="en-US" sz="1400" dirty="0" err="1">
                    <a:solidFill>
                      <a:srgbClr val="000000"/>
                    </a:solidFill>
                  </a:rPr>
                  <a:t>shl</a:t>
                </a:r>
                <a:endParaRPr lang="en-US" sz="1400" dirty="0">
                  <a:solidFill>
                    <a:srgbClr val="000000"/>
                  </a:solidFill>
                </a:endParaRPr>
              </a:p>
            </p:txBody>
          </p:sp>
        </p:grpSp>
        <p:sp>
          <p:nvSpPr>
            <p:cNvPr id="223" name="TextBox 222"/>
            <p:cNvSpPr txBox="1"/>
            <p:nvPr/>
          </p:nvSpPr>
          <p:spPr>
            <a:xfrm>
              <a:off x="1436694" y="3429000"/>
              <a:ext cx="327013" cy="215444"/>
            </a:xfrm>
            <a:prstGeom prst="rect">
              <a:avLst/>
            </a:prstGeom>
            <a:noFill/>
          </p:spPr>
          <p:txBody>
            <a:bodyPr wrap="none" lIns="0" tIns="0" rIns="0" bIns="0" rtlCol="0">
              <a:spAutoFit/>
            </a:bodyPr>
            <a:lstStyle/>
            <a:p>
              <a:pPr algn="ctr" defTabSz="914400"/>
              <a:r>
                <a:rPr lang="en-US" sz="1400" b="1" dirty="0">
                  <a:solidFill>
                    <a:srgbClr val="000000"/>
                  </a:solidFill>
                </a:rPr>
                <a:t>Log</a:t>
              </a:r>
            </a:p>
          </p:txBody>
        </p:sp>
        <p:grpSp>
          <p:nvGrpSpPr>
            <p:cNvPr id="224" name="Group 223"/>
            <p:cNvGrpSpPr/>
            <p:nvPr/>
          </p:nvGrpSpPr>
          <p:grpSpPr>
            <a:xfrm>
              <a:off x="1932167" y="2667000"/>
              <a:ext cx="658633" cy="609600"/>
              <a:chOff x="3075167" y="2286000"/>
              <a:chExt cx="658633" cy="609600"/>
            </a:xfrm>
          </p:grpSpPr>
          <p:sp>
            <p:nvSpPr>
              <p:cNvPr id="231" name="Oval 230"/>
              <p:cNvSpPr/>
              <p:nvPr/>
            </p:nvSpPr>
            <p:spPr>
              <a:xfrm>
                <a:off x="3322154" y="2401625"/>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32" name="Oval 231"/>
              <p:cNvSpPr/>
              <p:nvPr/>
            </p:nvSpPr>
            <p:spPr>
              <a:xfrm>
                <a:off x="3569142" y="2566284"/>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33" name="Oval 232"/>
              <p:cNvSpPr/>
              <p:nvPr/>
            </p:nvSpPr>
            <p:spPr>
              <a:xfrm>
                <a:off x="3322154" y="2730942"/>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34" name="Oval 233"/>
              <p:cNvSpPr/>
              <p:nvPr/>
            </p:nvSpPr>
            <p:spPr>
              <a:xfrm>
                <a:off x="3075167" y="2566284"/>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35" name="Freeform 234"/>
              <p:cNvSpPr/>
              <p:nvPr/>
            </p:nvSpPr>
            <p:spPr>
              <a:xfrm>
                <a:off x="3492394" y="2479551"/>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36" name="Freeform 235"/>
              <p:cNvSpPr/>
              <p:nvPr/>
            </p:nvSpPr>
            <p:spPr>
              <a:xfrm rot="10800000">
                <a:off x="3157496" y="2725143"/>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37" name="Freeform 236"/>
              <p:cNvSpPr/>
              <p:nvPr/>
            </p:nvSpPr>
            <p:spPr>
              <a:xfrm flipH="1">
                <a:off x="3158892" y="2483954"/>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headEnd type="triangle" w="sm" len="med"/>
                <a:tailEnd type="non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38" name="Freeform 237"/>
              <p:cNvSpPr/>
              <p:nvPr/>
            </p:nvSpPr>
            <p:spPr>
              <a:xfrm rot="10800000" flipH="1">
                <a:off x="3488208" y="2725144"/>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headEnd type="triangle" w="sm" len="med"/>
                <a:tailEnd type="non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39" name="Freeform 238"/>
              <p:cNvSpPr/>
              <p:nvPr/>
            </p:nvSpPr>
            <p:spPr>
              <a:xfrm>
                <a:off x="3334455" y="2286000"/>
                <a:ext cx="136991" cy="126788"/>
              </a:xfrm>
              <a:custGeom>
                <a:avLst/>
                <a:gdLst>
                  <a:gd name="connsiteX0" fmla="*/ 0 w 185980"/>
                  <a:gd name="connsiteY0" fmla="*/ 0 h 6711"/>
                  <a:gd name="connsiteX1" fmla="*/ 185980 w 185980"/>
                  <a:gd name="connsiteY1" fmla="*/ 0 h 6711"/>
                  <a:gd name="connsiteX0" fmla="*/ 2160 w 12160"/>
                  <a:gd name="connsiteY0" fmla="*/ 223289 h 223707"/>
                  <a:gd name="connsiteX1" fmla="*/ 12160 w 12160"/>
                  <a:gd name="connsiteY1" fmla="*/ 223289 h 223707"/>
                  <a:gd name="connsiteX0" fmla="*/ 1366 w 13800"/>
                  <a:gd name="connsiteY0" fmla="*/ 342290 h 342290"/>
                  <a:gd name="connsiteX1" fmla="*/ 11366 w 13800"/>
                  <a:gd name="connsiteY1" fmla="*/ 342290 h 342290"/>
                  <a:gd name="connsiteX0" fmla="*/ 1989 w 14293"/>
                  <a:gd name="connsiteY0" fmla="*/ 324153 h 324153"/>
                  <a:gd name="connsiteX1" fmla="*/ 11989 w 14293"/>
                  <a:gd name="connsiteY1" fmla="*/ 324153 h 324153"/>
                  <a:gd name="connsiteX0" fmla="*/ 2255 w 14511"/>
                  <a:gd name="connsiteY0" fmla="*/ 370090 h 370090"/>
                  <a:gd name="connsiteX1" fmla="*/ 12255 w 14511"/>
                  <a:gd name="connsiteY1" fmla="*/ 370090 h 370090"/>
                  <a:gd name="connsiteX0" fmla="*/ 2329 w 14189"/>
                  <a:gd name="connsiteY0" fmla="*/ 440603 h 440603"/>
                  <a:gd name="connsiteX1" fmla="*/ 12329 w 14189"/>
                  <a:gd name="connsiteY1" fmla="*/ 440603 h 440603"/>
                  <a:gd name="connsiteX0" fmla="*/ 2751 w 14550"/>
                  <a:gd name="connsiteY0" fmla="*/ 444918 h 444918"/>
                  <a:gd name="connsiteX1" fmla="*/ 12751 w 14550"/>
                  <a:gd name="connsiteY1" fmla="*/ 444918 h 444918"/>
                  <a:gd name="connsiteX0" fmla="*/ 2670 w 14857"/>
                  <a:gd name="connsiteY0" fmla="*/ 449265 h 449265"/>
                  <a:gd name="connsiteX1" fmla="*/ 12670 w 14857"/>
                  <a:gd name="connsiteY1" fmla="*/ 449265 h 449265"/>
                  <a:gd name="connsiteX0" fmla="*/ 2810 w 14974"/>
                  <a:gd name="connsiteY0" fmla="*/ 403354 h 403354"/>
                  <a:gd name="connsiteX1" fmla="*/ 12810 w 14974"/>
                  <a:gd name="connsiteY1" fmla="*/ 403354 h 403354"/>
                  <a:gd name="connsiteX0" fmla="*/ 2954 w 14489"/>
                  <a:gd name="connsiteY0" fmla="*/ 354005 h 354005"/>
                  <a:gd name="connsiteX1" fmla="*/ 12954 w 14489"/>
                  <a:gd name="connsiteY1" fmla="*/ 354005 h 354005"/>
                  <a:gd name="connsiteX0" fmla="*/ 1970 w 13635"/>
                  <a:gd name="connsiteY0" fmla="*/ 349722 h 349722"/>
                  <a:gd name="connsiteX1" fmla="*/ 11970 w 13635"/>
                  <a:gd name="connsiteY1" fmla="*/ 349722 h 349722"/>
                </a:gdLst>
                <a:ahLst/>
                <a:cxnLst>
                  <a:cxn ang="0">
                    <a:pos x="connsiteX0" y="connsiteY0"/>
                  </a:cxn>
                  <a:cxn ang="0">
                    <a:pos x="connsiteX1" y="connsiteY1"/>
                  </a:cxn>
                </a:cxnLst>
                <a:rect l="l" t="t" r="r" b="b"/>
                <a:pathLst>
                  <a:path w="13635" h="349722">
                    <a:moveTo>
                      <a:pt x="1970" y="349722"/>
                    </a:moveTo>
                    <a:cubicBezTo>
                      <a:pt x="-7474" y="-103494"/>
                      <a:pt x="20582" y="-129473"/>
                      <a:pt x="11970" y="349722"/>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cxnSp>
            <p:nvCxnSpPr>
              <p:cNvPr id="240" name="Straight Connector 239"/>
              <p:cNvCxnSpPr>
                <a:stCxn id="233" idx="0"/>
                <a:endCxn id="231" idx="4"/>
              </p:cNvCxnSpPr>
              <p:nvPr/>
            </p:nvCxnSpPr>
            <p:spPr>
              <a:xfrm flipV="1">
                <a:off x="3404484" y="2566284"/>
                <a:ext cx="0" cy="164658"/>
              </a:xfrm>
              <a:prstGeom prst="line">
                <a:avLst/>
              </a:prstGeom>
              <a:noFill/>
              <a:ln w="19050">
                <a:tailEnd type="triangle" w="sm" len="med"/>
              </a:ln>
            </p:spPr>
            <p:style>
              <a:lnRef idx="2">
                <a:schemeClr val="dk1"/>
              </a:lnRef>
              <a:fillRef idx="1">
                <a:schemeClr val="lt1"/>
              </a:fillRef>
              <a:effectRef idx="0">
                <a:schemeClr val="dk1"/>
              </a:effectRef>
              <a:fontRef idx="minor">
                <a:schemeClr val="dk1"/>
              </a:fontRef>
            </p:style>
          </p:cxnSp>
        </p:grpSp>
        <p:grpSp>
          <p:nvGrpSpPr>
            <p:cNvPr id="225" name="Group 224"/>
            <p:cNvGrpSpPr/>
            <p:nvPr/>
          </p:nvGrpSpPr>
          <p:grpSpPr>
            <a:xfrm>
              <a:off x="901728" y="2667000"/>
              <a:ext cx="531549" cy="533400"/>
              <a:chOff x="2057400" y="2438400"/>
              <a:chExt cx="379678" cy="381000"/>
            </a:xfrm>
          </p:grpSpPr>
          <p:sp>
            <p:nvSpPr>
              <p:cNvPr id="228" name="AutoShape 568"/>
              <p:cNvSpPr>
                <a:spLocks noChangeArrowheads="1"/>
              </p:cNvSpPr>
              <p:nvPr/>
            </p:nvSpPr>
            <p:spPr bwMode="auto">
              <a:xfrm>
                <a:off x="2057400" y="2438400"/>
                <a:ext cx="379678" cy="379204"/>
              </a:xfrm>
              <a:custGeom>
                <a:avLst/>
                <a:gdLst>
                  <a:gd name="T0" fmla="*/ 101 w 21600"/>
                  <a:gd name="T1" fmla="*/ 217 h 21600"/>
                  <a:gd name="T2" fmla="*/ 134 w 21600"/>
                  <a:gd name="T3" fmla="*/ 528 h 21600"/>
                  <a:gd name="T4" fmla="*/ 317 w 21600"/>
                  <a:gd name="T5" fmla="*/ 375 h 21600"/>
                  <a:gd name="T6" fmla="*/ 325 w 21600"/>
                  <a:gd name="T7" fmla="*/ -100 h 21600"/>
                  <a:gd name="T8" fmla="*/ 660 w 21600"/>
                  <a:gd name="T9" fmla="*/ 71 h 21600"/>
                  <a:gd name="T10" fmla="*/ 488 w 21600"/>
                  <a:gd name="T11" fmla="*/ 406 h 21600"/>
                  <a:gd name="T12" fmla="*/ 0 60000 65536"/>
                  <a:gd name="T13" fmla="*/ 0 60000 65536"/>
                  <a:gd name="T14" fmla="*/ 0 60000 65536"/>
                  <a:gd name="T15" fmla="*/ 0 60000 65536"/>
                  <a:gd name="T16" fmla="*/ 0 60000 65536"/>
                  <a:gd name="T17" fmla="*/ 0 60000 65536"/>
                  <a:gd name="T18" fmla="*/ 3170 w 21600"/>
                  <a:gd name="T19" fmla="*/ 3170 h 21600"/>
                  <a:gd name="T20" fmla="*/ 18430 w 21600"/>
                  <a:gd name="T21" fmla="*/ 1843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9164" y="5727"/>
                    </a:moveTo>
                    <a:cubicBezTo>
                      <a:pt x="6962" y="6437"/>
                      <a:pt x="5470" y="8486"/>
                      <a:pt x="5470" y="10799"/>
                    </a:cubicBezTo>
                    <a:lnTo>
                      <a:pt x="0" y="10800"/>
                    </a:lnTo>
                    <a:cubicBezTo>
                      <a:pt x="0" y="6112"/>
                      <a:pt x="3023" y="1960"/>
                      <a:pt x="7485" y="521"/>
                    </a:cubicBezTo>
                    <a:lnTo>
                      <a:pt x="6656" y="-2049"/>
                    </a:lnTo>
                    <a:lnTo>
                      <a:pt x="13496" y="1456"/>
                    </a:lnTo>
                    <a:lnTo>
                      <a:pt x="9992" y="8296"/>
                    </a:lnTo>
                    <a:lnTo>
                      <a:pt x="9164" y="5727"/>
                    </a:lnTo>
                    <a:close/>
                  </a:path>
                </a:pathLst>
              </a:custGeom>
              <a:solidFill>
                <a:srgbClr val="7171E5"/>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defTabSz="914400"/>
                <a:endParaRPr lang="en-US" sz="1800">
                  <a:solidFill>
                    <a:srgbClr val="000000"/>
                  </a:solidFill>
                </a:endParaRPr>
              </a:p>
            </p:txBody>
          </p:sp>
          <p:sp>
            <p:nvSpPr>
              <p:cNvPr id="229" name="AutoShape 569"/>
              <p:cNvSpPr>
                <a:spLocks noChangeArrowheads="1"/>
              </p:cNvSpPr>
              <p:nvPr/>
            </p:nvSpPr>
            <p:spPr bwMode="auto">
              <a:xfrm rot="7281778">
                <a:off x="2057637" y="2439959"/>
                <a:ext cx="379204" cy="379678"/>
              </a:xfrm>
              <a:custGeom>
                <a:avLst/>
                <a:gdLst>
                  <a:gd name="T0" fmla="*/ 101 w 21600"/>
                  <a:gd name="T1" fmla="*/ 217 h 21600"/>
                  <a:gd name="T2" fmla="*/ 134 w 21600"/>
                  <a:gd name="T3" fmla="*/ 528 h 21600"/>
                  <a:gd name="T4" fmla="*/ 317 w 21600"/>
                  <a:gd name="T5" fmla="*/ 375 h 21600"/>
                  <a:gd name="T6" fmla="*/ 325 w 21600"/>
                  <a:gd name="T7" fmla="*/ -100 h 21600"/>
                  <a:gd name="T8" fmla="*/ 660 w 21600"/>
                  <a:gd name="T9" fmla="*/ 71 h 21600"/>
                  <a:gd name="T10" fmla="*/ 488 w 21600"/>
                  <a:gd name="T11" fmla="*/ 406 h 21600"/>
                  <a:gd name="T12" fmla="*/ 0 60000 65536"/>
                  <a:gd name="T13" fmla="*/ 0 60000 65536"/>
                  <a:gd name="T14" fmla="*/ 0 60000 65536"/>
                  <a:gd name="T15" fmla="*/ 0 60000 65536"/>
                  <a:gd name="T16" fmla="*/ 0 60000 65536"/>
                  <a:gd name="T17" fmla="*/ 0 60000 65536"/>
                  <a:gd name="T18" fmla="*/ 3170 w 21600"/>
                  <a:gd name="T19" fmla="*/ 3170 h 21600"/>
                  <a:gd name="T20" fmla="*/ 18430 w 21600"/>
                  <a:gd name="T21" fmla="*/ 1843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9164" y="5727"/>
                    </a:moveTo>
                    <a:cubicBezTo>
                      <a:pt x="6962" y="6437"/>
                      <a:pt x="5470" y="8486"/>
                      <a:pt x="5470" y="10799"/>
                    </a:cubicBezTo>
                    <a:lnTo>
                      <a:pt x="0" y="10800"/>
                    </a:lnTo>
                    <a:cubicBezTo>
                      <a:pt x="0" y="6112"/>
                      <a:pt x="3023" y="1960"/>
                      <a:pt x="7485" y="521"/>
                    </a:cubicBezTo>
                    <a:lnTo>
                      <a:pt x="6656" y="-2049"/>
                    </a:lnTo>
                    <a:lnTo>
                      <a:pt x="13496" y="1456"/>
                    </a:lnTo>
                    <a:lnTo>
                      <a:pt x="9992" y="8296"/>
                    </a:lnTo>
                    <a:lnTo>
                      <a:pt x="9164" y="5727"/>
                    </a:lnTo>
                    <a:close/>
                  </a:path>
                </a:pathLst>
              </a:custGeom>
              <a:solidFill>
                <a:srgbClr val="7171E5"/>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defTabSz="914400"/>
                <a:endParaRPr lang="en-US" sz="1800">
                  <a:solidFill>
                    <a:srgbClr val="000000"/>
                  </a:solidFill>
                </a:endParaRPr>
              </a:p>
            </p:txBody>
          </p:sp>
          <p:sp>
            <p:nvSpPr>
              <p:cNvPr id="230" name="AutoShape 570"/>
              <p:cNvSpPr>
                <a:spLocks noChangeArrowheads="1"/>
              </p:cNvSpPr>
              <p:nvPr/>
            </p:nvSpPr>
            <p:spPr bwMode="auto">
              <a:xfrm rot="14395787">
                <a:off x="2057637" y="2438163"/>
                <a:ext cx="379204" cy="379678"/>
              </a:xfrm>
              <a:custGeom>
                <a:avLst/>
                <a:gdLst>
                  <a:gd name="T0" fmla="*/ 101 w 21600"/>
                  <a:gd name="T1" fmla="*/ 217 h 21600"/>
                  <a:gd name="T2" fmla="*/ 134 w 21600"/>
                  <a:gd name="T3" fmla="*/ 528 h 21600"/>
                  <a:gd name="T4" fmla="*/ 317 w 21600"/>
                  <a:gd name="T5" fmla="*/ 375 h 21600"/>
                  <a:gd name="T6" fmla="*/ 325 w 21600"/>
                  <a:gd name="T7" fmla="*/ -100 h 21600"/>
                  <a:gd name="T8" fmla="*/ 660 w 21600"/>
                  <a:gd name="T9" fmla="*/ 71 h 21600"/>
                  <a:gd name="T10" fmla="*/ 488 w 21600"/>
                  <a:gd name="T11" fmla="*/ 406 h 21600"/>
                  <a:gd name="T12" fmla="*/ 0 60000 65536"/>
                  <a:gd name="T13" fmla="*/ 0 60000 65536"/>
                  <a:gd name="T14" fmla="*/ 0 60000 65536"/>
                  <a:gd name="T15" fmla="*/ 0 60000 65536"/>
                  <a:gd name="T16" fmla="*/ 0 60000 65536"/>
                  <a:gd name="T17" fmla="*/ 0 60000 65536"/>
                  <a:gd name="T18" fmla="*/ 3170 w 21600"/>
                  <a:gd name="T19" fmla="*/ 3170 h 21600"/>
                  <a:gd name="T20" fmla="*/ 18430 w 21600"/>
                  <a:gd name="T21" fmla="*/ 1843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9164" y="5727"/>
                    </a:moveTo>
                    <a:cubicBezTo>
                      <a:pt x="6962" y="6437"/>
                      <a:pt x="5470" y="8486"/>
                      <a:pt x="5470" y="10799"/>
                    </a:cubicBezTo>
                    <a:lnTo>
                      <a:pt x="0" y="10800"/>
                    </a:lnTo>
                    <a:cubicBezTo>
                      <a:pt x="0" y="6112"/>
                      <a:pt x="3023" y="1960"/>
                      <a:pt x="7485" y="521"/>
                    </a:cubicBezTo>
                    <a:lnTo>
                      <a:pt x="6656" y="-2049"/>
                    </a:lnTo>
                    <a:lnTo>
                      <a:pt x="13496" y="1456"/>
                    </a:lnTo>
                    <a:lnTo>
                      <a:pt x="9992" y="8296"/>
                    </a:lnTo>
                    <a:lnTo>
                      <a:pt x="9164" y="5727"/>
                    </a:lnTo>
                    <a:close/>
                  </a:path>
                </a:pathLst>
              </a:custGeom>
              <a:solidFill>
                <a:srgbClr val="7171E5"/>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defTabSz="914400"/>
                <a:endParaRPr lang="en-US" sz="1800">
                  <a:solidFill>
                    <a:srgbClr val="000000"/>
                  </a:solidFill>
                </a:endParaRPr>
              </a:p>
            </p:txBody>
          </p:sp>
        </p:grpSp>
        <p:sp>
          <p:nvSpPr>
            <p:cNvPr id="226" name="TextBox 225"/>
            <p:cNvSpPr txBox="1"/>
            <p:nvPr/>
          </p:nvSpPr>
          <p:spPr>
            <a:xfrm>
              <a:off x="685800" y="2209800"/>
              <a:ext cx="963405" cy="384721"/>
            </a:xfrm>
            <a:prstGeom prst="rect">
              <a:avLst/>
            </a:prstGeom>
            <a:noFill/>
          </p:spPr>
          <p:txBody>
            <a:bodyPr wrap="none" lIns="0" tIns="0" rIns="0" bIns="0" rtlCol="0">
              <a:spAutoFit/>
            </a:bodyPr>
            <a:lstStyle/>
            <a:p>
              <a:pPr algn="ctr" defTabSz="914400">
                <a:lnSpc>
                  <a:spcPts val="1500"/>
                </a:lnSpc>
              </a:pPr>
              <a:r>
                <a:rPr lang="en-US" sz="1400" b="1" dirty="0">
                  <a:solidFill>
                    <a:srgbClr val="000000"/>
                  </a:solidFill>
                </a:rPr>
                <a:t>Consensus</a:t>
              </a:r>
              <a:br>
                <a:rPr lang="en-US" sz="1400" b="1" dirty="0">
                  <a:solidFill>
                    <a:srgbClr val="000000"/>
                  </a:solidFill>
                </a:rPr>
              </a:br>
              <a:r>
                <a:rPr lang="en-US" sz="1400" b="1" dirty="0">
                  <a:solidFill>
                    <a:srgbClr val="000000"/>
                  </a:solidFill>
                </a:rPr>
                <a:t>Module</a:t>
              </a:r>
            </a:p>
          </p:txBody>
        </p:sp>
        <p:sp>
          <p:nvSpPr>
            <p:cNvPr id="227" name="TextBox 226"/>
            <p:cNvSpPr txBox="1"/>
            <p:nvPr/>
          </p:nvSpPr>
          <p:spPr>
            <a:xfrm>
              <a:off x="1905000" y="2209800"/>
              <a:ext cx="714939" cy="384721"/>
            </a:xfrm>
            <a:prstGeom prst="rect">
              <a:avLst/>
            </a:prstGeom>
            <a:noFill/>
          </p:spPr>
          <p:txBody>
            <a:bodyPr wrap="none" lIns="0" tIns="0" rIns="0" bIns="0" rtlCol="0">
              <a:spAutoFit/>
            </a:bodyPr>
            <a:lstStyle/>
            <a:p>
              <a:pPr algn="ctr" defTabSz="914400">
                <a:lnSpc>
                  <a:spcPts val="1500"/>
                </a:lnSpc>
              </a:pPr>
              <a:r>
                <a:rPr lang="en-US" sz="1400" b="1" dirty="0">
                  <a:solidFill>
                    <a:srgbClr val="000000"/>
                  </a:solidFill>
                </a:rPr>
                <a:t>State</a:t>
              </a:r>
              <a:br>
                <a:rPr lang="en-US" sz="1400" b="1" dirty="0">
                  <a:solidFill>
                    <a:srgbClr val="000000"/>
                  </a:solidFill>
                </a:rPr>
              </a:br>
              <a:r>
                <a:rPr lang="en-US" sz="1400" b="1" dirty="0">
                  <a:solidFill>
                    <a:srgbClr val="000000"/>
                  </a:solidFill>
                </a:rPr>
                <a:t>Machine</a:t>
              </a:r>
            </a:p>
          </p:txBody>
        </p:sp>
      </p:grpSp>
      <p:sp>
        <p:nvSpPr>
          <p:cNvPr id="245" name="TextBox 244"/>
          <p:cNvSpPr txBox="1"/>
          <p:nvPr/>
        </p:nvSpPr>
        <p:spPr>
          <a:xfrm>
            <a:off x="7866474" y="2901434"/>
            <a:ext cx="1031052" cy="369332"/>
          </a:xfrm>
          <a:prstGeom prst="rect">
            <a:avLst/>
          </a:prstGeom>
          <a:noFill/>
        </p:spPr>
        <p:txBody>
          <a:bodyPr wrap="none" rtlCol="0">
            <a:spAutoFit/>
          </a:bodyPr>
          <a:lstStyle/>
          <a:p>
            <a:pPr algn="ctr" defTabSz="914400"/>
            <a:r>
              <a:rPr lang="en-US" sz="1800" b="1" dirty="0">
                <a:solidFill>
                  <a:srgbClr val="000000"/>
                </a:solidFill>
              </a:rPr>
              <a:t>Servers</a:t>
            </a:r>
          </a:p>
        </p:txBody>
      </p:sp>
      <p:sp>
        <p:nvSpPr>
          <p:cNvPr id="262" name="TextBox 261"/>
          <p:cNvSpPr txBox="1"/>
          <p:nvPr/>
        </p:nvSpPr>
        <p:spPr>
          <a:xfrm>
            <a:off x="7904947" y="1295400"/>
            <a:ext cx="954107" cy="369332"/>
          </a:xfrm>
          <a:prstGeom prst="rect">
            <a:avLst/>
          </a:prstGeom>
          <a:noFill/>
        </p:spPr>
        <p:txBody>
          <a:bodyPr wrap="none" rtlCol="0">
            <a:spAutoFit/>
          </a:bodyPr>
          <a:lstStyle/>
          <a:p>
            <a:pPr algn="ctr" defTabSz="914400"/>
            <a:r>
              <a:rPr lang="en-US" sz="1800" b="1" dirty="0">
                <a:solidFill>
                  <a:srgbClr val="000000"/>
                </a:solidFill>
              </a:rPr>
              <a:t>Clients</a:t>
            </a:r>
          </a:p>
        </p:txBody>
      </p:sp>
      <p:pic>
        <p:nvPicPr>
          <p:cNvPr id="263" name="Picture 559" descr="j04315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138428"/>
            <a:ext cx="685800" cy="6903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4" name="Picture 559" descr="j04315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138428"/>
            <a:ext cx="685800" cy="6903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5" name="Picture 559" descr="j04315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8800" y="1138428"/>
            <a:ext cx="685800" cy="6903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 name="Picture 559" descr="j04315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8800" y="1138428"/>
            <a:ext cx="685800" cy="6903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7" name="Picture 559" descr="j04315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800" y="1138428"/>
            <a:ext cx="685800" cy="6903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8" name="Picture 559" descr="j04315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138428"/>
            <a:ext cx="685800" cy="6903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9" name="Picture 559" descr="j04315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1138428"/>
            <a:ext cx="685800" cy="6903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72" name="Straight Connector 271"/>
          <p:cNvCxnSpPr/>
          <p:nvPr/>
        </p:nvCxnSpPr>
        <p:spPr>
          <a:xfrm>
            <a:off x="6019800" y="1828800"/>
            <a:ext cx="0" cy="762000"/>
          </a:xfrm>
          <a:prstGeom prst="line">
            <a:avLst/>
          </a:pr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cxnSp>
      <p:sp>
        <p:nvSpPr>
          <p:cNvPr id="273" name="Freeform 272"/>
          <p:cNvSpPr/>
          <p:nvPr/>
        </p:nvSpPr>
        <p:spPr>
          <a:xfrm>
            <a:off x="3828081" y="2325422"/>
            <a:ext cx="2007031" cy="355783"/>
          </a:xfrm>
          <a:custGeom>
            <a:avLst/>
            <a:gdLst>
              <a:gd name="connsiteX0" fmla="*/ 1983783 w 1983783"/>
              <a:gd name="connsiteY0" fmla="*/ 25352 h 25352"/>
              <a:gd name="connsiteX1" fmla="*/ 0 w 1983783"/>
              <a:gd name="connsiteY1" fmla="*/ 25352 h 25352"/>
              <a:gd name="connsiteX0" fmla="*/ 1983783 w 1983783"/>
              <a:gd name="connsiteY0" fmla="*/ 203577 h 203577"/>
              <a:gd name="connsiteX1" fmla="*/ 0 w 1983783"/>
              <a:gd name="connsiteY1" fmla="*/ 203577 h 203577"/>
              <a:gd name="connsiteX0" fmla="*/ 1983783 w 1983783"/>
              <a:gd name="connsiteY0" fmla="*/ 283044 h 283044"/>
              <a:gd name="connsiteX1" fmla="*/ 0 w 1983783"/>
              <a:gd name="connsiteY1" fmla="*/ 283044 h 283044"/>
              <a:gd name="connsiteX0" fmla="*/ 2007031 w 2007031"/>
              <a:gd name="connsiteY0" fmla="*/ 265800 h 296797"/>
              <a:gd name="connsiteX1" fmla="*/ 0 w 2007031"/>
              <a:gd name="connsiteY1" fmla="*/ 296797 h 296797"/>
              <a:gd name="connsiteX0" fmla="*/ 2007031 w 2007031"/>
              <a:gd name="connsiteY0" fmla="*/ 306367 h 337364"/>
              <a:gd name="connsiteX1" fmla="*/ 0 w 2007031"/>
              <a:gd name="connsiteY1" fmla="*/ 337364 h 337364"/>
              <a:gd name="connsiteX0" fmla="*/ 2007031 w 2007031"/>
              <a:gd name="connsiteY0" fmla="*/ 324786 h 355783"/>
              <a:gd name="connsiteX1" fmla="*/ 0 w 2007031"/>
              <a:gd name="connsiteY1" fmla="*/ 355783 h 355783"/>
            </a:gdLst>
            <a:ahLst/>
            <a:cxnLst>
              <a:cxn ang="0">
                <a:pos x="connsiteX0" y="connsiteY0"/>
              </a:cxn>
              <a:cxn ang="0">
                <a:pos x="connsiteX1" y="connsiteY1"/>
              </a:cxn>
            </a:cxnLst>
            <a:rect l="l" t="t" r="r" b="b"/>
            <a:pathLst>
              <a:path w="2007031" h="355783">
                <a:moveTo>
                  <a:pt x="2007031" y="324786"/>
                </a:moveTo>
                <a:cubicBezTo>
                  <a:pt x="1444571" y="-30384"/>
                  <a:pt x="796872" y="-191824"/>
                  <a:pt x="0" y="355783"/>
                </a:cubicBezTo>
              </a:path>
            </a:pathLst>
          </a:cu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txBody>
          <a:bodyPr rtlCol="0" anchor="ctr"/>
          <a:lstStyle/>
          <a:p>
            <a:pPr algn="ctr" defTabSz="914400"/>
            <a:endParaRPr lang="en-US" sz="1800">
              <a:solidFill>
                <a:srgbClr val="000000"/>
              </a:solidFill>
              <a:latin typeface="Arial"/>
            </a:endParaRPr>
          </a:p>
        </p:txBody>
      </p:sp>
      <p:sp>
        <p:nvSpPr>
          <p:cNvPr id="274" name="Freeform 273"/>
          <p:cNvSpPr/>
          <p:nvPr/>
        </p:nvSpPr>
        <p:spPr>
          <a:xfrm>
            <a:off x="1371601" y="2081773"/>
            <a:ext cx="4463512" cy="599432"/>
          </a:xfrm>
          <a:custGeom>
            <a:avLst/>
            <a:gdLst>
              <a:gd name="connsiteX0" fmla="*/ 1983783 w 1983783"/>
              <a:gd name="connsiteY0" fmla="*/ 25352 h 25352"/>
              <a:gd name="connsiteX1" fmla="*/ 0 w 1983783"/>
              <a:gd name="connsiteY1" fmla="*/ 25352 h 25352"/>
              <a:gd name="connsiteX0" fmla="*/ 1983783 w 1983783"/>
              <a:gd name="connsiteY0" fmla="*/ 203577 h 203577"/>
              <a:gd name="connsiteX1" fmla="*/ 0 w 1983783"/>
              <a:gd name="connsiteY1" fmla="*/ 203577 h 203577"/>
              <a:gd name="connsiteX0" fmla="*/ 1983783 w 1983783"/>
              <a:gd name="connsiteY0" fmla="*/ 283044 h 283044"/>
              <a:gd name="connsiteX1" fmla="*/ 0 w 1983783"/>
              <a:gd name="connsiteY1" fmla="*/ 283044 h 283044"/>
              <a:gd name="connsiteX0" fmla="*/ 2007031 w 2007031"/>
              <a:gd name="connsiteY0" fmla="*/ 265800 h 296797"/>
              <a:gd name="connsiteX1" fmla="*/ 0 w 2007031"/>
              <a:gd name="connsiteY1" fmla="*/ 296797 h 296797"/>
              <a:gd name="connsiteX0" fmla="*/ 2007031 w 2007031"/>
              <a:gd name="connsiteY0" fmla="*/ 306367 h 337364"/>
              <a:gd name="connsiteX1" fmla="*/ 0 w 2007031"/>
              <a:gd name="connsiteY1" fmla="*/ 337364 h 337364"/>
              <a:gd name="connsiteX0" fmla="*/ 2007031 w 2007031"/>
              <a:gd name="connsiteY0" fmla="*/ 324786 h 355783"/>
              <a:gd name="connsiteX1" fmla="*/ 0 w 2007031"/>
              <a:gd name="connsiteY1" fmla="*/ 355783 h 355783"/>
              <a:gd name="connsiteX0" fmla="*/ 2007031 w 2007031"/>
              <a:gd name="connsiteY0" fmla="*/ 375253 h 406250"/>
              <a:gd name="connsiteX1" fmla="*/ 0 w 2007031"/>
              <a:gd name="connsiteY1" fmla="*/ 406250 h 406250"/>
              <a:gd name="connsiteX0" fmla="*/ 2007031 w 2007031"/>
              <a:gd name="connsiteY0" fmla="*/ 568435 h 599432"/>
              <a:gd name="connsiteX1" fmla="*/ 0 w 2007031"/>
              <a:gd name="connsiteY1" fmla="*/ 599432 h 599432"/>
            </a:gdLst>
            <a:ahLst/>
            <a:cxnLst>
              <a:cxn ang="0">
                <a:pos x="connsiteX0" y="connsiteY0"/>
              </a:cxn>
              <a:cxn ang="0">
                <a:pos x="connsiteX1" y="connsiteY1"/>
              </a:cxn>
            </a:cxnLst>
            <a:rect l="l" t="t" r="r" b="b"/>
            <a:pathLst>
              <a:path w="2007031" h="599432">
                <a:moveTo>
                  <a:pt x="2007031" y="568435"/>
                </a:moveTo>
                <a:cubicBezTo>
                  <a:pt x="1570010" y="-305928"/>
                  <a:pt x="605228" y="-72162"/>
                  <a:pt x="0" y="599432"/>
                </a:cubicBezTo>
              </a:path>
            </a:pathLst>
          </a:cu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txBody>
          <a:bodyPr rtlCol="0" anchor="ctr"/>
          <a:lstStyle/>
          <a:p>
            <a:pPr algn="ctr" defTabSz="914400"/>
            <a:endParaRPr lang="en-US" sz="1800">
              <a:solidFill>
                <a:srgbClr val="000000"/>
              </a:solidFill>
              <a:latin typeface="Arial"/>
            </a:endParaRPr>
          </a:p>
        </p:txBody>
      </p:sp>
      <p:sp>
        <p:nvSpPr>
          <p:cNvPr id="275" name="Freeform 274"/>
          <p:cNvSpPr/>
          <p:nvPr/>
        </p:nvSpPr>
        <p:spPr>
          <a:xfrm>
            <a:off x="3611105" y="3239146"/>
            <a:ext cx="867905" cy="371959"/>
          </a:xfrm>
          <a:custGeom>
            <a:avLst/>
            <a:gdLst>
              <a:gd name="connsiteX0" fmla="*/ 0 w 867905"/>
              <a:gd name="connsiteY0" fmla="*/ 0 h 371959"/>
              <a:gd name="connsiteX1" fmla="*/ 867905 w 867905"/>
              <a:gd name="connsiteY1" fmla="*/ 371959 h 371959"/>
              <a:gd name="connsiteX0" fmla="*/ 0 w 867905"/>
              <a:gd name="connsiteY0" fmla="*/ 0 h 371959"/>
              <a:gd name="connsiteX1" fmla="*/ 867905 w 867905"/>
              <a:gd name="connsiteY1" fmla="*/ 371959 h 371959"/>
              <a:gd name="connsiteX0" fmla="*/ 0 w 867905"/>
              <a:gd name="connsiteY0" fmla="*/ 0 h 371959"/>
              <a:gd name="connsiteX1" fmla="*/ 867905 w 867905"/>
              <a:gd name="connsiteY1" fmla="*/ 371959 h 371959"/>
              <a:gd name="connsiteX0" fmla="*/ 0 w 867905"/>
              <a:gd name="connsiteY0" fmla="*/ 0 h 371959"/>
              <a:gd name="connsiteX1" fmla="*/ 867905 w 867905"/>
              <a:gd name="connsiteY1" fmla="*/ 371959 h 371959"/>
            </a:gdLst>
            <a:ahLst/>
            <a:cxnLst>
              <a:cxn ang="0">
                <a:pos x="connsiteX0" y="connsiteY0"/>
              </a:cxn>
              <a:cxn ang="0">
                <a:pos x="connsiteX1" y="connsiteY1"/>
              </a:cxn>
            </a:cxnLst>
            <a:rect l="l" t="t" r="r" b="b"/>
            <a:pathLst>
              <a:path w="867905" h="371959">
                <a:moveTo>
                  <a:pt x="0" y="0"/>
                </a:moveTo>
                <a:cubicBezTo>
                  <a:pt x="12916" y="335796"/>
                  <a:pt x="552773" y="-41330"/>
                  <a:pt x="867905" y="371959"/>
                </a:cubicBezTo>
              </a:path>
            </a:pathLst>
          </a:cu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txBody>
          <a:bodyPr rtlCol="0" anchor="ctr"/>
          <a:lstStyle/>
          <a:p>
            <a:pPr algn="ctr" defTabSz="914400"/>
            <a:endParaRPr lang="en-US" sz="1800">
              <a:solidFill>
                <a:srgbClr val="000000"/>
              </a:solidFill>
              <a:latin typeface="Arial"/>
            </a:endParaRPr>
          </a:p>
        </p:txBody>
      </p:sp>
      <p:cxnSp>
        <p:nvCxnSpPr>
          <p:cNvPr id="277" name="Straight Connector 276"/>
          <p:cNvCxnSpPr/>
          <p:nvPr/>
        </p:nvCxnSpPr>
        <p:spPr>
          <a:xfrm flipV="1">
            <a:off x="4694694" y="3306306"/>
            <a:ext cx="0" cy="457200"/>
          </a:xfrm>
          <a:prstGeom prst="line">
            <a:avLst/>
          </a:pr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cxnSp>
      <p:sp>
        <p:nvSpPr>
          <p:cNvPr id="278" name="Freeform 277"/>
          <p:cNvSpPr/>
          <p:nvPr/>
        </p:nvSpPr>
        <p:spPr>
          <a:xfrm>
            <a:off x="6043048" y="3239146"/>
            <a:ext cx="867905" cy="371959"/>
          </a:xfrm>
          <a:custGeom>
            <a:avLst/>
            <a:gdLst>
              <a:gd name="connsiteX0" fmla="*/ 0 w 867905"/>
              <a:gd name="connsiteY0" fmla="*/ 0 h 371959"/>
              <a:gd name="connsiteX1" fmla="*/ 867905 w 867905"/>
              <a:gd name="connsiteY1" fmla="*/ 371959 h 371959"/>
              <a:gd name="connsiteX0" fmla="*/ 0 w 867905"/>
              <a:gd name="connsiteY0" fmla="*/ 0 h 371959"/>
              <a:gd name="connsiteX1" fmla="*/ 867905 w 867905"/>
              <a:gd name="connsiteY1" fmla="*/ 371959 h 371959"/>
              <a:gd name="connsiteX0" fmla="*/ 0 w 867905"/>
              <a:gd name="connsiteY0" fmla="*/ 0 h 371959"/>
              <a:gd name="connsiteX1" fmla="*/ 867905 w 867905"/>
              <a:gd name="connsiteY1" fmla="*/ 371959 h 371959"/>
              <a:gd name="connsiteX0" fmla="*/ 0 w 867905"/>
              <a:gd name="connsiteY0" fmla="*/ 0 h 371959"/>
              <a:gd name="connsiteX1" fmla="*/ 867905 w 867905"/>
              <a:gd name="connsiteY1" fmla="*/ 371959 h 371959"/>
            </a:gdLst>
            <a:ahLst/>
            <a:cxnLst>
              <a:cxn ang="0">
                <a:pos x="connsiteX0" y="connsiteY0"/>
              </a:cxn>
              <a:cxn ang="0">
                <a:pos x="connsiteX1" y="connsiteY1"/>
              </a:cxn>
            </a:cxnLst>
            <a:rect l="l" t="t" r="r" b="b"/>
            <a:pathLst>
              <a:path w="867905" h="371959">
                <a:moveTo>
                  <a:pt x="0" y="0"/>
                </a:moveTo>
                <a:cubicBezTo>
                  <a:pt x="12916" y="335796"/>
                  <a:pt x="552773" y="-41330"/>
                  <a:pt x="867905" y="371959"/>
                </a:cubicBezTo>
              </a:path>
            </a:pathLst>
          </a:cu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txBody>
          <a:bodyPr rtlCol="0" anchor="ctr"/>
          <a:lstStyle/>
          <a:p>
            <a:pPr algn="ctr" defTabSz="914400"/>
            <a:endParaRPr lang="en-US" sz="1800">
              <a:solidFill>
                <a:srgbClr val="000000"/>
              </a:solidFill>
              <a:latin typeface="Arial"/>
            </a:endParaRPr>
          </a:p>
        </p:txBody>
      </p:sp>
      <p:sp>
        <p:nvSpPr>
          <p:cNvPr id="279" name="Freeform 278"/>
          <p:cNvSpPr/>
          <p:nvPr/>
        </p:nvSpPr>
        <p:spPr>
          <a:xfrm>
            <a:off x="1166248" y="3239146"/>
            <a:ext cx="867905" cy="371959"/>
          </a:xfrm>
          <a:custGeom>
            <a:avLst/>
            <a:gdLst>
              <a:gd name="connsiteX0" fmla="*/ 0 w 867905"/>
              <a:gd name="connsiteY0" fmla="*/ 0 h 371959"/>
              <a:gd name="connsiteX1" fmla="*/ 867905 w 867905"/>
              <a:gd name="connsiteY1" fmla="*/ 371959 h 371959"/>
              <a:gd name="connsiteX0" fmla="*/ 0 w 867905"/>
              <a:gd name="connsiteY0" fmla="*/ 0 h 371959"/>
              <a:gd name="connsiteX1" fmla="*/ 867905 w 867905"/>
              <a:gd name="connsiteY1" fmla="*/ 371959 h 371959"/>
              <a:gd name="connsiteX0" fmla="*/ 0 w 867905"/>
              <a:gd name="connsiteY0" fmla="*/ 0 h 371959"/>
              <a:gd name="connsiteX1" fmla="*/ 867905 w 867905"/>
              <a:gd name="connsiteY1" fmla="*/ 371959 h 371959"/>
              <a:gd name="connsiteX0" fmla="*/ 0 w 867905"/>
              <a:gd name="connsiteY0" fmla="*/ 0 h 371959"/>
              <a:gd name="connsiteX1" fmla="*/ 867905 w 867905"/>
              <a:gd name="connsiteY1" fmla="*/ 371959 h 371959"/>
            </a:gdLst>
            <a:ahLst/>
            <a:cxnLst>
              <a:cxn ang="0">
                <a:pos x="connsiteX0" y="connsiteY0"/>
              </a:cxn>
              <a:cxn ang="0">
                <a:pos x="connsiteX1" y="connsiteY1"/>
              </a:cxn>
            </a:cxnLst>
            <a:rect l="l" t="t" r="r" b="b"/>
            <a:pathLst>
              <a:path w="867905" h="371959">
                <a:moveTo>
                  <a:pt x="0" y="0"/>
                </a:moveTo>
                <a:cubicBezTo>
                  <a:pt x="12916" y="335796"/>
                  <a:pt x="552773" y="-41330"/>
                  <a:pt x="867905" y="371959"/>
                </a:cubicBezTo>
              </a:path>
            </a:pathLst>
          </a:cu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txBody>
          <a:bodyPr rtlCol="0" anchor="ctr"/>
          <a:lstStyle/>
          <a:p>
            <a:pPr algn="ctr" defTabSz="914400"/>
            <a:endParaRPr lang="en-US" sz="1800">
              <a:solidFill>
                <a:srgbClr val="000000"/>
              </a:solidFill>
              <a:latin typeface="Arial"/>
            </a:endParaRPr>
          </a:p>
        </p:txBody>
      </p:sp>
      <p:cxnSp>
        <p:nvCxnSpPr>
          <p:cNvPr id="283" name="Straight Connector 282"/>
          <p:cNvCxnSpPr/>
          <p:nvPr/>
        </p:nvCxnSpPr>
        <p:spPr>
          <a:xfrm flipV="1">
            <a:off x="7131804" y="3306306"/>
            <a:ext cx="0" cy="457200"/>
          </a:xfrm>
          <a:prstGeom prst="line">
            <a:avLst/>
          </a:pr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cxnSp>
      <p:cxnSp>
        <p:nvCxnSpPr>
          <p:cNvPr id="284" name="Straight Connector 283"/>
          <p:cNvCxnSpPr/>
          <p:nvPr/>
        </p:nvCxnSpPr>
        <p:spPr>
          <a:xfrm flipV="1">
            <a:off x="2255004" y="3306306"/>
            <a:ext cx="0" cy="457200"/>
          </a:xfrm>
          <a:prstGeom prst="line">
            <a:avLst/>
          </a:pr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cxnSp>
      <p:sp>
        <p:nvSpPr>
          <p:cNvPr id="285" name="Freeform 284"/>
          <p:cNvSpPr/>
          <p:nvPr/>
        </p:nvSpPr>
        <p:spPr>
          <a:xfrm>
            <a:off x="6207071" y="1557580"/>
            <a:ext cx="922149" cy="1022888"/>
          </a:xfrm>
          <a:custGeom>
            <a:avLst/>
            <a:gdLst>
              <a:gd name="connsiteX0" fmla="*/ 968644 w 968644"/>
              <a:gd name="connsiteY0" fmla="*/ 759417 h 759417"/>
              <a:gd name="connsiteX1" fmla="*/ 0 w 968644"/>
              <a:gd name="connsiteY1" fmla="*/ 0 h 759417"/>
              <a:gd name="connsiteX0" fmla="*/ 968644 w 968644"/>
              <a:gd name="connsiteY0" fmla="*/ 759417 h 759417"/>
              <a:gd name="connsiteX1" fmla="*/ 0 w 968644"/>
              <a:gd name="connsiteY1" fmla="*/ 0 h 759417"/>
              <a:gd name="connsiteX0" fmla="*/ 968644 w 968644"/>
              <a:gd name="connsiteY0" fmla="*/ 759417 h 759417"/>
              <a:gd name="connsiteX1" fmla="*/ 0 w 968644"/>
              <a:gd name="connsiteY1" fmla="*/ 0 h 759417"/>
              <a:gd name="connsiteX0" fmla="*/ 968644 w 968644"/>
              <a:gd name="connsiteY0" fmla="*/ 759417 h 759417"/>
              <a:gd name="connsiteX1" fmla="*/ 0 w 968644"/>
              <a:gd name="connsiteY1" fmla="*/ 0 h 759417"/>
              <a:gd name="connsiteX0" fmla="*/ 968644 w 968644"/>
              <a:gd name="connsiteY0" fmla="*/ 759417 h 759417"/>
              <a:gd name="connsiteX1" fmla="*/ 0 w 968644"/>
              <a:gd name="connsiteY1" fmla="*/ 0 h 759417"/>
              <a:gd name="connsiteX0" fmla="*/ 968644 w 968644"/>
              <a:gd name="connsiteY0" fmla="*/ 759417 h 759417"/>
              <a:gd name="connsiteX1" fmla="*/ 0 w 968644"/>
              <a:gd name="connsiteY1" fmla="*/ 0 h 759417"/>
              <a:gd name="connsiteX0" fmla="*/ 922149 w 922149"/>
              <a:gd name="connsiteY0" fmla="*/ 1022888 h 1022888"/>
              <a:gd name="connsiteX1" fmla="*/ 0 w 922149"/>
              <a:gd name="connsiteY1" fmla="*/ 0 h 1022888"/>
            </a:gdLst>
            <a:ahLst/>
            <a:cxnLst>
              <a:cxn ang="0">
                <a:pos x="connsiteX0" y="connsiteY0"/>
              </a:cxn>
              <a:cxn ang="0">
                <a:pos x="connsiteX1" y="connsiteY1"/>
              </a:cxn>
            </a:cxnLst>
            <a:rect l="l" t="t" r="r" b="b"/>
            <a:pathLst>
              <a:path w="922149" h="1022888">
                <a:moveTo>
                  <a:pt x="922149" y="1022888"/>
                </a:moveTo>
                <a:cubicBezTo>
                  <a:pt x="876945" y="548898"/>
                  <a:pt x="669011" y="198894"/>
                  <a:pt x="0" y="0"/>
                </a:cubicBezTo>
              </a:path>
            </a:pathLst>
          </a:cu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txBody>
          <a:bodyPr rtlCol="0" anchor="ctr"/>
          <a:lstStyle/>
          <a:p>
            <a:pPr algn="ctr" defTabSz="914400"/>
            <a:endParaRPr lang="en-US" sz="1800" dirty="0">
              <a:solidFill>
                <a:srgbClr val="000000"/>
              </a:solidFill>
              <a:latin typeface="Arial"/>
            </a:endParaRPr>
          </a:p>
        </p:txBody>
      </p:sp>
      <p:sp>
        <p:nvSpPr>
          <p:cNvPr id="7" name="TextBox 6"/>
          <p:cNvSpPr txBox="1"/>
          <p:nvPr/>
        </p:nvSpPr>
        <p:spPr>
          <a:xfrm>
            <a:off x="5648425" y="1800725"/>
            <a:ext cx="413895" cy="307777"/>
          </a:xfrm>
          <a:prstGeom prst="rect">
            <a:avLst/>
          </a:prstGeom>
          <a:noFill/>
        </p:spPr>
        <p:txBody>
          <a:bodyPr wrap="none" rtlCol="0">
            <a:spAutoFit/>
          </a:bodyPr>
          <a:lstStyle/>
          <a:p>
            <a:pPr algn="ctr" defTabSz="914400"/>
            <a:r>
              <a:rPr lang="en-US" sz="1400" dirty="0" err="1">
                <a:solidFill>
                  <a:srgbClr val="000000"/>
                </a:solidFill>
              </a:rPr>
              <a:t>shl</a:t>
            </a:r>
            <a:endParaRPr lang="en-US" sz="1400" dirty="0">
              <a:solidFill>
                <a:srgbClr val="000000"/>
              </a:solidFill>
            </a:endParaRPr>
          </a:p>
        </p:txBody>
      </p:sp>
    </p:spTree>
    <p:extLst>
      <p:ext uri="{BB962C8B-B14F-4D97-AF65-F5344CB8AC3E}">
        <p14:creationId xmlns:p14="http://schemas.microsoft.com/office/powerpoint/2010/main" val="40282714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89A206-7825-E048-94EA-8B5CF0B5409B}"/>
              </a:ext>
            </a:extLst>
          </p:cNvPr>
          <p:cNvSpPr>
            <a:spLocks noGrp="1"/>
          </p:cNvSpPr>
          <p:nvPr>
            <p:ph type="title"/>
          </p:nvPr>
        </p:nvSpPr>
        <p:spPr/>
        <p:txBody>
          <a:bodyPr/>
          <a:lstStyle/>
          <a:p>
            <a:pPr marL="0" indent="0">
              <a:buNone/>
            </a:pPr>
            <a:r>
              <a:rPr lang="en-US" sz="3600" dirty="0"/>
              <a:t>Three consensus variants</a:t>
            </a:r>
          </a:p>
        </p:txBody>
      </p:sp>
      <p:sp>
        <p:nvSpPr>
          <p:cNvPr id="5" name="Content Placeholder 4">
            <a:extLst>
              <a:ext uri="{FF2B5EF4-FFF2-40B4-BE49-F238E27FC236}">
                <a16:creationId xmlns:a16="http://schemas.microsoft.com/office/drawing/2014/main" id="{ADE9D962-0369-0044-9397-63CD14E8F890}"/>
              </a:ext>
            </a:extLst>
          </p:cNvPr>
          <p:cNvSpPr>
            <a:spLocks noGrp="1"/>
          </p:cNvSpPr>
          <p:nvPr>
            <p:ph idx="1"/>
          </p:nvPr>
        </p:nvSpPr>
        <p:spPr>
          <a:xfrm>
            <a:off x="304800" y="1450975"/>
            <a:ext cx="8534400" cy="4111625"/>
          </a:xfrm>
        </p:spPr>
        <p:txBody>
          <a:bodyPr/>
          <a:lstStyle/>
          <a:p>
            <a:r>
              <a:rPr lang="en-US" sz="2400" b="0" dirty="0"/>
              <a:t>VR (1988) </a:t>
            </a:r>
            <a:r>
              <a:rPr lang="en-US" sz="2400" b="0" dirty="0">
                <a:sym typeface="Wingdings" pitchFamily="2" charset="2"/>
              </a:rPr>
              <a:t> </a:t>
            </a:r>
            <a:r>
              <a:rPr lang="en-US" sz="2400" b="0" dirty="0" err="1">
                <a:sym typeface="Wingdings" pitchFamily="2" charset="2"/>
              </a:rPr>
              <a:t>Paxos</a:t>
            </a:r>
            <a:r>
              <a:rPr lang="en-US" sz="2400" b="0" dirty="0">
                <a:sym typeface="Wingdings" pitchFamily="2" charset="2"/>
              </a:rPr>
              <a:t> (1990)  Raft (2013)</a:t>
            </a:r>
            <a:endParaRPr lang="en-US" sz="2400" b="0" dirty="0"/>
          </a:p>
          <a:p>
            <a:r>
              <a:rPr lang="en-US" sz="2400" b="0" dirty="0"/>
              <a:t>They solve the same problem under similar assumptions.</a:t>
            </a:r>
          </a:p>
          <a:p>
            <a:pPr lvl="1"/>
            <a:r>
              <a:rPr lang="en-US" sz="2000" b="0" dirty="0"/>
              <a:t>Agree on an action log for RSM replication under fail-stop model.</a:t>
            </a:r>
          </a:p>
          <a:p>
            <a:pPr lvl="1"/>
            <a:r>
              <a:rPr lang="en-US" sz="2000" b="0" dirty="0"/>
              <a:t>Each replica log stores an indexed sequence of ops/entries.</a:t>
            </a:r>
          </a:p>
          <a:p>
            <a:r>
              <a:rPr lang="en-US" sz="2400" b="0" dirty="0"/>
              <a:t>Maintain a sequence of views/terms/ballots over time.</a:t>
            </a:r>
          </a:p>
          <a:p>
            <a:pPr lvl="1"/>
            <a:r>
              <a:rPr lang="en-US" sz="2000" b="0" dirty="0"/>
              <a:t>Each view/term has an indexed sequence of ops/entries pushed under the control of one leader.</a:t>
            </a:r>
          </a:p>
          <a:p>
            <a:pPr lvl="1"/>
            <a:r>
              <a:rPr lang="en-US" sz="2000" b="0" dirty="0"/>
              <a:t>Leader </a:t>
            </a:r>
            <a:r>
              <a:rPr lang="en-US" sz="2000" b="0" dirty="0" err="1"/>
              <a:t>change</a:t>
            </a:r>
            <a:r>
              <a:rPr lang="en-US" sz="2000" b="0" dirty="0" err="1">
                <a:sym typeface="Wingdings" pitchFamily="2" charset="2"/>
              </a:rPr>
              <a:t>new</a:t>
            </a:r>
            <a:r>
              <a:rPr lang="en-US" sz="2000" b="0" dirty="0">
                <a:sym typeface="Wingdings" pitchFamily="2" charset="2"/>
              </a:rPr>
              <a:t> view with monotonically increasing #.</a:t>
            </a:r>
            <a:endParaRPr lang="en-US" sz="2000" b="0" dirty="0"/>
          </a:p>
          <a:p>
            <a:r>
              <a:rPr lang="en-US" sz="2400" b="0" dirty="0"/>
              <a:t>Recover/repair: compare/merge logs of surviving replicas.  </a:t>
            </a:r>
          </a:p>
          <a:p>
            <a:pPr lvl="1"/>
            <a:r>
              <a:rPr lang="en-US" sz="2000" dirty="0"/>
              <a:t>For each index, keep only the entry with the highest view/term </a:t>
            </a:r>
            <a:r>
              <a:rPr lang="en-US" sz="2000" b="0" dirty="0"/>
              <a:t>(if any).   An entry’s view || index is its </a:t>
            </a:r>
            <a:r>
              <a:rPr lang="en-US" sz="2000" b="1" dirty="0" err="1"/>
              <a:t>viewstamp</a:t>
            </a:r>
            <a:r>
              <a:rPr lang="en-US" sz="2000" b="0" dirty="0"/>
              <a:t> (VR).</a:t>
            </a:r>
          </a:p>
        </p:txBody>
      </p:sp>
    </p:spTree>
    <p:extLst>
      <p:ext uri="{BB962C8B-B14F-4D97-AF65-F5344CB8AC3E}">
        <p14:creationId xmlns:p14="http://schemas.microsoft.com/office/powerpoint/2010/main" val="41538528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5B1FD-5FA2-2343-970F-3E41BDD0CC25}"/>
              </a:ext>
            </a:extLst>
          </p:cNvPr>
          <p:cNvSpPr>
            <a:spLocks noGrp="1"/>
          </p:cNvSpPr>
          <p:nvPr>
            <p:ph type="title"/>
          </p:nvPr>
        </p:nvSpPr>
        <p:spPr/>
        <p:txBody>
          <a:bodyPr/>
          <a:lstStyle/>
          <a:p>
            <a:r>
              <a:rPr lang="en-US" sz="3600" dirty="0"/>
              <a:t>Three consensus variants</a:t>
            </a:r>
          </a:p>
        </p:txBody>
      </p:sp>
      <p:sp>
        <p:nvSpPr>
          <p:cNvPr id="3" name="Content Placeholder 2">
            <a:extLst>
              <a:ext uri="{FF2B5EF4-FFF2-40B4-BE49-F238E27FC236}">
                <a16:creationId xmlns:a16="http://schemas.microsoft.com/office/drawing/2014/main" id="{53A46853-9E18-CF45-9636-2C88F36647A0}"/>
              </a:ext>
            </a:extLst>
          </p:cNvPr>
          <p:cNvSpPr>
            <a:spLocks noGrp="1"/>
          </p:cNvSpPr>
          <p:nvPr>
            <p:ph idx="1"/>
          </p:nvPr>
        </p:nvSpPr>
        <p:spPr>
          <a:xfrm>
            <a:off x="457200" y="1524000"/>
            <a:ext cx="8226425" cy="4111625"/>
          </a:xfrm>
        </p:spPr>
        <p:txBody>
          <a:bodyPr/>
          <a:lstStyle/>
          <a:p>
            <a:r>
              <a:rPr lang="en-US" sz="2400" dirty="0" err="1"/>
              <a:t>Viewstamped</a:t>
            </a:r>
            <a:r>
              <a:rPr lang="en-US" sz="2400" dirty="0"/>
              <a:t> Replication (VR) </a:t>
            </a:r>
            <a:r>
              <a:rPr lang="en-US" sz="2400" b="0" dirty="0"/>
              <a:t>was combined with other tangential features, and was under-appreciated.</a:t>
            </a:r>
          </a:p>
          <a:p>
            <a:r>
              <a:rPr lang="en-US" sz="2400" b="0" dirty="0" err="1"/>
              <a:t>Paxos</a:t>
            </a:r>
            <a:r>
              <a:rPr lang="en-US" sz="2400" b="0" dirty="0"/>
              <a:t> is configurable: the </a:t>
            </a:r>
            <a:r>
              <a:rPr lang="en-US" sz="2400" dirty="0"/>
              <a:t>Multi-</a:t>
            </a:r>
            <a:r>
              <a:rPr lang="en-US" sz="2400" dirty="0" err="1"/>
              <a:t>Paxos</a:t>
            </a:r>
            <a:r>
              <a:rPr lang="en-US" sz="2400" b="0" dirty="0"/>
              <a:t> variant maintains continuity of a leader until it fails, like VR (and Raft).</a:t>
            </a:r>
          </a:p>
          <a:p>
            <a:r>
              <a:rPr lang="en-US" sz="2400" b="0" dirty="0"/>
              <a:t>During a view/term the leader forces its log suffix onto all follower replicas so that all logs agree.</a:t>
            </a:r>
          </a:p>
          <a:p>
            <a:pPr lvl="1"/>
            <a:r>
              <a:rPr lang="en-US" sz="2000" b="0" dirty="0"/>
              <a:t>Log grows with new ops, followers fail and recover: it’s all good.</a:t>
            </a:r>
          </a:p>
          <a:p>
            <a:r>
              <a:rPr lang="en-US" sz="2400" b="0" dirty="0"/>
              <a:t>If leader fails, start a new view/term.  Here </a:t>
            </a:r>
            <a:r>
              <a:rPr lang="en-US" sz="2400" dirty="0"/>
              <a:t>Raft</a:t>
            </a:r>
            <a:r>
              <a:rPr lang="en-US" sz="2400" b="0" dirty="0"/>
              <a:t> differs.</a:t>
            </a:r>
          </a:p>
          <a:p>
            <a:pPr lvl="1"/>
            <a:r>
              <a:rPr lang="en-US" sz="2000" b="0" dirty="0"/>
              <a:t>VR and Multi-</a:t>
            </a:r>
            <a:r>
              <a:rPr lang="en-US" sz="2000" b="0" dirty="0" err="1"/>
              <a:t>Paxos</a:t>
            </a:r>
            <a:r>
              <a:rPr lang="en-US" sz="2000" b="0" dirty="0"/>
              <a:t> select an arbitrary new leader and then merge other replica logs into the new leader.</a:t>
            </a:r>
          </a:p>
          <a:p>
            <a:pPr lvl="1"/>
            <a:r>
              <a:rPr lang="en-US" sz="2000" b="0" dirty="0"/>
              <a:t>Raft selects the most up-to-date surviving replica L as the new leader, and avoids merging:  L’s log dominates for all entries.</a:t>
            </a:r>
          </a:p>
          <a:p>
            <a:pPr marL="0" indent="0">
              <a:buNone/>
            </a:pPr>
            <a:endParaRPr lang="en-US" sz="2400" b="0" dirty="0"/>
          </a:p>
        </p:txBody>
      </p:sp>
    </p:spTree>
    <p:extLst>
      <p:ext uri="{BB962C8B-B14F-4D97-AF65-F5344CB8AC3E}">
        <p14:creationId xmlns:p14="http://schemas.microsoft.com/office/powerpoint/2010/main" val="2396897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Raft vs. VR and Multi-</a:t>
            </a:r>
            <a:r>
              <a:rPr lang="en-US" dirty="0" err="1"/>
              <a:t>Paxos</a:t>
            </a:r>
            <a:endParaRPr lang="en-US" dirty="0"/>
          </a:p>
        </p:txBody>
      </p:sp>
      <p:sp>
        <p:nvSpPr>
          <p:cNvPr id="3" name="Content Placeholder 2"/>
          <p:cNvSpPr>
            <a:spLocks noGrp="1"/>
          </p:cNvSpPr>
          <p:nvPr>
            <p:ph idx="1"/>
          </p:nvPr>
        </p:nvSpPr>
        <p:spPr/>
        <p:txBody>
          <a:bodyPr/>
          <a:lstStyle/>
          <a:p>
            <a:r>
              <a:rPr lang="en-US" sz="2400" b="0" dirty="0"/>
              <a:t>Raft is equivalent to </a:t>
            </a:r>
            <a:r>
              <a:rPr lang="en-US" sz="2400" b="0" dirty="0" err="1"/>
              <a:t>Viewstamped</a:t>
            </a:r>
            <a:r>
              <a:rPr lang="en-US" sz="2400" b="0" dirty="0"/>
              <a:t> Replication (VR) or Multi-</a:t>
            </a:r>
            <a:r>
              <a:rPr lang="en-US" sz="2400" b="0" dirty="0" err="1"/>
              <a:t>Paxos</a:t>
            </a:r>
            <a:r>
              <a:rPr lang="en-US" sz="2400" b="0" dirty="0"/>
              <a:t>, with some practical changes.</a:t>
            </a:r>
          </a:p>
          <a:p>
            <a:r>
              <a:rPr lang="en-US" sz="2400" b="0" dirty="0"/>
              <a:t>Raft’s leader election leads to a little more thrashing around to pick the most up-to-date leader.</a:t>
            </a:r>
          </a:p>
          <a:p>
            <a:pPr lvl="1"/>
            <a:r>
              <a:rPr lang="en-US" sz="2000" b="0" dirty="0"/>
              <a:t>VR picks replicas round-robin, </a:t>
            </a:r>
            <a:r>
              <a:rPr lang="en-US" sz="2000" b="0" dirty="0" err="1"/>
              <a:t>Paxos</a:t>
            </a:r>
            <a:r>
              <a:rPr lang="en-US" sz="2000" b="0" dirty="0"/>
              <a:t> races to win leadership.</a:t>
            </a:r>
          </a:p>
          <a:p>
            <a:r>
              <a:rPr lang="en-US" sz="2400" b="0" dirty="0"/>
              <a:t>But Raft avoids the need for new mechanisms to update the leader’s state, relative to VR and Multi-</a:t>
            </a:r>
            <a:r>
              <a:rPr lang="en-US" sz="2400" b="0" dirty="0" err="1"/>
              <a:t>Paxos</a:t>
            </a:r>
            <a:r>
              <a:rPr lang="en-US" sz="2400" b="0" dirty="0"/>
              <a:t>.</a:t>
            </a:r>
          </a:p>
          <a:p>
            <a:pPr lvl="1"/>
            <a:r>
              <a:rPr lang="en-US" sz="2000" b="0" dirty="0"/>
              <a:t>Raft log entries flow in only one direction: </a:t>
            </a:r>
            <a:r>
              <a:rPr lang="en-US" sz="2000" b="0" dirty="0" err="1"/>
              <a:t>leader</a:t>
            </a:r>
            <a:r>
              <a:rPr lang="en-US" sz="2000" b="0" dirty="0" err="1">
                <a:sym typeface="Wingdings" pitchFamily="2" charset="2"/>
              </a:rPr>
              <a:t>followers</a:t>
            </a:r>
            <a:r>
              <a:rPr lang="en-US" sz="2000" b="0" dirty="0">
                <a:sym typeface="Wingdings" pitchFamily="2" charset="2"/>
              </a:rPr>
              <a:t>.</a:t>
            </a:r>
            <a:endParaRPr lang="en-US" sz="2000" b="0" dirty="0"/>
          </a:p>
          <a:p>
            <a:r>
              <a:rPr lang="en-US" sz="2400" b="0" dirty="0"/>
              <a:t>Raft </a:t>
            </a:r>
            <a:r>
              <a:rPr lang="en-US" sz="2400" b="0" dirty="0" err="1"/>
              <a:t>AppendEntries</a:t>
            </a:r>
            <a:r>
              <a:rPr lang="en-US" sz="2400" b="0" dirty="0"/>
              <a:t> RPC shows how to batch updates and integrate repair with normal operation.</a:t>
            </a:r>
          </a:p>
          <a:p>
            <a:pPr marL="0" indent="0">
              <a:buNone/>
            </a:pPr>
            <a:endParaRPr lang="en-US" dirty="0"/>
          </a:p>
        </p:txBody>
      </p:sp>
    </p:spTree>
    <p:extLst>
      <p:ext uri="{BB962C8B-B14F-4D97-AF65-F5344CB8AC3E}">
        <p14:creationId xmlns:p14="http://schemas.microsoft.com/office/powerpoint/2010/main" val="1259092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operation log</a:t>
            </a:r>
          </a:p>
        </p:txBody>
      </p:sp>
      <p:sp>
        <p:nvSpPr>
          <p:cNvPr id="3" name="Content Placeholder 2"/>
          <p:cNvSpPr>
            <a:spLocks noGrp="1"/>
          </p:cNvSpPr>
          <p:nvPr>
            <p:ph idx="1"/>
          </p:nvPr>
        </p:nvSpPr>
        <p:spPr>
          <a:xfrm>
            <a:off x="457200" y="1371600"/>
            <a:ext cx="8226425" cy="4111625"/>
          </a:xfrm>
        </p:spPr>
        <p:txBody>
          <a:bodyPr/>
          <a:lstStyle/>
          <a:p>
            <a:r>
              <a:rPr lang="en-US" sz="2400" b="0" dirty="0"/>
              <a:t>Each replica has a local </a:t>
            </a:r>
            <a:r>
              <a:rPr lang="en-US" sz="2400" dirty="0"/>
              <a:t>log</a:t>
            </a:r>
            <a:r>
              <a:rPr lang="en-US" sz="2400" b="0" dirty="0"/>
              <a:t> of accepted actions (ops).</a:t>
            </a:r>
          </a:p>
          <a:p>
            <a:pPr lvl="1"/>
            <a:r>
              <a:rPr lang="en-US" sz="1800" dirty="0">
                <a:solidFill>
                  <a:schemeClr val="bg2">
                    <a:lumMod val="50000"/>
                  </a:schemeClr>
                </a:solidFill>
              </a:rPr>
              <a:t>Note</a:t>
            </a:r>
            <a:r>
              <a:rPr lang="en-US" sz="1800" b="0" dirty="0">
                <a:solidFill>
                  <a:schemeClr val="bg2">
                    <a:lumMod val="50000"/>
                  </a:schemeClr>
                </a:solidFill>
              </a:rPr>
              <a:t>: each replica might keep its log in memory, or on stable storage (“disk”), as it chooses.  There is no requirement that any part of the log on any replica survives restarts—</a:t>
            </a:r>
            <a:r>
              <a:rPr lang="en-US" sz="1800" dirty="0">
                <a:solidFill>
                  <a:schemeClr val="bg2">
                    <a:lumMod val="50000"/>
                  </a:schemeClr>
                </a:solidFill>
              </a:rPr>
              <a:t>if</a:t>
            </a:r>
            <a:r>
              <a:rPr lang="en-US" sz="1800" b="0" dirty="0">
                <a:solidFill>
                  <a:schemeClr val="bg2">
                    <a:lumMod val="50000"/>
                  </a:schemeClr>
                </a:solidFill>
              </a:rPr>
              <a:t> our failure assumption is true: a majority of replicas are up, at any time, always, no matter what.</a:t>
            </a:r>
          </a:p>
          <a:p>
            <a:r>
              <a:rPr lang="en-US" sz="2400" b="0" dirty="0"/>
              <a:t>An operation log has a sequence of </a:t>
            </a:r>
            <a:r>
              <a:rPr lang="en-US" sz="2400" dirty="0"/>
              <a:t>entries</a:t>
            </a:r>
            <a:r>
              <a:rPr lang="en-US" sz="2400" b="0" dirty="0"/>
              <a:t>.</a:t>
            </a:r>
          </a:p>
          <a:p>
            <a:pPr lvl="1"/>
            <a:r>
              <a:rPr lang="en-US" sz="2000" b="0" dirty="0"/>
              <a:t>Raft: log </a:t>
            </a:r>
            <a:r>
              <a:rPr lang="en-US" sz="2000" b="1" dirty="0"/>
              <a:t>entry</a:t>
            </a:r>
            <a:r>
              <a:rPr lang="en-US" sz="2000" b="0" dirty="0"/>
              <a:t> / log </a:t>
            </a:r>
            <a:r>
              <a:rPr lang="en-US" sz="2000" b="1" dirty="0"/>
              <a:t>index</a:t>
            </a:r>
            <a:r>
              <a:rPr lang="en-US" sz="2000" b="0" dirty="0"/>
              <a:t>. (</a:t>
            </a:r>
            <a:r>
              <a:rPr lang="en-US" sz="2000" b="0" dirty="0" err="1"/>
              <a:t>Paxos</a:t>
            </a:r>
            <a:r>
              <a:rPr lang="en-US" sz="2000" b="0" dirty="0"/>
              <a:t>: slots, VR: op-numbers)</a:t>
            </a:r>
          </a:p>
          <a:p>
            <a:pPr lvl="1"/>
            <a:r>
              <a:rPr lang="en-US" sz="2000" b="0" dirty="0"/>
              <a:t>Each entry has a corresponding action/op/command. </a:t>
            </a:r>
            <a:endParaRPr lang="en-US" sz="2000" dirty="0"/>
          </a:p>
          <a:p>
            <a:r>
              <a:rPr lang="en-US" sz="2400" b="1" dirty="0"/>
              <a:t>Goal</a:t>
            </a:r>
            <a:r>
              <a:rPr lang="en-US" sz="2400" b="0" dirty="0"/>
              <a:t>: agree on an action/op/command for each index, and recognize when it is safe to </a:t>
            </a:r>
            <a:r>
              <a:rPr lang="en-US" sz="2400" b="1" dirty="0"/>
              <a:t>commit</a:t>
            </a:r>
            <a:r>
              <a:rPr lang="en-US" sz="2400" b="0" dirty="0"/>
              <a:t> to the choice.</a:t>
            </a:r>
          </a:p>
        </p:txBody>
      </p:sp>
      <p:grpSp>
        <p:nvGrpSpPr>
          <p:cNvPr id="12" name="Group 11">
            <a:extLst>
              <a:ext uri="{FF2B5EF4-FFF2-40B4-BE49-F238E27FC236}">
                <a16:creationId xmlns:a16="http://schemas.microsoft.com/office/drawing/2014/main" id="{6DE7A254-3E68-A440-80FF-030E4F6330DD}"/>
              </a:ext>
            </a:extLst>
          </p:cNvPr>
          <p:cNvGrpSpPr/>
          <p:nvPr/>
        </p:nvGrpSpPr>
        <p:grpSpPr>
          <a:xfrm>
            <a:off x="1676400" y="5715000"/>
            <a:ext cx="5486400" cy="633046"/>
            <a:chOff x="2362200" y="6172200"/>
            <a:chExt cx="3962400" cy="457200"/>
          </a:xfrm>
        </p:grpSpPr>
        <p:sp>
          <p:nvSpPr>
            <p:cNvPr id="4" name="Rectangle 3">
              <a:extLst>
                <a:ext uri="{FF2B5EF4-FFF2-40B4-BE49-F238E27FC236}">
                  <a16:creationId xmlns:a16="http://schemas.microsoft.com/office/drawing/2014/main" id="{B0B30288-2C26-1A44-87CC-04BAA89DD2EA}"/>
                </a:ext>
              </a:extLst>
            </p:cNvPr>
            <p:cNvSpPr/>
            <p:nvPr/>
          </p:nvSpPr>
          <p:spPr>
            <a:xfrm>
              <a:off x="2362200" y="6172200"/>
              <a:ext cx="457200" cy="4572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br>
                <a:rPr kumimoji="0" lang="en-US" sz="1800" b="0" i="0" u="none" strike="noStrike" kern="1200" cap="none" spc="0" normalizeH="0" baseline="0" noProof="0" dirty="0">
                  <a:ln>
                    <a:noFill/>
                  </a:ln>
                  <a:solidFill>
                    <a:srgbClr val="000000"/>
                  </a:solidFill>
                  <a:effectLst/>
                  <a:uLnTx/>
                  <a:uFillTx/>
                  <a:latin typeface="Arial"/>
                  <a:ea typeface="+mn-ea"/>
                  <a:cs typeface="+mn-cs"/>
                </a:rPr>
              </a:br>
              <a:r>
                <a:rPr kumimoji="0" lang="en-US" sz="1800" b="0" i="0" u="none" strike="noStrike" kern="1200" cap="none" spc="0" normalizeH="0" baseline="0" noProof="0" dirty="0">
                  <a:ln>
                    <a:noFill/>
                  </a:ln>
                  <a:solidFill>
                    <a:srgbClr val="000000"/>
                  </a:solidFill>
                  <a:effectLst/>
                  <a:uLnTx/>
                  <a:uFillTx/>
                  <a:latin typeface="Arial"/>
                  <a:ea typeface="+mn-ea"/>
                  <a:cs typeface="+mn-cs"/>
                </a:rPr>
                <a:t>add</a:t>
              </a:r>
            </a:p>
          </p:txBody>
        </p:sp>
        <p:sp>
          <p:nvSpPr>
            <p:cNvPr id="5" name="Rectangle 4">
              <a:extLst>
                <a:ext uri="{FF2B5EF4-FFF2-40B4-BE49-F238E27FC236}">
                  <a16:creationId xmlns:a16="http://schemas.microsoft.com/office/drawing/2014/main" id="{88C22BD3-402F-A14F-9486-9F5393BC877F}"/>
                </a:ext>
              </a:extLst>
            </p:cNvPr>
            <p:cNvSpPr/>
            <p:nvPr/>
          </p:nvSpPr>
          <p:spPr>
            <a:xfrm>
              <a:off x="4191000" y="6172200"/>
              <a:ext cx="533400" cy="4572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br>
                <a:rPr kumimoji="0" lang="en-US" sz="1800" b="0" i="0" u="none" strike="noStrike" kern="1200" cap="none" spc="0" normalizeH="0" baseline="0" noProof="0" dirty="0">
                  <a:ln>
                    <a:noFill/>
                  </a:ln>
                  <a:solidFill>
                    <a:srgbClr val="000000"/>
                  </a:solidFill>
                  <a:effectLst/>
                  <a:uLnTx/>
                  <a:uFillTx/>
                  <a:latin typeface="Arial"/>
                  <a:ea typeface="+mn-ea"/>
                  <a:cs typeface="+mn-cs"/>
                </a:rPr>
              </a:br>
              <a:r>
                <a:rPr kumimoji="0" lang="en-US" sz="1800" b="0" i="0" u="none" strike="noStrike" kern="1200" cap="none" spc="0" normalizeH="0" baseline="0" noProof="0" dirty="0" err="1">
                  <a:ln>
                    <a:noFill/>
                  </a:ln>
                  <a:solidFill>
                    <a:srgbClr val="000000"/>
                  </a:solidFill>
                  <a:effectLst/>
                  <a:uLnTx/>
                  <a:uFillTx/>
                  <a:latin typeface="Arial"/>
                  <a:ea typeface="+mn-ea"/>
                  <a:cs typeface="+mn-cs"/>
                </a:rPr>
                <a:t>jmp</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Rectangle 5">
              <a:extLst>
                <a:ext uri="{FF2B5EF4-FFF2-40B4-BE49-F238E27FC236}">
                  <a16:creationId xmlns:a16="http://schemas.microsoft.com/office/drawing/2014/main" id="{75B0484A-56FE-3F49-A890-F11C31669562}"/>
                </a:ext>
              </a:extLst>
            </p:cNvPr>
            <p:cNvSpPr/>
            <p:nvPr/>
          </p:nvSpPr>
          <p:spPr>
            <a:xfrm>
              <a:off x="2819400" y="6172200"/>
              <a:ext cx="457200" cy="4572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br>
                <a:rPr kumimoji="0" lang="en-US" sz="1800" b="0" i="0" u="none" strike="noStrike" kern="1200" cap="none" spc="0" normalizeH="0" baseline="0" noProof="0" dirty="0">
                  <a:ln>
                    <a:noFill/>
                  </a:ln>
                  <a:solidFill>
                    <a:srgbClr val="000000"/>
                  </a:solidFill>
                  <a:effectLst/>
                  <a:uLnTx/>
                  <a:uFillTx/>
                  <a:latin typeface="Arial"/>
                  <a:ea typeface="+mn-ea"/>
                  <a:cs typeface="+mn-cs"/>
                </a:rPr>
              </a:br>
              <a:r>
                <a:rPr kumimoji="0" lang="en-US" sz="1800" b="0" i="0" u="none" strike="noStrike" kern="1200" cap="none" spc="0" normalizeH="0" baseline="0" noProof="0" dirty="0" err="1">
                  <a:ln>
                    <a:noFill/>
                  </a:ln>
                  <a:solidFill>
                    <a:srgbClr val="000000"/>
                  </a:solidFill>
                  <a:effectLst/>
                  <a:uLnTx/>
                  <a:uFillTx/>
                  <a:latin typeface="Arial"/>
                  <a:ea typeface="+mn-ea"/>
                  <a:cs typeface="+mn-cs"/>
                </a:rPr>
                <a:t>cmp</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7" name="Rectangle 6">
              <a:extLst>
                <a:ext uri="{FF2B5EF4-FFF2-40B4-BE49-F238E27FC236}">
                  <a16:creationId xmlns:a16="http://schemas.microsoft.com/office/drawing/2014/main" id="{A48E8120-1355-0C45-BF6A-073B9ADB5466}"/>
                </a:ext>
              </a:extLst>
            </p:cNvPr>
            <p:cNvSpPr/>
            <p:nvPr/>
          </p:nvSpPr>
          <p:spPr>
            <a:xfrm>
              <a:off x="3276600" y="6172200"/>
              <a:ext cx="457200" cy="4572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br>
                <a:rPr kumimoji="0" lang="en-US" sz="1800" b="0" i="0" u="none" strike="noStrike" kern="1200" cap="none" spc="0" normalizeH="0" baseline="0" noProof="0" dirty="0">
                  <a:ln>
                    <a:noFill/>
                  </a:ln>
                  <a:solidFill>
                    <a:srgbClr val="000000"/>
                  </a:solidFill>
                  <a:effectLst/>
                  <a:uLnTx/>
                  <a:uFillTx/>
                  <a:latin typeface="Arial"/>
                  <a:ea typeface="+mn-ea"/>
                  <a:cs typeface="+mn-cs"/>
                </a:rPr>
              </a:br>
              <a:r>
                <a:rPr kumimoji="0" lang="en-US" sz="1800" b="0" i="0" u="none" strike="noStrike" kern="1200" cap="none" spc="0" normalizeH="0" baseline="0" noProof="0" dirty="0">
                  <a:ln>
                    <a:noFill/>
                  </a:ln>
                  <a:solidFill>
                    <a:srgbClr val="000000"/>
                  </a:solidFill>
                  <a:effectLst/>
                  <a:uLnTx/>
                  <a:uFillTx/>
                  <a:latin typeface="Arial"/>
                  <a:ea typeface="+mn-ea"/>
                  <a:cs typeface="+mn-cs"/>
                </a:rPr>
                <a:t>ret</a:t>
              </a:r>
            </a:p>
          </p:txBody>
        </p:sp>
        <p:sp>
          <p:nvSpPr>
            <p:cNvPr id="8" name="Rectangle 7">
              <a:extLst>
                <a:ext uri="{FF2B5EF4-FFF2-40B4-BE49-F238E27FC236}">
                  <a16:creationId xmlns:a16="http://schemas.microsoft.com/office/drawing/2014/main" id="{CE48922A-ED58-6E4D-89E1-0615E083C31E}"/>
                </a:ext>
              </a:extLst>
            </p:cNvPr>
            <p:cNvSpPr/>
            <p:nvPr/>
          </p:nvSpPr>
          <p:spPr>
            <a:xfrm>
              <a:off x="3776133" y="6172200"/>
              <a:ext cx="457200" cy="457200"/>
            </a:xfrm>
            <a:prstGeom prst="rect">
              <a:avLst/>
            </a:prstGeom>
            <a:solidFill>
              <a:srgbClr val="FFFF9B"/>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br>
                <a:rPr kumimoji="0" lang="en-US" sz="1800" b="0" i="0" u="none" strike="noStrike" kern="1200" cap="none" spc="0" normalizeH="0" baseline="0" noProof="0" dirty="0">
                  <a:ln>
                    <a:noFill/>
                  </a:ln>
                  <a:solidFill>
                    <a:srgbClr val="000000"/>
                  </a:solidFill>
                  <a:effectLst/>
                  <a:uLnTx/>
                  <a:uFillTx/>
                  <a:latin typeface="Arial"/>
                  <a:ea typeface="+mn-ea"/>
                  <a:cs typeface="+mn-cs"/>
                </a:rPr>
              </a:br>
              <a:r>
                <a:rPr kumimoji="0" lang="en-US" sz="1800" b="0" i="0" u="none" strike="noStrike" kern="1200" cap="none" spc="0" normalizeH="0" baseline="0" noProof="0" dirty="0" err="1">
                  <a:ln>
                    <a:noFill/>
                  </a:ln>
                  <a:solidFill>
                    <a:srgbClr val="000000"/>
                  </a:solidFill>
                  <a:effectLst/>
                  <a:uLnTx/>
                  <a:uFillTx/>
                  <a:latin typeface="Arial"/>
                  <a:ea typeface="+mn-ea"/>
                  <a:cs typeface="+mn-cs"/>
                </a:rPr>
                <a:t>mov</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Rectangle 8">
              <a:extLst>
                <a:ext uri="{FF2B5EF4-FFF2-40B4-BE49-F238E27FC236}">
                  <a16:creationId xmlns:a16="http://schemas.microsoft.com/office/drawing/2014/main" id="{DEB4EB66-42ED-DD46-BD2C-C967F70849D5}"/>
                </a:ext>
              </a:extLst>
            </p:cNvPr>
            <p:cNvSpPr/>
            <p:nvPr/>
          </p:nvSpPr>
          <p:spPr>
            <a:xfrm>
              <a:off x="4724400" y="6172200"/>
              <a:ext cx="533400" cy="4572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br>
                <a:rPr kumimoji="0" lang="en-US" sz="1800" b="0" i="0" u="none" strike="noStrike" kern="1200" cap="none" spc="0" normalizeH="0" baseline="0" noProof="0" dirty="0">
                  <a:ln>
                    <a:noFill/>
                  </a:ln>
                  <a:solidFill>
                    <a:srgbClr val="000000"/>
                  </a:solidFill>
                  <a:effectLst/>
                  <a:uLnTx/>
                  <a:uFillTx/>
                  <a:latin typeface="Arial"/>
                  <a:ea typeface="+mn-ea"/>
                  <a:cs typeface="+mn-cs"/>
                </a:rPr>
              </a:br>
              <a:r>
                <a:rPr kumimoji="0" lang="en-US" sz="1800" b="0" i="0" u="none" strike="noStrike" kern="1200" cap="none" spc="0" normalizeH="0" baseline="0" noProof="0" dirty="0">
                  <a:ln>
                    <a:noFill/>
                  </a:ln>
                  <a:solidFill>
                    <a:srgbClr val="000000"/>
                  </a:solidFill>
                  <a:effectLst/>
                  <a:uLnTx/>
                  <a:uFillTx/>
                  <a:latin typeface="Arial"/>
                  <a:ea typeface="+mn-ea"/>
                  <a:cs typeface="+mn-cs"/>
                </a:rPr>
                <a:t>div</a:t>
              </a:r>
            </a:p>
          </p:txBody>
        </p:sp>
        <p:sp>
          <p:nvSpPr>
            <p:cNvPr id="10" name="Rectangle 9">
              <a:extLst>
                <a:ext uri="{FF2B5EF4-FFF2-40B4-BE49-F238E27FC236}">
                  <a16:creationId xmlns:a16="http://schemas.microsoft.com/office/drawing/2014/main" id="{841FDCBE-9796-5840-A0D2-CEA30BC6BB39}"/>
                </a:ext>
              </a:extLst>
            </p:cNvPr>
            <p:cNvSpPr/>
            <p:nvPr/>
          </p:nvSpPr>
          <p:spPr>
            <a:xfrm>
              <a:off x="5257800" y="6172200"/>
              <a:ext cx="533400" cy="4572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br>
                <a:rPr kumimoji="0" lang="en-US" sz="1800" b="0" i="0" u="none" strike="noStrike" kern="1200" cap="none" spc="0" normalizeH="0" baseline="0" noProof="0" dirty="0">
                  <a:ln>
                    <a:noFill/>
                  </a:ln>
                  <a:solidFill>
                    <a:srgbClr val="000000"/>
                  </a:solidFill>
                  <a:effectLst/>
                  <a:uLnTx/>
                  <a:uFillTx/>
                  <a:latin typeface="Arial"/>
                  <a:ea typeface="+mn-ea"/>
                  <a:cs typeface="+mn-cs"/>
                </a:rPr>
              </a:br>
              <a:r>
                <a:rPr kumimoji="0" lang="en-US" sz="1800" b="0" i="0" u="none" strike="noStrike" kern="1200" cap="none" spc="0" normalizeH="0" baseline="0" noProof="0" dirty="0" err="1">
                  <a:ln>
                    <a:noFill/>
                  </a:ln>
                  <a:solidFill>
                    <a:srgbClr val="000000"/>
                  </a:solidFill>
                  <a:effectLst/>
                  <a:uLnTx/>
                  <a:uFillTx/>
                  <a:latin typeface="Arial"/>
                  <a:ea typeface="+mn-ea"/>
                  <a:cs typeface="+mn-cs"/>
                </a:rPr>
                <a:t>shl</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11" name="Rectangle 10">
              <a:extLst>
                <a:ext uri="{FF2B5EF4-FFF2-40B4-BE49-F238E27FC236}">
                  <a16:creationId xmlns:a16="http://schemas.microsoft.com/office/drawing/2014/main" id="{91B3FD63-934F-4A4F-8FB3-85994FF99F37}"/>
                </a:ext>
              </a:extLst>
            </p:cNvPr>
            <p:cNvSpPr/>
            <p:nvPr/>
          </p:nvSpPr>
          <p:spPr>
            <a:xfrm>
              <a:off x="5791200" y="6172200"/>
              <a:ext cx="533400" cy="4572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marL="0" marR="0" lvl="0" indent="0" algn="ctr" defTabSz="457200" rtl="0" eaLnBrk="1" fontAlgn="base" latinLnBrk="0" hangingPunct="1">
                <a:lnSpc>
                  <a:spcPts val="1700"/>
                </a:lnSpc>
                <a:spcBef>
                  <a:spcPct val="0"/>
                </a:spcBef>
                <a:spcAft>
                  <a:spcPct val="0"/>
                </a:spcAft>
                <a:buClrTx/>
                <a:buSzTx/>
                <a:buFontTx/>
                <a:buNone/>
                <a:tabLst/>
                <a:defRPr/>
              </a:pPr>
              <a:br>
                <a:rPr kumimoji="0" lang="en-US" sz="1800" b="0" i="0" u="none" strike="noStrike" kern="1200" cap="none" spc="0" normalizeH="0" baseline="0" noProof="0" dirty="0">
                  <a:ln>
                    <a:noFill/>
                  </a:ln>
                  <a:solidFill>
                    <a:srgbClr val="000000"/>
                  </a:solidFill>
                  <a:effectLst/>
                  <a:uLnTx/>
                  <a:uFillTx/>
                  <a:latin typeface="Arial"/>
                  <a:ea typeface="+mn-ea"/>
                  <a:cs typeface="+mn-cs"/>
                </a:rPr>
              </a:br>
              <a:r>
                <a:rPr kumimoji="0" lang="en-US" sz="1800" b="0" i="0" u="none" strike="noStrike" kern="1200" cap="none" spc="0" normalizeH="0" baseline="0" noProof="0" dirty="0">
                  <a:ln>
                    <a:noFill/>
                  </a:ln>
                  <a:solidFill>
                    <a:srgbClr val="000000"/>
                  </a:solidFill>
                  <a:effectLst/>
                  <a:uLnTx/>
                  <a:uFillTx/>
                  <a:latin typeface="Arial"/>
                  <a:ea typeface="+mn-ea"/>
                  <a:cs typeface="+mn-cs"/>
                </a:rPr>
                <a:t>sub</a:t>
              </a:r>
            </a:p>
          </p:txBody>
        </p:sp>
      </p:grpSp>
      <p:sp>
        <p:nvSpPr>
          <p:cNvPr id="22" name="TextBox 21">
            <a:extLst>
              <a:ext uri="{FF2B5EF4-FFF2-40B4-BE49-F238E27FC236}">
                <a16:creationId xmlns:a16="http://schemas.microsoft.com/office/drawing/2014/main" id="{B030D0D5-FAF7-B94D-84AF-6A43DC6F6E1C}"/>
              </a:ext>
            </a:extLst>
          </p:cNvPr>
          <p:cNvSpPr txBox="1"/>
          <p:nvPr/>
        </p:nvSpPr>
        <p:spPr>
          <a:xfrm>
            <a:off x="1828800" y="5334000"/>
            <a:ext cx="5687776" cy="461665"/>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3367"/>
                </a:solidFill>
                <a:effectLst/>
                <a:uLnTx/>
                <a:uFillTx/>
                <a:latin typeface="Arial" charset="0"/>
                <a:ea typeface="ＭＳ Ｐゴシック" charset="0"/>
              </a:rPr>
              <a:t>1     2      3      4      5      6       7       8…..</a:t>
            </a:r>
          </a:p>
        </p:txBody>
      </p:sp>
    </p:spTree>
    <p:extLst>
      <p:ext uri="{BB962C8B-B14F-4D97-AF65-F5344CB8AC3E}">
        <p14:creationId xmlns:p14="http://schemas.microsoft.com/office/powerpoint/2010/main" val="3568167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agree on log entries?</a:t>
            </a:r>
          </a:p>
        </p:txBody>
      </p:sp>
      <p:sp>
        <p:nvSpPr>
          <p:cNvPr id="3" name="Content Placeholder 2"/>
          <p:cNvSpPr>
            <a:spLocks noGrp="1"/>
          </p:cNvSpPr>
          <p:nvPr>
            <p:ph idx="1"/>
          </p:nvPr>
        </p:nvSpPr>
        <p:spPr/>
        <p:txBody>
          <a:bodyPr/>
          <a:lstStyle/>
          <a:p>
            <a:r>
              <a:rPr lang="en-US" sz="2400" b="0" dirty="0"/>
              <a:t>This is not rocket science: we can make it sound hard, but let’s </a:t>
            </a:r>
            <a:r>
              <a:rPr lang="en-US" sz="2400" dirty="0"/>
              <a:t>try</a:t>
            </a:r>
            <a:r>
              <a:rPr lang="en-US" sz="2400" b="0" dirty="0"/>
              <a:t> to make it sound easy.</a:t>
            </a:r>
          </a:p>
          <a:p>
            <a:pPr lvl="1"/>
            <a:r>
              <a:rPr lang="en-US" sz="2000" b="1" dirty="0"/>
              <a:t>Pick a leader </a:t>
            </a:r>
            <a:r>
              <a:rPr lang="en-US" sz="2000" b="0" dirty="0"/>
              <a:t>(</a:t>
            </a:r>
            <a:r>
              <a:rPr lang="en-US" sz="2000" dirty="0"/>
              <a:t>primary</a:t>
            </a:r>
            <a:r>
              <a:rPr lang="en-US" sz="2000" b="0" dirty="0"/>
              <a:t>) from among the replicas.</a:t>
            </a:r>
          </a:p>
          <a:p>
            <a:pPr lvl="1"/>
            <a:r>
              <a:rPr lang="en-US" sz="2000" b="0" dirty="0"/>
              <a:t>The leader receives requests/commands/</a:t>
            </a:r>
            <a:r>
              <a:rPr lang="en-US" sz="2000" dirty="0"/>
              <a:t>actions</a:t>
            </a:r>
            <a:r>
              <a:rPr lang="en-US" sz="2000" b="0" dirty="0"/>
              <a:t> from clients. </a:t>
            </a:r>
          </a:p>
          <a:p>
            <a:pPr lvl="1"/>
            <a:r>
              <a:rPr lang="en-US" sz="2000" b="0" dirty="0"/>
              <a:t>The leader picks a sequence for the actions, and tells the other replicas (the </a:t>
            </a:r>
            <a:r>
              <a:rPr lang="en-US" sz="2000" dirty="0"/>
              <a:t>followers</a:t>
            </a:r>
            <a:r>
              <a:rPr lang="en-US" sz="2000" b="0" dirty="0"/>
              <a:t>).  If they hear, they accept.</a:t>
            </a:r>
          </a:p>
          <a:p>
            <a:pPr lvl="1"/>
            <a:r>
              <a:rPr lang="en-US" sz="2000" b="0" dirty="0"/>
              <a:t>Once a majority of replicas have heard and agreed on an  (index, action) pair, the action is </a:t>
            </a:r>
            <a:r>
              <a:rPr lang="en-US" sz="2000" dirty="0"/>
              <a:t>committed</a:t>
            </a:r>
            <a:r>
              <a:rPr lang="en-US" sz="2000" b="0" dirty="0"/>
              <a:t> for that index.</a:t>
            </a:r>
          </a:p>
          <a:p>
            <a:pPr lvl="1"/>
            <a:r>
              <a:rPr lang="en-US" sz="2000" b="0" dirty="0"/>
              <a:t>The leader responds to the clients after it sees commit.</a:t>
            </a:r>
          </a:p>
          <a:p>
            <a:pPr lvl="1"/>
            <a:r>
              <a:rPr lang="en-US" sz="2000" b="0" dirty="0"/>
              <a:t>All replicas apply committed actions in the agreed commit order.</a:t>
            </a:r>
          </a:p>
          <a:p>
            <a:pPr marL="457200" lvl="1" indent="0">
              <a:buNone/>
            </a:pPr>
            <a:r>
              <a:rPr lang="en-US" sz="2000" b="0" dirty="0">
                <a:sym typeface="Wingdings"/>
              </a:rPr>
              <a:t> All replicas converge to the same state.</a:t>
            </a:r>
            <a:endParaRPr lang="en-US" sz="2000" b="0" dirty="0"/>
          </a:p>
          <a:p>
            <a:pPr lvl="1"/>
            <a:endParaRPr lang="en-US" sz="2000" b="0" dirty="0"/>
          </a:p>
          <a:p>
            <a:pPr lvl="1"/>
            <a:endParaRPr lang="en-US" sz="2000" b="0" dirty="0"/>
          </a:p>
        </p:txBody>
      </p:sp>
    </p:spTree>
    <p:extLst>
      <p:ext uri="{BB962C8B-B14F-4D97-AF65-F5344CB8AC3E}">
        <p14:creationId xmlns:p14="http://schemas.microsoft.com/office/powerpoint/2010/main" val="2429216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24740" y="903744"/>
            <a:ext cx="3813865" cy="2677656"/>
          </a:xfrm>
          <a:prstGeom prst="rect">
            <a:avLst/>
          </a:prstGeom>
          <a:solidFill>
            <a:schemeClr val="bg1">
              <a:lumMod val="85000"/>
            </a:schemeClr>
          </a:solidFill>
        </p:spPr>
        <p:txBody>
          <a:bodyPr wrap="none" rtlCol="0">
            <a:spAutoFit/>
          </a:bodyPr>
          <a:lstStyle/>
          <a:p>
            <a:r>
              <a:rPr lang="en-US" b="1" dirty="0">
                <a:solidFill>
                  <a:srgbClr val="003367">
                    <a:lumMod val="50000"/>
                  </a:srgbClr>
                </a:solidFill>
              </a:rPr>
              <a:t>Leader / primary</a:t>
            </a:r>
          </a:p>
          <a:p>
            <a:endParaRPr lang="en-US" dirty="0">
              <a:solidFill>
                <a:srgbClr val="003367">
                  <a:lumMod val="50000"/>
                </a:srgbClr>
              </a:solidFill>
            </a:endParaRPr>
          </a:p>
          <a:p>
            <a:pPr marL="457200" indent="-457200">
              <a:buFontTx/>
              <a:buAutoNum type="arabicPeriod"/>
            </a:pPr>
            <a:r>
              <a:rPr lang="en-US" dirty="0">
                <a:solidFill>
                  <a:srgbClr val="003367">
                    <a:lumMod val="50000"/>
                  </a:srgbClr>
                </a:solidFill>
              </a:rPr>
              <a:t>Become leader.</a:t>
            </a:r>
          </a:p>
          <a:p>
            <a:pPr marL="457200" indent="-457200">
              <a:buFontTx/>
              <a:buAutoNum type="arabicPeriod"/>
            </a:pPr>
            <a:r>
              <a:rPr lang="en-US" dirty="0">
                <a:solidFill>
                  <a:srgbClr val="003367">
                    <a:lumMod val="50000"/>
                  </a:srgbClr>
                </a:solidFill>
              </a:rPr>
              <a:t>(Re)write history.</a:t>
            </a:r>
          </a:p>
          <a:p>
            <a:pPr marL="457200" indent="-457200">
              <a:buFontTx/>
              <a:buAutoNum type="arabicPeriod"/>
            </a:pPr>
            <a:r>
              <a:rPr lang="en-US" dirty="0">
                <a:solidFill>
                  <a:srgbClr val="003367">
                    <a:lumMod val="50000"/>
                  </a:srgbClr>
                </a:solidFill>
              </a:rPr>
              <a:t>Dictate the future.</a:t>
            </a:r>
          </a:p>
          <a:p>
            <a:pPr marL="457200" indent="-457200">
              <a:buFontTx/>
              <a:buAutoNum type="arabicPeriod"/>
            </a:pPr>
            <a:r>
              <a:rPr lang="en-US" dirty="0">
                <a:solidFill>
                  <a:srgbClr val="003367">
                    <a:lumMod val="50000"/>
                  </a:srgbClr>
                </a:solidFill>
              </a:rPr>
              <a:t>Stay leader forever.</a:t>
            </a:r>
          </a:p>
          <a:p>
            <a:pPr marL="457200" indent="-457200">
              <a:buFontTx/>
              <a:buAutoNum type="arabicPeriod"/>
            </a:pPr>
            <a:r>
              <a:rPr lang="en-US" dirty="0">
                <a:solidFill>
                  <a:srgbClr val="003367">
                    <a:lumMod val="50000"/>
                  </a:srgbClr>
                </a:solidFill>
              </a:rPr>
              <a:t>If deposed </a:t>
            </a:r>
            <a:r>
              <a:rPr lang="en-US" b="1" dirty="0" err="1">
                <a:solidFill>
                  <a:srgbClr val="003367">
                    <a:lumMod val="50000"/>
                  </a:srgbClr>
                </a:solidFill>
              </a:rPr>
              <a:t>goto</a:t>
            </a:r>
            <a:r>
              <a:rPr lang="en-US" dirty="0">
                <a:solidFill>
                  <a:srgbClr val="003367">
                    <a:lumMod val="50000"/>
                  </a:srgbClr>
                </a:solidFill>
              </a:rPr>
              <a:t> step 1.</a:t>
            </a:r>
          </a:p>
        </p:txBody>
      </p:sp>
      <p:sp>
        <p:nvSpPr>
          <p:cNvPr id="3" name="TextBox 2"/>
          <p:cNvSpPr txBox="1"/>
          <p:nvPr/>
        </p:nvSpPr>
        <p:spPr>
          <a:xfrm>
            <a:off x="3276600" y="3951744"/>
            <a:ext cx="5740674" cy="2677656"/>
          </a:xfrm>
          <a:prstGeom prst="rect">
            <a:avLst/>
          </a:prstGeom>
          <a:solidFill>
            <a:schemeClr val="bg1">
              <a:lumMod val="85000"/>
            </a:schemeClr>
          </a:solidFill>
        </p:spPr>
        <p:txBody>
          <a:bodyPr wrap="none" rtlCol="0">
            <a:spAutoFit/>
          </a:bodyPr>
          <a:lstStyle/>
          <a:p>
            <a:r>
              <a:rPr lang="en-US" b="1" dirty="0">
                <a:solidFill>
                  <a:srgbClr val="003367">
                    <a:lumMod val="50000"/>
                  </a:srgbClr>
                </a:solidFill>
              </a:rPr>
              <a:t>Follower / acceptor / secondary</a:t>
            </a:r>
          </a:p>
          <a:p>
            <a:endParaRPr lang="en-US" dirty="0">
              <a:solidFill>
                <a:srgbClr val="003367">
                  <a:lumMod val="50000"/>
                </a:srgbClr>
              </a:solidFill>
            </a:endParaRPr>
          </a:p>
          <a:p>
            <a:pPr marL="457200" indent="-457200">
              <a:buFontTx/>
              <a:buAutoNum type="arabicPeriod"/>
            </a:pPr>
            <a:r>
              <a:rPr lang="en-US" dirty="0">
                <a:solidFill>
                  <a:srgbClr val="003367">
                    <a:lumMod val="50000"/>
                  </a:srgbClr>
                </a:solidFill>
              </a:rPr>
              <a:t>Adopt leader.</a:t>
            </a:r>
          </a:p>
          <a:p>
            <a:pPr marL="457200" indent="-457200">
              <a:buFontTx/>
              <a:buAutoNum type="arabicPeriod"/>
            </a:pPr>
            <a:r>
              <a:rPr lang="en-US" dirty="0">
                <a:solidFill>
                  <a:srgbClr val="003367">
                    <a:lumMod val="50000"/>
                  </a:srgbClr>
                </a:solidFill>
              </a:rPr>
              <a:t>Tell it your history.</a:t>
            </a:r>
          </a:p>
          <a:p>
            <a:pPr marL="457200" indent="-457200">
              <a:buFontTx/>
              <a:buAutoNum type="arabicPeriod"/>
            </a:pPr>
            <a:r>
              <a:rPr lang="en-US" dirty="0">
                <a:solidFill>
                  <a:srgbClr val="003367">
                    <a:lumMod val="50000"/>
                  </a:srgbClr>
                </a:solidFill>
              </a:rPr>
              <a:t>Accept whatever the leader says.</a:t>
            </a:r>
          </a:p>
          <a:p>
            <a:pPr marL="457200" indent="-457200">
              <a:buFontTx/>
              <a:buAutoNum type="arabicPeriod"/>
            </a:pPr>
            <a:r>
              <a:rPr lang="en-US" dirty="0">
                <a:solidFill>
                  <a:srgbClr val="003367">
                    <a:lumMod val="50000"/>
                  </a:srgbClr>
                </a:solidFill>
              </a:rPr>
              <a:t>Write it all down.</a:t>
            </a:r>
          </a:p>
          <a:p>
            <a:pPr marL="457200" indent="-457200">
              <a:buFontTx/>
              <a:buAutoNum type="arabicPeriod"/>
            </a:pPr>
            <a:r>
              <a:rPr lang="en-US" dirty="0">
                <a:solidFill>
                  <a:srgbClr val="003367">
                    <a:lumMod val="50000"/>
                  </a:srgbClr>
                </a:solidFill>
              </a:rPr>
              <a:t>If a </a:t>
            </a:r>
            <a:r>
              <a:rPr lang="en-US" b="1" dirty="0">
                <a:solidFill>
                  <a:srgbClr val="003367">
                    <a:lumMod val="50000"/>
                  </a:srgbClr>
                </a:solidFill>
              </a:rPr>
              <a:t>new</a:t>
            </a:r>
            <a:r>
              <a:rPr lang="en-US" dirty="0">
                <a:solidFill>
                  <a:srgbClr val="003367">
                    <a:lumMod val="50000"/>
                  </a:srgbClr>
                </a:solidFill>
              </a:rPr>
              <a:t> leader appears, </a:t>
            </a:r>
            <a:r>
              <a:rPr lang="en-US" b="1" dirty="0" err="1">
                <a:solidFill>
                  <a:srgbClr val="003367">
                    <a:lumMod val="50000"/>
                  </a:srgbClr>
                </a:solidFill>
              </a:rPr>
              <a:t>goto</a:t>
            </a:r>
            <a:r>
              <a:rPr lang="en-US" dirty="0">
                <a:solidFill>
                  <a:srgbClr val="003367">
                    <a:lumMod val="50000"/>
                  </a:srgbClr>
                </a:solidFill>
              </a:rPr>
              <a:t> step 1.</a:t>
            </a:r>
          </a:p>
        </p:txBody>
      </p:sp>
      <p:sp>
        <p:nvSpPr>
          <p:cNvPr id="4" name="Title 3"/>
          <p:cNvSpPr>
            <a:spLocks noGrp="1"/>
          </p:cNvSpPr>
          <p:nvPr>
            <p:ph type="title"/>
          </p:nvPr>
        </p:nvSpPr>
        <p:spPr/>
        <p:txBody>
          <a:bodyPr/>
          <a:lstStyle/>
          <a:p>
            <a:r>
              <a:rPr lang="en-US" dirty="0"/>
              <a:t>The players</a:t>
            </a:r>
          </a:p>
        </p:txBody>
      </p:sp>
      <p:pic>
        <p:nvPicPr>
          <p:cNvPr id="6" name="Picture 5"/>
          <p:cNvPicPr>
            <a:picLocks noChangeAspect="1"/>
          </p:cNvPicPr>
          <p:nvPr/>
        </p:nvPicPr>
        <p:blipFill>
          <a:blip r:embed="rId2"/>
          <a:stretch>
            <a:fillRect/>
          </a:stretch>
        </p:blipFill>
        <p:spPr>
          <a:xfrm>
            <a:off x="685800" y="1295400"/>
            <a:ext cx="2468682" cy="2286000"/>
          </a:xfrm>
          <a:prstGeom prst="rect">
            <a:avLst/>
          </a:prstGeom>
        </p:spPr>
      </p:pic>
      <p:pic>
        <p:nvPicPr>
          <p:cNvPr id="7" name="Picture 6"/>
          <p:cNvPicPr>
            <a:picLocks noChangeAspect="1"/>
          </p:cNvPicPr>
          <p:nvPr/>
        </p:nvPicPr>
        <p:blipFill>
          <a:blip r:embed="rId3"/>
          <a:stretch>
            <a:fillRect/>
          </a:stretch>
        </p:blipFill>
        <p:spPr>
          <a:xfrm>
            <a:off x="762000" y="4038600"/>
            <a:ext cx="1706879" cy="1600199"/>
          </a:xfrm>
          <a:prstGeom prst="rect">
            <a:avLst/>
          </a:prstGeom>
        </p:spPr>
      </p:pic>
    </p:spTree>
    <p:extLst>
      <p:ext uri="{BB962C8B-B14F-4D97-AF65-F5344CB8AC3E}">
        <p14:creationId xmlns:p14="http://schemas.microsoft.com/office/powerpoint/2010/main" val="1916632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
          <p:cNvSpPr>
            <a:spLocks noGrp="1" noChangeArrowheads="1"/>
          </p:cNvSpPr>
          <p:nvPr>
            <p:ph type="title"/>
          </p:nvPr>
        </p:nvSpPr>
        <p:spPr/>
        <p:txBody>
          <a:bodyPr rIns="132080"/>
          <a:lstStyle/>
          <a:p>
            <a:pPr eaLnBrk="1" hangingPunct="1"/>
            <a:r>
              <a:rPr lang="en-US" sz="3200" dirty="0">
                <a:latin typeface="Arial" charset="0"/>
                <a:ea typeface="ＭＳ Ｐゴシック" charset="0"/>
              </a:rPr>
              <a:t>Raft in normal operation (stable term)</a:t>
            </a:r>
          </a:p>
        </p:txBody>
      </p:sp>
      <p:sp>
        <p:nvSpPr>
          <p:cNvPr id="109571" name="Line 2"/>
          <p:cNvSpPr>
            <a:spLocks noChangeShapeType="1"/>
          </p:cNvSpPr>
          <p:nvPr/>
        </p:nvSpPr>
        <p:spPr bwMode="auto">
          <a:xfrm rot="10800000">
            <a:off x="1143000" y="3960813"/>
            <a:ext cx="6503988" cy="1587"/>
          </a:xfrm>
          <a:prstGeom prst="line">
            <a:avLst/>
          </a:prstGeom>
          <a:noFill/>
          <a:ln w="19050">
            <a:solidFill>
              <a:schemeClr val="tx1">
                <a:alpha val="50195"/>
              </a:schemeClr>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9572" name="Line 3"/>
          <p:cNvSpPr>
            <a:spLocks noChangeShapeType="1"/>
          </p:cNvSpPr>
          <p:nvPr/>
        </p:nvSpPr>
        <p:spPr bwMode="auto">
          <a:xfrm rot="10800000">
            <a:off x="1143000" y="3795713"/>
            <a:ext cx="6503988" cy="1587"/>
          </a:xfrm>
          <a:prstGeom prst="line">
            <a:avLst/>
          </a:prstGeom>
          <a:noFill/>
          <a:ln w="19050">
            <a:solidFill>
              <a:schemeClr val="tx1">
                <a:alpha val="50195"/>
              </a:schemeClr>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9573" name="Line 4"/>
          <p:cNvSpPr>
            <a:spLocks noChangeShapeType="1"/>
          </p:cNvSpPr>
          <p:nvPr/>
        </p:nvSpPr>
        <p:spPr bwMode="auto">
          <a:xfrm rot="10800000">
            <a:off x="1143000" y="3630613"/>
            <a:ext cx="6503988" cy="1587"/>
          </a:xfrm>
          <a:prstGeom prst="line">
            <a:avLst/>
          </a:prstGeom>
          <a:noFill/>
          <a:ln w="19050">
            <a:solidFill>
              <a:schemeClr val="tx1">
                <a:alpha val="50195"/>
              </a:schemeClr>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9574" name="Line 5"/>
          <p:cNvSpPr>
            <a:spLocks noChangeShapeType="1"/>
          </p:cNvSpPr>
          <p:nvPr/>
        </p:nvSpPr>
        <p:spPr bwMode="auto">
          <a:xfrm rot="10800000">
            <a:off x="1143000" y="3465513"/>
            <a:ext cx="6503988" cy="1587"/>
          </a:xfrm>
          <a:prstGeom prst="line">
            <a:avLst/>
          </a:prstGeom>
          <a:noFill/>
          <a:ln w="19050">
            <a:solidFill>
              <a:schemeClr val="tx1">
                <a:alpha val="50195"/>
              </a:schemeClr>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9575" name="Line 6"/>
          <p:cNvSpPr>
            <a:spLocks noChangeShapeType="1"/>
          </p:cNvSpPr>
          <p:nvPr/>
        </p:nvSpPr>
        <p:spPr bwMode="auto">
          <a:xfrm rot="10800000">
            <a:off x="1143000" y="3135313"/>
            <a:ext cx="6503988" cy="1587"/>
          </a:xfrm>
          <a:prstGeom prst="line">
            <a:avLst/>
          </a:prstGeom>
          <a:noFill/>
          <a:ln w="19050">
            <a:solidFill>
              <a:schemeClr val="tx1">
                <a:alpha val="50195"/>
              </a:schemeClr>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grpSp>
        <p:nvGrpSpPr>
          <p:cNvPr id="109576" name="Group 7"/>
          <p:cNvGrpSpPr>
            <a:grpSpLocks/>
          </p:cNvGrpSpPr>
          <p:nvPr/>
        </p:nvGrpSpPr>
        <p:grpSpPr bwMode="auto">
          <a:xfrm>
            <a:off x="1625600" y="3073400"/>
            <a:ext cx="914400" cy="901700"/>
            <a:chOff x="0" y="0"/>
            <a:chExt cx="576" cy="568"/>
          </a:xfrm>
        </p:grpSpPr>
        <p:sp>
          <p:nvSpPr>
            <p:cNvPr id="109626" name="Oval 8"/>
            <p:cNvSpPr>
              <a:spLocks/>
            </p:cNvSpPr>
            <p:nvPr/>
          </p:nvSpPr>
          <p:spPr bwMode="auto">
            <a:xfrm>
              <a:off x="0" y="0"/>
              <a:ext cx="88" cy="88"/>
            </a:xfrm>
            <a:prstGeom prst="ellipse">
              <a:avLst/>
            </a:prstGeom>
            <a:solidFill>
              <a:srgbClr val="002939"/>
            </a:solidFill>
            <a:ln w="25400">
              <a:solidFill>
                <a:schemeClr val="tx1"/>
              </a:solidFill>
              <a:round/>
              <a:headEnd/>
              <a:tailEnd/>
            </a:ln>
          </p:spPr>
          <p:txBody>
            <a:bodyPr lIns="0" tIns="0" rIns="0" bIns="0"/>
            <a:lstStyle/>
            <a:p>
              <a:endParaRPr lang="en-US"/>
            </a:p>
          </p:txBody>
        </p:sp>
        <p:sp>
          <p:nvSpPr>
            <p:cNvPr id="109627" name="Line 9"/>
            <p:cNvSpPr>
              <a:spLocks noChangeShapeType="1"/>
            </p:cNvSpPr>
            <p:nvPr/>
          </p:nvSpPr>
          <p:spPr bwMode="auto">
            <a:xfrm rot="10800000">
              <a:off x="63" y="56"/>
              <a:ext cx="513" cy="192"/>
            </a:xfrm>
            <a:prstGeom prst="line">
              <a:avLst/>
            </a:prstGeom>
            <a:noFill/>
            <a:ln w="25400">
              <a:solidFill>
                <a:schemeClr val="tx1"/>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9628" name="Line 10"/>
            <p:cNvSpPr>
              <a:spLocks noChangeShapeType="1"/>
            </p:cNvSpPr>
            <p:nvPr/>
          </p:nvSpPr>
          <p:spPr bwMode="auto">
            <a:xfrm rot="10800000">
              <a:off x="72" y="56"/>
              <a:ext cx="504" cy="296"/>
            </a:xfrm>
            <a:prstGeom prst="line">
              <a:avLst/>
            </a:prstGeom>
            <a:noFill/>
            <a:ln w="25400">
              <a:solidFill>
                <a:schemeClr val="tx1"/>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9629" name="Line 11"/>
            <p:cNvSpPr>
              <a:spLocks noChangeShapeType="1"/>
            </p:cNvSpPr>
            <p:nvPr/>
          </p:nvSpPr>
          <p:spPr bwMode="auto">
            <a:xfrm rot="10800000">
              <a:off x="87" y="79"/>
              <a:ext cx="481" cy="385"/>
            </a:xfrm>
            <a:prstGeom prst="line">
              <a:avLst/>
            </a:prstGeom>
            <a:noFill/>
            <a:ln w="25400">
              <a:solidFill>
                <a:schemeClr val="tx1"/>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9630" name="Line 12"/>
            <p:cNvSpPr>
              <a:spLocks noChangeShapeType="1"/>
            </p:cNvSpPr>
            <p:nvPr/>
          </p:nvSpPr>
          <p:spPr bwMode="auto">
            <a:xfrm rot="10800000">
              <a:off x="80" y="79"/>
              <a:ext cx="496" cy="489"/>
            </a:xfrm>
            <a:prstGeom prst="line">
              <a:avLst/>
            </a:prstGeom>
            <a:noFill/>
            <a:ln w="25400">
              <a:solidFill>
                <a:schemeClr val="tx1"/>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grpSp>
      <p:grpSp>
        <p:nvGrpSpPr>
          <p:cNvPr id="109577" name="Group 13"/>
          <p:cNvGrpSpPr>
            <a:grpSpLocks/>
          </p:cNvGrpSpPr>
          <p:nvPr/>
        </p:nvGrpSpPr>
        <p:grpSpPr bwMode="auto">
          <a:xfrm>
            <a:off x="2652713" y="3136900"/>
            <a:ext cx="1358900" cy="825500"/>
            <a:chOff x="0" y="0"/>
            <a:chExt cx="855" cy="520"/>
          </a:xfrm>
        </p:grpSpPr>
        <p:sp>
          <p:nvSpPr>
            <p:cNvPr id="109622" name="Line 14"/>
            <p:cNvSpPr>
              <a:spLocks noChangeShapeType="1"/>
            </p:cNvSpPr>
            <p:nvPr/>
          </p:nvSpPr>
          <p:spPr bwMode="auto">
            <a:xfrm flipH="1">
              <a:off x="7" y="0"/>
              <a:ext cx="352" cy="200"/>
            </a:xfrm>
            <a:prstGeom prst="line">
              <a:avLst/>
            </a:prstGeom>
            <a:noFill/>
            <a:ln w="25400">
              <a:solidFill>
                <a:schemeClr val="tx1"/>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9623" name="Line 15"/>
            <p:cNvSpPr>
              <a:spLocks noChangeShapeType="1"/>
            </p:cNvSpPr>
            <p:nvPr/>
          </p:nvSpPr>
          <p:spPr bwMode="auto">
            <a:xfrm flipH="1">
              <a:off x="0" y="0"/>
              <a:ext cx="520" cy="312"/>
            </a:xfrm>
            <a:prstGeom prst="line">
              <a:avLst/>
            </a:prstGeom>
            <a:noFill/>
            <a:ln w="25400">
              <a:solidFill>
                <a:schemeClr val="tx1"/>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9624" name="Line 16"/>
            <p:cNvSpPr>
              <a:spLocks noChangeShapeType="1"/>
            </p:cNvSpPr>
            <p:nvPr/>
          </p:nvSpPr>
          <p:spPr bwMode="auto">
            <a:xfrm flipH="1">
              <a:off x="8" y="8"/>
              <a:ext cx="672" cy="399"/>
            </a:xfrm>
            <a:prstGeom prst="line">
              <a:avLst/>
            </a:prstGeom>
            <a:noFill/>
            <a:ln w="25400">
              <a:solidFill>
                <a:schemeClr val="tx1"/>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9625" name="Line 17"/>
            <p:cNvSpPr>
              <a:spLocks noChangeShapeType="1"/>
            </p:cNvSpPr>
            <p:nvPr/>
          </p:nvSpPr>
          <p:spPr bwMode="auto">
            <a:xfrm flipH="1">
              <a:off x="16" y="8"/>
              <a:ext cx="839" cy="512"/>
            </a:xfrm>
            <a:prstGeom prst="line">
              <a:avLst/>
            </a:prstGeom>
            <a:noFill/>
            <a:ln w="25400">
              <a:solidFill>
                <a:schemeClr val="tx1"/>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grpSp>
      <p:sp>
        <p:nvSpPr>
          <p:cNvPr id="109579" name="Rectangle 24"/>
          <p:cNvSpPr>
            <a:spLocks/>
          </p:cNvSpPr>
          <p:nvPr/>
        </p:nvSpPr>
        <p:spPr bwMode="auto">
          <a:xfrm>
            <a:off x="1066800" y="1981200"/>
            <a:ext cx="22860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40639" bIns="0"/>
          <a:lstStyle/>
          <a:p>
            <a:pPr marL="39688"/>
            <a:r>
              <a:rPr lang="en-US" sz="2000" b="1" dirty="0" err="1">
                <a:solidFill>
                  <a:schemeClr val="tx1"/>
                </a:solidFill>
                <a:cs typeface="Arial" charset="0"/>
              </a:rPr>
              <a:t>AppendEntries</a:t>
            </a:r>
            <a:r>
              <a:rPr lang="en-US" sz="2000" b="1" dirty="0">
                <a:solidFill>
                  <a:schemeClr val="tx1"/>
                </a:solidFill>
                <a:cs typeface="Arial" charset="0"/>
              </a:rPr>
              <a:t> @</a:t>
            </a:r>
            <a:r>
              <a:rPr lang="en-US" sz="2000" b="1" dirty="0" err="1">
                <a:solidFill>
                  <a:schemeClr val="tx1"/>
                </a:solidFill>
                <a:cs typeface="Arial" charset="0"/>
              </a:rPr>
              <a:t>i</a:t>
            </a:r>
            <a:endParaRPr lang="en-US" sz="2000" b="1" dirty="0">
              <a:solidFill>
                <a:schemeClr val="tx1"/>
              </a:solidFill>
              <a:cs typeface="Arial" charset="0"/>
            </a:endParaRPr>
          </a:p>
          <a:p>
            <a:pPr marL="39688"/>
            <a:r>
              <a:rPr lang="en-US" sz="2000" dirty="0">
                <a:solidFill>
                  <a:schemeClr val="tx1"/>
                </a:solidFill>
                <a:cs typeface="Arial" charset="0"/>
              </a:rPr>
              <a:t>entries: [v1,v2]</a:t>
            </a:r>
          </a:p>
          <a:p>
            <a:pPr marL="39688"/>
            <a:r>
              <a:rPr lang="en-US" sz="2000" dirty="0">
                <a:solidFill>
                  <a:schemeClr val="tx1"/>
                </a:solidFill>
                <a:cs typeface="Arial" charset="0"/>
              </a:rPr>
              <a:t>committed=</a:t>
            </a:r>
            <a:r>
              <a:rPr lang="en-US" sz="2000" dirty="0" err="1">
                <a:solidFill>
                  <a:schemeClr val="tx1"/>
                </a:solidFill>
                <a:cs typeface="Arial" charset="0"/>
              </a:rPr>
              <a:t>i</a:t>
            </a:r>
            <a:endParaRPr lang="en-US" sz="2000" dirty="0">
              <a:solidFill>
                <a:schemeClr val="tx1"/>
              </a:solidFill>
              <a:cs typeface="Arial" charset="0"/>
            </a:endParaRPr>
          </a:p>
          <a:p>
            <a:pPr marL="39688"/>
            <a:endParaRPr lang="en-US" sz="2000" dirty="0">
              <a:solidFill>
                <a:schemeClr val="tx1"/>
              </a:solidFill>
              <a:cs typeface="Arial" charset="0"/>
            </a:endParaRPr>
          </a:p>
        </p:txBody>
      </p:sp>
      <p:sp>
        <p:nvSpPr>
          <p:cNvPr id="109580" name="Rectangle 25"/>
          <p:cNvSpPr>
            <a:spLocks/>
          </p:cNvSpPr>
          <p:nvPr/>
        </p:nvSpPr>
        <p:spPr bwMode="auto">
          <a:xfrm>
            <a:off x="3200400" y="2705100"/>
            <a:ext cx="58242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40639" bIns="0">
            <a:spAutoFit/>
          </a:bodyPr>
          <a:lstStyle/>
          <a:p>
            <a:pPr marL="39688"/>
            <a:r>
              <a:rPr lang="en-US" sz="2000" dirty="0">
                <a:solidFill>
                  <a:schemeClr val="tx1"/>
                </a:solidFill>
                <a:cs typeface="Arial" charset="0"/>
              </a:rPr>
              <a:t>“OK”</a:t>
            </a:r>
          </a:p>
        </p:txBody>
      </p:sp>
      <p:sp>
        <p:nvSpPr>
          <p:cNvPr id="109582" name="Rectangle 27"/>
          <p:cNvSpPr>
            <a:spLocks/>
          </p:cNvSpPr>
          <p:nvPr/>
        </p:nvSpPr>
        <p:spPr bwMode="auto">
          <a:xfrm>
            <a:off x="7747000" y="2933700"/>
            <a:ext cx="84894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40639" bIns="0">
            <a:spAutoFit/>
          </a:bodyPr>
          <a:lstStyle/>
          <a:p>
            <a:pPr marL="39688"/>
            <a:r>
              <a:rPr lang="en-US" sz="2000" dirty="0">
                <a:solidFill>
                  <a:schemeClr val="tx1"/>
                </a:solidFill>
                <a:cs typeface="Arial" charset="0"/>
              </a:rPr>
              <a:t>Leader</a:t>
            </a:r>
          </a:p>
        </p:txBody>
      </p:sp>
      <p:sp>
        <p:nvSpPr>
          <p:cNvPr id="109583" name="Rectangle 28"/>
          <p:cNvSpPr>
            <a:spLocks/>
          </p:cNvSpPr>
          <p:nvPr/>
        </p:nvSpPr>
        <p:spPr bwMode="auto">
          <a:xfrm>
            <a:off x="7759700" y="3505200"/>
            <a:ext cx="113846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40639" bIns="0">
            <a:spAutoFit/>
          </a:bodyPr>
          <a:lstStyle/>
          <a:p>
            <a:pPr marL="39688"/>
            <a:r>
              <a:rPr lang="en-US" sz="2000" dirty="0">
                <a:solidFill>
                  <a:schemeClr val="tx1"/>
                </a:solidFill>
                <a:cs typeface="Arial" charset="0"/>
              </a:rPr>
              <a:t>Followers</a:t>
            </a:r>
          </a:p>
        </p:txBody>
      </p:sp>
      <p:grpSp>
        <p:nvGrpSpPr>
          <p:cNvPr id="109586" name="Group 31"/>
          <p:cNvGrpSpPr>
            <a:grpSpLocks/>
          </p:cNvGrpSpPr>
          <p:nvPr/>
        </p:nvGrpSpPr>
        <p:grpSpPr bwMode="auto">
          <a:xfrm>
            <a:off x="4610100" y="3073400"/>
            <a:ext cx="914400" cy="901700"/>
            <a:chOff x="0" y="0"/>
            <a:chExt cx="576" cy="568"/>
          </a:xfrm>
        </p:grpSpPr>
        <p:sp>
          <p:nvSpPr>
            <p:cNvPr id="109612" name="Oval 32"/>
            <p:cNvSpPr>
              <a:spLocks/>
            </p:cNvSpPr>
            <p:nvPr/>
          </p:nvSpPr>
          <p:spPr bwMode="auto">
            <a:xfrm>
              <a:off x="0" y="0"/>
              <a:ext cx="88" cy="88"/>
            </a:xfrm>
            <a:prstGeom prst="ellipse">
              <a:avLst/>
            </a:prstGeom>
            <a:solidFill>
              <a:srgbClr val="002939"/>
            </a:solidFill>
            <a:ln w="25400">
              <a:solidFill>
                <a:schemeClr val="tx1"/>
              </a:solidFill>
              <a:round/>
              <a:headEnd/>
              <a:tailEnd/>
            </a:ln>
          </p:spPr>
          <p:txBody>
            <a:bodyPr lIns="0" tIns="0" rIns="0" bIns="0"/>
            <a:lstStyle/>
            <a:p>
              <a:endParaRPr lang="en-US"/>
            </a:p>
          </p:txBody>
        </p:sp>
        <p:sp>
          <p:nvSpPr>
            <p:cNvPr id="109613" name="Line 33"/>
            <p:cNvSpPr>
              <a:spLocks noChangeShapeType="1"/>
            </p:cNvSpPr>
            <p:nvPr/>
          </p:nvSpPr>
          <p:spPr bwMode="auto">
            <a:xfrm rot="10800000">
              <a:off x="63" y="56"/>
              <a:ext cx="513" cy="192"/>
            </a:xfrm>
            <a:prstGeom prst="line">
              <a:avLst/>
            </a:prstGeom>
            <a:noFill/>
            <a:ln w="25400">
              <a:solidFill>
                <a:schemeClr val="tx1"/>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9614" name="Line 34"/>
            <p:cNvSpPr>
              <a:spLocks noChangeShapeType="1"/>
            </p:cNvSpPr>
            <p:nvPr/>
          </p:nvSpPr>
          <p:spPr bwMode="auto">
            <a:xfrm rot="10800000">
              <a:off x="72" y="56"/>
              <a:ext cx="504" cy="296"/>
            </a:xfrm>
            <a:prstGeom prst="line">
              <a:avLst/>
            </a:prstGeom>
            <a:noFill/>
            <a:ln w="25400">
              <a:solidFill>
                <a:schemeClr val="tx1"/>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9615" name="Line 35"/>
            <p:cNvSpPr>
              <a:spLocks noChangeShapeType="1"/>
            </p:cNvSpPr>
            <p:nvPr/>
          </p:nvSpPr>
          <p:spPr bwMode="auto">
            <a:xfrm rot="10800000">
              <a:off x="87" y="79"/>
              <a:ext cx="481" cy="385"/>
            </a:xfrm>
            <a:prstGeom prst="line">
              <a:avLst/>
            </a:prstGeom>
            <a:noFill/>
            <a:ln w="25400">
              <a:solidFill>
                <a:schemeClr val="tx1"/>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9616" name="Line 36"/>
            <p:cNvSpPr>
              <a:spLocks noChangeShapeType="1"/>
            </p:cNvSpPr>
            <p:nvPr/>
          </p:nvSpPr>
          <p:spPr bwMode="auto">
            <a:xfrm rot="10800000">
              <a:off x="80" y="79"/>
              <a:ext cx="496" cy="489"/>
            </a:xfrm>
            <a:prstGeom prst="line">
              <a:avLst/>
            </a:prstGeom>
            <a:noFill/>
            <a:ln w="25400">
              <a:solidFill>
                <a:schemeClr val="tx1"/>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grpSp>
      <p:grpSp>
        <p:nvGrpSpPr>
          <p:cNvPr id="109588" name="Group 38"/>
          <p:cNvGrpSpPr>
            <a:grpSpLocks/>
          </p:cNvGrpSpPr>
          <p:nvPr/>
        </p:nvGrpSpPr>
        <p:grpSpPr bwMode="auto">
          <a:xfrm>
            <a:off x="5562600" y="3136900"/>
            <a:ext cx="1357313" cy="825500"/>
            <a:chOff x="0" y="0"/>
            <a:chExt cx="855" cy="520"/>
          </a:xfrm>
        </p:grpSpPr>
        <p:sp>
          <p:nvSpPr>
            <p:cNvPr id="109608" name="Line 39"/>
            <p:cNvSpPr>
              <a:spLocks noChangeShapeType="1"/>
            </p:cNvSpPr>
            <p:nvPr/>
          </p:nvSpPr>
          <p:spPr bwMode="auto">
            <a:xfrm flipH="1">
              <a:off x="7" y="0"/>
              <a:ext cx="352" cy="200"/>
            </a:xfrm>
            <a:prstGeom prst="line">
              <a:avLst/>
            </a:prstGeom>
            <a:noFill/>
            <a:ln w="25400">
              <a:solidFill>
                <a:schemeClr val="tx1"/>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9609" name="Line 40"/>
            <p:cNvSpPr>
              <a:spLocks noChangeShapeType="1"/>
            </p:cNvSpPr>
            <p:nvPr/>
          </p:nvSpPr>
          <p:spPr bwMode="auto">
            <a:xfrm flipH="1">
              <a:off x="0" y="0"/>
              <a:ext cx="520" cy="312"/>
            </a:xfrm>
            <a:prstGeom prst="line">
              <a:avLst/>
            </a:prstGeom>
            <a:noFill/>
            <a:ln w="25400">
              <a:solidFill>
                <a:schemeClr val="tx1"/>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9610" name="Line 41"/>
            <p:cNvSpPr>
              <a:spLocks noChangeShapeType="1"/>
            </p:cNvSpPr>
            <p:nvPr/>
          </p:nvSpPr>
          <p:spPr bwMode="auto">
            <a:xfrm flipH="1">
              <a:off x="8" y="8"/>
              <a:ext cx="672" cy="399"/>
            </a:xfrm>
            <a:prstGeom prst="line">
              <a:avLst/>
            </a:prstGeom>
            <a:noFill/>
            <a:ln w="25400">
              <a:solidFill>
                <a:schemeClr val="tx1"/>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9611" name="Line 42"/>
            <p:cNvSpPr>
              <a:spLocks noChangeShapeType="1"/>
            </p:cNvSpPr>
            <p:nvPr/>
          </p:nvSpPr>
          <p:spPr bwMode="auto">
            <a:xfrm flipH="1">
              <a:off x="16" y="8"/>
              <a:ext cx="839" cy="512"/>
            </a:xfrm>
            <a:prstGeom prst="line">
              <a:avLst/>
            </a:prstGeom>
            <a:noFill/>
            <a:ln w="25400">
              <a:solidFill>
                <a:schemeClr val="tx1"/>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grpSp>
      <p:sp>
        <p:nvSpPr>
          <p:cNvPr id="109589" name="Rectangle 43"/>
          <p:cNvSpPr>
            <a:spLocks/>
          </p:cNvSpPr>
          <p:nvPr/>
        </p:nvSpPr>
        <p:spPr bwMode="auto">
          <a:xfrm>
            <a:off x="6472237" y="2705100"/>
            <a:ext cx="690563"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40639" bIns="0">
            <a:spAutoFit/>
          </a:bodyPr>
          <a:lstStyle/>
          <a:p>
            <a:pPr marL="39688"/>
            <a:r>
              <a:rPr lang="en-US" sz="2000" dirty="0">
                <a:solidFill>
                  <a:schemeClr val="tx1"/>
                </a:solidFill>
                <a:cs typeface="Arial" charset="0"/>
              </a:rPr>
              <a:t>“OK”</a:t>
            </a:r>
          </a:p>
        </p:txBody>
      </p:sp>
      <p:sp>
        <p:nvSpPr>
          <p:cNvPr id="109598" name="Rectangle 52"/>
          <p:cNvSpPr>
            <a:spLocks/>
          </p:cNvSpPr>
          <p:nvPr/>
        </p:nvSpPr>
        <p:spPr bwMode="auto">
          <a:xfrm>
            <a:off x="685799" y="5064205"/>
            <a:ext cx="7997826" cy="1231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0" tIns="0" rIns="40639" bIns="0">
            <a:spAutoFit/>
          </a:bodyPr>
          <a:lstStyle/>
          <a:p>
            <a:pPr marL="39688"/>
            <a:r>
              <a:rPr lang="en-US" sz="2000" dirty="0">
                <a:solidFill>
                  <a:srgbClr val="4D0069"/>
                </a:solidFill>
                <a:cs typeface="Arial" charset="0"/>
              </a:rPr>
              <a:t>Leaders propose new entries[] with the </a:t>
            </a:r>
            <a:r>
              <a:rPr lang="en-US" sz="2000" dirty="0" err="1">
                <a:solidFill>
                  <a:srgbClr val="4D0069"/>
                </a:solidFill>
                <a:cs typeface="Arial" charset="0"/>
              </a:rPr>
              <a:t>AppendEntries</a:t>
            </a:r>
            <a:r>
              <a:rPr lang="en-US" sz="2000" dirty="0">
                <a:solidFill>
                  <a:srgbClr val="4D0069"/>
                </a:solidFill>
                <a:cs typeface="Arial" charset="0"/>
              </a:rPr>
              <a:t> RPC call.</a:t>
            </a:r>
          </a:p>
          <a:p>
            <a:pPr marL="39688"/>
            <a:r>
              <a:rPr lang="en-US" sz="2000" dirty="0">
                <a:solidFill>
                  <a:srgbClr val="4D0069"/>
                </a:solidFill>
                <a:cs typeface="Arial" charset="0"/>
              </a:rPr>
              <a:t>An </a:t>
            </a:r>
            <a:r>
              <a:rPr lang="en-US" sz="2000" dirty="0" err="1">
                <a:solidFill>
                  <a:srgbClr val="4D0069"/>
                </a:solidFill>
                <a:cs typeface="Arial" charset="0"/>
              </a:rPr>
              <a:t>AppendEntries</a:t>
            </a:r>
            <a:r>
              <a:rPr lang="en-US" sz="2000" dirty="0">
                <a:solidFill>
                  <a:srgbClr val="4D0069"/>
                </a:solidFill>
                <a:cs typeface="Arial" charset="0"/>
              </a:rPr>
              <a:t> RPC specifies the insertion index (@</a:t>
            </a:r>
            <a:r>
              <a:rPr lang="en-US" sz="2000" dirty="0" err="1">
                <a:solidFill>
                  <a:srgbClr val="4D0069"/>
                </a:solidFill>
                <a:cs typeface="Arial" charset="0"/>
              </a:rPr>
              <a:t>prevIndex</a:t>
            </a:r>
            <a:r>
              <a:rPr lang="en-US" sz="2000" dirty="0">
                <a:solidFill>
                  <a:srgbClr val="4D0069"/>
                </a:solidFill>
                <a:cs typeface="Arial" charset="0"/>
              </a:rPr>
              <a:t>).</a:t>
            </a:r>
          </a:p>
          <a:p>
            <a:pPr marL="39688"/>
            <a:r>
              <a:rPr lang="en-US" sz="2000" dirty="0">
                <a:solidFill>
                  <a:srgbClr val="4D0069"/>
                </a:solidFill>
                <a:cs typeface="Arial" charset="0"/>
              </a:rPr>
              <a:t>A</a:t>
            </a:r>
            <a:r>
              <a:rPr lang="en-US" sz="2000" dirty="0">
                <a:solidFill>
                  <a:srgbClr val="4D0069"/>
                </a:solidFill>
                <a:cs typeface="Arial" charset="0"/>
                <a:sym typeface="Wingdings"/>
              </a:rPr>
              <a:t>ccept </a:t>
            </a:r>
            <a:r>
              <a:rPr lang="en-US" sz="2000" b="1" dirty="0">
                <a:solidFill>
                  <a:srgbClr val="4D0069"/>
                </a:solidFill>
                <a:cs typeface="Arial" charset="0"/>
                <a:sym typeface="Wingdings"/>
              </a:rPr>
              <a:t>everything </a:t>
            </a:r>
            <a:r>
              <a:rPr lang="en-US" sz="2000" dirty="0">
                <a:solidFill>
                  <a:srgbClr val="4D0069"/>
                </a:solidFill>
                <a:cs typeface="Arial" charset="0"/>
                <a:sym typeface="Wingdings"/>
              </a:rPr>
              <a:t>from valid leader, even if it overwrites log history.</a:t>
            </a:r>
          </a:p>
          <a:p>
            <a:pPr marL="39688"/>
            <a:r>
              <a:rPr lang="en-US" sz="2000" dirty="0">
                <a:solidFill>
                  <a:srgbClr val="4D0069"/>
                </a:solidFill>
                <a:cs typeface="Arial" charset="0"/>
                <a:sym typeface="Wingdings"/>
              </a:rPr>
              <a:t>Raft’s </a:t>
            </a:r>
            <a:r>
              <a:rPr lang="en-US" sz="2000" dirty="0" err="1">
                <a:solidFill>
                  <a:srgbClr val="4D0069"/>
                </a:solidFill>
                <a:cs typeface="Arial" charset="0"/>
                <a:sym typeface="Wingdings"/>
              </a:rPr>
              <a:t>AppendEntries</a:t>
            </a:r>
            <a:r>
              <a:rPr lang="en-US" sz="2000" dirty="0">
                <a:solidFill>
                  <a:srgbClr val="4D0069"/>
                </a:solidFill>
                <a:cs typeface="Arial" charset="0"/>
                <a:sym typeface="Wingdings"/>
              </a:rPr>
              <a:t> batches the ops and notifies of earlier commits.</a:t>
            </a:r>
            <a:endParaRPr lang="en-US" sz="2000" dirty="0">
              <a:solidFill>
                <a:srgbClr val="4D0069"/>
              </a:solidFill>
              <a:cs typeface="Arial" charset="0"/>
            </a:endParaRPr>
          </a:p>
        </p:txBody>
      </p:sp>
      <p:sp>
        <p:nvSpPr>
          <p:cNvPr id="109603" name="Rectangle 57"/>
          <p:cNvSpPr>
            <a:spLocks/>
          </p:cNvSpPr>
          <p:nvPr/>
        </p:nvSpPr>
        <p:spPr bwMode="auto">
          <a:xfrm>
            <a:off x="2057400" y="4038600"/>
            <a:ext cx="127266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40639" bIns="0">
            <a:spAutoFit/>
          </a:bodyPr>
          <a:lstStyle/>
          <a:p>
            <a:pPr marL="39688"/>
            <a:r>
              <a:rPr lang="en-US" sz="2000" i="1" dirty="0">
                <a:solidFill>
                  <a:schemeClr val="tx1"/>
                </a:solidFill>
                <a:cs typeface="Arial" charset="0"/>
              </a:rPr>
              <a:t>log [v1,v2]</a:t>
            </a:r>
          </a:p>
        </p:txBody>
      </p:sp>
      <p:sp>
        <p:nvSpPr>
          <p:cNvPr id="63" name="Rectangle 24"/>
          <p:cNvSpPr>
            <a:spLocks/>
          </p:cNvSpPr>
          <p:nvPr/>
        </p:nvSpPr>
        <p:spPr bwMode="auto">
          <a:xfrm>
            <a:off x="4191000" y="1981200"/>
            <a:ext cx="2590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40639" bIns="0"/>
          <a:lstStyle/>
          <a:p>
            <a:pPr marL="39688"/>
            <a:r>
              <a:rPr lang="en-US" sz="2000" b="1" dirty="0" err="1">
                <a:solidFill>
                  <a:schemeClr val="tx1"/>
                </a:solidFill>
                <a:cs typeface="Arial" charset="0"/>
              </a:rPr>
              <a:t>AppendEntries</a:t>
            </a:r>
            <a:r>
              <a:rPr lang="en-US" sz="2000" b="1" dirty="0">
                <a:solidFill>
                  <a:schemeClr val="tx1"/>
                </a:solidFill>
                <a:cs typeface="Arial" charset="0"/>
              </a:rPr>
              <a:t> @i+2</a:t>
            </a:r>
          </a:p>
          <a:p>
            <a:pPr marL="39688"/>
            <a:r>
              <a:rPr lang="en-US" sz="2000" dirty="0">
                <a:solidFill>
                  <a:schemeClr val="tx1"/>
                </a:solidFill>
                <a:cs typeface="Arial" charset="0"/>
              </a:rPr>
              <a:t>entries: [v3,v4]</a:t>
            </a:r>
          </a:p>
          <a:p>
            <a:pPr marL="39688"/>
            <a:r>
              <a:rPr lang="en-US" sz="2000" dirty="0">
                <a:solidFill>
                  <a:schemeClr val="tx1"/>
                </a:solidFill>
                <a:cs typeface="Arial" charset="0"/>
              </a:rPr>
              <a:t>committed=i+2</a:t>
            </a:r>
          </a:p>
          <a:p>
            <a:pPr marL="39688"/>
            <a:endParaRPr lang="en-US" sz="2000" dirty="0">
              <a:solidFill>
                <a:schemeClr val="tx1"/>
              </a:solidFill>
              <a:cs typeface="Arial" charset="0"/>
            </a:endParaRPr>
          </a:p>
        </p:txBody>
      </p:sp>
      <p:sp>
        <p:nvSpPr>
          <p:cNvPr id="65" name="Rectangle 57"/>
          <p:cNvSpPr>
            <a:spLocks/>
          </p:cNvSpPr>
          <p:nvPr/>
        </p:nvSpPr>
        <p:spPr bwMode="auto">
          <a:xfrm>
            <a:off x="4975734" y="4038600"/>
            <a:ext cx="1756823"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40639" bIns="0">
            <a:spAutoFit/>
          </a:bodyPr>
          <a:lstStyle/>
          <a:p>
            <a:pPr marL="39688"/>
            <a:r>
              <a:rPr lang="en-US" sz="2000" i="1" dirty="0">
                <a:solidFill>
                  <a:schemeClr val="tx1"/>
                </a:solidFill>
                <a:cs typeface="Arial" charset="0"/>
              </a:rPr>
              <a:t>log [v3,v4]</a:t>
            </a:r>
          </a:p>
          <a:p>
            <a:pPr marL="39688"/>
            <a:r>
              <a:rPr lang="en-US" sz="2000" i="1" dirty="0">
                <a:solidFill>
                  <a:schemeClr val="tx1"/>
                </a:solidFill>
                <a:cs typeface="Arial" charset="0"/>
              </a:rPr>
              <a:t>commit [v1,v2]</a:t>
            </a:r>
          </a:p>
        </p:txBody>
      </p:sp>
      <p:pic>
        <p:nvPicPr>
          <p:cNvPr id="39" name="Picture 38"/>
          <p:cNvPicPr>
            <a:picLocks noChangeAspect="1"/>
          </p:cNvPicPr>
          <p:nvPr/>
        </p:nvPicPr>
        <p:blipFill>
          <a:blip r:embed="rId3"/>
          <a:stretch>
            <a:fillRect/>
          </a:stretch>
        </p:blipFill>
        <p:spPr>
          <a:xfrm>
            <a:off x="76200" y="2667000"/>
            <a:ext cx="944682" cy="874776"/>
          </a:xfrm>
          <a:prstGeom prst="rect">
            <a:avLst/>
          </a:prstGeom>
        </p:spPr>
      </p:pic>
      <p:pic>
        <p:nvPicPr>
          <p:cNvPr id="40" name="Picture 39"/>
          <p:cNvPicPr>
            <a:picLocks noChangeAspect="1"/>
          </p:cNvPicPr>
          <p:nvPr/>
        </p:nvPicPr>
        <p:blipFill>
          <a:blip r:embed="rId4"/>
          <a:stretch>
            <a:fillRect/>
          </a:stretch>
        </p:blipFill>
        <p:spPr>
          <a:xfrm>
            <a:off x="7924800" y="3810001"/>
            <a:ext cx="736599" cy="690562"/>
          </a:xfrm>
          <a:prstGeom prst="rect">
            <a:avLst/>
          </a:prstGeom>
        </p:spPr>
      </p:pic>
    </p:spTree>
    <p:extLst>
      <p:ext uri="{BB962C8B-B14F-4D97-AF65-F5344CB8AC3E}">
        <p14:creationId xmlns:p14="http://schemas.microsoft.com/office/powerpoint/2010/main" val="194339081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
          <p:cNvSpPr>
            <a:spLocks noGrp="1" noChangeArrowheads="1"/>
          </p:cNvSpPr>
          <p:nvPr>
            <p:ph type="title"/>
          </p:nvPr>
        </p:nvSpPr>
        <p:spPr/>
        <p:txBody>
          <a:bodyPr rIns="132080"/>
          <a:lstStyle/>
          <a:p>
            <a:pPr eaLnBrk="1" hangingPunct="1"/>
            <a:r>
              <a:rPr lang="en-US" sz="3200" dirty="0">
                <a:latin typeface="Arial" charset="0"/>
                <a:ea typeface="ＭＳ Ｐゴシック" charset="0"/>
              </a:rPr>
              <a:t>Commits and notifications</a:t>
            </a:r>
          </a:p>
        </p:txBody>
      </p:sp>
      <p:sp>
        <p:nvSpPr>
          <p:cNvPr id="2" name="Content Placeholder 1">
            <a:extLst>
              <a:ext uri="{FF2B5EF4-FFF2-40B4-BE49-F238E27FC236}">
                <a16:creationId xmlns:a16="http://schemas.microsoft.com/office/drawing/2014/main" id="{B6885BBA-D309-8440-A7B2-817955430006}"/>
              </a:ext>
            </a:extLst>
          </p:cNvPr>
          <p:cNvSpPr>
            <a:spLocks noGrp="1"/>
          </p:cNvSpPr>
          <p:nvPr>
            <p:ph idx="1"/>
          </p:nvPr>
        </p:nvSpPr>
        <p:spPr>
          <a:xfrm>
            <a:off x="468311" y="4919271"/>
            <a:ext cx="8226425" cy="1938729"/>
          </a:xfrm>
        </p:spPr>
        <p:txBody>
          <a:bodyPr/>
          <a:lstStyle/>
          <a:p>
            <a:pPr marL="0" indent="0">
              <a:buNone/>
            </a:pPr>
            <a:r>
              <a:rPr lang="en-US" sz="2000" b="0" dirty="0"/>
              <a:t>Leader </a:t>
            </a:r>
            <a:r>
              <a:rPr lang="en-US" sz="2000" dirty="0"/>
              <a:t>commits</a:t>
            </a:r>
            <a:r>
              <a:rPr lang="en-US" sz="2000" b="0" dirty="0"/>
              <a:t> an entry after it hears a majority “OK” (f+1 </a:t>
            </a:r>
            <a:r>
              <a:rPr lang="en-US" sz="2000" dirty="0"/>
              <a:t>quorum</a:t>
            </a:r>
            <a:r>
              <a:rPr lang="en-US" sz="2000" b="0" dirty="0"/>
              <a:t>).</a:t>
            </a:r>
          </a:p>
          <a:p>
            <a:pPr marL="457200" indent="-457200">
              <a:buFont typeface="+mj-lt"/>
              <a:buAutoNum type="arabicPeriod"/>
            </a:pPr>
            <a:r>
              <a:rPr lang="en-US" sz="2000" dirty="0"/>
              <a:t>Apply</a:t>
            </a:r>
            <a:r>
              <a:rPr lang="en-US" sz="2000" b="0" dirty="0"/>
              <a:t> the entry’s op to local state machine, </a:t>
            </a:r>
            <a:r>
              <a:rPr lang="en-US" sz="2000" dirty="0"/>
              <a:t>respond</a:t>
            </a:r>
            <a:r>
              <a:rPr lang="en-US" sz="2000" b="0" dirty="0"/>
              <a:t> to client.</a:t>
            </a:r>
          </a:p>
          <a:p>
            <a:pPr marL="457200" indent="-457200">
              <a:buFont typeface="+mj-lt"/>
              <a:buAutoNum type="arabicPeriod"/>
            </a:pPr>
            <a:r>
              <a:rPr lang="en-US" sz="2000" dirty="0"/>
              <a:t>Notify</a:t>
            </a:r>
            <a:r>
              <a:rPr lang="en-US" sz="2000" b="0" dirty="0"/>
              <a:t> followers in a future </a:t>
            </a:r>
            <a:r>
              <a:rPr lang="en-US" sz="2000" b="0" dirty="0" err="1"/>
              <a:t>AppendEntries</a:t>
            </a:r>
            <a:r>
              <a:rPr lang="en-US" sz="2000" b="0" dirty="0"/>
              <a:t> RPC (“piggybacking”). </a:t>
            </a:r>
          </a:p>
          <a:p>
            <a:pPr marL="457200" indent="-457200">
              <a:buFont typeface="+mj-lt"/>
              <a:buAutoNum type="arabicPeriod"/>
            </a:pPr>
            <a:r>
              <a:rPr lang="en-US" sz="2000" b="0" dirty="0"/>
              <a:t>When followers learn an op committed, they apply to local SM. </a:t>
            </a:r>
          </a:p>
        </p:txBody>
      </p:sp>
      <p:sp>
        <p:nvSpPr>
          <p:cNvPr id="109571" name="Line 2"/>
          <p:cNvSpPr>
            <a:spLocks noChangeShapeType="1"/>
          </p:cNvSpPr>
          <p:nvPr/>
        </p:nvSpPr>
        <p:spPr bwMode="auto">
          <a:xfrm rot="10800000">
            <a:off x="1143000" y="3960813"/>
            <a:ext cx="6503988" cy="1587"/>
          </a:xfrm>
          <a:prstGeom prst="line">
            <a:avLst/>
          </a:prstGeom>
          <a:noFill/>
          <a:ln w="19050">
            <a:solidFill>
              <a:schemeClr val="tx1">
                <a:alpha val="50195"/>
              </a:schemeClr>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9572" name="Line 3"/>
          <p:cNvSpPr>
            <a:spLocks noChangeShapeType="1"/>
          </p:cNvSpPr>
          <p:nvPr/>
        </p:nvSpPr>
        <p:spPr bwMode="auto">
          <a:xfrm rot="10800000">
            <a:off x="1143000" y="3795713"/>
            <a:ext cx="6503988" cy="1587"/>
          </a:xfrm>
          <a:prstGeom prst="line">
            <a:avLst/>
          </a:prstGeom>
          <a:noFill/>
          <a:ln w="19050">
            <a:solidFill>
              <a:schemeClr val="tx1">
                <a:alpha val="50195"/>
              </a:schemeClr>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9573" name="Line 4"/>
          <p:cNvSpPr>
            <a:spLocks noChangeShapeType="1"/>
          </p:cNvSpPr>
          <p:nvPr/>
        </p:nvSpPr>
        <p:spPr bwMode="auto">
          <a:xfrm rot="10800000">
            <a:off x="1143000" y="3630613"/>
            <a:ext cx="6503988" cy="1587"/>
          </a:xfrm>
          <a:prstGeom prst="line">
            <a:avLst/>
          </a:prstGeom>
          <a:noFill/>
          <a:ln w="19050">
            <a:solidFill>
              <a:schemeClr val="tx1">
                <a:alpha val="50195"/>
              </a:schemeClr>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9574" name="Line 5"/>
          <p:cNvSpPr>
            <a:spLocks noChangeShapeType="1"/>
          </p:cNvSpPr>
          <p:nvPr/>
        </p:nvSpPr>
        <p:spPr bwMode="auto">
          <a:xfrm rot="10800000">
            <a:off x="1143000" y="3465513"/>
            <a:ext cx="6503988" cy="1587"/>
          </a:xfrm>
          <a:prstGeom prst="line">
            <a:avLst/>
          </a:prstGeom>
          <a:noFill/>
          <a:ln w="19050">
            <a:solidFill>
              <a:schemeClr val="tx1">
                <a:alpha val="50195"/>
              </a:schemeClr>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9575" name="Line 6"/>
          <p:cNvSpPr>
            <a:spLocks noChangeShapeType="1"/>
          </p:cNvSpPr>
          <p:nvPr/>
        </p:nvSpPr>
        <p:spPr bwMode="auto">
          <a:xfrm rot="10800000">
            <a:off x="1143000" y="3135313"/>
            <a:ext cx="6503988" cy="1587"/>
          </a:xfrm>
          <a:prstGeom prst="line">
            <a:avLst/>
          </a:prstGeom>
          <a:noFill/>
          <a:ln w="19050">
            <a:solidFill>
              <a:schemeClr val="tx1">
                <a:alpha val="50195"/>
              </a:schemeClr>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grpSp>
        <p:nvGrpSpPr>
          <p:cNvPr id="109576" name="Group 7"/>
          <p:cNvGrpSpPr>
            <a:grpSpLocks/>
          </p:cNvGrpSpPr>
          <p:nvPr/>
        </p:nvGrpSpPr>
        <p:grpSpPr bwMode="auto">
          <a:xfrm>
            <a:off x="1625600" y="3073400"/>
            <a:ext cx="914400" cy="901700"/>
            <a:chOff x="0" y="0"/>
            <a:chExt cx="576" cy="568"/>
          </a:xfrm>
        </p:grpSpPr>
        <p:sp>
          <p:nvSpPr>
            <p:cNvPr id="109626" name="Oval 8"/>
            <p:cNvSpPr>
              <a:spLocks/>
            </p:cNvSpPr>
            <p:nvPr/>
          </p:nvSpPr>
          <p:spPr bwMode="auto">
            <a:xfrm>
              <a:off x="0" y="0"/>
              <a:ext cx="88" cy="88"/>
            </a:xfrm>
            <a:prstGeom prst="ellipse">
              <a:avLst/>
            </a:prstGeom>
            <a:solidFill>
              <a:srgbClr val="002939"/>
            </a:solidFill>
            <a:ln w="25400">
              <a:solidFill>
                <a:schemeClr val="tx1"/>
              </a:solidFill>
              <a:round/>
              <a:headEnd/>
              <a:tailEnd/>
            </a:ln>
          </p:spPr>
          <p:txBody>
            <a:bodyPr lIns="0" tIns="0" rIns="0" bIns="0"/>
            <a:lstStyle/>
            <a:p>
              <a:endParaRPr lang="en-US"/>
            </a:p>
          </p:txBody>
        </p:sp>
        <p:sp>
          <p:nvSpPr>
            <p:cNvPr id="109627" name="Line 9"/>
            <p:cNvSpPr>
              <a:spLocks noChangeShapeType="1"/>
            </p:cNvSpPr>
            <p:nvPr/>
          </p:nvSpPr>
          <p:spPr bwMode="auto">
            <a:xfrm rot="10800000">
              <a:off x="63" y="56"/>
              <a:ext cx="513" cy="192"/>
            </a:xfrm>
            <a:prstGeom prst="line">
              <a:avLst/>
            </a:prstGeom>
            <a:noFill/>
            <a:ln w="25400">
              <a:solidFill>
                <a:schemeClr val="tx1"/>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9628" name="Line 10"/>
            <p:cNvSpPr>
              <a:spLocks noChangeShapeType="1"/>
            </p:cNvSpPr>
            <p:nvPr/>
          </p:nvSpPr>
          <p:spPr bwMode="auto">
            <a:xfrm rot="10800000">
              <a:off x="72" y="56"/>
              <a:ext cx="504" cy="296"/>
            </a:xfrm>
            <a:prstGeom prst="line">
              <a:avLst/>
            </a:prstGeom>
            <a:noFill/>
            <a:ln w="25400">
              <a:solidFill>
                <a:schemeClr val="tx1"/>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9629" name="Line 11"/>
            <p:cNvSpPr>
              <a:spLocks noChangeShapeType="1"/>
            </p:cNvSpPr>
            <p:nvPr/>
          </p:nvSpPr>
          <p:spPr bwMode="auto">
            <a:xfrm rot="10800000">
              <a:off x="87" y="79"/>
              <a:ext cx="481" cy="385"/>
            </a:xfrm>
            <a:prstGeom prst="line">
              <a:avLst/>
            </a:prstGeom>
            <a:noFill/>
            <a:ln w="25400">
              <a:solidFill>
                <a:schemeClr val="tx1"/>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9630" name="Line 12"/>
            <p:cNvSpPr>
              <a:spLocks noChangeShapeType="1"/>
            </p:cNvSpPr>
            <p:nvPr/>
          </p:nvSpPr>
          <p:spPr bwMode="auto">
            <a:xfrm rot="10800000">
              <a:off x="80" y="79"/>
              <a:ext cx="496" cy="489"/>
            </a:xfrm>
            <a:prstGeom prst="line">
              <a:avLst/>
            </a:prstGeom>
            <a:noFill/>
            <a:ln w="25400">
              <a:solidFill>
                <a:schemeClr val="tx1"/>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grpSp>
      <p:grpSp>
        <p:nvGrpSpPr>
          <p:cNvPr id="109577" name="Group 13"/>
          <p:cNvGrpSpPr>
            <a:grpSpLocks/>
          </p:cNvGrpSpPr>
          <p:nvPr/>
        </p:nvGrpSpPr>
        <p:grpSpPr bwMode="auto">
          <a:xfrm>
            <a:off x="2652713" y="3136900"/>
            <a:ext cx="1358900" cy="825500"/>
            <a:chOff x="0" y="0"/>
            <a:chExt cx="855" cy="520"/>
          </a:xfrm>
        </p:grpSpPr>
        <p:sp>
          <p:nvSpPr>
            <p:cNvPr id="109622" name="Line 14"/>
            <p:cNvSpPr>
              <a:spLocks noChangeShapeType="1"/>
            </p:cNvSpPr>
            <p:nvPr/>
          </p:nvSpPr>
          <p:spPr bwMode="auto">
            <a:xfrm flipH="1">
              <a:off x="7" y="0"/>
              <a:ext cx="352" cy="200"/>
            </a:xfrm>
            <a:prstGeom prst="line">
              <a:avLst/>
            </a:prstGeom>
            <a:noFill/>
            <a:ln w="25400">
              <a:solidFill>
                <a:schemeClr val="tx1"/>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9623" name="Line 15"/>
            <p:cNvSpPr>
              <a:spLocks noChangeShapeType="1"/>
            </p:cNvSpPr>
            <p:nvPr/>
          </p:nvSpPr>
          <p:spPr bwMode="auto">
            <a:xfrm flipH="1">
              <a:off x="0" y="0"/>
              <a:ext cx="520" cy="312"/>
            </a:xfrm>
            <a:prstGeom prst="line">
              <a:avLst/>
            </a:prstGeom>
            <a:noFill/>
            <a:ln w="25400">
              <a:solidFill>
                <a:schemeClr val="tx1"/>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9624" name="Line 16"/>
            <p:cNvSpPr>
              <a:spLocks noChangeShapeType="1"/>
            </p:cNvSpPr>
            <p:nvPr/>
          </p:nvSpPr>
          <p:spPr bwMode="auto">
            <a:xfrm flipH="1">
              <a:off x="8" y="8"/>
              <a:ext cx="672" cy="399"/>
            </a:xfrm>
            <a:prstGeom prst="line">
              <a:avLst/>
            </a:prstGeom>
            <a:noFill/>
            <a:ln w="25400">
              <a:solidFill>
                <a:schemeClr val="tx1"/>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9625" name="Line 17"/>
            <p:cNvSpPr>
              <a:spLocks noChangeShapeType="1"/>
            </p:cNvSpPr>
            <p:nvPr/>
          </p:nvSpPr>
          <p:spPr bwMode="auto">
            <a:xfrm flipH="1">
              <a:off x="16" y="8"/>
              <a:ext cx="839" cy="512"/>
            </a:xfrm>
            <a:prstGeom prst="line">
              <a:avLst/>
            </a:prstGeom>
            <a:noFill/>
            <a:ln w="25400">
              <a:solidFill>
                <a:schemeClr val="tx1"/>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grpSp>
      <p:sp>
        <p:nvSpPr>
          <p:cNvPr id="109579" name="Rectangle 24"/>
          <p:cNvSpPr>
            <a:spLocks/>
          </p:cNvSpPr>
          <p:nvPr/>
        </p:nvSpPr>
        <p:spPr bwMode="auto">
          <a:xfrm>
            <a:off x="1066800" y="1981200"/>
            <a:ext cx="22860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40639" bIns="0"/>
          <a:lstStyle/>
          <a:p>
            <a:pPr marL="39688"/>
            <a:r>
              <a:rPr lang="en-US" sz="2000" b="1" dirty="0" err="1">
                <a:solidFill>
                  <a:schemeClr val="tx1"/>
                </a:solidFill>
                <a:cs typeface="Arial" charset="0"/>
              </a:rPr>
              <a:t>AppendEntries</a:t>
            </a:r>
            <a:r>
              <a:rPr lang="en-US" sz="2000" b="1" dirty="0">
                <a:solidFill>
                  <a:schemeClr val="tx1"/>
                </a:solidFill>
                <a:cs typeface="Arial" charset="0"/>
              </a:rPr>
              <a:t> @</a:t>
            </a:r>
            <a:r>
              <a:rPr lang="en-US" sz="2000" b="1" dirty="0" err="1">
                <a:solidFill>
                  <a:schemeClr val="tx1"/>
                </a:solidFill>
                <a:cs typeface="Arial" charset="0"/>
              </a:rPr>
              <a:t>i</a:t>
            </a:r>
            <a:endParaRPr lang="en-US" sz="2000" b="1" dirty="0">
              <a:solidFill>
                <a:schemeClr val="tx1"/>
              </a:solidFill>
              <a:cs typeface="Arial" charset="0"/>
            </a:endParaRPr>
          </a:p>
          <a:p>
            <a:pPr marL="39688"/>
            <a:r>
              <a:rPr lang="en-US" sz="2000" dirty="0">
                <a:solidFill>
                  <a:schemeClr val="tx1"/>
                </a:solidFill>
                <a:cs typeface="Arial" charset="0"/>
              </a:rPr>
              <a:t>entries: [v1,v2]</a:t>
            </a:r>
          </a:p>
          <a:p>
            <a:pPr marL="39688"/>
            <a:r>
              <a:rPr lang="en-US" sz="2000" dirty="0">
                <a:solidFill>
                  <a:schemeClr val="tx1"/>
                </a:solidFill>
                <a:cs typeface="Arial" charset="0"/>
              </a:rPr>
              <a:t>committed=</a:t>
            </a:r>
            <a:r>
              <a:rPr lang="en-US" sz="2000" dirty="0" err="1">
                <a:solidFill>
                  <a:schemeClr val="tx1"/>
                </a:solidFill>
                <a:cs typeface="Arial" charset="0"/>
              </a:rPr>
              <a:t>i</a:t>
            </a:r>
            <a:endParaRPr lang="en-US" sz="2000" dirty="0">
              <a:solidFill>
                <a:schemeClr val="tx1"/>
              </a:solidFill>
              <a:cs typeface="Arial" charset="0"/>
            </a:endParaRPr>
          </a:p>
          <a:p>
            <a:pPr marL="39688"/>
            <a:endParaRPr lang="en-US" sz="2000" dirty="0">
              <a:solidFill>
                <a:schemeClr val="tx1"/>
              </a:solidFill>
              <a:cs typeface="Arial" charset="0"/>
            </a:endParaRPr>
          </a:p>
        </p:txBody>
      </p:sp>
      <p:sp>
        <p:nvSpPr>
          <p:cNvPr id="109580" name="Rectangle 25"/>
          <p:cNvSpPr>
            <a:spLocks/>
          </p:cNvSpPr>
          <p:nvPr/>
        </p:nvSpPr>
        <p:spPr bwMode="auto">
          <a:xfrm>
            <a:off x="3200400" y="2705100"/>
            <a:ext cx="58242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40639" bIns="0">
            <a:spAutoFit/>
          </a:bodyPr>
          <a:lstStyle/>
          <a:p>
            <a:pPr marL="39688"/>
            <a:r>
              <a:rPr lang="en-US" sz="2000" dirty="0">
                <a:solidFill>
                  <a:schemeClr val="tx1"/>
                </a:solidFill>
                <a:cs typeface="Arial" charset="0"/>
              </a:rPr>
              <a:t>“OK”</a:t>
            </a:r>
          </a:p>
        </p:txBody>
      </p:sp>
      <p:sp>
        <p:nvSpPr>
          <p:cNvPr id="109582" name="Rectangle 27"/>
          <p:cNvSpPr>
            <a:spLocks/>
          </p:cNvSpPr>
          <p:nvPr/>
        </p:nvSpPr>
        <p:spPr bwMode="auto">
          <a:xfrm>
            <a:off x="7747000" y="2933700"/>
            <a:ext cx="84894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40639" bIns="0">
            <a:spAutoFit/>
          </a:bodyPr>
          <a:lstStyle/>
          <a:p>
            <a:pPr marL="39688"/>
            <a:r>
              <a:rPr lang="en-US" sz="2000" dirty="0">
                <a:solidFill>
                  <a:schemeClr val="tx1"/>
                </a:solidFill>
                <a:cs typeface="Arial" charset="0"/>
              </a:rPr>
              <a:t>Leader</a:t>
            </a:r>
          </a:p>
        </p:txBody>
      </p:sp>
      <p:sp>
        <p:nvSpPr>
          <p:cNvPr id="109583" name="Rectangle 28"/>
          <p:cNvSpPr>
            <a:spLocks/>
          </p:cNvSpPr>
          <p:nvPr/>
        </p:nvSpPr>
        <p:spPr bwMode="auto">
          <a:xfrm>
            <a:off x="7759700" y="3505200"/>
            <a:ext cx="113846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40639" bIns="0">
            <a:spAutoFit/>
          </a:bodyPr>
          <a:lstStyle/>
          <a:p>
            <a:pPr marL="39688"/>
            <a:r>
              <a:rPr lang="en-US" sz="2000" dirty="0">
                <a:solidFill>
                  <a:schemeClr val="tx1"/>
                </a:solidFill>
                <a:cs typeface="Arial" charset="0"/>
              </a:rPr>
              <a:t>Followers</a:t>
            </a:r>
          </a:p>
        </p:txBody>
      </p:sp>
      <p:grpSp>
        <p:nvGrpSpPr>
          <p:cNvPr id="109586" name="Group 31"/>
          <p:cNvGrpSpPr>
            <a:grpSpLocks/>
          </p:cNvGrpSpPr>
          <p:nvPr/>
        </p:nvGrpSpPr>
        <p:grpSpPr bwMode="auto">
          <a:xfrm>
            <a:off x="4610100" y="3073400"/>
            <a:ext cx="914400" cy="901700"/>
            <a:chOff x="0" y="0"/>
            <a:chExt cx="576" cy="568"/>
          </a:xfrm>
        </p:grpSpPr>
        <p:sp>
          <p:nvSpPr>
            <p:cNvPr id="109612" name="Oval 32"/>
            <p:cNvSpPr>
              <a:spLocks/>
            </p:cNvSpPr>
            <p:nvPr/>
          </p:nvSpPr>
          <p:spPr bwMode="auto">
            <a:xfrm>
              <a:off x="0" y="0"/>
              <a:ext cx="88" cy="88"/>
            </a:xfrm>
            <a:prstGeom prst="ellipse">
              <a:avLst/>
            </a:prstGeom>
            <a:solidFill>
              <a:srgbClr val="002939"/>
            </a:solidFill>
            <a:ln w="25400">
              <a:solidFill>
                <a:schemeClr val="tx1"/>
              </a:solidFill>
              <a:round/>
              <a:headEnd/>
              <a:tailEnd/>
            </a:ln>
          </p:spPr>
          <p:txBody>
            <a:bodyPr lIns="0" tIns="0" rIns="0" bIns="0"/>
            <a:lstStyle/>
            <a:p>
              <a:endParaRPr lang="en-US"/>
            </a:p>
          </p:txBody>
        </p:sp>
        <p:sp>
          <p:nvSpPr>
            <p:cNvPr id="109613" name="Line 33"/>
            <p:cNvSpPr>
              <a:spLocks noChangeShapeType="1"/>
            </p:cNvSpPr>
            <p:nvPr/>
          </p:nvSpPr>
          <p:spPr bwMode="auto">
            <a:xfrm rot="10800000">
              <a:off x="63" y="56"/>
              <a:ext cx="513" cy="192"/>
            </a:xfrm>
            <a:prstGeom prst="line">
              <a:avLst/>
            </a:prstGeom>
            <a:noFill/>
            <a:ln w="25400">
              <a:solidFill>
                <a:schemeClr val="tx1"/>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9614" name="Line 34"/>
            <p:cNvSpPr>
              <a:spLocks noChangeShapeType="1"/>
            </p:cNvSpPr>
            <p:nvPr/>
          </p:nvSpPr>
          <p:spPr bwMode="auto">
            <a:xfrm rot="10800000">
              <a:off x="72" y="56"/>
              <a:ext cx="504" cy="296"/>
            </a:xfrm>
            <a:prstGeom prst="line">
              <a:avLst/>
            </a:prstGeom>
            <a:noFill/>
            <a:ln w="25400">
              <a:solidFill>
                <a:schemeClr val="tx1"/>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9615" name="Line 35"/>
            <p:cNvSpPr>
              <a:spLocks noChangeShapeType="1"/>
            </p:cNvSpPr>
            <p:nvPr/>
          </p:nvSpPr>
          <p:spPr bwMode="auto">
            <a:xfrm rot="10800000">
              <a:off x="87" y="79"/>
              <a:ext cx="481" cy="385"/>
            </a:xfrm>
            <a:prstGeom prst="line">
              <a:avLst/>
            </a:prstGeom>
            <a:noFill/>
            <a:ln w="25400">
              <a:solidFill>
                <a:schemeClr val="tx1"/>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9616" name="Line 36"/>
            <p:cNvSpPr>
              <a:spLocks noChangeShapeType="1"/>
            </p:cNvSpPr>
            <p:nvPr/>
          </p:nvSpPr>
          <p:spPr bwMode="auto">
            <a:xfrm rot="10800000">
              <a:off x="80" y="79"/>
              <a:ext cx="496" cy="489"/>
            </a:xfrm>
            <a:prstGeom prst="line">
              <a:avLst/>
            </a:prstGeom>
            <a:noFill/>
            <a:ln w="25400">
              <a:solidFill>
                <a:schemeClr val="tx1"/>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grpSp>
      <p:grpSp>
        <p:nvGrpSpPr>
          <p:cNvPr id="109588" name="Group 38"/>
          <p:cNvGrpSpPr>
            <a:grpSpLocks/>
          </p:cNvGrpSpPr>
          <p:nvPr/>
        </p:nvGrpSpPr>
        <p:grpSpPr bwMode="auto">
          <a:xfrm>
            <a:off x="5562600" y="3136900"/>
            <a:ext cx="1357313" cy="825500"/>
            <a:chOff x="0" y="0"/>
            <a:chExt cx="855" cy="520"/>
          </a:xfrm>
        </p:grpSpPr>
        <p:sp>
          <p:nvSpPr>
            <p:cNvPr id="109608" name="Line 39"/>
            <p:cNvSpPr>
              <a:spLocks noChangeShapeType="1"/>
            </p:cNvSpPr>
            <p:nvPr/>
          </p:nvSpPr>
          <p:spPr bwMode="auto">
            <a:xfrm flipH="1">
              <a:off x="7" y="0"/>
              <a:ext cx="352" cy="200"/>
            </a:xfrm>
            <a:prstGeom prst="line">
              <a:avLst/>
            </a:prstGeom>
            <a:noFill/>
            <a:ln w="25400">
              <a:solidFill>
                <a:schemeClr val="tx1"/>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9609" name="Line 40"/>
            <p:cNvSpPr>
              <a:spLocks noChangeShapeType="1"/>
            </p:cNvSpPr>
            <p:nvPr/>
          </p:nvSpPr>
          <p:spPr bwMode="auto">
            <a:xfrm flipH="1">
              <a:off x="0" y="0"/>
              <a:ext cx="520" cy="312"/>
            </a:xfrm>
            <a:prstGeom prst="line">
              <a:avLst/>
            </a:prstGeom>
            <a:noFill/>
            <a:ln w="25400">
              <a:solidFill>
                <a:schemeClr val="tx1"/>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9610" name="Line 41"/>
            <p:cNvSpPr>
              <a:spLocks noChangeShapeType="1"/>
            </p:cNvSpPr>
            <p:nvPr/>
          </p:nvSpPr>
          <p:spPr bwMode="auto">
            <a:xfrm flipH="1">
              <a:off x="8" y="8"/>
              <a:ext cx="672" cy="399"/>
            </a:xfrm>
            <a:prstGeom prst="line">
              <a:avLst/>
            </a:prstGeom>
            <a:noFill/>
            <a:ln w="25400">
              <a:solidFill>
                <a:schemeClr val="tx1"/>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9611" name="Line 42"/>
            <p:cNvSpPr>
              <a:spLocks noChangeShapeType="1"/>
            </p:cNvSpPr>
            <p:nvPr/>
          </p:nvSpPr>
          <p:spPr bwMode="auto">
            <a:xfrm flipH="1">
              <a:off x="16" y="8"/>
              <a:ext cx="839" cy="512"/>
            </a:xfrm>
            <a:prstGeom prst="line">
              <a:avLst/>
            </a:prstGeom>
            <a:noFill/>
            <a:ln w="25400">
              <a:solidFill>
                <a:schemeClr val="tx1"/>
              </a:solidFill>
              <a:round/>
              <a:headEnd type="stealth" w="med" len="med"/>
              <a:tailEnd/>
            </a:ln>
            <a:extLst>
              <a:ext uri="{909E8E84-426E-40dd-AFC4-6F175D3DCCD1}">
                <a14:hiddenFill xmlns:a14="http://schemas.microsoft.com/office/drawing/2010/main" xmlns="">
                  <a:noFill/>
                </a14:hiddenFill>
              </a:ext>
            </a:extLst>
          </p:spPr>
          <p:txBody>
            <a:bodyPr lIns="0" tIns="0" rIns="0" bIns="0"/>
            <a:lstStyle/>
            <a:p>
              <a:endParaRPr lang="en-US"/>
            </a:p>
          </p:txBody>
        </p:sp>
      </p:grpSp>
      <p:sp>
        <p:nvSpPr>
          <p:cNvPr id="109589" name="Rectangle 43"/>
          <p:cNvSpPr>
            <a:spLocks/>
          </p:cNvSpPr>
          <p:nvPr/>
        </p:nvSpPr>
        <p:spPr bwMode="auto">
          <a:xfrm>
            <a:off x="6472237" y="2705100"/>
            <a:ext cx="690563"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40639" bIns="0">
            <a:spAutoFit/>
          </a:bodyPr>
          <a:lstStyle/>
          <a:p>
            <a:pPr marL="39688"/>
            <a:r>
              <a:rPr lang="en-US" sz="2000" dirty="0">
                <a:solidFill>
                  <a:schemeClr val="tx1"/>
                </a:solidFill>
                <a:cs typeface="Arial" charset="0"/>
              </a:rPr>
              <a:t>“OK”</a:t>
            </a:r>
          </a:p>
        </p:txBody>
      </p:sp>
      <p:sp>
        <p:nvSpPr>
          <p:cNvPr id="109603" name="Rectangle 57"/>
          <p:cNvSpPr>
            <a:spLocks/>
          </p:cNvSpPr>
          <p:nvPr/>
        </p:nvSpPr>
        <p:spPr bwMode="auto">
          <a:xfrm>
            <a:off x="2057400" y="4038600"/>
            <a:ext cx="127266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40639" bIns="0">
            <a:spAutoFit/>
          </a:bodyPr>
          <a:lstStyle/>
          <a:p>
            <a:pPr marL="39688"/>
            <a:r>
              <a:rPr lang="en-US" sz="2000" i="1" dirty="0">
                <a:solidFill>
                  <a:schemeClr val="tx1"/>
                </a:solidFill>
                <a:cs typeface="Arial" charset="0"/>
              </a:rPr>
              <a:t>log [v1,v2]</a:t>
            </a:r>
          </a:p>
        </p:txBody>
      </p:sp>
      <p:sp>
        <p:nvSpPr>
          <p:cNvPr id="63" name="Rectangle 24"/>
          <p:cNvSpPr>
            <a:spLocks/>
          </p:cNvSpPr>
          <p:nvPr/>
        </p:nvSpPr>
        <p:spPr bwMode="auto">
          <a:xfrm>
            <a:off x="4191000" y="1981200"/>
            <a:ext cx="2590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40639" bIns="0"/>
          <a:lstStyle/>
          <a:p>
            <a:pPr marL="39688"/>
            <a:r>
              <a:rPr lang="en-US" sz="2000" b="1" dirty="0" err="1">
                <a:solidFill>
                  <a:schemeClr val="tx1"/>
                </a:solidFill>
                <a:cs typeface="Arial" charset="0"/>
              </a:rPr>
              <a:t>AppendEntries</a:t>
            </a:r>
            <a:r>
              <a:rPr lang="en-US" sz="2000" b="1" dirty="0">
                <a:solidFill>
                  <a:schemeClr val="tx1"/>
                </a:solidFill>
                <a:cs typeface="Arial" charset="0"/>
              </a:rPr>
              <a:t> @i+2</a:t>
            </a:r>
          </a:p>
          <a:p>
            <a:pPr marL="39688"/>
            <a:r>
              <a:rPr lang="en-US" sz="2000" dirty="0">
                <a:solidFill>
                  <a:schemeClr val="tx1"/>
                </a:solidFill>
                <a:cs typeface="Arial" charset="0"/>
              </a:rPr>
              <a:t>entries: [v3,v4]</a:t>
            </a:r>
          </a:p>
          <a:p>
            <a:pPr marL="39688"/>
            <a:r>
              <a:rPr lang="en-US" sz="2000" b="1" dirty="0">
                <a:solidFill>
                  <a:schemeClr val="tx1"/>
                </a:solidFill>
                <a:cs typeface="Arial" charset="0"/>
              </a:rPr>
              <a:t>committed=i+2</a:t>
            </a:r>
          </a:p>
          <a:p>
            <a:pPr marL="39688"/>
            <a:endParaRPr lang="en-US" sz="2000" dirty="0">
              <a:solidFill>
                <a:schemeClr val="tx1"/>
              </a:solidFill>
              <a:cs typeface="Arial" charset="0"/>
            </a:endParaRPr>
          </a:p>
        </p:txBody>
      </p:sp>
      <p:sp>
        <p:nvSpPr>
          <p:cNvPr id="65" name="Rectangle 57"/>
          <p:cNvSpPr>
            <a:spLocks/>
          </p:cNvSpPr>
          <p:nvPr/>
        </p:nvSpPr>
        <p:spPr bwMode="auto">
          <a:xfrm>
            <a:off x="4975734" y="4038600"/>
            <a:ext cx="1873589"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40639" bIns="0">
            <a:spAutoFit/>
          </a:bodyPr>
          <a:lstStyle/>
          <a:p>
            <a:pPr marL="39688"/>
            <a:r>
              <a:rPr lang="en-US" sz="2000" i="1" dirty="0">
                <a:solidFill>
                  <a:schemeClr val="tx1"/>
                </a:solidFill>
                <a:cs typeface="Arial" charset="0"/>
              </a:rPr>
              <a:t>log [v3,v4]</a:t>
            </a:r>
          </a:p>
          <a:p>
            <a:pPr marL="39688"/>
            <a:r>
              <a:rPr lang="en-US" sz="2000" b="1" i="1" dirty="0">
                <a:solidFill>
                  <a:schemeClr val="tx1"/>
                </a:solidFill>
                <a:cs typeface="Arial" charset="0"/>
              </a:rPr>
              <a:t>commit [v1,v2]</a:t>
            </a:r>
          </a:p>
        </p:txBody>
      </p:sp>
      <p:pic>
        <p:nvPicPr>
          <p:cNvPr id="39" name="Picture 38"/>
          <p:cNvPicPr>
            <a:picLocks noChangeAspect="1"/>
          </p:cNvPicPr>
          <p:nvPr/>
        </p:nvPicPr>
        <p:blipFill>
          <a:blip r:embed="rId3"/>
          <a:stretch>
            <a:fillRect/>
          </a:stretch>
        </p:blipFill>
        <p:spPr>
          <a:xfrm>
            <a:off x="76200" y="2667000"/>
            <a:ext cx="944682" cy="874776"/>
          </a:xfrm>
          <a:prstGeom prst="rect">
            <a:avLst/>
          </a:prstGeom>
        </p:spPr>
      </p:pic>
      <p:pic>
        <p:nvPicPr>
          <p:cNvPr id="40" name="Picture 39"/>
          <p:cNvPicPr>
            <a:picLocks noChangeAspect="1"/>
          </p:cNvPicPr>
          <p:nvPr/>
        </p:nvPicPr>
        <p:blipFill>
          <a:blip r:embed="rId4"/>
          <a:stretch>
            <a:fillRect/>
          </a:stretch>
        </p:blipFill>
        <p:spPr>
          <a:xfrm>
            <a:off x="7924800" y="3810001"/>
            <a:ext cx="736599" cy="690562"/>
          </a:xfrm>
          <a:prstGeom prst="rect">
            <a:avLst/>
          </a:prstGeom>
        </p:spPr>
      </p:pic>
    </p:spTree>
    <p:extLst>
      <p:ext uri="{BB962C8B-B14F-4D97-AF65-F5344CB8AC3E}">
        <p14:creationId xmlns:p14="http://schemas.microsoft.com/office/powerpoint/2010/main" val="1446813994"/>
      </p:ext>
    </p:extLst>
  </p:cSld>
  <p:clrMapOvr>
    <a:masterClrMapping/>
  </p:clrMapOvr>
  <p:transition/>
</p:sld>
</file>

<file path=ppt/theme/theme1.xml><?xml version="1.0" encoding="utf-8"?>
<a:theme xmlns:a="http://schemas.openxmlformats.org/drawingml/2006/main" name="7_Default Design">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8_Default Design">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9_Default Design">
  <a:themeElements>
    <a:clrScheme name="JO Colors">
      <a:dk1>
        <a:srgbClr val="000000"/>
      </a:dk1>
      <a:lt1>
        <a:srgbClr val="FFFFFF"/>
      </a:lt1>
      <a:dk2>
        <a:srgbClr val="1F4899"/>
      </a:dk2>
      <a:lt2>
        <a:srgbClr val="7F7F7F"/>
      </a:lt2>
      <a:accent1>
        <a:srgbClr val="0B590B"/>
      </a:accent1>
      <a:accent2>
        <a:srgbClr val="E1FFE1"/>
      </a:accent2>
      <a:accent3>
        <a:srgbClr val="DEE7F8"/>
      </a:accent3>
      <a:accent4>
        <a:srgbClr val="A5001E"/>
      </a:accent4>
      <a:accent5>
        <a:srgbClr val="FFFFB9"/>
      </a:accent5>
      <a:accent6>
        <a:srgbClr val="844F1A"/>
      </a:accent6>
      <a:hlink>
        <a:srgbClr val="005239"/>
      </a:hlink>
      <a:folHlink>
        <a:srgbClr val="A5001E"/>
      </a:folHlink>
    </a:clrScheme>
    <a:fontScheme name="Default Design">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dk1"/>
        </a:lnRef>
        <a:fillRef idx="1">
          <a:schemeClr val="lt1"/>
        </a:fillRef>
        <a:effectRef idx="0">
          <a:schemeClr val="dk1"/>
        </a:effectRef>
        <a:fontRef idx="minor">
          <a:schemeClr val="dk1"/>
        </a:fontRef>
      </a:style>
    </a:spDef>
    <a:lnDef>
      <a:spPr>
        <a:ln w="19050" cap="rnd"/>
        <a:effectLst/>
      </a:spPr>
      <a:bodyPr/>
      <a:lstStyle/>
      <a:style>
        <a:lnRef idx="2">
          <a:schemeClr val="dk1"/>
        </a:lnRef>
        <a:fillRef idx="0">
          <a:schemeClr val="dk1"/>
        </a:fillRef>
        <a:effectRef idx="1">
          <a:schemeClr val="dk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A5001E"/>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5239"/>
        </a:hlink>
        <a:folHlink>
          <a:srgbClr val="A5001E"/>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D5EAFF"/>
        </a:accent1>
        <a:accent2>
          <a:srgbClr val="333399"/>
        </a:accent2>
        <a:accent3>
          <a:srgbClr val="FFFFFF"/>
        </a:accent3>
        <a:accent4>
          <a:srgbClr val="000000"/>
        </a:accent4>
        <a:accent5>
          <a:srgbClr val="E7F3FF"/>
        </a:accent5>
        <a:accent6>
          <a:srgbClr val="2D2D8A"/>
        </a:accent6>
        <a:hlink>
          <a:srgbClr val="005239"/>
        </a:hlink>
        <a:folHlink>
          <a:srgbClr val="A5001E"/>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D5EAFF"/>
        </a:accent1>
        <a:accent2>
          <a:srgbClr val="0050A0"/>
        </a:accent2>
        <a:accent3>
          <a:srgbClr val="FFFFFF"/>
        </a:accent3>
        <a:accent4>
          <a:srgbClr val="000000"/>
        </a:accent4>
        <a:accent5>
          <a:srgbClr val="E7F3FF"/>
        </a:accent5>
        <a:accent6>
          <a:srgbClr val="004891"/>
        </a:accent6>
        <a:hlink>
          <a:srgbClr val="005239"/>
        </a:hlink>
        <a:folHlink>
          <a:srgbClr val="A5001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159987</TotalTime>
  <Words>4111</Words>
  <Application>Microsoft Macintosh PowerPoint</Application>
  <PresentationFormat>On-screen Show (4:3)</PresentationFormat>
  <Paragraphs>594</Paragraphs>
  <Slides>42</Slides>
  <Notes>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42</vt:i4>
      </vt:variant>
    </vt:vector>
  </HeadingPairs>
  <TitlesOfParts>
    <vt:vector size="51" baseType="lpstr">
      <vt:lpstr>Arial</vt:lpstr>
      <vt:lpstr>Calibri</vt:lpstr>
      <vt:lpstr>Gill Sans MT</vt:lpstr>
      <vt:lpstr>Times New Roman</vt:lpstr>
      <vt:lpstr>Verdana</vt:lpstr>
      <vt:lpstr>Wingdings</vt:lpstr>
      <vt:lpstr>7_Default Design</vt:lpstr>
      <vt:lpstr>8_Default Design</vt:lpstr>
      <vt:lpstr>9_Default Design</vt:lpstr>
      <vt:lpstr>PowerPoint Presentation</vt:lpstr>
      <vt:lpstr>RSM Consensus: Five assumptions</vt:lpstr>
      <vt:lpstr>Raft</vt:lpstr>
      <vt:lpstr>Goal: Replicated Log</vt:lpstr>
      <vt:lpstr>The operation log</vt:lpstr>
      <vt:lpstr>How to agree on log entries?</vt:lpstr>
      <vt:lpstr>The players</vt:lpstr>
      <vt:lpstr>Raft in normal operation (stable term)</vt:lpstr>
      <vt:lpstr>Commits and notifications</vt:lpstr>
      <vt:lpstr>Good enough for Consensus?  </vt:lpstr>
      <vt:lpstr>Handling leader failure</vt:lpstr>
      <vt:lpstr>Consensus oversimplified</vt:lpstr>
      <vt:lpstr>The importance of terms (views)</vt:lpstr>
      <vt:lpstr>Terms</vt:lpstr>
      <vt:lpstr>The replicated log (Raft)</vt:lpstr>
      <vt:lpstr>But partitions!  A nasty scenario…</vt:lpstr>
      <vt:lpstr>Rejecting a leader from the past</vt:lpstr>
      <vt:lpstr>Handling stale views (terms)</vt:lpstr>
      <vt:lpstr>Server States</vt:lpstr>
      <vt:lpstr>Review: the nasty scenario</vt:lpstr>
      <vt:lpstr>Nasty scenario: getting nastier</vt:lpstr>
      <vt:lpstr>Nasty scenario: getting nastier</vt:lpstr>
      <vt:lpstr>Safety: committed entries always survive</vt:lpstr>
      <vt:lpstr>Safety: committed entries always survive</vt:lpstr>
      <vt:lpstr>Candidacy: how it works</vt:lpstr>
      <vt:lpstr>Raft: leadership safety condition</vt:lpstr>
      <vt:lpstr>Picking the Best Leader</vt:lpstr>
      <vt:lpstr>Log Consistency</vt:lpstr>
      <vt:lpstr>PowerPoint Presentation</vt:lpstr>
      <vt:lpstr>RSM consensus: stuff to know</vt:lpstr>
      <vt:lpstr>Summary</vt:lpstr>
      <vt:lpstr>Log Inconsistencies</vt:lpstr>
      <vt:lpstr>The Raft paper on log repair</vt:lpstr>
      <vt:lpstr>PowerPoint Presentation</vt:lpstr>
      <vt:lpstr>PowerPoint Presentation</vt:lpstr>
      <vt:lpstr>Spelling it out: views/terms</vt:lpstr>
      <vt:lpstr>Spelling it out Commitment is a stable property</vt:lpstr>
      <vt:lpstr>Raft: safety</vt:lpstr>
      <vt:lpstr>Liveness timeouts</vt:lpstr>
      <vt:lpstr>Three consensus variants</vt:lpstr>
      <vt:lpstr>Three consensus variants</vt:lpstr>
      <vt:lpstr>Raft vs. VR and Multi-Paxos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 About Systems</dc:title>
  <dc:subject/>
  <dc:creator>Jeff Chase</dc:creator>
  <cp:keywords/>
  <dc:description/>
  <cp:lastModifiedBy>Jeff Chase</cp:lastModifiedBy>
  <cp:revision>5809</cp:revision>
  <cp:lastPrinted>2020-02-13T18:22:45Z</cp:lastPrinted>
  <dcterms:created xsi:type="dcterms:W3CDTF">2011-04-11T18:52:21Z</dcterms:created>
  <dcterms:modified xsi:type="dcterms:W3CDTF">2020-10-26T18:32:24Z</dcterms:modified>
  <cp:category/>
</cp:coreProperties>
</file>