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8056" r:id="rId1"/>
    <p:sldMasterId id="2147488070" r:id="rId2"/>
  </p:sldMasterIdLst>
  <p:notesMasterIdLst>
    <p:notesMasterId r:id="rId22"/>
  </p:notesMasterIdLst>
  <p:handoutMasterIdLst>
    <p:handoutMasterId r:id="rId23"/>
  </p:handoutMasterIdLst>
  <p:sldIdLst>
    <p:sldId id="1442" r:id="rId3"/>
    <p:sldId id="1986" r:id="rId4"/>
    <p:sldId id="1822" r:id="rId5"/>
    <p:sldId id="1983" r:id="rId6"/>
    <p:sldId id="1714" r:id="rId7"/>
    <p:sldId id="1987" r:id="rId8"/>
    <p:sldId id="1988" r:id="rId9"/>
    <p:sldId id="1744" r:id="rId10"/>
    <p:sldId id="1724" r:id="rId11"/>
    <p:sldId id="1690" r:id="rId12"/>
    <p:sldId id="1769" r:id="rId13"/>
    <p:sldId id="1985" r:id="rId14"/>
    <p:sldId id="1768" r:id="rId15"/>
    <p:sldId id="1767" r:id="rId16"/>
    <p:sldId id="1753" r:id="rId17"/>
    <p:sldId id="1756" r:id="rId18"/>
    <p:sldId id="1723" r:id="rId19"/>
    <p:sldId id="1752" r:id="rId20"/>
    <p:sldId id="1757" r:id="rId21"/>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64D"/>
    <a:srgbClr val="FFFFFF"/>
    <a:srgbClr val="F3F3F3"/>
    <a:srgbClr val="5A8DFB"/>
    <a:srgbClr val="618FFD"/>
    <a:srgbClr val="636464"/>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1"/>
    <p:restoredTop sz="82585" autoAdjust="0"/>
  </p:normalViewPr>
  <p:slideViewPr>
    <p:cSldViewPr>
      <p:cViewPr varScale="1">
        <p:scale>
          <a:sx n="105" d="100"/>
          <a:sy n="105" d="100"/>
        </p:scale>
        <p:origin x="1264"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79" d="100"/>
        <a:sy n="79" d="100"/>
      </p:scale>
      <p:origin x="0" y="1719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09A2146B-DAF8-B848-93CC-EAF3C4A7D254}" type="datetime1">
              <a:rPr lang="en-US"/>
              <a:pPr>
                <a:defRPr/>
              </a:pPr>
              <a:t>10/26/20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DE467F69-EAFE-6E4A-A7B7-743D2153CD3E}" type="slidenum">
              <a:rPr lang="en-US"/>
              <a:pPr>
                <a:defRPr/>
              </a:pPr>
              <a:t>‹#›</a:t>
            </a:fld>
            <a:endParaRPr lang="en-US"/>
          </a:p>
        </p:txBody>
      </p:sp>
    </p:spTree>
    <p:extLst>
      <p:ext uri="{BB962C8B-B14F-4D97-AF65-F5344CB8AC3E}">
        <p14:creationId xmlns:p14="http://schemas.microsoft.com/office/powerpoint/2010/main" val="3483996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3"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4"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5366"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368"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08658CFA-E8ED-ED4D-B937-FA9A3FBB1A22}" type="slidenum">
              <a:rPr lang="en-US"/>
              <a:pPr>
                <a:defRPr/>
              </a:pPr>
              <a:t>‹#›</a:t>
            </a:fld>
            <a:endParaRPr lang="en-US"/>
          </a:p>
        </p:txBody>
      </p:sp>
    </p:spTree>
    <p:extLst>
      <p:ext uri="{BB962C8B-B14F-4D97-AF65-F5344CB8AC3E}">
        <p14:creationId xmlns:p14="http://schemas.microsoft.com/office/powerpoint/2010/main" val="212565409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58BC9100-01E4-FB41-855E-EEC5A2BED12C}"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741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17412"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28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08658CFA-E8ED-ED4D-B937-FA9A3FBB1A22}"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3</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69719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08658CFA-E8ED-ED4D-B937-FA9A3FBB1A22}" type="slidenum">
              <a:rPr lang="en-US" smtClean="0"/>
              <a:pPr>
                <a:defRPr/>
              </a:pPr>
              <a:t>7</a:t>
            </a:fld>
            <a:endParaRPr lang="en-US"/>
          </a:p>
        </p:txBody>
      </p:sp>
    </p:spTree>
    <p:extLst>
      <p:ext uri="{BB962C8B-B14F-4D97-AF65-F5344CB8AC3E}">
        <p14:creationId xmlns:p14="http://schemas.microsoft.com/office/powerpoint/2010/main" val="2276990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1239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226548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406276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92966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212654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1097436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2626266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3259067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1065879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2251521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402623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133462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15141289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354315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211114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15247710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21040756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3913345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312256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222260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4376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62364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348029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200650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1172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34462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a:p>
        </p:txBody>
      </p:sp>
    </p:spTree>
    <p:extLst>
      <p:ext uri="{BB962C8B-B14F-4D97-AF65-F5344CB8AC3E}">
        <p14:creationId xmlns:p14="http://schemas.microsoft.com/office/powerpoint/2010/main" val="2245564723"/>
      </p:ext>
    </p:extLst>
  </p:cSld>
  <p:clrMap bg1="lt1" tx1="dk1" bg2="lt2" tx2="dk2" accent1="accent1" accent2="accent2" accent3="accent3" accent4="accent4" accent5="accent5" accent6="accent6" hlink="hlink" folHlink="folHlink"/>
  <p:sldLayoutIdLst>
    <p:sldLayoutId id="2147488057" r:id="rId1"/>
    <p:sldLayoutId id="2147488058" r:id="rId2"/>
    <p:sldLayoutId id="2147488059" r:id="rId3"/>
    <p:sldLayoutId id="2147488060" r:id="rId4"/>
    <p:sldLayoutId id="2147488061" r:id="rId5"/>
    <p:sldLayoutId id="2147488062" r:id="rId6"/>
    <p:sldLayoutId id="2147488063" r:id="rId7"/>
    <p:sldLayoutId id="2147488064" r:id="rId8"/>
    <p:sldLayoutId id="2147488065" r:id="rId9"/>
    <p:sldLayoutId id="2147488066" r:id="rId10"/>
    <p:sldLayoutId id="2147488067" r:id="rId11"/>
    <p:sldLayoutId id="2147488068" r:id="rId12"/>
    <p:sldLayoutId id="2147488069"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a:p>
        </p:txBody>
      </p:sp>
    </p:spTree>
    <p:extLst>
      <p:ext uri="{BB962C8B-B14F-4D97-AF65-F5344CB8AC3E}">
        <p14:creationId xmlns:p14="http://schemas.microsoft.com/office/powerpoint/2010/main" val="2448383586"/>
      </p:ext>
    </p:extLst>
  </p:cSld>
  <p:clrMap bg1="lt1" tx1="dk1" bg2="lt2" tx2="dk2" accent1="accent1" accent2="accent2" accent3="accent3" accent4="accent4" accent5="accent5" accent6="accent6" hlink="hlink" folHlink="folHlink"/>
  <p:sldLayoutIdLst>
    <p:sldLayoutId id="2147488071" r:id="rId1"/>
    <p:sldLayoutId id="2147488072" r:id="rId2"/>
    <p:sldLayoutId id="2147488073" r:id="rId3"/>
    <p:sldLayoutId id="2147488074" r:id="rId4"/>
    <p:sldLayoutId id="2147488075" r:id="rId5"/>
    <p:sldLayoutId id="2147488076" r:id="rId6"/>
    <p:sldLayoutId id="2147488077" r:id="rId7"/>
    <p:sldLayoutId id="2147488078" r:id="rId8"/>
    <p:sldLayoutId id="2147488079" r:id="rId9"/>
    <p:sldLayoutId id="2147488080" r:id="rId10"/>
    <p:sldLayoutId id="2147488081" r:id="rId11"/>
    <p:sldLayoutId id="2147488082" r:id="rId12"/>
    <p:sldLayoutId id="2147488083"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914400" y="1981200"/>
            <a:ext cx="70104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200" b="1" dirty="0">
                <a:solidFill>
                  <a:srgbClr val="161645"/>
                </a:solidFill>
                <a:latin typeface="Calibri" charset="0"/>
              </a:rPr>
              <a:t>The Raft Lab</a:t>
            </a:r>
          </a:p>
          <a:p>
            <a:pPr algn="ctr" eaLnBrk="1" hangingPunct="1">
              <a:buClr>
                <a:srgbClr val="000000"/>
              </a:buClr>
              <a:buSzPct val="100000"/>
              <a:buFont typeface="Times New Roman" charset="0"/>
              <a:buNone/>
            </a:pPr>
            <a:r>
              <a:rPr lang="en-US" sz="3200" b="1" dirty="0">
                <a:solidFill>
                  <a:srgbClr val="161645"/>
                </a:solidFill>
                <a:latin typeface="Calibri" charset="0"/>
              </a:rPr>
              <a:t>(in Java)</a:t>
            </a:r>
            <a:endParaRPr lang="en-US" sz="1800" b="1" dirty="0">
              <a:solidFill>
                <a:srgbClr val="0000FF"/>
              </a:solidFill>
              <a:latin typeface="Calibri" charset="0"/>
            </a:endParaRPr>
          </a:p>
        </p:txBody>
      </p:sp>
      <p:sp>
        <p:nvSpPr>
          <p:cNvPr id="16386" name="Text Box 2"/>
          <p:cNvSpPr txBox="1">
            <a:spLocks noChangeArrowheads="1"/>
          </p:cNvSpPr>
          <p:nvPr/>
        </p:nvSpPr>
        <p:spPr bwMode="auto">
          <a:xfrm>
            <a:off x="152400" y="41148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Jeff Chase</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Duke University</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CPS 310</a:t>
            </a:r>
          </a:p>
        </p:txBody>
      </p:sp>
      <p:grpSp>
        <p:nvGrpSpPr>
          <p:cNvPr id="4" name="Group 3">
            <a:extLst>
              <a:ext uri="{FF2B5EF4-FFF2-40B4-BE49-F238E27FC236}">
                <a16:creationId xmlns:a16="http://schemas.microsoft.com/office/drawing/2014/main" id="{6B6BAFD1-0FAC-6745-9627-1583E38EEB5B}"/>
              </a:ext>
            </a:extLst>
          </p:cNvPr>
          <p:cNvGrpSpPr/>
          <p:nvPr/>
        </p:nvGrpSpPr>
        <p:grpSpPr>
          <a:xfrm>
            <a:off x="3749614" y="381000"/>
            <a:ext cx="1584386" cy="1447800"/>
            <a:chOff x="3180272" y="2514600"/>
            <a:chExt cx="2001328" cy="1828798"/>
          </a:xfrm>
        </p:grpSpPr>
        <p:sp>
          <p:nvSpPr>
            <p:cNvPr id="5" name="Rounded Rectangle 4">
              <a:extLst>
                <a:ext uri="{FF2B5EF4-FFF2-40B4-BE49-F238E27FC236}">
                  <a16:creationId xmlns:a16="http://schemas.microsoft.com/office/drawing/2014/main" id="{10ADE667-FBDC-A946-BE4D-75E4FEE9BD07}"/>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49821673-C2B3-604E-B5B7-27FA160A6E62}"/>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5CEF9EFF-83DC-CF43-8C0E-E6095263313D}"/>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9E8B6F8E-8F98-314B-906E-2AA1084F84D5}"/>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C9EC5702-DC30-4440-A01E-B6C7FD41767F}"/>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C5B36A91-C878-9C4E-9DCF-2D1EA57ECB56}"/>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E9DEFB3C-5922-EB41-BA6D-987A72CE8D6C}"/>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958AC53D-E7DE-5649-AD7B-5D226D0A6269}"/>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0117BAAA-2E60-7A49-9EB6-FB470A8332C8}"/>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3EC6C23E-A8E2-2441-BA12-5E3713A0F7BB}"/>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B2FE70CC-626D-BF40-ABD0-D04A4C3B82AC}"/>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16" name="Text Box 2">
            <a:extLst>
              <a:ext uri="{FF2B5EF4-FFF2-40B4-BE49-F238E27FC236}">
                <a16:creationId xmlns:a16="http://schemas.microsoft.com/office/drawing/2014/main" id="{28FD5AF2-96B4-8F46-9CCC-548553D40ADA}"/>
              </a:ext>
            </a:extLst>
          </p:cNvPr>
          <p:cNvSpPr txBox="1">
            <a:spLocks noChangeArrowheads="1"/>
          </p:cNvSpPr>
          <p:nvPr/>
        </p:nvSpPr>
        <p:spPr bwMode="auto">
          <a:xfrm>
            <a:off x="228600" y="55245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sz="1800" dirty="0">
                <a:solidFill>
                  <a:srgbClr val="161645"/>
                </a:solidFill>
                <a:latin typeface="Calibri" charset="0"/>
              </a:rPr>
              <a:t>©Jeff Chase, feel free to use or incorporate with attribution</a:t>
            </a:r>
          </a:p>
        </p:txBody>
      </p:sp>
    </p:spTree>
    <p:extLst>
      <p:ext uri="{BB962C8B-B14F-4D97-AF65-F5344CB8AC3E}">
        <p14:creationId xmlns:p14="http://schemas.microsoft.com/office/powerpoint/2010/main" val="3487735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P3: The Raft Lab</a:t>
            </a:r>
          </a:p>
        </p:txBody>
      </p:sp>
      <p:sp>
        <p:nvSpPr>
          <p:cNvPr id="3" name="Content Placeholder 2"/>
          <p:cNvSpPr>
            <a:spLocks noGrp="1"/>
          </p:cNvSpPr>
          <p:nvPr>
            <p:ph idx="1"/>
          </p:nvPr>
        </p:nvSpPr>
        <p:spPr>
          <a:xfrm>
            <a:off x="457200" y="1527175"/>
            <a:ext cx="8305800" cy="4111625"/>
          </a:xfrm>
        </p:spPr>
        <p:txBody>
          <a:bodyPr/>
          <a:lstStyle/>
          <a:p>
            <a:r>
              <a:rPr lang="en-US" sz="2400" b="0" dirty="0"/>
              <a:t>P3 focuses on </a:t>
            </a:r>
            <a:r>
              <a:rPr lang="en-US" sz="2400" dirty="0"/>
              <a:t>leader election</a:t>
            </a:r>
            <a:r>
              <a:rPr lang="en-US" sz="2400" b="0" dirty="0"/>
              <a:t> and </a:t>
            </a:r>
            <a:r>
              <a:rPr lang="en-US" sz="2400" dirty="0"/>
              <a:t>log repair</a:t>
            </a:r>
            <a:r>
              <a:rPr lang="en-US" sz="2400" b="0" dirty="0"/>
              <a:t>.</a:t>
            </a:r>
          </a:p>
          <a:p>
            <a:pPr lvl="1"/>
            <a:r>
              <a:rPr lang="en-US" sz="2000" b="0" dirty="0"/>
              <a:t>No clients, no new requests.</a:t>
            </a:r>
          </a:p>
          <a:p>
            <a:pPr lvl="1"/>
            <a:r>
              <a:rPr lang="en-US" sz="2000" b="0" dirty="0"/>
              <a:t>It is “just as if” the replicas restart after a failure(s): they must agree on a new leader and a history of actions.</a:t>
            </a:r>
          </a:p>
          <a:p>
            <a:r>
              <a:rPr lang="en-US" sz="2400" b="0" dirty="0"/>
              <a:t>A P3 replica is an event-driven Java object (</a:t>
            </a:r>
            <a:r>
              <a:rPr lang="en-US" sz="2400" b="0" dirty="0" err="1"/>
              <a:t>RaftNode</a:t>
            </a:r>
            <a:r>
              <a:rPr lang="en-US" sz="2400" b="0" dirty="0"/>
              <a:t>).</a:t>
            </a:r>
          </a:p>
          <a:p>
            <a:pPr lvl="1"/>
            <a:r>
              <a:rPr lang="en-US" sz="2000" dirty="0"/>
              <a:t>Events</a:t>
            </a:r>
            <a:r>
              <a:rPr lang="en-US" sz="2000" b="0" dirty="0"/>
              <a:t>: timer fire</a:t>
            </a:r>
            <a:r>
              <a:rPr lang="en-US" sz="2000" dirty="0"/>
              <a:t>, incoming RPC: </a:t>
            </a:r>
            <a:r>
              <a:rPr lang="en-US" sz="2000" dirty="0" err="1"/>
              <a:t>AppendEntries</a:t>
            </a:r>
            <a:r>
              <a:rPr lang="en-US" sz="2000" dirty="0"/>
              <a:t>, </a:t>
            </a:r>
            <a:r>
              <a:rPr lang="en-US" sz="2000" dirty="0" err="1"/>
              <a:t>RequestVotes</a:t>
            </a:r>
            <a:endParaRPr lang="en-US" sz="2000" dirty="0"/>
          </a:p>
          <a:p>
            <a:r>
              <a:rPr lang="en-US" sz="2400" b="0" dirty="0"/>
              <a:t>P3 runs multiple </a:t>
            </a:r>
            <a:r>
              <a:rPr lang="en-US" sz="2400" b="0" dirty="0" err="1"/>
              <a:t>RaftNode</a:t>
            </a:r>
            <a:r>
              <a:rPr lang="en-US" sz="2400" b="0" dirty="0"/>
              <a:t> objects in a single-threaded test harness process.</a:t>
            </a:r>
          </a:p>
          <a:p>
            <a:r>
              <a:rPr lang="en-US" dirty="0"/>
              <a:t>The harness pokes them and checks their reflexes. </a:t>
            </a:r>
            <a:endParaRPr lang="en-US" sz="2400" b="0" dirty="0"/>
          </a:p>
          <a:p>
            <a:pPr lvl="1"/>
            <a:r>
              <a:rPr lang="en-US" sz="2000" b="0" dirty="0"/>
              <a:t>RPC requests/responses filter through the test harness, which may block them to simulate failures</a:t>
            </a:r>
            <a:r>
              <a:rPr lang="en-US" sz="2000" dirty="0"/>
              <a:t>: </a:t>
            </a:r>
            <a:r>
              <a:rPr lang="en-US" sz="2000" b="1" dirty="0"/>
              <a:t>fault injection</a:t>
            </a:r>
            <a:r>
              <a:rPr lang="en-US" sz="2000" dirty="0"/>
              <a:t>.</a:t>
            </a:r>
            <a:endParaRPr lang="en-US" sz="2400" b="0" dirty="0"/>
          </a:p>
        </p:txBody>
      </p:sp>
    </p:spTree>
    <p:extLst>
      <p:ext uri="{BB962C8B-B14F-4D97-AF65-F5344CB8AC3E}">
        <p14:creationId xmlns:p14="http://schemas.microsoft.com/office/powerpoint/2010/main" val="292137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D6C-D731-FF46-8A0E-07BCA5DB58F5}"/>
              </a:ext>
            </a:extLst>
          </p:cNvPr>
          <p:cNvSpPr>
            <a:spLocks noGrp="1"/>
          </p:cNvSpPr>
          <p:nvPr>
            <p:ph type="title"/>
          </p:nvPr>
        </p:nvSpPr>
        <p:spPr/>
        <p:txBody>
          <a:bodyPr/>
          <a:lstStyle/>
          <a:p>
            <a:r>
              <a:rPr lang="en-US" sz="2400" dirty="0"/>
              <a:t>P3 notes</a:t>
            </a:r>
            <a:br>
              <a:rPr lang="en-US" dirty="0"/>
            </a:br>
            <a:r>
              <a:rPr lang="en-US" dirty="0" err="1"/>
              <a:t>RaftNode</a:t>
            </a:r>
            <a:r>
              <a:rPr lang="en-US" dirty="0"/>
              <a:t> represents a replica</a:t>
            </a:r>
          </a:p>
        </p:txBody>
      </p:sp>
      <p:sp>
        <p:nvSpPr>
          <p:cNvPr id="3" name="Content Placeholder 2">
            <a:extLst>
              <a:ext uri="{FF2B5EF4-FFF2-40B4-BE49-F238E27FC236}">
                <a16:creationId xmlns:a16="http://schemas.microsoft.com/office/drawing/2014/main" id="{10F44FB9-C4E6-2949-B37C-82AEBECE38F8}"/>
              </a:ext>
            </a:extLst>
          </p:cNvPr>
          <p:cNvSpPr>
            <a:spLocks noGrp="1"/>
          </p:cNvSpPr>
          <p:nvPr>
            <p:ph idx="1"/>
          </p:nvPr>
        </p:nvSpPr>
        <p:spPr>
          <a:xfrm>
            <a:off x="457200" y="1371600"/>
            <a:ext cx="8226425" cy="1295400"/>
          </a:xfrm>
        </p:spPr>
        <p:txBody>
          <a:bodyPr/>
          <a:lstStyle/>
          <a:p>
            <a:pPr marL="0" indent="0">
              <a:buNone/>
            </a:pPr>
            <a:r>
              <a:rPr lang="en-US" sz="2400" b="0" dirty="0"/>
              <a:t>Public methods called only by test harness.  Knows:</a:t>
            </a:r>
          </a:p>
          <a:p>
            <a:r>
              <a:rPr lang="en-US" sz="2400" dirty="0"/>
              <a:t>Configuration</a:t>
            </a:r>
            <a:r>
              <a:rPr lang="en-US" sz="2400" b="0" dirty="0"/>
              <a:t>: servers numbered [0..mNumServers-1]</a:t>
            </a:r>
          </a:p>
          <a:p>
            <a:r>
              <a:rPr lang="en-US" sz="2400" b="0" dirty="0"/>
              <a:t>Its own ID: </a:t>
            </a:r>
            <a:r>
              <a:rPr lang="en-US" sz="2400" b="0" dirty="0" err="1"/>
              <a:t>mNodeServerNumber</a:t>
            </a:r>
            <a:r>
              <a:rPr lang="en-US" sz="2400" b="0" dirty="0"/>
              <a:t>.</a:t>
            </a:r>
          </a:p>
          <a:p>
            <a:r>
              <a:rPr lang="en-US" sz="2400" b="0" dirty="0"/>
              <a:t>Its current term and </a:t>
            </a:r>
            <a:r>
              <a:rPr lang="en-US" sz="2400" dirty="0"/>
              <a:t>mode</a:t>
            </a:r>
            <a:r>
              <a:rPr lang="en-US" sz="2400" b="0" dirty="0"/>
              <a:t> (</a:t>
            </a:r>
            <a:r>
              <a:rPr lang="en-US" sz="2400" b="0" dirty="0" err="1"/>
              <a:t>RaftMode</a:t>
            </a:r>
            <a:r>
              <a:rPr lang="en-US" sz="2400" b="0" dirty="0"/>
              <a:t>): e.g., am I leader?</a:t>
            </a:r>
            <a:endParaRPr lang="en-US" dirty="0"/>
          </a:p>
        </p:txBody>
      </p:sp>
      <p:sp>
        <p:nvSpPr>
          <p:cNvPr id="4" name="TextBox 3">
            <a:extLst>
              <a:ext uri="{FF2B5EF4-FFF2-40B4-BE49-F238E27FC236}">
                <a16:creationId xmlns:a16="http://schemas.microsoft.com/office/drawing/2014/main" id="{C22653E7-8BC2-CE45-B27C-14BA5ED88DF3}"/>
              </a:ext>
            </a:extLst>
          </p:cNvPr>
          <p:cNvSpPr txBox="1"/>
          <p:nvPr/>
        </p:nvSpPr>
        <p:spPr>
          <a:xfrm>
            <a:off x="457200" y="3538478"/>
            <a:ext cx="8226425" cy="2862322"/>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class </a:t>
            </a:r>
            <a:r>
              <a:rPr kumimoji="0" lang="en-US" sz="2000" b="0" i="0" u="sng"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RaftNode</a:t>
            </a:r>
            <a:endParaRPr kumimoji="0" lang="en-US" sz="2000" b="0" i="0" u="sng"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endParaRP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class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RaftNode</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private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RaftLog</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mLog</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private int </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mNumServers</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private int </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mNodeServerNumber</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private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RaftMode</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mCurrentMode</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private int </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p:txBody>
      </p:sp>
    </p:spTree>
    <p:extLst>
      <p:ext uri="{BB962C8B-B14F-4D97-AF65-F5344CB8AC3E}">
        <p14:creationId xmlns:p14="http://schemas.microsoft.com/office/powerpoint/2010/main" val="70261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E2D0-5549-4843-BFDC-B4EDF94288E2}"/>
              </a:ext>
            </a:extLst>
          </p:cNvPr>
          <p:cNvSpPr>
            <a:spLocks noGrp="1"/>
          </p:cNvSpPr>
          <p:nvPr>
            <p:ph type="title"/>
          </p:nvPr>
        </p:nvSpPr>
        <p:spPr/>
        <p:txBody>
          <a:bodyPr/>
          <a:lstStyle/>
          <a:p>
            <a:r>
              <a:rPr lang="en-US" sz="2400" dirty="0"/>
              <a:t>P3 notes</a:t>
            </a:r>
            <a:br>
              <a:rPr lang="en-US" dirty="0"/>
            </a:br>
            <a:r>
              <a:rPr lang="en-US" dirty="0" err="1"/>
              <a:t>RaftLog</a:t>
            </a:r>
            <a:r>
              <a:rPr lang="en-US" dirty="0"/>
              <a:t> and Entry</a:t>
            </a:r>
          </a:p>
        </p:txBody>
      </p:sp>
      <p:sp>
        <p:nvSpPr>
          <p:cNvPr id="3" name="Content Placeholder 2">
            <a:extLst>
              <a:ext uri="{FF2B5EF4-FFF2-40B4-BE49-F238E27FC236}">
                <a16:creationId xmlns:a16="http://schemas.microsoft.com/office/drawing/2014/main" id="{65B81D82-0F85-D14F-91DA-4E65480EECB1}"/>
              </a:ext>
            </a:extLst>
          </p:cNvPr>
          <p:cNvSpPr>
            <a:spLocks noGrp="1"/>
          </p:cNvSpPr>
          <p:nvPr>
            <p:ph idx="1"/>
          </p:nvPr>
        </p:nvSpPr>
        <p:spPr>
          <a:xfrm>
            <a:off x="457200" y="1600200"/>
            <a:ext cx="8226425" cy="1631217"/>
          </a:xfrm>
        </p:spPr>
        <p:txBody>
          <a:bodyPr/>
          <a:lstStyle/>
          <a:p>
            <a:r>
              <a:rPr lang="en-US" sz="2400" b="0" dirty="0"/>
              <a:t>Each </a:t>
            </a:r>
            <a:r>
              <a:rPr lang="en-US" sz="2400" b="0" dirty="0" err="1"/>
              <a:t>RaftNode</a:t>
            </a:r>
            <a:r>
              <a:rPr lang="en-US" sz="2400" b="0" dirty="0"/>
              <a:t> has an object of class </a:t>
            </a:r>
            <a:r>
              <a:rPr lang="en-US" sz="2400" b="0" dirty="0" err="1"/>
              <a:t>RaftLog</a:t>
            </a:r>
            <a:r>
              <a:rPr lang="en-US" sz="2400" b="0" dirty="0"/>
              <a:t>.</a:t>
            </a:r>
          </a:p>
          <a:p>
            <a:r>
              <a:rPr lang="en-US" sz="2400" b="0" dirty="0" err="1"/>
              <a:t>RaftLog</a:t>
            </a:r>
            <a:r>
              <a:rPr lang="en-US" sz="2400" b="0" dirty="0"/>
              <a:t> has an </a:t>
            </a:r>
            <a:r>
              <a:rPr lang="en-US" sz="2400" b="0" dirty="0" err="1"/>
              <a:t>ArrayList</a:t>
            </a:r>
            <a:r>
              <a:rPr lang="en-US" sz="2400" b="0" dirty="0"/>
              <a:t> of objects of class Entry.</a:t>
            </a:r>
          </a:p>
        </p:txBody>
      </p:sp>
      <p:sp>
        <p:nvSpPr>
          <p:cNvPr id="4" name="TextBox 3">
            <a:extLst>
              <a:ext uri="{FF2B5EF4-FFF2-40B4-BE49-F238E27FC236}">
                <a16:creationId xmlns:a16="http://schemas.microsoft.com/office/drawing/2014/main" id="{354D20F8-3E21-1D48-8906-2BF12E199065}"/>
              </a:ext>
            </a:extLst>
          </p:cNvPr>
          <p:cNvSpPr txBox="1"/>
          <p:nvPr/>
        </p:nvSpPr>
        <p:spPr>
          <a:xfrm>
            <a:off x="485775" y="4845784"/>
            <a:ext cx="8186857" cy="1631216"/>
          </a:xfrm>
          <a:prstGeom prst="rect">
            <a:avLst/>
          </a:prstGeom>
          <a:solidFill>
            <a:schemeClr val="bg1">
              <a:lumMod val="95000"/>
            </a:schemeClr>
          </a:solidFill>
        </p:spPr>
        <p:txBody>
          <a:bodyPr wrap="non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sng"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class </a:t>
            </a:r>
            <a:r>
              <a:rPr kumimoji="0" lang="en-US" sz="2000" b="0" i="0" u="sng"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RaftLog</a:t>
            </a:r>
            <a:endParaRPr kumimoji="0" lang="en-US" sz="2000" b="0" i="0" u="sng"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endParaRP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Entry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getEntry</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(int index) </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int insert(Entry[] entries, int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prevIndex</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int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getLastEntryIndex</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int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getLastEntryTerm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endParaRPr kumimoji="0" lang="en-US" sz="2000" b="0" i="0" u="none" strike="noStrike" kern="1200" cap="none" spc="0" normalizeH="0" baseline="0" noProof="0" dirty="0">
              <a:ln>
                <a:noFill/>
              </a:ln>
              <a:solidFill>
                <a:prstClr val="white"/>
              </a:solidFill>
              <a:effectLst/>
              <a:uLnTx/>
              <a:uFillTx/>
              <a:latin typeface="Andale Mono" panose="020B0509000000000004" pitchFamily="49" charset="0"/>
              <a:ea typeface="ＭＳ Ｐゴシック" charset="0"/>
            </a:endParaRPr>
          </a:p>
        </p:txBody>
      </p:sp>
      <p:sp>
        <p:nvSpPr>
          <p:cNvPr id="5" name="TextBox 4">
            <a:extLst>
              <a:ext uri="{FF2B5EF4-FFF2-40B4-BE49-F238E27FC236}">
                <a16:creationId xmlns:a16="http://schemas.microsoft.com/office/drawing/2014/main" id="{00386B21-FE78-5943-99ED-749E0F738CC1}"/>
              </a:ext>
            </a:extLst>
          </p:cNvPr>
          <p:cNvSpPr txBox="1"/>
          <p:nvPr/>
        </p:nvSpPr>
        <p:spPr>
          <a:xfrm>
            <a:off x="485775" y="3048000"/>
            <a:ext cx="8186857" cy="1631216"/>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class Entry implements Serializable {</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public int action;</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public int term;</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p:txBody>
      </p:sp>
    </p:spTree>
    <p:extLst>
      <p:ext uri="{BB962C8B-B14F-4D97-AF65-F5344CB8AC3E}">
        <p14:creationId xmlns:p14="http://schemas.microsoft.com/office/powerpoint/2010/main" val="2312141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D6C-D731-FF46-8A0E-07BCA5DB58F5}"/>
              </a:ext>
            </a:extLst>
          </p:cNvPr>
          <p:cNvSpPr>
            <a:spLocks noGrp="1"/>
          </p:cNvSpPr>
          <p:nvPr>
            <p:ph type="title"/>
          </p:nvPr>
        </p:nvSpPr>
        <p:spPr/>
        <p:txBody>
          <a:bodyPr/>
          <a:lstStyle/>
          <a:p>
            <a:r>
              <a:rPr lang="en-US" sz="2400" dirty="0"/>
              <a:t>P3 notes </a:t>
            </a:r>
            <a:br>
              <a:rPr lang="en-US" sz="3200" dirty="0"/>
            </a:br>
            <a:r>
              <a:rPr lang="en-US" sz="3200" dirty="0"/>
              <a:t>Modes: </a:t>
            </a:r>
            <a:r>
              <a:rPr lang="en-US" sz="3200" dirty="0" err="1"/>
              <a:t>RaftMode</a:t>
            </a:r>
            <a:endParaRPr lang="en-US" sz="3600" dirty="0"/>
          </a:p>
        </p:txBody>
      </p:sp>
      <p:sp>
        <p:nvSpPr>
          <p:cNvPr id="3" name="Content Placeholder 2">
            <a:extLst>
              <a:ext uri="{FF2B5EF4-FFF2-40B4-BE49-F238E27FC236}">
                <a16:creationId xmlns:a16="http://schemas.microsoft.com/office/drawing/2014/main" id="{10F44FB9-C4E6-2949-B37C-82AEBECE38F8}"/>
              </a:ext>
            </a:extLst>
          </p:cNvPr>
          <p:cNvSpPr>
            <a:spLocks noGrp="1"/>
          </p:cNvSpPr>
          <p:nvPr>
            <p:ph idx="1"/>
          </p:nvPr>
        </p:nvSpPr>
        <p:spPr>
          <a:xfrm>
            <a:off x="457200" y="1600200"/>
            <a:ext cx="8226425" cy="1295400"/>
          </a:xfrm>
        </p:spPr>
        <p:txBody>
          <a:bodyPr/>
          <a:lstStyle/>
          <a:p>
            <a:r>
              <a:rPr lang="en-US" sz="2400" b="0" dirty="0"/>
              <a:t>All nodes run the same program (</a:t>
            </a:r>
            <a:r>
              <a:rPr lang="en-US" sz="2400" b="0" dirty="0" err="1"/>
              <a:t>RaftNode.java</a:t>
            </a:r>
            <a:r>
              <a:rPr lang="en-US" sz="2400" b="0" dirty="0"/>
              <a:t>).</a:t>
            </a:r>
          </a:p>
          <a:p>
            <a:r>
              <a:rPr lang="en-US" sz="2400" b="0" dirty="0"/>
              <a:t>Leadership can change on the fly (e.g., failover).</a:t>
            </a:r>
          </a:p>
          <a:p>
            <a:r>
              <a:rPr lang="en-US" sz="2400" b="0" dirty="0"/>
              <a:t>So: each node has a </a:t>
            </a:r>
            <a:r>
              <a:rPr lang="en-US" sz="2400" dirty="0"/>
              <a:t>mode</a:t>
            </a:r>
            <a:r>
              <a:rPr lang="en-US" sz="2400" b="0" dirty="0"/>
              <a:t> status that says what role it is playing.  Leader or follower?  Or candidate for leader?</a:t>
            </a:r>
          </a:p>
          <a:p>
            <a:r>
              <a:rPr lang="en-US" sz="2400" b="0" dirty="0"/>
              <a:t>The node program changes its mode in response to certain timer firings and incoming messages.</a:t>
            </a:r>
          </a:p>
        </p:txBody>
      </p:sp>
      <p:sp>
        <p:nvSpPr>
          <p:cNvPr id="4" name="TextBox 3">
            <a:extLst>
              <a:ext uri="{FF2B5EF4-FFF2-40B4-BE49-F238E27FC236}">
                <a16:creationId xmlns:a16="http://schemas.microsoft.com/office/drawing/2014/main" id="{C22653E7-8BC2-CE45-B27C-14BA5ED88DF3}"/>
              </a:ext>
            </a:extLst>
          </p:cNvPr>
          <p:cNvSpPr txBox="1"/>
          <p:nvPr/>
        </p:nvSpPr>
        <p:spPr>
          <a:xfrm>
            <a:off x="533400" y="4461808"/>
            <a:ext cx="8226425" cy="1877437"/>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B5B5B5">
                    <a:lumMod val="50000"/>
                  </a:srgbClr>
                </a:solidFill>
                <a:effectLst/>
                <a:uLnTx/>
                <a:uFillTx/>
                <a:latin typeface="Arial" charset="0"/>
                <a:ea typeface="ＭＳ Ｐゴシック" charset="0"/>
              </a:rPr>
              <a:t>public </a:t>
            </a:r>
            <a:r>
              <a:rPr kumimoji="0" lang="en-US" sz="2400" b="1" i="0" u="none" strike="noStrike" kern="1200" cap="none" spc="0" normalizeH="0" baseline="0" noProof="0" dirty="0" err="1">
                <a:ln>
                  <a:noFill/>
                </a:ln>
                <a:solidFill>
                  <a:srgbClr val="B5B5B5">
                    <a:lumMod val="50000"/>
                  </a:srgbClr>
                </a:solidFill>
                <a:effectLst/>
                <a:uLnTx/>
                <a:uFillTx/>
                <a:latin typeface="Arial" charset="0"/>
                <a:ea typeface="ＭＳ Ｐゴシック" charset="0"/>
              </a:rPr>
              <a:t>enum</a:t>
            </a:r>
            <a:r>
              <a:rPr kumimoji="0" lang="en-US" sz="2400" b="1" i="0" u="none" strike="noStrike" kern="1200" cap="none" spc="0" normalizeH="0" baseline="0" noProof="0" dirty="0">
                <a:ln>
                  <a:noFill/>
                </a:ln>
                <a:solidFill>
                  <a:srgbClr val="B5B5B5">
                    <a:lumMod val="50000"/>
                  </a:srgbClr>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rial" charset="0"/>
                <a:ea typeface="ＭＳ Ｐゴシック" charset="0"/>
              </a:rPr>
              <a:t>RaftMode</a:t>
            </a: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 {</a:t>
            </a:r>
            <a:b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   </a:t>
            </a:r>
            <a:r>
              <a:rPr kumimoji="0" lang="en-US" sz="2400" b="1" i="1" u="none" strike="noStrike" kern="1200" cap="none" spc="0" normalizeH="0" baseline="0" noProof="0" dirty="0">
                <a:ln>
                  <a:noFill/>
                </a:ln>
                <a:solidFill>
                  <a:srgbClr val="B5B5B5">
                    <a:lumMod val="50000"/>
                  </a:srgbClr>
                </a:solidFill>
                <a:effectLst/>
                <a:uLnTx/>
                <a:uFillTx/>
                <a:latin typeface="Arial" charset="0"/>
                <a:ea typeface="ＭＳ Ｐゴシック" charset="0"/>
              </a:rPr>
              <a:t>FOLLOWER</a:t>
            </a: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   </a:t>
            </a:r>
            <a:r>
              <a:rPr kumimoji="0" lang="en-US" sz="2400" b="1" i="1" u="none" strike="noStrike" kern="1200" cap="none" spc="0" normalizeH="0" baseline="0" noProof="0" dirty="0">
                <a:ln>
                  <a:noFill/>
                </a:ln>
                <a:solidFill>
                  <a:srgbClr val="B5B5B5">
                    <a:lumMod val="50000"/>
                  </a:srgbClr>
                </a:solidFill>
                <a:effectLst/>
                <a:uLnTx/>
                <a:uFillTx/>
                <a:latin typeface="Arial" charset="0"/>
                <a:ea typeface="ＭＳ Ｐゴシック" charset="0"/>
              </a:rPr>
              <a:t>CANDIDATE</a:t>
            </a: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   </a:t>
            </a:r>
            <a:r>
              <a:rPr kumimoji="0" lang="en-US" sz="2400" b="1" i="1" u="none" strike="noStrike" kern="1200" cap="none" spc="0" normalizeH="0" baseline="0" noProof="0" dirty="0">
                <a:ln>
                  <a:noFill/>
                </a:ln>
                <a:solidFill>
                  <a:srgbClr val="B5B5B5">
                    <a:lumMod val="50000"/>
                  </a:srgbClr>
                </a:solidFill>
                <a:effectLst/>
                <a:uLnTx/>
                <a:uFillTx/>
                <a:latin typeface="Arial" charset="0"/>
                <a:ea typeface="ＭＳ Ｐゴシック" charset="0"/>
              </a:rPr>
              <a:t>LEADER</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endParaRPr>
          </a:p>
        </p:txBody>
      </p:sp>
    </p:spTree>
    <p:extLst>
      <p:ext uri="{BB962C8B-B14F-4D97-AF65-F5344CB8AC3E}">
        <p14:creationId xmlns:p14="http://schemas.microsoft.com/office/powerpoint/2010/main" val="427195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8B726-99F3-2D4D-A224-FC9D0CFEB1CD}"/>
              </a:ext>
            </a:extLst>
          </p:cNvPr>
          <p:cNvSpPr>
            <a:spLocks noGrp="1"/>
          </p:cNvSpPr>
          <p:nvPr>
            <p:ph type="title"/>
          </p:nvPr>
        </p:nvSpPr>
        <p:spPr/>
        <p:txBody>
          <a:bodyPr/>
          <a:lstStyle/>
          <a:p>
            <a:r>
              <a:rPr lang="en-US" sz="2400" dirty="0"/>
              <a:t>P3 notes</a:t>
            </a:r>
            <a:br>
              <a:rPr lang="en-US" sz="3200" dirty="0"/>
            </a:br>
            <a:r>
              <a:rPr lang="en-US" sz="3200" dirty="0"/>
              <a:t>Test harness: emulation</a:t>
            </a:r>
          </a:p>
        </p:txBody>
      </p:sp>
      <p:sp>
        <p:nvSpPr>
          <p:cNvPr id="86" name="Content Placeholder 85">
            <a:extLst>
              <a:ext uri="{FF2B5EF4-FFF2-40B4-BE49-F238E27FC236}">
                <a16:creationId xmlns:a16="http://schemas.microsoft.com/office/drawing/2014/main" id="{85702F5B-973F-AC4E-B429-2D1919C0FD6E}"/>
              </a:ext>
            </a:extLst>
          </p:cNvPr>
          <p:cNvSpPr>
            <a:spLocks noGrp="1"/>
          </p:cNvSpPr>
          <p:nvPr>
            <p:ph idx="1"/>
          </p:nvPr>
        </p:nvSpPr>
        <p:spPr>
          <a:xfrm>
            <a:off x="457200" y="1447800"/>
            <a:ext cx="8226425" cy="1143821"/>
          </a:xfrm>
        </p:spPr>
        <p:txBody>
          <a:bodyPr/>
          <a:lstStyle/>
          <a:p>
            <a:pPr marL="0" indent="0">
              <a:buNone/>
            </a:pPr>
            <a:r>
              <a:rPr lang="en-US" sz="2400" b="0" dirty="0"/>
              <a:t>Test harness interposes on all </a:t>
            </a:r>
            <a:r>
              <a:rPr lang="en-US" sz="2400" b="0" dirty="0" err="1"/>
              <a:t>RaftNode</a:t>
            </a:r>
            <a:r>
              <a:rPr lang="en-US" sz="2400" b="0" dirty="0"/>
              <a:t> inputs/outputs. </a:t>
            </a:r>
          </a:p>
        </p:txBody>
      </p:sp>
      <p:sp>
        <p:nvSpPr>
          <p:cNvPr id="9" name="Rounded Rectangle 5">
            <a:extLst>
              <a:ext uri="{FF2B5EF4-FFF2-40B4-BE49-F238E27FC236}">
                <a16:creationId xmlns:a16="http://schemas.microsoft.com/office/drawing/2014/main" id="{3D2FD9FF-2AB1-F141-826F-E2B1D7413692}"/>
              </a:ext>
            </a:extLst>
          </p:cNvPr>
          <p:cNvSpPr/>
          <p:nvPr/>
        </p:nvSpPr>
        <p:spPr bwMode="auto">
          <a:xfrm rot="5400000">
            <a:off x="5977624" y="2601621"/>
            <a:ext cx="477860" cy="386805"/>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6" name="Rounded Rectangle 5">
            <a:extLst>
              <a:ext uri="{FF2B5EF4-FFF2-40B4-BE49-F238E27FC236}">
                <a16:creationId xmlns:a16="http://schemas.microsoft.com/office/drawing/2014/main" id="{26D8C5AA-A43B-4144-B880-53A734373A5A}"/>
              </a:ext>
            </a:extLst>
          </p:cNvPr>
          <p:cNvSpPr/>
          <p:nvPr/>
        </p:nvSpPr>
        <p:spPr bwMode="auto">
          <a:xfrm rot="5400000">
            <a:off x="4533995" y="2601621"/>
            <a:ext cx="477860" cy="386805"/>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1" name="TextBox 4">
            <a:extLst>
              <a:ext uri="{FF2B5EF4-FFF2-40B4-BE49-F238E27FC236}">
                <a16:creationId xmlns:a16="http://schemas.microsoft.com/office/drawing/2014/main" id="{33C189B4-9093-E34B-8172-F5A84C54AA77}"/>
              </a:ext>
            </a:extLst>
          </p:cNvPr>
          <p:cNvSpPr txBox="1">
            <a:spLocks noChangeArrowheads="1"/>
          </p:cNvSpPr>
          <p:nvPr/>
        </p:nvSpPr>
        <p:spPr bwMode="auto">
          <a:xfrm>
            <a:off x="947515" y="2534000"/>
            <a:ext cx="685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test</a:t>
            </a:r>
          </a:p>
        </p:txBody>
      </p:sp>
      <p:cxnSp>
        <p:nvCxnSpPr>
          <p:cNvPr id="38" name="Straight Arrow Connector 37">
            <a:extLst>
              <a:ext uri="{FF2B5EF4-FFF2-40B4-BE49-F238E27FC236}">
                <a16:creationId xmlns:a16="http://schemas.microsoft.com/office/drawing/2014/main" id="{F8E64601-4029-0141-8685-BD262F79CD1A}"/>
              </a:ext>
            </a:extLst>
          </p:cNvPr>
          <p:cNvCxnSpPr>
            <a:cxnSpLocks/>
          </p:cNvCxnSpPr>
          <p:nvPr/>
        </p:nvCxnSpPr>
        <p:spPr bwMode="auto">
          <a:xfrm>
            <a:off x="1558299" y="2742156"/>
            <a:ext cx="2828355"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2" name="Straight Arrow Connector 41">
            <a:extLst>
              <a:ext uri="{FF2B5EF4-FFF2-40B4-BE49-F238E27FC236}">
                <a16:creationId xmlns:a16="http://schemas.microsoft.com/office/drawing/2014/main" id="{7777F54C-01DE-7345-83D1-C4A78DF02773}"/>
              </a:ext>
            </a:extLst>
          </p:cNvPr>
          <p:cNvCxnSpPr>
            <a:cxnSpLocks/>
          </p:cNvCxnSpPr>
          <p:nvPr/>
        </p:nvCxnSpPr>
        <p:spPr bwMode="auto">
          <a:xfrm>
            <a:off x="1290415" y="3360600"/>
            <a:ext cx="3433776"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53" name="TextBox 4">
            <a:extLst>
              <a:ext uri="{FF2B5EF4-FFF2-40B4-BE49-F238E27FC236}">
                <a16:creationId xmlns:a16="http://schemas.microsoft.com/office/drawing/2014/main" id="{90AE4C4D-1F65-1E43-A901-CB10909EE818}"/>
              </a:ext>
            </a:extLst>
          </p:cNvPr>
          <p:cNvSpPr txBox="1">
            <a:spLocks noChangeArrowheads="1"/>
          </p:cNvSpPr>
          <p:nvPr/>
        </p:nvSpPr>
        <p:spPr bwMode="auto">
          <a:xfrm>
            <a:off x="1488647" y="2310103"/>
            <a:ext cx="323554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Initial logs, modes, terms</a:t>
            </a:r>
          </a:p>
        </p:txBody>
      </p:sp>
      <p:sp>
        <p:nvSpPr>
          <p:cNvPr id="61" name="Rounded Rectangle 5">
            <a:extLst>
              <a:ext uri="{FF2B5EF4-FFF2-40B4-BE49-F238E27FC236}">
                <a16:creationId xmlns:a16="http://schemas.microsoft.com/office/drawing/2014/main" id="{FEE4400C-1A58-C843-98BA-A71B1D809533}"/>
              </a:ext>
            </a:extLst>
          </p:cNvPr>
          <p:cNvSpPr/>
          <p:nvPr/>
        </p:nvSpPr>
        <p:spPr bwMode="auto">
          <a:xfrm rot="5400000">
            <a:off x="7421252" y="2601621"/>
            <a:ext cx="477860" cy="386805"/>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5" name="TextBox 4">
            <a:extLst>
              <a:ext uri="{FF2B5EF4-FFF2-40B4-BE49-F238E27FC236}">
                <a16:creationId xmlns:a16="http://schemas.microsoft.com/office/drawing/2014/main" id="{1E5B8CD4-4D50-B947-990C-C9F44E92DED9}"/>
              </a:ext>
            </a:extLst>
          </p:cNvPr>
          <p:cNvSpPr txBox="1">
            <a:spLocks noChangeArrowheads="1"/>
          </p:cNvSpPr>
          <p:nvPr/>
        </p:nvSpPr>
        <p:spPr bwMode="auto">
          <a:xfrm>
            <a:off x="2429295" y="2944199"/>
            <a:ext cx="135367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Timeout</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84" name="TextBox 4">
            <a:extLst>
              <a:ext uri="{FF2B5EF4-FFF2-40B4-BE49-F238E27FC236}">
                <a16:creationId xmlns:a16="http://schemas.microsoft.com/office/drawing/2014/main" id="{FEB9E896-67E1-F042-8169-939005107588}"/>
              </a:ext>
            </a:extLst>
          </p:cNvPr>
          <p:cNvSpPr txBox="1">
            <a:spLocks noChangeArrowheads="1"/>
          </p:cNvSpPr>
          <p:nvPr/>
        </p:nvSpPr>
        <p:spPr bwMode="auto">
          <a:xfrm>
            <a:off x="1470011" y="3429883"/>
            <a:ext cx="32541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AppendEntry</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heartbeat”</a:t>
            </a:r>
          </a:p>
        </p:txBody>
      </p:sp>
      <p:cxnSp>
        <p:nvCxnSpPr>
          <p:cNvPr id="35" name="Straight Connector 34">
            <a:extLst>
              <a:ext uri="{FF2B5EF4-FFF2-40B4-BE49-F238E27FC236}">
                <a16:creationId xmlns:a16="http://schemas.microsoft.com/office/drawing/2014/main" id="{7E7514DB-43F1-1546-860A-BD2AE1395DC4}"/>
              </a:ext>
            </a:extLst>
          </p:cNvPr>
          <p:cNvCxnSpPr>
            <a:cxnSpLocks/>
          </p:cNvCxnSpPr>
          <p:nvPr/>
        </p:nvCxnSpPr>
        <p:spPr bwMode="auto">
          <a:xfrm>
            <a:off x="1219200" y="2980994"/>
            <a:ext cx="0" cy="324339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9" name="Straight Arrow Connector 38">
            <a:extLst>
              <a:ext uri="{FF2B5EF4-FFF2-40B4-BE49-F238E27FC236}">
                <a16:creationId xmlns:a16="http://schemas.microsoft.com/office/drawing/2014/main" id="{4AC39DD6-0DCF-D748-9A76-00A1FC6E4FC7}"/>
              </a:ext>
            </a:extLst>
          </p:cNvPr>
          <p:cNvCxnSpPr>
            <a:cxnSpLocks/>
          </p:cNvCxnSpPr>
          <p:nvPr/>
        </p:nvCxnSpPr>
        <p:spPr bwMode="auto">
          <a:xfrm flipH="1">
            <a:off x="1290415" y="3810000"/>
            <a:ext cx="3433776"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0" name="TextBox 4">
            <a:extLst>
              <a:ext uri="{FF2B5EF4-FFF2-40B4-BE49-F238E27FC236}">
                <a16:creationId xmlns:a16="http://schemas.microsoft.com/office/drawing/2014/main" id="{D559A817-C9E5-C245-8E73-479D635907D6}"/>
              </a:ext>
            </a:extLst>
          </p:cNvPr>
          <p:cNvSpPr txBox="1">
            <a:spLocks noChangeArrowheads="1"/>
          </p:cNvSpPr>
          <p:nvPr/>
        </p:nvSpPr>
        <p:spPr bwMode="auto">
          <a:xfrm>
            <a:off x="304800" y="3867090"/>
            <a:ext cx="86539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verify</a:t>
            </a:r>
          </a:p>
        </p:txBody>
      </p:sp>
      <p:cxnSp>
        <p:nvCxnSpPr>
          <p:cNvPr id="41" name="Straight Arrow Connector 40">
            <a:extLst>
              <a:ext uri="{FF2B5EF4-FFF2-40B4-BE49-F238E27FC236}">
                <a16:creationId xmlns:a16="http://schemas.microsoft.com/office/drawing/2014/main" id="{7E94DF55-D8C0-9A4A-802E-1EF473E7D8A7}"/>
              </a:ext>
            </a:extLst>
          </p:cNvPr>
          <p:cNvCxnSpPr>
            <a:cxnSpLocks/>
          </p:cNvCxnSpPr>
          <p:nvPr/>
        </p:nvCxnSpPr>
        <p:spPr bwMode="auto">
          <a:xfrm flipH="1">
            <a:off x="1290624" y="3886200"/>
            <a:ext cx="3433776"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3" name="Straight Arrow Connector 42">
            <a:extLst>
              <a:ext uri="{FF2B5EF4-FFF2-40B4-BE49-F238E27FC236}">
                <a16:creationId xmlns:a16="http://schemas.microsoft.com/office/drawing/2014/main" id="{3013B87B-B771-6D42-9AB3-C3D271229BD7}"/>
              </a:ext>
            </a:extLst>
          </p:cNvPr>
          <p:cNvCxnSpPr>
            <a:cxnSpLocks/>
          </p:cNvCxnSpPr>
          <p:nvPr/>
        </p:nvCxnSpPr>
        <p:spPr bwMode="auto">
          <a:xfrm>
            <a:off x="1290415" y="4267200"/>
            <a:ext cx="4957985"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4" name="Straight Arrow Connector 43">
            <a:extLst>
              <a:ext uri="{FF2B5EF4-FFF2-40B4-BE49-F238E27FC236}">
                <a16:creationId xmlns:a16="http://schemas.microsoft.com/office/drawing/2014/main" id="{B22B3CC1-EC0E-464E-9F8F-406F2426FFFA}"/>
              </a:ext>
            </a:extLst>
          </p:cNvPr>
          <p:cNvCxnSpPr>
            <a:cxnSpLocks/>
          </p:cNvCxnSpPr>
          <p:nvPr/>
        </p:nvCxnSpPr>
        <p:spPr bwMode="auto">
          <a:xfrm>
            <a:off x="1290624" y="5029200"/>
            <a:ext cx="6405576"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6" name="TextBox 4">
            <a:extLst>
              <a:ext uri="{FF2B5EF4-FFF2-40B4-BE49-F238E27FC236}">
                <a16:creationId xmlns:a16="http://schemas.microsoft.com/office/drawing/2014/main" id="{8102C83F-A486-AE47-AB90-5FFD61096A76}"/>
              </a:ext>
            </a:extLst>
          </p:cNvPr>
          <p:cNvSpPr txBox="1">
            <a:spLocks noChangeArrowheads="1"/>
          </p:cNvSpPr>
          <p:nvPr/>
        </p:nvSpPr>
        <p:spPr bwMode="auto">
          <a:xfrm>
            <a:off x="1470222" y="3943290"/>
            <a:ext cx="32541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“receive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AppendEntry</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cxnSp>
        <p:nvCxnSpPr>
          <p:cNvPr id="47" name="Straight Arrow Connector 46">
            <a:extLst>
              <a:ext uri="{FF2B5EF4-FFF2-40B4-BE49-F238E27FC236}">
                <a16:creationId xmlns:a16="http://schemas.microsoft.com/office/drawing/2014/main" id="{ED192710-9073-E14D-8C1E-45A69CAF5745}"/>
              </a:ext>
            </a:extLst>
          </p:cNvPr>
          <p:cNvCxnSpPr>
            <a:cxnSpLocks/>
          </p:cNvCxnSpPr>
          <p:nvPr/>
        </p:nvCxnSpPr>
        <p:spPr bwMode="auto">
          <a:xfrm flipH="1">
            <a:off x="1219200" y="4648200"/>
            <a:ext cx="4957985"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8" name="Straight Arrow Connector 47">
            <a:extLst>
              <a:ext uri="{FF2B5EF4-FFF2-40B4-BE49-F238E27FC236}">
                <a16:creationId xmlns:a16="http://schemas.microsoft.com/office/drawing/2014/main" id="{35679C32-E6FB-BD4E-8CCE-2A28554260F1}"/>
              </a:ext>
            </a:extLst>
          </p:cNvPr>
          <p:cNvCxnSpPr>
            <a:cxnSpLocks/>
          </p:cNvCxnSpPr>
          <p:nvPr/>
        </p:nvCxnSpPr>
        <p:spPr bwMode="auto">
          <a:xfrm flipH="1">
            <a:off x="1219409" y="5334000"/>
            <a:ext cx="6405576"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9" name="TextBox 4">
            <a:extLst>
              <a:ext uri="{FF2B5EF4-FFF2-40B4-BE49-F238E27FC236}">
                <a16:creationId xmlns:a16="http://schemas.microsoft.com/office/drawing/2014/main" id="{D86C94F9-B63E-1040-BEC2-05BAED3F7D49}"/>
              </a:ext>
            </a:extLst>
          </p:cNvPr>
          <p:cNvSpPr txBox="1">
            <a:spLocks noChangeArrowheads="1"/>
          </p:cNvSpPr>
          <p:nvPr/>
        </p:nvSpPr>
        <p:spPr bwMode="auto">
          <a:xfrm>
            <a:off x="1499350" y="4267200"/>
            <a:ext cx="32541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“accept”</a:t>
            </a:r>
          </a:p>
        </p:txBody>
      </p:sp>
      <p:sp>
        <p:nvSpPr>
          <p:cNvPr id="50" name="TextBox 4">
            <a:extLst>
              <a:ext uri="{FF2B5EF4-FFF2-40B4-BE49-F238E27FC236}">
                <a16:creationId xmlns:a16="http://schemas.microsoft.com/office/drawing/2014/main" id="{EA63911C-5B93-E741-B5B7-3E850CD6CFDC}"/>
              </a:ext>
            </a:extLst>
          </p:cNvPr>
          <p:cNvSpPr txBox="1">
            <a:spLocks noChangeArrowheads="1"/>
          </p:cNvSpPr>
          <p:nvPr/>
        </p:nvSpPr>
        <p:spPr bwMode="auto">
          <a:xfrm>
            <a:off x="1524000" y="4953000"/>
            <a:ext cx="32541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“reject”</a:t>
            </a:r>
          </a:p>
        </p:txBody>
      </p:sp>
      <p:sp>
        <p:nvSpPr>
          <p:cNvPr id="51" name="TextBox 4">
            <a:extLst>
              <a:ext uri="{FF2B5EF4-FFF2-40B4-BE49-F238E27FC236}">
                <a16:creationId xmlns:a16="http://schemas.microsoft.com/office/drawing/2014/main" id="{2868BDF1-E3F3-CB4F-9AC6-FC941C81BA05}"/>
              </a:ext>
            </a:extLst>
          </p:cNvPr>
          <p:cNvSpPr txBox="1">
            <a:spLocks noChangeArrowheads="1"/>
          </p:cNvSpPr>
          <p:nvPr/>
        </p:nvSpPr>
        <p:spPr bwMode="auto">
          <a:xfrm>
            <a:off x="304800" y="4572000"/>
            <a:ext cx="86539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verify</a:t>
            </a:r>
          </a:p>
        </p:txBody>
      </p:sp>
      <p:cxnSp>
        <p:nvCxnSpPr>
          <p:cNvPr id="54" name="Straight Arrow Connector 53">
            <a:extLst>
              <a:ext uri="{FF2B5EF4-FFF2-40B4-BE49-F238E27FC236}">
                <a16:creationId xmlns:a16="http://schemas.microsoft.com/office/drawing/2014/main" id="{BC93E62A-1B85-9D49-B03C-CC4C2CA446B9}"/>
              </a:ext>
            </a:extLst>
          </p:cNvPr>
          <p:cNvCxnSpPr>
            <a:cxnSpLocks/>
          </p:cNvCxnSpPr>
          <p:nvPr/>
        </p:nvCxnSpPr>
        <p:spPr bwMode="auto">
          <a:xfrm>
            <a:off x="1214424" y="5638800"/>
            <a:ext cx="6405576"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55" name="TextBox 4">
            <a:extLst>
              <a:ext uri="{FF2B5EF4-FFF2-40B4-BE49-F238E27FC236}">
                <a16:creationId xmlns:a16="http://schemas.microsoft.com/office/drawing/2014/main" id="{0C64A2FF-8969-AF4E-8861-A89985A3FCF1}"/>
              </a:ext>
            </a:extLst>
          </p:cNvPr>
          <p:cNvSpPr txBox="1">
            <a:spLocks noChangeArrowheads="1"/>
          </p:cNvSpPr>
          <p:nvPr/>
        </p:nvSpPr>
        <p:spPr bwMode="auto">
          <a:xfrm>
            <a:off x="2438400" y="5314890"/>
            <a:ext cx="135367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Timeout</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cxnSp>
        <p:nvCxnSpPr>
          <p:cNvPr id="57" name="Straight Arrow Connector 56">
            <a:extLst>
              <a:ext uri="{FF2B5EF4-FFF2-40B4-BE49-F238E27FC236}">
                <a16:creationId xmlns:a16="http://schemas.microsoft.com/office/drawing/2014/main" id="{C770A603-982A-0E45-A507-FFB2EA78D87A}"/>
              </a:ext>
            </a:extLst>
          </p:cNvPr>
          <p:cNvCxnSpPr>
            <a:cxnSpLocks/>
          </p:cNvCxnSpPr>
          <p:nvPr/>
        </p:nvCxnSpPr>
        <p:spPr bwMode="auto">
          <a:xfrm flipH="1">
            <a:off x="1295400" y="6096000"/>
            <a:ext cx="6324600"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8" name="Straight Arrow Connector 57">
            <a:extLst>
              <a:ext uri="{FF2B5EF4-FFF2-40B4-BE49-F238E27FC236}">
                <a16:creationId xmlns:a16="http://schemas.microsoft.com/office/drawing/2014/main" id="{558A9A89-FD13-8444-86E9-444B3921749E}"/>
              </a:ext>
            </a:extLst>
          </p:cNvPr>
          <p:cNvCxnSpPr>
            <a:cxnSpLocks/>
          </p:cNvCxnSpPr>
          <p:nvPr/>
        </p:nvCxnSpPr>
        <p:spPr bwMode="auto">
          <a:xfrm flipH="1">
            <a:off x="1295609" y="6172200"/>
            <a:ext cx="6324391"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59" name="TextBox 4">
            <a:extLst>
              <a:ext uri="{FF2B5EF4-FFF2-40B4-BE49-F238E27FC236}">
                <a16:creationId xmlns:a16="http://schemas.microsoft.com/office/drawing/2014/main" id="{C259361A-59B2-FF47-AF52-4C7BD11EA6B4}"/>
              </a:ext>
            </a:extLst>
          </p:cNvPr>
          <p:cNvSpPr txBox="1">
            <a:spLocks noChangeArrowheads="1"/>
          </p:cNvSpPr>
          <p:nvPr/>
        </p:nvSpPr>
        <p:spPr bwMode="auto">
          <a:xfrm>
            <a:off x="1447800" y="5772090"/>
            <a:ext cx="32541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RequestVotes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60" name="TextBox 4">
            <a:extLst>
              <a:ext uri="{FF2B5EF4-FFF2-40B4-BE49-F238E27FC236}">
                <a16:creationId xmlns:a16="http://schemas.microsoft.com/office/drawing/2014/main" id="{418D3511-CCF1-2D4C-BC45-D06E69CE413D}"/>
              </a:ext>
            </a:extLst>
          </p:cNvPr>
          <p:cNvSpPr txBox="1">
            <a:spLocks noChangeArrowheads="1"/>
          </p:cNvSpPr>
          <p:nvPr/>
        </p:nvSpPr>
        <p:spPr bwMode="auto">
          <a:xfrm>
            <a:off x="304800" y="6096000"/>
            <a:ext cx="86539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verify</a:t>
            </a:r>
          </a:p>
        </p:txBody>
      </p:sp>
      <p:cxnSp>
        <p:nvCxnSpPr>
          <p:cNvPr id="62" name="Straight Connector 61">
            <a:extLst>
              <a:ext uri="{FF2B5EF4-FFF2-40B4-BE49-F238E27FC236}">
                <a16:creationId xmlns:a16="http://schemas.microsoft.com/office/drawing/2014/main" id="{FF71BEA3-680E-AF43-81AC-8B5DAD0F4072}"/>
              </a:ext>
            </a:extLst>
          </p:cNvPr>
          <p:cNvCxnSpPr>
            <a:cxnSpLocks/>
          </p:cNvCxnSpPr>
          <p:nvPr/>
        </p:nvCxnSpPr>
        <p:spPr bwMode="auto">
          <a:xfrm>
            <a:off x="4800600" y="3081203"/>
            <a:ext cx="0" cy="324339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95F2A7F5-01A5-494B-B408-82533E23BFDF}"/>
              </a:ext>
            </a:extLst>
          </p:cNvPr>
          <p:cNvCxnSpPr>
            <a:cxnSpLocks/>
          </p:cNvCxnSpPr>
          <p:nvPr/>
        </p:nvCxnSpPr>
        <p:spPr bwMode="auto">
          <a:xfrm>
            <a:off x="6248400" y="3048000"/>
            <a:ext cx="0" cy="324339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3E11218D-48FC-034D-B27F-98C35362DB58}"/>
              </a:ext>
            </a:extLst>
          </p:cNvPr>
          <p:cNvCxnSpPr>
            <a:cxnSpLocks/>
          </p:cNvCxnSpPr>
          <p:nvPr/>
        </p:nvCxnSpPr>
        <p:spPr bwMode="auto">
          <a:xfrm>
            <a:off x="7696200" y="3005003"/>
            <a:ext cx="0" cy="3243397"/>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5" name="Explosion 1 42">
            <a:extLst>
              <a:ext uri="{FF2B5EF4-FFF2-40B4-BE49-F238E27FC236}">
                <a16:creationId xmlns:a16="http://schemas.microsoft.com/office/drawing/2014/main" id="{273D44AB-DA0C-A349-958B-AADFF2C043DA}"/>
              </a:ext>
            </a:extLst>
          </p:cNvPr>
          <p:cNvSpPr>
            <a:spLocks noChangeArrowheads="1"/>
          </p:cNvSpPr>
          <p:nvPr/>
        </p:nvSpPr>
        <p:spPr bwMode="auto">
          <a:xfrm>
            <a:off x="4608512" y="3373408"/>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67" name="Explosion 1 42">
            <a:extLst>
              <a:ext uri="{FF2B5EF4-FFF2-40B4-BE49-F238E27FC236}">
                <a16:creationId xmlns:a16="http://schemas.microsoft.com/office/drawing/2014/main" id="{3A614C4E-07B2-EF4B-BB33-45805773B78C}"/>
              </a:ext>
            </a:extLst>
          </p:cNvPr>
          <p:cNvSpPr>
            <a:spLocks noChangeArrowheads="1"/>
          </p:cNvSpPr>
          <p:nvPr/>
        </p:nvSpPr>
        <p:spPr bwMode="auto">
          <a:xfrm>
            <a:off x="6034087" y="4287702"/>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68" name="TextBox 4">
            <a:extLst>
              <a:ext uri="{FF2B5EF4-FFF2-40B4-BE49-F238E27FC236}">
                <a16:creationId xmlns:a16="http://schemas.microsoft.com/office/drawing/2014/main" id="{EDF5369A-1A60-1545-8093-D37D81BC2A51}"/>
              </a:ext>
            </a:extLst>
          </p:cNvPr>
          <p:cNvSpPr txBox="1">
            <a:spLocks noChangeArrowheads="1"/>
          </p:cNvSpPr>
          <p:nvPr/>
        </p:nvSpPr>
        <p:spPr bwMode="auto">
          <a:xfrm>
            <a:off x="1470222" y="4629090"/>
            <a:ext cx="325417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“receive </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AppendEntry</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70" name="TextBox 4">
            <a:extLst>
              <a:ext uri="{FF2B5EF4-FFF2-40B4-BE49-F238E27FC236}">
                <a16:creationId xmlns:a16="http://schemas.microsoft.com/office/drawing/2014/main" id="{7CBCD08C-65F6-FD41-8F9D-61EB84A64364}"/>
              </a:ext>
            </a:extLst>
          </p:cNvPr>
          <p:cNvSpPr txBox="1">
            <a:spLocks noChangeArrowheads="1"/>
          </p:cNvSpPr>
          <p:nvPr/>
        </p:nvSpPr>
        <p:spPr bwMode="auto">
          <a:xfrm>
            <a:off x="304800" y="5257800"/>
            <a:ext cx="86539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verify</a:t>
            </a:r>
          </a:p>
        </p:txBody>
      </p:sp>
      <p:sp>
        <p:nvSpPr>
          <p:cNvPr id="71" name="Explosion 1 42">
            <a:extLst>
              <a:ext uri="{FF2B5EF4-FFF2-40B4-BE49-F238E27FC236}">
                <a16:creationId xmlns:a16="http://schemas.microsoft.com/office/drawing/2014/main" id="{E7EAB4F8-09DA-194B-B686-09C607533852}"/>
              </a:ext>
            </a:extLst>
          </p:cNvPr>
          <p:cNvSpPr>
            <a:spLocks noChangeArrowheads="1"/>
          </p:cNvSpPr>
          <p:nvPr/>
        </p:nvSpPr>
        <p:spPr bwMode="auto">
          <a:xfrm>
            <a:off x="7486312" y="5059363"/>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72" name="Explosion 1 42">
            <a:extLst>
              <a:ext uri="{FF2B5EF4-FFF2-40B4-BE49-F238E27FC236}">
                <a16:creationId xmlns:a16="http://schemas.microsoft.com/office/drawing/2014/main" id="{5053AAF2-F083-8C44-857D-FB7DB8B54042}"/>
              </a:ext>
            </a:extLst>
          </p:cNvPr>
          <p:cNvSpPr>
            <a:spLocks noChangeArrowheads="1"/>
          </p:cNvSpPr>
          <p:nvPr/>
        </p:nvSpPr>
        <p:spPr bwMode="auto">
          <a:xfrm>
            <a:off x="7543800" y="5821363"/>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73" name="TextBox 4">
            <a:extLst>
              <a:ext uri="{FF2B5EF4-FFF2-40B4-BE49-F238E27FC236}">
                <a16:creationId xmlns:a16="http://schemas.microsoft.com/office/drawing/2014/main" id="{C2F36FB4-3064-1042-8992-B5D9D9AEFC97}"/>
              </a:ext>
            </a:extLst>
          </p:cNvPr>
          <p:cNvSpPr txBox="1">
            <a:spLocks noChangeArrowheads="1"/>
          </p:cNvSpPr>
          <p:nvPr/>
        </p:nvSpPr>
        <p:spPr bwMode="auto">
          <a:xfrm>
            <a:off x="7933957" y="5410200"/>
            <a:ext cx="128624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Mode = candidate</a:t>
            </a:r>
          </a:p>
        </p:txBody>
      </p:sp>
    </p:spTree>
    <p:extLst>
      <p:ext uri="{BB962C8B-B14F-4D97-AF65-F5344CB8AC3E}">
        <p14:creationId xmlns:p14="http://schemas.microsoft.com/office/powerpoint/2010/main" val="259449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D6C-D731-FF46-8A0E-07BCA5DB58F5}"/>
              </a:ext>
            </a:extLst>
          </p:cNvPr>
          <p:cNvSpPr>
            <a:spLocks noGrp="1"/>
          </p:cNvSpPr>
          <p:nvPr>
            <p:ph type="title"/>
          </p:nvPr>
        </p:nvSpPr>
        <p:spPr/>
        <p:txBody>
          <a:bodyPr/>
          <a:lstStyle/>
          <a:p>
            <a:r>
              <a:rPr lang="en-US" sz="2400" dirty="0"/>
              <a:t>P3 notes</a:t>
            </a:r>
            <a:br>
              <a:rPr lang="en-US" dirty="0"/>
            </a:br>
            <a:r>
              <a:rPr lang="en-US" dirty="0"/>
              <a:t>Timer</a:t>
            </a:r>
          </a:p>
        </p:txBody>
      </p:sp>
      <p:sp>
        <p:nvSpPr>
          <p:cNvPr id="3" name="Content Placeholder 2">
            <a:extLst>
              <a:ext uri="{FF2B5EF4-FFF2-40B4-BE49-F238E27FC236}">
                <a16:creationId xmlns:a16="http://schemas.microsoft.com/office/drawing/2014/main" id="{10F44FB9-C4E6-2949-B37C-82AEBECE38F8}"/>
              </a:ext>
            </a:extLst>
          </p:cNvPr>
          <p:cNvSpPr>
            <a:spLocks noGrp="1"/>
          </p:cNvSpPr>
          <p:nvPr>
            <p:ph idx="1"/>
          </p:nvPr>
        </p:nvSpPr>
        <p:spPr>
          <a:xfrm>
            <a:off x="457200" y="1600200"/>
            <a:ext cx="8226425" cy="1295400"/>
          </a:xfrm>
        </p:spPr>
        <p:txBody>
          <a:bodyPr/>
          <a:lstStyle/>
          <a:p>
            <a:r>
              <a:rPr lang="en-US" sz="2400" b="0" dirty="0"/>
              <a:t>Testing harness creates your </a:t>
            </a:r>
            <a:r>
              <a:rPr lang="en-US" sz="2400" b="0" dirty="0" err="1"/>
              <a:t>RaftNode</a:t>
            </a:r>
            <a:r>
              <a:rPr lang="en-US" sz="2400" b="0" dirty="0"/>
              <a:t> objects.</a:t>
            </a:r>
            <a:endParaRPr lang="en-US" sz="2400" dirty="0"/>
          </a:p>
          <a:p>
            <a:r>
              <a:rPr lang="en-US" sz="2400" b="0" dirty="0"/>
              <a:t>Harness passes a</a:t>
            </a:r>
            <a:r>
              <a:rPr lang="en-US" sz="2400" dirty="0"/>
              <a:t> timer </a:t>
            </a:r>
            <a:r>
              <a:rPr lang="en-US" sz="2400" b="0" dirty="0"/>
              <a:t>to you.  You write the handler.</a:t>
            </a:r>
          </a:p>
          <a:p>
            <a:r>
              <a:rPr lang="en-US" sz="2400" dirty="0"/>
              <a:t>Timeout?  </a:t>
            </a:r>
            <a:r>
              <a:rPr lang="en-US" sz="2400" b="0" dirty="0"/>
              <a:t>Leader or candidate?  Check responses to pending RPCs.   Follower?  Trigger an election.</a:t>
            </a:r>
          </a:p>
          <a:p>
            <a:r>
              <a:rPr lang="en-US" sz="2400" b="0" dirty="0"/>
              <a:t>…</a:t>
            </a:r>
            <a:endParaRPr lang="en-US" sz="2400" dirty="0"/>
          </a:p>
        </p:txBody>
      </p:sp>
      <p:sp>
        <p:nvSpPr>
          <p:cNvPr id="4" name="TextBox 3">
            <a:extLst>
              <a:ext uri="{FF2B5EF4-FFF2-40B4-BE49-F238E27FC236}">
                <a16:creationId xmlns:a16="http://schemas.microsoft.com/office/drawing/2014/main" id="{C22653E7-8BC2-CE45-B27C-14BA5ED88DF3}"/>
              </a:ext>
            </a:extLst>
          </p:cNvPr>
          <p:cNvSpPr txBox="1"/>
          <p:nvPr/>
        </p:nvSpPr>
        <p:spPr>
          <a:xfrm>
            <a:off x="457200" y="4077831"/>
            <a:ext cx="8226425" cy="2246769"/>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int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handleTimeout</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 Take action depending on mode.</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 Don’t forget to reset the timer.</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mTimer.resetTimer</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return </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p:txBody>
      </p:sp>
      <p:pic>
        <p:nvPicPr>
          <p:cNvPr id="5" name="Picture 21">
            <a:extLst>
              <a:ext uri="{FF2B5EF4-FFF2-40B4-BE49-F238E27FC236}">
                <a16:creationId xmlns:a16="http://schemas.microsoft.com/office/drawing/2014/main" id="{7F14368A-FA12-694E-A4CC-2CDFCC3DD6FA}"/>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162800" y="154797"/>
            <a:ext cx="1252522" cy="12525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97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D6C-D731-FF46-8A0E-07BCA5DB58F5}"/>
              </a:ext>
            </a:extLst>
          </p:cNvPr>
          <p:cNvSpPr>
            <a:spLocks noGrp="1"/>
          </p:cNvSpPr>
          <p:nvPr>
            <p:ph type="title"/>
          </p:nvPr>
        </p:nvSpPr>
        <p:spPr/>
        <p:txBody>
          <a:bodyPr/>
          <a:lstStyle/>
          <a:p>
            <a:r>
              <a:rPr lang="en-US" sz="2400" dirty="0"/>
              <a:t>P3 notes</a:t>
            </a:r>
            <a:br>
              <a:rPr lang="en-US" dirty="0"/>
            </a:br>
            <a:r>
              <a:rPr lang="en-US" sz="3600" dirty="0" err="1"/>
              <a:t>RaftNode</a:t>
            </a:r>
            <a:r>
              <a:rPr lang="en-US" sz="3600" dirty="0"/>
              <a:t>: incoming </a:t>
            </a:r>
            <a:r>
              <a:rPr lang="en-US" sz="3600" dirty="0" err="1"/>
              <a:t>AppendEntries</a:t>
            </a:r>
            <a:endParaRPr lang="en-US" dirty="0"/>
          </a:p>
        </p:txBody>
      </p:sp>
      <p:sp>
        <p:nvSpPr>
          <p:cNvPr id="3" name="Content Placeholder 2">
            <a:extLst>
              <a:ext uri="{FF2B5EF4-FFF2-40B4-BE49-F238E27FC236}">
                <a16:creationId xmlns:a16="http://schemas.microsoft.com/office/drawing/2014/main" id="{BA9206C2-32E9-1445-8FD3-ABD324AB50FA}"/>
              </a:ext>
            </a:extLst>
          </p:cNvPr>
          <p:cNvSpPr>
            <a:spLocks noGrp="1"/>
          </p:cNvSpPr>
          <p:nvPr>
            <p:ph idx="1"/>
          </p:nvPr>
        </p:nvSpPr>
        <p:spPr>
          <a:xfrm>
            <a:off x="457200" y="1416109"/>
            <a:ext cx="8305800" cy="2317691"/>
          </a:xfrm>
        </p:spPr>
        <p:txBody>
          <a:bodyPr/>
          <a:lstStyle/>
          <a:p>
            <a:r>
              <a:rPr lang="en-US" sz="2400" b="0" dirty="0"/>
              <a:t>Append n entries to log after </a:t>
            </a:r>
            <a:r>
              <a:rPr lang="en-US" sz="2400" b="0" dirty="0" err="1"/>
              <a:t>prevIndex</a:t>
            </a:r>
            <a:r>
              <a:rPr lang="en-US" sz="2400" b="0" dirty="0"/>
              <a:t>, overwriting whatever was there before.</a:t>
            </a:r>
          </a:p>
          <a:p>
            <a:pPr lvl="1"/>
            <a:r>
              <a:rPr lang="en-US" sz="2000" b="0" dirty="0"/>
              <a:t>For a heartbeat ping</a:t>
            </a:r>
            <a:r>
              <a:rPr lang="en-US" sz="2000" b="0" dirty="0">
                <a:sym typeface="Wingdings" pitchFamily="2" charset="2"/>
              </a:rPr>
              <a:t> it can have {</a:t>
            </a:r>
            <a:r>
              <a:rPr lang="en-US" sz="2000" b="0" dirty="0"/>
              <a:t>n==0, entries==null}</a:t>
            </a:r>
          </a:p>
          <a:p>
            <a:r>
              <a:rPr lang="en-US" sz="2400" dirty="0"/>
              <a:t>Check</a:t>
            </a:r>
            <a:r>
              <a:rPr lang="en-US" sz="2400" b="0" dirty="0"/>
              <a:t>: Valid leader? Am I caught up? i.e., log[</a:t>
            </a:r>
            <a:r>
              <a:rPr lang="en-US" sz="2400" b="0" dirty="0" err="1"/>
              <a:t>prevIndex</a:t>
            </a:r>
            <a:r>
              <a:rPr lang="en-US" sz="2400" b="0" dirty="0"/>
              <a:t>] exists in my log and has same term as on leader?</a:t>
            </a:r>
          </a:p>
        </p:txBody>
      </p:sp>
      <p:sp>
        <p:nvSpPr>
          <p:cNvPr id="4" name="TextBox 3">
            <a:extLst>
              <a:ext uri="{FF2B5EF4-FFF2-40B4-BE49-F238E27FC236}">
                <a16:creationId xmlns:a16="http://schemas.microsoft.com/office/drawing/2014/main" id="{C22653E7-8BC2-CE45-B27C-14BA5ED88DF3}"/>
              </a:ext>
            </a:extLst>
          </p:cNvPr>
          <p:cNvSpPr txBox="1"/>
          <p:nvPr/>
        </p:nvSpPr>
        <p:spPr>
          <a:xfrm>
            <a:off x="457200" y="3690878"/>
            <a:ext cx="8226425" cy="2862322"/>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leaderTerm</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leader's term</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leaderID</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current leader</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prevLogIndex</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index of entry before first</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prevLogTerm</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term of entry before first</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entries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entries to append</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leaderCommit</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highest known-committed entry</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@return 0</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to accept; otherwise return term</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int </a:t>
            </a:r>
            <a:r>
              <a:rPr kumimoji="0" lang="en-US" sz="18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receiveAppendEntry</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p:txBody>
      </p:sp>
    </p:spTree>
    <p:extLst>
      <p:ext uri="{BB962C8B-B14F-4D97-AF65-F5344CB8AC3E}">
        <p14:creationId xmlns:p14="http://schemas.microsoft.com/office/powerpoint/2010/main" val="192616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Raft paper on log repair</a:t>
            </a:r>
          </a:p>
        </p:txBody>
      </p:sp>
      <p:sp>
        <p:nvSpPr>
          <p:cNvPr id="4" name="Rectangle 3"/>
          <p:cNvSpPr/>
          <p:nvPr/>
        </p:nvSpPr>
        <p:spPr>
          <a:xfrm>
            <a:off x="152400" y="1468934"/>
            <a:ext cx="8839200" cy="5693866"/>
          </a:xfrm>
          <a:prstGeom prst="rect">
            <a:avLst/>
          </a:prstGeom>
          <a:noFill/>
          <a:ln>
            <a:no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To bring a follower’s log into consistency with its own, the leader must find the latest log entry where the two logs agree, delete any entries in the follower’s log after that point, and send the follower all of the leader’s entries after that point.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All of these actions happen in response to the consistency check performed by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RPCs. The leader maintains a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for each follower, which is the index of the next log entry the leader will send to that follower. When a leader first comes to power, it initializes all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values to the index just after the last one in its log (11 in Figure 7). If a follower’s log is inconsistent with the leader’s, the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consistency check will fail in the next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RPC.</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After a rejection, the leader decrements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and retries the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RPC. Eventually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nextIndex</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reaches a point where the leader and follower logs match. When this happens,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succeed, which removes conflicting entries in the follower’s log and appends entries from the leader’s log (if any).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Once </a:t>
            </a:r>
            <a:r>
              <a:rPr kumimoji="0" lang="en-US" sz="2800" b="0" i="0" u="none" strike="noStrike" kern="1200" cap="none" spc="0" normalizeH="0" baseline="30000" noProof="0" dirty="0" err="1">
                <a:ln>
                  <a:noFill/>
                </a:ln>
                <a:solidFill>
                  <a:srgbClr val="001934"/>
                </a:solidFill>
                <a:effectLst/>
                <a:uLnTx/>
                <a:uFillTx/>
                <a:latin typeface="Arial" charset="0"/>
                <a:ea typeface="ＭＳ Ｐゴシック" charset="0"/>
              </a:rPr>
              <a:t>AppendEntries</a:t>
            </a:r>
            <a:r>
              <a:rPr kumimoji="0" lang="en-US" sz="2800" b="0" i="0" u="none" strike="noStrike" kern="1200" cap="none" spc="0" normalizeH="0" baseline="30000" noProof="0" dirty="0">
                <a:ln>
                  <a:noFill/>
                </a:ln>
                <a:solidFill>
                  <a:srgbClr val="001934"/>
                </a:solidFill>
                <a:effectLst/>
                <a:uLnTx/>
                <a:uFillTx/>
                <a:latin typeface="Arial" charset="0"/>
                <a:ea typeface="ＭＳ Ｐゴシック" charset="0"/>
              </a:rPr>
              <a:t> succeeds, the follower’s log is consistent with the leader’s, and it will remain that way for the rest of the term.</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1934"/>
              </a:solidFill>
              <a:effectLst/>
              <a:uLnTx/>
              <a:uFillTx/>
              <a:latin typeface="Arial" charset="0"/>
              <a:ea typeface="ＭＳ Ｐゴシック" charset="0"/>
            </a:endParaRPr>
          </a:p>
        </p:txBody>
      </p:sp>
    </p:spTree>
    <p:extLst>
      <p:ext uri="{BB962C8B-B14F-4D97-AF65-F5344CB8AC3E}">
        <p14:creationId xmlns:p14="http://schemas.microsoft.com/office/powerpoint/2010/main" val="2308292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D6C-D731-FF46-8A0E-07BCA5DB58F5}"/>
              </a:ext>
            </a:extLst>
          </p:cNvPr>
          <p:cNvSpPr>
            <a:spLocks noGrp="1"/>
          </p:cNvSpPr>
          <p:nvPr>
            <p:ph type="title"/>
          </p:nvPr>
        </p:nvSpPr>
        <p:spPr/>
        <p:txBody>
          <a:bodyPr/>
          <a:lstStyle/>
          <a:p>
            <a:r>
              <a:rPr lang="en-US" sz="2400" dirty="0"/>
              <a:t>P3 notes </a:t>
            </a:r>
            <a:br>
              <a:rPr lang="en-US" sz="3200" dirty="0"/>
            </a:br>
            <a:r>
              <a:rPr lang="en-US" sz="3200" dirty="0"/>
              <a:t>Sending a </a:t>
            </a:r>
            <a:r>
              <a:rPr lang="en-US" sz="3200" dirty="0" err="1"/>
              <a:t>RequestVote</a:t>
            </a:r>
            <a:r>
              <a:rPr lang="en-US" sz="3200" dirty="0"/>
              <a:t> RPC</a:t>
            </a:r>
            <a:endParaRPr lang="en-US" sz="3600" dirty="0"/>
          </a:p>
        </p:txBody>
      </p:sp>
      <p:sp>
        <p:nvSpPr>
          <p:cNvPr id="3" name="Content Placeholder 2">
            <a:extLst>
              <a:ext uri="{FF2B5EF4-FFF2-40B4-BE49-F238E27FC236}">
                <a16:creationId xmlns:a16="http://schemas.microsoft.com/office/drawing/2014/main" id="{10F44FB9-C4E6-2949-B37C-82AEBECE38F8}"/>
              </a:ext>
            </a:extLst>
          </p:cNvPr>
          <p:cNvSpPr>
            <a:spLocks noGrp="1"/>
          </p:cNvSpPr>
          <p:nvPr>
            <p:ph idx="1"/>
          </p:nvPr>
        </p:nvSpPr>
        <p:spPr>
          <a:xfrm>
            <a:off x="457200" y="1600200"/>
            <a:ext cx="8226425" cy="1295400"/>
          </a:xfrm>
        </p:spPr>
        <p:txBody>
          <a:bodyPr/>
          <a:lstStyle/>
          <a:p>
            <a:r>
              <a:rPr lang="en-US" sz="2400" b="0" dirty="0"/>
              <a:t>Each </a:t>
            </a:r>
            <a:r>
              <a:rPr lang="en-US" sz="2400" b="0" dirty="0" err="1"/>
              <a:t>RaftNode</a:t>
            </a:r>
            <a:r>
              <a:rPr lang="en-US" sz="2400" b="0" dirty="0"/>
              <a:t> uses its </a:t>
            </a:r>
            <a:r>
              <a:rPr lang="en-US" sz="2400" b="0" dirty="0" err="1"/>
              <a:t>mVoteRequester</a:t>
            </a:r>
            <a:r>
              <a:rPr lang="en-US" sz="2400" b="0" dirty="0"/>
              <a:t> API.</a:t>
            </a:r>
          </a:p>
          <a:p>
            <a:pPr lvl="1"/>
            <a:r>
              <a:rPr lang="en-US" sz="2000" b="0" dirty="0"/>
              <a:t>Send RPC round to group with </a:t>
            </a:r>
            <a:r>
              <a:rPr lang="en-US" sz="2000" b="0" dirty="0" err="1"/>
              <a:t>RaftNode.requestVotes</a:t>
            </a:r>
            <a:r>
              <a:rPr lang="en-US" sz="2000" b="0" dirty="0"/>
              <a:t>().</a:t>
            </a:r>
          </a:p>
          <a:p>
            <a:pPr lvl="1"/>
            <a:r>
              <a:rPr lang="en-US" sz="2000" b="0" dirty="0"/>
              <a:t>Each node sends at most one </a:t>
            </a:r>
            <a:r>
              <a:rPr lang="en-US" sz="2000" b="0" dirty="0" err="1"/>
              <a:t>RequestVote</a:t>
            </a:r>
            <a:r>
              <a:rPr lang="en-US" sz="2000" b="0" dirty="0"/>
              <a:t> round per term.</a:t>
            </a:r>
          </a:p>
          <a:p>
            <a:r>
              <a:rPr lang="en-US" sz="2400" b="0" dirty="0" err="1"/>
              <a:t>mVoteRequester.send</a:t>
            </a:r>
            <a:r>
              <a:rPr lang="en-US" sz="2400" b="0" dirty="0"/>
              <a:t>() sends </a:t>
            </a:r>
            <a:r>
              <a:rPr lang="en-US" sz="2400" b="0" dirty="0" err="1"/>
              <a:t>RequestVote</a:t>
            </a:r>
            <a:r>
              <a:rPr lang="en-US" sz="2400" b="0" dirty="0"/>
              <a:t> to all peers.</a:t>
            </a:r>
          </a:p>
          <a:p>
            <a:r>
              <a:rPr lang="en-US" sz="2400" b="0" dirty="0"/>
              <a:t>Other methods to retrieve/query responses to a round.</a:t>
            </a:r>
          </a:p>
        </p:txBody>
      </p:sp>
      <p:sp>
        <p:nvSpPr>
          <p:cNvPr id="4" name="TextBox 3">
            <a:extLst>
              <a:ext uri="{FF2B5EF4-FFF2-40B4-BE49-F238E27FC236}">
                <a16:creationId xmlns:a16="http://schemas.microsoft.com/office/drawing/2014/main" id="{C22653E7-8BC2-CE45-B27C-14BA5ED88DF3}"/>
              </a:ext>
            </a:extLst>
          </p:cNvPr>
          <p:cNvSpPr txBox="1"/>
          <p:nvPr/>
        </p:nvSpPr>
        <p:spPr>
          <a:xfrm>
            <a:off x="533400" y="4154031"/>
            <a:ext cx="8226425" cy="2246769"/>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void </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send(</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int</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serverID,</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int</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candidateTerm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candidateID,</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int</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lastLogIndex,</a:t>
            </a: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int</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lastLogTerm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endParaRP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After waiting one timeout for responses. */</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int</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countYesResponses</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int</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maxResponseTerm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mTerm</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ArrayList</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&lt;</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VoteResponse</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&gt; </a:t>
            </a:r>
            <a:r>
              <a:rPr kumimoji="0" lang="en-US" sz="20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getResponses</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r>
              <a:rPr kumimoji="0" lang="en-US" sz="20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int </a:t>
            </a:r>
            <a:r>
              <a:rPr kumimoji="0" lang="en-US" sz="20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term);</a:t>
            </a:r>
          </a:p>
        </p:txBody>
      </p:sp>
    </p:spTree>
    <p:extLst>
      <p:ext uri="{BB962C8B-B14F-4D97-AF65-F5344CB8AC3E}">
        <p14:creationId xmlns:p14="http://schemas.microsoft.com/office/powerpoint/2010/main" val="3892171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6D6C-D731-FF46-8A0E-07BCA5DB58F5}"/>
              </a:ext>
            </a:extLst>
          </p:cNvPr>
          <p:cNvSpPr>
            <a:spLocks noGrp="1"/>
          </p:cNvSpPr>
          <p:nvPr>
            <p:ph type="title"/>
          </p:nvPr>
        </p:nvSpPr>
        <p:spPr/>
        <p:txBody>
          <a:bodyPr/>
          <a:lstStyle/>
          <a:p>
            <a:r>
              <a:rPr lang="en-US" sz="2400" dirty="0"/>
              <a:t>P3 notes</a:t>
            </a:r>
            <a:br>
              <a:rPr lang="en-US" dirty="0"/>
            </a:br>
            <a:r>
              <a:rPr lang="en-US" sz="3600" dirty="0" err="1"/>
              <a:t>RaftNode</a:t>
            </a:r>
            <a:r>
              <a:rPr lang="en-US" sz="3600" dirty="0"/>
              <a:t>: incoming </a:t>
            </a:r>
            <a:r>
              <a:rPr lang="en-US" sz="3600" dirty="0" err="1"/>
              <a:t>RequestVote</a:t>
            </a:r>
            <a:endParaRPr lang="en-US" dirty="0"/>
          </a:p>
        </p:txBody>
      </p:sp>
      <p:sp>
        <p:nvSpPr>
          <p:cNvPr id="3" name="Content Placeholder 2">
            <a:extLst>
              <a:ext uri="{FF2B5EF4-FFF2-40B4-BE49-F238E27FC236}">
                <a16:creationId xmlns:a16="http://schemas.microsoft.com/office/drawing/2014/main" id="{BA9206C2-32E9-1445-8FD3-ABD324AB50FA}"/>
              </a:ext>
            </a:extLst>
          </p:cNvPr>
          <p:cNvSpPr>
            <a:spLocks noGrp="1"/>
          </p:cNvSpPr>
          <p:nvPr>
            <p:ph idx="1"/>
          </p:nvPr>
        </p:nvSpPr>
        <p:spPr>
          <a:xfrm>
            <a:off x="457200" y="1524000"/>
            <a:ext cx="8305800" cy="2317691"/>
          </a:xfrm>
        </p:spPr>
        <p:txBody>
          <a:bodyPr/>
          <a:lstStyle/>
          <a:p>
            <a:r>
              <a:rPr lang="en-US" sz="2400" b="0" dirty="0"/>
              <a:t>This candidate proposes to lead a new term.  OK? </a:t>
            </a:r>
          </a:p>
          <a:p>
            <a:r>
              <a:rPr lang="en-US" sz="2400" dirty="0"/>
              <a:t>Check</a:t>
            </a:r>
            <a:r>
              <a:rPr lang="en-US" sz="2400" b="0" dirty="0"/>
              <a:t>: New term? Have not voted for another in this term? If new, then advance local term, else return term.</a:t>
            </a:r>
          </a:p>
          <a:p>
            <a:r>
              <a:rPr lang="en-US" sz="2400" dirty="0"/>
              <a:t>Check</a:t>
            </a:r>
            <a:r>
              <a:rPr lang="en-US" sz="2400" b="0" dirty="0"/>
              <a:t>: Candidate’s log is at least as up to date as my log?   Return 0 to vote yes, else return term.</a:t>
            </a:r>
          </a:p>
        </p:txBody>
      </p:sp>
      <p:sp>
        <p:nvSpPr>
          <p:cNvPr id="5" name="TextBox 4">
            <a:extLst>
              <a:ext uri="{FF2B5EF4-FFF2-40B4-BE49-F238E27FC236}">
                <a16:creationId xmlns:a16="http://schemas.microsoft.com/office/drawing/2014/main" id="{668E75CD-AD4A-074F-90D8-D3BD44D4F6A7}"/>
              </a:ext>
            </a:extLst>
          </p:cNvPr>
          <p:cNvSpPr txBox="1"/>
          <p:nvPr/>
        </p:nvSpPr>
        <p:spPr>
          <a:xfrm>
            <a:off x="457200" y="4038600"/>
            <a:ext cx="8226425" cy="2308324"/>
          </a:xfrm>
          <a:prstGeom prst="rect">
            <a:avLst/>
          </a:prstGeom>
          <a:solidFill>
            <a:schemeClr val="bg1">
              <a:lumMod val="95000"/>
            </a:schemeClr>
          </a:solidFill>
        </p:spPr>
        <p:txBody>
          <a:bodyPr wrap="square" rtlCol="0">
            <a:spAutoFit/>
          </a:bodyPr>
          <a:lstStyle/>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candidateTerm</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candidate term</a:t>
            </a:r>
          </a:p>
          <a:p>
            <a:pPr marL="742950" marR="0" lvl="1" indent="-28575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 @param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candidateID</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candidate c requesting vote</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lastLogIndex</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index of c’s last log entry</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@param </a:t>
            </a:r>
            <a:r>
              <a:rPr kumimoji="0" lang="en-US" sz="1800" b="1"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lastLogTerm</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term of c’s last log entry</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 </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@return </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0 to vote yes; otherwise term</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b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b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public int </a:t>
            </a:r>
            <a:r>
              <a:rPr kumimoji="0" lang="en-US" sz="1800" b="0" i="0" u="none" strike="noStrike" kern="1200" cap="none" spc="0" normalizeH="0" baseline="0" noProof="0" dirty="0" err="1">
                <a:ln>
                  <a:noFill/>
                </a:ln>
                <a:solidFill>
                  <a:srgbClr val="B5B5B5">
                    <a:lumMod val="50000"/>
                  </a:srgbClr>
                </a:solidFill>
                <a:effectLst/>
                <a:uLnTx/>
                <a:uFillTx/>
                <a:latin typeface="Andale Mono" panose="020B0509000000000004" pitchFamily="49" charset="0"/>
                <a:ea typeface="ＭＳ Ｐゴシック" charset="0"/>
              </a:rPr>
              <a:t>receiveVoteRequest</a:t>
            </a:r>
            <a:r>
              <a:rPr kumimoji="0" lang="en-US" sz="1800" b="0"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r>
              <a:rPr kumimoji="0" lang="en-US" sz="1800" b="1" i="0" u="none" strike="noStrike" kern="1200" cap="none" spc="0" normalizeH="0" baseline="0" noProof="0" dirty="0">
                <a:ln>
                  <a:noFill/>
                </a:ln>
                <a:solidFill>
                  <a:srgbClr val="B5B5B5">
                    <a:lumMod val="50000"/>
                  </a:srgbClr>
                </a:solidFill>
                <a:effectLst/>
                <a:uLnTx/>
                <a:uFillTx/>
                <a:latin typeface="Andale Mono" panose="020B0509000000000004" pitchFamily="49" charset="0"/>
                <a:ea typeface="ＭＳ Ｐゴシック" charset="0"/>
              </a:rPr>
              <a:t>…)</a:t>
            </a:r>
          </a:p>
        </p:txBody>
      </p:sp>
    </p:spTree>
    <p:extLst>
      <p:ext uri="{BB962C8B-B14F-4D97-AF65-F5344CB8AC3E}">
        <p14:creationId xmlns:p14="http://schemas.microsoft.com/office/powerpoint/2010/main" val="350876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8B726-99F3-2D4D-A224-FC9D0CFEB1CD}"/>
              </a:ext>
            </a:extLst>
          </p:cNvPr>
          <p:cNvSpPr>
            <a:spLocks noGrp="1"/>
          </p:cNvSpPr>
          <p:nvPr>
            <p:ph type="title"/>
          </p:nvPr>
        </p:nvSpPr>
        <p:spPr/>
        <p:txBody>
          <a:bodyPr/>
          <a:lstStyle/>
          <a:p>
            <a:r>
              <a:rPr lang="en-US" sz="3600" dirty="0"/>
              <a:t>Replicating a service</a:t>
            </a:r>
          </a:p>
        </p:txBody>
      </p:sp>
      <p:sp>
        <p:nvSpPr>
          <p:cNvPr id="86" name="Content Placeholder 85">
            <a:extLst>
              <a:ext uri="{FF2B5EF4-FFF2-40B4-BE49-F238E27FC236}">
                <a16:creationId xmlns:a16="http://schemas.microsoft.com/office/drawing/2014/main" id="{85702F5B-973F-AC4E-B429-2D1919C0FD6E}"/>
              </a:ext>
            </a:extLst>
          </p:cNvPr>
          <p:cNvSpPr>
            <a:spLocks noGrp="1"/>
          </p:cNvSpPr>
          <p:nvPr>
            <p:ph idx="1"/>
          </p:nvPr>
        </p:nvSpPr>
        <p:spPr>
          <a:xfrm>
            <a:off x="457200" y="1447800"/>
            <a:ext cx="8226425" cy="1143821"/>
          </a:xfrm>
        </p:spPr>
        <p:txBody>
          <a:bodyPr/>
          <a:lstStyle/>
          <a:p>
            <a:r>
              <a:rPr lang="en-US" sz="2400" b="0" dirty="0"/>
              <a:t>Clients send their requests to one server (the leader).</a:t>
            </a:r>
          </a:p>
          <a:p>
            <a:r>
              <a:rPr lang="en-US" sz="2400" b="0" dirty="0"/>
              <a:t>Leader sequences the requests and pushes them to backup replicas (followers) before responding to clients.</a:t>
            </a:r>
          </a:p>
        </p:txBody>
      </p:sp>
      <p:sp>
        <p:nvSpPr>
          <p:cNvPr id="9" name="Rounded Rectangle 5">
            <a:extLst>
              <a:ext uri="{FF2B5EF4-FFF2-40B4-BE49-F238E27FC236}">
                <a16:creationId xmlns:a16="http://schemas.microsoft.com/office/drawing/2014/main" id="{3D2FD9FF-2AB1-F141-826F-E2B1D7413692}"/>
              </a:ext>
            </a:extLst>
          </p:cNvPr>
          <p:cNvSpPr/>
          <p:nvPr/>
        </p:nvSpPr>
        <p:spPr bwMode="auto">
          <a:xfrm rot="5400000">
            <a:off x="6673399" y="4222154"/>
            <a:ext cx="477860" cy="386805"/>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10" name="Oval 9">
            <a:extLst>
              <a:ext uri="{FF2B5EF4-FFF2-40B4-BE49-F238E27FC236}">
                <a16:creationId xmlns:a16="http://schemas.microsoft.com/office/drawing/2014/main" id="{10D696D0-3ED2-0740-B5F8-2333B7829DE7}"/>
              </a:ext>
            </a:extLst>
          </p:cNvPr>
          <p:cNvSpPr/>
          <p:nvPr/>
        </p:nvSpPr>
        <p:spPr bwMode="auto">
          <a:xfrm rot="2621873">
            <a:off x="3672669" y="3681843"/>
            <a:ext cx="803301" cy="74680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cxnSp>
        <p:nvCxnSpPr>
          <p:cNvPr id="11" name="Straight Arrow Connector 10">
            <a:extLst>
              <a:ext uri="{FF2B5EF4-FFF2-40B4-BE49-F238E27FC236}">
                <a16:creationId xmlns:a16="http://schemas.microsoft.com/office/drawing/2014/main" id="{BE1FF486-C077-F046-A8D8-8F0E622CF915}"/>
              </a:ext>
            </a:extLst>
          </p:cNvPr>
          <p:cNvCxnSpPr>
            <a:cxnSpLocks/>
            <a:stCxn id="16" idx="0"/>
          </p:cNvCxnSpPr>
          <p:nvPr/>
        </p:nvCxnSpPr>
        <p:spPr bwMode="auto">
          <a:xfrm>
            <a:off x="4966326" y="4207618"/>
            <a:ext cx="1712133" cy="23893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5" name="Straight Arrow Connector 14">
            <a:extLst>
              <a:ext uri="{FF2B5EF4-FFF2-40B4-BE49-F238E27FC236}">
                <a16:creationId xmlns:a16="http://schemas.microsoft.com/office/drawing/2014/main" id="{306C35A5-E89F-0544-9259-32C7512DE5C8}"/>
              </a:ext>
            </a:extLst>
          </p:cNvPr>
          <p:cNvCxnSpPr>
            <a:cxnSpLocks/>
            <a:stCxn id="16" idx="0"/>
          </p:cNvCxnSpPr>
          <p:nvPr/>
        </p:nvCxnSpPr>
        <p:spPr bwMode="auto">
          <a:xfrm>
            <a:off x="4966326" y="4207618"/>
            <a:ext cx="1905000" cy="59926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6" name="Rounded Rectangle 5">
            <a:extLst>
              <a:ext uri="{FF2B5EF4-FFF2-40B4-BE49-F238E27FC236}">
                <a16:creationId xmlns:a16="http://schemas.microsoft.com/office/drawing/2014/main" id="{26D8C5AA-A43B-4144-B880-53A734373A5A}"/>
              </a:ext>
            </a:extLst>
          </p:cNvPr>
          <p:cNvSpPr/>
          <p:nvPr/>
        </p:nvSpPr>
        <p:spPr bwMode="auto">
          <a:xfrm rot="5400000">
            <a:off x="4533993" y="4014215"/>
            <a:ext cx="477860" cy="386805"/>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pic>
        <p:nvPicPr>
          <p:cNvPr id="19" name="Picture 559" descr="j0431564">
            <a:extLst>
              <a:ext uri="{FF2B5EF4-FFF2-40B4-BE49-F238E27FC236}">
                <a16:creationId xmlns:a16="http://schemas.microsoft.com/office/drawing/2014/main" id="{E9C73738-8CD9-CC40-9184-5E570A6C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809" y="3396985"/>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559" descr="j0431564">
            <a:extLst>
              <a:ext uri="{FF2B5EF4-FFF2-40B4-BE49-F238E27FC236}">
                <a16:creationId xmlns:a16="http://schemas.microsoft.com/office/drawing/2014/main" id="{36554A2E-8B40-9549-997B-C0535D90B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526" y="2971800"/>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Box 4">
            <a:extLst>
              <a:ext uri="{FF2B5EF4-FFF2-40B4-BE49-F238E27FC236}">
                <a16:creationId xmlns:a16="http://schemas.microsoft.com/office/drawing/2014/main" id="{33C189B4-9093-E34B-8172-F5A84C54AA77}"/>
              </a:ext>
            </a:extLst>
          </p:cNvPr>
          <p:cNvSpPr txBox="1">
            <a:spLocks noChangeArrowheads="1"/>
          </p:cNvSpPr>
          <p:nvPr/>
        </p:nvSpPr>
        <p:spPr bwMode="auto">
          <a:xfrm>
            <a:off x="762000" y="3276600"/>
            <a:ext cx="138492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clients</a:t>
            </a:r>
          </a:p>
        </p:txBody>
      </p:sp>
      <p:cxnSp>
        <p:nvCxnSpPr>
          <p:cNvPr id="38" name="Straight Arrow Connector 37">
            <a:extLst>
              <a:ext uri="{FF2B5EF4-FFF2-40B4-BE49-F238E27FC236}">
                <a16:creationId xmlns:a16="http://schemas.microsoft.com/office/drawing/2014/main" id="{F8E64601-4029-0141-8685-BD262F79CD1A}"/>
              </a:ext>
            </a:extLst>
          </p:cNvPr>
          <p:cNvCxnSpPr>
            <a:cxnSpLocks/>
          </p:cNvCxnSpPr>
          <p:nvPr/>
        </p:nvCxnSpPr>
        <p:spPr bwMode="auto">
          <a:xfrm>
            <a:off x="2343047" y="3276600"/>
            <a:ext cx="2096220" cy="94848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2" name="Straight Arrow Connector 41">
            <a:extLst>
              <a:ext uri="{FF2B5EF4-FFF2-40B4-BE49-F238E27FC236}">
                <a16:creationId xmlns:a16="http://schemas.microsoft.com/office/drawing/2014/main" id="{7777F54C-01DE-7345-83D1-C4A78DF02773}"/>
              </a:ext>
            </a:extLst>
          </p:cNvPr>
          <p:cNvCxnSpPr>
            <a:cxnSpLocks/>
            <a:endCxn id="10" idx="7"/>
          </p:cNvCxnSpPr>
          <p:nvPr/>
        </p:nvCxnSpPr>
        <p:spPr bwMode="auto">
          <a:xfrm>
            <a:off x="2495112" y="3676710"/>
            <a:ext cx="1966954" cy="383849"/>
          </a:xfrm>
          <a:prstGeom prst="straightConnector1">
            <a:avLst/>
          </a:prstGeom>
          <a:solidFill>
            <a:srgbClr val="00B8FF"/>
          </a:solidFill>
          <a:ln w="9525" cap="flat" cmpd="sng" algn="ctr">
            <a:solidFill>
              <a:srgbClr val="003367"/>
            </a:solidFill>
            <a:prstDash val="solid"/>
            <a:round/>
            <a:headEnd type="none" w="med" len="med"/>
            <a:tailEnd type="arrow"/>
          </a:ln>
          <a:effectLst/>
        </p:spPr>
      </p:cxnSp>
      <p:grpSp>
        <p:nvGrpSpPr>
          <p:cNvPr id="83" name="Group 82">
            <a:extLst>
              <a:ext uri="{FF2B5EF4-FFF2-40B4-BE49-F238E27FC236}">
                <a16:creationId xmlns:a16="http://schemas.microsoft.com/office/drawing/2014/main" id="{0904224F-34D0-7041-BBCF-D95AB650A600}"/>
              </a:ext>
            </a:extLst>
          </p:cNvPr>
          <p:cNvGrpSpPr/>
          <p:nvPr/>
        </p:nvGrpSpPr>
        <p:grpSpPr>
          <a:xfrm>
            <a:off x="2329896" y="3081202"/>
            <a:ext cx="2103030" cy="3243397"/>
            <a:chOff x="2087970" y="2090603"/>
            <a:chExt cx="2103030" cy="2743200"/>
          </a:xfrm>
        </p:grpSpPr>
        <p:cxnSp>
          <p:nvCxnSpPr>
            <p:cNvPr id="36" name="Straight Connector 35">
              <a:extLst>
                <a:ext uri="{FF2B5EF4-FFF2-40B4-BE49-F238E27FC236}">
                  <a16:creationId xmlns:a16="http://schemas.microsoft.com/office/drawing/2014/main" id="{4158BF9F-9C2A-BB4C-A354-715CBA1C98A0}"/>
                </a:ext>
              </a:extLst>
            </p:cNvPr>
            <p:cNvCxnSpPr>
              <a:cxnSpLocks/>
            </p:cNvCxnSpPr>
            <p:nvPr/>
          </p:nvCxnSpPr>
          <p:spPr bwMode="auto">
            <a:xfrm>
              <a:off x="2087970" y="2090603"/>
              <a:ext cx="0" cy="2743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00BF14C5-7059-9A43-9EFE-9B3C076BD600}"/>
                </a:ext>
              </a:extLst>
            </p:cNvPr>
            <p:cNvCxnSpPr>
              <a:cxnSpLocks/>
            </p:cNvCxnSpPr>
            <p:nvPr/>
          </p:nvCxnSpPr>
          <p:spPr bwMode="auto">
            <a:xfrm flipH="1">
              <a:off x="4184028" y="2090603"/>
              <a:ext cx="6972" cy="2743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19035E64-A3B4-F748-A975-1521064E1EA2}"/>
                </a:ext>
              </a:extLst>
            </p:cNvPr>
            <p:cNvCxnSpPr>
              <a:cxnSpLocks/>
            </p:cNvCxnSpPr>
            <p:nvPr/>
          </p:nvCxnSpPr>
          <p:spPr bwMode="auto">
            <a:xfrm>
              <a:off x="2240370" y="2090603"/>
              <a:ext cx="0" cy="2743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sp>
        <p:nvSpPr>
          <p:cNvPr id="52" name="TextBox 4">
            <a:extLst>
              <a:ext uri="{FF2B5EF4-FFF2-40B4-BE49-F238E27FC236}">
                <a16:creationId xmlns:a16="http://schemas.microsoft.com/office/drawing/2014/main" id="{F35B60B8-9051-7D4D-B678-2FCABC6DB921}"/>
              </a:ext>
            </a:extLst>
          </p:cNvPr>
          <p:cNvSpPr txBox="1">
            <a:spLocks noChangeArrowheads="1"/>
          </p:cNvSpPr>
          <p:nvPr/>
        </p:nvSpPr>
        <p:spPr bwMode="auto">
          <a:xfrm>
            <a:off x="2868851" y="3212789"/>
            <a:ext cx="122172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“Jump!”</a:t>
            </a:r>
          </a:p>
        </p:txBody>
      </p:sp>
      <p:sp>
        <p:nvSpPr>
          <p:cNvPr id="53" name="TextBox 4">
            <a:extLst>
              <a:ext uri="{FF2B5EF4-FFF2-40B4-BE49-F238E27FC236}">
                <a16:creationId xmlns:a16="http://schemas.microsoft.com/office/drawing/2014/main" id="{90AE4C4D-1F65-1E43-A901-CB10909EE818}"/>
              </a:ext>
            </a:extLst>
          </p:cNvPr>
          <p:cNvSpPr txBox="1">
            <a:spLocks noChangeArrowheads="1"/>
          </p:cNvSpPr>
          <p:nvPr/>
        </p:nvSpPr>
        <p:spPr bwMode="auto">
          <a:xfrm>
            <a:off x="2564051" y="3867090"/>
            <a:ext cx="10306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“Kick!”</a:t>
            </a:r>
          </a:p>
        </p:txBody>
      </p:sp>
      <p:sp>
        <p:nvSpPr>
          <p:cNvPr id="56" name="TextBox 4">
            <a:extLst>
              <a:ext uri="{FF2B5EF4-FFF2-40B4-BE49-F238E27FC236}">
                <a16:creationId xmlns:a16="http://schemas.microsoft.com/office/drawing/2014/main" id="{C0F70BC7-DEE4-8C41-9F3F-87D3AAA97FD4}"/>
              </a:ext>
            </a:extLst>
          </p:cNvPr>
          <p:cNvSpPr txBox="1">
            <a:spLocks noChangeArrowheads="1"/>
          </p:cNvSpPr>
          <p:nvPr/>
        </p:nvSpPr>
        <p:spPr bwMode="auto">
          <a:xfrm>
            <a:off x="4473393" y="3439334"/>
            <a:ext cx="292762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“Kick first, then Jump.”</a:t>
            </a:r>
          </a:p>
        </p:txBody>
      </p:sp>
      <p:sp>
        <p:nvSpPr>
          <p:cNvPr id="61" name="Rounded Rectangle 5">
            <a:extLst>
              <a:ext uri="{FF2B5EF4-FFF2-40B4-BE49-F238E27FC236}">
                <a16:creationId xmlns:a16="http://schemas.microsoft.com/office/drawing/2014/main" id="{FEE4400C-1A58-C843-98BA-A71B1D809533}"/>
              </a:ext>
            </a:extLst>
          </p:cNvPr>
          <p:cNvSpPr/>
          <p:nvPr/>
        </p:nvSpPr>
        <p:spPr bwMode="auto">
          <a:xfrm rot="5400000">
            <a:off x="6825799" y="4603154"/>
            <a:ext cx="477860" cy="386805"/>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cxnSp>
        <p:nvCxnSpPr>
          <p:cNvPr id="66" name="Straight Arrow Connector 65">
            <a:extLst>
              <a:ext uri="{FF2B5EF4-FFF2-40B4-BE49-F238E27FC236}">
                <a16:creationId xmlns:a16="http://schemas.microsoft.com/office/drawing/2014/main" id="{19BD8700-F82F-4147-8A76-D6BB54FF6AD8}"/>
              </a:ext>
            </a:extLst>
          </p:cNvPr>
          <p:cNvCxnSpPr>
            <a:cxnSpLocks/>
          </p:cNvCxnSpPr>
          <p:nvPr/>
        </p:nvCxnSpPr>
        <p:spPr bwMode="auto">
          <a:xfrm flipH="1">
            <a:off x="4473393" y="4848318"/>
            <a:ext cx="2163528" cy="333282"/>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74" name="Straight Arrow Connector 73">
            <a:extLst>
              <a:ext uri="{FF2B5EF4-FFF2-40B4-BE49-F238E27FC236}">
                <a16:creationId xmlns:a16="http://schemas.microsoft.com/office/drawing/2014/main" id="{ADC36801-225F-2544-8A23-DAA4AB0938A8}"/>
              </a:ext>
            </a:extLst>
          </p:cNvPr>
          <p:cNvCxnSpPr>
            <a:cxnSpLocks/>
          </p:cNvCxnSpPr>
          <p:nvPr/>
        </p:nvCxnSpPr>
        <p:spPr bwMode="auto">
          <a:xfrm flipH="1">
            <a:off x="4432926" y="5000718"/>
            <a:ext cx="2163528" cy="333282"/>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75" name="TextBox 4">
            <a:extLst>
              <a:ext uri="{FF2B5EF4-FFF2-40B4-BE49-F238E27FC236}">
                <a16:creationId xmlns:a16="http://schemas.microsoft.com/office/drawing/2014/main" id="{1E5B8CD4-4D50-B947-990C-C9F44E92DED9}"/>
              </a:ext>
            </a:extLst>
          </p:cNvPr>
          <p:cNvSpPr txBox="1">
            <a:spLocks noChangeArrowheads="1"/>
          </p:cNvSpPr>
          <p:nvPr/>
        </p:nvSpPr>
        <p:spPr bwMode="auto">
          <a:xfrm>
            <a:off x="4734961" y="4614849"/>
            <a:ext cx="106463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“Done.”</a:t>
            </a:r>
          </a:p>
        </p:txBody>
      </p:sp>
      <p:cxnSp>
        <p:nvCxnSpPr>
          <p:cNvPr id="76" name="Straight Arrow Connector 75">
            <a:extLst>
              <a:ext uri="{FF2B5EF4-FFF2-40B4-BE49-F238E27FC236}">
                <a16:creationId xmlns:a16="http://schemas.microsoft.com/office/drawing/2014/main" id="{C36E8D8E-C27B-684B-8F52-06951FB0226F}"/>
              </a:ext>
            </a:extLst>
          </p:cNvPr>
          <p:cNvCxnSpPr>
            <a:cxnSpLocks/>
          </p:cNvCxnSpPr>
          <p:nvPr/>
        </p:nvCxnSpPr>
        <p:spPr bwMode="auto">
          <a:xfrm flipH="1">
            <a:off x="2495112" y="5457918"/>
            <a:ext cx="1932009" cy="247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77" name="Straight Arrow Connector 76">
            <a:extLst>
              <a:ext uri="{FF2B5EF4-FFF2-40B4-BE49-F238E27FC236}">
                <a16:creationId xmlns:a16="http://schemas.microsoft.com/office/drawing/2014/main" id="{795F3134-CF64-C444-8124-8B3164188C5B}"/>
              </a:ext>
            </a:extLst>
          </p:cNvPr>
          <p:cNvCxnSpPr>
            <a:cxnSpLocks/>
          </p:cNvCxnSpPr>
          <p:nvPr/>
        </p:nvCxnSpPr>
        <p:spPr bwMode="auto">
          <a:xfrm flipH="1">
            <a:off x="2350408" y="5610318"/>
            <a:ext cx="2036246" cy="27789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84" name="TextBox 4">
            <a:extLst>
              <a:ext uri="{FF2B5EF4-FFF2-40B4-BE49-F238E27FC236}">
                <a16:creationId xmlns:a16="http://schemas.microsoft.com/office/drawing/2014/main" id="{FEB9E896-67E1-F042-8169-939005107588}"/>
              </a:ext>
            </a:extLst>
          </p:cNvPr>
          <p:cNvSpPr txBox="1">
            <a:spLocks noChangeArrowheads="1"/>
          </p:cNvSpPr>
          <p:nvPr/>
        </p:nvSpPr>
        <p:spPr bwMode="auto">
          <a:xfrm>
            <a:off x="2527926" y="5086290"/>
            <a:ext cx="193200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“Kick is done.”</a:t>
            </a:r>
          </a:p>
        </p:txBody>
      </p:sp>
      <p:sp>
        <p:nvSpPr>
          <p:cNvPr id="85" name="TextBox 4">
            <a:extLst>
              <a:ext uri="{FF2B5EF4-FFF2-40B4-BE49-F238E27FC236}">
                <a16:creationId xmlns:a16="http://schemas.microsoft.com/office/drawing/2014/main" id="{65DD8495-FE53-C749-BD0E-EE0E916CC0DF}"/>
              </a:ext>
            </a:extLst>
          </p:cNvPr>
          <p:cNvSpPr txBox="1">
            <a:spLocks noChangeArrowheads="1"/>
          </p:cNvSpPr>
          <p:nvPr/>
        </p:nvSpPr>
        <p:spPr bwMode="auto">
          <a:xfrm>
            <a:off x="2527926" y="5867400"/>
            <a:ext cx="193200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000" dirty="0">
                <a:solidFill>
                  <a:srgbClr val="003367"/>
                </a:solidFill>
              </a:rPr>
              <a:t>“Jump is done.”</a:t>
            </a:r>
          </a:p>
        </p:txBody>
      </p:sp>
      <p:sp>
        <p:nvSpPr>
          <p:cNvPr id="88" name="Rectangle 87">
            <a:extLst>
              <a:ext uri="{FF2B5EF4-FFF2-40B4-BE49-F238E27FC236}">
                <a16:creationId xmlns:a16="http://schemas.microsoft.com/office/drawing/2014/main" id="{8C27D676-BCC9-574B-9792-E28C99A87C44}"/>
              </a:ext>
            </a:extLst>
          </p:cNvPr>
          <p:cNvSpPr/>
          <p:nvPr/>
        </p:nvSpPr>
        <p:spPr>
          <a:xfrm>
            <a:off x="2537471" y="4764550"/>
            <a:ext cx="1245500" cy="400110"/>
          </a:xfrm>
          <a:prstGeom prst="rect">
            <a:avLst/>
          </a:prstGeom>
        </p:spPr>
        <p:txBody>
          <a:bodyPr wrap="square">
            <a:spAutoFit/>
          </a:bodyPr>
          <a:lstStyle/>
          <a:p>
            <a:r>
              <a:rPr lang="en-US" sz="2000" b="1" dirty="0">
                <a:solidFill>
                  <a:srgbClr val="00264D"/>
                </a:solidFill>
              </a:rPr>
              <a:t>Commit:</a:t>
            </a:r>
            <a:endParaRPr lang="en-US" sz="2000" dirty="0">
              <a:solidFill>
                <a:srgbClr val="00264D"/>
              </a:solidFill>
            </a:endParaRPr>
          </a:p>
        </p:txBody>
      </p:sp>
    </p:spTree>
    <p:extLst>
      <p:ext uri="{BB962C8B-B14F-4D97-AF65-F5344CB8AC3E}">
        <p14:creationId xmlns:p14="http://schemas.microsoft.com/office/powerpoint/2010/main" val="380872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DAD42-A2B8-C647-B151-5B0E40819A07}"/>
              </a:ext>
            </a:extLst>
          </p:cNvPr>
          <p:cNvSpPr>
            <a:spLocks noGrp="1"/>
          </p:cNvSpPr>
          <p:nvPr>
            <p:ph type="title"/>
          </p:nvPr>
        </p:nvSpPr>
        <p:spPr/>
        <p:txBody>
          <a:bodyPr/>
          <a:lstStyle/>
          <a:p>
            <a:r>
              <a:rPr lang="en-US" dirty="0"/>
              <a:t>Failover: replace a failed leader</a:t>
            </a:r>
          </a:p>
        </p:txBody>
      </p:sp>
      <p:grpSp>
        <p:nvGrpSpPr>
          <p:cNvPr id="5" name="Group 4">
            <a:extLst>
              <a:ext uri="{FF2B5EF4-FFF2-40B4-BE49-F238E27FC236}">
                <a16:creationId xmlns:a16="http://schemas.microsoft.com/office/drawing/2014/main" id="{A8E49F14-AFD2-604F-A04D-6C673C8F6C8B}"/>
              </a:ext>
            </a:extLst>
          </p:cNvPr>
          <p:cNvGrpSpPr/>
          <p:nvPr/>
        </p:nvGrpSpPr>
        <p:grpSpPr>
          <a:xfrm>
            <a:off x="1739274" y="1752600"/>
            <a:ext cx="1340635" cy="1225062"/>
            <a:chOff x="3180272" y="2514600"/>
            <a:chExt cx="2001328" cy="1828798"/>
          </a:xfrm>
        </p:grpSpPr>
        <p:sp>
          <p:nvSpPr>
            <p:cNvPr id="6" name="Rounded Rectangle 5">
              <a:extLst>
                <a:ext uri="{FF2B5EF4-FFF2-40B4-BE49-F238E27FC236}">
                  <a16:creationId xmlns:a16="http://schemas.microsoft.com/office/drawing/2014/main" id="{E8D3B3BA-96C9-9D46-8466-614CF7A67885}"/>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6">
              <a:extLst>
                <a:ext uri="{FF2B5EF4-FFF2-40B4-BE49-F238E27FC236}">
                  <a16:creationId xmlns:a16="http://schemas.microsoft.com/office/drawing/2014/main" id="{CBBDA76E-5C2C-6146-8F78-0D0E474FDF0B}"/>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D7BCF84F-0BBA-DF46-8ABA-D6131996FDE2}"/>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Rounded Rectangle 5">
              <a:extLst>
                <a:ext uri="{FF2B5EF4-FFF2-40B4-BE49-F238E27FC236}">
                  <a16:creationId xmlns:a16="http://schemas.microsoft.com/office/drawing/2014/main" id="{921912D1-509D-4C43-B405-658316F2D90A}"/>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0" name="Oval 9">
              <a:extLst>
                <a:ext uri="{FF2B5EF4-FFF2-40B4-BE49-F238E27FC236}">
                  <a16:creationId xmlns:a16="http://schemas.microsoft.com/office/drawing/2014/main" id="{88735D89-3936-A841-B7F0-7756B4C7A1E7}"/>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1" name="Straight Arrow Connector 10">
              <a:extLst>
                <a:ext uri="{FF2B5EF4-FFF2-40B4-BE49-F238E27FC236}">
                  <a16:creationId xmlns:a16="http://schemas.microsoft.com/office/drawing/2014/main" id="{6D8BC2E3-E14D-A94E-B3CC-799E31B2DB4B}"/>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18B2DE42-F647-074D-9975-19D8B7EE190D}"/>
                </a:ext>
              </a:extLst>
            </p:cNvPr>
            <p:cNvCxnSpPr>
              <a:endCxn id="6"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7569460C-CD4E-F341-8B0C-AA2AAEED0089}"/>
                </a:ext>
              </a:extLst>
            </p:cNvPr>
            <p:cNvCxnSpPr>
              <a:endCxn id="7"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 name="Oval 13">
              <a:extLst>
                <a:ext uri="{FF2B5EF4-FFF2-40B4-BE49-F238E27FC236}">
                  <a16:creationId xmlns:a16="http://schemas.microsoft.com/office/drawing/2014/main" id="{4AA190A5-3C2E-C74B-9F21-6C53D2AF2248}"/>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5" name="Straight Arrow Connector 14">
              <a:extLst>
                <a:ext uri="{FF2B5EF4-FFF2-40B4-BE49-F238E27FC236}">
                  <a16:creationId xmlns:a16="http://schemas.microsoft.com/office/drawing/2014/main" id="{CA03FD0B-CA29-F64E-86C5-2F5BEF1A287C}"/>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6" name="Rounded Rectangle 5">
              <a:extLst>
                <a:ext uri="{FF2B5EF4-FFF2-40B4-BE49-F238E27FC236}">
                  <a16:creationId xmlns:a16="http://schemas.microsoft.com/office/drawing/2014/main" id="{D4CA69CC-A35E-CE46-80AC-0643D0102838}"/>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grpSp>
        <p:nvGrpSpPr>
          <p:cNvPr id="32" name="Group 31">
            <a:extLst>
              <a:ext uri="{FF2B5EF4-FFF2-40B4-BE49-F238E27FC236}">
                <a16:creationId xmlns:a16="http://schemas.microsoft.com/office/drawing/2014/main" id="{35C51A68-4954-D64A-8E14-3B3DF52228B1}"/>
              </a:ext>
            </a:extLst>
          </p:cNvPr>
          <p:cNvGrpSpPr/>
          <p:nvPr/>
        </p:nvGrpSpPr>
        <p:grpSpPr>
          <a:xfrm>
            <a:off x="1739274" y="3499338"/>
            <a:ext cx="1340635" cy="1225062"/>
            <a:chOff x="3180272" y="2514600"/>
            <a:chExt cx="2001328" cy="1828798"/>
          </a:xfrm>
        </p:grpSpPr>
        <p:sp>
          <p:nvSpPr>
            <p:cNvPr id="33" name="Rounded Rectangle 32">
              <a:extLst>
                <a:ext uri="{FF2B5EF4-FFF2-40B4-BE49-F238E27FC236}">
                  <a16:creationId xmlns:a16="http://schemas.microsoft.com/office/drawing/2014/main" id="{FA32F476-AACB-2745-B2F0-9EE3AF2AACCF}"/>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4" name="Rounded Rectangle 33">
              <a:extLst>
                <a:ext uri="{FF2B5EF4-FFF2-40B4-BE49-F238E27FC236}">
                  <a16:creationId xmlns:a16="http://schemas.microsoft.com/office/drawing/2014/main" id="{68487039-E273-B54A-9147-1E04242005C9}"/>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5" name="Rounded Rectangle 5">
              <a:extLst>
                <a:ext uri="{FF2B5EF4-FFF2-40B4-BE49-F238E27FC236}">
                  <a16:creationId xmlns:a16="http://schemas.microsoft.com/office/drawing/2014/main" id="{4463F288-53B7-7E4B-A669-490B8A127D32}"/>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6" name="Rounded Rectangle 5">
              <a:extLst>
                <a:ext uri="{FF2B5EF4-FFF2-40B4-BE49-F238E27FC236}">
                  <a16:creationId xmlns:a16="http://schemas.microsoft.com/office/drawing/2014/main" id="{5B5818BF-764D-A544-8421-66DF278169D4}"/>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7" name="Oval 36">
              <a:extLst>
                <a:ext uri="{FF2B5EF4-FFF2-40B4-BE49-F238E27FC236}">
                  <a16:creationId xmlns:a16="http://schemas.microsoft.com/office/drawing/2014/main" id="{1D4FB494-C9B9-A94E-80AF-962D266487E9}"/>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38" name="Straight Arrow Connector 37">
              <a:extLst>
                <a:ext uri="{FF2B5EF4-FFF2-40B4-BE49-F238E27FC236}">
                  <a16:creationId xmlns:a16="http://schemas.microsoft.com/office/drawing/2014/main" id="{A4BA7EF1-414C-674C-A6F8-817C4AD4FABC}"/>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9" name="Straight Arrow Connector 38">
              <a:extLst>
                <a:ext uri="{FF2B5EF4-FFF2-40B4-BE49-F238E27FC236}">
                  <a16:creationId xmlns:a16="http://schemas.microsoft.com/office/drawing/2014/main" id="{E44895DE-AB79-4B45-B40C-87D9968F0D69}"/>
                </a:ext>
              </a:extLst>
            </p:cNvPr>
            <p:cNvCxnSpPr>
              <a:endCxn id="33"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0" name="Straight Arrow Connector 39">
              <a:extLst>
                <a:ext uri="{FF2B5EF4-FFF2-40B4-BE49-F238E27FC236}">
                  <a16:creationId xmlns:a16="http://schemas.microsoft.com/office/drawing/2014/main" id="{757C970A-8D2F-8748-8D81-FF7D78939E18}"/>
                </a:ext>
              </a:extLst>
            </p:cNvPr>
            <p:cNvCxnSpPr>
              <a:endCxn id="34"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1" name="Oval 40">
              <a:extLst>
                <a:ext uri="{FF2B5EF4-FFF2-40B4-BE49-F238E27FC236}">
                  <a16:creationId xmlns:a16="http://schemas.microsoft.com/office/drawing/2014/main" id="{7823349D-3F06-A04A-BD80-A9796B27E7AC}"/>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42" name="Straight Arrow Connector 41">
              <a:extLst>
                <a:ext uri="{FF2B5EF4-FFF2-40B4-BE49-F238E27FC236}">
                  <a16:creationId xmlns:a16="http://schemas.microsoft.com/office/drawing/2014/main" id="{69FD642C-BDEC-484B-8131-7F57556E8DFE}"/>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3" name="Rounded Rectangle 5">
              <a:extLst>
                <a:ext uri="{FF2B5EF4-FFF2-40B4-BE49-F238E27FC236}">
                  <a16:creationId xmlns:a16="http://schemas.microsoft.com/office/drawing/2014/main" id="{6372285A-D19C-B34A-99AA-834466F7E94A}"/>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45" name="Rounded Rectangle 44">
            <a:extLst>
              <a:ext uri="{FF2B5EF4-FFF2-40B4-BE49-F238E27FC236}">
                <a16:creationId xmlns:a16="http://schemas.microsoft.com/office/drawing/2014/main" id="{F6B1DC3E-4785-474A-95D8-4505230B099B}"/>
              </a:ext>
            </a:extLst>
          </p:cNvPr>
          <p:cNvSpPr/>
          <p:nvPr/>
        </p:nvSpPr>
        <p:spPr bwMode="auto">
          <a:xfrm>
            <a:off x="2280683" y="525193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6" name="Rounded Rectangle 45">
            <a:extLst>
              <a:ext uri="{FF2B5EF4-FFF2-40B4-BE49-F238E27FC236}">
                <a16:creationId xmlns:a16="http://schemas.microsoft.com/office/drawing/2014/main" id="{3FD4D5D9-A757-354A-BDE0-C2AA06A6E6E2}"/>
              </a:ext>
            </a:extLst>
          </p:cNvPr>
          <p:cNvSpPr/>
          <p:nvPr/>
        </p:nvSpPr>
        <p:spPr bwMode="auto">
          <a:xfrm>
            <a:off x="2770532" y="561109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7" name="Rounded Rectangle 5">
            <a:extLst>
              <a:ext uri="{FF2B5EF4-FFF2-40B4-BE49-F238E27FC236}">
                <a16:creationId xmlns:a16="http://schemas.microsoft.com/office/drawing/2014/main" id="{E1619468-B7D4-F848-AB57-271238853C32}"/>
              </a:ext>
            </a:extLst>
          </p:cNvPr>
          <p:cNvSpPr/>
          <p:nvPr/>
        </p:nvSpPr>
        <p:spPr bwMode="auto">
          <a:xfrm>
            <a:off x="2564281" y="6149844"/>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8" name="Rounded Rectangle 5">
            <a:extLst>
              <a:ext uri="{FF2B5EF4-FFF2-40B4-BE49-F238E27FC236}">
                <a16:creationId xmlns:a16="http://schemas.microsoft.com/office/drawing/2014/main" id="{4694EAD5-DFD7-EF40-A604-4101D1EBA233}"/>
              </a:ext>
            </a:extLst>
          </p:cNvPr>
          <p:cNvSpPr/>
          <p:nvPr/>
        </p:nvSpPr>
        <p:spPr bwMode="auto">
          <a:xfrm>
            <a:off x="1739274" y="5611098"/>
            <a:ext cx="309377" cy="269371"/>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9" name="Oval 48">
            <a:extLst>
              <a:ext uri="{FF2B5EF4-FFF2-40B4-BE49-F238E27FC236}">
                <a16:creationId xmlns:a16="http://schemas.microsoft.com/office/drawing/2014/main" id="{C1671B7E-5CE3-054D-8CCA-E19E79EDF2A2}"/>
              </a:ext>
            </a:extLst>
          </p:cNvPr>
          <p:cNvSpPr/>
          <p:nvPr/>
        </p:nvSpPr>
        <p:spPr bwMode="auto">
          <a:xfrm>
            <a:off x="1854847" y="5956926"/>
            <a:ext cx="520074" cy="520074"/>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51" name="Straight Arrow Connector 50">
            <a:extLst>
              <a:ext uri="{FF2B5EF4-FFF2-40B4-BE49-F238E27FC236}">
                <a16:creationId xmlns:a16="http://schemas.microsoft.com/office/drawing/2014/main" id="{37701851-9675-2248-8880-477DCCAF6509}"/>
              </a:ext>
            </a:extLst>
          </p:cNvPr>
          <p:cNvCxnSpPr>
            <a:cxnSpLocks/>
            <a:stCxn id="48" idx="3"/>
            <a:endCxn id="45" idx="2"/>
          </p:cNvCxnSpPr>
          <p:nvPr/>
        </p:nvCxnSpPr>
        <p:spPr bwMode="auto">
          <a:xfrm flipV="1">
            <a:off x="2048651" y="5521309"/>
            <a:ext cx="386721" cy="22447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2" name="Straight Arrow Connector 51">
            <a:extLst>
              <a:ext uri="{FF2B5EF4-FFF2-40B4-BE49-F238E27FC236}">
                <a16:creationId xmlns:a16="http://schemas.microsoft.com/office/drawing/2014/main" id="{E831B3D6-8686-6B4C-8C1D-FB557FB51E66}"/>
              </a:ext>
            </a:extLst>
          </p:cNvPr>
          <p:cNvCxnSpPr>
            <a:cxnSpLocks/>
            <a:stCxn id="48" idx="3"/>
            <a:endCxn id="46" idx="1"/>
          </p:cNvCxnSpPr>
          <p:nvPr/>
        </p:nvCxnSpPr>
        <p:spPr bwMode="auto">
          <a:xfrm>
            <a:off x="2048651" y="5745784"/>
            <a:ext cx="721881"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4" name="Straight Arrow Connector 53">
            <a:extLst>
              <a:ext uri="{FF2B5EF4-FFF2-40B4-BE49-F238E27FC236}">
                <a16:creationId xmlns:a16="http://schemas.microsoft.com/office/drawing/2014/main" id="{DB114F19-E4B3-9246-AEA6-AFA128BB615F}"/>
              </a:ext>
            </a:extLst>
          </p:cNvPr>
          <p:cNvCxnSpPr>
            <a:cxnSpLocks/>
            <a:stCxn id="48" idx="3"/>
          </p:cNvCxnSpPr>
          <p:nvPr/>
        </p:nvCxnSpPr>
        <p:spPr bwMode="auto">
          <a:xfrm>
            <a:off x="2048651" y="5745784"/>
            <a:ext cx="507331" cy="424951"/>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7" name="Text Box 41">
            <a:extLst>
              <a:ext uri="{FF2B5EF4-FFF2-40B4-BE49-F238E27FC236}">
                <a16:creationId xmlns:a16="http://schemas.microsoft.com/office/drawing/2014/main" id="{B33D35EB-759F-2648-B338-4157DD2CD0C3}"/>
              </a:ext>
            </a:extLst>
          </p:cNvPr>
          <p:cNvSpPr txBox="1">
            <a:spLocks noChangeArrowheads="1"/>
          </p:cNvSpPr>
          <p:nvPr/>
        </p:nvSpPr>
        <p:spPr bwMode="auto">
          <a:xfrm>
            <a:off x="1831210" y="4155337"/>
            <a:ext cx="561372"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C0000"/>
                </a:solidFill>
                <a:effectLst/>
                <a:uLnTx/>
                <a:uFillTx/>
                <a:latin typeface="Arial" charset="0"/>
                <a:ea typeface="ＭＳ Ｐゴシック" charset="0"/>
              </a:rPr>
              <a:t>X</a:t>
            </a:r>
          </a:p>
        </p:txBody>
      </p:sp>
      <p:cxnSp>
        <p:nvCxnSpPr>
          <p:cNvPr id="60" name="Straight Connector 59">
            <a:extLst>
              <a:ext uri="{FF2B5EF4-FFF2-40B4-BE49-F238E27FC236}">
                <a16:creationId xmlns:a16="http://schemas.microsoft.com/office/drawing/2014/main" id="{52ED4706-2F08-A44D-ABAE-5B6E5E88AEC6}"/>
              </a:ext>
            </a:extLst>
          </p:cNvPr>
          <p:cNvCxnSpPr>
            <a:cxnSpLocks/>
          </p:cNvCxnSpPr>
          <p:nvPr/>
        </p:nvCxnSpPr>
        <p:spPr bwMode="auto">
          <a:xfrm>
            <a:off x="0" y="3200400"/>
            <a:ext cx="914400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F39C21A8-ECD7-0A44-8B2C-A327DAD5FDD1}"/>
              </a:ext>
            </a:extLst>
          </p:cNvPr>
          <p:cNvCxnSpPr>
            <a:cxnSpLocks/>
          </p:cNvCxnSpPr>
          <p:nvPr/>
        </p:nvCxnSpPr>
        <p:spPr bwMode="auto">
          <a:xfrm>
            <a:off x="0" y="4953000"/>
            <a:ext cx="914400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EE794E53-D4CC-3341-BBC6-9CB61C4CFBE5}"/>
              </a:ext>
            </a:extLst>
          </p:cNvPr>
          <p:cNvCxnSpPr>
            <a:cxnSpLocks/>
          </p:cNvCxnSpPr>
          <p:nvPr/>
        </p:nvCxnSpPr>
        <p:spPr bwMode="auto">
          <a:xfrm>
            <a:off x="0" y="1447800"/>
            <a:ext cx="9144000" cy="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5" name="TextBox 4">
            <a:extLst>
              <a:ext uri="{FF2B5EF4-FFF2-40B4-BE49-F238E27FC236}">
                <a16:creationId xmlns:a16="http://schemas.microsoft.com/office/drawing/2014/main" id="{2AE835F8-FBF9-F446-99AC-83797B28AB88}"/>
              </a:ext>
            </a:extLst>
          </p:cNvPr>
          <p:cNvSpPr txBox="1">
            <a:spLocks noChangeArrowheads="1"/>
          </p:cNvSpPr>
          <p:nvPr/>
        </p:nvSpPr>
        <p:spPr bwMode="auto">
          <a:xfrm>
            <a:off x="3465828" y="1569184"/>
            <a:ext cx="5525772"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1. A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leader</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(primary) server receives requests, sequences them, and passes them to one or more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followers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All execute the requests in order, but only the leader responds to clients.</a:t>
            </a:r>
          </a:p>
        </p:txBody>
      </p:sp>
      <p:sp>
        <p:nvSpPr>
          <p:cNvPr id="66" name="TextBox 4">
            <a:extLst>
              <a:ext uri="{FF2B5EF4-FFF2-40B4-BE49-F238E27FC236}">
                <a16:creationId xmlns:a16="http://schemas.microsoft.com/office/drawing/2014/main" id="{4E34C262-B2FC-1D46-AD48-3A272DFA6F2D}"/>
              </a:ext>
            </a:extLst>
          </p:cNvPr>
          <p:cNvSpPr txBox="1">
            <a:spLocks noChangeArrowheads="1"/>
          </p:cNvSpPr>
          <p:nvPr/>
        </p:nvSpPr>
        <p:spPr bwMode="auto">
          <a:xfrm>
            <a:off x="3491874" y="3276600"/>
            <a:ext cx="5525772"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2. If the leader fails, others detect the failure by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timeout</a:t>
            </a:r>
            <a:r>
              <a:rPr lang="en-US" sz="2000" dirty="0">
                <a:solidFill>
                  <a:srgbClr val="003367"/>
                </a:solidFill>
              </a:rPr>
              <a:t> (a “lease” expires).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 follower is designated as the new primary.  It has “the same” state as the failed leader and is “indistinguishable”.  </a:t>
            </a:r>
          </a:p>
        </p:txBody>
      </p:sp>
      <p:sp>
        <p:nvSpPr>
          <p:cNvPr id="67" name="TextBox 4">
            <a:extLst>
              <a:ext uri="{FF2B5EF4-FFF2-40B4-BE49-F238E27FC236}">
                <a16:creationId xmlns:a16="http://schemas.microsoft.com/office/drawing/2014/main" id="{269AACC3-E74A-214D-8C8D-47E3C247062A}"/>
              </a:ext>
            </a:extLst>
          </p:cNvPr>
          <p:cNvSpPr txBox="1">
            <a:spLocks noChangeArrowheads="1"/>
          </p:cNvSpPr>
          <p:nvPr/>
        </p:nvSpPr>
        <p:spPr bwMode="auto">
          <a:xfrm>
            <a:off x="3491874" y="5229761"/>
            <a:ext cx="5525772"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3. Each client finds and connects to the new leader, and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retransmits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any pending RPCs.  The leader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filters duplicates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and continues from where the old leader left off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failover</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68" name="AutoShape 93">
            <a:extLst>
              <a:ext uri="{FF2B5EF4-FFF2-40B4-BE49-F238E27FC236}">
                <a16:creationId xmlns:a16="http://schemas.microsoft.com/office/drawing/2014/main" id="{4AE22AF0-63F0-D349-9E62-CFD77E797E65}"/>
              </a:ext>
            </a:extLst>
          </p:cNvPr>
          <p:cNvSpPr>
            <a:spLocks noChangeArrowheads="1"/>
          </p:cNvSpPr>
          <p:nvPr/>
        </p:nvSpPr>
        <p:spPr bwMode="auto">
          <a:xfrm rot="-5400000">
            <a:off x="1420218" y="2504451"/>
            <a:ext cx="270438" cy="520074"/>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pic>
        <p:nvPicPr>
          <p:cNvPr id="70" name="Picture 559" descr="j0431564">
            <a:extLst>
              <a:ext uri="{FF2B5EF4-FFF2-40B4-BE49-F238E27FC236}">
                <a16:creationId xmlns:a16="http://schemas.microsoft.com/office/drawing/2014/main" id="{F857E549-6F71-1F40-9563-D14D02FB3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 name="Picture 559" descr="j0431564">
            <a:extLst>
              <a:ext uri="{FF2B5EF4-FFF2-40B4-BE49-F238E27FC236}">
                <a16:creationId xmlns:a16="http://schemas.microsoft.com/office/drawing/2014/main" id="{5E29ED04-94B5-BE46-98C5-01CDA98D2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2" name="Picture 559" descr="j0431564">
            <a:extLst>
              <a:ext uri="{FF2B5EF4-FFF2-40B4-BE49-F238E27FC236}">
                <a16:creationId xmlns:a16="http://schemas.microsoft.com/office/drawing/2014/main" id="{AEC0F4F1-E3A6-5840-93DA-F20548068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7" y="2241815"/>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 name="Picture 559" descr="j0431564">
            <a:extLst>
              <a:ext uri="{FF2B5EF4-FFF2-40B4-BE49-F238E27FC236}">
                <a16:creationId xmlns:a16="http://schemas.microsoft.com/office/drawing/2014/main" id="{129FBFFA-825E-EF44-A673-8D732BEFC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05184"/>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7" name="Picture 559" descr="j0431564">
            <a:extLst>
              <a:ext uri="{FF2B5EF4-FFF2-40B4-BE49-F238E27FC236}">
                <a16:creationId xmlns:a16="http://schemas.microsoft.com/office/drawing/2014/main" id="{3B794848-F75D-6144-8443-717B3EE29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38584"/>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8" name="Picture 559" descr="j0431564">
            <a:extLst>
              <a:ext uri="{FF2B5EF4-FFF2-40B4-BE49-F238E27FC236}">
                <a16:creationId xmlns:a16="http://schemas.microsoft.com/office/drawing/2014/main" id="{CE435959-1CA1-5E47-8237-9C2224D12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7" y="3965799"/>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9" name="Text Box 14">
            <a:extLst>
              <a:ext uri="{FF2B5EF4-FFF2-40B4-BE49-F238E27FC236}">
                <a16:creationId xmlns:a16="http://schemas.microsoft.com/office/drawing/2014/main" id="{FDF0B11E-0D38-024A-BD42-09675108EEDE}"/>
              </a:ext>
            </a:extLst>
          </p:cNvPr>
          <p:cNvSpPr txBox="1">
            <a:spLocks noChangeArrowheads="1"/>
          </p:cNvSpPr>
          <p:nvPr/>
        </p:nvSpPr>
        <p:spPr bwMode="auto">
          <a:xfrm>
            <a:off x="916397" y="3376819"/>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800000"/>
              </a:solidFill>
              <a:effectLst/>
              <a:uLnTx/>
              <a:uFillTx/>
              <a:latin typeface="Arial" charset="0"/>
              <a:ea typeface="ＭＳ Ｐゴシック" charset="0"/>
            </a:endParaRPr>
          </a:p>
        </p:txBody>
      </p:sp>
      <p:sp>
        <p:nvSpPr>
          <p:cNvPr id="80" name="Cloud Callout 38">
            <a:extLst>
              <a:ext uri="{FF2B5EF4-FFF2-40B4-BE49-F238E27FC236}">
                <a16:creationId xmlns:a16="http://schemas.microsoft.com/office/drawing/2014/main" id="{5023D088-D927-C444-8A17-075DE6E5EF52}"/>
              </a:ext>
            </a:extLst>
          </p:cNvPr>
          <p:cNvSpPr>
            <a:spLocks noChangeArrowheads="1"/>
          </p:cNvSpPr>
          <p:nvPr/>
        </p:nvSpPr>
        <p:spPr bwMode="auto">
          <a:xfrm>
            <a:off x="916397" y="3317756"/>
            <a:ext cx="592344" cy="513105"/>
          </a:xfrm>
          <a:prstGeom prst="cloudCallout">
            <a:avLst>
              <a:gd name="adj1" fmla="val -33796"/>
              <a:gd name="adj2" fmla="val 101194"/>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1" name="Text Box 14">
            <a:extLst>
              <a:ext uri="{FF2B5EF4-FFF2-40B4-BE49-F238E27FC236}">
                <a16:creationId xmlns:a16="http://schemas.microsoft.com/office/drawing/2014/main" id="{18EBE612-C237-6142-A196-5C509757FCA9}"/>
              </a:ext>
            </a:extLst>
          </p:cNvPr>
          <p:cNvSpPr txBox="1">
            <a:spLocks noChangeArrowheads="1"/>
          </p:cNvSpPr>
          <p:nvPr/>
        </p:nvSpPr>
        <p:spPr bwMode="auto">
          <a:xfrm flipH="1">
            <a:off x="1661846" y="3288268"/>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800000"/>
              </a:solidFill>
              <a:effectLst/>
              <a:uLnTx/>
              <a:uFillTx/>
              <a:latin typeface="Arial" charset="0"/>
              <a:ea typeface="ＭＳ Ｐゴシック" charset="0"/>
            </a:endParaRPr>
          </a:p>
        </p:txBody>
      </p:sp>
      <p:sp>
        <p:nvSpPr>
          <p:cNvPr id="82" name="Cloud Callout 38">
            <a:extLst>
              <a:ext uri="{FF2B5EF4-FFF2-40B4-BE49-F238E27FC236}">
                <a16:creationId xmlns:a16="http://schemas.microsoft.com/office/drawing/2014/main" id="{2B7363F6-D9F1-1C41-BB6A-E357F0830E0F}"/>
              </a:ext>
            </a:extLst>
          </p:cNvPr>
          <p:cNvSpPr>
            <a:spLocks noChangeArrowheads="1"/>
          </p:cNvSpPr>
          <p:nvPr/>
        </p:nvSpPr>
        <p:spPr bwMode="auto">
          <a:xfrm flipH="1">
            <a:off x="1733374" y="3296895"/>
            <a:ext cx="520816" cy="451145"/>
          </a:xfrm>
          <a:prstGeom prst="cloudCallout">
            <a:avLst>
              <a:gd name="adj1" fmla="val -43775"/>
              <a:gd name="adj2" fmla="val 89076"/>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3" name="AutoShape 93">
            <a:extLst>
              <a:ext uri="{FF2B5EF4-FFF2-40B4-BE49-F238E27FC236}">
                <a16:creationId xmlns:a16="http://schemas.microsoft.com/office/drawing/2014/main" id="{427DB936-5DA5-9449-9D94-3D119A3A06E4}"/>
              </a:ext>
            </a:extLst>
          </p:cNvPr>
          <p:cNvSpPr>
            <a:spLocks noChangeArrowheads="1"/>
          </p:cNvSpPr>
          <p:nvPr/>
        </p:nvSpPr>
        <p:spPr bwMode="auto">
          <a:xfrm rot="-5400000">
            <a:off x="1267818" y="5513982"/>
            <a:ext cx="270438" cy="520074"/>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pic>
        <p:nvPicPr>
          <p:cNvPr id="84" name="Picture 559" descr="j0431564">
            <a:extLst>
              <a:ext uri="{FF2B5EF4-FFF2-40B4-BE49-F238E27FC236}">
                <a16:creationId xmlns:a16="http://schemas.microsoft.com/office/drawing/2014/main" id="{5CE8BBA7-A108-3F48-8218-E733CC516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05384"/>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5" name="Picture 559" descr="j0431564">
            <a:extLst>
              <a:ext uri="{FF2B5EF4-FFF2-40B4-BE49-F238E27FC236}">
                <a16:creationId xmlns:a16="http://schemas.microsoft.com/office/drawing/2014/main" id="{FDFED586-525C-BB4B-907B-830767BAF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838784"/>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6" name="Picture 559" descr="j0431564">
            <a:extLst>
              <a:ext uri="{FF2B5EF4-FFF2-40B4-BE49-F238E27FC236}">
                <a16:creationId xmlns:a16="http://schemas.microsoft.com/office/drawing/2014/main" id="{CDF9B7E5-F531-CD4F-9089-C54FA9100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7" y="5565999"/>
            <a:ext cx="482599" cy="485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7" name="TextBox 4">
            <a:extLst>
              <a:ext uri="{FF2B5EF4-FFF2-40B4-BE49-F238E27FC236}">
                <a16:creationId xmlns:a16="http://schemas.microsoft.com/office/drawing/2014/main" id="{06A2A4BE-3540-8E4B-9F1F-36980C9E4E17}"/>
              </a:ext>
            </a:extLst>
          </p:cNvPr>
          <p:cNvSpPr txBox="1">
            <a:spLocks noChangeArrowheads="1"/>
          </p:cNvSpPr>
          <p:nvPr/>
        </p:nvSpPr>
        <p:spPr bwMode="auto">
          <a:xfrm>
            <a:off x="27376" y="2654422"/>
            <a:ext cx="138492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clients</a:t>
            </a:r>
          </a:p>
        </p:txBody>
      </p:sp>
    </p:spTree>
    <p:extLst>
      <p:ext uri="{BB962C8B-B14F-4D97-AF65-F5344CB8AC3E}">
        <p14:creationId xmlns:p14="http://schemas.microsoft.com/office/powerpoint/2010/main" val="313352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E845F-B9CE-704C-B77C-5D8046585F44}"/>
              </a:ext>
            </a:extLst>
          </p:cNvPr>
          <p:cNvSpPr>
            <a:spLocks noGrp="1"/>
          </p:cNvSpPr>
          <p:nvPr>
            <p:ph type="title"/>
          </p:nvPr>
        </p:nvSpPr>
        <p:spPr/>
        <p:txBody>
          <a:bodyPr/>
          <a:lstStyle/>
          <a:p>
            <a:pPr algn="ctr"/>
            <a:r>
              <a:rPr lang="en-US" dirty="0"/>
              <a:t>Raft</a:t>
            </a:r>
          </a:p>
        </p:txBody>
      </p:sp>
      <p:pic>
        <p:nvPicPr>
          <p:cNvPr id="4" name="Picture 3">
            <a:extLst>
              <a:ext uri="{FF2B5EF4-FFF2-40B4-BE49-F238E27FC236}">
                <a16:creationId xmlns:a16="http://schemas.microsoft.com/office/drawing/2014/main" id="{A509C0D9-5A0F-4A40-AFBF-54EF3247751B}"/>
              </a:ext>
            </a:extLst>
          </p:cNvPr>
          <p:cNvPicPr>
            <a:picLocks noChangeAspect="1"/>
          </p:cNvPicPr>
          <p:nvPr/>
        </p:nvPicPr>
        <p:blipFill>
          <a:blip r:embed="rId2"/>
          <a:stretch>
            <a:fillRect/>
          </a:stretch>
        </p:blipFill>
        <p:spPr>
          <a:xfrm>
            <a:off x="341312" y="1376205"/>
            <a:ext cx="8458200" cy="5481795"/>
          </a:xfrm>
          <a:prstGeom prst="rect">
            <a:avLst/>
          </a:prstGeom>
        </p:spPr>
      </p:pic>
    </p:spTree>
    <p:extLst>
      <p:ext uri="{BB962C8B-B14F-4D97-AF65-F5344CB8AC3E}">
        <p14:creationId xmlns:p14="http://schemas.microsoft.com/office/powerpoint/2010/main" val="350743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267200"/>
            <a:ext cx="8458200" cy="2057400"/>
          </a:xfrm>
        </p:spPr>
        <p:txBody>
          <a:bodyPr/>
          <a:lstStyle/>
          <a:p>
            <a:r>
              <a:rPr lang="en-US" sz="2000" dirty="0"/>
              <a:t>Replicated log =&gt; </a:t>
            </a:r>
            <a:r>
              <a:rPr lang="en-US" sz="2000" dirty="0">
                <a:solidFill>
                  <a:schemeClr val="accent4"/>
                </a:solidFill>
              </a:rPr>
              <a:t>replicated state machine</a:t>
            </a:r>
          </a:p>
          <a:p>
            <a:pPr lvl="1"/>
            <a:r>
              <a:rPr lang="en-US" sz="1600" dirty="0"/>
              <a:t>All servers execute same commands in same order</a:t>
            </a:r>
            <a:endParaRPr lang="en-US" sz="2000" dirty="0">
              <a:solidFill>
                <a:schemeClr val="accent4"/>
              </a:solidFill>
            </a:endParaRPr>
          </a:p>
          <a:p>
            <a:r>
              <a:rPr lang="en-US" sz="2000" dirty="0"/>
              <a:t>Consensus module ensures proper log replication</a:t>
            </a:r>
          </a:p>
          <a:p>
            <a:r>
              <a:rPr lang="en-US" sz="2000" dirty="0"/>
              <a:t>System makes progress as long as any majority of servers are up</a:t>
            </a:r>
          </a:p>
          <a:p>
            <a:r>
              <a:rPr lang="en-US" sz="2000" dirty="0"/>
              <a:t>Failure model: fail-stop (not Byzantine), delayed/lost messages</a:t>
            </a:r>
          </a:p>
          <a:p>
            <a:endParaRPr lang="en-US" sz="2000" dirty="0"/>
          </a:p>
        </p:txBody>
      </p:sp>
      <p:sp>
        <p:nvSpPr>
          <p:cNvPr id="3" name="Date Placeholder 2"/>
          <p:cNvSpPr>
            <a:spLocks noGrp="1"/>
          </p:cNvSpPr>
          <p:nvPr>
            <p:ph type="dt" sz="half" idx="10"/>
          </p:nvPr>
        </p:nvSpPr>
        <p:spPr/>
        <p:txBody>
          <a:bodyPr/>
          <a:lstStyle/>
          <a:p>
            <a:pPr>
              <a:defRPr/>
            </a:pPr>
            <a:r>
              <a:rPr lang="en-US">
                <a:solidFill>
                  <a:srgbClr val="7F7F7F"/>
                </a:solidFill>
              </a:rPr>
              <a:t>March 3, 2013</a:t>
            </a:r>
            <a:endParaRPr lang="en-US" dirty="0">
              <a:solidFill>
                <a:srgbClr val="7F7F7F"/>
              </a:solidFill>
            </a:endParaRPr>
          </a:p>
        </p:txBody>
      </p:sp>
      <p:sp>
        <p:nvSpPr>
          <p:cNvPr id="4" name="Footer Placeholder 3"/>
          <p:cNvSpPr>
            <a:spLocks noGrp="1"/>
          </p:cNvSpPr>
          <p:nvPr>
            <p:ph type="ftr" sz="quarter" idx="11"/>
          </p:nvPr>
        </p:nvSpPr>
        <p:spPr bwMode="auto">
          <a:xfrm>
            <a:off x="2895600" y="6324600"/>
            <a:ext cx="3429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l"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a:defRPr/>
            </a:pPr>
            <a:r>
              <a:rPr lang="en-US">
                <a:solidFill>
                  <a:srgbClr val="7F7F7F"/>
                </a:solidFill>
              </a:rPr>
              <a:t>Raft Consensus Algorithm</a:t>
            </a:r>
            <a:endParaRPr lang="en-US" dirty="0">
              <a:solidFill>
                <a:srgbClr val="7F7F7F"/>
              </a:solidFill>
            </a:endParaRPr>
          </a:p>
        </p:txBody>
      </p:sp>
      <p:sp>
        <p:nvSpPr>
          <p:cNvPr id="5" name="Slide Number Placeholder 4"/>
          <p:cNvSpPr>
            <a:spLocks noGrp="1"/>
          </p:cNvSpPr>
          <p:nvPr>
            <p:ph type="sldNum" sz="quarter" idx="12"/>
          </p:nvPr>
        </p:nvSpPr>
        <p:spPr bwMode="auto">
          <a:xfrm>
            <a:off x="6553200" y="6324600"/>
            <a:ext cx="21336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defTabSz="457200" rtl="0" fontAlgn="base">
              <a:spcBef>
                <a:spcPct val="0"/>
              </a:spcBef>
              <a:spcAft>
                <a:spcPct val="0"/>
              </a:spcAft>
              <a:defRPr sz="1000" kern="1200" smtClean="0">
                <a:solidFill>
                  <a:schemeClr val="bg2"/>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a:lstStyle>
          <a:p>
            <a:pPr>
              <a:defRPr/>
            </a:pPr>
            <a:r>
              <a:rPr lang="en-US">
                <a:solidFill>
                  <a:srgbClr val="7F7F7F"/>
                </a:solidFill>
              </a:rPr>
              <a:t>Slide </a:t>
            </a:r>
            <a:fld id="{E2162002-2512-45FD-82AF-2FE8F2E91859}" type="slidenum">
              <a:rPr lang="en-US" smtClean="0">
                <a:solidFill>
                  <a:srgbClr val="7F7F7F"/>
                </a:solidFill>
              </a:rPr>
              <a:pPr>
                <a:defRPr/>
              </a:pPr>
              <a:t>5</a:t>
            </a:fld>
            <a:endParaRPr lang="en-US">
              <a:solidFill>
                <a:srgbClr val="7F7F7F"/>
              </a:solidFill>
            </a:endParaRPr>
          </a:p>
        </p:txBody>
      </p:sp>
      <p:sp>
        <p:nvSpPr>
          <p:cNvPr id="6" name="Title 5"/>
          <p:cNvSpPr>
            <a:spLocks noGrp="1"/>
          </p:cNvSpPr>
          <p:nvPr>
            <p:ph type="title"/>
          </p:nvPr>
        </p:nvSpPr>
        <p:spPr>
          <a:xfrm>
            <a:off x="457200" y="-533400"/>
            <a:ext cx="8226425" cy="1554163"/>
          </a:xfrm>
        </p:spPr>
        <p:txBody>
          <a:bodyPr/>
          <a:lstStyle/>
          <a:p>
            <a:r>
              <a:rPr lang="en-US" dirty="0"/>
              <a:t>Goal: Replicated Log</a:t>
            </a:r>
          </a:p>
        </p:txBody>
      </p:sp>
      <p:grpSp>
        <p:nvGrpSpPr>
          <p:cNvPr id="194" name="Group 193"/>
          <p:cNvGrpSpPr/>
          <p:nvPr/>
        </p:nvGrpSpPr>
        <p:grpSpPr>
          <a:xfrm>
            <a:off x="533400" y="2133600"/>
            <a:ext cx="2286000" cy="1905000"/>
            <a:chOff x="533400" y="2133600"/>
            <a:chExt cx="2286000" cy="1905000"/>
          </a:xfrm>
        </p:grpSpPr>
        <p:sp>
          <p:nvSpPr>
            <p:cNvPr id="64" name="Rounded Rectangle 63"/>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grpSp>
          <p:nvGrpSpPr>
            <p:cNvPr id="91" name="Group 90"/>
            <p:cNvGrpSpPr/>
            <p:nvPr/>
          </p:nvGrpSpPr>
          <p:grpSpPr>
            <a:xfrm>
              <a:off x="838200" y="3657600"/>
              <a:ext cx="1524000" cy="228600"/>
              <a:chOff x="1828800" y="3733800"/>
              <a:chExt cx="1524000" cy="228600"/>
            </a:xfrm>
          </p:grpSpPr>
          <p:sp>
            <p:nvSpPr>
              <p:cNvPr id="66" name="Rectangle 65"/>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a:solidFill>
                      <a:srgbClr val="000000"/>
                    </a:solidFill>
                  </a:rPr>
                  <a:t>add</a:t>
                </a:r>
              </a:p>
            </p:txBody>
          </p:sp>
          <p:sp>
            <p:nvSpPr>
              <p:cNvPr id="67" name="Rectangle 66"/>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jmp</a:t>
                </a:r>
                <a:endParaRPr lang="en-US" sz="1400" dirty="0">
                  <a:solidFill>
                    <a:srgbClr val="000000"/>
                  </a:solidFill>
                </a:endParaRPr>
              </a:p>
            </p:txBody>
          </p:sp>
          <p:sp>
            <p:nvSpPr>
              <p:cNvPr id="68" name="Rectangle 67"/>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mov</a:t>
                </a:r>
                <a:endParaRPr lang="en-US" sz="1400" dirty="0">
                  <a:solidFill>
                    <a:srgbClr val="000000"/>
                  </a:solidFill>
                </a:endParaRPr>
              </a:p>
            </p:txBody>
          </p:sp>
          <p:sp>
            <p:nvSpPr>
              <p:cNvPr id="69" name="Rectangle 68"/>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shl</a:t>
                </a:r>
                <a:endParaRPr lang="en-US" sz="1400" dirty="0">
                  <a:solidFill>
                    <a:srgbClr val="000000"/>
                  </a:solidFill>
                </a:endParaRPr>
              </a:p>
            </p:txBody>
          </p:sp>
        </p:grpSp>
        <p:sp>
          <p:nvSpPr>
            <p:cNvPr id="70" name="TextBox 69"/>
            <p:cNvSpPr txBox="1"/>
            <p:nvPr/>
          </p:nvSpPr>
          <p:spPr>
            <a:xfrm>
              <a:off x="1436694" y="3429000"/>
              <a:ext cx="327013" cy="215444"/>
            </a:xfrm>
            <a:prstGeom prst="rect">
              <a:avLst/>
            </a:prstGeom>
            <a:noFill/>
          </p:spPr>
          <p:txBody>
            <a:bodyPr wrap="none" lIns="0" tIns="0" rIns="0" bIns="0" rtlCol="0">
              <a:spAutoFit/>
            </a:bodyPr>
            <a:lstStyle/>
            <a:p>
              <a:pPr algn="ctr" defTabSz="914400"/>
              <a:r>
                <a:rPr lang="en-US" sz="1400" b="1" dirty="0">
                  <a:solidFill>
                    <a:srgbClr val="000000"/>
                  </a:solidFill>
                </a:rPr>
                <a:t>Log</a:t>
              </a:r>
            </a:p>
          </p:txBody>
        </p:sp>
        <p:grpSp>
          <p:nvGrpSpPr>
            <p:cNvPr id="90" name="Group 89"/>
            <p:cNvGrpSpPr/>
            <p:nvPr/>
          </p:nvGrpSpPr>
          <p:grpSpPr>
            <a:xfrm>
              <a:off x="1932167" y="2667000"/>
              <a:ext cx="658633" cy="609600"/>
              <a:chOff x="3075167" y="2286000"/>
              <a:chExt cx="658633" cy="609600"/>
            </a:xfrm>
          </p:grpSpPr>
          <p:sp>
            <p:nvSpPr>
              <p:cNvPr id="72" name="Oval 71"/>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3" name="Oval 72"/>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4" name="Oval 73"/>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5" name="Oval 74"/>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6" name="Freeform 75"/>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7" name="Freeform 76"/>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8" name="Freeform 77"/>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79" name="Freeform 78"/>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80" name="Freeform 79"/>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cxnSp>
            <p:nvCxnSpPr>
              <p:cNvPr id="81" name="Straight Connector 80"/>
              <p:cNvCxnSpPr>
                <a:stCxn id="74" idx="0"/>
                <a:endCxn id="72"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89" name="Group 88"/>
            <p:cNvGrpSpPr/>
            <p:nvPr/>
          </p:nvGrpSpPr>
          <p:grpSpPr>
            <a:xfrm>
              <a:off x="901728" y="2667000"/>
              <a:ext cx="531549" cy="533400"/>
              <a:chOff x="2057400" y="2438400"/>
              <a:chExt cx="379678" cy="381000"/>
            </a:xfrm>
          </p:grpSpPr>
          <p:sp>
            <p:nvSpPr>
              <p:cNvPr id="84"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85"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86"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grpSp>
        <p:sp>
          <p:nvSpPr>
            <p:cNvPr id="87" name="TextBox 86"/>
            <p:cNvSpPr txBox="1"/>
            <p:nvPr/>
          </p:nvSpPr>
          <p:spPr>
            <a:xfrm>
              <a:off x="685800" y="2209800"/>
              <a:ext cx="963405"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Consensus</a:t>
              </a:r>
              <a:br>
                <a:rPr lang="en-US" sz="1400" b="1" dirty="0">
                  <a:solidFill>
                    <a:srgbClr val="000000"/>
                  </a:solidFill>
                </a:rPr>
              </a:br>
              <a:r>
                <a:rPr lang="en-US" sz="1400" b="1" dirty="0">
                  <a:solidFill>
                    <a:srgbClr val="000000"/>
                  </a:solidFill>
                </a:rPr>
                <a:t>Module</a:t>
              </a:r>
            </a:p>
          </p:txBody>
        </p:sp>
        <p:sp>
          <p:nvSpPr>
            <p:cNvPr id="63" name="TextBox 62"/>
            <p:cNvSpPr txBox="1"/>
            <p:nvPr/>
          </p:nvSpPr>
          <p:spPr>
            <a:xfrm>
              <a:off x="1905000" y="2209800"/>
              <a:ext cx="714939"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State</a:t>
              </a:r>
              <a:br>
                <a:rPr lang="en-US" sz="1400" b="1" dirty="0">
                  <a:solidFill>
                    <a:srgbClr val="000000"/>
                  </a:solidFill>
                </a:rPr>
              </a:br>
              <a:r>
                <a:rPr lang="en-US" sz="1400" b="1" dirty="0">
                  <a:solidFill>
                    <a:srgbClr val="000000"/>
                  </a:solidFill>
                </a:rPr>
                <a:t>Machine</a:t>
              </a:r>
            </a:p>
          </p:txBody>
        </p:sp>
      </p:grpSp>
      <p:grpSp>
        <p:nvGrpSpPr>
          <p:cNvPr id="195" name="Group 194"/>
          <p:cNvGrpSpPr/>
          <p:nvPr/>
        </p:nvGrpSpPr>
        <p:grpSpPr>
          <a:xfrm>
            <a:off x="2971800" y="2133600"/>
            <a:ext cx="2286000" cy="1905000"/>
            <a:chOff x="533400" y="2133600"/>
            <a:chExt cx="2286000" cy="1905000"/>
          </a:xfrm>
        </p:grpSpPr>
        <p:sp>
          <p:nvSpPr>
            <p:cNvPr id="196" name="Rounded Rectangle 195"/>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grpSp>
          <p:nvGrpSpPr>
            <p:cNvPr id="197" name="Group 196"/>
            <p:cNvGrpSpPr/>
            <p:nvPr/>
          </p:nvGrpSpPr>
          <p:grpSpPr>
            <a:xfrm>
              <a:off x="838200" y="3657600"/>
              <a:ext cx="1524000" cy="228600"/>
              <a:chOff x="1828800" y="3733800"/>
              <a:chExt cx="1524000" cy="228600"/>
            </a:xfrm>
          </p:grpSpPr>
          <p:sp>
            <p:nvSpPr>
              <p:cNvPr id="216" name="Rectangle 215"/>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a:solidFill>
                      <a:srgbClr val="000000"/>
                    </a:solidFill>
                  </a:rPr>
                  <a:t>add</a:t>
                </a:r>
              </a:p>
            </p:txBody>
          </p:sp>
          <p:sp>
            <p:nvSpPr>
              <p:cNvPr id="217" name="Rectangle 216"/>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jmp</a:t>
                </a:r>
                <a:endParaRPr lang="en-US" sz="1400" dirty="0">
                  <a:solidFill>
                    <a:srgbClr val="000000"/>
                  </a:solidFill>
                </a:endParaRPr>
              </a:p>
            </p:txBody>
          </p:sp>
          <p:sp>
            <p:nvSpPr>
              <p:cNvPr id="218" name="Rectangle 217"/>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mov</a:t>
                </a:r>
                <a:endParaRPr lang="en-US" sz="1400" dirty="0">
                  <a:solidFill>
                    <a:srgbClr val="000000"/>
                  </a:solidFill>
                </a:endParaRPr>
              </a:p>
            </p:txBody>
          </p:sp>
          <p:sp>
            <p:nvSpPr>
              <p:cNvPr id="219" name="Rectangle 218"/>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shl</a:t>
                </a:r>
                <a:endParaRPr lang="en-US" sz="1400" dirty="0">
                  <a:solidFill>
                    <a:srgbClr val="000000"/>
                  </a:solidFill>
                </a:endParaRPr>
              </a:p>
            </p:txBody>
          </p:sp>
        </p:grpSp>
        <p:sp>
          <p:nvSpPr>
            <p:cNvPr id="198" name="TextBox 197"/>
            <p:cNvSpPr txBox="1"/>
            <p:nvPr/>
          </p:nvSpPr>
          <p:spPr>
            <a:xfrm>
              <a:off x="1436694" y="3429000"/>
              <a:ext cx="327013" cy="215444"/>
            </a:xfrm>
            <a:prstGeom prst="rect">
              <a:avLst/>
            </a:prstGeom>
            <a:noFill/>
          </p:spPr>
          <p:txBody>
            <a:bodyPr wrap="none" lIns="0" tIns="0" rIns="0" bIns="0" rtlCol="0">
              <a:spAutoFit/>
            </a:bodyPr>
            <a:lstStyle/>
            <a:p>
              <a:pPr algn="ctr" defTabSz="914400"/>
              <a:r>
                <a:rPr lang="en-US" sz="1400" b="1" dirty="0">
                  <a:solidFill>
                    <a:srgbClr val="000000"/>
                  </a:solidFill>
                </a:rPr>
                <a:t>Log</a:t>
              </a:r>
            </a:p>
          </p:txBody>
        </p:sp>
        <p:grpSp>
          <p:nvGrpSpPr>
            <p:cNvPr id="199" name="Group 198"/>
            <p:cNvGrpSpPr/>
            <p:nvPr/>
          </p:nvGrpSpPr>
          <p:grpSpPr>
            <a:xfrm>
              <a:off x="1932167" y="2667000"/>
              <a:ext cx="658633" cy="609600"/>
              <a:chOff x="3075167" y="2286000"/>
              <a:chExt cx="658633" cy="609600"/>
            </a:xfrm>
          </p:grpSpPr>
          <p:sp>
            <p:nvSpPr>
              <p:cNvPr id="206" name="Oval 205"/>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7" name="Oval 206"/>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8" name="Oval 207"/>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09" name="Oval 208"/>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0" name="Freeform 209"/>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1" name="Freeform 210"/>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2" name="Freeform 211"/>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3" name="Freeform 212"/>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14" name="Freeform 213"/>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cxnSp>
            <p:nvCxnSpPr>
              <p:cNvPr id="215" name="Straight Connector 214"/>
              <p:cNvCxnSpPr>
                <a:stCxn id="208" idx="0"/>
                <a:endCxn id="206"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200" name="Group 199"/>
            <p:cNvGrpSpPr/>
            <p:nvPr/>
          </p:nvGrpSpPr>
          <p:grpSpPr>
            <a:xfrm>
              <a:off x="901728" y="2667000"/>
              <a:ext cx="531549" cy="533400"/>
              <a:chOff x="2057400" y="2438400"/>
              <a:chExt cx="379678" cy="381000"/>
            </a:xfrm>
          </p:grpSpPr>
          <p:sp>
            <p:nvSpPr>
              <p:cNvPr id="203"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04"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05"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grpSp>
        <p:sp>
          <p:nvSpPr>
            <p:cNvPr id="201" name="TextBox 200"/>
            <p:cNvSpPr txBox="1"/>
            <p:nvPr/>
          </p:nvSpPr>
          <p:spPr>
            <a:xfrm>
              <a:off x="685800" y="2209800"/>
              <a:ext cx="963405"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Consensus</a:t>
              </a:r>
              <a:br>
                <a:rPr lang="en-US" sz="1400" b="1" dirty="0">
                  <a:solidFill>
                    <a:srgbClr val="000000"/>
                  </a:solidFill>
                </a:rPr>
              </a:br>
              <a:r>
                <a:rPr lang="en-US" sz="1400" b="1" dirty="0">
                  <a:solidFill>
                    <a:srgbClr val="000000"/>
                  </a:solidFill>
                </a:rPr>
                <a:t>Module</a:t>
              </a:r>
            </a:p>
          </p:txBody>
        </p:sp>
        <p:sp>
          <p:nvSpPr>
            <p:cNvPr id="202" name="TextBox 201"/>
            <p:cNvSpPr txBox="1"/>
            <p:nvPr/>
          </p:nvSpPr>
          <p:spPr>
            <a:xfrm>
              <a:off x="1905000" y="2209800"/>
              <a:ext cx="714939"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State</a:t>
              </a:r>
              <a:br>
                <a:rPr lang="en-US" sz="1400" b="1" dirty="0">
                  <a:solidFill>
                    <a:srgbClr val="000000"/>
                  </a:solidFill>
                </a:rPr>
              </a:br>
              <a:r>
                <a:rPr lang="en-US" sz="1400" b="1" dirty="0">
                  <a:solidFill>
                    <a:srgbClr val="000000"/>
                  </a:solidFill>
                </a:rPr>
                <a:t>Machine</a:t>
              </a:r>
            </a:p>
          </p:txBody>
        </p:sp>
      </p:grpSp>
      <p:grpSp>
        <p:nvGrpSpPr>
          <p:cNvPr id="220" name="Group 219"/>
          <p:cNvGrpSpPr/>
          <p:nvPr/>
        </p:nvGrpSpPr>
        <p:grpSpPr>
          <a:xfrm>
            <a:off x="5410200" y="2133600"/>
            <a:ext cx="2286000" cy="1905000"/>
            <a:chOff x="533400" y="2133600"/>
            <a:chExt cx="2286000" cy="1905000"/>
          </a:xfrm>
        </p:grpSpPr>
        <p:sp>
          <p:nvSpPr>
            <p:cNvPr id="221" name="Rounded Rectangle 220"/>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grpSp>
          <p:nvGrpSpPr>
            <p:cNvPr id="222" name="Group 221"/>
            <p:cNvGrpSpPr/>
            <p:nvPr/>
          </p:nvGrpSpPr>
          <p:grpSpPr>
            <a:xfrm>
              <a:off x="838200" y="3657600"/>
              <a:ext cx="1524000" cy="228600"/>
              <a:chOff x="1828800" y="3733800"/>
              <a:chExt cx="1524000" cy="228600"/>
            </a:xfrm>
          </p:grpSpPr>
          <p:sp>
            <p:nvSpPr>
              <p:cNvPr id="241" name="Rectangle 240"/>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a:solidFill>
                      <a:srgbClr val="000000"/>
                    </a:solidFill>
                  </a:rPr>
                  <a:t>add</a:t>
                </a:r>
              </a:p>
            </p:txBody>
          </p:sp>
          <p:sp>
            <p:nvSpPr>
              <p:cNvPr id="242" name="Rectangle 241"/>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jmp</a:t>
                </a:r>
                <a:endParaRPr lang="en-US" sz="1400" dirty="0">
                  <a:solidFill>
                    <a:srgbClr val="000000"/>
                  </a:solidFill>
                </a:endParaRPr>
              </a:p>
            </p:txBody>
          </p:sp>
          <p:sp>
            <p:nvSpPr>
              <p:cNvPr id="243" name="Rectangle 242"/>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mov</a:t>
                </a:r>
                <a:endParaRPr lang="en-US" sz="1400" dirty="0">
                  <a:solidFill>
                    <a:srgbClr val="000000"/>
                  </a:solidFill>
                </a:endParaRPr>
              </a:p>
            </p:txBody>
          </p:sp>
          <p:sp>
            <p:nvSpPr>
              <p:cNvPr id="244" name="Rectangle 243"/>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1400" dirty="0" err="1">
                    <a:solidFill>
                      <a:srgbClr val="000000"/>
                    </a:solidFill>
                  </a:rPr>
                  <a:t>shl</a:t>
                </a:r>
                <a:endParaRPr lang="en-US" sz="1400" dirty="0">
                  <a:solidFill>
                    <a:srgbClr val="000000"/>
                  </a:solidFill>
                </a:endParaRPr>
              </a:p>
            </p:txBody>
          </p:sp>
        </p:grpSp>
        <p:sp>
          <p:nvSpPr>
            <p:cNvPr id="223" name="TextBox 222"/>
            <p:cNvSpPr txBox="1"/>
            <p:nvPr/>
          </p:nvSpPr>
          <p:spPr>
            <a:xfrm>
              <a:off x="1436694" y="3429000"/>
              <a:ext cx="327013" cy="215444"/>
            </a:xfrm>
            <a:prstGeom prst="rect">
              <a:avLst/>
            </a:prstGeom>
            <a:noFill/>
          </p:spPr>
          <p:txBody>
            <a:bodyPr wrap="none" lIns="0" tIns="0" rIns="0" bIns="0" rtlCol="0">
              <a:spAutoFit/>
            </a:bodyPr>
            <a:lstStyle/>
            <a:p>
              <a:pPr algn="ctr" defTabSz="914400"/>
              <a:r>
                <a:rPr lang="en-US" sz="1400" b="1" dirty="0">
                  <a:solidFill>
                    <a:srgbClr val="000000"/>
                  </a:solidFill>
                </a:rPr>
                <a:t>Log</a:t>
              </a:r>
            </a:p>
          </p:txBody>
        </p:sp>
        <p:grpSp>
          <p:nvGrpSpPr>
            <p:cNvPr id="224" name="Group 223"/>
            <p:cNvGrpSpPr/>
            <p:nvPr/>
          </p:nvGrpSpPr>
          <p:grpSpPr>
            <a:xfrm>
              <a:off x="1932167" y="2667000"/>
              <a:ext cx="658633" cy="609600"/>
              <a:chOff x="3075167" y="2286000"/>
              <a:chExt cx="658633" cy="609600"/>
            </a:xfrm>
          </p:grpSpPr>
          <p:sp>
            <p:nvSpPr>
              <p:cNvPr id="231" name="Oval 230"/>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2" name="Oval 231"/>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3" name="Oval 232"/>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4" name="Oval 233"/>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5" name="Freeform 234"/>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6" name="Freeform 235"/>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7" name="Freeform 236"/>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8" name="Freeform 237"/>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sp>
            <p:nvSpPr>
              <p:cNvPr id="239" name="Freeform 238"/>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1800">
                  <a:solidFill>
                    <a:srgbClr val="000000"/>
                  </a:solidFill>
                  <a:latin typeface="Arial"/>
                </a:endParaRPr>
              </a:p>
            </p:txBody>
          </p:sp>
          <p:cxnSp>
            <p:nvCxnSpPr>
              <p:cNvPr id="240" name="Straight Connector 239"/>
              <p:cNvCxnSpPr>
                <a:stCxn id="233" idx="0"/>
                <a:endCxn id="231"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225" name="Group 224"/>
            <p:cNvGrpSpPr/>
            <p:nvPr/>
          </p:nvGrpSpPr>
          <p:grpSpPr>
            <a:xfrm>
              <a:off x="901728" y="2667000"/>
              <a:ext cx="531549" cy="533400"/>
              <a:chOff x="2057400" y="2438400"/>
              <a:chExt cx="379678" cy="381000"/>
            </a:xfrm>
          </p:grpSpPr>
          <p:sp>
            <p:nvSpPr>
              <p:cNvPr id="228"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29"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sp>
            <p:nvSpPr>
              <p:cNvPr id="230"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1800">
                  <a:solidFill>
                    <a:srgbClr val="000000"/>
                  </a:solidFill>
                </a:endParaRPr>
              </a:p>
            </p:txBody>
          </p:sp>
        </p:grpSp>
        <p:sp>
          <p:nvSpPr>
            <p:cNvPr id="226" name="TextBox 225"/>
            <p:cNvSpPr txBox="1"/>
            <p:nvPr/>
          </p:nvSpPr>
          <p:spPr>
            <a:xfrm>
              <a:off x="685800" y="2209800"/>
              <a:ext cx="963405"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Consensus</a:t>
              </a:r>
              <a:br>
                <a:rPr lang="en-US" sz="1400" b="1" dirty="0">
                  <a:solidFill>
                    <a:srgbClr val="000000"/>
                  </a:solidFill>
                </a:rPr>
              </a:br>
              <a:r>
                <a:rPr lang="en-US" sz="1400" b="1" dirty="0">
                  <a:solidFill>
                    <a:srgbClr val="000000"/>
                  </a:solidFill>
                </a:rPr>
                <a:t>Module</a:t>
              </a:r>
            </a:p>
          </p:txBody>
        </p:sp>
        <p:sp>
          <p:nvSpPr>
            <p:cNvPr id="227" name="TextBox 226"/>
            <p:cNvSpPr txBox="1"/>
            <p:nvPr/>
          </p:nvSpPr>
          <p:spPr>
            <a:xfrm>
              <a:off x="1905000" y="2209800"/>
              <a:ext cx="714939" cy="384721"/>
            </a:xfrm>
            <a:prstGeom prst="rect">
              <a:avLst/>
            </a:prstGeom>
            <a:noFill/>
          </p:spPr>
          <p:txBody>
            <a:bodyPr wrap="none" lIns="0" tIns="0" rIns="0" bIns="0" rtlCol="0">
              <a:spAutoFit/>
            </a:bodyPr>
            <a:lstStyle/>
            <a:p>
              <a:pPr algn="ctr" defTabSz="914400">
                <a:lnSpc>
                  <a:spcPts val="1500"/>
                </a:lnSpc>
              </a:pPr>
              <a:r>
                <a:rPr lang="en-US" sz="1400" b="1" dirty="0">
                  <a:solidFill>
                    <a:srgbClr val="000000"/>
                  </a:solidFill>
                </a:rPr>
                <a:t>State</a:t>
              </a:r>
              <a:br>
                <a:rPr lang="en-US" sz="1400" b="1" dirty="0">
                  <a:solidFill>
                    <a:srgbClr val="000000"/>
                  </a:solidFill>
                </a:rPr>
              </a:br>
              <a:r>
                <a:rPr lang="en-US" sz="1400" b="1" dirty="0">
                  <a:solidFill>
                    <a:srgbClr val="000000"/>
                  </a:solidFill>
                </a:rPr>
                <a:t>Machine</a:t>
              </a:r>
            </a:p>
          </p:txBody>
        </p:sp>
      </p:grpSp>
      <p:sp>
        <p:nvSpPr>
          <p:cNvPr id="245" name="TextBox 244"/>
          <p:cNvSpPr txBox="1"/>
          <p:nvPr/>
        </p:nvSpPr>
        <p:spPr>
          <a:xfrm>
            <a:off x="7866474" y="2901434"/>
            <a:ext cx="1031052" cy="369332"/>
          </a:xfrm>
          <a:prstGeom prst="rect">
            <a:avLst/>
          </a:prstGeom>
          <a:noFill/>
        </p:spPr>
        <p:txBody>
          <a:bodyPr wrap="none" rtlCol="0">
            <a:spAutoFit/>
          </a:bodyPr>
          <a:lstStyle/>
          <a:p>
            <a:pPr algn="ctr" defTabSz="914400"/>
            <a:r>
              <a:rPr lang="en-US" sz="1800" b="1" dirty="0">
                <a:solidFill>
                  <a:srgbClr val="000000"/>
                </a:solidFill>
              </a:rPr>
              <a:t>Servers</a:t>
            </a:r>
          </a:p>
        </p:txBody>
      </p:sp>
      <p:sp>
        <p:nvSpPr>
          <p:cNvPr id="262" name="TextBox 261"/>
          <p:cNvSpPr txBox="1"/>
          <p:nvPr/>
        </p:nvSpPr>
        <p:spPr>
          <a:xfrm>
            <a:off x="7904947" y="1295400"/>
            <a:ext cx="954107" cy="369332"/>
          </a:xfrm>
          <a:prstGeom prst="rect">
            <a:avLst/>
          </a:prstGeom>
          <a:noFill/>
        </p:spPr>
        <p:txBody>
          <a:bodyPr wrap="none" rtlCol="0">
            <a:spAutoFit/>
          </a:bodyPr>
          <a:lstStyle/>
          <a:p>
            <a:pPr algn="ctr" defTabSz="914400"/>
            <a:r>
              <a:rPr lang="en-US" sz="1800" b="1" dirty="0">
                <a:solidFill>
                  <a:srgbClr val="000000"/>
                </a:solidFill>
              </a:rPr>
              <a:t>Clients</a:t>
            </a:r>
          </a:p>
        </p:txBody>
      </p:sp>
      <p:pic>
        <p:nvPicPr>
          <p:cNvPr id="263"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4"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5"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7"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8"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9"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138428"/>
            <a:ext cx="685800" cy="6903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72" name="Straight Connector 271"/>
          <p:cNvCxnSpPr/>
          <p:nvPr/>
        </p:nvCxnSpPr>
        <p:spPr>
          <a:xfrm>
            <a:off x="6019800" y="1828800"/>
            <a:ext cx="0" cy="7620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73" name="Freeform 272"/>
          <p:cNvSpPr/>
          <p:nvPr/>
        </p:nvSpPr>
        <p:spPr>
          <a:xfrm>
            <a:off x="3828081" y="2325422"/>
            <a:ext cx="2007031" cy="355783"/>
          </a:xfrm>
          <a:custGeom>
            <a:avLst/>
            <a:gdLst>
              <a:gd name="connsiteX0" fmla="*/ 1983783 w 1983783"/>
              <a:gd name="connsiteY0" fmla="*/ 25352 h 25352"/>
              <a:gd name="connsiteX1" fmla="*/ 0 w 1983783"/>
              <a:gd name="connsiteY1" fmla="*/ 25352 h 25352"/>
              <a:gd name="connsiteX0" fmla="*/ 1983783 w 1983783"/>
              <a:gd name="connsiteY0" fmla="*/ 203577 h 203577"/>
              <a:gd name="connsiteX1" fmla="*/ 0 w 1983783"/>
              <a:gd name="connsiteY1" fmla="*/ 203577 h 203577"/>
              <a:gd name="connsiteX0" fmla="*/ 1983783 w 1983783"/>
              <a:gd name="connsiteY0" fmla="*/ 283044 h 283044"/>
              <a:gd name="connsiteX1" fmla="*/ 0 w 1983783"/>
              <a:gd name="connsiteY1" fmla="*/ 283044 h 283044"/>
              <a:gd name="connsiteX0" fmla="*/ 2007031 w 2007031"/>
              <a:gd name="connsiteY0" fmla="*/ 265800 h 296797"/>
              <a:gd name="connsiteX1" fmla="*/ 0 w 2007031"/>
              <a:gd name="connsiteY1" fmla="*/ 296797 h 296797"/>
              <a:gd name="connsiteX0" fmla="*/ 2007031 w 2007031"/>
              <a:gd name="connsiteY0" fmla="*/ 306367 h 337364"/>
              <a:gd name="connsiteX1" fmla="*/ 0 w 2007031"/>
              <a:gd name="connsiteY1" fmla="*/ 337364 h 337364"/>
              <a:gd name="connsiteX0" fmla="*/ 2007031 w 2007031"/>
              <a:gd name="connsiteY0" fmla="*/ 324786 h 355783"/>
              <a:gd name="connsiteX1" fmla="*/ 0 w 2007031"/>
              <a:gd name="connsiteY1" fmla="*/ 355783 h 355783"/>
            </a:gdLst>
            <a:ahLst/>
            <a:cxnLst>
              <a:cxn ang="0">
                <a:pos x="connsiteX0" y="connsiteY0"/>
              </a:cxn>
              <a:cxn ang="0">
                <a:pos x="connsiteX1" y="connsiteY1"/>
              </a:cxn>
            </a:cxnLst>
            <a:rect l="l" t="t" r="r" b="b"/>
            <a:pathLst>
              <a:path w="2007031" h="355783">
                <a:moveTo>
                  <a:pt x="2007031" y="324786"/>
                </a:moveTo>
                <a:cubicBezTo>
                  <a:pt x="1444571" y="-30384"/>
                  <a:pt x="796872" y="-191824"/>
                  <a:pt x="0" y="355783"/>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sp>
        <p:nvSpPr>
          <p:cNvPr id="274" name="Freeform 273"/>
          <p:cNvSpPr/>
          <p:nvPr/>
        </p:nvSpPr>
        <p:spPr>
          <a:xfrm>
            <a:off x="1371601" y="2081773"/>
            <a:ext cx="4463512" cy="599432"/>
          </a:xfrm>
          <a:custGeom>
            <a:avLst/>
            <a:gdLst>
              <a:gd name="connsiteX0" fmla="*/ 1983783 w 1983783"/>
              <a:gd name="connsiteY0" fmla="*/ 25352 h 25352"/>
              <a:gd name="connsiteX1" fmla="*/ 0 w 1983783"/>
              <a:gd name="connsiteY1" fmla="*/ 25352 h 25352"/>
              <a:gd name="connsiteX0" fmla="*/ 1983783 w 1983783"/>
              <a:gd name="connsiteY0" fmla="*/ 203577 h 203577"/>
              <a:gd name="connsiteX1" fmla="*/ 0 w 1983783"/>
              <a:gd name="connsiteY1" fmla="*/ 203577 h 203577"/>
              <a:gd name="connsiteX0" fmla="*/ 1983783 w 1983783"/>
              <a:gd name="connsiteY0" fmla="*/ 283044 h 283044"/>
              <a:gd name="connsiteX1" fmla="*/ 0 w 1983783"/>
              <a:gd name="connsiteY1" fmla="*/ 283044 h 283044"/>
              <a:gd name="connsiteX0" fmla="*/ 2007031 w 2007031"/>
              <a:gd name="connsiteY0" fmla="*/ 265800 h 296797"/>
              <a:gd name="connsiteX1" fmla="*/ 0 w 2007031"/>
              <a:gd name="connsiteY1" fmla="*/ 296797 h 296797"/>
              <a:gd name="connsiteX0" fmla="*/ 2007031 w 2007031"/>
              <a:gd name="connsiteY0" fmla="*/ 306367 h 337364"/>
              <a:gd name="connsiteX1" fmla="*/ 0 w 2007031"/>
              <a:gd name="connsiteY1" fmla="*/ 337364 h 337364"/>
              <a:gd name="connsiteX0" fmla="*/ 2007031 w 2007031"/>
              <a:gd name="connsiteY0" fmla="*/ 324786 h 355783"/>
              <a:gd name="connsiteX1" fmla="*/ 0 w 2007031"/>
              <a:gd name="connsiteY1" fmla="*/ 355783 h 355783"/>
              <a:gd name="connsiteX0" fmla="*/ 2007031 w 2007031"/>
              <a:gd name="connsiteY0" fmla="*/ 375253 h 406250"/>
              <a:gd name="connsiteX1" fmla="*/ 0 w 2007031"/>
              <a:gd name="connsiteY1" fmla="*/ 406250 h 406250"/>
              <a:gd name="connsiteX0" fmla="*/ 2007031 w 2007031"/>
              <a:gd name="connsiteY0" fmla="*/ 568435 h 599432"/>
              <a:gd name="connsiteX1" fmla="*/ 0 w 2007031"/>
              <a:gd name="connsiteY1" fmla="*/ 599432 h 599432"/>
            </a:gdLst>
            <a:ahLst/>
            <a:cxnLst>
              <a:cxn ang="0">
                <a:pos x="connsiteX0" y="connsiteY0"/>
              </a:cxn>
              <a:cxn ang="0">
                <a:pos x="connsiteX1" y="connsiteY1"/>
              </a:cxn>
            </a:cxnLst>
            <a:rect l="l" t="t" r="r" b="b"/>
            <a:pathLst>
              <a:path w="2007031" h="599432">
                <a:moveTo>
                  <a:pt x="2007031" y="568435"/>
                </a:moveTo>
                <a:cubicBezTo>
                  <a:pt x="1570010" y="-305928"/>
                  <a:pt x="605228" y="-72162"/>
                  <a:pt x="0" y="599432"/>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sp>
        <p:nvSpPr>
          <p:cNvPr id="275" name="Freeform 274"/>
          <p:cNvSpPr/>
          <p:nvPr/>
        </p:nvSpPr>
        <p:spPr>
          <a:xfrm>
            <a:off x="3611105"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cxnSp>
        <p:nvCxnSpPr>
          <p:cNvPr id="277" name="Straight Connector 276"/>
          <p:cNvCxnSpPr/>
          <p:nvPr/>
        </p:nvCxnSpPr>
        <p:spPr>
          <a:xfrm flipV="1">
            <a:off x="469469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78" name="Freeform 277"/>
          <p:cNvSpPr/>
          <p:nvPr/>
        </p:nvSpPr>
        <p:spPr>
          <a:xfrm>
            <a:off x="60430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sp>
        <p:nvSpPr>
          <p:cNvPr id="279" name="Freeform 278"/>
          <p:cNvSpPr/>
          <p:nvPr/>
        </p:nvSpPr>
        <p:spPr>
          <a:xfrm>
            <a:off x="11662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a:solidFill>
                <a:srgbClr val="000000"/>
              </a:solidFill>
              <a:latin typeface="Arial"/>
            </a:endParaRPr>
          </a:p>
        </p:txBody>
      </p:sp>
      <p:cxnSp>
        <p:nvCxnSpPr>
          <p:cNvPr id="283" name="Straight Connector 282"/>
          <p:cNvCxnSpPr/>
          <p:nvPr/>
        </p:nvCxnSpPr>
        <p:spPr>
          <a:xfrm flipV="1">
            <a:off x="713180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flipV="1">
            <a:off x="225500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85" name="Freeform 284"/>
          <p:cNvSpPr/>
          <p:nvPr/>
        </p:nvSpPr>
        <p:spPr>
          <a:xfrm>
            <a:off x="6207071" y="1557580"/>
            <a:ext cx="922149" cy="1022888"/>
          </a:xfrm>
          <a:custGeom>
            <a:avLst/>
            <a:gdLst>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22149 w 922149"/>
              <a:gd name="connsiteY0" fmla="*/ 1022888 h 1022888"/>
              <a:gd name="connsiteX1" fmla="*/ 0 w 922149"/>
              <a:gd name="connsiteY1" fmla="*/ 0 h 1022888"/>
            </a:gdLst>
            <a:ahLst/>
            <a:cxnLst>
              <a:cxn ang="0">
                <a:pos x="connsiteX0" y="connsiteY0"/>
              </a:cxn>
              <a:cxn ang="0">
                <a:pos x="connsiteX1" y="connsiteY1"/>
              </a:cxn>
            </a:cxnLst>
            <a:rect l="l" t="t" r="r" b="b"/>
            <a:pathLst>
              <a:path w="922149" h="1022888">
                <a:moveTo>
                  <a:pt x="922149" y="1022888"/>
                </a:moveTo>
                <a:cubicBezTo>
                  <a:pt x="876945" y="548898"/>
                  <a:pt x="669011" y="198894"/>
                  <a:pt x="0" y="0"/>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1800" dirty="0">
              <a:solidFill>
                <a:srgbClr val="000000"/>
              </a:solidFill>
              <a:latin typeface="Arial"/>
            </a:endParaRPr>
          </a:p>
        </p:txBody>
      </p:sp>
      <p:sp>
        <p:nvSpPr>
          <p:cNvPr id="7" name="TextBox 6"/>
          <p:cNvSpPr txBox="1"/>
          <p:nvPr/>
        </p:nvSpPr>
        <p:spPr>
          <a:xfrm>
            <a:off x="5648425" y="1800725"/>
            <a:ext cx="413895" cy="307777"/>
          </a:xfrm>
          <a:prstGeom prst="rect">
            <a:avLst/>
          </a:prstGeom>
          <a:noFill/>
        </p:spPr>
        <p:txBody>
          <a:bodyPr wrap="none" rtlCol="0">
            <a:spAutoFit/>
          </a:bodyPr>
          <a:lstStyle/>
          <a:p>
            <a:pPr algn="ctr" defTabSz="914400"/>
            <a:r>
              <a:rPr lang="en-US" sz="1400" dirty="0" err="1">
                <a:solidFill>
                  <a:srgbClr val="000000"/>
                </a:solidFill>
              </a:rPr>
              <a:t>shl</a:t>
            </a:r>
            <a:endParaRPr lang="en-US" sz="1400" dirty="0">
              <a:solidFill>
                <a:srgbClr val="000000"/>
              </a:solidFill>
            </a:endParaRPr>
          </a:p>
        </p:txBody>
      </p:sp>
    </p:spTree>
    <p:extLst>
      <p:ext uri="{BB962C8B-B14F-4D97-AF65-F5344CB8AC3E}">
        <p14:creationId xmlns:p14="http://schemas.microsoft.com/office/powerpoint/2010/main" val="402827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2D41E-AF46-2E49-B204-74C090F37455}"/>
              </a:ext>
            </a:extLst>
          </p:cNvPr>
          <p:cNvSpPr>
            <a:spLocks noGrp="1"/>
          </p:cNvSpPr>
          <p:nvPr>
            <p:ph type="title"/>
          </p:nvPr>
        </p:nvSpPr>
        <p:spPr/>
        <p:txBody>
          <a:bodyPr/>
          <a:lstStyle/>
          <a:p>
            <a:r>
              <a:rPr lang="en-US" dirty="0"/>
              <a:t>Implement </a:t>
            </a:r>
            <a:r>
              <a:rPr lang="en-US" dirty="0" err="1"/>
              <a:t>RaftNode</a:t>
            </a:r>
            <a:r>
              <a:rPr lang="en-US" dirty="0"/>
              <a:t>!</a:t>
            </a:r>
          </a:p>
        </p:txBody>
      </p:sp>
      <p:grpSp>
        <p:nvGrpSpPr>
          <p:cNvPr id="36" name="Group 35">
            <a:extLst>
              <a:ext uri="{FF2B5EF4-FFF2-40B4-BE49-F238E27FC236}">
                <a16:creationId xmlns:a16="http://schemas.microsoft.com/office/drawing/2014/main" id="{5D542479-35D6-F849-99AA-B9EC1BE60704}"/>
              </a:ext>
            </a:extLst>
          </p:cNvPr>
          <p:cNvGrpSpPr/>
          <p:nvPr/>
        </p:nvGrpSpPr>
        <p:grpSpPr>
          <a:xfrm>
            <a:off x="2667000" y="2057400"/>
            <a:ext cx="3657600" cy="3048000"/>
            <a:chOff x="5410200" y="2133600"/>
            <a:chExt cx="2286000" cy="1905000"/>
          </a:xfrm>
        </p:grpSpPr>
        <p:grpSp>
          <p:nvGrpSpPr>
            <p:cNvPr id="5" name="Group 4">
              <a:extLst>
                <a:ext uri="{FF2B5EF4-FFF2-40B4-BE49-F238E27FC236}">
                  <a16:creationId xmlns:a16="http://schemas.microsoft.com/office/drawing/2014/main" id="{79127711-4FDF-8240-8C12-77AAD5C3AF12}"/>
                </a:ext>
              </a:extLst>
            </p:cNvPr>
            <p:cNvGrpSpPr/>
            <p:nvPr/>
          </p:nvGrpSpPr>
          <p:grpSpPr>
            <a:xfrm>
              <a:off x="5410200" y="2133600"/>
              <a:ext cx="2286000" cy="1905000"/>
              <a:chOff x="533400" y="2133600"/>
              <a:chExt cx="2286000" cy="1905000"/>
            </a:xfrm>
          </p:grpSpPr>
          <p:sp>
            <p:nvSpPr>
              <p:cNvPr id="6" name="Rounded Rectangle 5">
                <a:extLst>
                  <a:ext uri="{FF2B5EF4-FFF2-40B4-BE49-F238E27FC236}">
                    <a16:creationId xmlns:a16="http://schemas.microsoft.com/office/drawing/2014/main" id="{D0590AB1-3E3F-3047-8905-2728EAA3F617}"/>
                  </a:ext>
                </a:extLst>
              </p:cNvPr>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grpSp>
            <p:nvGrpSpPr>
              <p:cNvPr id="7" name="Group 6">
                <a:extLst>
                  <a:ext uri="{FF2B5EF4-FFF2-40B4-BE49-F238E27FC236}">
                    <a16:creationId xmlns:a16="http://schemas.microsoft.com/office/drawing/2014/main" id="{6B5621CA-0E05-4B4D-A710-3DEE6881C623}"/>
                  </a:ext>
                </a:extLst>
              </p:cNvPr>
              <p:cNvGrpSpPr/>
              <p:nvPr/>
            </p:nvGrpSpPr>
            <p:grpSpPr>
              <a:xfrm>
                <a:off x="838200" y="3657600"/>
                <a:ext cx="1524000" cy="228600"/>
                <a:chOff x="1828800" y="3733800"/>
                <a:chExt cx="1524000" cy="228600"/>
              </a:xfrm>
            </p:grpSpPr>
            <p:sp>
              <p:nvSpPr>
                <p:cNvPr id="26" name="Rectangle 25">
                  <a:extLst>
                    <a:ext uri="{FF2B5EF4-FFF2-40B4-BE49-F238E27FC236}">
                      <a16:creationId xmlns:a16="http://schemas.microsoft.com/office/drawing/2014/main" id="{C8717AC3-6D6D-0646-872C-F37E2F937E90}"/>
                    </a:ext>
                  </a:extLst>
                </p:cNvPr>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dirty="0">
                      <a:solidFill>
                        <a:srgbClr val="000000"/>
                      </a:solidFill>
                    </a:rPr>
                    <a:t>add</a:t>
                  </a:r>
                </a:p>
              </p:txBody>
            </p:sp>
            <p:sp>
              <p:nvSpPr>
                <p:cNvPr id="27" name="Rectangle 26">
                  <a:extLst>
                    <a:ext uri="{FF2B5EF4-FFF2-40B4-BE49-F238E27FC236}">
                      <a16:creationId xmlns:a16="http://schemas.microsoft.com/office/drawing/2014/main" id="{438403B0-59C3-A34F-9234-146A15D85AE0}"/>
                    </a:ext>
                  </a:extLst>
                </p:cNvPr>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dirty="0" err="1">
                      <a:solidFill>
                        <a:srgbClr val="000000"/>
                      </a:solidFill>
                    </a:rPr>
                    <a:t>jmp</a:t>
                  </a:r>
                  <a:endParaRPr lang="en-US" dirty="0">
                    <a:solidFill>
                      <a:srgbClr val="000000"/>
                    </a:solidFill>
                  </a:endParaRPr>
                </a:p>
              </p:txBody>
            </p:sp>
            <p:sp>
              <p:nvSpPr>
                <p:cNvPr id="28" name="Rectangle 27">
                  <a:extLst>
                    <a:ext uri="{FF2B5EF4-FFF2-40B4-BE49-F238E27FC236}">
                      <a16:creationId xmlns:a16="http://schemas.microsoft.com/office/drawing/2014/main" id="{13C3A6BF-568A-B543-92AB-71F5C409878F}"/>
                    </a:ext>
                  </a:extLst>
                </p:cNvPr>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dirty="0" err="1">
                      <a:solidFill>
                        <a:srgbClr val="000000"/>
                      </a:solidFill>
                    </a:rPr>
                    <a:t>mov</a:t>
                  </a:r>
                  <a:endParaRPr lang="en-US" dirty="0">
                    <a:solidFill>
                      <a:srgbClr val="000000"/>
                    </a:solidFill>
                  </a:endParaRPr>
                </a:p>
              </p:txBody>
            </p:sp>
            <p:sp>
              <p:nvSpPr>
                <p:cNvPr id="29" name="Rectangle 28">
                  <a:extLst>
                    <a:ext uri="{FF2B5EF4-FFF2-40B4-BE49-F238E27FC236}">
                      <a16:creationId xmlns:a16="http://schemas.microsoft.com/office/drawing/2014/main" id="{DCFEC477-56BF-5D4A-BFD6-469F7CB343E3}"/>
                    </a:ext>
                  </a:extLst>
                </p:cNvPr>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dirty="0" err="1">
                      <a:solidFill>
                        <a:srgbClr val="000000"/>
                      </a:solidFill>
                    </a:rPr>
                    <a:t>shl</a:t>
                  </a:r>
                  <a:endParaRPr lang="en-US" dirty="0">
                    <a:solidFill>
                      <a:srgbClr val="000000"/>
                    </a:solidFill>
                  </a:endParaRPr>
                </a:p>
              </p:txBody>
            </p:sp>
          </p:grpSp>
          <p:sp>
            <p:nvSpPr>
              <p:cNvPr id="8" name="TextBox 7">
                <a:extLst>
                  <a:ext uri="{FF2B5EF4-FFF2-40B4-BE49-F238E27FC236}">
                    <a16:creationId xmlns:a16="http://schemas.microsoft.com/office/drawing/2014/main" id="{2190DDF0-006A-AB4E-B626-0B6DCFE875D6}"/>
                  </a:ext>
                </a:extLst>
              </p:cNvPr>
              <p:cNvSpPr txBox="1"/>
              <p:nvPr/>
            </p:nvSpPr>
            <p:spPr>
              <a:xfrm>
                <a:off x="1470356" y="3429000"/>
                <a:ext cx="259687" cy="170461"/>
              </a:xfrm>
              <a:prstGeom prst="rect">
                <a:avLst/>
              </a:prstGeom>
              <a:noFill/>
            </p:spPr>
            <p:txBody>
              <a:bodyPr wrap="none" lIns="0" tIns="0" rIns="0" bIns="0" rtlCol="0">
                <a:spAutoFit/>
              </a:bodyPr>
              <a:lstStyle/>
              <a:p>
                <a:pPr algn="ctr" defTabSz="914400"/>
                <a:r>
                  <a:rPr lang="en-US" b="1" dirty="0">
                    <a:solidFill>
                      <a:srgbClr val="000000"/>
                    </a:solidFill>
                  </a:rPr>
                  <a:t>Log</a:t>
                </a:r>
              </a:p>
            </p:txBody>
          </p:sp>
          <p:grpSp>
            <p:nvGrpSpPr>
              <p:cNvPr id="9" name="Group 8">
                <a:extLst>
                  <a:ext uri="{FF2B5EF4-FFF2-40B4-BE49-F238E27FC236}">
                    <a16:creationId xmlns:a16="http://schemas.microsoft.com/office/drawing/2014/main" id="{720B89D3-0A0B-7740-B359-732F46C9D704}"/>
                  </a:ext>
                </a:extLst>
              </p:cNvPr>
              <p:cNvGrpSpPr/>
              <p:nvPr/>
            </p:nvGrpSpPr>
            <p:grpSpPr>
              <a:xfrm>
                <a:off x="1932167" y="2667000"/>
                <a:ext cx="658633" cy="609600"/>
                <a:chOff x="3075167" y="2286000"/>
                <a:chExt cx="658633" cy="609600"/>
              </a:xfrm>
            </p:grpSpPr>
            <p:sp>
              <p:nvSpPr>
                <p:cNvPr id="16" name="Oval 15">
                  <a:extLst>
                    <a:ext uri="{FF2B5EF4-FFF2-40B4-BE49-F238E27FC236}">
                      <a16:creationId xmlns:a16="http://schemas.microsoft.com/office/drawing/2014/main" id="{26C881A2-83C1-C947-BDEB-D2855A859151}"/>
                    </a:ext>
                  </a:extLst>
                </p:cNvPr>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17" name="Oval 16">
                  <a:extLst>
                    <a:ext uri="{FF2B5EF4-FFF2-40B4-BE49-F238E27FC236}">
                      <a16:creationId xmlns:a16="http://schemas.microsoft.com/office/drawing/2014/main" id="{1F372DDF-04CC-DE46-AFD1-31B40230AC5A}"/>
                    </a:ext>
                  </a:extLst>
                </p:cNvPr>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18" name="Oval 17">
                  <a:extLst>
                    <a:ext uri="{FF2B5EF4-FFF2-40B4-BE49-F238E27FC236}">
                      <a16:creationId xmlns:a16="http://schemas.microsoft.com/office/drawing/2014/main" id="{00D2FDCA-AB65-EE41-B7B3-12A2247094F5}"/>
                    </a:ext>
                  </a:extLst>
                </p:cNvPr>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19" name="Oval 18">
                  <a:extLst>
                    <a:ext uri="{FF2B5EF4-FFF2-40B4-BE49-F238E27FC236}">
                      <a16:creationId xmlns:a16="http://schemas.microsoft.com/office/drawing/2014/main" id="{AF1B9270-FC3C-2349-82CA-A3A43C16D68B}"/>
                    </a:ext>
                  </a:extLst>
                </p:cNvPr>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20" name="Freeform 19">
                  <a:extLst>
                    <a:ext uri="{FF2B5EF4-FFF2-40B4-BE49-F238E27FC236}">
                      <a16:creationId xmlns:a16="http://schemas.microsoft.com/office/drawing/2014/main" id="{A56994A7-F63B-BA44-8E23-F7C4382EDA0C}"/>
                    </a:ext>
                  </a:extLst>
                </p:cNvPr>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21" name="Freeform 20">
                  <a:extLst>
                    <a:ext uri="{FF2B5EF4-FFF2-40B4-BE49-F238E27FC236}">
                      <a16:creationId xmlns:a16="http://schemas.microsoft.com/office/drawing/2014/main" id="{8782624D-057D-C944-80D9-AB28A6510C16}"/>
                    </a:ext>
                  </a:extLst>
                </p:cNvPr>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22" name="Freeform 21">
                  <a:extLst>
                    <a:ext uri="{FF2B5EF4-FFF2-40B4-BE49-F238E27FC236}">
                      <a16:creationId xmlns:a16="http://schemas.microsoft.com/office/drawing/2014/main" id="{F532EC64-2D77-574F-B198-51DF9EFBC4FA}"/>
                    </a:ext>
                  </a:extLst>
                </p:cNvPr>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23" name="Freeform 22">
                  <a:extLst>
                    <a:ext uri="{FF2B5EF4-FFF2-40B4-BE49-F238E27FC236}">
                      <a16:creationId xmlns:a16="http://schemas.microsoft.com/office/drawing/2014/main" id="{4DBE2659-332B-7C47-996A-827C878F0083}"/>
                    </a:ext>
                  </a:extLst>
                </p:cNvPr>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sp>
              <p:nvSpPr>
                <p:cNvPr id="24" name="Freeform 23">
                  <a:extLst>
                    <a:ext uri="{FF2B5EF4-FFF2-40B4-BE49-F238E27FC236}">
                      <a16:creationId xmlns:a16="http://schemas.microsoft.com/office/drawing/2014/main" id="{35FCD4EB-622F-564D-89B1-534314827ED1}"/>
                    </a:ext>
                  </a:extLst>
                </p:cNvPr>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3200">
                    <a:solidFill>
                      <a:srgbClr val="000000"/>
                    </a:solidFill>
                    <a:latin typeface="Arial"/>
                  </a:endParaRPr>
                </a:p>
              </p:txBody>
            </p:sp>
            <p:cxnSp>
              <p:nvCxnSpPr>
                <p:cNvPr id="25" name="Straight Connector 24">
                  <a:extLst>
                    <a:ext uri="{FF2B5EF4-FFF2-40B4-BE49-F238E27FC236}">
                      <a16:creationId xmlns:a16="http://schemas.microsoft.com/office/drawing/2014/main" id="{EB6A4CC2-F691-3647-ABA5-8444399CC38D}"/>
                    </a:ext>
                  </a:extLst>
                </p:cNvPr>
                <p:cNvCxnSpPr>
                  <a:stCxn id="18" idx="0"/>
                  <a:endCxn id="16"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grpSp>
            <p:nvGrpSpPr>
              <p:cNvPr id="10" name="Group 9">
                <a:extLst>
                  <a:ext uri="{FF2B5EF4-FFF2-40B4-BE49-F238E27FC236}">
                    <a16:creationId xmlns:a16="http://schemas.microsoft.com/office/drawing/2014/main" id="{9DD7F39E-D073-6345-B317-CB085148943A}"/>
                  </a:ext>
                </a:extLst>
              </p:cNvPr>
              <p:cNvGrpSpPr/>
              <p:nvPr/>
            </p:nvGrpSpPr>
            <p:grpSpPr>
              <a:xfrm>
                <a:off x="901728" y="2667000"/>
                <a:ext cx="531549" cy="533400"/>
                <a:chOff x="2057400" y="2438400"/>
                <a:chExt cx="379678" cy="381000"/>
              </a:xfrm>
            </p:grpSpPr>
            <p:sp>
              <p:nvSpPr>
                <p:cNvPr id="13" name="AutoShape 568">
                  <a:extLst>
                    <a:ext uri="{FF2B5EF4-FFF2-40B4-BE49-F238E27FC236}">
                      <a16:creationId xmlns:a16="http://schemas.microsoft.com/office/drawing/2014/main" id="{97F8A239-5C19-B145-9136-1152759C9A89}"/>
                    </a:ext>
                  </a:extLst>
                </p:cNvPr>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3200">
                    <a:solidFill>
                      <a:srgbClr val="000000"/>
                    </a:solidFill>
                  </a:endParaRPr>
                </a:p>
              </p:txBody>
            </p:sp>
            <p:sp>
              <p:nvSpPr>
                <p:cNvPr id="14" name="AutoShape 569">
                  <a:extLst>
                    <a:ext uri="{FF2B5EF4-FFF2-40B4-BE49-F238E27FC236}">
                      <a16:creationId xmlns:a16="http://schemas.microsoft.com/office/drawing/2014/main" id="{CA540696-0851-8042-AB1E-7047588298DF}"/>
                    </a:ext>
                  </a:extLst>
                </p:cNvPr>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3200">
                    <a:solidFill>
                      <a:srgbClr val="000000"/>
                    </a:solidFill>
                  </a:endParaRPr>
                </a:p>
              </p:txBody>
            </p:sp>
            <p:sp>
              <p:nvSpPr>
                <p:cNvPr id="15" name="AutoShape 570">
                  <a:extLst>
                    <a:ext uri="{FF2B5EF4-FFF2-40B4-BE49-F238E27FC236}">
                      <a16:creationId xmlns:a16="http://schemas.microsoft.com/office/drawing/2014/main" id="{BA093CF1-0F80-E042-B3F4-3A52C7C3721A}"/>
                    </a:ext>
                  </a:extLst>
                </p:cNvPr>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endParaRPr lang="en-US" sz="3200">
                    <a:solidFill>
                      <a:srgbClr val="000000"/>
                    </a:solidFill>
                  </a:endParaRPr>
                </a:p>
              </p:txBody>
            </p:sp>
          </p:grpSp>
          <p:sp>
            <p:nvSpPr>
              <p:cNvPr id="11" name="TextBox 10">
                <a:extLst>
                  <a:ext uri="{FF2B5EF4-FFF2-40B4-BE49-F238E27FC236}">
                    <a16:creationId xmlns:a16="http://schemas.microsoft.com/office/drawing/2014/main" id="{5131DC5A-533B-5847-85B2-A23D51CDC8A4}"/>
                  </a:ext>
                </a:extLst>
              </p:cNvPr>
              <p:cNvSpPr txBox="1"/>
              <p:nvPr/>
            </p:nvSpPr>
            <p:spPr>
              <a:xfrm>
                <a:off x="784632" y="2209800"/>
                <a:ext cx="765742" cy="340922"/>
              </a:xfrm>
              <a:prstGeom prst="rect">
                <a:avLst/>
              </a:prstGeom>
              <a:noFill/>
            </p:spPr>
            <p:txBody>
              <a:bodyPr wrap="none" lIns="0" tIns="0" rIns="0" bIns="0" rtlCol="0">
                <a:spAutoFit/>
              </a:bodyPr>
              <a:lstStyle/>
              <a:p>
                <a:pPr algn="ctr" defTabSz="914400"/>
                <a:r>
                  <a:rPr lang="en-US" b="1" dirty="0">
                    <a:solidFill>
                      <a:srgbClr val="000000"/>
                    </a:solidFill>
                  </a:rPr>
                  <a:t>Consensus</a:t>
                </a:r>
                <a:br>
                  <a:rPr lang="en-US" b="1" dirty="0">
                    <a:solidFill>
                      <a:srgbClr val="000000"/>
                    </a:solidFill>
                  </a:rPr>
                </a:br>
                <a:r>
                  <a:rPr lang="en-US" b="1" dirty="0">
                    <a:solidFill>
                      <a:srgbClr val="000000"/>
                    </a:solidFill>
                  </a:rPr>
                  <a:t>Module</a:t>
                </a:r>
              </a:p>
            </p:txBody>
          </p:sp>
          <p:sp>
            <p:nvSpPr>
              <p:cNvPr id="12" name="TextBox 11">
                <a:extLst>
                  <a:ext uri="{FF2B5EF4-FFF2-40B4-BE49-F238E27FC236}">
                    <a16:creationId xmlns:a16="http://schemas.microsoft.com/office/drawing/2014/main" id="{CDCCA4F3-85A8-9A4E-B9ED-0A199AD3361A}"/>
                  </a:ext>
                </a:extLst>
              </p:cNvPr>
              <p:cNvSpPr txBox="1"/>
              <p:nvPr/>
            </p:nvSpPr>
            <p:spPr>
              <a:xfrm>
                <a:off x="1978369" y="2209800"/>
                <a:ext cx="568203" cy="340922"/>
              </a:xfrm>
              <a:prstGeom prst="rect">
                <a:avLst/>
              </a:prstGeom>
              <a:noFill/>
            </p:spPr>
            <p:txBody>
              <a:bodyPr wrap="none" lIns="0" tIns="0" rIns="0" bIns="0" rtlCol="0">
                <a:spAutoFit/>
              </a:bodyPr>
              <a:lstStyle/>
              <a:p>
                <a:pPr algn="ctr" defTabSz="914400"/>
                <a:r>
                  <a:rPr lang="en-US" b="1" dirty="0">
                    <a:solidFill>
                      <a:srgbClr val="000000"/>
                    </a:solidFill>
                  </a:rPr>
                  <a:t>State</a:t>
                </a:r>
                <a:br>
                  <a:rPr lang="en-US" b="1" dirty="0">
                    <a:solidFill>
                      <a:srgbClr val="000000"/>
                    </a:solidFill>
                  </a:rPr>
                </a:br>
                <a:r>
                  <a:rPr lang="en-US" b="1" dirty="0">
                    <a:solidFill>
                      <a:srgbClr val="000000"/>
                    </a:solidFill>
                  </a:rPr>
                  <a:t>Machine</a:t>
                </a:r>
              </a:p>
            </p:txBody>
          </p:sp>
        </p:grpSp>
        <p:sp>
          <p:nvSpPr>
            <p:cNvPr id="32" name="Freeform 31">
              <a:extLst>
                <a:ext uri="{FF2B5EF4-FFF2-40B4-BE49-F238E27FC236}">
                  <a16:creationId xmlns:a16="http://schemas.microsoft.com/office/drawing/2014/main" id="{B86A076C-E440-904D-AB76-5CECE6954DA2}"/>
                </a:ext>
              </a:extLst>
            </p:cNvPr>
            <p:cNvSpPr/>
            <p:nvPr/>
          </p:nvSpPr>
          <p:spPr>
            <a:xfrm>
              <a:off x="60430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defTabSz="914400"/>
              <a:endParaRPr lang="en-US" sz="3200">
                <a:solidFill>
                  <a:srgbClr val="000000"/>
                </a:solidFill>
                <a:latin typeface="Arial"/>
              </a:endParaRPr>
            </a:p>
          </p:txBody>
        </p:sp>
        <p:cxnSp>
          <p:nvCxnSpPr>
            <p:cNvPr id="33" name="Straight Connector 32">
              <a:extLst>
                <a:ext uri="{FF2B5EF4-FFF2-40B4-BE49-F238E27FC236}">
                  <a16:creationId xmlns:a16="http://schemas.microsoft.com/office/drawing/2014/main" id="{4D2E644C-2FC6-9041-85E0-A6D29885C808}"/>
                </a:ext>
              </a:extLst>
            </p:cNvPr>
            <p:cNvCxnSpPr/>
            <p:nvPr/>
          </p:nvCxnSpPr>
          <p:spPr>
            <a:xfrm flipV="1">
              <a:off x="7131804"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grpSp>
      <p:sp>
        <p:nvSpPr>
          <p:cNvPr id="37" name="Rectangle 36">
            <a:extLst>
              <a:ext uri="{FF2B5EF4-FFF2-40B4-BE49-F238E27FC236}">
                <a16:creationId xmlns:a16="http://schemas.microsoft.com/office/drawing/2014/main" id="{3FD531DF-72E6-DF44-B27F-5D078F334437}"/>
              </a:ext>
            </a:extLst>
          </p:cNvPr>
          <p:cNvSpPr/>
          <p:nvPr/>
        </p:nvSpPr>
        <p:spPr>
          <a:xfrm>
            <a:off x="1311374" y="2154242"/>
            <a:ext cx="914400" cy="406265"/>
          </a:xfrm>
          <a:prstGeom prst="rect">
            <a:avLst/>
          </a:prstGeom>
        </p:spPr>
        <p:txBody>
          <a:bodyPr wrap="square">
            <a:spAutoFit/>
          </a:bodyPr>
          <a:lstStyle/>
          <a:p>
            <a:pPr defTabSz="914400" fontAlgn="auto">
              <a:lnSpc>
                <a:spcPct val="85000"/>
              </a:lnSpc>
              <a:spcBef>
                <a:spcPts val="0"/>
              </a:spcBef>
              <a:spcAft>
                <a:spcPts val="0"/>
              </a:spcAft>
              <a:defRPr/>
            </a:pPr>
            <a:r>
              <a:rPr lang="en-US" kern="0" dirty="0">
                <a:solidFill>
                  <a:schemeClr val="accent3"/>
                </a:solidFill>
              </a:rPr>
              <a:t>This</a:t>
            </a:r>
          </a:p>
        </p:txBody>
      </p:sp>
      <p:sp>
        <p:nvSpPr>
          <p:cNvPr id="38" name="Rectangle 37">
            <a:extLst>
              <a:ext uri="{FF2B5EF4-FFF2-40B4-BE49-F238E27FC236}">
                <a16:creationId xmlns:a16="http://schemas.microsoft.com/office/drawing/2014/main" id="{087B2904-8784-0642-8EE1-01FFFB051190}"/>
              </a:ext>
            </a:extLst>
          </p:cNvPr>
          <p:cNvSpPr/>
          <p:nvPr/>
        </p:nvSpPr>
        <p:spPr>
          <a:xfrm>
            <a:off x="6480173" y="2118700"/>
            <a:ext cx="2587627" cy="1034129"/>
          </a:xfrm>
          <a:prstGeom prst="rect">
            <a:avLst/>
          </a:prstGeom>
        </p:spPr>
        <p:txBody>
          <a:bodyPr wrap="square">
            <a:spAutoFit/>
          </a:bodyPr>
          <a:lstStyle/>
          <a:p>
            <a:pPr defTabSz="914400" fontAlgn="auto">
              <a:lnSpc>
                <a:spcPct val="85000"/>
              </a:lnSpc>
              <a:spcBef>
                <a:spcPts val="0"/>
              </a:spcBef>
              <a:spcAft>
                <a:spcPts val="0"/>
              </a:spcAft>
              <a:defRPr/>
            </a:pPr>
            <a:r>
              <a:rPr lang="en-US" kern="0" dirty="0">
                <a:solidFill>
                  <a:schemeClr val="accent3"/>
                </a:solidFill>
              </a:rPr>
              <a:t>This is the server application.</a:t>
            </a:r>
          </a:p>
          <a:p>
            <a:pPr defTabSz="914400" fontAlgn="auto">
              <a:lnSpc>
                <a:spcPct val="85000"/>
              </a:lnSpc>
              <a:spcBef>
                <a:spcPts val="0"/>
              </a:spcBef>
              <a:spcAft>
                <a:spcPts val="0"/>
              </a:spcAft>
              <a:defRPr/>
            </a:pPr>
            <a:r>
              <a:rPr lang="en-US" b="1" kern="0" dirty="0">
                <a:solidFill>
                  <a:schemeClr val="accent3"/>
                </a:solidFill>
              </a:rPr>
              <a:t>We don’t care.</a:t>
            </a:r>
          </a:p>
        </p:txBody>
      </p:sp>
      <p:cxnSp>
        <p:nvCxnSpPr>
          <p:cNvPr id="39" name="Straight Connector 38">
            <a:extLst>
              <a:ext uri="{FF2B5EF4-FFF2-40B4-BE49-F238E27FC236}">
                <a16:creationId xmlns:a16="http://schemas.microsoft.com/office/drawing/2014/main" id="{56EDCA1A-EFDD-3A4D-8202-1FA63AFDD213}"/>
              </a:ext>
            </a:extLst>
          </p:cNvPr>
          <p:cNvCxnSpPr>
            <a:cxnSpLocks/>
            <a:stCxn id="37" idx="2"/>
          </p:cNvCxnSpPr>
          <p:nvPr/>
        </p:nvCxnSpPr>
        <p:spPr bwMode="auto">
          <a:xfrm>
            <a:off x="1768574" y="2560507"/>
            <a:ext cx="1453108" cy="54858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40" name="Straight Connector 39">
            <a:extLst>
              <a:ext uri="{FF2B5EF4-FFF2-40B4-BE49-F238E27FC236}">
                <a16:creationId xmlns:a16="http://schemas.microsoft.com/office/drawing/2014/main" id="{4ADEBE32-FBFA-0C40-9829-3D4475D0F965}"/>
              </a:ext>
            </a:extLst>
          </p:cNvPr>
          <p:cNvCxnSpPr>
            <a:cxnSpLocks/>
          </p:cNvCxnSpPr>
          <p:nvPr/>
        </p:nvCxnSpPr>
        <p:spPr bwMode="auto">
          <a:xfrm flipH="1">
            <a:off x="5888075" y="2910840"/>
            <a:ext cx="568252" cy="316726"/>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49" name="Rectangle 48">
            <a:extLst>
              <a:ext uri="{FF2B5EF4-FFF2-40B4-BE49-F238E27FC236}">
                <a16:creationId xmlns:a16="http://schemas.microsoft.com/office/drawing/2014/main" id="{6C92A83A-3EFC-AD4D-8F09-4DA6CA1948CA}"/>
              </a:ext>
            </a:extLst>
          </p:cNvPr>
          <p:cNvSpPr/>
          <p:nvPr/>
        </p:nvSpPr>
        <p:spPr>
          <a:xfrm>
            <a:off x="4678680" y="5357345"/>
            <a:ext cx="3864465" cy="1034129"/>
          </a:xfrm>
          <a:prstGeom prst="rect">
            <a:avLst/>
          </a:prstGeom>
        </p:spPr>
        <p:txBody>
          <a:bodyPr wrap="square">
            <a:spAutoFit/>
          </a:bodyPr>
          <a:lstStyle/>
          <a:p>
            <a:pPr defTabSz="914400" fontAlgn="auto">
              <a:lnSpc>
                <a:spcPct val="85000"/>
              </a:lnSpc>
              <a:spcBef>
                <a:spcPts val="0"/>
              </a:spcBef>
              <a:spcAft>
                <a:spcPts val="0"/>
              </a:spcAft>
              <a:defRPr/>
            </a:pPr>
            <a:r>
              <a:rPr lang="en-US" kern="0" dirty="0">
                <a:solidFill>
                  <a:schemeClr val="accent3"/>
                </a:solidFill>
              </a:rPr>
              <a:t>This is the replica’s local log copy.</a:t>
            </a:r>
          </a:p>
          <a:p>
            <a:pPr defTabSz="914400" fontAlgn="auto">
              <a:lnSpc>
                <a:spcPct val="85000"/>
              </a:lnSpc>
              <a:spcBef>
                <a:spcPts val="0"/>
              </a:spcBef>
              <a:spcAft>
                <a:spcPts val="0"/>
              </a:spcAft>
              <a:defRPr/>
            </a:pPr>
            <a:r>
              <a:rPr lang="en-US" b="1" kern="0" dirty="0">
                <a:solidFill>
                  <a:schemeClr val="accent3"/>
                </a:solidFill>
              </a:rPr>
              <a:t>There’s a class for that.</a:t>
            </a:r>
          </a:p>
        </p:txBody>
      </p:sp>
      <p:cxnSp>
        <p:nvCxnSpPr>
          <p:cNvPr id="50" name="Straight Connector 49">
            <a:extLst>
              <a:ext uri="{FF2B5EF4-FFF2-40B4-BE49-F238E27FC236}">
                <a16:creationId xmlns:a16="http://schemas.microsoft.com/office/drawing/2014/main" id="{053926FA-674F-1A4C-8051-813D3723E500}"/>
              </a:ext>
            </a:extLst>
          </p:cNvPr>
          <p:cNvCxnSpPr>
            <a:cxnSpLocks/>
          </p:cNvCxnSpPr>
          <p:nvPr/>
        </p:nvCxnSpPr>
        <p:spPr bwMode="auto">
          <a:xfrm flipH="1" flipV="1">
            <a:off x="5167363" y="4935952"/>
            <a:ext cx="535837" cy="382265"/>
          </a:xfrm>
          <a:prstGeom prst="line">
            <a:avLst/>
          </a:prstGeom>
          <a:solidFill>
            <a:srgbClr val="00B8FF"/>
          </a:solidFill>
          <a:ln w="952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119159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EC7D-F162-144F-90A1-BE0F70917875}"/>
              </a:ext>
            </a:extLst>
          </p:cNvPr>
          <p:cNvSpPr>
            <a:spLocks noGrp="1"/>
          </p:cNvSpPr>
          <p:nvPr>
            <p:ph type="title"/>
          </p:nvPr>
        </p:nvSpPr>
        <p:spPr/>
        <p:txBody>
          <a:bodyPr/>
          <a:lstStyle/>
          <a:p>
            <a:r>
              <a:rPr lang="en-US" dirty="0"/>
              <a:t>Implement three handlers</a:t>
            </a:r>
          </a:p>
        </p:txBody>
      </p:sp>
      <p:grpSp>
        <p:nvGrpSpPr>
          <p:cNvPr id="3" name="Group 2">
            <a:extLst>
              <a:ext uri="{FF2B5EF4-FFF2-40B4-BE49-F238E27FC236}">
                <a16:creationId xmlns:a16="http://schemas.microsoft.com/office/drawing/2014/main" id="{E62995D9-C9E9-C14B-B010-A4A102481DFC}"/>
              </a:ext>
            </a:extLst>
          </p:cNvPr>
          <p:cNvGrpSpPr/>
          <p:nvPr/>
        </p:nvGrpSpPr>
        <p:grpSpPr>
          <a:xfrm>
            <a:off x="1981200" y="1856268"/>
            <a:ext cx="1340635" cy="1225062"/>
            <a:chOff x="3180272" y="2514600"/>
            <a:chExt cx="2001328" cy="1828798"/>
          </a:xfrm>
        </p:grpSpPr>
        <p:sp>
          <p:nvSpPr>
            <p:cNvPr id="4" name="Rounded Rectangle 3">
              <a:extLst>
                <a:ext uri="{FF2B5EF4-FFF2-40B4-BE49-F238E27FC236}">
                  <a16:creationId xmlns:a16="http://schemas.microsoft.com/office/drawing/2014/main" id="{5B6A7328-806E-7C4B-8834-F9D3D2FC6E5B}"/>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5" name="Rounded Rectangle 4">
              <a:extLst>
                <a:ext uri="{FF2B5EF4-FFF2-40B4-BE49-F238E27FC236}">
                  <a16:creationId xmlns:a16="http://schemas.microsoft.com/office/drawing/2014/main" id="{7C97C69B-A620-9342-89E6-14FC5BD1D888}"/>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DC2117E9-9988-BF4D-96CB-9DE205010FE6}"/>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9A75F260-3A1F-5440-A231-DDDC64B3BBA9}"/>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Oval 7">
              <a:extLst>
                <a:ext uri="{FF2B5EF4-FFF2-40B4-BE49-F238E27FC236}">
                  <a16:creationId xmlns:a16="http://schemas.microsoft.com/office/drawing/2014/main" id="{2F304051-526E-A645-AE86-2F75B24A7CCE}"/>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9" name="Straight Arrow Connector 8">
              <a:extLst>
                <a:ext uri="{FF2B5EF4-FFF2-40B4-BE49-F238E27FC236}">
                  <a16:creationId xmlns:a16="http://schemas.microsoft.com/office/drawing/2014/main" id="{C70F710B-BDA5-4E47-9BC6-37DC4934572D}"/>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0" name="Straight Arrow Connector 9">
              <a:extLst>
                <a:ext uri="{FF2B5EF4-FFF2-40B4-BE49-F238E27FC236}">
                  <a16:creationId xmlns:a16="http://schemas.microsoft.com/office/drawing/2014/main" id="{C13B9A9A-3A89-3F4E-8F62-C67E7B332C5B}"/>
                </a:ext>
              </a:extLst>
            </p:cNvPr>
            <p:cNvCxnSpPr>
              <a:endCxn id="4"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7CA18D85-C177-B549-A389-CC09F2E138C6}"/>
                </a:ext>
              </a:extLst>
            </p:cNvPr>
            <p:cNvCxnSpPr>
              <a:endCxn id="5"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2" name="Oval 11">
              <a:extLst>
                <a:ext uri="{FF2B5EF4-FFF2-40B4-BE49-F238E27FC236}">
                  <a16:creationId xmlns:a16="http://schemas.microsoft.com/office/drawing/2014/main" id="{CDDBCC88-31EF-4747-A52A-3DB5CEBAC32B}"/>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3" name="Straight Arrow Connector 12">
              <a:extLst>
                <a:ext uri="{FF2B5EF4-FFF2-40B4-BE49-F238E27FC236}">
                  <a16:creationId xmlns:a16="http://schemas.microsoft.com/office/drawing/2014/main" id="{84CE3B76-F813-0A4B-B368-32C47ACF340D}"/>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 name="Rounded Rectangle 5">
              <a:extLst>
                <a:ext uri="{FF2B5EF4-FFF2-40B4-BE49-F238E27FC236}">
                  <a16:creationId xmlns:a16="http://schemas.microsoft.com/office/drawing/2014/main" id="{732E052F-64E0-5E4A-A335-E4702891CF50}"/>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27" name="TextBox 26">
            <a:extLst>
              <a:ext uri="{FF2B5EF4-FFF2-40B4-BE49-F238E27FC236}">
                <a16:creationId xmlns:a16="http://schemas.microsoft.com/office/drawing/2014/main" id="{49F4E232-6D19-1246-A044-CA8D6BB82EE5}"/>
              </a:ext>
            </a:extLst>
          </p:cNvPr>
          <p:cNvSpPr txBox="1"/>
          <p:nvPr/>
        </p:nvSpPr>
        <p:spPr>
          <a:xfrm>
            <a:off x="4807646" y="2215428"/>
            <a:ext cx="3266279" cy="461665"/>
          </a:xfrm>
          <a:prstGeom prst="rect">
            <a:avLst/>
          </a:prstGeom>
          <a:noFill/>
        </p:spPr>
        <p:txBody>
          <a:bodyPr wrap="none" rtlCol="0">
            <a:spAutoFit/>
          </a:bodyPr>
          <a:lstStyle/>
          <a:p>
            <a:r>
              <a:rPr lang="en-US" dirty="0">
                <a:solidFill>
                  <a:schemeClr val="tx1">
                    <a:lumMod val="50000"/>
                  </a:schemeClr>
                </a:solidFill>
              </a:rPr>
              <a:t>1. </a:t>
            </a:r>
            <a:r>
              <a:rPr lang="en-US" dirty="0" err="1">
                <a:solidFill>
                  <a:schemeClr val="tx1">
                    <a:lumMod val="50000"/>
                  </a:schemeClr>
                </a:solidFill>
              </a:rPr>
              <a:t>AppendEntries</a:t>
            </a:r>
            <a:r>
              <a:rPr lang="en-US" dirty="0">
                <a:solidFill>
                  <a:schemeClr val="tx1">
                    <a:lumMod val="50000"/>
                  </a:schemeClr>
                </a:solidFill>
              </a:rPr>
              <a:t> RPC</a:t>
            </a:r>
          </a:p>
        </p:txBody>
      </p:sp>
      <p:sp>
        <p:nvSpPr>
          <p:cNvPr id="29" name="Rounded Rectangle 28">
            <a:extLst>
              <a:ext uri="{FF2B5EF4-FFF2-40B4-BE49-F238E27FC236}">
                <a16:creationId xmlns:a16="http://schemas.microsoft.com/office/drawing/2014/main" id="{C14FDB68-978E-2040-B9B2-7BC428D10D2B}"/>
              </a:ext>
            </a:extLst>
          </p:cNvPr>
          <p:cNvSpPr/>
          <p:nvPr/>
        </p:nvSpPr>
        <p:spPr bwMode="auto">
          <a:xfrm>
            <a:off x="2553574" y="431702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0" name="Rounded Rectangle 29">
            <a:extLst>
              <a:ext uri="{FF2B5EF4-FFF2-40B4-BE49-F238E27FC236}">
                <a16:creationId xmlns:a16="http://schemas.microsoft.com/office/drawing/2014/main" id="{36100F9F-042A-5841-9A1B-18ACD82A6830}"/>
              </a:ext>
            </a:extLst>
          </p:cNvPr>
          <p:cNvSpPr/>
          <p:nvPr/>
        </p:nvSpPr>
        <p:spPr bwMode="auto">
          <a:xfrm>
            <a:off x="3043423" y="467618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1" name="Rounded Rectangle 5">
            <a:extLst>
              <a:ext uri="{FF2B5EF4-FFF2-40B4-BE49-F238E27FC236}">
                <a16:creationId xmlns:a16="http://schemas.microsoft.com/office/drawing/2014/main" id="{9FA1EB35-3557-CA43-A16A-43A4D771C59A}"/>
              </a:ext>
            </a:extLst>
          </p:cNvPr>
          <p:cNvSpPr/>
          <p:nvPr/>
        </p:nvSpPr>
        <p:spPr bwMode="auto">
          <a:xfrm>
            <a:off x="2837172" y="5214934"/>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2" name="Rounded Rectangle 5">
            <a:extLst>
              <a:ext uri="{FF2B5EF4-FFF2-40B4-BE49-F238E27FC236}">
                <a16:creationId xmlns:a16="http://schemas.microsoft.com/office/drawing/2014/main" id="{835EE72F-065C-2E4F-8589-65E041B00EBB}"/>
              </a:ext>
            </a:extLst>
          </p:cNvPr>
          <p:cNvSpPr/>
          <p:nvPr/>
        </p:nvSpPr>
        <p:spPr bwMode="auto">
          <a:xfrm>
            <a:off x="2012165" y="467618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3" name="Oval 32">
            <a:extLst>
              <a:ext uri="{FF2B5EF4-FFF2-40B4-BE49-F238E27FC236}">
                <a16:creationId xmlns:a16="http://schemas.microsoft.com/office/drawing/2014/main" id="{DD894ADD-602F-6F4B-94A2-19B03FFCC14A}"/>
              </a:ext>
            </a:extLst>
          </p:cNvPr>
          <p:cNvSpPr/>
          <p:nvPr/>
        </p:nvSpPr>
        <p:spPr bwMode="auto">
          <a:xfrm>
            <a:off x="2127738" y="5022016"/>
            <a:ext cx="520074" cy="520074"/>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37" name="Oval 36">
            <a:extLst>
              <a:ext uri="{FF2B5EF4-FFF2-40B4-BE49-F238E27FC236}">
                <a16:creationId xmlns:a16="http://schemas.microsoft.com/office/drawing/2014/main" id="{4CE6E567-622A-424D-8683-4CCB0E4B240A}"/>
              </a:ext>
            </a:extLst>
          </p:cNvPr>
          <p:cNvSpPr/>
          <p:nvPr/>
        </p:nvSpPr>
        <p:spPr bwMode="auto">
          <a:xfrm flipH="1">
            <a:off x="2369474" y="5286870"/>
            <a:ext cx="30626" cy="51044"/>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39" name="Rounded Rectangle 5">
            <a:extLst>
              <a:ext uri="{FF2B5EF4-FFF2-40B4-BE49-F238E27FC236}">
                <a16:creationId xmlns:a16="http://schemas.microsoft.com/office/drawing/2014/main" id="{8AFE6138-C590-6748-86AC-E4BD04C4B007}"/>
              </a:ext>
            </a:extLst>
          </p:cNvPr>
          <p:cNvSpPr/>
          <p:nvPr/>
        </p:nvSpPr>
        <p:spPr bwMode="auto">
          <a:xfrm>
            <a:off x="2218415" y="5221676"/>
            <a:ext cx="309377" cy="269371"/>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0" name="Text Box 41">
            <a:extLst>
              <a:ext uri="{FF2B5EF4-FFF2-40B4-BE49-F238E27FC236}">
                <a16:creationId xmlns:a16="http://schemas.microsoft.com/office/drawing/2014/main" id="{8546F47C-E9DF-1B48-8DED-D92F236BB2DA}"/>
              </a:ext>
            </a:extLst>
          </p:cNvPr>
          <p:cNvSpPr txBox="1">
            <a:spLocks noChangeArrowheads="1"/>
          </p:cNvSpPr>
          <p:nvPr/>
        </p:nvSpPr>
        <p:spPr bwMode="auto">
          <a:xfrm>
            <a:off x="2104463" y="4945559"/>
            <a:ext cx="561372"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C0000"/>
                </a:solidFill>
                <a:effectLst/>
                <a:uLnTx/>
                <a:uFillTx/>
                <a:latin typeface="Arial" charset="0"/>
                <a:ea typeface="ＭＳ Ｐゴシック" charset="0"/>
              </a:rPr>
              <a:t>X</a:t>
            </a:r>
          </a:p>
        </p:txBody>
      </p:sp>
      <p:sp>
        <p:nvSpPr>
          <p:cNvPr id="46" name="Text Box 14">
            <a:extLst>
              <a:ext uri="{FF2B5EF4-FFF2-40B4-BE49-F238E27FC236}">
                <a16:creationId xmlns:a16="http://schemas.microsoft.com/office/drawing/2014/main" id="{0E6DE06D-C237-7B46-87D7-31BA2A8301FE}"/>
              </a:ext>
            </a:extLst>
          </p:cNvPr>
          <p:cNvSpPr txBox="1">
            <a:spLocks noChangeArrowheads="1"/>
          </p:cNvSpPr>
          <p:nvPr/>
        </p:nvSpPr>
        <p:spPr bwMode="auto">
          <a:xfrm flipH="1">
            <a:off x="1371600" y="4107626"/>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800000"/>
              </a:solidFill>
              <a:effectLst/>
              <a:uLnTx/>
              <a:uFillTx/>
              <a:latin typeface="Arial" charset="0"/>
              <a:ea typeface="ＭＳ Ｐゴシック" charset="0"/>
            </a:endParaRPr>
          </a:p>
        </p:txBody>
      </p:sp>
      <p:sp>
        <p:nvSpPr>
          <p:cNvPr id="47" name="Cloud Callout 38">
            <a:extLst>
              <a:ext uri="{FF2B5EF4-FFF2-40B4-BE49-F238E27FC236}">
                <a16:creationId xmlns:a16="http://schemas.microsoft.com/office/drawing/2014/main" id="{9B1A86E5-6F6E-B840-BA55-151A11198270}"/>
              </a:ext>
            </a:extLst>
          </p:cNvPr>
          <p:cNvSpPr>
            <a:spLocks noChangeArrowheads="1"/>
          </p:cNvSpPr>
          <p:nvPr/>
        </p:nvSpPr>
        <p:spPr bwMode="auto">
          <a:xfrm flipH="1">
            <a:off x="1396665" y="4066720"/>
            <a:ext cx="520816" cy="451145"/>
          </a:xfrm>
          <a:prstGeom prst="cloudCallout">
            <a:avLst>
              <a:gd name="adj1" fmla="val -43775"/>
              <a:gd name="adj2" fmla="val 89076"/>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8" name="AutoShape 93">
            <a:extLst>
              <a:ext uri="{FF2B5EF4-FFF2-40B4-BE49-F238E27FC236}">
                <a16:creationId xmlns:a16="http://schemas.microsoft.com/office/drawing/2014/main" id="{19CC4FE8-0FFE-484F-B722-871DAD57E96A}"/>
              </a:ext>
            </a:extLst>
          </p:cNvPr>
          <p:cNvSpPr>
            <a:spLocks noChangeArrowheads="1"/>
          </p:cNvSpPr>
          <p:nvPr/>
        </p:nvSpPr>
        <p:spPr bwMode="auto">
          <a:xfrm rot="-5400000">
            <a:off x="4087218" y="4577771"/>
            <a:ext cx="270438" cy="520074"/>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50" name="Rounded Rectangle 49">
            <a:extLst>
              <a:ext uri="{FF2B5EF4-FFF2-40B4-BE49-F238E27FC236}">
                <a16:creationId xmlns:a16="http://schemas.microsoft.com/office/drawing/2014/main" id="{99FA1351-7C38-6242-896A-713D0FA4B783}"/>
              </a:ext>
            </a:extLst>
          </p:cNvPr>
          <p:cNvSpPr/>
          <p:nvPr/>
        </p:nvSpPr>
        <p:spPr bwMode="auto">
          <a:xfrm>
            <a:off x="6058774" y="4317680"/>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51" name="Rounded Rectangle 50">
            <a:extLst>
              <a:ext uri="{FF2B5EF4-FFF2-40B4-BE49-F238E27FC236}">
                <a16:creationId xmlns:a16="http://schemas.microsoft.com/office/drawing/2014/main" id="{386342B9-4CAB-9145-923B-01B26678CAD8}"/>
              </a:ext>
            </a:extLst>
          </p:cNvPr>
          <p:cNvSpPr/>
          <p:nvPr/>
        </p:nvSpPr>
        <p:spPr bwMode="auto">
          <a:xfrm>
            <a:off x="6548623" y="4676840"/>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52" name="Rounded Rectangle 5">
            <a:extLst>
              <a:ext uri="{FF2B5EF4-FFF2-40B4-BE49-F238E27FC236}">
                <a16:creationId xmlns:a16="http://schemas.microsoft.com/office/drawing/2014/main" id="{AF4486CD-DFE5-E148-AF0B-56AA107DEE93}"/>
              </a:ext>
            </a:extLst>
          </p:cNvPr>
          <p:cNvSpPr/>
          <p:nvPr/>
        </p:nvSpPr>
        <p:spPr bwMode="auto">
          <a:xfrm>
            <a:off x="6342372" y="5215586"/>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53" name="Rounded Rectangle 5">
            <a:extLst>
              <a:ext uri="{FF2B5EF4-FFF2-40B4-BE49-F238E27FC236}">
                <a16:creationId xmlns:a16="http://schemas.microsoft.com/office/drawing/2014/main" id="{B6136430-E664-C546-BC5F-61016C92B64E}"/>
              </a:ext>
            </a:extLst>
          </p:cNvPr>
          <p:cNvSpPr/>
          <p:nvPr/>
        </p:nvSpPr>
        <p:spPr bwMode="auto">
          <a:xfrm>
            <a:off x="5517365" y="4676840"/>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54" name="Oval 53">
            <a:extLst>
              <a:ext uri="{FF2B5EF4-FFF2-40B4-BE49-F238E27FC236}">
                <a16:creationId xmlns:a16="http://schemas.microsoft.com/office/drawing/2014/main" id="{79B25DE6-4B1F-BF48-B4C0-20C187625A4E}"/>
              </a:ext>
            </a:extLst>
          </p:cNvPr>
          <p:cNvSpPr/>
          <p:nvPr/>
        </p:nvSpPr>
        <p:spPr bwMode="auto">
          <a:xfrm>
            <a:off x="5632938" y="5022668"/>
            <a:ext cx="520074" cy="520074"/>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56" name="Straight Arrow Connector 55">
            <a:extLst>
              <a:ext uri="{FF2B5EF4-FFF2-40B4-BE49-F238E27FC236}">
                <a16:creationId xmlns:a16="http://schemas.microsoft.com/office/drawing/2014/main" id="{B8582135-5704-2D40-B994-055FA6C9EB62}"/>
              </a:ext>
            </a:extLst>
          </p:cNvPr>
          <p:cNvCxnSpPr>
            <a:cxnSpLocks/>
            <a:stCxn id="53" idx="3"/>
            <a:endCxn id="50" idx="2"/>
          </p:cNvCxnSpPr>
          <p:nvPr/>
        </p:nvCxnSpPr>
        <p:spPr bwMode="auto">
          <a:xfrm flipV="1">
            <a:off x="5826742" y="4587051"/>
            <a:ext cx="386721" cy="22447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7" name="Straight Arrow Connector 56">
            <a:extLst>
              <a:ext uri="{FF2B5EF4-FFF2-40B4-BE49-F238E27FC236}">
                <a16:creationId xmlns:a16="http://schemas.microsoft.com/office/drawing/2014/main" id="{6F8A0DEC-85D7-0949-B85C-DAE36F45A534}"/>
              </a:ext>
            </a:extLst>
          </p:cNvPr>
          <p:cNvCxnSpPr>
            <a:cxnSpLocks/>
            <a:stCxn id="53" idx="3"/>
            <a:endCxn id="51" idx="1"/>
          </p:cNvCxnSpPr>
          <p:nvPr/>
        </p:nvCxnSpPr>
        <p:spPr bwMode="auto">
          <a:xfrm>
            <a:off x="5826742" y="4811526"/>
            <a:ext cx="721881"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9" name="Straight Arrow Connector 58">
            <a:extLst>
              <a:ext uri="{FF2B5EF4-FFF2-40B4-BE49-F238E27FC236}">
                <a16:creationId xmlns:a16="http://schemas.microsoft.com/office/drawing/2014/main" id="{4E26EBFC-33B5-BC42-A1B7-464EB52ABE8B}"/>
              </a:ext>
            </a:extLst>
          </p:cNvPr>
          <p:cNvCxnSpPr>
            <a:cxnSpLocks/>
            <a:stCxn id="53" idx="3"/>
          </p:cNvCxnSpPr>
          <p:nvPr/>
        </p:nvCxnSpPr>
        <p:spPr bwMode="auto">
          <a:xfrm>
            <a:off x="5826742" y="4811526"/>
            <a:ext cx="507331" cy="424951"/>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65" name="TextBox 64">
            <a:extLst>
              <a:ext uri="{FF2B5EF4-FFF2-40B4-BE49-F238E27FC236}">
                <a16:creationId xmlns:a16="http://schemas.microsoft.com/office/drawing/2014/main" id="{0685538F-3F19-D748-925F-DCDC88426DC0}"/>
              </a:ext>
            </a:extLst>
          </p:cNvPr>
          <p:cNvSpPr txBox="1"/>
          <p:nvPr/>
        </p:nvSpPr>
        <p:spPr>
          <a:xfrm>
            <a:off x="4800600" y="3380268"/>
            <a:ext cx="3179717" cy="461665"/>
          </a:xfrm>
          <a:prstGeom prst="rect">
            <a:avLst/>
          </a:prstGeom>
          <a:noFill/>
        </p:spPr>
        <p:txBody>
          <a:bodyPr wrap="none" rtlCol="0">
            <a:spAutoFit/>
          </a:bodyPr>
          <a:lstStyle/>
          <a:p>
            <a:r>
              <a:rPr lang="en-US" dirty="0">
                <a:solidFill>
                  <a:schemeClr val="tx1">
                    <a:lumMod val="50000"/>
                  </a:schemeClr>
                </a:solidFill>
              </a:rPr>
              <a:t>2. </a:t>
            </a:r>
            <a:r>
              <a:rPr lang="en-US" dirty="0" err="1">
                <a:solidFill>
                  <a:schemeClr val="tx1">
                    <a:lumMod val="50000"/>
                  </a:schemeClr>
                </a:solidFill>
              </a:rPr>
              <a:t>RequestVotes</a:t>
            </a:r>
            <a:r>
              <a:rPr lang="en-US" dirty="0">
                <a:solidFill>
                  <a:schemeClr val="tx1">
                    <a:lumMod val="50000"/>
                  </a:schemeClr>
                </a:solidFill>
              </a:rPr>
              <a:t> RPC</a:t>
            </a:r>
          </a:p>
        </p:txBody>
      </p:sp>
      <p:sp>
        <p:nvSpPr>
          <p:cNvPr id="66" name="TextBox 65">
            <a:extLst>
              <a:ext uri="{FF2B5EF4-FFF2-40B4-BE49-F238E27FC236}">
                <a16:creationId xmlns:a16="http://schemas.microsoft.com/office/drawing/2014/main" id="{A43A3244-A5E5-184B-8AB2-867BB8A95933}"/>
              </a:ext>
            </a:extLst>
          </p:cNvPr>
          <p:cNvSpPr txBox="1"/>
          <p:nvPr/>
        </p:nvSpPr>
        <p:spPr>
          <a:xfrm>
            <a:off x="1100756" y="2804585"/>
            <a:ext cx="1026243" cy="400110"/>
          </a:xfrm>
          <a:prstGeom prst="rect">
            <a:avLst/>
          </a:prstGeom>
          <a:noFill/>
        </p:spPr>
        <p:txBody>
          <a:bodyPr wrap="none" rtlCol="0">
            <a:spAutoFit/>
          </a:bodyPr>
          <a:lstStyle/>
          <a:p>
            <a:r>
              <a:rPr lang="en-US" sz="2000" b="1" dirty="0">
                <a:solidFill>
                  <a:schemeClr val="tx1">
                    <a:lumMod val="50000"/>
                  </a:schemeClr>
                </a:solidFill>
              </a:rPr>
              <a:t>Leader</a:t>
            </a:r>
          </a:p>
        </p:txBody>
      </p:sp>
      <p:sp>
        <p:nvSpPr>
          <p:cNvPr id="67" name="TextBox 66">
            <a:extLst>
              <a:ext uri="{FF2B5EF4-FFF2-40B4-BE49-F238E27FC236}">
                <a16:creationId xmlns:a16="http://schemas.microsoft.com/office/drawing/2014/main" id="{440A4B89-71A4-0347-A61E-1AB65C63A328}"/>
              </a:ext>
            </a:extLst>
          </p:cNvPr>
          <p:cNvSpPr txBox="1"/>
          <p:nvPr/>
        </p:nvSpPr>
        <p:spPr>
          <a:xfrm>
            <a:off x="3119994" y="1656213"/>
            <a:ext cx="1380506" cy="400110"/>
          </a:xfrm>
          <a:prstGeom prst="rect">
            <a:avLst/>
          </a:prstGeom>
          <a:noFill/>
        </p:spPr>
        <p:txBody>
          <a:bodyPr wrap="none" rtlCol="0">
            <a:spAutoFit/>
          </a:bodyPr>
          <a:lstStyle/>
          <a:p>
            <a:r>
              <a:rPr lang="en-US" sz="2000" b="1" dirty="0">
                <a:solidFill>
                  <a:schemeClr val="tx1">
                    <a:lumMod val="50000"/>
                  </a:schemeClr>
                </a:solidFill>
              </a:rPr>
              <a:t>Followers</a:t>
            </a:r>
          </a:p>
        </p:txBody>
      </p:sp>
      <p:sp>
        <p:nvSpPr>
          <p:cNvPr id="68" name="TextBox 67">
            <a:extLst>
              <a:ext uri="{FF2B5EF4-FFF2-40B4-BE49-F238E27FC236}">
                <a16:creationId xmlns:a16="http://schemas.microsoft.com/office/drawing/2014/main" id="{FE7C164F-BCCB-2B4B-BB1C-4531142849C5}"/>
              </a:ext>
            </a:extLst>
          </p:cNvPr>
          <p:cNvSpPr txBox="1"/>
          <p:nvPr/>
        </p:nvSpPr>
        <p:spPr>
          <a:xfrm>
            <a:off x="4679165" y="5014879"/>
            <a:ext cx="1425390" cy="400110"/>
          </a:xfrm>
          <a:prstGeom prst="rect">
            <a:avLst/>
          </a:prstGeom>
          <a:noFill/>
        </p:spPr>
        <p:txBody>
          <a:bodyPr wrap="none" rtlCol="0">
            <a:spAutoFit/>
          </a:bodyPr>
          <a:lstStyle/>
          <a:p>
            <a:r>
              <a:rPr lang="en-US" sz="2000" b="1" dirty="0">
                <a:solidFill>
                  <a:schemeClr val="tx1">
                    <a:lumMod val="50000"/>
                  </a:schemeClr>
                </a:solidFill>
              </a:rPr>
              <a:t>Candidate</a:t>
            </a:r>
          </a:p>
        </p:txBody>
      </p:sp>
      <p:sp>
        <p:nvSpPr>
          <p:cNvPr id="69" name="TextBox 68">
            <a:extLst>
              <a:ext uri="{FF2B5EF4-FFF2-40B4-BE49-F238E27FC236}">
                <a16:creationId xmlns:a16="http://schemas.microsoft.com/office/drawing/2014/main" id="{193F3994-F4D0-6B4D-8C25-DF0FFB689366}"/>
              </a:ext>
            </a:extLst>
          </p:cNvPr>
          <p:cNvSpPr txBox="1"/>
          <p:nvPr/>
        </p:nvSpPr>
        <p:spPr>
          <a:xfrm>
            <a:off x="4843649" y="6110510"/>
            <a:ext cx="2098651" cy="461665"/>
          </a:xfrm>
          <a:prstGeom prst="rect">
            <a:avLst/>
          </a:prstGeom>
          <a:noFill/>
        </p:spPr>
        <p:txBody>
          <a:bodyPr wrap="none" rtlCol="0">
            <a:spAutoFit/>
          </a:bodyPr>
          <a:lstStyle/>
          <a:p>
            <a:r>
              <a:rPr lang="en-US" b="1" dirty="0">
                <a:solidFill>
                  <a:schemeClr val="tx1">
                    <a:lumMod val="50000"/>
                  </a:schemeClr>
                </a:solidFill>
              </a:rPr>
              <a:t>See Figure 2.</a:t>
            </a:r>
          </a:p>
        </p:txBody>
      </p:sp>
      <p:pic>
        <p:nvPicPr>
          <p:cNvPr id="70" name="Picture 21">
            <a:extLst>
              <a:ext uri="{FF2B5EF4-FFF2-40B4-BE49-F238E27FC236}">
                <a16:creationId xmlns:a16="http://schemas.microsoft.com/office/drawing/2014/main" id="{E2C89960-3A85-1245-87ED-0E13E30C9F24}"/>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52478" y="4428865"/>
            <a:ext cx="909049" cy="909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TextBox 70">
            <a:extLst>
              <a:ext uri="{FF2B5EF4-FFF2-40B4-BE49-F238E27FC236}">
                <a16:creationId xmlns:a16="http://schemas.microsoft.com/office/drawing/2014/main" id="{C46FEE91-2886-514F-89BE-F4B3EB4C0C23}"/>
              </a:ext>
            </a:extLst>
          </p:cNvPr>
          <p:cNvSpPr txBox="1"/>
          <p:nvPr/>
        </p:nvSpPr>
        <p:spPr>
          <a:xfrm>
            <a:off x="697606" y="5948451"/>
            <a:ext cx="2410275" cy="461665"/>
          </a:xfrm>
          <a:prstGeom prst="rect">
            <a:avLst/>
          </a:prstGeom>
          <a:noFill/>
        </p:spPr>
        <p:txBody>
          <a:bodyPr wrap="none" rtlCol="0">
            <a:spAutoFit/>
          </a:bodyPr>
          <a:lstStyle/>
          <a:p>
            <a:r>
              <a:rPr lang="en-US" dirty="0">
                <a:solidFill>
                  <a:schemeClr val="tx1">
                    <a:lumMod val="50000"/>
                  </a:schemeClr>
                </a:solidFill>
              </a:rPr>
              <a:t>3. Timer handler</a:t>
            </a:r>
          </a:p>
        </p:txBody>
      </p:sp>
    </p:spTree>
    <p:extLst>
      <p:ext uri="{BB962C8B-B14F-4D97-AF65-F5344CB8AC3E}">
        <p14:creationId xmlns:p14="http://schemas.microsoft.com/office/powerpoint/2010/main" val="122643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0"/>
            <a:ext cx="5381204" cy="6858000"/>
          </a:xfrm>
          <a:prstGeom prst="rect">
            <a:avLst/>
          </a:prstGeom>
        </p:spPr>
      </p:pic>
      <p:pic>
        <p:nvPicPr>
          <p:cNvPr id="5" name="Picture 4"/>
          <p:cNvPicPr>
            <a:picLocks noChangeAspect="1"/>
          </p:cNvPicPr>
          <p:nvPr/>
        </p:nvPicPr>
        <p:blipFill>
          <a:blip r:embed="rId3"/>
          <a:stretch>
            <a:fillRect/>
          </a:stretch>
        </p:blipFill>
        <p:spPr>
          <a:xfrm>
            <a:off x="5322581" y="2209800"/>
            <a:ext cx="3897619" cy="2895600"/>
          </a:xfrm>
          <a:prstGeom prst="rect">
            <a:avLst/>
          </a:prstGeom>
        </p:spPr>
      </p:pic>
      <p:pic>
        <p:nvPicPr>
          <p:cNvPr id="6" name="Picture 5"/>
          <p:cNvPicPr>
            <a:picLocks noChangeAspect="1"/>
          </p:cNvPicPr>
          <p:nvPr/>
        </p:nvPicPr>
        <p:blipFill>
          <a:blip r:embed="rId4"/>
          <a:stretch>
            <a:fillRect/>
          </a:stretch>
        </p:blipFill>
        <p:spPr>
          <a:xfrm>
            <a:off x="5119787" y="1066800"/>
            <a:ext cx="4100413" cy="1143000"/>
          </a:xfrm>
          <a:prstGeom prst="rect">
            <a:avLst/>
          </a:prstGeom>
        </p:spPr>
      </p:pic>
      <p:sp>
        <p:nvSpPr>
          <p:cNvPr id="7" name="TextBox 6">
            <a:extLst>
              <a:ext uri="{FF2B5EF4-FFF2-40B4-BE49-F238E27FC236}">
                <a16:creationId xmlns:a16="http://schemas.microsoft.com/office/drawing/2014/main" id="{4EB1C573-1EBF-5D41-847A-7221843CF97C}"/>
              </a:ext>
            </a:extLst>
          </p:cNvPr>
          <p:cNvSpPr txBox="1"/>
          <p:nvPr/>
        </p:nvSpPr>
        <p:spPr>
          <a:xfrm>
            <a:off x="6291000" y="226367"/>
            <a:ext cx="2013693" cy="461665"/>
          </a:xfrm>
          <a:prstGeom prst="rect">
            <a:avLst/>
          </a:prstGeom>
          <a:noFill/>
        </p:spPr>
        <p:txBody>
          <a:bodyPr wrap="none" rtlCol="0">
            <a:spAutoFit/>
          </a:bodyPr>
          <a:lstStyle/>
          <a:p>
            <a:r>
              <a:rPr lang="en-US" b="1" dirty="0">
                <a:solidFill>
                  <a:schemeClr val="tx1">
                    <a:lumMod val="50000"/>
                  </a:schemeClr>
                </a:solidFill>
              </a:rPr>
              <a:t>See Figure 2</a:t>
            </a:r>
          </a:p>
        </p:txBody>
      </p:sp>
    </p:spTree>
    <p:extLst>
      <p:ext uri="{BB962C8B-B14F-4D97-AF65-F5344CB8AC3E}">
        <p14:creationId xmlns:p14="http://schemas.microsoft.com/office/powerpoint/2010/main" val="407080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892" y="-76200"/>
            <a:ext cx="8944708" cy="6928672"/>
          </a:xfrm>
          <a:prstGeom prst="rect">
            <a:avLst/>
          </a:prstGeom>
        </p:spPr>
      </p:pic>
    </p:spTree>
    <p:extLst>
      <p:ext uri="{BB962C8B-B14F-4D97-AF65-F5344CB8AC3E}">
        <p14:creationId xmlns:p14="http://schemas.microsoft.com/office/powerpoint/2010/main" val="2396487084"/>
      </p:ext>
    </p:extLst>
  </p:cSld>
  <p:clrMapOvr>
    <a:masterClrMapping/>
  </p:clrMapOvr>
</p:sld>
</file>

<file path=ppt/theme/theme1.xml><?xml version="1.0" encoding="utf-8"?>
<a:theme xmlns:a="http://schemas.openxmlformats.org/drawingml/2006/main" name="7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160121</TotalTime>
  <Words>1467</Words>
  <Application>Microsoft Macintosh PowerPoint</Application>
  <PresentationFormat>On-screen Show (4:3)</PresentationFormat>
  <Paragraphs>180</Paragraphs>
  <Slides>19</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Andale Mono</vt:lpstr>
      <vt:lpstr>Arial</vt:lpstr>
      <vt:lpstr>Calibri</vt:lpstr>
      <vt:lpstr>Gill Sans MT</vt:lpstr>
      <vt:lpstr>Times New Roman</vt:lpstr>
      <vt:lpstr>7_Default Design</vt:lpstr>
      <vt:lpstr>8_Default Design</vt:lpstr>
      <vt:lpstr>PowerPoint Presentation</vt:lpstr>
      <vt:lpstr>Replicating a service</vt:lpstr>
      <vt:lpstr>Failover: replace a failed leader</vt:lpstr>
      <vt:lpstr>Raft</vt:lpstr>
      <vt:lpstr>Goal: Replicated Log</vt:lpstr>
      <vt:lpstr>Implement RaftNode!</vt:lpstr>
      <vt:lpstr>Implement three handlers</vt:lpstr>
      <vt:lpstr>PowerPoint Presentation</vt:lpstr>
      <vt:lpstr>PowerPoint Presentation</vt:lpstr>
      <vt:lpstr>P3: The Raft Lab</vt:lpstr>
      <vt:lpstr>P3 notes RaftNode represents a replica</vt:lpstr>
      <vt:lpstr>P3 notes RaftLog and Entry</vt:lpstr>
      <vt:lpstr>P3 notes  Modes: RaftMode</vt:lpstr>
      <vt:lpstr>P3 notes Test harness: emulation</vt:lpstr>
      <vt:lpstr>P3 notes Timer</vt:lpstr>
      <vt:lpstr>P3 notes RaftNode: incoming AppendEntries</vt:lpstr>
      <vt:lpstr>The Raft paper on log repair</vt:lpstr>
      <vt:lpstr>P3 notes  Sending a RequestVote RPC</vt:lpstr>
      <vt:lpstr>P3 notes RaftNode: incoming RequestVote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5815</cp:revision>
  <cp:lastPrinted>2020-02-13T18:22:45Z</cp:lastPrinted>
  <dcterms:created xsi:type="dcterms:W3CDTF">2011-04-11T18:52:21Z</dcterms:created>
  <dcterms:modified xsi:type="dcterms:W3CDTF">2020-10-26T19:09:19Z</dcterms:modified>
  <cp:category/>
</cp:coreProperties>
</file>