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22" r:id="rId1"/>
    <p:sldMasterId id="2147484235" r:id="rId2"/>
  </p:sldMasterIdLst>
  <p:notesMasterIdLst>
    <p:notesMasterId r:id="rId27"/>
  </p:notesMasterIdLst>
  <p:sldIdLst>
    <p:sldId id="492" r:id="rId3"/>
    <p:sldId id="1595" r:id="rId4"/>
    <p:sldId id="1225" r:id="rId5"/>
    <p:sldId id="1596" r:id="rId6"/>
    <p:sldId id="1227" r:id="rId7"/>
    <p:sldId id="1124" r:id="rId8"/>
    <p:sldId id="1585" r:id="rId9"/>
    <p:sldId id="1549" r:id="rId10"/>
    <p:sldId id="1586" r:id="rId11"/>
    <p:sldId id="1591" r:id="rId12"/>
    <p:sldId id="1587" r:id="rId13"/>
    <p:sldId id="1588" r:id="rId14"/>
    <p:sldId id="1568" r:id="rId15"/>
    <p:sldId id="1569" r:id="rId16"/>
    <p:sldId id="1879" r:id="rId17"/>
    <p:sldId id="1559" r:id="rId18"/>
    <p:sldId id="1556" r:id="rId19"/>
    <p:sldId id="1557" r:id="rId20"/>
    <p:sldId id="1558" r:id="rId21"/>
    <p:sldId id="1601" r:id="rId22"/>
    <p:sldId id="1602" r:id="rId23"/>
    <p:sldId id="1603" r:id="rId24"/>
    <p:sldId id="1594" r:id="rId25"/>
    <p:sldId id="1604"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4922"/>
    <p:restoredTop sz="93632"/>
  </p:normalViewPr>
  <p:slideViewPr>
    <p:cSldViewPr snapToGrid="0" snapToObjects="1">
      <p:cViewPr varScale="1">
        <p:scale>
          <a:sx n="128" d="100"/>
          <a:sy n="128" d="100"/>
        </p:scale>
        <p:origin x="1104" y="176"/>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91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72D6791-563E-8E47-83A4-9E7CB0E579E7}" type="datetimeFigureOut">
              <a:rPr lang="en-US" smtClean="0"/>
              <a:t>11/8/20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FBF5A228-5C2A-004E-A23A-F2830DC3DE91}" type="slidenum">
              <a:rPr lang="en-US" smtClean="0"/>
              <a:t>‹#›</a:t>
            </a:fld>
            <a:endParaRPr lang="en-US"/>
          </a:p>
        </p:txBody>
      </p:sp>
    </p:spTree>
    <p:extLst>
      <p:ext uri="{BB962C8B-B14F-4D97-AF65-F5344CB8AC3E}">
        <p14:creationId xmlns:p14="http://schemas.microsoft.com/office/powerpoint/2010/main" val="351858202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66914" name="Rectangle 8"/>
          <p:cNvSpPr>
            <a:spLocks noGrp="1" noChangeArrowheads="1"/>
          </p:cNvSpPr>
          <p:nvPr>
            <p:ph type="sldNum" sz="quarter"/>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a:lstStyle>
            <a:lvl1pPr eaLnBrk="0" hangingPunct="0">
              <a:tabLst>
                <a:tab pos="723900" algn="l"/>
                <a:tab pos="1447800" algn="l"/>
                <a:tab pos="2171700" algn="l"/>
                <a:tab pos="2895600" algn="l"/>
              </a:tabLst>
              <a:defRPr sz="2400">
                <a:solidFill>
                  <a:schemeClr val="bg1"/>
                </a:solidFill>
                <a:latin typeface="Arial" charset="0"/>
                <a:ea typeface="ＭＳ Ｐゴシック" charset="0"/>
                <a:cs typeface="ＭＳ Ｐゴシック" charset="0"/>
              </a:defRPr>
            </a:lvl1pPr>
            <a:lvl2pPr marL="742950" indent="-285750" eaLnBrk="0" hangingPunct="0">
              <a:tabLst>
                <a:tab pos="723900" algn="l"/>
                <a:tab pos="1447800" algn="l"/>
                <a:tab pos="2171700" algn="l"/>
                <a:tab pos="2895600" algn="l"/>
              </a:tabLst>
              <a:defRPr sz="2400">
                <a:solidFill>
                  <a:schemeClr val="bg1"/>
                </a:solidFill>
                <a:latin typeface="Arial" charset="0"/>
                <a:ea typeface="ＭＳ Ｐゴシック" charset="0"/>
              </a:defRPr>
            </a:lvl2pPr>
            <a:lvl3pPr marL="11430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3pPr>
            <a:lvl4pPr marL="16002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4pPr>
            <a:lvl5pPr marL="2057400" indent="-228600" eaLnBrk="0" hangingPunct="0">
              <a:tabLst>
                <a:tab pos="723900" algn="l"/>
                <a:tab pos="1447800" algn="l"/>
                <a:tab pos="2171700" algn="l"/>
                <a:tab pos="28956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723900" algn="l"/>
                <a:tab pos="1447800" algn="l"/>
                <a:tab pos="2171700" algn="l"/>
                <a:tab pos="2895600" algn="l"/>
              </a:tabLst>
              <a:defRPr sz="2400">
                <a:solidFill>
                  <a:schemeClr val="bg1"/>
                </a:solidFill>
                <a:latin typeface="Arial" charset="0"/>
                <a:ea typeface="ＭＳ Ｐゴシック" charset="0"/>
              </a:defRPr>
            </a:lvl9pPr>
          </a:lstStyle>
          <a:p>
            <a:pPr eaLnBrk="1" hangingPunct="1"/>
            <a:fld id="{32F4B3CE-7978-CC47-BB02-3F70B98A13D3}" type="slidenum">
              <a:rPr lang="en-US" sz="1200">
                <a:solidFill>
                  <a:srgbClr val="000000"/>
                </a:solidFill>
                <a:latin typeface="Calibri" charset="0"/>
              </a:rPr>
              <a:pPr eaLnBrk="1" hangingPunct="1"/>
              <a:t>1</a:t>
            </a:fld>
            <a:endParaRPr lang="en-US" sz="1200">
              <a:solidFill>
                <a:srgbClr val="000000"/>
              </a:solidFill>
              <a:latin typeface="Calibri" charset="0"/>
            </a:endParaRPr>
          </a:p>
        </p:txBody>
      </p:sp>
      <p:sp>
        <p:nvSpPr>
          <p:cNvPr id="166915" name="Text Box 1"/>
          <p:cNvSpPr txBox="1">
            <a:spLocks noChangeArrowheads="1"/>
          </p:cNvSpPr>
          <p:nvPr/>
        </p:nvSpPr>
        <p:spPr bwMode="auto">
          <a:xfrm>
            <a:off x="1143000" y="685800"/>
            <a:ext cx="4572000" cy="3429000"/>
          </a:xfrm>
          <a:prstGeom prst="rect">
            <a:avLst/>
          </a:prstGeom>
          <a:solidFill>
            <a:srgbClr val="FFFFFF"/>
          </a:solidFill>
          <a:ln w="9525">
            <a:solidFill>
              <a:srgbClr val="000000"/>
            </a:solidFill>
            <a:miter lim="800000"/>
            <a:headEnd/>
            <a:tailEnd/>
          </a:ln>
        </p:spPr>
        <p:txBody>
          <a:bodyPr wrap="none"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pPr>
            <a:endParaRPr lang="en-US" sz="1800">
              <a:solidFill>
                <a:prstClr val="white"/>
              </a:solidFill>
            </a:endParaRPr>
          </a:p>
        </p:txBody>
      </p:sp>
      <p:sp>
        <p:nvSpPr>
          <p:cNvPr id="166916" name="Rectangle 2"/>
          <p:cNvSpPr>
            <a:spLocks noGrp="1" noChangeArrowheads="1"/>
          </p:cNvSpPr>
          <p:nvPr>
            <p:ph type="body"/>
          </p:nvPr>
        </p:nvSpPr>
        <p:spPr>
          <a:xfrm>
            <a:off x="685800" y="4343400"/>
            <a:ext cx="5484813" cy="4114800"/>
          </a:xfrm>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anchor="ctr"/>
          <a:lstStyle/>
          <a:p>
            <a:endParaRPr lang="en-US">
              <a:latin typeface="Times New Roman" charset="0"/>
              <a:ea typeface="ＭＳ Ｐゴシック" charset="0"/>
              <a:cs typeface="ＭＳ Ｐゴシック" charset="0"/>
            </a:endParaRPr>
          </a:p>
        </p:txBody>
      </p:sp>
    </p:spTree>
    <p:extLst>
      <p:ext uri="{BB962C8B-B14F-4D97-AF65-F5344CB8AC3E}">
        <p14:creationId xmlns:p14="http://schemas.microsoft.com/office/powerpoint/2010/main" val="9495558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6"/>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196" indent="0" algn="ctr">
              <a:buNone/>
              <a:defRPr/>
            </a:lvl2pPr>
            <a:lvl3pPr marL="914391" indent="0" algn="ctr">
              <a:buNone/>
              <a:defRPr/>
            </a:lvl3pPr>
            <a:lvl4pPr marL="1371587" indent="0" algn="ctr">
              <a:buNone/>
              <a:defRPr/>
            </a:lvl4pPr>
            <a:lvl5pPr marL="1828782" indent="0" algn="ctr">
              <a:buNone/>
              <a:defRPr/>
            </a:lvl5pPr>
            <a:lvl6pPr marL="2285978" indent="0" algn="ctr">
              <a:buNone/>
              <a:defRPr/>
            </a:lvl6pPr>
            <a:lvl7pPr marL="2743173" indent="0" algn="ctr">
              <a:buNone/>
              <a:defRPr/>
            </a:lvl7pPr>
            <a:lvl8pPr marL="3200368" indent="0" algn="ctr">
              <a:buNone/>
              <a:defRPr/>
            </a:lvl8pPr>
            <a:lvl9pPr marL="3657563" indent="0" algn="ctr">
              <a:buNone/>
              <a:defRPr/>
            </a:lvl9pPr>
          </a:lstStyle>
          <a:p>
            <a:r>
              <a:rPr lang="en-US"/>
              <a:t>Click to edit Master subtitle style</a:t>
            </a:r>
          </a:p>
        </p:txBody>
      </p:sp>
      <p:sp>
        <p:nvSpPr>
          <p:cNvPr id="4" name="Rectangle 10"/>
          <p:cNvSpPr>
            <a:spLocks noGrp="1" noChangeArrowheads="1"/>
          </p:cNvSpPr>
          <p:nvPr>
            <p:ph type="sldNum" idx="10"/>
          </p:nvPr>
        </p:nvSpPr>
        <p:spPr>
          <a:ln/>
        </p:spPr>
        <p:txBody>
          <a:bodyPr/>
          <a:lstStyle>
            <a:lvl1pPr>
              <a:defRPr/>
            </a:lvl1pPr>
          </a:lstStyle>
          <a:p>
            <a:pPr>
              <a:defRPr/>
            </a:pPr>
            <a:fld id="{27533859-65F5-8E40-9DFC-5B175AEDAA7A}" type="slidenum">
              <a:rPr lang="en-US"/>
              <a:pPr>
                <a:defRPr/>
              </a:pPr>
              <a:t>‹#›</a:t>
            </a:fld>
            <a:endParaRPr lang="en-US"/>
          </a:p>
        </p:txBody>
      </p:sp>
    </p:spTree>
    <p:extLst>
      <p:ext uri="{BB962C8B-B14F-4D97-AF65-F5344CB8AC3E}">
        <p14:creationId xmlns:p14="http://schemas.microsoft.com/office/powerpoint/2010/main" val="223079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D30B5C97-CEDE-4540-B042-6D80FAD18F0B}" type="slidenum">
              <a:rPr lang="en-US"/>
              <a:pPr>
                <a:defRPr/>
              </a:pPr>
              <a:t>‹#›</a:t>
            </a:fld>
            <a:endParaRPr lang="en-US"/>
          </a:p>
        </p:txBody>
      </p:sp>
    </p:spTree>
    <p:extLst>
      <p:ext uri="{BB962C8B-B14F-4D97-AF65-F5344CB8AC3E}">
        <p14:creationId xmlns:p14="http://schemas.microsoft.com/office/powerpoint/2010/main" val="38606599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7813" y="-339725"/>
            <a:ext cx="2055812" cy="60515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1" y="-339725"/>
            <a:ext cx="6018213" cy="60515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05FE37DE-54D1-654B-9221-CEFD61CBADFD}" type="slidenum">
              <a:rPr lang="en-US"/>
              <a:pPr>
                <a:defRPr/>
              </a:pPr>
              <a:t>‹#›</a:t>
            </a:fld>
            <a:endParaRPr lang="en-US"/>
          </a:p>
        </p:txBody>
      </p:sp>
    </p:spTree>
    <p:extLst>
      <p:ext uri="{BB962C8B-B14F-4D97-AF65-F5344CB8AC3E}">
        <p14:creationId xmlns:p14="http://schemas.microsoft.com/office/powerpoint/2010/main" val="9854009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rgbClr val="191966"/>
                </a:solidFill>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Slide Number Placeholder 3"/>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1AE03459-9E55-9548-9624-77CC09F678E2}"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18500411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3"/>
          <p:cNvSpPr>
            <a:spLocks noGrp="1" noChangeArrowheads="1"/>
          </p:cNvSpPr>
          <p:nvPr>
            <p:ph type="sldNum" idx="10"/>
          </p:nvPr>
        </p:nvSpPr>
        <p:spPr>
          <a:xfrm>
            <a:off x="6858000" y="6248400"/>
            <a:ext cx="2130425" cy="473075"/>
          </a:xfrm>
          <a:prstGeom prst="rect">
            <a:avLst/>
          </a:prstGeom>
        </p:spPr>
        <p:txBody>
          <a:bodyPr/>
          <a:lstStyle>
            <a:lvl1pPr>
              <a:defRPr>
                <a:ea typeface="ＭＳ Ｐゴシック" charset="-128"/>
                <a:cs typeface="ＭＳ Ｐゴシック" charset="-128"/>
              </a:defRPr>
            </a:lvl1pPr>
          </a:lstStyle>
          <a:p>
            <a:pPr>
              <a:defRPr/>
            </a:pPr>
            <a:fld id="{0AC67F32-80B8-0341-B8BF-2D1316817DF6}" type="slidenum">
              <a:rPr lang="en-US">
                <a:solidFill>
                  <a:srgbClr val="37305A"/>
                </a:solidFill>
              </a:rPr>
              <a:pPr>
                <a:defRPr/>
              </a:pPr>
              <a:t>‹#›</a:t>
            </a:fld>
            <a:r>
              <a:rPr lang="en-US">
                <a:solidFill>
                  <a:srgbClr val="37305A"/>
                </a:solidFill>
              </a:rPr>
              <a:t> of 12</a:t>
            </a:r>
          </a:p>
        </p:txBody>
      </p:sp>
    </p:spTree>
    <p:extLst>
      <p:ext uri="{BB962C8B-B14F-4D97-AF65-F5344CB8AC3E}">
        <p14:creationId xmlns:p14="http://schemas.microsoft.com/office/powerpoint/2010/main" val="10465940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792923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p:cNvSpPr>
            <a:spLocks noGrp="1" noChangeArrowheads="1"/>
          </p:cNvSpPr>
          <p:nvPr>
            <p:ph type="sldNum" idx="10"/>
          </p:nvPr>
        </p:nvSpPr>
        <p:spPr>
          <a:xfrm>
            <a:off x="3124200" y="6229350"/>
            <a:ext cx="2130425" cy="473075"/>
          </a:xfrm>
          <a:prstGeom prst="rect">
            <a:avLst/>
          </a:prstGeom>
        </p:spPr>
        <p:txBody>
          <a:bodyPr/>
          <a:lstStyle>
            <a:lvl1pPr>
              <a:defRPr/>
            </a:lvl1pPr>
          </a:lstStyle>
          <a:p>
            <a:pPr>
              <a:defRPr/>
            </a:pPr>
            <a:fld id="{E0124469-D9E0-1E40-A70D-240DD8DA21AD}" type="slidenum">
              <a:rPr lang="en-US">
                <a:solidFill>
                  <a:srgbClr val="37305A"/>
                </a:solidFill>
              </a:rPr>
              <a:pPr>
                <a:defRPr/>
              </a:pPr>
              <a:t>‹#›</a:t>
            </a:fld>
            <a:endParaRPr lang="en-US">
              <a:solidFill>
                <a:srgbClr val="37305A"/>
              </a:solidFill>
            </a:endParaRPr>
          </a:p>
        </p:txBody>
      </p:sp>
    </p:spTree>
    <p:extLst>
      <p:ext uri="{BB962C8B-B14F-4D97-AF65-F5344CB8AC3E}">
        <p14:creationId xmlns:p14="http://schemas.microsoft.com/office/powerpoint/2010/main" val="2789673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0"/>
          <p:cNvSpPr>
            <a:spLocks noGrp="1" noChangeArrowheads="1"/>
          </p:cNvSpPr>
          <p:nvPr>
            <p:ph type="sldNum" idx="10"/>
          </p:nvPr>
        </p:nvSpPr>
        <p:spPr>
          <a:ln/>
        </p:spPr>
        <p:txBody>
          <a:bodyPr/>
          <a:lstStyle>
            <a:lvl1pPr>
              <a:defRPr/>
            </a:lvl1pPr>
          </a:lstStyle>
          <a:p>
            <a:pPr>
              <a:defRPr/>
            </a:pPr>
            <a:fld id="{1462F200-F6D9-2D46-A00E-1F505AB0B798}" type="slidenum">
              <a:rPr lang="en-US"/>
              <a:pPr>
                <a:defRPr/>
              </a:pPr>
              <a:t>‹#›</a:t>
            </a:fld>
            <a:endParaRPr lang="en-US"/>
          </a:p>
        </p:txBody>
      </p:sp>
    </p:spTree>
    <p:extLst>
      <p:ext uri="{BB962C8B-B14F-4D97-AF65-F5344CB8AC3E}">
        <p14:creationId xmlns:p14="http://schemas.microsoft.com/office/powerpoint/2010/main" val="35511205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4" y="4406901"/>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4" y="2906714"/>
            <a:ext cx="7772400" cy="1500187"/>
          </a:xfrm>
        </p:spPr>
        <p:txBody>
          <a:bodyPr anchor="b"/>
          <a:lstStyle>
            <a:lvl1pPr marL="0" indent="0">
              <a:buNone/>
              <a:defRPr sz="2000"/>
            </a:lvl1pPr>
            <a:lvl2pPr marL="457196" indent="0">
              <a:buNone/>
              <a:defRPr sz="1800"/>
            </a:lvl2pPr>
            <a:lvl3pPr marL="914391" indent="0">
              <a:buNone/>
              <a:defRPr sz="1600"/>
            </a:lvl3pPr>
            <a:lvl4pPr marL="1371587" indent="0">
              <a:buNone/>
              <a:defRPr sz="1400"/>
            </a:lvl4pPr>
            <a:lvl5pPr marL="1828782" indent="0">
              <a:buNone/>
              <a:defRPr sz="1400"/>
            </a:lvl5pPr>
            <a:lvl6pPr marL="2285978" indent="0">
              <a:buNone/>
              <a:defRPr sz="1400"/>
            </a:lvl6pPr>
            <a:lvl7pPr marL="2743173" indent="0">
              <a:buNone/>
              <a:defRPr sz="1400"/>
            </a:lvl7pPr>
            <a:lvl8pPr marL="3200368" indent="0">
              <a:buNone/>
              <a:defRPr sz="1400"/>
            </a:lvl8pPr>
            <a:lvl9pPr marL="3657563" indent="0">
              <a:buNone/>
              <a:defRPr sz="1400"/>
            </a:lvl9pPr>
          </a:lstStyle>
          <a:p>
            <a:pPr lvl="0"/>
            <a:r>
              <a:rPr lang="en-US"/>
              <a:t>Click to edit Master text styles</a:t>
            </a:r>
          </a:p>
        </p:txBody>
      </p:sp>
      <p:sp>
        <p:nvSpPr>
          <p:cNvPr id="4" name="Rectangle 10"/>
          <p:cNvSpPr>
            <a:spLocks noGrp="1" noChangeArrowheads="1"/>
          </p:cNvSpPr>
          <p:nvPr>
            <p:ph type="sldNum" idx="10"/>
          </p:nvPr>
        </p:nvSpPr>
        <p:spPr>
          <a:ln/>
        </p:spPr>
        <p:txBody>
          <a:bodyPr/>
          <a:lstStyle>
            <a:lvl1pPr>
              <a:defRPr/>
            </a:lvl1pPr>
          </a:lstStyle>
          <a:p>
            <a:pPr>
              <a:defRPr/>
            </a:pPr>
            <a:fld id="{41F41010-5A47-AB40-A4EA-9DE235338774}" type="slidenum">
              <a:rPr lang="en-US"/>
              <a:pPr>
                <a:defRPr/>
              </a:pPr>
              <a:t>‹#›</a:t>
            </a:fld>
            <a:endParaRPr lang="en-US"/>
          </a:p>
        </p:txBody>
      </p:sp>
    </p:spTree>
    <p:extLst>
      <p:ext uri="{BB962C8B-B14F-4D97-AF65-F5344CB8AC3E}">
        <p14:creationId xmlns:p14="http://schemas.microsoft.com/office/powerpoint/2010/main" val="39413145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1" y="1600200"/>
            <a:ext cx="4037013"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6613" y="1600200"/>
            <a:ext cx="4037012" cy="41116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0"/>
          <p:cNvSpPr>
            <a:spLocks noGrp="1" noChangeArrowheads="1"/>
          </p:cNvSpPr>
          <p:nvPr>
            <p:ph type="sldNum" idx="10"/>
          </p:nvPr>
        </p:nvSpPr>
        <p:spPr>
          <a:ln/>
        </p:spPr>
        <p:txBody>
          <a:bodyPr/>
          <a:lstStyle>
            <a:lvl1pPr>
              <a:defRPr/>
            </a:lvl1pPr>
          </a:lstStyle>
          <a:p>
            <a:pPr>
              <a:defRPr/>
            </a:pPr>
            <a:fld id="{88B149C1-44AA-5242-A964-C7EB3D6FE8F5}" type="slidenum">
              <a:rPr lang="en-US"/>
              <a:pPr>
                <a:defRPr/>
              </a:pPr>
              <a:t>‹#›</a:t>
            </a:fld>
            <a:endParaRPr lang="en-US"/>
          </a:p>
        </p:txBody>
      </p:sp>
    </p:spTree>
    <p:extLst>
      <p:ext uri="{BB962C8B-B14F-4D97-AF65-F5344CB8AC3E}">
        <p14:creationId xmlns:p14="http://schemas.microsoft.com/office/powerpoint/2010/main" val="36227828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196" indent="0">
              <a:buNone/>
              <a:defRPr sz="2000" b="1"/>
            </a:lvl2pPr>
            <a:lvl3pPr marL="914391" indent="0">
              <a:buNone/>
              <a:defRPr sz="1800" b="1"/>
            </a:lvl3pPr>
            <a:lvl4pPr marL="1371587" indent="0">
              <a:buNone/>
              <a:defRPr sz="1600" b="1"/>
            </a:lvl4pPr>
            <a:lvl5pPr marL="1828782" indent="0">
              <a:buNone/>
              <a:defRPr sz="1600" b="1"/>
            </a:lvl5pPr>
            <a:lvl6pPr marL="2285978" indent="0">
              <a:buNone/>
              <a:defRPr sz="1600" b="1"/>
            </a:lvl6pPr>
            <a:lvl7pPr marL="2743173" indent="0">
              <a:buNone/>
              <a:defRPr sz="1600" b="1"/>
            </a:lvl7pPr>
            <a:lvl8pPr marL="3200368" indent="0">
              <a:buNone/>
              <a:defRPr sz="1600" b="1"/>
            </a:lvl8pPr>
            <a:lvl9pPr marL="3657563"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0"/>
          <p:cNvSpPr>
            <a:spLocks noGrp="1" noChangeArrowheads="1"/>
          </p:cNvSpPr>
          <p:nvPr>
            <p:ph type="sldNum" idx="10"/>
          </p:nvPr>
        </p:nvSpPr>
        <p:spPr>
          <a:ln/>
        </p:spPr>
        <p:txBody>
          <a:bodyPr/>
          <a:lstStyle>
            <a:lvl1pPr>
              <a:defRPr/>
            </a:lvl1pPr>
          </a:lstStyle>
          <a:p>
            <a:pPr>
              <a:defRPr/>
            </a:pPr>
            <a:fld id="{1543B17D-3999-ED48-88DF-2A4D6973044A}" type="slidenum">
              <a:rPr lang="en-US"/>
              <a:pPr>
                <a:defRPr/>
              </a:pPr>
              <a:t>‹#›</a:t>
            </a:fld>
            <a:endParaRPr lang="en-US"/>
          </a:p>
        </p:txBody>
      </p:sp>
    </p:spTree>
    <p:extLst>
      <p:ext uri="{BB962C8B-B14F-4D97-AF65-F5344CB8AC3E}">
        <p14:creationId xmlns:p14="http://schemas.microsoft.com/office/powerpoint/2010/main" val="9180655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
          <p:cNvSpPr>
            <a:spLocks noGrp="1" noChangeArrowheads="1"/>
          </p:cNvSpPr>
          <p:nvPr>
            <p:ph type="sldNum" idx="10"/>
          </p:nvPr>
        </p:nvSpPr>
        <p:spPr>
          <a:ln/>
        </p:spPr>
        <p:txBody>
          <a:bodyPr/>
          <a:lstStyle>
            <a:lvl1pPr>
              <a:defRPr/>
            </a:lvl1pPr>
          </a:lstStyle>
          <a:p>
            <a:pPr>
              <a:defRPr/>
            </a:pPr>
            <a:fld id="{2B58E6A3-5A9D-2649-8791-5F7AED4B4809}" type="slidenum">
              <a:rPr lang="en-US"/>
              <a:pPr>
                <a:defRPr/>
              </a:pPr>
              <a:t>‹#›</a:t>
            </a:fld>
            <a:endParaRPr lang="en-US"/>
          </a:p>
        </p:txBody>
      </p:sp>
    </p:spTree>
    <p:extLst>
      <p:ext uri="{BB962C8B-B14F-4D97-AF65-F5344CB8AC3E}">
        <p14:creationId xmlns:p14="http://schemas.microsoft.com/office/powerpoint/2010/main" val="34888143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
          <p:cNvSpPr>
            <a:spLocks noGrp="1" noChangeArrowheads="1"/>
          </p:cNvSpPr>
          <p:nvPr>
            <p:ph type="sldNum" idx="10"/>
          </p:nvPr>
        </p:nvSpPr>
        <p:spPr>
          <a:ln/>
        </p:spPr>
        <p:txBody>
          <a:bodyPr/>
          <a:lstStyle>
            <a:lvl1pPr>
              <a:defRPr/>
            </a:lvl1pPr>
          </a:lstStyle>
          <a:p>
            <a:pPr>
              <a:defRPr/>
            </a:pPr>
            <a:fld id="{5A4D0827-FA89-6848-BE2C-20A161400E08}" type="slidenum">
              <a:rPr lang="en-US"/>
              <a:pPr>
                <a:defRPr/>
              </a:pPr>
              <a:t>‹#›</a:t>
            </a:fld>
            <a:endParaRPr lang="en-US"/>
          </a:p>
        </p:txBody>
      </p:sp>
    </p:spTree>
    <p:extLst>
      <p:ext uri="{BB962C8B-B14F-4D97-AF65-F5344CB8AC3E}">
        <p14:creationId xmlns:p14="http://schemas.microsoft.com/office/powerpoint/2010/main" val="27365490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1"/>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1"/>
            <a:ext cx="3008313" cy="4691063"/>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D6709650-6F5B-B84E-9D22-EE37B9B13F77}" type="slidenum">
              <a:rPr lang="en-US"/>
              <a:pPr>
                <a:defRPr/>
              </a:pPr>
              <a:t>‹#›</a:t>
            </a:fld>
            <a:endParaRPr lang="en-US"/>
          </a:p>
        </p:txBody>
      </p:sp>
    </p:spTree>
    <p:extLst>
      <p:ext uri="{BB962C8B-B14F-4D97-AF65-F5344CB8AC3E}">
        <p14:creationId xmlns:p14="http://schemas.microsoft.com/office/powerpoint/2010/main" val="42691901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6"/>
            <a:ext cx="5486400" cy="4114800"/>
          </a:xfrm>
        </p:spPr>
        <p:txBody>
          <a:bodyPr/>
          <a:lstStyle>
            <a:lvl1pPr marL="0" indent="0">
              <a:buNone/>
              <a:defRPr sz="3200"/>
            </a:lvl1pPr>
            <a:lvl2pPr marL="457196" indent="0">
              <a:buNone/>
              <a:defRPr sz="2800"/>
            </a:lvl2pPr>
            <a:lvl3pPr marL="914391" indent="0">
              <a:buNone/>
              <a:defRPr sz="2400"/>
            </a:lvl3pPr>
            <a:lvl4pPr marL="1371587" indent="0">
              <a:buNone/>
              <a:defRPr sz="2000"/>
            </a:lvl4pPr>
            <a:lvl5pPr marL="1828782" indent="0">
              <a:buNone/>
              <a:defRPr sz="2000"/>
            </a:lvl5pPr>
            <a:lvl6pPr marL="2285978" indent="0">
              <a:buNone/>
              <a:defRPr sz="2000"/>
            </a:lvl6pPr>
            <a:lvl7pPr marL="2743173" indent="0">
              <a:buNone/>
              <a:defRPr sz="2000"/>
            </a:lvl7pPr>
            <a:lvl8pPr marL="3200368" indent="0">
              <a:buNone/>
              <a:defRPr sz="2000"/>
            </a:lvl8pPr>
            <a:lvl9pPr marL="3657563"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196" indent="0">
              <a:buNone/>
              <a:defRPr sz="1200"/>
            </a:lvl2pPr>
            <a:lvl3pPr marL="914391" indent="0">
              <a:buNone/>
              <a:defRPr sz="1000"/>
            </a:lvl3pPr>
            <a:lvl4pPr marL="1371587" indent="0">
              <a:buNone/>
              <a:defRPr sz="900"/>
            </a:lvl4pPr>
            <a:lvl5pPr marL="1828782" indent="0">
              <a:buNone/>
              <a:defRPr sz="900"/>
            </a:lvl5pPr>
            <a:lvl6pPr marL="2285978" indent="0">
              <a:buNone/>
              <a:defRPr sz="900"/>
            </a:lvl6pPr>
            <a:lvl7pPr marL="2743173" indent="0">
              <a:buNone/>
              <a:defRPr sz="900"/>
            </a:lvl7pPr>
            <a:lvl8pPr marL="3200368" indent="0">
              <a:buNone/>
              <a:defRPr sz="900"/>
            </a:lvl8pPr>
            <a:lvl9pPr marL="3657563" indent="0">
              <a:buNone/>
              <a:defRPr sz="900"/>
            </a:lvl9pPr>
          </a:lstStyle>
          <a:p>
            <a:pPr lvl="0"/>
            <a:r>
              <a:rPr lang="en-US"/>
              <a:t>Click to edit Master text styles</a:t>
            </a:r>
          </a:p>
        </p:txBody>
      </p:sp>
      <p:sp>
        <p:nvSpPr>
          <p:cNvPr id="5" name="Rectangle 10"/>
          <p:cNvSpPr>
            <a:spLocks noGrp="1" noChangeArrowheads="1"/>
          </p:cNvSpPr>
          <p:nvPr>
            <p:ph type="sldNum" idx="10"/>
          </p:nvPr>
        </p:nvSpPr>
        <p:spPr>
          <a:ln/>
        </p:spPr>
        <p:txBody>
          <a:bodyPr/>
          <a:lstStyle>
            <a:lvl1pPr>
              <a:defRPr/>
            </a:lvl1pPr>
          </a:lstStyle>
          <a:p>
            <a:pPr>
              <a:defRPr/>
            </a:pPr>
            <a:fld id="{389E8D3C-97BB-644A-A13C-A1EC9E067311}" type="slidenum">
              <a:rPr lang="en-US"/>
              <a:pPr>
                <a:defRPr/>
              </a:pPr>
              <a:t>‹#›</a:t>
            </a:fld>
            <a:endParaRPr lang="en-US"/>
          </a:p>
        </p:txBody>
      </p:sp>
    </p:spTree>
    <p:extLst>
      <p:ext uri="{BB962C8B-B14F-4D97-AF65-F5344CB8AC3E}">
        <p14:creationId xmlns:p14="http://schemas.microsoft.com/office/powerpoint/2010/main" val="19647186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5" Type="http://schemas.openxmlformats.org/officeDocument/2006/relationships/theme" Target="../theme/theme2.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362" name="Rectangle 1"/>
          <p:cNvSpPr>
            <a:spLocks noChangeArrowheads="1"/>
          </p:cNvSpPr>
          <p:nvPr/>
        </p:nvSpPr>
        <p:spPr bwMode="auto">
          <a:xfrm>
            <a:off x="0" y="0"/>
            <a:ext cx="9144000" cy="12192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pic>
        <p:nvPicPr>
          <p:cNvPr id="15363" name="Picture 2"/>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260850" y="55563"/>
            <a:ext cx="463550" cy="712787"/>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pic>
      <p:sp>
        <p:nvSpPr>
          <p:cNvPr id="15364" name="Rectangle 3"/>
          <p:cNvSpPr>
            <a:spLocks noChangeArrowheads="1"/>
          </p:cNvSpPr>
          <p:nvPr/>
        </p:nvSpPr>
        <p:spPr bwMode="auto">
          <a:xfrm>
            <a:off x="381000" y="742950"/>
            <a:ext cx="8229600" cy="19050"/>
          </a:xfrm>
          <a:prstGeom prst="rect">
            <a:avLst/>
          </a:prstGeom>
          <a:solidFill>
            <a:srgbClr val="EED7B8"/>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5" name="Text Box 4"/>
          <p:cNvSpPr txBox="1">
            <a:spLocks noChangeArrowheads="1"/>
          </p:cNvSpPr>
          <p:nvPr/>
        </p:nvSpPr>
        <p:spPr bwMode="auto">
          <a:xfrm>
            <a:off x="3279775" y="762000"/>
            <a:ext cx="2478088" cy="3714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89989" tIns="46794" rIns="89989" bIns="46794">
            <a:spAutoFit/>
          </a:bodyPr>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7196" eaLnBrk="1" fontAlgn="base" hangingPunct="1">
              <a:spcBef>
                <a:spcPct val="0"/>
              </a:spcBef>
              <a:spcAft>
                <a:spcPct val="0"/>
              </a:spcAft>
              <a:buClr>
                <a:srgbClr val="000000"/>
              </a:buClr>
              <a:buSzPct val="100000"/>
              <a:buFont typeface="Times New Roman" charset="0"/>
              <a:buNone/>
              <a:defRPr/>
            </a:pPr>
            <a:r>
              <a:rPr lang="en-US" sz="1800" b="1">
                <a:solidFill>
                  <a:srgbClr val="FFFFFF"/>
                </a:solidFill>
                <a:latin typeface="Lucida Sans Unicode" charset="0"/>
                <a:cs typeface="Arial" charset="0"/>
              </a:rPr>
              <a:t>D u k e  S y s t e m s</a:t>
            </a:r>
          </a:p>
        </p:txBody>
      </p:sp>
      <p:sp>
        <p:nvSpPr>
          <p:cNvPr id="15366" name="Rectangle 5"/>
          <p:cNvSpPr>
            <a:spLocks noChangeArrowheads="1"/>
          </p:cNvSpPr>
          <p:nvPr/>
        </p:nvSpPr>
        <p:spPr bwMode="auto">
          <a:xfrm>
            <a:off x="0" y="5867400"/>
            <a:ext cx="9144000" cy="990600"/>
          </a:xfrm>
          <a:prstGeom prst="rect">
            <a:avLst/>
          </a:prstGeom>
          <a:solidFill>
            <a:srgbClr val="161645"/>
          </a:solidFill>
          <a:ln>
            <a:noFill/>
          </a:ln>
          <a:extLs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p>
            <a:pPr defTabSz="455613" fontAlgn="base">
              <a:spcBef>
                <a:spcPct val="0"/>
              </a:spcBef>
              <a:spcAft>
                <a:spcPct val="0"/>
              </a:spcAft>
              <a:buClr>
                <a:srgbClr val="000000"/>
              </a:buClr>
              <a:buSzPct val="100000"/>
              <a:buFont typeface="Times New Roman" charset="0"/>
              <a:buNone/>
            </a:pPr>
            <a:endParaRPr lang="en-US">
              <a:solidFill>
                <a:srgbClr val="FFFFFF"/>
              </a:solidFill>
              <a:latin typeface="Arial" charset="0"/>
              <a:ea typeface="ＭＳ Ｐゴシック" charset="0"/>
              <a:cs typeface="Arial" charset="0"/>
            </a:endParaRPr>
          </a:p>
        </p:txBody>
      </p:sp>
      <p:sp>
        <p:nvSpPr>
          <p:cNvPr id="15367" name="Rectangle 6"/>
          <p:cNvSpPr>
            <a:spLocks noGrp="1" noChangeArrowheads="1"/>
          </p:cNvSpPr>
          <p:nvPr>
            <p:ph type="title"/>
          </p:nvPr>
        </p:nvSpPr>
        <p:spPr bwMode="auto">
          <a:xfrm>
            <a:off x="457200" y="-339725"/>
            <a:ext cx="8226425" cy="1554163"/>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b" anchorCtr="0" compatLnSpc="1">
            <a:prstTxWarp prst="textNoShape">
              <a:avLst/>
            </a:prstTxWarp>
          </a:bodyPr>
          <a:lstStyle/>
          <a:p>
            <a:pPr lvl="0"/>
            <a:r>
              <a:rPr lang="en-US"/>
              <a:t>Click to edit the title text format</a:t>
            </a:r>
          </a:p>
        </p:txBody>
      </p:sp>
      <p:sp>
        <p:nvSpPr>
          <p:cNvPr id="15368" name="Rectangle 7"/>
          <p:cNvSpPr>
            <a:spLocks noGrp="1" noChangeArrowheads="1"/>
          </p:cNvSpPr>
          <p:nvPr>
            <p:ph type="body" idx="1"/>
          </p:nvPr>
        </p:nvSpPr>
        <p:spPr bwMode="auto">
          <a:xfrm>
            <a:off x="457200" y="1600200"/>
            <a:ext cx="8226425" cy="4111625"/>
          </a:xfrm>
          <a:prstGeom prst="rect">
            <a:avLst/>
          </a:prstGeom>
          <a:noFill/>
          <a:ln>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vert="horz" wrap="square" lIns="89989" tIns="46794" rIns="89989" bIns="46794" numCol="1" anchor="t" anchorCtr="0" compatLnSpc="1">
            <a:prstTxWarp prst="textNoShape">
              <a:avLst/>
            </a:prstTxWarp>
          </a:bodyPr>
          <a:lstStyle/>
          <a:p>
            <a:pPr lvl="0"/>
            <a:r>
              <a:rPr lang="en-US"/>
              <a:t>Click to edit the outline text format</a:t>
            </a:r>
          </a:p>
          <a:p>
            <a:pPr lvl="1"/>
            <a:r>
              <a:rPr lang="en-US"/>
              <a:t>Second Outline Level</a:t>
            </a:r>
          </a:p>
          <a:p>
            <a:pPr lvl="2"/>
            <a:r>
              <a:rPr lang="en-US"/>
              <a:t>Third Outline Level</a:t>
            </a:r>
          </a:p>
          <a:p>
            <a:pPr lvl="3"/>
            <a:r>
              <a:rPr lang="en-US"/>
              <a:t>Fourth Outline Level</a:t>
            </a:r>
          </a:p>
          <a:p>
            <a:pPr lvl="4"/>
            <a:r>
              <a:rPr lang="en-US"/>
              <a:t>Fifth Outline Level</a:t>
            </a:r>
          </a:p>
          <a:p>
            <a:pPr lvl="4"/>
            <a:r>
              <a:rPr lang="en-US"/>
              <a:t>Sixth Outline Level</a:t>
            </a:r>
          </a:p>
          <a:p>
            <a:pPr lvl="4"/>
            <a:r>
              <a:rPr lang="en-US"/>
              <a:t>Seventh Outline Level</a:t>
            </a:r>
          </a:p>
          <a:p>
            <a:pPr lvl="4"/>
            <a:r>
              <a:rPr lang="en-US"/>
              <a:t>Eighth Outline Level</a:t>
            </a:r>
          </a:p>
          <a:p>
            <a:pPr lvl="4"/>
            <a:r>
              <a:rPr lang="en-US"/>
              <a:t>Ninth Outline Level</a:t>
            </a:r>
          </a:p>
        </p:txBody>
      </p:sp>
      <p:sp>
        <p:nvSpPr>
          <p:cNvPr id="15369" name="Text Box 8"/>
          <p:cNvSpPr txBox="1">
            <a:spLocks noChangeArrowheads="1"/>
          </p:cNvSpPr>
          <p:nvPr/>
        </p:nvSpPr>
        <p:spPr bwMode="auto">
          <a:xfrm>
            <a:off x="457200" y="6245225"/>
            <a:ext cx="2133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15370" name="Text Box 9"/>
          <p:cNvSpPr txBox="1">
            <a:spLocks noChangeArrowheads="1"/>
          </p:cNvSpPr>
          <p:nvPr/>
        </p:nvSpPr>
        <p:spPr bwMode="auto">
          <a:xfrm>
            <a:off x="3124200" y="6245225"/>
            <a:ext cx="2895600" cy="4762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wrap="none" lIns="91429" tIns="45714" rIns="91429" bIns="45714" anchor="ct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defRPr sz="2400">
                <a:solidFill>
                  <a:schemeClr val="bg1"/>
                </a:solidFill>
                <a:latin typeface="Arial" charset="0"/>
                <a:ea typeface="ＭＳ Ｐゴシック" charset="0"/>
              </a:defRPr>
            </a:lvl9pPr>
          </a:lstStyle>
          <a:p>
            <a:pPr defTabSz="455613" eaLnBrk="1" fontAlgn="base" hangingPunct="1">
              <a:spcBef>
                <a:spcPct val="0"/>
              </a:spcBef>
              <a:spcAft>
                <a:spcPct val="0"/>
              </a:spcAft>
              <a:buClr>
                <a:srgbClr val="000000"/>
              </a:buClr>
              <a:buSzPct val="100000"/>
              <a:buFont typeface="Times New Roman" charset="0"/>
              <a:buNone/>
              <a:defRPr/>
            </a:pPr>
            <a:endParaRPr lang="en-US" sz="1800">
              <a:solidFill>
                <a:srgbClr val="FFFFFF"/>
              </a:solidFill>
              <a:cs typeface="Arial" charset="0"/>
            </a:endParaRPr>
          </a:p>
        </p:txBody>
      </p:sp>
      <p:sp>
        <p:nvSpPr>
          <p:cNvPr id="2058" name="Rectangle 10"/>
          <p:cNvSpPr>
            <a:spLocks noGrp="1" noChangeArrowheads="1"/>
          </p:cNvSpPr>
          <p:nvPr>
            <p:ph type="sldNum"/>
          </p:nvPr>
        </p:nvSpPr>
        <p:spPr bwMode="auto">
          <a:xfrm>
            <a:off x="6553200" y="6245225"/>
            <a:ext cx="2130425" cy="473075"/>
          </a:xfrm>
          <a:prstGeom prst="rect">
            <a:avLst/>
          </a:prstGeom>
          <a:noFill/>
          <a:ln w="9525">
            <a:noFill/>
            <a:round/>
            <a:headEnd/>
            <a:tailEnd/>
          </a:ln>
          <a:effectLst/>
        </p:spPr>
        <p:txBody>
          <a:bodyPr vert="horz" wrap="square" lIns="89989" tIns="46794" rIns="89989" bIns="46794" numCol="1" anchor="t" anchorCtr="0" compatLnSpc="1">
            <a:prstTxWarp prst="textNoShape">
              <a:avLst/>
            </a:prstTxWarp>
          </a:bodyPr>
          <a:lstStyle>
            <a:lvl1pPr algn="r" defTabSz="457196">
              <a:buClr>
                <a:srgbClr val="000000"/>
              </a:buClr>
              <a:buSzPct val="100000"/>
              <a:buFont typeface="Times New Roman" charset="0"/>
              <a:buNone/>
              <a:defRPr sz="1400">
                <a:solidFill>
                  <a:srgbClr val="000000"/>
                </a:solidFill>
                <a:latin typeface="Times New Roman" charset="0"/>
                <a:cs typeface="Arial" charset="0"/>
              </a:defRPr>
            </a:lvl1pPr>
          </a:lstStyle>
          <a:p>
            <a:pPr fontAlgn="base">
              <a:spcBef>
                <a:spcPct val="0"/>
              </a:spcBef>
              <a:spcAft>
                <a:spcPct val="0"/>
              </a:spcAft>
              <a:defRPr/>
            </a:pPr>
            <a:fld id="{A0FFA08A-5B16-464F-BA6A-775EF06C952C}" type="slidenum">
              <a:rPr lang="en-US">
                <a:ea typeface="ＭＳ Ｐゴシック" charset="0"/>
              </a:rPr>
              <a:pPr fontAlgn="base">
                <a:spcBef>
                  <a:spcPct val="0"/>
                </a:spcBef>
                <a:spcAft>
                  <a:spcPct val="0"/>
                </a:spcAft>
                <a:defRPr/>
              </a:pPr>
              <a:t>‹#›</a:t>
            </a:fld>
            <a:endParaRPr lang="en-US">
              <a:ea typeface="ＭＳ Ｐゴシック" charset="0"/>
            </a:endParaRPr>
          </a:p>
        </p:txBody>
      </p:sp>
    </p:spTree>
    <p:extLst>
      <p:ext uri="{BB962C8B-B14F-4D97-AF65-F5344CB8AC3E}">
        <p14:creationId xmlns:p14="http://schemas.microsoft.com/office/powerpoint/2010/main" val="3827345135"/>
      </p:ext>
    </p:extLst>
  </p:cSld>
  <p:clrMap bg1="lt1" tx1="dk1" bg2="lt2" tx2="dk2" accent1="accent1" accent2="accent2" accent3="accent3" accent4="accent4" accent5="accent5" accent6="accent6" hlink="hlink" folHlink="folHlink"/>
  <p:sldLayoutIdLst>
    <p:sldLayoutId id="2147483923" r:id="rId1"/>
    <p:sldLayoutId id="2147483924" r:id="rId2"/>
    <p:sldLayoutId id="2147483925" r:id="rId3"/>
    <p:sldLayoutId id="2147483926" r:id="rId4"/>
    <p:sldLayoutId id="2147483927" r:id="rId5"/>
    <p:sldLayoutId id="2147483928" r:id="rId6"/>
    <p:sldLayoutId id="2147483929" r:id="rId7"/>
    <p:sldLayoutId id="2147483930" r:id="rId8"/>
    <p:sldLayoutId id="2147483931" r:id="rId9"/>
    <p:sldLayoutId id="2147483932" r:id="rId10"/>
    <p:sldLayoutId id="2147483933" r:id="rId11"/>
  </p:sldLayoutIdLst>
  <p:hf sldNum="0" hdr="0" ftr="0" dt="0"/>
  <p:txStyles>
    <p:titleStyle>
      <a:lvl1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mj-lt"/>
          <a:ea typeface="ＭＳ Ｐゴシック" charset="-128"/>
          <a:cs typeface="+mj-cs"/>
        </a:defRPr>
      </a:lvl1pPr>
      <a:lvl2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2pPr>
      <a:lvl3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3pPr>
      <a:lvl4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4pPr>
      <a:lvl5pPr algn="l" defTabSz="455613" rtl="0" eaLnBrk="0" fontAlgn="base" hangingPunct="0">
        <a:spcBef>
          <a:spcPct val="0"/>
        </a:spcBef>
        <a:spcAft>
          <a:spcPct val="0"/>
        </a:spcAft>
        <a:buClr>
          <a:srgbClr val="000000"/>
        </a:buClr>
        <a:buSzPct val="100000"/>
        <a:buFont typeface="Times New Roman" charset="0"/>
        <a:defRPr sz="4800">
          <a:solidFill>
            <a:srgbClr val="161645"/>
          </a:solidFill>
          <a:latin typeface="Gill Sans MT" pitchFamily="32" charset="0"/>
          <a:ea typeface="ＭＳ Ｐゴシック" charset="-128"/>
          <a:cs typeface="Arial" charset="0"/>
        </a:defRPr>
      </a:lvl5pPr>
      <a:lvl6pPr marL="2514575"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770"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8966"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161" indent="-228597" algn="l" defTabSz="457196"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1313" indent="-341313" algn="l" defTabSz="455613" rtl="0" eaLnBrk="0" fontAlgn="base" hangingPunct="0">
        <a:spcBef>
          <a:spcPts val="900"/>
        </a:spcBef>
        <a:spcAft>
          <a:spcPct val="0"/>
        </a:spcAft>
        <a:buClr>
          <a:srgbClr val="000000"/>
        </a:buClr>
        <a:buSzPct val="100000"/>
        <a:buFont typeface="Times New Roman" charset="0"/>
        <a:buChar char="•"/>
        <a:defRPr sz="3600" b="1">
          <a:solidFill>
            <a:srgbClr val="161645"/>
          </a:solidFill>
          <a:latin typeface="+mn-lt"/>
          <a:ea typeface="ＭＳ Ｐゴシック" charset="-128"/>
          <a:cs typeface="+mn-cs"/>
        </a:defRPr>
      </a:lvl1pPr>
      <a:lvl2pPr marL="741363" indent="-284163" algn="l" defTabSz="455613" rtl="0" eaLnBrk="0" fontAlgn="base" hangingPunct="0">
        <a:spcBef>
          <a:spcPts val="800"/>
        </a:spcBef>
        <a:spcAft>
          <a:spcPct val="0"/>
        </a:spcAft>
        <a:buClr>
          <a:srgbClr val="000000"/>
        </a:buClr>
        <a:buSzPct val="100000"/>
        <a:buFont typeface="Times New Roman" charset="0"/>
        <a:buChar char="–"/>
        <a:defRPr sz="3200" b="1">
          <a:solidFill>
            <a:srgbClr val="6B6BCF"/>
          </a:solidFill>
          <a:latin typeface="+mn-lt"/>
          <a:ea typeface="ＭＳ Ｐゴシック" charset="-128"/>
          <a:cs typeface="+mn-cs"/>
        </a:defRPr>
      </a:lvl2pPr>
      <a:lvl3pPr marL="1141413" indent="-227013" algn="l" defTabSz="455613" rtl="0" eaLnBrk="0" fontAlgn="base" hangingPunct="0">
        <a:spcBef>
          <a:spcPts val="700"/>
        </a:spcBef>
        <a:spcAft>
          <a:spcPct val="0"/>
        </a:spcAft>
        <a:buClr>
          <a:srgbClr val="000000"/>
        </a:buClr>
        <a:buSzPct val="100000"/>
        <a:buFont typeface="Times New Roman" charset="0"/>
        <a:buChar char="•"/>
        <a:defRPr sz="2800" b="1">
          <a:solidFill>
            <a:srgbClr val="6B6BCF"/>
          </a:solidFill>
          <a:latin typeface="+mn-lt"/>
          <a:ea typeface="ＭＳ Ｐゴシック" charset="-128"/>
          <a:cs typeface="+mn-cs"/>
        </a:defRPr>
      </a:lvl3pPr>
      <a:lvl4pPr marL="15986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4pPr>
      <a:lvl5pPr marL="2055813" indent="-227013" algn="l" defTabSz="455613" rtl="0" eaLnBrk="0" fontAlgn="base" hangingPunct="0">
        <a:spcBef>
          <a:spcPts val="600"/>
        </a:spcBef>
        <a:spcAft>
          <a:spcPct val="0"/>
        </a:spcAft>
        <a:buClr>
          <a:srgbClr val="000000"/>
        </a:buClr>
        <a:buSzPct val="100000"/>
        <a:buFont typeface="Times New Roman" charset="0"/>
        <a:buChar char="»"/>
        <a:defRPr sz="2400" b="1">
          <a:solidFill>
            <a:srgbClr val="6B6BCF"/>
          </a:solidFill>
          <a:latin typeface="+mn-lt"/>
          <a:ea typeface="ＭＳ Ｐゴシック" charset="-128"/>
          <a:cs typeface="+mn-cs"/>
        </a:defRPr>
      </a:lvl5pPr>
      <a:lvl6pPr marL="2514575"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770"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8966"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161" indent="-228597" algn="l" defTabSz="457196"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391" rtl="0" eaLnBrk="1" latinLnBrk="0" hangingPunct="1">
        <a:defRPr sz="1800" kern="1200">
          <a:solidFill>
            <a:schemeClr val="tx1"/>
          </a:solidFill>
          <a:latin typeface="+mn-lt"/>
          <a:ea typeface="+mn-ea"/>
          <a:cs typeface="+mn-cs"/>
        </a:defRPr>
      </a:lvl1pPr>
      <a:lvl2pPr marL="457196" algn="l" defTabSz="914391" rtl="0" eaLnBrk="1" latinLnBrk="0" hangingPunct="1">
        <a:defRPr sz="1800" kern="1200">
          <a:solidFill>
            <a:schemeClr val="tx1"/>
          </a:solidFill>
          <a:latin typeface="+mn-lt"/>
          <a:ea typeface="+mn-ea"/>
          <a:cs typeface="+mn-cs"/>
        </a:defRPr>
      </a:lvl2pPr>
      <a:lvl3pPr marL="914391" algn="l" defTabSz="914391" rtl="0" eaLnBrk="1" latinLnBrk="0" hangingPunct="1">
        <a:defRPr sz="1800" kern="1200">
          <a:solidFill>
            <a:schemeClr val="tx1"/>
          </a:solidFill>
          <a:latin typeface="+mn-lt"/>
          <a:ea typeface="+mn-ea"/>
          <a:cs typeface="+mn-cs"/>
        </a:defRPr>
      </a:lvl3pPr>
      <a:lvl4pPr marL="1371587" algn="l" defTabSz="914391" rtl="0" eaLnBrk="1" latinLnBrk="0" hangingPunct="1">
        <a:defRPr sz="1800" kern="1200">
          <a:solidFill>
            <a:schemeClr val="tx1"/>
          </a:solidFill>
          <a:latin typeface="+mn-lt"/>
          <a:ea typeface="+mn-ea"/>
          <a:cs typeface="+mn-cs"/>
        </a:defRPr>
      </a:lvl4pPr>
      <a:lvl5pPr marL="1828782" algn="l" defTabSz="914391" rtl="0" eaLnBrk="1" latinLnBrk="0" hangingPunct="1">
        <a:defRPr sz="1800" kern="1200">
          <a:solidFill>
            <a:schemeClr val="tx1"/>
          </a:solidFill>
          <a:latin typeface="+mn-lt"/>
          <a:ea typeface="+mn-ea"/>
          <a:cs typeface="+mn-cs"/>
        </a:defRPr>
      </a:lvl5pPr>
      <a:lvl6pPr marL="2285978" algn="l" defTabSz="914391" rtl="0" eaLnBrk="1" latinLnBrk="0" hangingPunct="1">
        <a:defRPr sz="1800" kern="1200">
          <a:solidFill>
            <a:schemeClr val="tx1"/>
          </a:solidFill>
          <a:latin typeface="+mn-lt"/>
          <a:ea typeface="+mn-ea"/>
          <a:cs typeface="+mn-cs"/>
        </a:defRPr>
      </a:lvl6pPr>
      <a:lvl7pPr marL="2743173" algn="l" defTabSz="914391" rtl="0" eaLnBrk="1" latinLnBrk="0" hangingPunct="1">
        <a:defRPr sz="1800" kern="1200">
          <a:solidFill>
            <a:schemeClr val="tx1"/>
          </a:solidFill>
          <a:latin typeface="+mn-lt"/>
          <a:ea typeface="+mn-ea"/>
          <a:cs typeface="+mn-cs"/>
        </a:defRPr>
      </a:lvl7pPr>
      <a:lvl8pPr marL="3200368" algn="l" defTabSz="914391" rtl="0" eaLnBrk="1" latinLnBrk="0" hangingPunct="1">
        <a:defRPr sz="1800" kern="1200">
          <a:solidFill>
            <a:schemeClr val="tx1"/>
          </a:solidFill>
          <a:latin typeface="+mn-lt"/>
          <a:ea typeface="+mn-ea"/>
          <a:cs typeface="+mn-cs"/>
        </a:defRPr>
      </a:lvl8pPr>
      <a:lvl9pPr marL="3657563" algn="l" defTabSz="914391"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26" name="Rectangle 1"/>
          <p:cNvSpPr>
            <a:spLocks noGrp="1" noChangeArrowheads="1"/>
          </p:cNvSpPr>
          <p:nvPr>
            <p:ph type="title"/>
          </p:nvPr>
        </p:nvSpPr>
        <p:spPr bwMode="auto">
          <a:xfrm>
            <a:off x="457200" y="-339725"/>
            <a:ext cx="8226425" cy="1554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b" anchorCtr="0" compatLnSpc="1">
            <a:prstTxWarp prst="textNoShape">
              <a:avLst/>
            </a:prstTxWarp>
          </a:bodyPr>
          <a:lstStyle/>
          <a:p>
            <a:pPr lvl="0"/>
            <a:r>
              <a:rPr lang="en-GB"/>
              <a:t>Click to edit the title text format</a:t>
            </a:r>
          </a:p>
        </p:txBody>
      </p:sp>
      <p:sp>
        <p:nvSpPr>
          <p:cNvPr id="1027" name="Rectangle 2"/>
          <p:cNvSpPr>
            <a:spLocks noGrp="1" noChangeArrowheads="1"/>
          </p:cNvSpPr>
          <p:nvPr>
            <p:ph type="body" idx="1"/>
          </p:nvPr>
        </p:nvSpPr>
        <p:spPr bwMode="auto">
          <a:xfrm>
            <a:off x="457200" y="1600200"/>
            <a:ext cx="8226425" cy="4111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 uri="{FAA26D3D-D897-4be2-8F04-BA451C77F1D7}">
              <ma14:placeholderFlag xmlns:ma14="http://schemas.microsoft.com/office/mac/drawingml/2011/main" xmlns="" val="1"/>
            </a:ext>
          </a:extLst>
        </p:spPr>
        <p:txBody>
          <a:bodyPr vert="horz" wrap="square" lIns="90000" tIns="46800" rIns="90000" bIns="46800" numCol="1" anchor="t" anchorCtr="0" compatLnSpc="1">
            <a:prstTxWarp prst="textNoShape">
              <a:avLst/>
            </a:prstTxWarp>
          </a:bodyPr>
          <a:lstStyle/>
          <a:p>
            <a:pPr lvl="0"/>
            <a:r>
              <a:rPr lang="en-GB"/>
              <a:t>Click to edit the outline text format</a:t>
            </a:r>
          </a:p>
          <a:p>
            <a:pPr lvl="1"/>
            <a:r>
              <a:rPr lang="en-GB"/>
              <a:t>Second Outline Level</a:t>
            </a:r>
          </a:p>
          <a:p>
            <a:pPr lvl="2"/>
            <a:r>
              <a:rPr lang="en-GB"/>
              <a:t>Third Outline Level</a:t>
            </a:r>
          </a:p>
        </p:txBody>
      </p:sp>
      <p:sp>
        <p:nvSpPr>
          <p:cNvPr id="1028" name="Text Box 3"/>
          <p:cNvSpPr txBox="1">
            <a:spLocks noChangeArrowheads="1"/>
          </p:cNvSpPr>
          <p:nvPr/>
        </p:nvSpPr>
        <p:spPr bwMode="auto">
          <a:xfrm>
            <a:off x="457200" y="6245225"/>
            <a:ext cx="2133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
        <p:nvSpPr>
          <p:cNvPr id="1029" name="Text Box 4"/>
          <p:cNvSpPr txBox="1">
            <a:spLocks noChangeArrowheads="1"/>
          </p:cNvSpPr>
          <p:nvPr/>
        </p:nvSpPr>
        <p:spPr bwMode="auto">
          <a:xfrm>
            <a:off x="5791200" y="6245225"/>
            <a:ext cx="2895600" cy="4762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round/>
                <a:headEnd/>
                <a:tailEnd/>
              </a14:hiddenLine>
            </a:ext>
          </a:extLst>
        </p:spPr>
        <p:txBody>
          <a:bodyPr wrap="none" anchor="ctr"/>
          <a:lstStyle/>
          <a:p>
            <a:pPr>
              <a:buClr>
                <a:srgbClr val="000000"/>
              </a:buClr>
              <a:buSzPct val="100000"/>
              <a:buFont typeface="Times New Roman" charset="0"/>
              <a:buNone/>
            </a:pPr>
            <a:endParaRPr lang="en-US" sz="1800">
              <a:solidFill>
                <a:srgbClr val="37305A"/>
              </a:solidFill>
              <a:cs typeface="Arial" charset="0"/>
            </a:endParaRPr>
          </a:p>
        </p:txBody>
      </p:sp>
    </p:spTree>
    <p:extLst>
      <p:ext uri="{BB962C8B-B14F-4D97-AF65-F5344CB8AC3E}">
        <p14:creationId xmlns:p14="http://schemas.microsoft.com/office/powerpoint/2010/main" val="3953137515"/>
      </p:ext>
    </p:extLst>
  </p:cSld>
  <p:clrMap bg1="lt1" tx1="dk1" bg2="lt2" tx2="dk2" accent1="accent1" accent2="accent2" accent3="accent3" accent4="accent4" accent5="accent5" accent6="accent6" hlink="hlink" folHlink="folHlink"/>
  <p:sldLayoutIdLst>
    <p:sldLayoutId id="2147484236" r:id="rId1"/>
    <p:sldLayoutId id="2147484237" r:id="rId2"/>
    <p:sldLayoutId id="2147484238" r:id="rId3"/>
    <p:sldLayoutId id="2147484239" r:id="rId4"/>
  </p:sldLayoutIdLst>
  <p:hf sldNum="0" hdr="0" ftr="0" dt="0"/>
  <p:txStyles>
    <p:titleStyle>
      <a:lvl1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a:ea typeface="ＭＳ Ｐゴシック" charset="-128"/>
          <a:cs typeface="Arial"/>
        </a:defRPr>
      </a:lvl1pPr>
      <a:lvl2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2pPr>
      <a:lvl3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3pPr>
      <a:lvl4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4pPr>
      <a:lvl5pPr algn="l" defTabSz="457200" rtl="0" eaLnBrk="0" fontAlgn="base" hangingPunct="0">
        <a:spcBef>
          <a:spcPct val="0"/>
        </a:spcBef>
        <a:spcAft>
          <a:spcPct val="0"/>
        </a:spcAft>
        <a:buClr>
          <a:srgbClr val="000000"/>
        </a:buClr>
        <a:buSzPct val="100000"/>
        <a:buFont typeface="Times New Roman" charset="0"/>
        <a:defRPr sz="4000" b="1">
          <a:solidFill>
            <a:srgbClr val="161645"/>
          </a:solidFill>
          <a:latin typeface="Arial" charset="0"/>
          <a:ea typeface="ＭＳ Ｐゴシック" charset="-128"/>
          <a:cs typeface="Arial" charset="0"/>
        </a:defRPr>
      </a:lvl5pPr>
      <a:lvl6pPr marL="25146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6pPr>
      <a:lvl7pPr marL="29718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7pPr>
      <a:lvl8pPr marL="34290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8pPr>
      <a:lvl9pPr marL="3886200" indent="-228600" algn="l" defTabSz="457200" rtl="0" eaLnBrk="0" fontAlgn="base" hangingPunct="0">
        <a:spcBef>
          <a:spcPct val="0"/>
        </a:spcBef>
        <a:spcAft>
          <a:spcPct val="0"/>
        </a:spcAft>
        <a:buClr>
          <a:srgbClr val="000000"/>
        </a:buClr>
        <a:buSzPct val="100000"/>
        <a:buFont typeface="Times New Roman" pitchFamily="16" charset="0"/>
        <a:defRPr sz="4800">
          <a:solidFill>
            <a:srgbClr val="161645"/>
          </a:solidFill>
          <a:latin typeface="Gill Sans MT" pitchFamily="32" charset="0"/>
          <a:cs typeface="Arial" charset="0"/>
        </a:defRPr>
      </a:lvl9pPr>
    </p:titleStyle>
    <p:bodyStyle>
      <a:lvl1pPr marL="342900" indent="-342900" algn="l" defTabSz="457200" rtl="0" eaLnBrk="0" fontAlgn="base" hangingPunct="0">
        <a:spcBef>
          <a:spcPts val="900"/>
        </a:spcBef>
        <a:spcAft>
          <a:spcPct val="0"/>
        </a:spcAft>
        <a:buClr>
          <a:srgbClr val="000000"/>
        </a:buClr>
        <a:buSzPct val="100000"/>
        <a:buFont typeface="Times New Roman" charset="0"/>
        <a:buChar char="•"/>
        <a:defRPr sz="2400">
          <a:solidFill>
            <a:srgbClr val="00264D"/>
          </a:solidFill>
          <a:latin typeface="Arial"/>
          <a:ea typeface="ＭＳ Ｐゴシック" charset="-128"/>
          <a:cs typeface="Arial"/>
        </a:defRPr>
      </a:lvl1pPr>
      <a:lvl2pPr marL="742950" indent="-285750" algn="l" defTabSz="457200" rtl="0" eaLnBrk="0" fontAlgn="base" hangingPunct="0">
        <a:spcBef>
          <a:spcPts val="800"/>
        </a:spcBef>
        <a:spcAft>
          <a:spcPct val="0"/>
        </a:spcAft>
        <a:buClr>
          <a:srgbClr val="000000"/>
        </a:buClr>
        <a:buSzPct val="100000"/>
        <a:buFont typeface="Times New Roman" charset="0"/>
        <a:buChar char="–"/>
        <a:defRPr sz="2000">
          <a:solidFill>
            <a:srgbClr val="00264D"/>
          </a:solidFill>
          <a:latin typeface="Arial"/>
          <a:ea typeface="ＭＳ Ｐゴシック" charset="-128"/>
          <a:cs typeface="Arial"/>
        </a:defRPr>
      </a:lvl2pPr>
      <a:lvl3pPr marL="1143000" indent="-228600" algn="l" defTabSz="457200" rtl="0" eaLnBrk="0" fontAlgn="base" hangingPunct="0">
        <a:spcBef>
          <a:spcPts val="700"/>
        </a:spcBef>
        <a:spcAft>
          <a:spcPct val="0"/>
        </a:spcAft>
        <a:buClr>
          <a:srgbClr val="000000"/>
        </a:buClr>
        <a:buSzPct val="100000"/>
        <a:buFont typeface="Times New Roman" charset="0"/>
        <a:buChar char="•"/>
        <a:defRPr>
          <a:solidFill>
            <a:srgbClr val="00264D"/>
          </a:solidFill>
          <a:latin typeface="Arial"/>
          <a:ea typeface="ＭＳ Ｐゴシック" charset="-128"/>
          <a:cs typeface="Arial"/>
        </a:defRPr>
      </a:lvl3pPr>
      <a:lvl4pPr marL="16002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4pPr>
      <a:lvl5pPr marL="2057400" indent="-228600" algn="l" defTabSz="457200" rtl="0" eaLnBrk="0" fontAlgn="base" hangingPunct="0">
        <a:spcBef>
          <a:spcPts val="600"/>
        </a:spcBef>
        <a:spcAft>
          <a:spcPct val="0"/>
        </a:spcAft>
        <a:buClr>
          <a:srgbClr val="000000"/>
        </a:buClr>
        <a:buSzPct val="100000"/>
        <a:buFont typeface="Times New Roman" charset="0"/>
        <a:buChar char="»"/>
        <a:defRPr sz="2200" b="1">
          <a:solidFill>
            <a:srgbClr val="00264D"/>
          </a:solidFill>
          <a:latin typeface="Arial"/>
          <a:ea typeface="ＭＳ Ｐゴシック" charset="-128"/>
          <a:cs typeface="Arial"/>
        </a:defRPr>
      </a:lvl5pPr>
      <a:lvl6pPr marL="25146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6pPr>
      <a:lvl7pPr marL="29718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7pPr>
      <a:lvl8pPr marL="34290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8pPr>
      <a:lvl9pPr marL="3886200" indent="-228600" algn="l" defTabSz="457200" rtl="0" eaLnBrk="0" fontAlgn="base" hangingPunct="0">
        <a:spcBef>
          <a:spcPts val="600"/>
        </a:spcBef>
        <a:spcAft>
          <a:spcPct val="0"/>
        </a:spcAft>
        <a:buClr>
          <a:srgbClr val="000000"/>
        </a:buClr>
        <a:buSzPct val="100000"/>
        <a:buFont typeface="Times New Roman" pitchFamily="16" charset="0"/>
        <a:defRPr sz="2400" b="1">
          <a:solidFill>
            <a:srgbClr val="6B6BCF"/>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15.xml"/><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89" name="Text Box 1"/>
          <p:cNvSpPr txBox="1">
            <a:spLocks noChangeArrowheads="1"/>
          </p:cNvSpPr>
          <p:nvPr/>
        </p:nvSpPr>
        <p:spPr bwMode="auto">
          <a:xfrm>
            <a:off x="1066800" y="1524000"/>
            <a:ext cx="6858000" cy="2286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CPS 310</a:t>
            </a:r>
          </a:p>
          <a:p>
            <a:pPr algn="ctr" defTabSz="455613" eaLnBrk="1" fontAlgn="base" hangingPunct="1">
              <a:spcBef>
                <a:spcPct val="0"/>
              </a:spcBef>
              <a:spcAft>
                <a:spcPct val="0"/>
              </a:spcAft>
              <a:buClr>
                <a:srgbClr val="000000"/>
              </a:buClr>
              <a:buSzPct val="100000"/>
              <a:buFont typeface="Times New Roman" charset="0"/>
              <a:buNone/>
            </a:pPr>
            <a:r>
              <a:rPr lang="en-US" sz="2800" b="1" dirty="0">
                <a:solidFill>
                  <a:srgbClr val="161645"/>
                </a:solidFill>
                <a:latin typeface="Calibri" charset="0"/>
              </a:rPr>
              <a:t>Files, File Systems, and Filesystems</a:t>
            </a:r>
          </a:p>
        </p:txBody>
      </p:sp>
      <p:sp>
        <p:nvSpPr>
          <p:cNvPr id="165890" name="Text Box 2"/>
          <p:cNvSpPr txBox="1">
            <a:spLocks noChangeArrowheads="1"/>
          </p:cNvSpPr>
          <p:nvPr/>
        </p:nvSpPr>
        <p:spPr bwMode="auto">
          <a:xfrm>
            <a:off x="304800" y="3581400"/>
            <a:ext cx="8458200" cy="17526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round/>
                <a:headEnd/>
                <a:tailEnd/>
              </a14:hiddenLine>
            </a:ext>
          </a:extLst>
        </p:spPr>
        <p:txBody>
          <a:bodyPr lIns="91429" tIns="45714" rIns="91429" bIns="45714" anchor="ctr" anchorCtr="1"/>
          <a:lstStyle>
            <a:lvl1pPr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cs typeface="ＭＳ Ｐゴシック" charset="0"/>
              </a:defRPr>
            </a:lvl1pPr>
            <a:lvl2pPr marL="742950" indent="-28575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2pPr>
            <a:lvl3pPr marL="11430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3pPr>
            <a:lvl4pPr marL="16002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4pPr>
            <a:lvl5pPr marL="2057400" indent="-228600" eaLnBrk="0" hangingPunct="0">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5pPr>
            <a:lvl6pPr marL="25146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6pPr>
            <a:lvl7pPr marL="29718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7pPr>
            <a:lvl8pPr marL="34290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8pPr>
            <a:lvl9pPr marL="3886200" indent="-228600" defTabSz="455613" eaLnBrk="0" fontAlgn="base" hangingPunct="0">
              <a:spcBef>
                <a:spcPct val="0"/>
              </a:spcBef>
              <a:spcAft>
                <a:spcPct val="0"/>
              </a:spcAft>
              <a:tabLst>
                <a:tab pos="0" algn="l"/>
                <a:tab pos="457200" algn="l"/>
                <a:tab pos="914400" algn="l"/>
                <a:tab pos="1371600" algn="l"/>
                <a:tab pos="1828800" algn="l"/>
                <a:tab pos="2286000" algn="l"/>
                <a:tab pos="2743200" algn="l"/>
                <a:tab pos="3200400" algn="l"/>
                <a:tab pos="3657600" algn="l"/>
                <a:tab pos="4114800" algn="l"/>
                <a:tab pos="4572000" algn="l"/>
                <a:tab pos="5029200" algn="l"/>
                <a:tab pos="5486400" algn="l"/>
                <a:tab pos="5943600" algn="l"/>
                <a:tab pos="6400800" algn="l"/>
                <a:tab pos="6858000" algn="l"/>
                <a:tab pos="7315200" algn="l"/>
                <a:tab pos="7772400" algn="l"/>
                <a:tab pos="8229600" algn="l"/>
                <a:tab pos="8686800" algn="l"/>
                <a:tab pos="9144000" algn="l"/>
              </a:tabLst>
              <a:defRPr sz="2400">
                <a:solidFill>
                  <a:schemeClr val="bg1"/>
                </a:solidFill>
                <a:latin typeface="Arial" charset="0"/>
                <a:ea typeface="ＭＳ Ｐゴシック" charset="0"/>
              </a:defRPr>
            </a:lvl9pPr>
          </a:lstStyle>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Jeff Chase</a:t>
            </a:r>
          </a:p>
          <a:p>
            <a:pPr algn="ctr" defTabSz="455613" eaLnBrk="1" fontAlgn="base" hangingPunct="1">
              <a:spcBef>
                <a:spcPts val="700"/>
              </a:spcBef>
              <a:spcAft>
                <a:spcPct val="0"/>
              </a:spcAft>
              <a:buClr>
                <a:srgbClr val="000000"/>
              </a:buClr>
              <a:buSzPct val="100000"/>
            </a:pPr>
            <a:r>
              <a:rPr lang="en-US" b="1" dirty="0">
                <a:solidFill>
                  <a:srgbClr val="161645"/>
                </a:solidFill>
                <a:latin typeface="Calibri" charset="0"/>
              </a:rPr>
              <a:t>Duke University</a:t>
            </a:r>
          </a:p>
        </p:txBody>
      </p:sp>
      <p:pic>
        <p:nvPicPr>
          <p:cNvPr id="16589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28600" y="3482007"/>
            <a:ext cx="1930400" cy="19304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4"/>
          <a:stretch>
            <a:fillRect/>
          </a:stretch>
        </p:blipFill>
        <p:spPr>
          <a:xfrm>
            <a:off x="7315200" y="5879806"/>
            <a:ext cx="744451" cy="952204"/>
          </a:xfrm>
          <a:prstGeom prst="rect">
            <a:avLst/>
          </a:prstGeom>
        </p:spPr>
      </p:pic>
    </p:spTree>
    <p:extLst>
      <p:ext uri="{BB962C8B-B14F-4D97-AF65-F5344CB8AC3E}">
        <p14:creationId xmlns:p14="http://schemas.microsoft.com/office/powerpoint/2010/main" val="3576382164"/>
      </p:ext>
    </p:extLst>
  </p:cSld>
  <p:clrMapOvr>
    <a:masterClrMapping/>
  </p:clrMapOvr>
  <p:transition spd="med"/>
  <p:timing>
    <p:tnLst>
      <p:par>
        <p:cTn id="1" dur="indefinite" restart="never" nodeType="tmRoot">
          <p:childTnLst>
            <p:seq concurrent="1" nextAc="seek">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Representing files: </a:t>
            </a:r>
            <a:r>
              <a:rPr lang="en-US" dirty="0" err="1"/>
              <a:t>inodes</a:t>
            </a:r>
            <a:endParaRPr lang="en-US" dirty="0"/>
          </a:p>
        </p:txBody>
      </p:sp>
      <p:sp>
        <p:nvSpPr>
          <p:cNvPr id="3" name="Content Placeholder 2"/>
          <p:cNvSpPr>
            <a:spLocks noGrp="1"/>
          </p:cNvSpPr>
          <p:nvPr>
            <p:ph idx="1"/>
          </p:nvPr>
        </p:nvSpPr>
        <p:spPr>
          <a:xfrm>
            <a:off x="457200" y="1600200"/>
            <a:ext cx="8226425" cy="4648200"/>
          </a:xfrm>
        </p:spPr>
        <p:txBody>
          <a:bodyPr/>
          <a:lstStyle/>
          <a:p>
            <a:r>
              <a:rPr lang="en-US" dirty="0"/>
              <a:t>There are many many file system implementations.</a:t>
            </a:r>
          </a:p>
          <a:p>
            <a:r>
              <a:rPr lang="en-US" dirty="0"/>
              <a:t>Most of them use a block map to represent each file.</a:t>
            </a:r>
          </a:p>
          <a:p>
            <a:r>
              <a:rPr lang="en-US" dirty="0"/>
              <a:t>Each file is represented by a corresponding data object, which is the root of its block map, and holds other information about the file (the file’s “</a:t>
            </a:r>
            <a:r>
              <a:rPr lang="en-US" b="1" dirty="0">
                <a:solidFill>
                  <a:srgbClr val="651222"/>
                </a:solidFill>
              </a:rPr>
              <a:t>metadata</a:t>
            </a:r>
            <a:r>
              <a:rPr lang="en-US" dirty="0"/>
              <a:t>”).</a:t>
            </a:r>
          </a:p>
          <a:p>
            <a:r>
              <a:rPr lang="en-US" dirty="0"/>
              <a:t>In classical Unix and many other systems, this per-file object is called an </a:t>
            </a:r>
            <a:r>
              <a:rPr lang="en-US" b="1" dirty="0" err="1">
                <a:solidFill>
                  <a:srgbClr val="651222"/>
                </a:solidFill>
              </a:rPr>
              <a:t>inode</a:t>
            </a:r>
            <a:r>
              <a:rPr lang="en-US" dirty="0"/>
              <a:t>.  (“index node”)</a:t>
            </a:r>
          </a:p>
          <a:p>
            <a:r>
              <a:rPr lang="en-US" dirty="0"/>
              <a:t>The </a:t>
            </a:r>
            <a:r>
              <a:rPr lang="en-US" dirty="0" err="1"/>
              <a:t>inode</a:t>
            </a:r>
            <a:r>
              <a:rPr lang="en-US" dirty="0"/>
              <a:t> for a file is stored “on disk”: the OS/FS reads it in and keeps it in memory while the file is in active use.</a:t>
            </a:r>
          </a:p>
          <a:p>
            <a:r>
              <a:rPr lang="en-US" dirty="0"/>
              <a:t>When a file is modified, the OS/FS writes any changes to its </a:t>
            </a:r>
            <a:r>
              <a:rPr lang="en-US" dirty="0" err="1"/>
              <a:t>inode</a:t>
            </a:r>
            <a:r>
              <a:rPr lang="en-US" dirty="0"/>
              <a:t>/maps back to the disk. </a:t>
            </a:r>
          </a:p>
        </p:txBody>
      </p:sp>
    </p:spTree>
    <p:extLst>
      <p:ext uri="{BB962C8B-B14F-4D97-AF65-F5344CB8AC3E}">
        <p14:creationId xmlns:p14="http://schemas.microsoft.com/office/powerpoint/2010/main" val="25067898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3" name="Rectangle 22"/>
          <p:cNvSpPr>
            <a:spLocks noChangeArrowheads="1"/>
          </p:cNvSpPr>
          <p:nvPr/>
        </p:nvSpPr>
        <p:spPr bwMode="auto">
          <a:xfrm>
            <a:off x="2743200" y="2492375"/>
            <a:ext cx="2514600" cy="2895600"/>
          </a:xfrm>
          <a:prstGeom prst="rect">
            <a:avLst/>
          </a:prstGeom>
          <a:solidFill>
            <a:schemeClr val="tx2"/>
          </a:solidFill>
          <a:ln>
            <a:noFill/>
          </a:ln>
          <a:extLst>
            <a:ext uri="{91240B29-F687-4f45-9708-019B960494DF}">
              <a14:hiddenLine xmlns:a14="http://schemas.microsoft.com/office/drawing/2010/main" xmlns="" w="9525">
                <a:solidFill>
                  <a:srgbClr val="000000"/>
                </a:solidFill>
                <a:round/>
                <a:headEnd/>
                <a:tailEnd/>
              </a14:hiddenLine>
            </a:ext>
          </a:extLst>
        </p:spPr>
        <p:txBody>
          <a:bodyPr/>
          <a:lstStyle/>
          <a:p>
            <a:pPr>
              <a:buClr>
                <a:srgbClr val="000000"/>
              </a:buClr>
              <a:buSzPct val="100000"/>
              <a:buFont typeface="Times New Roman" charset="0"/>
              <a:buNone/>
            </a:pPr>
            <a:endParaRPr lang="en-US" sz="1800">
              <a:solidFill>
                <a:srgbClr val="37305A"/>
              </a:solidFill>
              <a:cs typeface="Arial" charset="0"/>
            </a:endParaRPr>
          </a:p>
        </p:txBody>
      </p:sp>
      <p:sp>
        <p:nvSpPr>
          <p:cNvPr id="74754" name="Title 1"/>
          <p:cNvSpPr>
            <a:spLocks noGrp="1"/>
          </p:cNvSpPr>
          <p:nvPr>
            <p:ph type="title"/>
          </p:nvPr>
        </p:nvSpPr>
        <p:spPr/>
        <p:txBody>
          <a:bodyPr/>
          <a:lstStyle/>
          <a:p>
            <a:r>
              <a:rPr lang="en-US">
                <a:latin typeface="Arial" charset="0"/>
                <a:ea typeface="ＭＳ Ｐゴシック" charset="0"/>
              </a:rPr>
              <a:t>Inodes</a:t>
            </a:r>
          </a:p>
        </p:txBody>
      </p:sp>
      <p:sp>
        <p:nvSpPr>
          <p:cNvPr id="41994" name="Text Box 56"/>
          <p:cNvSpPr txBox="1">
            <a:spLocks noChangeArrowheads="1"/>
          </p:cNvSpPr>
          <p:nvPr/>
        </p:nvSpPr>
        <p:spPr bwMode="auto">
          <a:xfrm>
            <a:off x="2514600" y="4953000"/>
            <a:ext cx="12382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defRPr/>
            </a:pPr>
            <a:r>
              <a:rPr lang="en-US" sz="2000" b="1" dirty="0" err="1">
                <a:solidFill>
                  <a:srgbClr val="000000"/>
                </a:solidFill>
                <a:latin typeface="Arial"/>
              </a:rPr>
              <a:t>inode</a:t>
            </a:r>
            <a:endParaRPr lang="en-US" sz="2000" b="1" dirty="0">
              <a:solidFill>
                <a:srgbClr val="000000"/>
              </a:solidFill>
              <a:latin typeface="Arial"/>
            </a:endParaRPr>
          </a:p>
        </p:txBody>
      </p:sp>
      <p:sp>
        <p:nvSpPr>
          <p:cNvPr id="74756" name="Text Box 57"/>
          <p:cNvSpPr txBox="1">
            <a:spLocks noChangeArrowheads="1"/>
          </p:cNvSpPr>
          <p:nvPr/>
        </p:nvSpPr>
        <p:spPr bwMode="auto">
          <a:xfrm>
            <a:off x="228600" y="5629275"/>
            <a:ext cx="61722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solidFill>
                  <a:srgbClr val="003367"/>
                </a:solidFill>
                <a:cs typeface="Arial" charset="0"/>
              </a:rPr>
              <a:t>An </a:t>
            </a:r>
            <a:r>
              <a:rPr lang="en-US" sz="1800" b="1" dirty="0" err="1">
                <a:solidFill>
                  <a:srgbClr val="003367"/>
                </a:solidFill>
                <a:cs typeface="Arial" charset="0"/>
              </a:rPr>
              <a:t>inode</a:t>
            </a:r>
            <a:r>
              <a:rPr lang="en-US" sz="1800" b="1" dirty="0">
                <a:solidFill>
                  <a:srgbClr val="003367"/>
                </a:solidFill>
                <a:cs typeface="Arial" charset="0"/>
              </a:rPr>
              <a:t> could be “anywhere” on disk.  </a:t>
            </a:r>
            <a:r>
              <a:rPr lang="en-US" sz="1800" dirty="0">
                <a:solidFill>
                  <a:srgbClr val="003367"/>
                </a:solidFill>
                <a:cs typeface="Arial" charset="0"/>
              </a:rPr>
              <a:t>How to find the </a:t>
            </a:r>
            <a:r>
              <a:rPr lang="en-US" sz="1800" dirty="0" err="1">
                <a:solidFill>
                  <a:srgbClr val="003367"/>
                </a:solidFill>
                <a:cs typeface="Arial" charset="0"/>
              </a:rPr>
              <a:t>inode</a:t>
            </a:r>
            <a:r>
              <a:rPr lang="en-US" sz="1800" dirty="0">
                <a:solidFill>
                  <a:srgbClr val="003367"/>
                </a:solidFill>
                <a:cs typeface="Arial" charset="0"/>
              </a:rPr>
              <a:t> for a given file?  </a:t>
            </a:r>
            <a:r>
              <a:rPr lang="en-US" sz="1800" b="1" dirty="0">
                <a:solidFill>
                  <a:srgbClr val="003367"/>
                </a:solidFill>
                <a:cs typeface="Arial" charset="0"/>
              </a:rPr>
              <a:t>Assume</a:t>
            </a:r>
            <a:r>
              <a:rPr lang="en-US" sz="1800" dirty="0">
                <a:solidFill>
                  <a:srgbClr val="003367"/>
                </a:solidFill>
                <a:cs typeface="Arial" charset="0"/>
              </a:rPr>
              <a:t>: </a:t>
            </a:r>
            <a:r>
              <a:rPr lang="en-US" sz="1800" dirty="0" err="1">
                <a:solidFill>
                  <a:srgbClr val="003367"/>
                </a:solidFill>
                <a:cs typeface="Arial" charset="0"/>
              </a:rPr>
              <a:t>inodes</a:t>
            </a:r>
            <a:r>
              <a:rPr lang="en-US" sz="1800" dirty="0">
                <a:solidFill>
                  <a:srgbClr val="003367"/>
                </a:solidFill>
                <a:cs typeface="Arial" charset="0"/>
              </a:rPr>
              <a:t> are uniquely numbered: we can find an </a:t>
            </a:r>
            <a:r>
              <a:rPr lang="en-US" sz="1800" dirty="0" err="1">
                <a:solidFill>
                  <a:srgbClr val="003367"/>
                </a:solidFill>
                <a:cs typeface="Arial" charset="0"/>
              </a:rPr>
              <a:t>inode</a:t>
            </a:r>
            <a:r>
              <a:rPr lang="en-US" sz="1800" dirty="0">
                <a:solidFill>
                  <a:srgbClr val="003367"/>
                </a:solidFill>
                <a:cs typeface="Arial" charset="0"/>
              </a:rPr>
              <a:t> from its number.</a:t>
            </a:r>
          </a:p>
        </p:txBody>
      </p:sp>
      <p:sp>
        <p:nvSpPr>
          <p:cNvPr id="60421" name="Text Box 57"/>
          <p:cNvSpPr txBox="1">
            <a:spLocks noChangeArrowheads="1"/>
          </p:cNvSpPr>
          <p:nvPr/>
        </p:nvSpPr>
        <p:spPr bwMode="auto">
          <a:xfrm>
            <a:off x="152400" y="2514600"/>
            <a:ext cx="2514600" cy="23082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defRPr/>
            </a:pPr>
            <a:r>
              <a:rPr lang="en-US" sz="1800" b="1" dirty="0">
                <a:solidFill>
                  <a:srgbClr val="003367"/>
                </a:solidFill>
                <a:cs typeface="Arial" charset="0"/>
              </a:rPr>
              <a:t>A fixed-size </a:t>
            </a:r>
            <a:r>
              <a:rPr lang="en-US" sz="1800" b="1" dirty="0" err="1">
                <a:solidFill>
                  <a:srgbClr val="003367"/>
                </a:solidFill>
                <a:cs typeface="Arial" charset="0"/>
              </a:rPr>
              <a:t>inode</a:t>
            </a:r>
            <a:r>
              <a:rPr lang="en-US" sz="1800" b="1" dirty="0">
                <a:solidFill>
                  <a:srgbClr val="003367"/>
                </a:solidFill>
                <a:cs typeface="Arial" charset="0"/>
              </a:rPr>
              <a:t> has a fixed-size block map.</a:t>
            </a:r>
          </a:p>
          <a:p>
            <a:pPr defTabSz="914400" eaLnBrk="1" hangingPunct="1">
              <a:defRPr/>
            </a:pPr>
            <a:endParaRPr lang="en-US" sz="1800" b="1" dirty="0">
              <a:solidFill>
                <a:srgbClr val="003367"/>
              </a:solidFill>
              <a:cs typeface="Arial" charset="0"/>
            </a:endParaRPr>
          </a:p>
          <a:p>
            <a:pPr defTabSz="914400" eaLnBrk="1" hangingPunct="1">
              <a:defRPr/>
            </a:pPr>
            <a:r>
              <a:rPr lang="en-US" sz="1800" dirty="0">
                <a:solidFill>
                  <a:srgbClr val="B5B5B5">
                    <a:lumMod val="50000"/>
                  </a:srgbClr>
                </a:solidFill>
                <a:cs typeface="Arial" charset="0"/>
              </a:rPr>
              <a:t>How to represent large files that have more logical blocks than can fit in the </a:t>
            </a:r>
            <a:r>
              <a:rPr lang="en-US" sz="1800" dirty="0" err="1">
                <a:solidFill>
                  <a:srgbClr val="B5B5B5">
                    <a:lumMod val="50000"/>
                  </a:srgbClr>
                </a:solidFill>
                <a:cs typeface="Arial" charset="0"/>
              </a:rPr>
              <a:t>inode’s</a:t>
            </a:r>
            <a:r>
              <a:rPr lang="en-US" sz="1800" dirty="0">
                <a:solidFill>
                  <a:srgbClr val="B5B5B5">
                    <a:lumMod val="50000"/>
                  </a:srgbClr>
                </a:solidFill>
                <a:cs typeface="Arial" charset="0"/>
              </a:rPr>
              <a:t> map?</a:t>
            </a:r>
          </a:p>
        </p:txBody>
      </p:sp>
      <p:sp>
        <p:nvSpPr>
          <p:cNvPr id="28" name="Text Box 56"/>
          <p:cNvSpPr txBox="1">
            <a:spLocks noChangeArrowheads="1"/>
          </p:cNvSpPr>
          <p:nvPr/>
        </p:nvSpPr>
        <p:spPr bwMode="auto">
          <a:xfrm>
            <a:off x="2895600" y="3841750"/>
            <a:ext cx="990600"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defRPr/>
            </a:pPr>
            <a:r>
              <a:rPr lang="en-US" sz="2000" b="1" dirty="0">
                <a:solidFill>
                  <a:srgbClr val="000000"/>
                </a:solidFill>
                <a:latin typeface="Arial"/>
              </a:rPr>
              <a:t>block map</a:t>
            </a:r>
            <a:endParaRPr lang="en-US" b="1" dirty="0">
              <a:solidFill>
                <a:srgbClr val="000000"/>
              </a:solidFill>
              <a:latin typeface="Arial"/>
            </a:endParaRPr>
          </a:p>
        </p:txBody>
      </p:sp>
      <p:sp>
        <p:nvSpPr>
          <p:cNvPr id="74759" name="Oval 24"/>
          <p:cNvSpPr>
            <a:spLocks noChangeArrowheads="1"/>
          </p:cNvSpPr>
          <p:nvPr/>
        </p:nvSpPr>
        <p:spPr bwMode="auto">
          <a:xfrm>
            <a:off x="4446588" y="3408363"/>
            <a:ext cx="330200" cy="338137"/>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74760" name="Oval 25"/>
          <p:cNvSpPr>
            <a:spLocks noChangeArrowheads="1"/>
          </p:cNvSpPr>
          <p:nvPr/>
        </p:nvSpPr>
        <p:spPr bwMode="auto">
          <a:xfrm>
            <a:off x="4446588" y="4092575"/>
            <a:ext cx="330200" cy="339725"/>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74761" name="Oval 26"/>
          <p:cNvSpPr>
            <a:spLocks noChangeArrowheads="1"/>
          </p:cNvSpPr>
          <p:nvPr/>
        </p:nvSpPr>
        <p:spPr bwMode="auto">
          <a:xfrm>
            <a:off x="4446588" y="4778375"/>
            <a:ext cx="330200" cy="339725"/>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74762" name="Rectangle 27"/>
          <p:cNvSpPr>
            <a:spLocks noChangeArrowheads="1"/>
          </p:cNvSpPr>
          <p:nvPr/>
        </p:nvSpPr>
        <p:spPr bwMode="auto">
          <a:xfrm>
            <a:off x="6432550" y="2873375"/>
            <a:ext cx="992188" cy="862013"/>
          </a:xfrm>
          <a:prstGeom prst="rect">
            <a:avLst/>
          </a:prstGeom>
          <a:solidFill>
            <a:srgbClr val="FFFFFF"/>
          </a:solidFill>
          <a:ln w="15875">
            <a:solidFill>
              <a:srgbClr val="80008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74763" name="Rectangle 28"/>
          <p:cNvSpPr>
            <a:spLocks noChangeArrowheads="1"/>
          </p:cNvSpPr>
          <p:nvPr/>
        </p:nvSpPr>
        <p:spPr bwMode="auto">
          <a:xfrm>
            <a:off x="6432550" y="3819525"/>
            <a:ext cx="992188" cy="860425"/>
          </a:xfrm>
          <a:prstGeom prst="rect">
            <a:avLst/>
          </a:prstGeom>
          <a:solidFill>
            <a:srgbClr val="FFFFFF"/>
          </a:solidFill>
          <a:ln w="15875">
            <a:solidFill>
              <a:srgbClr val="6666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74764" name="Rectangle 29"/>
          <p:cNvSpPr>
            <a:spLocks noChangeArrowheads="1"/>
          </p:cNvSpPr>
          <p:nvPr/>
        </p:nvSpPr>
        <p:spPr bwMode="auto">
          <a:xfrm>
            <a:off x="6432550" y="4756150"/>
            <a:ext cx="992188" cy="860425"/>
          </a:xfrm>
          <a:prstGeom prst="rect">
            <a:avLst/>
          </a:prstGeom>
          <a:solidFill>
            <a:srgbClr val="FFFFFF"/>
          </a:solidFill>
          <a:ln w="15875">
            <a:solidFill>
              <a:srgbClr val="990033"/>
            </a:solidFill>
            <a:miter lim="800000"/>
            <a:headEnd type="none" w="sm" len="sm"/>
            <a:tailEnd type="none" w="sm" len="sm"/>
          </a:ln>
        </p:spPr>
        <p:txBody>
          <a:bodyPr anchor="ctr">
            <a:spAutoFit/>
          </a:bodyPr>
          <a:lstStyle/>
          <a:p>
            <a:pPr defTabSz="914400"/>
            <a:endParaRPr lang="en-US" sz="1800">
              <a:solidFill>
                <a:srgbClr val="000000"/>
              </a:solidFill>
            </a:endParaRPr>
          </a:p>
        </p:txBody>
      </p:sp>
      <p:cxnSp>
        <p:nvCxnSpPr>
          <p:cNvPr id="74765" name="AutoShape 30"/>
          <p:cNvCxnSpPr>
            <a:cxnSpLocks noChangeShapeType="1"/>
            <a:stCxn id="74759" idx="6"/>
            <a:endCxn id="74762" idx="1"/>
          </p:cNvCxnSpPr>
          <p:nvPr/>
        </p:nvCxnSpPr>
        <p:spPr bwMode="auto">
          <a:xfrm flipV="1">
            <a:off x="4776788" y="3303588"/>
            <a:ext cx="1655762" cy="274637"/>
          </a:xfrm>
          <a:prstGeom prst="straightConnector1">
            <a:avLst/>
          </a:prstGeom>
          <a:noFill/>
          <a:ln w="285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4766" name="AutoShape 31"/>
          <p:cNvCxnSpPr>
            <a:cxnSpLocks noChangeShapeType="1"/>
            <a:stCxn id="74760" idx="6"/>
            <a:endCxn id="74763" idx="1"/>
          </p:cNvCxnSpPr>
          <p:nvPr/>
        </p:nvCxnSpPr>
        <p:spPr bwMode="auto">
          <a:xfrm flipV="1">
            <a:off x="4776788" y="4249738"/>
            <a:ext cx="1655762" cy="12700"/>
          </a:xfrm>
          <a:prstGeom prst="straightConnector1">
            <a:avLst/>
          </a:prstGeom>
          <a:noFill/>
          <a:ln w="285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74767" name="AutoShape 32"/>
          <p:cNvCxnSpPr>
            <a:cxnSpLocks noChangeShapeType="1"/>
            <a:stCxn id="74761" idx="6"/>
            <a:endCxn id="74764" idx="1"/>
          </p:cNvCxnSpPr>
          <p:nvPr/>
        </p:nvCxnSpPr>
        <p:spPr bwMode="auto">
          <a:xfrm>
            <a:off x="4776788" y="4948238"/>
            <a:ext cx="1655762" cy="238125"/>
          </a:xfrm>
          <a:prstGeom prst="straightConnector1">
            <a:avLst/>
          </a:prstGeom>
          <a:noFill/>
          <a:ln w="285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74768" name="Text Box 11"/>
          <p:cNvSpPr txBox="1">
            <a:spLocks noChangeArrowheads="1"/>
          </p:cNvSpPr>
          <p:nvPr/>
        </p:nvSpPr>
        <p:spPr bwMode="auto">
          <a:xfrm>
            <a:off x="6478588" y="2873375"/>
            <a:ext cx="1066800" cy="8318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600" b="1" i="1">
                <a:solidFill>
                  <a:srgbClr val="000000"/>
                </a:solidFill>
                <a:latin typeface="Times New Roman" charset="0"/>
              </a:rPr>
              <a:t>Once upo</a:t>
            </a:r>
          </a:p>
          <a:p>
            <a:pPr defTabSz="914400"/>
            <a:r>
              <a:rPr lang="en-US" sz="1600" b="1" i="1">
                <a:solidFill>
                  <a:srgbClr val="000000"/>
                </a:solidFill>
                <a:latin typeface="Times New Roman" charset="0"/>
              </a:rPr>
              <a:t>n a time</a:t>
            </a:r>
          </a:p>
          <a:p>
            <a:pPr defTabSz="914400"/>
            <a:r>
              <a:rPr lang="en-US" sz="1600" b="1" i="1">
                <a:solidFill>
                  <a:srgbClr val="009999"/>
                </a:solidFill>
                <a:latin typeface="Times New Roman" charset="0"/>
              </a:rPr>
              <a:t>/n</a:t>
            </a:r>
            <a:r>
              <a:rPr lang="en-US" sz="1600" b="1" i="1">
                <a:solidFill>
                  <a:srgbClr val="000000"/>
                </a:solidFill>
                <a:latin typeface="Times New Roman" charset="0"/>
              </a:rPr>
              <a:t>in a l</a:t>
            </a:r>
            <a:endParaRPr lang="en-US" sz="1600">
              <a:solidFill>
                <a:srgbClr val="000000"/>
              </a:solidFill>
              <a:latin typeface="Times New Roman" charset="0"/>
            </a:endParaRPr>
          </a:p>
        </p:txBody>
      </p:sp>
      <p:sp>
        <p:nvSpPr>
          <p:cNvPr id="74769" name="Text Box 12"/>
          <p:cNvSpPr txBox="1">
            <a:spLocks noChangeArrowheads="1"/>
          </p:cNvSpPr>
          <p:nvPr/>
        </p:nvSpPr>
        <p:spPr bwMode="auto">
          <a:xfrm>
            <a:off x="6419850" y="3787775"/>
            <a:ext cx="120015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600" b="1" i="1">
                <a:solidFill>
                  <a:srgbClr val="000000"/>
                </a:solidFill>
                <a:latin typeface="Times New Roman" charset="0"/>
              </a:rPr>
              <a:t>and far </a:t>
            </a:r>
          </a:p>
          <a:p>
            <a:pPr defTabSz="914400"/>
            <a:r>
              <a:rPr lang="en-US" sz="1600" b="1" i="1">
                <a:solidFill>
                  <a:srgbClr val="000000"/>
                </a:solidFill>
                <a:latin typeface="Times New Roman" charset="0"/>
              </a:rPr>
              <a:t>far away</a:t>
            </a:r>
          </a:p>
          <a:p>
            <a:pPr defTabSz="914400"/>
            <a:r>
              <a:rPr lang="en-US" sz="1600" b="1" i="1">
                <a:solidFill>
                  <a:srgbClr val="000000"/>
                </a:solidFill>
                <a:latin typeface="Times New Roman" charset="0"/>
              </a:rPr>
              <a:t>,</a:t>
            </a:r>
            <a:r>
              <a:rPr lang="en-US" sz="1600" b="1" i="1">
                <a:solidFill>
                  <a:srgbClr val="009999"/>
                </a:solidFill>
                <a:latin typeface="Times New Roman" charset="0"/>
              </a:rPr>
              <a:t>/n</a:t>
            </a:r>
            <a:r>
              <a:rPr lang="en-US" sz="1600" b="1" i="1">
                <a:solidFill>
                  <a:srgbClr val="000000"/>
                </a:solidFill>
                <a:latin typeface="Times New Roman" charset="0"/>
              </a:rPr>
              <a:t>lived t</a:t>
            </a:r>
            <a:endParaRPr lang="en-US" sz="1600">
              <a:solidFill>
                <a:srgbClr val="000000"/>
              </a:solidFill>
              <a:latin typeface="Times New Roman" charset="0"/>
            </a:endParaRPr>
          </a:p>
        </p:txBody>
      </p:sp>
      <p:sp>
        <p:nvSpPr>
          <p:cNvPr id="74770" name="Text Box 13"/>
          <p:cNvSpPr txBox="1">
            <a:spLocks noChangeArrowheads="1"/>
          </p:cNvSpPr>
          <p:nvPr/>
        </p:nvSpPr>
        <p:spPr bwMode="auto">
          <a:xfrm>
            <a:off x="6496050" y="4791075"/>
            <a:ext cx="1200150" cy="825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600" b="1" i="1">
                <a:solidFill>
                  <a:srgbClr val="000000"/>
                </a:solidFill>
                <a:latin typeface="Times New Roman" charset="0"/>
              </a:rPr>
              <a:t>he wise  and sage</a:t>
            </a:r>
          </a:p>
          <a:p>
            <a:pPr defTabSz="914400"/>
            <a:r>
              <a:rPr lang="en-US" sz="1600" b="1" i="1">
                <a:solidFill>
                  <a:srgbClr val="000000"/>
                </a:solidFill>
                <a:latin typeface="Times New Roman" charset="0"/>
              </a:rPr>
              <a:t>wizard.</a:t>
            </a:r>
            <a:endParaRPr lang="en-US" sz="1600">
              <a:solidFill>
                <a:srgbClr val="000000"/>
              </a:solidFill>
              <a:latin typeface="Times New Roman" charset="0"/>
            </a:endParaRPr>
          </a:p>
        </p:txBody>
      </p:sp>
      <p:grpSp>
        <p:nvGrpSpPr>
          <p:cNvPr id="74771" name="Group 20"/>
          <p:cNvGrpSpPr>
            <a:grpSpLocks/>
          </p:cNvGrpSpPr>
          <p:nvPr/>
        </p:nvGrpSpPr>
        <p:grpSpPr bwMode="auto">
          <a:xfrm>
            <a:off x="4267200" y="2644775"/>
            <a:ext cx="735013" cy="2601913"/>
            <a:chOff x="4114800" y="1905000"/>
            <a:chExt cx="993775" cy="3516193"/>
          </a:xfrm>
        </p:grpSpPr>
        <p:grpSp>
          <p:nvGrpSpPr>
            <p:cNvPr id="74776" name="Group 20"/>
            <p:cNvGrpSpPr>
              <a:grpSpLocks/>
            </p:cNvGrpSpPr>
            <p:nvPr/>
          </p:nvGrpSpPr>
          <p:grpSpPr bwMode="auto">
            <a:xfrm>
              <a:off x="4114800" y="2710320"/>
              <a:ext cx="992981" cy="2710873"/>
              <a:chOff x="1296" y="1680"/>
              <a:chExt cx="144" cy="384"/>
            </a:xfrm>
          </p:grpSpPr>
          <p:sp>
            <p:nvSpPr>
              <p:cNvPr id="74778" name="Rectangle 21"/>
              <p:cNvSpPr>
                <a:spLocks noChangeArrowheads="1"/>
              </p:cNvSpPr>
              <p:nvPr/>
            </p:nvSpPr>
            <p:spPr bwMode="auto">
              <a:xfrm>
                <a:off x="1296" y="1680"/>
                <a:ext cx="144" cy="384"/>
              </a:xfrm>
              <a:prstGeom prst="rect">
                <a:avLst/>
              </a:prstGeom>
              <a:noFill/>
              <a:ln w="15875">
                <a:solidFill>
                  <a:srgbClr val="333399"/>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anchor="ctr">
                <a:spAutoFit/>
              </a:bodyPr>
              <a:lstStyle/>
              <a:p>
                <a:pPr defTabSz="914400"/>
                <a:endParaRPr lang="en-US" sz="1800">
                  <a:solidFill>
                    <a:srgbClr val="000000"/>
                  </a:solidFill>
                </a:endParaRPr>
              </a:p>
            </p:txBody>
          </p:sp>
          <p:sp>
            <p:nvSpPr>
              <p:cNvPr id="74779" name="Line 22"/>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sp>
            <p:nvSpPr>
              <p:cNvPr id="74780" name="Line 23"/>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srgbClr val="37305A"/>
                  </a:solidFill>
                </a:endParaRPr>
              </a:p>
            </p:txBody>
          </p:sp>
        </p:grpSp>
        <p:sp>
          <p:nvSpPr>
            <p:cNvPr id="74777" name="Rectangle 44"/>
            <p:cNvSpPr>
              <a:spLocks noChangeArrowheads="1"/>
            </p:cNvSpPr>
            <p:nvPr/>
          </p:nvSpPr>
          <p:spPr bwMode="auto">
            <a:xfrm>
              <a:off x="4114800" y="1905000"/>
              <a:ext cx="993775" cy="804863"/>
            </a:xfrm>
            <a:prstGeom prst="rect">
              <a:avLst/>
            </a:prstGeom>
            <a:solidFill>
              <a:schemeClr val="accent1"/>
            </a:solidFill>
            <a:ln w="19050">
              <a:solidFill>
                <a:schemeClr val="tx1"/>
              </a:solidFill>
              <a:miter lim="800000"/>
              <a:headEnd/>
              <a:tailEnd/>
            </a:ln>
          </p:spPr>
          <p:txBody>
            <a:bodyPr wrap="none" anchor="ctr"/>
            <a:lstStyle/>
            <a:p>
              <a:pPr defTabSz="914400"/>
              <a:endParaRPr lang="en-US" sz="1800">
                <a:solidFill>
                  <a:srgbClr val="000000"/>
                </a:solidFill>
              </a:endParaRPr>
            </a:p>
          </p:txBody>
        </p:sp>
      </p:grpSp>
      <p:sp>
        <p:nvSpPr>
          <p:cNvPr id="78" name="Text Box 56"/>
          <p:cNvSpPr txBox="1">
            <a:spLocks noChangeArrowheads="1"/>
          </p:cNvSpPr>
          <p:nvPr/>
        </p:nvSpPr>
        <p:spPr bwMode="auto">
          <a:xfrm>
            <a:off x="2743200" y="2701925"/>
            <a:ext cx="1447800" cy="10779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defRPr/>
            </a:pPr>
            <a:r>
              <a:rPr lang="en-US" sz="2000" b="1" dirty="0">
                <a:solidFill>
                  <a:srgbClr val="000000"/>
                </a:solidFill>
                <a:latin typeface="Arial"/>
              </a:rPr>
              <a:t>attributes</a:t>
            </a:r>
          </a:p>
          <a:p>
            <a:pPr defTabSz="914400">
              <a:defRPr/>
            </a:pPr>
            <a:endParaRPr lang="en-US" sz="2000" b="1" dirty="0">
              <a:solidFill>
                <a:srgbClr val="000000"/>
              </a:solidFill>
              <a:latin typeface="Arial"/>
            </a:endParaRPr>
          </a:p>
          <a:p>
            <a:pPr defTabSz="914400">
              <a:defRPr/>
            </a:pPr>
            <a:endParaRPr lang="en-US" b="1" dirty="0">
              <a:solidFill>
                <a:srgbClr val="000000"/>
              </a:solidFill>
              <a:latin typeface="Arial"/>
            </a:endParaRPr>
          </a:p>
        </p:txBody>
      </p:sp>
      <p:sp>
        <p:nvSpPr>
          <p:cNvPr id="74773" name="Left Brace 21"/>
          <p:cNvSpPr>
            <a:spLocks/>
          </p:cNvSpPr>
          <p:nvPr/>
        </p:nvSpPr>
        <p:spPr bwMode="auto">
          <a:xfrm>
            <a:off x="3962400" y="3254375"/>
            <a:ext cx="152400" cy="1905000"/>
          </a:xfrm>
          <a:prstGeom prst="leftBrace">
            <a:avLst>
              <a:gd name="adj1" fmla="val 8333"/>
              <a:gd name="adj2" fmla="val 50000"/>
            </a:avLst>
          </a:pr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pPr>
              <a:buClr>
                <a:srgbClr val="000000"/>
              </a:buClr>
              <a:buSzPct val="100000"/>
              <a:buFont typeface="Times New Roman" charset="0"/>
              <a:buNone/>
            </a:pPr>
            <a:endParaRPr lang="en-US" sz="1800">
              <a:solidFill>
                <a:srgbClr val="37305A"/>
              </a:solidFill>
              <a:cs typeface="Arial" charset="0"/>
            </a:endParaRPr>
          </a:p>
        </p:txBody>
      </p:sp>
      <p:sp>
        <p:nvSpPr>
          <p:cNvPr id="84" name="Text Box 56"/>
          <p:cNvSpPr txBox="1">
            <a:spLocks noChangeArrowheads="1"/>
          </p:cNvSpPr>
          <p:nvPr/>
        </p:nvSpPr>
        <p:spPr bwMode="auto">
          <a:xfrm>
            <a:off x="6324600" y="5616575"/>
            <a:ext cx="123825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defRPr/>
            </a:pPr>
            <a:r>
              <a:rPr lang="en-US" sz="2000" b="1" dirty="0">
                <a:solidFill>
                  <a:srgbClr val="000000"/>
                </a:solidFill>
                <a:latin typeface="Arial"/>
              </a:rPr>
              <a:t>data blocks on disk</a:t>
            </a:r>
          </a:p>
        </p:txBody>
      </p:sp>
      <p:sp>
        <p:nvSpPr>
          <p:cNvPr id="74775" name="Text Box 57"/>
          <p:cNvSpPr txBox="1">
            <a:spLocks noChangeArrowheads="1"/>
          </p:cNvSpPr>
          <p:nvPr/>
        </p:nvSpPr>
        <p:spPr bwMode="auto">
          <a:xfrm>
            <a:off x="228600" y="1524000"/>
            <a:ext cx="8686800" cy="64633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dirty="0">
                <a:solidFill>
                  <a:srgbClr val="003367"/>
                </a:solidFill>
                <a:cs typeface="Arial" charset="0"/>
              </a:rPr>
              <a:t>A file’s data blocks could be “anywhere” on disk.  </a:t>
            </a:r>
            <a:r>
              <a:rPr lang="en-US" sz="1800" dirty="0">
                <a:solidFill>
                  <a:srgbClr val="003367"/>
                </a:solidFill>
                <a:cs typeface="Arial" charset="0"/>
              </a:rPr>
              <a:t>The file’s </a:t>
            </a:r>
            <a:r>
              <a:rPr lang="en-US" sz="1800" b="1" dirty="0" err="1">
                <a:solidFill>
                  <a:srgbClr val="651222"/>
                </a:solidFill>
                <a:cs typeface="Arial" charset="0"/>
              </a:rPr>
              <a:t>inode</a:t>
            </a:r>
            <a:r>
              <a:rPr lang="en-US" sz="1800" dirty="0">
                <a:solidFill>
                  <a:srgbClr val="651222"/>
                </a:solidFill>
                <a:cs typeface="Arial" charset="0"/>
              </a:rPr>
              <a:t> </a:t>
            </a:r>
            <a:r>
              <a:rPr lang="en-US" sz="1800" dirty="0">
                <a:solidFill>
                  <a:srgbClr val="003367"/>
                </a:solidFill>
                <a:cs typeface="Arial" charset="0"/>
              </a:rPr>
              <a:t>maps them.  Each entry of the map gives the disk location for the corresponding logical block.</a:t>
            </a:r>
          </a:p>
        </p:txBody>
      </p:sp>
    </p:spTree>
    <p:extLst>
      <p:ext uri="{BB962C8B-B14F-4D97-AF65-F5344CB8AC3E}">
        <p14:creationId xmlns:p14="http://schemas.microsoft.com/office/powerpoint/2010/main" val="15766155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3"/>
          <p:cNvSpPr>
            <a:spLocks noChangeArrowheads="1"/>
          </p:cNvSpPr>
          <p:nvPr/>
        </p:nvSpPr>
        <p:spPr bwMode="auto">
          <a:xfrm>
            <a:off x="498475" y="2731671"/>
            <a:ext cx="8264525" cy="4016375"/>
          </a:xfrm>
          <a:prstGeom prst="rect">
            <a:avLst/>
          </a:prstGeom>
          <a:solidFill>
            <a:srgbClr val="FFFF99"/>
          </a:solidFill>
          <a:ln w="12700">
            <a:solidFill>
              <a:schemeClr val="tx1"/>
            </a:solidFill>
            <a:miter lim="800000"/>
            <a:headEnd/>
            <a:tailEnd/>
          </a:ln>
        </p:spPr>
        <p:txBody>
          <a:bodyPr wrap="none">
            <a:spAutoFit/>
          </a:bodyPr>
          <a:lstStyle/>
          <a:p>
            <a:r>
              <a:rPr lang="en-US" sz="1600" dirty="0">
                <a:solidFill>
                  <a:srgbClr val="37305A"/>
                </a:solidFill>
                <a:latin typeface="Courier New" charset="0"/>
              </a:rPr>
              <a:t>/* Metadata returned by the stat and </a:t>
            </a:r>
            <a:r>
              <a:rPr lang="en-US" sz="1600" dirty="0" err="1">
                <a:solidFill>
                  <a:srgbClr val="37305A"/>
                </a:solidFill>
                <a:latin typeface="Courier New" charset="0"/>
              </a:rPr>
              <a:t>fstat</a:t>
            </a:r>
            <a:r>
              <a:rPr lang="en-US" sz="1600" dirty="0">
                <a:solidFill>
                  <a:srgbClr val="37305A"/>
                </a:solidFill>
                <a:latin typeface="Courier New" charset="0"/>
              </a:rPr>
              <a:t> functions */</a:t>
            </a:r>
          </a:p>
          <a:p>
            <a:r>
              <a:rPr lang="en-US" sz="1600" dirty="0" err="1">
                <a:solidFill>
                  <a:srgbClr val="37305A"/>
                </a:solidFill>
                <a:latin typeface="Courier New" charset="0"/>
              </a:rPr>
              <a:t>struct</a:t>
            </a:r>
            <a:r>
              <a:rPr lang="en-US" sz="1600" dirty="0">
                <a:solidFill>
                  <a:srgbClr val="37305A"/>
                </a:solidFill>
                <a:latin typeface="Courier New" charset="0"/>
              </a:rPr>
              <a:t> stat {</a:t>
            </a:r>
          </a:p>
          <a:p>
            <a:r>
              <a:rPr lang="en-US" sz="1600" dirty="0">
                <a:solidFill>
                  <a:srgbClr val="37305A"/>
                </a:solidFill>
                <a:latin typeface="Courier New" charset="0"/>
              </a:rPr>
              <a:t>    </a:t>
            </a:r>
            <a:r>
              <a:rPr lang="en-US" sz="1600" dirty="0" err="1">
                <a:solidFill>
                  <a:srgbClr val="37305A"/>
                </a:solidFill>
                <a:latin typeface="Courier New" charset="0"/>
              </a:rPr>
              <a:t>dev_t</a:t>
            </a:r>
            <a:r>
              <a:rPr lang="en-US" sz="1600" dirty="0">
                <a:solidFill>
                  <a:srgbClr val="37305A"/>
                </a:solidFill>
                <a:latin typeface="Courier New" charset="0"/>
              </a:rPr>
              <a:t>         </a:t>
            </a:r>
            <a:r>
              <a:rPr lang="en-US" sz="1600" dirty="0" err="1">
                <a:solidFill>
                  <a:srgbClr val="37305A"/>
                </a:solidFill>
                <a:latin typeface="Courier New" charset="0"/>
              </a:rPr>
              <a:t>st_dev</a:t>
            </a:r>
            <a:r>
              <a:rPr lang="en-US" sz="1600" dirty="0">
                <a:solidFill>
                  <a:srgbClr val="37305A"/>
                </a:solidFill>
                <a:latin typeface="Courier New" charset="0"/>
              </a:rPr>
              <a:t>;      /* device */</a:t>
            </a:r>
          </a:p>
          <a:p>
            <a:r>
              <a:rPr lang="en-US" sz="1600" dirty="0">
                <a:solidFill>
                  <a:srgbClr val="37305A"/>
                </a:solidFill>
                <a:latin typeface="Courier New" charset="0"/>
              </a:rPr>
              <a:t>    </a:t>
            </a:r>
            <a:r>
              <a:rPr lang="en-US" sz="1600" dirty="0" err="1">
                <a:solidFill>
                  <a:srgbClr val="37305A"/>
                </a:solidFill>
                <a:latin typeface="Courier New" charset="0"/>
              </a:rPr>
              <a:t>ino_t</a:t>
            </a:r>
            <a:r>
              <a:rPr lang="en-US" sz="1600" dirty="0">
                <a:solidFill>
                  <a:srgbClr val="37305A"/>
                </a:solidFill>
                <a:latin typeface="Courier New" charset="0"/>
              </a:rPr>
              <a:t>         </a:t>
            </a:r>
            <a:r>
              <a:rPr lang="en-US" sz="1600" dirty="0" err="1">
                <a:solidFill>
                  <a:srgbClr val="37305A"/>
                </a:solidFill>
                <a:latin typeface="Courier New" charset="0"/>
              </a:rPr>
              <a:t>st_ino</a:t>
            </a:r>
            <a:r>
              <a:rPr lang="en-US" sz="1600" dirty="0">
                <a:solidFill>
                  <a:srgbClr val="37305A"/>
                </a:solidFill>
                <a:latin typeface="Courier New" charset="0"/>
              </a:rPr>
              <a:t>;      /* </a:t>
            </a:r>
            <a:r>
              <a:rPr lang="en-US" sz="1600" dirty="0" err="1">
                <a:solidFill>
                  <a:srgbClr val="37305A"/>
                </a:solidFill>
                <a:latin typeface="Courier New" charset="0"/>
              </a:rPr>
              <a:t>inode</a:t>
            </a:r>
            <a:r>
              <a:rPr lang="en-US" sz="1600" dirty="0">
                <a:solidFill>
                  <a:srgbClr val="37305A"/>
                </a:solidFill>
                <a:latin typeface="Courier New" charset="0"/>
              </a:rPr>
              <a:t> */</a:t>
            </a:r>
          </a:p>
          <a:p>
            <a:r>
              <a:rPr lang="en-US" sz="1600" dirty="0">
                <a:solidFill>
                  <a:srgbClr val="37305A"/>
                </a:solidFill>
                <a:latin typeface="Courier New" charset="0"/>
              </a:rPr>
              <a:t>    </a:t>
            </a:r>
            <a:r>
              <a:rPr lang="en-US" sz="1600" dirty="0" err="1">
                <a:solidFill>
                  <a:srgbClr val="37305A"/>
                </a:solidFill>
                <a:latin typeface="Courier New" charset="0"/>
              </a:rPr>
              <a:t>mode_t</a:t>
            </a:r>
            <a:r>
              <a:rPr lang="en-US" sz="1600" dirty="0">
                <a:solidFill>
                  <a:srgbClr val="37305A"/>
                </a:solidFill>
                <a:latin typeface="Courier New" charset="0"/>
              </a:rPr>
              <a:t>        </a:t>
            </a:r>
            <a:r>
              <a:rPr lang="en-US" sz="1600" dirty="0" err="1">
                <a:solidFill>
                  <a:srgbClr val="37305A"/>
                </a:solidFill>
                <a:latin typeface="Courier New" charset="0"/>
              </a:rPr>
              <a:t>st_mode</a:t>
            </a:r>
            <a:r>
              <a:rPr lang="en-US" sz="1600" dirty="0">
                <a:solidFill>
                  <a:srgbClr val="37305A"/>
                </a:solidFill>
                <a:latin typeface="Courier New" charset="0"/>
              </a:rPr>
              <a:t>;     /* protection and file type */</a:t>
            </a:r>
          </a:p>
          <a:p>
            <a:r>
              <a:rPr lang="en-US" sz="1600" dirty="0">
                <a:solidFill>
                  <a:srgbClr val="37305A"/>
                </a:solidFill>
                <a:latin typeface="Courier New" charset="0"/>
              </a:rPr>
              <a:t>    </a:t>
            </a:r>
            <a:r>
              <a:rPr lang="en-US" sz="1600" dirty="0" err="1">
                <a:solidFill>
                  <a:srgbClr val="37305A"/>
                </a:solidFill>
                <a:latin typeface="Courier New" charset="0"/>
              </a:rPr>
              <a:t>nlink_t</a:t>
            </a:r>
            <a:r>
              <a:rPr lang="en-US" sz="1600" dirty="0">
                <a:solidFill>
                  <a:srgbClr val="37305A"/>
                </a:solidFill>
                <a:latin typeface="Courier New" charset="0"/>
              </a:rPr>
              <a:t>       </a:t>
            </a:r>
            <a:r>
              <a:rPr lang="en-US" sz="1600" dirty="0" err="1">
                <a:solidFill>
                  <a:srgbClr val="37305A"/>
                </a:solidFill>
                <a:latin typeface="Courier New" charset="0"/>
              </a:rPr>
              <a:t>st_nlink</a:t>
            </a:r>
            <a:r>
              <a:rPr lang="en-US" sz="1600" dirty="0">
                <a:solidFill>
                  <a:srgbClr val="37305A"/>
                </a:solidFill>
                <a:latin typeface="Courier New" charset="0"/>
              </a:rPr>
              <a:t>;    /* number of hard links */</a:t>
            </a:r>
          </a:p>
          <a:p>
            <a:r>
              <a:rPr lang="en-US" sz="1600" dirty="0">
                <a:solidFill>
                  <a:srgbClr val="37305A"/>
                </a:solidFill>
                <a:latin typeface="Courier New" charset="0"/>
              </a:rPr>
              <a:t>    </a:t>
            </a:r>
            <a:r>
              <a:rPr lang="en-US" sz="1600" dirty="0" err="1">
                <a:solidFill>
                  <a:srgbClr val="37305A"/>
                </a:solidFill>
                <a:latin typeface="Courier New" charset="0"/>
              </a:rPr>
              <a:t>uid_t</a:t>
            </a:r>
            <a:r>
              <a:rPr lang="en-US" sz="1600" dirty="0">
                <a:solidFill>
                  <a:srgbClr val="37305A"/>
                </a:solidFill>
                <a:latin typeface="Courier New" charset="0"/>
              </a:rPr>
              <a:t>         </a:t>
            </a:r>
            <a:r>
              <a:rPr lang="en-US" sz="1600" dirty="0" err="1">
                <a:solidFill>
                  <a:srgbClr val="37305A"/>
                </a:solidFill>
                <a:latin typeface="Courier New" charset="0"/>
              </a:rPr>
              <a:t>st_uid</a:t>
            </a:r>
            <a:r>
              <a:rPr lang="en-US" sz="1600" dirty="0">
                <a:solidFill>
                  <a:srgbClr val="37305A"/>
                </a:solidFill>
                <a:latin typeface="Courier New" charset="0"/>
              </a:rPr>
              <a:t>;      /* user ID of owner */</a:t>
            </a:r>
          </a:p>
          <a:p>
            <a:r>
              <a:rPr lang="en-US" sz="1600" dirty="0">
                <a:solidFill>
                  <a:srgbClr val="37305A"/>
                </a:solidFill>
                <a:latin typeface="Courier New" charset="0"/>
              </a:rPr>
              <a:t>    </a:t>
            </a:r>
            <a:r>
              <a:rPr lang="en-US" sz="1600" dirty="0" err="1">
                <a:solidFill>
                  <a:srgbClr val="37305A"/>
                </a:solidFill>
                <a:latin typeface="Courier New" charset="0"/>
              </a:rPr>
              <a:t>gid_t</a:t>
            </a:r>
            <a:r>
              <a:rPr lang="en-US" sz="1600" dirty="0">
                <a:solidFill>
                  <a:srgbClr val="37305A"/>
                </a:solidFill>
                <a:latin typeface="Courier New" charset="0"/>
              </a:rPr>
              <a:t>         </a:t>
            </a:r>
            <a:r>
              <a:rPr lang="en-US" sz="1600" dirty="0" err="1">
                <a:solidFill>
                  <a:srgbClr val="37305A"/>
                </a:solidFill>
                <a:latin typeface="Courier New" charset="0"/>
              </a:rPr>
              <a:t>st_gid</a:t>
            </a:r>
            <a:r>
              <a:rPr lang="en-US" sz="1600" dirty="0">
                <a:solidFill>
                  <a:srgbClr val="37305A"/>
                </a:solidFill>
                <a:latin typeface="Courier New" charset="0"/>
              </a:rPr>
              <a:t>;      /* group ID of owner */</a:t>
            </a:r>
          </a:p>
          <a:p>
            <a:r>
              <a:rPr lang="en-US" sz="1600" dirty="0">
                <a:solidFill>
                  <a:srgbClr val="37305A"/>
                </a:solidFill>
                <a:latin typeface="Courier New" charset="0"/>
              </a:rPr>
              <a:t>    </a:t>
            </a:r>
            <a:r>
              <a:rPr lang="en-US" sz="1600" dirty="0" err="1">
                <a:solidFill>
                  <a:srgbClr val="37305A"/>
                </a:solidFill>
                <a:latin typeface="Courier New" charset="0"/>
              </a:rPr>
              <a:t>dev_t</a:t>
            </a:r>
            <a:r>
              <a:rPr lang="en-US" sz="1600" dirty="0">
                <a:solidFill>
                  <a:srgbClr val="37305A"/>
                </a:solidFill>
                <a:latin typeface="Courier New" charset="0"/>
              </a:rPr>
              <a:t>         </a:t>
            </a:r>
            <a:r>
              <a:rPr lang="en-US" sz="1600" dirty="0" err="1">
                <a:solidFill>
                  <a:srgbClr val="37305A"/>
                </a:solidFill>
                <a:latin typeface="Courier New" charset="0"/>
              </a:rPr>
              <a:t>st_rdev</a:t>
            </a:r>
            <a:r>
              <a:rPr lang="en-US" sz="1600" dirty="0">
                <a:solidFill>
                  <a:srgbClr val="37305A"/>
                </a:solidFill>
                <a:latin typeface="Courier New" charset="0"/>
              </a:rPr>
              <a:t>;     /* device type (if </a:t>
            </a:r>
            <a:r>
              <a:rPr lang="en-US" sz="1600" dirty="0" err="1">
                <a:solidFill>
                  <a:srgbClr val="37305A"/>
                </a:solidFill>
                <a:latin typeface="Courier New" charset="0"/>
              </a:rPr>
              <a:t>inode</a:t>
            </a:r>
            <a:r>
              <a:rPr lang="en-US" sz="1600" dirty="0">
                <a:solidFill>
                  <a:srgbClr val="37305A"/>
                </a:solidFill>
                <a:latin typeface="Courier New" charset="0"/>
              </a:rPr>
              <a:t> device) */</a:t>
            </a:r>
          </a:p>
          <a:p>
            <a:r>
              <a:rPr lang="en-US" sz="1600" dirty="0">
                <a:solidFill>
                  <a:srgbClr val="37305A"/>
                </a:solidFill>
                <a:latin typeface="Courier New" charset="0"/>
              </a:rPr>
              <a:t>    </a:t>
            </a:r>
            <a:r>
              <a:rPr lang="en-US" sz="1600" dirty="0" err="1">
                <a:solidFill>
                  <a:srgbClr val="37305A"/>
                </a:solidFill>
                <a:latin typeface="Courier New" charset="0"/>
              </a:rPr>
              <a:t>off_t</a:t>
            </a:r>
            <a:r>
              <a:rPr lang="en-US" sz="1600" dirty="0">
                <a:solidFill>
                  <a:srgbClr val="37305A"/>
                </a:solidFill>
                <a:latin typeface="Courier New" charset="0"/>
              </a:rPr>
              <a:t>         </a:t>
            </a:r>
            <a:r>
              <a:rPr lang="en-US" sz="1600" dirty="0" err="1">
                <a:solidFill>
                  <a:srgbClr val="37305A"/>
                </a:solidFill>
                <a:latin typeface="Courier New" charset="0"/>
              </a:rPr>
              <a:t>st_size</a:t>
            </a:r>
            <a:r>
              <a:rPr lang="en-US" sz="1600" dirty="0">
                <a:solidFill>
                  <a:srgbClr val="37305A"/>
                </a:solidFill>
                <a:latin typeface="Courier New" charset="0"/>
              </a:rPr>
              <a:t>;     /* total size, in bytes */</a:t>
            </a:r>
          </a:p>
          <a:p>
            <a:r>
              <a:rPr lang="en-US" sz="1600" dirty="0">
                <a:solidFill>
                  <a:srgbClr val="37305A"/>
                </a:solidFill>
                <a:latin typeface="Courier New" charset="0"/>
              </a:rPr>
              <a:t>    unsigned long </a:t>
            </a:r>
            <a:r>
              <a:rPr lang="en-US" sz="1600" dirty="0" err="1">
                <a:solidFill>
                  <a:srgbClr val="37305A"/>
                </a:solidFill>
                <a:latin typeface="Courier New" charset="0"/>
              </a:rPr>
              <a:t>st_blksize</a:t>
            </a:r>
            <a:r>
              <a:rPr lang="en-US" sz="1600" dirty="0">
                <a:solidFill>
                  <a:srgbClr val="37305A"/>
                </a:solidFill>
                <a:latin typeface="Courier New" charset="0"/>
              </a:rPr>
              <a:t>;  /* </a:t>
            </a:r>
            <a:r>
              <a:rPr lang="en-US" sz="1600" dirty="0" err="1">
                <a:solidFill>
                  <a:srgbClr val="37305A"/>
                </a:solidFill>
                <a:latin typeface="Courier New" charset="0"/>
              </a:rPr>
              <a:t>blocksize</a:t>
            </a:r>
            <a:r>
              <a:rPr lang="en-US" sz="1600" dirty="0">
                <a:solidFill>
                  <a:srgbClr val="37305A"/>
                </a:solidFill>
                <a:latin typeface="Courier New" charset="0"/>
              </a:rPr>
              <a:t> for </a:t>
            </a:r>
            <a:r>
              <a:rPr lang="en-US" sz="1600" dirty="0" err="1">
                <a:solidFill>
                  <a:srgbClr val="37305A"/>
                </a:solidFill>
                <a:latin typeface="Courier New" charset="0"/>
              </a:rPr>
              <a:t>filesystem</a:t>
            </a:r>
            <a:r>
              <a:rPr lang="en-US" sz="1600" dirty="0">
                <a:solidFill>
                  <a:srgbClr val="37305A"/>
                </a:solidFill>
                <a:latin typeface="Courier New" charset="0"/>
              </a:rPr>
              <a:t> I/O */</a:t>
            </a:r>
          </a:p>
          <a:p>
            <a:r>
              <a:rPr lang="en-US" sz="1600" dirty="0">
                <a:solidFill>
                  <a:srgbClr val="37305A"/>
                </a:solidFill>
                <a:latin typeface="Courier New" charset="0"/>
              </a:rPr>
              <a:t>    unsigned long </a:t>
            </a:r>
            <a:r>
              <a:rPr lang="en-US" sz="1600" dirty="0" err="1">
                <a:solidFill>
                  <a:srgbClr val="37305A"/>
                </a:solidFill>
                <a:latin typeface="Courier New" charset="0"/>
              </a:rPr>
              <a:t>st_blocks</a:t>
            </a:r>
            <a:r>
              <a:rPr lang="en-US" sz="1600" dirty="0">
                <a:solidFill>
                  <a:srgbClr val="37305A"/>
                </a:solidFill>
                <a:latin typeface="Courier New" charset="0"/>
              </a:rPr>
              <a:t>;   /* number of blocks allocated */</a:t>
            </a:r>
          </a:p>
          <a:p>
            <a:r>
              <a:rPr lang="en-US" sz="1600" dirty="0">
                <a:solidFill>
                  <a:srgbClr val="37305A"/>
                </a:solidFill>
                <a:latin typeface="Courier New" charset="0"/>
              </a:rPr>
              <a:t>    </a:t>
            </a:r>
            <a:r>
              <a:rPr lang="en-US" sz="1600" dirty="0" err="1">
                <a:solidFill>
                  <a:srgbClr val="37305A"/>
                </a:solidFill>
                <a:latin typeface="Courier New" charset="0"/>
              </a:rPr>
              <a:t>time_t</a:t>
            </a:r>
            <a:r>
              <a:rPr lang="en-US" sz="1600" dirty="0">
                <a:solidFill>
                  <a:srgbClr val="37305A"/>
                </a:solidFill>
                <a:latin typeface="Courier New" charset="0"/>
              </a:rPr>
              <a:t>        </a:t>
            </a:r>
            <a:r>
              <a:rPr lang="en-US" sz="1600" dirty="0" err="1">
                <a:solidFill>
                  <a:srgbClr val="37305A"/>
                </a:solidFill>
                <a:latin typeface="Courier New" charset="0"/>
              </a:rPr>
              <a:t>st_atime</a:t>
            </a:r>
            <a:r>
              <a:rPr lang="en-US" sz="1600" dirty="0">
                <a:solidFill>
                  <a:srgbClr val="37305A"/>
                </a:solidFill>
                <a:latin typeface="Courier New" charset="0"/>
              </a:rPr>
              <a:t>;    /* time of last access */</a:t>
            </a:r>
          </a:p>
          <a:p>
            <a:r>
              <a:rPr lang="en-US" sz="1600" dirty="0">
                <a:solidFill>
                  <a:srgbClr val="37305A"/>
                </a:solidFill>
                <a:latin typeface="Courier New" charset="0"/>
              </a:rPr>
              <a:t>    </a:t>
            </a:r>
            <a:r>
              <a:rPr lang="en-US" sz="1600" dirty="0" err="1">
                <a:solidFill>
                  <a:srgbClr val="37305A"/>
                </a:solidFill>
                <a:latin typeface="Courier New" charset="0"/>
              </a:rPr>
              <a:t>time_t</a:t>
            </a:r>
            <a:r>
              <a:rPr lang="en-US" sz="1600" dirty="0">
                <a:solidFill>
                  <a:srgbClr val="37305A"/>
                </a:solidFill>
                <a:latin typeface="Courier New" charset="0"/>
              </a:rPr>
              <a:t>        </a:t>
            </a:r>
            <a:r>
              <a:rPr lang="en-US" sz="1600" dirty="0" err="1">
                <a:solidFill>
                  <a:srgbClr val="37305A"/>
                </a:solidFill>
                <a:latin typeface="Courier New" charset="0"/>
              </a:rPr>
              <a:t>st_mtime</a:t>
            </a:r>
            <a:r>
              <a:rPr lang="en-US" sz="1600" dirty="0">
                <a:solidFill>
                  <a:srgbClr val="37305A"/>
                </a:solidFill>
                <a:latin typeface="Courier New" charset="0"/>
              </a:rPr>
              <a:t>;    /* time of last modification */</a:t>
            </a:r>
          </a:p>
          <a:p>
            <a:r>
              <a:rPr lang="en-US" sz="1600" dirty="0">
                <a:solidFill>
                  <a:srgbClr val="37305A"/>
                </a:solidFill>
                <a:latin typeface="Courier New" charset="0"/>
              </a:rPr>
              <a:t>    </a:t>
            </a:r>
            <a:r>
              <a:rPr lang="en-US" sz="1600" dirty="0" err="1">
                <a:solidFill>
                  <a:srgbClr val="37305A"/>
                </a:solidFill>
                <a:latin typeface="Courier New" charset="0"/>
              </a:rPr>
              <a:t>time_t</a:t>
            </a:r>
            <a:r>
              <a:rPr lang="en-US" sz="1600" dirty="0">
                <a:solidFill>
                  <a:srgbClr val="37305A"/>
                </a:solidFill>
                <a:latin typeface="Courier New" charset="0"/>
              </a:rPr>
              <a:t>        </a:t>
            </a:r>
            <a:r>
              <a:rPr lang="en-US" sz="1600" dirty="0" err="1">
                <a:solidFill>
                  <a:srgbClr val="37305A"/>
                </a:solidFill>
                <a:latin typeface="Courier New" charset="0"/>
              </a:rPr>
              <a:t>st_ctime</a:t>
            </a:r>
            <a:r>
              <a:rPr lang="en-US" sz="1600" dirty="0">
                <a:solidFill>
                  <a:srgbClr val="37305A"/>
                </a:solidFill>
                <a:latin typeface="Courier New" charset="0"/>
              </a:rPr>
              <a:t>;    /* time of last change */</a:t>
            </a:r>
          </a:p>
          <a:p>
            <a:r>
              <a:rPr lang="en-US" sz="1600" dirty="0">
                <a:solidFill>
                  <a:srgbClr val="37305A"/>
                </a:solidFill>
                <a:latin typeface="Courier New" charset="0"/>
              </a:rPr>
              <a:t>};</a:t>
            </a:r>
          </a:p>
        </p:txBody>
      </p:sp>
      <p:sp>
        <p:nvSpPr>
          <p:cNvPr id="48131" name="Rectangle 11"/>
          <p:cNvSpPr>
            <a:spLocks noChangeArrowheads="1"/>
          </p:cNvSpPr>
          <p:nvPr/>
        </p:nvSpPr>
        <p:spPr bwMode="auto">
          <a:xfrm>
            <a:off x="7280275" y="6443246"/>
            <a:ext cx="147989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600" dirty="0">
                <a:solidFill>
                  <a:srgbClr val="0036A6"/>
                </a:solidFill>
                <a:latin typeface="Times New Roman" charset="0"/>
              </a:rPr>
              <a:t>Not to be tested</a:t>
            </a:r>
          </a:p>
        </p:txBody>
      </p:sp>
      <p:sp>
        <p:nvSpPr>
          <p:cNvPr id="2" name="Title 1"/>
          <p:cNvSpPr>
            <a:spLocks noGrp="1"/>
          </p:cNvSpPr>
          <p:nvPr>
            <p:ph type="title"/>
          </p:nvPr>
        </p:nvSpPr>
        <p:spPr/>
        <p:txBody>
          <a:bodyPr/>
          <a:lstStyle/>
          <a:p>
            <a:r>
              <a:rPr lang="en-US" dirty="0"/>
              <a:t>Classical Unix </a:t>
            </a:r>
            <a:r>
              <a:rPr lang="en-US" dirty="0" err="1"/>
              <a:t>inode</a:t>
            </a:r>
            <a:endParaRPr lang="en-US" dirty="0"/>
          </a:p>
        </p:txBody>
      </p:sp>
      <p:sp>
        <p:nvSpPr>
          <p:cNvPr id="5" name="Text Box 57"/>
          <p:cNvSpPr txBox="1">
            <a:spLocks noChangeArrowheads="1"/>
          </p:cNvSpPr>
          <p:nvPr/>
        </p:nvSpPr>
        <p:spPr bwMode="auto">
          <a:xfrm>
            <a:off x="533400" y="1447800"/>
            <a:ext cx="82296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2000" dirty="0">
                <a:solidFill>
                  <a:srgbClr val="003367"/>
                </a:solidFill>
                <a:cs typeface="Arial" charset="0"/>
              </a:rPr>
              <a:t>A classical Unix </a:t>
            </a:r>
            <a:r>
              <a:rPr lang="en-US" sz="2000" b="1" dirty="0" err="1">
                <a:solidFill>
                  <a:srgbClr val="651222"/>
                </a:solidFill>
                <a:cs typeface="Arial" charset="0"/>
              </a:rPr>
              <a:t>inode</a:t>
            </a:r>
            <a:r>
              <a:rPr lang="en-US" sz="2000" dirty="0">
                <a:solidFill>
                  <a:srgbClr val="651222"/>
                </a:solidFill>
                <a:cs typeface="Arial" charset="0"/>
              </a:rPr>
              <a:t> </a:t>
            </a:r>
            <a:r>
              <a:rPr lang="en-US" sz="2000" dirty="0">
                <a:solidFill>
                  <a:srgbClr val="003367"/>
                </a:solidFill>
                <a:cs typeface="Arial" charset="0"/>
              </a:rPr>
              <a:t>has a set of </a:t>
            </a:r>
            <a:r>
              <a:rPr lang="en-US" sz="2000" b="1" dirty="0">
                <a:solidFill>
                  <a:srgbClr val="651222"/>
                </a:solidFill>
                <a:cs typeface="Arial" charset="0"/>
              </a:rPr>
              <a:t>file</a:t>
            </a:r>
            <a:r>
              <a:rPr lang="en-US" sz="2000" dirty="0">
                <a:solidFill>
                  <a:srgbClr val="651222"/>
                </a:solidFill>
                <a:cs typeface="Arial" charset="0"/>
              </a:rPr>
              <a:t> </a:t>
            </a:r>
            <a:r>
              <a:rPr lang="en-US" sz="2000" b="1" dirty="0">
                <a:solidFill>
                  <a:srgbClr val="651222"/>
                </a:solidFill>
                <a:cs typeface="Arial" charset="0"/>
              </a:rPr>
              <a:t>attributes</a:t>
            </a:r>
            <a:r>
              <a:rPr lang="en-US" sz="2000" dirty="0">
                <a:solidFill>
                  <a:srgbClr val="651222"/>
                </a:solidFill>
                <a:cs typeface="Arial" charset="0"/>
              </a:rPr>
              <a:t> </a:t>
            </a:r>
            <a:r>
              <a:rPr lang="en-US" sz="2000" dirty="0">
                <a:solidFill>
                  <a:srgbClr val="003367"/>
                </a:solidFill>
                <a:cs typeface="Arial" charset="0"/>
              </a:rPr>
              <a:t>(below) in addition to the root of a hierarchical block map for the file.   The </a:t>
            </a:r>
            <a:r>
              <a:rPr lang="en-US" sz="2000" dirty="0" err="1">
                <a:solidFill>
                  <a:srgbClr val="003367"/>
                </a:solidFill>
                <a:cs typeface="Arial" charset="0"/>
              </a:rPr>
              <a:t>inode</a:t>
            </a:r>
            <a:r>
              <a:rPr lang="en-US" sz="2000" dirty="0">
                <a:solidFill>
                  <a:srgbClr val="003367"/>
                </a:solidFill>
                <a:cs typeface="Arial" charset="0"/>
              </a:rPr>
              <a:t> structure size is fixed, e.g., total size is 128 bytes: 16 </a:t>
            </a:r>
            <a:r>
              <a:rPr lang="en-US" sz="2000" dirty="0" err="1">
                <a:solidFill>
                  <a:srgbClr val="003367"/>
                </a:solidFill>
                <a:cs typeface="Arial" charset="0"/>
              </a:rPr>
              <a:t>inodes</a:t>
            </a:r>
            <a:r>
              <a:rPr lang="en-US" sz="2000" dirty="0">
                <a:solidFill>
                  <a:srgbClr val="003367"/>
                </a:solidFill>
                <a:cs typeface="Arial" charset="0"/>
              </a:rPr>
              <a:t> fit in a 4KB block.</a:t>
            </a:r>
          </a:p>
        </p:txBody>
      </p:sp>
      <p:sp>
        <p:nvSpPr>
          <p:cNvPr id="4" name="TextBox 3"/>
          <p:cNvSpPr txBox="1"/>
          <p:nvPr/>
        </p:nvSpPr>
        <p:spPr>
          <a:xfrm>
            <a:off x="9690100" y="6896100"/>
            <a:ext cx="184666" cy="461665"/>
          </a:xfrm>
          <a:prstGeom prst="rect">
            <a:avLst/>
          </a:prstGeom>
          <a:noFill/>
        </p:spPr>
        <p:txBody>
          <a:bodyPr wrap="none" rtlCol="0">
            <a:spAutoFit/>
          </a:bodyPr>
          <a:lstStyle/>
          <a:p>
            <a:endParaRPr lang="en-US" dirty="0">
              <a:solidFill>
                <a:srgbClr val="37305A"/>
              </a:solidFill>
            </a:endParaRPr>
          </a:p>
        </p:txBody>
      </p:sp>
    </p:spTree>
    <p:extLst>
      <p:ext uri="{BB962C8B-B14F-4D97-AF65-F5344CB8AC3E}">
        <p14:creationId xmlns:p14="http://schemas.microsoft.com/office/powerpoint/2010/main" val="4314425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7" name="Rectangle 2"/>
          <p:cNvSpPr>
            <a:spLocks noGrp="1" noChangeArrowheads="1"/>
          </p:cNvSpPr>
          <p:nvPr>
            <p:ph type="title"/>
          </p:nvPr>
        </p:nvSpPr>
        <p:spPr/>
        <p:txBody>
          <a:bodyPr/>
          <a:lstStyle/>
          <a:p>
            <a:r>
              <a:rPr lang="en-US">
                <a:latin typeface="Arial" charset="0"/>
                <a:ea typeface="ＭＳ Ｐゴシック" charset="0"/>
              </a:rPr>
              <a:t>Representing Large Files</a:t>
            </a:r>
          </a:p>
        </p:txBody>
      </p:sp>
      <p:grpSp>
        <p:nvGrpSpPr>
          <p:cNvPr id="80898" name="Group 4"/>
          <p:cNvGrpSpPr>
            <a:grpSpLocks/>
          </p:cNvGrpSpPr>
          <p:nvPr/>
        </p:nvGrpSpPr>
        <p:grpSpPr bwMode="auto">
          <a:xfrm>
            <a:off x="5583238" y="1949450"/>
            <a:ext cx="458787" cy="1208088"/>
            <a:chOff x="1296" y="1680"/>
            <a:chExt cx="144" cy="384"/>
          </a:xfrm>
        </p:grpSpPr>
        <p:sp>
          <p:nvSpPr>
            <p:cNvPr id="80971" name="Rectangle 5"/>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p>
          </p:txBody>
        </p:sp>
        <p:sp>
          <p:nvSpPr>
            <p:cNvPr id="80972" name="Line 6"/>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80973" name="Line 7"/>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grpSp>
      <p:sp>
        <p:nvSpPr>
          <p:cNvPr id="80899" name="Oval 8"/>
          <p:cNvSpPr>
            <a:spLocks noChangeArrowheads="1"/>
          </p:cNvSpPr>
          <p:nvPr/>
        </p:nvSpPr>
        <p:spPr bwMode="auto">
          <a:xfrm>
            <a:off x="5734050" y="2100263"/>
            <a:ext cx="153988" cy="150812"/>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endParaRPr lang="en-US"/>
          </a:p>
        </p:txBody>
      </p:sp>
      <p:sp>
        <p:nvSpPr>
          <p:cNvPr id="80900" name="Oval 9"/>
          <p:cNvSpPr>
            <a:spLocks noChangeArrowheads="1"/>
          </p:cNvSpPr>
          <p:nvPr/>
        </p:nvSpPr>
        <p:spPr bwMode="auto">
          <a:xfrm>
            <a:off x="5734050" y="2451100"/>
            <a:ext cx="153988" cy="153988"/>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endParaRPr lang="en-US"/>
          </a:p>
        </p:txBody>
      </p:sp>
      <p:sp>
        <p:nvSpPr>
          <p:cNvPr id="80901" name="Oval 10"/>
          <p:cNvSpPr>
            <a:spLocks noChangeArrowheads="1"/>
          </p:cNvSpPr>
          <p:nvPr/>
        </p:nvSpPr>
        <p:spPr bwMode="auto">
          <a:xfrm>
            <a:off x="5734050" y="2852738"/>
            <a:ext cx="153988" cy="152400"/>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endParaRPr lang="en-US"/>
          </a:p>
        </p:txBody>
      </p:sp>
      <p:sp>
        <p:nvSpPr>
          <p:cNvPr id="80902" name="Rectangle 11"/>
          <p:cNvSpPr>
            <a:spLocks noChangeArrowheads="1"/>
          </p:cNvSpPr>
          <p:nvPr/>
        </p:nvSpPr>
        <p:spPr bwMode="auto">
          <a:xfrm>
            <a:off x="6638925" y="1728788"/>
            <a:ext cx="458788" cy="384175"/>
          </a:xfrm>
          <a:prstGeom prst="rect">
            <a:avLst/>
          </a:prstGeom>
          <a:solidFill>
            <a:srgbClr val="FFFFFF"/>
          </a:solidFill>
          <a:ln w="15875">
            <a:solidFill>
              <a:srgbClr val="800080"/>
            </a:solidFill>
            <a:miter lim="800000"/>
            <a:headEnd type="none" w="sm" len="sm"/>
            <a:tailEnd type="none" w="sm" len="sm"/>
          </a:ln>
        </p:spPr>
        <p:txBody>
          <a:bodyPr anchor="ctr">
            <a:spAutoFit/>
          </a:bodyPr>
          <a:lstStyle/>
          <a:p>
            <a:endParaRPr lang="en-US"/>
          </a:p>
        </p:txBody>
      </p:sp>
      <p:sp>
        <p:nvSpPr>
          <p:cNvPr id="80903" name="Rectangle 12"/>
          <p:cNvSpPr>
            <a:spLocks noChangeArrowheads="1"/>
          </p:cNvSpPr>
          <p:nvPr/>
        </p:nvSpPr>
        <p:spPr bwMode="auto">
          <a:xfrm>
            <a:off x="6638925" y="2333625"/>
            <a:ext cx="458788" cy="381000"/>
          </a:xfrm>
          <a:prstGeom prst="rect">
            <a:avLst/>
          </a:prstGeom>
          <a:solidFill>
            <a:srgbClr val="FFFFFF"/>
          </a:solidFill>
          <a:ln w="15875">
            <a:solidFill>
              <a:srgbClr val="666699"/>
            </a:solidFill>
            <a:miter lim="800000"/>
            <a:headEnd type="none" w="sm" len="sm"/>
            <a:tailEnd type="none" w="sm" len="sm"/>
          </a:ln>
        </p:spPr>
        <p:txBody>
          <a:bodyPr anchor="ctr">
            <a:spAutoFit/>
          </a:bodyPr>
          <a:lstStyle/>
          <a:p>
            <a:endParaRPr lang="en-US"/>
          </a:p>
        </p:txBody>
      </p:sp>
      <p:cxnSp>
        <p:nvCxnSpPr>
          <p:cNvPr id="80904" name="AutoShape 13"/>
          <p:cNvCxnSpPr>
            <a:cxnSpLocks noChangeShapeType="1"/>
            <a:stCxn id="80899" idx="6"/>
            <a:endCxn id="80902" idx="1"/>
          </p:cNvCxnSpPr>
          <p:nvPr/>
        </p:nvCxnSpPr>
        <p:spPr bwMode="auto">
          <a:xfrm flipV="1">
            <a:off x="5895975" y="1920875"/>
            <a:ext cx="735013" cy="255588"/>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0905" name="AutoShape 14"/>
          <p:cNvCxnSpPr>
            <a:cxnSpLocks noChangeShapeType="1"/>
            <a:stCxn id="80900" idx="6"/>
            <a:endCxn id="80903" idx="1"/>
          </p:cNvCxnSpPr>
          <p:nvPr/>
        </p:nvCxnSpPr>
        <p:spPr bwMode="auto">
          <a:xfrm flipV="1">
            <a:off x="5895975" y="2524125"/>
            <a:ext cx="735013" cy="4763"/>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0906" name="AutoShape 15"/>
          <p:cNvCxnSpPr>
            <a:cxnSpLocks noChangeShapeType="1"/>
            <a:stCxn id="80901" idx="6"/>
            <a:endCxn id="80915" idx="1"/>
          </p:cNvCxnSpPr>
          <p:nvPr/>
        </p:nvCxnSpPr>
        <p:spPr bwMode="auto">
          <a:xfrm>
            <a:off x="5895975" y="2928938"/>
            <a:ext cx="735013" cy="190500"/>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0907" name="Rectangle 16"/>
          <p:cNvSpPr>
            <a:spLocks noChangeArrowheads="1"/>
          </p:cNvSpPr>
          <p:nvPr/>
        </p:nvSpPr>
        <p:spPr bwMode="auto">
          <a:xfrm>
            <a:off x="5583238" y="1652588"/>
            <a:ext cx="458787" cy="323850"/>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p>
        </p:txBody>
      </p:sp>
      <p:cxnSp>
        <p:nvCxnSpPr>
          <p:cNvPr id="80908" name="AutoShape 17"/>
          <p:cNvCxnSpPr>
            <a:cxnSpLocks noChangeShapeType="1"/>
            <a:stCxn id="80965" idx="3"/>
            <a:endCxn id="80968" idx="0"/>
          </p:cNvCxnSpPr>
          <p:nvPr/>
        </p:nvCxnSpPr>
        <p:spPr bwMode="auto">
          <a:xfrm>
            <a:off x="6049963" y="3494088"/>
            <a:ext cx="766762" cy="1014412"/>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80909" name="Group 18"/>
          <p:cNvGrpSpPr>
            <a:grpSpLocks/>
          </p:cNvGrpSpPr>
          <p:nvPr/>
        </p:nvGrpSpPr>
        <p:grpSpPr bwMode="auto">
          <a:xfrm>
            <a:off x="6630988" y="4516438"/>
            <a:ext cx="369887" cy="655637"/>
            <a:chOff x="1296" y="1680"/>
            <a:chExt cx="144" cy="384"/>
          </a:xfrm>
        </p:grpSpPr>
        <p:sp>
          <p:nvSpPr>
            <p:cNvPr id="80968" name="Rectangle 19"/>
            <p:cNvSpPr>
              <a:spLocks noChangeArrowheads="1"/>
            </p:cNvSpPr>
            <p:nvPr/>
          </p:nvSpPr>
          <p:spPr bwMode="auto">
            <a:xfrm>
              <a:off x="1296" y="1680"/>
              <a:ext cx="144" cy="384"/>
            </a:xfrm>
            <a:prstGeom prst="rect">
              <a:avLst/>
            </a:prstGeom>
            <a:solidFill>
              <a:srgbClr val="FFFFFF"/>
            </a:solidFill>
            <a:ln w="15875">
              <a:solidFill>
                <a:srgbClr val="666699"/>
              </a:solidFill>
              <a:miter lim="800000"/>
              <a:headEnd type="none" w="sm" len="sm"/>
              <a:tailEnd type="none" w="sm" len="sm"/>
            </a:ln>
          </p:spPr>
          <p:txBody>
            <a:bodyPr anchor="ctr">
              <a:spAutoFit/>
            </a:bodyPr>
            <a:lstStyle/>
            <a:p>
              <a:endParaRPr lang="en-US"/>
            </a:p>
          </p:txBody>
        </p:sp>
        <p:sp>
          <p:nvSpPr>
            <p:cNvPr id="80969" name="Line 20"/>
            <p:cNvSpPr>
              <a:spLocks noChangeShapeType="1"/>
            </p:cNvSpPr>
            <p:nvPr/>
          </p:nvSpPr>
          <p:spPr bwMode="auto">
            <a:xfrm>
              <a:off x="1296" y="1808"/>
              <a:ext cx="144" cy="0"/>
            </a:xfrm>
            <a:prstGeom prst="line">
              <a:avLst/>
            </a:prstGeom>
            <a:noFill/>
            <a:ln w="15875">
              <a:solidFill>
                <a:srgbClr val="6666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80970" name="Line 21"/>
            <p:cNvSpPr>
              <a:spLocks noChangeShapeType="1"/>
            </p:cNvSpPr>
            <p:nvPr/>
          </p:nvSpPr>
          <p:spPr bwMode="auto">
            <a:xfrm>
              <a:off x="1296" y="1936"/>
              <a:ext cx="144" cy="0"/>
            </a:xfrm>
            <a:prstGeom prst="line">
              <a:avLst/>
            </a:prstGeom>
            <a:noFill/>
            <a:ln w="15875">
              <a:solidFill>
                <a:srgbClr val="6666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grpSp>
      <p:sp>
        <p:nvSpPr>
          <p:cNvPr id="46095" name="Text Box 22"/>
          <p:cNvSpPr txBox="1">
            <a:spLocks noChangeArrowheads="1"/>
          </p:cNvSpPr>
          <p:nvPr/>
        </p:nvSpPr>
        <p:spPr bwMode="auto">
          <a:xfrm>
            <a:off x="5410200" y="1247775"/>
            <a:ext cx="868363"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defRPr/>
            </a:pPr>
            <a:r>
              <a:rPr lang="en-US" sz="2000" b="1" dirty="0" err="1">
                <a:latin typeface="+mn-lt"/>
              </a:rPr>
              <a:t>inode</a:t>
            </a:r>
            <a:endParaRPr lang="en-US" sz="2000" b="1" dirty="0">
              <a:latin typeface="+mn-lt"/>
            </a:endParaRPr>
          </a:p>
        </p:txBody>
      </p:sp>
      <p:sp>
        <p:nvSpPr>
          <p:cNvPr id="46096" name="Text Box 24"/>
          <p:cNvSpPr txBox="1">
            <a:spLocks noChangeArrowheads="1"/>
          </p:cNvSpPr>
          <p:nvPr/>
        </p:nvSpPr>
        <p:spPr bwMode="auto">
          <a:xfrm>
            <a:off x="7158038" y="2863850"/>
            <a:ext cx="1019175"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defRPr/>
            </a:pPr>
            <a:r>
              <a:rPr lang="en-US" sz="1800" b="1" dirty="0">
                <a:latin typeface="+mn-lt"/>
              </a:rPr>
              <a:t>indirect</a:t>
            </a:r>
          </a:p>
          <a:p>
            <a:pPr algn="ctr">
              <a:defRPr/>
            </a:pPr>
            <a:r>
              <a:rPr lang="en-US" sz="1800" b="1" dirty="0">
                <a:latin typeface="+mn-lt"/>
              </a:rPr>
              <a:t>block</a:t>
            </a:r>
          </a:p>
        </p:txBody>
      </p:sp>
      <p:sp>
        <p:nvSpPr>
          <p:cNvPr id="46097" name="Text Box 25"/>
          <p:cNvSpPr txBox="1">
            <a:spLocks noChangeArrowheads="1"/>
          </p:cNvSpPr>
          <p:nvPr/>
        </p:nvSpPr>
        <p:spPr bwMode="auto">
          <a:xfrm>
            <a:off x="5562600" y="3962400"/>
            <a:ext cx="1019175"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defRPr/>
            </a:pPr>
            <a:r>
              <a:rPr lang="en-US" sz="1800" b="1" dirty="0">
                <a:latin typeface="+mn-lt"/>
              </a:rPr>
              <a:t>double</a:t>
            </a:r>
          </a:p>
          <a:p>
            <a:pPr algn="ctr">
              <a:defRPr/>
            </a:pPr>
            <a:r>
              <a:rPr lang="en-US" sz="1800" b="1" dirty="0">
                <a:latin typeface="+mn-lt"/>
              </a:rPr>
              <a:t>indirect</a:t>
            </a:r>
          </a:p>
          <a:p>
            <a:pPr algn="ctr">
              <a:defRPr/>
            </a:pPr>
            <a:r>
              <a:rPr lang="en-US" sz="1800" b="1" dirty="0">
                <a:latin typeface="+mn-lt"/>
              </a:rPr>
              <a:t>block</a:t>
            </a:r>
            <a:endParaRPr lang="en-US" sz="2000" b="1" dirty="0">
              <a:latin typeface="+mn-lt"/>
            </a:endParaRPr>
          </a:p>
        </p:txBody>
      </p:sp>
      <p:sp>
        <p:nvSpPr>
          <p:cNvPr id="46098" name="Text Box 28"/>
          <p:cNvSpPr txBox="1">
            <a:spLocks noChangeArrowheads="1"/>
          </p:cNvSpPr>
          <p:nvPr/>
        </p:nvSpPr>
        <p:spPr bwMode="auto">
          <a:xfrm>
            <a:off x="152400" y="4435475"/>
            <a:ext cx="5592763" cy="1431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nSpc>
                <a:spcPct val="80000"/>
              </a:lnSpc>
              <a:defRPr/>
            </a:pPr>
            <a:r>
              <a:rPr lang="en-US" sz="1800" u="sng" dirty="0">
                <a:solidFill>
                  <a:srgbClr val="003367"/>
                </a:solidFill>
                <a:latin typeface="+mn-lt"/>
              </a:rPr>
              <a:t>Suppose block size = 8KB</a:t>
            </a:r>
          </a:p>
          <a:p>
            <a:pPr>
              <a:lnSpc>
                <a:spcPct val="80000"/>
              </a:lnSpc>
              <a:defRPr/>
            </a:pPr>
            <a:r>
              <a:rPr lang="en-US" sz="1800" dirty="0">
                <a:solidFill>
                  <a:srgbClr val="003367"/>
                </a:solidFill>
                <a:latin typeface="+mn-lt"/>
              </a:rPr>
              <a:t>12 direct block map entries: map 96KB of data.</a:t>
            </a:r>
          </a:p>
          <a:p>
            <a:pPr>
              <a:lnSpc>
                <a:spcPct val="80000"/>
              </a:lnSpc>
              <a:defRPr/>
            </a:pPr>
            <a:r>
              <a:rPr lang="en-US" sz="1800" dirty="0">
                <a:solidFill>
                  <a:srgbClr val="003367"/>
                </a:solidFill>
                <a:latin typeface="+mn-lt"/>
              </a:rPr>
              <a:t>One indirect block pointer in </a:t>
            </a:r>
            <a:r>
              <a:rPr lang="en-US" sz="1800" dirty="0" err="1">
                <a:solidFill>
                  <a:srgbClr val="003367"/>
                </a:solidFill>
                <a:latin typeface="+mn-lt"/>
              </a:rPr>
              <a:t>inode</a:t>
            </a:r>
            <a:r>
              <a:rPr lang="en-US" sz="1800" dirty="0">
                <a:solidFill>
                  <a:srgbClr val="003367"/>
                </a:solidFill>
                <a:latin typeface="+mn-lt"/>
              </a:rPr>
              <a:t>: + 16MB of data.</a:t>
            </a:r>
          </a:p>
          <a:p>
            <a:pPr>
              <a:lnSpc>
                <a:spcPct val="80000"/>
              </a:lnSpc>
              <a:defRPr/>
            </a:pPr>
            <a:r>
              <a:rPr lang="en-US" sz="1800" dirty="0">
                <a:solidFill>
                  <a:srgbClr val="003367"/>
                </a:solidFill>
                <a:latin typeface="+mn-lt"/>
              </a:rPr>
              <a:t>One double indirect pointer in </a:t>
            </a:r>
            <a:r>
              <a:rPr lang="en-US" sz="1800" dirty="0" err="1">
                <a:solidFill>
                  <a:srgbClr val="003367"/>
                </a:solidFill>
                <a:latin typeface="+mn-lt"/>
              </a:rPr>
              <a:t>inode</a:t>
            </a:r>
            <a:r>
              <a:rPr lang="en-US" sz="1800" dirty="0">
                <a:solidFill>
                  <a:srgbClr val="003367"/>
                </a:solidFill>
                <a:latin typeface="+mn-lt"/>
              </a:rPr>
              <a:t>: +2K </a:t>
            </a:r>
            <a:r>
              <a:rPr lang="en-US" sz="1800" dirty="0" err="1">
                <a:solidFill>
                  <a:srgbClr val="003367"/>
                </a:solidFill>
                <a:latin typeface="+mn-lt"/>
              </a:rPr>
              <a:t>indirects</a:t>
            </a:r>
            <a:r>
              <a:rPr lang="en-US" sz="1800" dirty="0">
                <a:solidFill>
                  <a:srgbClr val="003367"/>
                </a:solidFill>
                <a:latin typeface="+mn-lt"/>
              </a:rPr>
              <a:t>.</a:t>
            </a:r>
          </a:p>
          <a:p>
            <a:pPr>
              <a:lnSpc>
                <a:spcPct val="80000"/>
              </a:lnSpc>
              <a:defRPr/>
            </a:pPr>
            <a:endParaRPr lang="en-US" sz="1800" dirty="0">
              <a:solidFill>
                <a:srgbClr val="003367"/>
              </a:solidFill>
              <a:latin typeface="+mn-lt"/>
            </a:endParaRPr>
          </a:p>
          <a:p>
            <a:pPr>
              <a:lnSpc>
                <a:spcPct val="80000"/>
              </a:lnSpc>
              <a:defRPr/>
            </a:pPr>
            <a:r>
              <a:rPr lang="en-US" sz="1800" dirty="0">
                <a:solidFill>
                  <a:srgbClr val="003367"/>
                </a:solidFill>
                <a:latin typeface="+mn-lt"/>
              </a:rPr>
              <a:t>Maximum file size is 96KB + 16MB + (2K*16MB) + ...</a:t>
            </a:r>
          </a:p>
        </p:txBody>
      </p:sp>
      <p:grpSp>
        <p:nvGrpSpPr>
          <p:cNvPr id="80914" name="Group 29"/>
          <p:cNvGrpSpPr>
            <a:grpSpLocks/>
          </p:cNvGrpSpPr>
          <p:nvPr/>
        </p:nvGrpSpPr>
        <p:grpSpPr bwMode="auto">
          <a:xfrm>
            <a:off x="5583238" y="3157538"/>
            <a:ext cx="458787" cy="673100"/>
            <a:chOff x="1296" y="1680"/>
            <a:chExt cx="144" cy="384"/>
          </a:xfrm>
        </p:grpSpPr>
        <p:sp>
          <p:nvSpPr>
            <p:cNvPr id="80965" name="Rectangle 30"/>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p>
          </p:txBody>
        </p:sp>
        <p:sp>
          <p:nvSpPr>
            <p:cNvPr id="80966" name="Line 31"/>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80967" name="Line 32"/>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grpSp>
      <p:sp>
        <p:nvSpPr>
          <p:cNvPr id="80915" name="Rectangle 33"/>
          <p:cNvSpPr>
            <a:spLocks noChangeArrowheads="1"/>
          </p:cNvSpPr>
          <p:nvPr/>
        </p:nvSpPr>
        <p:spPr bwMode="auto">
          <a:xfrm>
            <a:off x="6638925" y="2928938"/>
            <a:ext cx="458788" cy="381000"/>
          </a:xfrm>
          <a:prstGeom prst="rect">
            <a:avLst/>
          </a:prstGeom>
          <a:solidFill>
            <a:srgbClr val="FFFFFF"/>
          </a:solidFill>
          <a:ln w="15875">
            <a:solidFill>
              <a:srgbClr val="990033"/>
            </a:solidFill>
            <a:miter lim="800000"/>
            <a:headEnd type="none" w="sm" len="sm"/>
            <a:tailEnd type="none" w="sm" len="sm"/>
          </a:ln>
        </p:spPr>
        <p:txBody>
          <a:bodyPr anchor="ctr">
            <a:spAutoFit/>
          </a:bodyPr>
          <a:lstStyle/>
          <a:p>
            <a:endParaRPr lang="en-US"/>
          </a:p>
        </p:txBody>
      </p:sp>
      <p:cxnSp>
        <p:nvCxnSpPr>
          <p:cNvPr id="80916" name="AutoShape 34"/>
          <p:cNvCxnSpPr>
            <a:cxnSpLocks noChangeShapeType="1"/>
          </p:cNvCxnSpPr>
          <p:nvPr/>
        </p:nvCxnSpPr>
        <p:spPr bwMode="auto">
          <a:xfrm>
            <a:off x="6054725" y="3271838"/>
            <a:ext cx="1423988" cy="414337"/>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80917" name="Group 35"/>
          <p:cNvGrpSpPr>
            <a:grpSpLocks/>
          </p:cNvGrpSpPr>
          <p:nvPr/>
        </p:nvGrpSpPr>
        <p:grpSpPr bwMode="auto">
          <a:xfrm>
            <a:off x="7478713" y="3297238"/>
            <a:ext cx="1000125" cy="1289050"/>
            <a:chOff x="4711" y="2254"/>
            <a:chExt cx="713" cy="916"/>
          </a:xfrm>
        </p:grpSpPr>
        <p:sp>
          <p:nvSpPr>
            <p:cNvPr id="80952" name="Rectangle 36"/>
            <p:cNvSpPr>
              <a:spLocks noChangeArrowheads="1"/>
            </p:cNvSpPr>
            <p:nvPr/>
          </p:nvSpPr>
          <p:spPr bwMode="auto">
            <a:xfrm>
              <a:off x="5135" y="2254"/>
              <a:ext cx="289" cy="242"/>
            </a:xfrm>
            <a:prstGeom prst="rect">
              <a:avLst/>
            </a:prstGeom>
            <a:solidFill>
              <a:srgbClr val="FFFFFF"/>
            </a:solidFill>
            <a:ln w="15875">
              <a:solidFill>
                <a:srgbClr val="00CCFF"/>
              </a:solidFill>
              <a:miter lim="800000"/>
              <a:headEnd type="none" w="sm" len="sm"/>
              <a:tailEnd type="none" w="sm" len="sm"/>
            </a:ln>
          </p:spPr>
          <p:txBody>
            <a:bodyPr anchor="ctr">
              <a:spAutoFit/>
            </a:bodyPr>
            <a:lstStyle/>
            <a:p>
              <a:endParaRPr lang="en-US"/>
            </a:p>
          </p:txBody>
        </p:sp>
        <p:sp>
          <p:nvSpPr>
            <p:cNvPr id="80953" name="Rectangle 37"/>
            <p:cNvSpPr>
              <a:spLocks noChangeArrowheads="1"/>
            </p:cNvSpPr>
            <p:nvPr/>
          </p:nvSpPr>
          <p:spPr bwMode="auto">
            <a:xfrm>
              <a:off x="5135" y="2590"/>
              <a:ext cx="289" cy="242"/>
            </a:xfrm>
            <a:prstGeom prst="rect">
              <a:avLst/>
            </a:prstGeom>
            <a:solidFill>
              <a:srgbClr val="FFFFFF"/>
            </a:solidFill>
            <a:ln w="15875">
              <a:solidFill>
                <a:srgbClr val="0000FF"/>
              </a:solidFill>
              <a:miter lim="800000"/>
              <a:headEnd type="none" w="sm" len="sm"/>
              <a:tailEnd type="none" w="sm" len="sm"/>
            </a:ln>
          </p:spPr>
          <p:txBody>
            <a:bodyPr anchor="ctr">
              <a:spAutoFit/>
            </a:bodyPr>
            <a:lstStyle/>
            <a:p>
              <a:endParaRPr lang="en-US"/>
            </a:p>
          </p:txBody>
        </p:sp>
        <p:grpSp>
          <p:nvGrpSpPr>
            <p:cNvPr id="80954" name="Group 38"/>
            <p:cNvGrpSpPr>
              <a:grpSpLocks/>
            </p:cNvGrpSpPr>
            <p:nvPr/>
          </p:nvGrpSpPr>
          <p:grpSpPr bwMode="auto">
            <a:xfrm>
              <a:off x="4711" y="2405"/>
              <a:ext cx="233" cy="619"/>
              <a:chOff x="1296" y="1680"/>
              <a:chExt cx="144" cy="384"/>
            </a:xfrm>
          </p:grpSpPr>
          <p:sp>
            <p:nvSpPr>
              <p:cNvPr id="80962" name="Rectangle 39"/>
              <p:cNvSpPr>
                <a:spLocks noChangeArrowheads="1"/>
              </p:cNvSpPr>
              <p:nvPr/>
            </p:nvSpPr>
            <p:spPr bwMode="auto">
              <a:xfrm>
                <a:off x="1296" y="1680"/>
                <a:ext cx="144" cy="384"/>
              </a:xfrm>
              <a:prstGeom prst="rect">
                <a:avLst/>
              </a:prstGeom>
              <a:solidFill>
                <a:srgbClr val="FFFFFF"/>
              </a:solidFill>
              <a:ln w="15875">
                <a:solidFill>
                  <a:srgbClr val="008000"/>
                </a:solidFill>
                <a:miter lim="800000"/>
                <a:headEnd type="none" w="sm" len="sm"/>
                <a:tailEnd type="none" w="sm" len="sm"/>
              </a:ln>
            </p:spPr>
            <p:txBody>
              <a:bodyPr anchor="ctr">
                <a:spAutoFit/>
              </a:bodyPr>
              <a:lstStyle/>
              <a:p>
                <a:endParaRPr lang="en-US"/>
              </a:p>
            </p:txBody>
          </p:sp>
          <p:sp>
            <p:nvSpPr>
              <p:cNvPr id="80963" name="Line 40"/>
              <p:cNvSpPr>
                <a:spLocks noChangeShapeType="1"/>
              </p:cNvSpPr>
              <p:nvPr/>
            </p:nvSpPr>
            <p:spPr bwMode="auto">
              <a:xfrm>
                <a:off x="1296" y="1808"/>
                <a:ext cx="144" cy="0"/>
              </a:xfrm>
              <a:prstGeom prst="line">
                <a:avLst/>
              </a:prstGeom>
              <a:noFill/>
              <a:ln w="15875">
                <a:solidFill>
                  <a:srgbClr val="008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80964" name="Line 41"/>
              <p:cNvSpPr>
                <a:spLocks noChangeShapeType="1"/>
              </p:cNvSpPr>
              <p:nvPr/>
            </p:nvSpPr>
            <p:spPr bwMode="auto">
              <a:xfrm>
                <a:off x="1296" y="1936"/>
                <a:ext cx="144" cy="0"/>
              </a:xfrm>
              <a:prstGeom prst="line">
                <a:avLst/>
              </a:prstGeom>
              <a:noFill/>
              <a:ln w="15875">
                <a:solidFill>
                  <a:srgbClr val="008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grpSp>
        <p:sp>
          <p:nvSpPr>
            <p:cNvPr id="80955" name="Oval 42"/>
            <p:cNvSpPr>
              <a:spLocks noChangeArrowheads="1"/>
            </p:cNvSpPr>
            <p:nvPr/>
          </p:nvSpPr>
          <p:spPr bwMode="auto">
            <a:xfrm>
              <a:off x="4788" y="2482"/>
              <a:ext cx="78" cy="77"/>
            </a:xfrm>
            <a:prstGeom prst="ellipse">
              <a:avLst/>
            </a:prstGeom>
            <a:solidFill>
              <a:srgbClr val="00CCFF"/>
            </a:solidFill>
            <a:ln w="15875">
              <a:solidFill>
                <a:srgbClr val="00CCFF"/>
              </a:solidFill>
              <a:round/>
              <a:headEnd type="none" w="sm" len="sm"/>
              <a:tailEnd type="none" w="sm" len="sm"/>
            </a:ln>
          </p:spPr>
          <p:txBody>
            <a:bodyPr wrap="none" anchor="ctr">
              <a:spAutoFit/>
            </a:bodyPr>
            <a:lstStyle/>
            <a:p>
              <a:endParaRPr lang="en-US"/>
            </a:p>
          </p:txBody>
        </p:sp>
        <p:sp>
          <p:nvSpPr>
            <p:cNvPr id="80956" name="Oval 43"/>
            <p:cNvSpPr>
              <a:spLocks noChangeArrowheads="1"/>
            </p:cNvSpPr>
            <p:nvPr/>
          </p:nvSpPr>
          <p:spPr bwMode="auto">
            <a:xfrm>
              <a:off x="4788" y="2662"/>
              <a:ext cx="78" cy="78"/>
            </a:xfrm>
            <a:prstGeom prst="ellipse">
              <a:avLst/>
            </a:prstGeom>
            <a:solidFill>
              <a:srgbClr val="0000FF"/>
            </a:solidFill>
            <a:ln w="15875">
              <a:solidFill>
                <a:srgbClr val="0000FF"/>
              </a:solidFill>
              <a:round/>
              <a:headEnd type="none" w="sm" len="sm"/>
              <a:tailEnd type="none" w="sm" len="sm"/>
            </a:ln>
          </p:spPr>
          <p:txBody>
            <a:bodyPr wrap="none" anchor="ctr">
              <a:spAutoFit/>
            </a:bodyPr>
            <a:lstStyle/>
            <a:p>
              <a:endParaRPr lang="en-US"/>
            </a:p>
          </p:txBody>
        </p:sp>
        <p:sp>
          <p:nvSpPr>
            <p:cNvPr id="80957" name="Oval 44"/>
            <p:cNvSpPr>
              <a:spLocks noChangeArrowheads="1"/>
            </p:cNvSpPr>
            <p:nvPr/>
          </p:nvSpPr>
          <p:spPr bwMode="auto">
            <a:xfrm>
              <a:off x="4797" y="2862"/>
              <a:ext cx="77" cy="77"/>
            </a:xfrm>
            <a:prstGeom prst="ellipse">
              <a:avLst/>
            </a:prstGeom>
            <a:solidFill>
              <a:srgbClr val="33CCCC"/>
            </a:solidFill>
            <a:ln w="15875">
              <a:solidFill>
                <a:srgbClr val="33CCCC"/>
              </a:solidFill>
              <a:round/>
              <a:headEnd type="none" w="sm" len="sm"/>
              <a:tailEnd type="none" w="sm" len="sm"/>
            </a:ln>
          </p:spPr>
          <p:txBody>
            <a:bodyPr wrap="none" anchor="ctr">
              <a:spAutoFit/>
            </a:bodyPr>
            <a:lstStyle/>
            <a:p>
              <a:endParaRPr lang="en-US"/>
            </a:p>
          </p:txBody>
        </p:sp>
        <p:cxnSp>
          <p:nvCxnSpPr>
            <p:cNvPr id="80958" name="AutoShape 45"/>
            <p:cNvCxnSpPr>
              <a:cxnSpLocks noChangeShapeType="1"/>
              <a:stCxn id="80956" idx="6"/>
              <a:endCxn id="80953" idx="1"/>
            </p:cNvCxnSpPr>
            <p:nvPr/>
          </p:nvCxnSpPr>
          <p:spPr bwMode="auto">
            <a:xfrm>
              <a:off x="4871" y="2701"/>
              <a:ext cx="259" cy="10"/>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0959" name="AutoShape 46"/>
            <p:cNvCxnSpPr>
              <a:cxnSpLocks noChangeShapeType="1"/>
              <a:stCxn id="80955" idx="6"/>
              <a:endCxn id="80952" idx="1"/>
            </p:cNvCxnSpPr>
            <p:nvPr/>
          </p:nvCxnSpPr>
          <p:spPr bwMode="auto">
            <a:xfrm flipV="1">
              <a:off x="4871" y="2375"/>
              <a:ext cx="259" cy="146"/>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0960" name="Rectangle 47"/>
            <p:cNvSpPr>
              <a:spLocks noChangeArrowheads="1"/>
            </p:cNvSpPr>
            <p:nvPr/>
          </p:nvSpPr>
          <p:spPr bwMode="auto">
            <a:xfrm>
              <a:off x="5135" y="2928"/>
              <a:ext cx="289" cy="242"/>
            </a:xfrm>
            <a:prstGeom prst="rect">
              <a:avLst/>
            </a:prstGeom>
            <a:solidFill>
              <a:srgbClr val="FFFFFF"/>
            </a:solidFill>
            <a:ln w="15875">
              <a:solidFill>
                <a:srgbClr val="33CCCC"/>
              </a:solidFill>
              <a:miter lim="800000"/>
              <a:headEnd type="none" w="sm" len="sm"/>
              <a:tailEnd type="none" w="sm" len="sm"/>
            </a:ln>
          </p:spPr>
          <p:txBody>
            <a:bodyPr anchor="ctr">
              <a:spAutoFit/>
            </a:bodyPr>
            <a:lstStyle/>
            <a:p>
              <a:endParaRPr lang="en-US"/>
            </a:p>
          </p:txBody>
        </p:sp>
        <p:cxnSp>
          <p:nvCxnSpPr>
            <p:cNvPr id="80961" name="AutoShape 48"/>
            <p:cNvCxnSpPr>
              <a:cxnSpLocks noChangeShapeType="1"/>
              <a:endCxn id="80960" idx="1"/>
            </p:cNvCxnSpPr>
            <p:nvPr/>
          </p:nvCxnSpPr>
          <p:spPr bwMode="auto">
            <a:xfrm>
              <a:off x="4876" y="2918"/>
              <a:ext cx="254" cy="13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grpSp>
        <p:nvGrpSpPr>
          <p:cNvPr id="80918" name="Group 49"/>
          <p:cNvGrpSpPr>
            <a:grpSpLocks/>
          </p:cNvGrpSpPr>
          <p:nvPr/>
        </p:nvGrpSpPr>
        <p:grpSpPr bwMode="auto">
          <a:xfrm>
            <a:off x="7600950" y="4668838"/>
            <a:ext cx="457200" cy="587375"/>
            <a:chOff x="4711" y="2254"/>
            <a:chExt cx="713" cy="916"/>
          </a:xfrm>
        </p:grpSpPr>
        <p:sp>
          <p:nvSpPr>
            <p:cNvPr id="80939" name="Rectangle 50"/>
            <p:cNvSpPr>
              <a:spLocks noChangeArrowheads="1"/>
            </p:cNvSpPr>
            <p:nvPr/>
          </p:nvSpPr>
          <p:spPr bwMode="auto">
            <a:xfrm>
              <a:off x="5135" y="2254"/>
              <a:ext cx="289" cy="242"/>
            </a:xfrm>
            <a:prstGeom prst="rect">
              <a:avLst/>
            </a:prstGeom>
            <a:solidFill>
              <a:srgbClr val="FFFFFF"/>
            </a:solidFill>
            <a:ln w="15875">
              <a:solidFill>
                <a:schemeClr val="tx1"/>
              </a:solidFill>
              <a:miter lim="800000"/>
              <a:headEnd type="none" w="sm" len="sm"/>
              <a:tailEnd type="none" w="sm" len="sm"/>
            </a:ln>
          </p:spPr>
          <p:txBody>
            <a:bodyPr anchor="ctr">
              <a:spAutoFit/>
            </a:bodyPr>
            <a:lstStyle/>
            <a:p>
              <a:endParaRPr lang="en-US"/>
            </a:p>
          </p:txBody>
        </p:sp>
        <p:sp>
          <p:nvSpPr>
            <p:cNvPr id="80940" name="Rectangle 51"/>
            <p:cNvSpPr>
              <a:spLocks noChangeArrowheads="1"/>
            </p:cNvSpPr>
            <p:nvPr/>
          </p:nvSpPr>
          <p:spPr bwMode="auto">
            <a:xfrm>
              <a:off x="5135" y="2590"/>
              <a:ext cx="289" cy="242"/>
            </a:xfrm>
            <a:prstGeom prst="rect">
              <a:avLst/>
            </a:prstGeom>
            <a:solidFill>
              <a:srgbClr val="FFFFFF"/>
            </a:solidFill>
            <a:ln w="15875">
              <a:solidFill>
                <a:schemeClr val="tx1"/>
              </a:solidFill>
              <a:miter lim="800000"/>
              <a:headEnd type="none" w="sm" len="sm"/>
              <a:tailEnd type="none" w="sm" len="sm"/>
            </a:ln>
          </p:spPr>
          <p:txBody>
            <a:bodyPr anchor="ctr">
              <a:spAutoFit/>
            </a:bodyPr>
            <a:lstStyle/>
            <a:p>
              <a:endParaRPr lang="en-US"/>
            </a:p>
          </p:txBody>
        </p:sp>
        <p:grpSp>
          <p:nvGrpSpPr>
            <p:cNvPr id="80941" name="Group 52"/>
            <p:cNvGrpSpPr>
              <a:grpSpLocks/>
            </p:cNvGrpSpPr>
            <p:nvPr/>
          </p:nvGrpSpPr>
          <p:grpSpPr bwMode="auto">
            <a:xfrm>
              <a:off x="4711" y="2405"/>
              <a:ext cx="233" cy="619"/>
              <a:chOff x="1296" y="1680"/>
              <a:chExt cx="144" cy="384"/>
            </a:xfrm>
          </p:grpSpPr>
          <p:sp>
            <p:nvSpPr>
              <p:cNvPr id="80949" name="Rectangle 53"/>
              <p:cNvSpPr>
                <a:spLocks noChangeArrowheads="1"/>
              </p:cNvSpPr>
              <p:nvPr/>
            </p:nvSpPr>
            <p:spPr bwMode="auto">
              <a:xfrm>
                <a:off x="1296" y="1680"/>
                <a:ext cx="144" cy="384"/>
              </a:xfrm>
              <a:prstGeom prst="rect">
                <a:avLst/>
              </a:prstGeom>
              <a:solidFill>
                <a:srgbClr val="FFFFFF"/>
              </a:solidFill>
              <a:ln w="15875">
                <a:solidFill>
                  <a:schemeClr val="tx1"/>
                </a:solidFill>
                <a:miter lim="800000"/>
                <a:headEnd type="none" w="sm" len="sm"/>
                <a:tailEnd type="none" w="sm" len="sm"/>
              </a:ln>
            </p:spPr>
            <p:txBody>
              <a:bodyPr anchor="ctr">
                <a:spAutoFit/>
              </a:bodyPr>
              <a:lstStyle/>
              <a:p>
                <a:endParaRPr lang="en-US"/>
              </a:p>
            </p:txBody>
          </p:sp>
          <p:sp>
            <p:nvSpPr>
              <p:cNvPr id="80950" name="Line 54"/>
              <p:cNvSpPr>
                <a:spLocks noChangeShapeType="1"/>
              </p:cNvSpPr>
              <p:nvPr/>
            </p:nvSpPr>
            <p:spPr bwMode="auto">
              <a:xfrm>
                <a:off x="1296" y="1808"/>
                <a:ext cx="144" cy="0"/>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80951" name="Line 55"/>
              <p:cNvSpPr>
                <a:spLocks noChangeShapeType="1"/>
              </p:cNvSpPr>
              <p:nvPr/>
            </p:nvSpPr>
            <p:spPr bwMode="auto">
              <a:xfrm>
                <a:off x="1296" y="1936"/>
                <a:ext cx="144" cy="0"/>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grpSp>
        <p:sp>
          <p:nvSpPr>
            <p:cNvPr id="80942" name="Oval 56"/>
            <p:cNvSpPr>
              <a:spLocks noChangeArrowheads="1"/>
            </p:cNvSpPr>
            <p:nvPr/>
          </p:nvSpPr>
          <p:spPr bwMode="auto">
            <a:xfrm>
              <a:off x="4788" y="2482"/>
              <a:ext cx="78" cy="77"/>
            </a:xfrm>
            <a:prstGeom prst="ellipse">
              <a:avLst/>
            </a:prstGeom>
            <a:solidFill>
              <a:srgbClr val="00CCFF"/>
            </a:solidFill>
            <a:ln w="15875">
              <a:solidFill>
                <a:schemeClr val="tx1"/>
              </a:solidFill>
              <a:round/>
              <a:headEnd type="none" w="sm" len="sm"/>
              <a:tailEnd type="none" w="sm" len="sm"/>
            </a:ln>
          </p:spPr>
          <p:txBody>
            <a:bodyPr wrap="none" anchor="ctr">
              <a:spAutoFit/>
            </a:bodyPr>
            <a:lstStyle/>
            <a:p>
              <a:endParaRPr lang="en-US"/>
            </a:p>
          </p:txBody>
        </p:sp>
        <p:sp>
          <p:nvSpPr>
            <p:cNvPr id="80943" name="Oval 57"/>
            <p:cNvSpPr>
              <a:spLocks noChangeArrowheads="1"/>
            </p:cNvSpPr>
            <p:nvPr/>
          </p:nvSpPr>
          <p:spPr bwMode="auto">
            <a:xfrm>
              <a:off x="4788" y="2662"/>
              <a:ext cx="78" cy="78"/>
            </a:xfrm>
            <a:prstGeom prst="ellipse">
              <a:avLst/>
            </a:prstGeom>
            <a:solidFill>
              <a:srgbClr val="0000FF"/>
            </a:solidFill>
            <a:ln w="15875">
              <a:solidFill>
                <a:schemeClr val="tx1"/>
              </a:solidFill>
              <a:round/>
              <a:headEnd type="none" w="sm" len="sm"/>
              <a:tailEnd type="none" w="sm" len="sm"/>
            </a:ln>
          </p:spPr>
          <p:txBody>
            <a:bodyPr wrap="none" anchor="ctr">
              <a:spAutoFit/>
            </a:bodyPr>
            <a:lstStyle/>
            <a:p>
              <a:endParaRPr lang="en-US"/>
            </a:p>
          </p:txBody>
        </p:sp>
        <p:sp>
          <p:nvSpPr>
            <p:cNvPr id="80944" name="Oval 58"/>
            <p:cNvSpPr>
              <a:spLocks noChangeArrowheads="1"/>
            </p:cNvSpPr>
            <p:nvPr/>
          </p:nvSpPr>
          <p:spPr bwMode="auto">
            <a:xfrm>
              <a:off x="4797" y="2862"/>
              <a:ext cx="77" cy="77"/>
            </a:xfrm>
            <a:prstGeom prst="ellipse">
              <a:avLst/>
            </a:prstGeom>
            <a:solidFill>
              <a:srgbClr val="33CCCC"/>
            </a:solidFill>
            <a:ln w="15875">
              <a:solidFill>
                <a:schemeClr val="tx1"/>
              </a:solidFill>
              <a:round/>
              <a:headEnd type="none" w="sm" len="sm"/>
              <a:tailEnd type="none" w="sm" len="sm"/>
            </a:ln>
          </p:spPr>
          <p:txBody>
            <a:bodyPr wrap="none" anchor="ctr">
              <a:spAutoFit/>
            </a:bodyPr>
            <a:lstStyle/>
            <a:p>
              <a:endParaRPr lang="en-US"/>
            </a:p>
          </p:txBody>
        </p:sp>
        <p:cxnSp>
          <p:nvCxnSpPr>
            <p:cNvPr id="80945" name="AutoShape 59"/>
            <p:cNvCxnSpPr>
              <a:cxnSpLocks noChangeShapeType="1"/>
              <a:stCxn id="80943" idx="6"/>
              <a:endCxn id="80940" idx="1"/>
            </p:cNvCxnSpPr>
            <p:nvPr/>
          </p:nvCxnSpPr>
          <p:spPr bwMode="auto">
            <a:xfrm>
              <a:off x="4871" y="2701"/>
              <a:ext cx="259" cy="10"/>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0946" name="AutoShape 60"/>
            <p:cNvCxnSpPr>
              <a:cxnSpLocks noChangeShapeType="1"/>
              <a:stCxn id="80942" idx="6"/>
              <a:endCxn id="80939" idx="1"/>
            </p:cNvCxnSpPr>
            <p:nvPr/>
          </p:nvCxnSpPr>
          <p:spPr bwMode="auto">
            <a:xfrm flipV="1">
              <a:off x="4871" y="2375"/>
              <a:ext cx="259" cy="146"/>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0947" name="Rectangle 61"/>
            <p:cNvSpPr>
              <a:spLocks noChangeArrowheads="1"/>
            </p:cNvSpPr>
            <p:nvPr/>
          </p:nvSpPr>
          <p:spPr bwMode="auto">
            <a:xfrm>
              <a:off x="5135" y="2928"/>
              <a:ext cx="289" cy="242"/>
            </a:xfrm>
            <a:prstGeom prst="rect">
              <a:avLst/>
            </a:prstGeom>
            <a:solidFill>
              <a:srgbClr val="FFFFFF"/>
            </a:solidFill>
            <a:ln w="15875">
              <a:solidFill>
                <a:schemeClr val="tx1"/>
              </a:solidFill>
              <a:miter lim="800000"/>
              <a:headEnd type="none" w="sm" len="sm"/>
              <a:tailEnd type="none" w="sm" len="sm"/>
            </a:ln>
          </p:spPr>
          <p:txBody>
            <a:bodyPr anchor="ctr">
              <a:spAutoFit/>
            </a:bodyPr>
            <a:lstStyle/>
            <a:p>
              <a:endParaRPr lang="en-US"/>
            </a:p>
          </p:txBody>
        </p:sp>
        <p:cxnSp>
          <p:nvCxnSpPr>
            <p:cNvPr id="80948" name="AutoShape 62"/>
            <p:cNvCxnSpPr>
              <a:cxnSpLocks noChangeShapeType="1"/>
              <a:endCxn id="80947" idx="1"/>
            </p:cNvCxnSpPr>
            <p:nvPr/>
          </p:nvCxnSpPr>
          <p:spPr bwMode="auto">
            <a:xfrm>
              <a:off x="4876" y="2918"/>
              <a:ext cx="254" cy="13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cxnSp>
        <p:nvCxnSpPr>
          <p:cNvPr id="80919" name="AutoShape 63"/>
          <p:cNvCxnSpPr>
            <a:cxnSpLocks noChangeShapeType="1"/>
            <a:endCxn id="80949" idx="0"/>
          </p:cNvCxnSpPr>
          <p:nvPr/>
        </p:nvCxnSpPr>
        <p:spPr bwMode="auto">
          <a:xfrm>
            <a:off x="7002463" y="4637088"/>
            <a:ext cx="673100" cy="120650"/>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80920" name="Group 64"/>
          <p:cNvGrpSpPr>
            <a:grpSpLocks/>
          </p:cNvGrpSpPr>
          <p:nvPr/>
        </p:nvGrpSpPr>
        <p:grpSpPr bwMode="auto">
          <a:xfrm>
            <a:off x="7620000" y="5354638"/>
            <a:ext cx="457200" cy="587375"/>
            <a:chOff x="4711" y="2254"/>
            <a:chExt cx="713" cy="916"/>
          </a:xfrm>
        </p:grpSpPr>
        <p:sp>
          <p:nvSpPr>
            <p:cNvPr id="80926" name="Rectangle 65"/>
            <p:cNvSpPr>
              <a:spLocks noChangeArrowheads="1"/>
            </p:cNvSpPr>
            <p:nvPr/>
          </p:nvSpPr>
          <p:spPr bwMode="auto">
            <a:xfrm>
              <a:off x="5135" y="2254"/>
              <a:ext cx="289" cy="242"/>
            </a:xfrm>
            <a:prstGeom prst="rect">
              <a:avLst/>
            </a:prstGeom>
            <a:solidFill>
              <a:srgbClr val="FFFFFF"/>
            </a:solidFill>
            <a:ln w="15875">
              <a:solidFill>
                <a:schemeClr val="tx1"/>
              </a:solidFill>
              <a:miter lim="800000"/>
              <a:headEnd type="none" w="sm" len="sm"/>
              <a:tailEnd type="none" w="sm" len="sm"/>
            </a:ln>
          </p:spPr>
          <p:txBody>
            <a:bodyPr anchor="ctr">
              <a:spAutoFit/>
            </a:bodyPr>
            <a:lstStyle/>
            <a:p>
              <a:endParaRPr lang="en-US"/>
            </a:p>
          </p:txBody>
        </p:sp>
        <p:sp>
          <p:nvSpPr>
            <p:cNvPr id="80927" name="Rectangle 66"/>
            <p:cNvSpPr>
              <a:spLocks noChangeArrowheads="1"/>
            </p:cNvSpPr>
            <p:nvPr/>
          </p:nvSpPr>
          <p:spPr bwMode="auto">
            <a:xfrm>
              <a:off x="5135" y="2590"/>
              <a:ext cx="289" cy="242"/>
            </a:xfrm>
            <a:prstGeom prst="rect">
              <a:avLst/>
            </a:prstGeom>
            <a:solidFill>
              <a:srgbClr val="FFFFFF"/>
            </a:solidFill>
            <a:ln w="15875">
              <a:solidFill>
                <a:schemeClr val="tx1"/>
              </a:solidFill>
              <a:miter lim="800000"/>
              <a:headEnd type="none" w="sm" len="sm"/>
              <a:tailEnd type="none" w="sm" len="sm"/>
            </a:ln>
          </p:spPr>
          <p:txBody>
            <a:bodyPr anchor="ctr">
              <a:spAutoFit/>
            </a:bodyPr>
            <a:lstStyle/>
            <a:p>
              <a:endParaRPr lang="en-US"/>
            </a:p>
          </p:txBody>
        </p:sp>
        <p:grpSp>
          <p:nvGrpSpPr>
            <p:cNvPr id="80928" name="Group 67"/>
            <p:cNvGrpSpPr>
              <a:grpSpLocks/>
            </p:cNvGrpSpPr>
            <p:nvPr/>
          </p:nvGrpSpPr>
          <p:grpSpPr bwMode="auto">
            <a:xfrm>
              <a:off x="4711" y="2405"/>
              <a:ext cx="233" cy="619"/>
              <a:chOff x="1296" y="1680"/>
              <a:chExt cx="144" cy="384"/>
            </a:xfrm>
          </p:grpSpPr>
          <p:sp>
            <p:nvSpPr>
              <p:cNvPr id="80936" name="Rectangle 68"/>
              <p:cNvSpPr>
                <a:spLocks noChangeArrowheads="1"/>
              </p:cNvSpPr>
              <p:nvPr/>
            </p:nvSpPr>
            <p:spPr bwMode="auto">
              <a:xfrm>
                <a:off x="1296" y="1680"/>
                <a:ext cx="144" cy="384"/>
              </a:xfrm>
              <a:prstGeom prst="rect">
                <a:avLst/>
              </a:prstGeom>
              <a:solidFill>
                <a:srgbClr val="FFFFFF"/>
              </a:solidFill>
              <a:ln w="15875">
                <a:solidFill>
                  <a:schemeClr val="tx1"/>
                </a:solidFill>
                <a:miter lim="800000"/>
                <a:headEnd type="none" w="sm" len="sm"/>
                <a:tailEnd type="none" w="sm" len="sm"/>
              </a:ln>
            </p:spPr>
            <p:txBody>
              <a:bodyPr anchor="ctr">
                <a:spAutoFit/>
              </a:bodyPr>
              <a:lstStyle/>
              <a:p>
                <a:endParaRPr lang="en-US"/>
              </a:p>
            </p:txBody>
          </p:sp>
          <p:sp>
            <p:nvSpPr>
              <p:cNvPr id="80937" name="Line 69"/>
              <p:cNvSpPr>
                <a:spLocks noChangeShapeType="1"/>
              </p:cNvSpPr>
              <p:nvPr/>
            </p:nvSpPr>
            <p:spPr bwMode="auto">
              <a:xfrm>
                <a:off x="1296" y="1808"/>
                <a:ext cx="144" cy="0"/>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sp>
            <p:nvSpPr>
              <p:cNvPr id="80938" name="Line 70"/>
              <p:cNvSpPr>
                <a:spLocks noChangeShapeType="1"/>
              </p:cNvSpPr>
              <p:nvPr/>
            </p:nvSpPr>
            <p:spPr bwMode="auto">
              <a:xfrm>
                <a:off x="1296" y="1936"/>
                <a:ext cx="144" cy="0"/>
              </a:xfrm>
              <a:prstGeom prst="line">
                <a:avLst/>
              </a:prstGeom>
              <a:noFill/>
              <a:ln w="15875">
                <a:solidFill>
                  <a:schemeClr val="tx1"/>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p>
            </p:txBody>
          </p:sp>
        </p:grpSp>
        <p:sp>
          <p:nvSpPr>
            <p:cNvPr id="80929" name="Oval 71"/>
            <p:cNvSpPr>
              <a:spLocks noChangeArrowheads="1"/>
            </p:cNvSpPr>
            <p:nvPr/>
          </p:nvSpPr>
          <p:spPr bwMode="auto">
            <a:xfrm>
              <a:off x="4788" y="2482"/>
              <a:ext cx="78" cy="77"/>
            </a:xfrm>
            <a:prstGeom prst="ellipse">
              <a:avLst/>
            </a:prstGeom>
            <a:solidFill>
              <a:srgbClr val="00CCFF"/>
            </a:solidFill>
            <a:ln w="15875">
              <a:solidFill>
                <a:schemeClr val="tx1"/>
              </a:solidFill>
              <a:round/>
              <a:headEnd type="none" w="sm" len="sm"/>
              <a:tailEnd type="none" w="sm" len="sm"/>
            </a:ln>
          </p:spPr>
          <p:txBody>
            <a:bodyPr wrap="none" anchor="ctr">
              <a:spAutoFit/>
            </a:bodyPr>
            <a:lstStyle/>
            <a:p>
              <a:endParaRPr lang="en-US"/>
            </a:p>
          </p:txBody>
        </p:sp>
        <p:sp>
          <p:nvSpPr>
            <p:cNvPr id="80930" name="Oval 72"/>
            <p:cNvSpPr>
              <a:spLocks noChangeArrowheads="1"/>
            </p:cNvSpPr>
            <p:nvPr/>
          </p:nvSpPr>
          <p:spPr bwMode="auto">
            <a:xfrm>
              <a:off x="4788" y="2662"/>
              <a:ext cx="78" cy="78"/>
            </a:xfrm>
            <a:prstGeom prst="ellipse">
              <a:avLst/>
            </a:prstGeom>
            <a:solidFill>
              <a:srgbClr val="0000FF"/>
            </a:solidFill>
            <a:ln w="15875">
              <a:solidFill>
                <a:schemeClr val="tx1"/>
              </a:solidFill>
              <a:round/>
              <a:headEnd type="none" w="sm" len="sm"/>
              <a:tailEnd type="none" w="sm" len="sm"/>
            </a:ln>
          </p:spPr>
          <p:txBody>
            <a:bodyPr wrap="none" anchor="ctr">
              <a:spAutoFit/>
            </a:bodyPr>
            <a:lstStyle/>
            <a:p>
              <a:endParaRPr lang="en-US"/>
            </a:p>
          </p:txBody>
        </p:sp>
        <p:sp>
          <p:nvSpPr>
            <p:cNvPr id="80931" name="Oval 73"/>
            <p:cNvSpPr>
              <a:spLocks noChangeArrowheads="1"/>
            </p:cNvSpPr>
            <p:nvPr/>
          </p:nvSpPr>
          <p:spPr bwMode="auto">
            <a:xfrm>
              <a:off x="4797" y="2862"/>
              <a:ext cx="77" cy="77"/>
            </a:xfrm>
            <a:prstGeom prst="ellipse">
              <a:avLst/>
            </a:prstGeom>
            <a:solidFill>
              <a:srgbClr val="33CCCC"/>
            </a:solidFill>
            <a:ln w="15875">
              <a:solidFill>
                <a:schemeClr val="tx1"/>
              </a:solidFill>
              <a:round/>
              <a:headEnd type="none" w="sm" len="sm"/>
              <a:tailEnd type="none" w="sm" len="sm"/>
            </a:ln>
          </p:spPr>
          <p:txBody>
            <a:bodyPr wrap="none" anchor="ctr">
              <a:spAutoFit/>
            </a:bodyPr>
            <a:lstStyle/>
            <a:p>
              <a:endParaRPr lang="en-US"/>
            </a:p>
          </p:txBody>
        </p:sp>
        <p:cxnSp>
          <p:nvCxnSpPr>
            <p:cNvPr id="80932" name="AutoShape 74"/>
            <p:cNvCxnSpPr>
              <a:cxnSpLocks noChangeShapeType="1"/>
              <a:stCxn id="80930" idx="6"/>
              <a:endCxn id="80927" idx="1"/>
            </p:cNvCxnSpPr>
            <p:nvPr/>
          </p:nvCxnSpPr>
          <p:spPr bwMode="auto">
            <a:xfrm>
              <a:off x="4871" y="2701"/>
              <a:ext cx="259" cy="10"/>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80933" name="AutoShape 75"/>
            <p:cNvCxnSpPr>
              <a:cxnSpLocks noChangeShapeType="1"/>
              <a:stCxn id="80929" idx="6"/>
              <a:endCxn id="80926" idx="1"/>
            </p:cNvCxnSpPr>
            <p:nvPr/>
          </p:nvCxnSpPr>
          <p:spPr bwMode="auto">
            <a:xfrm flipV="1">
              <a:off x="4871" y="2375"/>
              <a:ext cx="259" cy="146"/>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0934" name="Rectangle 76"/>
            <p:cNvSpPr>
              <a:spLocks noChangeArrowheads="1"/>
            </p:cNvSpPr>
            <p:nvPr/>
          </p:nvSpPr>
          <p:spPr bwMode="auto">
            <a:xfrm>
              <a:off x="5135" y="2928"/>
              <a:ext cx="289" cy="242"/>
            </a:xfrm>
            <a:prstGeom prst="rect">
              <a:avLst/>
            </a:prstGeom>
            <a:solidFill>
              <a:srgbClr val="FFFFFF"/>
            </a:solidFill>
            <a:ln w="15875">
              <a:solidFill>
                <a:schemeClr val="tx1"/>
              </a:solidFill>
              <a:miter lim="800000"/>
              <a:headEnd type="none" w="sm" len="sm"/>
              <a:tailEnd type="none" w="sm" len="sm"/>
            </a:ln>
          </p:spPr>
          <p:txBody>
            <a:bodyPr anchor="ctr">
              <a:spAutoFit/>
            </a:bodyPr>
            <a:lstStyle/>
            <a:p>
              <a:endParaRPr lang="en-US"/>
            </a:p>
          </p:txBody>
        </p:sp>
        <p:cxnSp>
          <p:nvCxnSpPr>
            <p:cNvPr id="80935" name="AutoShape 77"/>
            <p:cNvCxnSpPr>
              <a:cxnSpLocks noChangeShapeType="1"/>
              <a:endCxn id="80934" idx="1"/>
            </p:cNvCxnSpPr>
            <p:nvPr/>
          </p:nvCxnSpPr>
          <p:spPr bwMode="auto">
            <a:xfrm>
              <a:off x="4876" y="2918"/>
              <a:ext cx="254" cy="13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cxnSp>
        <p:nvCxnSpPr>
          <p:cNvPr id="80921" name="AutoShape 78"/>
          <p:cNvCxnSpPr>
            <a:cxnSpLocks noChangeShapeType="1"/>
            <a:endCxn id="80936" idx="0"/>
          </p:cNvCxnSpPr>
          <p:nvPr/>
        </p:nvCxnSpPr>
        <p:spPr bwMode="auto">
          <a:xfrm>
            <a:off x="7002463" y="4832350"/>
            <a:ext cx="692150" cy="611188"/>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80922" name="Rectangle 79"/>
          <p:cNvSpPr>
            <a:spLocks noChangeArrowheads="1"/>
          </p:cNvSpPr>
          <p:nvPr/>
        </p:nvSpPr>
        <p:spPr bwMode="auto">
          <a:xfrm>
            <a:off x="228600" y="1828800"/>
            <a:ext cx="4476750" cy="226215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p>
            <a:r>
              <a:rPr lang="en-US" sz="2000" u="sng" dirty="0">
                <a:solidFill>
                  <a:srgbClr val="003367"/>
                </a:solidFill>
              </a:rPr>
              <a:t>Classical Unix file systems</a:t>
            </a:r>
          </a:p>
          <a:p>
            <a:pPr>
              <a:spcBef>
                <a:spcPct val="35000"/>
              </a:spcBef>
            </a:pPr>
            <a:r>
              <a:rPr lang="en-US" sz="2000" dirty="0" err="1">
                <a:solidFill>
                  <a:srgbClr val="003367"/>
                </a:solidFill>
              </a:rPr>
              <a:t>inode</a:t>
            </a:r>
            <a:r>
              <a:rPr lang="en-US" sz="2000" dirty="0">
                <a:solidFill>
                  <a:srgbClr val="003367"/>
                </a:solidFill>
              </a:rPr>
              <a:t> == 128 bytes</a:t>
            </a:r>
          </a:p>
          <a:p>
            <a:pPr>
              <a:spcBef>
                <a:spcPct val="35000"/>
              </a:spcBef>
            </a:pPr>
            <a:r>
              <a:rPr lang="en-US" sz="2000" dirty="0">
                <a:solidFill>
                  <a:srgbClr val="003367"/>
                </a:solidFill>
              </a:rPr>
              <a:t>Each </a:t>
            </a:r>
            <a:r>
              <a:rPr lang="en-US" sz="2000" dirty="0" err="1">
                <a:solidFill>
                  <a:srgbClr val="003367"/>
                </a:solidFill>
              </a:rPr>
              <a:t>inode</a:t>
            </a:r>
            <a:r>
              <a:rPr lang="en-US" sz="2000" dirty="0">
                <a:solidFill>
                  <a:srgbClr val="003367"/>
                </a:solidFill>
              </a:rPr>
              <a:t> has 68 bytes of attributes and 15 block map entries that are the root of a tree-structured block map.</a:t>
            </a:r>
          </a:p>
          <a:p>
            <a:pPr eaLnBrk="0" hangingPunct="0">
              <a:lnSpc>
                <a:spcPct val="80000"/>
              </a:lnSpc>
              <a:spcBef>
                <a:spcPct val="50000"/>
              </a:spcBef>
            </a:pPr>
            <a:endParaRPr lang="en-US" sz="2000" dirty="0">
              <a:solidFill>
                <a:srgbClr val="003367"/>
              </a:solidFill>
              <a:latin typeface="Times New Roman" charset="0"/>
            </a:endParaRPr>
          </a:p>
        </p:txBody>
      </p:sp>
      <p:sp>
        <p:nvSpPr>
          <p:cNvPr id="80923" name="Rectangle 80"/>
          <p:cNvSpPr>
            <a:spLocks noChangeArrowheads="1"/>
          </p:cNvSpPr>
          <p:nvPr/>
        </p:nvSpPr>
        <p:spPr bwMode="auto">
          <a:xfrm>
            <a:off x="4343400" y="2065338"/>
            <a:ext cx="1524000" cy="1016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p>
            <a:pPr algn="ctr"/>
            <a:r>
              <a:rPr lang="en-US" sz="2000" b="1"/>
              <a:t>direct</a:t>
            </a:r>
          </a:p>
          <a:p>
            <a:pPr algn="ctr"/>
            <a:r>
              <a:rPr lang="en-US" sz="2000" b="1"/>
              <a:t>block</a:t>
            </a:r>
          </a:p>
          <a:p>
            <a:pPr algn="ctr"/>
            <a:r>
              <a:rPr lang="en-US" sz="2000" b="1"/>
              <a:t>map</a:t>
            </a:r>
          </a:p>
        </p:txBody>
      </p:sp>
      <p:sp>
        <p:nvSpPr>
          <p:cNvPr id="78" name="Text Box 24"/>
          <p:cNvSpPr txBox="1">
            <a:spLocks noChangeArrowheads="1"/>
          </p:cNvSpPr>
          <p:nvPr/>
        </p:nvSpPr>
        <p:spPr bwMode="auto">
          <a:xfrm>
            <a:off x="6694488" y="5334000"/>
            <a:ext cx="925512" cy="584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ctr">
              <a:defRPr/>
            </a:pPr>
            <a:r>
              <a:rPr lang="en-US" sz="1600" b="1" dirty="0">
                <a:latin typeface="+mn-lt"/>
              </a:rPr>
              <a:t>indirect</a:t>
            </a:r>
          </a:p>
          <a:p>
            <a:pPr algn="ctr">
              <a:defRPr/>
            </a:pPr>
            <a:r>
              <a:rPr lang="en-US" sz="1600" b="1" dirty="0">
                <a:latin typeface="+mn-lt"/>
              </a:rPr>
              <a:t>blocks</a:t>
            </a:r>
          </a:p>
        </p:txBody>
      </p:sp>
      <p:sp>
        <p:nvSpPr>
          <p:cNvPr id="80925" name="TextBox 1"/>
          <p:cNvSpPr txBox="1">
            <a:spLocks noChangeArrowheads="1"/>
          </p:cNvSpPr>
          <p:nvPr/>
        </p:nvSpPr>
        <p:spPr bwMode="auto">
          <a:xfrm>
            <a:off x="288925" y="6400800"/>
            <a:ext cx="5197475"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1800">
                <a:solidFill>
                  <a:schemeClr val="bg2"/>
                </a:solidFill>
              </a:rPr>
              <a:t>The numbers on this slide are for illustration only.</a:t>
            </a:r>
          </a:p>
        </p:txBody>
      </p:sp>
    </p:spTree>
    <p:extLst>
      <p:ext uri="{BB962C8B-B14F-4D97-AF65-F5344CB8AC3E}">
        <p14:creationId xmlns:p14="http://schemas.microsoft.com/office/powerpoint/2010/main" val="3214513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1" name="Title 2"/>
          <p:cNvSpPr>
            <a:spLocks noGrp="1"/>
          </p:cNvSpPr>
          <p:nvPr>
            <p:ph type="title"/>
          </p:nvPr>
        </p:nvSpPr>
        <p:spPr/>
        <p:txBody>
          <a:bodyPr/>
          <a:lstStyle/>
          <a:p>
            <a:r>
              <a:rPr lang="en-US">
                <a:latin typeface="Arial" charset="0"/>
                <a:ea typeface="ＭＳ Ｐゴシック" charset="0"/>
              </a:rPr>
              <a:t>Skewed tree block maps</a:t>
            </a:r>
          </a:p>
        </p:txBody>
      </p:sp>
      <p:sp>
        <p:nvSpPr>
          <p:cNvPr id="81922" name="Content Placeholder 3"/>
          <p:cNvSpPr>
            <a:spLocks noGrp="1"/>
          </p:cNvSpPr>
          <p:nvPr>
            <p:ph idx="1"/>
          </p:nvPr>
        </p:nvSpPr>
        <p:spPr>
          <a:xfrm>
            <a:off x="457200" y="1447800"/>
            <a:ext cx="8226425" cy="4111625"/>
          </a:xfrm>
        </p:spPr>
        <p:txBody>
          <a:bodyPr/>
          <a:lstStyle/>
          <a:p>
            <a:r>
              <a:rPr lang="en-US" dirty="0" err="1">
                <a:latin typeface="Arial" charset="0"/>
                <a:ea typeface="ＭＳ Ｐゴシック" charset="0"/>
              </a:rPr>
              <a:t>Inodes</a:t>
            </a:r>
            <a:r>
              <a:rPr lang="en-US" dirty="0">
                <a:latin typeface="Arial" charset="0"/>
                <a:ea typeface="ＭＳ Ｐゴシック" charset="0"/>
              </a:rPr>
              <a:t> are the root of a tree-structured block map.</a:t>
            </a:r>
          </a:p>
          <a:p>
            <a:pPr lvl="1"/>
            <a:r>
              <a:rPr lang="en-US" dirty="0">
                <a:latin typeface="Arial" charset="0"/>
                <a:ea typeface="ＭＳ Ｐゴシック" charset="0"/>
              </a:rPr>
              <a:t>Like hierarchical page tables, </a:t>
            </a:r>
            <a:r>
              <a:rPr lang="en-US" b="1" dirty="0">
                <a:latin typeface="Arial" charset="0"/>
                <a:ea typeface="ＭＳ Ｐゴシック" charset="0"/>
              </a:rPr>
              <a:t>but</a:t>
            </a:r>
          </a:p>
          <a:p>
            <a:r>
              <a:rPr lang="en-US" dirty="0">
                <a:latin typeface="Arial" charset="0"/>
                <a:ea typeface="ＭＳ Ｐゴシック" charset="0"/>
              </a:rPr>
              <a:t>These maps are </a:t>
            </a:r>
            <a:r>
              <a:rPr lang="en-US" dirty="0">
                <a:solidFill>
                  <a:srgbClr val="800000"/>
                </a:solidFill>
                <a:latin typeface="Arial" charset="0"/>
                <a:ea typeface="ＭＳ Ｐゴシック" charset="0"/>
              </a:rPr>
              <a:t>skewed</a:t>
            </a:r>
            <a:r>
              <a:rPr lang="en-US" dirty="0">
                <a:latin typeface="Arial" charset="0"/>
                <a:ea typeface="ＭＳ Ｐゴシック" charset="0"/>
              </a:rPr>
              <a:t>.</a:t>
            </a:r>
          </a:p>
          <a:p>
            <a:pPr lvl="1"/>
            <a:r>
              <a:rPr lang="en-US" dirty="0">
                <a:latin typeface="Arial" charset="0"/>
                <a:ea typeface="ＭＳ Ｐゴシック" charset="0"/>
              </a:rPr>
              <a:t>Low branching factor at the root.</a:t>
            </a:r>
          </a:p>
          <a:p>
            <a:pPr lvl="1"/>
            <a:r>
              <a:rPr lang="en-US" dirty="0">
                <a:latin typeface="Arial" charset="0"/>
                <a:ea typeface="ＭＳ Ｐゴシック" charset="0"/>
              </a:rPr>
              <a:t>“The further you go, the bushier they get.”</a:t>
            </a:r>
          </a:p>
          <a:p>
            <a:pPr lvl="1"/>
            <a:r>
              <a:rPr lang="en-US" dirty="0">
                <a:latin typeface="Arial" charset="0"/>
                <a:ea typeface="ＭＳ Ｐゴシック" charset="0"/>
              </a:rPr>
              <a:t>Small files are cheap: just need the </a:t>
            </a:r>
            <a:r>
              <a:rPr lang="en-US" dirty="0" err="1">
                <a:latin typeface="Arial" charset="0"/>
                <a:ea typeface="ＭＳ Ｐゴシック" charset="0"/>
              </a:rPr>
              <a:t>inode</a:t>
            </a:r>
            <a:r>
              <a:rPr lang="en-US" dirty="0">
                <a:latin typeface="Arial" charset="0"/>
                <a:ea typeface="ＭＳ Ｐゴシック" charset="0"/>
              </a:rPr>
              <a:t> to map it.</a:t>
            </a:r>
          </a:p>
          <a:p>
            <a:pPr lvl="1"/>
            <a:r>
              <a:rPr lang="en-US" dirty="0">
                <a:latin typeface="Arial" charset="0"/>
                <a:ea typeface="ＭＳ Ｐゴシック" charset="0"/>
              </a:rPr>
              <a:t>…and most files are small.</a:t>
            </a:r>
          </a:p>
          <a:p>
            <a:r>
              <a:rPr lang="en-US" dirty="0">
                <a:latin typeface="Arial" charset="0"/>
                <a:ea typeface="ＭＳ Ｐゴシック" charset="0"/>
              </a:rPr>
              <a:t>Use </a:t>
            </a:r>
            <a:r>
              <a:rPr lang="en-US" b="1" dirty="0">
                <a:solidFill>
                  <a:srgbClr val="800000"/>
                </a:solidFill>
                <a:latin typeface="Arial" charset="0"/>
                <a:ea typeface="ＭＳ Ｐゴシック" charset="0"/>
              </a:rPr>
              <a:t>indirect blocks </a:t>
            </a:r>
            <a:r>
              <a:rPr lang="en-US" dirty="0">
                <a:latin typeface="Arial" charset="0"/>
                <a:ea typeface="ＭＳ Ｐゴシック" charset="0"/>
              </a:rPr>
              <a:t>for large files.</a:t>
            </a:r>
          </a:p>
          <a:p>
            <a:pPr lvl="1"/>
            <a:r>
              <a:rPr lang="en-US" dirty="0">
                <a:latin typeface="Arial" charset="0"/>
                <a:ea typeface="ＭＳ Ｐゴシック" charset="0"/>
              </a:rPr>
              <a:t>Requires another fetch for another level of map block</a:t>
            </a:r>
          </a:p>
          <a:p>
            <a:pPr lvl="1"/>
            <a:r>
              <a:rPr lang="en-US" dirty="0">
                <a:latin typeface="Arial" charset="0"/>
                <a:ea typeface="ＭＳ Ｐゴシック" charset="0"/>
              </a:rPr>
              <a:t>But the shift to a high branching factor covers most large files.</a:t>
            </a:r>
          </a:p>
          <a:p>
            <a:r>
              <a:rPr lang="en-US" b="1" dirty="0">
                <a:solidFill>
                  <a:srgbClr val="800000"/>
                </a:solidFill>
                <a:latin typeface="Arial" charset="0"/>
                <a:ea typeface="ＭＳ Ｐゴシック" charset="0"/>
              </a:rPr>
              <a:t>Double indirect blocks</a:t>
            </a:r>
            <a:r>
              <a:rPr lang="en-US" dirty="0">
                <a:latin typeface="Arial" charset="0"/>
                <a:ea typeface="ＭＳ Ｐゴシック" charset="0"/>
              </a:rPr>
              <a:t> allow very large files.</a:t>
            </a:r>
          </a:p>
          <a:p>
            <a:pPr lvl="1"/>
            <a:endParaRPr lang="en-US" dirty="0">
              <a:latin typeface="Arial" charset="0"/>
              <a:ea typeface="ＭＳ Ｐゴシック" charset="0"/>
            </a:endParaRPr>
          </a:p>
        </p:txBody>
      </p:sp>
    </p:spTree>
    <p:extLst>
      <p:ext uri="{BB962C8B-B14F-4D97-AF65-F5344CB8AC3E}">
        <p14:creationId xmlns:p14="http://schemas.microsoft.com/office/powerpoint/2010/main" val="106072367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6200" y="152400"/>
            <a:ext cx="8915400" cy="6986530"/>
          </a:xfrm>
          <a:prstGeom prst="rect">
            <a:avLst/>
          </a:prstGeom>
        </p:spPr>
        <p:txBody>
          <a:bodyPr wrap="square">
            <a:spAutoFit/>
          </a:bodyPr>
          <a:lstStyle/>
          <a:p>
            <a:r>
              <a:rPr lang="en-US" sz="1600" b="1" dirty="0"/>
              <a:t>Q: </a:t>
            </a:r>
            <a:r>
              <a:rPr lang="en-US" sz="1600" dirty="0"/>
              <a:t>Can you characterize the difference between page table maps and </a:t>
            </a:r>
            <a:r>
              <a:rPr lang="en-US" sz="1600" dirty="0" err="1"/>
              <a:t>inode</a:t>
            </a:r>
            <a:r>
              <a:rPr lang="en-US" sz="1600" dirty="0"/>
              <a:t> maps?</a:t>
            </a:r>
          </a:p>
          <a:p>
            <a:endParaRPr lang="en-US" sz="1600" dirty="0"/>
          </a:p>
          <a:p>
            <a:r>
              <a:rPr lang="en-US" sz="1600" b="1" dirty="0"/>
              <a:t>A: </a:t>
            </a:r>
            <a:r>
              <a:rPr lang="en-US" sz="1600" dirty="0"/>
              <a:t>Page tables and </a:t>
            </a:r>
            <a:r>
              <a:rPr lang="en-US" sz="1600" dirty="0" err="1"/>
              <a:t>inode</a:t>
            </a:r>
            <a:r>
              <a:rPr lang="en-US" sz="1600" dirty="0"/>
              <a:t> maps are similar in that they are both block maps for locating data given block offsets in a logical storage object.  A VAS is a logical storage object: a space of sequentially numbered pages/blocks that could be stored anywhere in memory.   A file is a logical storage object: a space of sequentially numbered blocks that could be stored anywhere on disk.</a:t>
            </a:r>
          </a:p>
          <a:p>
            <a:endParaRPr lang="en-US" sz="1600" dirty="0"/>
          </a:p>
          <a:p>
            <a:r>
              <a:rPr lang="en-US" sz="1600" dirty="0"/>
              <a:t>Both kinds of logical storage objects can be large, and both kinds can be sparse.  And, no surprise, the data structures they use are almost identical: a tree-structured map.  There are some differences too, and you should understand why they exist.</a:t>
            </a:r>
          </a:p>
          <a:p>
            <a:r>
              <a:rPr lang="en-US" sz="1600" dirty="0"/>
              <a:t> </a:t>
            </a:r>
          </a:p>
          <a:p>
            <a:r>
              <a:rPr lang="en-US" sz="1600" dirty="0"/>
              <a:t>One key difference: the </a:t>
            </a:r>
            <a:r>
              <a:rPr lang="en-US" sz="1600" b="1" dirty="0"/>
              <a:t>pointers in an </a:t>
            </a:r>
            <a:r>
              <a:rPr lang="en-US" sz="1600" b="1" dirty="0" err="1"/>
              <a:t>inode</a:t>
            </a:r>
            <a:r>
              <a:rPr lang="en-US" sz="1600" b="1" dirty="0"/>
              <a:t> block map are disk addresses</a:t>
            </a:r>
            <a:r>
              <a:rPr lang="en-US" sz="1600" dirty="0"/>
              <a:t>.  The map exists to find data on “disk”.  Note: that is true for all of the file system metadata structures.   File system code must read the metadata structures from disk into memory in order to find and access files, and then modify the metadata and write it back as files are created and destroyed and shrink and grow, to keep track of files and their names, locations, and properties.</a:t>
            </a:r>
          </a:p>
          <a:p>
            <a:endParaRPr lang="en-US" sz="1600" dirty="0"/>
          </a:p>
          <a:p>
            <a:r>
              <a:rPr lang="en-US" sz="1600" dirty="0"/>
              <a:t>In contrast, the pointers in a page table are "physical" memory addresses.  The map exists to find data in memory.</a:t>
            </a:r>
          </a:p>
          <a:p>
            <a:endParaRPr lang="en-US" sz="1600" dirty="0"/>
          </a:p>
          <a:p>
            <a:r>
              <a:rPr lang="en-US" sz="1600" dirty="0" err="1"/>
              <a:t>Inode</a:t>
            </a:r>
            <a:r>
              <a:rPr lang="en-US" sz="1600" dirty="0"/>
              <a:t> block maps are “skewed” because they are optimized for small files and dense files.  Most files are written sequentially (they are “dense” with no “holes”), and most files are small.  For small files the </a:t>
            </a:r>
            <a:r>
              <a:rPr lang="en-US" sz="1600" dirty="0" err="1"/>
              <a:t>inode</a:t>
            </a:r>
            <a:r>
              <a:rPr lang="en-US" sz="1600" dirty="0"/>
              <a:t> map is very compact, yet it can grow (by adding indirect blocks) as the file grows.  Page tables are optimized for sparseness of VAS: a VAS is a collection of segments that may be widely separated, with empty regions (“holes”) between them.  The tree structure is compact because we don’t need to allocate maps for the holes: just leave the branch empty.</a:t>
            </a:r>
          </a:p>
          <a:p>
            <a:endParaRPr lang="en-US" sz="1600" dirty="0"/>
          </a:p>
        </p:txBody>
      </p:sp>
    </p:spTree>
    <p:extLst>
      <p:ext uri="{BB962C8B-B14F-4D97-AF65-F5344CB8AC3E}">
        <p14:creationId xmlns:p14="http://schemas.microsoft.com/office/powerpoint/2010/main" val="34575152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49" name="Title 1"/>
          <p:cNvSpPr>
            <a:spLocks noGrp="1"/>
          </p:cNvSpPr>
          <p:nvPr>
            <p:ph type="title"/>
          </p:nvPr>
        </p:nvSpPr>
        <p:spPr/>
        <p:txBody>
          <a:bodyPr/>
          <a:lstStyle/>
          <a:p>
            <a:r>
              <a:rPr lang="en-US" dirty="0">
                <a:latin typeface="Arial" charset="0"/>
                <a:ea typeface="ＭＳ Ｐゴシック" charset="0"/>
              </a:rPr>
              <a:t>Directories</a:t>
            </a:r>
          </a:p>
        </p:txBody>
      </p:sp>
      <p:grpSp>
        <p:nvGrpSpPr>
          <p:cNvPr id="181250" name="Group 3"/>
          <p:cNvGrpSpPr>
            <a:grpSpLocks/>
          </p:cNvGrpSpPr>
          <p:nvPr/>
        </p:nvGrpSpPr>
        <p:grpSpPr bwMode="auto">
          <a:xfrm>
            <a:off x="2709863" y="3416300"/>
            <a:ext cx="892175" cy="1211263"/>
            <a:chOff x="3550" y="1765"/>
            <a:chExt cx="397" cy="539"/>
          </a:xfrm>
        </p:grpSpPr>
        <p:grpSp>
          <p:nvGrpSpPr>
            <p:cNvPr id="181289" name="Group 4"/>
            <p:cNvGrpSpPr>
              <a:grpSpLocks/>
            </p:cNvGrpSpPr>
            <p:nvPr/>
          </p:nvGrpSpPr>
          <p:grpSpPr bwMode="auto">
            <a:xfrm>
              <a:off x="3552" y="1805"/>
              <a:ext cx="384" cy="499"/>
              <a:chOff x="1296" y="1680"/>
              <a:chExt cx="144" cy="384"/>
            </a:xfrm>
          </p:grpSpPr>
          <p:sp>
            <p:nvSpPr>
              <p:cNvPr id="181293" name="Rectangle 5"/>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1294" name="Line 6"/>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defTabSz="455613"/>
                <a:endParaRPr lang="en-US">
                  <a:solidFill>
                    <a:prstClr val="white"/>
                  </a:solidFill>
                </a:endParaRPr>
              </a:p>
            </p:txBody>
          </p:sp>
          <p:sp>
            <p:nvSpPr>
              <p:cNvPr id="181295" name="Line 7"/>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defTabSz="455613"/>
                <a:endParaRPr lang="en-US">
                  <a:solidFill>
                    <a:prstClr val="white"/>
                  </a:solidFill>
                </a:endParaRPr>
              </a:p>
            </p:txBody>
          </p:sp>
        </p:grpSp>
        <p:sp>
          <p:nvSpPr>
            <p:cNvPr id="181290" name="Text Box 8"/>
            <p:cNvSpPr txBox="1">
              <a:spLocks noChangeArrowheads="1"/>
            </p:cNvSpPr>
            <p:nvPr/>
          </p:nvSpPr>
          <p:spPr bwMode="auto">
            <a:xfrm>
              <a:off x="3658" y="1765"/>
              <a:ext cx="133"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800">
                  <a:solidFill>
                    <a:srgbClr val="000000"/>
                  </a:solidFill>
                  <a:latin typeface="Times New Roman" charset="0"/>
                </a:rPr>
                <a:t>0</a:t>
              </a:r>
            </a:p>
          </p:txBody>
        </p:sp>
        <p:sp>
          <p:nvSpPr>
            <p:cNvPr id="181291" name="Text Box 9"/>
            <p:cNvSpPr txBox="1">
              <a:spLocks noChangeArrowheads="1"/>
            </p:cNvSpPr>
            <p:nvPr/>
          </p:nvSpPr>
          <p:spPr bwMode="auto">
            <a:xfrm>
              <a:off x="3552" y="1938"/>
              <a:ext cx="395"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800">
                  <a:solidFill>
                    <a:srgbClr val="000000"/>
                  </a:solidFill>
                  <a:latin typeface="Times New Roman" charset="0"/>
                </a:rPr>
                <a:t>rain: 32</a:t>
              </a:r>
            </a:p>
          </p:txBody>
        </p:sp>
        <p:sp>
          <p:nvSpPr>
            <p:cNvPr id="181292" name="Text Box 10"/>
            <p:cNvSpPr txBox="1">
              <a:spLocks noChangeArrowheads="1"/>
            </p:cNvSpPr>
            <p:nvPr/>
          </p:nvSpPr>
          <p:spPr bwMode="auto">
            <a:xfrm>
              <a:off x="3550" y="2098"/>
              <a:ext cx="389"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800">
                  <a:solidFill>
                    <a:srgbClr val="000000"/>
                  </a:solidFill>
                  <a:latin typeface="Times New Roman" charset="0"/>
                </a:rPr>
                <a:t>hail: 48</a:t>
              </a:r>
            </a:p>
          </p:txBody>
        </p:sp>
      </p:grpSp>
      <p:grpSp>
        <p:nvGrpSpPr>
          <p:cNvPr id="181251" name="Group 11"/>
          <p:cNvGrpSpPr>
            <a:grpSpLocks/>
          </p:cNvGrpSpPr>
          <p:nvPr/>
        </p:nvGrpSpPr>
        <p:grpSpPr bwMode="auto">
          <a:xfrm>
            <a:off x="3711575" y="2286000"/>
            <a:ext cx="1016000" cy="1182688"/>
            <a:chOff x="4238" y="1605"/>
            <a:chExt cx="452" cy="526"/>
          </a:xfrm>
        </p:grpSpPr>
        <p:grpSp>
          <p:nvGrpSpPr>
            <p:cNvPr id="181282" name="Group 12"/>
            <p:cNvGrpSpPr>
              <a:grpSpLocks/>
            </p:cNvGrpSpPr>
            <p:nvPr/>
          </p:nvGrpSpPr>
          <p:grpSpPr bwMode="auto">
            <a:xfrm>
              <a:off x="4277" y="1632"/>
              <a:ext cx="384" cy="499"/>
              <a:chOff x="1296" y="1680"/>
              <a:chExt cx="144" cy="384"/>
            </a:xfrm>
          </p:grpSpPr>
          <p:sp>
            <p:nvSpPr>
              <p:cNvPr id="181286" name="Rectangle 13"/>
              <p:cNvSpPr>
                <a:spLocks noChangeArrowheads="1"/>
              </p:cNvSpPr>
              <p:nvPr/>
            </p:nvSpPr>
            <p:spPr bwMode="auto">
              <a:xfrm>
                <a:off x="1296" y="1680"/>
                <a:ext cx="144" cy="384"/>
              </a:xfrm>
              <a:prstGeom prst="rect">
                <a:avLst/>
              </a:prstGeom>
              <a:solidFill>
                <a:srgbClr val="FFFFFF"/>
              </a:solidFill>
              <a:ln w="15875">
                <a:solidFill>
                  <a:srgbClr val="00CCFF"/>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1287" name="Line 14"/>
              <p:cNvSpPr>
                <a:spLocks noChangeShapeType="1"/>
              </p:cNvSpPr>
              <p:nvPr/>
            </p:nvSpPr>
            <p:spPr bwMode="auto">
              <a:xfrm>
                <a:off x="1296" y="1808"/>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defTabSz="455613"/>
                <a:endParaRPr lang="en-US">
                  <a:solidFill>
                    <a:prstClr val="white"/>
                  </a:solidFill>
                </a:endParaRPr>
              </a:p>
            </p:txBody>
          </p:sp>
          <p:sp>
            <p:nvSpPr>
              <p:cNvPr id="181288" name="Line 15"/>
              <p:cNvSpPr>
                <a:spLocks noChangeShapeType="1"/>
              </p:cNvSpPr>
              <p:nvPr/>
            </p:nvSpPr>
            <p:spPr bwMode="auto">
              <a:xfrm>
                <a:off x="1296" y="1936"/>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defTabSz="455613"/>
                <a:endParaRPr lang="en-US">
                  <a:solidFill>
                    <a:prstClr val="white"/>
                  </a:solidFill>
                </a:endParaRPr>
              </a:p>
            </p:txBody>
          </p:sp>
        </p:grpSp>
        <p:sp>
          <p:nvSpPr>
            <p:cNvPr id="181283" name="Text Box 16"/>
            <p:cNvSpPr txBox="1">
              <a:spLocks noChangeArrowheads="1"/>
            </p:cNvSpPr>
            <p:nvPr/>
          </p:nvSpPr>
          <p:spPr bwMode="auto">
            <a:xfrm>
              <a:off x="4383" y="1749"/>
              <a:ext cx="133"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800">
                  <a:solidFill>
                    <a:srgbClr val="000000"/>
                  </a:solidFill>
                  <a:latin typeface="Times New Roman" charset="0"/>
                </a:rPr>
                <a:t>0</a:t>
              </a:r>
            </a:p>
          </p:txBody>
        </p:sp>
        <p:sp>
          <p:nvSpPr>
            <p:cNvPr id="181284" name="Text Box 17"/>
            <p:cNvSpPr txBox="1">
              <a:spLocks noChangeArrowheads="1"/>
            </p:cNvSpPr>
            <p:nvPr/>
          </p:nvSpPr>
          <p:spPr bwMode="auto">
            <a:xfrm>
              <a:off x="4239" y="1605"/>
              <a:ext cx="440"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800">
                  <a:solidFill>
                    <a:srgbClr val="000000"/>
                  </a:solidFill>
                  <a:latin typeface="Times New Roman" charset="0"/>
                </a:rPr>
                <a:t>wind: 18</a:t>
              </a:r>
            </a:p>
          </p:txBody>
        </p:sp>
        <p:sp>
          <p:nvSpPr>
            <p:cNvPr id="181285" name="Text Box 18"/>
            <p:cNvSpPr txBox="1">
              <a:spLocks noChangeArrowheads="1"/>
            </p:cNvSpPr>
            <p:nvPr/>
          </p:nvSpPr>
          <p:spPr bwMode="auto">
            <a:xfrm>
              <a:off x="4238" y="1911"/>
              <a:ext cx="452" cy="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800">
                  <a:solidFill>
                    <a:srgbClr val="000000"/>
                  </a:solidFill>
                  <a:latin typeface="Times New Roman" charset="0"/>
                </a:rPr>
                <a:t>snow: 62</a:t>
              </a:r>
            </a:p>
          </p:txBody>
        </p:sp>
      </p:grpSp>
      <p:cxnSp>
        <p:nvCxnSpPr>
          <p:cNvPr id="181252" name="AutoShape 19"/>
          <p:cNvCxnSpPr>
            <a:cxnSpLocks noChangeShapeType="1"/>
            <a:stCxn id="181276" idx="6"/>
            <a:endCxn id="181286" idx="0"/>
          </p:cNvCxnSpPr>
          <p:nvPr/>
        </p:nvCxnSpPr>
        <p:spPr bwMode="auto">
          <a:xfrm>
            <a:off x="2124075" y="1768475"/>
            <a:ext cx="2106613" cy="569913"/>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181253" name="AutoShape 20"/>
          <p:cNvCxnSpPr>
            <a:cxnSpLocks noChangeShapeType="1"/>
            <a:stCxn id="181277" idx="6"/>
            <a:endCxn id="181290" idx="0"/>
          </p:cNvCxnSpPr>
          <p:nvPr/>
        </p:nvCxnSpPr>
        <p:spPr bwMode="auto">
          <a:xfrm>
            <a:off x="2127250" y="2020888"/>
            <a:ext cx="1009650" cy="1470025"/>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181254" name="AutoShape 21"/>
          <p:cNvCxnSpPr>
            <a:cxnSpLocks noChangeShapeType="1"/>
            <a:stCxn id="181291" idx="3"/>
          </p:cNvCxnSpPr>
          <p:nvPr/>
        </p:nvCxnSpPr>
        <p:spPr bwMode="auto">
          <a:xfrm>
            <a:off x="3602038" y="3987800"/>
            <a:ext cx="1125537" cy="674688"/>
          </a:xfrm>
          <a:prstGeom prst="curvedConnector3">
            <a:avLst>
              <a:gd name="adj1" fmla="val 5000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181255" name="Group 22"/>
          <p:cNvGrpSpPr>
            <a:grpSpLocks/>
          </p:cNvGrpSpPr>
          <p:nvPr/>
        </p:nvGrpSpPr>
        <p:grpSpPr bwMode="auto">
          <a:xfrm>
            <a:off x="1571625" y="1606550"/>
            <a:ext cx="1009650" cy="1430338"/>
            <a:chOff x="2959" y="1591"/>
            <a:chExt cx="449" cy="636"/>
          </a:xfrm>
        </p:grpSpPr>
        <p:grpSp>
          <p:nvGrpSpPr>
            <p:cNvPr id="181275" name="Group 23"/>
            <p:cNvGrpSpPr>
              <a:grpSpLocks/>
            </p:cNvGrpSpPr>
            <p:nvPr/>
          </p:nvGrpSpPr>
          <p:grpSpPr bwMode="auto">
            <a:xfrm>
              <a:off x="3105" y="1591"/>
              <a:ext cx="144" cy="384"/>
              <a:chOff x="1296" y="1680"/>
              <a:chExt cx="144" cy="384"/>
            </a:xfrm>
          </p:grpSpPr>
          <p:sp>
            <p:nvSpPr>
              <p:cNvPr id="181279" name="Rectangle 24"/>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1280" name="Line 25"/>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defTabSz="455613"/>
                <a:endParaRPr lang="en-US">
                  <a:solidFill>
                    <a:prstClr val="white"/>
                  </a:solidFill>
                </a:endParaRPr>
              </a:p>
            </p:txBody>
          </p:sp>
          <p:sp>
            <p:nvSpPr>
              <p:cNvPr id="181281" name="Line 26"/>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defTabSz="455613"/>
                <a:endParaRPr lang="en-US">
                  <a:solidFill>
                    <a:prstClr val="white"/>
                  </a:solidFill>
                </a:endParaRPr>
              </a:p>
            </p:txBody>
          </p:sp>
        </p:grpSp>
        <p:sp>
          <p:nvSpPr>
            <p:cNvPr id="181276" name="Oval 27"/>
            <p:cNvSpPr>
              <a:spLocks noChangeArrowheads="1"/>
            </p:cNvSpPr>
            <p:nvPr/>
          </p:nvSpPr>
          <p:spPr bwMode="auto">
            <a:xfrm>
              <a:off x="3153" y="1639"/>
              <a:ext cx="48" cy="48"/>
            </a:xfrm>
            <a:prstGeom prst="ellipse">
              <a:avLst/>
            </a:prstGeom>
            <a:solidFill>
              <a:srgbClr val="00CCFF"/>
            </a:solidFill>
            <a:ln w="15875">
              <a:solidFill>
                <a:srgbClr val="00CCFF"/>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181277" name="Oval 28"/>
            <p:cNvSpPr>
              <a:spLocks noChangeArrowheads="1"/>
            </p:cNvSpPr>
            <p:nvPr/>
          </p:nvSpPr>
          <p:spPr bwMode="auto">
            <a:xfrm>
              <a:off x="3153" y="1751"/>
              <a:ext cx="48" cy="48"/>
            </a:xfrm>
            <a:prstGeom prst="ellipse">
              <a:avLst/>
            </a:prstGeom>
            <a:solidFill>
              <a:srgbClr val="0000FF"/>
            </a:solidFill>
            <a:ln w="15875">
              <a:solidFill>
                <a:srgbClr val="0000FF"/>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181278" name="Text Box 29"/>
            <p:cNvSpPr txBox="1">
              <a:spLocks noChangeArrowheads="1"/>
            </p:cNvSpPr>
            <p:nvPr/>
          </p:nvSpPr>
          <p:spPr bwMode="auto">
            <a:xfrm>
              <a:off x="2959" y="1942"/>
              <a:ext cx="449" cy="28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latin typeface="Times New Roman" charset="0"/>
                </a:rPr>
                <a:t>directory</a:t>
              </a:r>
            </a:p>
            <a:p>
              <a:pPr algn="ctr" defTabSz="914400"/>
              <a:r>
                <a:rPr lang="en-US" sz="1800" i="1">
                  <a:solidFill>
                    <a:srgbClr val="000000"/>
                  </a:solidFill>
                  <a:latin typeface="Times New Roman" charset="0"/>
                </a:rPr>
                <a:t>inode</a:t>
              </a:r>
              <a:endParaRPr lang="en-US" sz="2000">
                <a:solidFill>
                  <a:srgbClr val="000000"/>
                </a:solidFill>
                <a:latin typeface="Times New Roman" charset="0"/>
              </a:endParaRPr>
            </a:p>
          </p:txBody>
        </p:sp>
      </p:grpSp>
      <p:grpSp>
        <p:nvGrpSpPr>
          <p:cNvPr id="181256" name="Group 32"/>
          <p:cNvGrpSpPr>
            <a:grpSpLocks/>
          </p:cNvGrpSpPr>
          <p:nvPr/>
        </p:nvGrpSpPr>
        <p:grpSpPr bwMode="auto">
          <a:xfrm>
            <a:off x="4759325" y="4505325"/>
            <a:ext cx="1079500" cy="1185863"/>
            <a:chOff x="384" y="3216"/>
            <a:chExt cx="480" cy="528"/>
          </a:xfrm>
        </p:grpSpPr>
        <p:grpSp>
          <p:nvGrpSpPr>
            <p:cNvPr id="181262" name="Group 33"/>
            <p:cNvGrpSpPr>
              <a:grpSpLocks/>
            </p:cNvGrpSpPr>
            <p:nvPr/>
          </p:nvGrpSpPr>
          <p:grpSpPr bwMode="auto">
            <a:xfrm>
              <a:off x="384" y="3286"/>
              <a:ext cx="144" cy="384"/>
              <a:chOff x="1296" y="1680"/>
              <a:chExt cx="144" cy="384"/>
            </a:xfrm>
          </p:grpSpPr>
          <p:sp>
            <p:nvSpPr>
              <p:cNvPr id="181272" name="Rectangle 34"/>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1273" name="Line 35"/>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defTabSz="455613"/>
                <a:endParaRPr lang="en-US">
                  <a:solidFill>
                    <a:prstClr val="white"/>
                  </a:solidFill>
                </a:endParaRPr>
              </a:p>
            </p:txBody>
          </p:sp>
          <p:sp>
            <p:nvSpPr>
              <p:cNvPr id="181274" name="Line 36"/>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pPr defTabSz="455613"/>
                <a:endParaRPr lang="en-US">
                  <a:solidFill>
                    <a:prstClr val="white"/>
                  </a:solidFill>
                </a:endParaRPr>
              </a:p>
            </p:txBody>
          </p:sp>
        </p:grpSp>
        <p:sp>
          <p:nvSpPr>
            <p:cNvPr id="181263" name="Oval 37"/>
            <p:cNvSpPr>
              <a:spLocks noChangeArrowheads="1"/>
            </p:cNvSpPr>
            <p:nvPr/>
          </p:nvSpPr>
          <p:spPr bwMode="auto">
            <a:xfrm>
              <a:off x="432" y="3334"/>
              <a:ext cx="48" cy="48"/>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181264" name="Oval 38"/>
            <p:cNvSpPr>
              <a:spLocks noChangeArrowheads="1"/>
            </p:cNvSpPr>
            <p:nvPr/>
          </p:nvSpPr>
          <p:spPr bwMode="auto">
            <a:xfrm>
              <a:off x="432" y="3446"/>
              <a:ext cx="48" cy="48"/>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181265" name="Oval 39"/>
            <p:cNvSpPr>
              <a:spLocks noChangeArrowheads="1"/>
            </p:cNvSpPr>
            <p:nvPr/>
          </p:nvSpPr>
          <p:spPr bwMode="auto">
            <a:xfrm>
              <a:off x="432" y="3574"/>
              <a:ext cx="48" cy="48"/>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181266" name="Rectangle 40"/>
            <p:cNvSpPr>
              <a:spLocks noChangeArrowheads="1"/>
            </p:cNvSpPr>
            <p:nvPr/>
          </p:nvSpPr>
          <p:spPr bwMode="auto">
            <a:xfrm>
              <a:off x="720" y="3216"/>
              <a:ext cx="144" cy="122"/>
            </a:xfrm>
            <a:prstGeom prst="rect">
              <a:avLst/>
            </a:prstGeom>
            <a:solidFill>
              <a:srgbClr val="FFFFFF"/>
            </a:solidFill>
            <a:ln w="15875">
              <a:solidFill>
                <a:srgbClr val="80008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1267" name="Rectangle 41"/>
            <p:cNvSpPr>
              <a:spLocks noChangeArrowheads="1"/>
            </p:cNvSpPr>
            <p:nvPr/>
          </p:nvSpPr>
          <p:spPr bwMode="auto">
            <a:xfrm>
              <a:off x="720" y="3408"/>
              <a:ext cx="144" cy="122"/>
            </a:xfrm>
            <a:prstGeom prst="rect">
              <a:avLst/>
            </a:prstGeom>
            <a:solidFill>
              <a:srgbClr val="FFFFFF"/>
            </a:solidFill>
            <a:ln w="15875">
              <a:solidFill>
                <a:srgbClr val="6666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181268" name="Rectangle 42"/>
            <p:cNvSpPr>
              <a:spLocks noChangeArrowheads="1"/>
            </p:cNvSpPr>
            <p:nvPr/>
          </p:nvSpPr>
          <p:spPr bwMode="auto">
            <a:xfrm>
              <a:off x="720" y="3622"/>
              <a:ext cx="144" cy="122"/>
            </a:xfrm>
            <a:prstGeom prst="rect">
              <a:avLst/>
            </a:prstGeom>
            <a:solidFill>
              <a:srgbClr val="FFFFFF"/>
            </a:solidFill>
            <a:ln w="15875">
              <a:solidFill>
                <a:srgbClr val="990033"/>
              </a:solidFill>
              <a:miter lim="800000"/>
              <a:headEnd type="none" w="sm" len="sm"/>
              <a:tailEnd type="none" w="sm" len="sm"/>
            </a:ln>
          </p:spPr>
          <p:txBody>
            <a:bodyPr anchor="ctr">
              <a:spAutoFit/>
            </a:bodyPr>
            <a:lstStyle/>
            <a:p>
              <a:pPr defTabSz="914400"/>
              <a:endParaRPr lang="en-US" sz="1800">
                <a:solidFill>
                  <a:srgbClr val="000000"/>
                </a:solidFill>
              </a:endParaRPr>
            </a:p>
          </p:txBody>
        </p:sp>
        <p:cxnSp>
          <p:nvCxnSpPr>
            <p:cNvPr id="181269" name="AutoShape 43"/>
            <p:cNvCxnSpPr>
              <a:cxnSpLocks noChangeShapeType="1"/>
              <a:stCxn id="181263" idx="6"/>
              <a:endCxn id="181266" idx="1"/>
            </p:cNvCxnSpPr>
            <p:nvPr/>
          </p:nvCxnSpPr>
          <p:spPr bwMode="auto">
            <a:xfrm flipV="1">
              <a:off x="485" y="3277"/>
              <a:ext cx="230" cy="8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181270" name="AutoShape 44"/>
            <p:cNvCxnSpPr>
              <a:cxnSpLocks noChangeShapeType="1"/>
              <a:stCxn id="181264" idx="6"/>
              <a:endCxn id="181267" idx="1"/>
            </p:cNvCxnSpPr>
            <p:nvPr/>
          </p:nvCxnSpPr>
          <p:spPr bwMode="auto">
            <a:xfrm flipV="1">
              <a:off x="485" y="3469"/>
              <a:ext cx="230" cy="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181271" name="AutoShape 45"/>
            <p:cNvCxnSpPr>
              <a:cxnSpLocks noChangeShapeType="1"/>
              <a:stCxn id="181265" idx="6"/>
              <a:endCxn id="181268" idx="1"/>
            </p:cNvCxnSpPr>
            <p:nvPr/>
          </p:nvCxnSpPr>
          <p:spPr bwMode="auto">
            <a:xfrm>
              <a:off x="485" y="3598"/>
              <a:ext cx="230" cy="85"/>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sp>
        <p:nvSpPr>
          <p:cNvPr id="181257" name="Text Box 46"/>
          <p:cNvSpPr txBox="1">
            <a:spLocks noChangeArrowheads="1"/>
          </p:cNvSpPr>
          <p:nvPr/>
        </p:nvSpPr>
        <p:spPr bwMode="auto">
          <a:xfrm>
            <a:off x="4419600" y="5480050"/>
            <a:ext cx="986042"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dirty="0" err="1">
                <a:solidFill>
                  <a:srgbClr val="000000"/>
                </a:solidFill>
                <a:latin typeface="Times New Roman" charset="0"/>
              </a:rPr>
              <a:t>inode</a:t>
            </a:r>
            <a:r>
              <a:rPr lang="en-US" sz="1800" dirty="0">
                <a:solidFill>
                  <a:srgbClr val="000000"/>
                </a:solidFill>
                <a:latin typeface="Times New Roman" charset="0"/>
              </a:rPr>
              <a:t> 32</a:t>
            </a:r>
            <a:endParaRPr lang="en-US" sz="2000" dirty="0">
              <a:solidFill>
                <a:srgbClr val="000000"/>
              </a:solidFill>
              <a:latin typeface="Times New Roman" charset="0"/>
            </a:endParaRPr>
          </a:p>
        </p:txBody>
      </p:sp>
      <p:sp>
        <p:nvSpPr>
          <p:cNvPr id="181258" name="Rectangle 52"/>
          <p:cNvSpPr>
            <a:spLocks noChangeArrowheads="1"/>
          </p:cNvSpPr>
          <p:nvPr/>
        </p:nvSpPr>
        <p:spPr bwMode="auto">
          <a:xfrm>
            <a:off x="415925" y="6172200"/>
            <a:ext cx="5897563"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p>
            <a:pPr defTabSz="914400" eaLnBrk="0" hangingPunct="0"/>
            <a:r>
              <a:rPr lang="en-US" sz="1800" i="1">
                <a:solidFill>
                  <a:srgbClr val="000000"/>
                </a:solidFill>
              </a:rPr>
              <a:t>Entries or free slots are typically found by a linear scan.</a:t>
            </a:r>
          </a:p>
        </p:txBody>
      </p:sp>
      <p:sp>
        <p:nvSpPr>
          <p:cNvPr id="181259" name="Text Box 60"/>
          <p:cNvSpPr txBox="1">
            <a:spLocks noChangeArrowheads="1"/>
          </p:cNvSpPr>
          <p:nvPr/>
        </p:nvSpPr>
        <p:spPr bwMode="auto">
          <a:xfrm>
            <a:off x="431800" y="4770438"/>
            <a:ext cx="2506663"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u="sng">
                <a:solidFill>
                  <a:srgbClr val="000000"/>
                </a:solidFill>
              </a:rPr>
              <a:t>Note</a:t>
            </a:r>
            <a:r>
              <a:rPr lang="en-US" sz="1800">
                <a:solidFill>
                  <a:srgbClr val="000000"/>
                </a:solidFill>
              </a:rPr>
              <a:t>: implementations vary.  Large directories are problematic.</a:t>
            </a:r>
          </a:p>
        </p:txBody>
      </p:sp>
      <p:sp>
        <p:nvSpPr>
          <p:cNvPr id="181260" name="Text Box 60"/>
          <p:cNvSpPr txBox="1">
            <a:spLocks noChangeArrowheads="1"/>
          </p:cNvSpPr>
          <p:nvPr/>
        </p:nvSpPr>
        <p:spPr bwMode="auto">
          <a:xfrm>
            <a:off x="6248400" y="4495800"/>
            <a:ext cx="2667000" cy="120032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dirty="0">
                <a:solidFill>
                  <a:srgbClr val="000000"/>
                </a:solidFill>
              </a:rPr>
              <a:t>A </a:t>
            </a:r>
            <a:r>
              <a:rPr lang="en-US" sz="1800" dirty="0" err="1">
                <a:solidFill>
                  <a:srgbClr val="000000"/>
                </a:solidFill>
              </a:rPr>
              <a:t>creat</a:t>
            </a:r>
            <a:r>
              <a:rPr lang="en-US" sz="1800" dirty="0">
                <a:solidFill>
                  <a:srgbClr val="000000"/>
                </a:solidFill>
              </a:rPr>
              <a:t> or </a:t>
            </a:r>
            <a:r>
              <a:rPr lang="en-US" sz="1800" dirty="0" err="1">
                <a:solidFill>
                  <a:srgbClr val="000000"/>
                </a:solidFill>
              </a:rPr>
              <a:t>mkdir</a:t>
            </a:r>
            <a:r>
              <a:rPr lang="en-US" sz="1800" dirty="0">
                <a:solidFill>
                  <a:srgbClr val="000000"/>
                </a:solidFill>
              </a:rPr>
              <a:t> operation must scan the directory to ensure that creates are </a:t>
            </a:r>
            <a:r>
              <a:rPr lang="en-US" sz="1800" b="1" dirty="0">
                <a:solidFill>
                  <a:srgbClr val="651222"/>
                </a:solidFill>
              </a:rPr>
              <a:t>exclusive</a:t>
            </a:r>
            <a:r>
              <a:rPr lang="en-US" sz="1800" dirty="0">
                <a:solidFill>
                  <a:srgbClr val="000000"/>
                </a:solidFill>
              </a:rPr>
              <a:t>.</a:t>
            </a:r>
          </a:p>
        </p:txBody>
      </p:sp>
      <p:sp>
        <p:nvSpPr>
          <p:cNvPr id="181261" name="Text Box 60"/>
          <p:cNvSpPr txBox="1">
            <a:spLocks noChangeArrowheads="1"/>
          </p:cNvSpPr>
          <p:nvPr/>
        </p:nvSpPr>
        <p:spPr bwMode="auto">
          <a:xfrm>
            <a:off x="5105400" y="3115270"/>
            <a:ext cx="3505200" cy="92333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dirty="0">
                <a:solidFill>
                  <a:srgbClr val="000000"/>
                </a:solidFill>
              </a:rPr>
              <a:t>There can be no duplicate name entries: the name-to-</a:t>
            </a:r>
            <a:r>
              <a:rPr lang="en-US" sz="1800" dirty="0" err="1">
                <a:solidFill>
                  <a:srgbClr val="000000"/>
                </a:solidFill>
              </a:rPr>
              <a:t>inode</a:t>
            </a:r>
            <a:r>
              <a:rPr lang="en-US" sz="1800" dirty="0">
                <a:solidFill>
                  <a:srgbClr val="000000"/>
                </a:solidFill>
              </a:rPr>
              <a:t> mapping is a function.</a:t>
            </a:r>
          </a:p>
        </p:txBody>
      </p:sp>
      <p:sp>
        <p:nvSpPr>
          <p:cNvPr id="49" name="Text Box 60"/>
          <p:cNvSpPr txBox="1">
            <a:spLocks noChangeArrowheads="1"/>
          </p:cNvSpPr>
          <p:nvPr/>
        </p:nvSpPr>
        <p:spPr bwMode="auto">
          <a:xfrm>
            <a:off x="5105400" y="1418272"/>
            <a:ext cx="3810000" cy="14773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dirty="0">
                <a:solidFill>
                  <a:srgbClr val="000000"/>
                </a:solidFill>
              </a:rPr>
              <a:t>A directory contains a set of </a:t>
            </a:r>
            <a:r>
              <a:rPr lang="en-US" sz="1800" b="1" dirty="0">
                <a:solidFill>
                  <a:srgbClr val="651222"/>
                </a:solidFill>
              </a:rPr>
              <a:t>entries</a:t>
            </a:r>
            <a:r>
              <a:rPr lang="en-US" sz="1800" dirty="0">
                <a:solidFill>
                  <a:srgbClr val="000000"/>
                </a:solidFill>
              </a:rPr>
              <a:t>.  Each directory entry is a record mapping a symbolic name to an </a:t>
            </a:r>
            <a:r>
              <a:rPr lang="en-US" sz="1800" dirty="0" err="1">
                <a:solidFill>
                  <a:srgbClr val="000000"/>
                </a:solidFill>
              </a:rPr>
              <a:t>inode</a:t>
            </a:r>
            <a:r>
              <a:rPr lang="en-US" sz="1800" dirty="0">
                <a:solidFill>
                  <a:srgbClr val="000000"/>
                </a:solidFill>
              </a:rPr>
              <a:t> number.  The </a:t>
            </a:r>
            <a:r>
              <a:rPr lang="en-US" sz="1800" dirty="0" err="1">
                <a:solidFill>
                  <a:srgbClr val="000000"/>
                </a:solidFill>
              </a:rPr>
              <a:t>inode</a:t>
            </a:r>
            <a:r>
              <a:rPr lang="en-US" sz="1800" dirty="0">
                <a:solidFill>
                  <a:srgbClr val="000000"/>
                </a:solidFill>
              </a:rPr>
              <a:t> can be found on disk from its number.</a:t>
            </a:r>
          </a:p>
        </p:txBody>
      </p:sp>
    </p:spTree>
    <p:extLst>
      <p:ext uri="{BB962C8B-B14F-4D97-AF65-F5344CB8AC3E}">
        <p14:creationId xmlns:p14="http://schemas.microsoft.com/office/powerpoint/2010/main" val="2784606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3" name="Title 1"/>
          <p:cNvSpPr>
            <a:spLocks noGrp="1"/>
          </p:cNvSpPr>
          <p:nvPr>
            <p:ph type="title"/>
          </p:nvPr>
        </p:nvSpPr>
        <p:spPr/>
        <p:txBody>
          <a:bodyPr/>
          <a:lstStyle/>
          <a:p>
            <a:r>
              <a:rPr lang="en-US">
                <a:latin typeface="Arial" charset="0"/>
                <a:ea typeface="ＭＳ Ｐゴシック" charset="0"/>
              </a:rPr>
              <a:t>Filesystem layout on disk</a:t>
            </a:r>
          </a:p>
        </p:txBody>
      </p:sp>
      <p:grpSp>
        <p:nvGrpSpPr>
          <p:cNvPr id="33794" name="Group 3"/>
          <p:cNvGrpSpPr>
            <a:grpSpLocks/>
          </p:cNvGrpSpPr>
          <p:nvPr/>
        </p:nvGrpSpPr>
        <p:grpSpPr bwMode="auto">
          <a:xfrm>
            <a:off x="1371600" y="1676400"/>
            <a:ext cx="2867025" cy="2103438"/>
            <a:chOff x="432" y="720"/>
            <a:chExt cx="1806" cy="1325"/>
          </a:xfrm>
        </p:grpSpPr>
        <p:grpSp>
          <p:nvGrpSpPr>
            <p:cNvPr id="33861" name="Group 4"/>
            <p:cNvGrpSpPr>
              <a:grpSpLocks/>
            </p:cNvGrpSpPr>
            <p:nvPr/>
          </p:nvGrpSpPr>
          <p:grpSpPr bwMode="auto">
            <a:xfrm>
              <a:off x="1824" y="1152"/>
              <a:ext cx="144" cy="384"/>
              <a:chOff x="1296" y="1680"/>
              <a:chExt cx="144" cy="384"/>
            </a:xfrm>
          </p:grpSpPr>
          <p:sp>
            <p:nvSpPr>
              <p:cNvPr id="33868" name="Rectangle 5"/>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3869" name="Line 6"/>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3870" name="Line 7"/>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3862" name="Oval 8"/>
            <p:cNvSpPr>
              <a:spLocks noChangeArrowheads="1"/>
            </p:cNvSpPr>
            <p:nvPr/>
          </p:nvSpPr>
          <p:spPr bwMode="auto">
            <a:xfrm>
              <a:off x="1872" y="1200"/>
              <a:ext cx="48" cy="48"/>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63" name="Oval 9"/>
            <p:cNvSpPr>
              <a:spLocks noChangeArrowheads="1"/>
            </p:cNvSpPr>
            <p:nvPr/>
          </p:nvSpPr>
          <p:spPr bwMode="auto">
            <a:xfrm>
              <a:off x="1872" y="1312"/>
              <a:ext cx="48" cy="48"/>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64" name="Oval 10"/>
            <p:cNvSpPr>
              <a:spLocks noChangeArrowheads="1"/>
            </p:cNvSpPr>
            <p:nvPr/>
          </p:nvSpPr>
          <p:spPr bwMode="auto">
            <a:xfrm>
              <a:off x="1872" y="1440"/>
              <a:ext cx="48" cy="48"/>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65" name="Text Box 11"/>
            <p:cNvSpPr txBox="1">
              <a:spLocks noChangeArrowheads="1"/>
            </p:cNvSpPr>
            <p:nvPr/>
          </p:nvSpPr>
          <p:spPr bwMode="auto">
            <a:xfrm>
              <a:off x="432" y="1632"/>
              <a:ext cx="510" cy="413"/>
            </a:xfrm>
            <a:prstGeom prst="rect">
              <a:avLst/>
            </a:prstGeom>
            <a:noFill/>
            <a:ln w="15875">
              <a:solidFill>
                <a:srgbClr val="8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11100010</a:t>
              </a:r>
            </a:p>
            <a:p>
              <a:pPr defTabSz="914400"/>
              <a:r>
                <a:rPr lang="en-US" sz="1200" b="1" i="1">
                  <a:solidFill>
                    <a:srgbClr val="000000"/>
                  </a:solidFill>
                  <a:latin typeface="Times New Roman" charset="0"/>
                </a:rPr>
                <a:t>00101101</a:t>
              </a:r>
            </a:p>
            <a:p>
              <a:pPr defTabSz="914400"/>
              <a:r>
                <a:rPr lang="en-US" sz="1200" b="1" i="1">
                  <a:solidFill>
                    <a:srgbClr val="000000"/>
                  </a:solidFill>
                  <a:latin typeface="Times New Roman" charset="0"/>
                </a:rPr>
                <a:t>10111101</a:t>
              </a:r>
              <a:endParaRPr lang="en-US" sz="1200">
                <a:solidFill>
                  <a:srgbClr val="000000"/>
                </a:solidFill>
                <a:latin typeface="Times New Roman" charset="0"/>
              </a:endParaRPr>
            </a:p>
          </p:txBody>
        </p:sp>
        <p:cxnSp>
          <p:nvCxnSpPr>
            <p:cNvPr id="33866" name="AutoShape 14"/>
            <p:cNvCxnSpPr>
              <a:cxnSpLocks noChangeShapeType="1"/>
              <a:stCxn id="33862" idx="2"/>
              <a:endCxn id="33865" idx="0"/>
            </p:cNvCxnSpPr>
            <p:nvPr/>
          </p:nvCxnSpPr>
          <p:spPr bwMode="auto">
            <a:xfrm rot="10800000" flipV="1">
              <a:off x="687" y="1224"/>
              <a:ext cx="1180" cy="403"/>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33867" name="Text Box 17"/>
            <p:cNvSpPr txBox="1">
              <a:spLocks noChangeArrowheads="1"/>
            </p:cNvSpPr>
            <p:nvPr/>
          </p:nvSpPr>
          <p:spPr bwMode="auto">
            <a:xfrm>
              <a:off x="1488" y="720"/>
              <a:ext cx="750"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latin typeface="Times New Roman" charset="0"/>
                </a:rPr>
                <a:t>inode 0</a:t>
              </a:r>
            </a:p>
            <a:p>
              <a:pPr algn="ctr" defTabSz="914400"/>
              <a:r>
                <a:rPr lang="en-US" sz="1800">
                  <a:solidFill>
                    <a:srgbClr val="000000"/>
                  </a:solidFill>
                  <a:latin typeface="Times New Roman" charset="0"/>
                </a:rPr>
                <a:t>bitmap file</a:t>
              </a:r>
              <a:endParaRPr lang="en-US" sz="2000">
                <a:solidFill>
                  <a:srgbClr val="000000"/>
                </a:solidFill>
                <a:latin typeface="Times New Roman" charset="0"/>
              </a:endParaRPr>
            </a:p>
          </p:txBody>
        </p:sp>
      </p:grpSp>
      <p:grpSp>
        <p:nvGrpSpPr>
          <p:cNvPr id="33795" name="Group 19"/>
          <p:cNvGrpSpPr>
            <a:grpSpLocks/>
          </p:cNvGrpSpPr>
          <p:nvPr/>
        </p:nvGrpSpPr>
        <p:grpSpPr bwMode="auto">
          <a:xfrm>
            <a:off x="6172200" y="3692525"/>
            <a:ext cx="658813" cy="803275"/>
            <a:chOff x="3550" y="1798"/>
            <a:chExt cx="415" cy="506"/>
          </a:xfrm>
        </p:grpSpPr>
        <p:grpSp>
          <p:nvGrpSpPr>
            <p:cNvPr id="33854" name="Group 20"/>
            <p:cNvGrpSpPr>
              <a:grpSpLocks/>
            </p:cNvGrpSpPr>
            <p:nvPr/>
          </p:nvGrpSpPr>
          <p:grpSpPr bwMode="auto">
            <a:xfrm>
              <a:off x="3552" y="1805"/>
              <a:ext cx="384" cy="499"/>
              <a:chOff x="1296" y="1680"/>
              <a:chExt cx="144" cy="384"/>
            </a:xfrm>
          </p:grpSpPr>
          <p:sp>
            <p:nvSpPr>
              <p:cNvPr id="33858" name="Rectangle 21"/>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3859" name="Line 22"/>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3860" name="Line 23"/>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3855" name="Text Box 24"/>
            <p:cNvSpPr txBox="1">
              <a:spLocks noChangeArrowheads="1"/>
            </p:cNvSpPr>
            <p:nvPr/>
          </p:nvSpPr>
          <p:spPr bwMode="auto">
            <a:xfrm>
              <a:off x="3658" y="1798"/>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0</a:t>
              </a:r>
            </a:p>
          </p:txBody>
        </p:sp>
        <p:sp>
          <p:nvSpPr>
            <p:cNvPr id="33856" name="Text Box 25"/>
            <p:cNvSpPr txBox="1">
              <a:spLocks noChangeArrowheads="1"/>
            </p:cNvSpPr>
            <p:nvPr/>
          </p:nvSpPr>
          <p:spPr bwMode="auto">
            <a:xfrm>
              <a:off x="3552" y="1971"/>
              <a:ext cx="413"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rain: 32</a:t>
              </a:r>
            </a:p>
          </p:txBody>
        </p:sp>
        <p:sp>
          <p:nvSpPr>
            <p:cNvPr id="33857" name="Text Box 26"/>
            <p:cNvSpPr txBox="1">
              <a:spLocks noChangeArrowheads="1"/>
            </p:cNvSpPr>
            <p:nvPr/>
          </p:nvSpPr>
          <p:spPr bwMode="auto">
            <a:xfrm>
              <a:off x="3550" y="2131"/>
              <a:ext cx="40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hail: 48</a:t>
              </a:r>
            </a:p>
          </p:txBody>
        </p:sp>
      </p:grpSp>
      <p:cxnSp>
        <p:nvCxnSpPr>
          <p:cNvPr id="33796" name="AutoShape 36"/>
          <p:cNvCxnSpPr>
            <a:cxnSpLocks noChangeShapeType="1"/>
            <a:stCxn id="33846" idx="6"/>
            <a:endCxn id="33855" idx="0"/>
          </p:cNvCxnSpPr>
          <p:nvPr/>
        </p:nvCxnSpPr>
        <p:spPr bwMode="auto">
          <a:xfrm>
            <a:off x="5494338" y="2654300"/>
            <a:ext cx="979487" cy="1038225"/>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33797" name="Group 37"/>
          <p:cNvGrpSpPr>
            <a:grpSpLocks/>
          </p:cNvGrpSpPr>
          <p:nvPr/>
        </p:nvGrpSpPr>
        <p:grpSpPr bwMode="auto">
          <a:xfrm>
            <a:off x="5334000" y="4618038"/>
            <a:ext cx="228600" cy="609600"/>
            <a:chOff x="1296" y="1680"/>
            <a:chExt cx="144" cy="384"/>
          </a:xfrm>
        </p:grpSpPr>
        <p:sp>
          <p:nvSpPr>
            <p:cNvPr id="33851" name="Rectangle 38"/>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3852" name="Line 39"/>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3853" name="Line 40"/>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3798" name="Oval 41"/>
          <p:cNvSpPr>
            <a:spLocks noChangeArrowheads="1"/>
          </p:cNvSpPr>
          <p:nvPr/>
        </p:nvSpPr>
        <p:spPr bwMode="auto">
          <a:xfrm>
            <a:off x="5410200" y="4694238"/>
            <a:ext cx="76200" cy="76200"/>
          </a:xfrm>
          <a:prstGeom prst="ellipse">
            <a:avLst/>
          </a:prstGeom>
          <a:solidFill>
            <a:srgbClr val="CC99FF"/>
          </a:solidFill>
          <a:ln w="15875">
            <a:solidFill>
              <a:srgbClr val="CC99FF"/>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799" name="Oval 42"/>
          <p:cNvSpPr>
            <a:spLocks noChangeArrowheads="1"/>
          </p:cNvSpPr>
          <p:nvPr/>
        </p:nvSpPr>
        <p:spPr bwMode="auto">
          <a:xfrm>
            <a:off x="5410200" y="4872038"/>
            <a:ext cx="76200" cy="76200"/>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00" name="Text Box 43"/>
          <p:cNvSpPr txBox="1">
            <a:spLocks noChangeArrowheads="1"/>
          </p:cNvSpPr>
          <p:nvPr/>
        </p:nvSpPr>
        <p:spPr bwMode="auto">
          <a:xfrm>
            <a:off x="3886200" y="3962400"/>
            <a:ext cx="771525" cy="655638"/>
          </a:xfrm>
          <a:prstGeom prst="rect">
            <a:avLst/>
          </a:prstGeom>
          <a:noFill/>
          <a:ln w="15875">
            <a:solidFill>
              <a:srgbClr val="CC99FF"/>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once upo</a:t>
            </a:r>
          </a:p>
          <a:p>
            <a:pPr defTabSz="914400"/>
            <a:r>
              <a:rPr lang="en-US" sz="1200" b="1" i="1">
                <a:solidFill>
                  <a:srgbClr val="000000"/>
                </a:solidFill>
                <a:latin typeface="Times New Roman" charset="0"/>
              </a:rPr>
              <a:t>n a time</a:t>
            </a:r>
          </a:p>
          <a:p>
            <a:pPr defTabSz="914400"/>
            <a:r>
              <a:rPr lang="en-US" sz="1200" b="1" i="1">
                <a:solidFill>
                  <a:srgbClr val="009999"/>
                </a:solidFill>
                <a:latin typeface="Times New Roman" charset="0"/>
              </a:rPr>
              <a:t>/n</a:t>
            </a:r>
            <a:r>
              <a:rPr lang="en-US" sz="1200" b="1" i="1">
                <a:solidFill>
                  <a:srgbClr val="000000"/>
                </a:solidFill>
                <a:latin typeface="Times New Roman" charset="0"/>
              </a:rPr>
              <a:t> in a l</a:t>
            </a:r>
            <a:endParaRPr lang="en-US" sz="1200">
              <a:solidFill>
                <a:srgbClr val="000000"/>
              </a:solidFill>
              <a:latin typeface="Times New Roman" charset="0"/>
            </a:endParaRPr>
          </a:p>
        </p:txBody>
      </p:sp>
      <p:sp>
        <p:nvSpPr>
          <p:cNvPr id="33801" name="Text Box 44"/>
          <p:cNvSpPr txBox="1">
            <a:spLocks noChangeArrowheads="1"/>
          </p:cNvSpPr>
          <p:nvPr/>
        </p:nvSpPr>
        <p:spPr bwMode="auto">
          <a:xfrm>
            <a:off x="3886200" y="5287963"/>
            <a:ext cx="746125" cy="655637"/>
          </a:xfrm>
          <a:prstGeom prst="rect">
            <a:avLst/>
          </a:prstGeom>
          <a:noFill/>
          <a:ln w="15875">
            <a:solidFill>
              <a:srgbClr val="666699"/>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and far </a:t>
            </a:r>
          </a:p>
          <a:p>
            <a:pPr defTabSz="914400"/>
            <a:r>
              <a:rPr lang="en-US" sz="1200" b="1" i="1">
                <a:solidFill>
                  <a:srgbClr val="000000"/>
                </a:solidFill>
                <a:latin typeface="Times New Roman" charset="0"/>
              </a:rPr>
              <a:t>far away</a:t>
            </a:r>
          </a:p>
          <a:p>
            <a:pPr defTabSz="914400"/>
            <a:r>
              <a:rPr lang="en-US" sz="1200" b="1" i="1">
                <a:solidFill>
                  <a:srgbClr val="000000"/>
                </a:solidFill>
                <a:latin typeface="Times New Roman" charset="0"/>
              </a:rPr>
              <a:t>, lived th</a:t>
            </a:r>
            <a:endParaRPr lang="en-US" sz="1200">
              <a:solidFill>
                <a:srgbClr val="000000"/>
              </a:solidFill>
              <a:latin typeface="Times New Roman" charset="0"/>
            </a:endParaRPr>
          </a:p>
        </p:txBody>
      </p:sp>
      <p:cxnSp>
        <p:nvCxnSpPr>
          <p:cNvPr id="33802" name="AutoShape 45"/>
          <p:cNvCxnSpPr>
            <a:cxnSpLocks noChangeShapeType="1"/>
            <a:stCxn id="33798" idx="2"/>
            <a:endCxn id="33800" idx="3"/>
          </p:cNvCxnSpPr>
          <p:nvPr/>
        </p:nvCxnSpPr>
        <p:spPr bwMode="auto">
          <a:xfrm rot="10800000">
            <a:off x="4665663" y="4291013"/>
            <a:ext cx="736600" cy="441325"/>
          </a:xfrm>
          <a:prstGeom prst="curvedConnector3">
            <a:avLst>
              <a:gd name="adj1" fmla="val 5000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03" name="AutoShape 46"/>
          <p:cNvCxnSpPr>
            <a:cxnSpLocks noChangeShapeType="1"/>
            <a:stCxn id="33799" idx="2"/>
            <a:endCxn id="33801" idx="3"/>
          </p:cNvCxnSpPr>
          <p:nvPr/>
        </p:nvCxnSpPr>
        <p:spPr bwMode="auto">
          <a:xfrm rot="10800000" flipV="1">
            <a:off x="4640263" y="4910138"/>
            <a:ext cx="762000" cy="706437"/>
          </a:xfrm>
          <a:prstGeom prst="curvedConnector3">
            <a:avLst>
              <a:gd name="adj1" fmla="val 5000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04" name="AutoShape 47"/>
          <p:cNvCxnSpPr>
            <a:cxnSpLocks noChangeShapeType="1"/>
            <a:stCxn id="33856" idx="1"/>
            <a:endCxn id="33851" idx="0"/>
          </p:cNvCxnSpPr>
          <p:nvPr/>
        </p:nvCxnSpPr>
        <p:spPr bwMode="auto">
          <a:xfrm rot="10800000" flipV="1">
            <a:off x="5448300" y="4105275"/>
            <a:ext cx="727075" cy="504825"/>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33805" name="Group 48"/>
          <p:cNvGrpSpPr>
            <a:grpSpLocks/>
          </p:cNvGrpSpPr>
          <p:nvPr/>
        </p:nvGrpSpPr>
        <p:grpSpPr bwMode="auto">
          <a:xfrm>
            <a:off x="4743450" y="1676400"/>
            <a:ext cx="1454150" cy="1295400"/>
            <a:chOff x="2988" y="720"/>
            <a:chExt cx="916" cy="816"/>
          </a:xfrm>
        </p:grpSpPr>
        <p:grpSp>
          <p:nvGrpSpPr>
            <p:cNvPr id="33844" name="Group 49"/>
            <p:cNvGrpSpPr>
              <a:grpSpLocks/>
            </p:cNvGrpSpPr>
            <p:nvPr/>
          </p:nvGrpSpPr>
          <p:grpSpPr bwMode="auto">
            <a:xfrm>
              <a:off x="3360" y="1152"/>
              <a:ext cx="144" cy="384"/>
              <a:chOff x="1296" y="1680"/>
              <a:chExt cx="144" cy="384"/>
            </a:xfrm>
          </p:grpSpPr>
          <p:sp>
            <p:nvSpPr>
              <p:cNvPr id="33848" name="Rectangle 50"/>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3849" name="Line 51"/>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3850" name="Line 52"/>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3845" name="Oval 53"/>
            <p:cNvSpPr>
              <a:spLocks noChangeArrowheads="1"/>
            </p:cNvSpPr>
            <p:nvPr/>
          </p:nvSpPr>
          <p:spPr bwMode="auto">
            <a:xfrm>
              <a:off x="3408" y="1200"/>
              <a:ext cx="48" cy="48"/>
            </a:xfrm>
            <a:prstGeom prst="ellipse">
              <a:avLst/>
            </a:prstGeom>
            <a:solidFill>
              <a:srgbClr val="00CCFF"/>
            </a:solidFill>
            <a:ln w="15875">
              <a:solidFill>
                <a:srgbClr val="00CCFF"/>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46" name="Oval 54"/>
            <p:cNvSpPr>
              <a:spLocks noChangeArrowheads="1"/>
            </p:cNvSpPr>
            <p:nvPr/>
          </p:nvSpPr>
          <p:spPr bwMode="auto">
            <a:xfrm>
              <a:off x="3408" y="1312"/>
              <a:ext cx="48" cy="48"/>
            </a:xfrm>
            <a:prstGeom prst="ellipse">
              <a:avLst/>
            </a:prstGeom>
            <a:solidFill>
              <a:srgbClr val="0000FF"/>
            </a:solidFill>
            <a:ln w="15875">
              <a:solidFill>
                <a:srgbClr val="0000FF"/>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47" name="Text Box 55"/>
            <p:cNvSpPr txBox="1">
              <a:spLocks noChangeArrowheads="1"/>
            </p:cNvSpPr>
            <p:nvPr/>
          </p:nvSpPr>
          <p:spPr bwMode="auto">
            <a:xfrm>
              <a:off x="2988" y="720"/>
              <a:ext cx="916"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latin typeface="Times New Roman" charset="0"/>
                </a:rPr>
                <a:t>inode 1</a:t>
              </a:r>
            </a:p>
            <a:p>
              <a:pPr algn="ctr" defTabSz="914400"/>
              <a:r>
                <a:rPr lang="en-US" sz="1800">
                  <a:solidFill>
                    <a:srgbClr val="000000"/>
                  </a:solidFill>
                  <a:latin typeface="Times New Roman" charset="0"/>
                </a:rPr>
                <a:t>root directory</a:t>
              </a:r>
              <a:endParaRPr lang="en-US" sz="2000">
                <a:solidFill>
                  <a:srgbClr val="000000"/>
                </a:solidFill>
                <a:latin typeface="Times New Roman" charset="0"/>
              </a:endParaRPr>
            </a:p>
          </p:txBody>
        </p:sp>
      </p:grpSp>
      <p:sp>
        <p:nvSpPr>
          <p:cNvPr id="33806" name="Text Box 56"/>
          <p:cNvSpPr txBox="1">
            <a:spLocks noChangeArrowheads="1"/>
          </p:cNvSpPr>
          <p:nvPr/>
        </p:nvSpPr>
        <p:spPr bwMode="auto">
          <a:xfrm>
            <a:off x="4800600" y="5334000"/>
            <a:ext cx="123825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b="1">
                <a:solidFill>
                  <a:srgbClr val="000000"/>
                </a:solidFill>
                <a:latin typeface="Times New Roman" charset="0"/>
              </a:rPr>
              <a:t>inode</a:t>
            </a:r>
            <a:endParaRPr lang="en-US" sz="2000" b="1">
              <a:solidFill>
                <a:srgbClr val="000000"/>
              </a:solidFill>
              <a:latin typeface="Times New Roman" charset="0"/>
            </a:endParaRPr>
          </a:p>
        </p:txBody>
      </p:sp>
      <p:sp>
        <p:nvSpPr>
          <p:cNvPr id="33807" name="Text Box 56"/>
          <p:cNvSpPr txBox="1">
            <a:spLocks noChangeArrowheads="1"/>
          </p:cNvSpPr>
          <p:nvPr/>
        </p:nvSpPr>
        <p:spPr bwMode="auto">
          <a:xfrm>
            <a:off x="3821113" y="4618038"/>
            <a:ext cx="865187"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latin typeface="Times New Roman" charset="0"/>
              </a:rPr>
              <a:t>file blocks</a:t>
            </a:r>
            <a:endParaRPr lang="en-US" sz="2000">
              <a:solidFill>
                <a:srgbClr val="000000"/>
              </a:solidFill>
              <a:latin typeface="Times New Roman" charset="0"/>
            </a:endParaRPr>
          </a:p>
        </p:txBody>
      </p:sp>
      <p:grpSp>
        <p:nvGrpSpPr>
          <p:cNvPr id="33808" name="Group 3"/>
          <p:cNvGrpSpPr>
            <a:grpSpLocks/>
          </p:cNvGrpSpPr>
          <p:nvPr/>
        </p:nvGrpSpPr>
        <p:grpSpPr bwMode="auto">
          <a:xfrm>
            <a:off x="457200" y="2362200"/>
            <a:ext cx="3352800" cy="4389438"/>
            <a:chOff x="-144" y="1152"/>
            <a:chExt cx="2112" cy="2765"/>
          </a:xfrm>
        </p:grpSpPr>
        <p:grpSp>
          <p:nvGrpSpPr>
            <p:cNvPr id="33830" name="Group 4"/>
            <p:cNvGrpSpPr>
              <a:grpSpLocks/>
            </p:cNvGrpSpPr>
            <p:nvPr/>
          </p:nvGrpSpPr>
          <p:grpSpPr bwMode="auto">
            <a:xfrm>
              <a:off x="1824" y="1152"/>
              <a:ext cx="144" cy="384"/>
              <a:chOff x="1296" y="1680"/>
              <a:chExt cx="144" cy="384"/>
            </a:xfrm>
          </p:grpSpPr>
          <p:sp>
            <p:nvSpPr>
              <p:cNvPr id="33841" name="Rectangle 5"/>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3842" name="Line 6"/>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3843" name="Line 7"/>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3831" name="Oval 8"/>
            <p:cNvSpPr>
              <a:spLocks noChangeArrowheads="1"/>
            </p:cNvSpPr>
            <p:nvPr/>
          </p:nvSpPr>
          <p:spPr bwMode="auto">
            <a:xfrm>
              <a:off x="1872" y="1200"/>
              <a:ext cx="48" cy="48"/>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32" name="Oval 9"/>
            <p:cNvSpPr>
              <a:spLocks noChangeArrowheads="1"/>
            </p:cNvSpPr>
            <p:nvPr/>
          </p:nvSpPr>
          <p:spPr bwMode="auto">
            <a:xfrm>
              <a:off x="1872" y="1312"/>
              <a:ext cx="48" cy="48"/>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33" name="Oval 10"/>
            <p:cNvSpPr>
              <a:spLocks noChangeArrowheads="1"/>
            </p:cNvSpPr>
            <p:nvPr/>
          </p:nvSpPr>
          <p:spPr bwMode="auto">
            <a:xfrm>
              <a:off x="1872" y="1440"/>
              <a:ext cx="48" cy="48"/>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34" name="Text Box 11"/>
            <p:cNvSpPr txBox="1">
              <a:spLocks noChangeArrowheads="1"/>
            </p:cNvSpPr>
            <p:nvPr/>
          </p:nvSpPr>
          <p:spPr bwMode="auto">
            <a:xfrm>
              <a:off x="432" y="1632"/>
              <a:ext cx="510" cy="413"/>
            </a:xfrm>
            <a:prstGeom prst="rect">
              <a:avLst/>
            </a:prstGeom>
            <a:noFill/>
            <a:ln w="15875">
              <a:solidFill>
                <a:srgbClr val="8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11100010</a:t>
              </a:r>
            </a:p>
            <a:p>
              <a:pPr defTabSz="914400"/>
              <a:r>
                <a:rPr lang="en-US" sz="1200" b="1" i="1">
                  <a:solidFill>
                    <a:srgbClr val="000000"/>
                  </a:solidFill>
                  <a:latin typeface="Times New Roman" charset="0"/>
                </a:rPr>
                <a:t>00101101</a:t>
              </a:r>
            </a:p>
            <a:p>
              <a:pPr defTabSz="914400"/>
              <a:r>
                <a:rPr lang="en-US" sz="1200" b="1" i="1">
                  <a:solidFill>
                    <a:srgbClr val="000000"/>
                  </a:solidFill>
                  <a:latin typeface="Times New Roman" charset="0"/>
                </a:rPr>
                <a:t>10111101</a:t>
              </a:r>
              <a:endParaRPr lang="en-US" sz="1200">
                <a:solidFill>
                  <a:srgbClr val="000000"/>
                </a:solidFill>
                <a:latin typeface="Times New Roman" charset="0"/>
              </a:endParaRPr>
            </a:p>
          </p:txBody>
        </p:sp>
        <p:sp>
          <p:nvSpPr>
            <p:cNvPr id="33835" name="Text Box 12"/>
            <p:cNvSpPr txBox="1">
              <a:spLocks noChangeArrowheads="1"/>
            </p:cNvSpPr>
            <p:nvPr/>
          </p:nvSpPr>
          <p:spPr bwMode="auto">
            <a:xfrm>
              <a:off x="768" y="2285"/>
              <a:ext cx="510" cy="413"/>
            </a:xfrm>
            <a:prstGeom prst="rect">
              <a:avLst/>
            </a:prstGeom>
            <a:noFill/>
            <a:ln w="15875">
              <a:solidFill>
                <a:srgbClr val="666699"/>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10011010</a:t>
              </a:r>
            </a:p>
            <a:p>
              <a:pPr defTabSz="914400"/>
              <a:r>
                <a:rPr lang="en-US" sz="1200" b="1" i="1">
                  <a:solidFill>
                    <a:srgbClr val="000000"/>
                  </a:solidFill>
                  <a:latin typeface="Times New Roman" charset="0"/>
                </a:rPr>
                <a:t>00110001</a:t>
              </a:r>
            </a:p>
            <a:p>
              <a:pPr defTabSz="914400"/>
              <a:r>
                <a:rPr lang="en-US" sz="1200" b="1" i="1">
                  <a:solidFill>
                    <a:srgbClr val="000000"/>
                  </a:solidFill>
                  <a:latin typeface="Times New Roman" charset="0"/>
                </a:rPr>
                <a:t>00010101</a:t>
              </a:r>
              <a:endParaRPr lang="en-US" sz="1200">
                <a:solidFill>
                  <a:srgbClr val="000000"/>
                </a:solidFill>
                <a:latin typeface="Times New Roman" charset="0"/>
              </a:endParaRPr>
            </a:p>
          </p:txBody>
        </p:sp>
        <p:sp>
          <p:nvSpPr>
            <p:cNvPr id="33836" name="Text Box 13"/>
            <p:cNvSpPr txBox="1">
              <a:spLocks noChangeArrowheads="1"/>
            </p:cNvSpPr>
            <p:nvPr/>
          </p:nvSpPr>
          <p:spPr bwMode="auto">
            <a:xfrm>
              <a:off x="1152" y="2995"/>
              <a:ext cx="510" cy="413"/>
            </a:xfrm>
            <a:prstGeom prst="rect">
              <a:avLst/>
            </a:prstGeom>
            <a:noFill/>
            <a:ln w="15875">
              <a:solidFill>
                <a:srgbClr val="990033"/>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b="1" i="1">
                  <a:solidFill>
                    <a:srgbClr val="000000"/>
                  </a:solidFill>
                  <a:latin typeface="Times New Roman" charset="0"/>
                </a:rPr>
                <a:t>00101110</a:t>
              </a:r>
            </a:p>
            <a:p>
              <a:pPr defTabSz="914400"/>
              <a:r>
                <a:rPr lang="en-US" sz="1200" b="1" i="1">
                  <a:solidFill>
                    <a:srgbClr val="000000"/>
                  </a:solidFill>
                  <a:latin typeface="Times New Roman" charset="0"/>
                </a:rPr>
                <a:t>00011001</a:t>
              </a:r>
            </a:p>
            <a:p>
              <a:pPr defTabSz="914400"/>
              <a:r>
                <a:rPr lang="en-US" sz="1200" b="1" i="1">
                  <a:solidFill>
                    <a:srgbClr val="000000"/>
                  </a:solidFill>
                  <a:latin typeface="Times New Roman" charset="0"/>
                </a:rPr>
                <a:t>01000100</a:t>
              </a:r>
              <a:endParaRPr lang="en-US" sz="1200">
                <a:solidFill>
                  <a:srgbClr val="000000"/>
                </a:solidFill>
                <a:latin typeface="Times New Roman" charset="0"/>
              </a:endParaRPr>
            </a:p>
          </p:txBody>
        </p:sp>
        <p:cxnSp>
          <p:nvCxnSpPr>
            <p:cNvPr id="33837" name="AutoShape 14"/>
            <p:cNvCxnSpPr>
              <a:cxnSpLocks noChangeShapeType="1"/>
              <a:stCxn id="33831" idx="2"/>
              <a:endCxn id="33834" idx="0"/>
            </p:cNvCxnSpPr>
            <p:nvPr/>
          </p:nvCxnSpPr>
          <p:spPr bwMode="auto">
            <a:xfrm rot="10800000" flipV="1">
              <a:off x="687" y="1224"/>
              <a:ext cx="1180" cy="403"/>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38" name="AutoShape 15"/>
            <p:cNvCxnSpPr>
              <a:cxnSpLocks noChangeShapeType="1"/>
              <a:stCxn id="33832" idx="2"/>
              <a:endCxn id="33835" idx="0"/>
            </p:cNvCxnSpPr>
            <p:nvPr/>
          </p:nvCxnSpPr>
          <p:spPr bwMode="auto">
            <a:xfrm rot="10800000" flipV="1">
              <a:off x="1023" y="1336"/>
              <a:ext cx="844" cy="944"/>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3839" name="AutoShape 16"/>
            <p:cNvCxnSpPr>
              <a:cxnSpLocks noChangeShapeType="1"/>
              <a:stCxn id="33833" idx="4"/>
            </p:cNvCxnSpPr>
            <p:nvPr/>
          </p:nvCxnSpPr>
          <p:spPr bwMode="auto">
            <a:xfrm rot="5400000">
              <a:off x="911" y="2010"/>
              <a:ext cx="1502" cy="468"/>
            </a:xfrm>
            <a:prstGeom prst="curvedConnector3">
              <a:avLst>
                <a:gd name="adj1" fmla="val 1531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33840" name="Text Box 18"/>
            <p:cNvSpPr txBox="1">
              <a:spLocks noChangeArrowheads="1"/>
            </p:cNvSpPr>
            <p:nvPr/>
          </p:nvSpPr>
          <p:spPr bwMode="auto">
            <a:xfrm>
              <a:off x="-144" y="2812"/>
              <a:ext cx="1392" cy="110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b="1">
                  <a:solidFill>
                    <a:srgbClr val="000000"/>
                  </a:solidFill>
                  <a:latin typeface="Times New Roman" charset="0"/>
                </a:rPr>
                <a:t>allocation</a:t>
              </a:r>
            </a:p>
            <a:p>
              <a:pPr algn="ctr" defTabSz="914400"/>
              <a:r>
                <a:rPr lang="en-US" sz="1800" b="1">
                  <a:solidFill>
                    <a:srgbClr val="000000"/>
                  </a:solidFill>
                  <a:latin typeface="Times New Roman" charset="0"/>
                </a:rPr>
                <a:t>bitmap file</a:t>
              </a:r>
            </a:p>
            <a:p>
              <a:pPr algn="ctr" defTabSz="914400"/>
              <a:r>
                <a:rPr lang="en-US" sz="1800">
                  <a:solidFill>
                    <a:srgbClr val="000000"/>
                  </a:solidFill>
                  <a:latin typeface="Times New Roman" charset="0"/>
                </a:rPr>
                <a:t>for disk blocks</a:t>
              </a:r>
            </a:p>
            <a:p>
              <a:pPr algn="ctr" defTabSz="914400"/>
              <a:r>
                <a:rPr lang="en-US" sz="1800">
                  <a:solidFill>
                    <a:srgbClr val="000000"/>
                  </a:solidFill>
                  <a:latin typeface="Times New Roman" charset="0"/>
                </a:rPr>
                <a:t>bit is set iff the corresponding block is in use</a:t>
              </a:r>
              <a:endParaRPr lang="en-US" sz="2000">
                <a:solidFill>
                  <a:srgbClr val="000000"/>
                </a:solidFill>
                <a:latin typeface="Times New Roman" charset="0"/>
              </a:endParaRPr>
            </a:p>
          </p:txBody>
        </p:sp>
      </p:grpSp>
      <p:grpSp>
        <p:nvGrpSpPr>
          <p:cNvPr id="33809" name="Group 27"/>
          <p:cNvGrpSpPr>
            <a:grpSpLocks/>
          </p:cNvGrpSpPr>
          <p:nvPr/>
        </p:nvGrpSpPr>
        <p:grpSpPr bwMode="auto">
          <a:xfrm>
            <a:off x="6881813" y="2941638"/>
            <a:ext cx="738187" cy="792162"/>
            <a:chOff x="4239" y="1632"/>
            <a:chExt cx="465" cy="499"/>
          </a:xfrm>
        </p:grpSpPr>
        <p:grpSp>
          <p:nvGrpSpPr>
            <p:cNvPr id="33823" name="Group 28"/>
            <p:cNvGrpSpPr>
              <a:grpSpLocks/>
            </p:cNvGrpSpPr>
            <p:nvPr/>
          </p:nvGrpSpPr>
          <p:grpSpPr bwMode="auto">
            <a:xfrm>
              <a:off x="4277" y="1632"/>
              <a:ext cx="384" cy="499"/>
              <a:chOff x="1296" y="1680"/>
              <a:chExt cx="144" cy="384"/>
            </a:xfrm>
          </p:grpSpPr>
          <p:sp>
            <p:nvSpPr>
              <p:cNvPr id="33827" name="Rectangle 29"/>
              <p:cNvSpPr>
                <a:spLocks noChangeArrowheads="1"/>
              </p:cNvSpPr>
              <p:nvPr/>
            </p:nvSpPr>
            <p:spPr bwMode="auto">
              <a:xfrm>
                <a:off x="1296" y="1680"/>
                <a:ext cx="144" cy="384"/>
              </a:xfrm>
              <a:prstGeom prst="rect">
                <a:avLst/>
              </a:prstGeom>
              <a:solidFill>
                <a:srgbClr val="FFFFFF"/>
              </a:solidFill>
              <a:ln w="15875">
                <a:solidFill>
                  <a:srgbClr val="00CCFF"/>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3828" name="Line 30"/>
              <p:cNvSpPr>
                <a:spLocks noChangeShapeType="1"/>
              </p:cNvSpPr>
              <p:nvPr/>
            </p:nvSpPr>
            <p:spPr bwMode="auto">
              <a:xfrm>
                <a:off x="1296" y="1808"/>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3829" name="Line 31"/>
              <p:cNvSpPr>
                <a:spLocks noChangeShapeType="1"/>
              </p:cNvSpPr>
              <p:nvPr/>
            </p:nvSpPr>
            <p:spPr bwMode="auto">
              <a:xfrm>
                <a:off x="1296" y="1936"/>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3824" name="Text Box 32"/>
            <p:cNvSpPr txBox="1">
              <a:spLocks noChangeArrowheads="1"/>
            </p:cNvSpPr>
            <p:nvPr/>
          </p:nvSpPr>
          <p:spPr bwMode="auto">
            <a:xfrm>
              <a:off x="4383" y="1782"/>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0</a:t>
              </a:r>
            </a:p>
          </p:txBody>
        </p:sp>
        <p:sp>
          <p:nvSpPr>
            <p:cNvPr id="33825" name="Text Box 33"/>
            <p:cNvSpPr txBox="1">
              <a:spLocks noChangeArrowheads="1"/>
            </p:cNvSpPr>
            <p:nvPr/>
          </p:nvSpPr>
          <p:spPr bwMode="auto">
            <a:xfrm>
              <a:off x="4239" y="1638"/>
              <a:ext cx="45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wind: 18</a:t>
              </a:r>
            </a:p>
          </p:txBody>
        </p:sp>
        <p:sp>
          <p:nvSpPr>
            <p:cNvPr id="33826" name="Text Box 34"/>
            <p:cNvSpPr txBox="1">
              <a:spLocks noChangeArrowheads="1"/>
            </p:cNvSpPr>
            <p:nvPr/>
          </p:nvSpPr>
          <p:spPr bwMode="auto">
            <a:xfrm>
              <a:off x="4239" y="1945"/>
              <a:ext cx="46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snow: 62</a:t>
              </a:r>
            </a:p>
          </p:txBody>
        </p:sp>
      </p:grpSp>
      <p:cxnSp>
        <p:nvCxnSpPr>
          <p:cNvPr id="33810" name="AutoShape 35"/>
          <p:cNvCxnSpPr>
            <a:cxnSpLocks noChangeShapeType="1"/>
            <a:stCxn id="33816" idx="6"/>
            <a:endCxn id="33827" idx="0"/>
          </p:cNvCxnSpPr>
          <p:nvPr/>
        </p:nvCxnSpPr>
        <p:spPr bwMode="auto">
          <a:xfrm>
            <a:off x="5494338" y="2476500"/>
            <a:ext cx="1752600" cy="457200"/>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33811" name="Group 48"/>
          <p:cNvGrpSpPr>
            <a:grpSpLocks/>
          </p:cNvGrpSpPr>
          <p:nvPr/>
        </p:nvGrpSpPr>
        <p:grpSpPr bwMode="auto">
          <a:xfrm>
            <a:off x="4013200" y="1676400"/>
            <a:ext cx="2184400" cy="2066925"/>
            <a:chOff x="2528" y="720"/>
            <a:chExt cx="1376" cy="1302"/>
          </a:xfrm>
        </p:grpSpPr>
        <p:grpSp>
          <p:nvGrpSpPr>
            <p:cNvPr id="33815" name="Group 49"/>
            <p:cNvGrpSpPr>
              <a:grpSpLocks/>
            </p:cNvGrpSpPr>
            <p:nvPr/>
          </p:nvGrpSpPr>
          <p:grpSpPr bwMode="auto">
            <a:xfrm>
              <a:off x="3360" y="1152"/>
              <a:ext cx="144" cy="384"/>
              <a:chOff x="1296" y="1680"/>
              <a:chExt cx="144" cy="384"/>
            </a:xfrm>
          </p:grpSpPr>
          <p:sp>
            <p:nvSpPr>
              <p:cNvPr id="33820" name="Rectangle 50"/>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33821" name="Line 51"/>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3822" name="Line 52"/>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3816" name="Oval 53"/>
            <p:cNvSpPr>
              <a:spLocks noChangeArrowheads="1"/>
            </p:cNvSpPr>
            <p:nvPr/>
          </p:nvSpPr>
          <p:spPr bwMode="auto">
            <a:xfrm>
              <a:off x="3408" y="1200"/>
              <a:ext cx="48" cy="48"/>
            </a:xfrm>
            <a:prstGeom prst="ellipse">
              <a:avLst/>
            </a:prstGeom>
            <a:solidFill>
              <a:srgbClr val="00CCFF"/>
            </a:solidFill>
            <a:ln w="15875">
              <a:solidFill>
                <a:srgbClr val="00CCFF"/>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17" name="Oval 54"/>
            <p:cNvSpPr>
              <a:spLocks noChangeArrowheads="1"/>
            </p:cNvSpPr>
            <p:nvPr/>
          </p:nvSpPr>
          <p:spPr bwMode="auto">
            <a:xfrm>
              <a:off x="3408" y="1312"/>
              <a:ext cx="48" cy="48"/>
            </a:xfrm>
            <a:prstGeom prst="ellipse">
              <a:avLst/>
            </a:prstGeom>
            <a:solidFill>
              <a:srgbClr val="0000FF"/>
            </a:solidFill>
            <a:ln w="15875">
              <a:solidFill>
                <a:srgbClr val="0000FF"/>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33818" name="Text Box 55"/>
            <p:cNvSpPr txBox="1">
              <a:spLocks noChangeArrowheads="1"/>
            </p:cNvSpPr>
            <p:nvPr/>
          </p:nvSpPr>
          <p:spPr bwMode="auto">
            <a:xfrm>
              <a:off x="2988" y="720"/>
              <a:ext cx="916" cy="40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latin typeface="Times New Roman" charset="0"/>
                </a:rPr>
                <a:t>inode 1</a:t>
              </a:r>
            </a:p>
            <a:p>
              <a:pPr algn="ctr" defTabSz="914400"/>
              <a:r>
                <a:rPr lang="en-US" sz="1800">
                  <a:solidFill>
                    <a:srgbClr val="000000"/>
                  </a:solidFill>
                  <a:latin typeface="Times New Roman" charset="0"/>
                </a:rPr>
                <a:t>root directory</a:t>
              </a:r>
              <a:endParaRPr lang="en-US" sz="2000">
                <a:solidFill>
                  <a:srgbClr val="000000"/>
                </a:solidFill>
                <a:latin typeface="Times New Roman" charset="0"/>
              </a:endParaRPr>
            </a:p>
          </p:txBody>
        </p:sp>
        <p:sp>
          <p:nvSpPr>
            <p:cNvPr id="33819" name="Text Box 56"/>
            <p:cNvSpPr txBox="1">
              <a:spLocks noChangeArrowheads="1"/>
            </p:cNvSpPr>
            <p:nvPr/>
          </p:nvSpPr>
          <p:spPr bwMode="auto">
            <a:xfrm>
              <a:off x="2528" y="1440"/>
              <a:ext cx="784" cy="58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800">
                  <a:solidFill>
                    <a:srgbClr val="000000"/>
                  </a:solidFill>
                  <a:latin typeface="Times New Roman" charset="0"/>
                </a:rPr>
                <a:t>fixed locations on disk</a:t>
              </a:r>
              <a:endParaRPr lang="en-US" sz="2000">
                <a:solidFill>
                  <a:srgbClr val="000000"/>
                </a:solidFill>
                <a:latin typeface="Times New Roman" charset="0"/>
              </a:endParaRPr>
            </a:p>
          </p:txBody>
        </p:sp>
      </p:grpSp>
      <p:cxnSp>
        <p:nvCxnSpPr>
          <p:cNvPr id="33812" name="Straight Connector 292"/>
          <p:cNvCxnSpPr>
            <a:cxnSpLocks noChangeShapeType="1"/>
            <a:endCxn id="33819" idx="0"/>
          </p:cNvCxnSpPr>
          <p:nvPr/>
        </p:nvCxnSpPr>
        <p:spPr bwMode="auto">
          <a:xfrm>
            <a:off x="4238625" y="2322513"/>
            <a:ext cx="396875" cy="496887"/>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33813" name="Straight Connector 292"/>
          <p:cNvCxnSpPr>
            <a:cxnSpLocks noChangeShapeType="1"/>
            <a:endCxn id="33819" idx="0"/>
          </p:cNvCxnSpPr>
          <p:nvPr/>
        </p:nvCxnSpPr>
        <p:spPr bwMode="auto">
          <a:xfrm flipH="1">
            <a:off x="4635500" y="2286000"/>
            <a:ext cx="393700" cy="5334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33814" name="Text Box 60"/>
          <p:cNvSpPr txBox="1">
            <a:spLocks noChangeArrowheads="1"/>
          </p:cNvSpPr>
          <p:nvPr/>
        </p:nvSpPr>
        <p:spPr bwMode="auto">
          <a:xfrm>
            <a:off x="5497513" y="6411913"/>
            <a:ext cx="3417887" cy="36988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a:solidFill>
                  <a:srgbClr val="000000"/>
                </a:solidFill>
              </a:rPr>
              <a:t>This is a toy example (Nachos).</a:t>
            </a:r>
          </a:p>
        </p:txBody>
      </p:sp>
    </p:spTree>
    <p:extLst>
      <p:ext uri="{BB962C8B-B14F-4D97-AF65-F5344CB8AC3E}">
        <p14:creationId xmlns:p14="http://schemas.microsoft.com/office/powerpoint/2010/main" val="11012977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p:txBody>
          <a:bodyPr/>
          <a:lstStyle/>
          <a:p>
            <a:pPr eaLnBrk="1" hangingPunct="1"/>
            <a:r>
              <a:rPr lang="en-US">
                <a:latin typeface="Arial" charset="0"/>
                <a:ea typeface="ＭＳ Ｐゴシック" charset="0"/>
              </a:rPr>
              <a:t>A Filesystem On Disk</a:t>
            </a:r>
          </a:p>
        </p:txBody>
      </p:sp>
      <p:grpSp>
        <p:nvGrpSpPr>
          <p:cNvPr id="29698" name="Group 3"/>
          <p:cNvGrpSpPr>
            <a:grpSpLocks/>
          </p:cNvGrpSpPr>
          <p:nvPr/>
        </p:nvGrpSpPr>
        <p:grpSpPr bwMode="auto">
          <a:xfrm>
            <a:off x="1371600" y="2087563"/>
            <a:ext cx="3276600" cy="3856037"/>
            <a:chOff x="432" y="979"/>
            <a:chExt cx="2064" cy="2429"/>
          </a:xfrm>
        </p:grpSpPr>
        <p:grpSp>
          <p:nvGrpSpPr>
            <p:cNvPr id="29739" name="Group 4"/>
            <p:cNvGrpSpPr>
              <a:grpSpLocks/>
            </p:cNvGrpSpPr>
            <p:nvPr/>
          </p:nvGrpSpPr>
          <p:grpSpPr bwMode="auto">
            <a:xfrm>
              <a:off x="1824" y="1152"/>
              <a:ext cx="144" cy="384"/>
              <a:chOff x="1296" y="1680"/>
              <a:chExt cx="144" cy="384"/>
            </a:xfrm>
          </p:grpSpPr>
          <p:sp>
            <p:nvSpPr>
              <p:cNvPr id="29751" name="Rectangle 5"/>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solidFill>
                    <a:prstClr val="white"/>
                  </a:solidFill>
                </a:endParaRPr>
              </a:p>
            </p:txBody>
          </p:sp>
          <p:sp>
            <p:nvSpPr>
              <p:cNvPr id="29752" name="Line 6"/>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29753" name="Line 7"/>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29740" name="Oval 8"/>
            <p:cNvSpPr>
              <a:spLocks noChangeArrowheads="1"/>
            </p:cNvSpPr>
            <p:nvPr/>
          </p:nvSpPr>
          <p:spPr bwMode="auto">
            <a:xfrm>
              <a:off x="1872" y="1200"/>
              <a:ext cx="48" cy="48"/>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endParaRPr lang="en-US">
                <a:solidFill>
                  <a:prstClr val="white"/>
                </a:solidFill>
              </a:endParaRPr>
            </a:p>
          </p:txBody>
        </p:sp>
        <p:sp>
          <p:nvSpPr>
            <p:cNvPr id="29741" name="Oval 9"/>
            <p:cNvSpPr>
              <a:spLocks noChangeArrowheads="1"/>
            </p:cNvSpPr>
            <p:nvPr/>
          </p:nvSpPr>
          <p:spPr bwMode="auto">
            <a:xfrm>
              <a:off x="1872" y="1312"/>
              <a:ext cx="48" cy="48"/>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endParaRPr lang="en-US">
                <a:solidFill>
                  <a:prstClr val="white"/>
                </a:solidFill>
              </a:endParaRPr>
            </a:p>
          </p:txBody>
        </p:sp>
        <p:sp>
          <p:nvSpPr>
            <p:cNvPr id="29742" name="Oval 10"/>
            <p:cNvSpPr>
              <a:spLocks noChangeArrowheads="1"/>
            </p:cNvSpPr>
            <p:nvPr/>
          </p:nvSpPr>
          <p:spPr bwMode="auto">
            <a:xfrm>
              <a:off x="1872" y="1440"/>
              <a:ext cx="48" cy="48"/>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endParaRPr lang="en-US">
                <a:solidFill>
                  <a:prstClr val="white"/>
                </a:solidFill>
              </a:endParaRPr>
            </a:p>
          </p:txBody>
        </p:sp>
        <p:sp>
          <p:nvSpPr>
            <p:cNvPr id="29743" name="Text Box 11"/>
            <p:cNvSpPr txBox="1">
              <a:spLocks noChangeArrowheads="1"/>
            </p:cNvSpPr>
            <p:nvPr/>
          </p:nvSpPr>
          <p:spPr bwMode="auto">
            <a:xfrm>
              <a:off x="432" y="1632"/>
              <a:ext cx="510" cy="413"/>
            </a:xfrm>
            <a:prstGeom prst="rect">
              <a:avLst/>
            </a:prstGeom>
            <a:noFill/>
            <a:ln w="15875">
              <a:solidFill>
                <a:srgbClr val="8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11100010</a:t>
              </a:r>
            </a:p>
            <a:p>
              <a:pPr eaLnBrk="0" hangingPunct="0"/>
              <a:r>
                <a:rPr lang="en-US" sz="1200" b="1" i="1">
                  <a:solidFill>
                    <a:srgbClr val="003367"/>
                  </a:solidFill>
                  <a:latin typeface="Times New Roman" charset="0"/>
                </a:rPr>
                <a:t>00101101</a:t>
              </a:r>
            </a:p>
            <a:p>
              <a:pPr eaLnBrk="0" hangingPunct="0"/>
              <a:r>
                <a:rPr lang="en-US" sz="1200" b="1" i="1">
                  <a:solidFill>
                    <a:srgbClr val="003367"/>
                  </a:solidFill>
                  <a:latin typeface="Times New Roman" charset="0"/>
                </a:rPr>
                <a:t>10111101</a:t>
              </a:r>
              <a:endParaRPr lang="en-US" sz="1200">
                <a:solidFill>
                  <a:srgbClr val="003367"/>
                </a:solidFill>
                <a:latin typeface="Times New Roman" charset="0"/>
              </a:endParaRPr>
            </a:p>
          </p:txBody>
        </p:sp>
        <p:sp>
          <p:nvSpPr>
            <p:cNvPr id="29744" name="Text Box 12"/>
            <p:cNvSpPr txBox="1">
              <a:spLocks noChangeArrowheads="1"/>
            </p:cNvSpPr>
            <p:nvPr/>
          </p:nvSpPr>
          <p:spPr bwMode="auto">
            <a:xfrm>
              <a:off x="768" y="2285"/>
              <a:ext cx="510" cy="413"/>
            </a:xfrm>
            <a:prstGeom prst="rect">
              <a:avLst/>
            </a:prstGeom>
            <a:noFill/>
            <a:ln w="15875">
              <a:solidFill>
                <a:srgbClr val="666699"/>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10011010</a:t>
              </a:r>
            </a:p>
            <a:p>
              <a:pPr eaLnBrk="0" hangingPunct="0"/>
              <a:r>
                <a:rPr lang="en-US" sz="1200" b="1" i="1">
                  <a:solidFill>
                    <a:srgbClr val="003367"/>
                  </a:solidFill>
                  <a:latin typeface="Times New Roman" charset="0"/>
                </a:rPr>
                <a:t>00110001</a:t>
              </a:r>
            </a:p>
            <a:p>
              <a:pPr eaLnBrk="0" hangingPunct="0"/>
              <a:r>
                <a:rPr lang="en-US" sz="1200" b="1" i="1">
                  <a:solidFill>
                    <a:srgbClr val="003367"/>
                  </a:solidFill>
                  <a:latin typeface="Times New Roman" charset="0"/>
                </a:rPr>
                <a:t>00010101</a:t>
              </a:r>
              <a:endParaRPr lang="en-US" sz="1200">
                <a:solidFill>
                  <a:srgbClr val="003367"/>
                </a:solidFill>
                <a:latin typeface="Times New Roman" charset="0"/>
              </a:endParaRPr>
            </a:p>
          </p:txBody>
        </p:sp>
        <p:sp>
          <p:nvSpPr>
            <p:cNvPr id="29745" name="Text Box 13"/>
            <p:cNvSpPr txBox="1">
              <a:spLocks noChangeArrowheads="1"/>
            </p:cNvSpPr>
            <p:nvPr/>
          </p:nvSpPr>
          <p:spPr bwMode="auto">
            <a:xfrm>
              <a:off x="1152" y="2995"/>
              <a:ext cx="510" cy="413"/>
            </a:xfrm>
            <a:prstGeom prst="rect">
              <a:avLst/>
            </a:prstGeom>
            <a:noFill/>
            <a:ln w="15875">
              <a:solidFill>
                <a:srgbClr val="990033"/>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00101110</a:t>
              </a:r>
            </a:p>
            <a:p>
              <a:pPr eaLnBrk="0" hangingPunct="0"/>
              <a:r>
                <a:rPr lang="en-US" sz="1200" b="1" i="1">
                  <a:solidFill>
                    <a:srgbClr val="003367"/>
                  </a:solidFill>
                  <a:latin typeface="Times New Roman" charset="0"/>
                </a:rPr>
                <a:t>00011001</a:t>
              </a:r>
            </a:p>
            <a:p>
              <a:pPr eaLnBrk="0" hangingPunct="0"/>
              <a:r>
                <a:rPr lang="en-US" sz="1200" b="1" i="1">
                  <a:solidFill>
                    <a:srgbClr val="003367"/>
                  </a:solidFill>
                  <a:latin typeface="Times New Roman" charset="0"/>
                </a:rPr>
                <a:t>01000100</a:t>
              </a:r>
              <a:endParaRPr lang="en-US" sz="1200">
                <a:solidFill>
                  <a:srgbClr val="003367"/>
                </a:solidFill>
                <a:latin typeface="Times New Roman" charset="0"/>
              </a:endParaRPr>
            </a:p>
          </p:txBody>
        </p:sp>
        <p:cxnSp>
          <p:nvCxnSpPr>
            <p:cNvPr id="29746" name="AutoShape 14"/>
            <p:cNvCxnSpPr>
              <a:cxnSpLocks noChangeShapeType="1"/>
              <a:stCxn id="29740" idx="2"/>
              <a:endCxn id="29743" idx="0"/>
            </p:cNvCxnSpPr>
            <p:nvPr/>
          </p:nvCxnSpPr>
          <p:spPr bwMode="auto">
            <a:xfrm rot="10800000" flipV="1">
              <a:off x="687" y="1224"/>
              <a:ext cx="1180" cy="403"/>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9747" name="AutoShape 15"/>
            <p:cNvCxnSpPr>
              <a:cxnSpLocks noChangeShapeType="1"/>
              <a:stCxn id="29741" idx="2"/>
              <a:endCxn id="29744" idx="0"/>
            </p:cNvCxnSpPr>
            <p:nvPr/>
          </p:nvCxnSpPr>
          <p:spPr bwMode="auto">
            <a:xfrm rot="10800000" flipV="1">
              <a:off x="1023" y="1336"/>
              <a:ext cx="844" cy="944"/>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9748" name="AutoShape 16"/>
            <p:cNvCxnSpPr>
              <a:cxnSpLocks noChangeShapeType="1"/>
              <a:stCxn id="29742" idx="4"/>
            </p:cNvCxnSpPr>
            <p:nvPr/>
          </p:nvCxnSpPr>
          <p:spPr bwMode="auto">
            <a:xfrm rot="5400000">
              <a:off x="911" y="2010"/>
              <a:ext cx="1502" cy="468"/>
            </a:xfrm>
            <a:prstGeom prst="curvedConnector3">
              <a:avLst>
                <a:gd name="adj1" fmla="val 1531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29749" name="Text Box 17"/>
            <p:cNvSpPr txBox="1">
              <a:spLocks noChangeArrowheads="1"/>
            </p:cNvSpPr>
            <p:nvPr/>
          </p:nvSpPr>
          <p:spPr bwMode="auto">
            <a:xfrm>
              <a:off x="1694" y="979"/>
              <a:ext cx="41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sector 0</a:t>
              </a:r>
              <a:endParaRPr lang="en-US" sz="1400">
                <a:solidFill>
                  <a:srgbClr val="003367"/>
                </a:solidFill>
                <a:latin typeface="Times New Roman" charset="0"/>
              </a:endParaRPr>
            </a:p>
          </p:txBody>
        </p:sp>
        <p:sp>
          <p:nvSpPr>
            <p:cNvPr id="29750" name="Text Box 18"/>
            <p:cNvSpPr txBox="1">
              <a:spLocks noChangeArrowheads="1"/>
            </p:cNvSpPr>
            <p:nvPr/>
          </p:nvSpPr>
          <p:spPr bwMode="auto">
            <a:xfrm>
              <a:off x="1959" y="1200"/>
              <a:ext cx="5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algn="ctr" eaLnBrk="0" hangingPunct="0"/>
              <a:r>
                <a:rPr lang="en-US" sz="1200">
                  <a:solidFill>
                    <a:srgbClr val="003367"/>
                  </a:solidFill>
                  <a:latin typeface="Times New Roman" charset="0"/>
                </a:rPr>
                <a:t>allocation</a:t>
              </a:r>
            </a:p>
            <a:p>
              <a:pPr algn="ctr" eaLnBrk="0" hangingPunct="0"/>
              <a:r>
                <a:rPr lang="en-US" sz="1200">
                  <a:solidFill>
                    <a:srgbClr val="003367"/>
                  </a:solidFill>
                  <a:latin typeface="Times New Roman" charset="0"/>
                </a:rPr>
                <a:t>bitmap file</a:t>
              </a:r>
              <a:endParaRPr lang="en-US" sz="1400">
                <a:solidFill>
                  <a:srgbClr val="003367"/>
                </a:solidFill>
                <a:latin typeface="Times New Roman" charset="0"/>
              </a:endParaRPr>
            </a:p>
          </p:txBody>
        </p:sp>
      </p:grpSp>
      <p:grpSp>
        <p:nvGrpSpPr>
          <p:cNvPr id="29699" name="Group 19"/>
          <p:cNvGrpSpPr>
            <a:grpSpLocks/>
          </p:cNvGrpSpPr>
          <p:nvPr/>
        </p:nvGrpSpPr>
        <p:grpSpPr bwMode="auto">
          <a:xfrm>
            <a:off x="6172200" y="3692525"/>
            <a:ext cx="658813" cy="803275"/>
            <a:chOff x="3550" y="1798"/>
            <a:chExt cx="415" cy="506"/>
          </a:xfrm>
        </p:grpSpPr>
        <p:grpSp>
          <p:nvGrpSpPr>
            <p:cNvPr id="29732" name="Group 20"/>
            <p:cNvGrpSpPr>
              <a:grpSpLocks/>
            </p:cNvGrpSpPr>
            <p:nvPr/>
          </p:nvGrpSpPr>
          <p:grpSpPr bwMode="auto">
            <a:xfrm>
              <a:off x="3552" y="1805"/>
              <a:ext cx="384" cy="499"/>
              <a:chOff x="1296" y="1680"/>
              <a:chExt cx="144" cy="384"/>
            </a:xfrm>
          </p:grpSpPr>
          <p:sp>
            <p:nvSpPr>
              <p:cNvPr id="29736" name="Rectangle 21"/>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solidFill>
                    <a:prstClr val="white"/>
                  </a:solidFill>
                </a:endParaRPr>
              </a:p>
            </p:txBody>
          </p:sp>
          <p:sp>
            <p:nvSpPr>
              <p:cNvPr id="29737" name="Line 22"/>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29738" name="Line 23"/>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29733" name="Text Box 24"/>
            <p:cNvSpPr txBox="1">
              <a:spLocks noChangeArrowheads="1"/>
            </p:cNvSpPr>
            <p:nvPr/>
          </p:nvSpPr>
          <p:spPr bwMode="auto">
            <a:xfrm>
              <a:off x="3658" y="1798"/>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0</a:t>
              </a:r>
            </a:p>
          </p:txBody>
        </p:sp>
        <p:sp>
          <p:nvSpPr>
            <p:cNvPr id="29734" name="Text Box 25"/>
            <p:cNvSpPr txBox="1">
              <a:spLocks noChangeArrowheads="1"/>
            </p:cNvSpPr>
            <p:nvPr/>
          </p:nvSpPr>
          <p:spPr bwMode="auto">
            <a:xfrm>
              <a:off x="3552" y="1971"/>
              <a:ext cx="413"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rain: 32</a:t>
              </a:r>
            </a:p>
          </p:txBody>
        </p:sp>
        <p:sp>
          <p:nvSpPr>
            <p:cNvPr id="29735" name="Text Box 26"/>
            <p:cNvSpPr txBox="1">
              <a:spLocks noChangeArrowheads="1"/>
            </p:cNvSpPr>
            <p:nvPr/>
          </p:nvSpPr>
          <p:spPr bwMode="auto">
            <a:xfrm>
              <a:off x="3550" y="2131"/>
              <a:ext cx="40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hail: 48</a:t>
              </a:r>
            </a:p>
          </p:txBody>
        </p:sp>
      </p:grpSp>
      <p:grpSp>
        <p:nvGrpSpPr>
          <p:cNvPr id="29700" name="Group 27"/>
          <p:cNvGrpSpPr>
            <a:grpSpLocks/>
          </p:cNvGrpSpPr>
          <p:nvPr/>
        </p:nvGrpSpPr>
        <p:grpSpPr bwMode="auto">
          <a:xfrm>
            <a:off x="6881813" y="2941638"/>
            <a:ext cx="738187" cy="792162"/>
            <a:chOff x="4239" y="1632"/>
            <a:chExt cx="465" cy="499"/>
          </a:xfrm>
        </p:grpSpPr>
        <p:grpSp>
          <p:nvGrpSpPr>
            <p:cNvPr id="29725" name="Group 28"/>
            <p:cNvGrpSpPr>
              <a:grpSpLocks/>
            </p:cNvGrpSpPr>
            <p:nvPr/>
          </p:nvGrpSpPr>
          <p:grpSpPr bwMode="auto">
            <a:xfrm>
              <a:off x="4277" y="1632"/>
              <a:ext cx="384" cy="499"/>
              <a:chOff x="1296" y="1680"/>
              <a:chExt cx="144" cy="384"/>
            </a:xfrm>
          </p:grpSpPr>
          <p:sp>
            <p:nvSpPr>
              <p:cNvPr id="29729" name="Rectangle 29"/>
              <p:cNvSpPr>
                <a:spLocks noChangeArrowheads="1"/>
              </p:cNvSpPr>
              <p:nvPr/>
            </p:nvSpPr>
            <p:spPr bwMode="auto">
              <a:xfrm>
                <a:off x="1296" y="1680"/>
                <a:ext cx="144" cy="384"/>
              </a:xfrm>
              <a:prstGeom prst="rect">
                <a:avLst/>
              </a:prstGeom>
              <a:solidFill>
                <a:srgbClr val="FFFFFF"/>
              </a:solidFill>
              <a:ln w="15875">
                <a:solidFill>
                  <a:srgbClr val="00CCFF"/>
                </a:solidFill>
                <a:miter lim="800000"/>
                <a:headEnd type="none" w="sm" len="sm"/>
                <a:tailEnd type="none" w="sm" len="sm"/>
              </a:ln>
            </p:spPr>
            <p:txBody>
              <a:bodyPr anchor="ctr">
                <a:spAutoFit/>
              </a:bodyPr>
              <a:lstStyle/>
              <a:p>
                <a:endParaRPr lang="en-US">
                  <a:solidFill>
                    <a:prstClr val="white"/>
                  </a:solidFill>
                </a:endParaRPr>
              </a:p>
            </p:txBody>
          </p:sp>
          <p:sp>
            <p:nvSpPr>
              <p:cNvPr id="29730" name="Line 30"/>
              <p:cNvSpPr>
                <a:spLocks noChangeShapeType="1"/>
              </p:cNvSpPr>
              <p:nvPr/>
            </p:nvSpPr>
            <p:spPr bwMode="auto">
              <a:xfrm>
                <a:off x="1296" y="1808"/>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29731" name="Line 31"/>
              <p:cNvSpPr>
                <a:spLocks noChangeShapeType="1"/>
              </p:cNvSpPr>
              <p:nvPr/>
            </p:nvSpPr>
            <p:spPr bwMode="auto">
              <a:xfrm>
                <a:off x="1296" y="1936"/>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29726" name="Text Box 32"/>
            <p:cNvSpPr txBox="1">
              <a:spLocks noChangeArrowheads="1"/>
            </p:cNvSpPr>
            <p:nvPr/>
          </p:nvSpPr>
          <p:spPr bwMode="auto">
            <a:xfrm>
              <a:off x="4383" y="1782"/>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0</a:t>
              </a:r>
            </a:p>
          </p:txBody>
        </p:sp>
        <p:sp>
          <p:nvSpPr>
            <p:cNvPr id="29727" name="Text Box 33"/>
            <p:cNvSpPr txBox="1">
              <a:spLocks noChangeArrowheads="1"/>
            </p:cNvSpPr>
            <p:nvPr/>
          </p:nvSpPr>
          <p:spPr bwMode="auto">
            <a:xfrm>
              <a:off x="4239" y="1638"/>
              <a:ext cx="45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wind: 18</a:t>
              </a:r>
            </a:p>
          </p:txBody>
        </p:sp>
        <p:sp>
          <p:nvSpPr>
            <p:cNvPr id="29728" name="Text Box 34"/>
            <p:cNvSpPr txBox="1">
              <a:spLocks noChangeArrowheads="1"/>
            </p:cNvSpPr>
            <p:nvPr/>
          </p:nvSpPr>
          <p:spPr bwMode="auto">
            <a:xfrm>
              <a:off x="4239" y="1945"/>
              <a:ext cx="46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snow: 62</a:t>
              </a:r>
            </a:p>
          </p:txBody>
        </p:sp>
      </p:grpSp>
      <p:cxnSp>
        <p:nvCxnSpPr>
          <p:cNvPr id="29701" name="AutoShape 35"/>
          <p:cNvCxnSpPr>
            <a:cxnSpLocks noChangeShapeType="1"/>
            <a:stCxn id="29715" idx="6"/>
            <a:endCxn id="29729" idx="0"/>
          </p:cNvCxnSpPr>
          <p:nvPr/>
        </p:nvCxnSpPr>
        <p:spPr bwMode="auto">
          <a:xfrm>
            <a:off x="5494338" y="2476500"/>
            <a:ext cx="1752600" cy="457200"/>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9702" name="AutoShape 36"/>
          <p:cNvCxnSpPr>
            <a:cxnSpLocks noChangeShapeType="1"/>
            <a:stCxn id="29716" idx="6"/>
            <a:endCxn id="29733" idx="0"/>
          </p:cNvCxnSpPr>
          <p:nvPr/>
        </p:nvCxnSpPr>
        <p:spPr bwMode="auto">
          <a:xfrm>
            <a:off x="5494338" y="2654300"/>
            <a:ext cx="979487" cy="1038225"/>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29703" name="Group 37"/>
          <p:cNvGrpSpPr>
            <a:grpSpLocks/>
          </p:cNvGrpSpPr>
          <p:nvPr/>
        </p:nvGrpSpPr>
        <p:grpSpPr bwMode="auto">
          <a:xfrm>
            <a:off x="5334000" y="4618038"/>
            <a:ext cx="228600" cy="609600"/>
            <a:chOff x="1296" y="1680"/>
            <a:chExt cx="144" cy="384"/>
          </a:xfrm>
        </p:grpSpPr>
        <p:sp>
          <p:nvSpPr>
            <p:cNvPr id="29722" name="Rectangle 38"/>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solidFill>
                  <a:prstClr val="white"/>
                </a:solidFill>
              </a:endParaRPr>
            </a:p>
          </p:txBody>
        </p:sp>
        <p:sp>
          <p:nvSpPr>
            <p:cNvPr id="29723" name="Line 39"/>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29724" name="Line 40"/>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29704" name="Oval 41"/>
          <p:cNvSpPr>
            <a:spLocks noChangeArrowheads="1"/>
          </p:cNvSpPr>
          <p:nvPr/>
        </p:nvSpPr>
        <p:spPr bwMode="auto">
          <a:xfrm>
            <a:off x="5410200" y="4694238"/>
            <a:ext cx="76200" cy="76200"/>
          </a:xfrm>
          <a:prstGeom prst="ellipse">
            <a:avLst/>
          </a:prstGeom>
          <a:solidFill>
            <a:srgbClr val="CC99FF"/>
          </a:solidFill>
          <a:ln w="15875">
            <a:solidFill>
              <a:srgbClr val="CC99FF"/>
            </a:solidFill>
            <a:round/>
            <a:headEnd type="none" w="sm" len="sm"/>
            <a:tailEnd type="none" w="sm" len="sm"/>
          </a:ln>
        </p:spPr>
        <p:txBody>
          <a:bodyPr wrap="none" anchor="ctr">
            <a:spAutoFit/>
          </a:bodyPr>
          <a:lstStyle/>
          <a:p>
            <a:endParaRPr lang="en-US">
              <a:solidFill>
                <a:prstClr val="white"/>
              </a:solidFill>
            </a:endParaRPr>
          </a:p>
        </p:txBody>
      </p:sp>
      <p:sp>
        <p:nvSpPr>
          <p:cNvPr id="29705" name="Oval 42"/>
          <p:cNvSpPr>
            <a:spLocks noChangeArrowheads="1"/>
          </p:cNvSpPr>
          <p:nvPr/>
        </p:nvSpPr>
        <p:spPr bwMode="auto">
          <a:xfrm>
            <a:off x="5410200" y="4872038"/>
            <a:ext cx="76200" cy="76200"/>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endParaRPr lang="en-US">
              <a:solidFill>
                <a:prstClr val="white"/>
              </a:solidFill>
            </a:endParaRPr>
          </a:p>
        </p:txBody>
      </p:sp>
      <p:sp>
        <p:nvSpPr>
          <p:cNvPr id="29706" name="Text Box 43"/>
          <p:cNvSpPr txBox="1">
            <a:spLocks noChangeArrowheads="1"/>
          </p:cNvSpPr>
          <p:nvPr/>
        </p:nvSpPr>
        <p:spPr bwMode="auto">
          <a:xfrm>
            <a:off x="3886200" y="3962400"/>
            <a:ext cx="771525" cy="655638"/>
          </a:xfrm>
          <a:prstGeom prst="rect">
            <a:avLst/>
          </a:prstGeom>
          <a:noFill/>
          <a:ln w="15875">
            <a:solidFill>
              <a:srgbClr val="CC99FF"/>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once upo</a:t>
            </a:r>
          </a:p>
          <a:p>
            <a:pPr eaLnBrk="0" hangingPunct="0"/>
            <a:r>
              <a:rPr lang="en-US" sz="1200" b="1" i="1">
                <a:solidFill>
                  <a:srgbClr val="003367"/>
                </a:solidFill>
                <a:latin typeface="Times New Roman" charset="0"/>
              </a:rPr>
              <a:t>n a time</a:t>
            </a:r>
          </a:p>
          <a:p>
            <a:pPr eaLnBrk="0" hangingPunct="0"/>
            <a:r>
              <a:rPr lang="en-US" sz="1200" b="1" i="1">
                <a:solidFill>
                  <a:srgbClr val="0036A6"/>
                </a:solidFill>
                <a:latin typeface="Times New Roman" charset="0"/>
              </a:rPr>
              <a:t>/n</a:t>
            </a:r>
            <a:r>
              <a:rPr lang="en-US" sz="1200" b="1" i="1">
                <a:solidFill>
                  <a:srgbClr val="003367"/>
                </a:solidFill>
                <a:latin typeface="Times New Roman" charset="0"/>
              </a:rPr>
              <a:t> in a l</a:t>
            </a:r>
            <a:endParaRPr lang="en-US" sz="1200">
              <a:solidFill>
                <a:srgbClr val="003367"/>
              </a:solidFill>
              <a:latin typeface="Times New Roman" charset="0"/>
            </a:endParaRPr>
          </a:p>
        </p:txBody>
      </p:sp>
      <p:sp>
        <p:nvSpPr>
          <p:cNvPr id="29707" name="Text Box 44"/>
          <p:cNvSpPr txBox="1">
            <a:spLocks noChangeArrowheads="1"/>
          </p:cNvSpPr>
          <p:nvPr/>
        </p:nvSpPr>
        <p:spPr bwMode="auto">
          <a:xfrm>
            <a:off x="3886200" y="5287963"/>
            <a:ext cx="746125" cy="655637"/>
          </a:xfrm>
          <a:prstGeom prst="rect">
            <a:avLst/>
          </a:prstGeom>
          <a:noFill/>
          <a:ln w="15875">
            <a:solidFill>
              <a:srgbClr val="666699"/>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and far </a:t>
            </a:r>
          </a:p>
          <a:p>
            <a:pPr eaLnBrk="0" hangingPunct="0"/>
            <a:r>
              <a:rPr lang="en-US" sz="1200" b="1" i="1">
                <a:solidFill>
                  <a:srgbClr val="003367"/>
                </a:solidFill>
                <a:latin typeface="Times New Roman" charset="0"/>
              </a:rPr>
              <a:t>far away</a:t>
            </a:r>
          </a:p>
          <a:p>
            <a:pPr eaLnBrk="0" hangingPunct="0"/>
            <a:r>
              <a:rPr lang="en-US" sz="1200" b="1" i="1">
                <a:solidFill>
                  <a:srgbClr val="003367"/>
                </a:solidFill>
                <a:latin typeface="Times New Roman" charset="0"/>
              </a:rPr>
              <a:t>, lived th</a:t>
            </a:r>
            <a:endParaRPr lang="en-US" sz="1200">
              <a:solidFill>
                <a:srgbClr val="003367"/>
              </a:solidFill>
              <a:latin typeface="Times New Roman" charset="0"/>
            </a:endParaRPr>
          </a:p>
        </p:txBody>
      </p:sp>
      <p:cxnSp>
        <p:nvCxnSpPr>
          <p:cNvPr id="29708" name="AutoShape 45"/>
          <p:cNvCxnSpPr>
            <a:cxnSpLocks noChangeShapeType="1"/>
            <a:stCxn id="29704" idx="2"/>
            <a:endCxn id="29706" idx="3"/>
          </p:cNvCxnSpPr>
          <p:nvPr/>
        </p:nvCxnSpPr>
        <p:spPr bwMode="auto">
          <a:xfrm rot="10800000">
            <a:off x="4665663" y="4291013"/>
            <a:ext cx="736600" cy="441325"/>
          </a:xfrm>
          <a:prstGeom prst="curvedConnector3">
            <a:avLst>
              <a:gd name="adj1" fmla="val 5000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9709" name="AutoShape 46"/>
          <p:cNvCxnSpPr>
            <a:cxnSpLocks noChangeShapeType="1"/>
            <a:stCxn id="29705" idx="2"/>
            <a:endCxn id="29707" idx="3"/>
          </p:cNvCxnSpPr>
          <p:nvPr/>
        </p:nvCxnSpPr>
        <p:spPr bwMode="auto">
          <a:xfrm rot="10800000" flipV="1">
            <a:off x="4640263" y="4910138"/>
            <a:ext cx="762000" cy="706437"/>
          </a:xfrm>
          <a:prstGeom prst="curvedConnector3">
            <a:avLst>
              <a:gd name="adj1" fmla="val 5000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29710" name="AutoShape 47"/>
          <p:cNvCxnSpPr>
            <a:cxnSpLocks noChangeShapeType="1"/>
            <a:stCxn id="29734" idx="1"/>
            <a:endCxn id="29722" idx="0"/>
          </p:cNvCxnSpPr>
          <p:nvPr/>
        </p:nvCxnSpPr>
        <p:spPr bwMode="auto">
          <a:xfrm rot="10800000" flipV="1">
            <a:off x="5448300" y="4105275"/>
            <a:ext cx="727075" cy="504825"/>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29711" name="Group 48"/>
          <p:cNvGrpSpPr>
            <a:grpSpLocks/>
          </p:cNvGrpSpPr>
          <p:nvPr/>
        </p:nvGrpSpPr>
        <p:grpSpPr bwMode="auto">
          <a:xfrm>
            <a:off x="5091113" y="2087563"/>
            <a:ext cx="736600" cy="1341437"/>
            <a:chOff x="3207" y="979"/>
            <a:chExt cx="464" cy="845"/>
          </a:xfrm>
        </p:grpSpPr>
        <p:grpSp>
          <p:nvGrpSpPr>
            <p:cNvPr id="29714" name="Group 49"/>
            <p:cNvGrpSpPr>
              <a:grpSpLocks/>
            </p:cNvGrpSpPr>
            <p:nvPr/>
          </p:nvGrpSpPr>
          <p:grpSpPr bwMode="auto">
            <a:xfrm>
              <a:off x="3360" y="1152"/>
              <a:ext cx="144" cy="384"/>
              <a:chOff x="1296" y="1680"/>
              <a:chExt cx="144" cy="384"/>
            </a:xfrm>
          </p:grpSpPr>
          <p:sp>
            <p:nvSpPr>
              <p:cNvPr id="29719" name="Rectangle 50"/>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solidFill>
                    <a:prstClr val="white"/>
                  </a:solidFill>
                </a:endParaRPr>
              </a:p>
            </p:txBody>
          </p:sp>
          <p:sp>
            <p:nvSpPr>
              <p:cNvPr id="29720" name="Line 51"/>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29721" name="Line 52"/>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29715" name="Oval 53"/>
            <p:cNvSpPr>
              <a:spLocks noChangeArrowheads="1"/>
            </p:cNvSpPr>
            <p:nvPr/>
          </p:nvSpPr>
          <p:spPr bwMode="auto">
            <a:xfrm>
              <a:off x="3408" y="1200"/>
              <a:ext cx="48" cy="48"/>
            </a:xfrm>
            <a:prstGeom prst="ellipse">
              <a:avLst/>
            </a:prstGeom>
            <a:solidFill>
              <a:srgbClr val="00CCFF"/>
            </a:solidFill>
            <a:ln w="15875">
              <a:solidFill>
                <a:srgbClr val="00CCFF"/>
              </a:solidFill>
              <a:round/>
              <a:headEnd type="none" w="sm" len="sm"/>
              <a:tailEnd type="none" w="sm" len="sm"/>
            </a:ln>
          </p:spPr>
          <p:txBody>
            <a:bodyPr wrap="none" anchor="ctr">
              <a:spAutoFit/>
            </a:bodyPr>
            <a:lstStyle/>
            <a:p>
              <a:endParaRPr lang="en-US">
                <a:solidFill>
                  <a:prstClr val="white"/>
                </a:solidFill>
              </a:endParaRPr>
            </a:p>
          </p:txBody>
        </p:sp>
        <p:sp>
          <p:nvSpPr>
            <p:cNvPr id="29716" name="Oval 54"/>
            <p:cNvSpPr>
              <a:spLocks noChangeArrowheads="1"/>
            </p:cNvSpPr>
            <p:nvPr/>
          </p:nvSpPr>
          <p:spPr bwMode="auto">
            <a:xfrm>
              <a:off x="3408" y="1312"/>
              <a:ext cx="48" cy="48"/>
            </a:xfrm>
            <a:prstGeom prst="ellipse">
              <a:avLst/>
            </a:prstGeom>
            <a:solidFill>
              <a:srgbClr val="0000FF"/>
            </a:solidFill>
            <a:ln w="15875">
              <a:solidFill>
                <a:srgbClr val="0000FF"/>
              </a:solidFill>
              <a:round/>
              <a:headEnd type="none" w="sm" len="sm"/>
              <a:tailEnd type="none" w="sm" len="sm"/>
            </a:ln>
          </p:spPr>
          <p:txBody>
            <a:bodyPr wrap="none" anchor="ctr">
              <a:spAutoFit/>
            </a:bodyPr>
            <a:lstStyle/>
            <a:p>
              <a:endParaRPr lang="en-US">
                <a:solidFill>
                  <a:prstClr val="white"/>
                </a:solidFill>
              </a:endParaRPr>
            </a:p>
          </p:txBody>
        </p:sp>
        <p:sp>
          <p:nvSpPr>
            <p:cNvPr id="29717" name="Text Box 55"/>
            <p:cNvSpPr txBox="1">
              <a:spLocks noChangeArrowheads="1"/>
            </p:cNvSpPr>
            <p:nvPr/>
          </p:nvSpPr>
          <p:spPr bwMode="auto">
            <a:xfrm>
              <a:off x="3230" y="979"/>
              <a:ext cx="41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sector 1</a:t>
              </a:r>
              <a:endParaRPr lang="en-US" sz="1400">
                <a:solidFill>
                  <a:srgbClr val="003367"/>
                </a:solidFill>
                <a:latin typeface="Times New Roman" charset="0"/>
              </a:endParaRPr>
            </a:p>
          </p:txBody>
        </p:sp>
        <p:sp>
          <p:nvSpPr>
            <p:cNvPr id="29718" name="Text Box 56"/>
            <p:cNvSpPr txBox="1">
              <a:spLocks noChangeArrowheads="1"/>
            </p:cNvSpPr>
            <p:nvPr/>
          </p:nvSpPr>
          <p:spPr bwMode="auto">
            <a:xfrm>
              <a:off x="3207" y="1536"/>
              <a:ext cx="46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algn="ctr" eaLnBrk="0" hangingPunct="0"/>
              <a:r>
                <a:rPr lang="en-US" sz="1200">
                  <a:solidFill>
                    <a:srgbClr val="003367"/>
                  </a:solidFill>
                  <a:latin typeface="Times New Roman" charset="0"/>
                </a:rPr>
                <a:t>directory</a:t>
              </a:r>
            </a:p>
            <a:p>
              <a:pPr algn="ctr" eaLnBrk="0" hangingPunct="0"/>
              <a:r>
                <a:rPr lang="en-US" sz="1200">
                  <a:solidFill>
                    <a:srgbClr val="003367"/>
                  </a:solidFill>
                  <a:latin typeface="Times New Roman" charset="0"/>
                </a:rPr>
                <a:t>file</a:t>
              </a:r>
              <a:endParaRPr lang="en-US" sz="1400">
                <a:solidFill>
                  <a:srgbClr val="003367"/>
                </a:solidFill>
                <a:latin typeface="Times New Roman" charset="0"/>
              </a:endParaRPr>
            </a:p>
          </p:txBody>
        </p:sp>
      </p:grpSp>
      <p:sp>
        <p:nvSpPr>
          <p:cNvPr id="29712" name="Freeform 59"/>
          <p:cNvSpPr>
            <a:spLocks noChangeArrowheads="1"/>
          </p:cNvSpPr>
          <p:nvPr/>
        </p:nvSpPr>
        <p:spPr bwMode="auto">
          <a:xfrm>
            <a:off x="3690938" y="3725863"/>
            <a:ext cx="1208087" cy="2613025"/>
          </a:xfrm>
          <a:custGeom>
            <a:avLst/>
            <a:gdLst>
              <a:gd name="T0" fmla="*/ 271368 w 1207440"/>
              <a:gd name="T1" fmla="*/ 2606678 h 2613378"/>
              <a:gd name="T2" fmla="*/ 661462 w 1207440"/>
              <a:gd name="T3" fmla="*/ 2505119 h 2613378"/>
              <a:gd name="T4" fmla="*/ 1068516 w 1207440"/>
              <a:gd name="T5" fmla="*/ 2251222 h 2613378"/>
              <a:gd name="T6" fmla="*/ 1153318 w 1207440"/>
              <a:gd name="T7" fmla="*/ 2217367 h 2613378"/>
              <a:gd name="T8" fmla="*/ 1170279 w 1207440"/>
              <a:gd name="T9" fmla="*/ 2115809 h 2613378"/>
              <a:gd name="T10" fmla="*/ 1204200 w 1207440"/>
              <a:gd name="T11" fmla="*/ 2048103 h 2613378"/>
              <a:gd name="T12" fmla="*/ 1187239 w 1207440"/>
              <a:gd name="T13" fmla="*/ 1303339 h 2613378"/>
              <a:gd name="T14" fmla="*/ 1204200 w 1207440"/>
              <a:gd name="T15" fmla="*/ 812470 h 2613378"/>
              <a:gd name="T16" fmla="*/ 1170279 w 1207440"/>
              <a:gd name="T17" fmla="*/ 270823 h 2613378"/>
              <a:gd name="T18" fmla="*/ 1153318 w 1207440"/>
              <a:gd name="T19" fmla="*/ 220044 h 2613378"/>
              <a:gd name="T20" fmla="*/ 1102436 w 1207440"/>
              <a:gd name="T21" fmla="*/ 135413 h 2613378"/>
              <a:gd name="T22" fmla="*/ 898909 w 1207440"/>
              <a:gd name="T23" fmla="*/ 33852 h 2613378"/>
              <a:gd name="T24" fmla="*/ 831068 w 1207440"/>
              <a:gd name="T25" fmla="*/ 0 h 2613378"/>
              <a:gd name="T26" fmla="*/ 407054 w 1207440"/>
              <a:gd name="T27" fmla="*/ 16928 h 2613378"/>
              <a:gd name="T28" fmla="*/ 356173 w 1207440"/>
              <a:gd name="T29" fmla="*/ 33852 h 2613378"/>
              <a:gd name="T30" fmla="*/ 305290 w 1207440"/>
              <a:gd name="T31" fmla="*/ 67707 h 2613378"/>
              <a:gd name="T32" fmla="*/ 254408 w 1207440"/>
              <a:gd name="T33" fmla="*/ 118486 h 2613378"/>
              <a:gd name="T34" fmla="*/ 203527 w 1207440"/>
              <a:gd name="T35" fmla="*/ 236971 h 2613378"/>
              <a:gd name="T36" fmla="*/ 152646 w 1207440"/>
              <a:gd name="T37" fmla="*/ 270823 h 2613378"/>
              <a:gd name="T38" fmla="*/ 84801 w 1207440"/>
              <a:gd name="T39" fmla="*/ 389308 h 2613378"/>
              <a:gd name="T40" fmla="*/ 33920 w 1207440"/>
              <a:gd name="T41" fmla="*/ 423163 h 2613378"/>
              <a:gd name="T42" fmla="*/ 50881 w 1207440"/>
              <a:gd name="T43" fmla="*/ 1049441 h 2613378"/>
              <a:gd name="T44" fmla="*/ 67841 w 1207440"/>
              <a:gd name="T45" fmla="*/ 1252560 h 2613378"/>
              <a:gd name="T46" fmla="*/ 84801 w 1207440"/>
              <a:gd name="T47" fmla="*/ 1540310 h 2613378"/>
              <a:gd name="T48" fmla="*/ 67841 w 1207440"/>
              <a:gd name="T49" fmla="*/ 1760353 h 2613378"/>
              <a:gd name="T50" fmla="*/ 33920 w 1207440"/>
              <a:gd name="T51" fmla="*/ 1811132 h 2613378"/>
              <a:gd name="T52" fmla="*/ 16960 w 1207440"/>
              <a:gd name="T53" fmla="*/ 1912693 h 2613378"/>
              <a:gd name="T54" fmla="*/ 0 w 1207440"/>
              <a:gd name="T55" fmla="*/ 1980396 h 2613378"/>
              <a:gd name="T56" fmla="*/ 16960 w 1207440"/>
              <a:gd name="T57" fmla="*/ 2352780 h 2613378"/>
              <a:gd name="T58" fmla="*/ 33920 w 1207440"/>
              <a:gd name="T59" fmla="*/ 2420486 h 2613378"/>
              <a:gd name="T60" fmla="*/ 84801 w 1207440"/>
              <a:gd name="T61" fmla="*/ 2437413 h 2613378"/>
              <a:gd name="T62" fmla="*/ 135685 w 1207440"/>
              <a:gd name="T63" fmla="*/ 2471265 h 2613378"/>
              <a:gd name="T64" fmla="*/ 169606 w 1207440"/>
              <a:gd name="T65" fmla="*/ 2522044 h 2613378"/>
              <a:gd name="T66" fmla="*/ 220487 w 1207440"/>
              <a:gd name="T67" fmla="*/ 2538971 h 2613378"/>
              <a:gd name="T68" fmla="*/ 271368 w 1207440"/>
              <a:gd name="T69" fmla="*/ 2606678 h 2613378"/>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w 1207440"/>
              <a:gd name="T106" fmla="*/ 0 h 2613378"/>
              <a:gd name="T107" fmla="*/ 1207440 w 1207440"/>
              <a:gd name="T108" fmla="*/ 2613378 h 2613378"/>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T105" t="T106" r="T107" b="T108"/>
            <a:pathLst>
              <a:path w="1207440" h="2613378">
                <a:moveTo>
                  <a:pt x="270933" y="2607734"/>
                </a:moveTo>
                <a:cubicBezTo>
                  <a:pt x="344311" y="2602090"/>
                  <a:pt x="537904" y="2560866"/>
                  <a:pt x="660400" y="2506134"/>
                </a:cubicBezTo>
                <a:cubicBezTo>
                  <a:pt x="806252" y="2440966"/>
                  <a:pt x="918477" y="2311464"/>
                  <a:pt x="1066800" y="2252134"/>
                </a:cubicBezTo>
                <a:lnTo>
                  <a:pt x="1151466" y="2218267"/>
                </a:lnTo>
                <a:cubicBezTo>
                  <a:pt x="1157111" y="2184400"/>
                  <a:pt x="1158534" y="2149553"/>
                  <a:pt x="1168400" y="2116667"/>
                </a:cubicBezTo>
                <a:cubicBezTo>
                  <a:pt x="1175653" y="2092489"/>
                  <a:pt x="1201740" y="2074171"/>
                  <a:pt x="1202266" y="2048934"/>
                </a:cubicBezTo>
                <a:cubicBezTo>
                  <a:pt x="1207440" y="1800568"/>
                  <a:pt x="1190977" y="1552223"/>
                  <a:pt x="1185333" y="1303867"/>
                </a:cubicBezTo>
                <a:cubicBezTo>
                  <a:pt x="1190977" y="1140178"/>
                  <a:pt x="1204951" y="976564"/>
                  <a:pt x="1202266" y="812800"/>
                </a:cubicBezTo>
                <a:cubicBezTo>
                  <a:pt x="1199300" y="631850"/>
                  <a:pt x="1183855" y="451247"/>
                  <a:pt x="1168400" y="270934"/>
                </a:cubicBezTo>
                <a:cubicBezTo>
                  <a:pt x="1166876" y="253150"/>
                  <a:pt x="1159449" y="236099"/>
                  <a:pt x="1151466" y="220134"/>
                </a:cubicBezTo>
                <a:cubicBezTo>
                  <a:pt x="1136747" y="190696"/>
                  <a:pt x="1123939" y="158740"/>
                  <a:pt x="1100666" y="135467"/>
                </a:cubicBezTo>
                <a:cubicBezTo>
                  <a:pt x="1003609" y="38410"/>
                  <a:pt x="1007644" y="88957"/>
                  <a:pt x="897466" y="33867"/>
                </a:cubicBezTo>
                <a:lnTo>
                  <a:pt x="829733" y="0"/>
                </a:lnTo>
                <a:cubicBezTo>
                  <a:pt x="688622" y="5645"/>
                  <a:pt x="547265" y="6872"/>
                  <a:pt x="406400" y="16934"/>
                </a:cubicBezTo>
                <a:cubicBezTo>
                  <a:pt x="388596" y="18206"/>
                  <a:pt x="371565" y="25885"/>
                  <a:pt x="355600" y="33867"/>
                </a:cubicBezTo>
                <a:cubicBezTo>
                  <a:pt x="337397" y="42968"/>
                  <a:pt x="320434" y="54705"/>
                  <a:pt x="304800" y="67734"/>
                </a:cubicBezTo>
                <a:cubicBezTo>
                  <a:pt x="286403" y="83065"/>
                  <a:pt x="270933" y="101601"/>
                  <a:pt x="254000" y="118534"/>
                </a:cubicBezTo>
                <a:cubicBezTo>
                  <a:pt x="242236" y="153823"/>
                  <a:pt x="226447" y="209170"/>
                  <a:pt x="203200" y="237067"/>
                </a:cubicBezTo>
                <a:cubicBezTo>
                  <a:pt x="190171" y="252701"/>
                  <a:pt x="169333" y="259645"/>
                  <a:pt x="152400" y="270934"/>
                </a:cubicBezTo>
                <a:cubicBezTo>
                  <a:pt x="139119" y="297497"/>
                  <a:pt x="108601" y="365532"/>
                  <a:pt x="84666" y="389467"/>
                </a:cubicBezTo>
                <a:cubicBezTo>
                  <a:pt x="70275" y="403858"/>
                  <a:pt x="50799" y="412045"/>
                  <a:pt x="33866" y="423334"/>
                </a:cubicBezTo>
                <a:cubicBezTo>
                  <a:pt x="39511" y="632178"/>
                  <a:pt x="42280" y="841120"/>
                  <a:pt x="50800" y="1049867"/>
                </a:cubicBezTo>
                <a:cubicBezTo>
                  <a:pt x="53572" y="1117779"/>
                  <a:pt x="63057" y="1185260"/>
                  <a:pt x="67733" y="1253067"/>
                </a:cubicBezTo>
                <a:cubicBezTo>
                  <a:pt x="74346" y="1348961"/>
                  <a:pt x="79022" y="1444978"/>
                  <a:pt x="84666" y="1540934"/>
                </a:cubicBezTo>
                <a:cubicBezTo>
                  <a:pt x="79022" y="1614312"/>
                  <a:pt x="81296" y="1688733"/>
                  <a:pt x="67733" y="1761067"/>
                </a:cubicBezTo>
                <a:cubicBezTo>
                  <a:pt x="63982" y="1781070"/>
                  <a:pt x="40302" y="1792560"/>
                  <a:pt x="33866" y="1811867"/>
                </a:cubicBezTo>
                <a:cubicBezTo>
                  <a:pt x="23009" y="1844439"/>
                  <a:pt x="23666" y="1879800"/>
                  <a:pt x="16933" y="1913467"/>
                </a:cubicBezTo>
                <a:cubicBezTo>
                  <a:pt x="12369" y="1936288"/>
                  <a:pt x="5644" y="1958622"/>
                  <a:pt x="0" y="1981200"/>
                </a:cubicBezTo>
                <a:cubicBezTo>
                  <a:pt x="5644" y="2105378"/>
                  <a:pt x="7399" y="2229794"/>
                  <a:pt x="16933" y="2353734"/>
                </a:cubicBezTo>
                <a:cubicBezTo>
                  <a:pt x="18718" y="2376938"/>
                  <a:pt x="19328" y="2403294"/>
                  <a:pt x="33866" y="2421467"/>
                </a:cubicBezTo>
                <a:cubicBezTo>
                  <a:pt x="45016" y="2435405"/>
                  <a:pt x="67733" y="2432756"/>
                  <a:pt x="84666" y="2438400"/>
                </a:cubicBezTo>
                <a:cubicBezTo>
                  <a:pt x="101599" y="2449689"/>
                  <a:pt x="121075" y="2457876"/>
                  <a:pt x="135466" y="2472267"/>
                </a:cubicBezTo>
                <a:cubicBezTo>
                  <a:pt x="149857" y="2486658"/>
                  <a:pt x="153441" y="2510354"/>
                  <a:pt x="169333" y="2523067"/>
                </a:cubicBezTo>
                <a:cubicBezTo>
                  <a:pt x="183271" y="2534217"/>
                  <a:pt x="203200" y="2534356"/>
                  <a:pt x="220133" y="2540000"/>
                </a:cubicBezTo>
                <a:cubicBezTo>
                  <a:pt x="257131" y="2595496"/>
                  <a:pt x="197555" y="2613378"/>
                  <a:pt x="270933" y="2607734"/>
                </a:cubicBezTo>
                <a:close/>
              </a:path>
            </a:pathLst>
          </a:custGeom>
          <a:noFill/>
          <a:ln w="28575">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prstClr val="white"/>
              </a:solidFill>
            </a:endParaRPr>
          </a:p>
        </p:txBody>
      </p:sp>
      <p:sp>
        <p:nvSpPr>
          <p:cNvPr id="29713" name="TextBox 60"/>
          <p:cNvSpPr txBox="1">
            <a:spLocks noChangeArrowheads="1"/>
          </p:cNvSpPr>
          <p:nvPr/>
        </p:nvSpPr>
        <p:spPr bwMode="auto">
          <a:xfrm>
            <a:off x="4899025" y="5791200"/>
            <a:ext cx="942975"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a:solidFill>
                  <a:srgbClr val="651222"/>
                </a:solidFill>
              </a:rPr>
              <a:t>Data</a:t>
            </a:r>
            <a:endParaRPr lang="en-US" sz="1800">
              <a:solidFill>
                <a:srgbClr val="651222"/>
              </a:solidFill>
            </a:endParaRPr>
          </a:p>
        </p:txBody>
      </p:sp>
    </p:spTree>
    <p:extLst>
      <p:ext uri="{BB962C8B-B14F-4D97-AF65-F5344CB8AC3E}">
        <p14:creationId xmlns:p14="http://schemas.microsoft.com/office/powerpoint/2010/main" val="33094055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2"/>
          <p:cNvSpPr>
            <a:spLocks noGrp="1" noChangeArrowheads="1"/>
          </p:cNvSpPr>
          <p:nvPr>
            <p:ph type="title"/>
          </p:nvPr>
        </p:nvSpPr>
        <p:spPr/>
        <p:txBody>
          <a:bodyPr/>
          <a:lstStyle/>
          <a:p>
            <a:pPr eaLnBrk="1" hangingPunct="1"/>
            <a:r>
              <a:rPr lang="en-US">
                <a:latin typeface="Arial" charset="0"/>
                <a:ea typeface="ＭＳ Ｐゴシック" charset="0"/>
              </a:rPr>
              <a:t>A Filesystem On Disk</a:t>
            </a:r>
          </a:p>
        </p:txBody>
      </p:sp>
      <p:grpSp>
        <p:nvGrpSpPr>
          <p:cNvPr id="30722" name="Group 3"/>
          <p:cNvGrpSpPr>
            <a:grpSpLocks/>
          </p:cNvGrpSpPr>
          <p:nvPr/>
        </p:nvGrpSpPr>
        <p:grpSpPr bwMode="auto">
          <a:xfrm>
            <a:off x="1371600" y="2087563"/>
            <a:ext cx="3276600" cy="3856037"/>
            <a:chOff x="432" y="979"/>
            <a:chExt cx="2064" cy="2429"/>
          </a:xfrm>
        </p:grpSpPr>
        <p:grpSp>
          <p:nvGrpSpPr>
            <p:cNvPr id="30764" name="Group 4"/>
            <p:cNvGrpSpPr>
              <a:grpSpLocks/>
            </p:cNvGrpSpPr>
            <p:nvPr/>
          </p:nvGrpSpPr>
          <p:grpSpPr bwMode="auto">
            <a:xfrm>
              <a:off x="1824" y="1152"/>
              <a:ext cx="144" cy="384"/>
              <a:chOff x="1296" y="1680"/>
              <a:chExt cx="144" cy="384"/>
            </a:xfrm>
          </p:grpSpPr>
          <p:sp>
            <p:nvSpPr>
              <p:cNvPr id="30776" name="Rectangle 5"/>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solidFill>
                    <a:prstClr val="white"/>
                  </a:solidFill>
                </a:endParaRPr>
              </a:p>
            </p:txBody>
          </p:sp>
          <p:sp>
            <p:nvSpPr>
              <p:cNvPr id="30777" name="Line 6"/>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0778" name="Line 7"/>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0765" name="Oval 8"/>
            <p:cNvSpPr>
              <a:spLocks noChangeArrowheads="1"/>
            </p:cNvSpPr>
            <p:nvPr/>
          </p:nvSpPr>
          <p:spPr bwMode="auto">
            <a:xfrm>
              <a:off x="1872" y="1200"/>
              <a:ext cx="48" cy="48"/>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endParaRPr lang="en-US">
                <a:solidFill>
                  <a:prstClr val="white"/>
                </a:solidFill>
              </a:endParaRPr>
            </a:p>
          </p:txBody>
        </p:sp>
        <p:sp>
          <p:nvSpPr>
            <p:cNvPr id="30766" name="Oval 9"/>
            <p:cNvSpPr>
              <a:spLocks noChangeArrowheads="1"/>
            </p:cNvSpPr>
            <p:nvPr/>
          </p:nvSpPr>
          <p:spPr bwMode="auto">
            <a:xfrm>
              <a:off x="1872" y="1312"/>
              <a:ext cx="48" cy="48"/>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endParaRPr lang="en-US">
                <a:solidFill>
                  <a:prstClr val="white"/>
                </a:solidFill>
              </a:endParaRPr>
            </a:p>
          </p:txBody>
        </p:sp>
        <p:sp>
          <p:nvSpPr>
            <p:cNvPr id="30767" name="Oval 10"/>
            <p:cNvSpPr>
              <a:spLocks noChangeArrowheads="1"/>
            </p:cNvSpPr>
            <p:nvPr/>
          </p:nvSpPr>
          <p:spPr bwMode="auto">
            <a:xfrm>
              <a:off x="1872" y="1440"/>
              <a:ext cx="48" cy="48"/>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endParaRPr lang="en-US">
                <a:solidFill>
                  <a:prstClr val="white"/>
                </a:solidFill>
              </a:endParaRPr>
            </a:p>
          </p:txBody>
        </p:sp>
        <p:sp>
          <p:nvSpPr>
            <p:cNvPr id="30768" name="Text Box 11"/>
            <p:cNvSpPr txBox="1">
              <a:spLocks noChangeArrowheads="1"/>
            </p:cNvSpPr>
            <p:nvPr/>
          </p:nvSpPr>
          <p:spPr bwMode="auto">
            <a:xfrm>
              <a:off x="432" y="1632"/>
              <a:ext cx="510" cy="413"/>
            </a:xfrm>
            <a:prstGeom prst="rect">
              <a:avLst/>
            </a:prstGeom>
            <a:noFill/>
            <a:ln w="15875">
              <a:solidFill>
                <a:srgbClr val="800080"/>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11100010</a:t>
              </a:r>
            </a:p>
            <a:p>
              <a:pPr eaLnBrk="0" hangingPunct="0"/>
              <a:r>
                <a:rPr lang="en-US" sz="1200" b="1" i="1">
                  <a:solidFill>
                    <a:srgbClr val="003367"/>
                  </a:solidFill>
                  <a:latin typeface="Times New Roman" charset="0"/>
                </a:rPr>
                <a:t>00101101</a:t>
              </a:r>
            </a:p>
            <a:p>
              <a:pPr eaLnBrk="0" hangingPunct="0"/>
              <a:r>
                <a:rPr lang="en-US" sz="1200" b="1" i="1">
                  <a:solidFill>
                    <a:srgbClr val="003367"/>
                  </a:solidFill>
                  <a:latin typeface="Times New Roman" charset="0"/>
                </a:rPr>
                <a:t>10111101</a:t>
              </a:r>
              <a:endParaRPr lang="en-US" sz="1200">
                <a:solidFill>
                  <a:srgbClr val="003367"/>
                </a:solidFill>
                <a:latin typeface="Times New Roman" charset="0"/>
              </a:endParaRPr>
            </a:p>
          </p:txBody>
        </p:sp>
        <p:sp>
          <p:nvSpPr>
            <p:cNvPr id="30769" name="Text Box 12"/>
            <p:cNvSpPr txBox="1">
              <a:spLocks noChangeArrowheads="1"/>
            </p:cNvSpPr>
            <p:nvPr/>
          </p:nvSpPr>
          <p:spPr bwMode="auto">
            <a:xfrm>
              <a:off x="768" y="2285"/>
              <a:ext cx="510" cy="413"/>
            </a:xfrm>
            <a:prstGeom prst="rect">
              <a:avLst/>
            </a:prstGeom>
            <a:noFill/>
            <a:ln w="15875">
              <a:solidFill>
                <a:srgbClr val="666699"/>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10011010</a:t>
              </a:r>
            </a:p>
            <a:p>
              <a:pPr eaLnBrk="0" hangingPunct="0"/>
              <a:r>
                <a:rPr lang="en-US" sz="1200" b="1" i="1">
                  <a:solidFill>
                    <a:srgbClr val="003367"/>
                  </a:solidFill>
                  <a:latin typeface="Times New Roman" charset="0"/>
                </a:rPr>
                <a:t>00110001</a:t>
              </a:r>
            </a:p>
            <a:p>
              <a:pPr eaLnBrk="0" hangingPunct="0"/>
              <a:r>
                <a:rPr lang="en-US" sz="1200" b="1" i="1">
                  <a:solidFill>
                    <a:srgbClr val="003367"/>
                  </a:solidFill>
                  <a:latin typeface="Times New Roman" charset="0"/>
                </a:rPr>
                <a:t>00010101</a:t>
              </a:r>
              <a:endParaRPr lang="en-US" sz="1200">
                <a:solidFill>
                  <a:srgbClr val="003367"/>
                </a:solidFill>
                <a:latin typeface="Times New Roman" charset="0"/>
              </a:endParaRPr>
            </a:p>
          </p:txBody>
        </p:sp>
        <p:sp>
          <p:nvSpPr>
            <p:cNvPr id="30770" name="Text Box 13"/>
            <p:cNvSpPr txBox="1">
              <a:spLocks noChangeArrowheads="1"/>
            </p:cNvSpPr>
            <p:nvPr/>
          </p:nvSpPr>
          <p:spPr bwMode="auto">
            <a:xfrm>
              <a:off x="1152" y="2995"/>
              <a:ext cx="510" cy="413"/>
            </a:xfrm>
            <a:prstGeom prst="rect">
              <a:avLst/>
            </a:prstGeom>
            <a:noFill/>
            <a:ln w="15875">
              <a:solidFill>
                <a:srgbClr val="990033"/>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00101110</a:t>
              </a:r>
            </a:p>
            <a:p>
              <a:pPr eaLnBrk="0" hangingPunct="0"/>
              <a:r>
                <a:rPr lang="en-US" sz="1200" b="1" i="1">
                  <a:solidFill>
                    <a:srgbClr val="003367"/>
                  </a:solidFill>
                  <a:latin typeface="Times New Roman" charset="0"/>
                </a:rPr>
                <a:t>00011001</a:t>
              </a:r>
            </a:p>
            <a:p>
              <a:pPr eaLnBrk="0" hangingPunct="0"/>
              <a:r>
                <a:rPr lang="en-US" sz="1200" b="1" i="1">
                  <a:solidFill>
                    <a:srgbClr val="003367"/>
                  </a:solidFill>
                  <a:latin typeface="Times New Roman" charset="0"/>
                </a:rPr>
                <a:t>01000100</a:t>
              </a:r>
              <a:endParaRPr lang="en-US" sz="1200">
                <a:solidFill>
                  <a:srgbClr val="003367"/>
                </a:solidFill>
                <a:latin typeface="Times New Roman" charset="0"/>
              </a:endParaRPr>
            </a:p>
          </p:txBody>
        </p:sp>
        <p:cxnSp>
          <p:nvCxnSpPr>
            <p:cNvPr id="30771" name="AutoShape 14"/>
            <p:cNvCxnSpPr>
              <a:cxnSpLocks noChangeShapeType="1"/>
              <a:stCxn id="30765" idx="2"/>
              <a:endCxn id="30768" idx="0"/>
            </p:cNvCxnSpPr>
            <p:nvPr/>
          </p:nvCxnSpPr>
          <p:spPr bwMode="auto">
            <a:xfrm rot="10800000" flipV="1">
              <a:off x="687" y="1224"/>
              <a:ext cx="1180" cy="403"/>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0772" name="AutoShape 15"/>
            <p:cNvCxnSpPr>
              <a:cxnSpLocks noChangeShapeType="1"/>
              <a:stCxn id="30766" idx="2"/>
              <a:endCxn id="30769" idx="0"/>
            </p:cNvCxnSpPr>
            <p:nvPr/>
          </p:nvCxnSpPr>
          <p:spPr bwMode="auto">
            <a:xfrm rot="10800000" flipV="1">
              <a:off x="1023" y="1336"/>
              <a:ext cx="844" cy="944"/>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0773" name="AutoShape 16"/>
            <p:cNvCxnSpPr>
              <a:cxnSpLocks noChangeShapeType="1"/>
              <a:stCxn id="30767" idx="4"/>
            </p:cNvCxnSpPr>
            <p:nvPr/>
          </p:nvCxnSpPr>
          <p:spPr bwMode="auto">
            <a:xfrm rot="5400000">
              <a:off x="911" y="2010"/>
              <a:ext cx="1502" cy="468"/>
            </a:xfrm>
            <a:prstGeom prst="curvedConnector3">
              <a:avLst>
                <a:gd name="adj1" fmla="val 1531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30774" name="Text Box 17"/>
            <p:cNvSpPr txBox="1">
              <a:spLocks noChangeArrowheads="1"/>
            </p:cNvSpPr>
            <p:nvPr/>
          </p:nvSpPr>
          <p:spPr bwMode="auto">
            <a:xfrm>
              <a:off x="1694" y="979"/>
              <a:ext cx="41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sector 0</a:t>
              </a:r>
              <a:endParaRPr lang="en-US" sz="1400">
                <a:solidFill>
                  <a:srgbClr val="003367"/>
                </a:solidFill>
                <a:latin typeface="Times New Roman" charset="0"/>
              </a:endParaRPr>
            </a:p>
          </p:txBody>
        </p:sp>
        <p:sp>
          <p:nvSpPr>
            <p:cNvPr id="30775" name="Text Box 18"/>
            <p:cNvSpPr txBox="1">
              <a:spLocks noChangeArrowheads="1"/>
            </p:cNvSpPr>
            <p:nvPr/>
          </p:nvSpPr>
          <p:spPr bwMode="auto">
            <a:xfrm>
              <a:off x="1959" y="1200"/>
              <a:ext cx="537"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algn="ctr" eaLnBrk="0" hangingPunct="0"/>
              <a:r>
                <a:rPr lang="en-US" sz="1200">
                  <a:solidFill>
                    <a:srgbClr val="003367"/>
                  </a:solidFill>
                  <a:latin typeface="Times New Roman" charset="0"/>
                </a:rPr>
                <a:t>allocation</a:t>
              </a:r>
            </a:p>
            <a:p>
              <a:pPr algn="ctr" eaLnBrk="0" hangingPunct="0"/>
              <a:r>
                <a:rPr lang="en-US" sz="1200">
                  <a:solidFill>
                    <a:srgbClr val="003367"/>
                  </a:solidFill>
                  <a:latin typeface="Times New Roman" charset="0"/>
                </a:rPr>
                <a:t>bitmap file</a:t>
              </a:r>
              <a:endParaRPr lang="en-US" sz="1400">
                <a:solidFill>
                  <a:srgbClr val="003367"/>
                </a:solidFill>
                <a:latin typeface="Times New Roman" charset="0"/>
              </a:endParaRPr>
            </a:p>
          </p:txBody>
        </p:sp>
      </p:grpSp>
      <p:grpSp>
        <p:nvGrpSpPr>
          <p:cNvPr id="30723" name="Group 19"/>
          <p:cNvGrpSpPr>
            <a:grpSpLocks/>
          </p:cNvGrpSpPr>
          <p:nvPr/>
        </p:nvGrpSpPr>
        <p:grpSpPr bwMode="auto">
          <a:xfrm>
            <a:off x="6172200" y="3692525"/>
            <a:ext cx="658813" cy="803275"/>
            <a:chOff x="3550" y="1798"/>
            <a:chExt cx="415" cy="506"/>
          </a:xfrm>
        </p:grpSpPr>
        <p:grpSp>
          <p:nvGrpSpPr>
            <p:cNvPr id="30757" name="Group 20"/>
            <p:cNvGrpSpPr>
              <a:grpSpLocks/>
            </p:cNvGrpSpPr>
            <p:nvPr/>
          </p:nvGrpSpPr>
          <p:grpSpPr bwMode="auto">
            <a:xfrm>
              <a:off x="3552" y="1805"/>
              <a:ext cx="384" cy="499"/>
              <a:chOff x="1296" y="1680"/>
              <a:chExt cx="144" cy="384"/>
            </a:xfrm>
          </p:grpSpPr>
          <p:sp>
            <p:nvSpPr>
              <p:cNvPr id="30761" name="Rectangle 21"/>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solidFill>
                    <a:prstClr val="white"/>
                  </a:solidFill>
                </a:endParaRPr>
              </a:p>
            </p:txBody>
          </p:sp>
          <p:sp>
            <p:nvSpPr>
              <p:cNvPr id="30762" name="Line 22"/>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0763" name="Line 23"/>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0758" name="Text Box 24"/>
            <p:cNvSpPr txBox="1">
              <a:spLocks noChangeArrowheads="1"/>
            </p:cNvSpPr>
            <p:nvPr/>
          </p:nvSpPr>
          <p:spPr bwMode="auto">
            <a:xfrm>
              <a:off x="3658" y="1798"/>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0</a:t>
              </a:r>
            </a:p>
          </p:txBody>
        </p:sp>
        <p:sp>
          <p:nvSpPr>
            <p:cNvPr id="30759" name="Text Box 25"/>
            <p:cNvSpPr txBox="1">
              <a:spLocks noChangeArrowheads="1"/>
            </p:cNvSpPr>
            <p:nvPr/>
          </p:nvSpPr>
          <p:spPr bwMode="auto">
            <a:xfrm>
              <a:off x="3552" y="1971"/>
              <a:ext cx="413"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rain: 32</a:t>
              </a:r>
            </a:p>
          </p:txBody>
        </p:sp>
        <p:sp>
          <p:nvSpPr>
            <p:cNvPr id="30760" name="Text Box 26"/>
            <p:cNvSpPr txBox="1">
              <a:spLocks noChangeArrowheads="1"/>
            </p:cNvSpPr>
            <p:nvPr/>
          </p:nvSpPr>
          <p:spPr bwMode="auto">
            <a:xfrm>
              <a:off x="3550" y="2131"/>
              <a:ext cx="40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hail: 48</a:t>
              </a:r>
            </a:p>
          </p:txBody>
        </p:sp>
      </p:grpSp>
      <p:grpSp>
        <p:nvGrpSpPr>
          <p:cNvPr id="30724" name="Group 27"/>
          <p:cNvGrpSpPr>
            <a:grpSpLocks/>
          </p:cNvGrpSpPr>
          <p:nvPr/>
        </p:nvGrpSpPr>
        <p:grpSpPr bwMode="auto">
          <a:xfrm>
            <a:off x="6881813" y="2941638"/>
            <a:ext cx="738187" cy="792162"/>
            <a:chOff x="4239" y="1632"/>
            <a:chExt cx="465" cy="499"/>
          </a:xfrm>
        </p:grpSpPr>
        <p:grpSp>
          <p:nvGrpSpPr>
            <p:cNvPr id="30750" name="Group 28"/>
            <p:cNvGrpSpPr>
              <a:grpSpLocks/>
            </p:cNvGrpSpPr>
            <p:nvPr/>
          </p:nvGrpSpPr>
          <p:grpSpPr bwMode="auto">
            <a:xfrm>
              <a:off x="4277" y="1632"/>
              <a:ext cx="384" cy="499"/>
              <a:chOff x="1296" y="1680"/>
              <a:chExt cx="144" cy="384"/>
            </a:xfrm>
          </p:grpSpPr>
          <p:sp>
            <p:nvSpPr>
              <p:cNvPr id="30754" name="Rectangle 29"/>
              <p:cNvSpPr>
                <a:spLocks noChangeArrowheads="1"/>
              </p:cNvSpPr>
              <p:nvPr/>
            </p:nvSpPr>
            <p:spPr bwMode="auto">
              <a:xfrm>
                <a:off x="1296" y="1680"/>
                <a:ext cx="144" cy="384"/>
              </a:xfrm>
              <a:prstGeom prst="rect">
                <a:avLst/>
              </a:prstGeom>
              <a:solidFill>
                <a:srgbClr val="FFFFFF"/>
              </a:solidFill>
              <a:ln w="15875">
                <a:solidFill>
                  <a:srgbClr val="00CCFF"/>
                </a:solidFill>
                <a:miter lim="800000"/>
                <a:headEnd type="none" w="sm" len="sm"/>
                <a:tailEnd type="none" w="sm" len="sm"/>
              </a:ln>
            </p:spPr>
            <p:txBody>
              <a:bodyPr anchor="ctr">
                <a:spAutoFit/>
              </a:bodyPr>
              <a:lstStyle/>
              <a:p>
                <a:endParaRPr lang="en-US">
                  <a:solidFill>
                    <a:prstClr val="white"/>
                  </a:solidFill>
                </a:endParaRPr>
              </a:p>
            </p:txBody>
          </p:sp>
          <p:sp>
            <p:nvSpPr>
              <p:cNvPr id="30755" name="Line 30"/>
              <p:cNvSpPr>
                <a:spLocks noChangeShapeType="1"/>
              </p:cNvSpPr>
              <p:nvPr/>
            </p:nvSpPr>
            <p:spPr bwMode="auto">
              <a:xfrm>
                <a:off x="1296" y="1808"/>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0756" name="Line 31"/>
              <p:cNvSpPr>
                <a:spLocks noChangeShapeType="1"/>
              </p:cNvSpPr>
              <p:nvPr/>
            </p:nvSpPr>
            <p:spPr bwMode="auto">
              <a:xfrm>
                <a:off x="1296" y="1936"/>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0751" name="Text Box 32"/>
            <p:cNvSpPr txBox="1">
              <a:spLocks noChangeArrowheads="1"/>
            </p:cNvSpPr>
            <p:nvPr/>
          </p:nvSpPr>
          <p:spPr bwMode="auto">
            <a:xfrm>
              <a:off x="4383" y="1782"/>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0</a:t>
              </a:r>
            </a:p>
          </p:txBody>
        </p:sp>
        <p:sp>
          <p:nvSpPr>
            <p:cNvPr id="30752" name="Text Box 33"/>
            <p:cNvSpPr txBox="1">
              <a:spLocks noChangeArrowheads="1"/>
            </p:cNvSpPr>
            <p:nvPr/>
          </p:nvSpPr>
          <p:spPr bwMode="auto">
            <a:xfrm>
              <a:off x="4239" y="1638"/>
              <a:ext cx="45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wind: 18</a:t>
              </a:r>
            </a:p>
          </p:txBody>
        </p:sp>
        <p:sp>
          <p:nvSpPr>
            <p:cNvPr id="30753" name="Text Box 34"/>
            <p:cNvSpPr txBox="1">
              <a:spLocks noChangeArrowheads="1"/>
            </p:cNvSpPr>
            <p:nvPr/>
          </p:nvSpPr>
          <p:spPr bwMode="auto">
            <a:xfrm>
              <a:off x="4239" y="1945"/>
              <a:ext cx="46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snow: 62</a:t>
              </a:r>
            </a:p>
          </p:txBody>
        </p:sp>
      </p:grpSp>
      <p:cxnSp>
        <p:nvCxnSpPr>
          <p:cNvPr id="30725" name="AutoShape 35"/>
          <p:cNvCxnSpPr>
            <a:cxnSpLocks noChangeShapeType="1"/>
            <a:stCxn id="30740" idx="6"/>
            <a:endCxn id="30754" idx="0"/>
          </p:cNvCxnSpPr>
          <p:nvPr/>
        </p:nvCxnSpPr>
        <p:spPr bwMode="auto">
          <a:xfrm>
            <a:off x="5494338" y="2476500"/>
            <a:ext cx="1752600" cy="457200"/>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0726" name="AutoShape 36"/>
          <p:cNvCxnSpPr>
            <a:cxnSpLocks noChangeShapeType="1"/>
            <a:stCxn id="30741" idx="6"/>
            <a:endCxn id="30758" idx="0"/>
          </p:cNvCxnSpPr>
          <p:nvPr/>
        </p:nvCxnSpPr>
        <p:spPr bwMode="auto">
          <a:xfrm>
            <a:off x="5494338" y="2654300"/>
            <a:ext cx="979487" cy="1038225"/>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30727" name="Group 37"/>
          <p:cNvGrpSpPr>
            <a:grpSpLocks/>
          </p:cNvGrpSpPr>
          <p:nvPr/>
        </p:nvGrpSpPr>
        <p:grpSpPr bwMode="auto">
          <a:xfrm>
            <a:off x="5334000" y="4618038"/>
            <a:ext cx="228600" cy="609600"/>
            <a:chOff x="1296" y="1680"/>
            <a:chExt cx="144" cy="384"/>
          </a:xfrm>
        </p:grpSpPr>
        <p:sp>
          <p:nvSpPr>
            <p:cNvPr id="30747" name="Rectangle 38"/>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solidFill>
                  <a:prstClr val="white"/>
                </a:solidFill>
              </a:endParaRPr>
            </a:p>
          </p:txBody>
        </p:sp>
        <p:sp>
          <p:nvSpPr>
            <p:cNvPr id="30748" name="Line 39"/>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0749" name="Line 40"/>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0728" name="Oval 41"/>
          <p:cNvSpPr>
            <a:spLocks noChangeArrowheads="1"/>
          </p:cNvSpPr>
          <p:nvPr/>
        </p:nvSpPr>
        <p:spPr bwMode="auto">
          <a:xfrm>
            <a:off x="5410200" y="4694238"/>
            <a:ext cx="76200" cy="76200"/>
          </a:xfrm>
          <a:prstGeom prst="ellipse">
            <a:avLst/>
          </a:prstGeom>
          <a:solidFill>
            <a:srgbClr val="CC99FF"/>
          </a:solidFill>
          <a:ln w="15875">
            <a:solidFill>
              <a:srgbClr val="CC99FF"/>
            </a:solidFill>
            <a:round/>
            <a:headEnd type="none" w="sm" len="sm"/>
            <a:tailEnd type="none" w="sm" len="sm"/>
          </a:ln>
        </p:spPr>
        <p:txBody>
          <a:bodyPr wrap="none" anchor="ctr">
            <a:spAutoFit/>
          </a:bodyPr>
          <a:lstStyle/>
          <a:p>
            <a:endParaRPr lang="en-US">
              <a:solidFill>
                <a:prstClr val="white"/>
              </a:solidFill>
            </a:endParaRPr>
          </a:p>
        </p:txBody>
      </p:sp>
      <p:sp>
        <p:nvSpPr>
          <p:cNvPr id="30729" name="Oval 42"/>
          <p:cNvSpPr>
            <a:spLocks noChangeArrowheads="1"/>
          </p:cNvSpPr>
          <p:nvPr/>
        </p:nvSpPr>
        <p:spPr bwMode="auto">
          <a:xfrm>
            <a:off x="5410200" y="4872038"/>
            <a:ext cx="76200" cy="76200"/>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endParaRPr lang="en-US">
              <a:solidFill>
                <a:prstClr val="white"/>
              </a:solidFill>
            </a:endParaRPr>
          </a:p>
        </p:txBody>
      </p:sp>
      <p:sp>
        <p:nvSpPr>
          <p:cNvPr id="30730" name="Text Box 43"/>
          <p:cNvSpPr txBox="1">
            <a:spLocks noChangeArrowheads="1"/>
          </p:cNvSpPr>
          <p:nvPr/>
        </p:nvSpPr>
        <p:spPr bwMode="auto">
          <a:xfrm>
            <a:off x="3886200" y="3962400"/>
            <a:ext cx="771525" cy="655638"/>
          </a:xfrm>
          <a:prstGeom prst="rect">
            <a:avLst/>
          </a:prstGeom>
          <a:noFill/>
          <a:ln w="15875">
            <a:solidFill>
              <a:srgbClr val="CC99FF"/>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once upo</a:t>
            </a:r>
          </a:p>
          <a:p>
            <a:pPr eaLnBrk="0" hangingPunct="0"/>
            <a:r>
              <a:rPr lang="en-US" sz="1200" b="1" i="1">
                <a:solidFill>
                  <a:srgbClr val="003367"/>
                </a:solidFill>
                <a:latin typeface="Times New Roman" charset="0"/>
              </a:rPr>
              <a:t>n a time</a:t>
            </a:r>
          </a:p>
          <a:p>
            <a:pPr eaLnBrk="0" hangingPunct="0"/>
            <a:r>
              <a:rPr lang="en-US" sz="1200" b="1" i="1">
                <a:solidFill>
                  <a:srgbClr val="0036A6"/>
                </a:solidFill>
                <a:latin typeface="Times New Roman" charset="0"/>
              </a:rPr>
              <a:t>/n</a:t>
            </a:r>
            <a:r>
              <a:rPr lang="en-US" sz="1200" b="1" i="1">
                <a:solidFill>
                  <a:srgbClr val="003367"/>
                </a:solidFill>
                <a:latin typeface="Times New Roman" charset="0"/>
              </a:rPr>
              <a:t> in a l</a:t>
            </a:r>
            <a:endParaRPr lang="en-US" sz="1200">
              <a:solidFill>
                <a:srgbClr val="003367"/>
              </a:solidFill>
              <a:latin typeface="Times New Roman" charset="0"/>
            </a:endParaRPr>
          </a:p>
        </p:txBody>
      </p:sp>
      <p:sp>
        <p:nvSpPr>
          <p:cNvPr id="30731" name="Text Box 44"/>
          <p:cNvSpPr txBox="1">
            <a:spLocks noChangeArrowheads="1"/>
          </p:cNvSpPr>
          <p:nvPr/>
        </p:nvSpPr>
        <p:spPr bwMode="auto">
          <a:xfrm>
            <a:off x="3886200" y="5287963"/>
            <a:ext cx="746125" cy="655637"/>
          </a:xfrm>
          <a:prstGeom prst="rect">
            <a:avLst/>
          </a:prstGeom>
          <a:noFill/>
          <a:ln w="15875">
            <a:solidFill>
              <a:srgbClr val="666699"/>
            </a:solidFill>
            <a:miter lim="800000"/>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spAutoFit/>
          </a:bodyPr>
          <a:lstStyle/>
          <a:p>
            <a:pPr eaLnBrk="0" hangingPunct="0"/>
            <a:r>
              <a:rPr lang="en-US" sz="1200" b="1" i="1">
                <a:solidFill>
                  <a:srgbClr val="003367"/>
                </a:solidFill>
                <a:latin typeface="Times New Roman" charset="0"/>
              </a:rPr>
              <a:t>and far </a:t>
            </a:r>
          </a:p>
          <a:p>
            <a:pPr eaLnBrk="0" hangingPunct="0"/>
            <a:r>
              <a:rPr lang="en-US" sz="1200" b="1" i="1">
                <a:solidFill>
                  <a:srgbClr val="003367"/>
                </a:solidFill>
                <a:latin typeface="Times New Roman" charset="0"/>
              </a:rPr>
              <a:t>far away</a:t>
            </a:r>
          </a:p>
          <a:p>
            <a:pPr eaLnBrk="0" hangingPunct="0"/>
            <a:r>
              <a:rPr lang="en-US" sz="1200" b="1" i="1">
                <a:solidFill>
                  <a:srgbClr val="003367"/>
                </a:solidFill>
                <a:latin typeface="Times New Roman" charset="0"/>
              </a:rPr>
              <a:t>, lived th</a:t>
            </a:r>
            <a:endParaRPr lang="en-US" sz="1200">
              <a:solidFill>
                <a:srgbClr val="003367"/>
              </a:solidFill>
              <a:latin typeface="Times New Roman" charset="0"/>
            </a:endParaRPr>
          </a:p>
        </p:txBody>
      </p:sp>
      <p:cxnSp>
        <p:nvCxnSpPr>
          <p:cNvPr id="30732" name="AutoShape 45"/>
          <p:cNvCxnSpPr>
            <a:cxnSpLocks noChangeShapeType="1"/>
            <a:stCxn id="30728" idx="2"/>
            <a:endCxn id="30730" idx="3"/>
          </p:cNvCxnSpPr>
          <p:nvPr/>
        </p:nvCxnSpPr>
        <p:spPr bwMode="auto">
          <a:xfrm rot="10800000">
            <a:off x="4665663" y="4291013"/>
            <a:ext cx="736600" cy="441325"/>
          </a:xfrm>
          <a:prstGeom prst="curvedConnector3">
            <a:avLst>
              <a:gd name="adj1" fmla="val 5000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0733" name="AutoShape 46"/>
          <p:cNvCxnSpPr>
            <a:cxnSpLocks noChangeShapeType="1"/>
            <a:stCxn id="30729" idx="2"/>
            <a:endCxn id="30731" idx="3"/>
          </p:cNvCxnSpPr>
          <p:nvPr/>
        </p:nvCxnSpPr>
        <p:spPr bwMode="auto">
          <a:xfrm rot="10800000" flipV="1">
            <a:off x="4640263" y="4910138"/>
            <a:ext cx="762000" cy="706437"/>
          </a:xfrm>
          <a:prstGeom prst="curvedConnector3">
            <a:avLst>
              <a:gd name="adj1" fmla="val 50000"/>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30734" name="AutoShape 47"/>
          <p:cNvCxnSpPr>
            <a:cxnSpLocks noChangeShapeType="1"/>
            <a:stCxn id="30759" idx="1"/>
            <a:endCxn id="30747" idx="0"/>
          </p:cNvCxnSpPr>
          <p:nvPr/>
        </p:nvCxnSpPr>
        <p:spPr bwMode="auto">
          <a:xfrm rot="10800000" flipV="1">
            <a:off x="5448300" y="4105275"/>
            <a:ext cx="727075" cy="504825"/>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30735" name="Group 48"/>
          <p:cNvGrpSpPr>
            <a:grpSpLocks/>
          </p:cNvGrpSpPr>
          <p:nvPr/>
        </p:nvGrpSpPr>
        <p:grpSpPr bwMode="auto">
          <a:xfrm>
            <a:off x="5091113" y="2087563"/>
            <a:ext cx="736600" cy="1341437"/>
            <a:chOff x="3207" y="979"/>
            <a:chExt cx="464" cy="845"/>
          </a:xfrm>
        </p:grpSpPr>
        <p:grpSp>
          <p:nvGrpSpPr>
            <p:cNvPr id="30739" name="Group 49"/>
            <p:cNvGrpSpPr>
              <a:grpSpLocks/>
            </p:cNvGrpSpPr>
            <p:nvPr/>
          </p:nvGrpSpPr>
          <p:grpSpPr bwMode="auto">
            <a:xfrm>
              <a:off x="3360" y="1152"/>
              <a:ext cx="144" cy="384"/>
              <a:chOff x="1296" y="1680"/>
              <a:chExt cx="144" cy="384"/>
            </a:xfrm>
          </p:grpSpPr>
          <p:sp>
            <p:nvSpPr>
              <p:cNvPr id="30744" name="Rectangle 50"/>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endParaRPr lang="en-US">
                  <a:solidFill>
                    <a:prstClr val="white"/>
                  </a:solidFill>
                </a:endParaRPr>
              </a:p>
            </p:txBody>
          </p:sp>
          <p:sp>
            <p:nvSpPr>
              <p:cNvPr id="30745" name="Line 51"/>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30746" name="Line 52"/>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30740" name="Oval 53"/>
            <p:cNvSpPr>
              <a:spLocks noChangeArrowheads="1"/>
            </p:cNvSpPr>
            <p:nvPr/>
          </p:nvSpPr>
          <p:spPr bwMode="auto">
            <a:xfrm>
              <a:off x="3408" y="1200"/>
              <a:ext cx="48" cy="48"/>
            </a:xfrm>
            <a:prstGeom prst="ellipse">
              <a:avLst/>
            </a:prstGeom>
            <a:solidFill>
              <a:srgbClr val="00CCFF"/>
            </a:solidFill>
            <a:ln w="15875">
              <a:solidFill>
                <a:srgbClr val="00CCFF"/>
              </a:solidFill>
              <a:round/>
              <a:headEnd type="none" w="sm" len="sm"/>
              <a:tailEnd type="none" w="sm" len="sm"/>
            </a:ln>
          </p:spPr>
          <p:txBody>
            <a:bodyPr wrap="none" anchor="ctr">
              <a:spAutoFit/>
            </a:bodyPr>
            <a:lstStyle/>
            <a:p>
              <a:endParaRPr lang="en-US">
                <a:solidFill>
                  <a:prstClr val="white"/>
                </a:solidFill>
              </a:endParaRPr>
            </a:p>
          </p:txBody>
        </p:sp>
        <p:sp>
          <p:nvSpPr>
            <p:cNvPr id="30741" name="Oval 54"/>
            <p:cNvSpPr>
              <a:spLocks noChangeArrowheads="1"/>
            </p:cNvSpPr>
            <p:nvPr/>
          </p:nvSpPr>
          <p:spPr bwMode="auto">
            <a:xfrm>
              <a:off x="3408" y="1312"/>
              <a:ext cx="48" cy="48"/>
            </a:xfrm>
            <a:prstGeom prst="ellipse">
              <a:avLst/>
            </a:prstGeom>
            <a:solidFill>
              <a:srgbClr val="0000FF"/>
            </a:solidFill>
            <a:ln w="15875">
              <a:solidFill>
                <a:srgbClr val="0000FF"/>
              </a:solidFill>
              <a:round/>
              <a:headEnd type="none" w="sm" len="sm"/>
              <a:tailEnd type="none" w="sm" len="sm"/>
            </a:ln>
          </p:spPr>
          <p:txBody>
            <a:bodyPr wrap="none" anchor="ctr">
              <a:spAutoFit/>
            </a:bodyPr>
            <a:lstStyle/>
            <a:p>
              <a:endParaRPr lang="en-US">
                <a:solidFill>
                  <a:prstClr val="white"/>
                </a:solidFill>
              </a:endParaRPr>
            </a:p>
          </p:txBody>
        </p:sp>
        <p:sp>
          <p:nvSpPr>
            <p:cNvPr id="30742" name="Text Box 55"/>
            <p:cNvSpPr txBox="1">
              <a:spLocks noChangeArrowheads="1"/>
            </p:cNvSpPr>
            <p:nvPr/>
          </p:nvSpPr>
          <p:spPr bwMode="auto">
            <a:xfrm>
              <a:off x="3230" y="979"/>
              <a:ext cx="41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eaLnBrk="0" hangingPunct="0"/>
              <a:r>
                <a:rPr lang="en-US" sz="1200">
                  <a:solidFill>
                    <a:srgbClr val="003367"/>
                  </a:solidFill>
                  <a:latin typeface="Times New Roman" charset="0"/>
                </a:rPr>
                <a:t>sector 1</a:t>
              </a:r>
              <a:endParaRPr lang="en-US" sz="1400">
                <a:solidFill>
                  <a:srgbClr val="003367"/>
                </a:solidFill>
                <a:latin typeface="Times New Roman" charset="0"/>
              </a:endParaRPr>
            </a:p>
          </p:txBody>
        </p:sp>
        <p:sp>
          <p:nvSpPr>
            <p:cNvPr id="30743" name="Text Box 56"/>
            <p:cNvSpPr txBox="1">
              <a:spLocks noChangeArrowheads="1"/>
            </p:cNvSpPr>
            <p:nvPr/>
          </p:nvSpPr>
          <p:spPr bwMode="auto">
            <a:xfrm>
              <a:off x="3207" y="1536"/>
              <a:ext cx="464"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p>
              <a:pPr algn="ctr" eaLnBrk="0" hangingPunct="0"/>
              <a:r>
                <a:rPr lang="en-US" sz="1200">
                  <a:solidFill>
                    <a:srgbClr val="003367"/>
                  </a:solidFill>
                  <a:latin typeface="Times New Roman" charset="0"/>
                </a:rPr>
                <a:t>directory</a:t>
              </a:r>
            </a:p>
            <a:p>
              <a:pPr algn="ctr" eaLnBrk="0" hangingPunct="0"/>
              <a:r>
                <a:rPr lang="en-US" sz="1200">
                  <a:solidFill>
                    <a:srgbClr val="003367"/>
                  </a:solidFill>
                  <a:latin typeface="Times New Roman" charset="0"/>
                </a:rPr>
                <a:t>file</a:t>
              </a:r>
              <a:endParaRPr lang="en-US" sz="1400">
                <a:solidFill>
                  <a:srgbClr val="003367"/>
                </a:solidFill>
                <a:latin typeface="Times New Roman" charset="0"/>
              </a:endParaRPr>
            </a:p>
          </p:txBody>
        </p:sp>
      </p:grpSp>
      <p:sp>
        <p:nvSpPr>
          <p:cNvPr id="30736" name="Freeform 57"/>
          <p:cNvSpPr>
            <a:spLocks noChangeArrowheads="1"/>
          </p:cNvSpPr>
          <p:nvPr/>
        </p:nvSpPr>
        <p:spPr bwMode="auto">
          <a:xfrm>
            <a:off x="933450" y="1855788"/>
            <a:ext cx="3824288" cy="4375150"/>
          </a:xfrm>
          <a:custGeom>
            <a:avLst/>
            <a:gdLst>
              <a:gd name="T0" fmla="*/ 1284464 w 3824826"/>
              <a:gd name="T1" fmla="*/ 74376 h 4375453"/>
              <a:gd name="T2" fmla="*/ 928964 w 3824826"/>
              <a:gd name="T3" fmla="*/ 379134 h 4375453"/>
              <a:gd name="T4" fmla="*/ 387251 w 3824826"/>
              <a:gd name="T5" fmla="*/ 1039442 h 4375453"/>
              <a:gd name="T6" fmla="*/ 167178 w 3824826"/>
              <a:gd name="T7" fmla="*/ 1632027 h 4375453"/>
              <a:gd name="T8" fmla="*/ 65608 w 3824826"/>
              <a:gd name="T9" fmla="*/ 2123025 h 4375453"/>
              <a:gd name="T10" fmla="*/ 31751 w 3824826"/>
              <a:gd name="T11" fmla="*/ 2783333 h 4375453"/>
              <a:gd name="T12" fmla="*/ 201036 w 3824826"/>
              <a:gd name="T13" fmla="*/ 3037299 h 4375453"/>
              <a:gd name="T14" fmla="*/ 573464 w 3824826"/>
              <a:gd name="T15" fmla="*/ 3443642 h 4375453"/>
              <a:gd name="T16" fmla="*/ 708892 w 3824826"/>
              <a:gd name="T17" fmla="*/ 3579090 h 4375453"/>
              <a:gd name="T18" fmla="*/ 827394 w 3824826"/>
              <a:gd name="T19" fmla="*/ 3680676 h 4375453"/>
              <a:gd name="T20" fmla="*/ 1064392 w 3824826"/>
              <a:gd name="T21" fmla="*/ 3934641 h 4375453"/>
              <a:gd name="T22" fmla="*/ 1233678 w 3824826"/>
              <a:gd name="T23" fmla="*/ 4137812 h 4375453"/>
              <a:gd name="T24" fmla="*/ 1436822 w 3824826"/>
              <a:gd name="T25" fmla="*/ 4290192 h 4375453"/>
              <a:gd name="T26" fmla="*/ 1623036 w 3824826"/>
              <a:gd name="T27" fmla="*/ 4340984 h 4375453"/>
              <a:gd name="T28" fmla="*/ 1826178 w 3824826"/>
              <a:gd name="T29" fmla="*/ 4374847 h 4375453"/>
              <a:gd name="T30" fmla="*/ 2266321 w 3824826"/>
              <a:gd name="T31" fmla="*/ 4290192 h 4375453"/>
              <a:gd name="T32" fmla="*/ 2401750 w 3824826"/>
              <a:gd name="T33" fmla="*/ 4103951 h 4375453"/>
              <a:gd name="T34" fmla="*/ 2486392 w 3824826"/>
              <a:gd name="T35" fmla="*/ 3866917 h 4375453"/>
              <a:gd name="T36" fmla="*/ 2537178 w 3824826"/>
              <a:gd name="T37" fmla="*/ 3697607 h 4375453"/>
              <a:gd name="T38" fmla="*/ 2587964 w 3824826"/>
              <a:gd name="T39" fmla="*/ 3460573 h 4375453"/>
              <a:gd name="T40" fmla="*/ 2503322 w 3824826"/>
              <a:gd name="T41" fmla="*/ 2851059 h 4375453"/>
              <a:gd name="T42" fmla="*/ 2418679 w 3824826"/>
              <a:gd name="T43" fmla="*/ 2630955 h 4375453"/>
              <a:gd name="T44" fmla="*/ 2435606 w 3824826"/>
              <a:gd name="T45" fmla="*/ 2156888 h 4375453"/>
              <a:gd name="T46" fmla="*/ 2571035 w 3824826"/>
              <a:gd name="T47" fmla="*/ 1987577 h 4375453"/>
              <a:gd name="T48" fmla="*/ 2723393 w 3824826"/>
              <a:gd name="T49" fmla="*/ 1835199 h 4375453"/>
              <a:gd name="T50" fmla="*/ 2824965 w 3824826"/>
              <a:gd name="T51" fmla="*/ 1733613 h 4375453"/>
              <a:gd name="T52" fmla="*/ 3028107 w 3824826"/>
              <a:gd name="T53" fmla="*/ 1598164 h 4375453"/>
              <a:gd name="T54" fmla="*/ 3146606 w 3824826"/>
              <a:gd name="T55" fmla="*/ 1496578 h 4375453"/>
              <a:gd name="T56" fmla="*/ 3383607 w 3824826"/>
              <a:gd name="T57" fmla="*/ 1293406 h 4375453"/>
              <a:gd name="T58" fmla="*/ 3552892 w 3824826"/>
              <a:gd name="T59" fmla="*/ 1157959 h 4375453"/>
              <a:gd name="T60" fmla="*/ 3705250 w 3824826"/>
              <a:gd name="T61" fmla="*/ 1056373 h 4375453"/>
              <a:gd name="T62" fmla="*/ 3789893 w 3824826"/>
              <a:gd name="T63" fmla="*/ 903993 h 4375453"/>
              <a:gd name="T64" fmla="*/ 3806820 w 3824826"/>
              <a:gd name="T65" fmla="*/ 446857 h 4375453"/>
              <a:gd name="T66" fmla="*/ 3654464 w 3824826"/>
              <a:gd name="T67" fmla="*/ 311409 h 4375453"/>
              <a:gd name="T68" fmla="*/ 3485179 w 3824826"/>
              <a:gd name="T69" fmla="*/ 243685 h 4375453"/>
              <a:gd name="T70" fmla="*/ 3315893 w 3824826"/>
              <a:gd name="T71" fmla="*/ 159031 h 4375453"/>
              <a:gd name="T72" fmla="*/ 3028107 w 3824826"/>
              <a:gd name="T73" fmla="*/ 108239 h 4375453"/>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w 3824826"/>
              <a:gd name="T112" fmla="*/ 0 h 4375453"/>
              <a:gd name="T113" fmla="*/ 3824826 w 3824826"/>
              <a:gd name="T114" fmla="*/ 4375453 h 4375453"/>
            </a:gdLst>
            <a:ahLst/>
            <a:cxnLst>
              <a:cxn ang="T74">
                <a:pos x="T0" y="T1"/>
              </a:cxn>
              <a:cxn ang="T75">
                <a:pos x="T2" y="T3"/>
              </a:cxn>
              <a:cxn ang="T76">
                <a:pos x="T4" y="T5"/>
              </a:cxn>
              <a:cxn ang="T77">
                <a:pos x="T6" y="T7"/>
              </a:cxn>
              <a:cxn ang="T78">
                <a:pos x="T8" y="T9"/>
              </a:cxn>
              <a:cxn ang="T79">
                <a:pos x="T10" y="T11"/>
              </a:cxn>
              <a:cxn ang="T80">
                <a:pos x="T12" y="T13"/>
              </a:cxn>
              <a:cxn ang="T81">
                <a:pos x="T14" y="T15"/>
              </a:cxn>
              <a:cxn ang="T82">
                <a:pos x="T16" y="T17"/>
              </a:cxn>
              <a:cxn ang="T83">
                <a:pos x="T18" y="T19"/>
              </a:cxn>
              <a:cxn ang="T84">
                <a:pos x="T20" y="T21"/>
              </a:cxn>
              <a:cxn ang="T85">
                <a:pos x="T22" y="T23"/>
              </a:cxn>
              <a:cxn ang="T86">
                <a:pos x="T24" y="T25"/>
              </a:cxn>
              <a:cxn ang="T87">
                <a:pos x="T26" y="T27"/>
              </a:cxn>
              <a:cxn ang="T88">
                <a:pos x="T28" y="T29"/>
              </a:cxn>
              <a:cxn ang="T89">
                <a:pos x="T30" y="T31"/>
              </a:cxn>
              <a:cxn ang="T90">
                <a:pos x="T32" y="T33"/>
              </a:cxn>
              <a:cxn ang="T91">
                <a:pos x="T34" y="T35"/>
              </a:cxn>
              <a:cxn ang="T92">
                <a:pos x="T36" y="T37"/>
              </a:cxn>
              <a:cxn ang="T93">
                <a:pos x="T38" y="T39"/>
              </a:cxn>
              <a:cxn ang="T94">
                <a:pos x="T40" y="T41"/>
              </a:cxn>
              <a:cxn ang="T95">
                <a:pos x="T42" y="T43"/>
              </a:cxn>
              <a:cxn ang="T96">
                <a:pos x="T44" y="T45"/>
              </a:cxn>
              <a:cxn ang="T97">
                <a:pos x="T46" y="T47"/>
              </a:cxn>
              <a:cxn ang="T98">
                <a:pos x="T48" y="T49"/>
              </a:cxn>
              <a:cxn ang="T99">
                <a:pos x="T50" y="T51"/>
              </a:cxn>
              <a:cxn ang="T100">
                <a:pos x="T52" y="T53"/>
              </a:cxn>
              <a:cxn ang="T101">
                <a:pos x="T54" y="T55"/>
              </a:cxn>
              <a:cxn ang="T102">
                <a:pos x="T56" y="T57"/>
              </a:cxn>
              <a:cxn ang="T103">
                <a:pos x="T58" y="T59"/>
              </a:cxn>
              <a:cxn ang="T104">
                <a:pos x="T60" y="T61"/>
              </a:cxn>
              <a:cxn ang="T105">
                <a:pos x="T62" y="T63"/>
              </a:cxn>
              <a:cxn ang="T106">
                <a:pos x="T64" y="T65"/>
              </a:cxn>
              <a:cxn ang="T107">
                <a:pos x="T66" y="T67"/>
              </a:cxn>
              <a:cxn ang="T108">
                <a:pos x="T68" y="T69"/>
              </a:cxn>
              <a:cxn ang="T109">
                <a:pos x="T70" y="T71"/>
              </a:cxn>
              <a:cxn ang="T110">
                <a:pos x="T72" y="T73"/>
              </a:cxn>
            </a:cxnLst>
            <a:rect l="T111" t="T112" r="T113" b="T114"/>
            <a:pathLst>
              <a:path w="3824826" h="4375453">
                <a:moveTo>
                  <a:pt x="2944292" y="74386"/>
                </a:moveTo>
                <a:cubicBezTo>
                  <a:pt x="2653603" y="68742"/>
                  <a:pt x="1797265" y="0"/>
                  <a:pt x="1284826" y="74386"/>
                </a:cubicBezTo>
                <a:cubicBezTo>
                  <a:pt x="1233327" y="81862"/>
                  <a:pt x="1223397" y="159837"/>
                  <a:pt x="1183226" y="192919"/>
                </a:cubicBezTo>
                <a:cubicBezTo>
                  <a:pt x="896345" y="429174"/>
                  <a:pt x="1080963" y="215777"/>
                  <a:pt x="929226" y="379186"/>
                </a:cubicBezTo>
                <a:cubicBezTo>
                  <a:pt x="516555" y="823601"/>
                  <a:pt x="943860" y="354107"/>
                  <a:pt x="709092" y="650119"/>
                </a:cubicBezTo>
                <a:cubicBezTo>
                  <a:pt x="604455" y="782052"/>
                  <a:pt x="455749" y="885709"/>
                  <a:pt x="387359" y="1039586"/>
                </a:cubicBezTo>
                <a:cubicBezTo>
                  <a:pt x="342203" y="1141186"/>
                  <a:pt x="290604" y="1240160"/>
                  <a:pt x="251892" y="1344386"/>
                </a:cubicBezTo>
                <a:cubicBezTo>
                  <a:pt x="217066" y="1438147"/>
                  <a:pt x="197059" y="1536786"/>
                  <a:pt x="167226" y="1632253"/>
                </a:cubicBezTo>
                <a:cubicBezTo>
                  <a:pt x="140606" y="1717437"/>
                  <a:pt x="110781" y="1801586"/>
                  <a:pt x="82559" y="1886253"/>
                </a:cubicBezTo>
                <a:cubicBezTo>
                  <a:pt x="76915" y="1965275"/>
                  <a:pt x="73509" y="2044489"/>
                  <a:pt x="65626" y="2123319"/>
                </a:cubicBezTo>
                <a:cubicBezTo>
                  <a:pt x="61294" y="2166637"/>
                  <a:pt x="40895" y="2263907"/>
                  <a:pt x="31759" y="2309586"/>
                </a:cubicBezTo>
                <a:cubicBezTo>
                  <a:pt x="15263" y="2507536"/>
                  <a:pt x="0" y="2571991"/>
                  <a:pt x="31759" y="2783719"/>
                </a:cubicBezTo>
                <a:cubicBezTo>
                  <a:pt x="35504" y="2808683"/>
                  <a:pt x="51624" y="2830450"/>
                  <a:pt x="65626" y="2851453"/>
                </a:cubicBezTo>
                <a:cubicBezTo>
                  <a:pt x="108212" y="2915332"/>
                  <a:pt x="153133" y="2977770"/>
                  <a:pt x="201092" y="3037719"/>
                </a:cubicBezTo>
                <a:cubicBezTo>
                  <a:pt x="370568" y="3249563"/>
                  <a:pt x="286956" y="3125395"/>
                  <a:pt x="438159" y="3291719"/>
                </a:cubicBezTo>
                <a:cubicBezTo>
                  <a:pt x="538808" y="3402433"/>
                  <a:pt x="468878" y="3349846"/>
                  <a:pt x="573626" y="3444119"/>
                </a:cubicBezTo>
                <a:cubicBezTo>
                  <a:pt x="606394" y="3473610"/>
                  <a:pt x="644054" y="3497613"/>
                  <a:pt x="675226" y="3528786"/>
                </a:cubicBezTo>
                <a:cubicBezTo>
                  <a:pt x="689616" y="3543177"/>
                  <a:pt x="694702" y="3565196"/>
                  <a:pt x="709092" y="3579586"/>
                </a:cubicBezTo>
                <a:cubicBezTo>
                  <a:pt x="729048" y="3599542"/>
                  <a:pt x="755398" y="3612019"/>
                  <a:pt x="776826" y="3630386"/>
                </a:cubicBezTo>
                <a:cubicBezTo>
                  <a:pt x="795008" y="3645971"/>
                  <a:pt x="809826" y="3665166"/>
                  <a:pt x="827626" y="3681186"/>
                </a:cubicBezTo>
                <a:cubicBezTo>
                  <a:pt x="860069" y="3710385"/>
                  <a:pt x="977059" y="3803162"/>
                  <a:pt x="1013892" y="3850519"/>
                </a:cubicBezTo>
                <a:cubicBezTo>
                  <a:pt x="1034098" y="3876499"/>
                  <a:pt x="1043432" y="3910061"/>
                  <a:pt x="1064692" y="3935186"/>
                </a:cubicBezTo>
                <a:cubicBezTo>
                  <a:pt x="1105942" y="3983936"/>
                  <a:pt x="1171600" y="4013535"/>
                  <a:pt x="1200159" y="4070653"/>
                </a:cubicBezTo>
                <a:cubicBezTo>
                  <a:pt x="1211448" y="4093231"/>
                  <a:pt x="1217598" y="4119220"/>
                  <a:pt x="1234026" y="4138386"/>
                </a:cubicBezTo>
                <a:cubicBezTo>
                  <a:pt x="1252393" y="4159814"/>
                  <a:pt x="1280331" y="4170819"/>
                  <a:pt x="1301759" y="4189186"/>
                </a:cubicBezTo>
                <a:cubicBezTo>
                  <a:pt x="1372620" y="4249924"/>
                  <a:pt x="1336438" y="4245992"/>
                  <a:pt x="1437226" y="4290786"/>
                </a:cubicBezTo>
                <a:cubicBezTo>
                  <a:pt x="1458493" y="4300238"/>
                  <a:pt x="1482507" y="4301596"/>
                  <a:pt x="1504959" y="4307719"/>
                </a:cubicBezTo>
                <a:cubicBezTo>
                  <a:pt x="1544603" y="4318531"/>
                  <a:pt x="1583312" y="4332976"/>
                  <a:pt x="1623492" y="4341586"/>
                </a:cubicBezTo>
                <a:cubicBezTo>
                  <a:pt x="1662518" y="4349949"/>
                  <a:pt x="1702657" y="4351957"/>
                  <a:pt x="1742026" y="4358519"/>
                </a:cubicBezTo>
                <a:cubicBezTo>
                  <a:pt x="1770415" y="4363251"/>
                  <a:pt x="1798470" y="4369808"/>
                  <a:pt x="1826692" y="4375453"/>
                </a:cubicBezTo>
                <a:cubicBezTo>
                  <a:pt x="1956514" y="4364164"/>
                  <a:pt x="2088192" y="4366195"/>
                  <a:pt x="2216159" y="4341586"/>
                </a:cubicBezTo>
                <a:cubicBezTo>
                  <a:pt x="2239675" y="4337064"/>
                  <a:pt x="2251190" y="4308808"/>
                  <a:pt x="2266959" y="4290786"/>
                </a:cubicBezTo>
                <a:cubicBezTo>
                  <a:pt x="2290759" y="4263586"/>
                  <a:pt x="2313434" y="4235348"/>
                  <a:pt x="2334692" y="4206119"/>
                </a:cubicBezTo>
                <a:cubicBezTo>
                  <a:pt x="2358632" y="4173201"/>
                  <a:pt x="2402426" y="4104519"/>
                  <a:pt x="2402426" y="4104519"/>
                </a:cubicBezTo>
                <a:cubicBezTo>
                  <a:pt x="2452750" y="3953543"/>
                  <a:pt x="2372235" y="4191779"/>
                  <a:pt x="2453226" y="3969053"/>
                </a:cubicBezTo>
                <a:cubicBezTo>
                  <a:pt x="2465426" y="3935504"/>
                  <a:pt x="2475803" y="3901320"/>
                  <a:pt x="2487092" y="3867453"/>
                </a:cubicBezTo>
                <a:lnTo>
                  <a:pt x="2520959" y="3765853"/>
                </a:lnTo>
                <a:cubicBezTo>
                  <a:pt x="2526603" y="3743275"/>
                  <a:pt x="2531498" y="3720496"/>
                  <a:pt x="2537892" y="3698119"/>
                </a:cubicBezTo>
                <a:cubicBezTo>
                  <a:pt x="2556030" y="3634637"/>
                  <a:pt x="2558523" y="3652385"/>
                  <a:pt x="2571759" y="3579586"/>
                </a:cubicBezTo>
                <a:cubicBezTo>
                  <a:pt x="2578899" y="3540318"/>
                  <a:pt x="2583048" y="3500564"/>
                  <a:pt x="2588692" y="3461053"/>
                </a:cubicBezTo>
                <a:cubicBezTo>
                  <a:pt x="2583018" y="3364601"/>
                  <a:pt x="2577085" y="3156436"/>
                  <a:pt x="2554826" y="3037719"/>
                </a:cubicBezTo>
                <a:cubicBezTo>
                  <a:pt x="2551950" y="3022379"/>
                  <a:pt x="2522133" y="2893703"/>
                  <a:pt x="2504026" y="2851453"/>
                </a:cubicBezTo>
                <a:cubicBezTo>
                  <a:pt x="2494082" y="2828251"/>
                  <a:pt x="2479221" y="2807279"/>
                  <a:pt x="2470159" y="2783719"/>
                </a:cubicBezTo>
                <a:cubicBezTo>
                  <a:pt x="2450936" y="2733740"/>
                  <a:pt x="2436292" y="2682119"/>
                  <a:pt x="2419359" y="2631319"/>
                </a:cubicBezTo>
                <a:cubicBezTo>
                  <a:pt x="2389434" y="2541545"/>
                  <a:pt x="2407324" y="2597660"/>
                  <a:pt x="2368559" y="2461986"/>
                </a:cubicBezTo>
                <a:cubicBezTo>
                  <a:pt x="2396891" y="2065327"/>
                  <a:pt x="2334613" y="2335122"/>
                  <a:pt x="2436292" y="2157186"/>
                </a:cubicBezTo>
                <a:cubicBezTo>
                  <a:pt x="2486626" y="2069103"/>
                  <a:pt x="2407631" y="2136783"/>
                  <a:pt x="2504026" y="2072519"/>
                </a:cubicBezTo>
                <a:cubicBezTo>
                  <a:pt x="2536991" y="1973622"/>
                  <a:pt x="2495166" y="2064445"/>
                  <a:pt x="2571759" y="1987853"/>
                </a:cubicBezTo>
                <a:cubicBezTo>
                  <a:pt x="2728546" y="1831067"/>
                  <a:pt x="2462227" y="2052710"/>
                  <a:pt x="2656426" y="1886253"/>
                </a:cubicBezTo>
                <a:cubicBezTo>
                  <a:pt x="2677854" y="1867886"/>
                  <a:pt x="2701194" y="1851857"/>
                  <a:pt x="2724159" y="1835453"/>
                </a:cubicBezTo>
                <a:cubicBezTo>
                  <a:pt x="2740720" y="1823624"/>
                  <a:pt x="2760568" y="1815977"/>
                  <a:pt x="2774959" y="1801586"/>
                </a:cubicBezTo>
                <a:cubicBezTo>
                  <a:pt x="2794915" y="1781630"/>
                  <a:pt x="2804078" y="1751920"/>
                  <a:pt x="2825759" y="1733853"/>
                </a:cubicBezTo>
                <a:cubicBezTo>
                  <a:pt x="2872662" y="1694767"/>
                  <a:pt x="2927359" y="1666120"/>
                  <a:pt x="2978159" y="1632253"/>
                </a:cubicBezTo>
                <a:cubicBezTo>
                  <a:pt x="2995092" y="1620964"/>
                  <a:pt x="3014568" y="1612777"/>
                  <a:pt x="3028959" y="1598386"/>
                </a:cubicBezTo>
                <a:cubicBezTo>
                  <a:pt x="3051537" y="1575808"/>
                  <a:pt x="3072449" y="1551433"/>
                  <a:pt x="3096692" y="1530653"/>
                </a:cubicBezTo>
                <a:cubicBezTo>
                  <a:pt x="3112144" y="1517408"/>
                  <a:pt x="3133101" y="1511177"/>
                  <a:pt x="3147492" y="1496786"/>
                </a:cubicBezTo>
                <a:cubicBezTo>
                  <a:pt x="3239756" y="1404522"/>
                  <a:pt x="3152067" y="1444462"/>
                  <a:pt x="3249092" y="1412119"/>
                </a:cubicBezTo>
                <a:cubicBezTo>
                  <a:pt x="3419871" y="1284036"/>
                  <a:pt x="3209188" y="1447036"/>
                  <a:pt x="3384559" y="1293586"/>
                </a:cubicBezTo>
                <a:cubicBezTo>
                  <a:pt x="3405798" y="1275002"/>
                  <a:pt x="3430254" y="1260416"/>
                  <a:pt x="3452292" y="1242786"/>
                </a:cubicBezTo>
                <a:cubicBezTo>
                  <a:pt x="3486716" y="1215246"/>
                  <a:pt x="3518624" y="1184570"/>
                  <a:pt x="3553892" y="1158119"/>
                </a:cubicBezTo>
                <a:cubicBezTo>
                  <a:pt x="3586454" y="1133697"/>
                  <a:pt x="3621625" y="1112964"/>
                  <a:pt x="3655492" y="1090386"/>
                </a:cubicBezTo>
                <a:cubicBezTo>
                  <a:pt x="3672425" y="1079097"/>
                  <a:pt x="3693578" y="1072411"/>
                  <a:pt x="3706292" y="1056519"/>
                </a:cubicBezTo>
                <a:lnTo>
                  <a:pt x="3774026" y="971853"/>
                </a:lnTo>
                <a:cubicBezTo>
                  <a:pt x="3779670" y="949275"/>
                  <a:pt x="3784272" y="926410"/>
                  <a:pt x="3790959" y="904119"/>
                </a:cubicBezTo>
                <a:cubicBezTo>
                  <a:pt x="3801217" y="869926"/>
                  <a:pt x="3824826" y="802519"/>
                  <a:pt x="3824826" y="802519"/>
                </a:cubicBezTo>
                <a:cubicBezTo>
                  <a:pt x="3819181" y="683986"/>
                  <a:pt x="3822611" y="564670"/>
                  <a:pt x="3807892" y="446919"/>
                </a:cubicBezTo>
                <a:cubicBezTo>
                  <a:pt x="3802579" y="404418"/>
                  <a:pt x="3751117" y="382175"/>
                  <a:pt x="3723226" y="362253"/>
                </a:cubicBezTo>
                <a:cubicBezTo>
                  <a:pt x="3700260" y="345849"/>
                  <a:pt x="3679996" y="325455"/>
                  <a:pt x="3655492" y="311453"/>
                </a:cubicBezTo>
                <a:cubicBezTo>
                  <a:pt x="3639994" y="302597"/>
                  <a:pt x="3621098" y="301550"/>
                  <a:pt x="3604692" y="294519"/>
                </a:cubicBezTo>
                <a:cubicBezTo>
                  <a:pt x="3458220" y="231745"/>
                  <a:pt x="3605294" y="283432"/>
                  <a:pt x="3486159" y="243719"/>
                </a:cubicBezTo>
                <a:cubicBezTo>
                  <a:pt x="3469226" y="226786"/>
                  <a:pt x="3455284" y="206203"/>
                  <a:pt x="3435359" y="192919"/>
                </a:cubicBezTo>
                <a:cubicBezTo>
                  <a:pt x="3420134" y="182769"/>
                  <a:pt x="3326705" y="161875"/>
                  <a:pt x="3316826" y="159053"/>
                </a:cubicBezTo>
                <a:cubicBezTo>
                  <a:pt x="3268570" y="145265"/>
                  <a:pt x="3251239" y="132750"/>
                  <a:pt x="3198292" y="125186"/>
                </a:cubicBezTo>
                <a:cubicBezTo>
                  <a:pt x="3142136" y="117164"/>
                  <a:pt x="3085403" y="113897"/>
                  <a:pt x="3028959" y="108253"/>
                </a:cubicBezTo>
                <a:cubicBezTo>
                  <a:pt x="2966185" y="87328"/>
                  <a:pt x="3234981" y="80030"/>
                  <a:pt x="2944292" y="74386"/>
                </a:cubicBezTo>
                <a:close/>
              </a:path>
            </a:pathLst>
          </a:custGeom>
          <a:noFill/>
          <a:ln w="31750">
            <a:solidFill>
              <a:schemeClr val="tx1">
                <a:alpha val="98822"/>
              </a:schemeClr>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prstClr val="white"/>
              </a:solidFill>
            </a:endParaRPr>
          </a:p>
        </p:txBody>
      </p:sp>
      <p:sp>
        <p:nvSpPr>
          <p:cNvPr id="30737" name="Freeform 58"/>
          <p:cNvSpPr>
            <a:spLocks noChangeArrowheads="1"/>
          </p:cNvSpPr>
          <p:nvPr/>
        </p:nvSpPr>
        <p:spPr bwMode="auto">
          <a:xfrm>
            <a:off x="5097463" y="1941513"/>
            <a:ext cx="2928937" cy="3460750"/>
          </a:xfrm>
          <a:custGeom>
            <a:avLst/>
            <a:gdLst>
              <a:gd name="T0" fmla="*/ 558497 w 2929467"/>
              <a:gd name="T1" fmla="*/ 39835 h 3460353"/>
              <a:gd name="T2" fmla="*/ 338484 w 2929467"/>
              <a:gd name="T3" fmla="*/ 5956 h 3460353"/>
              <a:gd name="T4" fmla="*/ 186165 w 2929467"/>
              <a:gd name="T5" fmla="*/ 39835 h 3460353"/>
              <a:gd name="T6" fmla="*/ 84622 w 2929467"/>
              <a:gd name="T7" fmla="*/ 73711 h 3460353"/>
              <a:gd name="T8" fmla="*/ 33849 w 2929467"/>
              <a:gd name="T9" fmla="*/ 141468 h 3460353"/>
              <a:gd name="T10" fmla="*/ 16925 w 2929467"/>
              <a:gd name="T11" fmla="*/ 226165 h 3460353"/>
              <a:gd name="T12" fmla="*/ 0 w 2929467"/>
              <a:gd name="T13" fmla="*/ 293922 h 3460353"/>
              <a:gd name="T14" fmla="*/ 16925 w 2929467"/>
              <a:gd name="T15" fmla="*/ 1598236 h 3460353"/>
              <a:gd name="T16" fmla="*/ 50773 w 2929467"/>
              <a:gd name="T17" fmla="*/ 1784568 h 3460353"/>
              <a:gd name="T18" fmla="*/ 67698 w 2929467"/>
              <a:gd name="T19" fmla="*/ 3122761 h 3460353"/>
              <a:gd name="T20" fmla="*/ 152316 w 2929467"/>
              <a:gd name="T21" fmla="*/ 3258275 h 3460353"/>
              <a:gd name="T22" fmla="*/ 186165 w 2929467"/>
              <a:gd name="T23" fmla="*/ 3309093 h 3460353"/>
              <a:gd name="T24" fmla="*/ 253862 w 2929467"/>
              <a:gd name="T25" fmla="*/ 3342969 h 3460353"/>
              <a:gd name="T26" fmla="*/ 592346 w 2929467"/>
              <a:gd name="T27" fmla="*/ 3410726 h 3460353"/>
              <a:gd name="T28" fmla="*/ 676966 w 2929467"/>
              <a:gd name="T29" fmla="*/ 3427666 h 3460353"/>
              <a:gd name="T30" fmla="*/ 727738 w 2929467"/>
              <a:gd name="T31" fmla="*/ 3444605 h 3460353"/>
              <a:gd name="T32" fmla="*/ 863132 w 2929467"/>
              <a:gd name="T33" fmla="*/ 3461544 h 3460353"/>
              <a:gd name="T34" fmla="*/ 1472401 w 2929467"/>
              <a:gd name="T35" fmla="*/ 3410726 h 3460353"/>
              <a:gd name="T36" fmla="*/ 1726264 w 2929467"/>
              <a:gd name="T37" fmla="*/ 3376848 h 3460353"/>
              <a:gd name="T38" fmla="*/ 1895505 w 2929467"/>
              <a:gd name="T39" fmla="*/ 3326032 h 3460353"/>
              <a:gd name="T40" fmla="*/ 2030897 w 2929467"/>
              <a:gd name="T41" fmla="*/ 3275215 h 3460353"/>
              <a:gd name="T42" fmla="*/ 2233988 w 2929467"/>
              <a:gd name="T43" fmla="*/ 3122761 h 3460353"/>
              <a:gd name="T44" fmla="*/ 2318607 w 2929467"/>
              <a:gd name="T45" fmla="*/ 3055003 h 3460353"/>
              <a:gd name="T46" fmla="*/ 2403229 w 2929467"/>
              <a:gd name="T47" fmla="*/ 2987249 h 3460353"/>
              <a:gd name="T48" fmla="*/ 2487850 w 2929467"/>
              <a:gd name="T49" fmla="*/ 2919492 h 3460353"/>
              <a:gd name="T50" fmla="*/ 2538622 w 2929467"/>
              <a:gd name="T51" fmla="*/ 2851734 h 3460353"/>
              <a:gd name="T52" fmla="*/ 2657091 w 2929467"/>
              <a:gd name="T53" fmla="*/ 2750098 h 3460353"/>
              <a:gd name="T54" fmla="*/ 2775561 w 2929467"/>
              <a:gd name="T55" fmla="*/ 2597647 h 3460353"/>
              <a:gd name="T56" fmla="*/ 2877104 w 2929467"/>
              <a:gd name="T57" fmla="*/ 2462133 h 3460353"/>
              <a:gd name="T58" fmla="*/ 2894028 w 2929467"/>
              <a:gd name="T59" fmla="*/ 2411318 h 3460353"/>
              <a:gd name="T60" fmla="*/ 2927877 w 2929467"/>
              <a:gd name="T61" fmla="*/ 2174167 h 3460353"/>
              <a:gd name="T62" fmla="*/ 2860180 w 2929467"/>
              <a:gd name="T63" fmla="*/ 1496603 h 3460353"/>
              <a:gd name="T64" fmla="*/ 2843256 w 2929467"/>
              <a:gd name="T65" fmla="*/ 1445785 h 3460353"/>
              <a:gd name="T66" fmla="*/ 2792485 w 2929467"/>
              <a:gd name="T67" fmla="*/ 1310270 h 3460353"/>
              <a:gd name="T68" fmla="*/ 2775561 w 2929467"/>
              <a:gd name="T69" fmla="*/ 1242516 h 3460353"/>
              <a:gd name="T70" fmla="*/ 2741712 w 2929467"/>
              <a:gd name="T71" fmla="*/ 1174758 h 3460353"/>
              <a:gd name="T72" fmla="*/ 2707864 w 2929467"/>
              <a:gd name="T73" fmla="*/ 1056183 h 3460353"/>
              <a:gd name="T74" fmla="*/ 2640166 w 2929467"/>
              <a:gd name="T75" fmla="*/ 937611 h 3460353"/>
              <a:gd name="T76" fmla="*/ 2572470 w 2929467"/>
              <a:gd name="T77" fmla="*/ 802096 h 3460353"/>
              <a:gd name="T78" fmla="*/ 2521699 w 2929467"/>
              <a:gd name="T79" fmla="*/ 700460 h 3460353"/>
              <a:gd name="T80" fmla="*/ 2504775 w 2929467"/>
              <a:gd name="T81" fmla="*/ 649645 h 3460353"/>
              <a:gd name="T82" fmla="*/ 2352456 w 2929467"/>
              <a:gd name="T83" fmla="*/ 564948 h 3460353"/>
              <a:gd name="T84" fmla="*/ 2217064 w 2929467"/>
              <a:gd name="T85" fmla="*/ 497191 h 3460353"/>
              <a:gd name="T86" fmla="*/ 2149367 w 2929467"/>
              <a:gd name="T87" fmla="*/ 480252 h 3460353"/>
              <a:gd name="T88" fmla="*/ 1810883 w 2929467"/>
              <a:gd name="T89" fmla="*/ 344740 h 3460353"/>
              <a:gd name="T90" fmla="*/ 1540097 w 2929467"/>
              <a:gd name="T91" fmla="*/ 276983 h 3460353"/>
              <a:gd name="T92" fmla="*/ 1472401 w 2929467"/>
              <a:gd name="T93" fmla="*/ 260043 h 3460353"/>
              <a:gd name="T94" fmla="*/ 1387781 w 2929467"/>
              <a:gd name="T95" fmla="*/ 243104 h 3460353"/>
              <a:gd name="T96" fmla="*/ 1252386 w 2929467"/>
              <a:gd name="T97" fmla="*/ 209225 h 3460353"/>
              <a:gd name="T98" fmla="*/ 964675 w 2929467"/>
              <a:gd name="T99" fmla="*/ 175347 h 3460353"/>
              <a:gd name="T100" fmla="*/ 880057 w 2929467"/>
              <a:gd name="T101" fmla="*/ 158407 h 3460353"/>
              <a:gd name="T102" fmla="*/ 761586 w 2929467"/>
              <a:gd name="T103" fmla="*/ 124529 h 3460353"/>
              <a:gd name="T104" fmla="*/ 643119 w 2929467"/>
              <a:gd name="T105" fmla="*/ 107589 h 3460353"/>
              <a:gd name="T106" fmla="*/ 558497 w 2929467"/>
              <a:gd name="T107" fmla="*/ 39835 h 3460353"/>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2929467"/>
              <a:gd name="T163" fmla="*/ 0 h 3460353"/>
              <a:gd name="T164" fmla="*/ 2929467 w 2929467"/>
              <a:gd name="T165" fmla="*/ 3460353 h 3460353"/>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2929467" h="3460353">
                <a:moveTo>
                  <a:pt x="558800" y="39820"/>
                </a:moveTo>
                <a:cubicBezTo>
                  <a:pt x="508000" y="22887"/>
                  <a:pt x="451771" y="0"/>
                  <a:pt x="338667" y="5953"/>
                </a:cubicBezTo>
                <a:cubicBezTo>
                  <a:pt x="286700" y="8688"/>
                  <a:pt x="236549" y="26411"/>
                  <a:pt x="186267" y="39820"/>
                </a:cubicBezTo>
                <a:cubicBezTo>
                  <a:pt x="151774" y="49018"/>
                  <a:pt x="84667" y="73687"/>
                  <a:pt x="84667" y="73687"/>
                </a:cubicBezTo>
                <a:cubicBezTo>
                  <a:pt x="67734" y="96265"/>
                  <a:pt x="45329" y="115630"/>
                  <a:pt x="33867" y="141420"/>
                </a:cubicBezTo>
                <a:cubicBezTo>
                  <a:pt x="22178" y="167721"/>
                  <a:pt x="23178" y="197991"/>
                  <a:pt x="16934" y="226087"/>
                </a:cubicBezTo>
                <a:cubicBezTo>
                  <a:pt x="11885" y="248805"/>
                  <a:pt x="5645" y="271242"/>
                  <a:pt x="0" y="293820"/>
                </a:cubicBezTo>
                <a:cubicBezTo>
                  <a:pt x="5645" y="728442"/>
                  <a:pt x="6588" y="1163151"/>
                  <a:pt x="16934" y="1597687"/>
                </a:cubicBezTo>
                <a:cubicBezTo>
                  <a:pt x="18531" y="1664748"/>
                  <a:pt x="35049" y="1720946"/>
                  <a:pt x="50800" y="1783953"/>
                </a:cubicBezTo>
                <a:cubicBezTo>
                  <a:pt x="56445" y="2229864"/>
                  <a:pt x="51626" y="2676031"/>
                  <a:pt x="67734" y="3121687"/>
                </a:cubicBezTo>
                <a:cubicBezTo>
                  <a:pt x="68946" y="3155209"/>
                  <a:pt x="137074" y="3235697"/>
                  <a:pt x="152400" y="3257153"/>
                </a:cubicBezTo>
                <a:cubicBezTo>
                  <a:pt x="164229" y="3273714"/>
                  <a:pt x="170633" y="3294924"/>
                  <a:pt x="186267" y="3307953"/>
                </a:cubicBezTo>
                <a:cubicBezTo>
                  <a:pt x="205659" y="3324113"/>
                  <a:pt x="230798" y="3331876"/>
                  <a:pt x="254000" y="3341820"/>
                </a:cubicBezTo>
                <a:cubicBezTo>
                  <a:pt x="343311" y="3380096"/>
                  <a:pt x="581609" y="3407341"/>
                  <a:pt x="592667" y="3409553"/>
                </a:cubicBezTo>
                <a:cubicBezTo>
                  <a:pt x="620889" y="3415198"/>
                  <a:pt x="649412" y="3419506"/>
                  <a:pt x="677334" y="3426487"/>
                </a:cubicBezTo>
                <a:cubicBezTo>
                  <a:pt x="694650" y="3430816"/>
                  <a:pt x="710573" y="3440227"/>
                  <a:pt x="728134" y="3443420"/>
                </a:cubicBezTo>
                <a:cubicBezTo>
                  <a:pt x="772907" y="3451560"/>
                  <a:pt x="818445" y="3454709"/>
                  <a:pt x="863600" y="3460353"/>
                </a:cubicBezTo>
                <a:cubicBezTo>
                  <a:pt x="1040409" y="3448566"/>
                  <a:pt x="1308155" y="3433130"/>
                  <a:pt x="1473200" y="3409553"/>
                </a:cubicBezTo>
                <a:cubicBezTo>
                  <a:pt x="1636783" y="3386185"/>
                  <a:pt x="1552130" y="3397570"/>
                  <a:pt x="1727200" y="3375687"/>
                </a:cubicBezTo>
                <a:cubicBezTo>
                  <a:pt x="1793726" y="3359055"/>
                  <a:pt x="1827831" y="3352368"/>
                  <a:pt x="1896534" y="3324887"/>
                </a:cubicBezTo>
                <a:cubicBezTo>
                  <a:pt x="2044119" y="3265853"/>
                  <a:pt x="1885349" y="3310749"/>
                  <a:pt x="2032000" y="3274087"/>
                </a:cubicBezTo>
                <a:lnTo>
                  <a:pt x="2235200" y="3121687"/>
                </a:lnTo>
                <a:cubicBezTo>
                  <a:pt x="2263910" y="3099732"/>
                  <a:pt x="2291645" y="3076531"/>
                  <a:pt x="2319867" y="3053953"/>
                </a:cubicBezTo>
                <a:lnTo>
                  <a:pt x="2404534" y="2986220"/>
                </a:lnTo>
                <a:cubicBezTo>
                  <a:pt x="2432756" y="2963642"/>
                  <a:pt x="2467515" y="2947401"/>
                  <a:pt x="2489200" y="2918487"/>
                </a:cubicBezTo>
                <a:cubicBezTo>
                  <a:pt x="2506133" y="2895909"/>
                  <a:pt x="2520044" y="2870709"/>
                  <a:pt x="2540000" y="2850753"/>
                </a:cubicBezTo>
                <a:cubicBezTo>
                  <a:pt x="2576797" y="2813956"/>
                  <a:pt x="2623027" y="2787197"/>
                  <a:pt x="2658534" y="2749153"/>
                </a:cubicBezTo>
                <a:cubicBezTo>
                  <a:pt x="2702446" y="2702105"/>
                  <a:pt x="2731560" y="2642260"/>
                  <a:pt x="2777067" y="2596753"/>
                </a:cubicBezTo>
                <a:cubicBezTo>
                  <a:pt x="2835830" y="2537990"/>
                  <a:pt x="2836587" y="2545447"/>
                  <a:pt x="2878667" y="2461287"/>
                </a:cubicBezTo>
                <a:cubicBezTo>
                  <a:pt x="2886649" y="2445322"/>
                  <a:pt x="2891271" y="2427803"/>
                  <a:pt x="2895600" y="2410487"/>
                </a:cubicBezTo>
                <a:cubicBezTo>
                  <a:pt x="2917168" y="2324217"/>
                  <a:pt x="2918929" y="2268264"/>
                  <a:pt x="2929467" y="2173420"/>
                </a:cubicBezTo>
                <a:cubicBezTo>
                  <a:pt x="2921398" y="2003967"/>
                  <a:pt x="2918207" y="1665499"/>
                  <a:pt x="2861734" y="1496087"/>
                </a:cubicBezTo>
                <a:cubicBezTo>
                  <a:pt x="2856089" y="1479154"/>
                  <a:pt x="2850900" y="1462062"/>
                  <a:pt x="2844800" y="1445287"/>
                </a:cubicBezTo>
                <a:cubicBezTo>
                  <a:pt x="2828319" y="1399964"/>
                  <a:pt x="2809250" y="1355571"/>
                  <a:pt x="2794000" y="1309820"/>
                </a:cubicBezTo>
                <a:cubicBezTo>
                  <a:pt x="2786641" y="1287742"/>
                  <a:pt x="2785239" y="1263878"/>
                  <a:pt x="2777067" y="1242087"/>
                </a:cubicBezTo>
                <a:cubicBezTo>
                  <a:pt x="2768204" y="1218451"/>
                  <a:pt x="2753144" y="1197555"/>
                  <a:pt x="2743200" y="1174353"/>
                </a:cubicBezTo>
                <a:cubicBezTo>
                  <a:pt x="2702262" y="1078830"/>
                  <a:pt x="2752300" y="1170395"/>
                  <a:pt x="2709334" y="1055820"/>
                </a:cubicBezTo>
                <a:cubicBezTo>
                  <a:pt x="2664802" y="937068"/>
                  <a:pt x="2690730" y="1035548"/>
                  <a:pt x="2641600" y="937287"/>
                </a:cubicBezTo>
                <a:cubicBezTo>
                  <a:pt x="2558750" y="771587"/>
                  <a:pt x="2652331" y="919514"/>
                  <a:pt x="2573867" y="801820"/>
                </a:cubicBezTo>
                <a:cubicBezTo>
                  <a:pt x="2531306" y="674133"/>
                  <a:pt x="2588718" y="831523"/>
                  <a:pt x="2523067" y="700220"/>
                </a:cubicBezTo>
                <a:cubicBezTo>
                  <a:pt x="2515085" y="684255"/>
                  <a:pt x="2517750" y="662972"/>
                  <a:pt x="2506134" y="649420"/>
                </a:cubicBezTo>
                <a:cubicBezTo>
                  <a:pt x="2418098" y="546712"/>
                  <a:pt x="2446997" y="603613"/>
                  <a:pt x="2353734" y="564753"/>
                </a:cubicBezTo>
                <a:cubicBezTo>
                  <a:pt x="2307132" y="545335"/>
                  <a:pt x="2267245" y="509264"/>
                  <a:pt x="2218267" y="497020"/>
                </a:cubicBezTo>
                <a:cubicBezTo>
                  <a:pt x="2195689" y="491376"/>
                  <a:pt x="2172451" y="487914"/>
                  <a:pt x="2150534" y="480087"/>
                </a:cubicBezTo>
                <a:cubicBezTo>
                  <a:pt x="2150528" y="480085"/>
                  <a:pt x="1811874" y="344622"/>
                  <a:pt x="1811867" y="344620"/>
                </a:cubicBezTo>
                <a:lnTo>
                  <a:pt x="1540934" y="276887"/>
                </a:lnTo>
                <a:cubicBezTo>
                  <a:pt x="1518356" y="271242"/>
                  <a:pt x="1496021" y="264517"/>
                  <a:pt x="1473200" y="259953"/>
                </a:cubicBezTo>
                <a:cubicBezTo>
                  <a:pt x="1444978" y="254309"/>
                  <a:pt x="1416578" y="249492"/>
                  <a:pt x="1388534" y="243020"/>
                </a:cubicBezTo>
                <a:cubicBezTo>
                  <a:pt x="1343181" y="232554"/>
                  <a:pt x="1299145" y="215735"/>
                  <a:pt x="1253067" y="209153"/>
                </a:cubicBezTo>
                <a:cubicBezTo>
                  <a:pt x="1078378" y="184198"/>
                  <a:pt x="1174248" y="196191"/>
                  <a:pt x="965200" y="175287"/>
                </a:cubicBezTo>
                <a:cubicBezTo>
                  <a:pt x="936978" y="169642"/>
                  <a:pt x="908456" y="165334"/>
                  <a:pt x="880534" y="158353"/>
                </a:cubicBezTo>
                <a:cubicBezTo>
                  <a:pt x="783815" y="134173"/>
                  <a:pt x="878135" y="145603"/>
                  <a:pt x="762000" y="124487"/>
                </a:cubicBezTo>
                <a:cubicBezTo>
                  <a:pt x="722732" y="117347"/>
                  <a:pt x="682978" y="113198"/>
                  <a:pt x="643467" y="107553"/>
                </a:cubicBezTo>
                <a:cubicBezTo>
                  <a:pt x="537171" y="36689"/>
                  <a:pt x="609600" y="56753"/>
                  <a:pt x="558800" y="39820"/>
                </a:cubicBezTo>
                <a:close/>
              </a:path>
            </a:pathLst>
          </a:custGeom>
          <a:noFill/>
          <a:ln w="3175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a:lstStyle/>
          <a:p>
            <a:endParaRPr lang="en-US">
              <a:solidFill>
                <a:prstClr val="white"/>
              </a:solidFill>
            </a:endParaRPr>
          </a:p>
        </p:txBody>
      </p:sp>
      <p:sp>
        <p:nvSpPr>
          <p:cNvPr id="30738" name="TextBox 60"/>
          <p:cNvSpPr txBox="1">
            <a:spLocks noChangeArrowheads="1"/>
          </p:cNvSpPr>
          <p:nvPr/>
        </p:nvSpPr>
        <p:spPr bwMode="auto">
          <a:xfrm>
            <a:off x="4899025" y="5791200"/>
            <a:ext cx="1681163" cy="523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p>
            <a:r>
              <a:rPr lang="en-US" sz="2800">
                <a:solidFill>
                  <a:srgbClr val="651222"/>
                </a:solidFill>
              </a:rPr>
              <a:t>Metadata</a:t>
            </a:r>
            <a:endParaRPr lang="en-US" sz="1800">
              <a:solidFill>
                <a:srgbClr val="651222"/>
              </a:solidFill>
            </a:endParaRPr>
          </a:p>
        </p:txBody>
      </p:sp>
    </p:spTree>
    <p:extLst>
      <p:ext uri="{BB962C8B-B14F-4D97-AF65-F5344CB8AC3E}">
        <p14:creationId xmlns:p14="http://schemas.microsoft.com/office/powerpoint/2010/main" val="11835386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2" name="Straight Arrow Connector 31"/>
          <p:cNvCxnSpPr/>
          <p:nvPr/>
        </p:nvCxnSpPr>
        <p:spPr bwMode="auto">
          <a:xfrm>
            <a:off x="113347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6" name="Straight Arrow Connector 35"/>
          <p:cNvCxnSpPr/>
          <p:nvPr/>
        </p:nvCxnSpPr>
        <p:spPr bwMode="auto">
          <a:xfrm flipV="1">
            <a:off x="1219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7" name="Straight Arrow Connector 36"/>
          <p:cNvCxnSpPr/>
          <p:nvPr/>
        </p:nvCxnSpPr>
        <p:spPr bwMode="auto">
          <a:xfrm>
            <a:off x="227647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38" name="Straight Arrow Connector 37"/>
          <p:cNvCxnSpPr/>
          <p:nvPr/>
        </p:nvCxnSpPr>
        <p:spPr bwMode="auto">
          <a:xfrm flipV="1">
            <a:off x="23622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 name="Title 3"/>
          <p:cNvSpPr>
            <a:spLocks noGrp="1"/>
          </p:cNvSpPr>
          <p:nvPr>
            <p:ph type="title"/>
          </p:nvPr>
        </p:nvSpPr>
        <p:spPr/>
        <p:txBody>
          <a:bodyPr/>
          <a:lstStyle/>
          <a:p>
            <a:r>
              <a:rPr lang="en-US" dirty="0"/>
              <a:t>The file abstraction</a:t>
            </a:r>
          </a:p>
        </p:txBody>
      </p:sp>
      <p:sp>
        <p:nvSpPr>
          <p:cNvPr id="18" name="Rectangle 4"/>
          <p:cNvSpPr>
            <a:spLocks noChangeArrowheads="1"/>
          </p:cNvSpPr>
          <p:nvPr/>
        </p:nvSpPr>
        <p:spPr bwMode="auto">
          <a:xfrm>
            <a:off x="457200" y="5334000"/>
            <a:ext cx="7848600" cy="894443"/>
          </a:xfrm>
          <a:prstGeom prst="rect">
            <a:avLst/>
          </a:prstGeom>
          <a:solidFill>
            <a:srgbClr val="4D8CF1"/>
          </a:solidFill>
          <a:ln w="9525">
            <a:solidFill>
              <a:srgbClr val="003367"/>
            </a:solidFill>
            <a:miter lim="800000"/>
            <a:headEnd/>
            <a:tailEnd/>
          </a:ln>
        </p:spPr>
        <p:txBody>
          <a:bodyPr wrap="none" anchor="ctr"/>
          <a:lstStyle/>
          <a:p>
            <a:pPr defTabSz="914400" fontAlgn="auto">
              <a:spcBef>
                <a:spcPts val="0"/>
              </a:spcBef>
              <a:spcAft>
                <a:spcPts val="0"/>
              </a:spcAft>
              <a:buClr>
                <a:srgbClr val="000000"/>
              </a:buClr>
              <a:buSzPct val="100000"/>
              <a:buFont typeface="Times New Roman" charset="0"/>
              <a:buNone/>
            </a:pPr>
            <a:endParaRPr lang="en-US" sz="1800" kern="0">
              <a:solidFill>
                <a:srgbClr val="37305A"/>
              </a:solidFill>
            </a:endParaRPr>
          </a:p>
        </p:txBody>
      </p:sp>
      <p:sp>
        <p:nvSpPr>
          <p:cNvPr id="19" name="Rectangle 5"/>
          <p:cNvSpPr>
            <a:spLocks noChangeArrowheads="1"/>
          </p:cNvSpPr>
          <p:nvPr/>
        </p:nvSpPr>
        <p:spPr bwMode="auto">
          <a:xfrm>
            <a:off x="685800" y="3741057"/>
            <a:ext cx="3200400" cy="526143"/>
          </a:xfrm>
          <a:prstGeom prst="rect">
            <a:avLst/>
          </a:prstGeom>
          <a:solidFill>
            <a:srgbClr val="FFFF99"/>
          </a:solidFill>
          <a:ln w="9525">
            <a:solidFill>
              <a:srgbClr val="003367"/>
            </a:solidFill>
            <a:miter lim="800000"/>
            <a:headEnd/>
            <a:tailEnd/>
          </a:ln>
        </p:spPr>
        <p:txBody>
          <a:bodyPr wrap="none" anchor="ctr"/>
          <a:lstStyle/>
          <a:p>
            <a:pPr defTabSz="914400" fontAlgn="auto">
              <a:spcBef>
                <a:spcPts val="0"/>
              </a:spcBef>
              <a:spcAft>
                <a:spcPts val="0"/>
              </a:spcAft>
              <a:buClr>
                <a:srgbClr val="000000"/>
              </a:buClr>
              <a:buSzPct val="100000"/>
              <a:buFont typeface="Times New Roman" charset="0"/>
              <a:buNone/>
            </a:pPr>
            <a:endParaRPr lang="en-US" sz="1800" kern="0">
              <a:solidFill>
                <a:srgbClr val="37305A"/>
              </a:solidFill>
            </a:endParaRPr>
          </a:p>
        </p:txBody>
      </p:sp>
      <p:sp>
        <p:nvSpPr>
          <p:cNvPr id="20" name="Rectangle 6"/>
          <p:cNvSpPr>
            <a:spLocks noChangeArrowheads="1"/>
          </p:cNvSpPr>
          <p:nvPr/>
        </p:nvSpPr>
        <p:spPr bwMode="auto">
          <a:xfrm>
            <a:off x="685800" y="1676400"/>
            <a:ext cx="3200400" cy="789214"/>
          </a:xfrm>
          <a:prstGeom prst="rect">
            <a:avLst/>
          </a:prstGeom>
          <a:solidFill>
            <a:srgbClr val="738300"/>
          </a:solidFill>
          <a:ln w="9525">
            <a:solidFill>
              <a:srgbClr val="003367"/>
            </a:solidFill>
            <a:miter lim="800000"/>
            <a:headEnd/>
            <a:tailEnd/>
          </a:ln>
          <a:effectLst/>
        </p:spPr>
        <p:txBody>
          <a:bodyPr wrap="none" anchor="ctr"/>
          <a:lstStyle/>
          <a:p>
            <a:pPr defTabSz="914400" fontAlgn="auto">
              <a:spcBef>
                <a:spcPts val="0"/>
              </a:spcBef>
              <a:spcAft>
                <a:spcPts val="0"/>
              </a:spcAft>
              <a:buClr>
                <a:srgbClr val="000000"/>
              </a:buClr>
              <a:buSzPct val="100000"/>
              <a:buFont typeface="Times New Roman" charset="0"/>
              <a:buNone/>
              <a:defRPr/>
            </a:pPr>
            <a:endParaRPr lang="en-US" sz="1800" kern="0">
              <a:solidFill>
                <a:srgbClr val="37305A"/>
              </a:solidFill>
              <a:cs typeface="Arial" charset="0"/>
            </a:endParaRPr>
          </a:p>
        </p:txBody>
      </p:sp>
      <p:sp>
        <p:nvSpPr>
          <p:cNvPr id="23" name="Rectangle 22"/>
          <p:cNvSpPr/>
          <p:nvPr/>
        </p:nvSpPr>
        <p:spPr>
          <a:xfrm>
            <a:off x="1805388" y="3733800"/>
            <a:ext cx="1125428" cy="461665"/>
          </a:xfrm>
          <a:prstGeom prst="rect">
            <a:avLst/>
          </a:prstGeom>
        </p:spPr>
        <p:txBody>
          <a:bodyPr wrap="none">
            <a:spAutoFit/>
          </a:bodyPr>
          <a:lstStyle/>
          <a:p>
            <a:pPr defTabSz="914400" fontAlgn="auto">
              <a:spcBef>
                <a:spcPts val="0"/>
              </a:spcBef>
              <a:spcAft>
                <a:spcPts val="0"/>
              </a:spcAft>
            </a:pPr>
            <a:r>
              <a:rPr lang="en-US" kern="0" dirty="0">
                <a:solidFill>
                  <a:srgbClr val="37305A"/>
                </a:solidFill>
              </a:rPr>
              <a:t>Library</a:t>
            </a:r>
          </a:p>
        </p:txBody>
      </p:sp>
      <p:sp>
        <p:nvSpPr>
          <p:cNvPr id="25" name="Rectangle 24"/>
          <p:cNvSpPr/>
          <p:nvPr/>
        </p:nvSpPr>
        <p:spPr>
          <a:xfrm>
            <a:off x="3581400" y="5562600"/>
            <a:ext cx="1553129" cy="461665"/>
          </a:xfrm>
          <a:prstGeom prst="rect">
            <a:avLst/>
          </a:prstGeom>
        </p:spPr>
        <p:txBody>
          <a:bodyPr wrap="none">
            <a:spAutoFit/>
          </a:bodyPr>
          <a:lstStyle/>
          <a:p>
            <a:pPr defTabSz="914400" fontAlgn="auto">
              <a:spcBef>
                <a:spcPts val="0"/>
              </a:spcBef>
              <a:spcAft>
                <a:spcPts val="0"/>
              </a:spcAft>
            </a:pPr>
            <a:r>
              <a:rPr lang="en-US" kern="0" dirty="0">
                <a:solidFill>
                  <a:srgbClr val="37305A"/>
                </a:solidFill>
              </a:rPr>
              <a:t>OS kernel</a:t>
            </a:r>
          </a:p>
        </p:txBody>
      </p:sp>
      <p:sp>
        <p:nvSpPr>
          <p:cNvPr id="27" name="Rectangle 26"/>
          <p:cNvSpPr/>
          <p:nvPr/>
        </p:nvSpPr>
        <p:spPr>
          <a:xfrm>
            <a:off x="1524000" y="1885890"/>
            <a:ext cx="1415772" cy="400110"/>
          </a:xfrm>
          <a:prstGeom prst="rect">
            <a:avLst/>
          </a:prstGeom>
        </p:spPr>
        <p:txBody>
          <a:bodyPr wrap="none">
            <a:spAutoFit/>
          </a:bodyPr>
          <a:lstStyle/>
          <a:p>
            <a:pPr defTabSz="914400" fontAlgn="auto">
              <a:spcBef>
                <a:spcPts val="0"/>
              </a:spcBef>
              <a:spcAft>
                <a:spcPts val="0"/>
              </a:spcAft>
            </a:pPr>
            <a:r>
              <a:rPr lang="en-US" sz="2000" kern="0" dirty="0">
                <a:solidFill>
                  <a:srgbClr val="003367">
                    <a:lumMod val="50000"/>
                  </a:srgbClr>
                </a:solidFill>
              </a:rPr>
              <a:t>Program A</a:t>
            </a:r>
          </a:p>
        </p:txBody>
      </p:sp>
      <p:sp>
        <p:nvSpPr>
          <p:cNvPr id="29" name="Rectangle 28"/>
          <p:cNvSpPr/>
          <p:nvPr/>
        </p:nvSpPr>
        <p:spPr bwMode="auto">
          <a:xfrm>
            <a:off x="457200" y="1447800"/>
            <a:ext cx="36576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prstClr val="white"/>
              </a:solidFill>
              <a:cs typeface="Arial" charset="0"/>
            </a:endParaRPr>
          </a:p>
        </p:txBody>
      </p:sp>
      <p:cxnSp>
        <p:nvCxnSpPr>
          <p:cNvPr id="41" name="Straight Arrow Connector 40"/>
          <p:cNvCxnSpPr/>
          <p:nvPr/>
        </p:nvCxnSpPr>
        <p:spPr bwMode="auto">
          <a:xfrm>
            <a:off x="11430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42" name="Straight Arrow Connector 41"/>
          <p:cNvCxnSpPr/>
          <p:nvPr/>
        </p:nvCxnSpPr>
        <p:spPr bwMode="auto">
          <a:xfrm flipV="1">
            <a:off x="12192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47" name="Rectangle 46"/>
          <p:cNvSpPr/>
          <p:nvPr/>
        </p:nvSpPr>
        <p:spPr>
          <a:xfrm>
            <a:off x="381000" y="2907268"/>
            <a:ext cx="813143" cy="646331"/>
          </a:xfrm>
          <a:prstGeom prst="rect">
            <a:avLst/>
          </a:prstGeom>
        </p:spPr>
        <p:txBody>
          <a:bodyPr wrap="none">
            <a:spAutoFit/>
          </a:bodyPr>
          <a:lstStyle/>
          <a:p>
            <a:pPr algn="ctr" defTabSz="914400" fontAlgn="auto">
              <a:spcBef>
                <a:spcPts val="0"/>
              </a:spcBef>
              <a:spcAft>
                <a:spcPts val="0"/>
              </a:spcAft>
            </a:pPr>
            <a:r>
              <a:rPr lang="en-US" sz="1800" b="1" kern="0" dirty="0">
                <a:solidFill>
                  <a:srgbClr val="37305A"/>
                </a:solidFill>
              </a:rPr>
              <a:t>open</a:t>
            </a:r>
          </a:p>
          <a:p>
            <a:pPr algn="ctr" defTabSz="914400" fontAlgn="auto">
              <a:spcBef>
                <a:spcPts val="0"/>
              </a:spcBef>
              <a:spcAft>
                <a:spcPts val="0"/>
              </a:spcAft>
            </a:pPr>
            <a:r>
              <a:rPr lang="en-US" sz="1800" b="1" kern="0" dirty="0">
                <a:solidFill>
                  <a:srgbClr val="37305A"/>
                </a:solidFill>
              </a:rPr>
              <a:t>“/a/b”</a:t>
            </a:r>
          </a:p>
        </p:txBody>
      </p:sp>
      <p:sp>
        <p:nvSpPr>
          <p:cNvPr id="48" name="Rectangle 47"/>
          <p:cNvSpPr/>
          <p:nvPr/>
        </p:nvSpPr>
        <p:spPr>
          <a:xfrm>
            <a:off x="1395206" y="2907268"/>
            <a:ext cx="966994" cy="646331"/>
          </a:xfrm>
          <a:prstGeom prst="rect">
            <a:avLst/>
          </a:prstGeom>
        </p:spPr>
        <p:txBody>
          <a:bodyPr wrap="none">
            <a:spAutoFit/>
          </a:bodyPr>
          <a:lstStyle/>
          <a:p>
            <a:pPr algn="ctr" defTabSz="914400" fontAlgn="auto">
              <a:spcBef>
                <a:spcPts val="0"/>
              </a:spcBef>
              <a:spcAft>
                <a:spcPts val="0"/>
              </a:spcAft>
            </a:pPr>
            <a:r>
              <a:rPr lang="en-US" sz="1800" b="1" kern="0" dirty="0">
                <a:solidFill>
                  <a:srgbClr val="37305A"/>
                </a:solidFill>
              </a:rPr>
              <a:t>write</a:t>
            </a:r>
          </a:p>
          <a:p>
            <a:pPr algn="ctr" defTabSz="914400" fontAlgn="auto">
              <a:spcBef>
                <a:spcPts val="0"/>
              </a:spcBef>
              <a:spcAft>
                <a:spcPts val="0"/>
              </a:spcAft>
            </a:pPr>
            <a:r>
              <a:rPr lang="en-US" sz="1800" b="1" kern="0" dirty="0">
                <a:solidFill>
                  <a:srgbClr val="37305A"/>
                </a:solidFill>
              </a:rPr>
              <a:t>(“</a:t>
            </a:r>
            <a:r>
              <a:rPr lang="en-US" sz="1800" b="1" kern="0" dirty="0" err="1">
                <a:solidFill>
                  <a:srgbClr val="37305A"/>
                </a:solidFill>
              </a:rPr>
              <a:t>abc</a:t>
            </a:r>
            <a:r>
              <a:rPr lang="en-US" sz="1800" b="1" kern="0" dirty="0">
                <a:solidFill>
                  <a:srgbClr val="37305A"/>
                </a:solidFill>
              </a:rPr>
              <a:t>”)</a:t>
            </a:r>
          </a:p>
        </p:txBody>
      </p:sp>
      <p:sp>
        <p:nvSpPr>
          <p:cNvPr id="67" name="Rectangle 5"/>
          <p:cNvSpPr>
            <a:spLocks noChangeArrowheads="1"/>
          </p:cNvSpPr>
          <p:nvPr/>
        </p:nvSpPr>
        <p:spPr bwMode="auto">
          <a:xfrm>
            <a:off x="4800600" y="3741057"/>
            <a:ext cx="3200400" cy="526143"/>
          </a:xfrm>
          <a:prstGeom prst="rect">
            <a:avLst/>
          </a:prstGeom>
          <a:solidFill>
            <a:srgbClr val="FFFF99"/>
          </a:solidFill>
          <a:ln w="9525">
            <a:solidFill>
              <a:srgbClr val="003367"/>
            </a:solidFill>
            <a:miter lim="800000"/>
            <a:headEnd/>
            <a:tailEnd/>
          </a:ln>
        </p:spPr>
        <p:txBody>
          <a:bodyPr wrap="none" anchor="ctr"/>
          <a:lstStyle/>
          <a:p>
            <a:pPr defTabSz="914400" fontAlgn="auto">
              <a:spcBef>
                <a:spcPts val="0"/>
              </a:spcBef>
              <a:spcAft>
                <a:spcPts val="0"/>
              </a:spcAft>
              <a:buClr>
                <a:srgbClr val="000000"/>
              </a:buClr>
              <a:buSzPct val="100000"/>
              <a:buFont typeface="Times New Roman" charset="0"/>
              <a:buNone/>
            </a:pPr>
            <a:endParaRPr lang="en-US" sz="1800" kern="0">
              <a:solidFill>
                <a:srgbClr val="37305A"/>
              </a:solidFill>
            </a:endParaRPr>
          </a:p>
        </p:txBody>
      </p:sp>
      <p:sp>
        <p:nvSpPr>
          <p:cNvPr id="70" name="Rectangle 6"/>
          <p:cNvSpPr>
            <a:spLocks noChangeArrowheads="1"/>
          </p:cNvSpPr>
          <p:nvPr/>
        </p:nvSpPr>
        <p:spPr bwMode="auto">
          <a:xfrm>
            <a:off x="4800600" y="1676400"/>
            <a:ext cx="3200400" cy="789214"/>
          </a:xfrm>
          <a:prstGeom prst="rect">
            <a:avLst/>
          </a:prstGeom>
          <a:solidFill>
            <a:srgbClr val="738300"/>
          </a:solidFill>
          <a:ln w="9525">
            <a:solidFill>
              <a:srgbClr val="003367"/>
            </a:solidFill>
            <a:miter lim="800000"/>
            <a:headEnd/>
            <a:tailEnd/>
          </a:ln>
          <a:effectLst/>
        </p:spPr>
        <p:txBody>
          <a:bodyPr wrap="none" anchor="ctr"/>
          <a:lstStyle/>
          <a:p>
            <a:pPr defTabSz="914400" fontAlgn="auto">
              <a:spcBef>
                <a:spcPts val="0"/>
              </a:spcBef>
              <a:spcAft>
                <a:spcPts val="0"/>
              </a:spcAft>
              <a:buClr>
                <a:srgbClr val="000000"/>
              </a:buClr>
              <a:buSzPct val="100000"/>
              <a:buFont typeface="Times New Roman" charset="0"/>
              <a:buNone/>
              <a:defRPr/>
            </a:pPr>
            <a:endParaRPr lang="en-US" sz="1800" kern="0">
              <a:solidFill>
                <a:srgbClr val="37305A"/>
              </a:solidFill>
              <a:cs typeface="Arial" charset="0"/>
            </a:endParaRPr>
          </a:p>
        </p:txBody>
      </p:sp>
      <p:sp>
        <p:nvSpPr>
          <p:cNvPr id="71" name="Rectangle 70"/>
          <p:cNvSpPr/>
          <p:nvPr/>
        </p:nvSpPr>
        <p:spPr>
          <a:xfrm>
            <a:off x="5920188" y="3733800"/>
            <a:ext cx="1125428" cy="461665"/>
          </a:xfrm>
          <a:prstGeom prst="rect">
            <a:avLst/>
          </a:prstGeom>
        </p:spPr>
        <p:txBody>
          <a:bodyPr wrap="none">
            <a:spAutoFit/>
          </a:bodyPr>
          <a:lstStyle/>
          <a:p>
            <a:pPr defTabSz="914400" fontAlgn="auto">
              <a:spcBef>
                <a:spcPts val="0"/>
              </a:spcBef>
              <a:spcAft>
                <a:spcPts val="0"/>
              </a:spcAft>
            </a:pPr>
            <a:r>
              <a:rPr lang="en-US" kern="0" dirty="0">
                <a:solidFill>
                  <a:srgbClr val="37305A"/>
                </a:solidFill>
              </a:rPr>
              <a:t>Library</a:t>
            </a:r>
          </a:p>
        </p:txBody>
      </p:sp>
      <p:sp>
        <p:nvSpPr>
          <p:cNvPr id="72" name="Rectangle 71"/>
          <p:cNvSpPr/>
          <p:nvPr/>
        </p:nvSpPr>
        <p:spPr>
          <a:xfrm>
            <a:off x="5676138" y="1885890"/>
            <a:ext cx="1410462" cy="400110"/>
          </a:xfrm>
          <a:prstGeom prst="rect">
            <a:avLst/>
          </a:prstGeom>
        </p:spPr>
        <p:txBody>
          <a:bodyPr wrap="none">
            <a:spAutoFit/>
          </a:bodyPr>
          <a:lstStyle/>
          <a:p>
            <a:pPr defTabSz="914400" fontAlgn="auto">
              <a:spcBef>
                <a:spcPts val="0"/>
              </a:spcBef>
              <a:spcAft>
                <a:spcPts val="0"/>
              </a:spcAft>
            </a:pPr>
            <a:r>
              <a:rPr lang="en-US" sz="2000" kern="0" dirty="0">
                <a:solidFill>
                  <a:srgbClr val="003367">
                    <a:lumMod val="50000"/>
                  </a:srgbClr>
                </a:solidFill>
              </a:rPr>
              <a:t>Program B</a:t>
            </a:r>
          </a:p>
        </p:txBody>
      </p:sp>
      <p:sp>
        <p:nvSpPr>
          <p:cNvPr id="73" name="Rectangle 72"/>
          <p:cNvSpPr/>
          <p:nvPr/>
        </p:nvSpPr>
        <p:spPr bwMode="auto">
          <a:xfrm>
            <a:off x="4572000" y="1447800"/>
            <a:ext cx="3657600" cy="3048000"/>
          </a:xfrm>
          <a:prstGeom prst="rect">
            <a:avLst/>
          </a:prstGeom>
          <a:noFill/>
          <a:ln w="9525" cap="flat" cmpd="sng" algn="ctr">
            <a:solidFill>
              <a:schemeClr val="tx1"/>
            </a:solidFill>
            <a:prstDash val="sysDash"/>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buClr>
                <a:srgbClr val="000000"/>
              </a:buClr>
              <a:buSzPct val="100000"/>
              <a:buFont typeface="Times New Roman" pitchFamily="16" charset="0"/>
              <a:buNone/>
            </a:pPr>
            <a:endParaRPr lang="en-US" sz="1800">
              <a:solidFill>
                <a:prstClr val="white"/>
              </a:solidFill>
              <a:cs typeface="Arial" charset="0"/>
            </a:endParaRPr>
          </a:p>
        </p:txBody>
      </p:sp>
      <p:cxnSp>
        <p:nvCxnSpPr>
          <p:cNvPr id="78" name="Straight Arrow Connector 77"/>
          <p:cNvCxnSpPr/>
          <p:nvPr/>
        </p:nvCxnSpPr>
        <p:spPr bwMode="auto">
          <a:xfrm>
            <a:off x="3624468"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79" name="Straight Arrow Connector 78"/>
          <p:cNvCxnSpPr/>
          <p:nvPr/>
        </p:nvCxnSpPr>
        <p:spPr bwMode="auto">
          <a:xfrm flipV="1">
            <a:off x="371019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0" name="Rectangle 79"/>
          <p:cNvSpPr/>
          <p:nvPr/>
        </p:nvSpPr>
        <p:spPr>
          <a:xfrm>
            <a:off x="2890570" y="2983468"/>
            <a:ext cx="672254" cy="369332"/>
          </a:xfrm>
          <a:prstGeom prst="rect">
            <a:avLst/>
          </a:prstGeom>
        </p:spPr>
        <p:txBody>
          <a:bodyPr wrap="none">
            <a:spAutoFit/>
          </a:bodyPr>
          <a:lstStyle/>
          <a:p>
            <a:pPr algn="ctr" defTabSz="914400" fontAlgn="auto">
              <a:spcBef>
                <a:spcPts val="0"/>
              </a:spcBef>
              <a:spcAft>
                <a:spcPts val="0"/>
              </a:spcAft>
            </a:pPr>
            <a:r>
              <a:rPr lang="en-US" sz="1800" b="1" kern="0" dirty="0">
                <a:solidFill>
                  <a:srgbClr val="37305A"/>
                </a:solidFill>
              </a:rPr>
              <a:t>read</a:t>
            </a:r>
          </a:p>
        </p:txBody>
      </p:sp>
      <p:cxnSp>
        <p:nvCxnSpPr>
          <p:cNvPr id="81" name="Straight Arrow Connector 80"/>
          <p:cNvCxnSpPr/>
          <p:nvPr/>
        </p:nvCxnSpPr>
        <p:spPr bwMode="auto">
          <a:xfrm>
            <a:off x="524827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2" name="Straight Arrow Connector 81"/>
          <p:cNvCxnSpPr/>
          <p:nvPr/>
        </p:nvCxnSpPr>
        <p:spPr bwMode="auto">
          <a:xfrm flipV="1">
            <a:off x="53340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3" name="Straight Arrow Connector 82"/>
          <p:cNvCxnSpPr/>
          <p:nvPr/>
        </p:nvCxnSpPr>
        <p:spPr bwMode="auto">
          <a:xfrm>
            <a:off x="639127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4" name="Straight Arrow Connector 83"/>
          <p:cNvCxnSpPr/>
          <p:nvPr/>
        </p:nvCxnSpPr>
        <p:spPr bwMode="auto">
          <a:xfrm flipV="1">
            <a:off x="6477000"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85" name="Rectangle 84"/>
          <p:cNvSpPr/>
          <p:nvPr/>
        </p:nvSpPr>
        <p:spPr>
          <a:xfrm>
            <a:off x="4495800" y="2907268"/>
            <a:ext cx="813143" cy="646331"/>
          </a:xfrm>
          <a:prstGeom prst="rect">
            <a:avLst/>
          </a:prstGeom>
        </p:spPr>
        <p:txBody>
          <a:bodyPr wrap="none">
            <a:spAutoFit/>
          </a:bodyPr>
          <a:lstStyle/>
          <a:p>
            <a:pPr algn="ctr" defTabSz="914400" fontAlgn="auto">
              <a:spcBef>
                <a:spcPts val="0"/>
              </a:spcBef>
              <a:spcAft>
                <a:spcPts val="0"/>
              </a:spcAft>
            </a:pPr>
            <a:r>
              <a:rPr lang="en-US" sz="1800" b="1" kern="0" dirty="0">
                <a:solidFill>
                  <a:srgbClr val="37305A"/>
                </a:solidFill>
              </a:rPr>
              <a:t>open</a:t>
            </a:r>
          </a:p>
          <a:p>
            <a:pPr algn="ctr" defTabSz="914400" fontAlgn="auto">
              <a:spcBef>
                <a:spcPts val="0"/>
              </a:spcBef>
              <a:spcAft>
                <a:spcPts val="0"/>
              </a:spcAft>
            </a:pPr>
            <a:r>
              <a:rPr lang="en-US" sz="1800" b="1" kern="0" dirty="0">
                <a:solidFill>
                  <a:srgbClr val="37305A"/>
                </a:solidFill>
              </a:rPr>
              <a:t>“/a/b”</a:t>
            </a:r>
          </a:p>
        </p:txBody>
      </p:sp>
      <p:sp>
        <p:nvSpPr>
          <p:cNvPr id="86" name="Rectangle 85"/>
          <p:cNvSpPr/>
          <p:nvPr/>
        </p:nvSpPr>
        <p:spPr>
          <a:xfrm>
            <a:off x="5657376" y="2971800"/>
            <a:ext cx="672254" cy="369332"/>
          </a:xfrm>
          <a:prstGeom prst="rect">
            <a:avLst/>
          </a:prstGeom>
        </p:spPr>
        <p:txBody>
          <a:bodyPr wrap="none">
            <a:spAutoFit/>
          </a:bodyPr>
          <a:lstStyle/>
          <a:p>
            <a:pPr algn="ctr" defTabSz="914400" fontAlgn="auto">
              <a:spcBef>
                <a:spcPts val="0"/>
              </a:spcBef>
              <a:spcAft>
                <a:spcPts val="0"/>
              </a:spcAft>
            </a:pPr>
            <a:r>
              <a:rPr lang="en-US" sz="1800" b="1" kern="0" dirty="0">
                <a:solidFill>
                  <a:srgbClr val="37305A"/>
                </a:solidFill>
              </a:rPr>
              <a:t>read</a:t>
            </a:r>
          </a:p>
        </p:txBody>
      </p:sp>
      <p:cxnSp>
        <p:nvCxnSpPr>
          <p:cNvPr id="87" name="Straight Arrow Connector 86"/>
          <p:cNvCxnSpPr/>
          <p:nvPr/>
        </p:nvCxnSpPr>
        <p:spPr bwMode="auto">
          <a:xfrm>
            <a:off x="7739268"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88" name="Straight Arrow Connector 87"/>
          <p:cNvCxnSpPr/>
          <p:nvPr/>
        </p:nvCxnSpPr>
        <p:spPr bwMode="auto">
          <a:xfrm flipV="1">
            <a:off x="7824994" y="2438400"/>
            <a:ext cx="0" cy="12954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90" name="Rectangle 89"/>
          <p:cNvSpPr/>
          <p:nvPr/>
        </p:nvSpPr>
        <p:spPr>
          <a:xfrm>
            <a:off x="6883755" y="2895600"/>
            <a:ext cx="915485" cy="646331"/>
          </a:xfrm>
          <a:prstGeom prst="rect">
            <a:avLst/>
          </a:prstGeom>
        </p:spPr>
        <p:txBody>
          <a:bodyPr wrap="none">
            <a:spAutoFit/>
          </a:bodyPr>
          <a:lstStyle/>
          <a:p>
            <a:pPr algn="ctr" defTabSz="914400" fontAlgn="auto">
              <a:spcBef>
                <a:spcPts val="0"/>
              </a:spcBef>
              <a:spcAft>
                <a:spcPts val="0"/>
              </a:spcAft>
            </a:pPr>
            <a:r>
              <a:rPr lang="en-US" sz="1800" b="1" kern="0" dirty="0">
                <a:solidFill>
                  <a:srgbClr val="37305A"/>
                </a:solidFill>
              </a:rPr>
              <a:t>write</a:t>
            </a:r>
          </a:p>
          <a:p>
            <a:pPr algn="ctr" defTabSz="914400" fontAlgn="auto">
              <a:spcBef>
                <a:spcPts val="0"/>
              </a:spcBef>
              <a:spcAft>
                <a:spcPts val="0"/>
              </a:spcAft>
            </a:pPr>
            <a:r>
              <a:rPr lang="en-US" sz="1800" b="1" kern="0" dirty="0">
                <a:solidFill>
                  <a:srgbClr val="37305A"/>
                </a:solidFill>
              </a:rPr>
              <a:t>(“</a:t>
            </a:r>
            <a:r>
              <a:rPr lang="en-US" sz="1800" b="1" kern="0" dirty="0" err="1">
                <a:solidFill>
                  <a:srgbClr val="37305A"/>
                </a:solidFill>
              </a:rPr>
              <a:t>def</a:t>
            </a:r>
            <a:r>
              <a:rPr lang="en-US" sz="1800" b="1" kern="0" dirty="0">
                <a:solidFill>
                  <a:srgbClr val="37305A"/>
                </a:solidFill>
              </a:rPr>
              <a:t>”)</a:t>
            </a:r>
          </a:p>
        </p:txBody>
      </p:sp>
      <p:cxnSp>
        <p:nvCxnSpPr>
          <p:cNvPr id="91" name="Straight Arrow Connector 90"/>
          <p:cNvCxnSpPr/>
          <p:nvPr/>
        </p:nvCxnSpPr>
        <p:spPr bwMode="auto">
          <a:xfrm>
            <a:off x="22860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2" name="Straight Arrow Connector 91"/>
          <p:cNvCxnSpPr/>
          <p:nvPr/>
        </p:nvCxnSpPr>
        <p:spPr bwMode="auto">
          <a:xfrm flipV="1">
            <a:off x="2371726"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3" name="Straight Arrow Connector 92"/>
          <p:cNvCxnSpPr/>
          <p:nvPr/>
        </p:nvCxnSpPr>
        <p:spPr bwMode="auto">
          <a:xfrm>
            <a:off x="3633994"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4" name="Straight Arrow Connector 93"/>
          <p:cNvCxnSpPr/>
          <p:nvPr/>
        </p:nvCxnSpPr>
        <p:spPr bwMode="auto">
          <a:xfrm flipV="1">
            <a:off x="371972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5" name="Straight Arrow Connector 94"/>
          <p:cNvCxnSpPr/>
          <p:nvPr/>
        </p:nvCxnSpPr>
        <p:spPr bwMode="auto">
          <a:xfrm>
            <a:off x="52578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6" name="Straight Arrow Connector 95"/>
          <p:cNvCxnSpPr/>
          <p:nvPr/>
        </p:nvCxnSpPr>
        <p:spPr bwMode="auto">
          <a:xfrm flipV="1">
            <a:off x="5343526"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7" name="Straight Arrow Connector 96"/>
          <p:cNvCxnSpPr/>
          <p:nvPr/>
        </p:nvCxnSpPr>
        <p:spPr bwMode="auto">
          <a:xfrm>
            <a:off x="640080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8" name="Straight Arrow Connector 97"/>
          <p:cNvCxnSpPr/>
          <p:nvPr/>
        </p:nvCxnSpPr>
        <p:spPr bwMode="auto">
          <a:xfrm flipV="1">
            <a:off x="6486526"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99" name="Straight Arrow Connector 98"/>
          <p:cNvCxnSpPr/>
          <p:nvPr/>
        </p:nvCxnSpPr>
        <p:spPr bwMode="auto">
          <a:xfrm>
            <a:off x="7748794"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cxnSp>
        <p:nvCxnSpPr>
          <p:cNvPr id="100" name="Straight Arrow Connector 99"/>
          <p:cNvCxnSpPr/>
          <p:nvPr/>
        </p:nvCxnSpPr>
        <p:spPr bwMode="auto">
          <a:xfrm flipV="1">
            <a:off x="7834520" y="4267200"/>
            <a:ext cx="0" cy="1066800"/>
          </a:xfrm>
          <a:prstGeom prst="straightConnector1">
            <a:avLst/>
          </a:prstGeom>
          <a:solidFill>
            <a:srgbClr val="00B8FF"/>
          </a:solidFill>
          <a:ln w="9525" cap="flat" cmpd="sng" algn="ctr">
            <a:solidFill>
              <a:schemeClr val="tx1"/>
            </a:solidFill>
            <a:prstDash val="solid"/>
            <a:round/>
            <a:headEnd type="none" w="med" len="med"/>
            <a:tailEnd type="arrow"/>
          </a:ln>
          <a:effectLst/>
        </p:spPr>
      </p:cxnSp>
      <p:sp>
        <p:nvSpPr>
          <p:cNvPr id="101" name="Rectangle 100"/>
          <p:cNvSpPr/>
          <p:nvPr/>
        </p:nvSpPr>
        <p:spPr>
          <a:xfrm>
            <a:off x="3097664" y="4648200"/>
            <a:ext cx="2660704" cy="369332"/>
          </a:xfrm>
          <a:prstGeom prst="rect">
            <a:avLst/>
          </a:prstGeom>
          <a:solidFill>
            <a:srgbClr val="FFFFFF"/>
          </a:solidFill>
        </p:spPr>
        <p:txBody>
          <a:bodyPr wrap="none">
            <a:spAutoFit/>
          </a:bodyPr>
          <a:lstStyle/>
          <a:p>
            <a:pPr algn="ctr" defTabSz="914400" fontAlgn="auto">
              <a:spcBef>
                <a:spcPts val="0"/>
              </a:spcBef>
              <a:spcAft>
                <a:spcPts val="0"/>
              </a:spcAft>
            </a:pPr>
            <a:r>
              <a:rPr lang="en-US" sz="1800" b="1" kern="0" dirty="0">
                <a:solidFill>
                  <a:srgbClr val="37305A"/>
                </a:solidFill>
              </a:rPr>
              <a:t>system call trap/return</a:t>
            </a:r>
          </a:p>
        </p:txBody>
      </p:sp>
    </p:spTree>
    <p:extLst>
      <p:ext uri="{BB962C8B-B14F-4D97-AF65-F5344CB8AC3E}">
        <p14:creationId xmlns:p14="http://schemas.microsoft.com/office/powerpoint/2010/main" val="3912206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3" name="Title 1"/>
          <p:cNvSpPr>
            <a:spLocks noGrp="1"/>
          </p:cNvSpPr>
          <p:nvPr>
            <p:ph type="title"/>
          </p:nvPr>
        </p:nvSpPr>
        <p:spPr/>
        <p:txBody>
          <a:bodyPr/>
          <a:lstStyle/>
          <a:p>
            <a:r>
              <a:rPr lang="en-US">
                <a:latin typeface="Arial" charset="0"/>
                <a:ea typeface="ＭＳ Ｐゴシック" charset="0"/>
              </a:rPr>
              <a:t>Unix file naming: links</a:t>
            </a:r>
          </a:p>
        </p:txBody>
      </p:sp>
      <p:sp>
        <p:nvSpPr>
          <p:cNvPr id="45" name="Rectangle 3"/>
          <p:cNvSpPr>
            <a:spLocks noChangeArrowheads="1"/>
          </p:cNvSpPr>
          <p:nvPr/>
        </p:nvSpPr>
        <p:spPr bwMode="auto">
          <a:xfrm>
            <a:off x="3810000" y="2286000"/>
            <a:ext cx="990600" cy="685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46" name="Rectangle 4"/>
          <p:cNvSpPr>
            <a:spLocks noChangeArrowheads="1"/>
          </p:cNvSpPr>
          <p:nvPr/>
        </p:nvSpPr>
        <p:spPr bwMode="auto">
          <a:xfrm>
            <a:off x="5181600" y="3581400"/>
            <a:ext cx="990600" cy="685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47" name="Rectangle 5"/>
          <p:cNvSpPr>
            <a:spLocks noChangeArrowheads="1"/>
          </p:cNvSpPr>
          <p:nvPr/>
        </p:nvSpPr>
        <p:spPr bwMode="auto">
          <a:xfrm>
            <a:off x="2667000" y="3581400"/>
            <a:ext cx="990600" cy="685800"/>
          </a:xfrm>
          <a:prstGeom prst="rect">
            <a:avLst/>
          </a:prstGeom>
          <a:noFill/>
          <a:ln w="9525">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48" name="Text Box 6"/>
          <p:cNvSpPr txBox="1">
            <a:spLocks noChangeArrowheads="1"/>
          </p:cNvSpPr>
          <p:nvPr/>
        </p:nvSpPr>
        <p:spPr bwMode="auto">
          <a:xfrm>
            <a:off x="4022725" y="2479675"/>
            <a:ext cx="557213"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usr</a:t>
            </a:r>
          </a:p>
        </p:txBody>
      </p:sp>
      <p:sp>
        <p:nvSpPr>
          <p:cNvPr id="49" name="Text Box 7"/>
          <p:cNvSpPr txBox="1">
            <a:spLocks noChangeArrowheads="1"/>
          </p:cNvSpPr>
          <p:nvPr/>
        </p:nvSpPr>
        <p:spPr bwMode="auto">
          <a:xfrm>
            <a:off x="2727325" y="3622675"/>
            <a:ext cx="8270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Lynn</a:t>
            </a:r>
          </a:p>
        </p:txBody>
      </p:sp>
      <p:sp>
        <p:nvSpPr>
          <p:cNvPr id="50" name="Text Box 8"/>
          <p:cNvSpPr txBox="1">
            <a:spLocks noChangeArrowheads="1"/>
          </p:cNvSpPr>
          <p:nvPr/>
        </p:nvSpPr>
        <p:spPr bwMode="auto">
          <a:xfrm>
            <a:off x="5241925" y="3622675"/>
            <a:ext cx="928688" cy="457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Marty</a:t>
            </a:r>
          </a:p>
        </p:txBody>
      </p:sp>
      <p:sp>
        <p:nvSpPr>
          <p:cNvPr id="51" name="Oval 9"/>
          <p:cNvSpPr>
            <a:spLocks noChangeArrowheads="1"/>
          </p:cNvSpPr>
          <p:nvPr/>
        </p:nvSpPr>
        <p:spPr bwMode="auto">
          <a:xfrm>
            <a:off x="3810000" y="4953000"/>
            <a:ext cx="1066800" cy="1066800"/>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52" name="Line 10"/>
          <p:cNvSpPr>
            <a:spLocks noChangeShapeType="1"/>
          </p:cNvSpPr>
          <p:nvPr/>
        </p:nvSpPr>
        <p:spPr bwMode="auto">
          <a:xfrm flipH="1">
            <a:off x="3276600" y="2971800"/>
            <a:ext cx="68580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sp>
        <p:nvSpPr>
          <p:cNvPr id="53" name="Line 11"/>
          <p:cNvSpPr>
            <a:spLocks noChangeShapeType="1"/>
          </p:cNvSpPr>
          <p:nvPr/>
        </p:nvSpPr>
        <p:spPr bwMode="auto">
          <a:xfrm>
            <a:off x="4572000" y="2971800"/>
            <a:ext cx="609600" cy="6096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sp>
        <p:nvSpPr>
          <p:cNvPr id="54" name="Line 12"/>
          <p:cNvSpPr>
            <a:spLocks noChangeShapeType="1"/>
          </p:cNvSpPr>
          <p:nvPr/>
        </p:nvSpPr>
        <p:spPr bwMode="auto">
          <a:xfrm>
            <a:off x="3276600" y="4267200"/>
            <a:ext cx="762000" cy="76200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grpSp>
        <p:nvGrpSpPr>
          <p:cNvPr id="55" name="Group 16"/>
          <p:cNvGrpSpPr>
            <a:grpSpLocks/>
          </p:cNvGrpSpPr>
          <p:nvPr/>
        </p:nvGrpSpPr>
        <p:grpSpPr bwMode="auto">
          <a:xfrm>
            <a:off x="4648200" y="4267200"/>
            <a:ext cx="3001963" cy="879475"/>
            <a:chOff x="2928" y="2688"/>
            <a:chExt cx="1891" cy="554"/>
          </a:xfrm>
        </p:grpSpPr>
        <p:sp>
          <p:nvSpPr>
            <p:cNvPr id="56" name="Line 14"/>
            <p:cNvSpPr>
              <a:spLocks noChangeShapeType="1"/>
            </p:cNvSpPr>
            <p:nvPr/>
          </p:nvSpPr>
          <p:spPr bwMode="auto">
            <a:xfrm flipH="1">
              <a:off x="2928" y="2688"/>
              <a:ext cx="528" cy="480"/>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sp>
          <p:nvSpPr>
            <p:cNvPr id="57" name="Text Box 15"/>
            <p:cNvSpPr txBox="1">
              <a:spLocks noChangeArrowheads="1"/>
            </p:cNvSpPr>
            <p:nvPr/>
          </p:nvSpPr>
          <p:spPr bwMode="auto">
            <a:xfrm>
              <a:off x="3158" y="2954"/>
              <a:ext cx="166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ln /usr/Lynn/foo bar</a:t>
              </a:r>
            </a:p>
          </p:txBody>
        </p:sp>
      </p:grpSp>
      <p:grpSp>
        <p:nvGrpSpPr>
          <p:cNvPr id="58" name="Group 36"/>
          <p:cNvGrpSpPr>
            <a:grpSpLocks/>
          </p:cNvGrpSpPr>
          <p:nvPr/>
        </p:nvGrpSpPr>
        <p:grpSpPr bwMode="auto">
          <a:xfrm>
            <a:off x="1600200" y="4495800"/>
            <a:ext cx="2225675" cy="727075"/>
            <a:chOff x="998" y="2832"/>
            <a:chExt cx="1402" cy="458"/>
          </a:xfrm>
        </p:grpSpPr>
        <p:grpSp>
          <p:nvGrpSpPr>
            <p:cNvPr id="59430" name="Group 20"/>
            <p:cNvGrpSpPr>
              <a:grpSpLocks/>
            </p:cNvGrpSpPr>
            <p:nvPr/>
          </p:nvGrpSpPr>
          <p:grpSpPr bwMode="auto">
            <a:xfrm>
              <a:off x="2208" y="2832"/>
              <a:ext cx="192" cy="192"/>
              <a:chOff x="2208" y="2832"/>
              <a:chExt cx="192" cy="192"/>
            </a:xfrm>
          </p:grpSpPr>
          <p:sp>
            <p:nvSpPr>
              <p:cNvPr id="61" name="Line 18"/>
              <p:cNvSpPr>
                <a:spLocks noChangeShapeType="1"/>
              </p:cNvSpPr>
              <p:nvPr/>
            </p:nvSpPr>
            <p:spPr bwMode="auto">
              <a:xfrm flipH="1">
                <a:off x="2256" y="2832"/>
                <a:ext cx="96" cy="192"/>
              </a:xfrm>
              <a:prstGeom prst="line">
                <a:avLst/>
              </a:prstGeom>
              <a:noFill/>
              <a:ln w="38100">
                <a:solidFill>
                  <a:srgbClr val="FF5050"/>
                </a:solidFill>
                <a:round/>
                <a:headEnd/>
                <a:tailEnd/>
              </a:ln>
              <a:extLst>
                <a:ext uri="{909E8E84-426E-40dd-AFC4-6F175D3DCCD1}">
                  <a14:hiddenFill xmlns:a14="http://schemas.microsoft.com/office/drawing/2010/main" xmlns="">
                    <a:no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sp>
            <p:nvSpPr>
              <p:cNvPr id="62" name="Oval 19"/>
              <p:cNvSpPr>
                <a:spLocks noChangeArrowheads="1"/>
              </p:cNvSpPr>
              <p:nvPr/>
            </p:nvSpPr>
            <p:spPr bwMode="auto">
              <a:xfrm>
                <a:off x="2208" y="2832"/>
                <a:ext cx="192" cy="192"/>
              </a:xfrm>
              <a:prstGeom prst="ellipse">
                <a:avLst/>
              </a:prstGeom>
              <a:noFill/>
              <a:ln w="38100">
                <a:solidFill>
                  <a:srgbClr val="FF505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fontAlgn="auto">
                  <a:spcBef>
                    <a:spcPts val="0"/>
                  </a:spcBef>
                  <a:spcAft>
                    <a:spcPts val="0"/>
                  </a:spcAft>
                  <a:defRPr/>
                </a:pPr>
                <a:endParaRPr lang="en-US" sz="1800" kern="0">
                  <a:solidFill>
                    <a:srgbClr val="000000"/>
                  </a:solidFill>
                </a:endParaRPr>
              </a:p>
            </p:txBody>
          </p:sp>
        </p:grpSp>
        <p:sp>
          <p:nvSpPr>
            <p:cNvPr id="60" name="Text Box 21"/>
            <p:cNvSpPr txBox="1">
              <a:spLocks noChangeArrowheads="1"/>
            </p:cNvSpPr>
            <p:nvPr/>
          </p:nvSpPr>
          <p:spPr bwMode="auto">
            <a:xfrm>
              <a:off x="998" y="3002"/>
              <a:ext cx="910"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unlink foo</a:t>
              </a:r>
            </a:p>
          </p:txBody>
        </p:sp>
      </p:grpSp>
      <p:grpSp>
        <p:nvGrpSpPr>
          <p:cNvPr id="63" name="Group 45"/>
          <p:cNvGrpSpPr>
            <a:grpSpLocks/>
          </p:cNvGrpSpPr>
          <p:nvPr/>
        </p:nvGrpSpPr>
        <p:grpSpPr bwMode="auto">
          <a:xfrm>
            <a:off x="898525" y="4003675"/>
            <a:ext cx="2911475" cy="1939925"/>
            <a:chOff x="566" y="2522"/>
            <a:chExt cx="1834" cy="1222"/>
          </a:xfrm>
        </p:grpSpPr>
        <p:grpSp>
          <p:nvGrpSpPr>
            <p:cNvPr id="59421" name="Group 28"/>
            <p:cNvGrpSpPr>
              <a:grpSpLocks/>
            </p:cNvGrpSpPr>
            <p:nvPr/>
          </p:nvGrpSpPr>
          <p:grpSpPr bwMode="auto">
            <a:xfrm>
              <a:off x="566" y="2522"/>
              <a:ext cx="1210" cy="1222"/>
              <a:chOff x="566" y="2522"/>
              <a:chExt cx="1210" cy="1222"/>
            </a:xfrm>
          </p:grpSpPr>
          <p:grpSp>
            <p:nvGrpSpPr>
              <p:cNvPr id="59425" name="Group 26"/>
              <p:cNvGrpSpPr>
                <a:grpSpLocks/>
              </p:cNvGrpSpPr>
              <p:nvPr/>
            </p:nvGrpSpPr>
            <p:grpSpPr bwMode="auto">
              <a:xfrm>
                <a:off x="768" y="2688"/>
                <a:ext cx="1008" cy="1056"/>
                <a:chOff x="768" y="2688"/>
                <a:chExt cx="1008" cy="1056"/>
              </a:xfrm>
            </p:grpSpPr>
            <p:sp>
              <p:nvSpPr>
                <p:cNvPr id="70" name="Oval 23"/>
                <p:cNvSpPr>
                  <a:spLocks noChangeArrowheads="1"/>
                </p:cNvSpPr>
                <p:nvPr/>
              </p:nvSpPr>
              <p:spPr bwMode="auto">
                <a:xfrm>
                  <a:off x="768" y="3072"/>
                  <a:ext cx="672" cy="672"/>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71" name="Text Box 24"/>
                <p:cNvSpPr txBox="1">
                  <a:spLocks noChangeArrowheads="1"/>
                </p:cNvSpPr>
                <p:nvPr/>
              </p:nvSpPr>
              <p:spPr bwMode="auto">
                <a:xfrm>
                  <a:off x="902" y="3194"/>
                  <a:ext cx="37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foo</a:t>
                  </a:r>
                </a:p>
              </p:txBody>
            </p:sp>
            <p:sp>
              <p:nvSpPr>
                <p:cNvPr id="72" name="Line 25"/>
                <p:cNvSpPr>
                  <a:spLocks noChangeShapeType="1"/>
                </p:cNvSpPr>
                <p:nvPr/>
              </p:nvSpPr>
              <p:spPr bwMode="auto">
                <a:xfrm flipH="1">
                  <a:off x="1248" y="2688"/>
                  <a:ext cx="528" cy="384"/>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grpSp>
          <p:sp>
            <p:nvSpPr>
              <p:cNvPr id="69" name="Text Box 27"/>
              <p:cNvSpPr txBox="1">
                <a:spLocks noChangeArrowheads="1"/>
              </p:cNvSpPr>
              <p:nvPr/>
            </p:nvSpPr>
            <p:spPr bwMode="auto">
              <a:xfrm>
                <a:off x="566" y="2522"/>
                <a:ext cx="792"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creat foo</a:t>
                </a:r>
              </a:p>
            </p:txBody>
          </p:sp>
        </p:grpSp>
        <p:grpSp>
          <p:nvGrpSpPr>
            <p:cNvPr id="59422" name="Group 29"/>
            <p:cNvGrpSpPr>
              <a:grpSpLocks/>
            </p:cNvGrpSpPr>
            <p:nvPr/>
          </p:nvGrpSpPr>
          <p:grpSpPr bwMode="auto">
            <a:xfrm>
              <a:off x="2208" y="2832"/>
              <a:ext cx="192" cy="192"/>
              <a:chOff x="2208" y="2832"/>
              <a:chExt cx="192" cy="192"/>
            </a:xfrm>
          </p:grpSpPr>
          <p:sp>
            <p:nvSpPr>
              <p:cNvPr id="66" name="Line 30"/>
              <p:cNvSpPr>
                <a:spLocks noChangeShapeType="1"/>
              </p:cNvSpPr>
              <p:nvPr/>
            </p:nvSpPr>
            <p:spPr bwMode="auto">
              <a:xfrm flipH="1">
                <a:off x="2256" y="2832"/>
                <a:ext cx="96" cy="192"/>
              </a:xfrm>
              <a:prstGeom prst="line">
                <a:avLst/>
              </a:prstGeom>
              <a:noFill/>
              <a:ln w="38100">
                <a:solidFill>
                  <a:srgbClr val="FF5050"/>
                </a:solidFill>
                <a:round/>
                <a:headEnd/>
                <a:tailEnd/>
              </a:ln>
              <a:extLst>
                <a:ext uri="{909E8E84-426E-40dd-AFC4-6F175D3DCCD1}">
                  <a14:hiddenFill xmlns:a14="http://schemas.microsoft.com/office/drawing/2010/main" xmlns="">
                    <a:no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sp>
            <p:nvSpPr>
              <p:cNvPr id="67" name="Oval 31"/>
              <p:cNvSpPr>
                <a:spLocks noChangeArrowheads="1"/>
              </p:cNvSpPr>
              <p:nvPr/>
            </p:nvSpPr>
            <p:spPr bwMode="auto">
              <a:xfrm>
                <a:off x="2208" y="2832"/>
                <a:ext cx="192" cy="192"/>
              </a:xfrm>
              <a:prstGeom prst="ellipse">
                <a:avLst/>
              </a:prstGeom>
              <a:noFill/>
              <a:ln w="38100">
                <a:solidFill>
                  <a:srgbClr val="FF505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fontAlgn="auto">
                  <a:spcBef>
                    <a:spcPts val="0"/>
                  </a:spcBef>
                  <a:spcAft>
                    <a:spcPts val="0"/>
                  </a:spcAft>
                  <a:defRPr/>
                </a:pPr>
                <a:endParaRPr lang="en-US" sz="1800" kern="0">
                  <a:solidFill>
                    <a:srgbClr val="000000"/>
                  </a:solidFill>
                </a:endParaRPr>
              </a:p>
            </p:txBody>
          </p:sp>
        </p:grpSp>
      </p:grpSp>
      <p:grpSp>
        <p:nvGrpSpPr>
          <p:cNvPr id="73" name="Group 40"/>
          <p:cNvGrpSpPr>
            <a:grpSpLocks/>
          </p:cNvGrpSpPr>
          <p:nvPr/>
        </p:nvGrpSpPr>
        <p:grpSpPr bwMode="auto">
          <a:xfrm>
            <a:off x="762000" y="2819400"/>
            <a:ext cx="3505200" cy="2133600"/>
            <a:chOff x="480" y="1776"/>
            <a:chExt cx="2208" cy="1344"/>
          </a:xfrm>
        </p:grpSpPr>
        <p:sp>
          <p:nvSpPr>
            <p:cNvPr id="74" name="Freeform 38"/>
            <p:cNvSpPr>
              <a:spLocks/>
            </p:cNvSpPr>
            <p:nvPr/>
          </p:nvSpPr>
          <p:spPr bwMode="auto">
            <a:xfrm>
              <a:off x="2304" y="2608"/>
              <a:ext cx="384" cy="512"/>
            </a:xfrm>
            <a:custGeom>
              <a:avLst/>
              <a:gdLst>
                <a:gd name="T0" fmla="*/ 0 w 384"/>
                <a:gd name="T1" fmla="*/ 32 h 512"/>
                <a:gd name="T2" fmla="*/ 288 w 384"/>
                <a:gd name="T3" fmla="*/ 80 h 512"/>
                <a:gd name="T4" fmla="*/ 384 w 384"/>
                <a:gd name="T5" fmla="*/ 512 h 512"/>
                <a:gd name="T6" fmla="*/ 0 60000 65536"/>
                <a:gd name="T7" fmla="*/ 0 60000 65536"/>
                <a:gd name="T8" fmla="*/ 0 60000 65536"/>
                <a:gd name="T9" fmla="*/ 0 w 384"/>
                <a:gd name="T10" fmla="*/ 0 h 512"/>
                <a:gd name="T11" fmla="*/ 384 w 384"/>
                <a:gd name="T12" fmla="*/ 512 h 512"/>
              </a:gdLst>
              <a:ahLst/>
              <a:cxnLst>
                <a:cxn ang="T6">
                  <a:pos x="T0" y="T1"/>
                </a:cxn>
                <a:cxn ang="T7">
                  <a:pos x="T2" y="T3"/>
                </a:cxn>
                <a:cxn ang="T8">
                  <a:pos x="T4" y="T5"/>
                </a:cxn>
              </a:cxnLst>
              <a:rect l="T9" t="T10" r="T11" b="T12"/>
              <a:pathLst>
                <a:path w="384" h="512">
                  <a:moveTo>
                    <a:pt x="0" y="32"/>
                  </a:moveTo>
                  <a:cubicBezTo>
                    <a:pt x="112" y="16"/>
                    <a:pt x="224" y="0"/>
                    <a:pt x="288" y="80"/>
                  </a:cubicBezTo>
                  <a:cubicBezTo>
                    <a:pt x="352" y="160"/>
                    <a:pt x="368" y="336"/>
                    <a:pt x="384" y="512"/>
                  </a:cubicBezTo>
                </a:path>
              </a:pathLst>
            </a:custGeom>
            <a:noFill/>
            <a:ln w="38100">
              <a:solidFill>
                <a:srgbClr val="000000"/>
              </a:solidFill>
              <a:prstDash val="dash"/>
              <a:round/>
              <a:headEnd/>
              <a:tailEnd type="triangle" w="med" len="med"/>
            </a:ln>
            <a:extLst>
              <a:ext uri="{909E8E84-426E-40dd-AFC4-6F175D3DCCD1}">
                <a14:hiddenFill xmlns:a14="http://schemas.microsoft.com/office/drawing/2010/main" xmlns="">
                  <a:solidFill>
                    <a:srgbClr val="FFFFFF"/>
                  </a:solid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sp>
          <p:nvSpPr>
            <p:cNvPr id="75" name="Text Box 39"/>
            <p:cNvSpPr txBox="1">
              <a:spLocks noChangeArrowheads="1"/>
            </p:cNvSpPr>
            <p:nvPr/>
          </p:nvSpPr>
          <p:spPr bwMode="auto">
            <a:xfrm>
              <a:off x="480" y="1776"/>
              <a:ext cx="190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ln -s /usr/Marty/bar bar</a:t>
              </a:r>
            </a:p>
          </p:txBody>
        </p:sp>
      </p:grpSp>
      <p:grpSp>
        <p:nvGrpSpPr>
          <p:cNvPr id="76" name="Group 46"/>
          <p:cNvGrpSpPr>
            <a:grpSpLocks/>
          </p:cNvGrpSpPr>
          <p:nvPr/>
        </p:nvGrpSpPr>
        <p:grpSpPr bwMode="auto">
          <a:xfrm>
            <a:off x="4953000" y="4419600"/>
            <a:ext cx="2911475" cy="762000"/>
            <a:chOff x="3120" y="2784"/>
            <a:chExt cx="1834" cy="480"/>
          </a:xfrm>
        </p:grpSpPr>
        <p:sp>
          <p:nvSpPr>
            <p:cNvPr id="77" name="Text Box 41"/>
            <p:cNvSpPr txBox="1">
              <a:spLocks noChangeArrowheads="1"/>
            </p:cNvSpPr>
            <p:nvPr/>
          </p:nvSpPr>
          <p:spPr bwMode="auto">
            <a:xfrm>
              <a:off x="3168" y="2976"/>
              <a:ext cx="1786" cy="288"/>
            </a:xfrm>
            <a:prstGeom prst="rect">
              <a:avLst/>
            </a:prstGeom>
            <a:solidFill>
              <a:srgbClr val="FFFFFF"/>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unlink bar</a:t>
              </a:r>
            </a:p>
          </p:txBody>
        </p:sp>
        <p:grpSp>
          <p:nvGrpSpPr>
            <p:cNvPr id="59416" name="Group 42"/>
            <p:cNvGrpSpPr>
              <a:grpSpLocks/>
            </p:cNvGrpSpPr>
            <p:nvPr/>
          </p:nvGrpSpPr>
          <p:grpSpPr bwMode="auto">
            <a:xfrm>
              <a:off x="3120" y="2784"/>
              <a:ext cx="192" cy="192"/>
              <a:chOff x="2208" y="2832"/>
              <a:chExt cx="192" cy="192"/>
            </a:xfrm>
          </p:grpSpPr>
          <p:sp>
            <p:nvSpPr>
              <p:cNvPr id="79" name="Line 43"/>
              <p:cNvSpPr>
                <a:spLocks noChangeShapeType="1"/>
              </p:cNvSpPr>
              <p:nvPr/>
            </p:nvSpPr>
            <p:spPr bwMode="auto">
              <a:xfrm flipH="1">
                <a:off x="2256" y="2832"/>
                <a:ext cx="96" cy="192"/>
              </a:xfrm>
              <a:prstGeom prst="line">
                <a:avLst/>
              </a:prstGeom>
              <a:noFill/>
              <a:ln w="38100">
                <a:solidFill>
                  <a:srgbClr val="FF5050"/>
                </a:solidFill>
                <a:round/>
                <a:headEnd/>
                <a:tailEnd/>
              </a:ln>
              <a:extLst>
                <a:ext uri="{909E8E84-426E-40dd-AFC4-6F175D3DCCD1}">
                  <a14:hiddenFill xmlns:a14="http://schemas.microsoft.com/office/drawing/2010/main" xmlns="">
                    <a:no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sp>
            <p:nvSpPr>
              <p:cNvPr id="80" name="Oval 44"/>
              <p:cNvSpPr>
                <a:spLocks noChangeArrowheads="1"/>
              </p:cNvSpPr>
              <p:nvPr/>
            </p:nvSpPr>
            <p:spPr bwMode="auto">
              <a:xfrm>
                <a:off x="2208" y="2832"/>
                <a:ext cx="192" cy="192"/>
              </a:xfrm>
              <a:prstGeom prst="ellipse">
                <a:avLst/>
              </a:prstGeom>
              <a:noFill/>
              <a:ln w="38100">
                <a:solidFill>
                  <a:srgbClr val="FF505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fontAlgn="auto">
                  <a:spcBef>
                    <a:spcPts val="0"/>
                  </a:spcBef>
                  <a:spcAft>
                    <a:spcPts val="0"/>
                  </a:spcAft>
                  <a:defRPr/>
                </a:pPr>
                <a:endParaRPr lang="en-US" sz="1800" kern="0">
                  <a:solidFill>
                    <a:srgbClr val="000000"/>
                  </a:solidFill>
                </a:endParaRPr>
              </a:p>
            </p:txBody>
          </p:sp>
        </p:grpSp>
      </p:grpSp>
      <p:grpSp>
        <p:nvGrpSpPr>
          <p:cNvPr id="81" name="Group 53"/>
          <p:cNvGrpSpPr>
            <a:grpSpLocks/>
          </p:cNvGrpSpPr>
          <p:nvPr/>
        </p:nvGrpSpPr>
        <p:grpSpPr bwMode="auto">
          <a:xfrm>
            <a:off x="6096000" y="3927475"/>
            <a:ext cx="1757363" cy="2092325"/>
            <a:chOff x="3840" y="2474"/>
            <a:chExt cx="1107" cy="1318"/>
          </a:xfrm>
        </p:grpSpPr>
        <p:grpSp>
          <p:nvGrpSpPr>
            <p:cNvPr id="59410" name="Group 51"/>
            <p:cNvGrpSpPr>
              <a:grpSpLocks/>
            </p:cNvGrpSpPr>
            <p:nvPr/>
          </p:nvGrpSpPr>
          <p:grpSpPr bwMode="auto">
            <a:xfrm>
              <a:off x="3840" y="2474"/>
              <a:ext cx="1107" cy="1318"/>
              <a:chOff x="3840" y="2474"/>
              <a:chExt cx="1107" cy="1318"/>
            </a:xfrm>
          </p:grpSpPr>
          <p:sp>
            <p:nvSpPr>
              <p:cNvPr id="84" name="Oval 48"/>
              <p:cNvSpPr>
                <a:spLocks noChangeArrowheads="1"/>
              </p:cNvSpPr>
              <p:nvPr/>
            </p:nvSpPr>
            <p:spPr bwMode="auto">
              <a:xfrm>
                <a:off x="4272" y="3120"/>
                <a:ext cx="672" cy="672"/>
              </a:xfrm>
              <a:prstGeom prst="ellipse">
                <a:avLst/>
              </a:prstGeom>
              <a:noFill/>
              <a:ln w="9525">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defTabSz="914400" fontAlgn="auto">
                  <a:spcBef>
                    <a:spcPts val="0"/>
                  </a:spcBef>
                  <a:spcAft>
                    <a:spcPts val="0"/>
                  </a:spcAft>
                  <a:defRPr/>
                </a:pPr>
                <a:endParaRPr lang="en-US" sz="1800" kern="0">
                  <a:solidFill>
                    <a:srgbClr val="000000"/>
                  </a:solidFill>
                </a:endParaRPr>
              </a:p>
            </p:txBody>
          </p:sp>
          <p:sp>
            <p:nvSpPr>
              <p:cNvPr id="85" name="Line 49"/>
              <p:cNvSpPr>
                <a:spLocks noChangeShapeType="1"/>
              </p:cNvSpPr>
              <p:nvPr/>
            </p:nvSpPr>
            <p:spPr bwMode="auto">
              <a:xfrm>
                <a:off x="3840" y="2688"/>
                <a:ext cx="528" cy="528"/>
              </a:xfrm>
              <a:prstGeom prst="line">
                <a:avLst/>
              </a:prstGeom>
              <a:noFill/>
              <a:ln w="9525">
                <a:solidFill>
                  <a:srgbClr val="000000"/>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defTabSz="455613" fontAlgn="auto">
                  <a:spcBef>
                    <a:spcPts val="0"/>
                  </a:spcBef>
                  <a:spcAft>
                    <a:spcPts val="0"/>
                  </a:spcAft>
                  <a:defRPr/>
                </a:pPr>
                <a:endParaRPr lang="en-US" sz="1800" kern="0">
                  <a:solidFill>
                    <a:srgbClr val="FFFFFF"/>
                  </a:solidFill>
                </a:endParaRPr>
              </a:p>
            </p:txBody>
          </p:sp>
          <p:sp>
            <p:nvSpPr>
              <p:cNvPr id="86" name="Text Box 50"/>
              <p:cNvSpPr txBox="1">
                <a:spLocks noChangeArrowheads="1"/>
              </p:cNvSpPr>
              <p:nvPr/>
            </p:nvSpPr>
            <p:spPr bwMode="auto">
              <a:xfrm>
                <a:off x="4166" y="2474"/>
                <a:ext cx="78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creat bar</a:t>
                </a:r>
              </a:p>
            </p:txBody>
          </p:sp>
        </p:grpSp>
        <p:sp>
          <p:nvSpPr>
            <p:cNvPr id="83" name="Text Box 52"/>
            <p:cNvSpPr txBox="1">
              <a:spLocks noChangeArrowheads="1"/>
            </p:cNvSpPr>
            <p:nvPr/>
          </p:nvSpPr>
          <p:spPr bwMode="auto">
            <a:xfrm>
              <a:off x="4406" y="3290"/>
              <a:ext cx="361" cy="2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marL="742950" indent="-285750" eaLnBrk="0" hangingPunct="0">
                <a:defRPr sz="2400">
                  <a:solidFill>
                    <a:schemeClr val="bg1"/>
                  </a:solidFill>
                  <a:latin typeface="Arial" charset="0"/>
                  <a:ea typeface="ＭＳ Ｐゴシック" charset="0"/>
                </a:defRPr>
              </a:lvl2pPr>
              <a:lvl3pPr marL="1143000" indent="-228600" eaLnBrk="0" hangingPunct="0">
                <a:defRPr sz="2400">
                  <a:solidFill>
                    <a:schemeClr val="bg1"/>
                  </a:solidFill>
                  <a:latin typeface="Arial" charset="0"/>
                  <a:ea typeface="ＭＳ Ｐゴシック" charset="0"/>
                </a:defRPr>
              </a:lvl3pPr>
              <a:lvl4pPr marL="1600200" indent="-228600" eaLnBrk="0" hangingPunct="0">
                <a:defRPr sz="2400">
                  <a:solidFill>
                    <a:schemeClr val="bg1"/>
                  </a:solidFill>
                  <a:latin typeface="Arial" charset="0"/>
                  <a:ea typeface="ＭＳ Ｐゴシック" charset="0"/>
                </a:defRPr>
              </a:lvl4pPr>
              <a:lvl5pPr marL="2057400" indent="-228600"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fontAlgn="auto" hangingPunct="1">
                <a:spcBef>
                  <a:spcPts val="0"/>
                </a:spcBef>
                <a:spcAft>
                  <a:spcPts val="0"/>
                </a:spcAft>
                <a:defRPr/>
              </a:pPr>
              <a:r>
                <a:rPr lang="en-US" sz="1800" kern="0">
                  <a:solidFill>
                    <a:srgbClr val="000000"/>
                  </a:solidFill>
                </a:rPr>
                <a:t>bar</a:t>
              </a:r>
            </a:p>
          </p:txBody>
        </p:sp>
      </p:grpSp>
    </p:spTree>
    <p:extLst>
      <p:ext uri="{BB962C8B-B14F-4D97-AF65-F5344CB8AC3E}">
        <p14:creationId xmlns:p14="http://schemas.microsoft.com/office/powerpoint/2010/main" val="8435275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499"/>
                                          </p:stCondLst>
                                        </p:cTn>
                                        <p:tgtEl>
                                          <p:spTgt spid="5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499"/>
                                          </p:stCondLst>
                                        </p:cTn>
                                        <p:tgtEl>
                                          <p:spTgt spid="58"/>
                                        </p:tgtEl>
                                        <p:attrNameLst>
                                          <p:attrName>style.visibility</p:attrName>
                                        </p:attrNameLst>
                                      </p:cBhvr>
                                      <p:to>
                                        <p:strVal val="visible"/>
                                      </p:to>
                                    </p:set>
                                  </p:childTnLst>
                                  <p:subTnLst>
                                    <p:set>
                                      <p:cBhvr override="childStyle">
                                        <p:cTn dur="1" fill="hold" display="0" masterRel="nextClick" afterEffect="1"/>
                                        <p:tgtEl>
                                          <p:spTgt spid="58"/>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499"/>
                                          </p:stCondLst>
                                        </p:cTn>
                                        <p:tgtEl>
                                          <p:spTgt spid="63"/>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499"/>
                                          </p:stCondLst>
                                        </p:cTn>
                                        <p:tgtEl>
                                          <p:spTgt spid="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499"/>
                                          </p:stCondLst>
                                        </p:cTn>
                                        <p:tgtEl>
                                          <p:spTgt spid="76"/>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499"/>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7" name="Title 1"/>
          <p:cNvSpPr>
            <a:spLocks noGrp="1"/>
          </p:cNvSpPr>
          <p:nvPr>
            <p:ph type="title"/>
          </p:nvPr>
        </p:nvSpPr>
        <p:spPr/>
        <p:txBody>
          <a:bodyPr/>
          <a:lstStyle/>
          <a:p>
            <a:r>
              <a:rPr lang="en-US">
                <a:latin typeface="Arial" charset="0"/>
                <a:ea typeface="ＭＳ Ｐゴシック" charset="0"/>
              </a:rPr>
              <a:t>Unix file naming: hard links</a:t>
            </a:r>
          </a:p>
        </p:txBody>
      </p:sp>
      <p:grpSp>
        <p:nvGrpSpPr>
          <p:cNvPr id="60418" name="Group 3"/>
          <p:cNvGrpSpPr>
            <a:grpSpLocks/>
          </p:cNvGrpSpPr>
          <p:nvPr/>
        </p:nvGrpSpPr>
        <p:grpSpPr bwMode="auto">
          <a:xfrm>
            <a:off x="5781675" y="1295400"/>
            <a:ext cx="2676525" cy="2560638"/>
            <a:chOff x="3546" y="864"/>
            <a:chExt cx="1686" cy="1613"/>
          </a:xfrm>
        </p:grpSpPr>
        <p:grpSp>
          <p:nvGrpSpPr>
            <p:cNvPr id="60423" name="Group 4"/>
            <p:cNvGrpSpPr>
              <a:grpSpLocks/>
            </p:cNvGrpSpPr>
            <p:nvPr/>
          </p:nvGrpSpPr>
          <p:grpSpPr bwMode="auto">
            <a:xfrm>
              <a:off x="3639" y="1037"/>
              <a:ext cx="415" cy="506"/>
              <a:chOff x="3550" y="1798"/>
              <a:chExt cx="415" cy="506"/>
            </a:xfrm>
          </p:grpSpPr>
          <p:grpSp>
            <p:nvGrpSpPr>
              <p:cNvPr id="60452" name="Group 5"/>
              <p:cNvGrpSpPr>
                <a:grpSpLocks/>
              </p:cNvGrpSpPr>
              <p:nvPr/>
            </p:nvGrpSpPr>
            <p:grpSpPr bwMode="auto">
              <a:xfrm>
                <a:off x="3552" y="1805"/>
                <a:ext cx="384" cy="499"/>
                <a:chOff x="1296" y="1680"/>
                <a:chExt cx="144" cy="384"/>
              </a:xfrm>
            </p:grpSpPr>
            <p:sp>
              <p:nvSpPr>
                <p:cNvPr id="60456" name="Rectangle 6"/>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0457" name="Line 7"/>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60458" name="Line 8"/>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60453" name="Text Box 9"/>
              <p:cNvSpPr txBox="1">
                <a:spLocks noChangeArrowheads="1"/>
              </p:cNvSpPr>
              <p:nvPr/>
            </p:nvSpPr>
            <p:spPr bwMode="auto">
              <a:xfrm>
                <a:off x="3658" y="1798"/>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0</a:t>
                </a:r>
              </a:p>
            </p:txBody>
          </p:sp>
          <p:sp>
            <p:nvSpPr>
              <p:cNvPr id="60454" name="Text Box 10"/>
              <p:cNvSpPr txBox="1">
                <a:spLocks noChangeArrowheads="1"/>
              </p:cNvSpPr>
              <p:nvPr/>
            </p:nvSpPr>
            <p:spPr bwMode="auto">
              <a:xfrm>
                <a:off x="3552" y="1971"/>
                <a:ext cx="413"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rain: 32</a:t>
                </a:r>
              </a:p>
            </p:txBody>
          </p:sp>
          <p:sp>
            <p:nvSpPr>
              <p:cNvPr id="60455" name="Text Box 11"/>
              <p:cNvSpPr txBox="1">
                <a:spLocks noChangeArrowheads="1"/>
              </p:cNvSpPr>
              <p:nvPr/>
            </p:nvSpPr>
            <p:spPr bwMode="auto">
              <a:xfrm>
                <a:off x="3550" y="2131"/>
                <a:ext cx="40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hail: 48</a:t>
                </a:r>
              </a:p>
            </p:txBody>
          </p:sp>
        </p:grpSp>
        <p:grpSp>
          <p:nvGrpSpPr>
            <p:cNvPr id="60424" name="Group 12"/>
            <p:cNvGrpSpPr>
              <a:grpSpLocks/>
            </p:cNvGrpSpPr>
            <p:nvPr/>
          </p:nvGrpSpPr>
          <p:grpSpPr bwMode="auto">
            <a:xfrm>
              <a:off x="4774" y="1037"/>
              <a:ext cx="455" cy="499"/>
              <a:chOff x="4239" y="1632"/>
              <a:chExt cx="455" cy="499"/>
            </a:xfrm>
          </p:grpSpPr>
          <p:grpSp>
            <p:nvGrpSpPr>
              <p:cNvPr id="60445" name="Group 13"/>
              <p:cNvGrpSpPr>
                <a:grpSpLocks/>
              </p:cNvGrpSpPr>
              <p:nvPr/>
            </p:nvGrpSpPr>
            <p:grpSpPr bwMode="auto">
              <a:xfrm>
                <a:off x="4277" y="1632"/>
                <a:ext cx="384" cy="499"/>
                <a:chOff x="1296" y="1680"/>
                <a:chExt cx="144" cy="384"/>
              </a:xfrm>
            </p:grpSpPr>
            <p:sp>
              <p:nvSpPr>
                <p:cNvPr id="60449" name="Rectangle 14"/>
                <p:cNvSpPr>
                  <a:spLocks noChangeArrowheads="1"/>
                </p:cNvSpPr>
                <p:nvPr/>
              </p:nvSpPr>
              <p:spPr bwMode="auto">
                <a:xfrm>
                  <a:off x="1296" y="1680"/>
                  <a:ext cx="144" cy="384"/>
                </a:xfrm>
                <a:prstGeom prst="rect">
                  <a:avLst/>
                </a:prstGeom>
                <a:solidFill>
                  <a:srgbClr val="FFFFFF"/>
                </a:solidFill>
                <a:ln w="15875">
                  <a:solidFill>
                    <a:srgbClr val="00CCFF"/>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0450" name="Line 15"/>
                <p:cNvSpPr>
                  <a:spLocks noChangeShapeType="1"/>
                </p:cNvSpPr>
                <p:nvPr/>
              </p:nvSpPr>
              <p:spPr bwMode="auto">
                <a:xfrm>
                  <a:off x="1296" y="1808"/>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60451" name="Line 16"/>
                <p:cNvSpPr>
                  <a:spLocks noChangeShapeType="1"/>
                </p:cNvSpPr>
                <p:nvPr/>
              </p:nvSpPr>
              <p:spPr bwMode="auto">
                <a:xfrm>
                  <a:off x="1296" y="1936"/>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60446" name="Text Box 17"/>
              <p:cNvSpPr txBox="1">
                <a:spLocks noChangeArrowheads="1"/>
              </p:cNvSpPr>
              <p:nvPr/>
            </p:nvSpPr>
            <p:spPr bwMode="auto">
              <a:xfrm>
                <a:off x="4383" y="1782"/>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0</a:t>
                </a:r>
              </a:p>
            </p:txBody>
          </p:sp>
          <p:sp>
            <p:nvSpPr>
              <p:cNvPr id="60447" name="Text Box 18"/>
              <p:cNvSpPr txBox="1">
                <a:spLocks noChangeArrowheads="1"/>
              </p:cNvSpPr>
              <p:nvPr/>
            </p:nvSpPr>
            <p:spPr bwMode="auto">
              <a:xfrm>
                <a:off x="4239" y="1638"/>
                <a:ext cx="45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wind: 18</a:t>
                </a:r>
              </a:p>
            </p:txBody>
          </p:sp>
          <p:sp>
            <p:nvSpPr>
              <p:cNvPr id="60448" name="Text Box 19"/>
              <p:cNvSpPr txBox="1">
                <a:spLocks noChangeArrowheads="1"/>
              </p:cNvSpPr>
              <p:nvPr/>
            </p:nvSpPr>
            <p:spPr bwMode="auto">
              <a:xfrm>
                <a:off x="4239" y="1945"/>
                <a:ext cx="44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sleet: 48</a:t>
                </a:r>
              </a:p>
            </p:txBody>
          </p:sp>
        </p:grpSp>
        <p:cxnSp>
          <p:nvCxnSpPr>
            <p:cNvPr id="60425" name="AutoShape 20"/>
            <p:cNvCxnSpPr>
              <a:cxnSpLocks noChangeShapeType="1"/>
              <a:stCxn id="60455" idx="3"/>
              <a:endCxn id="60442" idx="0"/>
            </p:cNvCxnSpPr>
            <p:nvPr/>
          </p:nvCxnSpPr>
          <p:spPr bwMode="auto">
            <a:xfrm>
              <a:off x="4047" y="1457"/>
              <a:ext cx="367" cy="461"/>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60426" name="Group 21"/>
            <p:cNvGrpSpPr>
              <a:grpSpLocks/>
            </p:cNvGrpSpPr>
            <p:nvPr/>
          </p:nvGrpSpPr>
          <p:grpSpPr bwMode="auto">
            <a:xfrm>
              <a:off x="4342" y="1853"/>
              <a:ext cx="480" cy="528"/>
              <a:chOff x="384" y="3216"/>
              <a:chExt cx="480" cy="528"/>
            </a:xfrm>
          </p:grpSpPr>
          <p:grpSp>
            <p:nvGrpSpPr>
              <p:cNvPr id="60432" name="Group 22"/>
              <p:cNvGrpSpPr>
                <a:grpSpLocks/>
              </p:cNvGrpSpPr>
              <p:nvPr/>
            </p:nvGrpSpPr>
            <p:grpSpPr bwMode="auto">
              <a:xfrm>
                <a:off x="384" y="3286"/>
                <a:ext cx="144" cy="384"/>
                <a:chOff x="1296" y="1680"/>
                <a:chExt cx="144" cy="384"/>
              </a:xfrm>
            </p:grpSpPr>
            <p:sp>
              <p:nvSpPr>
                <p:cNvPr id="60442" name="Rectangle 23"/>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0443" name="Line 24"/>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60444" name="Line 25"/>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60433" name="Oval 26"/>
              <p:cNvSpPr>
                <a:spLocks noChangeArrowheads="1"/>
              </p:cNvSpPr>
              <p:nvPr/>
            </p:nvSpPr>
            <p:spPr bwMode="auto">
              <a:xfrm>
                <a:off x="432" y="3334"/>
                <a:ext cx="48" cy="48"/>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60434" name="Oval 27"/>
              <p:cNvSpPr>
                <a:spLocks noChangeArrowheads="1"/>
              </p:cNvSpPr>
              <p:nvPr/>
            </p:nvSpPr>
            <p:spPr bwMode="auto">
              <a:xfrm>
                <a:off x="432" y="3446"/>
                <a:ext cx="48" cy="48"/>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60435" name="Oval 28"/>
              <p:cNvSpPr>
                <a:spLocks noChangeArrowheads="1"/>
              </p:cNvSpPr>
              <p:nvPr/>
            </p:nvSpPr>
            <p:spPr bwMode="auto">
              <a:xfrm>
                <a:off x="432" y="3574"/>
                <a:ext cx="48" cy="48"/>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60436" name="Rectangle 29"/>
              <p:cNvSpPr>
                <a:spLocks noChangeArrowheads="1"/>
              </p:cNvSpPr>
              <p:nvPr/>
            </p:nvSpPr>
            <p:spPr bwMode="auto">
              <a:xfrm>
                <a:off x="720" y="3216"/>
                <a:ext cx="144" cy="122"/>
              </a:xfrm>
              <a:prstGeom prst="rect">
                <a:avLst/>
              </a:prstGeom>
              <a:solidFill>
                <a:srgbClr val="FFFFFF"/>
              </a:solidFill>
              <a:ln w="15875">
                <a:solidFill>
                  <a:srgbClr val="80008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0437" name="Rectangle 30"/>
              <p:cNvSpPr>
                <a:spLocks noChangeArrowheads="1"/>
              </p:cNvSpPr>
              <p:nvPr/>
            </p:nvSpPr>
            <p:spPr bwMode="auto">
              <a:xfrm>
                <a:off x="720" y="3408"/>
                <a:ext cx="144" cy="122"/>
              </a:xfrm>
              <a:prstGeom prst="rect">
                <a:avLst/>
              </a:prstGeom>
              <a:solidFill>
                <a:srgbClr val="FFFFFF"/>
              </a:solidFill>
              <a:ln w="15875">
                <a:solidFill>
                  <a:srgbClr val="6666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0438" name="Rectangle 31"/>
              <p:cNvSpPr>
                <a:spLocks noChangeArrowheads="1"/>
              </p:cNvSpPr>
              <p:nvPr/>
            </p:nvSpPr>
            <p:spPr bwMode="auto">
              <a:xfrm>
                <a:off x="720" y="3622"/>
                <a:ext cx="144" cy="122"/>
              </a:xfrm>
              <a:prstGeom prst="rect">
                <a:avLst/>
              </a:prstGeom>
              <a:solidFill>
                <a:srgbClr val="FFFFFF"/>
              </a:solidFill>
              <a:ln w="15875">
                <a:solidFill>
                  <a:srgbClr val="990033"/>
                </a:solidFill>
                <a:miter lim="800000"/>
                <a:headEnd type="none" w="sm" len="sm"/>
                <a:tailEnd type="none" w="sm" len="sm"/>
              </a:ln>
            </p:spPr>
            <p:txBody>
              <a:bodyPr anchor="ctr">
                <a:spAutoFit/>
              </a:bodyPr>
              <a:lstStyle/>
              <a:p>
                <a:pPr defTabSz="914400"/>
                <a:endParaRPr lang="en-US" sz="1800">
                  <a:solidFill>
                    <a:srgbClr val="000000"/>
                  </a:solidFill>
                </a:endParaRPr>
              </a:p>
            </p:txBody>
          </p:sp>
          <p:cxnSp>
            <p:nvCxnSpPr>
              <p:cNvPr id="60439" name="AutoShape 32"/>
              <p:cNvCxnSpPr>
                <a:cxnSpLocks noChangeShapeType="1"/>
                <a:stCxn id="60433" idx="6"/>
                <a:endCxn id="60436" idx="1"/>
              </p:cNvCxnSpPr>
              <p:nvPr/>
            </p:nvCxnSpPr>
            <p:spPr bwMode="auto">
              <a:xfrm flipV="1">
                <a:off x="485" y="3277"/>
                <a:ext cx="230" cy="8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60440" name="AutoShape 33"/>
              <p:cNvCxnSpPr>
                <a:cxnSpLocks noChangeShapeType="1"/>
                <a:stCxn id="60434" idx="6"/>
                <a:endCxn id="60437" idx="1"/>
              </p:cNvCxnSpPr>
              <p:nvPr/>
            </p:nvCxnSpPr>
            <p:spPr bwMode="auto">
              <a:xfrm flipV="1">
                <a:off x="485" y="3469"/>
                <a:ext cx="230" cy="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60441" name="AutoShape 34"/>
              <p:cNvCxnSpPr>
                <a:cxnSpLocks noChangeShapeType="1"/>
                <a:stCxn id="60435" idx="6"/>
                <a:endCxn id="60438" idx="1"/>
              </p:cNvCxnSpPr>
              <p:nvPr/>
            </p:nvCxnSpPr>
            <p:spPr bwMode="auto">
              <a:xfrm>
                <a:off x="485" y="3598"/>
                <a:ext cx="230" cy="85"/>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sp>
          <p:nvSpPr>
            <p:cNvPr id="60427" name="Text Box 35"/>
            <p:cNvSpPr txBox="1">
              <a:spLocks noChangeArrowheads="1"/>
            </p:cNvSpPr>
            <p:nvPr/>
          </p:nvSpPr>
          <p:spPr bwMode="auto">
            <a:xfrm>
              <a:off x="4198" y="2304"/>
              <a:ext cx="45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200" dirty="0" err="1">
                  <a:solidFill>
                    <a:srgbClr val="000000"/>
                  </a:solidFill>
                  <a:latin typeface="Times New Roman" charset="0"/>
                </a:rPr>
                <a:t>inode</a:t>
              </a:r>
              <a:r>
                <a:rPr lang="en-US" sz="1200" dirty="0">
                  <a:solidFill>
                    <a:srgbClr val="000000"/>
                  </a:solidFill>
                  <a:latin typeface="Times New Roman" charset="0"/>
                </a:rPr>
                <a:t> 48</a:t>
              </a:r>
              <a:endParaRPr lang="en-US" sz="1400" dirty="0">
                <a:solidFill>
                  <a:srgbClr val="000000"/>
                </a:solidFill>
                <a:latin typeface="Times New Roman" charset="0"/>
              </a:endParaRPr>
            </a:p>
          </p:txBody>
        </p:sp>
        <p:cxnSp>
          <p:nvCxnSpPr>
            <p:cNvPr id="60428" name="AutoShape 36"/>
            <p:cNvCxnSpPr>
              <a:cxnSpLocks noChangeShapeType="1"/>
              <a:stCxn id="60448" idx="1"/>
              <a:endCxn id="60442" idx="0"/>
            </p:cNvCxnSpPr>
            <p:nvPr/>
          </p:nvCxnSpPr>
          <p:spPr bwMode="auto">
            <a:xfrm rot="10800000" flipV="1">
              <a:off x="4414" y="1437"/>
              <a:ext cx="360" cy="481"/>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60429" name="Text Box 37"/>
            <p:cNvSpPr txBox="1">
              <a:spLocks noChangeArrowheads="1"/>
            </p:cNvSpPr>
            <p:nvPr/>
          </p:nvSpPr>
          <p:spPr bwMode="auto">
            <a:xfrm>
              <a:off x="3655" y="1920"/>
              <a:ext cx="665"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600">
                  <a:solidFill>
                    <a:srgbClr val="990033"/>
                  </a:solidFill>
                  <a:latin typeface="Times New Roman" charset="0"/>
                </a:rPr>
                <a:t>inode link </a:t>
              </a:r>
            </a:p>
            <a:p>
              <a:pPr defTabSz="914400"/>
              <a:r>
                <a:rPr lang="en-US" sz="1600">
                  <a:solidFill>
                    <a:srgbClr val="990033"/>
                  </a:solidFill>
                  <a:latin typeface="Times New Roman" charset="0"/>
                </a:rPr>
                <a:t>count = 2</a:t>
              </a:r>
              <a:endParaRPr lang="en-US">
                <a:solidFill>
                  <a:srgbClr val="000000"/>
                </a:solidFill>
                <a:latin typeface="Times New Roman" charset="0"/>
              </a:endParaRPr>
            </a:p>
          </p:txBody>
        </p:sp>
        <p:sp>
          <p:nvSpPr>
            <p:cNvPr id="60430" name="Text Box 38"/>
            <p:cNvSpPr txBox="1">
              <a:spLocks noChangeArrowheads="1"/>
            </p:cNvSpPr>
            <p:nvPr/>
          </p:nvSpPr>
          <p:spPr bwMode="auto">
            <a:xfrm>
              <a:off x="3546" y="864"/>
              <a:ext cx="557"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200">
                  <a:solidFill>
                    <a:srgbClr val="000000"/>
                  </a:solidFill>
                  <a:latin typeface="Times New Roman" charset="0"/>
                </a:rPr>
                <a:t>directory A</a:t>
              </a:r>
              <a:endParaRPr lang="en-US" sz="1400">
                <a:solidFill>
                  <a:srgbClr val="000000"/>
                </a:solidFill>
                <a:latin typeface="Times New Roman" charset="0"/>
              </a:endParaRPr>
            </a:p>
          </p:txBody>
        </p:sp>
        <p:sp>
          <p:nvSpPr>
            <p:cNvPr id="60431" name="Text Box 39"/>
            <p:cNvSpPr txBox="1">
              <a:spLocks noChangeArrowheads="1"/>
            </p:cNvSpPr>
            <p:nvPr/>
          </p:nvSpPr>
          <p:spPr bwMode="auto">
            <a:xfrm>
              <a:off x="4680" y="864"/>
              <a:ext cx="552"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200">
                  <a:solidFill>
                    <a:srgbClr val="000000"/>
                  </a:solidFill>
                  <a:latin typeface="Times New Roman" charset="0"/>
                </a:rPr>
                <a:t>directory B</a:t>
              </a:r>
              <a:endParaRPr lang="en-US" sz="1400">
                <a:solidFill>
                  <a:srgbClr val="000000"/>
                </a:solidFill>
                <a:latin typeface="Times New Roman" charset="0"/>
              </a:endParaRPr>
            </a:p>
          </p:txBody>
        </p:sp>
      </p:grpSp>
      <p:sp>
        <p:nvSpPr>
          <p:cNvPr id="60419" name="Rectangle 43"/>
          <p:cNvSpPr>
            <a:spLocks noChangeArrowheads="1"/>
          </p:cNvSpPr>
          <p:nvPr/>
        </p:nvSpPr>
        <p:spPr bwMode="auto">
          <a:xfrm>
            <a:off x="457200" y="1581150"/>
            <a:ext cx="4827588" cy="25701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defTabSz="914400" eaLnBrk="0" hangingPunct="0">
              <a:spcBef>
                <a:spcPct val="35000"/>
              </a:spcBef>
            </a:pPr>
            <a:r>
              <a:rPr lang="en-US" sz="2000">
                <a:solidFill>
                  <a:srgbClr val="000000"/>
                </a:solidFill>
              </a:rPr>
              <a:t>A Unix file may have multiple names.</a:t>
            </a:r>
          </a:p>
          <a:p>
            <a:pPr defTabSz="914400">
              <a:spcBef>
                <a:spcPct val="35000"/>
              </a:spcBef>
            </a:pPr>
            <a:r>
              <a:rPr lang="en-US" sz="2000">
                <a:solidFill>
                  <a:srgbClr val="000000"/>
                </a:solidFill>
              </a:rPr>
              <a:t>Each directory entry naming the file is called a </a:t>
            </a:r>
            <a:r>
              <a:rPr lang="en-US" sz="2000" b="1">
                <a:solidFill>
                  <a:srgbClr val="651222"/>
                </a:solidFill>
              </a:rPr>
              <a:t>hard link</a:t>
            </a:r>
            <a:r>
              <a:rPr lang="en-US" sz="2000">
                <a:solidFill>
                  <a:srgbClr val="000000"/>
                </a:solidFill>
              </a:rPr>
              <a:t>.</a:t>
            </a:r>
          </a:p>
          <a:p>
            <a:pPr defTabSz="914400">
              <a:spcBef>
                <a:spcPct val="35000"/>
              </a:spcBef>
            </a:pPr>
            <a:r>
              <a:rPr lang="en-US" sz="2000">
                <a:solidFill>
                  <a:srgbClr val="000000"/>
                </a:solidFill>
              </a:rPr>
              <a:t>Each inode (internal file object) contains a </a:t>
            </a:r>
            <a:r>
              <a:rPr lang="en-US" sz="2000" b="1">
                <a:solidFill>
                  <a:srgbClr val="651222"/>
                </a:solidFill>
              </a:rPr>
              <a:t>reference count</a:t>
            </a:r>
            <a:r>
              <a:rPr lang="en-US" sz="2000">
                <a:solidFill>
                  <a:srgbClr val="000000"/>
                </a:solidFill>
              </a:rPr>
              <a:t> showing how many hard links name it.</a:t>
            </a:r>
          </a:p>
          <a:p>
            <a:pPr defTabSz="914400" eaLnBrk="0" hangingPunct="0">
              <a:spcBef>
                <a:spcPct val="35000"/>
              </a:spcBef>
            </a:pPr>
            <a:endParaRPr lang="en-US" sz="2000">
              <a:solidFill>
                <a:srgbClr val="000000"/>
              </a:solidFill>
            </a:endParaRPr>
          </a:p>
        </p:txBody>
      </p:sp>
      <p:sp>
        <p:nvSpPr>
          <p:cNvPr id="60420" name="Text Box 44"/>
          <p:cNvSpPr txBox="1">
            <a:spLocks noChangeArrowheads="1"/>
          </p:cNvSpPr>
          <p:nvPr/>
        </p:nvSpPr>
        <p:spPr bwMode="auto">
          <a:xfrm>
            <a:off x="323850" y="6262688"/>
            <a:ext cx="5467350" cy="3667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a:solidFill>
                  <a:srgbClr val="000000"/>
                </a:solidFill>
              </a:rPr>
              <a:t>Illustrates: garbage collection by reference counting.</a:t>
            </a:r>
          </a:p>
        </p:txBody>
      </p:sp>
      <p:sp>
        <p:nvSpPr>
          <p:cNvPr id="60421" name="Rectangle 45"/>
          <p:cNvSpPr>
            <a:spLocks noChangeArrowheads="1"/>
          </p:cNvSpPr>
          <p:nvPr/>
        </p:nvSpPr>
        <p:spPr bwMode="auto">
          <a:xfrm>
            <a:off x="304800" y="4219575"/>
            <a:ext cx="4572000" cy="11906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p>
            <a:pPr defTabSz="914400"/>
            <a:r>
              <a:rPr lang="en-US" sz="1800" i="1" u="sng">
                <a:solidFill>
                  <a:srgbClr val="000000"/>
                </a:solidFill>
              </a:rPr>
              <a:t>link</a:t>
            </a:r>
            <a:r>
              <a:rPr lang="en-US" sz="1800" u="sng">
                <a:solidFill>
                  <a:srgbClr val="000000"/>
                </a:solidFill>
              </a:rPr>
              <a:t> system call</a:t>
            </a:r>
            <a:endParaRPr lang="en-US" sz="1800">
              <a:solidFill>
                <a:srgbClr val="000000"/>
              </a:solidFill>
            </a:endParaRPr>
          </a:p>
          <a:p>
            <a:pPr defTabSz="914400"/>
            <a:r>
              <a:rPr lang="en-US" sz="1800" i="1">
                <a:solidFill>
                  <a:srgbClr val="000000"/>
                </a:solidFill>
              </a:rPr>
              <a:t>link (existing name, new name)</a:t>
            </a:r>
          </a:p>
          <a:p>
            <a:pPr defTabSz="914400"/>
            <a:r>
              <a:rPr lang="en-US" sz="1800">
                <a:solidFill>
                  <a:srgbClr val="000000"/>
                </a:solidFill>
              </a:rPr>
              <a:t>create a new name for an existing file</a:t>
            </a:r>
          </a:p>
          <a:p>
            <a:pPr defTabSz="914400"/>
            <a:r>
              <a:rPr lang="en-US" sz="1800">
                <a:solidFill>
                  <a:srgbClr val="000000"/>
                </a:solidFill>
              </a:rPr>
              <a:t>increment inode link count</a:t>
            </a:r>
          </a:p>
        </p:txBody>
      </p:sp>
      <p:sp>
        <p:nvSpPr>
          <p:cNvPr id="60422" name="Rectangle 46"/>
          <p:cNvSpPr>
            <a:spLocks noChangeArrowheads="1"/>
          </p:cNvSpPr>
          <p:nvPr/>
        </p:nvSpPr>
        <p:spPr bwMode="auto">
          <a:xfrm>
            <a:off x="4419600" y="4203700"/>
            <a:ext cx="4572000" cy="17399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p>
            <a:pPr defTabSz="914400"/>
            <a:r>
              <a:rPr lang="en-US" sz="1800" i="1" u="sng">
                <a:solidFill>
                  <a:srgbClr val="000000"/>
                </a:solidFill>
              </a:rPr>
              <a:t>unlink</a:t>
            </a:r>
            <a:r>
              <a:rPr lang="en-US" sz="1800" u="sng">
                <a:solidFill>
                  <a:srgbClr val="000000"/>
                </a:solidFill>
              </a:rPr>
              <a:t> system call (</a:t>
            </a:r>
            <a:r>
              <a:rPr lang="ja-JP" altLang="en-US" sz="1800" u="sng">
                <a:solidFill>
                  <a:srgbClr val="000000"/>
                </a:solidFill>
              </a:rPr>
              <a:t>“</a:t>
            </a:r>
            <a:r>
              <a:rPr lang="en-US" altLang="ja-JP" sz="1800" u="sng">
                <a:solidFill>
                  <a:srgbClr val="000000"/>
                </a:solidFill>
              </a:rPr>
              <a:t>remove</a:t>
            </a:r>
            <a:r>
              <a:rPr lang="ja-JP" altLang="en-US" sz="1800" u="sng">
                <a:solidFill>
                  <a:srgbClr val="000000"/>
                </a:solidFill>
              </a:rPr>
              <a:t>”</a:t>
            </a:r>
            <a:r>
              <a:rPr lang="en-US" altLang="ja-JP" sz="1800" u="sng">
                <a:solidFill>
                  <a:srgbClr val="000000"/>
                </a:solidFill>
              </a:rPr>
              <a:t>)</a:t>
            </a:r>
          </a:p>
          <a:p>
            <a:pPr defTabSz="914400"/>
            <a:r>
              <a:rPr lang="en-US" sz="1800" i="1">
                <a:solidFill>
                  <a:srgbClr val="000000"/>
                </a:solidFill>
              </a:rPr>
              <a:t>unlink(name)</a:t>
            </a:r>
          </a:p>
          <a:p>
            <a:pPr defTabSz="914400"/>
            <a:r>
              <a:rPr lang="en-US" sz="1800">
                <a:solidFill>
                  <a:srgbClr val="000000"/>
                </a:solidFill>
              </a:rPr>
              <a:t>destroy directory entry</a:t>
            </a:r>
          </a:p>
          <a:p>
            <a:pPr defTabSz="914400"/>
            <a:r>
              <a:rPr lang="en-US" sz="1800">
                <a:solidFill>
                  <a:srgbClr val="000000"/>
                </a:solidFill>
              </a:rPr>
              <a:t>decrement inode link count</a:t>
            </a:r>
          </a:p>
          <a:p>
            <a:pPr defTabSz="914400"/>
            <a:r>
              <a:rPr lang="en-US" sz="1800">
                <a:solidFill>
                  <a:srgbClr val="000000"/>
                </a:solidFill>
              </a:rPr>
              <a:t>if count == 0 and file is not in active use</a:t>
            </a:r>
          </a:p>
          <a:p>
            <a:pPr defTabSz="914400"/>
            <a:r>
              <a:rPr lang="en-US" sz="1800">
                <a:solidFill>
                  <a:srgbClr val="000000"/>
                </a:solidFill>
              </a:rPr>
              <a:t>free blocks (recursively) and on-disk inode</a:t>
            </a:r>
          </a:p>
        </p:txBody>
      </p:sp>
      <p:sp>
        <p:nvSpPr>
          <p:cNvPr id="44" name="Text Box 35"/>
          <p:cNvSpPr txBox="1">
            <a:spLocks noChangeArrowheads="1"/>
          </p:cNvSpPr>
          <p:nvPr/>
        </p:nvSpPr>
        <p:spPr bwMode="auto">
          <a:xfrm>
            <a:off x="7957979" y="3124200"/>
            <a:ext cx="881221" cy="27699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200" dirty="0">
                <a:solidFill>
                  <a:srgbClr val="000000"/>
                </a:solidFill>
                <a:latin typeface="Times New Roman" charset="0"/>
              </a:rPr>
              <a:t>data blocks</a:t>
            </a:r>
            <a:endParaRPr lang="en-US" sz="1400" dirty="0">
              <a:solidFill>
                <a:srgbClr val="000000"/>
              </a:solidFill>
              <a:latin typeface="Times New Roman" charset="0"/>
            </a:endParaRPr>
          </a:p>
        </p:txBody>
      </p:sp>
    </p:spTree>
    <p:extLst>
      <p:ext uri="{BB962C8B-B14F-4D97-AF65-F5344CB8AC3E}">
        <p14:creationId xmlns:p14="http://schemas.microsoft.com/office/powerpoint/2010/main" val="191262836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1" name="Title 1"/>
          <p:cNvSpPr>
            <a:spLocks noGrp="1"/>
          </p:cNvSpPr>
          <p:nvPr>
            <p:ph type="title"/>
          </p:nvPr>
        </p:nvSpPr>
        <p:spPr/>
        <p:txBody>
          <a:bodyPr/>
          <a:lstStyle/>
          <a:p>
            <a:r>
              <a:rPr lang="en-US">
                <a:latin typeface="Arial" charset="0"/>
                <a:ea typeface="ＭＳ Ｐゴシック" charset="0"/>
              </a:rPr>
              <a:t>Unix file naming: soft links</a:t>
            </a:r>
          </a:p>
        </p:txBody>
      </p:sp>
      <p:grpSp>
        <p:nvGrpSpPr>
          <p:cNvPr id="61442" name="Group 4"/>
          <p:cNvGrpSpPr>
            <a:grpSpLocks/>
          </p:cNvGrpSpPr>
          <p:nvPr/>
        </p:nvGrpSpPr>
        <p:grpSpPr bwMode="auto">
          <a:xfrm>
            <a:off x="609600" y="2962275"/>
            <a:ext cx="4648200" cy="2560638"/>
            <a:chOff x="2304" y="1866"/>
            <a:chExt cx="2928" cy="1613"/>
          </a:xfrm>
        </p:grpSpPr>
        <p:grpSp>
          <p:nvGrpSpPr>
            <p:cNvPr id="61448" name="Group 5"/>
            <p:cNvGrpSpPr>
              <a:grpSpLocks/>
            </p:cNvGrpSpPr>
            <p:nvPr/>
          </p:nvGrpSpPr>
          <p:grpSpPr bwMode="auto">
            <a:xfrm>
              <a:off x="2397" y="2039"/>
              <a:ext cx="415" cy="506"/>
              <a:chOff x="3550" y="1798"/>
              <a:chExt cx="415" cy="506"/>
            </a:xfrm>
          </p:grpSpPr>
          <p:grpSp>
            <p:nvGrpSpPr>
              <p:cNvPr id="61485" name="Group 6"/>
              <p:cNvGrpSpPr>
                <a:grpSpLocks/>
              </p:cNvGrpSpPr>
              <p:nvPr/>
            </p:nvGrpSpPr>
            <p:grpSpPr bwMode="auto">
              <a:xfrm>
                <a:off x="3552" y="1805"/>
                <a:ext cx="384" cy="499"/>
                <a:chOff x="1296" y="1680"/>
                <a:chExt cx="144" cy="384"/>
              </a:xfrm>
            </p:grpSpPr>
            <p:sp>
              <p:nvSpPr>
                <p:cNvPr id="61489" name="Rectangle 7"/>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1490" name="Line 8"/>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61491" name="Line 9"/>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61486" name="Text Box 10"/>
              <p:cNvSpPr txBox="1">
                <a:spLocks noChangeArrowheads="1"/>
              </p:cNvSpPr>
              <p:nvPr/>
            </p:nvSpPr>
            <p:spPr bwMode="auto">
              <a:xfrm>
                <a:off x="3658" y="1798"/>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0</a:t>
                </a:r>
              </a:p>
            </p:txBody>
          </p:sp>
          <p:sp>
            <p:nvSpPr>
              <p:cNvPr id="61487" name="Text Box 11"/>
              <p:cNvSpPr txBox="1">
                <a:spLocks noChangeArrowheads="1"/>
              </p:cNvSpPr>
              <p:nvPr/>
            </p:nvSpPr>
            <p:spPr bwMode="auto">
              <a:xfrm>
                <a:off x="3552" y="1971"/>
                <a:ext cx="413"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rain: 32</a:t>
                </a:r>
              </a:p>
            </p:txBody>
          </p:sp>
          <p:sp>
            <p:nvSpPr>
              <p:cNvPr id="61488" name="Text Box 12"/>
              <p:cNvSpPr txBox="1">
                <a:spLocks noChangeArrowheads="1"/>
              </p:cNvSpPr>
              <p:nvPr/>
            </p:nvSpPr>
            <p:spPr bwMode="auto">
              <a:xfrm>
                <a:off x="3550" y="2131"/>
                <a:ext cx="408"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hail: 48</a:t>
                </a:r>
              </a:p>
            </p:txBody>
          </p:sp>
        </p:grpSp>
        <p:cxnSp>
          <p:nvCxnSpPr>
            <p:cNvPr id="61449" name="AutoShape 13"/>
            <p:cNvCxnSpPr>
              <a:cxnSpLocks noChangeShapeType="1"/>
              <a:stCxn id="61488" idx="3"/>
              <a:endCxn id="61482" idx="0"/>
            </p:cNvCxnSpPr>
            <p:nvPr/>
          </p:nvCxnSpPr>
          <p:spPr bwMode="auto">
            <a:xfrm>
              <a:off x="2805" y="2459"/>
              <a:ext cx="367" cy="461"/>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nvGrpSpPr>
            <p:cNvPr id="61450" name="Group 14"/>
            <p:cNvGrpSpPr>
              <a:grpSpLocks/>
            </p:cNvGrpSpPr>
            <p:nvPr/>
          </p:nvGrpSpPr>
          <p:grpSpPr bwMode="auto">
            <a:xfrm>
              <a:off x="3100" y="2855"/>
              <a:ext cx="480" cy="528"/>
              <a:chOff x="384" y="3216"/>
              <a:chExt cx="480" cy="528"/>
            </a:xfrm>
          </p:grpSpPr>
          <p:grpSp>
            <p:nvGrpSpPr>
              <p:cNvPr id="61472" name="Group 15"/>
              <p:cNvGrpSpPr>
                <a:grpSpLocks/>
              </p:cNvGrpSpPr>
              <p:nvPr/>
            </p:nvGrpSpPr>
            <p:grpSpPr bwMode="auto">
              <a:xfrm>
                <a:off x="384" y="3286"/>
                <a:ext cx="144" cy="384"/>
                <a:chOff x="1296" y="1680"/>
                <a:chExt cx="144" cy="384"/>
              </a:xfrm>
            </p:grpSpPr>
            <p:sp>
              <p:nvSpPr>
                <p:cNvPr id="61482" name="Rectangle 16"/>
                <p:cNvSpPr>
                  <a:spLocks noChangeArrowheads="1"/>
                </p:cNvSpPr>
                <p:nvPr/>
              </p:nvSpPr>
              <p:spPr bwMode="auto">
                <a:xfrm>
                  <a:off x="1296" y="1680"/>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1483" name="Line 17"/>
                <p:cNvSpPr>
                  <a:spLocks noChangeShapeType="1"/>
                </p:cNvSpPr>
                <p:nvPr/>
              </p:nvSpPr>
              <p:spPr bwMode="auto">
                <a:xfrm>
                  <a:off x="1296" y="1808"/>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61484" name="Line 18"/>
                <p:cNvSpPr>
                  <a:spLocks noChangeShapeType="1"/>
                </p:cNvSpPr>
                <p:nvPr/>
              </p:nvSpPr>
              <p:spPr bwMode="auto">
                <a:xfrm>
                  <a:off x="1296" y="1936"/>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61473" name="Oval 19"/>
              <p:cNvSpPr>
                <a:spLocks noChangeArrowheads="1"/>
              </p:cNvSpPr>
              <p:nvPr/>
            </p:nvSpPr>
            <p:spPr bwMode="auto">
              <a:xfrm>
                <a:off x="432" y="3334"/>
                <a:ext cx="48" cy="48"/>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61474" name="Oval 20"/>
              <p:cNvSpPr>
                <a:spLocks noChangeArrowheads="1"/>
              </p:cNvSpPr>
              <p:nvPr/>
            </p:nvSpPr>
            <p:spPr bwMode="auto">
              <a:xfrm>
                <a:off x="432" y="3446"/>
                <a:ext cx="48" cy="48"/>
              </a:xfrm>
              <a:prstGeom prst="ellipse">
                <a:avLst/>
              </a:prstGeom>
              <a:solidFill>
                <a:srgbClr val="666699"/>
              </a:solidFill>
              <a:ln w="15875">
                <a:solidFill>
                  <a:srgbClr val="666699"/>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61475" name="Oval 21"/>
              <p:cNvSpPr>
                <a:spLocks noChangeArrowheads="1"/>
              </p:cNvSpPr>
              <p:nvPr/>
            </p:nvSpPr>
            <p:spPr bwMode="auto">
              <a:xfrm>
                <a:off x="432" y="3574"/>
                <a:ext cx="48" cy="48"/>
              </a:xfrm>
              <a:prstGeom prst="ellipse">
                <a:avLst/>
              </a:prstGeom>
              <a:solidFill>
                <a:srgbClr val="990033"/>
              </a:solidFill>
              <a:ln w="15875">
                <a:solidFill>
                  <a:srgbClr val="990033"/>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61476" name="Rectangle 22"/>
              <p:cNvSpPr>
                <a:spLocks noChangeArrowheads="1"/>
              </p:cNvSpPr>
              <p:nvPr/>
            </p:nvSpPr>
            <p:spPr bwMode="auto">
              <a:xfrm>
                <a:off x="720" y="3216"/>
                <a:ext cx="144" cy="122"/>
              </a:xfrm>
              <a:prstGeom prst="rect">
                <a:avLst/>
              </a:prstGeom>
              <a:solidFill>
                <a:srgbClr val="FFFFFF"/>
              </a:solidFill>
              <a:ln w="15875">
                <a:solidFill>
                  <a:srgbClr val="800080"/>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1477" name="Rectangle 23"/>
              <p:cNvSpPr>
                <a:spLocks noChangeArrowheads="1"/>
              </p:cNvSpPr>
              <p:nvPr/>
            </p:nvSpPr>
            <p:spPr bwMode="auto">
              <a:xfrm>
                <a:off x="720" y="3408"/>
                <a:ext cx="144" cy="122"/>
              </a:xfrm>
              <a:prstGeom prst="rect">
                <a:avLst/>
              </a:prstGeom>
              <a:solidFill>
                <a:srgbClr val="FFFFFF"/>
              </a:solidFill>
              <a:ln w="15875">
                <a:solidFill>
                  <a:srgbClr val="6666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1478" name="Rectangle 24"/>
              <p:cNvSpPr>
                <a:spLocks noChangeArrowheads="1"/>
              </p:cNvSpPr>
              <p:nvPr/>
            </p:nvSpPr>
            <p:spPr bwMode="auto">
              <a:xfrm>
                <a:off x="720" y="3622"/>
                <a:ext cx="144" cy="122"/>
              </a:xfrm>
              <a:prstGeom prst="rect">
                <a:avLst/>
              </a:prstGeom>
              <a:solidFill>
                <a:srgbClr val="FFFFFF"/>
              </a:solidFill>
              <a:ln w="15875">
                <a:solidFill>
                  <a:srgbClr val="990033"/>
                </a:solidFill>
                <a:miter lim="800000"/>
                <a:headEnd type="none" w="sm" len="sm"/>
                <a:tailEnd type="none" w="sm" len="sm"/>
              </a:ln>
            </p:spPr>
            <p:txBody>
              <a:bodyPr anchor="ctr">
                <a:spAutoFit/>
              </a:bodyPr>
              <a:lstStyle/>
              <a:p>
                <a:pPr defTabSz="914400"/>
                <a:endParaRPr lang="en-US" sz="1800">
                  <a:solidFill>
                    <a:srgbClr val="000000"/>
                  </a:solidFill>
                </a:endParaRPr>
              </a:p>
            </p:txBody>
          </p:sp>
          <p:cxnSp>
            <p:nvCxnSpPr>
              <p:cNvPr id="61479" name="AutoShape 25"/>
              <p:cNvCxnSpPr>
                <a:cxnSpLocks noChangeShapeType="1"/>
                <a:stCxn id="61473" idx="6"/>
                <a:endCxn id="61476" idx="1"/>
              </p:cNvCxnSpPr>
              <p:nvPr/>
            </p:nvCxnSpPr>
            <p:spPr bwMode="auto">
              <a:xfrm flipV="1">
                <a:off x="485" y="3277"/>
                <a:ext cx="230" cy="8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61480" name="AutoShape 26"/>
              <p:cNvCxnSpPr>
                <a:cxnSpLocks noChangeShapeType="1"/>
                <a:stCxn id="61474" idx="6"/>
                <a:endCxn id="61477" idx="1"/>
              </p:cNvCxnSpPr>
              <p:nvPr/>
            </p:nvCxnSpPr>
            <p:spPr bwMode="auto">
              <a:xfrm flipV="1">
                <a:off x="485" y="3469"/>
                <a:ext cx="230" cy="1"/>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cxnSp>
            <p:nvCxnSpPr>
              <p:cNvPr id="61481" name="AutoShape 27"/>
              <p:cNvCxnSpPr>
                <a:cxnSpLocks noChangeShapeType="1"/>
                <a:stCxn id="61475" idx="6"/>
                <a:endCxn id="61478" idx="1"/>
              </p:cNvCxnSpPr>
              <p:nvPr/>
            </p:nvCxnSpPr>
            <p:spPr bwMode="auto">
              <a:xfrm>
                <a:off x="485" y="3598"/>
                <a:ext cx="230" cy="85"/>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grpSp>
        <p:sp>
          <p:nvSpPr>
            <p:cNvPr id="61451" name="Text Box 28"/>
            <p:cNvSpPr txBox="1">
              <a:spLocks noChangeArrowheads="1"/>
            </p:cNvSpPr>
            <p:nvPr/>
          </p:nvSpPr>
          <p:spPr bwMode="auto">
            <a:xfrm>
              <a:off x="2956" y="3306"/>
              <a:ext cx="45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200">
                  <a:solidFill>
                    <a:srgbClr val="000000"/>
                  </a:solidFill>
                  <a:latin typeface="Times New Roman" charset="0"/>
                </a:rPr>
                <a:t>inode 48</a:t>
              </a:r>
              <a:endParaRPr lang="en-US" sz="1400">
                <a:solidFill>
                  <a:srgbClr val="000000"/>
                </a:solidFill>
                <a:latin typeface="Times New Roman" charset="0"/>
              </a:endParaRPr>
            </a:p>
          </p:txBody>
        </p:sp>
        <p:cxnSp>
          <p:nvCxnSpPr>
            <p:cNvPr id="61452" name="AutoShape 29"/>
            <p:cNvCxnSpPr>
              <a:cxnSpLocks noChangeShapeType="1"/>
              <a:stCxn id="61468" idx="3"/>
              <a:endCxn id="61456" idx="0"/>
            </p:cNvCxnSpPr>
            <p:nvPr/>
          </p:nvCxnSpPr>
          <p:spPr bwMode="auto">
            <a:xfrm>
              <a:off x="3870" y="2439"/>
              <a:ext cx="450" cy="481"/>
            </a:xfrm>
            <a:prstGeom prst="curvedConnector2">
              <a:avLst/>
            </a:prstGeom>
            <a:noFill/>
            <a:ln w="1587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61453" name="Text Box 30"/>
            <p:cNvSpPr txBox="1">
              <a:spLocks noChangeArrowheads="1"/>
            </p:cNvSpPr>
            <p:nvPr/>
          </p:nvSpPr>
          <p:spPr bwMode="auto">
            <a:xfrm>
              <a:off x="2413" y="2922"/>
              <a:ext cx="665" cy="36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600">
                  <a:solidFill>
                    <a:srgbClr val="990033"/>
                  </a:solidFill>
                  <a:latin typeface="Times New Roman" charset="0"/>
                </a:rPr>
                <a:t>inode link </a:t>
              </a:r>
            </a:p>
            <a:p>
              <a:pPr defTabSz="914400"/>
              <a:r>
                <a:rPr lang="en-US" sz="1600">
                  <a:solidFill>
                    <a:srgbClr val="990033"/>
                  </a:solidFill>
                  <a:latin typeface="Times New Roman" charset="0"/>
                </a:rPr>
                <a:t>count = 1</a:t>
              </a:r>
              <a:endParaRPr lang="en-US">
                <a:solidFill>
                  <a:srgbClr val="000000"/>
                </a:solidFill>
                <a:latin typeface="Times New Roman" charset="0"/>
              </a:endParaRPr>
            </a:p>
          </p:txBody>
        </p:sp>
        <p:sp>
          <p:nvSpPr>
            <p:cNvPr id="61454" name="Text Box 31"/>
            <p:cNvSpPr txBox="1">
              <a:spLocks noChangeArrowheads="1"/>
            </p:cNvSpPr>
            <p:nvPr/>
          </p:nvSpPr>
          <p:spPr bwMode="auto">
            <a:xfrm>
              <a:off x="2304" y="1866"/>
              <a:ext cx="557"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200">
                  <a:solidFill>
                    <a:srgbClr val="000000"/>
                  </a:solidFill>
                  <a:latin typeface="Times New Roman" charset="0"/>
                </a:rPr>
                <a:t>directory A</a:t>
              </a:r>
              <a:endParaRPr lang="en-US" sz="1400">
                <a:solidFill>
                  <a:srgbClr val="000000"/>
                </a:solidFill>
                <a:latin typeface="Times New Roman" charset="0"/>
              </a:endParaRPr>
            </a:p>
          </p:txBody>
        </p:sp>
        <p:grpSp>
          <p:nvGrpSpPr>
            <p:cNvPr id="61455" name="Group 32"/>
            <p:cNvGrpSpPr>
              <a:grpSpLocks/>
            </p:cNvGrpSpPr>
            <p:nvPr/>
          </p:nvGrpSpPr>
          <p:grpSpPr bwMode="auto">
            <a:xfrm>
              <a:off x="3312" y="1866"/>
              <a:ext cx="600" cy="672"/>
              <a:chOff x="4438" y="1866"/>
              <a:chExt cx="600" cy="672"/>
            </a:xfrm>
          </p:grpSpPr>
          <p:grpSp>
            <p:nvGrpSpPr>
              <p:cNvPr id="61463" name="Group 33"/>
              <p:cNvGrpSpPr>
                <a:grpSpLocks/>
              </p:cNvGrpSpPr>
              <p:nvPr/>
            </p:nvGrpSpPr>
            <p:grpSpPr bwMode="auto">
              <a:xfrm>
                <a:off x="4556" y="2039"/>
                <a:ext cx="455" cy="499"/>
                <a:chOff x="4239" y="1632"/>
                <a:chExt cx="455" cy="499"/>
              </a:xfrm>
            </p:grpSpPr>
            <p:grpSp>
              <p:nvGrpSpPr>
                <p:cNvPr id="61465" name="Group 34"/>
                <p:cNvGrpSpPr>
                  <a:grpSpLocks/>
                </p:cNvGrpSpPr>
                <p:nvPr/>
              </p:nvGrpSpPr>
              <p:grpSpPr bwMode="auto">
                <a:xfrm>
                  <a:off x="4277" y="1632"/>
                  <a:ext cx="384" cy="499"/>
                  <a:chOff x="1296" y="1680"/>
                  <a:chExt cx="144" cy="384"/>
                </a:xfrm>
              </p:grpSpPr>
              <p:sp>
                <p:nvSpPr>
                  <p:cNvPr id="61469" name="Rectangle 35"/>
                  <p:cNvSpPr>
                    <a:spLocks noChangeArrowheads="1"/>
                  </p:cNvSpPr>
                  <p:nvPr/>
                </p:nvSpPr>
                <p:spPr bwMode="auto">
                  <a:xfrm>
                    <a:off x="1296" y="1680"/>
                    <a:ext cx="144" cy="384"/>
                  </a:xfrm>
                  <a:prstGeom prst="rect">
                    <a:avLst/>
                  </a:prstGeom>
                  <a:solidFill>
                    <a:srgbClr val="FFFFFF"/>
                  </a:solidFill>
                  <a:ln w="15875">
                    <a:solidFill>
                      <a:srgbClr val="00CCFF"/>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1470" name="Line 36"/>
                  <p:cNvSpPr>
                    <a:spLocks noChangeShapeType="1"/>
                  </p:cNvSpPr>
                  <p:nvPr/>
                </p:nvSpPr>
                <p:spPr bwMode="auto">
                  <a:xfrm>
                    <a:off x="1296" y="1808"/>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61471" name="Line 37"/>
                  <p:cNvSpPr>
                    <a:spLocks noChangeShapeType="1"/>
                  </p:cNvSpPr>
                  <p:nvPr/>
                </p:nvSpPr>
                <p:spPr bwMode="auto">
                  <a:xfrm>
                    <a:off x="1296" y="1936"/>
                    <a:ext cx="144" cy="0"/>
                  </a:xfrm>
                  <a:prstGeom prst="line">
                    <a:avLst/>
                  </a:prstGeom>
                  <a:noFill/>
                  <a:ln w="15875">
                    <a:solidFill>
                      <a:srgbClr val="00CCFF"/>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grpSp>
            <p:sp>
              <p:nvSpPr>
                <p:cNvPr id="61466" name="Text Box 38"/>
                <p:cNvSpPr txBox="1">
                  <a:spLocks noChangeArrowheads="1"/>
                </p:cNvSpPr>
                <p:nvPr/>
              </p:nvSpPr>
              <p:spPr bwMode="auto">
                <a:xfrm>
                  <a:off x="4383" y="1782"/>
                  <a:ext cx="164"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0</a:t>
                  </a:r>
                </a:p>
              </p:txBody>
            </p:sp>
            <p:sp>
              <p:nvSpPr>
                <p:cNvPr id="61467" name="Text Box 39"/>
                <p:cNvSpPr txBox="1">
                  <a:spLocks noChangeArrowheads="1"/>
                </p:cNvSpPr>
                <p:nvPr/>
              </p:nvSpPr>
              <p:spPr bwMode="auto">
                <a:xfrm>
                  <a:off x="4239" y="1638"/>
                  <a:ext cx="455"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wind: 18</a:t>
                  </a:r>
                </a:p>
              </p:txBody>
            </p:sp>
            <p:sp>
              <p:nvSpPr>
                <p:cNvPr id="61468" name="Text Box 40"/>
                <p:cNvSpPr txBox="1">
                  <a:spLocks noChangeArrowheads="1"/>
                </p:cNvSpPr>
                <p:nvPr/>
              </p:nvSpPr>
              <p:spPr bwMode="auto">
                <a:xfrm>
                  <a:off x="4239" y="1945"/>
                  <a:ext cx="44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a:r>
                    <a:rPr lang="en-US" sz="1200">
                      <a:solidFill>
                        <a:srgbClr val="000000"/>
                      </a:solidFill>
                      <a:latin typeface="Times New Roman" charset="0"/>
                    </a:rPr>
                    <a:t>sleet: 67</a:t>
                  </a:r>
                </a:p>
              </p:txBody>
            </p:sp>
          </p:grpSp>
          <p:sp>
            <p:nvSpPr>
              <p:cNvPr id="61464" name="Text Box 41"/>
              <p:cNvSpPr txBox="1">
                <a:spLocks noChangeArrowheads="1"/>
              </p:cNvSpPr>
              <p:nvPr/>
            </p:nvSpPr>
            <p:spPr bwMode="auto">
              <a:xfrm>
                <a:off x="4438" y="1866"/>
                <a:ext cx="60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200">
                    <a:solidFill>
                      <a:srgbClr val="000000"/>
                    </a:solidFill>
                    <a:latin typeface="Times New Roman" charset="0"/>
                  </a:rPr>
                  <a:t>  directory B</a:t>
                </a:r>
                <a:endParaRPr lang="en-US" sz="1400">
                  <a:solidFill>
                    <a:srgbClr val="000000"/>
                  </a:solidFill>
                  <a:latin typeface="Times New Roman" charset="0"/>
                </a:endParaRPr>
              </a:p>
            </p:txBody>
          </p:sp>
        </p:grpSp>
        <p:sp>
          <p:nvSpPr>
            <p:cNvPr id="61456" name="Rectangle 42"/>
            <p:cNvSpPr>
              <a:spLocks noChangeArrowheads="1"/>
            </p:cNvSpPr>
            <p:nvPr/>
          </p:nvSpPr>
          <p:spPr bwMode="auto">
            <a:xfrm>
              <a:off x="4248" y="2925"/>
              <a:ext cx="144" cy="384"/>
            </a:xfrm>
            <a:prstGeom prst="rect">
              <a:avLst/>
            </a:prstGeom>
            <a:solidFill>
              <a:srgbClr val="FFFFFF"/>
            </a:solidFill>
            <a:ln w="15875">
              <a:solidFill>
                <a:srgbClr val="333399"/>
              </a:solidFill>
              <a:miter lim="800000"/>
              <a:headEnd type="none" w="sm" len="sm"/>
              <a:tailEnd type="none" w="sm" len="sm"/>
            </a:ln>
          </p:spPr>
          <p:txBody>
            <a:bodyPr anchor="ctr">
              <a:spAutoFit/>
            </a:bodyPr>
            <a:lstStyle/>
            <a:p>
              <a:pPr defTabSz="914400"/>
              <a:endParaRPr lang="en-US" sz="1800">
                <a:solidFill>
                  <a:srgbClr val="000000"/>
                </a:solidFill>
              </a:endParaRPr>
            </a:p>
          </p:txBody>
        </p:sp>
        <p:sp>
          <p:nvSpPr>
            <p:cNvPr id="61457" name="Line 43"/>
            <p:cNvSpPr>
              <a:spLocks noChangeShapeType="1"/>
            </p:cNvSpPr>
            <p:nvPr/>
          </p:nvSpPr>
          <p:spPr bwMode="auto">
            <a:xfrm>
              <a:off x="4248" y="3053"/>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61458" name="Line 44"/>
            <p:cNvSpPr>
              <a:spLocks noChangeShapeType="1"/>
            </p:cNvSpPr>
            <p:nvPr/>
          </p:nvSpPr>
          <p:spPr bwMode="auto">
            <a:xfrm>
              <a:off x="4248" y="3181"/>
              <a:ext cx="144" cy="0"/>
            </a:xfrm>
            <a:prstGeom prst="line">
              <a:avLst/>
            </a:prstGeom>
            <a:noFill/>
            <a:ln w="15875">
              <a:solidFill>
                <a:srgbClr val="333399"/>
              </a:solidFill>
              <a:round/>
              <a:headEnd type="none" w="sm" len="sm"/>
              <a:tailEnd type="none" w="sm" len="sm"/>
            </a:ln>
            <a:extLst>
              <a:ext uri="{909E8E84-426E-40dd-AFC4-6F175D3DCCD1}">
                <a14:hiddenFill xmlns:a14="http://schemas.microsoft.com/office/drawing/2010/main" xmlns="">
                  <a:noFill/>
                </a14:hiddenFill>
              </a:ext>
            </a:extLst>
          </p:spPr>
          <p:txBody>
            <a:bodyPr wrap="none" anchor="ctr">
              <a:spAutoFit/>
            </a:bodyPr>
            <a:lstStyle/>
            <a:p>
              <a:endParaRPr lang="en-US">
                <a:solidFill>
                  <a:prstClr val="white"/>
                </a:solidFill>
              </a:endParaRPr>
            </a:p>
          </p:txBody>
        </p:sp>
        <p:sp>
          <p:nvSpPr>
            <p:cNvPr id="61459" name="Oval 45"/>
            <p:cNvSpPr>
              <a:spLocks noChangeArrowheads="1"/>
            </p:cNvSpPr>
            <p:nvPr/>
          </p:nvSpPr>
          <p:spPr bwMode="auto">
            <a:xfrm>
              <a:off x="4296" y="2973"/>
              <a:ext cx="48" cy="48"/>
            </a:xfrm>
            <a:prstGeom prst="ellipse">
              <a:avLst/>
            </a:prstGeom>
            <a:solidFill>
              <a:srgbClr val="800080"/>
            </a:solidFill>
            <a:ln w="15875">
              <a:solidFill>
                <a:srgbClr val="800080"/>
              </a:solidFill>
              <a:round/>
              <a:headEnd type="none" w="sm" len="sm"/>
              <a:tailEnd type="none" w="sm" len="sm"/>
            </a:ln>
          </p:spPr>
          <p:txBody>
            <a:bodyPr wrap="none" anchor="ctr">
              <a:spAutoFit/>
            </a:bodyPr>
            <a:lstStyle/>
            <a:p>
              <a:pPr defTabSz="914400"/>
              <a:endParaRPr lang="en-US" sz="1800">
                <a:solidFill>
                  <a:srgbClr val="000000"/>
                </a:solidFill>
              </a:endParaRPr>
            </a:p>
          </p:txBody>
        </p:sp>
        <p:sp>
          <p:nvSpPr>
            <p:cNvPr id="61460" name="Rectangle 46"/>
            <p:cNvSpPr>
              <a:spLocks noChangeArrowheads="1"/>
            </p:cNvSpPr>
            <p:nvPr/>
          </p:nvSpPr>
          <p:spPr bwMode="auto">
            <a:xfrm>
              <a:off x="4584" y="2934"/>
              <a:ext cx="648" cy="222"/>
            </a:xfrm>
            <a:prstGeom prst="rect">
              <a:avLst/>
            </a:prstGeom>
            <a:solidFill>
              <a:srgbClr val="FFFFFF"/>
            </a:solidFill>
            <a:ln w="15875">
              <a:solidFill>
                <a:srgbClr val="800080"/>
              </a:solidFill>
              <a:miter lim="800000"/>
              <a:headEnd type="none" w="sm" len="sm"/>
              <a:tailEnd type="none" w="sm" len="sm"/>
            </a:ln>
          </p:spPr>
          <p:txBody>
            <a:bodyPr anchor="ctr">
              <a:spAutoFit/>
            </a:bodyPr>
            <a:lstStyle/>
            <a:p>
              <a:pPr defTabSz="914400" eaLnBrk="0" hangingPunct="0"/>
              <a:r>
                <a:rPr lang="en-US" sz="1600">
                  <a:solidFill>
                    <a:srgbClr val="000000"/>
                  </a:solidFill>
                  <a:latin typeface="Times New Roman" charset="0"/>
                </a:rPr>
                <a:t>../A/hail</a:t>
              </a:r>
              <a:r>
                <a:rPr lang="en-US" sz="1600">
                  <a:solidFill>
                    <a:srgbClr val="009999"/>
                  </a:solidFill>
                  <a:latin typeface="Times New Roman" charset="0"/>
                </a:rPr>
                <a:t>/0</a:t>
              </a:r>
              <a:endParaRPr lang="en-US" sz="1600">
                <a:solidFill>
                  <a:srgbClr val="000000"/>
                </a:solidFill>
                <a:latin typeface="Times New Roman" charset="0"/>
              </a:endParaRPr>
            </a:p>
          </p:txBody>
        </p:sp>
        <p:cxnSp>
          <p:nvCxnSpPr>
            <p:cNvPr id="61461" name="AutoShape 47"/>
            <p:cNvCxnSpPr>
              <a:cxnSpLocks noChangeShapeType="1"/>
              <a:stCxn id="61459" idx="6"/>
              <a:endCxn id="61460" idx="1"/>
            </p:cNvCxnSpPr>
            <p:nvPr/>
          </p:nvCxnSpPr>
          <p:spPr bwMode="auto">
            <a:xfrm>
              <a:off x="4349" y="2997"/>
              <a:ext cx="230" cy="48"/>
            </a:xfrm>
            <a:prstGeom prst="straightConnector1">
              <a:avLst/>
            </a:prstGeom>
            <a:noFill/>
            <a:ln w="9525">
              <a:solidFill>
                <a:schemeClr val="tx1"/>
              </a:solidFill>
              <a:round/>
              <a:headEnd type="none" w="sm" len="sm"/>
              <a:tailEnd type="triangle" w="sm" len="sm"/>
            </a:ln>
            <a:extLst>
              <a:ext uri="{909E8E84-426E-40dd-AFC4-6F175D3DCCD1}">
                <a14:hiddenFill xmlns:a14="http://schemas.microsoft.com/office/drawing/2010/main" xmlns="">
                  <a:noFill/>
                </a14:hiddenFill>
              </a:ext>
            </a:extLst>
          </p:spPr>
        </p:cxnSp>
        <p:sp>
          <p:nvSpPr>
            <p:cNvPr id="61462" name="Text Box 48"/>
            <p:cNvSpPr txBox="1">
              <a:spLocks noChangeArrowheads="1"/>
            </p:cNvSpPr>
            <p:nvPr/>
          </p:nvSpPr>
          <p:spPr bwMode="auto">
            <a:xfrm>
              <a:off x="4104" y="3306"/>
              <a:ext cx="450" cy="17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wrap="non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algn="ctr" defTabSz="914400"/>
              <a:r>
                <a:rPr lang="en-US" sz="1200">
                  <a:solidFill>
                    <a:srgbClr val="000000"/>
                  </a:solidFill>
                  <a:latin typeface="Times New Roman" charset="0"/>
                </a:rPr>
                <a:t>inode 67</a:t>
              </a:r>
              <a:endParaRPr lang="en-US" sz="1400">
                <a:solidFill>
                  <a:srgbClr val="000000"/>
                </a:solidFill>
                <a:latin typeface="Times New Roman" charset="0"/>
              </a:endParaRPr>
            </a:p>
          </p:txBody>
        </p:sp>
      </p:grpSp>
      <p:sp>
        <p:nvSpPr>
          <p:cNvPr id="61443" name="Rectangle 50"/>
          <p:cNvSpPr>
            <a:spLocks noChangeArrowheads="1"/>
          </p:cNvSpPr>
          <p:nvPr/>
        </p:nvSpPr>
        <p:spPr bwMode="auto">
          <a:xfrm>
            <a:off x="5791200" y="4176713"/>
            <a:ext cx="3048000" cy="12001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defTabSz="914400" eaLnBrk="0" hangingPunct="0"/>
            <a:r>
              <a:rPr lang="en-US" sz="1800">
                <a:solidFill>
                  <a:srgbClr val="003367"/>
                </a:solidFill>
              </a:rPr>
              <a:t>The target of the soft link may be removed at any time, leaving a dangling reference.</a:t>
            </a:r>
          </a:p>
        </p:txBody>
      </p:sp>
      <p:sp>
        <p:nvSpPr>
          <p:cNvPr id="61444" name="Rectangle 51"/>
          <p:cNvSpPr>
            <a:spLocks noChangeArrowheads="1"/>
          </p:cNvSpPr>
          <p:nvPr/>
        </p:nvSpPr>
        <p:spPr bwMode="auto">
          <a:xfrm>
            <a:off x="5791200" y="5638800"/>
            <a:ext cx="3048000" cy="6461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5875">
                <a:solidFill>
                  <a:srgbClr val="000000"/>
                </a:solidFill>
                <a:miter lim="800000"/>
                <a:headEnd type="none" w="sm" len="sm"/>
                <a:tailEnd type="none" w="sm" len="sm"/>
              </a14:hiddenLine>
            </a:ext>
          </a:extLst>
        </p:spPr>
        <p:txBody>
          <a:bodyPr>
            <a:spAutoFit/>
          </a:bodyPr>
          <a:lstStyle/>
          <a:p>
            <a:pPr defTabSz="914400" eaLnBrk="0" hangingPunct="0"/>
            <a:r>
              <a:rPr lang="en-US" sz="1800">
                <a:solidFill>
                  <a:srgbClr val="003367"/>
                </a:solidFill>
              </a:rPr>
              <a:t>How should the kernel handle recursive soft links?</a:t>
            </a:r>
          </a:p>
        </p:txBody>
      </p:sp>
      <p:sp>
        <p:nvSpPr>
          <p:cNvPr id="61445" name="Rectangle 52"/>
          <p:cNvSpPr>
            <a:spLocks noChangeArrowheads="1"/>
          </p:cNvSpPr>
          <p:nvPr/>
        </p:nvSpPr>
        <p:spPr bwMode="auto">
          <a:xfrm>
            <a:off x="3848100" y="2284413"/>
            <a:ext cx="5448300" cy="14652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9050">
                <a:solidFill>
                  <a:srgbClr val="000000"/>
                </a:solidFill>
                <a:miter lim="800000"/>
                <a:headEnd/>
                <a:tailEnd/>
              </a14:hiddenLine>
            </a:ext>
          </a:extLst>
        </p:spPr>
        <p:txBody>
          <a:bodyPr>
            <a:spAutoFit/>
          </a:bodyPr>
          <a:lstStyle/>
          <a:p>
            <a:pPr defTabSz="914400"/>
            <a:r>
              <a:rPr lang="en-US" sz="1800" i="1" u="sng">
                <a:solidFill>
                  <a:srgbClr val="000000"/>
                </a:solidFill>
              </a:rPr>
              <a:t>symlink</a:t>
            </a:r>
            <a:r>
              <a:rPr lang="en-US" sz="1800" u="sng">
                <a:solidFill>
                  <a:srgbClr val="000000"/>
                </a:solidFill>
              </a:rPr>
              <a:t> system call</a:t>
            </a:r>
            <a:endParaRPr lang="en-US" sz="1800">
              <a:solidFill>
                <a:srgbClr val="000000"/>
              </a:solidFill>
            </a:endParaRPr>
          </a:p>
          <a:p>
            <a:pPr defTabSz="914400"/>
            <a:r>
              <a:rPr lang="en-US" sz="1800" i="1">
                <a:solidFill>
                  <a:srgbClr val="000000"/>
                </a:solidFill>
              </a:rPr>
              <a:t>symlink (existing name, new name)</a:t>
            </a:r>
          </a:p>
          <a:p>
            <a:pPr defTabSz="914400"/>
            <a:r>
              <a:rPr lang="en-US" sz="1800">
                <a:solidFill>
                  <a:srgbClr val="000000"/>
                </a:solidFill>
              </a:rPr>
              <a:t>allocate a new file (inode) with type symlink</a:t>
            </a:r>
          </a:p>
          <a:p>
            <a:pPr defTabSz="914400"/>
            <a:r>
              <a:rPr lang="en-US" sz="1800">
                <a:solidFill>
                  <a:srgbClr val="000000"/>
                </a:solidFill>
              </a:rPr>
              <a:t>initialize file contents with </a:t>
            </a:r>
            <a:r>
              <a:rPr lang="en-US" sz="1800" i="1">
                <a:solidFill>
                  <a:srgbClr val="000000"/>
                </a:solidFill>
              </a:rPr>
              <a:t>existing name</a:t>
            </a:r>
            <a:endParaRPr lang="en-US" sz="1800">
              <a:solidFill>
                <a:srgbClr val="000000"/>
              </a:solidFill>
            </a:endParaRPr>
          </a:p>
          <a:p>
            <a:pPr defTabSz="914400"/>
            <a:r>
              <a:rPr lang="en-US" sz="1800">
                <a:solidFill>
                  <a:srgbClr val="000000"/>
                </a:solidFill>
              </a:rPr>
              <a:t>create directory entry for new file with </a:t>
            </a:r>
            <a:r>
              <a:rPr lang="en-US" sz="1800" i="1">
                <a:solidFill>
                  <a:srgbClr val="000000"/>
                </a:solidFill>
              </a:rPr>
              <a:t>new name</a:t>
            </a:r>
          </a:p>
        </p:txBody>
      </p:sp>
      <p:sp>
        <p:nvSpPr>
          <p:cNvPr id="61446" name="Text Box 57"/>
          <p:cNvSpPr txBox="1">
            <a:spLocks noChangeArrowheads="1"/>
          </p:cNvSpPr>
          <p:nvPr/>
        </p:nvSpPr>
        <p:spPr bwMode="auto">
          <a:xfrm>
            <a:off x="457200" y="1447800"/>
            <a:ext cx="7924800" cy="9239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b="1">
                <a:solidFill>
                  <a:srgbClr val="003367"/>
                </a:solidFill>
                <a:cs typeface="Arial" charset="0"/>
              </a:rPr>
              <a:t>A </a:t>
            </a:r>
            <a:r>
              <a:rPr lang="en-US" sz="1800" b="1">
                <a:solidFill>
                  <a:srgbClr val="651222"/>
                </a:solidFill>
                <a:cs typeface="Arial" charset="0"/>
              </a:rPr>
              <a:t>symbolic or “soft” link</a:t>
            </a:r>
            <a:r>
              <a:rPr lang="en-US" sz="1800" b="1">
                <a:solidFill>
                  <a:srgbClr val="003367"/>
                </a:solidFill>
                <a:cs typeface="Arial" charset="0"/>
              </a:rPr>
              <a:t> is a file whose contents is the pathname of another file.  They are useful to customize the name tree, and also can be confusing and error-prone.</a:t>
            </a:r>
            <a:endParaRPr lang="en-US" sz="1800">
              <a:solidFill>
                <a:srgbClr val="003367"/>
              </a:solidFill>
              <a:cs typeface="Arial" charset="0"/>
            </a:endParaRPr>
          </a:p>
        </p:txBody>
      </p:sp>
      <p:sp>
        <p:nvSpPr>
          <p:cNvPr id="61447" name="Text Box 57"/>
          <p:cNvSpPr txBox="1">
            <a:spLocks noChangeArrowheads="1"/>
          </p:cNvSpPr>
          <p:nvPr/>
        </p:nvSpPr>
        <p:spPr bwMode="auto">
          <a:xfrm>
            <a:off x="762000" y="6096000"/>
            <a:ext cx="4343400" cy="36988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sz="1800">
                <a:solidFill>
                  <a:srgbClr val="003367"/>
                </a:solidFill>
                <a:cs typeface="Arial" charset="0"/>
              </a:rPr>
              <a:t>See command</a:t>
            </a:r>
            <a:r>
              <a:rPr lang="en-US" sz="1800" b="1">
                <a:solidFill>
                  <a:srgbClr val="003367"/>
                </a:solidFill>
                <a:cs typeface="Arial" charset="0"/>
              </a:rPr>
              <a:t> “</a:t>
            </a:r>
            <a:r>
              <a:rPr lang="en-US" altLang="ja-JP" sz="1800" b="1">
                <a:solidFill>
                  <a:srgbClr val="003367"/>
                </a:solidFill>
                <a:cs typeface="Arial" charset="0"/>
              </a:rPr>
              <a:t>ln –s</a:t>
            </a:r>
            <a:r>
              <a:rPr lang="en-US" sz="1800" b="1">
                <a:solidFill>
                  <a:srgbClr val="003367"/>
                </a:solidFill>
                <a:cs typeface="Arial" charset="0"/>
              </a:rPr>
              <a:t>”</a:t>
            </a:r>
            <a:r>
              <a:rPr lang="en-US" altLang="ja-JP" sz="1800" b="1">
                <a:solidFill>
                  <a:srgbClr val="003367"/>
                </a:solidFill>
                <a:cs typeface="Arial" charset="0"/>
              </a:rPr>
              <a:t>.</a:t>
            </a:r>
            <a:endParaRPr lang="en-US" sz="1800">
              <a:solidFill>
                <a:srgbClr val="003367"/>
              </a:solidFill>
              <a:cs typeface="Arial" charset="0"/>
            </a:endParaRPr>
          </a:p>
        </p:txBody>
      </p:sp>
    </p:spTree>
    <p:extLst>
      <p:ext uri="{BB962C8B-B14F-4D97-AF65-F5344CB8AC3E}">
        <p14:creationId xmlns:p14="http://schemas.microsoft.com/office/powerpoint/2010/main" val="3619680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3" name="Picture 2"/>
          <p:cNvPicPr>
            <a:picLocks noChangeAspect="1"/>
          </p:cNvPicPr>
          <p:nvPr/>
        </p:nvPicPr>
        <p:blipFill>
          <a:blip r:embed="rId2"/>
          <a:stretch>
            <a:fillRect/>
          </a:stretch>
        </p:blipFill>
        <p:spPr>
          <a:xfrm>
            <a:off x="101600" y="0"/>
            <a:ext cx="8927024" cy="6858000"/>
          </a:xfrm>
          <a:prstGeom prst="rect">
            <a:avLst/>
          </a:prstGeom>
        </p:spPr>
      </p:pic>
    </p:spTree>
    <p:extLst>
      <p:ext uri="{BB962C8B-B14F-4D97-AF65-F5344CB8AC3E}">
        <p14:creationId xmlns:p14="http://schemas.microsoft.com/office/powerpoint/2010/main" val="22754141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“Try to keep up”</a:t>
            </a:r>
          </a:p>
        </p:txBody>
      </p:sp>
      <p:sp>
        <p:nvSpPr>
          <p:cNvPr id="3" name="Rectangle 2"/>
          <p:cNvSpPr/>
          <p:nvPr/>
        </p:nvSpPr>
        <p:spPr>
          <a:xfrm>
            <a:off x="533400" y="1524000"/>
            <a:ext cx="4572000" cy="4278094"/>
          </a:xfrm>
          <a:prstGeom prst="rect">
            <a:avLst/>
          </a:prstGeom>
        </p:spPr>
        <p:txBody>
          <a:bodyPr>
            <a:spAutoFit/>
          </a:bodyPr>
          <a:lstStyle/>
          <a:p>
            <a:r>
              <a:rPr lang="en-US" sz="1600" dirty="0">
                <a:solidFill>
                  <a:srgbClr val="003367">
                    <a:lumMod val="50000"/>
                  </a:srgbClr>
                </a:solidFill>
              </a:rPr>
              <a:t>chase$ cat &gt;foo</a:t>
            </a:r>
          </a:p>
          <a:p>
            <a:r>
              <a:rPr lang="en-US" sz="1600" dirty="0" err="1">
                <a:solidFill>
                  <a:srgbClr val="003367">
                    <a:lumMod val="50000"/>
                  </a:srgbClr>
                </a:solidFill>
              </a:rPr>
              <a:t>asl;fjasklfjasf</a:t>
            </a:r>
            <a:endParaRPr lang="en-US" sz="1600" dirty="0">
              <a:solidFill>
                <a:srgbClr val="003367">
                  <a:lumMod val="50000"/>
                </a:srgbClr>
              </a:solidFill>
            </a:endParaRPr>
          </a:p>
          <a:p>
            <a:r>
              <a:rPr lang="en-US" sz="1600" dirty="0">
                <a:solidFill>
                  <a:srgbClr val="003367">
                    <a:lumMod val="50000"/>
                  </a:srgbClr>
                </a:solidFill>
              </a:rPr>
              <a:t>chase$ </a:t>
            </a:r>
            <a:r>
              <a:rPr lang="en-US" sz="1600" dirty="0" err="1">
                <a:solidFill>
                  <a:srgbClr val="003367">
                    <a:lumMod val="50000"/>
                  </a:srgbClr>
                </a:solidFill>
              </a:rPr>
              <a:t>ln</a:t>
            </a:r>
            <a:r>
              <a:rPr lang="en-US" sz="1600" dirty="0">
                <a:solidFill>
                  <a:srgbClr val="003367">
                    <a:lumMod val="50000"/>
                  </a:srgbClr>
                </a:solidFill>
              </a:rPr>
              <a:t> foo bar</a:t>
            </a:r>
          </a:p>
          <a:p>
            <a:r>
              <a:rPr lang="en-US" sz="1600" dirty="0">
                <a:solidFill>
                  <a:srgbClr val="003367">
                    <a:lumMod val="50000"/>
                  </a:srgbClr>
                </a:solidFill>
              </a:rPr>
              <a:t>chase$ cat bar</a:t>
            </a:r>
          </a:p>
          <a:p>
            <a:r>
              <a:rPr lang="en-US" sz="1600" dirty="0" err="1">
                <a:solidFill>
                  <a:srgbClr val="003367">
                    <a:lumMod val="50000"/>
                  </a:srgbClr>
                </a:solidFill>
              </a:rPr>
              <a:t>asl;fjasklfjasf</a:t>
            </a:r>
            <a:endParaRPr lang="en-US" sz="1600" dirty="0">
              <a:solidFill>
                <a:srgbClr val="003367">
                  <a:lumMod val="50000"/>
                </a:srgbClr>
              </a:solidFill>
            </a:endParaRPr>
          </a:p>
          <a:p>
            <a:r>
              <a:rPr lang="en-US" sz="1600" dirty="0">
                <a:solidFill>
                  <a:srgbClr val="003367">
                    <a:lumMod val="50000"/>
                  </a:srgbClr>
                </a:solidFill>
              </a:rPr>
              <a:t>chase$ </a:t>
            </a:r>
            <a:r>
              <a:rPr lang="en-US" sz="1600" dirty="0" err="1">
                <a:solidFill>
                  <a:srgbClr val="003367">
                    <a:lumMod val="50000"/>
                  </a:srgbClr>
                </a:solidFill>
              </a:rPr>
              <a:t>ls</a:t>
            </a:r>
            <a:r>
              <a:rPr lang="en-US" sz="1600" dirty="0">
                <a:solidFill>
                  <a:srgbClr val="003367">
                    <a:lumMod val="50000"/>
                  </a:srgbClr>
                </a:solidFill>
              </a:rPr>
              <a:t> -</a:t>
            </a:r>
            <a:r>
              <a:rPr lang="en-US" sz="1600" dirty="0" err="1">
                <a:solidFill>
                  <a:srgbClr val="003367">
                    <a:lumMod val="50000"/>
                  </a:srgbClr>
                </a:solidFill>
              </a:rPr>
              <a:t>i</a:t>
            </a:r>
            <a:r>
              <a:rPr lang="en-US" sz="1600" dirty="0">
                <a:solidFill>
                  <a:srgbClr val="003367">
                    <a:lumMod val="50000"/>
                  </a:srgbClr>
                </a:solidFill>
              </a:rPr>
              <a:t> foo bar</a:t>
            </a:r>
          </a:p>
          <a:p>
            <a:r>
              <a:rPr lang="en-US" sz="1600" dirty="0">
                <a:solidFill>
                  <a:srgbClr val="003367">
                    <a:lumMod val="50000"/>
                  </a:srgbClr>
                </a:solidFill>
              </a:rPr>
              <a:t>9036168 bar	9036168 foo</a:t>
            </a:r>
          </a:p>
          <a:p>
            <a:r>
              <a:rPr lang="en-US" sz="1600" dirty="0">
                <a:solidFill>
                  <a:srgbClr val="003367">
                    <a:lumMod val="50000"/>
                  </a:srgbClr>
                </a:solidFill>
              </a:rPr>
              <a:t>chase$ </a:t>
            </a:r>
            <a:r>
              <a:rPr lang="en-US" sz="1600" dirty="0" err="1">
                <a:solidFill>
                  <a:srgbClr val="003367">
                    <a:lumMod val="50000"/>
                  </a:srgbClr>
                </a:solidFill>
              </a:rPr>
              <a:t>rm</a:t>
            </a:r>
            <a:r>
              <a:rPr lang="en-US" sz="1600" dirty="0">
                <a:solidFill>
                  <a:srgbClr val="003367">
                    <a:lumMod val="50000"/>
                  </a:srgbClr>
                </a:solidFill>
              </a:rPr>
              <a:t> foo</a:t>
            </a:r>
          </a:p>
          <a:p>
            <a:r>
              <a:rPr lang="en-US" sz="1600" dirty="0">
                <a:solidFill>
                  <a:srgbClr val="003367">
                    <a:lumMod val="50000"/>
                  </a:srgbClr>
                </a:solidFill>
              </a:rPr>
              <a:t>chase$ cat bar</a:t>
            </a:r>
          </a:p>
          <a:p>
            <a:r>
              <a:rPr lang="en-US" sz="1600" dirty="0" err="1">
                <a:solidFill>
                  <a:srgbClr val="003367">
                    <a:lumMod val="50000"/>
                  </a:srgbClr>
                </a:solidFill>
              </a:rPr>
              <a:t>asl;fjasklfjasf</a:t>
            </a:r>
            <a:endParaRPr lang="en-US" sz="1600" dirty="0">
              <a:solidFill>
                <a:srgbClr val="003367">
                  <a:lumMod val="50000"/>
                </a:srgbClr>
              </a:solidFill>
            </a:endParaRPr>
          </a:p>
          <a:p>
            <a:r>
              <a:rPr lang="en-US" sz="1600" dirty="0">
                <a:solidFill>
                  <a:srgbClr val="003367">
                    <a:lumMod val="50000"/>
                  </a:srgbClr>
                </a:solidFill>
              </a:rPr>
              <a:t>chase$ cat &gt;foo</a:t>
            </a:r>
          </a:p>
          <a:p>
            <a:r>
              <a:rPr lang="en-US" sz="1600" dirty="0">
                <a:solidFill>
                  <a:srgbClr val="003367">
                    <a:lumMod val="50000"/>
                  </a:srgbClr>
                </a:solidFill>
              </a:rPr>
              <a:t>230984309453245</a:t>
            </a:r>
          </a:p>
          <a:p>
            <a:r>
              <a:rPr lang="en-US" sz="1600" dirty="0">
                <a:solidFill>
                  <a:srgbClr val="003367">
                    <a:lumMod val="50000"/>
                  </a:srgbClr>
                </a:solidFill>
              </a:rPr>
              <a:t>chase$ cat bar</a:t>
            </a:r>
          </a:p>
          <a:p>
            <a:r>
              <a:rPr lang="en-US" sz="1600" dirty="0" err="1">
                <a:solidFill>
                  <a:srgbClr val="003367">
                    <a:lumMod val="50000"/>
                  </a:srgbClr>
                </a:solidFill>
              </a:rPr>
              <a:t>asl;fjasklfjasf</a:t>
            </a:r>
            <a:endParaRPr lang="en-US" sz="1600" dirty="0">
              <a:solidFill>
                <a:srgbClr val="003367">
                  <a:lumMod val="50000"/>
                </a:srgbClr>
              </a:solidFill>
            </a:endParaRPr>
          </a:p>
          <a:p>
            <a:r>
              <a:rPr lang="en-US" sz="1600" dirty="0">
                <a:solidFill>
                  <a:srgbClr val="003367">
                    <a:lumMod val="50000"/>
                  </a:srgbClr>
                </a:solidFill>
              </a:rPr>
              <a:t>chase$ </a:t>
            </a:r>
            <a:r>
              <a:rPr lang="en-US" sz="1600" dirty="0" err="1">
                <a:solidFill>
                  <a:srgbClr val="003367">
                    <a:lumMod val="50000"/>
                  </a:srgbClr>
                </a:solidFill>
              </a:rPr>
              <a:t>ln</a:t>
            </a:r>
            <a:r>
              <a:rPr lang="en-US" sz="1600" dirty="0">
                <a:solidFill>
                  <a:srgbClr val="003367">
                    <a:lumMod val="50000"/>
                  </a:srgbClr>
                </a:solidFill>
              </a:rPr>
              <a:t> -s bar </a:t>
            </a:r>
            <a:r>
              <a:rPr lang="en-US" sz="1600" dirty="0" err="1">
                <a:solidFill>
                  <a:srgbClr val="003367">
                    <a:lumMod val="50000"/>
                  </a:srgbClr>
                </a:solidFill>
              </a:rPr>
              <a:t>sbar</a:t>
            </a:r>
            <a:endParaRPr lang="en-US" sz="1600" dirty="0">
              <a:solidFill>
                <a:srgbClr val="003367">
                  <a:lumMod val="50000"/>
                </a:srgbClr>
              </a:solidFill>
            </a:endParaRPr>
          </a:p>
          <a:p>
            <a:r>
              <a:rPr lang="en-US" sz="1600" dirty="0">
                <a:solidFill>
                  <a:srgbClr val="003367">
                    <a:lumMod val="50000"/>
                  </a:srgbClr>
                </a:solidFill>
              </a:rPr>
              <a:t>chase$ cat </a:t>
            </a:r>
            <a:r>
              <a:rPr lang="en-US" sz="1600" dirty="0" err="1">
                <a:solidFill>
                  <a:srgbClr val="003367">
                    <a:lumMod val="50000"/>
                  </a:srgbClr>
                </a:solidFill>
              </a:rPr>
              <a:t>sbar</a:t>
            </a:r>
            <a:endParaRPr lang="en-US" sz="1600" dirty="0">
              <a:solidFill>
                <a:srgbClr val="003367">
                  <a:lumMod val="50000"/>
                </a:srgbClr>
              </a:solidFill>
            </a:endParaRPr>
          </a:p>
          <a:p>
            <a:r>
              <a:rPr lang="en-US" sz="1600" dirty="0" err="1">
                <a:solidFill>
                  <a:srgbClr val="003367">
                    <a:lumMod val="50000"/>
                  </a:srgbClr>
                </a:solidFill>
              </a:rPr>
              <a:t>asl;fjasklfjasf</a:t>
            </a:r>
            <a:endParaRPr lang="en-US" sz="1600" dirty="0">
              <a:solidFill>
                <a:srgbClr val="003367">
                  <a:lumMod val="50000"/>
                </a:srgbClr>
              </a:solidFill>
            </a:endParaRPr>
          </a:p>
        </p:txBody>
      </p:sp>
      <p:sp>
        <p:nvSpPr>
          <p:cNvPr id="4" name="Rectangle 3"/>
          <p:cNvSpPr/>
          <p:nvPr/>
        </p:nvSpPr>
        <p:spPr>
          <a:xfrm>
            <a:off x="4800600" y="3898880"/>
            <a:ext cx="4572000" cy="3416320"/>
          </a:xfrm>
          <a:prstGeom prst="rect">
            <a:avLst/>
          </a:prstGeom>
        </p:spPr>
        <p:txBody>
          <a:bodyPr>
            <a:spAutoFit/>
          </a:bodyPr>
          <a:lstStyle/>
          <a:p>
            <a:r>
              <a:rPr lang="en-US" sz="1600" dirty="0">
                <a:solidFill>
                  <a:srgbClr val="003367">
                    <a:lumMod val="50000"/>
                  </a:srgbClr>
                </a:solidFill>
              </a:rPr>
              <a:t>chase$ </a:t>
            </a:r>
            <a:r>
              <a:rPr lang="en-US" sz="1600" dirty="0" err="1">
                <a:solidFill>
                  <a:srgbClr val="003367">
                    <a:lumMod val="50000"/>
                  </a:srgbClr>
                </a:solidFill>
              </a:rPr>
              <a:t>rm</a:t>
            </a:r>
            <a:r>
              <a:rPr lang="en-US" sz="1600" dirty="0">
                <a:solidFill>
                  <a:srgbClr val="003367">
                    <a:lumMod val="50000"/>
                  </a:srgbClr>
                </a:solidFill>
              </a:rPr>
              <a:t> -f bar</a:t>
            </a:r>
          </a:p>
          <a:p>
            <a:r>
              <a:rPr lang="en-US" sz="1600" dirty="0">
                <a:solidFill>
                  <a:srgbClr val="003367">
                    <a:lumMod val="50000"/>
                  </a:srgbClr>
                </a:solidFill>
              </a:rPr>
              <a:t>chase$ cat </a:t>
            </a:r>
            <a:r>
              <a:rPr lang="en-US" sz="1600" dirty="0" err="1">
                <a:solidFill>
                  <a:srgbClr val="003367">
                    <a:lumMod val="50000"/>
                  </a:srgbClr>
                </a:solidFill>
              </a:rPr>
              <a:t>sbar</a:t>
            </a:r>
            <a:endParaRPr lang="en-US" sz="1600" dirty="0">
              <a:solidFill>
                <a:srgbClr val="003367">
                  <a:lumMod val="50000"/>
                </a:srgbClr>
              </a:solidFill>
            </a:endParaRPr>
          </a:p>
          <a:p>
            <a:r>
              <a:rPr lang="en-US" sz="1600" dirty="0">
                <a:solidFill>
                  <a:srgbClr val="003367">
                    <a:lumMod val="50000"/>
                  </a:srgbClr>
                </a:solidFill>
              </a:rPr>
              <a:t>cat: </a:t>
            </a:r>
            <a:r>
              <a:rPr lang="en-US" sz="1600" dirty="0" err="1">
                <a:solidFill>
                  <a:srgbClr val="003367">
                    <a:lumMod val="50000"/>
                  </a:srgbClr>
                </a:solidFill>
              </a:rPr>
              <a:t>sbar</a:t>
            </a:r>
            <a:r>
              <a:rPr lang="en-US" sz="1600" dirty="0">
                <a:solidFill>
                  <a:srgbClr val="003367">
                    <a:lumMod val="50000"/>
                  </a:srgbClr>
                </a:solidFill>
              </a:rPr>
              <a:t>: No such file or directory</a:t>
            </a:r>
          </a:p>
          <a:p>
            <a:r>
              <a:rPr lang="en-US" sz="1600" dirty="0">
                <a:solidFill>
                  <a:srgbClr val="003367">
                    <a:lumMod val="50000"/>
                  </a:srgbClr>
                </a:solidFill>
              </a:rPr>
              <a:t>chase$ </a:t>
            </a:r>
            <a:r>
              <a:rPr lang="en-US" sz="1600" dirty="0" err="1">
                <a:solidFill>
                  <a:srgbClr val="003367">
                    <a:lumMod val="50000"/>
                  </a:srgbClr>
                </a:solidFill>
              </a:rPr>
              <a:t>ln</a:t>
            </a:r>
            <a:r>
              <a:rPr lang="en-US" sz="1600" dirty="0">
                <a:solidFill>
                  <a:srgbClr val="003367">
                    <a:lumMod val="50000"/>
                  </a:srgbClr>
                </a:solidFill>
              </a:rPr>
              <a:t> foo bar</a:t>
            </a:r>
          </a:p>
          <a:p>
            <a:r>
              <a:rPr lang="en-US" sz="1600" dirty="0">
                <a:solidFill>
                  <a:srgbClr val="003367">
                    <a:lumMod val="50000"/>
                  </a:srgbClr>
                </a:solidFill>
              </a:rPr>
              <a:t>chase$ cat </a:t>
            </a:r>
            <a:r>
              <a:rPr lang="en-US" sz="1600" dirty="0" err="1">
                <a:solidFill>
                  <a:srgbClr val="003367">
                    <a:lumMod val="50000"/>
                  </a:srgbClr>
                </a:solidFill>
              </a:rPr>
              <a:t>sbar</a:t>
            </a:r>
            <a:endParaRPr lang="en-US" sz="1600" dirty="0">
              <a:solidFill>
                <a:srgbClr val="003367">
                  <a:lumMod val="50000"/>
                </a:srgbClr>
              </a:solidFill>
            </a:endParaRPr>
          </a:p>
          <a:p>
            <a:r>
              <a:rPr lang="en-US" sz="1600" dirty="0">
                <a:solidFill>
                  <a:srgbClr val="003367">
                    <a:lumMod val="50000"/>
                  </a:srgbClr>
                </a:solidFill>
              </a:rPr>
              <a:t>230984309453245</a:t>
            </a:r>
          </a:p>
          <a:p>
            <a:r>
              <a:rPr lang="en-US" sz="1600" dirty="0">
                <a:solidFill>
                  <a:srgbClr val="003367">
                    <a:lumMod val="50000"/>
                  </a:srgbClr>
                </a:solidFill>
              </a:rPr>
              <a:t>chase$ </a:t>
            </a:r>
            <a:r>
              <a:rPr lang="en-US" sz="1600" dirty="0" err="1">
                <a:solidFill>
                  <a:srgbClr val="003367">
                    <a:lumMod val="50000"/>
                  </a:srgbClr>
                </a:solidFill>
              </a:rPr>
              <a:t>rm</a:t>
            </a:r>
            <a:r>
              <a:rPr lang="en-US" sz="1600" dirty="0">
                <a:solidFill>
                  <a:srgbClr val="003367">
                    <a:lumMod val="50000"/>
                  </a:srgbClr>
                </a:solidFill>
              </a:rPr>
              <a:t> -f bar</a:t>
            </a:r>
          </a:p>
          <a:p>
            <a:r>
              <a:rPr lang="en-US" sz="1600" dirty="0">
                <a:solidFill>
                  <a:srgbClr val="003367">
                    <a:lumMod val="50000"/>
                  </a:srgbClr>
                </a:solidFill>
              </a:rPr>
              <a:t>chase$ </a:t>
            </a:r>
            <a:r>
              <a:rPr lang="en-US" sz="1600" dirty="0" err="1">
                <a:solidFill>
                  <a:srgbClr val="003367">
                    <a:lumMod val="50000"/>
                  </a:srgbClr>
                </a:solidFill>
              </a:rPr>
              <a:t>ln</a:t>
            </a:r>
            <a:r>
              <a:rPr lang="en-US" sz="1600" dirty="0">
                <a:solidFill>
                  <a:srgbClr val="003367">
                    <a:lumMod val="50000"/>
                  </a:srgbClr>
                </a:solidFill>
              </a:rPr>
              <a:t> -s </a:t>
            </a:r>
            <a:r>
              <a:rPr lang="en-US" sz="1600" dirty="0" err="1">
                <a:solidFill>
                  <a:srgbClr val="003367">
                    <a:lumMod val="50000"/>
                  </a:srgbClr>
                </a:solidFill>
              </a:rPr>
              <a:t>sbar</a:t>
            </a:r>
            <a:r>
              <a:rPr lang="en-US" sz="1600" dirty="0">
                <a:solidFill>
                  <a:srgbClr val="003367">
                    <a:lumMod val="50000"/>
                  </a:srgbClr>
                </a:solidFill>
              </a:rPr>
              <a:t> bar</a:t>
            </a:r>
          </a:p>
          <a:p>
            <a:r>
              <a:rPr lang="en-US" sz="1600" dirty="0">
                <a:solidFill>
                  <a:srgbClr val="003367">
                    <a:lumMod val="50000"/>
                  </a:srgbClr>
                </a:solidFill>
              </a:rPr>
              <a:t>chase$ cat </a:t>
            </a:r>
            <a:r>
              <a:rPr lang="en-US" sz="1600" dirty="0" err="1">
                <a:solidFill>
                  <a:srgbClr val="003367">
                    <a:lumMod val="50000"/>
                  </a:srgbClr>
                </a:solidFill>
              </a:rPr>
              <a:t>sbar</a:t>
            </a:r>
            <a:endParaRPr lang="en-US" sz="1600" dirty="0">
              <a:solidFill>
                <a:srgbClr val="003367">
                  <a:lumMod val="50000"/>
                </a:srgbClr>
              </a:solidFill>
            </a:endParaRPr>
          </a:p>
          <a:p>
            <a:r>
              <a:rPr lang="en-US" sz="1600" dirty="0">
                <a:solidFill>
                  <a:srgbClr val="003367">
                    <a:lumMod val="50000"/>
                  </a:srgbClr>
                </a:solidFill>
              </a:rPr>
              <a:t>cat: </a:t>
            </a:r>
            <a:r>
              <a:rPr lang="en-US" sz="1600" dirty="0" err="1">
                <a:solidFill>
                  <a:srgbClr val="003367">
                    <a:lumMod val="50000"/>
                  </a:srgbClr>
                </a:solidFill>
              </a:rPr>
              <a:t>sbar</a:t>
            </a:r>
            <a:r>
              <a:rPr lang="en-US" sz="1600" dirty="0">
                <a:solidFill>
                  <a:srgbClr val="003367">
                    <a:lumMod val="50000"/>
                  </a:srgbClr>
                </a:solidFill>
              </a:rPr>
              <a:t>: Too many levels of symbolic links</a:t>
            </a:r>
          </a:p>
          <a:p>
            <a:r>
              <a:rPr lang="en-US" sz="1600" dirty="0">
                <a:solidFill>
                  <a:srgbClr val="003367">
                    <a:lumMod val="50000"/>
                  </a:srgbClr>
                </a:solidFill>
              </a:rPr>
              <a:t>chase$ </a:t>
            </a:r>
          </a:p>
          <a:p>
            <a:endParaRPr lang="en-US" sz="1600" dirty="0">
              <a:solidFill>
                <a:srgbClr val="003367">
                  <a:lumMod val="50000"/>
                </a:srgbClr>
              </a:solidFill>
            </a:endParaRPr>
          </a:p>
          <a:p>
            <a:endParaRPr lang="en-US" dirty="0">
              <a:solidFill>
                <a:prstClr val="white"/>
              </a:solidFill>
            </a:endParaRPr>
          </a:p>
        </p:txBody>
      </p:sp>
      <p:cxnSp>
        <p:nvCxnSpPr>
          <p:cNvPr id="5" name="Straight Connector 292"/>
          <p:cNvCxnSpPr>
            <a:cxnSpLocks noChangeShapeType="1"/>
          </p:cNvCxnSpPr>
          <p:nvPr/>
        </p:nvCxnSpPr>
        <p:spPr bwMode="auto">
          <a:xfrm flipV="1">
            <a:off x="1371600" y="1850886"/>
            <a:ext cx="3810000" cy="1273314"/>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7" name="Straight Connector 292"/>
          <p:cNvCxnSpPr>
            <a:cxnSpLocks noChangeShapeType="1"/>
          </p:cNvCxnSpPr>
          <p:nvPr/>
        </p:nvCxnSpPr>
        <p:spPr bwMode="auto">
          <a:xfrm flipV="1">
            <a:off x="2590800" y="1850886"/>
            <a:ext cx="2590800" cy="1197114"/>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12" name="Rectangle 302"/>
          <p:cNvSpPr>
            <a:spLocks noChangeArrowheads="1"/>
          </p:cNvSpPr>
          <p:nvPr/>
        </p:nvSpPr>
        <p:spPr bwMode="auto">
          <a:xfrm>
            <a:off x="5753100" y="2667000"/>
            <a:ext cx="12573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2000" b="1" dirty="0">
                <a:solidFill>
                  <a:srgbClr val="003367"/>
                </a:solidFill>
              </a:rPr>
              <a:t>dangling </a:t>
            </a:r>
            <a:r>
              <a:rPr lang="en-US" sz="2000" b="1" dirty="0" err="1">
                <a:solidFill>
                  <a:srgbClr val="003367"/>
                </a:solidFill>
              </a:rPr>
              <a:t>symlink</a:t>
            </a:r>
            <a:endParaRPr lang="en-US" sz="2000" b="1" dirty="0">
              <a:solidFill>
                <a:srgbClr val="003367"/>
              </a:solidFill>
            </a:endParaRPr>
          </a:p>
        </p:txBody>
      </p:sp>
      <p:cxnSp>
        <p:nvCxnSpPr>
          <p:cNvPr id="13" name="Straight Connector 292"/>
          <p:cNvCxnSpPr>
            <a:cxnSpLocks noChangeShapeType="1"/>
            <a:endCxn id="12" idx="2"/>
          </p:cNvCxnSpPr>
          <p:nvPr/>
        </p:nvCxnSpPr>
        <p:spPr bwMode="auto">
          <a:xfrm flipH="1" flipV="1">
            <a:off x="6381750" y="3374886"/>
            <a:ext cx="323850" cy="1044716"/>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18" name="Rectangle 302"/>
          <p:cNvSpPr>
            <a:spLocks noChangeArrowheads="1"/>
          </p:cNvSpPr>
          <p:nvPr/>
        </p:nvSpPr>
        <p:spPr bwMode="auto">
          <a:xfrm>
            <a:off x="7429500" y="2667000"/>
            <a:ext cx="12573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2000" b="1" dirty="0" err="1">
                <a:solidFill>
                  <a:srgbClr val="003367"/>
                </a:solidFill>
              </a:rPr>
              <a:t>symlink</a:t>
            </a:r>
            <a:endParaRPr lang="en-US" sz="2000" b="1" dirty="0">
              <a:solidFill>
                <a:srgbClr val="003367"/>
              </a:solidFill>
            </a:endParaRPr>
          </a:p>
          <a:p>
            <a:pPr>
              <a:buClr>
                <a:srgbClr val="000000"/>
              </a:buClr>
              <a:buSzPct val="100000"/>
              <a:buFont typeface="Times New Roman" charset="0"/>
              <a:buNone/>
            </a:pPr>
            <a:r>
              <a:rPr lang="en-US" sz="2000" b="1" dirty="0">
                <a:solidFill>
                  <a:srgbClr val="003367"/>
                </a:solidFill>
              </a:rPr>
              <a:t>cycle</a:t>
            </a:r>
          </a:p>
        </p:txBody>
      </p:sp>
      <p:cxnSp>
        <p:nvCxnSpPr>
          <p:cNvPr id="19" name="Straight Connector 292"/>
          <p:cNvCxnSpPr>
            <a:cxnSpLocks noChangeShapeType="1"/>
            <a:endCxn id="18" idx="2"/>
          </p:cNvCxnSpPr>
          <p:nvPr/>
        </p:nvCxnSpPr>
        <p:spPr bwMode="auto">
          <a:xfrm flipV="1">
            <a:off x="7543800" y="3374886"/>
            <a:ext cx="514350" cy="2797314"/>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22" name="Rectangle 302"/>
          <p:cNvSpPr>
            <a:spLocks noChangeArrowheads="1"/>
          </p:cNvSpPr>
          <p:nvPr/>
        </p:nvSpPr>
        <p:spPr bwMode="auto">
          <a:xfrm>
            <a:off x="5181600" y="1501914"/>
            <a:ext cx="37338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2000" b="1" dirty="0">
                <a:solidFill>
                  <a:srgbClr val="003367"/>
                </a:solidFill>
              </a:rPr>
              <a:t>Same </a:t>
            </a:r>
            <a:r>
              <a:rPr lang="en-US" sz="2000" b="1" dirty="0" err="1">
                <a:solidFill>
                  <a:srgbClr val="003367"/>
                </a:solidFill>
              </a:rPr>
              <a:t>inode</a:t>
            </a:r>
            <a:r>
              <a:rPr lang="en-US" sz="2000" b="1" dirty="0">
                <a:solidFill>
                  <a:srgbClr val="003367"/>
                </a:solidFill>
              </a:rPr>
              <a:t> number: two names, same file, </a:t>
            </a:r>
            <a:r>
              <a:rPr lang="en-US" sz="2000" b="1" dirty="0" err="1">
                <a:solidFill>
                  <a:srgbClr val="003367"/>
                </a:solidFill>
              </a:rPr>
              <a:t>refcount</a:t>
            </a:r>
            <a:r>
              <a:rPr lang="en-US" sz="2000" b="1" dirty="0">
                <a:solidFill>
                  <a:srgbClr val="003367"/>
                </a:solidFill>
              </a:rPr>
              <a:t>=2</a:t>
            </a:r>
          </a:p>
        </p:txBody>
      </p:sp>
      <p:sp>
        <p:nvSpPr>
          <p:cNvPr id="23" name="Rectangle 302"/>
          <p:cNvSpPr>
            <a:spLocks noChangeArrowheads="1"/>
          </p:cNvSpPr>
          <p:nvPr/>
        </p:nvSpPr>
        <p:spPr bwMode="auto">
          <a:xfrm>
            <a:off x="2590800" y="3429000"/>
            <a:ext cx="2133600" cy="70788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2000" b="1" dirty="0">
                <a:solidFill>
                  <a:srgbClr val="003367"/>
                </a:solidFill>
              </a:rPr>
              <a:t>File still exists: </a:t>
            </a:r>
            <a:r>
              <a:rPr lang="en-US" sz="2000" b="1" dirty="0" err="1">
                <a:solidFill>
                  <a:srgbClr val="003367"/>
                </a:solidFill>
              </a:rPr>
              <a:t>refcount</a:t>
            </a:r>
            <a:r>
              <a:rPr lang="en-US" sz="2000" b="1" dirty="0">
                <a:solidFill>
                  <a:srgbClr val="003367"/>
                </a:solidFill>
              </a:rPr>
              <a:t>=1</a:t>
            </a:r>
          </a:p>
        </p:txBody>
      </p:sp>
      <p:cxnSp>
        <p:nvCxnSpPr>
          <p:cNvPr id="24" name="Straight Connector 292"/>
          <p:cNvCxnSpPr>
            <a:cxnSpLocks noChangeShapeType="1"/>
          </p:cNvCxnSpPr>
          <p:nvPr/>
        </p:nvCxnSpPr>
        <p:spPr bwMode="auto">
          <a:xfrm flipV="1">
            <a:off x="1828800" y="3810000"/>
            <a:ext cx="838200" cy="54114"/>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26" name="Rectangle 302"/>
          <p:cNvSpPr>
            <a:spLocks noChangeArrowheads="1"/>
          </p:cNvSpPr>
          <p:nvPr/>
        </p:nvSpPr>
        <p:spPr bwMode="auto">
          <a:xfrm>
            <a:off x="2514600" y="4343400"/>
            <a:ext cx="2133600" cy="101566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2000" b="1" dirty="0">
                <a:solidFill>
                  <a:srgbClr val="003367"/>
                </a:solidFill>
              </a:rPr>
              <a:t>Unchanged: (</a:t>
            </a:r>
            <a:r>
              <a:rPr lang="en-US" sz="1800" b="1" dirty="0">
                <a:solidFill>
                  <a:srgbClr val="003367"/>
                </a:solidFill>
              </a:rPr>
              <a:t>name binds at create time</a:t>
            </a:r>
            <a:r>
              <a:rPr lang="en-US" sz="2000" b="1" dirty="0">
                <a:solidFill>
                  <a:srgbClr val="003367"/>
                </a:solidFill>
              </a:rPr>
              <a:t>)</a:t>
            </a:r>
          </a:p>
        </p:txBody>
      </p:sp>
      <p:cxnSp>
        <p:nvCxnSpPr>
          <p:cNvPr id="27" name="Straight Connector 292"/>
          <p:cNvCxnSpPr>
            <a:cxnSpLocks noChangeShapeType="1"/>
          </p:cNvCxnSpPr>
          <p:nvPr/>
        </p:nvCxnSpPr>
        <p:spPr bwMode="auto">
          <a:xfrm flipV="1">
            <a:off x="1828800" y="4648200"/>
            <a:ext cx="685800" cy="1524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32" name="Rectangle 302"/>
          <p:cNvSpPr>
            <a:spLocks noChangeArrowheads="1"/>
          </p:cNvSpPr>
          <p:nvPr/>
        </p:nvSpPr>
        <p:spPr bwMode="auto">
          <a:xfrm>
            <a:off x="2133600" y="5715000"/>
            <a:ext cx="213360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2000" b="1" dirty="0" err="1">
                <a:solidFill>
                  <a:srgbClr val="003367"/>
                </a:solidFill>
              </a:rPr>
              <a:t>symlink</a:t>
            </a:r>
            <a:endParaRPr lang="en-US" sz="2000" b="1" dirty="0">
              <a:solidFill>
                <a:srgbClr val="003367"/>
              </a:solidFill>
            </a:endParaRPr>
          </a:p>
        </p:txBody>
      </p:sp>
      <p:cxnSp>
        <p:nvCxnSpPr>
          <p:cNvPr id="33" name="Straight Connector 292"/>
          <p:cNvCxnSpPr>
            <a:cxnSpLocks noChangeShapeType="1"/>
          </p:cNvCxnSpPr>
          <p:nvPr/>
        </p:nvCxnSpPr>
        <p:spPr bwMode="auto">
          <a:xfrm>
            <a:off x="2057400" y="5562600"/>
            <a:ext cx="381000" cy="2286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36" name="Straight Connector 292"/>
          <p:cNvCxnSpPr>
            <a:cxnSpLocks noChangeShapeType="1"/>
          </p:cNvCxnSpPr>
          <p:nvPr/>
        </p:nvCxnSpPr>
        <p:spPr bwMode="auto">
          <a:xfrm flipH="1">
            <a:off x="3429000" y="5334000"/>
            <a:ext cx="1371600" cy="9906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39" name="Rectangle 302"/>
          <p:cNvSpPr>
            <a:spLocks noChangeArrowheads="1"/>
          </p:cNvSpPr>
          <p:nvPr/>
        </p:nvSpPr>
        <p:spPr bwMode="auto">
          <a:xfrm>
            <a:off x="457200" y="6172200"/>
            <a:ext cx="3733800" cy="67710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buFont typeface="Times New Roman" charset="0"/>
              <a:buNone/>
            </a:pPr>
            <a:r>
              <a:rPr lang="en-US" sz="2000" b="1" dirty="0" err="1">
                <a:solidFill>
                  <a:srgbClr val="003367"/>
                </a:solidFill>
              </a:rPr>
              <a:t>symlink</a:t>
            </a:r>
            <a:r>
              <a:rPr lang="en-US" sz="2000" b="1" dirty="0">
                <a:solidFill>
                  <a:srgbClr val="003367"/>
                </a:solidFill>
              </a:rPr>
              <a:t> target changed:</a:t>
            </a:r>
          </a:p>
          <a:p>
            <a:pPr>
              <a:buClr>
                <a:srgbClr val="000000"/>
              </a:buClr>
              <a:buSzPct val="100000"/>
              <a:buFont typeface="Times New Roman" charset="0"/>
              <a:buNone/>
            </a:pPr>
            <a:r>
              <a:rPr lang="en-US" sz="1800" b="1" dirty="0">
                <a:solidFill>
                  <a:srgbClr val="003367"/>
                </a:solidFill>
              </a:rPr>
              <a:t>(name binds at resolve time)</a:t>
            </a:r>
          </a:p>
        </p:txBody>
      </p:sp>
    </p:spTree>
    <p:extLst>
      <p:ext uri="{BB962C8B-B14F-4D97-AF65-F5344CB8AC3E}">
        <p14:creationId xmlns:p14="http://schemas.microsoft.com/office/powerpoint/2010/main" val="7506786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205949-BCD3-ED45-911D-8875EAD8280A}"/>
              </a:ext>
            </a:extLst>
          </p:cNvPr>
          <p:cNvSpPr>
            <a:spLocks noGrp="1"/>
          </p:cNvSpPr>
          <p:nvPr>
            <p:ph type="title"/>
          </p:nvPr>
        </p:nvSpPr>
        <p:spPr/>
        <p:txBody>
          <a:bodyPr/>
          <a:lstStyle/>
          <a:p>
            <a:r>
              <a:rPr lang="en-US" sz="3600" dirty="0"/>
              <a:t>File </a:t>
            </a:r>
            <a:r>
              <a:rPr lang="en-US" sz="3600" dirty="0" err="1"/>
              <a:t>syscalls</a:t>
            </a:r>
            <a:r>
              <a:rPr lang="en-US" sz="3600" dirty="0"/>
              <a:t>: open, read, write, close</a:t>
            </a:r>
          </a:p>
        </p:txBody>
      </p:sp>
      <p:sp>
        <p:nvSpPr>
          <p:cNvPr id="3" name="Text Box 3">
            <a:extLst>
              <a:ext uri="{FF2B5EF4-FFF2-40B4-BE49-F238E27FC236}">
                <a16:creationId xmlns:a16="http://schemas.microsoft.com/office/drawing/2014/main" id="{DC2C73B0-6D56-6C45-823D-71D513F75BDF}"/>
              </a:ext>
            </a:extLst>
          </p:cNvPr>
          <p:cNvSpPr txBox="1">
            <a:spLocks noChangeArrowheads="1"/>
          </p:cNvSpPr>
          <p:nvPr/>
        </p:nvSpPr>
        <p:spPr bwMode="auto">
          <a:xfrm>
            <a:off x="788988" y="1849855"/>
            <a:ext cx="5870229" cy="3879011"/>
          </a:xfrm>
          <a:prstGeom prst="rect">
            <a:avLst/>
          </a:prstGeom>
          <a:solidFill>
            <a:srgbClr val="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char </a:t>
            </a:r>
            <a:r>
              <a:rPr lang="en-US" altLang="en-US" sz="2000" dirty="0" err="1">
                <a:latin typeface="Calibri" panose="020F0502020204030204" pitchFamily="34" charset="0"/>
                <a:cs typeface="Calibri" panose="020F0502020204030204" pitchFamily="34" charset="0"/>
              </a:rPr>
              <a:t>buf</a:t>
            </a:r>
            <a:r>
              <a:rPr lang="en-US" altLang="en-US" sz="2000" dirty="0">
                <a:latin typeface="Calibri" panose="020F0502020204030204" pitchFamily="34" charset="0"/>
                <a:cs typeface="Calibri" panose="020F0502020204030204" pitchFamily="34" charset="0"/>
              </a:rPr>
              <a:t>[BUFSIZE];</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int </a:t>
            </a:r>
            <a:r>
              <a:rPr lang="en-US" altLang="en-US" sz="2000" dirty="0" err="1">
                <a:latin typeface="Calibri" panose="020F0502020204030204" pitchFamily="34" charset="0"/>
                <a:cs typeface="Calibri" panose="020F0502020204030204" pitchFamily="34" charset="0"/>
              </a:rPr>
              <a:t>fd</a:t>
            </a:r>
            <a:r>
              <a:rPr lang="en-US" altLang="en-US" sz="2000" dirty="0">
                <a:latin typeface="Calibri" panose="020F0502020204030204" pitchFamily="34" charset="0"/>
                <a:cs typeface="Calibri" panose="020F0502020204030204" pitchFamily="34" charset="0"/>
              </a:rPr>
              <a:t>;</a:t>
            </a:r>
          </a:p>
          <a:p>
            <a:pPr eaLnBrk="1" hangingPunct="1">
              <a:lnSpc>
                <a:spcPct val="80000"/>
              </a:lnSpc>
              <a:spcAft>
                <a:spcPts val="200"/>
              </a:spcAft>
            </a:pPr>
            <a:endParaRPr lang="en-US" altLang="en-US" sz="2000" dirty="0">
              <a:latin typeface="Calibri" panose="020F0502020204030204" pitchFamily="34" charset="0"/>
              <a:cs typeface="Calibri" panose="020F0502020204030204" pitchFamily="34" charset="0"/>
            </a:endParaRP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if ((</a:t>
            </a:r>
            <a:r>
              <a:rPr lang="en-US" altLang="en-US" sz="2000" dirty="0" err="1">
                <a:latin typeface="Calibri" panose="020F0502020204030204" pitchFamily="34" charset="0"/>
                <a:cs typeface="Calibri" panose="020F0502020204030204" pitchFamily="34" charset="0"/>
              </a:rPr>
              <a:t>fd</a:t>
            </a:r>
            <a:r>
              <a:rPr lang="en-US" altLang="en-US" sz="2000" dirty="0">
                <a:latin typeface="Calibri" panose="020F0502020204030204" pitchFamily="34" charset="0"/>
                <a:cs typeface="Calibri" panose="020F0502020204030204" pitchFamily="34" charset="0"/>
              </a:rPr>
              <a:t> = open(“../zot”, O_TRUNC | O_RDWR) == -1) {</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perror</a:t>
            </a:r>
            <a:r>
              <a:rPr lang="en-US" altLang="en-US" sz="2000" dirty="0">
                <a:latin typeface="Calibri" panose="020F0502020204030204" pitchFamily="34" charset="0"/>
                <a:cs typeface="Calibri" panose="020F0502020204030204" pitchFamily="34" charset="0"/>
              </a:rPr>
              <a:t>(“open failed”);</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	exit(1);</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while(read(0, </a:t>
            </a:r>
            <a:r>
              <a:rPr lang="en-US" altLang="en-US" sz="2000" dirty="0" err="1">
                <a:latin typeface="Calibri" panose="020F0502020204030204" pitchFamily="34" charset="0"/>
                <a:cs typeface="Calibri" panose="020F0502020204030204" pitchFamily="34" charset="0"/>
              </a:rPr>
              <a:t>buf</a:t>
            </a:r>
            <a:r>
              <a:rPr lang="en-US" altLang="en-US" sz="2000" dirty="0">
                <a:latin typeface="Calibri" panose="020F0502020204030204" pitchFamily="34" charset="0"/>
                <a:cs typeface="Calibri" panose="020F0502020204030204" pitchFamily="34" charset="0"/>
              </a:rPr>
              <a:t>, BUFSIZE)) {</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	if (write(</a:t>
            </a:r>
            <a:r>
              <a:rPr lang="en-US" altLang="en-US" sz="2000" dirty="0" err="1">
                <a:latin typeface="Calibri" panose="020F0502020204030204" pitchFamily="34" charset="0"/>
                <a:cs typeface="Calibri" panose="020F0502020204030204" pitchFamily="34" charset="0"/>
              </a:rPr>
              <a:t>fd</a:t>
            </a: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buf</a:t>
            </a:r>
            <a:r>
              <a:rPr lang="en-US" altLang="en-US" sz="2000" dirty="0">
                <a:latin typeface="Calibri" panose="020F0502020204030204" pitchFamily="34" charset="0"/>
                <a:cs typeface="Calibri" panose="020F0502020204030204" pitchFamily="34" charset="0"/>
              </a:rPr>
              <a:t>, BUFSIZE) != BUFSIZE) {</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		</a:t>
            </a:r>
            <a:r>
              <a:rPr lang="en-US" altLang="en-US" sz="2000" dirty="0" err="1">
                <a:latin typeface="Calibri" panose="020F0502020204030204" pitchFamily="34" charset="0"/>
                <a:cs typeface="Calibri" panose="020F0502020204030204" pitchFamily="34" charset="0"/>
              </a:rPr>
              <a:t>perror</a:t>
            </a:r>
            <a:r>
              <a:rPr lang="en-US" altLang="en-US" sz="2000" dirty="0">
                <a:latin typeface="Calibri" panose="020F0502020204030204" pitchFamily="34" charset="0"/>
                <a:cs typeface="Calibri" panose="020F0502020204030204" pitchFamily="34" charset="0"/>
              </a:rPr>
              <a:t>(“write failed”);</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		exit(1);</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	}</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a:t>
            </a:r>
          </a:p>
          <a:p>
            <a:pPr eaLnBrk="1" hangingPunct="1">
              <a:lnSpc>
                <a:spcPct val="80000"/>
              </a:lnSpc>
              <a:spcAft>
                <a:spcPts val="200"/>
              </a:spcAft>
            </a:pPr>
            <a:r>
              <a:rPr lang="en-US" altLang="en-US" sz="2000" dirty="0">
                <a:latin typeface="Calibri" panose="020F0502020204030204" pitchFamily="34" charset="0"/>
                <a:cs typeface="Calibri" panose="020F0502020204030204" pitchFamily="34" charset="0"/>
              </a:rPr>
              <a:t>close(</a:t>
            </a:r>
            <a:r>
              <a:rPr lang="en-US" altLang="en-US" sz="2000" dirty="0" err="1">
                <a:latin typeface="Calibri" panose="020F0502020204030204" pitchFamily="34" charset="0"/>
                <a:cs typeface="Calibri" panose="020F0502020204030204" pitchFamily="34" charset="0"/>
              </a:rPr>
              <a:t>fd</a:t>
            </a:r>
            <a:r>
              <a:rPr lang="en-US" altLang="en-US" sz="2000" dirty="0">
                <a:latin typeface="Calibri" panose="020F0502020204030204" pitchFamily="34" charset="0"/>
                <a:cs typeface="Calibri" panose="020F0502020204030204" pitchFamily="34" charset="0"/>
              </a:rPr>
              <a:t>);</a:t>
            </a:r>
          </a:p>
        </p:txBody>
      </p:sp>
      <p:sp>
        <p:nvSpPr>
          <p:cNvPr id="4" name="AutoShape 4">
            <a:extLst>
              <a:ext uri="{FF2B5EF4-FFF2-40B4-BE49-F238E27FC236}">
                <a16:creationId xmlns:a16="http://schemas.microsoft.com/office/drawing/2014/main" id="{8B5BE0FA-0ADC-CE41-B8B8-C78477991B9E}"/>
              </a:ext>
            </a:extLst>
          </p:cNvPr>
          <p:cNvSpPr>
            <a:spLocks/>
          </p:cNvSpPr>
          <p:nvPr/>
        </p:nvSpPr>
        <p:spPr bwMode="auto">
          <a:xfrm>
            <a:off x="5867400" y="1573904"/>
            <a:ext cx="2286000" cy="798680"/>
          </a:xfrm>
          <a:prstGeom prst="borderCallout2">
            <a:avLst>
              <a:gd name="adj1" fmla="val 15685"/>
              <a:gd name="adj2" fmla="val -3333"/>
              <a:gd name="adj3" fmla="val 15685"/>
              <a:gd name="adj4" fmla="val -36736"/>
              <a:gd name="adj5" fmla="val 141829"/>
              <a:gd name="adj6" fmla="val -157153"/>
            </a:avLst>
          </a:prstGeom>
          <a:solidFill>
            <a:srgbClr val="FFFFFF"/>
          </a:solidFill>
          <a:ln w="12700">
            <a:solidFill>
              <a:srgbClr val="800080"/>
            </a:solidFill>
            <a:miter lim="800000"/>
            <a:headEnd type="none" w="sm" len="sm"/>
            <a:tailEnd type="none" w="sm" len="sm"/>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1800" dirty="0"/>
              <a:t>Pathnames may be relative to process </a:t>
            </a:r>
            <a:r>
              <a:rPr lang="en-US" altLang="en-US" sz="1800" b="1" dirty="0"/>
              <a:t>current directory</a:t>
            </a:r>
            <a:r>
              <a:rPr lang="en-US" altLang="en-US" sz="1800" dirty="0"/>
              <a:t>.</a:t>
            </a:r>
            <a:endParaRPr lang="en-US" altLang="en-US" sz="3200" dirty="0"/>
          </a:p>
        </p:txBody>
      </p:sp>
      <p:sp>
        <p:nvSpPr>
          <p:cNvPr id="5" name="AutoShape 5">
            <a:extLst>
              <a:ext uri="{FF2B5EF4-FFF2-40B4-BE49-F238E27FC236}">
                <a16:creationId xmlns:a16="http://schemas.microsoft.com/office/drawing/2014/main" id="{79670751-48E7-DD4D-9DF1-8129E476BCD0}"/>
              </a:ext>
            </a:extLst>
          </p:cNvPr>
          <p:cNvSpPr>
            <a:spLocks/>
          </p:cNvSpPr>
          <p:nvPr/>
        </p:nvSpPr>
        <p:spPr bwMode="auto">
          <a:xfrm>
            <a:off x="6159499" y="5192206"/>
            <a:ext cx="2195513" cy="1034129"/>
          </a:xfrm>
          <a:prstGeom prst="borderCallout2">
            <a:avLst>
              <a:gd name="adj1" fmla="val 17648"/>
              <a:gd name="adj2" fmla="val -3472"/>
              <a:gd name="adj3" fmla="val 17648"/>
              <a:gd name="adj4" fmla="val -15403"/>
              <a:gd name="adj5" fmla="val -95097"/>
              <a:gd name="adj6" fmla="val -58352"/>
            </a:avLst>
          </a:prstGeom>
          <a:solidFill>
            <a:srgbClr val="FFFFFF"/>
          </a:solidFill>
          <a:ln w="12700">
            <a:solidFill>
              <a:srgbClr val="800080"/>
            </a:solidFill>
            <a:miter lim="800000"/>
            <a:headEnd type="none" w="sm" len="sm"/>
            <a:tailEnd type="none" w="sm" len="sm"/>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1800" dirty="0"/>
              <a:t>Process does not specify current file offset: the </a:t>
            </a:r>
            <a:r>
              <a:rPr lang="en-US" altLang="en-US" sz="1800" b="1" dirty="0"/>
              <a:t>system</a:t>
            </a:r>
            <a:r>
              <a:rPr lang="en-US" altLang="en-US" sz="1800" dirty="0"/>
              <a:t> remembers it.</a:t>
            </a:r>
            <a:endParaRPr lang="en-US" altLang="en-US" sz="3200" dirty="0"/>
          </a:p>
        </p:txBody>
      </p:sp>
      <p:sp>
        <p:nvSpPr>
          <p:cNvPr id="9" name="AutoShape 5">
            <a:extLst>
              <a:ext uri="{FF2B5EF4-FFF2-40B4-BE49-F238E27FC236}">
                <a16:creationId xmlns:a16="http://schemas.microsoft.com/office/drawing/2014/main" id="{7799D918-979B-324C-B5E6-F9D6DC52DBAA}"/>
              </a:ext>
            </a:extLst>
          </p:cNvPr>
          <p:cNvSpPr>
            <a:spLocks/>
          </p:cNvSpPr>
          <p:nvPr/>
        </p:nvSpPr>
        <p:spPr bwMode="auto">
          <a:xfrm>
            <a:off x="3365947" y="5537024"/>
            <a:ext cx="2195513" cy="798680"/>
          </a:xfrm>
          <a:prstGeom prst="borderCallout2">
            <a:avLst>
              <a:gd name="adj1" fmla="val 17648"/>
              <a:gd name="adj2" fmla="val -3472"/>
              <a:gd name="adj3" fmla="val 17648"/>
              <a:gd name="adj4" fmla="val -15403"/>
              <a:gd name="adj5" fmla="val -16286"/>
              <a:gd name="adj6" fmla="val -68764"/>
            </a:avLst>
          </a:prstGeom>
          <a:solidFill>
            <a:srgbClr val="FFFFFF"/>
          </a:solidFill>
          <a:ln w="12700">
            <a:solidFill>
              <a:srgbClr val="800080"/>
            </a:solidFill>
            <a:miter lim="800000"/>
            <a:headEnd type="none" w="sm" len="sm"/>
            <a:tailEnd type="none" w="sm" len="sm"/>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lnSpc>
                <a:spcPct val="85000"/>
              </a:lnSpc>
            </a:pPr>
            <a:r>
              <a:rPr lang="en-US" altLang="en-US" sz="1800" dirty="0"/>
              <a:t>Close() to release reference (automatic on exit).  </a:t>
            </a:r>
            <a:endParaRPr lang="en-US" altLang="en-US" sz="3200" dirty="0"/>
          </a:p>
        </p:txBody>
      </p:sp>
    </p:spTree>
    <p:extLst>
      <p:ext uri="{BB962C8B-B14F-4D97-AF65-F5344CB8AC3E}">
        <p14:creationId xmlns:p14="http://schemas.microsoft.com/office/powerpoint/2010/main" val="11882810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Title 3"/>
          <p:cNvSpPr>
            <a:spLocks noGrp="1"/>
          </p:cNvSpPr>
          <p:nvPr>
            <p:ph type="title"/>
          </p:nvPr>
        </p:nvSpPr>
        <p:spPr/>
        <p:txBody>
          <a:bodyPr/>
          <a:lstStyle/>
          <a:p>
            <a:r>
              <a:rPr lang="en-US">
                <a:latin typeface="Arial" charset="0"/>
                <a:ea typeface="ＭＳ Ｐゴシック" charset="0"/>
              </a:rPr>
              <a:t>Files: hierarchical name space</a:t>
            </a:r>
          </a:p>
        </p:txBody>
      </p:sp>
      <p:pic>
        <p:nvPicPr>
          <p:cNvPr id="34818" name="Picture 2"/>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14500" y="1708150"/>
            <a:ext cx="5715000" cy="34417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34819"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4230688"/>
            <a:ext cx="3959225" cy="23876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8" name="Rectangle 7"/>
          <p:cNvSpPr/>
          <p:nvPr/>
        </p:nvSpPr>
        <p:spPr>
          <a:xfrm>
            <a:off x="5791200" y="1446213"/>
            <a:ext cx="4572000" cy="361950"/>
          </a:xfrm>
          <a:prstGeom prst="rect">
            <a:avLst/>
          </a:prstGeom>
        </p:spPr>
        <p:txBody>
          <a:bodyPr>
            <a:spAutoFit/>
          </a:bodyPr>
          <a:lstStyle/>
          <a:p>
            <a:pPr defTabSz="914400" fontAlgn="auto">
              <a:lnSpc>
                <a:spcPct val="85000"/>
              </a:lnSpc>
              <a:spcBef>
                <a:spcPts val="0"/>
              </a:spcBef>
              <a:spcAft>
                <a:spcPts val="0"/>
              </a:spcAft>
              <a:defRPr/>
            </a:pPr>
            <a:r>
              <a:rPr lang="en-US" sz="2000" kern="0" dirty="0">
                <a:solidFill>
                  <a:srgbClr val="0036A6"/>
                </a:solidFill>
              </a:rPr>
              <a:t>root directory</a:t>
            </a:r>
            <a:endParaRPr lang="en-US" sz="3600" kern="0" dirty="0">
              <a:solidFill>
                <a:srgbClr val="0036A6"/>
              </a:solidFill>
            </a:endParaRPr>
          </a:p>
        </p:txBody>
      </p:sp>
      <p:cxnSp>
        <p:nvCxnSpPr>
          <p:cNvPr id="34821" name="Straight Connector 292"/>
          <p:cNvCxnSpPr>
            <a:cxnSpLocks noChangeShapeType="1"/>
          </p:cNvCxnSpPr>
          <p:nvPr/>
        </p:nvCxnSpPr>
        <p:spPr bwMode="auto">
          <a:xfrm flipV="1">
            <a:off x="4495800" y="1695450"/>
            <a:ext cx="1320800" cy="20955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11" name="Rectangle 10"/>
          <p:cNvSpPr/>
          <p:nvPr/>
        </p:nvSpPr>
        <p:spPr>
          <a:xfrm>
            <a:off x="6858000" y="2230438"/>
            <a:ext cx="4572000" cy="361950"/>
          </a:xfrm>
          <a:prstGeom prst="rect">
            <a:avLst/>
          </a:prstGeom>
        </p:spPr>
        <p:txBody>
          <a:bodyPr>
            <a:spAutoFit/>
          </a:bodyPr>
          <a:lstStyle/>
          <a:p>
            <a:pPr defTabSz="914400" fontAlgn="auto">
              <a:lnSpc>
                <a:spcPct val="85000"/>
              </a:lnSpc>
              <a:spcBef>
                <a:spcPts val="0"/>
              </a:spcBef>
              <a:spcAft>
                <a:spcPts val="0"/>
              </a:spcAft>
              <a:defRPr/>
            </a:pPr>
            <a:r>
              <a:rPr lang="en-US" sz="2000" kern="0" dirty="0">
                <a:solidFill>
                  <a:srgbClr val="0036A6"/>
                </a:solidFill>
              </a:rPr>
              <a:t>mount point</a:t>
            </a:r>
            <a:endParaRPr lang="en-US" sz="3600" kern="0" dirty="0">
              <a:solidFill>
                <a:srgbClr val="0036A6"/>
              </a:solidFill>
            </a:endParaRPr>
          </a:p>
        </p:txBody>
      </p:sp>
      <p:cxnSp>
        <p:nvCxnSpPr>
          <p:cNvPr id="34823" name="Straight Connector 292"/>
          <p:cNvCxnSpPr>
            <a:cxnSpLocks noChangeShapeType="1"/>
          </p:cNvCxnSpPr>
          <p:nvPr/>
        </p:nvCxnSpPr>
        <p:spPr bwMode="auto">
          <a:xfrm flipV="1">
            <a:off x="6375400" y="2592388"/>
            <a:ext cx="1054100" cy="588962"/>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14" name="Rectangle 13"/>
          <p:cNvSpPr/>
          <p:nvPr/>
        </p:nvSpPr>
        <p:spPr>
          <a:xfrm>
            <a:off x="3971925" y="5473700"/>
            <a:ext cx="1981200" cy="623888"/>
          </a:xfrm>
          <a:prstGeom prst="rect">
            <a:avLst/>
          </a:prstGeom>
        </p:spPr>
        <p:txBody>
          <a:bodyPr>
            <a:spAutoFit/>
          </a:bodyPr>
          <a:lstStyle/>
          <a:p>
            <a:pPr algn="ctr" defTabSz="914400" fontAlgn="auto">
              <a:lnSpc>
                <a:spcPct val="85000"/>
              </a:lnSpc>
              <a:spcBef>
                <a:spcPts val="0"/>
              </a:spcBef>
              <a:spcAft>
                <a:spcPts val="0"/>
              </a:spcAft>
              <a:defRPr/>
            </a:pPr>
            <a:r>
              <a:rPr lang="en-US" sz="2000" kern="0" dirty="0">
                <a:solidFill>
                  <a:srgbClr val="0036A6"/>
                </a:solidFill>
              </a:rPr>
              <a:t>user home directory</a:t>
            </a:r>
            <a:endParaRPr lang="en-US" sz="3600" kern="0" dirty="0">
              <a:solidFill>
                <a:srgbClr val="0036A6"/>
              </a:solidFill>
            </a:endParaRPr>
          </a:p>
        </p:txBody>
      </p:sp>
      <p:cxnSp>
        <p:nvCxnSpPr>
          <p:cNvPr id="34825" name="Straight Connector 292"/>
          <p:cNvCxnSpPr>
            <a:cxnSpLocks noChangeShapeType="1"/>
          </p:cNvCxnSpPr>
          <p:nvPr/>
        </p:nvCxnSpPr>
        <p:spPr bwMode="auto">
          <a:xfrm>
            <a:off x="4267200" y="4038600"/>
            <a:ext cx="635000" cy="13208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34826" name="Straight Connector 292"/>
          <p:cNvCxnSpPr>
            <a:cxnSpLocks noChangeShapeType="1"/>
          </p:cNvCxnSpPr>
          <p:nvPr/>
        </p:nvCxnSpPr>
        <p:spPr bwMode="auto">
          <a:xfrm flipH="1">
            <a:off x="4902200" y="3886200"/>
            <a:ext cx="355600" cy="14732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21" name="Rectangle 20"/>
          <p:cNvSpPr/>
          <p:nvPr/>
        </p:nvSpPr>
        <p:spPr>
          <a:xfrm>
            <a:off x="6858000" y="5359400"/>
            <a:ext cx="1981200" cy="1146175"/>
          </a:xfrm>
          <a:prstGeom prst="rect">
            <a:avLst/>
          </a:prstGeom>
        </p:spPr>
        <p:txBody>
          <a:bodyPr>
            <a:spAutoFit/>
          </a:bodyPr>
          <a:lstStyle/>
          <a:p>
            <a:pPr algn="ctr" defTabSz="914400" fontAlgn="auto">
              <a:lnSpc>
                <a:spcPct val="85000"/>
              </a:lnSpc>
              <a:spcBef>
                <a:spcPts val="0"/>
              </a:spcBef>
              <a:spcAft>
                <a:spcPts val="0"/>
              </a:spcAft>
              <a:defRPr/>
            </a:pPr>
            <a:r>
              <a:rPr lang="en-US" sz="2000" kern="0" dirty="0">
                <a:solidFill>
                  <a:srgbClr val="0036A6"/>
                </a:solidFill>
              </a:rPr>
              <a:t>external media volume or network storage</a:t>
            </a:r>
            <a:endParaRPr lang="en-US" sz="3600" kern="0" dirty="0">
              <a:solidFill>
                <a:srgbClr val="0036A6"/>
              </a:solidFill>
            </a:endParaRPr>
          </a:p>
        </p:txBody>
      </p:sp>
      <p:cxnSp>
        <p:nvCxnSpPr>
          <p:cNvPr id="34828" name="Straight Connector 292"/>
          <p:cNvCxnSpPr>
            <a:cxnSpLocks noChangeShapeType="1"/>
          </p:cNvCxnSpPr>
          <p:nvPr/>
        </p:nvCxnSpPr>
        <p:spPr bwMode="auto">
          <a:xfrm>
            <a:off x="7086600" y="4724400"/>
            <a:ext cx="914400" cy="6350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34829" name="Straight Connector 292"/>
          <p:cNvCxnSpPr>
            <a:cxnSpLocks noChangeShapeType="1"/>
          </p:cNvCxnSpPr>
          <p:nvPr/>
        </p:nvCxnSpPr>
        <p:spPr bwMode="auto">
          <a:xfrm>
            <a:off x="7239000" y="3962400"/>
            <a:ext cx="762000" cy="13970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28" name="Rectangle 27"/>
          <p:cNvSpPr/>
          <p:nvPr/>
        </p:nvSpPr>
        <p:spPr>
          <a:xfrm>
            <a:off x="469900" y="1911350"/>
            <a:ext cx="2133600" cy="361950"/>
          </a:xfrm>
          <a:prstGeom prst="rect">
            <a:avLst/>
          </a:prstGeom>
        </p:spPr>
        <p:txBody>
          <a:bodyPr>
            <a:spAutoFit/>
          </a:bodyPr>
          <a:lstStyle/>
          <a:p>
            <a:pPr defTabSz="914400" fontAlgn="auto">
              <a:lnSpc>
                <a:spcPct val="85000"/>
              </a:lnSpc>
              <a:spcBef>
                <a:spcPts val="0"/>
              </a:spcBef>
              <a:spcAft>
                <a:spcPts val="0"/>
              </a:spcAft>
              <a:defRPr/>
            </a:pPr>
            <a:r>
              <a:rPr lang="en-US" sz="2000" kern="0" dirty="0">
                <a:solidFill>
                  <a:srgbClr val="0036A6"/>
                </a:solidFill>
              </a:rPr>
              <a:t>applications etc.</a:t>
            </a:r>
            <a:endParaRPr lang="en-US" sz="3600" kern="0" dirty="0">
              <a:solidFill>
                <a:srgbClr val="0036A6"/>
              </a:solidFill>
            </a:endParaRPr>
          </a:p>
        </p:txBody>
      </p:sp>
      <p:cxnSp>
        <p:nvCxnSpPr>
          <p:cNvPr id="34831" name="Straight Connector 292"/>
          <p:cNvCxnSpPr>
            <a:cxnSpLocks noChangeShapeType="1"/>
            <a:endCxn id="28" idx="2"/>
          </p:cNvCxnSpPr>
          <p:nvPr/>
        </p:nvCxnSpPr>
        <p:spPr bwMode="auto">
          <a:xfrm flipH="1" flipV="1">
            <a:off x="1536700" y="2273300"/>
            <a:ext cx="901700" cy="4699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Tree>
    <p:extLst>
      <p:ext uri="{BB962C8B-B14F-4D97-AF65-F5344CB8AC3E}">
        <p14:creationId xmlns:p14="http://schemas.microsoft.com/office/powerpoint/2010/main" val="28669638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BD757D-451C-B14C-9CB3-E9EC88B14679}"/>
              </a:ext>
            </a:extLst>
          </p:cNvPr>
          <p:cNvSpPr>
            <a:spLocks noGrp="1"/>
          </p:cNvSpPr>
          <p:nvPr>
            <p:ph type="title"/>
          </p:nvPr>
        </p:nvSpPr>
        <p:spPr/>
        <p:txBody>
          <a:bodyPr/>
          <a:lstStyle/>
          <a:p>
            <a:r>
              <a:rPr lang="en-US" dirty="0"/>
              <a:t>Unix FS namespace ops</a:t>
            </a:r>
          </a:p>
        </p:txBody>
      </p:sp>
      <p:graphicFrame>
        <p:nvGraphicFramePr>
          <p:cNvPr id="6" name="Table 6">
            <a:extLst>
              <a:ext uri="{FF2B5EF4-FFF2-40B4-BE49-F238E27FC236}">
                <a16:creationId xmlns:a16="http://schemas.microsoft.com/office/drawing/2014/main" id="{E729D9CE-9211-AE47-8701-359269BC8611}"/>
              </a:ext>
            </a:extLst>
          </p:cNvPr>
          <p:cNvGraphicFramePr>
            <a:graphicFrameLocks noGrp="1"/>
          </p:cNvGraphicFramePr>
          <p:nvPr>
            <p:extLst>
              <p:ext uri="{D42A27DB-BD31-4B8C-83A1-F6EECF244321}">
                <p14:modId xmlns:p14="http://schemas.microsoft.com/office/powerpoint/2010/main" val="1569222546"/>
              </p:ext>
            </p:extLst>
          </p:nvPr>
        </p:nvGraphicFramePr>
        <p:xfrm>
          <a:off x="599660" y="1466574"/>
          <a:ext cx="8083965" cy="2595880"/>
        </p:xfrm>
        <a:graphic>
          <a:graphicData uri="http://schemas.openxmlformats.org/drawingml/2006/table">
            <a:tbl>
              <a:tblPr firstRow="1" bandRow="1">
                <a:tableStyleId>{5C22544A-7EE6-4342-B048-85BDC9FD1C3A}</a:tableStyleId>
              </a:tblPr>
              <a:tblGrid>
                <a:gridCol w="1472774">
                  <a:extLst>
                    <a:ext uri="{9D8B030D-6E8A-4147-A177-3AD203B41FA5}">
                      <a16:colId xmlns:a16="http://schemas.microsoft.com/office/drawing/2014/main" val="2316325053"/>
                    </a:ext>
                  </a:extLst>
                </a:gridCol>
                <a:gridCol w="1204995">
                  <a:extLst>
                    <a:ext uri="{9D8B030D-6E8A-4147-A177-3AD203B41FA5}">
                      <a16:colId xmlns:a16="http://schemas.microsoft.com/office/drawing/2014/main" val="2636840284"/>
                    </a:ext>
                  </a:extLst>
                </a:gridCol>
                <a:gridCol w="5406196">
                  <a:extLst>
                    <a:ext uri="{9D8B030D-6E8A-4147-A177-3AD203B41FA5}">
                      <a16:colId xmlns:a16="http://schemas.microsoft.com/office/drawing/2014/main" val="3385926650"/>
                    </a:ext>
                  </a:extLst>
                </a:gridCol>
              </a:tblGrid>
              <a:tr h="370840">
                <a:tc>
                  <a:txBody>
                    <a:bodyPr/>
                    <a:lstStyle/>
                    <a:p>
                      <a:r>
                        <a:rPr lang="en-US" dirty="0"/>
                        <a:t>command</a:t>
                      </a:r>
                    </a:p>
                  </a:txBody>
                  <a:tcPr/>
                </a:tc>
                <a:tc>
                  <a:txBody>
                    <a:bodyPr/>
                    <a:lstStyle/>
                    <a:p>
                      <a:r>
                        <a:rPr lang="en-US" dirty="0" err="1"/>
                        <a:t>syscall</a:t>
                      </a:r>
                      <a:endParaRPr lang="en-US" dirty="0"/>
                    </a:p>
                  </a:txBody>
                  <a:tcPr/>
                </a:tc>
                <a:tc>
                  <a:txBody>
                    <a:bodyPr/>
                    <a:lstStyle/>
                    <a:p>
                      <a:endParaRPr lang="en-US"/>
                    </a:p>
                  </a:txBody>
                  <a:tcPr/>
                </a:tc>
                <a:extLst>
                  <a:ext uri="{0D108BD9-81ED-4DB2-BD59-A6C34878D82A}">
                    <a16:rowId xmlns:a16="http://schemas.microsoft.com/office/drawing/2014/main" val="3112562629"/>
                  </a:ext>
                </a:extLst>
              </a:tr>
              <a:tr h="370840">
                <a:tc>
                  <a:txBody>
                    <a:bodyPr/>
                    <a:lstStyle/>
                    <a:p>
                      <a:r>
                        <a:rPr lang="en-US" dirty="0"/>
                        <a:t>&gt;</a:t>
                      </a:r>
                    </a:p>
                  </a:txBody>
                  <a:tcPr/>
                </a:tc>
                <a:tc>
                  <a:txBody>
                    <a:bodyPr/>
                    <a:lstStyle/>
                    <a:p>
                      <a:r>
                        <a:rPr lang="en-US" dirty="0" err="1"/>
                        <a:t>creat</a:t>
                      </a:r>
                      <a:endParaRPr lang="en-US" dirty="0"/>
                    </a:p>
                  </a:txBody>
                  <a:tcPr/>
                </a:tc>
                <a:tc>
                  <a:txBody>
                    <a:bodyPr/>
                    <a:lstStyle/>
                    <a:p>
                      <a:r>
                        <a:rPr lang="en-US" dirty="0"/>
                        <a:t>Create a regular file node with a link (name).</a:t>
                      </a:r>
                    </a:p>
                  </a:txBody>
                  <a:tcPr/>
                </a:tc>
                <a:extLst>
                  <a:ext uri="{0D108BD9-81ED-4DB2-BD59-A6C34878D82A}">
                    <a16:rowId xmlns:a16="http://schemas.microsoft.com/office/drawing/2014/main" val="149155782"/>
                  </a:ext>
                </a:extLst>
              </a:tr>
              <a:tr h="370840">
                <a:tc>
                  <a:txBody>
                    <a:bodyPr/>
                    <a:lstStyle/>
                    <a:p>
                      <a:r>
                        <a:rPr lang="en-US" dirty="0"/>
                        <a:t>ln</a:t>
                      </a:r>
                    </a:p>
                  </a:txBody>
                  <a:tcPr/>
                </a:tc>
                <a:tc>
                  <a:txBody>
                    <a:bodyPr/>
                    <a:lstStyle/>
                    <a:p>
                      <a:r>
                        <a:rPr lang="en-US" dirty="0"/>
                        <a:t>link</a:t>
                      </a:r>
                    </a:p>
                  </a:txBody>
                  <a:tcPr/>
                </a:tc>
                <a:tc>
                  <a:txBody>
                    <a:bodyPr/>
                    <a:lstStyle/>
                    <a:p>
                      <a:r>
                        <a:rPr lang="en-US" dirty="0"/>
                        <a:t>Create a link (name) for a node.</a:t>
                      </a:r>
                    </a:p>
                  </a:txBody>
                  <a:tcPr/>
                </a:tc>
                <a:extLst>
                  <a:ext uri="{0D108BD9-81ED-4DB2-BD59-A6C34878D82A}">
                    <a16:rowId xmlns:a16="http://schemas.microsoft.com/office/drawing/2014/main" val="2793022873"/>
                  </a:ext>
                </a:extLst>
              </a:tr>
              <a:tr h="370840">
                <a:tc>
                  <a:txBody>
                    <a:bodyPr/>
                    <a:lstStyle/>
                    <a:p>
                      <a:r>
                        <a:rPr lang="en-US" dirty="0"/>
                        <a:t>rm</a:t>
                      </a:r>
                    </a:p>
                  </a:txBody>
                  <a:tcPr/>
                </a:tc>
                <a:tc>
                  <a:txBody>
                    <a:bodyPr/>
                    <a:lstStyle/>
                    <a:p>
                      <a:r>
                        <a:rPr lang="en-US" dirty="0"/>
                        <a:t>unlink</a:t>
                      </a:r>
                    </a:p>
                  </a:txBody>
                  <a:tcPr/>
                </a:tc>
                <a:tc>
                  <a:txBody>
                    <a:bodyPr/>
                    <a:lstStyle/>
                    <a:p>
                      <a:r>
                        <a:rPr lang="en-US" dirty="0"/>
                        <a:t>Remove a link (name).</a:t>
                      </a:r>
                    </a:p>
                  </a:txBody>
                  <a:tcPr/>
                </a:tc>
                <a:extLst>
                  <a:ext uri="{0D108BD9-81ED-4DB2-BD59-A6C34878D82A}">
                    <a16:rowId xmlns:a16="http://schemas.microsoft.com/office/drawing/2014/main" val="3644194827"/>
                  </a:ext>
                </a:extLst>
              </a:tr>
              <a:tr h="370840">
                <a:tc>
                  <a:txBody>
                    <a:bodyPr/>
                    <a:lstStyle/>
                    <a:p>
                      <a:r>
                        <a:rPr lang="en-US" dirty="0" err="1"/>
                        <a:t>mkdir</a:t>
                      </a:r>
                      <a:endParaRPr lang="en-US" dirty="0"/>
                    </a:p>
                  </a:txBody>
                  <a:tcPr/>
                </a:tc>
                <a:tc>
                  <a:txBody>
                    <a:bodyPr/>
                    <a:lstStyle/>
                    <a:p>
                      <a:r>
                        <a:rPr lang="en-US" dirty="0" err="1"/>
                        <a:t>mkdir</a:t>
                      </a:r>
                      <a:endParaRPr lang="en-US" dirty="0"/>
                    </a:p>
                  </a:txBody>
                  <a:tcPr/>
                </a:tc>
                <a:tc>
                  <a:txBody>
                    <a:bodyPr/>
                    <a:lstStyle/>
                    <a:p>
                      <a:r>
                        <a:rPr lang="en-US" dirty="0"/>
                        <a:t>Make a directory node.</a:t>
                      </a:r>
                    </a:p>
                  </a:txBody>
                  <a:tcPr/>
                </a:tc>
                <a:extLst>
                  <a:ext uri="{0D108BD9-81ED-4DB2-BD59-A6C34878D82A}">
                    <a16:rowId xmlns:a16="http://schemas.microsoft.com/office/drawing/2014/main" val="367767022"/>
                  </a:ext>
                </a:extLst>
              </a:tr>
              <a:tr h="370840">
                <a:tc>
                  <a:txBody>
                    <a:bodyPr/>
                    <a:lstStyle/>
                    <a:p>
                      <a:r>
                        <a:rPr lang="en-US" dirty="0" err="1"/>
                        <a:t>rmdir</a:t>
                      </a:r>
                      <a:endParaRPr lang="en-US" dirty="0"/>
                    </a:p>
                  </a:txBody>
                  <a:tcPr/>
                </a:tc>
                <a:tc>
                  <a:txBody>
                    <a:bodyPr/>
                    <a:lstStyle/>
                    <a:p>
                      <a:r>
                        <a:rPr lang="en-US" dirty="0" err="1"/>
                        <a:t>rmdir</a:t>
                      </a:r>
                      <a:endParaRPr lang="en-US" dirty="0"/>
                    </a:p>
                  </a:txBody>
                  <a:tcPr/>
                </a:tc>
                <a:tc>
                  <a:txBody>
                    <a:bodyPr/>
                    <a:lstStyle/>
                    <a:p>
                      <a:r>
                        <a:rPr lang="en-US" dirty="0"/>
                        <a:t>Remove a directory node.</a:t>
                      </a:r>
                    </a:p>
                  </a:txBody>
                  <a:tcPr/>
                </a:tc>
                <a:extLst>
                  <a:ext uri="{0D108BD9-81ED-4DB2-BD59-A6C34878D82A}">
                    <a16:rowId xmlns:a16="http://schemas.microsoft.com/office/drawing/2014/main" val="441205241"/>
                  </a:ext>
                </a:extLst>
              </a:tr>
              <a:tr h="370840">
                <a:tc>
                  <a:txBody>
                    <a:bodyPr/>
                    <a:lstStyle/>
                    <a:p>
                      <a:r>
                        <a:rPr lang="en-US" dirty="0"/>
                        <a:t>mv</a:t>
                      </a:r>
                    </a:p>
                  </a:txBody>
                  <a:tcPr/>
                </a:tc>
                <a:tc>
                  <a:txBody>
                    <a:bodyPr/>
                    <a:lstStyle/>
                    <a:p>
                      <a:r>
                        <a:rPr lang="en-US" dirty="0"/>
                        <a:t>rename</a:t>
                      </a:r>
                    </a:p>
                  </a:txBody>
                  <a:tcPr/>
                </a:tc>
                <a:tc>
                  <a:txBody>
                    <a:bodyPr/>
                    <a:lstStyle/>
                    <a:p>
                      <a:r>
                        <a:rPr lang="en-US" dirty="0"/>
                        <a:t>Rename a link.</a:t>
                      </a:r>
                    </a:p>
                  </a:txBody>
                  <a:tcPr/>
                </a:tc>
                <a:extLst>
                  <a:ext uri="{0D108BD9-81ED-4DB2-BD59-A6C34878D82A}">
                    <a16:rowId xmlns:a16="http://schemas.microsoft.com/office/drawing/2014/main" val="222059988"/>
                  </a:ext>
                </a:extLst>
              </a:tr>
            </a:tbl>
          </a:graphicData>
        </a:graphic>
      </p:graphicFrame>
      <p:pic>
        <p:nvPicPr>
          <p:cNvPr id="7" name="Picture 6">
            <a:extLst>
              <a:ext uri="{FF2B5EF4-FFF2-40B4-BE49-F238E27FC236}">
                <a16:creationId xmlns:a16="http://schemas.microsoft.com/office/drawing/2014/main" id="{119D91BC-1000-C74E-BFBD-3556D6BCB5B3}"/>
              </a:ext>
            </a:extLst>
          </p:cNvPr>
          <p:cNvPicPr>
            <a:picLocks noChangeAspect="1"/>
          </p:cNvPicPr>
          <p:nvPr/>
        </p:nvPicPr>
        <p:blipFill rotWithShape="1">
          <a:blip r:embed="rId2">
            <a:extLst>
              <a:ext uri="{28A0092B-C50C-407E-A947-70E740481C1C}">
                <a14:useLocalDpi xmlns:a14="http://schemas.microsoft.com/office/drawing/2010/main" val="0"/>
              </a:ext>
            </a:extLst>
          </a:blip>
          <a:srcRect r="35217" b="30651"/>
          <a:stretch/>
        </p:blipFill>
        <p:spPr bwMode="auto">
          <a:xfrm>
            <a:off x="599660" y="4198040"/>
            <a:ext cx="3702326" cy="23867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2" name="Rectangle 3">
            <a:extLst>
              <a:ext uri="{FF2B5EF4-FFF2-40B4-BE49-F238E27FC236}">
                <a16:creationId xmlns:a16="http://schemas.microsoft.com/office/drawing/2014/main" id="{2187496D-FF82-4949-9AA2-3A3E730AC00B}"/>
              </a:ext>
            </a:extLst>
          </p:cNvPr>
          <p:cNvSpPr>
            <a:spLocks noChangeArrowheads="1"/>
          </p:cNvSpPr>
          <p:nvPr/>
        </p:nvSpPr>
        <p:spPr bwMode="auto">
          <a:xfrm>
            <a:off x="6138563" y="4453834"/>
            <a:ext cx="751845" cy="3444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23" name="Rectangle 4">
            <a:extLst>
              <a:ext uri="{FF2B5EF4-FFF2-40B4-BE49-F238E27FC236}">
                <a16:creationId xmlns:a16="http://schemas.microsoft.com/office/drawing/2014/main" id="{8885516D-970F-3D43-936F-026FB3C468AD}"/>
              </a:ext>
            </a:extLst>
          </p:cNvPr>
          <p:cNvSpPr>
            <a:spLocks noChangeArrowheads="1"/>
          </p:cNvSpPr>
          <p:nvPr/>
        </p:nvSpPr>
        <p:spPr bwMode="auto">
          <a:xfrm>
            <a:off x="7179579" y="5104408"/>
            <a:ext cx="751845" cy="3444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24" name="Rectangle 5">
            <a:extLst>
              <a:ext uri="{FF2B5EF4-FFF2-40B4-BE49-F238E27FC236}">
                <a16:creationId xmlns:a16="http://schemas.microsoft.com/office/drawing/2014/main" id="{3367E788-F80F-3E42-8D1C-0B2922CC85F6}"/>
              </a:ext>
            </a:extLst>
          </p:cNvPr>
          <p:cNvSpPr>
            <a:spLocks noChangeArrowheads="1"/>
          </p:cNvSpPr>
          <p:nvPr/>
        </p:nvSpPr>
        <p:spPr bwMode="auto">
          <a:xfrm>
            <a:off x="5271049" y="5104408"/>
            <a:ext cx="751845" cy="344421"/>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25" name="Text Box 6">
            <a:extLst>
              <a:ext uri="{FF2B5EF4-FFF2-40B4-BE49-F238E27FC236}">
                <a16:creationId xmlns:a16="http://schemas.microsoft.com/office/drawing/2014/main" id="{4F062561-B11B-6E48-A310-BA9B2FDB4CD0}"/>
              </a:ext>
            </a:extLst>
          </p:cNvPr>
          <p:cNvSpPr txBox="1">
            <a:spLocks noChangeArrowheads="1"/>
          </p:cNvSpPr>
          <p:nvPr/>
        </p:nvSpPr>
        <p:spPr bwMode="auto">
          <a:xfrm>
            <a:off x="6101551" y="4453833"/>
            <a:ext cx="82586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a:t>/home</a:t>
            </a:r>
          </a:p>
        </p:txBody>
      </p:sp>
      <p:sp>
        <p:nvSpPr>
          <p:cNvPr id="26" name="Text Box 7">
            <a:extLst>
              <a:ext uri="{FF2B5EF4-FFF2-40B4-BE49-F238E27FC236}">
                <a16:creationId xmlns:a16="http://schemas.microsoft.com/office/drawing/2014/main" id="{8A6A7C20-E06F-2641-A29F-FE15278D26F7}"/>
              </a:ext>
            </a:extLst>
          </p:cNvPr>
          <p:cNvSpPr txBox="1">
            <a:spLocks noChangeArrowheads="1"/>
          </p:cNvSpPr>
          <p:nvPr/>
        </p:nvSpPr>
        <p:spPr bwMode="auto">
          <a:xfrm>
            <a:off x="5316834" y="5115198"/>
            <a:ext cx="65915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err="1"/>
              <a:t>juliet</a:t>
            </a:r>
            <a:endParaRPr lang="en-US" altLang="en-US" sz="1800" dirty="0"/>
          </a:p>
        </p:txBody>
      </p:sp>
      <p:sp>
        <p:nvSpPr>
          <p:cNvPr id="27" name="Text Box 8">
            <a:extLst>
              <a:ext uri="{FF2B5EF4-FFF2-40B4-BE49-F238E27FC236}">
                <a16:creationId xmlns:a16="http://schemas.microsoft.com/office/drawing/2014/main" id="{D659DDD0-3829-F248-9A87-72C981799B85}"/>
              </a:ext>
            </a:extLst>
          </p:cNvPr>
          <p:cNvSpPr txBox="1">
            <a:spLocks noChangeArrowheads="1"/>
          </p:cNvSpPr>
          <p:nvPr/>
        </p:nvSpPr>
        <p:spPr bwMode="auto">
          <a:xfrm>
            <a:off x="7165730" y="5115198"/>
            <a:ext cx="83869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err="1"/>
              <a:t>romeo</a:t>
            </a:r>
            <a:endParaRPr lang="en-US" altLang="en-US" sz="1800" dirty="0"/>
          </a:p>
        </p:txBody>
      </p:sp>
      <p:sp>
        <p:nvSpPr>
          <p:cNvPr id="28" name="Oval 9">
            <a:extLst>
              <a:ext uri="{FF2B5EF4-FFF2-40B4-BE49-F238E27FC236}">
                <a16:creationId xmlns:a16="http://schemas.microsoft.com/office/drawing/2014/main" id="{CD13E1E7-3935-B044-9F77-44217F6FAA00}"/>
              </a:ext>
            </a:extLst>
          </p:cNvPr>
          <p:cNvSpPr>
            <a:spLocks noChangeArrowheads="1"/>
          </p:cNvSpPr>
          <p:nvPr/>
        </p:nvSpPr>
        <p:spPr bwMode="auto">
          <a:xfrm>
            <a:off x="6138563" y="5992030"/>
            <a:ext cx="809679" cy="535767"/>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endParaRPr lang="en-US" altLang="en-US" sz="1800"/>
          </a:p>
        </p:txBody>
      </p:sp>
      <p:sp>
        <p:nvSpPr>
          <p:cNvPr id="29" name="Line 10">
            <a:extLst>
              <a:ext uri="{FF2B5EF4-FFF2-40B4-BE49-F238E27FC236}">
                <a16:creationId xmlns:a16="http://schemas.microsoft.com/office/drawing/2014/main" id="{EB0DC5EA-83FD-F349-9335-614F32579BB2}"/>
              </a:ext>
            </a:extLst>
          </p:cNvPr>
          <p:cNvSpPr>
            <a:spLocks noChangeShapeType="1"/>
          </p:cNvSpPr>
          <p:nvPr/>
        </p:nvSpPr>
        <p:spPr bwMode="auto">
          <a:xfrm flipH="1">
            <a:off x="5733723" y="4798255"/>
            <a:ext cx="520508" cy="306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0" name="Line 11">
            <a:extLst>
              <a:ext uri="{FF2B5EF4-FFF2-40B4-BE49-F238E27FC236}">
                <a16:creationId xmlns:a16="http://schemas.microsoft.com/office/drawing/2014/main" id="{CD2AF513-06F4-B143-AA50-7F4EC5252874}"/>
              </a:ext>
            </a:extLst>
          </p:cNvPr>
          <p:cNvSpPr>
            <a:spLocks noChangeShapeType="1"/>
          </p:cNvSpPr>
          <p:nvPr/>
        </p:nvSpPr>
        <p:spPr bwMode="auto">
          <a:xfrm>
            <a:off x="6716905" y="4798255"/>
            <a:ext cx="462674" cy="30615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1" name="Line 12">
            <a:extLst>
              <a:ext uri="{FF2B5EF4-FFF2-40B4-BE49-F238E27FC236}">
                <a16:creationId xmlns:a16="http://schemas.microsoft.com/office/drawing/2014/main" id="{9835F96E-2E1C-9D46-B8E7-89FD3ADBFBDA}"/>
              </a:ext>
            </a:extLst>
          </p:cNvPr>
          <p:cNvSpPr>
            <a:spLocks noChangeShapeType="1"/>
          </p:cNvSpPr>
          <p:nvPr/>
        </p:nvSpPr>
        <p:spPr bwMode="auto">
          <a:xfrm>
            <a:off x="5733723" y="5448828"/>
            <a:ext cx="653644" cy="535767"/>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2" name="Line 14">
            <a:extLst>
              <a:ext uri="{FF2B5EF4-FFF2-40B4-BE49-F238E27FC236}">
                <a16:creationId xmlns:a16="http://schemas.microsoft.com/office/drawing/2014/main" id="{0C87E651-F778-8F47-AEA8-13EBE53313C3}"/>
              </a:ext>
            </a:extLst>
          </p:cNvPr>
          <p:cNvSpPr>
            <a:spLocks noChangeShapeType="1"/>
          </p:cNvSpPr>
          <p:nvPr/>
        </p:nvSpPr>
        <p:spPr bwMode="auto">
          <a:xfrm flipH="1">
            <a:off x="6716904" y="5448828"/>
            <a:ext cx="694011" cy="543201"/>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wrap="none" anchor="ctr"/>
          <a:lstStyle/>
          <a:p>
            <a:endParaRPr lang="en-US"/>
          </a:p>
        </p:txBody>
      </p:sp>
      <p:sp>
        <p:nvSpPr>
          <p:cNvPr id="33" name="Text Box 7">
            <a:extLst>
              <a:ext uri="{FF2B5EF4-FFF2-40B4-BE49-F238E27FC236}">
                <a16:creationId xmlns:a16="http://schemas.microsoft.com/office/drawing/2014/main" id="{2E729954-6B51-FC47-A00D-321897500596}"/>
              </a:ext>
            </a:extLst>
          </p:cNvPr>
          <p:cNvSpPr txBox="1">
            <a:spLocks noChangeArrowheads="1"/>
          </p:cNvSpPr>
          <p:nvPr/>
        </p:nvSpPr>
        <p:spPr bwMode="auto">
          <a:xfrm>
            <a:off x="5333322" y="5673998"/>
            <a:ext cx="928459"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err="1"/>
              <a:t>capulet</a:t>
            </a:r>
            <a:endParaRPr lang="en-US" altLang="en-US" sz="1800" dirty="0"/>
          </a:p>
        </p:txBody>
      </p:sp>
      <p:sp>
        <p:nvSpPr>
          <p:cNvPr id="34" name="Text Box 7">
            <a:extLst>
              <a:ext uri="{FF2B5EF4-FFF2-40B4-BE49-F238E27FC236}">
                <a16:creationId xmlns:a16="http://schemas.microsoft.com/office/drawing/2014/main" id="{41B0F720-E6BF-524B-9E23-0B55E1849E2A}"/>
              </a:ext>
            </a:extLst>
          </p:cNvPr>
          <p:cNvSpPr txBox="1">
            <a:spLocks noChangeArrowheads="1"/>
          </p:cNvSpPr>
          <p:nvPr/>
        </p:nvSpPr>
        <p:spPr bwMode="auto">
          <a:xfrm>
            <a:off x="6946773" y="5687252"/>
            <a:ext cx="121058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37931725" indent="-37474525" eaLnBrk="0" hangingPunct="0">
              <a:defRPr sz="2400">
                <a:solidFill>
                  <a:schemeClr val="tx1"/>
                </a:solidFill>
                <a:latin typeface="Arial" panose="020B0604020202020204" pitchFamily="34" charset="0"/>
                <a:ea typeface="ＭＳ Ｐゴシック" panose="020B0600070205080204" pitchFamily="34" charset="-128"/>
              </a:defRPr>
            </a:lvl2pPr>
            <a:lvl3pPr eaLnBrk="0" hangingPunct="0">
              <a:defRPr sz="2400">
                <a:solidFill>
                  <a:schemeClr val="tx1"/>
                </a:solidFill>
                <a:latin typeface="Arial" panose="020B0604020202020204" pitchFamily="34" charset="0"/>
                <a:ea typeface="ＭＳ Ｐゴシック" panose="020B0600070205080204" pitchFamily="34" charset="-128"/>
              </a:defRPr>
            </a:lvl3pPr>
            <a:lvl4pPr eaLnBrk="0" hangingPunct="0">
              <a:defRPr sz="2400">
                <a:solidFill>
                  <a:schemeClr val="tx1"/>
                </a:solidFill>
                <a:latin typeface="Arial" panose="020B0604020202020204" pitchFamily="34" charset="0"/>
                <a:ea typeface="ＭＳ Ｐゴシック" panose="020B0600070205080204" pitchFamily="34" charset="-128"/>
              </a:defRPr>
            </a:lvl4pPr>
            <a:lvl5pPr eaLnBrk="0" hangingPunct="0">
              <a:defRPr sz="2400">
                <a:solidFill>
                  <a:schemeClr val="tx1"/>
                </a:solidFill>
                <a:latin typeface="Arial" panose="020B0604020202020204" pitchFamily="34" charset="0"/>
                <a:ea typeface="ＭＳ Ｐゴシック" panose="020B0600070205080204" pitchFamily="34" charset="-128"/>
              </a:defRPr>
            </a:lvl5pPr>
            <a:lvl6pPr marL="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9144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13716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18288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800" dirty="0" err="1"/>
              <a:t>montague</a:t>
            </a:r>
            <a:endParaRPr lang="en-US" altLang="en-US" sz="1800" dirty="0"/>
          </a:p>
        </p:txBody>
      </p:sp>
      <p:sp>
        <p:nvSpPr>
          <p:cNvPr id="35" name="TextBox 34">
            <a:extLst>
              <a:ext uri="{FF2B5EF4-FFF2-40B4-BE49-F238E27FC236}">
                <a16:creationId xmlns:a16="http://schemas.microsoft.com/office/drawing/2014/main" id="{6AB4223D-0CDB-4B4B-8519-595607DD20AC}"/>
              </a:ext>
            </a:extLst>
          </p:cNvPr>
          <p:cNvSpPr txBox="1"/>
          <p:nvPr/>
        </p:nvSpPr>
        <p:spPr>
          <a:xfrm>
            <a:off x="6331448" y="6055369"/>
            <a:ext cx="415498" cy="369332"/>
          </a:xfrm>
          <a:prstGeom prst="rect">
            <a:avLst/>
          </a:prstGeom>
          <a:noFill/>
        </p:spPr>
        <p:txBody>
          <a:bodyPr wrap="none" rtlCol="0">
            <a:spAutoFit/>
          </a:bodyPr>
          <a:lstStyle/>
          <a:p>
            <a:r>
              <a:rPr lang="en-US" dirty="0"/>
              <a:t>---</a:t>
            </a:r>
          </a:p>
        </p:txBody>
      </p:sp>
    </p:spTree>
    <p:extLst>
      <p:ext uri="{BB962C8B-B14F-4D97-AF65-F5344CB8AC3E}">
        <p14:creationId xmlns:p14="http://schemas.microsoft.com/office/powerpoint/2010/main" val="42770843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Title 1"/>
          <p:cNvSpPr>
            <a:spLocks noGrp="1"/>
          </p:cNvSpPr>
          <p:nvPr>
            <p:ph type="title"/>
          </p:nvPr>
        </p:nvSpPr>
        <p:spPr/>
        <p:txBody>
          <a:bodyPr/>
          <a:lstStyle/>
          <a:p>
            <a:r>
              <a:rPr lang="en-US">
                <a:latin typeface="Arial" charset="0"/>
                <a:ea typeface="ＭＳ Ｐゴシック" charset="0"/>
              </a:rPr>
              <a:t>Names and layers</a:t>
            </a:r>
          </a:p>
        </p:txBody>
      </p:sp>
      <p:sp>
        <p:nvSpPr>
          <p:cNvPr id="50" name="Rectangle 3"/>
          <p:cNvSpPr>
            <a:spLocks noChangeArrowheads="1"/>
          </p:cNvSpPr>
          <p:nvPr/>
        </p:nvSpPr>
        <p:spPr bwMode="auto">
          <a:xfrm>
            <a:off x="3740150" y="2216150"/>
            <a:ext cx="2806700" cy="596900"/>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51" name="Oval 4"/>
          <p:cNvSpPr>
            <a:spLocks noChangeArrowheads="1"/>
          </p:cNvSpPr>
          <p:nvPr/>
        </p:nvSpPr>
        <p:spPr bwMode="auto">
          <a:xfrm>
            <a:off x="2901950" y="1758950"/>
            <a:ext cx="139700" cy="444500"/>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52" name="Line 5"/>
          <p:cNvSpPr>
            <a:spLocks noChangeShapeType="1"/>
          </p:cNvSpPr>
          <p:nvPr/>
        </p:nvSpPr>
        <p:spPr bwMode="auto">
          <a:xfrm flipH="1">
            <a:off x="2438400" y="1752600"/>
            <a:ext cx="533400" cy="2286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53" name="Line 6"/>
          <p:cNvSpPr>
            <a:spLocks noChangeShapeType="1"/>
          </p:cNvSpPr>
          <p:nvPr/>
        </p:nvSpPr>
        <p:spPr bwMode="auto">
          <a:xfrm>
            <a:off x="2438400" y="1981200"/>
            <a:ext cx="533400" cy="228600"/>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54" name="Arc 7"/>
          <p:cNvSpPr>
            <a:spLocks/>
          </p:cNvSpPr>
          <p:nvPr/>
        </p:nvSpPr>
        <p:spPr bwMode="auto">
          <a:xfrm>
            <a:off x="2971800" y="1524000"/>
            <a:ext cx="76200" cy="2286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55" name="Arc 8"/>
          <p:cNvSpPr>
            <a:spLocks/>
          </p:cNvSpPr>
          <p:nvPr/>
        </p:nvSpPr>
        <p:spPr bwMode="auto">
          <a:xfrm>
            <a:off x="2971800" y="2211388"/>
            <a:ext cx="77788" cy="228600"/>
          </a:xfrm>
          <a:custGeom>
            <a:avLst/>
            <a:gdLst>
              <a:gd name="T0" fmla="*/ 0 w 22050"/>
              <a:gd name="T1" fmla="*/ 2147483647 h 21600"/>
              <a:gd name="T2" fmla="*/ 2147483647 w 22050"/>
              <a:gd name="T3" fmla="*/ 2147483647 h 21600"/>
              <a:gd name="T4" fmla="*/ 2147483647 w 22050"/>
              <a:gd name="T5" fmla="*/ 2147483647 h 21600"/>
              <a:gd name="T6" fmla="*/ 0 60000 65536"/>
              <a:gd name="T7" fmla="*/ 0 60000 65536"/>
              <a:gd name="T8" fmla="*/ 0 60000 65536"/>
              <a:gd name="T9" fmla="*/ 0 w 22050"/>
              <a:gd name="T10" fmla="*/ 0 h 21600"/>
              <a:gd name="T11" fmla="*/ 22050 w 22050"/>
              <a:gd name="T12" fmla="*/ 21600 h 21600"/>
            </a:gdLst>
            <a:ahLst/>
            <a:cxnLst>
              <a:cxn ang="T6">
                <a:pos x="T0" y="T1"/>
              </a:cxn>
              <a:cxn ang="T7">
                <a:pos x="T2" y="T3"/>
              </a:cxn>
              <a:cxn ang="T8">
                <a:pos x="T4" y="T5"/>
              </a:cxn>
            </a:cxnLst>
            <a:rect l="T9" t="T10" r="T11" b="T12"/>
            <a:pathLst>
              <a:path w="22050" h="21600" fill="none" extrusionOk="0">
                <a:moveTo>
                  <a:pt x="-1" y="4"/>
                </a:moveTo>
                <a:cubicBezTo>
                  <a:pt x="149" y="1"/>
                  <a:pt x="299" y="-1"/>
                  <a:pt x="450" y="-1"/>
                </a:cubicBezTo>
                <a:cubicBezTo>
                  <a:pt x="12379" y="-1"/>
                  <a:pt x="22050" y="9670"/>
                  <a:pt x="22050" y="21600"/>
                </a:cubicBezTo>
              </a:path>
              <a:path w="22050" h="21600" stroke="0" extrusionOk="0">
                <a:moveTo>
                  <a:pt x="-1" y="4"/>
                </a:moveTo>
                <a:cubicBezTo>
                  <a:pt x="149" y="1"/>
                  <a:pt x="299" y="-1"/>
                  <a:pt x="450" y="-1"/>
                </a:cubicBezTo>
                <a:cubicBezTo>
                  <a:pt x="12379" y="-1"/>
                  <a:pt x="22050" y="9670"/>
                  <a:pt x="22050" y="21600"/>
                </a:cubicBezTo>
                <a:lnTo>
                  <a:pt x="450" y="21600"/>
                </a:lnTo>
                <a:close/>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56" name="Oval 9"/>
          <p:cNvSpPr>
            <a:spLocks noChangeArrowheads="1"/>
          </p:cNvSpPr>
          <p:nvPr/>
        </p:nvSpPr>
        <p:spPr bwMode="auto">
          <a:xfrm>
            <a:off x="2978150" y="1835150"/>
            <a:ext cx="63500" cy="292100"/>
          </a:xfrm>
          <a:prstGeom prst="ellipse">
            <a:avLst/>
          </a:prstGeom>
          <a:solidFill>
            <a:srgbClr val="333399"/>
          </a:solidFill>
          <a:ln w="12700">
            <a:solidFill>
              <a:srgbClr val="000000"/>
            </a:solidFill>
            <a:round/>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57" name="Arc 10"/>
          <p:cNvSpPr>
            <a:spLocks/>
          </p:cNvSpPr>
          <p:nvPr/>
        </p:nvSpPr>
        <p:spPr bwMode="auto">
          <a:xfrm>
            <a:off x="2971800" y="1524000"/>
            <a:ext cx="152400" cy="228600"/>
          </a:xfrm>
          <a:custGeom>
            <a:avLst/>
            <a:gdLst>
              <a:gd name="T0" fmla="*/ 2147483647 w 21600"/>
              <a:gd name="T1" fmla="*/ 0 h 21600"/>
              <a:gd name="T2" fmla="*/ 0 w 21600"/>
              <a:gd name="T3" fmla="*/ 2147483647 h 21600"/>
              <a:gd name="T4" fmla="*/ 0 w 21600"/>
              <a:gd name="T5" fmla="*/ 0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21600" y="0"/>
                </a:moveTo>
                <a:cubicBezTo>
                  <a:pt x="21600" y="11929"/>
                  <a:pt x="11929" y="21599"/>
                  <a:pt x="0" y="21599"/>
                </a:cubicBezTo>
              </a:path>
              <a:path w="21600" h="21600" stroke="0" extrusionOk="0">
                <a:moveTo>
                  <a:pt x="21600" y="0"/>
                </a:moveTo>
                <a:cubicBezTo>
                  <a:pt x="21600" y="11929"/>
                  <a:pt x="11929" y="21599"/>
                  <a:pt x="0" y="21599"/>
                </a:cubicBezTo>
                <a:lnTo>
                  <a:pt x="0" y="0"/>
                </a:lnTo>
                <a:close/>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58" name="Arc 11"/>
          <p:cNvSpPr>
            <a:spLocks/>
          </p:cNvSpPr>
          <p:nvPr/>
        </p:nvSpPr>
        <p:spPr bwMode="auto">
          <a:xfrm>
            <a:off x="2971800" y="2211388"/>
            <a:ext cx="153988" cy="152400"/>
          </a:xfrm>
          <a:custGeom>
            <a:avLst/>
            <a:gdLst>
              <a:gd name="T0" fmla="*/ 0 w 21825"/>
              <a:gd name="T1" fmla="*/ 2147483647 h 21600"/>
              <a:gd name="T2" fmla="*/ 2147483647 w 21825"/>
              <a:gd name="T3" fmla="*/ 2147483647 h 21600"/>
              <a:gd name="T4" fmla="*/ 2147483647 w 21825"/>
              <a:gd name="T5" fmla="*/ 2147483647 h 21600"/>
              <a:gd name="T6" fmla="*/ 0 60000 65536"/>
              <a:gd name="T7" fmla="*/ 0 60000 65536"/>
              <a:gd name="T8" fmla="*/ 0 60000 65536"/>
              <a:gd name="T9" fmla="*/ 0 w 21825"/>
              <a:gd name="T10" fmla="*/ 0 h 21600"/>
              <a:gd name="T11" fmla="*/ 21825 w 21825"/>
              <a:gd name="T12" fmla="*/ 21600 h 21600"/>
            </a:gdLst>
            <a:ahLst/>
            <a:cxnLst>
              <a:cxn ang="T6">
                <a:pos x="T0" y="T1"/>
              </a:cxn>
              <a:cxn ang="T7">
                <a:pos x="T2" y="T3"/>
              </a:cxn>
              <a:cxn ang="T8">
                <a:pos x="T4" y="T5"/>
              </a:cxn>
            </a:cxnLst>
            <a:rect l="T9" t="T10" r="T11" b="T12"/>
            <a:pathLst>
              <a:path w="21825" h="21600" fill="none" extrusionOk="0">
                <a:moveTo>
                  <a:pt x="0" y="1"/>
                </a:moveTo>
                <a:cubicBezTo>
                  <a:pt x="74" y="0"/>
                  <a:pt x="149" y="-1"/>
                  <a:pt x="225" y="-1"/>
                </a:cubicBezTo>
                <a:cubicBezTo>
                  <a:pt x="12154" y="-1"/>
                  <a:pt x="21825" y="9670"/>
                  <a:pt x="21825" y="21600"/>
                </a:cubicBezTo>
              </a:path>
              <a:path w="21825" h="21600" stroke="0" extrusionOk="0">
                <a:moveTo>
                  <a:pt x="0" y="1"/>
                </a:moveTo>
                <a:cubicBezTo>
                  <a:pt x="74" y="0"/>
                  <a:pt x="149" y="-1"/>
                  <a:pt x="225" y="-1"/>
                </a:cubicBezTo>
                <a:cubicBezTo>
                  <a:pt x="12154" y="-1"/>
                  <a:pt x="21825" y="9670"/>
                  <a:pt x="21825" y="21600"/>
                </a:cubicBezTo>
                <a:lnTo>
                  <a:pt x="225" y="21600"/>
                </a:lnTo>
                <a:close/>
              </a:path>
            </a:pathLst>
          </a:custGeom>
          <a:noFill/>
          <a:ln w="12700" cap="rnd">
            <a:solidFill>
              <a:srgbClr val="000000"/>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59" name="Rectangle 12"/>
          <p:cNvSpPr>
            <a:spLocks noChangeArrowheads="1"/>
          </p:cNvSpPr>
          <p:nvPr/>
        </p:nvSpPr>
        <p:spPr bwMode="auto">
          <a:xfrm>
            <a:off x="3641725" y="1736725"/>
            <a:ext cx="26098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rial" charset="0"/>
                <a:ea typeface="ＭＳ Ｐゴシック" charset="0"/>
              </a:rPr>
              <a:t>notes in notebook file</a:t>
            </a:r>
          </a:p>
        </p:txBody>
      </p:sp>
      <p:sp>
        <p:nvSpPr>
          <p:cNvPr id="60" name="Rectangle 13"/>
          <p:cNvSpPr>
            <a:spLocks noChangeArrowheads="1"/>
          </p:cNvSpPr>
          <p:nvPr/>
        </p:nvSpPr>
        <p:spPr bwMode="auto">
          <a:xfrm>
            <a:off x="1447800" y="1665288"/>
            <a:ext cx="750888" cy="7080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rial" charset="0"/>
                <a:ea typeface="ＭＳ Ｐゴシック" charset="0"/>
              </a:rPr>
              <a:t>User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rial" charset="0"/>
                <a:ea typeface="ＭＳ Ｐゴシック" charset="0"/>
              </a:rPr>
              <a:t>view</a:t>
            </a:r>
          </a:p>
        </p:txBody>
      </p:sp>
      <p:sp>
        <p:nvSpPr>
          <p:cNvPr id="61" name="Rectangle 14"/>
          <p:cNvSpPr>
            <a:spLocks noChangeArrowheads="1"/>
          </p:cNvSpPr>
          <p:nvPr/>
        </p:nvSpPr>
        <p:spPr bwMode="auto">
          <a:xfrm>
            <a:off x="4175125" y="2270125"/>
            <a:ext cx="1454150"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latin typeface="Arial" charset="0"/>
                <a:ea typeface="ＭＳ Ｐゴシック" charset="0"/>
              </a:rPr>
              <a:t>Application</a:t>
            </a:r>
          </a:p>
        </p:txBody>
      </p:sp>
      <p:sp>
        <p:nvSpPr>
          <p:cNvPr id="62" name="Rectangle 15"/>
          <p:cNvSpPr>
            <a:spLocks noChangeArrowheads="1"/>
          </p:cNvSpPr>
          <p:nvPr/>
        </p:nvSpPr>
        <p:spPr bwMode="auto">
          <a:xfrm>
            <a:off x="3740150" y="3359150"/>
            <a:ext cx="2806700" cy="596900"/>
          </a:xfrm>
          <a:prstGeom prst="rect">
            <a:avLst/>
          </a:prstGeom>
          <a:solidFill>
            <a:srgbClr val="66FFFF">
              <a:alpha val="50195"/>
            </a:srgbClr>
          </a:solidFill>
          <a:ln w="1270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63" name="Rectangle 16"/>
          <p:cNvSpPr>
            <a:spLocks noChangeArrowheads="1"/>
          </p:cNvSpPr>
          <p:nvPr/>
        </p:nvSpPr>
        <p:spPr bwMode="auto">
          <a:xfrm>
            <a:off x="4327525" y="3413125"/>
            <a:ext cx="1525588"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latin typeface="Arial" charset="0"/>
                <a:ea typeface="ＭＳ Ｐゴシック" charset="0"/>
              </a:rPr>
              <a:t>File System</a:t>
            </a:r>
          </a:p>
        </p:txBody>
      </p:sp>
      <p:sp>
        <p:nvSpPr>
          <p:cNvPr id="64" name="Line 17"/>
          <p:cNvSpPr>
            <a:spLocks noChangeShapeType="1"/>
          </p:cNvSpPr>
          <p:nvPr/>
        </p:nvSpPr>
        <p:spPr bwMode="auto">
          <a:xfrm>
            <a:off x="5029200" y="2819400"/>
            <a:ext cx="0" cy="533400"/>
          </a:xfrm>
          <a:prstGeom prst="line">
            <a:avLst/>
          </a:prstGeom>
          <a:noFill/>
          <a:ln w="50800">
            <a:solidFill>
              <a:srgbClr val="00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65" name="Rectangle 18"/>
          <p:cNvSpPr>
            <a:spLocks noChangeArrowheads="1"/>
          </p:cNvSpPr>
          <p:nvPr/>
        </p:nvSpPr>
        <p:spPr bwMode="auto">
          <a:xfrm>
            <a:off x="5165725" y="2879725"/>
            <a:ext cx="2823765"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err="1">
                <a:ln>
                  <a:noFill/>
                </a:ln>
                <a:solidFill>
                  <a:sysClr val="windowText" lastClr="000000"/>
                </a:solidFill>
                <a:effectLst/>
                <a:uLnTx/>
                <a:uFillTx/>
                <a:latin typeface="Arial" charset="0"/>
                <a:ea typeface="ＭＳ Ｐゴシック" charset="0"/>
              </a:rPr>
              <a:t>notefile</a:t>
            </a:r>
            <a:r>
              <a:rPr kumimoji="0" lang="en-US" sz="2000" b="0" i="0" u="none" strike="noStrike" kern="0" cap="none" spc="0" normalizeH="0" baseline="0" noProof="0" dirty="0">
                <a:ln>
                  <a:noFill/>
                </a:ln>
                <a:solidFill>
                  <a:sysClr val="windowText" lastClr="000000"/>
                </a:solidFill>
                <a:effectLst/>
                <a:uLnTx/>
                <a:uFillTx/>
                <a:latin typeface="Arial" charset="0"/>
                <a:ea typeface="ＭＳ Ｐゴシック" charset="0"/>
              </a:rPr>
              <a:t>: </a:t>
            </a:r>
            <a:r>
              <a:rPr kumimoji="0" lang="en-US" sz="2000" b="0" i="0" u="none" strike="noStrike" kern="0" cap="none" spc="0" normalizeH="0" baseline="0" noProof="0" dirty="0" err="1">
                <a:ln>
                  <a:noFill/>
                </a:ln>
                <a:solidFill>
                  <a:sysClr val="windowText" lastClr="000000"/>
                </a:solidFill>
                <a:effectLst/>
                <a:uLnTx/>
                <a:uFillTx/>
                <a:latin typeface="Arial" charset="0"/>
                <a:ea typeface="ＭＳ Ｐゴシック" charset="0"/>
              </a:rPr>
              <a:t>fd</a:t>
            </a:r>
            <a:r>
              <a:rPr kumimoji="0" lang="en-US" sz="2000" b="0" i="0" u="none" strike="noStrike" kern="0" cap="none" spc="0" normalizeH="0" baseline="0" noProof="0" dirty="0">
                <a:ln>
                  <a:noFill/>
                </a:ln>
                <a:solidFill>
                  <a:sysClr val="windowText" lastClr="000000"/>
                </a:solidFill>
                <a:effectLst/>
                <a:uLnTx/>
                <a:uFillTx/>
                <a:latin typeface="Arial" charset="0"/>
                <a:ea typeface="ＭＳ Ｐゴシック" charset="0"/>
              </a:rPr>
              <a:t>, byte range*</a:t>
            </a:r>
          </a:p>
        </p:txBody>
      </p:sp>
      <p:sp>
        <p:nvSpPr>
          <p:cNvPr id="66" name="Line 19"/>
          <p:cNvSpPr>
            <a:spLocks noChangeShapeType="1"/>
          </p:cNvSpPr>
          <p:nvPr/>
        </p:nvSpPr>
        <p:spPr bwMode="auto">
          <a:xfrm>
            <a:off x="5029200" y="3962400"/>
            <a:ext cx="0" cy="533400"/>
          </a:xfrm>
          <a:prstGeom prst="line">
            <a:avLst/>
          </a:prstGeom>
          <a:noFill/>
          <a:ln w="50800">
            <a:solidFill>
              <a:srgbClr val="000000"/>
            </a:solidFill>
            <a:round/>
            <a:headEnd type="none" w="sm" len="sm"/>
            <a:tailEnd type="stealth" w="med" len="lg"/>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67" name="Rectangle 20"/>
          <p:cNvSpPr>
            <a:spLocks noChangeArrowheads="1"/>
          </p:cNvSpPr>
          <p:nvPr/>
        </p:nvSpPr>
        <p:spPr bwMode="auto">
          <a:xfrm>
            <a:off x="3816350" y="4502150"/>
            <a:ext cx="2806700" cy="596900"/>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68" name="Rectangle 21"/>
          <p:cNvSpPr>
            <a:spLocks noChangeArrowheads="1"/>
          </p:cNvSpPr>
          <p:nvPr/>
        </p:nvSpPr>
        <p:spPr bwMode="auto">
          <a:xfrm>
            <a:off x="4264576" y="4556125"/>
            <a:ext cx="1782539"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rial" charset="0"/>
                <a:ea typeface="ＭＳ Ｐゴシック" charset="0"/>
              </a:rPr>
              <a:t>Block Storage</a:t>
            </a:r>
          </a:p>
        </p:txBody>
      </p:sp>
      <p:sp>
        <p:nvSpPr>
          <p:cNvPr id="69" name="Rectangle 22"/>
          <p:cNvSpPr>
            <a:spLocks noChangeArrowheads="1"/>
          </p:cNvSpPr>
          <p:nvPr/>
        </p:nvSpPr>
        <p:spPr bwMode="auto">
          <a:xfrm>
            <a:off x="5165725" y="3946525"/>
            <a:ext cx="1966885" cy="40075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ysClr val="windowText" lastClr="000000"/>
                </a:solidFill>
                <a:effectLst/>
                <a:uLnTx/>
                <a:uFillTx/>
                <a:latin typeface="Arial" charset="0"/>
                <a:ea typeface="ＭＳ Ｐゴシック" charset="0"/>
              </a:rPr>
              <a:t>volume, block #</a:t>
            </a:r>
          </a:p>
        </p:txBody>
      </p:sp>
      <p:sp>
        <p:nvSpPr>
          <p:cNvPr id="70" name="Rectangle 23"/>
          <p:cNvSpPr>
            <a:spLocks noChangeArrowheads="1"/>
          </p:cNvSpPr>
          <p:nvPr/>
        </p:nvSpPr>
        <p:spPr bwMode="auto">
          <a:xfrm>
            <a:off x="5165725" y="5165725"/>
            <a:ext cx="29051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a:ln>
                  <a:noFill/>
                </a:ln>
                <a:solidFill>
                  <a:sysClr val="windowText" lastClr="000000"/>
                </a:solidFill>
                <a:effectLst/>
                <a:uLnTx/>
                <a:uFillTx/>
                <a:latin typeface="Arial" charset="0"/>
                <a:ea typeface="ＭＳ Ｐゴシック" charset="0"/>
              </a:rPr>
              <a:t>surface, cylinder, sector</a:t>
            </a:r>
          </a:p>
        </p:txBody>
      </p:sp>
      <p:sp>
        <p:nvSpPr>
          <p:cNvPr id="71" name="Arc 24"/>
          <p:cNvSpPr>
            <a:spLocks/>
          </p:cNvSpPr>
          <p:nvPr/>
        </p:nvSpPr>
        <p:spPr bwMode="auto">
          <a:xfrm>
            <a:off x="3810000" y="5105400"/>
            <a:ext cx="1219200" cy="762000"/>
          </a:xfrm>
          <a:custGeom>
            <a:avLst/>
            <a:gdLst>
              <a:gd name="T0" fmla="*/ 2147483647 w 21589"/>
              <a:gd name="T1" fmla="*/ 2147483647 h 21600"/>
              <a:gd name="T2" fmla="*/ 0 w 21589"/>
              <a:gd name="T3" fmla="*/ 2147483647 h 21600"/>
              <a:gd name="T4" fmla="*/ 0 w 21589"/>
              <a:gd name="T5" fmla="*/ 0 h 21600"/>
              <a:gd name="T6" fmla="*/ 0 60000 65536"/>
              <a:gd name="T7" fmla="*/ 0 60000 65536"/>
              <a:gd name="T8" fmla="*/ 0 60000 65536"/>
              <a:gd name="T9" fmla="*/ 0 w 21589"/>
              <a:gd name="T10" fmla="*/ 0 h 21600"/>
              <a:gd name="T11" fmla="*/ 21589 w 21589"/>
              <a:gd name="T12" fmla="*/ 21600 h 21600"/>
            </a:gdLst>
            <a:ahLst/>
            <a:cxnLst>
              <a:cxn ang="T6">
                <a:pos x="T0" y="T1"/>
              </a:cxn>
              <a:cxn ang="T7">
                <a:pos x="T2" y="T3"/>
              </a:cxn>
              <a:cxn ang="T8">
                <a:pos x="T4" y="T5"/>
              </a:cxn>
            </a:cxnLst>
            <a:rect l="T9" t="T10" r="T11" b="T12"/>
            <a:pathLst>
              <a:path w="21589" h="21600" fill="none" extrusionOk="0">
                <a:moveTo>
                  <a:pt x="21589" y="676"/>
                </a:moveTo>
                <a:cubicBezTo>
                  <a:pt x="21224" y="12336"/>
                  <a:pt x="11666" y="21600"/>
                  <a:pt x="-1" y="21600"/>
                </a:cubicBezTo>
              </a:path>
              <a:path w="21589" h="21600" stroke="0" extrusionOk="0">
                <a:moveTo>
                  <a:pt x="21589" y="676"/>
                </a:moveTo>
                <a:cubicBezTo>
                  <a:pt x="21224" y="12336"/>
                  <a:pt x="11666" y="21600"/>
                  <a:pt x="-1" y="21600"/>
                </a:cubicBezTo>
                <a:lnTo>
                  <a:pt x="0" y="0"/>
                </a:lnTo>
                <a:close/>
              </a:path>
            </a:pathLst>
          </a:custGeom>
          <a:noFill/>
          <a:ln w="50800" cap="rnd">
            <a:solidFill>
              <a:srgbClr val="000000"/>
            </a:solidFill>
            <a:round/>
            <a:headEnd type="none" w="sm" len="sm"/>
            <a:tailEnd type="stealth" w="med" len="lg"/>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grpSp>
        <p:nvGrpSpPr>
          <p:cNvPr id="48152" name="Group 25"/>
          <p:cNvGrpSpPr>
            <a:grpSpLocks/>
          </p:cNvGrpSpPr>
          <p:nvPr/>
        </p:nvGrpSpPr>
        <p:grpSpPr bwMode="auto">
          <a:xfrm>
            <a:off x="533400" y="4725988"/>
            <a:ext cx="3090863" cy="1668462"/>
            <a:chOff x="336" y="2977"/>
            <a:chExt cx="1947" cy="1051"/>
          </a:xfrm>
        </p:grpSpPr>
        <p:sp>
          <p:nvSpPr>
            <p:cNvPr id="73" name="Oval 26"/>
            <p:cNvSpPr>
              <a:spLocks noChangeArrowheads="1"/>
            </p:cNvSpPr>
            <p:nvPr/>
          </p:nvSpPr>
          <p:spPr bwMode="auto">
            <a:xfrm>
              <a:off x="340" y="3124"/>
              <a:ext cx="1768" cy="904"/>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grpSp>
          <p:nvGrpSpPr>
            <p:cNvPr id="48167" name="Group 27"/>
            <p:cNvGrpSpPr>
              <a:grpSpLocks/>
            </p:cNvGrpSpPr>
            <p:nvPr/>
          </p:nvGrpSpPr>
          <p:grpSpPr bwMode="auto">
            <a:xfrm>
              <a:off x="455" y="3220"/>
              <a:ext cx="1514" cy="670"/>
              <a:chOff x="455" y="3220"/>
              <a:chExt cx="1514" cy="670"/>
            </a:xfrm>
          </p:grpSpPr>
          <p:sp>
            <p:nvSpPr>
              <p:cNvPr id="81" name="Oval 28"/>
              <p:cNvSpPr>
                <a:spLocks noChangeArrowheads="1"/>
              </p:cNvSpPr>
              <p:nvPr/>
            </p:nvSpPr>
            <p:spPr bwMode="auto">
              <a:xfrm>
                <a:off x="455" y="3220"/>
                <a:ext cx="1514" cy="670"/>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82" name="Oval 29"/>
              <p:cNvSpPr>
                <a:spLocks noChangeArrowheads="1"/>
              </p:cNvSpPr>
              <p:nvPr/>
            </p:nvSpPr>
            <p:spPr bwMode="auto">
              <a:xfrm>
                <a:off x="605" y="3316"/>
                <a:ext cx="1213" cy="446"/>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83" name="Oval 30"/>
              <p:cNvSpPr>
                <a:spLocks noChangeArrowheads="1"/>
              </p:cNvSpPr>
              <p:nvPr/>
            </p:nvSpPr>
            <p:spPr bwMode="auto">
              <a:xfrm>
                <a:off x="766" y="3412"/>
                <a:ext cx="913" cy="232"/>
              </a:xfrm>
              <a:prstGeom prst="ellipse">
                <a:avLst/>
              </a:prstGeom>
              <a:noFill/>
              <a:ln w="12700">
                <a:solidFill>
                  <a:srgbClr val="000000"/>
                </a:solidFill>
                <a:round/>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grpSp>
        <p:sp>
          <p:nvSpPr>
            <p:cNvPr id="75" name="Line 31"/>
            <p:cNvSpPr>
              <a:spLocks noChangeShapeType="1"/>
            </p:cNvSpPr>
            <p:nvPr/>
          </p:nvSpPr>
          <p:spPr bwMode="auto">
            <a:xfrm>
              <a:off x="1822" y="3386"/>
              <a:ext cx="461" cy="0"/>
            </a:xfrm>
            <a:prstGeom prst="line">
              <a:avLst/>
            </a:prstGeom>
            <a:noFill/>
            <a:ln w="508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76" name="Line 32"/>
            <p:cNvSpPr>
              <a:spLocks noChangeShapeType="1"/>
            </p:cNvSpPr>
            <p:nvPr/>
          </p:nvSpPr>
          <p:spPr bwMode="auto">
            <a:xfrm flipH="1" flipV="1">
              <a:off x="336" y="3504"/>
              <a:ext cx="864" cy="48"/>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77" name="Line 33"/>
            <p:cNvSpPr>
              <a:spLocks noChangeShapeType="1"/>
            </p:cNvSpPr>
            <p:nvPr/>
          </p:nvSpPr>
          <p:spPr bwMode="auto">
            <a:xfrm flipH="1" flipV="1">
              <a:off x="912" y="3120"/>
              <a:ext cx="288" cy="432"/>
            </a:xfrm>
            <a:prstGeom prst="line">
              <a:avLst/>
            </a:prstGeom>
            <a:noFill/>
            <a:ln w="12700">
              <a:solidFill>
                <a:srgbClr val="000000"/>
              </a:solidFill>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78" name="Arc 34"/>
            <p:cNvSpPr>
              <a:spLocks/>
            </p:cNvSpPr>
            <p:nvPr/>
          </p:nvSpPr>
          <p:spPr bwMode="auto">
            <a:xfrm>
              <a:off x="1391" y="2977"/>
              <a:ext cx="625" cy="288"/>
            </a:xfrm>
            <a:custGeom>
              <a:avLst/>
              <a:gdLst>
                <a:gd name="T0" fmla="*/ 0 w 21635"/>
                <a:gd name="T1" fmla="*/ 0 h 21600"/>
                <a:gd name="T2" fmla="*/ 0 w 21635"/>
                <a:gd name="T3" fmla="*/ 0 h 21600"/>
                <a:gd name="T4" fmla="*/ 0 w 21635"/>
                <a:gd name="T5" fmla="*/ 0 h 21600"/>
                <a:gd name="T6" fmla="*/ 0 60000 65536"/>
                <a:gd name="T7" fmla="*/ 0 60000 65536"/>
                <a:gd name="T8" fmla="*/ 0 60000 65536"/>
                <a:gd name="T9" fmla="*/ 0 w 21635"/>
                <a:gd name="T10" fmla="*/ 0 h 21600"/>
                <a:gd name="T11" fmla="*/ 21635 w 21635"/>
                <a:gd name="T12" fmla="*/ 21600 h 21600"/>
              </a:gdLst>
              <a:ahLst/>
              <a:cxnLst>
                <a:cxn ang="T6">
                  <a:pos x="T0" y="T1"/>
                </a:cxn>
                <a:cxn ang="T7">
                  <a:pos x="T2" y="T3"/>
                </a:cxn>
                <a:cxn ang="T8">
                  <a:pos x="T4" y="T5"/>
                </a:cxn>
              </a:cxnLst>
              <a:rect l="T9" t="T10" r="T11" b="T12"/>
              <a:pathLst>
                <a:path w="21635" h="21600" fill="none" extrusionOk="0">
                  <a:moveTo>
                    <a:pt x="0" y="0"/>
                  </a:moveTo>
                  <a:cubicBezTo>
                    <a:pt x="11" y="0"/>
                    <a:pt x="23" y="-1"/>
                    <a:pt x="35" y="-1"/>
                  </a:cubicBezTo>
                  <a:cubicBezTo>
                    <a:pt x="11964" y="-1"/>
                    <a:pt x="21635" y="9670"/>
                    <a:pt x="21635" y="21600"/>
                  </a:cubicBezTo>
                </a:path>
                <a:path w="21635" h="21600" stroke="0" extrusionOk="0">
                  <a:moveTo>
                    <a:pt x="0" y="0"/>
                  </a:moveTo>
                  <a:cubicBezTo>
                    <a:pt x="11" y="0"/>
                    <a:pt x="23" y="-1"/>
                    <a:pt x="35" y="-1"/>
                  </a:cubicBezTo>
                  <a:cubicBezTo>
                    <a:pt x="11964" y="-1"/>
                    <a:pt x="21635" y="9670"/>
                    <a:pt x="21635" y="21600"/>
                  </a:cubicBezTo>
                  <a:lnTo>
                    <a:pt x="35" y="21600"/>
                  </a:lnTo>
                  <a:close/>
                </a:path>
              </a:pathLst>
            </a:custGeom>
            <a:noFill/>
            <a:ln w="12700" cap="rnd">
              <a:solidFill>
                <a:srgbClr val="000000"/>
              </a:solidFill>
              <a:round/>
              <a:headEnd type="none" w="sm" len="sm"/>
              <a:tailEnd type="stealth" w="med" len="me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79" name="Arc 35"/>
            <p:cNvSpPr>
              <a:spLocks/>
            </p:cNvSpPr>
            <p:nvPr/>
          </p:nvSpPr>
          <p:spPr bwMode="auto">
            <a:xfrm>
              <a:off x="630" y="3314"/>
              <a:ext cx="457" cy="239"/>
            </a:xfrm>
            <a:custGeom>
              <a:avLst/>
              <a:gdLst>
                <a:gd name="T0" fmla="*/ 0 w 21383"/>
                <a:gd name="T1" fmla="*/ 0 h 21479"/>
                <a:gd name="T2" fmla="*/ 0 w 21383"/>
                <a:gd name="T3" fmla="*/ 0 h 21479"/>
                <a:gd name="T4" fmla="*/ 0 w 21383"/>
                <a:gd name="T5" fmla="*/ 0 h 21479"/>
                <a:gd name="T6" fmla="*/ 0 60000 65536"/>
                <a:gd name="T7" fmla="*/ 0 60000 65536"/>
                <a:gd name="T8" fmla="*/ 0 60000 65536"/>
                <a:gd name="T9" fmla="*/ 0 w 21383"/>
                <a:gd name="T10" fmla="*/ 0 h 21479"/>
                <a:gd name="T11" fmla="*/ 21383 w 21383"/>
                <a:gd name="T12" fmla="*/ 21479 h 21479"/>
              </a:gdLst>
              <a:ahLst/>
              <a:cxnLst>
                <a:cxn ang="T6">
                  <a:pos x="T0" y="T1"/>
                </a:cxn>
                <a:cxn ang="T7">
                  <a:pos x="T2" y="T3"/>
                </a:cxn>
                <a:cxn ang="T8">
                  <a:pos x="T4" y="T5"/>
                </a:cxn>
              </a:cxnLst>
              <a:rect l="T9" t="T10" r="T11" b="T12"/>
              <a:pathLst>
                <a:path w="21383" h="21479" fill="none" extrusionOk="0">
                  <a:moveTo>
                    <a:pt x="0" y="18423"/>
                  </a:moveTo>
                  <a:cubicBezTo>
                    <a:pt x="1399" y="8635"/>
                    <a:pt x="9264" y="1047"/>
                    <a:pt x="19095" y="0"/>
                  </a:cubicBezTo>
                </a:path>
                <a:path w="21383" h="21479" stroke="0" extrusionOk="0">
                  <a:moveTo>
                    <a:pt x="0" y="18423"/>
                  </a:moveTo>
                  <a:cubicBezTo>
                    <a:pt x="1399" y="8635"/>
                    <a:pt x="9264" y="1047"/>
                    <a:pt x="19095" y="0"/>
                  </a:cubicBezTo>
                  <a:lnTo>
                    <a:pt x="21383" y="21479"/>
                  </a:lnTo>
                  <a:close/>
                </a:path>
              </a:pathLst>
            </a:custGeom>
            <a:noFill/>
            <a:ln w="50800" cap="rnd">
              <a:solidFill>
                <a:srgbClr val="FF0033"/>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80" name="AutoShape 36"/>
            <p:cNvSpPr>
              <a:spLocks noChangeArrowheads="1"/>
            </p:cNvSpPr>
            <p:nvPr/>
          </p:nvSpPr>
          <p:spPr bwMode="auto">
            <a:xfrm rot="10740000">
              <a:off x="1780" y="3364"/>
              <a:ext cx="136" cy="184"/>
            </a:xfrm>
            <a:prstGeom prst="triangle">
              <a:avLst>
                <a:gd name="adj" fmla="val 49995"/>
              </a:avLst>
            </a:prstGeom>
            <a:solidFill>
              <a:srgbClr val="000000"/>
            </a:solidFill>
            <a:ln w="1270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grpSp>
      <p:sp>
        <p:nvSpPr>
          <p:cNvPr id="84" name="Rectangle 37"/>
          <p:cNvSpPr>
            <a:spLocks noChangeArrowheads="1"/>
          </p:cNvSpPr>
          <p:nvPr/>
        </p:nvSpPr>
        <p:spPr bwMode="auto">
          <a:xfrm>
            <a:off x="768350" y="2978150"/>
            <a:ext cx="2806700" cy="292100"/>
          </a:xfrm>
          <a:prstGeom prst="rect">
            <a:avLst/>
          </a:prstGeom>
          <a:noFill/>
          <a:ln w="12700">
            <a:solidFill>
              <a:srgbClr val="000000"/>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85" name="Rectangle 38"/>
          <p:cNvSpPr>
            <a:spLocks noChangeArrowheads="1"/>
          </p:cNvSpPr>
          <p:nvPr/>
        </p:nvSpPr>
        <p:spPr bwMode="auto">
          <a:xfrm>
            <a:off x="1758950" y="2978150"/>
            <a:ext cx="749300" cy="292100"/>
          </a:xfrm>
          <a:prstGeom prst="rect">
            <a:avLst/>
          </a:prstGeom>
          <a:solidFill>
            <a:srgbClr val="333399"/>
          </a:solidFill>
          <a:ln w="1270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86" name="Rectangle 39"/>
          <p:cNvSpPr>
            <a:spLocks noChangeArrowheads="1"/>
          </p:cNvSpPr>
          <p:nvPr/>
        </p:nvSpPr>
        <p:spPr bwMode="auto">
          <a:xfrm>
            <a:off x="768350" y="3968750"/>
            <a:ext cx="2120900" cy="292100"/>
          </a:xfrm>
          <a:prstGeom prst="rect">
            <a:avLst/>
          </a:prstGeom>
          <a:solidFill>
            <a:srgbClr val="FF0033"/>
          </a:solidFill>
          <a:ln w="1270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87" name="Rectangle 40"/>
          <p:cNvSpPr>
            <a:spLocks noChangeArrowheads="1"/>
          </p:cNvSpPr>
          <p:nvPr/>
        </p:nvSpPr>
        <p:spPr bwMode="auto">
          <a:xfrm>
            <a:off x="1758950" y="3968750"/>
            <a:ext cx="749300" cy="292100"/>
          </a:xfrm>
          <a:prstGeom prst="rect">
            <a:avLst/>
          </a:prstGeom>
          <a:solidFill>
            <a:srgbClr val="333399"/>
          </a:solidFill>
          <a:ln w="12700">
            <a:solidFill>
              <a:srgbClr val="000000"/>
            </a:solidFill>
            <a:miter lim="800000"/>
            <a:headEnd/>
            <a:tailEnd/>
          </a:ln>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88" name="Line 41"/>
          <p:cNvSpPr>
            <a:spLocks noChangeShapeType="1"/>
          </p:cNvSpPr>
          <p:nvPr/>
        </p:nvSpPr>
        <p:spPr bwMode="auto">
          <a:xfrm>
            <a:off x="1752600" y="3276600"/>
            <a:ext cx="0" cy="60960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89" name="Line 42"/>
          <p:cNvSpPr>
            <a:spLocks noChangeShapeType="1"/>
          </p:cNvSpPr>
          <p:nvPr/>
        </p:nvSpPr>
        <p:spPr bwMode="auto">
          <a:xfrm>
            <a:off x="2514600" y="3352800"/>
            <a:ext cx="0" cy="60960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90" name="Line 43"/>
          <p:cNvSpPr>
            <a:spLocks noChangeShapeType="1"/>
          </p:cNvSpPr>
          <p:nvPr/>
        </p:nvSpPr>
        <p:spPr bwMode="auto">
          <a:xfrm>
            <a:off x="762000" y="4267200"/>
            <a:ext cx="152400" cy="129540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91" name="Line 44"/>
          <p:cNvSpPr>
            <a:spLocks noChangeShapeType="1"/>
          </p:cNvSpPr>
          <p:nvPr/>
        </p:nvSpPr>
        <p:spPr bwMode="auto">
          <a:xfrm flipH="1">
            <a:off x="1676400" y="4267200"/>
            <a:ext cx="1219200" cy="914400"/>
          </a:xfrm>
          <a:prstGeom prst="line">
            <a:avLst/>
          </a:prstGeom>
          <a:noFill/>
          <a:ln w="12700">
            <a:solidFill>
              <a:srgbClr val="000000"/>
            </a:solidFill>
            <a:prstDash val="dash"/>
            <a:round/>
            <a:headEnd type="none" w="sm" len="sm"/>
            <a:tailEnd type="none" w="sm" len="sm"/>
          </a:ln>
          <a:extLst>
            <a:ext uri="{909E8E84-426E-40dd-AFC4-6F175D3DCCD1}">
              <a14:hiddenFill xmlns:a14="http://schemas.microsoft.com/office/drawing/2010/main" xmlns="">
                <a:no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92" name="Arc 45"/>
          <p:cNvSpPr>
            <a:spLocks/>
          </p:cNvSpPr>
          <p:nvPr/>
        </p:nvSpPr>
        <p:spPr bwMode="auto">
          <a:xfrm rot="14040000">
            <a:off x="1255713" y="5294313"/>
            <a:ext cx="79375" cy="155575"/>
          </a:xfrm>
          <a:custGeom>
            <a:avLst/>
            <a:gdLst>
              <a:gd name="T0" fmla="*/ 2147483647 w 22048"/>
              <a:gd name="T1" fmla="*/ 0 h 21826"/>
              <a:gd name="T2" fmla="*/ 0 w 22048"/>
              <a:gd name="T3" fmla="*/ 2147483647 h 21826"/>
              <a:gd name="T4" fmla="*/ 2147483647 w 22048"/>
              <a:gd name="T5" fmla="*/ 2147483647 h 21826"/>
              <a:gd name="T6" fmla="*/ 0 60000 65536"/>
              <a:gd name="T7" fmla="*/ 0 60000 65536"/>
              <a:gd name="T8" fmla="*/ 0 60000 65536"/>
              <a:gd name="T9" fmla="*/ 0 w 22048"/>
              <a:gd name="T10" fmla="*/ 0 h 21826"/>
              <a:gd name="T11" fmla="*/ 22048 w 22048"/>
              <a:gd name="T12" fmla="*/ 21826 h 21826"/>
            </a:gdLst>
            <a:ahLst/>
            <a:cxnLst>
              <a:cxn ang="T6">
                <a:pos x="T0" y="T1"/>
              </a:cxn>
              <a:cxn ang="T7">
                <a:pos x="T2" y="T3"/>
              </a:cxn>
              <a:cxn ang="T8">
                <a:pos x="T4" y="T5"/>
              </a:cxn>
            </a:cxnLst>
            <a:rect l="T9" t="T10" r="T11" b="T12"/>
            <a:pathLst>
              <a:path w="22048" h="21826" fill="none" extrusionOk="0">
                <a:moveTo>
                  <a:pt x="22046" y="0"/>
                </a:moveTo>
                <a:cubicBezTo>
                  <a:pt x="22047" y="75"/>
                  <a:pt x="22048" y="150"/>
                  <a:pt x="22048" y="226"/>
                </a:cubicBezTo>
                <a:cubicBezTo>
                  <a:pt x="22048" y="12155"/>
                  <a:pt x="12377" y="21826"/>
                  <a:pt x="448" y="21826"/>
                </a:cubicBezTo>
                <a:cubicBezTo>
                  <a:pt x="298" y="21825"/>
                  <a:pt x="149" y="21824"/>
                  <a:pt x="-1" y="21821"/>
                </a:cubicBezTo>
              </a:path>
              <a:path w="22048" h="21826" stroke="0" extrusionOk="0">
                <a:moveTo>
                  <a:pt x="22046" y="0"/>
                </a:moveTo>
                <a:cubicBezTo>
                  <a:pt x="22047" y="75"/>
                  <a:pt x="22048" y="150"/>
                  <a:pt x="22048" y="226"/>
                </a:cubicBezTo>
                <a:cubicBezTo>
                  <a:pt x="22048" y="12155"/>
                  <a:pt x="12377" y="21826"/>
                  <a:pt x="448" y="21826"/>
                </a:cubicBezTo>
                <a:cubicBezTo>
                  <a:pt x="298" y="21825"/>
                  <a:pt x="149" y="21824"/>
                  <a:pt x="-1" y="21821"/>
                </a:cubicBezTo>
                <a:lnTo>
                  <a:pt x="448" y="226"/>
                </a:lnTo>
                <a:close/>
              </a:path>
            </a:pathLst>
          </a:custGeom>
          <a:noFill/>
          <a:ln w="76200" cap="rnd">
            <a:solidFill>
              <a:srgbClr val="333399"/>
            </a:solidFill>
            <a:round/>
            <a:headEnd type="none" w="sm" len="sm"/>
            <a:tailEnd type="none" w="sm" len="sm"/>
          </a:ln>
          <a:extLst>
            <a:ext uri="{909E8E84-426E-40dd-AFC4-6F175D3DCCD1}">
              <a14:hiddenFill xmlns:a14="http://schemas.microsoft.com/office/drawing/2010/main" xmlns="">
                <a:solidFill>
                  <a:srgbClr val="FFFFFF"/>
                </a:solidFill>
              </a14:hiddenFill>
            </a:ext>
          </a:extLst>
        </p:spPr>
        <p:txBody>
          <a:bodyPr wrap="none"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ysClr val="windowText" lastClr="000000"/>
              </a:solidFill>
              <a:effectLst/>
              <a:uLnTx/>
              <a:uFillTx/>
              <a:latin typeface="Arial" charset="0"/>
              <a:ea typeface="ＭＳ Ｐゴシック" charset="0"/>
            </a:endParaRPr>
          </a:p>
        </p:txBody>
      </p:sp>
      <p:sp>
        <p:nvSpPr>
          <p:cNvPr id="93" name="Rectangle 46"/>
          <p:cNvSpPr>
            <a:spLocks noChangeArrowheads="1"/>
          </p:cNvSpPr>
          <p:nvPr/>
        </p:nvSpPr>
        <p:spPr bwMode="auto">
          <a:xfrm>
            <a:off x="1736725" y="3459163"/>
            <a:ext cx="749300"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ysClr val="windowText" lastClr="000000"/>
                </a:solidFill>
                <a:effectLst/>
                <a:uLnTx/>
                <a:uFillTx/>
                <a:latin typeface="Arial" charset="0"/>
                <a:ea typeface="ＭＳ Ｐゴシック" charset="0"/>
              </a:rPr>
              <a:t>bytes</a:t>
            </a:r>
          </a:p>
        </p:txBody>
      </p:sp>
      <p:sp>
        <p:nvSpPr>
          <p:cNvPr id="94" name="Rectangle 47"/>
          <p:cNvSpPr>
            <a:spLocks noChangeArrowheads="1"/>
          </p:cNvSpPr>
          <p:nvPr/>
        </p:nvSpPr>
        <p:spPr bwMode="auto">
          <a:xfrm>
            <a:off x="822325" y="2925763"/>
            <a:ext cx="428625"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dirty="0" err="1">
                <a:ln>
                  <a:noFill/>
                </a:ln>
                <a:solidFill>
                  <a:sysClr val="windowText" lastClr="000000"/>
                </a:solidFill>
                <a:effectLst/>
                <a:uLnTx/>
                <a:uFillTx/>
                <a:latin typeface="Arial" charset="0"/>
                <a:ea typeface="ＭＳ Ｐゴシック" charset="0"/>
              </a:rPr>
              <a:t>fd</a:t>
            </a:r>
            <a:endParaRPr kumimoji="0" lang="en-US" sz="2000" b="1" i="0" u="none" strike="noStrike" kern="0" cap="none" spc="0" normalizeH="0" baseline="0" noProof="0" dirty="0">
              <a:ln>
                <a:noFill/>
              </a:ln>
              <a:solidFill>
                <a:sysClr val="windowText" lastClr="000000"/>
              </a:solidFill>
              <a:effectLst/>
              <a:uLnTx/>
              <a:uFillTx/>
              <a:latin typeface="Arial" charset="0"/>
              <a:ea typeface="ＭＳ Ｐゴシック" charset="0"/>
            </a:endParaRPr>
          </a:p>
        </p:txBody>
      </p:sp>
      <p:sp>
        <p:nvSpPr>
          <p:cNvPr id="95" name="Rectangle 48"/>
          <p:cNvSpPr>
            <a:spLocks noChangeArrowheads="1"/>
          </p:cNvSpPr>
          <p:nvPr/>
        </p:nvSpPr>
        <p:spPr bwMode="auto">
          <a:xfrm>
            <a:off x="746125" y="3916363"/>
            <a:ext cx="903288" cy="39687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92075" tIns="46038" rIns="92075" bIns="46038">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i="0" u="none" strike="noStrike" kern="0" cap="none" spc="0" normalizeH="0" baseline="0" noProof="0">
                <a:ln>
                  <a:noFill/>
                </a:ln>
                <a:solidFill>
                  <a:srgbClr val="FFFFFF"/>
                </a:solidFill>
                <a:effectLst/>
                <a:uLnTx/>
                <a:uFillTx/>
                <a:latin typeface="Arial" charset="0"/>
                <a:ea typeface="ＭＳ Ｐゴシック" charset="0"/>
              </a:rPr>
              <a:t>block#</a:t>
            </a:r>
          </a:p>
        </p:txBody>
      </p:sp>
      <p:sp>
        <p:nvSpPr>
          <p:cNvPr id="96" name="TextBox 48"/>
          <p:cNvSpPr txBox="1">
            <a:spLocks noChangeArrowheads="1"/>
          </p:cNvSpPr>
          <p:nvPr/>
        </p:nvSpPr>
        <p:spPr bwMode="auto">
          <a:xfrm>
            <a:off x="5176838" y="5991225"/>
            <a:ext cx="3405187" cy="40005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0000"/>
                </a:solidFill>
                <a:effectLst/>
                <a:uLnTx/>
                <a:uFillTx/>
                <a:latin typeface="Arial" charset="0"/>
                <a:ea typeface="ＭＳ Ｐゴシック" charset="0"/>
              </a:rPr>
              <a:t>Add more layers as needed.</a:t>
            </a:r>
          </a:p>
        </p:txBody>
      </p:sp>
    </p:spTree>
    <p:extLst>
      <p:ext uri="{BB962C8B-B14F-4D97-AF65-F5344CB8AC3E}">
        <p14:creationId xmlns:p14="http://schemas.microsoft.com/office/powerpoint/2010/main" val="38224883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Which block?</a:t>
            </a:r>
          </a:p>
        </p:txBody>
      </p:sp>
      <p:sp>
        <p:nvSpPr>
          <p:cNvPr id="194" name="Text Box 57"/>
          <p:cNvSpPr txBox="1">
            <a:spLocks noChangeArrowheads="1"/>
          </p:cNvSpPr>
          <p:nvPr/>
        </p:nvSpPr>
        <p:spPr bwMode="auto">
          <a:xfrm>
            <a:off x="523461" y="1567071"/>
            <a:ext cx="8077200" cy="41549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type="none" w="sm" len="sm"/>
                <a:tailEnd type="none" w="sm" len="sm"/>
              </a14:hiddenLine>
            </a:ext>
          </a:extLst>
        </p:spPr>
        <p:txBody>
          <a:bodyPr wrap="square">
            <a:spAutoFit/>
          </a:bodyPr>
          <a:lstStyle>
            <a:lvl1pPr eaLnBrk="0" hangingPunct="0">
              <a:defRPr sz="2400">
                <a:solidFill>
                  <a:schemeClr val="bg1"/>
                </a:solidFill>
                <a:latin typeface="Arial" charset="0"/>
                <a:ea typeface="ＭＳ Ｐゴシック" charset="0"/>
                <a:cs typeface="ＭＳ Ｐゴシック" charset="0"/>
              </a:defRPr>
            </a:lvl1pPr>
            <a:lvl2pPr eaLnBrk="0" hangingPunct="0">
              <a:defRPr sz="2400">
                <a:solidFill>
                  <a:schemeClr val="bg1"/>
                </a:solidFill>
                <a:latin typeface="Arial" charset="0"/>
                <a:ea typeface="ＭＳ Ｐゴシック" charset="0"/>
              </a:defRPr>
            </a:lvl2pPr>
            <a:lvl3pPr eaLnBrk="0" hangingPunct="0">
              <a:defRPr sz="2400">
                <a:solidFill>
                  <a:schemeClr val="bg1"/>
                </a:solidFill>
                <a:latin typeface="Arial" charset="0"/>
                <a:ea typeface="ＭＳ Ｐゴシック" charset="0"/>
              </a:defRPr>
            </a:lvl3pPr>
            <a:lvl4pPr eaLnBrk="0" hangingPunct="0">
              <a:defRPr sz="2400">
                <a:solidFill>
                  <a:schemeClr val="bg1"/>
                </a:solidFill>
                <a:latin typeface="Arial" charset="0"/>
                <a:ea typeface="ＭＳ Ｐゴシック" charset="0"/>
              </a:defRPr>
            </a:lvl4pPr>
            <a:lvl5pPr eaLnBrk="0" hangingPunct="0">
              <a:defRPr sz="2400">
                <a:solidFill>
                  <a:schemeClr val="bg1"/>
                </a:solidFill>
                <a:latin typeface="Arial" charset="0"/>
                <a:ea typeface="ＭＳ Ｐゴシック" charset="0"/>
              </a:defRPr>
            </a:lvl5pPr>
            <a:lvl6pPr marL="2514600" indent="-228600" eaLnBrk="0" fontAlgn="base" hangingPunct="0">
              <a:spcBef>
                <a:spcPct val="0"/>
              </a:spcBef>
              <a:spcAft>
                <a:spcPct val="0"/>
              </a:spcAft>
              <a:defRPr sz="2400">
                <a:solidFill>
                  <a:schemeClr val="bg1"/>
                </a:solidFill>
                <a:latin typeface="Arial" charset="0"/>
                <a:ea typeface="ＭＳ Ｐゴシック" charset="0"/>
              </a:defRPr>
            </a:lvl6pPr>
            <a:lvl7pPr marL="2971800" indent="-228600" eaLnBrk="0" fontAlgn="base" hangingPunct="0">
              <a:spcBef>
                <a:spcPct val="0"/>
              </a:spcBef>
              <a:spcAft>
                <a:spcPct val="0"/>
              </a:spcAft>
              <a:defRPr sz="2400">
                <a:solidFill>
                  <a:schemeClr val="bg1"/>
                </a:solidFill>
                <a:latin typeface="Arial" charset="0"/>
                <a:ea typeface="ＭＳ Ｐゴシック" charset="0"/>
              </a:defRPr>
            </a:lvl7pPr>
            <a:lvl8pPr marL="3429000" indent="-228600" eaLnBrk="0" fontAlgn="base" hangingPunct="0">
              <a:spcBef>
                <a:spcPct val="0"/>
              </a:spcBef>
              <a:spcAft>
                <a:spcPct val="0"/>
              </a:spcAft>
              <a:defRPr sz="2400">
                <a:solidFill>
                  <a:schemeClr val="bg1"/>
                </a:solidFill>
                <a:latin typeface="Arial" charset="0"/>
                <a:ea typeface="ＭＳ Ｐゴシック" charset="0"/>
              </a:defRPr>
            </a:lvl8pPr>
            <a:lvl9pPr marL="3886200" indent="-228600" eaLnBrk="0" fontAlgn="base" hangingPunct="0">
              <a:spcBef>
                <a:spcPct val="0"/>
              </a:spcBef>
              <a:spcAft>
                <a:spcPct val="0"/>
              </a:spcAft>
              <a:defRPr sz="2400">
                <a:solidFill>
                  <a:schemeClr val="bg1"/>
                </a:solidFill>
                <a:latin typeface="Arial" charset="0"/>
                <a:ea typeface="ＭＳ Ｐゴシック" charset="0"/>
              </a:defRPr>
            </a:lvl9pPr>
          </a:lstStyle>
          <a:p>
            <a:pPr defTabSz="914400" eaLnBrk="1" hangingPunct="1"/>
            <a:r>
              <a:rPr lang="en-US" dirty="0">
                <a:solidFill>
                  <a:srgbClr val="003367"/>
                </a:solidFill>
                <a:cs typeface="Arial" charset="0"/>
              </a:rPr>
              <a:t>When an app requests to read/write a file at offset </a:t>
            </a:r>
            <a:r>
              <a:rPr lang="en-US" b="1" dirty="0" err="1">
                <a:solidFill>
                  <a:srgbClr val="003367"/>
                </a:solidFill>
                <a:cs typeface="Arial" charset="0"/>
              </a:rPr>
              <a:t>i</a:t>
            </a:r>
            <a:r>
              <a:rPr lang="en-US" dirty="0">
                <a:solidFill>
                  <a:srgbClr val="003367"/>
                </a:solidFill>
                <a:cs typeface="Arial" charset="0"/>
              </a:rPr>
              <a:t>, how to know which block contains that byte </a:t>
            </a:r>
            <a:r>
              <a:rPr lang="en-US" b="1" dirty="0" err="1">
                <a:solidFill>
                  <a:srgbClr val="003367"/>
                </a:solidFill>
                <a:cs typeface="Arial" charset="0"/>
              </a:rPr>
              <a:t>i</a:t>
            </a:r>
            <a:r>
              <a:rPr lang="en-US" dirty="0">
                <a:solidFill>
                  <a:srgbClr val="003367"/>
                </a:solidFill>
                <a:cs typeface="Arial" charset="0"/>
              </a:rPr>
              <a:t> on storage?</a:t>
            </a:r>
          </a:p>
          <a:p>
            <a:pPr defTabSz="914400" eaLnBrk="1" hangingPunct="1"/>
            <a:endParaRPr lang="en-US" b="1" dirty="0">
              <a:solidFill>
                <a:srgbClr val="003367"/>
              </a:solidFill>
              <a:cs typeface="Arial" charset="0"/>
            </a:endParaRPr>
          </a:p>
          <a:p>
            <a:pPr defTabSz="914400" eaLnBrk="1" hangingPunct="1"/>
            <a:r>
              <a:rPr lang="en-US" dirty="0">
                <a:solidFill>
                  <a:srgbClr val="003367"/>
                </a:solidFill>
                <a:cs typeface="Arial" charset="0"/>
              </a:rPr>
              <a:t>We know which </a:t>
            </a:r>
            <a:r>
              <a:rPr lang="en-US" b="1" dirty="0">
                <a:solidFill>
                  <a:srgbClr val="003367"/>
                </a:solidFill>
                <a:cs typeface="Arial" charset="0"/>
              </a:rPr>
              <a:t>logical block </a:t>
            </a:r>
            <a:r>
              <a:rPr lang="en-US" dirty="0">
                <a:solidFill>
                  <a:srgbClr val="003367"/>
                </a:solidFill>
                <a:cs typeface="Arial" charset="0"/>
              </a:rPr>
              <a:t>it is in the file (simple arithmetic), but how do we know which block it is on disk?</a:t>
            </a:r>
          </a:p>
          <a:p>
            <a:pPr defTabSz="914400" eaLnBrk="1" hangingPunct="1"/>
            <a:endParaRPr lang="en-US" b="1" dirty="0">
              <a:solidFill>
                <a:srgbClr val="003367"/>
              </a:solidFill>
              <a:cs typeface="Arial" charset="0"/>
            </a:endParaRPr>
          </a:p>
          <a:p>
            <a:pPr defTabSz="914400" eaLnBrk="1" hangingPunct="1"/>
            <a:r>
              <a:rPr lang="en-US" b="1" dirty="0">
                <a:solidFill>
                  <a:srgbClr val="003367"/>
                </a:solidFill>
                <a:cs typeface="Arial" charset="0"/>
              </a:rPr>
              <a:t>We need a map! </a:t>
            </a:r>
          </a:p>
          <a:p>
            <a:pPr defTabSz="914400" eaLnBrk="1" hangingPunct="1"/>
            <a:endParaRPr lang="en-US" b="1" dirty="0">
              <a:solidFill>
                <a:srgbClr val="003367"/>
              </a:solidFill>
              <a:cs typeface="Arial" charset="0"/>
            </a:endParaRPr>
          </a:p>
          <a:p>
            <a:pPr defTabSz="914400" eaLnBrk="1" hangingPunct="1"/>
            <a:r>
              <a:rPr lang="en-US" dirty="0">
                <a:solidFill>
                  <a:srgbClr val="003367"/>
                </a:solidFill>
                <a:cs typeface="Arial" charset="0"/>
              </a:rPr>
              <a:t>Where is the block map for the file whose name is “jack”?</a:t>
            </a:r>
          </a:p>
          <a:p>
            <a:pPr defTabSz="914400" eaLnBrk="1" hangingPunct="1"/>
            <a:endParaRPr lang="en-US" b="1" dirty="0">
              <a:solidFill>
                <a:srgbClr val="003367"/>
              </a:solidFill>
              <a:cs typeface="Arial" charset="0"/>
            </a:endParaRPr>
          </a:p>
          <a:p>
            <a:pPr defTabSz="914400" eaLnBrk="1" hangingPunct="1"/>
            <a:r>
              <a:rPr lang="en-US" b="1" dirty="0">
                <a:solidFill>
                  <a:srgbClr val="003367"/>
                </a:solidFill>
                <a:cs typeface="Arial" charset="0"/>
              </a:rPr>
              <a:t>We need a map! </a:t>
            </a:r>
          </a:p>
        </p:txBody>
      </p:sp>
    </p:spTree>
    <p:extLst>
      <p:ext uri="{BB962C8B-B14F-4D97-AF65-F5344CB8AC3E}">
        <p14:creationId xmlns:p14="http://schemas.microsoft.com/office/powerpoint/2010/main" val="24905049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38101" y="152400"/>
            <a:ext cx="4914900" cy="2297069"/>
          </a:xfrm>
          <a:prstGeom prst="rect">
            <a:avLst/>
          </a:prstGeom>
        </p:spPr>
      </p:pic>
      <p:pic>
        <p:nvPicPr>
          <p:cNvPr id="5" name="Picture 4"/>
          <p:cNvPicPr>
            <a:picLocks noChangeAspect="1"/>
          </p:cNvPicPr>
          <p:nvPr/>
        </p:nvPicPr>
        <p:blipFill>
          <a:blip r:embed="rId3"/>
          <a:stretch>
            <a:fillRect/>
          </a:stretch>
        </p:blipFill>
        <p:spPr>
          <a:xfrm>
            <a:off x="5181600" y="76200"/>
            <a:ext cx="3835400" cy="3760684"/>
          </a:xfrm>
          <a:prstGeom prst="rect">
            <a:avLst/>
          </a:prstGeom>
        </p:spPr>
      </p:pic>
      <p:pic>
        <p:nvPicPr>
          <p:cNvPr id="6" name="Picture 5"/>
          <p:cNvPicPr>
            <a:picLocks noChangeAspect="1"/>
          </p:cNvPicPr>
          <p:nvPr/>
        </p:nvPicPr>
        <p:blipFill>
          <a:blip r:embed="rId4"/>
          <a:stretch>
            <a:fillRect/>
          </a:stretch>
        </p:blipFill>
        <p:spPr>
          <a:xfrm>
            <a:off x="152400" y="2514600"/>
            <a:ext cx="4569702" cy="4114800"/>
          </a:xfrm>
          <a:prstGeom prst="rect">
            <a:avLst/>
          </a:prstGeom>
        </p:spPr>
      </p:pic>
      <p:pic>
        <p:nvPicPr>
          <p:cNvPr id="7" name="Picture 6"/>
          <p:cNvPicPr>
            <a:picLocks noChangeAspect="1"/>
          </p:cNvPicPr>
          <p:nvPr/>
        </p:nvPicPr>
        <p:blipFill>
          <a:blip r:embed="rId5"/>
          <a:stretch>
            <a:fillRect/>
          </a:stretch>
        </p:blipFill>
        <p:spPr>
          <a:xfrm>
            <a:off x="5579726" y="3810000"/>
            <a:ext cx="2268874" cy="2514600"/>
          </a:xfrm>
          <a:prstGeom prst="rect">
            <a:avLst/>
          </a:prstGeom>
        </p:spPr>
      </p:pic>
      <p:sp>
        <p:nvSpPr>
          <p:cNvPr id="8" name="Rectangle 7"/>
          <p:cNvSpPr/>
          <p:nvPr/>
        </p:nvSpPr>
        <p:spPr>
          <a:xfrm>
            <a:off x="4724400" y="6172200"/>
            <a:ext cx="4572000" cy="646331"/>
          </a:xfrm>
          <a:prstGeom prst="rect">
            <a:avLst/>
          </a:prstGeom>
        </p:spPr>
        <p:txBody>
          <a:bodyPr>
            <a:spAutoFit/>
          </a:bodyPr>
          <a:lstStyle/>
          <a:p>
            <a:r>
              <a:rPr lang="en-US" sz="1800" dirty="0"/>
              <a:t>http://</a:t>
            </a:r>
            <a:r>
              <a:rPr lang="en-US" sz="1800" dirty="0" err="1"/>
              <a:t>web.mit.edu</a:t>
            </a:r>
            <a:r>
              <a:rPr lang="en-US" sz="1800" dirty="0"/>
              <a:t>/6.033/2001/</a:t>
            </a:r>
            <a:r>
              <a:rPr lang="en-US" sz="1800" dirty="0" err="1"/>
              <a:t>wwwdocs</a:t>
            </a:r>
            <a:r>
              <a:rPr lang="en-US" sz="1800" dirty="0"/>
              <a:t>/handouts/</a:t>
            </a:r>
            <a:r>
              <a:rPr lang="en-US" sz="1800" dirty="0" err="1"/>
              <a:t>naming_review.html</a:t>
            </a:r>
            <a:endParaRPr lang="en-US" sz="1800" dirty="0"/>
          </a:p>
        </p:txBody>
      </p:sp>
    </p:spTree>
    <p:extLst>
      <p:ext uri="{BB962C8B-B14F-4D97-AF65-F5344CB8AC3E}">
        <p14:creationId xmlns:p14="http://schemas.microsoft.com/office/powerpoint/2010/main" val="25792785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29" name="Title 1"/>
          <p:cNvSpPr>
            <a:spLocks noGrp="1"/>
          </p:cNvSpPr>
          <p:nvPr>
            <p:ph type="title"/>
          </p:nvPr>
        </p:nvSpPr>
        <p:spPr/>
        <p:txBody>
          <a:bodyPr/>
          <a:lstStyle/>
          <a:p>
            <a:r>
              <a:rPr lang="en-US">
                <a:latin typeface="Arial" charset="0"/>
                <a:ea typeface="ＭＳ Ｐゴシック" charset="0"/>
              </a:rPr>
              <a:t>Using block maps</a:t>
            </a:r>
          </a:p>
        </p:txBody>
      </p:sp>
      <p:sp>
        <p:nvSpPr>
          <p:cNvPr id="3" name="Content Placeholder 2"/>
          <p:cNvSpPr>
            <a:spLocks noGrp="1"/>
          </p:cNvSpPr>
          <p:nvPr>
            <p:ph idx="1"/>
          </p:nvPr>
        </p:nvSpPr>
        <p:spPr>
          <a:xfrm>
            <a:off x="457200" y="1450975"/>
            <a:ext cx="8305800" cy="4111625"/>
          </a:xfrm>
        </p:spPr>
        <p:txBody>
          <a:bodyPr/>
          <a:lstStyle/>
          <a:p>
            <a:pPr>
              <a:defRPr/>
            </a:pPr>
            <a:r>
              <a:rPr lang="en-US" sz="2000" dirty="0"/>
              <a:t>Files are accessed through e.g. </a:t>
            </a:r>
            <a:r>
              <a:rPr lang="en-US" sz="2000" b="1" dirty="0"/>
              <a:t>read/write</a:t>
            </a:r>
            <a:r>
              <a:rPr lang="en-US" sz="2000" dirty="0"/>
              <a:t> </a:t>
            </a:r>
            <a:r>
              <a:rPr lang="en-US" sz="2000" dirty="0" err="1"/>
              <a:t>syscalls</a:t>
            </a:r>
            <a:r>
              <a:rPr lang="en-US" sz="2000" dirty="0"/>
              <a:t>: the kernel can chop them up, allocate space in pieces, and reassemble them.</a:t>
            </a:r>
          </a:p>
          <a:p>
            <a:pPr>
              <a:defRPr/>
            </a:pPr>
            <a:r>
              <a:rPr lang="en-US" sz="2000" dirty="0"/>
              <a:t>Allocate in units of fixed-size </a:t>
            </a:r>
            <a:r>
              <a:rPr lang="en-US" sz="2000" b="1" dirty="0"/>
              <a:t>logical blocks</a:t>
            </a:r>
            <a:r>
              <a:rPr lang="en-US" sz="2000" dirty="0"/>
              <a:t> (e.g., 4KB, 8KB).</a:t>
            </a:r>
          </a:p>
          <a:p>
            <a:pPr>
              <a:defRPr/>
            </a:pPr>
            <a:r>
              <a:rPr lang="en-US" sz="2000" dirty="0"/>
              <a:t>Each logical block in the object has an address (</a:t>
            </a:r>
            <a:r>
              <a:rPr lang="en-US" sz="2000" b="1" dirty="0">
                <a:solidFill>
                  <a:srgbClr val="651222"/>
                </a:solidFill>
              </a:rPr>
              <a:t>logical block number</a:t>
            </a:r>
            <a:r>
              <a:rPr lang="en-US" sz="2000" dirty="0"/>
              <a:t> or </a:t>
            </a:r>
            <a:r>
              <a:rPr lang="en-US" sz="2000" b="1" dirty="0"/>
              <a:t>logical</a:t>
            </a:r>
            <a:r>
              <a:rPr lang="en-US" sz="2000" dirty="0"/>
              <a:t> </a:t>
            </a:r>
            <a:r>
              <a:rPr lang="en-US" sz="2000" b="1" dirty="0" err="1"/>
              <a:t>blockID</a:t>
            </a:r>
            <a:r>
              <a:rPr lang="en-US" sz="2000" dirty="0"/>
              <a:t>): a block offset within the object.</a:t>
            </a:r>
          </a:p>
          <a:p>
            <a:pPr>
              <a:defRPr/>
            </a:pPr>
            <a:r>
              <a:rPr lang="en-US" sz="2000" dirty="0"/>
              <a:t>Use a </a:t>
            </a:r>
            <a:r>
              <a:rPr lang="en-US" sz="2000" b="1" dirty="0">
                <a:solidFill>
                  <a:srgbClr val="651222"/>
                </a:solidFill>
              </a:rPr>
              <a:t>block map </a:t>
            </a:r>
            <a:r>
              <a:rPr lang="en-US" sz="2000" dirty="0"/>
              <a:t>data structure.</a:t>
            </a:r>
          </a:p>
          <a:p>
            <a:pPr lvl="1">
              <a:defRPr/>
            </a:pPr>
            <a:r>
              <a:rPr lang="en-US" sz="1800" b="1" dirty="0"/>
              <a:t>Index by logical </a:t>
            </a:r>
            <a:r>
              <a:rPr lang="en-US" sz="1800" b="1" dirty="0" err="1"/>
              <a:t>blockID</a:t>
            </a:r>
            <a:r>
              <a:rPr lang="en-US" sz="1800" b="1" dirty="0"/>
              <a:t>, return underlying address</a:t>
            </a:r>
          </a:p>
          <a:p>
            <a:pPr lvl="1">
              <a:defRPr/>
            </a:pPr>
            <a:r>
              <a:rPr lang="en-US" sz="1800" b="1" dirty="0"/>
              <a:t>Example</a:t>
            </a:r>
            <a:r>
              <a:rPr lang="en-US" sz="1800" dirty="0"/>
              <a:t>: </a:t>
            </a:r>
            <a:r>
              <a:rPr lang="en-US" sz="1800" dirty="0" err="1"/>
              <a:t>inode</a:t>
            </a:r>
            <a:r>
              <a:rPr lang="en-US" sz="1800" dirty="0"/>
              <a:t> indexes file blocks on disk</a:t>
            </a:r>
          </a:p>
          <a:p>
            <a:pPr lvl="1">
              <a:defRPr/>
            </a:pPr>
            <a:r>
              <a:rPr lang="en-US" sz="1800" dirty="0"/>
              <a:t>Maps </a:t>
            </a:r>
            <a:r>
              <a:rPr lang="en-US" sz="1800" dirty="0" err="1"/>
              <a:t>file+logical</a:t>
            </a:r>
            <a:r>
              <a:rPr lang="en-US" sz="1800" dirty="0"/>
              <a:t> </a:t>
            </a:r>
            <a:r>
              <a:rPr lang="en-US" sz="1800" dirty="0" err="1"/>
              <a:t>blockID</a:t>
            </a:r>
            <a:r>
              <a:rPr lang="en-US" sz="1800" dirty="0"/>
              <a:t> to disk block #</a:t>
            </a:r>
          </a:p>
          <a:p>
            <a:pPr lvl="1">
              <a:defRPr/>
            </a:pPr>
            <a:r>
              <a:rPr lang="en-US" sz="1800" b="1" dirty="0"/>
              <a:t>Example</a:t>
            </a:r>
            <a:r>
              <a:rPr lang="en-US" sz="1800" dirty="0"/>
              <a:t>: page table indexes pages in memory</a:t>
            </a:r>
          </a:p>
          <a:p>
            <a:pPr lvl="1">
              <a:defRPr/>
            </a:pPr>
            <a:r>
              <a:rPr lang="en-US" sz="1800" dirty="0"/>
              <a:t>Maps </a:t>
            </a:r>
            <a:r>
              <a:rPr lang="en-US" sz="1800" dirty="0" err="1"/>
              <a:t>VAS+page</a:t>
            </a:r>
            <a:r>
              <a:rPr lang="en-US" sz="1800" dirty="0"/>
              <a:t> VPN to machine frame PFN</a:t>
            </a:r>
          </a:p>
        </p:txBody>
      </p:sp>
      <p:sp>
        <p:nvSpPr>
          <p:cNvPr id="73731" name="Rectangle 3"/>
          <p:cNvSpPr>
            <a:spLocks noChangeArrowheads="1"/>
          </p:cNvSpPr>
          <p:nvPr/>
        </p:nvSpPr>
        <p:spPr bwMode="auto">
          <a:xfrm>
            <a:off x="6400800" y="4572000"/>
            <a:ext cx="2667000" cy="2209800"/>
          </a:xfrm>
          <a:prstGeom prst="rect">
            <a:avLst/>
          </a:prstGeom>
          <a:solidFill>
            <a:srgbClr val="F3F3F3"/>
          </a:solidFill>
          <a:ln w="9525">
            <a:solidFill>
              <a:schemeClr val="tx1"/>
            </a:solidFill>
            <a:round/>
            <a:headEnd/>
            <a:tailEnd/>
          </a:ln>
        </p:spPr>
        <p:txBody>
          <a:bodyPr/>
          <a:lstStyle/>
          <a:p>
            <a:pPr>
              <a:buClr>
                <a:srgbClr val="000000"/>
              </a:buClr>
              <a:buSzPct val="100000"/>
              <a:buFont typeface="Times New Roman" charset="0"/>
              <a:buNone/>
            </a:pPr>
            <a:endParaRPr lang="en-US" sz="1800">
              <a:solidFill>
                <a:prstClr val="white"/>
              </a:solidFill>
              <a:cs typeface="Arial" charset="0"/>
            </a:endParaRPr>
          </a:p>
        </p:txBody>
      </p:sp>
      <p:grpSp>
        <p:nvGrpSpPr>
          <p:cNvPr id="73732" name="Group 4"/>
          <p:cNvGrpSpPr>
            <a:grpSpLocks/>
          </p:cNvGrpSpPr>
          <p:nvPr/>
        </p:nvGrpSpPr>
        <p:grpSpPr bwMode="auto">
          <a:xfrm>
            <a:off x="7467600" y="5470525"/>
            <a:ext cx="685800" cy="549275"/>
            <a:chOff x="5867400" y="5334000"/>
            <a:chExt cx="457200" cy="904875"/>
          </a:xfrm>
        </p:grpSpPr>
        <p:cxnSp>
          <p:nvCxnSpPr>
            <p:cNvPr id="6" name="Straight Connector 5"/>
            <p:cNvCxnSpPr/>
            <p:nvPr/>
          </p:nvCxnSpPr>
          <p:spPr bwMode="auto">
            <a:xfrm>
              <a:off x="5867400" y="5334000"/>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7" name="Straight Connector 6"/>
            <p:cNvCxnSpPr/>
            <p:nvPr/>
          </p:nvCxnSpPr>
          <p:spPr bwMode="auto">
            <a:xfrm>
              <a:off x="5867400" y="5417688"/>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8" name="Straight Connector 7"/>
            <p:cNvCxnSpPr/>
            <p:nvPr/>
          </p:nvCxnSpPr>
          <p:spPr bwMode="auto">
            <a:xfrm>
              <a:off x="5867400" y="5498761"/>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9" name="Straight Connector 8"/>
            <p:cNvCxnSpPr/>
            <p:nvPr/>
          </p:nvCxnSpPr>
          <p:spPr bwMode="auto">
            <a:xfrm>
              <a:off x="5867400" y="5582449"/>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0" name="Straight Connector 9"/>
            <p:cNvCxnSpPr/>
            <p:nvPr/>
          </p:nvCxnSpPr>
          <p:spPr bwMode="auto">
            <a:xfrm>
              <a:off x="5867400" y="5663521"/>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1" name="Straight Connector 10"/>
            <p:cNvCxnSpPr/>
            <p:nvPr/>
          </p:nvCxnSpPr>
          <p:spPr bwMode="auto">
            <a:xfrm>
              <a:off x="5867400" y="5744594"/>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2" name="Straight Connector 11"/>
            <p:cNvCxnSpPr/>
            <p:nvPr/>
          </p:nvCxnSpPr>
          <p:spPr bwMode="auto">
            <a:xfrm>
              <a:off x="5867400" y="5828282"/>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3" name="Straight Connector 12"/>
            <p:cNvCxnSpPr/>
            <p:nvPr/>
          </p:nvCxnSpPr>
          <p:spPr bwMode="auto">
            <a:xfrm>
              <a:off x="5867400" y="5909354"/>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4" name="Straight Connector 13"/>
            <p:cNvCxnSpPr/>
            <p:nvPr/>
          </p:nvCxnSpPr>
          <p:spPr bwMode="auto">
            <a:xfrm>
              <a:off x="5867400" y="5993042"/>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5" name="Straight Connector 14"/>
            <p:cNvCxnSpPr/>
            <p:nvPr/>
          </p:nvCxnSpPr>
          <p:spPr bwMode="auto">
            <a:xfrm>
              <a:off x="5867400" y="6074115"/>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6" name="Straight Connector 15"/>
            <p:cNvCxnSpPr/>
            <p:nvPr/>
          </p:nvCxnSpPr>
          <p:spPr bwMode="auto">
            <a:xfrm>
              <a:off x="5867400" y="6155187"/>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7" name="Straight Connector 16"/>
            <p:cNvCxnSpPr/>
            <p:nvPr/>
          </p:nvCxnSpPr>
          <p:spPr bwMode="auto">
            <a:xfrm>
              <a:off x="5867400" y="6238875"/>
              <a:ext cx="457200" cy="0"/>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8" name="Straight Connector 17"/>
            <p:cNvCxnSpPr/>
            <p:nvPr/>
          </p:nvCxnSpPr>
          <p:spPr bwMode="auto">
            <a:xfrm flipV="1">
              <a:off x="5867400" y="5334000"/>
              <a:ext cx="0" cy="904875"/>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cxnSp>
          <p:nvCxnSpPr>
            <p:cNvPr id="19" name="Straight Connector 18"/>
            <p:cNvCxnSpPr/>
            <p:nvPr/>
          </p:nvCxnSpPr>
          <p:spPr bwMode="auto">
            <a:xfrm flipV="1">
              <a:off x="6324600" y="5334000"/>
              <a:ext cx="0" cy="904875"/>
            </a:xfrm>
            <a:prstGeom prst="line">
              <a:avLst/>
            </a:prstGeom>
            <a:solidFill>
              <a:srgbClr val="00B8FF"/>
            </a:solidFill>
            <a:ln w="9525" cap="flat" cmpd="sng" algn="ctr">
              <a:solidFill>
                <a:schemeClr val="accent2">
                  <a:lumMod val="75000"/>
                </a:schemeClr>
              </a:solidFill>
              <a:prstDash val="solid"/>
              <a:round/>
              <a:headEnd type="none" w="med" len="med"/>
              <a:tailEnd type="none" w="med" len="med"/>
            </a:ln>
            <a:effectLst/>
          </p:spPr>
        </p:cxnSp>
      </p:grpSp>
      <p:cxnSp>
        <p:nvCxnSpPr>
          <p:cNvPr id="73733" name="Straight Connector 292"/>
          <p:cNvCxnSpPr>
            <a:cxnSpLocks noChangeShapeType="1"/>
          </p:cNvCxnSpPr>
          <p:nvPr/>
        </p:nvCxnSpPr>
        <p:spPr bwMode="auto">
          <a:xfrm flipH="1">
            <a:off x="8153400" y="5394325"/>
            <a:ext cx="685800" cy="2286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73734" name="Straight Connector 292"/>
          <p:cNvCxnSpPr>
            <a:cxnSpLocks noChangeShapeType="1"/>
          </p:cNvCxnSpPr>
          <p:nvPr/>
        </p:nvCxnSpPr>
        <p:spPr bwMode="auto">
          <a:xfrm flipH="1" flipV="1">
            <a:off x="8153400" y="5699125"/>
            <a:ext cx="685800" cy="762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73735" name="Straight Connector 292"/>
          <p:cNvCxnSpPr>
            <a:cxnSpLocks noChangeShapeType="1"/>
          </p:cNvCxnSpPr>
          <p:nvPr/>
        </p:nvCxnSpPr>
        <p:spPr bwMode="auto">
          <a:xfrm flipH="1">
            <a:off x="8153400" y="5622925"/>
            <a:ext cx="685800" cy="2286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cxnSp>
        <p:nvCxnSpPr>
          <p:cNvPr id="73736" name="Straight Connector 292"/>
          <p:cNvCxnSpPr>
            <a:cxnSpLocks noChangeShapeType="1"/>
          </p:cNvCxnSpPr>
          <p:nvPr/>
        </p:nvCxnSpPr>
        <p:spPr bwMode="auto">
          <a:xfrm flipH="1" flipV="1">
            <a:off x="8153400" y="5927725"/>
            <a:ext cx="685800" cy="76200"/>
          </a:xfrm>
          <a:prstGeom prst="line">
            <a:avLst/>
          </a:prstGeom>
          <a:noFill/>
          <a:ln w="19050">
            <a:solidFill>
              <a:schemeClr val="tx1"/>
            </a:solidFill>
            <a:round/>
            <a:headEnd type="stealth" w="med" len="med"/>
            <a:tailEnd/>
          </a:ln>
          <a:extLst>
            <a:ext uri="{909E8E84-426E-40dd-AFC4-6F175D3DCCD1}">
              <a14:hiddenFill xmlns:a14="http://schemas.microsoft.com/office/drawing/2010/main" xmlns="">
                <a:noFill/>
              </a14:hiddenFill>
            </a:ext>
          </a:extLst>
        </p:spPr>
      </p:cxnSp>
      <p:sp>
        <p:nvSpPr>
          <p:cNvPr id="73737" name="Text Box 9"/>
          <p:cNvSpPr txBox="1">
            <a:spLocks noChangeArrowheads="1"/>
          </p:cNvSpPr>
          <p:nvPr/>
        </p:nvSpPr>
        <p:spPr bwMode="auto">
          <a:xfrm>
            <a:off x="6477000" y="4611688"/>
            <a:ext cx="25908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a:solidFill>
                  <a:srgbClr val="636464"/>
                </a:solidFill>
                <a:latin typeface="Helvetica" charset="0"/>
                <a:cs typeface="Arial" charset="0"/>
              </a:rPr>
              <a:t>Index map with name, e.g., logical blockID #.</a:t>
            </a:r>
            <a:endParaRPr lang="en-US" sz="4000">
              <a:solidFill>
                <a:srgbClr val="636464"/>
              </a:solidFill>
              <a:latin typeface="Helvetica" charset="0"/>
              <a:cs typeface="Arial" charset="0"/>
            </a:endParaRPr>
          </a:p>
        </p:txBody>
      </p:sp>
      <p:sp>
        <p:nvSpPr>
          <p:cNvPr id="73738" name="AutoShape 50"/>
          <p:cNvSpPr>
            <a:spLocks noChangeArrowheads="1"/>
          </p:cNvSpPr>
          <p:nvPr/>
        </p:nvSpPr>
        <p:spPr bwMode="auto">
          <a:xfrm flipV="1">
            <a:off x="6964363" y="5257800"/>
            <a:ext cx="479425" cy="563563"/>
          </a:xfrm>
          <a:custGeom>
            <a:avLst/>
            <a:gdLst>
              <a:gd name="T0" fmla="*/ 2147483647 w 21600"/>
              <a:gd name="T1" fmla="*/ 0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rgbClr val="FFFFFF"/>
          </a:solidFill>
          <a:ln w="15875">
            <a:solidFill>
              <a:srgbClr val="003366"/>
            </a:solidFill>
            <a:miter lim="800000"/>
            <a:headEnd type="none" w="sm" len="sm"/>
            <a:tailEnd type="none" w="sm" len="sm"/>
          </a:ln>
        </p:spPr>
        <p:txBody>
          <a:bodyPr anchor="ctr">
            <a:spAutoFit/>
          </a:bodyPr>
          <a:lstStyle/>
          <a:p>
            <a:endParaRPr lang="en-US">
              <a:solidFill>
                <a:prstClr val="white"/>
              </a:solidFill>
            </a:endParaRPr>
          </a:p>
        </p:txBody>
      </p:sp>
      <p:sp>
        <p:nvSpPr>
          <p:cNvPr id="73739" name="Text Box 9"/>
          <p:cNvSpPr txBox="1">
            <a:spLocks noChangeArrowheads="1"/>
          </p:cNvSpPr>
          <p:nvPr/>
        </p:nvSpPr>
        <p:spPr bwMode="auto">
          <a:xfrm>
            <a:off x="6553200" y="6059488"/>
            <a:ext cx="2590800" cy="6461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p>
            <a:r>
              <a:rPr lang="en-US" sz="1800">
                <a:solidFill>
                  <a:srgbClr val="636464"/>
                </a:solidFill>
                <a:latin typeface="Helvetica" charset="0"/>
                <a:cs typeface="Arial" charset="0"/>
              </a:rPr>
              <a:t>Read address of the block from map entry.</a:t>
            </a:r>
            <a:endParaRPr lang="en-US" sz="4000">
              <a:solidFill>
                <a:srgbClr val="636464"/>
              </a:solidFill>
              <a:latin typeface="Helvetica" charset="0"/>
              <a:cs typeface="Arial" charset="0"/>
            </a:endParaRPr>
          </a:p>
        </p:txBody>
      </p:sp>
      <p:sp>
        <p:nvSpPr>
          <p:cNvPr id="28" name="Rectangle 302"/>
          <p:cNvSpPr>
            <a:spLocks noChangeArrowheads="1"/>
          </p:cNvSpPr>
          <p:nvPr/>
        </p:nvSpPr>
        <p:spPr bwMode="auto">
          <a:xfrm>
            <a:off x="381000" y="5638800"/>
            <a:ext cx="6019800" cy="126188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square">
            <a:spAutoFit/>
          </a:bodyPr>
          <a:lstStyle/>
          <a:p>
            <a:pPr>
              <a:buClr>
                <a:srgbClr val="000000"/>
              </a:buClr>
              <a:buSzPct val="100000"/>
            </a:pPr>
            <a:endParaRPr lang="en-US" sz="2000" dirty="0">
              <a:solidFill>
                <a:srgbClr val="003367"/>
              </a:solidFill>
            </a:endParaRPr>
          </a:p>
          <a:p>
            <a:pPr>
              <a:buClr>
                <a:srgbClr val="000000"/>
              </a:buClr>
              <a:buSzPct val="100000"/>
            </a:pPr>
            <a:r>
              <a:rPr lang="en-US" sz="1800" b="1" dirty="0">
                <a:solidFill>
                  <a:srgbClr val="003367"/>
                </a:solidFill>
              </a:rPr>
              <a:t>Note</a:t>
            </a:r>
            <a:r>
              <a:rPr lang="en-US" sz="1800" dirty="0">
                <a:solidFill>
                  <a:srgbClr val="003367"/>
                </a:solidFill>
              </a:rPr>
              <a:t>: the addresses (block # or PFN) might themselves be </a:t>
            </a:r>
            <a:r>
              <a:rPr lang="en-US" sz="1800" dirty="0" err="1">
                <a:solidFill>
                  <a:srgbClr val="003367"/>
                </a:solidFill>
              </a:rPr>
              <a:t>blockIDs</a:t>
            </a:r>
            <a:r>
              <a:rPr lang="en-US" sz="1800" dirty="0">
                <a:solidFill>
                  <a:srgbClr val="003367"/>
                </a:solidFill>
              </a:rPr>
              <a:t> indexing another level of virtual map!</a:t>
            </a:r>
          </a:p>
          <a:p>
            <a:pPr>
              <a:buClr>
                <a:srgbClr val="000000"/>
              </a:buClr>
              <a:buSzPct val="100000"/>
              <a:buFont typeface="Times New Roman" charset="0"/>
              <a:buNone/>
            </a:pPr>
            <a:endParaRPr lang="en-US" sz="2000" dirty="0">
              <a:solidFill>
                <a:srgbClr val="003367"/>
              </a:solidFill>
            </a:endParaRPr>
          </a:p>
        </p:txBody>
      </p:sp>
    </p:spTree>
    <p:extLst>
      <p:ext uri="{BB962C8B-B14F-4D97-AF65-F5344CB8AC3E}">
        <p14:creationId xmlns:p14="http://schemas.microsoft.com/office/powerpoint/2010/main" val="3990127040"/>
      </p:ext>
    </p:extLst>
  </p:cSld>
  <p:clrMapOvr>
    <a:masterClrMapping/>
  </p:clrMapOvr>
</p:sld>
</file>

<file path=ppt/theme/theme1.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Gill Sans MT"/>
        <a:ea typeface=""/>
        <a:cs typeface="Arial"/>
      </a:majorFont>
      <a:minorFont>
        <a:latin typeface="Calibri"/>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7_Default Design">
  <a:themeElements>
    <a:clrScheme name="Custom 5">
      <a:dk1>
        <a:srgbClr val="003367"/>
      </a:dk1>
      <a:lt1>
        <a:srgbClr val="37305A"/>
      </a:lt1>
      <a:dk2>
        <a:srgbClr val="E0E4DC"/>
      </a:dk2>
      <a:lt2>
        <a:srgbClr val="B5B5B5"/>
      </a:lt2>
      <a:accent1>
        <a:srgbClr val="4D8CF1"/>
      </a:accent1>
      <a:accent2>
        <a:srgbClr val="651222"/>
      </a:accent2>
      <a:accent3>
        <a:srgbClr val="0036A6"/>
      </a:accent3>
      <a:accent4>
        <a:srgbClr val="666666"/>
      </a:accent4>
      <a:accent5>
        <a:srgbClr val="738300"/>
      </a:accent5>
      <a:accent6>
        <a:srgbClr val="003367"/>
      </a:accent6>
      <a:hlink>
        <a:srgbClr val="0036A6"/>
      </a:hlink>
      <a:folHlink>
        <a:srgbClr val="4E005F"/>
      </a:folHlink>
    </a:clrScheme>
    <a:fontScheme name="Essential">
      <a:majorFont>
        <a:latin typeface="Arial Black"/>
        <a:ea typeface=""/>
        <a:cs typeface=""/>
        <a:font script="Jpan" typeface="ＭＳ Ｐゴシック"/>
        <a:font script="Hang" typeface="HY견고딕"/>
        <a:font script="Hans" typeface="微软雅黑"/>
        <a:font script="Hant" typeface="微軟正黑體"/>
        <a:font script="Arab" typeface="Tahoma"/>
        <a:font script="Hebr" typeface="Tahoma"/>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돋움"/>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spDef>
    <a:lnDef>
      <a:spPr bwMode="auto">
        <a:xfrm>
          <a:off x="0" y="0"/>
          <a:ext cx="1" cy="1"/>
        </a:xfrm>
        <a:custGeom>
          <a:avLst/>
          <a:gdLst/>
          <a:ahLst/>
          <a:cxnLst/>
          <a:rect l="0" t="0" r="0" b="0"/>
          <a:pathLst/>
        </a:custGeom>
        <a:solidFill>
          <a:srgbClr val="00B8FF"/>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457200" rtl="0" eaLnBrk="1" fontAlgn="base" latinLnBrk="0" hangingPunct="1">
          <a:lnSpc>
            <a:spcPct val="100000"/>
          </a:lnSpc>
          <a:spcBef>
            <a:spcPct val="0"/>
          </a:spcBef>
          <a:spcAft>
            <a:spcPct val="0"/>
          </a:spcAft>
          <a:buClr>
            <a:srgbClr val="000000"/>
          </a:buClr>
          <a:buSzPct val="100000"/>
          <a:buFont typeface="Times New Roman" pitchFamily="16" charset="0"/>
          <a:buNone/>
          <a:tabLst/>
          <a:defRPr kumimoji="0" lang="en-GB" sz="1800" b="0" i="0" u="none" strike="noStrike" cap="none" normalizeH="0" baseline="0" smtClean="0">
            <a:ln>
              <a:noFill/>
            </a:ln>
            <a:solidFill>
              <a:schemeClr val="bg1"/>
            </a:solidFill>
            <a:effectLst/>
            <a:latin typeface="Arial" charset="0"/>
            <a:cs typeface="Arial"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63182</TotalTime>
  <Words>2468</Words>
  <Application>Microsoft Macintosh PowerPoint</Application>
  <PresentationFormat>On-screen Show (4:3)</PresentationFormat>
  <Paragraphs>413</Paragraphs>
  <Slides>24</Slides>
  <Notes>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24</vt:i4>
      </vt:variant>
    </vt:vector>
  </HeadingPairs>
  <TitlesOfParts>
    <vt:vector size="33" baseType="lpstr">
      <vt:lpstr>Arial</vt:lpstr>
      <vt:lpstr>Calibri</vt:lpstr>
      <vt:lpstr>Courier New</vt:lpstr>
      <vt:lpstr>Gill Sans MT</vt:lpstr>
      <vt:lpstr>Helvetica</vt:lpstr>
      <vt:lpstr>Lucida Sans Unicode</vt:lpstr>
      <vt:lpstr>Times New Roman</vt:lpstr>
      <vt:lpstr>1_Default Design</vt:lpstr>
      <vt:lpstr>17_Default Design</vt:lpstr>
      <vt:lpstr>PowerPoint Presentation</vt:lpstr>
      <vt:lpstr>The file abstraction</vt:lpstr>
      <vt:lpstr>File syscalls: open, read, write, close</vt:lpstr>
      <vt:lpstr>Files: hierarchical name space</vt:lpstr>
      <vt:lpstr>Unix FS namespace ops</vt:lpstr>
      <vt:lpstr>Names and layers</vt:lpstr>
      <vt:lpstr>Which block?</vt:lpstr>
      <vt:lpstr>PowerPoint Presentation</vt:lpstr>
      <vt:lpstr>Using block maps</vt:lpstr>
      <vt:lpstr>Representing files: inodes</vt:lpstr>
      <vt:lpstr>Inodes</vt:lpstr>
      <vt:lpstr>Classical Unix inode</vt:lpstr>
      <vt:lpstr>Representing Large Files</vt:lpstr>
      <vt:lpstr>Skewed tree block maps</vt:lpstr>
      <vt:lpstr>PowerPoint Presentation</vt:lpstr>
      <vt:lpstr>Directories</vt:lpstr>
      <vt:lpstr>Filesystem layout on disk</vt:lpstr>
      <vt:lpstr>A Filesystem On Disk</vt:lpstr>
      <vt:lpstr>A Filesystem On Disk</vt:lpstr>
      <vt:lpstr>Unix file naming: links</vt:lpstr>
      <vt:lpstr>Unix file naming: hard links</vt:lpstr>
      <vt:lpstr>Unix file naming: soft links</vt:lpstr>
      <vt:lpstr>PowerPoint Presentation</vt:lpstr>
      <vt:lpstr>“Try to keep up”</vt:lpstr>
    </vt:vector>
  </TitlesOfParts>
  <Company>Duke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Chase</dc:creator>
  <cp:lastModifiedBy>Jeff Chase</cp:lastModifiedBy>
  <cp:revision>210</cp:revision>
  <cp:lastPrinted>2019-11-01T15:52:04Z</cp:lastPrinted>
  <dcterms:created xsi:type="dcterms:W3CDTF">2015-01-09T14:09:45Z</dcterms:created>
  <dcterms:modified xsi:type="dcterms:W3CDTF">2020-11-08T21:24:14Z</dcterms:modified>
</cp:coreProperties>
</file>