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  <p:sldMasterId id="2147484235" r:id="rId2"/>
  </p:sldMasterIdLst>
  <p:notesMasterIdLst>
    <p:notesMasterId r:id="rId24"/>
  </p:notesMasterIdLst>
  <p:sldIdLst>
    <p:sldId id="492" r:id="rId3"/>
    <p:sldId id="1124" r:id="rId4"/>
    <p:sldId id="494" r:id="rId5"/>
    <p:sldId id="1550" r:id="rId6"/>
    <p:sldId id="1126" r:id="rId7"/>
    <p:sldId id="1162" r:id="rId8"/>
    <p:sldId id="304" r:id="rId9"/>
    <p:sldId id="1590" r:id="rId10"/>
    <p:sldId id="1936" r:id="rId11"/>
    <p:sldId id="1966" r:id="rId12"/>
    <p:sldId id="1781" r:id="rId13"/>
    <p:sldId id="468" r:id="rId14"/>
    <p:sldId id="1965" r:id="rId15"/>
    <p:sldId id="1592" r:id="rId16"/>
    <p:sldId id="1776" r:id="rId17"/>
    <p:sldId id="1836" r:id="rId18"/>
    <p:sldId id="1778" r:id="rId19"/>
    <p:sldId id="1228" r:id="rId20"/>
    <p:sldId id="1878" r:id="rId21"/>
    <p:sldId id="1127" r:id="rId22"/>
    <p:sldId id="5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2"/>
    <p:restoredTop sz="93632"/>
  </p:normalViewPr>
  <p:slideViewPr>
    <p:cSldViewPr snapToGrid="0" snapToObjects="1">
      <p:cViewPr varScale="1">
        <p:scale>
          <a:sx n="128" d="100"/>
          <a:sy n="128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3459-9E55-9548-9624-77CC09F678E2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4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AC67F32-80B8-0341-B8BF-2D1316817D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04659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929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469-D9E0-1E40-A70D-240DD8DA21A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7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3F8699C-1001-8441-9221-5416E7511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3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The Storage Stack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82007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965E-E807-3441-978D-CD62269F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2BCB-B0FF-0C4D-B747-C074F0C4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NAS: Network-Attached Storage</a:t>
            </a:r>
          </a:p>
          <a:p>
            <a:pPr lvl="1"/>
            <a:r>
              <a:rPr lang="en-US" dirty="0"/>
              <a:t>File abstraction</a:t>
            </a:r>
          </a:p>
          <a:p>
            <a:pPr lvl="1"/>
            <a:r>
              <a:rPr lang="en-US" dirty="0"/>
              <a:t>Protocols: Network File System (NFS), Microsoft CIFS</a:t>
            </a:r>
          </a:p>
          <a:p>
            <a:pPr lvl="1"/>
            <a:r>
              <a:rPr lang="en-US" dirty="0"/>
              <a:t>Parallel I/O: </a:t>
            </a:r>
            <a:r>
              <a:rPr lang="en-US" dirty="0" err="1"/>
              <a:t>pNFS</a:t>
            </a:r>
            <a:r>
              <a:rPr lang="en-US" dirty="0"/>
              <a:t>, </a:t>
            </a:r>
            <a:r>
              <a:rPr lang="en-US" dirty="0" err="1"/>
              <a:t>Lustre</a:t>
            </a:r>
            <a:r>
              <a:rPr lang="en-US" dirty="0"/>
              <a:t>, etc.</a:t>
            </a:r>
          </a:p>
          <a:p>
            <a:r>
              <a:rPr lang="en-US" dirty="0"/>
              <a:t>SAN: Storage-Area Network</a:t>
            </a:r>
          </a:p>
          <a:p>
            <a:pPr lvl="1"/>
            <a:r>
              <a:rPr lang="en-US" dirty="0"/>
              <a:t>Block storage abstraction</a:t>
            </a:r>
          </a:p>
          <a:p>
            <a:pPr lvl="1"/>
            <a:r>
              <a:rPr lang="en-US" dirty="0"/>
              <a:t>Logical volumes</a:t>
            </a:r>
          </a:p>
          <a:p>
            <a:pPr lvl="1"/>
            <a:r>
              <a:rPr lang="en-US" dirty="0"/>
              <a:t>Attach volume to host, configure FS on it, mount</a:t>
            </a:r>
          </a:p>
          <a:p>
            <a:r>
              <a:rPr lang="en-US" dirty="0"/>
              <a:t>Key-value store</a:t>
            </a:r>
          </a:p>
          <a:p>
            <a:pPr lvl="1"/>
            <a:r>
              <a:rPr lang="en-US" dirty="0"/>
              <a:t>Small files with flat names, read/write in entirety</a:t>
            </a:r>
          </a:p>
          <a:p>
            <a:pPr lvl="1"/>
            <a:r>
              <a:rPr lang="en-US" dirty="0"/>
              <a:t>Used for datacenter services</a:t>
            </a:r>
          </a:p>
        </p:txBody>
      </p:sp>
    </p:spTree>
    <p:extLst>
      <p:ext uri="{BB962C8B-B14F-4D97-AF65-F5344CB8AC3E}">
        <p14:creationId xmlns:p14="http://schemas.microsoft.com/office/powerpoint/2010/main" val="78816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00"/>
            <a:ext cx="9144000" cy="5003800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5646003"/>
            <a:ext cx="53703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1985; 1750 cites (w/ original version)</a:t>
            </a:r>
          </a:p>
          <a:p>
            <a:pPr eaLnBrk="1" hangingPunct="1"/>
            <a:r>
              <a:rPr lang="en-US" dirty="0"/>
              <a:t>NFS is still in wide use in enterprises.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486400"/>
            <a:ext cx="2997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5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33992E5-DAE3-7549-8DE9-4A30C91F0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VFS: the Filesystem Switch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D78A55E4-2DFB-CD4E-A88F-C4AF807AB37F}"/>
              </a:ext>
            </a:extLst>
          </p:cNvPr>
          <p:cNvGrpSpPr>
            <a:grpSpLocks/>
          </p:cNvGrpSpPr>
          <p:nvPr/>
        </p:nvGrpSpPr>
        <p:grpSpPr bwMode="auto">
          <a:xfrm>
            <a:off x="553705" y="3793987"/>
            <a:ext cx="5488001" cy="2646362"/>
            <a:chOff x="1053" y="949"/>
            <a:chExt cx="2445" cy="1179"/>
          </a:xfrm>
        </p:grpSpPr>
        <p:sp>
          <p:nvSpPr>
            <p:cNvPr id="26629" name="Rectangle 4">
              <a:extLst>
                <a:ext uri="{FF2B5EF4-FFF2-40B4-BE49-F238E27FC236}">
                  <a16:creationId xmlns:a16="http://schemas.microsoft.com/office/drawing/2014/main" id="{EF4716DB-041D-DE49-A463-4834CCF2F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1199"/>
              <a:ext cx="2445" cy="24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n-lt"/>
                </a:rPr>
                <a:t>syscall layer (file, uio, etc.)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0" name="Rectangle 5">
              <a:extLst>
                <a:ext uri="{FF2B5EF4-FFF2-40B4-BE49-F238E27FC236}">
                  <a16:creationId xmlns:a16="http://schemas.microsoft.com/office/drawing/2014/main" id="{9F9C16F3-E07A-8141-A3D9-BC9AE5256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949"/>
              <a:ext cx="2445" cy="26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+mn-lt"/>
                </a:rPr>
                <a:t>user mode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26631" name="Rectangle 6">
              <a:extLst>
                <a:ext uri="{FF2B5EF4-FFF2-40B4-BE49-F238E27FC236}">
                  <a16:creationId xmlns:a16="http://schemas.microsoft.com/office/drawing/2014/main" id="{D76460D7-33E1-4C4F-A2AE-C2B0E0BD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1440"/>
              <a:ext cx="1958" cy="24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n-lt"/>
                </a:rPr>
                <a:t>Virtual File System (VFS)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2" name="Rectangle 7">
              <a:extLst>
                <a:ext uri="{FF2B5EF4-FFF2-40B4-BE49-F238E27FC236}">
                  <a16:creationId xmlns:a16="http://schemas.microsoft.com/office/drawing/2014/main" id="{E1D48C84-2B07-EE4E-AA1E-214A863E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1446"/>
              <a:ext cx="478" cy="43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600">
                  <a:latin typeface="+mn-lt"/>
                </a:rPr>
                <a:t>network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600">
                  <a:latin typeface="+mn-lt"/>
                </a:rPr>
                <a:t>protocol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600">
                  <a:latin typeface="+mn-lt"/>
                </a:rPr>
                <a:t>stack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600">
                  <a:latin typeface="+mn-lt"/>
                </a:rPr>
                <a:t>(TCP/IP)</a:t>
              </a:r>
            </a:p>
          </p:txBody>
        </p:sp>
        <p:sp>
          <p:nvSpPr>
            <p:cNvPr id="26633" name="Rectangle 8">
              <a:extLst>
                <a:ext uri="{FF2B5EF4-FFF2-40B4-BE49-F238E27FC236}">
                  <a16:creationId xmlns:a16="http://schemas.microsoft.com/office/drawing/2014/main" id="{0D3D96E3-3483-4149-B817-067C68DA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81"/>
              <a:ext cx="360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NFS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4" name="Rectangle 9">
              <a:extLst>
                <a:ext uri="{FF2B5EF4-FFF2-40B4-BE49-F238E27FC236}">
                  <a16:creationId xmlns:a16="http://schemas.microsoft.com/office/drawing/2014/main" id="{24F4E12F-0D49-EA40-AA36-165B5AA43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339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FFS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5" name="Rectangle 10">
              <a:extLst>
                <a:ext uri="{FF2B5EF4-FFF2-40B4-BE49-F238E27FC236}">
                  <a16:creationId xmlns:a16="http://schemas.microsoft.com/office/drawing/2014/main" id="{9E0BBE0A-58AF-6847-BCDC-F0461EED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" y="1680"/>
              <a:ext cx="346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LFS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6" name="Rectangle 11">
              <a:extLst>
                <a:ext uri="{FF2B5EF4-FFF2-40B4-BE49-F238E27FC236}">
                  <a16:creationId xmlns:a16="http://schemas.microsoft.com/office/drawing/2014/main" id="{599D5D60-730E-4643-9857-EF0980384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681"/>
              <a:ext cx="308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i="1">
                  <a:latin typeface="+mn-lt"/>
                </a:rPr>
                <a:t>etc.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7" name="Rectangle 12">
              <a:extLst>
                <a:ext uri="{FF2B5EF4-FFF2-40B4-BE49-F238E27FC236}">
                  <a16:creationId xmlns:a16="http://schemas.microsoft.com/office/drawing/2014/main" id="{F996FA5F-5668-F848-8D9D-4DACA38D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1681"/>
              <a:ext cx="332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i="1">
                  <a:latin typeface="+mn-lt"/>
                </a:rPr>
                <a:t>*FS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8" name="Rectangle 13">
              <a:extLst>
                <a:ext uri="{FF2B5EF4-FFF2-40B4-BE49-F238E27FC236}">
                  <a16:creationId xmlns:a16="http://schemas.microsoft.com/office/drawing/2014/main" id="{4E06FD9A-AFE1-094C-B30B-274CB633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681"/>
              <a:ext cx="308" cy="22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i="1">
                  <a:latin typeface="+mn-lt"/>
                </a:rPr>
                <a:t>etc.</a:t>
              </a:r>
              <a:endParaRPr lang="en-US" altLang="en-US" sz="3200">
                <a:latin typeface="+mn-lt"/>
              </a:endParaRPr>
            </a:p>
          </p:txBody>
        </p:sp>
        <p:sp>
          <p:nvSpPr>
            <p:cNvPr id="26639" name="Rectangle 14">
              <a:extLst>
                <a:ext uri="{FF2B5EF4-FFF2-40B4-BE49-F238E27FC236}">
                  <a16:creationId xmlns:a16="http://schemas.microsoft.com/office/drawing/2014/main" id="{AB28BCB9-EEAA-8743-89BF-B3A376F9E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1887"/>
              <a:ext cx="2439" cy="24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no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n-lt"/>
                </a:rPr>
                <a:t>device drivers</a:t>
              </a:r>
            </a:p>
          </p:txBody>
        </p:sp>
      </p:grpSp>
      <p:sp>
        <p:nvSpPr>
          <p:cNvPr id="26628" name="Rectangle 16">
            <a:extLst>
              <a:ext uri="{FF2B5EF4-FFF2-40B4-BE49-F238E27FC236}">
                <a16:creationId xmlns:a16="http://schemas.microsoft.com/office/drawing/2014/main" id="{1A42FF30-E155-E443-AF2D-60B804D68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Sun Microsystems introduced </a:t>
            </a:r>
            <a:r>
              <a:rPr lang="en-US" altLang="en-US" i="1" dirty="0">
                <a:ea typeface="ＭＳ Ｐゴシック" panose="020B0600070205080204" pitchFamily="34" charset="-128"/>
              </a:rPr>
              <a:t>virtual file system</a:t>
            </a:r>
            <a:r>
              <a:rPr lang="en-US" altLang="en-US" dirty="0">
                <a:ea typeface="ＭＳ Ｐゴシック" panose="020B0600070205080204" pitchFamily="34" charset="-128"/>
              </a:rPr>
              <a:t> (VFS).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VFS is an abstract object </a:t>
            </a:r>
            <a:r>
              <a:rPr lang="en-US" altLang="en-US" b="1" dirty="0">
                <a:ea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</a:rPr>
              <a:t> inside the kernel.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VFS allows diverse </a:t>
            </a:r>
            <a:r>
              <a:rPr lang="en-US" altLang="en-US" i="1" dirty="0">
                <a:ea typeface="ＭＳ Ｐゴシック" panose="020B0600070205080204" pitchFamily="34" charset="-128"/>
              </a:rPr>
              <a:t>specific file systems</a:t>
            </a:r>
            <a:r>
              <a:rPr lang="en-US" altLang="en-US" dirty="0">
                <a:ea typeface="ＭＳ Ｐゴシック" panose="020B0600070205080204" pitchFamily="34" charset="-128"/>
              </a:rPr>
              <a:t> (FS) to coexist.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Isolates FS-dependencies in pluggable FS modules.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80DFEC63-5D0F-D748-9B86-F3CCCE2DD2A1}"/>
              </a:ext>
            </a:extLst>
          </p:cNvPr>
          <p:cNvGrpSpPr>
            <a:grpSpLocks/>
          </p:cNvGrpSpPr>
          <p:nvPr/>
        </p:nvGrpSpPr>
        <p:grpSpPr bwMode="auto">
          <a:xfrm>
            <a:off x="6848149" y="3842530"/>
            <a:ext cx="1213204" cy="1689129"/>
            <a:chOff x="3552" y="2475"/>
            <a:chExt cx="336" cy="501"/>
          </a:xfrm>
        </p:grpSpPr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E96AF46B-F775-5C4B-8DB6-C1F31BD8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31F7FAC-3EAB-1A40-9AA7-D25074174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7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22" name="AutoShape 6">
              <a:extLst>
                <a:ext uri="{FF2B5EF4-FFF2-40B4-BE49-F238E27FC236}">
                  <a16:creationId xmlns:a16="http://schemas.microsoft.com/office/drawing/2014/main" id="{D26E2A98-AACE-D244-A534-380293E3A124}"/>
                </a:ext>
              </a:extLst>
            </p:cNvPr>
            <p:cNvCxnSpPr>
              <a:cxnSpLocks noChangeShapeType="1"/>
              <a:stCxn id="21" idx="3"/>
              <a:endCxn id="20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7">
              <a:extLst>
                <a:ext uri="{FF2B5EF4-FFF2-40B4-BE49-F238E27FC236}">
                  <a16:creationId xmlns:a16="http://schemas.microsoft.com/office/drawing/2014/main" id="{DC5FBFAA-AB87-164A-9181-9C57F8944D29}"/>
                </a:ext>
              </a:extLst>
            </p:cNvPr>
            <p:cNvCxnSpPr>
              <a:cxnSpLocks noChangeShapeType="1"/>
              <a:stCxn id="20" idx="0"/>
              <a:endCxn id="21" idx="5"/>
            </p:cNvCxnSpPr>
            <p:nvPr/>
          </p:nvCxnSpPr>
          <p:spPr bwMode="auto">
            <a:xfrm rot="-54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B7D198-ADD6-114D-98EA-D0400B22BE8C}"/>
              </a:ext>
            </a:extLst>
          </p:cNvPr>
          <p:cNvSpPr txBox="1"/>
          <p:nvPr/>
        </p:nvSpPr>
        <p:spPr>
          <a:xfrm>
            <a:off x="7051778" y="3897247"/>
            <a:ext cx="107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vnode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C1A3E5-06FC-6A4E-AD9A-77FB5E06E5FE}"/>
              </a:ext>
            </a:extLst>
          </p:cNvPr>
          <p:cNvSpPr txBox="1"/>
          <p:nvPr/>
        </p:nvSpPr>
        <p:spPr>
          <a:xfrm>
            <a:off x="7193161" y="498715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EFDB6-C60E-6540-B445-3733EA92F642}"/>
              </a:ext>
            </a:extLst>
          </p:cNvPr>
          <p:cNvSpPr txBox="1"/>
          <p:nvPr/>
        </p:nvSpPr>
        <p:spPr>
          <a:xfrm>
            <a:off x="6511763" y="5768927"/>
            <a:ext cx="233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VFS “wraps” </a:t>
            </a:r>
            <a:r>
              <a:rPr lang="en-US" dirty="0" err="1"/>
              <a:t>inodes</a:t>
            </a:r>
            <a:r>
              <a:rPr lang="en-US" dirty="0"/>
              <a:t> with generic </a:t>
            </a:r>
            <a:r>
              <a:rPr lang="en-US" b="1" dirty="0" err="1"/>
              <a:t>vnodes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25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D1E49-EE7D-F14A-858C-53367DAD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488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914CC-3F6E-7944-B0D2-2E63540961E5}"/>
              </a:ext>
            </a:extLst>
          </p:cNvPr>
          <p:cNvSpPr txBox="1"/>
          <p:nvPr/>
        </p:nvSpPr>
        <p:spPr>
          <a:xfrm>
            <a:off x="533400" y="6044625"/>
            <a:ext cx="814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Image from </a:t>
            </a:r>
            <a:r>
              <a:rPr lang="en-US" sz="1600" b="1" dirty="0"/>
              <a:t>The Sun Network Filesystem: Design, Implementation and Experience </a:t>
            </a:r>
            <a:endParaRPr lang="en-US" sz="1600" dirty="0"/>
          </a:p>
          <a:p>
            <a:r>
              <a:rPr lang="en-US" sz="1600" dirty="0"/>
              <a:t>By Rusty Sandberg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F11177-E722-FA45-9EED-237255F4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NFS: the pieces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0B7A7-FA84-2044-ABDE-9D5AAE98CBD2}"/>
              </a:ext>
            </a:extLst>
          </p:cNvPr>
          <p:cNvSpPr txBox="1"/>
          <p:nvPr/>
        </p:nvSpPr>
        <p:spPr>
          <a:xfrm>
            <a:off x="4114800" y="1896070"/>
            <a:ext cx="251460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800" b="1" dirty="0"/>
              <a:t>XDR</a:t>
            </a:r>
            <a:r>
              <a:rPr lang="en-US" sz="1800" dirty="0"/>
              <a:t>: External Data Representation (a Sun library for RPC stubs)</a:t>
            </a:r>
          </a:p>
        </p:txBody>
      </p:sp>
    </p:spTree>
    <p:extLst>
      <p:ext uri="{BB962C8B-B14F-4D97-AF65-F5344CB8AC3E}">
        <p14:creationId xmlns:p14="http://schemas.microsoft.com/office/powerpoint/2010/main" val="89768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Network File System (NFS)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51038"/>
            <a:ext cx="859472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5181600" y="6324600"/>
            <a:ext cx="118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FFFF"/>
                </a:solidFill>
              </a:rPr>
              <a:t>[ucla.edu]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438400" y="5769114"/>
            <a:ext cx="4332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Remote Procedure Call (RPC)</a:t>
            </a:r>
          </a:p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External Data Representation (XDR)</a:t>
            </a:r>
          </a:p>
        </p:txBody>
      </p:sp>
      <p:cxnSp>
        <p:nvCxnSpPr>
          <p:cNvPr id="6" name="Straight Arrow Connector 10"/>
          <p:cNvCxnSpPr>
            <a:cxnSpLocks noChangeShapeType="1"/>
            <a:stCxn id="5" idx="0"/>
          </p:cNvCxnSpPr>
          <p:nvPr/>
        </p:nvCxnSpPr>
        <p:spPr bwMode="auto">
          <a:xfrm flipV="1">
            <a:off x="4604869" y="4191000"/>
            <a:ext cx="271931" cy="15781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601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Network File System (NFS)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6823075" y="3135313"/>
            <a:ext cx="306388" cy="455612"/>
            <a:chOff x="2544" y="2880"/>
            <a:chExt cx="336" cy="501"/>
          </a:xfrm>
        </p:grpSpPr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2640" y="3189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2544" y="2880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46" name="AutoShape 6"/>
            <p:cNvCxnSpPr>
              <a:cxnSpLocks noChangeShapeType="1"/>
              <a:stCxn id="62" idx="3"/>
              <a:endCxn id="61" idx="0"/>
            </p:cNvCxnSpPr>
            <p:nvPr/>
          </p:nvCxnSpPr>
          <p:spPr bwMode="auto">
            <a:xfrm rot="16200000" flipH="1">
              <a:off x="2573" y="3023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7" name="AutoShape 7"/>
            <p:cNvCxnSpPr>
              <a:cxnSpLocks noChangeShapeType="1"/>
              <a:stCxn id="61" idx="0"/>
              <a:endCxn id="62" idx="5"/>
            </p:cNvCxnSpPr>
            <p:nvPr/>
          </p:nvCxnSpPr>
          <p:spPr bwMode="auto">
            <a:xfrm rot="-5400000">
              <a:off x="2692" y="3046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492" name="Group 8"/>
          <p:cNvGrpSpPr>
            <a:grpSpLocks/>
          </p:cNvGrpSpPr>
          <p:nvPr/>
        </p:nvGrpSpPr>
        <p:grpSpPr bwMode="auto">
          <a:xfrm>
            <a:off x="7348538" y="3135313"/>
            <a:ext cx="306387" cy="455612"/>
            <a:chOff x="2016" y="2715"/>
            <a:chExt cx="336" cy="501"/>
          </a:xfrm>
        </p:grpSpPr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2016" y="2715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42" name="AutoShape 11"/>
            <p:cNvCxnSpPr>
              <a:cxnSpLocks noChangeShapeType="1"/>
              <a:stCxn id="67" idx="3"/>
              <a:endCxn id="66" idx="0"/>
            </p:cNvCxnSpPr>
            <p:nvPr/>
          </p:nvCxnSpPr>
          <p:spPr bwMode="auto">
            <a:xfrm rot="16200000" flipH="1">
              <a:off x="2045" y="285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43" name="AutoShape 12"/>
            <p:cNvCxnSpPr>
              <a:cxnSpLocks noChangeShapeType="1"/>
              <a:stCxn id="66" idx="0"/>
              <a:endCxn id="67" idx="5"/>
            </p:cNvCxnSpPr>
            <p:nvPr/>
          </p:nvCxnSpPr>
          <p:spPr bwMode="auto">
            <a:xfrm rot="-5400000">
              <a:off x="2164" y="288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493" name="Rectangle 13"/>
          <p:cNvSpPr>
            <a:spLocks noChangeArrowheads="1"/>
          </p:cNvSpPr>
          <p:nvPr/>
        </p:nvSpPr>
        <p:spPr bwMode="auto">
          <a:xfrm>
            <a:off x="5410200" y="1828800"/>
            <a:ext cx="2362200" cy="3381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3367"/>
                </a:solidFill>
                <a:latin typeface="+mn-lt"/>
              </a:rPr>
              <a:t>…</a:t>
            </a:r>
            <a:endParaRPr lang="en-US" dirty="0">
              <a:solidFill>
                <a:srgbClr val="003367"/>
              </a:solidFill>
              <a:latin typeface="+mn-lt"/>
            </a:endParaRPr>
          </a:p>
        </p:txBody>
      </p:sp>
      <p:sp>
        <p:nvSpPr>
          <p:cNvPr id="63494" name="Rectangle 14"/>
          <p:cNvSpPr>
            <a:spLocks noChangeArrowheads="1"/>
          </p:cNvSpPr>
          <p:nvPr/>
        </p:nvSpPr>
        <p:spPr bwMode="auto">
          <a:xfrm>
            <a:off x="6860322" y="4015730"/>
            <a:ext cx="800219" cy="461665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3367"/>
                </a:solidFill>
                <a:latin typeface="+mn-lt"/>
              </a:rPr>
              <a:t>UFS</a:t>
            </a:r>
          </a:p>
        </p:txBody>
      </p:sp>
      <p:cxnSp>
        <p:nvCxnSpPr>
          <p:cNvPr id="63495" name="AutoShape 15"/>
          <p:cNvCxnSpPr>
            <a:cxnSpLocks noChangeShapeType="1"/>
            <a:stCxn id="110" idx="0"/>
            <a:endCxn id="62" idx="0"/>
          </p:cNvCxnSpPr>
          <p:nvPr/>
        </p:nvCxnSpPr>
        <p:spPr bwMode="auto">
          <a:xfrm>
            <a:off x="6548438" y="2630488"/>
            <a:ext cx="428625" cy="50482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6" name="AutoShape 16"/>
          <p:cNvCxnSpPr>
            <a:cxnSpLocks noChangeShapeType="1"/>
            <a:stCxn id="110" idx="7"/>
            <a:endCxn id="67" idx="0"/>
          </p:cNvCxnSpPr>
          <p:nvPr/>
        </p:nvCxnSpPr>
        <p:spPr bwMode="auto">
          <a:xfrm>
            <a:off x="6602413" y="2606675"/>
            <a:ext cx="900112" cy="528638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7" name="AutoShape 17"/>
          <p:cNvCxnSpPr>
            <a:cxnSpLocks noChangeShapeType="1"/>
            <a:stCxn id="61" idx="4"/>
            <a:endCxn id="63494" idx="0"/>
          </p:cNvCxnSpPr>
          <p:nvPr/>
        </p:nvCxnSpPr>
        <p:spPr bwMode="auto">
          <a:xfrm>
            <a:off x="6998154" y="3590925"/>
            <a:ext cx="262278" cy="42480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AutoShape 18"/>
          <p:cNvCxnSpPr>
            <a:cxnSpLocks noChangeShapeType="1"/>
          </p:cNvCxnSpPr>
          <p:nvPr/>
        </p:nvCxnSpPr>
        <p:spPr bwMode="auto">
          <a:xfrm flipH="1">
            <a:off x="7259638" y="3595688"/>
            <a:ext cx="263525" cy="401637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9" name="Rectangle 19"/>
          <p:cNvSpPr>
            <a:spLocks noChangeArrowheads="1"/>
          </p:cNvSpPr>
          <p:nvPr/>
        </p:nvSpPr>
        <p:spPr bwMode="auto">
          <a:xfrm>
            <a:off x="5410200" y="2533650"/>
            <a:ext cx="1144588" cy="838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3367"/>
                </a:solidFill>
                <a:latin typeface="+mn-lt"/>
              </a:rPr>
              <a:t>NFS</a:t>
            </a:r>
          </a:p>
          <a:p>
            <a:pPr algn="ctr" eaLnBrk="0" hangingPunct="0"/>
            <a:r>
              <a:rPr lang="en-US">
                <a:solidFill>
                  <a:srgbClr val="003367"/>
                </a:solidFill>
                <a:latin typeface="+mn-lt"/>
              </a:rPr>
              <a:t>server</a:t>
            </a:r>
          </a:p>
        </p:txBody>
      </p:sp>
      <p:sp>
        <p:nvSpPr>
          <p:cNvPr id="63500" name="Rectangle 20"/>
          <p:cNvSpPr>
            <a:spLocks noChangeArrowheads="1"/>
          </p:cNvSpPr>
          <p:nvPr/>
        </p:nvSpPr>
        <p:spPr bwMode="auto">
          <a:xfrm>
            <a:off x="5410200" y="2181225"/>
            <a:ext cx="2362200" cy="338138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3367"/>
                </a:solidFill>
                <a:latin typeface="+mn-lt"/>
              </a:rPr>
              <a:t>VFS</a:t>
            </a:r>
            <a:endParaRPr lang="en-US">
              <a:solidFill>
                <a:srgbClr val="003367"/>
              </a:solidFill>
              <a:latin typeface="+mn-lt"/>
            </a:endParaRPr>
          </a:p>
        </p:txBody>
      </p:sp>
      <p:grpSp>
        <p:nvGrpSpPr>
          <p:cNvPr id="63501" name="Group 21"/>
          <p:cNvGrpSpPr>
            <a:grpSpLocks/>
          </p:cNvGrpSpPr>
          <p:nvPr/>
        </p:nvGrpSpPr>
        <p:grpSpPr bwMode="auto">
          <a:xfrm flipH="1">
            <a:off x="3563938" y="3481388"/>
            <a:ext cx="306387" cy="455612"/>
            <a:chOff x="3552" y="2475"/>
            <a:chExt cx="336" cy="501"/>
          </a:xfrm>
        </p:grpSpPr>
        <p:sp>
          <p:nvSpPr>
            <p:cNvPr id="79" name="Oval 22"/>
            <p:cNvSpPr>
              <a:spLocks noChangeArrowheads="1"/>
            </p:cNvSpPr>
            <p:nvPr/>
          </p:nvSpPr>
          <p:spPr bwMode="auto">
            <a:xfrm>
              <a:off x="3648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0" name="Oval 23"/>
            <p:cNvSpPr>
              <a:spLocks noChangeArrowheads="1"/>
            </p:cNvSpPr>
            <p:nvPr/>
          </p:nvSpPr>
          <p:spPr bwMode="auto">
            <a:xfrm>
              <a:off x="3552" y="2475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38" name="AutoShape 24"/>
            <p:cNvCxnSpPr>
              <a:cxnSpLocks noChangeShapeType="1"/>
              <a:stCxn id="80" idx="3"/>
              <a:endCxn id="79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9" name="AutoShape 25"/>
            <p:cNvCxnSpPr>
              <a:cxnSpLocks noChangeShapeType="1"/>
              <a:stCxn id="79" idx="0"/>
              <a:endCxn id="80" idx="5"/>
            </p:cNvCxnSpPr>
            <p:nvPr/>
          </p:nvCxnSpPr>
          <p:spPr bwMode="auto">
            <a:xfrm rot="-54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502" name="Group 26"/>
          <p:cNvGrpSpPr>
            <a:grpSpLocks/>
          </p:cNvGrpSpPr>
          <p:nvPr/>
        </p:nvGrpSpPr>
        <p:grpSpPr bwMode="auto">
          <a:xfrm flipH="1">
            <a:off x="2208213" y="3481388"/>
            <a:ext cx="306387" cy="455612"/>
            <a:chOff x="2544" y="2880"/>
            <a:chExt cx="336" cy="501"/>
          </a:xfrm>
        </p:grpSpPr>
        <p:sp>
          <p:nvSpPr>
            <p:cNvPr id="84" name="Oval 27"/>
            <p:cNvSpPr>
              <a:spLocks noChangeArrowheads="1"/>
            </p:cNvSpPr>
            <p:nvPr/>
          </p:nvSpPr>
          <p:spPr bwMode="auto">
            <a:xfrm>
              <a:off x="2640" y="3189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5" name="Oval 28"/>
            <p:cNvSpPr>
              <a:spLocks noChangeArrowheads="1"/>
            </p:cNvSpPr>
            <p:nvPr/>
          </p:nvSpPr>
          <p:spPr bwMode="auto">
            <a:xfrm>
              <a:off x="2544" y="2880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34" name="AutoShape 29"/>
            <p:cNvCxnSpPr>
              <a:cxnSpLocks noChangeShapeType="1"/>
              <a:stCxn id="85" idx="3"/>
              <a:endCxn id="84" idx="0"/>
            </p:cNvCxnSpPr>
            <p:nvPr/>
          </p:nvCxnSpPr>
          <p:spPr bwMode="auto">
            <a:xfrm rot="16200000" flipH="1">
              <a:off x="2573" y="3023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5" name="AutoShape 30"/>
            <p:cNvCxnSpPr>
              <a:cxnSpLocks noChangeShapeType="1"/>
              <a:stCxn id="84" idx="0"/>
              <a:endCxn id="85" idx="5"/>
            </p:cNvCxnSpPr>
            <p:nvPr/>
          </p:nvCxnSpPr>
          <p:spPr bwMode="auto">
            <a:xfrm rot="-5400000">
              <a:off x="2692" y="3046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503" name="Group 31"/>
          <p:cNvGrpSpPr>
            <a:grpSpLocks/>
          </p:cNvGrpSpPr>
          <p:nvPr/>
        </p:nvGrpSpPr>
        <p:grpSpPr bwMode="auto">
          <a:xfrm flipH="1">
            <a:off x="2995613" y="3481388"/>
            <a:ext cx="306387" cy="455612"/>
            <a:chOff x="3552" y="2475"/>
            <a:chExt cx="336" cy="501"/>
          </a:xfrm>
        </p:grpSpPr>
        <p:sp>
          <p:nvSpPr>
            <p:cNvPr id="89" name="Oval 32"/>
            <p:cNvSpPr>
              <a:spLocks noChangeArrowheads="1"/>
            </p:cNvSpPr>
            <p:nvPr/>
          </p:nvSpPr>
          <p:spPr bwMode="auto">
            <a:xfrm>
              <a:off x="3648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0" name="Oval 33"/>
            <p:cNvSpPr>
              <a:spLocks noChangeArrowheads="1"/>
            </p:cNvSpPr>
            <p:nvPr/>
          </p:nvSpPr>
          <p:spPr bwMode="auto">
            <a:xfrm>
              <a:off x="3552" y="2475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30" name="AutoShape 34"/>
            <p:cNvCxnSpPr>
              <a:cxnSpLocks noChangeShapeType="1"/>
              <a:stCxn id="90" idx="3"/>
              <a:endCxn id="89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31" name="AutoShape 35"/>
            <p:cNvCxnSpPr>
              <a:cxnSpLocks noChangeShapeType="1"/>
              <a:stCxn id="89" idx="0"/>
              <a:endCxn id="90" idx="5"/>
            </p:cNvCxnSpPr>
            <p:nvPr/>
          </p:nvCxnSpPr>
          <p:spPr bwMode="auto">
            <a:xfrm rot="-54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504" name="Group 36"/>
          <p:cNvGrpSpPr>
            <a:grpSpLocks/>
          </p:cNvGrpSpPr>
          <p:nvPr/>
        </p:nvGrpSpPr>
        <p:grpSpPr bwMode="auto">
          <a:xfrm flipH="1">
            <a:off x="1682750" y="3481388"/>
            <a:ext cx="306388" cy="455612"/>
            <a:chOff x="2016" y="2715"/>
            <a:chExt cx="336" cy="501"/>
          </a:xfrm>
        </p:grpSpPr>
        <p:sp>
          <p:nvSpPr>
            <p:cNvPr id="94" name="Oval 37"/>
            <p:cNvSpPr>
              <a:spLocks noChangeArrowheads="1"/>
            </p:cNvSpPr>
            <p:nvPr/>
          </p:nvSpPr>
          <p:spPr bwMode="auto">
            <a:xfrm>
              <a:off x="2112" y="302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95" name="Oval 38"/>
            <p:cNvSpPr>
              <a:spLocks noChangeArrowheads="1"/>
            </p:cNvSpPr>
            <p:nvPr/>
          </p:nvSpPr>
          <p:spPr bwMode="auto">
            <a:xfrm>
              <a:off x="2016" y="2715"/>
              <a:ext cx="336" cy="143"/>
            </a:xfrm>
            <a:prstGeom prst="ellipse">
              <a:avLst/>
            </a:prstGeom>
            <a:solidFill>
              <a:srgbClr val="CC99FF"/>
            </a:solidFill>
            <a:ln w="15875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 sz="1800">
                <a:solidFill>
                  <a:srgbClr val="000000"/>
                </a:solidFill>
              </a:endParaRPr>
            </a:p>
          </p:txBody>
        </p:sp>
        <p:cxnSp>
          <p:nvCxnSpPr>
            <p:cNvPr id="63526" name="AutoShape 39"/>
            <p:cNvCxnSpPr>
              <a:cxnSpLocks noChangeShapeType="1"/>
              <a:stCxn id="95" idx="3"/>
              <a:endCxn id="94" idx="0"/>
            </p:cNvCxnSpPr>
            <p:nvPr/>
          </p:nvCxnSpPr>
          <p:spPr bwMode="auto">
            <a:xfrm rot="16200000" flipH="1">
              <a:off x="2045" y="285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527" name="AutoShape 40"/>
            <p:cNvCxnSpPr>
              <a:cxnSpLocks noChangeShapeType="1"/>
              <a:stCxn id="94" idx="0"/>
              <a:endCxn id="95" idx="5"/>
            </p:cNvCxnSpPr>
            <p:nvPr/>
          </p:nvCxnSpPr>
          <p:spPr bwMode="auto">
            <a:xfrm rot="-5400000">
              <a:off x="2164" y="288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505" name="Rectangle 41"/>
          <p:cNvSpPr>
            <a:spLocks noChangeArrowheads="1"/>
          </p:cNvSpPr>
          <p:nvPr/>
        </p:nvSpPr>
        <p:spPr bwMode="auto">
          <a:xfrm flipH="1">
            <a:off x="1595438" y="2751138"/>
            <a:ext cx="2362200" cy="338137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3367"/>
                </a:solidFill>
                <a:latin typeface="+mn-lt"/>
              </a:rPr>
              <a:t>VFS</a:t>
            </a:r>
            <a:endParaRPr lang="en-US">
              <a:solidFill>
                <a:srgbClr val="003367"/>
              </a:solidFill>
              <a:latin typeface="+mn-lt"/>
            </a:endParaRPr>
          </a:p>
        </p:txBody>
      </p:sp>
      <p:sp>
        <p:nvSpPr>
          <p:cNvPr id="63506" name="Rectangle 42"/>
          <p:cNvSpPr>
            <a:spLocks noChangeArrowheads="1"/>
          </p:cNvSpPr>
          <p:nvPr/>
        </p:nvSpPr>
        <p:spPr bwMode="auto">
          <a:xfrm flipH="1">
            <a:off x="2957576" y="4347001"/>
            <a:ext cx="903162" cy="830997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3367"/>
                </a:solidFill>
                <a:latin typeface="+mn-lt"/>
              </a:rPr>
              <a:t>NFS</a:t>
            </a:r>
          </a:p>
          <a:p>
            <a:pPr algn="ctr" eaLnBrk="0" hangingPunct="0"/>
            <a:r>
              <a:rPr lang="en-US" dirty="0">
                <a:solidFill>
                  <a:srgbClr val="003367"/>
                </a:solidFill>
                <a:latin typeface="+mn-lt"/>
              </a:rPr>
              <a:t>client</a:t>
            </a:r>
          </a:p>
        </p:txBody>
      </p:sp>
      <p:sp>
        <p:nvSpPr>
          <p:cNvPr id="63507" name="Rectangle 43"/>
          <p:cNvSpPr>
            <a:spLocks noChangeArrowheads="1"/>
          </p:cNvSpPr>
          <p:nvPr/>
        </p:nvSpPr>
        <p:spPr bwMode="auto">
          <a:xfrm flipH="1">
            <a:off x="1677135" y="4361805"/>
            <a:ext cx="800219" cy="461665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solidFill>
                  <a:srgbClr val="003367"/>
                </a:solidFill>
                <a:latin typeface="+mn-lt"/>
              </a:rPr>
              <a:t>UFS</a:t>
            </a:r>
          </a:p>
        </p:txBody>
      </p:sp>
      <p:cxnSp>
        <p:nvCxnSpPr>
          <p:cNvPr id="63508" name="AutoShape 44"/>
          <p:cNvCxnSpPr>
            <a:cxnSpLocks noChangeShapeType="1"/>
            <a:stCxn id="63505" idx="2"/>
            <a:endCxn id="80" idx="0"/>
          </p:cNvCxnSpPr>
          <p:nvPr/>
        </p:nvCxnSpPr>
        <p:spPr bwMode="auto">
          <a:xfrm rot="16200000" flipH="1">
            <a:off x="3050381" y="2815432"/>
            <a:ext cx="392113" cy="939800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09" name="AutoShape 45"/>
          <p:cNvCxnSpPr>
            <a:cxnSpLocks noChangeShapeType="1"/>
            <a:stCxn id="63505" idx="2"/>
            <a:endCxn id="90" idx="0"/>
          </p:cNvCxnSpPr>
          <p:nvPr/>
        </p:nvCxnSpPr>
        <p:spPr bwMode="auto">
          <a:xfrm rot="16200000" flipH="1">
            <a:off x="2766219" y="3099594"/>
            <a:ext cx="392113" cy="37147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0" name="AutoShape 46"/>
          <p:cNvCxnSpPr>
            <a:cxnSpLocks noChangeShapeType="1"/>
            <a:stCxn id="63505" idx="2"/>
            <a:endCxn id="85" idx="0"/>
          </p:cNvCxnSpPr>
          <p:nvPr/>
        </p:nvCxnSpPr>
        <p:spPr bwMode="auto">
          <a:xfrm rot="5400000">
            <a:off x="2372519" y="3077369"/>
            <a:ext cx="392113" cy="41592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AutoShape 47"/>
          <p:cNvCxnSpPr>
            <a:cxnSpLocks noChangeShapeType="1"/>
            <a:stCxn id="63505" idx="2"/>
            <a:endCxn id="95" idx="0"/>
          </p:cNvCxnSpPr>
          <p:nvPr/>
        </p:nvCxnSpPr>
        <p:spPr bwMode="auto">
          <a:xfrm rot="5400000">
            <a:off x="2110581" y="2815432"/>
            <a:ext cx="392113" cy="939800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2" name="AutoShape 48"/>
          <p:cNvCxnSpPr>
            <a:cxnSpLocks noChangeShapeType="1"/>
            <a:stCxn id="79" idx="4"/>
            <a:endCxn id="63506" idx="0"/>
          </p:cNvCxnSpPr>
          <p:nvPr/>
        </p:nvCxnSpPr>
        <p:spPr bwMode="auto">
          <a:xfrm flipH="1">
            <a:off x="3409157" y="3937000"/>
            <a:ext cx="286090" cy="410001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3" name="AutoShape 49"/>
          <p:cNvCxnSpPr>
            <a:cxnSpLocks noChangeShapeType="1"/>
            <a:stCxn id="89" idx="4"/>
            <a:endCxn id="63506" idx="0"/>
          </p:cNvCxnSpPr>
          <p:nvPr/>
        </p:nvCxnSpPr>
        <p:spPr bwMode="auto">
          <a:xfrm>
            <a:off x="3126922" y="3937000"/>
            <a:ext cx="282235" cy="410001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4" name="AutoShape 50"/>
          <p:cNvCxnSpPr>
            <a:cxnSpLocks noChangeShapeType="1"/>
            <a:stCxn id="84" idx="4"/>
            <a:endCxn id="63507" idx="0"/>
          </p:cNvCxnSpPr>
          <p:nvPr/>
        </p:nvCxnSpPr>
        <p:spPr bwMode="auto">
          <a:xfrm flipH="1">
            <a:off x="2077244" y="3937000"/>
            <a:ext cx="262278" cy="424805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515" name="AutoShape 51"/>
          <p:cNvCxnSpPr>
            <a:cxnSpLocks noChangeShapeType="1"/>
          </p:cNvCxnSpPr>
          <p:nvPr/>
        </p:nvCxnSpPr>
        <p:spPr bwMode="auto">
          <a:xfrm>
            <a:off x="1814513" y="3941763"/>
            <a:ext cx="263525" cy="401637"/>
          </a:xfrm>
          <a:prstGeom prst="straightConnector1">
            <a:avLst/>
          </a:prstGeom>
          <a:noFill/>
          <a:ln w="15875">
            <a:solidFill>
              <a:srgbClr val="00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16" name="Rectangle 52"/>
          <p:cNvSpPr>
            <a:spLocks noChangeArrowheads="1"/>
          </p:cNvSpPr>
          <p:nvPr/>
        </p:nvSpPr>
        <p:spPr bwMode="auto">
          <a:xfrm flipH="1">
            <a:off x="1595438" y="2338388"/>
            <a:ext cx="2362200" cy="4127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3367"/>
                </a:solidFill>
                <a:latin typeface="+mn-lt"/>
              </a:rPr>
              <a:t>syscall layer</a:t>
            </a:r>
            <a:endParaRPr lang="en-US">
              <a:solidFill>
                <a:srgbClr val="003367"/>
              </a:solidFill>
              <a:latin typeface="+mn-lt"/>
            </a:endParaRPr>
          </a:p>
        </p:txBody>
      </p:sp>
      <p:sp>
        <p:nvSpPr>
          <p:cNvPr id="110" name="Oval 53"/>
          <p:cNvSpPr>
            <a:spLocks noChangeArrowheads="1"/>
          </p:cNvSpPr>
          <p:nvPr/>
        </p:nvSpPr>
        <p:spPr bwMode="auto">
          <a:xfrm flipV="1">
            <a:off x="6473825" y="2478088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/>
            <a:endParaRPr lang="en-US" sz="1800">
              <a:solidFill>
                <a:srgbClr val="003367"/>
              </a:solidFill>
              <a:latin typeface="+mn-lt"/>
            </a:endParaRPr>
          </a:p>
        </p:txBody>
      </p:sp>
      <p:cxnSp>
        <p:nvCxnSpPr>
          <p:cNvPr id="63518" name="AutoShape 54"/>
          <p:cNvCxnSpPr>
            <a:cxnSpLocks noChangeShapeType="1"/>
            <a:stCxn id="63506" idx="2"/>
            <a:endCxn id="63499" idx="2"/>
          </p:cNvCxnSpPr>
          <p:nvPr/>
        </p:nvCxnSpPr>
        <p:spPr bwMode="auto">
          <a:xfrm rot="5400000" flipH="1" flipV="1">
            <a:off x="3792751" y="2988255"/>
            <a:ext cx="1806148" cy="2573337"/>
          </a:xfrm>
          <a:prstGeom prst="bentConnector3">
            <a:avLst>
              <a:gd name="adj1" fmla="val -12657"/>
            </a:avLst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19" name="Text Box 55"/>
          <p:cNvSpPr txBox="1">
            <a:spLocks noChangeArrowheads="1"/>
          </p:cNvSpPr>
          <p:nvPr/>
        </p:nvSpPr>
        <p:spPr bwMode="auto">
          <a:xfrm>
            <a:off x="2427288" y="1447800"/>
            <a:ext cx="969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rgbClr val="003367"/>
                </a:solidFill>
                <a:latin typeface="+mn-lt"/>
              </a:rPr>
              <a:t>client</a:t>
            </a:r>
          </a:p>
        </p:txBody>
      </p:sp>
      <p:sp>
        <p:nvSpPr>
          <p:cNvPr id="63520" name="Rectangle 56"/>
          <p:cNvSpPr>
            <a:spLocks noChangeArrowheads="1"/>
          </p:cNvSpPr>
          <p:nvPr/>
        </p:nvSpPr>
        <p:spPr bwMode="auto">
          <a:xfrm flipH="1">
            <a:off x="1595438" y="1925638"/>
            <a:ext cx="2362200" cy="41275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3367"/>
                </a:solidFill>
                <a:latin typeface="+mn-lt"/>
              </a:rPr>
              <a:t>user programs</a:t>
            </a:r>
            <a:endParaRPr lang="en-US">
              <a:solidFill>
                <a:srgbClr val="003367"/>
              </a:solidFill>
              <a:latin typeface="+mn-lt"/>
            </a:endParaRPr>
          </a:p>
        </p:txBody>
      </p:sp>
      <p:sp>
        <p:nvSpPr>
          <p:cNvPr id="114" name="Line 57"/>
          <p:cNvSpPr>
            <a:spLocks noChangeShapeType="1"/>
          </p:cNvSpPr>
          <p:nvPr/>
        </p:nvSpPr>
        <p:spPr bwMode="auto">
          <a:xfrm>
            <a:off x="1066800" y="2338388"/>
            <a:ext cx="3352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3367"/>
              </a:solidFill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3522" name="Text Box 58"/>
          <p:cNvSpPr txBox="1">
            <a:spLocks noChangeArrowheads="1"/>
          </p:cNvSpPr>
          <p:nvPr/>
        </p:nvSpPr>
        <p:spPr bwMode="auto">
          <a:xfrm>
            <a:off x="4047989" y="4948386"/>
            <a:ext cx="1262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3367"/>
                </a:solidFill>
                <a:latin typeface="+mn-lt"/>
              </a:rPr>
              <a:t>network</a:t>
            </a:r>
          </a:p>
        </p:txBody>
      </p:sp>
      <p:sp>
        <p:nvSpPr>
          <p:cNvPr id="63523" name="Text Box 59"/>
          <p:cNvSpPr txBox="1">
            <a:spLocks noChangeArrowheads="1"/>
          </p:cNvSpPr>
          <p:nvPr/>
        </p:nvSpPr>
        <p:spPr bwMode="auto">
          <a:xfrm>
            <a:off x="6200021" y="1371749"/>
            <a:ext cx="1115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>
                <a:solidFill>
                  <a:srgbClr val="003367"/>
                </a:solidFill>
                <a:latin typeface="+mn-lt"/>
              </a:rPr>
              <a:t>server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685800" y="5689937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cs typeface="Arial" charset="0"/>
              </a:rPr>
              <a:t>A depiction of how NFS support integrates with *x OS kernel and is “transparent” to applications.    A Virtual 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Filesystem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Switch (VFS) supports multiple FS types/instances through a common </a:t>
            </a:r>
            <a:r>
              <a:rPr lang="en-US" sz="2000" dirty="0" err="1">
                <a:solidFill>
                  <a:srgbClr val="003367"/>
                </a:solidFill>
                <a:cs typeface="Arial" charset="0"/>
              </a:rPr>
              <a:t>syscall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 API.</a:t>
            </a:r>
          </a:p>
        </p:txBody>
      </p:sp>
    </p:spTree>
    <p:extLst>
      <p:ext uri="{BB962C8B-B14F-4D97-AF65-F5344CB8AC3E}">
        <p14:creationId xmlns:p14="http://schemas.microsoft.com/office/powerpoint/2010/main" val="298226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NFS simplified</a:t>
            </a:r>
          </a:p>
        </p:txBody>
      </p:sp>
      <p:sp>
        <p:nvSpPr>
          <p:cNvPr id="63499" name="Rectangle 19"/>
          <p:cNvSpPr>
            <a:spLocks noChangeArrowheads="1"/>
          </p:cNvSpPr>
          <p:nvPr/>
        </p:nvSpPr>
        <p:spPr bwMode="auto">
          <a:xfrm>
            <a:off x="5410200" y="1828800"/>
            <a:ext cx="1144588" cy="838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</a:rPr>
              <a:t>NFS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</a:rPr>
              <a:t>server</a:t>
            </a:r>
          </a:p>
        </p:txBody>
      </p:sp>
      <p:cxnSp>
        <p:nvCxnSpPr>
          <p:cNvPr id="63518" name="AutoShape 54"/>
          <p:cNvCxnSpPr>
            <a:cxnSpLocks noChangeShapeType="1"/>
            <a:endCxn id="63499" idx="2"/>
          </p:cNvCxnSpPr>
          <p:nvPr/>
        </p:nvCxnSpPr>
        <p:spPr bwMode="auto">
          <a:xfrm>
            <a:off x="3409156" y="2667000"/>
            <a:ext cx="2573338" cy="12700"/>
          </a:xfrm>
          <a:prstGeom prst="bentConnector4">
            <a:avLst>
              <a:gd name="adj1" fmla="val -132"/>
              <a:gd name="adj2" fmla="val 4109520"/>
            </a:avLst>
          </a:prstGeom>
          <a:noFill/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22" name="Text Box 58"/>
          <p:cNvSpPr txBox="1">
            <a:spLocks noChangeArrowheads="1"/>
          </p:cNvSpPr>
          <p:nvPr/>
        </p:nvSpPr>
        <p:spPr bwMode="auto">
          <a:xfrm>
            <a:off x="3883980" y="2774126"/>
            <a:ext cx="1739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</a:rPr>
              <a:t>Network/RPC</a:t>
            </a:r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381000" y="4038600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 application API: open/close/read/write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syscalls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on named files.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Client implements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API by making RPC calls on NFS server(s).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Each RPC call operates on an object (file or directory) on the server.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Files are sequences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blocks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client RPCs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blocks.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Directory operations: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create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remove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lookup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name.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Various other RPC operations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setattr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,…).</a:t>
            </a: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819400" y="1828800"/>
            <a:ext cx="1144588" cy="8382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</a:rPr>
              <a:t>NFS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</a:rPr>
              <a:t>client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6705600" y="1905000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7" name="Oval 9"/>
          <p:cNvSpPr>
            <a:spLocks noChangeArrowheads="1"/>
          </p:cNvSpPr>
          <p:nvPr/>
        </p:nvSpPr>
        <p:spPr bwMode="auto">
          <a:xfrm>
            <a:off x="6858000" y="2057400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Oval 9"/>
          <p:cNvSpPr>
            <a:spLocks noChangeArrowheads="1"/>
          </p:cNvSpPr>
          <p:nvPr/>
        </p:nvSpPr>
        <p:spPr bwMode="auto">
          <a:xfrm>
            <a:off x="7010400" y="2209800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1" name="Oval 9"/>
          <p:cNvSpPr>
            <a:spLocks noChangeArrowheads="1"/>
          </p:cNvSpPr>
          <p:nvPr/>
        </p:nvSpPr>
        <p:spPr bwMode="auto">
          <a:xfrm>
            <a:off x="7162800" y="2362200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1806122" y="1963757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3" name="Oval 9"/>
          <p:cNvSpPr>
            <a:spLocks noChangeArrowheads="1"/>
          </p:cNvSpPr>
          <p:nvPr/>
        </p:nvSpPr>
        <p:spPr bwMode="auto">
          <a:xfrm>
            <a:off x="1958522" y="2116157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2110922" y="2268557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Oval 9"/>
          <p:cNvSpPr>
            <a:spLocks noChangeArrowheads="1"/>
          </p:cNvSpPr>
          <p:nvPr/>
        </p:nvSpPr>
        <p:spPr bwMode="auto">
          <a:xfrm>
            <a:off x="2263322" y="2420957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7200" y="1833563"/>
            <a:ext cx="755650" cy="715473"/>
            <a:chOff x="7195779" y="3954759"/>
            <a:chExt cx="1027471" cy="972841"/>
          </a:xfrm>
        </p:grpSpPr>
        <p:sp>
          <p:nvSpPr>
            <p:cNvPr id="88" name="Oval 4"/>
            <p:cNvSpPr>
              <a:spLocks noChangeArrowheads="1"/>
            </p:cNvSpPr>
            <p:nvPr/>
          </p:nvSpPr>
          <p:spPr bwMode="auto">
            <a:xfrm>
              <a:off x="7199671" y="3954759"/>
              <a:ext cx="1019687" cy="272396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Oval 5"/>
            <p:cNvSpPr>
              <a:spLocks noChangeArrowheads="1"/>
            </p:cNvSpPr>
            <p:nvPr/>
          </p:nvSpPr>
          <p:spPr bwMode="auto">
            <a:xfrm>
              <a:off x="7199671" y="4655204"/>
              <a:ext cx="1019687" cy="272396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8223250" y="4090957"/>
              <a:ext cx="0" cy="70044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7195779" y="4090957"/>
              <a:ext cx="0" cy="70044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7455408" y="1833563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607808" y="2062163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760208" y="2278571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914401" y="1985963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066801" y="2214563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219201" y="2430971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AutoShape 20"/>
          <p:cNvSpPr>
            <a:spLocks/>
          </p:cNvSpPr>
          <p:nvPr/>
        </p:nvSpPr>
        <p:spPr bwMode="auto">
          <a:xfrm rot="5400000">
            <a:off x="1051190" y="2458775"/>
            <a:ext cx="111176" cy="841955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TextBox 5"/>
          <p:cNvSpPr txBox="1">
            <a:spLocks noChangeArrowheads="1"/>
          </p:cNvSpPr>
          <p:nvPr/>
        </p:nvSpPr>
        <p:spPr bwMode="auto">
          <a:xfrm>
            <a:off x="533400" y="2976563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I/O cache</a:t>
            </a:r>
          </a:p>
        </p:txBody>
      </p:sp>
      <p:sp>
        <p:nvSpPr>
          <p:cNvPr id="109" name="AutoShape 20"/>
          <p:cNvSpPr>
            <a:spLocks/>
          </p:cNvSpPr>
          <p:nvPr/>
        </p:nvSpPr>
        <p:spPr bwMode="auto">
          <a:xfrm rot="5400000">
            <a:off x="2194190" y="2458774"/>
            <a:ext cx="111176" cy="841955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TextBox 5"/>
          <p:cNvSpPr txBox="1">
            <a:spLocks noChangeArrowheads="1"/>
          </p:cNvSpPr>
          <p:nvPr/>
        </p:nvSpPr>
        <p:spPr bwMode="auto">
          <a:xfrm>
            <a:off x="1828801" y="2976562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rnodes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2" name="AutoShape 20"/>
          <p:cNvSpPr>
            <a:spLocks/>
          </p:cNvSpPr>
          <p:nvPr/>
        </p:nvSpPr>
        <p:spPr bwMode="auto">
          <a:xfrm rot="5400000">
            <a:off x="7832990" y="2458775"/>
            <a:ext cx="111176" cy="841955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TextBox 5"/>
          <p:cNvSpPr txBox="1">
            <a:spLocks noChangeArrowheads="1"/>
          </p:cNvSpPr>
          <p:nvPr/>
        </p:nvSpPr>
        <p:spPr bwMode="auto">
          <a:xfrm>
            <a:off x="7543800" y="2976563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I/O cache</a:t>
            </a:r>
          </a:p>
        </p:txBody>
      </p:sp>
      <p:sp>
        <p:nvSpPr>
          <p:cNvPr id="115" name="AutoShape 20"/>
          <p:cNvSpPr>
            <a:spLocks/>
          </p:cNvSpPr>
          <p:nvPr/>
        </p:nvSpPr>
        <p:spPr bwMode="auto">
          <a:xfrm rot="5400000">
            <a:off x="6918590" y="2458774"/>
            <a:ext cx="111176" cy="841955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TextBox 5"/>
          <p:cNvSpPr txBox="1">
            <a:spLocks noChangeArrowheads="1"/>
          </p:cNvSpPr>
          <p:nvPr/>
        </p:nvSpPr>
        <p:spPr bwMode="auto">
          <a:xfrm>
            <a:off x="5867400" y="2976562"/>
            <a:ext cx="1904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objects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(files/directories)</a:t>
            </a:r>
          </a:p>
        </p:txBody>
      </p:sp>
      <p:sp>
        <p:nvSpPr>
          <p:cNvPr id="117" name="Oval 9"/>
          <p:cNvSpPr>
            <a:spLocks noChangeArrowheads="1"/>
          </p:cNvSpPr>
          <p:nvPr/>
        </p:nvSpPr>
        <p:spPr bwMode="auto">
          <a:xfrm>
            <a:off x="4267200" y="3259157"/>
            <a:ext cx="175078" cy="174606"/>
          </a:xfrm>
          <a:prstGeom prst="ellipse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4864608" y="3251728"/>
            <a:ext cx="164592" cy="164592"/>
          </a:xfrm>
          <a:prstGeom prst="rect">
            <a:avLst/>
          </a:prstGeom>
          <a:solidFill>
            <a:srgbClr val="FFFFFF"/>
          </a:solidFill>
          <a:ln w="15875">
            <a:solidFill>
              <a:srgbClr val="993366"/>
            </a:solidFill>
            <a:round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8077200" y="2006633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“disk”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5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NFS File Handles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895600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US" sz="2400" u="sng" dirty="0">
                <a:latin typeface="Arial" charset="0"/>
                <a:ea typeface="ＭＳ Ｐゴシック" charset="0"/>
                <a:cs typeface="ＭＳ Ｐゴシック" charset="0"/>
              </a:rPr>
              <a:t>Question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: how does an NFS client tell the server which file or directory an RPC operation applies to?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Similarly, how does the server return the result of a </a:t>
            </a:r>
            <a:r>
              <a:rPr lang="en-US" sz="2000" b="1" dirty="0">
                <a:latin typeface="Arial" charset="0"/>
                <a:ea typeface="ＭＳ Ｐゴシック" charset="0"/>
              </a:rPr>
              <a:t>lookup</a:t>
            </a:r>
            <a:r>
              <a:rPr lang="en-US" sz="2000" dirty="0">
                <a:latin typeface="Arial" charset="0"/>
                <a:ea typeface="ＭＳ Ｐゴシック" charset="0"/>
              </a:rPr>
              <a:t>?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 NFS, the reference is a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file handle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400" b="1" dirty="0" err="1">
                <a:latin typeface="Arial" charset="0"/>
                <a:ea typeface="ＭＳ Ｐゴシック" charset="0"/>
                <a:cs typeface="ＭＳ Ｐゴシック" charset="0"/>
              </a:rPr>
              <a:t>fhandle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, a token/ticket whose value is determined by the server.</a:t>
            </a:r>
          </a:p>
          <a:p>
            <a:pPr lvl="1" eaLnBrk="1" hangingPunct="1"/>
            <a:r>
              <a:rPr lang="en-US" dirty="0">
                <a:latin typeface="Arial" charset="0"/>
                <a:ea typeface="ＭＳ Ｐゴシック" charset="0"/>
              </a:rPr>
              <a:t>Opaque to client: i</a:t>
            </a:r>
            <a:r>
              <a:rPr lang="en-US" sz="2000" dirty="0">
                <a:latin typeface="Arial" charset="0"/>
                <a:ea typeface="ＭＳ Ｐゴシック" charset="0"/>
              </a:rPr>
              <a:t>ncludes all information needed to identify the file/object on the server, and get a pointer to it quickly.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62200" y="5084901"/>
            <a:ext cx="1181100" cy="379413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3367"/>
                </a:solidFill>
                <a:latin typeface="Times New Roman" charset="0"/>
              </a:rPr>
              <a:t>volume ID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543300" y="5084901"/>
            <a:ext cx="1181100" cy="379413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3367"/>
                </a:solidFill>
                <a:latin typeface="Times New Roman" charset="0"/>
              </a:rPr>
              <a:t>inode #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4724400" y="5084901"/>
            <a:ext cx="1371600" cy="379413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003367"/>
                </a:solidFill>
                <a:latin typeface="Times New Roman" charset="0"/>
              </a:rPr>
              <a:t>generation #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895600" y="4626114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“classic” NFS </a:t>
            </a:r>
            <a:r>
              <a:rPr lang="en-US" sz="2000" dirty="0" err="1"/>
              <a:t>fhandle</a:t>
            </a:r>
            <a:endParaRPr lang="en-US" sz="2000" dirty="0"/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 flipH="1" flipV="1">
            <a:off x="5562600" y="5464314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19800" y="5791200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“random” number, hard to guess</a:t>
            </a: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4114800" y="546431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657600" y="5845314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“which object”</a:t>
            </a: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2971800" y="546431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514600" y="5845314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“which disk”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05600" y="5029200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32-64 bytes</a:t>
            </a:r>
          </a:p>
        </p:txBody>
      </p:sp>
    </p:spTree>
    <p:extLst>
      <p:ext uri="{BB962C8B-B14F-4D97-AF65-F5344CB8AC3E}">
        <p14:creationId xmlns:p14="http://schemas.microsoft.com/office/powerpoint/2010/main" val="222387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E950-ABB4-9044-A082-60B3EBEC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193C46F-C142-6A44-8E03-7274A8AA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9088"/>
            <a:ext cx="6705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32778BA-9845-0D42-9589-F8247DF7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6445250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inria.fr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0537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File systems today: </a:t>
            </a:r>
            <a:r>
              <a:rPr lang="ja-JP" altLang="en-US" dirty="0"/>
              <a:t>“</a:t>
            </a:r>
            <a:r>
              <a:rPr lang="en-US" dirty="0"/>
              <a:t>Filers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25603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r>
              <a:rPr lang="en-US" sz="2400" dirty="0"/>
              <a:t>Network-attached (IP)</a:t>
            </a:r>
          </a:p>
          <a:p>
            <a:r>
              <a:rPr lang="en-US" sz="2400" dirty="0"/>
              <a:t>RAID appliance</a:t>
            </a:r>
          </a:p>
          <a:p>
            <a:r>
              <a:rPr lang="en-US" sz="2400" dirty="0"/>
              <a:t>Multiple protocols</a:t>
            </a:r>
          </a:p>
          <a:p>
            <a:pPr lvl="1"/>
            <a:r>
              <a:rPr lang="en-US" sz="2000" dirty="0" err="1"/>
              <a:t>iSCSI</a:t>
            </a:r>
            <a:r>
              <a:rPr lang="en-US" sz="2000" dirty="0"/>
              <a:t>, NFS, CIFS</a:t>
            </a:r>
          </a:p>
          <a:p>
            <a:r>
              <a:rPr lang="en-US" sz="2400" dirty="0"/>
              <a:t>Admin interfaces</a:t>
            </a:r>
          </a:p>
          <a:p>
            <a:r>
              <a:rPr lang="en-US" sz="2400" dirty="0"/>
              <a:t>Flexible configuration</a:t>
            </a:r>
          </a:p>
          <a:p>
            <a:r>
              <a:rPr lang="en-US" sz="2400" dirty="0"/>
              <a:t>Lots of virtualization: dynamic volumes</a:t>
            </a:r>
          </a:p>
          <a:p>
            <a:r>
              <a:rPr lang="en-US" sz="2400" dirty="0"/>
              <a:t>Volume cloning, mirroring, snapshots, etc.</a:t>
            </a:r>
          </a:p>
          <a:p>
            <a:r>
              <a:rPr lang="en-US" sz="2400" dirty="0" err="1"/>
              <a:t>NetApp</a:t>
            </a:r>
            <a:r>
              <a:rPr lang="en-US" sz="2400" dirty="0"/>
              <a:t> technology leader since 1994 (WAFL)</a:t>
            </a:r>
          </a:p>
        </p:txBody>
      </p:sp>
      <p:pic>
        <p:nvPicPr>
          <p:cNvPr id="5" name="Picture 4" descr="FAS62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143000"/>
            <a:ext cx="351637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Names and layers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3740150" y="2216150"/>
            <a:ext cx="2806700" cy="59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2901950" y="1758950"/>
            <a:ext cx="139700" cy="4445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 flipH="1">
            <a:off x="2438400" y="1752600"/>
            <a:ext cx="5334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2438400" y="1981200"/>
            <a:ext cx="5334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Arc 7"/>
          <p:cNvSpPr>
            <a:spLocks/>
          </p:cNvSpPr>
          <p:nvPr/>
        </p:nvSpPr>
        <p:spPr bwMode="auto">
          <a:xfrm>
            <a:off x="2971800" y="1524000"/>
            <a:ext cx="762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Arc 8"/>
          <p:cNvSpPr>
            <a:spLocks/>
          </p:cNvSpPr>
          <p:nvPr/>
        </p:nvSpPr>
        <p:spPr bwMode="auto">
          <a:xfrm>
            <a:off x="2971800" y="2211388"/>
            <a:ext cx="77788" cy="228600"/>
          </a:xfrm>
          <a:custGeom>
            <a:avLst/>
            <a:gdLst>
              <a:gd name="T0" fmla="*/ 0 w 22050"/>
              <a:gd name="T1" fmla="*/ 2147483647 h 21600"/>
              <a:gd name="T2" fmla="*/ 2147483647 w 22050"/>
              <a:gd name="T3" fmla="*/ 2147483647 h 21600"/>
              <a:gd name="T4" fmla="*/ 2147483647 w 22050"/>
              <a:gd name="T5" fmla="*/ 2147483647 h 21600"/>
              <a:gd name="T6" fmla="*/ 0 60000 65536"/>
              <a:gd name="T7" fmla="*/ 0 60000 65536"/>
              <a:gd name="T8" fmla="*/ 0 60000 65536"/>
              <a:gd name="T9" fmla="*/ 0 w 22050"/>
              <a:gd name="T10" fmla="*/ 0 h 21600"/>
              <a:gd name="T11" fmla="*/ 22050 w 220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50" h="21600" fill="none" extrusionOk="0">
                <a:moveTo>
                  <a:pt x="-1" y="4"/>
                </a:moveTo>
                <a:cubicBezTo>
                  <a:pt x="149" y="1"/>
                  <a:pt x="299" y="-1"/>
                  <a:pt x="450" y="-1"/>
                </a:cubicBezTo>
                <a:cubicBezTo>
                  <a:pt x="12379" y="-1"/>
                  <a:pt x="22050" y="9670"/>
                  <a:pt x="22050" y="21600"/>
                </a:cubicBezTo>
              </a:path>
              <a:path w="22050" h="21600" stroke="0" extrusionOk="0">
                <a:moveTo>
                  <a:pt x="-1" y="4"/>
                </a:moveTo>
                <a:cubicBezTo>
                  <a:pt x="149" y="1"/>
                  <a:pt x="299" y="-1"/>
                  <a:pt x="450" y="-1"/>
                </a:cubicBezTo>
                <a:cubicBezTo>
                  <a:pt x="12379" y="-1"/>
                  <a:pt x="22050" y="9670"/>
                  <a:pt x="22050" y="21600"/>
                </a:cubicBezTo>
                <a:lnTo>
                  <a:pt x="45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2978150" y="1835150"/>
            <a:ext cx="63500" cy="292100"/>
          </a:xfrm>
          <a:prstGeom prst="ellipse">
            <a:avLst/>
          </a:prstGeom>
          <a:solidFill>
            <a:srgbClr val="3333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Arc 10"/>
          <p:cNvSpPr>
            <a:spLocks/>
          </p:cNvSpPr>
          <p:nvPr/>
        </p:nvSpPr>
        <p:spPr bwMode="auto">
          <a:xfrm>
            <a:off x="2971800" y="1524000"/>
            <a:ext cx="152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" name="Arc 11"/>
          <p:cNvSpPr>
            <a:spLocks/>
          </p:cNvSpPr>
          <p:nvPr/>
        </p:nvSpPr>
        <p:spPr bwMode="auto">
          <a:xfrm>
            <a:off x="2971800" y="2211388"/>
            <a:ext cx="153988" cy="152400"/>
          </a:xfrm>
          <a:custGeom>
            <a:avLst/>
            <a:gdLst>
              <a:gd name="T0" fmla="*/ 0 w 21825"/>
              <a:gd name="T1" fmla="*/ 2147483647 h 21600"/>
              <a:gd name="T2" fmla="*/ 2147483647 w 21825"/>
              <a:gd name="T3" fmla="*/ 2147483647 h 21600"/>
              <a:gd name="T4" fmla="*/ 2147483647 w 21825"/>
              <a:gd name="T5" fmla="*/ 2147483647 h 21600"/>
              <a:gd name="T6" fmla="*/ 0 60000 65536"/>
              <a:gd name="T7" fmla="*/ 0 60000 65536"/>
              <a:gd name="T8" fmla="*/ 0 60000 65536"/>
              <a:gd name="T9" fmla="*/ 0 w 21825"/>
              <a:gd name="T10" fmla="*/ 0 h 21600"/>
              <a:gd name="T11" fmla="*/ 21825 w 2182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25" h="21600" fill="none" extrusionOk="0">
                <a:moveTo>
                  <a:pt x="0" y="1"/>
                </a:moveTo>
                <a:cubicBezTo>
                  <a:pt x="74" y="0"/>
                  <a:pt x="149" y="-1"/>
                  <a:pt x="225" y="-1"/>
                </a:cubicBezTo>
                <a:cubicBezTo>
                  <a:pt x="12154" y="-1"/>
                  <a:pt x="21825" y="9670"/>
                  <a:pt x="21825" y="21600"/>
                </a:cubicBezTo>
              </a:path>
              <a:path w="21825" h="21600" stroke="0" extrusionOk="0">
                <a:moveTo>
                  <a:pt x="0" y="1"/>
                </a:moveTo>
                <a:cubicBezTo>
                  <a:pt x="74" y="0"/>
                  <a:pt x="149" y="-1"/>
                  <a:pt x="225" y="-1"/>
                </a:cubicBezTo>
                <a:cubicBezTo>
                  <a:pt x="12154" y="-1"/>
                  <a:pt x="21825" y="9670"/>
                  <a:pt x="21825" y="21600"/>
                </a:cubicBezTo>
                <a:lnTo>
                  <a:pt x="225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Rectangle 12"/>
          <p:cNvSpPr>
            <a:spLocks noChangeArrowheads="1"/>
          </p:cNvSpPr>
          <p:nvPr/>
        </p:nvSpPr>
        <p:spPr bwMode="auto">
          <a:xfrm>
            <a:off x="3641725" y="1736725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notes in notebook file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1447800" y="1665288"/>
            <a:ext cx="750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view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4175125" y="2270125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3740150" y="3359150"/>
            <a:ext cx="2806700" cy="596900"/>
          </a:xfrm>
          <a:prstGeom prst="rect">
            <a:avLst/>
          </a:prstGeom>
          <a:solidFill>
            <a:srgbClr val="66FFFF">
              <a:alpha val="50195"/>
            </a:srgb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Rectangle 16"/>
          <p:cNvSpPr>
            <a:spLocks noChangeArrowheads="1"/>
          </p:cNvSpPr>
          <p:nvPr/>
        </p:nvSpPr>
        <p:spPr bwMode="auto">
          <a:xfrm>
            <a:off x="4327525" y="3413125"/>
            <a:ext cx="152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File System</a:t>
            </a: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5029200" y="2819400"/>
            <a:ext cx="0" cy="533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Rectangle 18"/>
          <p:cNvSpPr>
            <a:spLocks noChangeArrowheads="1"/>
          </p:cNvSpPr>
          <p:nvPr/>
        </p:nvSpPr>
        <p:spPr bwMode="auto">
          <a:xfrm>
            <a:off x="5165725" y="2879725"/>
            <a:ext cx="282376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notefile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byte range*</a:t>
            </a:r>
          </a:p>
        </p:txBody>
      </p:sp>
      <p:sp>
        <p:nvSpPr>
          <p:cNvPr id="66" name="Line 19"/>
          <p:cNvSpPr>
            <a:spLocks noChangeShapeType="1"/>
          </p:cNvSpPr>
          <p:nvPr/>
        </p:nvSpPr>
        <p:spPr bwMode="auto">
          <a:xfrm>
            <a:off x="5029200" y="3962400"/>
            <a:ext cx="0" cy="533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3816350" y="4502150"/>
            <a:ext cx="2806700" cy="596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Rectangle 21"/>
          <p:cNvSpPr>
            <a:spLocks noChangeArrowheads="1"/>
          </p:cNvSpPr>
          <p:nvPr/>
        </p:nvSpPr>
        <p:spPr bwMode="auto">
          <a:xfrm>
            <a:off x="4264576" y="4556125"/>
            <a:ext cx="178253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 Storage</a:t>
            </a:r>
          </a:p>
        </p:txBody>
      </p:sp>
      <p:sp>
        <p:nvSpPr>
          <p:cNvPr id="69" name="Rectangle 22"/>
          <p:cNvSpPr>
            <a:spLocks noChangeArrowheads="1"/>
          </p:cNvSpPr>
          <p:nvPr/>
        </p:nvSpPr>
        <p:spPr bwMode="auto">
          <a:xfrm>
            <a:off x="5165725" y="3946525"/>
            <a:ext cx="19668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volume, block #</a:t>
            </a:r>
          </a:p>
        </p:txBody>
      </p:sp>
      <p:sp>
        <p:nvSpPr>
          <p:cNvPr id="70" name="Rectangle 23"/>
          <p:cNvSpPr>
            <a:spLocks noChangeArrowheads="1"/>
          </p:cNvSpPr>
          <p:nvPr/>
        </p:nvSpPr>
        <p:spPr bwMode="auto">
          <a:xfrm>
            <a:off x="5165725" y="5165725"/>
            <a:ext cx="2905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surface, cylinder, sector</a:t>
            </a:r>
          </a:p>
        </p:txBody>
      </p:sp>
      <p:sp>
        <p:nvSpPr>
          <p:cNvPr id="71" name="Arc 24"/>
          <p:cNvSpPr>
            <a:spLocks/>
          </p:cNvSpPr>
          <p:nvPr/>
        </p:nvSpPr>
        <p:spPr bwMode="auto">
          <a:xfrm>
            <a:off x="3810000" y="5105400"/>
            <a:ext cx="1219200" cy="762000"/>
          </a:xfrm>
          <a:custGeom>
            <a:avLst/>
            <a:gdLst>
              <a:gd name="T0" fmla="*/ 2147483647 w 21589"/>
              <a:gd name="T1" fmla="*/ 2147483647 h 21600"/>
              <a:gd name="T2" fmla="*/ 0 w 21589"/>
              <a:gd name="T3" fmla="*/ 2147483647 h 21600"/>
              <a:gd name="T4" fmla="*/ 0 w 21589"/>
              <a:gd name="T5" fmla="*/ 0 h 21600"/>
              <a:gd name="T6" fmla="*/ 0 60000 65536"/>
              <a:gd name="T7" fmla="*/ 0 60000 65536"/>
              <a:gd name="T8" fmla="*/ 0 60000 65536"/>
              <a:gd name="T9" fmla="*/ 0 w 21589"/>
              <a:gd name="T10" fmla="*/ 0 h 21600"/>
              <a:gd name="T11" fmla="*/ 21589 w 215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89" h="21600" fill="none" extrusionOk="0">
                <a:moveTo>
                  <a:pt x="21589" y="676"/>
                </a:moveTo>
                <a:cubicBezTo>
                  <a:pt x="21224" y="12336"/>
                  <a:pt x="11666" y="21600"/>
                  <a:pt x="-1" y="21600"/>
                </a:cubicBezTo>
              </a:path>
              <a:path w="21589" h="21600" stroke="0" extrusionOk="0">
                <a:moveTo>
                  <a:pt x="21589" y="676"/>
                </a:moveTo>
                <a:cubicBezTo>
                  <a:pt x="21224" y="12336"/>
                  <a:pt x="11666" y="21600"/>
                  <a:pt x="-1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8152" name="Group 25"/>
          <p:cNvGrpSpPr>
            <a:grpSpLocks/>
          </p:cNvGrpSpPr>
          <p:nvPr/>
        </p:nvGrpSpPr>
        <p:grpSpPr bwMode="auto">
          <a:xfrm>
            <a:off x="533400" y="4725988"/>
            <a:ext cx="3090863" cy="1668462"/>
            <a:chOff x="336" y="2977"/>
            <a:chExt cx="1947" cy="1051"/>
          </a:xfrm>
        </p:grpSpPr>
        <p:sp>
          <p:nvSpPr>
            <p:cNvPr id="73" name="Oval 26"/>
            <p:cNvSpPr>
              <a:spLocks noChangeArrowheads="1"/>
            </p:cNvSpPr>
            <p:nvPr/>
          </p:nvSpPr>
          <p:spPr bwMode="auto">
            <a:xfrm>
              <a:off x="340" y="3124"/>
              <a:ext cx="1768" cy="90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8167" name="Group 27"/>
            <p:cNvGrpSpPr>
              <a:grpSpLocks/>
            </p:cNvGrpSpPr>
            <p:nvPr/>
          </p:nvGrpSpPr>
          <p:grpSpPr bwMode="auto">
            <a:xfrm>
              <a:off x="455" y="3220"/>
              <a:ext cx="1514" cy="670"/>
              <a:chOff x="455" y="3220"/>
              <a:chExt cx="1514" cy="670"/>
            </a:xfrm>
          </p:grpSpPr>
          <p:sp>
            <p:nvSpPr>
              <p:cNvPr id="81" name="Oval 28"/>
              <p:cNvSpPr>
                <a:spLocks noChangeArrowheads="1"/>
              </p:cNvSpPr>
              <p:nvPr/>
            </p:nvSpPr>
            <p:spPr bwMode="auto">
              <a:xfrm>
                <a:off x="455" y="3220"/>
                <a:ext cx="1514" cy="67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Oval 29"/>
              <p:cNvSpPr>
                <a:spLocks noChangeArrowheads="1"/>
              </p:cNvSpPr>
              <p:nvPr/>
            </p:nvSpPr>
            <p:spPr bwMode="auto">
              <a:xfrm>
                <a:off x="605" y="3316"/>
                <a:ext cx="1213" cy="44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" name="Oval 30"/>
              <p:cNvSpPr>
                <a:spLocks noChangeArrowheads="1"/>
              </p:cNvSpPr>
              <p:nvPr/>
            </p:nvSpPr>
            <p:spPr bwMode="auto">
              <a:xfrm>
                <a:off x="766" y="3412"/>
                <a:ext cx="913" cy="2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1822" y="3386"/>
              <a:ext cx="461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H="1" flipV="1">
              <a:off x="336" y="3504"/>
              <a:ext cx="864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 flipH="1" flipV="1">
              <a:off x="912" y="3120"/>
              <a:ext cx="288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Arc 34"/>
            <p:cNvSpPr>
              <a:spLocks/>
            </p:cNvSpPr>
            <p:nvPr/>
          </p:nvSpPr>
          <p:spPr bwMode="auto">
            <a:xfrm>
              <a:off x="1391" y="2977"/>
              <a:ext cx="625" cy="288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-1"/>
                  </a:cubicBezTo>
                  <a:cubicBezTo>
                    <a:pt x="11964" y="-1"/>
                    <a:pt x="21635" y="9670"/>
                    <a:pt x="21635" y="21600"/>
                  </a:cubicBezTo>
                </a:path>
                <a:path w="21635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-1"/>
                  </a:cubicBezTo>
                  <a:cubicBezTo>
                    <a:pt x="11964" y="-1"/>
                    <a:pt x="21635" y="9670"/>
                    <a:pt x="21635" y="21600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" name="Arc 35"/>
            <p:cNvSpPr>
              <a:spLocks/>
            </p:cNvSpPr>
            <p:nvPr/>
          </p:nvSpPr>
          <p:spPr bwMode="auto">
            <a:xfrm>
              <a:off x="630" y="3314"/>
              <a:ext cx="457" cy="239"/>
            </a:xfrm>
            <a:custGeom>
              <a:avLst/>
              <a:gdLst>
                <a:gd name="T0" fmla="*/ 0 w 21383"/>
                <a:gd name="T1" fmla="*/ 0 h 21479"/>
                <a:gd name="T2" fmla="*/ 0 w 21383"/>
                <a:gd name="T3" fmla="*/ 0 h 21479"/>
                <a:gd name="T4" fmla="*/ 0 w 21383"/>
                <a:gd name="T5" fmla="*/ 0 h 21479"/>
                <a:gd name="T6" fmla="*/ 0 60000 65536"/>
                <a:gd name="T7" fmla="*/ 0 60000 65536"/>
                <a:gd name="T8" fmla="*/ 0 60000 65536"/>
                <a:gd name="T9" fmla="*/ 0 w 21383"/>
                <a:gd name="T10" fmla="*/ 0 h 21479"/>
                <a:gd name="T11" fmla="*/ 21383 w 21383"/>
                <a:gd name="T12" fmla="*/ 21479 h 21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83" h="21479" fill="none" extrusionOk="0">
                  <a:moveTo>
                    <a:pt x="0" y="18423"/>
                  </a:moveTo>
                  <a:cubicBezTo>
                    <a:pt x="1399" y="8635"/>
                    <a:pt x="9264" y="1047"/>
                    <a:pt x="19095" y="0"/>
                  </a:cubicBezTo>
                </a:path>
                <a:path w="21383" h="21479" stroke="0" extrusionOk="0">
                  <a:moveTo>
                    <a:pt x="0" y="18423"/>
                  </a:moveTo>
                  <a:cubicBezTo>
                    <a:pt x="1399" y="8635"/>
                    <a:pt x="9264" y="1047"/>
                    <a:pt x="19095" y="0"/>
                  </a:cubicBezTo>
                  <a:lnTo>
                    <a:pt x="21383" y="21479"/>
                  </a:lnTo>
                  <a:close/>
                </a:path>
              </a:pathLst>
            </a:custGeom>
            <a:noFill/>
            <a:ln w="50800" cap="rnd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AutoShape 36"/>
            <p:cNvSpPr>
              <a:spLocks noChangeArrowheads="1"/>
            </p:cNvSpPr>
            <p:nvPr/>
          </p:nvSpPr>
          <p:spPr bwMode="auto">
            <a:xfrm rot="10740000">
              <a:off x="1780" y="3364"/>
              <a:ext cx="136" cy="184"/>
            </a:xfrm>
            <a:prstGeom prst="triangle">
              <a:avLst>
                <a:gd name="adj" fmla="val 49995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768350" y="2978150"/>
            <a:ext cx="2806700" cy="292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1758950" y="2978150"/>
            <a:ext cx="749300" cy="292100"/>
          </a:xfrm>
          <a:prstGeom prst="rect">
            <a:avLst/>
          </a:prstGeom>
          <a:solidFill>
            <a:srgbClr val="3333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768350" y="3968750"/>
            <a:ext cx="2120900" cy="292100"/>
          </a:xfrm>
          <a:prstGeom prst="rect">
            <a:avLst/>
          </a:prstGeom>
          <a:solidFill>
            <a:srgbClr val="FF003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Rectangle 40"/>
          <p:cNvSpPr>
            <a:spLocks noChangeArrowheads="1"/>
          </p:cNvSpPr>
          <p:nvPr/>
        </p:nvSpPr>
        <p:spPr bwMode="auto">
          <a:xfrm>
            <a:off x="1758950" y="3968750"/>
            <a:ext cx="749300" cy="292100"/>
          </a:xfrm>
          <a:prstGeom prst="rect">
            <a:avLst/>
          </a:prstGeom>
          <a:solidFill>
            <a:srgbClr val="3333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>
            <a:off x="1752600" y="32766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Line 42"/>
          <p:cNvSpPr>
            <a:spLocks noChangeShapeType="1"/>
          </p:cNvSpPr>
          <p:nvPr/>
        </p:nvSpPr>
        <p:spPr bwMode="auto">
          <a:xfrm>
            <a:off x="2514600" y="3352800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0" name="Line 43"/>
          <p:cNvSpPr>
            <a:spLocks noChangeShapeType="1"/>
          </p:cNvSpPr>
          <p:nvPr/>
        </p:nvSpPr>
        <p:spPr bwMode="auto">
          <a:xfrm>
            <a:off x="762000" y="4267200"/>
            <a:ext cx="152400" cy="1295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1" name="Line 44"/>
          <p:cNvSpPr>
            <a:spLocks noChangeShapeType="1"/>
          </p:cNvSpPr>
          <p:nvPr/>
        </p:nvSpPr>
        <p:spPr bwMode="auto">
          <a:xfrm flipH="1">
            <a:off x="1676400" y="4267200"/>
            <a:ext cx="1219200" cy="914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2" name="Arc 45"/>
          <p:cNvSpPr>
            <a:spLocks/>
          </p:cNvSpPr>
          <p:nvPr/>
        </p:nvSpPr>
        <p:spPr bwMode="auto">
          <a:xfrm rot="14040000">
            <a:off x="1255713" y="5294313"/>
            <a:ext cx="79375" cy="155575"/>
          </a:xfrm>
          <a:custGeom>
            <a:avLst/>
            <a:gdLst>
              <a:gd name="T0" fmla="*/ 2147483647 w 22048"/>
              <a:gd name="T1" fmla="*/ 0 h 21826"/>
              <a:gd name="T2" fmla="*/ 0 w 22048"/>
              <a:gd name="T3" fmla="*/ 2147483647 h 21826"/>
              <a:gd name="T4" fmla="*/ 2147483647 w 22048"/>
              <a:gd name="T5" fmla="*/ 2147483647 h 21826"/>
              <a:gd name="T6" fmla="*/ 0 60000 65536"/>
              <a:gd name="T7" fmla="*/ 0 60000 65536"/>
              <a:gd name="T8" fmla="*/ 0 60000 65536"/>
              <a:gd name="T9" fmla="*/ 0 w 22048"/>
              <a:gd name="T10" fmla="*/ 0 h 21826"/>
              <a:gd name="T11" fmla="*/ 22048 w 22048"/>
              <a:gd name="T12" fmla="*/ 21826 h 218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48" h="21826" fill="none" extrusionOk="0">
                <a:moveTo>
                  <a:pt x="22046" y="0"/>
                </a:moveTo>
                <a:cubicBezTo>
                  <a:pt x="22047" y="75"/>
                  <a:pt x="22048" y="150"/>
                  <a:pt x="22048" y="226"/>
                </a:cubicBezTo>
                <a:cubicBezTo>
                  <a:pt x="22048" y="12155"/>
                  <a:pt x="12377" y="21826"/>
                  <a:pt x="448" y="21826"/>
                </a:cubicBezTo>
                <a:cubicBezTo>
                  <a:pt x="298" y="21825"/>
                  <a:pt x="149" y="21824"/>
                  <a:pt x="-1" y="21821"/>
                </a:cubicBezTo>
              </a:path>
              <a:path w="22048" h="21826" stroke="0" extrusionOk="0">
                <a:moveTo>
                  <a:pt x="22046" y="0"/>
                </a:moveTo>
                <a:cubicBezTo>
                  <a:pt x="22047" y="75"/>
                  <a:pt x="22048" y="150"/>
                  <a:pt x="22048" y="226"/>
                </a:cubicBezTo>
                <a:cubicBezTo>
                  <a:pt x="22048" y="12155"/>
                  <a:pt x="12377" y="21826"/>
                  <a:pt x="448" y="21826"/>
                </a:cubicBezTo>
                <a:cubicBezTo>
                  <a:pt x="298" y="21825"/>
                  <a:pt x="149" y="21824"/>
                  <a:pt x="-1" y="21821"/>
                </a:cubicBezTo>
                <a:lnTo>
                  <a:pt x="448" y="226"/>
                </a:lnTo>
                <a:close/>
              </a:path>
            </a:pathLst>
          </a:custGeom>
          <a:noFill/>
          <a:ln w="76200" cap="rnd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3" name="Rectangle 46"/>
          <p:cNvSpPr>
            <a:spLocks noChangeArrowheads="1"/>
          </p:cNvSpPr>
          <p:nvPr/>
        </p:nvSpPr>
        <p:spPr bwMode="auto">
          <a:xfrm>
            <a:off x="1736725" y="3459163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bytes</a:t>
            </a:r>
          </a:p>
        </p:txBody>
      </p:sp>
      <p:sp>
        <p:nvSpPr>
          <p:cNvPr id="94" name="Rectangle 47"/>
          <p:cNvSpPr>
            <a:spLocks noChangeArrowheads="1"/>
          </p:cNvSpPr>
          <p:nvPr/>
        </p:nvSpPr>
        <p:spPr bwMode="auto">
          <a:xfrm>
            <a:off x="822325" y="2925763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fd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" name="Rectangle 48"/>
          <p:cNvSpPr>
            <a:spLocks noChangeArrowheads="1"/>
          </p:cNvSpPr>
          <p:nvPr/>
        </p:nvSpPr>
        <p:spPr bwMode="auto">
          <a:xfrm>
            <a:off x="746125" y="3916363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block#</a:t>
            </a:r>
          </a:p>
        </p:txBody>
      </p:sp>
      <p:sp>
        <p:nvSpPr>
          <p:cNvPr id="96" name="TextBox 48"/>
          <p:cNvSpPr txBox="1">
            <a:spLocks noChangeArrowheads="1"/>
          </p:cNvSpPr>
          <p:nvPr/>
        </p:nvSpPr>
        <p:spPr bwMode="auto">
          <a:xfrm>
            <a:off x="5176838" y="5991225"/>
            <a:ext cx="3405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Add more layers as needed.</a:t>
            </a:r>
          </a:p>
        </p:txBody>
      </p:sp>
    </p:spTree>
    <p:extLst>
      <p:ext uri="{BB962C8B-B14F-4D97-AF65-F5344CB8AC3E}">
        <p14:creationId xmlns:p14="http://schemas.microsoft.com/office/powerpoint/2010/main" val="3822488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storage abstraction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30627"/>
            <a:ext cx="8226425" cy="4111625"/>
          </a:xfrm>
        </p:spPr>
        <p:txBody>
          <a:bodyPr/>
          <a:lstStyle/>
          <a:p>
            <a:pPr eaLnBrk="1" hangingPunct="1"/>
            <a:r>
              <a:rPr lang="en-US" sz="2000" dirty="0"/>
              <a:t>Read/write </a:t>
            </a:r>
            <a:r>
              <a:rPr lang="en-US" sz="2000" b="1" dirty="0"/>
              <a:t>blocks</a:t>
            </a:r>
            <a:r>
              <a:rPr lang="en-US" sz="2000" dirty="0"/>
              <a:t> of size </a:t>
            </a:r>
            <a:r>
              <a:rPr lang="en-US" sz="2000" b="1" dirty="0"/>
              <a:t>b</a:t>
            </a:r>
            <a:r>
              <a:rPr lang="en-US" sz="2000" dirty="0"/>
              <a:t> on a </a:t>
            </a:r>
            <a:r>
              <a:rPr lang="en-US" sz="2000" b="1" dirty="0"/>
              <a:t>logical</a:t>
            </a:r>
            <a:r>
              <a:rPr lang="en-US" sz="2000" dirty="0"/>
              <a:t> storage device (“disk”).</a:t>
            </a:r>
          </a:p>
          <a:p>
            <a:pPr eaLnBrk="1" hangingPunct="1"/>
            <a:r>
              <a:rPr lang="en-US" sz="2000" dirty="0"/>
              <a:t>A disk is a numbered array of these basic blocks.   Each block is named by a unique number (e.g., logical </a:t>
            </a:r>
            <a:r>
              <a:rPr lang="en-US" sz="2000" b="1" dirty="0" err="1"/>
              <a:t>blockID</a:t>
            </a:r>
            <a:r>
              <a:rPr lang="en-US" sz="2000" dirty="0"/>
              <a:t>).</a:t>
            </a:r>
          </a:p>
          <a:p>
            <a:pPr eaLnBrk="1" hangingPunct="1"/>
            <a:r>
              <a:rPr lang="en-US" sz="2000" dirty="0"/>
              <a:t>CPU (typically executing kernel code) forms </a:t>
            </a:r>
            <a:r>
              <a:rPr lang="en-US" sz="2000" b="1" dirty="0">
                <a:solidFill>
                  <a:srgbClr val="651222"/>
                </a:solidFill>
              </a:rPr>
              <a:t>buffer</a:t>
            </a:r>
            <a:r>
              <a:rPr lang="en-US" sz="2000" dirty="0">
                <a:solidFill>
                  <a:srgbClr val="651222"/>
                </a:solidFill>
              </a:rPr>
              <a:t> </a:t>
            </a:r>
            <a:r>
              <a:rPr lang="en-US" sz="2000" dirty="0"/>
              <a:t>in memory and issues read or write command to device queue/driver.</a:t>
            </a:r>
          </a:p>
          <a:p>
            <a:pPr eaLnBrk="1" hangingPunct="1"/>
            <a:r>
              <a:rPr lang="en-US" sz="2000" dirty="0"/>
              <a:t>Device </a:t>
            </a:r>
            <a:r>
              <a:rPr lang="en-US" sz="2000" b="1" dirty="0"/>
              <a:t>DMAs (direct memory access)</a:t>
            </a:r>
            <a:r>
              <a:rPr lang="en-US" sz="2000" dirty="0"/>
              <a:t> data to/from memory buffer, then interrupts the CPU to signal completion of each request.</a:t>
            </a:r>
          </a:p>
          <a:p>
            <a:pPr eaLnBrk="1" hangingPunct="1"/>
            <a:r>
              <a:rPr lang="en-US" sz="2000" dirty="0"/>
              <a:t>Device I/O is </a:t>
            </a:r>
            <a:r>
              <a:rPr lang="en-US" sz="2000" b="1" dirty="0">
                <a:solidFill>
                  <a:srgbClr val="651222"/>
                </a:solidFill>
              </a:rPr>
              <a:t>asynchronous</a:t>
            </a:r>
            <a:r>
              <a:rPr lang="en-US" sz="2000" dirty="0"/>
              <a:t>: the CPU is free to do something else while I/O in progress.</a:t>
            </a:r>
          </a:p>
          <a:p>
            <a:pPr eaLnBrk="1" hangingPunct="1"/>
            <a:r>
              <a:rPr lang="en-US" sz="2000" dirty="0"/>
              <a:t>Transfer size </a:t>
            </a:r>
            <a:r>
              <a:rPr lang="en-US" sz="2000" b="1" dirty="0"/>
              <a:t>b</a:t>
            </a:r>
            <a:r>
              <a:rPr lang="en-US" sz="2000" dirty="0"/>
              <a:t> may vary, but is always a multiple of some basic block size (e.g., </a:t>
            </a:r>
            <a:r>
              <a:rPr lang="en-US" sz="2000" b="1" dirty="0"/>
              <a:t>sector</a:t>
            </a:r>
            <a:r>
              <a:rPr lang="en-US" sz="2000" dirty="0"/>
              <a:t> size), which is a property of the device, and is always a power of 2.</a:t>
            </a:r>
          </a:p>
          <a:p>
            <a:pPr eaLnBrk="1" hangingPunct="1"/>
            <a:r>
              <a:rPr lang="en-US" sz="2000" dirty="0"/>
              <a:t>Storage blocks containing data/metadata are cached in memory buffers while in active use: called </a:t>
            </a:r>
            <a:r>
              <a:rPr lang="en-US" sz="2000" b="1" dirty="0">
                <a:solidFill>
                  <a:schemeClr val="accent2"/>
                </a:solidFill>
              </a:rPr>
              <a:t>buffer cache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651222"/>
                </a:solidFill>
              </a:rPr>
              <a:t>block cache</a:t>
            </a:r>
            <a:r>
              <a:rPr lang="en-US" sz="2000" dirty="0"/>
              <a:t>.</a:t>
            </a:r>
          </a:p>
          <a:p>
            <a:pPr marL="0" indent="0" eaLnBrk="1" hangingPunct="1">
              <a:buNone/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86000" y="190550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6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E14C34-72A9-764F-8738-5A4E34AF2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panose="020B0600070205080204" pitchFamily="34" charset="-128"/>
              </a:rPr>
              <a:t>Filesystem abstraction: </a:t>
            </a:r>
            <a:r>
              <a:rPr lang="en-US" altLang="en-US" sz="3600" dirty="0" err="1">
                <a:ea typeface="ＭＳ Ｐゴシック" panose="020B0600070205080204" pitchFamily="34" charset="-128"/>
              </a:rPr>
              <a:t>Vnode</a:t>
            </a:r>
            <a:r>
              <a:rPr lang="en-US" altLang="en-US" sz="3600" dirty="0">
                <a:ea typeface="ＭＳ Ｐゴシック" panose="020B0600070205080204" pitchFamily="34" charset="-128"/>
              </a:rPr>
              <a:t> ops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D8E8B968-4746-CA45-8BDF-DEA9BF7033F1}"/>
              </a:ext>
            </a:extLst>
          </p:cNvPr>
          <p:cNvGrpSpPr>
            <a:grpSpLocks/>
          </p:cNvGrpSpPr>
          <p:nvPr/>
        </p:nvGrpSpPr>
        <p:grpSpPr bwMode="auto">
          <a:xfrm>
            <a:off x="3413404" y="2795588"/>
            <a:ext cx="919163" cy="1371600"/>
            <a:chOff x="3552" y="2475"/>
            <a:chExt cx="336" cy="501"/>
          </a:xfrm>
        </p:grpSpPr>
        <p:sp>
          <p:nvSpPr>
            <p:cNvPr id="43016" name="Oval 4">
              <a:extLst>
                <a:ext uri="{FF2B5EF4-FFF2-40B4-BE49-F238E27FC236}">
                  <a16:creationId xmlns:a16="http://schemas.microsoft.com/office/drawing/2014/main" id="{05C7BDD9-FEFA-7A4B-A8AF-C8AF47C9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784"/>
              <a:ext cx="192" cy="192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3366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017" name="Oval 5">
              <a:extLst>
                <a:ext uri="{FF2B5EF4-FFF2-40B4-BE49-F238E27FC236}">
                  <a16:creationId xmlns:a16="http://schemas.microsoft.com/office/drawing/2014/main" id="{E30DCC92-971F-6F41-A632-B8DD1AC1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75"/>
              <a:ext cx="336" cy="144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cxnSp>
          <p:nvCxnSpPr>
            <p:cNvPr id="43018" name="AutoShape 6">
              <a:extLst>
                <a:ext uri="{FF2B5EF4-FFF2-40B4-BE49-F238E27FC236}">
                  <a16:creationId xmlns:a16="http://schemas.microsoft.com/office/drawing/2014/main" id="{4EC06576-438B-4442-8CE5-9F5445FCAFCD}"/>
                </a:ext>
              </a:extLst>
            </p:cNvPr>
            <p:cNvCxnSpPr>
              <a:cxnSpLocks noChangeShapeType="1"/>
              <a:stCxn id="43017" idx="3"/>
              <a:endCxn id="43016" idx="0"/>
            </p:cNvCxnSpPr>
            <p:nvPr/>
          </p:nvCxnSpPr>
          <p:spPr bwMode="auto">
            <a:xfrm rot="16200000" flipH="1">
              <a:off x="3581" y="2618"/>
              <a:ext cx="181" cy="142"/>
            </a:xfrm>
            <a:prstGeom prst="curvedConnector3">
              <a:avLst>
                <a:gd name="adj1" fmla="val 56907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19" name="AutoShape 7">
              <a:extLst>
                <a:ext uri="{FF2B5EF4-FFF2-40B4-BE49-F238E27FC236}">
                  <a16:creationId xmlns:a16="http://schemas.microsoft.com/office/drawing/2014/main" id="{B9DB9314-F238-8243-8BC8-28D33082CB9B}"/>
                </a:ext>
              </a:extLst>
            </p:cNvPr>
            <p:cNvCxnSpPr>
              <a:cxnSpLocks noChangeShapeType="1"/>
              <a:stCxn id="43016" idx="0"/>
              <a:endCxn id="43017" idx="5"/>
            </p:cNvCxnSpPr>
            <p:nvPr/>
          </p:nvCxnSpPr>
          <p:spPr bwMode="auto">
            <a:xfrm rot="-5400000">
              <a:off x="3700" y="2641"/>
              <a:ext cx="181" cy="96"/>
            </a:xfrm>
            <a:prstGeom prst="curvedConnector3">
              <a:avLst>
                <a:gd name="adj1" fmla="val 42542"/>
              </a:avLst>
            </a:prstGeom>
            <a:noFill/>
            <a:ln w="9525">
              <a:solidFill>
                <a:srgbClr val="003366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2" name="Text Box 8">
            <a:extLst>
              <a:ext uri="{FF2B5EF4-FFF2-40B4-BE49-F238E27FC236}">
                <a16:creationId xmlns:a16="http://schemas.microsoft.com/office/drawing/2014/main" id="{9C61E750-A63F-C040-8263-95DB1E99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917" y="1703388"/>
            <a:ext cx="41148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u="sng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directories only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vop_lookup (OUT vpp, name)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vop_create (OUT vpp, name, vattr)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vop_remove (vp, name)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vop_link (vp, name)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vop_rename (vp, name, tdvp, tvp, name)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vop_mkdir (OUT vpp, name, vattr)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vop_rmdir (vp, name)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vop_symlink (OUT vpp, name, vattr)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vop_readdir (uio, cookie)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vop_readlink (uio)</a:t>
            </a:r>
          </a:p>
          <a:p>
            <a:endParaRPr lang="en-US" altLang="en-US" sz="18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en-US" sz="1800" u="sng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files only</a:t>
            </a:r>
            <a:endParaRPr lang="en-US" altLang="en-US" sz="18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vop_getpages (page**, count, offset)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vop_putpages (page**, count, sync, offset)</a:t>
            </a:r>
          </a:p>
          <a:p>
            <a:r>
              <a:rPr lang="en-US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vop_fsync ()</a:t>
            </a:r>
          </a:p>
        </p:txBody>
      </p:sp>
      <p:sp>
        <p:nvSpPr>
          <p:cNvPr id="43013" name="Text Box 9">
            <a:extLst>
              <a:ext uri="{FF2B5EF4-FFF2-40B4-BE49-F238E27FC236}">
                <a16:creationId xmlns:a16="http://schemas.microsoft.com/office/drawing/2014/main" id="{191AD1AB-6F0D-E94B-A7FF-4E8EB806D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29" y="1703388"/>
            <a:ext cx="32702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u="sng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vnode</a:t>
            </a:r>
            <a:r>
              <a:rPr lang="en-US" altLang="en-US" sz="1800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attributes (</a:t>
            </a:r>
            <a:r>
              <a:rPr lang="en-US" altLang="en-US" sz="1800" i="1" u="sng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vattr</a:t>
            </a:r>
            <a:r>
              <a:rPr lang="en-US" altLang="en-US" sz="1800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type (VREG, VDIR, VLNK, etc.)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mode (9+ bits of permissions)</a:t>
            </a: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nlink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(hard link count)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owner user ID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owner group ID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filesystem ID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unique file ID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file size (bytes and blocks)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access time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modify time</a:t>
            </a:r>
          </a:p>
          <a:p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generation number</a:t>
            </a:r>
          </a:p>
        </p:txBody>
      </p:sp>
      <p:sp>
        <p:nvSpPr>
          <p:cNvPr id="43014" name="Rectangle 10">
            <a:extLst>
              <a:ext uri="{FF2B5EF4-FFF2-40B4-BE49-F238E27FC236}">
                <a16:creationId xmlns:a16="http://schemas.microsoft.com/office/drawing/2014/main" id="{5455E937-9F8B-6045-ACF8-25CA9157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204" y="4991723"/>
            <a:ext cx="1911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generic operations</a:t>
            </a:r>
            <a:endParaRPr lang="en-US" alt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vop_getattr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 (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vattr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vop_setattr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vattr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vhold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()</a:t>
            </a:r>
          </a:p>
          <a:p>
            <a:r>
              <a:rPr lang="en-US" altLang="en-US" sz="18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vholdrele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()</a:t>
            </a:r>
          </a:p>
        </p:txBody>
      </p:sp>
      <p:sp>
        <p:nvSpPr>
          <p:cNvPr id="43015" name="Rectangle 11">
            <a:extLst>
              <a:ext uri="{FF2B5EF4-FFF2-40B4-BE49-F238E27FC236}">
                <a16:creationId xmlns:a16="http://schemas.microsoft.com/office/drawing/2014/main" id="{9CCBE9E7-690A-9B4E-BEE2-4A276D9D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172200"/>
            <a:ext cx="210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Not to be tested</a:t>
            </a:r>
          </a:p>
        </p:txBody>
      </p:sp>
    </p:spTree>
    <p:extLst>
      <p:ext uri="{BB962C8B-B14F-4D97-AF65-F5344CB8AC3E}">
        <p14:creationId xmlns:p14="http://schemas.microsoft.com/office/powerpoint/2010/main" val="260190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978196A-ED58-3A4F-A5A4-7876DA2C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Managing complexity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27B86CED-2346-8246-AFCE-D21D1094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11779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04BABF67-9E74-2042-AC59-D434D8ED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3581400" cy="3581400"/>
          </a:xfrm>
          <a:prstGeom prst="rect">
            <a:avLst/>
          </a:prstGeom>
          <a:noFill/>
          <a:ln w="57150">
            <a:solidFill>
              <a:srgbClr val="A3A3E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/>
              </a:solidFill>
              <a:latin typeface="Gill Sans MT" charset="0"/>
              <a:ea typeface="Arial" charset="0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A7588159-96BA-9D44-89D2-81D5E06E9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0" cy="3048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E990FE25-EEF0-C84C-9A03-F3697208F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0" cy="3048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090ED3E1-C975-2F4D-BB5E-F379774C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124200"/>
            <a:ext cx="0" cy="30480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EAECE467-1F47-AC41-BEB9-5C8E15EA4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381000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70461255-487F-8542-9FA2-AB294AC93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724400"/>
            <a:ext cx="381000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ED1D27F-DF78-1447-89F8-2C6EF117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2971800" cy="685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/>
              </a:solidFill>
              <a:latin typeface="Gill Sans MT" charset="0"/>
              <a:ea typeface="Arial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4103269-1456-3D45-8FD4-3155F9F6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29000"/>
            <a:ext cx="1524000" cy="685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/>
              </a:solidFill>
              <a:latin typeface="Gill Sans MT" charset="0"/>
              <a:ea typeface="Arial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BE5FCB2-C306-E341-B0C7-76247F18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19600"/>
            <a:ext cx="1524000" cy="685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/>
              </a:solidFill>
              <a:latin typeface="Gill Sans MT" charset="0"/>
              <a:ea typeface="Arial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AE82ED0-5F69-F44A-9F19-58936D53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1066800" cy="1676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2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solidFill>
                <a:prstClr val="white"/>
              </a:solidFill>
              <a:latin typeface="Gill Sans MT" charset="0"/>
              <a:ea typeface="Arial" charset="0"/>
            </a:endParaRPr>
          </a:p>
        </p:txBody>
      </p:sp>
      <p:sp>
        <p:nvSpPr>
          <p:cNvPr id="28686" name="Text Box 15">
            <a:extLst>
              <a:ext uri="{FF2B5EF4-FFF2-40B4-BE49-F238E27FC236}">
                <a16:creationId xmlns:a16="http://schemas.microsoft.com/office/drawing/2014/main" id="{7B707AA7-7F81-0D49-8BB6-F63927888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198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36A6"/>
                </a:solidFill>
                <a:latin typeface="Calibri" panose="020F0502020204030204" pitchFamily="34" charset="0"/>
              </a:rPr>
              <a:t>Environment</a:t>
            </a:r>
          </a:p>
        </p:txBody>
      </p:sp>
      <p:sp>
        <p:nvSpPr>
          <p:cNvPr id="28687" name="Text Box 16">
            <a:extLst>
              <a:ext uri="{FF2B5EF4-FFF2-40B4-BE49-F238E27FC236}">
                <a16:creationId xmlns:a16="http://schemas.microsoft.com/office/drawing/2014/main" id="{4EDC792E-AA58-CE4E-843F-9471B9D7F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</a:rPr>
              <a:t>System</a:t>
            </a:r>
          </a:p>
        </p:txBody>
      </p:sp>
      <p:sp>
        <p:nvSpPr>
          <p:cNvPr id="28688" name="Text Box 17">
            <a:extLst>
              <a:ext uri="{FF2B5EF4-FFF2-40B4-BE49-F238E27FC236}">
                <a16:creationId xmlns:a16="http://schemas.microsoft.com/office/drawing/2014/main" id="{DB089D8C-0B14-1D48-AF8D-A4991F7B1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14600"/>
            <a:ext cx="297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>
                <a:solidFill>
                  <a:srgbClr val="2D2D8A"/>
                </a:solidFill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28689" name="Text Box 18">
            <a:extLst>
              <a:ext uri="{FF2B5EF4-FFF2-40B4-BE49-F238E27FC236}">
                <a16:creationId xmlns:a16="http://schemas.microsoft.com/office/drawing/2014/main" id="{FFDCD7AA-326B-3E44-9568-4C7DD61A8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2D2D8A"/>
                </a:solidFill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28690" name="Text Box 19">
            <a:extLst>
              <a:ext uri="{FF2B5EF4-FFF2-40B4-BE49-F238E27FC236}">
                <a16:creationId xmlns:a16="http://schemas.microsoft.com/office/drawing/2014/main" id="{AEFB69F0-2DCA-9D44-B140-28FB216A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2D2D8A"/>
                </a:solidFill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28691" name="Text Box 20">
            <a:extLst>
              <a:ext uri="{FF2B5EF4-FFF2-40B4-BE49-F238E27FC236}">
                <a16:creationId xmlns:a16="http://schemas.microsoft.com/office/drawing/2014/main" id="{01BB3A94-9D57-B344-A1F4-221447EB324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763963" y="4037012"/>
            <a:ext cx="1676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2D2D8A"/>
                </a:solidFill>
                <a:latin typeface="Calibri" panose="020F0502020204030204" pitchFamily="34" charset="0"/>
              </a:rPr>
              <a:t>Component</a:t>
            </a: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6F8BA157-A33F-FE47-AD8B-88FA307FD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962400"/>
            <a:ext cx="609600" cy="0"/>
          </a:xfrm>
          <a:prstGeom prst="line">
            <a:avLst/>
          </a:prstGeom>
          <a:noFill/>
          <a:ln w="57150">
            <a:solidFill>
              <a:srgbClr val="92D050"/>
            </a:solidFill>
            <a:prstDash val="sysDot"/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C6DFFBA6-2385-C94F-BC5D-03405992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962400"/>
            <a:ext cx="609600" cy="0"/>
          </a:xfrm>
          <a:prstGeom prst="line">
            <a:avLst/>
          </a:prstGeom>
          <a:noFill/>
          <a:ln w="57150">
            <a:solidFill>
              <a:srgbClr val="92D050"/>
            </a:solidFill>
            <a:prstDash val="sysDot"/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C1490C8-6690-9344-B1EC-29D8214D5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334000"/>
            <a:ext cx="0" cy="762000"/>
          </a:xfrm>
          <a:prstGeom prst="line">
            <a:avLst/>
          </a:prstGeom>
          <a:noFill/>
          <a:ln w="57150">
            <a:solidFill>
              <a:srgbClr val="92D050"/>
            </a:solidFill>
            <a:prstDash val="sysDot"/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prstClr val="white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8695" name="Text Box 15">
            <a:extLst>
              <a:ext uri="{FF2B5EF4-FFF2-40B4-BE49-F238E27FC236}">
                <a16:creationId xmlns:a16="http://schemas.microsoft.com/office/drawing/2014/main" id="{30441CAF-1BDD-C346-86E1-508A34C9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00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36A6"/>
                </a:solidFill>
                <a:latin typeface="Calibri" panose="020F0502020204030204" pitchFamily="34" charset="0"/>
              </a:rPr>
              <a:t>System</a:t>
            </a:r>
          </a:p>
        </p:txBody>
      </p:sp>
      <p:pic>
        <p:nvPicPr>
          <p:cNvPr id="28696" name="Picture 4">
            <a:extLst>
              <a:ext uri="{FF2B5EF4-FFF2-40B4-BE49-F238E27FC236}">
                <a16:creationId xmlns:a16="http://schemas.microsoft.com/office/drawing/2014/main" id="{238534E8-5C21-2846-BE8F-247DE0EF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97155"/>
            <a:ext cx="2563813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">
            <a:extLst>
              <a:ext uri="{FF2B5EF4-FFF2-40B4-BE49-F238E27FC236}">
                <a16:creationId xmlns:a16="http://schemas.microsoft.com/office/drawing/2014/main" id="{6D962C53-5103-E149-8571-A9A39CFFB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10025"/>
            <a:ext cx="21653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1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0277-7DFA-8040-AC87-6F1BAF77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layered abstractions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338191-F0E2-6E42-8574-52A7A8A2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84221" cy="4111625"/>
          </a:xfrm>
        </p:spPr>
        <p:txBody>
          <a:bodyPr/>
          <a:lstStyle/>
          <a:p>
            <a:r>
              <a:rPr lang="en-US" dirty="0"/>
              <a:t>Abstract interfaces</a:t>
            </a:r>
          </a:p>
          <a:p>
            <a:r>
              <a:rPr lang="en-US" dirty="0"/>
              <a:t>Mix and match implementations</a:t>
            </a:r>
          </a:p>
          <a:p>
            <a:r>
              <a:rPr lang="en-US" dirty="0"/>
              <a:t>“Stackable”: extend functions by adding layers of each class.</a:t>
            </a:r>
          </a:p>
          <a:p>
            <a:r>
              <a:rPr lang="en-US" dirty="0"/>
              <a:t>Nested virtual block devices</a:t>
            </a:r>
          </a:p>
          <a:p>
            <a:r>
              <a:rPr lang="en-US" dirty="0"/>
              <a:t>Use files as block devices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Graft multiple filesystem volumes into system FS tree.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1BC73-C623-4941-BFFF-43D65B9EDF8A}"/>
              </a:ext>
            </a:extLst>
          </p:cNvPr>
          <p:cNvSpPr/>
          <p:nvPr/>
        </p:nvSpPr>
        <p:spPr bwMode="auto">
          <a:xfrm>
            <a:off x="5442860" y="1622917"/>
            <a:ext cx="3470488" cy="13914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5B9B7-F525-F248-A2B0-E85F6F3A6352}"/>
              </a:ext>
            </a:extLst>
          </p:cNvPr>
          <p:cNvSpPr/>
          <p:nvPr/>
        </p:nvSpPr>
        <p:spPr bwMode="auto">
          <a:xfrm>
            <a:off x="5442860" y="3027170"/>
            <a:ext cx="3470488" cy="13914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4BC3F-A227-034E-85DE-A7A90AEC620A}"/>
              </a:ext>
            </a:extLst>
          </p:cNvPr>
          <p:cNvSpPr/>
          <p:nvPr/>
        </p:nvSpPr>
        <p:spPr bwMode="auto">
          <a:xfrm>
            <a:off x="5442859" y="4431423"/>
            <a:ext cx="3470488" cy="1391478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CF08-7D16-4646-990B-5DE549368350}"/>
              </a:ext>
            </a:extLst>
          </p:cNvPr>
          <p:cNvSpPr txBox="1"/>
          <p:nvPr/>
        </p:nvSpPr>
        <p:spPr>
          <a:xfrm>
            <a:off x="6153155" y="1970705"/>
            <a:ext cx="2153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I/O object</a:t>
            </a:r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syscall</a:t>
            </a:r>
            <a:r>
              <a:rPr lang="en-US" sz="2400" dirty="0"/>
              <a:t> layer)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F521C-16E3-BC4A-A455-4774DC3076AC}"/>
              </a:ext>
            </a:extLst>
          </p:cNvPr>
          <p:cNvSpPr txBox="1"/>
          <p:nvPr/>
        </p:nvSpPr>
        <p:spPr>
          <a:xfrm>
            <a:off x="6368260" y="3396639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332DF-A3A9-6143-93B9-74914A9B5BCA}"/>
              </a:ext>
            </a:extLst>
          </p:cNvPr>
          <p:cNvSpPr txBox="1"/>
          <p:nvPr/>
        </p:nvSpPr>
        <p:spPr>
          <a:xfrm>
            <a:off x="5691793" y="4813667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Device (“disk”)</a:t>
            </a:r>
          </a:p>
        </p:txBody>
      </p:sp>
    </p:spTree>
    <p:extLst>
      <p:ext uri="{BB962C8B-B14F-4D97-AF65-F5344CB8AC3E}">
        <p14:creationId xmlns:p14="http://schemas.microsoft.com/office/powerpoint/2010/main" val="420993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24000"/>
            <a:ext cx="3124200" cy="3905250"/>
          </a:xfrm>
          <a:prstGeom prst="rect">
            <a:avLst/>
          </a:prstGeom>
        </p:spPr>
      </p:pic>
      <p:sp>
        <p:nvSpPr>
          <p:cNvPr id="4" name="TextBox 48"/>
          <p:cNvSpPr txBox="1">
            <a:spLocks noChangeArrowheads="1"/>
          </p:cNvSpPr>
          <p:nvPr/>
        </p:nvSpPr>
        <p:spPr bwMode="auto">
          <a:xfrm>
            <a:off x="8210945" y="6550223"/>
            <a:ext cx="9330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[Calypso]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1695450"/>
            <a:ext cx="2362200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File system API.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Generic, for use over many kinds of storage devices.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" name="Straight Connector 292"/>
          <p:cNvCxnSpPr>
            <a:cxnSpLocks noChangeShapeType="1"/>
          </p:cNvCxnSpPr>
          <p:nvPr/>
        </p:nvCxnSpPr>
        <p:spPr bwMode="auto">
          <a:xfrm flipV="1">
            <a:off x="6172200" y="207645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6324600" y="3371850"/>
            <a:ext cx="2667000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Standard block I/O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internal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interface.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 read/write on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numbered blocks on each device/partition.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 kernel use only: DMA + interrupts.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9" name="Straight Connector 292"/>
          <p:cNvCxnSpPr>
            <a:cxnSpLocks noChangeShapeType="1"/>
          </p:cNvCxnSpPr>
          <p:nvPr/>
        </p:nvCxnSpPr>
        <p:spPr bwMode="auto">
          <a:xfrm>
            <a:off x="6172200" y="360045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228600" y="1815152"/>
            <a:ext cx="22860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 care mostly about this stuff.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Straight Connector 292"/>
          <p:cNvCxnSpPr>
            <a:cxnSpLocks noChangeShapeType="1"/>
          </p:cNvCxnSpPr>
          <p:nvPr/>
        </p:nvCxnSpPr>
        <p:spPr bwMode="auto">
          <a:xfrm flipH="1" flipV="1">
            <a:off x="2438400" y="200025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292"/>
          <p:cNvCxnSpPr>
            <a:cxnSpLocks noChangeShapeType="1"/>
          </p:cNvCxnSpPr>
          <p:nvPr/>
        </p:nvCxnSpPr>
        <p:spPr bwMode="auto">
          <a:xfrm flipH="1" flipV="1">
            <a:off x="2438400" y="2000250"/>
            <a:ext cx="1524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76200" y="4343400"/>
            <a:ext cx="32766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Many storage technologies, advancing rapidly with time.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5100" y="3172792"/>
            <a:ext cx="30353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Device driver software is a huge part of the kernel, but we mostly ignore it.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4440" y="5581650"/>
            <a:ext cx="6627360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Rotational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disk (HDD): cheap, mechanical, high latency.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5905813"/>
            <a:ext cx="8794169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Solid-state “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disk” (SSD): low latency/power, wear issues, getting cheaper. 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Connector 292"/>
          <p:cNvCxnSpPr>
            <a:cxnSpLocks noChangeShapeType="1"/>
          </p:cNvCxnSpPr>
          <p:nvPr/>
        </p:nvCxnSpPr>
        <p:spPr bwMode="auto">
          <a:xfrm flipH="1">
            <a:off x="3124200" y="32004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Connector 292"/>
          <p:cNvCxnSpPr>
            <a:cxnSpLocks noChangeShapeType="1"/>
          </p:cNvCxnSpPr>
          <p:nvPr/>
        </p:nvCxnSpPr>
        <p:spPr bwMode="auto">
          <a:xfrm flipH="1" flipV="1">
            <a:off x="3124200" y="3581400"/>
            <a:ext cx="9906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Straight Connector 292"/>
          <p:cNvCxnSpPr>
            <a:cxnSpLocks noChangeShapeType="1"/>
          </p:cNvCxnSpPr>
          <p:nvPr/>
        </p:nvCxnSpPr>
        <p:spPr bwMode="auto">
          <a:xfrm flipH="1" flipV="1">
            <a:off x="3124200" y="4800600"/>
            <a:ext cx="6096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5257800" y="685800"/>
            <a:ext cx="22860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Databases,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Hadoop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 etc.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6" name="Straight Connector 292"/>
          <p:cNvCxnSpPr>
            <a:cxnSpLocks noChangeShapeType="1"/>
          </p:cNvCxnSpPr>
          <p:nvPr/>
        </p:nvCxnSpPr>
        <p:spPr bwMode="auto">
          <a:xfrm flipV="1">
            <a:off x="5029200" y="1295400"/>
            <a:ext cx="990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821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More (optional) layers of mapping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90600" y="5372100"/>
            <a:ext cx="695739" cy="266700"/>
            <a:chOff x="7508867" y="5195111"/>
            <a:chExt cx="695739" cy="2667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7508867" y="5195111"/>
              <a:ext cx="695739" cy="2667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solidFill>
                <a:srgbClr val="2AA0B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562385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35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6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7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8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9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776460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30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1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2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3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34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990533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25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26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27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28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29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2047461" y="5372100"/>
            <a:ext cx="695739" cy="266700"/>
            <a:chOff x="7508867" y="5195111"/>
            <a:chExt cx="695739" cy="266700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7508867" y="5195111"/>
              <a:ext cx="695739" cy="2667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solidFill>
                <a:srgbClr val="2AA0B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7562385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41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42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43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44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45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7776460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36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7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8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9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40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7990533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31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2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3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4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35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3048000" y="5372100"/>
            <a:ext cx="695739" cy="266700"/>
            <a:chOff x="7508867" y="5195111"/>
            <a:chExt cx="695739" cy="266700"/>
          </a:xfrm>
        </p:grpSpPr>
        <p:sp>
          <p:nvSpPr>
            <p:cNvPr id="147" name="Rectangle 146"/>
            <p:cNvSpPr/>
            <p:nvPr/>
          </p:nvSpPr>
          <p:spPr bwMode="auto">
            <a:xfrm>
              <a:off x="7508867" y="5195111"/>
              <a:ext cx="695739" cy="2667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8100" cap="flat" cmpd="sng" algn="ctr">
              <a:solidFill>
                <a:srgbClr val="2AA0B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562385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61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62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63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64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65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776460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56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7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8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9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60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990533" y="5248451"/>
              <a:ext cx="160554" cy="160020"/>
              <a:chOff x="1462087" y="3963988"/>
              <a:chExt cx="377825" cy="280987"/>
            </a:xfrm>
            <a:solidFill>
              <a:srgbClr val="2AA0B1"/>
            </a:solidFill>
          </p:grpSpPr>
          <p:sp>
            <p:nvSpPr>
              <p:cNvPr id="151" name="Rectangle 312"/>
              <p:cNvSpPr>
                <a:spLocks noChangeArrowheads="1"/>
              </p:cNvSpPr>
              <p:nvPr/>
            </p:nvSpPr>
            <p:spPr bwMode="auto">
              <a:xfrm>
                <a:off x="1462087" y="4005263"/>
                <a:ext cx="377825" cy="1666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2" name="Oval 313"/>
              <p:cNvSpPr>
                <a:spLocks noChangeArrowheads="1"/>
              </p:cNvSpPr>
              <p:nvPr/>
            </p:nvSpPr>
            <p:spPr bwMode="auto">
              <a:xfrm>
                <a:off x="1462087" y="3963988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3" name="Oval 314"/>
              <p:cNvSpPr>
                <a:spLocks noChangeArrowheads="1"/>
              </p:cNvSpPr>
              <p:nvPr/>
            </p:nvSpPr>
            <p:spPr bwMode="auto">
              <a:xfrm>
                <a:off x="1462087" y="4151313"/>
                <a:ext cx="377825" cy="93662"/>
              </a:xfrm>
              <a:prstGeom prst="ellips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4" name="Line 315"/>
              <p:cNvSpPr>
                <a:spLocks noChangeShapeType="1"/>
              </p:cNvSpPr>
              <p:nvPr/>
            </p:nvSpPr>
            <p:spPr bwMode="auto">
              <a:xfrm>
                <a:off x="1839912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  <p:sp>
            <p:nvSpPr>
              <p:cNvPr id="155" name="Line 316"/>
              <p:cNvSpPr>
                <a:spLocks noChangeShapeType="1"/>
              </p:cNvSpPr>
              <p:nvPr/>
            </p:nvSpPr>
            <p:spPr bwMode="auto">
              <a:xfrm>
                <a:off x="1462087" y="4011613"/>
                <a:ext cx="0" cy="187325"/>
              </a:xfrm>
              <a:prstGeom prst="line">
                <a:avLst/>
              </a:prstGeom>
              <a:grpFill/>
              <a:ln w="254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-1" charset="0"/>
                  <a:ea typeface="ＭＳ Ｐゴシック" pitchFamily="-1" charset="-128"/>
                  <a:cs typeface="ＭＳ Ｐゴシック" pitchFamily="-1" charset="-128"/>
                </a:endParaRPr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1525785" y="390079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171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72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73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74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75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1678185" y="405319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187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88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89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0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1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2169871" y="405319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193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4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5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6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197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79502" y="3581400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199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0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1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2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3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43200" y="368357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205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6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7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8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09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368573" y="379025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211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2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3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4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5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933430" y="4152254"/>
            <a:ext cx="160554" cy="160020"/>
            <a:chOff x="1462087" y="3963988"/>
            <a:chExt cx="377825" cy="280987"/>
          </a:xfrm>
          <a:solidFill>
            <a:srgbClr val="2AA0B1"/>
          </a:solidFill>
        </p:grpSpPr>
        <p:sp>
          <p:nvSpPr>
            <p:cNvPr id="217" name="Rectangle 312"/>
            <p:cNvSpPr>
              <a:spLocks noChangeArrowheads="1"/>
            </p:cNvSpPr>
            <p:nvPr/>
          </p:nvSpPr>
          <p:spPr bwMode="auto">
            <a:xfrm>
              <a:off x="1462087" y="4005263"/>
              <a:ext cx="377825" cy="166687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8" name="Oval 313"/>
            <p:cNvSpPr>
              <a:spLocks noChangeArrowheads="1"/>
            </p:cNvSpPr>
            <p:nvPr/>
          </p:nvSpPr>
          <p:spPr bwMode="auto">
            <a:xfrm>
              <a:off x="1462087" y="3963988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19" name="Oval 314"/>
            <p:cNvSpPr>
              <a:spLocks noChangeArrowheads="1"/>
            </p:cNvSpPr>
            <p:nvPr/>
          </p:nvSpPr>
          <p:spPr bwMode="auto">
            <a:xfrm>
              <a:off x="1462087" y="4151313"/>
              <a:ext cx="377825" cy="93662"/>
            </a:xfrm>
            <a:prstGeom prst="ellips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20" name="Line 315"/>
            <p:cNvSpPr>
              <a:spLocks noChangeShapeType="1"/>
            </p:cNvSpPr>
            <p:nvPr/>
          </p:nvSpPr>
          <p:spPr bwMode="auto">
            <a:xfrm>
              <a:off x="1839912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  <p:sp>
          <p:nvSpPr>
            <p:cNvPr id="221" name="Line 316"/>
            <p:cNvSpPr>
              <a:spLocks noChangeShapeType="1"/>
            </p:cNvSpPr>
            <p:nvPr/>
          </p:nvSpPr>
          <p:spPr bwMode="auto">
            <a:xfrm>
              <a:off x="1462087" y="4011613"/>
              <a:ext cx="0" cy="187325"/>
            </a:xfrm>
            <a:prstGeom prst="line">
              <a:avLst/>
            </a:prstGeom>
            <a:grp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-1" charset="0"/>
                <a:ea typeface="ＭＳ Ｐゴシック" pitchFamily="-1" charset="-128"/>
                <a:cs typeface="ＭＳ Ｐゴシック" pitchFamily="-1" charset="-128"/>
              </a:endParaRPr>
            </a:p>
          </p:txBody>
        </p:sp>
      </p:grpSp>
      <p:sp>
        <p:nvSpPr>
          <p:cNvPr id="222" name="Explosion 2 221"/>
          <p:cNvSpPr/>
          <p:nvPr/>
        </p:nvSpPr>
        <p:spPr bwMode="auto">
          <a:xfrm>
            <a:off x="914400" y="4512498"/>
            <a:ext cx="3038061" cy="500079"/>
          </a:xfrm>
          <a:prstGeom prst="irregularSeal2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3" name="Text Box 57"/>
          <p:cNvSpPr txBox="1">
            <a:spLocks noChangeArrowheads="1"/>
          </p:cNvSpPr>
          <p:nvPr/>
        </p:nvSpPr>
        <p:spPr bwMode="auto">
          <a:xfrm>
            <a:off x="1677958" y="4495800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map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4" name="Explosion 2 223"/>
          <p:cNvSpPr/>
          <p:nvPr/>
        </p:nvSpPr>
        <p:spPr bwMode="auto">
          <a:xfrm>
            <a:off x="924339" y="2928921"/>
            <a:ext cx="3038061" cy="500079"/>
          </a:xfrm>
          <a:prstGeom prst="irregularSeal2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" name="Text Box 57"/>
          <p:cNvSpPr txBox="1">
            <a:spLocks noChangeArrowheads="1"/>
          </p:cNvSpPr>
          <p:nvPr/>
        </p:nvSpPr>
        <p:spPr bwMode="auto">
          <a:xfrm>
            <a:off x="1687897" y="2912223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7" name="Rectangle 226"/>
          <p:cNvSpPr/>
          <p:nvPr/>
        </p:nvSpPr>
        <p:spPr bwMode="auto">
          <a:xfrm>
            <a:off x="1866007" y="1828800"/>
            <a:ext cx="267593" cy="228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2018407" y="1981200"/>
            <a:ext cx="267593" cy="228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9" name="Rectangle 228"/>
          <p:cNvSpPr/>
          <p:nvPr/>
        </p:nvSpPr>
        <p:spPr bwMode="auto">
          <a:xfrm>
            <a:off x="2170807" y="2133600"/>
            <a:ext cx="267593" cy="228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2323207" y="2286000"/>
            <a:ext cx="267593" cy="228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32" name="Straight Connector 231"/>
          <p:cNvCxnSpPr/>
          <p:nvPr/>
        </p:nvCxnSpPr>
        <p:spPr bwMode="auto">
          <a:xfrm>
            <a:off x="998754" y="2743200"/>
            <a:ext cx="31160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>
            <a:off x="998754" y="4343400"/>
            <a:ext cx="31160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Text Box 57"/>
          <p:cNvSpPr txBox="1">
            <a:spLocks noChangeArrowheads="1"/>
          </p:cNvSpPr>
          <p:nvPr/>
        </p:nvSpPr>
        <p:spPr bwMode="auto">
          <a:xfrm>
            <a:off x="3886200" y="1714500"/>
            <a:ext cx="2058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Files and their blocks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6" name="Text Box 57"/>
          <p:cNvSpPr txBox="1">
            <a:spLocks noChangeArrowheads="1"/>
          </p:cNvSpPr>
          <p:nvPr/>
        </p:nvSpPr>
        <p:spPr bwMode="auto">
          <a:xfrm>
            <a:off x="3810000" y="2990672"/>
            <a:ext cx="2286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Logical disk volumes or objects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7" name="Text Box 57"/>
          <p:cNvSpPr txBox="1">
            <a:spLocks noChangeArrowheads="1"/>
          </p:cNvSpPr>
          <p:nvPr/>
        </p:nvSpPr>
        <p:spPr bwMode="auto">
          <a:xfrm>
            <a:off x="4114800" y="5188803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Physical disks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8" name="Text Box 57"/>
          <p:cNvSpPr txBox="1">
            <a:spLocks noChangeArrowheads="1"/>
          </p:cNvSpPr>
          <p:nvPr/>
        </p:nvSpPr>
        <p:spPr bwMode="auto">
          <a:xfrm>
            <a:off x="6331226" y="2133600"/>
            <a:ext cx="2812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There could be many more layers!</a:t>
            </a:r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6477000" y="3810000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 “storage virtualization”…</a:t>
            </a:r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6477000" y="5638800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It’s turtles all the way down.</a:t>
            </a:r>
          </a:p>
        </p:txBody>
      </p:sp>
    </p:spTree>
    <p:extLst>
      <p:ext uri="{BB962C8B-B14F-4D97-AF65-F5344CB8AC3E}">
        <p14:creationId xmlns:p14="http://schemas.microsoft.com/office/powerpoint/2010/main" val="32098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7E588B0-A365-F544-B93A-0DAB01A6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502025"/>
            <a:ext cx="2816225" cy="1296988"/>
          </a:xfrm>
          <a:prstGeom prst="rect">
            <a:avLst/>
          </a:prstGeom>
          <a:solidFill>
            <a:srgbClr val="DCE1EC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AD1CDD-1995-D245-9DCB-3998974A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4941888"/>
            <a:ext cx="1706563" cy="1154112"/>
          </a:xfrm>
          <a:prstGeom prst="rect">
            <a:avLst/>
          </a:prstGeom>
          <a:solidFill>
            <a:srgbClr val="DCE1EC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720FCCF-582D-D147-A776-AA6323E86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Composing the file tree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F66539D-F154-2D4A-972A-434D13F2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2362200"/>
            <a:ext cx="254000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/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E2BAD134-BE6E-C74E-9DCE-82562B78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071813"/>
            <a:ext cx="514350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tmp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1B68A3DB-81C3-3C47-BA55-E3B1D4F95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3071813"/>
            <a:ext cx="446088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usr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C6E7869D-5CD6-DE4D-914E-2EAA046AD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3071813"/>
            <a:ext cx="4349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etc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585" name="AutoShape 9">
            <a:extLst>
              <a:ext uri="{FF2B5EF4-FFF2-40B4-BE49-F238E27FC236}">
                <a16:creationId xmlns:a16="http://schemas.microsoft.com/office/drawing/2014/main" id="{005CA6B5-26C0-864B-A6F9-D3DC8AABE715}"/>
              </a:ext>
            </a:extLst>
          </p:cNvPr>
          <p:cNvCxnSpPr>
            <a:cxnSpLocks noChangeShapeType="1"/>
            <a:stCxn id="24581" idx="1"/>
            <a:endCxn id="24584" idx="0"/>
          </p:cNvCxnSpPr>
          <p:nvPr/>
        </p:nvCxnSpPr>
        <p:spPr bwMode="auto">
          <a:xfrm rot="10800000" flipV="1">
            <a:off x="5743575" y="2536825"/>
            <a:ext cx="671513" cy="534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DD7E9E24-2232-D64E-8328-0BEC9980A89F}"/>
              </a:ext>
            </a:extLst>
          </p:cNvPr>
          <p:cNvCxnSpPr>
            <a:cxnSpLocks noChangeShapeType="1"/>
            <a:stCxn id="24581" idx="3"/>
            <a:endCxn id="24583" idx="0"/>
          </p:cNvCxnSpPr>
          <p:nvPr/>
        </p:nvCxnSpPr>
        <p:spPr bwMode="auto">
          <a:xfrm>
            <a:off x="6669088" y="2536825"/>
            <a:ext cx="781050" cy="534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BED34CCB-49F4-034C-9C98-D1E53E7B7F09}"/>
              </a:ext>
            </a:extLst>
          </p:cNvPr>
          <p:cNvCxnSpPr>
            <a:cxnSpLocks noChangeShapeType="1"/>
            <a:stCxn id="24581" idx="2"/>
            <a:endCxn id="24582" idx="0"/>
          </p:cNvCxnSpPr>
          <p:nvPr/>
        </p:nvCxnSpPr>
        <p:spPr bwMode="auto">
          <a:xfrm rot="16200000" flipH="1">
            <a:off x="6368256" y="2885282"/>
            <a:ext cx="360363" cy="12700"/>
          </a:xfrm>
          <a:prstGeom prst="curvedConnector3">
            <a:avLst>
              <a:gd name="adj1" fmla="val 49778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2">
            <a:extLst>
              <a:ext uri="{FF2B5EF4-FFF2-40B4-BE49-F238E27FC236}">
                <a16:creationId xmlns:a16="http://schemas.microsoft.com/office/drawing/2014/main" id="{B029A19A-076B-A044-8E3D-C6CA3D55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03" y="2240843"/>
            <a:ext cx="4036874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File trees are built by </a:t>
            </a:r>
            <a:r>
              <a:rPr lang="en-US" altLang="en-US" sz="20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grafting</a:t>
            </a:r>
            <a:endParaRPr lang="en-US" altLang="en-US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FS volumes from different storage</a:t>
            </a:r>
          </a:p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volumes or from network servers.</a:t>
            </a:r>
            <a:endParaRPr lang="en-US" altLang="en-US" sz="20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5D9CF04D-D538-314B-AD0B-6CC23E6A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51" y="1652186"/>
            <a:ext cx="7733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Each FS volume is a subtree of directories and files.</a:t>
            </a:r>
            <a:endParaRPr lang="en-US" altLang="en-US" sz="20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F7A02854-7E31-EF4C-9E39-E0C31DC2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3071813"/>
            <a:ext cx="457200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bin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id="{3F31FB11-AC71-B543-B77F-6E9A279C6B8E}"/>
              </a:ext>
            </a:extLst>
          </p:cNvPr>
          <p:cNvCxnSpPr>
            <a:cxnSpLocks noChangeShapeType="1"/>
            <a:stCxn id="24581" idx="1"/>
            <a:endCxn id="24590" idx="0"/>
          </p:cNvCxnSpPr>
          <p:nvPr/>
        </p:nvCxnSpPr>
        <p:spPr bwMode="auto">
          <a:xfrm rot="10800000" flipV="1">
            <a:off x="4905375" y="2536825"/>
            <a:ext cx="1509713" cy="534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D6C408EF-C717-7D40-9475-DF721576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25" y="3071813"/>
            <a:ext cx="696913" cy="338137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kernel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6E8BE885-9F5E-A64A-8AA4-34DC710F0491}"/>
              </a:ext>
            </a:extLst>
          </p:cNvPr>
          <p:cNvCxnSpPr>
            <a:cxnSpLocks noChangeShapeType="1"/>
            <a:stCxn id="24581" idx="3"/>
            <a:endCxn id="24592" idx="0"/>
          </p:cNvCxnSpPr>
          <p:nvPr/>
        </p:nvCxnSpPr>
        <p:spPr bwMode="auto">
          <a:xfrm>
            <a:off x="6669088" y="2536825"/>
            <a:ext cx="1652587" cy="534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EB63716E-5281-A449-B4C3-879E410C0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67138"/>
            <a:ext cx="3333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ls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8743CA0E-B5D9-AF46-AFB5-5075791E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3767138"/>
            <a:ext cx="37782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sh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AE2873A7-10AF-F24B-826C-D4382304DC11}"/>
              </a:ext>
            </a:extLst>
          </p:cNvPr>
          <p:cNvCxnSpPr>
            <a:cxnSpLocks noChangeShapeType="1"/>
            <a:stCxn id="24590" idx="2"/>
            <a:endCxn id="24594" idx="0"/>
          </p:cNvCxnSpPr>
          <p:nvPr/>
        </p:nvCxnSpPr>
        <p:spPr bwMode="auto">
          <a:xfrm flipH="1">
            <a:off x="4586288" y="3421063"/>
            <a:ext cx="319087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2345B512-9ABA-1848-A19B-501B0B5CA85E}"/>
              </a:ext>
            </a:extLst>
          </p:cNvPr>
          <p:cNvCxnSpPr>
            <a:cxnSpLocks noChangeShapeType="1"/>
            <a:stCxn id="24590" idx="2"/>
            <a:endCxn id="24595" idx="0"/>
          </p:cNvCxnSpPr>
          <p:nvPr/>
        </p:nvCxnSpPr>
        <p:spPr bwMode="auto">
          <a:xfrm>
            <a:off x="4905375" y="3421063"/>
            <a:ext cx="265113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55985881-C881-9040-9F33-9B707077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3798888"/>
            <a:ext cx="763587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project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9" name="Rectangle 23">
            <a:extLst>
              <a:ext uri="{FF2B5EF4-FFF2-40B4-BE49-F238E27FC236}">
                <a16:creationId xmlns:a16="http://schemas.microsoft.com/office/drawing/2014/main" id="{E0DF591D-2332-894B-A4C2-B0AE86A2F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3798888"/>
            <a:ext cx="615950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users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600" name="AutoShape 24">
            <a:extLst>
              <a:ext uri="{FF2B5EF4-FFF2-40B4-BE49-F238E27FC236}">
                <a16:creationId xmlns:a16="http://schemas.microsoft.com/office/drawing/2014/main" id="{97ED2790-0588-DB4B-80B8-6ED1D1E72248}"/>
              </a:ext>
            </a:extLst>
          </p:cNvPr>
          <p:cNvCxnSpPr>
            <a:cxnSpLocks noChangeShapeType="1"/>
            <a:stCxn id="24583" idx="2"/>
            <a:endCxn id="24598" idx="0"/>
          </p:cNvCxnSpPr>
          <p:nvPr/>
        </p:nvCxnSpPr>
        <p:spPr bwMode="auto">
          <a:xfrm flipH="1">
            <a:off x="6588125" y="3421063"/>
            <a:ext cx="862013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AutoShape 25">
            <a:extLst>
              <a:ext uri="{FF2B5EF4-FFF2-40B4-BE49-F238E27FC236}">
                <a16:creationId xmlns:a16="http://schemas.microsoft.com/office/drawing/2014/main" id="{13D221F0-525F-1346-8D28-F6A95301FB97}"/>
              </a:ext>
            </a:extLst>
          </p:cNvPr>
          <p:cNvCxnSpPr>
            <a:cxnSpLocks noChangeShapeType="1"/>
            <a:stCxn id="24583" idx="2"/>
            <a:endCxn id="24599" idx="0"/>
          </p:cNvCxnSpPr>
          <p:nvPr/>
        </p:nvCxnSpPr>
        <p:spPr bwMode="auto">
          <a:xfrm>
            <a:off x="7450138" y="3421063"/>
            <a:ext cx="884237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87E4D8AE-0CA3-2742-9F06-8875F59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4376738"/>
            <a:ext cx="9429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packages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603" name="AutoShape 27">
            <a:extLst>
              <a:ext uri="{FF2B5EF4-FFF2-40B4-BE49-F238E27FC236}">
                <a16:creationId xmlns:a16="http://schemas.microsoft.com/office/drawing/2014/main" id="{75ABE956-B230-9B4A-B0A0-375194F942CD}"/>
              </a:ext>
            </a:extLst>
          </p:cNvPr>
          <p:cNvCxnSpPr>
            <a:cxnSpLocks noChangeShapeType="1"/>
            <a:stCxn id="24598" idx="2"/>
            <a:endCxn id="24602" idx="0"/>
          </p:cNvCxnSpPr>
          <p:nvPr/>
        </p:nvCxnSpPr>
        <p:spPr bwMode="auto">
          <a:xfrm>
            <a:off x="6588125" y="4148138"/>
            <a:ext cx="1111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AF2D4E80-C83D-F640-A77E-523652C9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941888"/>
            <a:ext cx="1323975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(volume root)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605" name="AutoShape 29">
            <a:extLst>
              <a:ext uri="{FF2B5EF4-FFF2-40B4-BE49-F238E27FC236}">
                <a16:creationId xmlns:a16="http://schemas.microsoft.com/office/drawing/2014/main" id="{B28BFA08-507E-5343-8455-581F02714047}"/>
              </a:ext>
            </a:extLst>
          </p:cNvPr>
          <p:cNvCxnSpPr>
            <a:cxnSpLocks noChangeShapeType="1"/>
            <a:stCxn id="24602" idx="2"/>
            <a:endCxn id="24604" idx="0"/>
          </p:cNvCxnSpPr>
          <p:nvPr/>
        </p:nvCxnSpPr>
        <p:spPr bwMode="auto">
          <a:xfrm rot="16200000" flipH="1">
            <a:off x="6503194" y="4822032"/>
            <a:ext cx="215900" cy="2381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30">
            <a:extLst>
              <a:ext uri="{FF2B5EF4-FFF2-40B4-BE49-F238E27FC236}">
                <a16:creationId xmlns:a16="http://schemas.microsoft.com/office/drawing/2014/main" id="{FDD1805C-AA30-C54A-B922-F551268A1709}"/>
              </a:ext>
            </a:extLst>
          </p:cNvPr>
          <p:cNvCxnSpPr>
            <a:cxnSpLocks noChangeShapeType="1"/>
            <a:stCxn id="24604" idx="0"/>
            <a:endCxn id="24602" idx="2"/>
          </p:cNvCxnSpPr>
          <p:nvPr/>
        </p:nvCxnSpPr>
        <p:spPr bwMode="auto">
          <a:xfrm rot="5400000" flipH="1">
            <a:off x="6503194" y="4822032"/>
            <a:ext cx="215900" cy="2381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7" name="Rectangle 31">
            <a:extLst>
              <a:ext uri="{FF2B5EF4-FFF2-40B4-BE49-F238E27FC236}">
                <a16:creationId xmlns:a16="http://schemas.microsoft.com/office/drawing/2014/main" id="{C95CAD44-2EA9-8547-B10F-2C293BFA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638800"/>
            <a:ext cx="446088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tex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0F3875CC-6157-0D46-9B97-8B97C82A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638800"/>
            <a:ext cx="706437" cy="349250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Times New Roman" panose="02020603050405020304" pitchFamily="18" charset="0"/>
              </a:rPr>
              <a:t>emacs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cxnSp>
        <p:nvCxnSpPr>
          <p:cNvPr id="24609" name="AutoShape 33">
            <a:extLst>
              <a:ext uri="{FF2B5EF4-FFF2-40B4-BE49-F238E27FC236}">
                <a16:creationId xmlns:a16="http://schemas.microsoft.com/office/drawing/2014/main" id="{802D9CF3-6859-3A4D-82A1-347BA4971B54}"/>
              </a:ext>
            </a:extLst>
          </p:cNvPr>
          <p:cNvCxnSpPr>
            <a:cxnSpLocks noChangeShapeType="1"/>
            <a:endCxn id="24607" idx="0"/>
          </p:cNvCxnSpPr>
          <p:nvPr/>
        </p:nvCxnSpPr>
        <p:spPr bwMode="auto">
          <a:xfrm flipH="1">
            <a:off x="6167438" y="5292725"/>
            <a:ext cx="319087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34">
            <a:extLst>
              <a:ext uri="{FF2B5EF4-FFF2-40B4-BE49-F238E27FC236}">
                <a16:creationId xmlns:a16="http://schemas.microsoft.com/office/drawing/2014/main" id="{721834F5-5DD1-9B42-AAC7-0CB283965EB1}"/>
              </a:ext>
            </a:extLst>
          </p:cNvPr>
          <p:cNvCxnSpPr>
            <a:cxnSpLocks noChangeShapeType="1"/>
            <a:endCxn id="24608" idx="0"/>
          </p:cNvCxnSpPr>
          <p:nvPr/>
        </p:nvCxnSpPr>
        <p:spPr bwMode="auto">
          <a:xfrm>
            <a:off x="6634163" y="5292725"/>
            <a:ext cx="265112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AutoShape 35">
            <a:extLst>
              <a:ext uri="{FF2B5EF4-FFF2-40B4-BE49-F238E27FC236}">
                <a16:creationId xmlns:a16="http://schemas.microsoft.com/office/drawing/2014/main" id="{C52E610D-54FF-0D42-96B9-742FBC69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4148138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C0C0C0"/>
          </a:solidFill>
          <a:ln w="15875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D2399ED0-F7AE-A740-952A-D890DC85B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49" y="3308817"/>
            <a:ext cx="390203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 Unix, the graft operation is</a:t>
            </a:r>
          </a:p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 privileged </a:t>
            </a:r>
            <a:r>
              <a:rPr lang="en-US" altLang="en-US" sz="20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mount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system call,</a:t>
            </a:r>
          </a:p>
          <a:p>
            <a:pPr>
              <a:lnSpc>
                <a:spcPct val="95000"/>
              </a:lnSpc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and each volume is a </a:t>
            </a:r>
            <a:r>
              <a:rPr lang="en-US" altLang="en-US" sz="20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filesystem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endParaRPr lang="en-US" altLang="en-US" sz="20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613" name="AutoShape 37">
            <a:extLst>
              <a:ext uri="{FF2B5EF4-FFF2-40B4-BE49-F238E27FC236}">
                <a16:creationId xmlns:a16="http://schemas.microsoft.com/office/drawing/2014/main" id="{B036DF5A-386B-BA43-AB1C-2F35057F6E54}"/>
              </a:ext>
            </a:extLst>
          </p:cNvPr>
          <p:cNvSpPr>
            <a:spLocks/>
          </p:cNvSpPr>
          <p:nvPr/>
        </p:nvSpPr>
        <p:spPr bwMode="auto">
          <a:xfrm>
            <a:off x="4348979" y="4589463"/>
            <a:ext cx="1268769" cy="338554"/>
          </a:xfrm>
          <a:prstGeom prst="borderCallout2">
            <a:avLst>
              <a:gd name="adj1" fmla="val 32431"/>
              <a:gd name="adj2" fmla="val 106315"/>
              <a:gd name="adj3" fmla="val 32431"/>
              <a:gd name="adj4" fmla="val 130130"/>
              <a:gd name="adj5" fmla="val 93245"/>
              <a:gd name="adj6" fmla="val 156608"/>
            </a:avLst>
          </a:prstGeom>
          <a:solidFill>
            <a:srgbClr val="FFFFFF"/>
          </a:solidFill>
          <a:ln w="9525">
            <a:solidFill>
              <a:srgbClr val="333399"/>
            </a:solidFill>
            <a:miter lim="800000"/>
            <a:headEnd type="none" w="sm" len="sm"/>
            <a:tailEnd type="triangle" w="med" len="med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i="1" dirty="0">
                <a:latin typeface="Times New Roman" panose="02020603050405020304" pitchFamily="18" charset="0"/>
              </a:rPr>
              <a:t>mount point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6AB75138-E59D-A84A-B3FB-6EFF91DB7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5" y="4957487"/>
            <a:ext cx="452078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mount (</a:t>
            </a:r>
            <a:r>
              <a:rPr lang="en-US" altLang="en-US" sz="2000" i="1" dirty="0" err="1">
                <a:solidFill>
                  <a:schemeClr val="accent2"/>
                </a:solidFill>
                <a:latin typeface="+mn-lt"/>
              </a:rPr>
              <a:t>coveredDir</a:t>
            </a: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, volume)</a:t>
            </a:r>
          </a:p>
          <a:p>
            <a:pPr lvl="1">
              <a:lnSpc>
                <a:spcPct val="95000"/>
              </a:lnSpc>
            </a:pPr>
            <a:r>
              <a:rPr lang="en-US" altLang="en-US" sz="2000" i="1" dirty="0" err="1">
                <a:solidFill>
                  <a:schemeClr val="accent2"/>
                </a:solidFill>
                <a:latin typeface="+mn-lt"/>
              </a:rPr>
              <a:t>coveredDir</a:t>
            </a: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: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directory pathname</a:t>
            </a:r>
          </a:p>
          <a:p>
            <a:pPr lvl="1">
              <a:lnSpc>
                <a:spcPct val="95000"/>
              </a:lnSpc>
            </a:pP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volume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: device or network volume</a:t>
            </a:r>
          </a:p>
          <a:p>
            <a:pPr>
              <a:lnSpc>
                <a:spcPct val="95000"/>
              </a:lnSpc>
            </a:pP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volume root </a:t>
            </a:r>
            <a:r>
              <a:rPr lang="en-US" altLang="en-US" sz="2000" i="1" dirty="0" err="1">
                <a:solidFill>
                  <a:schemeClr val="accent2"/>
                </a:solidFill>
                <a:latin typeface="+mn-lt"/>
              </a:rPr>
              <a:t>dir</a:t>
            </a:r>
            <a:r>
              <a:rPr lang="en-US" altLang="en-US" sz="2000" i="1" dirty="0">
                <a:solidFill>
                  <a:schemeClr val="accent2"/>
                </a:solidFill>
                <a:latin typeface="+mn-lt"/>
              </a:rPr>
              <a:t> visible at </a:t>
            </a:r>
            <a:r>
              <a:rPr lang="en-US" altLang="en-US" sz="2000" b="1" i="1" dirty="0" err="1">
                <a:solidFill>
                  <a:schemeClr val="accent2"/>
                </a:solidFill>
                <a:latin typeface="+mn-lt"/>
              </a:rPr>
              <a:t>coveredDir</a:t>
            </a:r>
            <a:endParaRPr lang="en-US" altLang="en-US" sz="20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24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3500"/>
            <a:ext cx="7620000" cy="600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362700"/>
            <a:ext cx="3276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1200" b="1">
                <a:solidFill>
                  <a:srgbClr val="000090"/>
                </a:solidFill>
                <a:cs typeface="Arial" charset="0"/>
              </a:rPr>
              <a:t>The UNIX Time-Sharing System* </a:t>
            </a:r>
          </a:p>
          <a:p>
            <a:pPr marL="457200" lvl="1" indent="0" algn="ctr" defTabSz="914400"/>
            <a:r>
              <a:rPr lang="en-US" sz="1200">
                <a:solidFill>
                  <a:srgbClr val="000090"/>
                </a:solidFill>
                <a:cs typeface="Arial" charset="0"/>
              </a:rPr>
              <a:t>D. M. Ritchie and K. Thompson,1974</a:t>
            </a:r>
          </a:p>
          <a:p>
            <a:pPr marL="457200" lvl="1" indent="0" algn="ctr" defTabSz="914400"/>
            <a:endParaRPr lang="en-US" sz="1200">
              <a:solidFill>
                <a:srgbClr val="000090"/>
              </a:solidFill>
              <a:cs typeface="Arial" charset="0"/>
            </a:endParaRPr>
          </a:p>
          <a:p>
            <a:pPr algn="ctr" defTabSz="914400"/>
            <a:endParaRPr lang="en-US" sz="1800">
              <a:solidFill>
                <a:srgbClr val="00009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897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7073900" y="6488113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67"/>
                </a:solidFill>
              </a:rPr>
              <a:t>[rtcmagazine.com]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NAS, SAN, and all that</a:t>
            </a:r>
          </a:p>
        </p:txBody>
      </p:sp>
    </p:spTree>
    <p:extLst>
      <p:ext uri="{BB962C8B-B14F-4D97-AF65-F5344CB8AC3E}">
        <p14:creationId xmlns:p14="http://schemas.microsoft.com/office/powerpoint/2010/main" val="12385788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7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63282</TotalTime>
  <Words>1339</Words>
  <Application>Microsoft Macintosh PowerPoint</Application>
  <PresentationFormat>On-screen Show (4:3)</PresentationFormat>
  <Paragraphs>238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Lucida Sans Unicode</vt:lpstr>
      <vt:lpstr>Times New Roman</vt:lpstr>
      <vt:lpstr>1_Default Design</vt:lpstr>
      <vt:lpstr>17_Default Design</vt:lpstr>
      <vt:lpstr>PowerPoint Presentation</vt:lpstr>
      <vt:lpstr>Names and layers</vt:lpstr>
      <vt:lpstr>Managing complexity</vt:lpstr>
      <vt:lpstr>Composing layered abstractions</vt:lpstr>
      <vt:lpstr>Storage stack</vt:lpstr>
      <vt:lpstr>More (optional) layers of mapping</vt:lpstr>
      <vt:lpstr>Composing the file tree</vt:lpstr>
      <vt:lpstr>PowerPoint Presentation</vt:lpstr>
      <vt:lpstr>NAS, SAN, and all that</vt:lpstr>
      <vt:lpstr>Network storage</vt:lpstr>
      <vt:lpstr>PowerPoint Presentation</vt:lpstr>
      <vt:lpstr>VFS: the Filesystem Switch</vt:lpstr>
      <vt:lpstr>NFS: the pieces</vt:lpstr>
      <vt:lpstr>Network File System (NFS)</vt:lpstr>
      <vt:lpstr>Network File System (NFS)</vt:lpstr>
      <vt:lpstr>NFS simplified</vt:lpstr>
      <vt:lpstr>NFS File Handles</vt:lpstr>
      <vt:lpstr>Big picture</vt:lpstr>
      <vt:lpstr>File systems today: “Filers”</vt:lpstr>
      <vt:lpstr>The block storage abstraction</vt:lpstr>
      <vt:lpstr>Filesystem abstraction: Vnode ops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219</cp:revision>
  <cp:lastPrinted>2019-11-01T15:52:04Z</cp:lastPrinted>
  <dcterms:created xsi:type="dcterms:W3CDTF">2015-01-09T14:09:45Z</dcterms:created>
  <dcterms:modified xsi:type="dcterms:W3CDTF">2020-11-03T23:36:00Z</dcterms:modified>
</cp:coreProperties>
</file>