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7867" r:id="rId2"/>
    <p:sldMasterId id="2147487887" r:id="rId3"/>
    <p:sldMasterId id="2147487969" r:id="rId4"/>
    <p:sldMasterId id="2147487995" r:id="rId5"/>
    <p:sldMasterId id="2147488047" r:id="rId6"/>
    <p:sldMasterId id="2147488059" r:id="rId7"/>
    <p:sldMasterId id="2147488104" r:id="rId8"/>
    <p:sldMasterId id="2147488131" r:id="rId9"/>
    <p:sldMasterId id="2147488138" r:id="rId10"/>
    <p:sldMasterId id="2147488144" r:id="rId11"/>
  </p:sldMasterIdLst>
  <p:notesMasterIdLst>
    <p:notesMasterId r:id="rId29"/>
  </p:notesMasterIdLst>
  <p:handoutMasterIdLst>
    <p:handoutMasterId r:id="rId30"/>
  </p:handoutMasterIdLst>
  <p:sldIdLst>
    <p:sldId id="492" r:id="rId12"/>
    <p:sldId id="1550" r:id="rId13"/>
    <p:sldId id="1131" r:id="rId14"/>
    <p:sldId id="1576" r:id="rId15"/>
    <p:sldId id="1476" r:id="rId16"/>
    <p:sldId id="1159" r:id="rId17"/>
    <p:sldId id="1553" r:id="rId18"/>
    <p:sldId id="1573" r:id="rId19"/>
    <p:sldId id="1574" r:id="rId20"/>
    <p:sldId id="1157" r:id="rId21"/>
    <p:sldId id="1912" r:id="rId22"/>
    <p:sldId id="1028" r:id="rId23"/>
    <p:sldId id="1903" r:id="rId24"/>
    <p:sldId id="1880" r:id="rId25"/>
    <p:sldId id="1905" r:id="rId26"/>
    <p:sldId id="1908" r:id="rId27"/>
    <p:sldId id="1907" r:id="rId2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3F3F3"/>
    <a:srgbClr val="5A8DFB"/>
    <a:srgbClr val="618FFD"/>
    <a:srgbClr val="00264D"/>
    <a:srgbClr val="636464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50000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14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09A2146B-DAF8-B848-93CC-EAF3C4A7D254}" type="datetime1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DE467F69-EAFE-6E4A-A7B7-743D2153C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6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8658CFA-E8ED-ED4D-B937-FA9A3FBB1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4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2F4B3CE-7978-CC47-BB02-3F70B98A13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9D1D5-A21C-9F48-A56A-E5DFBC875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1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59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2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6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3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18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39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AAF964B-F1A5-7A46-8CB1-4A276667945A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98261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89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3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437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18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41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4976E921-B66C-A642-AA35-C298F8797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7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DAB9C-7C96-D14E-93FA-D29DE3718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3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17500"/>
            <a:ext cx="105568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27038"/>
            <a:ext cx="14351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ead_1_CMYK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281113"/>
            <a:ext cx="310515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607175"/>
            <a:ext cx="22669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defTabSz="457200">
              <a:buClrTx/>
              <a:buFontTx/>
              <a:buNone/>
              <a:defRPr sz="1000" b="1">
                <a:solidFill>
                  <a:srgbClr val="000000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4EDA2BA-876C-E245-BCEB-5539F37E1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defTabSz="457200">
              <a:buClrTx/>
              <a:buFontTx/>
              <a:buNone/>
              <a:defRPr sz="1000">
                <a:solidFill>
                  <a:srgbClr val="000000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85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347663" y="6445250"/>
            <a:ext cx="8448675" cy="107950"/>
            <a:chOff x="347662" y="6160730"/>
            <a:chExt cx="8449056" cy="107486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2147483647 w 3916"/>
                <a:gd name="T1" fmla="*/ 55456179 h 28"/>
                <a:gd name="T2" fmla="*/ 2147483647 w 3916"/>
                <a:gd name="T3" fmla="*/ 64697801 h 28"/>
                <a:gd name="T4" fmla="*/ 2147483647 w 3916"/>
                <a:gd name="T5" fmla="*/ 64697801 h 28"/>
                <a:gd name="T6" fmla="*/ 2147483647 w 3916"/>
                <a:gd name="T7" fmla="*/ 55456179 h 28"/>
                <a:gd name="T8" fmla="*/ 2147483647 w 3916"/>
                <a:gd name="T9" fmla="*/ 55456179 h 28"/>
                <a:gd name="T10" fmla="*/ 2147483647 w 3916"/>
                <a:gd name="T11" fmla="*/ 46212408 h 28"/>
                <a:gd name="T12" fmla="*/ 2147483647 w 3916"/>
                <a:gd name="T13" fmla="*/ 55456179 h 28"/>
                <a:gd name="T14" fmla="*/ 2147483647 w 3916"/>
                <a:gd name="T15" fmla="*/ 46212408 h 28"/>
                <a:gd name="T16" fmla="*/ 2147483647 w 3916"/>
                <a:gd name="T17" fmla="*/ 46212408 h 28"/>
                <a:gd name="T18" fmla="*/ 2147483647 w 3916"/>
                <a:gd name="T19" fmla="*/ 36970786 h 28"/>
                <a:gd name="T20" fmla="*/ 2147483647 w 3916"/>
                <a:gd name="T21" fmla="*/ 27727015 h 28"/>
                <a:gd name="T22" fmla="*/ 2147483647 w 3916"/>
                <a:gd name="T23" fmla="*/ 18485393 h 28"/>
                <a:gd name="T24" fmla="*/ 2147483647 w 3916"/>
                <a:gd name="T25" fmla="*/ 27727015 h 28"/>
                <a:gd name="T26" fmla="*/ 2147483647 w 3916"/>
                <a:gd name="T27" fmla="*/ 18485393 h 28"/>
                <a:gd name="T28" fmla="*/ 2147483647 w 3916"/>
                <a:gd name="T29" fmla="*/ 18485393 h 28"/>
                <a:gd name="T30" fmla="*/ 2147483647 w 3916"/>
                <a:gd name="T31" fmla="*/ 18485393 h 28"/>
                <a:gd name="T32" fmla="*/ 2147483647 w 3916"/>
                <a:gd name="T33" fmla="*/ 27727015 h 28"/>
                <a:gd name="T34" fmla="*/ 2147483647 w 3916"/>
                <a:gd name="T35" fmla="*/ 46212408 h 28"/>
                <a:gd name="T36" fmla="*/ 2147483647 w 3916"/>
                <a:gd name="T37" fmla="*/ 46212408 h 28"/>
                <a:gd name="T38" fmla="*/ 2147483647 w 3916"/>
                <a:gd name="T39" fmla="*/ 36970786 h 28"/>
                <a:gd name="T40" fmla="*/ 2147483647 w 3916"/>
                <a:gd name="T41" fmla="*/ 36970786 h 28"/>
                <a:gd name="T42" fmla="*/ 2147483647 w 3916"/>
                <a:gd name="T43" fmla="*/ 36970786 h 28"/>
                <a:gd name="T44" fmla="*/ 2147483647 w 3916"/>
                <a:gd name="T45" fmla="*/ 27727015 h 28"/>
                <a:gd name="T46" fmla="*/ 2147483647 w 3916"/>
                <a:gd name="T47" fmla="*/ 27727015 h 28"/>
                <a:gd name="T48" fmla="*/ 1562241281 w 3916"/>
                <a:gd name="T49" fmla="*/ 9241622 h 28"/>
                <a:gd name="T50" fmla="*/ 896670624 w 3916"/>
                <a:gd name="T51" fmla="*/ 0 h 28"/>
                <a:gd name="T52" fmla="*/ 258833511 w 3916"/>
                <a:gd name="T53" fmla="*/ 9241622 h 28"/>
                <a:gd name="T54" fmla="*/ 0 w 3916"/>
                <a:gd name="T55" fmla="*/ 46212408 h 28"/>
                <a:gd name="T56" fmla="*/ 295809420 w 3916"/>
                <a:gd name="T57" fmla="*/ 46212408 h 28"/>
                <a:gd name="T58" fmla="*/ 887426110 w 3916"/>
                <a:gd name="T59" fmla="*/ 46212408 h 28"/>
                <a:gd name="T60" fmla="*/ 1358872708 w 3916"/>
                <a:gd name="T61" fmla="*/ 46212408 h 28"/>
                <a:gd name="T62" fmla="*/ 1802585763 w 3916"/>
                <a:gd name="T63" fmla="*/ 55456179 h 28"/>
                <a:gd name="T64" fmla="*/ 2147483647 w 3916"/>
                <a:gd name="T65" fmla="*/ 55456179 h 28"/>
                <a:gd name="T66" fmla="*/ 2147483647 w 3916"/>
                <a:gd name="T67" fmla="*/ 64697801 h 28"/>
                <a:gd name="T68" fmla="*/ 2147483647 w 3916"/>
                <a:gd name="T69" fmla="*/ 55456179 h 28"/>
                <a:gd name="T70" fmla="*/ 2147483647 w 3916"/>
                <a:gd name="T71" fmla="*/ 64697801 h 28"/>
                <a:gd name="T72" fmla="*/ 2147483647 w 3916"/>
                <a:gd name="T73" fmla="*/ 73939423 h 28"/>
                <a:gd name="T74" fmla="*/ 2147483647 w 3916"/>
                <a:gd name="T75" fmla="*/ 73939423 h 28"/>
                <a:gd name="T76" fmla="*/ 2147483647 w 3916"/>
                <a:gd name="T77" fmla="*/ 83183194 h 28"/>
                <a:gd name="T78" fmla="*/ 2147483647 w 3916"/>
                <a:gd name="T79" fmla="*/ 83183194 h 28"/>
                <a:gd name="T80" fmla="*/ 2147483647 w 3916"/>
                <a:gd name="T81" fmla="*/ 92424816 h 28"/>
                <a:gd name="T82" fmla="*/ 2147483647 w 3916"/>
                <a:gd name="T83" fmla="*/ 92424816 h 28"/>
                <a:gd name="T84" fmla="*/ 2147483647 w 3916"/>
                <a:gd name="T85" fmla="*/ 101668587 h 28"/>
                <a:gd name="T86" fmla="*/ 2147483647 w 3916"/>
                <a:gd name="T87" fmla="*/ 101668587 h 28"/>
                <a:gd name="T88" fmla="*/ 2147483647 w 3916"/>
                <a:gd name="T89" fmla="*/ 101668587 h 28"/>
                <a:gd name="T90" fmla="*/ 2147483647 w 3916"/>
                <a:gd name="T91" fmla="*/ 101668587 h 28"/>
                <a:gd name="T92" fmla="*/ 2147483647 w 3916"/>
                <a:gd name="T93" fmla="*/ 101668587 h 28"/>
                <a:gd name="T94" fmla="*/ 2147483647 w 3916"/>
                <a:gd name="T95" fmla="*/ 110910209 h 28"/>
                <a:gd name="T96" fmla="*/ 2147483647 w 3916"/>
                <a:gd name="T97" fmla="*/ 110910209 h 28"/>
                <a:gd name="T98" fmla="*/ 2147483647 w 3916"/>
                <a:gd name="T99" fmla="*/ 110910209 h 28"/>
                <a:gd name="T100" fmla="*/ 2147483647 w 3916"/>
                <a:gd name="T101" fmla="*/ 120153981 h 28"/>
                <a:gd name="T102" fmla="*/ 2147483647 w 3916"/>
                <a:gd name="T103" fmla="*/ 120153981 h 28"/>
                <a:gd name="T104" fmla="*/ 2147483647 w 3916"/>
                <a:gd name="T105" fmla="*/ 120153981 h 28"/>
                <a:gd name="T106" fmla="*/ 2147483647 w 3916"/>
                <a:gd name="T107" fmla="*/ 120153981 h 28"/>
                <a:gd name="T108" fmla="*/ 2147483647 w 3916"/>
                <a:gd name="T109" fmla="*/ 129395602 h 28"/>
                <a:gd name="T110" fmla="*/ 2147483647 w 3916"/>
                <a:gd name="T111" fmla="*/ 120153981 h 28"/>
                <a:gd name="T112" fmla="*/ 2147483647 w 3916"/>
                <a:gd name="T113" fmla="*/ 110910209 h 28"/>
                <a:gd name="T114" fmla="*/ 2147483647 w 3916"/>
                <a:gd name="T115" fmla="*/ 83183194 h 28"/>
                <a:gd name="T116" fmla="*/ 2147483647 w 3916"/>
                <a:gd name="T117" fmla="*/ 64697801 h 28"/>
                <a:gd name="T118" fmla="*/ 2147483647 w 3916"/>
                <a:gd name="T119" fmla="*/ 36970786 h 28"/>
                <a:gd name="T120" fmla="*/ 2147483647 w 3916"/>
                <a:gd name="T121" fmla="*/ 83183194 h 28"/>
                <a:gd name="T122" fmla="*/ 2147483647 w 3916"/>
                <a:gd name="T123" fmla="*/ 73939423 h 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34D444-219F-DB46-98D5-FB612B405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3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347663" y="6445250"/>
            <a:ext cx="8448675" cy="107950"/>
            <a:chOff x="347662" y="6160730"/>
            <a:chExt cx="8449056" cy="107486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2147483647 w 3916"/>
                <a:gd name="T1" fmla="*/ 55456179 h 28"/>
                <a:gd name="T2" fmla="*/ 2147483647 w 3916"/>
                <a:gd name="T3" fmla="*/ 64697801 h 28"/>
                <a:gd name="T4" fmla="*/ 2147483647 w 3916"/>
                <a:gd name="T5" fmla="*/ 64697801 h 28"/>
                <a:gd name="T6" fmla="*/ 2147483647 w 3916"/>
                <a:gd name="T7" fmla="*/ 55456179 h 28"/>
                <a:gd name="T8" fmla="*/ 2147483647 w 3916"/>
                <a:gd name="T9" fmla="*/ 55456179 h 28"/>
                <a:gd name="T10" fmla="*/ 2147483647 w 3916"/>
                <a:gd name="T11" fmla="*/ 46212408 h 28"/>
                <a:gd name="T12" fmla="*/ 2147483647 w 3916"/>
                <a:gd name="T13" fmla="*/ 55456179 h 28"/>
                <a:gd name="T14" fmla="*/ 2147483647 w 3916"/>
                <a:gd name="T15" fmla="*/ 46212408 h 28"/>
                <a:gd name="T16" fmla="*/ 2147483647 w 3916"/>
                <a:gd name="T17" fmla="*/ 46212408 h 28"/>
                <a:gd name="T18" fmla="*/ 2147483647 w 3916"/>
                <a:gd name="T19" fmla="*/ 36970786 h 28"/>
                <a:gd name="T20" fmla="*/ 2147483647 w 3916"/>
                <a:gd name="T21" fmla="*/ 27727015 h 28"/>
                <a:gd name="T22" fmla="*/ 2147483647 w 3916"/>
                <a:gd name="T23" fmla="*/ 18485393 h 28"/>
                <a:gd name="T24" fmla="*/ 2147483647 w 3916"/>
                <a:gd name="T25" fmla="*/ 27727015 h 28"/>
                <a:gd name="T26" fmla="*/ 2147483647 w 3916"/>
                <a:gd name="T27" fmla="*/ 18485393 h 28"/>
                <a:gd name="T28" fmla="*/ 2147483647 w 3916"/>
                <a:gd name="T29" fmla="*/ 18485393 h 28"/>
                <a:gd name="T30" fmla="*/ 2147483647 w 3916"/>
                <a:gd name="T31" fmla="*/ 18485393 h 28"/>
                <a:gd name="T32" fmla="*/ 2147483647 w 3916"/>
                <a:gd name="T33" fmla="*/ 27727015 h 28"/>
                <a:gd name="T34" fmla="*/ 2147483647 w 3916"/>
                <a:gd name="T35" fmla="*/ 46212408 h 28"/>
                <a:gd name="T36" fmla="*/ 2147483647 w 3916"/>
                <a:gd name="T37" fmla="*/ 46212408 h 28"/>
                <a:gd name="T38" fmla="*/ 2147483647 w 3916"/>
                <a:gd name="T39" fmla="*/ 36970786 h 28"/>
                <a:gd name="T40" fmla="*/ 2147483647 w 3916"/>
                <a:gd name="T41" fmla="*/ 36970786 h 28"/>
                <a:gd name="T42" fmla="*/ 2147483647 w 3916"/>
                <a:gd name="T43" fmla="*/ 36970786 h 28"/>
                <a:gd name="T44" fmla="*/ 2147483647 w 3916"/>
                <a:gd name="T45" fmla="*/ 27727015 h 28"/>
                <a:gd name="T46" fmla="*/ 2147483647 w 3916"/>
                <a:gd name="T47" fmla="*/ 27727015 h 28"/>
                <a:gd name="T48" fmla="*/ 1562241281 w 3916"/>
                <a:gd name="T49" fmla="*/ 9241622 h 28"/>
                <a:gd name="T50" fmla="*/ 896670624 w 3916"/>
                <a:gd name="T51" fmla="*/ 0 h 28"/>
                <a:gd name="T52" fmla="*/ 258833511 w 3916"/>
                <a:gd name="T53" fmla="*/ 9241622 h 28"/>
                <a:gd name="T54" fmla="*/ 0 w 3916"/>
                <a:gd name="T55" fmla="*/ 46212408 h 28"/>
                <a:gd name="T56" fmla="*/ 295809420 w 3916"/>
                <a:gd name="T57" fmla="*/ 46212408 h 28"/>
                <a:gd name="T58" fmla="*/ 887426110 w 3916"/>
                <a:gd name="T59" fmla="*/ 46212408 h 28"/>
                <a:gd name="T60" fmla="*/ 1358872708 w 3916"/>
                <a:gd name="T61" fmla="*/ 46212408 h 28"/>
                <a:gd name="T62" fmla="*/ 1802585763 w 3916"/>
                <a:gd name="T63" fmla="*/ 55456179 h 28"/>
                <a:gd name="T64" fmla="*/ 2147483647 w 3916"/>
                <a:gd name="T65" fmla="*/ 55456179 h 28"/>
                <a:gd name="T66" fmla="*/ 2147483647 w 3916"/>
                <a:gd name="T67" fmla="*/ 64697801 h 28"/>
                <a:gd name="T68" fmla="*/ 2147483647 w 3916"/>
                <a:gd name="T69" fmla="*/ 55456179 h 28"/>
                <a:gd name="T70" fmla="*/ 2147483647 w 3916"/>
                <a:gd name="T71" fmla="*/ 64697801 h 28"/>
                <a:gd name="T72" fmla="*/ 2147483647 w 3916"/>
                <a:gd name="T73" fmla="*/ 73939423 h 28"/>
                <a:gd name="T74" fmla="*/ 2147483647 w 3916"/>
                <a:gd name="T75" fmla="*/ 73939423 h 28"/>
                <a:gd name="T76" fmla="*/ 2147483647 w 3916"/>
                <a:gd name="T77" fmla="*/ 83183194 h 28"/>
                <a:gd name="T78" fmla="*/ 2147483647 w 3916"/>
                <a:gd name="T79" fmla="*/ 83183194 h 28"/>
                <a:gd name="T80" fmla="*/ 2147483647 w 3916"/>
                <a:gd name="T81" fmla="*/ 92424816 h 28"/>
                <a:gd name="T82" fmla="*/ 2147483647 w 3916"/>
                <a:gd name="T83" fmla="*/ 92424816 h 28"/>
                <a:gd name="T84" fmla="*/ 2147483647 w 3916"/>
                <a:gd name="T85" fmla="*/ 101668587 h 28"/>
                <a:gd name="T86" fmla="*/ 2147483647 w 3916"/>
                <a:gd name="T87" fmla="*/ 101668587 h 28"/>
                <a:gd name="T88" fmla="*/ 2147483647 w 3916"/>
                <a:gd name="T89" fmla="*/ 101668587 h 28"/>
                <a:gd name="T90" fmla="*/ 2147483647 w 3916"/>
                <a:gd name="T91" fmla="*/ 101668587 h 28"/>
                <a:gd name="T92" fmla="*/ 2147483647 w 3916"/>
                <a:gd name="T93" fmla="*/ 101668587 h 28"/>
                <a:gd name="T94" fmla="*/ 2147483647 w 3916"/>
                <a:gd name="T95" fmla="*/ 110910209 h 28"/>
                <a:gd name="T96" fmla="*/ 2147483647 w 3916"/>
                <a:gd name="T97" fmla="*/ 110910209 h 28"/>
                <a:gd name="T98" fmla="*/ 2147483647 w 3916"/>
                <a:gd name="T99" fmla="*/ 110910209 h 28"/>
                <a:gd name="T100" fmla="*/ 2147483647 w 3916"/>
                <a:gd name="T101" fmla="*/ 120153981 h 28"/>
                <a:gd name="T102" fmla="*/ 2147483647 w 3916"/>
                <a:gd name="T103" fmla="*/ 120153981 h 28"/>
                <a:gd name="T104" fmla="*/ 2147483647 w 3916"/>
                <a:gd name="T105" fmla="*/ 120153981 h 28"/>
                <a:gd name="T106" fmla="*/ 2147483647 w 3916"/>
                <a:gd name="T107" fmla="*/ 120153981 h 28"/>
                <a:gd name="T108" fmla="*/ 2147483647 w 3916"/>
                <a:gd name="T109" fmla="*/ 129395602 h 28"/>
                <a:gd name="T110" fmla="*/ 2147483647 w 3916"/>
                <a:gd name="T111" fmla="*/ 120153981 h 28"/>
                <a:gd name="T112" fmla="*/ 2147483647 w 3916"/>
                <a:gd name="T113" fmla="*/ 110910209 h 28"/>
                <a:gd name="T114" fmla="*/ 2147483647 w 3916"/>
                <a:gd name="T115" fmla="*/ 83183194 h 28"/>
                <a:gd name="T116" fmla="*/ 2147483647 w 3916"/>
                <a:gd name="T117" fmla="*/ 64697801 h 28"/>
                <a:gd name="T118" fmla="*/ 2147483647 w 3916"/>
                <a:gd name="T119" fmla="*/ 36970786 h 28"/>
                <a:gd name="T120" fmla="*/ 2147483647 w 3916"/>
                <a:gd name="T121" fmla="*/ 83183194 h 28"/>
                <a:gd name="T122" fmla="*/ 2147483647 w 3916"/>
                <a:gd name="T123" fmla="*/ 73939423 h 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46FDC9E-3FA5-4543-BDD4-1C2BB2342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28169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838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347663" y="6445250"/>
            <a:ext cx="8448675" cy="107950"/>
            <a:chOff x="347662" y="6160730"/>
            <a:chExt cx="8449056" cy="107486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2147483647 w 3916"/>
                <a:gd name="T1" fmla="*/ 55456179 h 28"/>
                <a:gd name="T2" fmla="*/ 2147483647 w 3916"/>
                <a:gd name="T3" fmla="*/ 64697801 h 28"/>
                <a:gd name="T4" fmla="*/ 2147483647 w 3916"/>
                <a:gd name="T5" fmla="*/ 64697801 h 28"/>
                <a:gd name="T6" fmla="*/ 2147483647 w 3916"/>
                <a:gd name="T7" fmla="*/ 55456179 h 28"/>
                <a:gd name="T8" fmla="*/ 2147483647 w 3916"/>
                <a:gd name="T9" fmla="*/ 55456179 h 28"/>
                <a:gd name="T10" fmla="*/ 2147483647 w 3916"/>
                <a:gd name="T11" fmla="*/ 46212408 h 28"/>
                <a:gd name="T12" fmla="*/ 2147483647 w 3916"/>
                <a:gd name="T13" fmla="*/ 55456179 h 28"/>
                <a:gd name="T14" fmla="*/ 2147483647 w 3916"/>
                <a:gd name="T15" fmla="*/ 46212408 h 28"/>
                <a:gd name="T16" fmla="*/ 2147483647 w 3916"/>
                <a:gd name="T17" fmla="*/ 46212408 h 28"/>
                <a:gd name="T18" fmla="*/ 2147483647 w 3916"/>
                <a:gd name="T19" fmla="*/ 36970786 h 28"/>
                <a:gd name="T20" fmla="*/ 2147483647 w 3916"/>
                <a:gd name="T21" fmla="*/ 27727015 h 28"/>
                <a:gd name="T22" fmla="*/ 2147483647 w 3916"/>
                <a:gd name="T23" fmla="*/ 18485393 h 28"/>
                <a:gd name="T24" fmla="*/ 2147483647 w 3916"/>
                <a:gd name="T25" fmla="*/ 27727015 h 28"/>
                <a:gd name="T26" fmla="*/ 2147483647 w 3916"/>
                <a:gd name="T27" fmla="*/ 18485393 h 28"/>
                <a:gd name="T28" fmla="*/ 2147483647 w 3916"/>
                <a:gd name="T29" fmla="*/ 18485393 h 28"/>
                <a:gd name="T30" fmla="*/ 2147483647 w 3916"/>
                <a:gd name="T31" fmla="*/ 18485393 h 28"/>
                <a:gd name="T32" fmla="*/ 2147483647 w 3916"/>
                <a:gd name="T33" fmla="*/ 27727015 h 28"/>
                <a:gd name="T34" fmla="*/ 2147483647 w 3916"/>
                <a:gd name="T35" fmla="*/ 46212408 h 28"/>
                <a:gd name="T36" fmla="*/ 2147483647 w 3916"/>
                <a:gd name="T37" fmla="*/ 46212408 h 28"/>
                <a:gd name="T38" fmla="*/ 2147483647 w 3916"/>
                <a:gd name="T39" fmla="*/ 36970786 h 28"/>
                <a:gd name="T40" fmla="*/ 2147483647 w 3916"/>
                <a:gd name="T41" fmla="*/ 36970786 h 28"/>
                <a:gd name="T42" fmla="*/ 2147483647 w 3916"/>
                <a:gd name="T43" fmla="*/ 36970786 h 28"/>
                <a:gd name="T44" fmla="*/ 2147483647 w 3916"/>
                <a:gd name="T45" fmla="*/ 27727015 h 28"/>
                <a:gd name="T46" fmla="*/ 2147483647 w 3916"/>
                <a:gd name="T47" fmla="*/ 27727015 h 28"/>
                <a:gd name="T48" fmla="*/ 1562241281 w 3916"/>
                <a:gd name="T49" fmla="*/ 9241622 h 28"/>
                <a:gd name="T50" fmla="*/ 896670624 w 3916"/>
                <a:gd name="T51" fmla="*/ 0 h 28"/>
                <a:gd name="T52" fmla="*/ 258833511 w 3916"/>
                <a:gd name="T53" fmla="*/ 9241622 h 28"/>
                <a:gd name="T54" fmla="*/ 0 w 3916"/>
                <a:gd name="T55" fmla="*/ 46212408 h 28"/>
                <a:gd name="T56" fmla="*/ 295809420 w 3916"/>
                <a:gd name="T57" fmla="*/ 46212408 h 28"/>
                <a:gd name="T58" fmla="*/ 887426110 w 3916"/>
                <a:gd name="T59" fmla="*/ 46212408 h 28"/>
                <a:gd name="T60" fmla="*/ 1358872708 w 3916"/>
                <a:gd name="T61" fmla="*/ 46212408 h 28"/>
                <a:gd name="T62" fmla="*/ 1802585763 w 3916"/>
                <a:gd name="T63" fmla="*/ 55456179 h 28"/>
                <a:gd name="T64" fmla="*/ 2147483647 w 3916"/>
                <a:gd name="T65" fmla="*/ 55456179 h 28"/>
                <a:gd name="T66" fmla="*/ 2147483647 w 3916"/>
                <a:gd name="T67" fmla="*/ 64697801 h 28"/>
                <a:gd name="T68" fmla="*/ 2147483647 w 3916"/>
                <a:gd name="T69" fmla="*/ 55456179 h 28"/>
                <a:gd name="T70" fmla="*/ 2147483647 w 3916"/>
                <a:gd name="T71" fmla="*/ 64697801 h 28"/>
                <a:gd name="T72" fmla="*/ 2147483647 w 3916"/>
                <a:gd name="T73" fmla="*/ 73939423 h 28"/>
                <a:gd name="T74" fmla="*/ 2147483647 w 3916"/>
                <a:gd name="T75" fmla="*/ 73939423 h 28"/>
                <a:gd name="T76" fmla="*/ 2147483647 w 3916"/>
                <a:gd name="T77" fmla="*/ 83183194 h 28"/>
                <a:gd name="T78" fmla="*/ 2147483647 w 3916"/>
                <a:gd name="T79" fmla="*/ 83183194 h 28"/>
                <a:gd name="T80" fmla="*/ 2147483647 w 3916"/>
                <a:gd name="T81" fmla="*/ 92424816 h 28"/>
                <a:gd name="T82" fmla="*/ 2147483647 w 3916"/>
                <a:gd name="T83" fmla="*/ 92424816 h 28"/>
                <a:gd name="T84" fmla="*/ 2147483647 w 3916"/>
                <a:gd name="T85" fmla="*/ 101668587 h 28"/>
                <a:gd name="T86" fmla="*/ 2147483647 w 3916"/>
                <a:gd name="T87" fmla="*/ 101668587 h 28"/>
                <a:gd name="T88" fmla="*/ 2147483647 w 3916"/>
                <a:gd name="T89" fmla="*/ 101668587 h 28"/>
                <a:gd name="T90" fmla="*/ 2147483647 w 3916"/>
                <a:gd name="T91" fmla="*/ 101668587 h 28"/>
                <a:gd name="T92" fmla="*/ 2147483647 w 3916"/>
                <a:gd name="T93" fmla="*/ 101668587 h 28"/>
                <a:gd name="T94" fmla="*/ 2147483647 w 3916"/>
                <a:gd name="T95" fmla="*/ 110910209 h 28"/>
                <a:gd name="T96" fmla="*/ 2147483647 w 3916"/>
                <a:gd name="T97" fmla="*/ 110910209 h 28"/>
                <a:gd name="T98" fmla="*/ 2147483647 w 3916"/>
                <a:gd name="T99" fmla="*/ 110910209 h 28"/>
                <a:gd name="T100" fmla="*/ 2147483647 w 3916"/>
                <a:gd name="T101" fmla="*/ 120153981 h 28"/>
                <a:gd name="T102" fmla="*/ 2147483647 w 3916"/>
                <a:gd name="T103" fmla="*/ 120153981 h 28"/>
                <a:gd name="T104" fmla="*/ 2147483647 w 3916"/>
                <a:gd name="T105" fmla="*/ 120153981 h 28"/>
                <a:gd name="T106" fmla="*/ 2147483647 w 3916"/>
                <a:gd name="T107" fmla="*/ 120153981 h 28"/>
                <a:gd name="T108" fmla="*/ 2147483647 w 3916"/>
                <a:gd name="T109" fmla="*/ 129395602 h 28"/>
                <a:gd name="T110" fmla="*/ 2147483647 w 3916"/>
                <a:gd name="T111" fmla="*/ 120153981 h 28"/>
                <a:gd name="T112" fmla="*/ 2147483647 w 3916"/>
                <a:gd name="T113" fmla="*/ 110910209 h 28"/>
                <a:gd name="T114" fmla="*/ 2147483647 w 3916"/>
                <a:gd name="T115" fmla="*/ 83183194 h 28"/>
                <a:gd name="T116" fmla="*/ 2147483647 w 3916"/>
                <a:gd name="T117" fmla="*/ 64697801 h 28"/>
                <a:gd name="T118" fmla="*/ 2147483647 w 3916"/>
                <a:gd name="T119" fmla="*/ 36970786 h 28"/>
                <a:gd name="T120" fmla="*/ 2147483647 w 3916"/>
                <a:gd name="T121" fmla="*/ 83183194 h 28"/>
                <a:gd name="T122" fmla="*/ 2147483647 w 3916"/>
                <a:gd name="T123" fmla="*/ 73939423 h 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AF26A78-53E1-7442-8F60-E21957402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2730608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hapes_2_Hi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2688"/>
            <a:ext cx="36131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6"/>
            <a:ext cx="4587875" cy="1765300"/>
          </a:xfrm>
        </p:spPr>
        <p:txBody>
          <a:bodyPr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6B6231A-7F6B-744D-8056-F42C756E6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19697634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hapes_2_Hi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2688"/>
            <a:ext cx="36131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7F8283B-5563-2041-9966-376A2D17D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1914041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347663" y="6445250"/>
            <a:ext cx="8448675" cy="107950"/>
            <a:chOff x="347662" y="6160730"/>
            <a:chExt cx="8449056" cy="107486"/>
          </a:xfrm>
        </p:grpSpPr>
        <p:sp>
          <p:nvSpPr>
            <p:cNvPr id="3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2147483647 w 3916"/>
                <a:gd name="T1" fmla="*/ 55456179 h 28"/>
                <a:gd name="T2" fmla="*/ 2147483647 w 3916"/>
                <a:gd name="T3" fmla="*/ 64697801 h 28"/>
                <a:gd name="T4" fmla="*/ 2147483647 w 3916"/>
                <a:gd name="T5" fmla="*/ 64697801 h 28"/>
                <a:gd name="T6" fmla="*/ 2147483647 w 3916"/>
                <a:gd name="T7" fmla="*/ 55456179 h 28"/>
                <a:gd name="T8" fmla="*/ 2147483647 w 3916"/>
                <a:gd name="T9" fmla="*/ 55456179 h 28"/>
                <a:gd name="T10" fmla="*/ 2147483647 w 3916"/>
                <a:gd name="T11" fmla="*/ 46212408 h 28"/>
                <a:gd name="T12" fmla="*/ 2147483647 w 3916"/>
                <a:gd name="T13" fmla="*/ 55456179 h 28"/>
                <a:gd name="T14" fmla="*/ 2147483647 w 3916"/>
                <a:gd name="T15" fmla="*/ 46212408 h 28"/>
                <a:gd name="T16" fmla="*/ 2147483647 w 3916"/>
                <a:gd name="T17" fmla="*/ 46212408 h 28"/>
                <a:gd name="T18" fmla="*/ 2147483647 w 3916"/>
                <a:gd name="T19" fmla="*/ 36970786 h 28"/>
                <a:gd name="T20" fmla="*/ 2147483647 w 3916"/>
                <a:gd name="T21" fmla="*/ 27727015 h 28"/>
                <a:gd name="T22" fmla="*/ 2147483647 w 3916"/>
                <a:gd name="T23" fmla="*/ 18485393 h 28"/>
                <a:gd name="T24" fmla="*/ 2147483647 w 3916"/>
                <a:gd name="T25" fmla="*/ 27727015 h 28"/>
                <a:gd name="T26" fmla="*/ 2147483647 w 3916"/>
                <a:gd name="T27" fmla="*/ 18485393 h 28"/>
                <a:gd name="T28" fmla="*/ 2147483647 w 3916"/>
                <a:gd name="T29" fmla="*/ 18485393 h 28"/>
                <a:gd name="T30" fmla="*/ 2147483647 w 3916"/>
                <a:gd name="T31" fmla="*/ 18485393 h 28"/>
                <a:gd name="T32" fmla="*/ 2147483647 w 3916"/>
                <a:gd name="T33" fmla="*/ 27727015 h 28"/>
                <a:gd name="T34" fmla="*/ 2147483647 w 3916"/>
                <a:gd name="T35" fmla="*/ 46212408 h 28"/>
                <a:gd name="T36" fmla="*/ 2147483647 w 3916"/>
                <a:gd name="T37" fmla="*/ 46212408 h 28"/>
                <a:gd name="T38" fmla="*/ 2147483647 w 3916"/>
                <a:gd name="T39" fmla="*/ 36970786 h 28"/>
                <a:gd name="T40" fmla="*/ 2147483647 w 3916"/>
                <a:gd name="T41" fmla="*/ 36970786 h 28"/>
                <a:gd name="T42" fmla="*/ 2147483647 w 3916"/>
                <a:gd name="T43" fmla="*/ 36970786 h 28"/>
                <a:gd name="T44" fmla="*/ 2147483647 w 3916"/>
                <a:gd name="T45" fmla="*/ 27727015 h 28"/>
                <a:gd name="T46" fmla="*/ 2147483647 w 3916"/>
                <a:gd name="T47" fmla="*/ 27727015 h 28"/>
                <a:gd name="T48" fmla="*/ 1562241281 w 3916"/>
                <a:gd name="T49" fmla="*/ 9241622 h 28"/>
                <a:gd name="T50" fmla="*/ 896670624 w 3916"/>
                <a:gd name="T51" fmla="*/ 0 h 28"/>
                <a:gd name="T52" fmla="*/ 258833511 w 3916"/>
                <a:gd name="T53" fmla="*/ 9241622 h 28"/>
                <a:gd name="T54" fmla="*/ 0 w 3916"/>
                <a:gd name="T55" fmla="*/ 46212408 h 28"/>
                <a:gd name="T56" fmla="*/ 295809420 w 3916"/>
                <a:gd name="T57" fmla="*/ 46212408 h 28"/>
                <a:gd name="T58" fmla="*/ 887426110 w 3916"/>
                <a:gd name="T59" fmla="*/ 46212408 h 28"/>
                <a:gd name="T60" fmla="*/ 1358872708 w 3916"/>
                <a:gd name="T61" fmla="*/ 46212408 h 28"/>
                <a:gd name="T62" fmla="*/ 1802585763 w 3916"/>
                <a:gd name="T63" fmla="*/ 55456179 h 28"/>
                <a:gd name="T64" fmla="*/ 2147483647 w 3916"/>
                <a:gd name="T65" fmla="*/ 55456179 h 28"/>
                <a:gd name="T66" fmla="*/ 2147483647 w 3916"/>
                <a:gd name="T67" fmla="*/ 64697801 h 28"/>
                <a:gd name="T68" fmla="*/ 2147483647 w 3916"/>
                <a:gd name="T69" fmla="*/ 55456179 h 28"/>
                <a:gd name="T70" fmla="*/ 2147483647 w 3916"/>
                <a:gd name="T71" fmla="*/ 64697801 h 28"/>
                <a:gd name="T72" fmla="*/ 2147483647 w 3916"/>
                <a:gd name="T73" fmla="*/ 73939423 h 28"/>
                <a:gd name="T74" fmla="*/ 2147483647 w 3916"/>
                <a:gd name="T75" fmla="*/ 73939423 h 28"/>
                <a:gd name="T76" fmla="*/ 2147483647 w 3916"/>
                <a:gd name="T77" fmla="*/ 83183194 h 28"/>
                <a:gd name="T78" fmla="*/ 2147483647 w 3916"/>
                <a:gd name="T79" fmla="*/ 83183194 h 28"/>
                <a:gd name="T80" fmla="*/ 2147483647 w 3916"/>
                <a:gd name="T81" fmla="*/ 92424816 h 28"/>
                <a:gd name="T82" fmla="*/ 2147483647 w 3916"/>
                <a:gd name="T83" fmla="*/ 92424816 h 28"/>
                <a:gd name="T84" fmla="*/ 2147483647 w 3916"/>
                <a:gd name="T85" fmla="*/ 101668587 h 28"/>
                <a:gd name="T86" fmla="*/ 2147483647 w 3916"/>
                <a:gd name="T87" fmla="*/ 101668587 h 28"/>
                <a:gd name="T88" fmla="*/ 2147483647 w 3916"/>
                <a:gd name="T89" fmla="*/ 101668587 h 28"/>
                <a:gd name="T90" fmla="*/ 2147483647 w 3916"/>
                <a:gd name="T91" fmla="*/ 101668587 h 28"/>
                <a:gd name="T92" fmla="*/ 2147483647 w 3916"/>
                <a:gd name="T93" fmla="*/ 101668587 h 28"/>
                <a:gd name="T94" fmla="*/ 2147483647 w 3916"/>
                <a:gd name="T95" fmla="*/ 110910209 h 28"/>
                <a:gd name="T96" fmla="*/ 2147483647 w 3916"/>
                <a:gd name="T97" fmla="*/ 110910209 h 28"/>
                <a:gd name="T98" fmla="*/ 2147483647 w 3916"/>
                <a:gd name="T99" fmla="*/ 110910209 h 28"/>
                <a:gd name="T100" fmla="*/ 2147483647 w 3916"/>
                <a:gd name="T101" fmla="*/ 120153981 h 28"/>
                <a:gd name="T102" fmla="*/ 2147483647 w 3916"/>
                <a:gd name="T103" fmla="*/ 120153981 h 28"/>
                <a:gd name="T104" fmla="*/ 2147483647 w 3916"/>
                <a:gd name="T105" fmla="*/ 120153981 h 28"/>
                <a:gd name="T106" fmla="*/ 2147483647 w 3916"/>
                <a:gd name="T107" fmla="*/ 120153981 h 28"/>
                <a:gd name="T108" fmla="*/ 2147483647 w 3916"/>
                <a:gd name="T109" fmla="*/ 129395602 h 28"/>
                <a:gd name="T110" fmla="*/ 2147483647 w 3916"/>
                <a:gd name="T111" fmla="*/ 120153981 h 28"/>
                <a:gd name="T112" fmla="*/ 2147483647 w 3916"/>
                <a:gd name="T113" fmla="*/ 110910209 h 28"/>
                <a:gd name="T114" fmla="*/ 2147483647 w 3916"/>
                <a:gd name="T115" fmla="*/ 83183194 h 28"/>
                <a:gd name="T116" fmla="*/ 2147483647 w 3916"/>
                <a:gd name="T117" fmla="*/ 64697801 h 28"/>
                <a:gd name="T118" fmla="*/ 2147483647 w 3916"/>
                <a:gd name="T119" fmla="*/ 36970786 h 28"/>
                <a:gd name="T120" fmla="*/ 2147483647 w 3916"/>
                <a:gd name="T121" fmla="*/ 83183194 h 28"/>
                <a:gd name="T122" fmla="*/ 2147483647 w 3916"/>
                <a:gd name="T123" fmla="*/ 73939423 h 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1FEB3DB-47E4-EB47-8729-A87BD606F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20626016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6075" y="3073400"/>
            <a:ext cx="3805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Puzzle_2_HiRe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490788"/>
            <a:ext cx="35750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CD7B0DA-2925-AE4E-97CB-EF8C651A6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465353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005138"/>
            <a:ext cx="34607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Atom_2_HiRe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074863"/>
            <a:ext cx="27733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462EA19-4C9D-414E-AD9A-E2ECA9D79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</a:p>
        </p:txBody>
      </p:sp>
    </p:spTree>
    <p:extLst>
      <p:ext uri="{BB962C8B-B14F-4D97-AF65-F5344CB8AC3E}">
        <p14:creationId xmlns:p14="http://schemas.microsoft.com/office/powerpoint/2010/main" val="26368613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064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403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142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CD6C-9362-484E-AC02-D96A60C9E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9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012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916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869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9785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280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074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377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>
              <a:defRPr/>
            </a:pPr>
            <a:fld id="{3E24D61D-1F2A-314A-8319-81CE01CD4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62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2590A2F-1EFB-DA47-9738-A572F77FF72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633229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240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BF2A0-7AF6-C644-9FCA-F2493FF20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9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>
              <a:defRPr/>
            </a:pPr>
            <a:fld id="{18B5F4EC-1B9C-0144-AE7C-90B42496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3459-9E55-9548-9624-77CC09F678E2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132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AC67F32-80B8-0341-B8BF-2D1316817D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115071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9009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4469-D9E0-1E40-A70D-240DD8DA21A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28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55509-2EED-294B-BFCF-A1BA4679C6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260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9D1D5-A21C-9F48-A56A-E5DFBC875A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54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AAF964B-F1A5-7A46-8CB1-4A276667945A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6953394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284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CD6C-9362-484E-AC02-D96A60C9E63E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55509-2EED-294B-BFCF-A1BA4679C6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96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BF2A0-7AF6-C644-9FCA-F2493FF20CF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32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55509-2EED-294B-BFCF-A1BA4679C6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359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9D1D5-A21C-9F48-A56A-E5DFBC875A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04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AAF964B-F1A5-7A46-8CB1-4A276667945A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0015009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15892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CD6C-9362-484E-AC02-D96A60C9E63E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86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BF2A0-7AF6-C644-9FCA-F2493FF20CF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076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3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53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063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095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9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1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25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22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343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14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3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2000" dirty="0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3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856" r:id="rId1"/>
    <p:sldLayoutId id="2147487857" r:id="rId2"/>
    <p:sldLayoutId id="2147487855" r:id="rId3"/>
    <p:sldLayoutId id="2147487858" r:id="rId4"/>
    <p:sldLayoutId id="2147487860" r:id="rId5"/>
    <p:sldLayoutId id="2147488046" r:id="rId6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39" r:id="rId1"/>
    <p:sldLayoutId id="2147488140" r:id="rId2"/>
    <p:sldLayoutId id="2147488141" r:id="rId3"/>
    <p:sldLayoutId id="2147488142" r:id="rId4"/>
    <p:sldLayoutId id="2147488143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45" r:id="rId1"/>
    <p:sldLayoutId id="2147488146" r:id="rId2"/>
    <p:sldLayoutId id="2147488147" r:id="rId3"/>
    <p:sldLayoutId id="2147488148" r:id="rId4"/>
    <p:sldLayoutId id="2147488149" r:id="rId5"/>
    <p:sldLayoutId id="2147488150" r:id="rId6"/>
    <p:sldLayoutId id="2147488151" r:id="rId7"/>
    <p:sldLayoutId id="2147488152" r:id="rId8"/>
    <p:sldLayoutId id="2147488153" r:id="rId9"/>
    <p:sldLayoutId id="2147488154" r:id="rId10"/>
    <p:sldLayoutId id="2147488155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defTabSz="914400"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NetApp Confidential - Limited Use</a:t>
            </a: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defTabSz="914400"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68" r:id="rId1"/>
    <p:sldLayoutId id="2147487869" r:id="rId2"/>
    <p:sldLayoutId id="2147487870" r:id="rId3"/>
    <p:sldLayoutId id="2147487871" r:id="rId4"/>
    <p:sldLayoutId id="2147487872" r:id="rId5"/>
    <p:sldLayoutId id="2147487873" r:id="rId6"/>
    <p:sldLayoutId id="2147487874" r:id="rId7"/>
    <p:sldLayoutId id="2147487875" r:id="rId8"/>
    <p:sldLayoutId id="2147487876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defTabSz="914400">
              <a:defRPr/>
            </a:pPr>
            <a:r>
              <a:rPr lang="en-US">
                <a:solidFill>
                  <a:srgbClr val="000000"/>
                </a:solidFill>
              </a:rPr>
              <a:t>NetApp Confidential - Limited Use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defTabSz="914400"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88" r:id="rId1"/>
    <p:sldLayoutId id="2147487889" r:id="rId2"/>
    <p:sldLayoutId id="2147487890" r:id="rId3"/>
    <p:sldLayoutId id="2147487891" r:id="rId4"/>
    <p:sldLayoutId id="2147487892" r:id="rId5"/>
    <p:sldLayoutId id="2147487893" r:id="rId6"/>
    <p:sldLayoutId id="2147487894" r:id="rId7"/>
    <p:sldLayoutId id="2147487895" r:id="rId8"/>
    <p:sldLayoutId id="2147487896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DCDA83A7-6665-EB4A-95C2-453D68808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72" r:id="rId1"/>
    <p:sldLayoutId id="2147487973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525"/>
            <a:ext cx="7612062" cy="50450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750" y="6543675"/>
            <a:ext cx="3648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>
              <a:buClrTx/>
              <a:buFontTx/>
              <a:buNone/>
              <a:defRPr sz="10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NetApp Confidential - Limited Use</a:t>
            </a:r>
            <a:endParaRPr lang="en-US" dirty="0"/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887" cy="714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269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31788"/>
            <a:ext cx="6556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375" y="65405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>
              <a:buClrTx/>
              <a:buFontTx/>
              <a:buNone/>
              <a:defRPr sz="1000" b="1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2E6419AC-972A-0442-B7E6-E5A9DC1F0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27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607175"/>
            <a:ext cx="22669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96" r:id="rId1"/>
    <p:sldLayoutId id="2147487997" r:id="rId2"/>
    <p:sldLayoutId id="2147487998" r:id="rId3"/>
    <p:sldLayoutId id="2147487999" r:id="rId4"/>
    <p:sldLayoutId id="2147488000" r:id="rId5"/>
    <p:sldLayoutId id="2147488001" r:id="rId6"/>
    <p:sldLayoutId id="2147488002" r:id="rId7"/>
    <p:sldLayoutId id="2147488003" r:id="rId8"/>
    <p:sldLayoutId id="2147488004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5"/>
        </a:spcBef>
        <a:spcAft>
          <a:spcPct val="0"/>
        </a:spcAft>
        <a:buClr>
          <a:schemeClr val="accent2"/>
        </a:buClr>
        <a:buFont typeface="Wingdings 2" charset="0"/>
        <a:buChar char="¡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6588" indent="-336550" algn="l" rtl="0" eaLnBrk="0" fontAlgn="base" hangingPunct="0">
        <a:spcBef>
          <a:spcPts val="625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27100" indent="-288925" algn="l" rtl="0" eaLnBrk="0" fontAlgn="base" hangingPunct="0">
        <a:spcBef>
          <a:spcPts val="575"/>
        </a:spcBef>
        <a:spcAft>
          <a:spcPct val="0"/>
        </a:spcAft>
        <a:buFont typeface="Wingdings 2" charset="0"/>
        <a:buChar char="¡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236663" indent="-307975" algn="l" rtl="0" eaLnBrk="0" fontAlgn="base" hangingPunct="0">
        <a:spcBef>
          <a:spcPts val="475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04950" indent="-266700" algn="l" rtl="0" eaLnBrk="0" fontAlgn="base" hangingPunct="0">
        <a:spcBef>
          <a:spcPts val="475"/>
        </a:spcBef>
        <a:spcAft>
          <a:spcPct val="0"/>
        </a:spcAft>
        <a:buFont typeface="Wingdings 2" charset="0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3D09FA4-D782-704D-BA4F-C6B6CE6C57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11/3/20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5E6C75-BD49-9148-AF50-F8E61D68AE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48" r:id="rId1"/>
    <p:sldLayoutId id="2147488049" r:id="rId2"/>
    <p:sldLayoutId id="2147488050" r:id="rId3"/>
    <p:sldLayoutId id="2147488051" r:id="rId4"/>
    <p:sldLayoutId id="2147488052" r:id="rId5"/>
    <p:sldLayoutId id="2147488053" r:id="rId6"/>
    <p:sldLayoutId id="2147488054" r:id="rId7"/>
    <p:sldLayoutId id="2147488055" r:id="rId8"/>
    <p:sldLayoutId id="2147488056" r:id="rId9"/>
    <p:sldLayoutId id="2147488057" r:id="rId10"/>
    <p:sldLayoutId id="214748805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60" r:id="rId1"/>
    <p:sldLayoutId id="2147488061" r:id="rId2"/>
    <p:sldLayoutId id="2147488062" r:id="rId3"/>
    <p:sldLayoutId id="2147488063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05" r:id="rId1"/>
    <p:sldLayoutId id="2147488106" r:id="rId2"/>
    <p:sldLayoutId id="2147488107" r:id="rId3"/>
    <p:sldLayoutId id="2147488108" r:id="rId4"/>
    <p:sldLayoutId id="2147488109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32" r:id="rId1"/>
    <p:sldLayoutId id="2147488133" r:id="rId2"/>
    <p:sldLayoutId id="2147488134" r:id="rId3"/>
    <p:sldLayoutId id="2147488135" r:id="rId4"/>
    <p:sldLayoutId id="2147488136" r:id="rId5"/>
    <p:sldLayoutId id="2147488137" r:id="rId6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310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I/O Caching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Jeff Chase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82007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8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</a:rPr>
              <a:t>Prefetching for high read throughput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1447800"/>
          </a:xfrm>
        </p:spPr>
        <p:txBody>
          <a:bodyPr/>
          <a:lstStyle/>
          <a:p>
            <a:r>
              <a:rPr lang="en-US" b="1">
                <a:latin typeface="Arial" charset="0"/>
                <a:ea typeface="ＭＳ Ｐゴシック" charset="0"/>
              </a:rPr>
              <a:t>Read-ahead </a:t>
            </a:r>
            <a:r>
              <a:rPr lang="en-US">
                <a:latin typeface="Arial" charset="0"/>
                <a:ea typeface="ＭＳ Ｐゴシック" charset="0"/>
              </a:rPr>
              <a:t>(prefetching)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Fetch blocks into the cache in expectation that they will be used.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Requires prediction.  Common for </a:t>
            </a:r>
            <a:r>
              <a:rPr lang="en-US" b="1">
                <a:latin typeface="Arial" charset="0"/>
                <a:ea typeface="ＭＳ Ｐゴシック" charset="0"/>
              </a:rPr>
              <a:t>sequential</a:t>
            </a:r>
            <a:r>
              <a:rPr lang="en-US">
                <a:latin typeface="Arial" charset="0"/>
                <a:ea typeface="ＭＳ Ｐゴシック" charset="0"/>
              </a:rPr>
              <a:t> access.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790575" y="3276600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304800" y="3276600"/>
            <a:ext cx="503238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749300" y="3629025"/>
            <a:ext cx="614363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371600" y="3629025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828800" y="3276600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2705100" y="3276600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2201863" y="3276600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2817813" y="3616325"/>
            <a:ext cx="614362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Rectangle 65"/>
          <p:cNvSpPr>
            <a:spLocks noChangeArrowheads="1"/>
          </p:cNvSpPr>
          <p:nvPr/>
        </p:nvSpPr>
        <p:spPr bwMode="auto">
          <a:xfrm>
            <a:off x="3440113" y="3616325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3962400" y="3276600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4838700" y="3276600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Rectangle 63"/>
          <p:cNvSpPr>
            <a:spLocks noChangeArrowheads="1"/>
          </p:cNvSpPr>
          <p:nvPr/>
        </p:nvSpPr>
        <p:spPr bwMode="auto">
          <a:xfrm>
            <a:off x="4335463" y="3276600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" name="Rectangle 64"/>
          <p:cNvSpPr>
            <a:spLocks noChangeArrowheads="1"/>
          </p:cNvSpPr>
          <p:nvPr/>
        </p:nvSpPr>
        <p:spPr bwMode="auto">
          <a:xfrm>
            <a:off x="4951413" y="3616325"/>
            <a:ext cx="614362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Rectangle 65"/>
          <p:cNvSpPr>
            <a:spLocks noChangeArrowheads="1"/>
          </p:cNvSpPr>
          <p:nvPr/>
        </p:nvSpPr>
        <p:spPr bwMode="auto">
          <a:xfrm>
            <a:off x="5573713" y="3616325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096000" y="3276600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6972300" y="3276600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6469063" y="3276600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6856413" y="3616325"/>
            <a:ext cx="614362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7478713" y="3616325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8002588" y="3276600"/>
            <a:ext cx="379412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" name="Rectangle 62"/>
          <p:cNvSpPr>
            <a:spLocks noChangeArrowheads="1"/>
          </p:cNvSpPr>
          <p:nvPr/>
        </p:nvSpPr>
        <p:spPr bwMode="auto">
          <a:xfrm>
            <a:off x="8878888" y="3276600"/>
            <a:ext cx="112712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6" name="Rectangle 63"/>
          <p:cNvSpPr>
            <a:spLocks noChangeArrowheads="1"/>
          </p:cNvSpPr>
          <p:nvPr/>
        </p:nvSpPr>
        <p:spPr bwMode="auto">
          <a:xfrm>
            <a:off x="8375650" y="3276600"/>
            <a:ext cx="503238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Rectangle 64"/>
          <p:cNvSpPr>
            <a:spLocks noChangeArrowheads="1"/>
          </p:cNvSpPr>
          <p:nvPr/>
        </p:nvSpPr>
        <p:spPr bwMode="auto">
          <a:xfrm>
            <a:off x="8991600" y="3616325"/>
            <a:ext cx="614363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8" name="Rectangle 65"/>
          <p:cNvSpPr>
            <a:spLocks noChangeArrowheads="1"/>
          </p:cNvSpPr>
          <p:nvPr/>
        </p:nvSpPr>
        <p:spPr bwMode="auto">
          <a:xfrm>
            <a:off x="9613900" y="3616325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Rectangle 24"/>
          <p:cNvSpPr>
            <a:spLocks noChangeArrowheads="1"/>
          </p:cNvSpPr>
          <p:nvPr/>
        </p:nvSpPr>
        <p:spPr bwMode="auto">
          <a:xfrm>
            <a:off x="790575" y="5883275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304800" y="5883275"/>
            <a:ext cx="503238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Rectangle 31"/>
          <p:cNvSpPr>
            <a:spLocks noChangeArrowheads="1"/>
          </p:cNvSpPr>
          <p:nvPr/>
        </p:nvSpPr>
        <p:spPr bwMode="auto">
          <a:xfrm>
            <a:off x="749300" y="6235700"/>
            <a:ext cx="614363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1371600" y="6235700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8" name="Rectangle 35"/>
          <p:cNvSpPr>
            <a:spLocks noChangeArrowheads="1"/>
          </p:cNvSpPr>
          <p:nvPr/>
        </p:nvSpPr>
        <p:spPr bwMode="auto">
          <a:xfrm>
            <a:off x="1828800" y="5883275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9" name="Rectangle 62"/>
          <p:cNvSpPr>
            <a:spLocks noChangeArrowheads="1"/>
          </p:cNvSpPr>
          <p:nvPr/>
        </p:nvSpPr>
        <p:spPr bwMode="auto">
          <a:xfrm>
            <a:off x="2705100" y="5883275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" name="Rectangle 63"/>
          <p:cNvSpPr>
            <a:spLocks noChangeArrowheads="1"/>
          </p:cNvSpPr>
          <p:nvPr/>
        </p:nvSpPr>
        <p:spPr bwMode="auto">
          <a:xfrm>
            <a:off x="2201863" y="5883275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1" name="Rectangle 64"/>
          <p:cNvSpPr>
            <a:spLocks noChangeArrowheads="1"/>
          </p:cNvSpPr>
          <p:nvPr/>
        </p:nvSpPr>
        <p:spPr bwMode="auto">
          <a:xfrm>
            <a:off x="2817813" y="6223000"/>
            <a:ext cx="614362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Rectangle 65"/>
          <p:cNvSpPr>
            <a:spLocks noChangeArrowheads="1"/>
          </p:cNvSpPr>
          <p:nvPr/>
        </p:nvSpPr>
        <p:spPr bwMode="auto">
          <a:xfrm>
            <a:off x="3440113" y="6223000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3962400" y="5883275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Rectangle 62"/>
          <p:cNvSpPr>
            <a:spLocks noChangeArrowheads="1"/>
          </p:cNvSpPr>
          <p:nvPr/>
        </p:nvSpPr>
        <p:spPr bwMode="auto">
          <a:xfrm>
            <a:off x="4838700" y="5883275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Rectangle 63"/>
          <p:cNvSpPr>
            <a:spLocks noChangeArrowheads="1"/>
          </p:cNvSpPr>
          <p:nvPr/>
        </p:nvSpPr>
        <p:spPr bwMode="auto">
          <a:xfrm>
            <a:off x="4335463" y="5883275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64"/>
          <p:cNvSpPr>
            <a:spLocks noChangeArrowheads="1"/>
          </p:cNvSpPr>
          <p:nvPr/>
        </p:nvSpPr>
        <p:spPr bwMode="auto">
          <a:xfrm>
            <a:off x="4037013" y="6223000"/>
            <a:ext cx="614362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Rectangle 65"/>
          <p:cNvSpPr>
            <a:spLocks noChangeArrowheads="1"/>
          </p:cNvSpPr>
          <p:nvPr/>
        </p:nvSpPr>
        <p:spPr bwMode="auto">
          <a:xfrm>
            <a:off x="4659313" y="6223000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Rectangle 35"/>
          <p:cNvSpPr>
            <a:spLocks noChangeArrowheads="1"/>
          </p:cNvSpPr>
          <p:nvPr/>
        </p:nvSpPr>
        <p:spPr bwMode="auto">
          <a:xfrm>
            <a:off x="5181600" y="5883275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Rectangle 62"/>
          <p:cNvSpPr>
            <a:spLocks noChangeArrowheads="1"/>
          </p:cNvSpPr>
          <p:nvPr/>
        </p:nvSpPr>
        <p:spPr bwMode="auto">
          <a:xfrm>
            <a:off x="6057900" y="5883275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Rectangle 63"/>
          <p:cNvSpPr>
            <a:spLocks noChangeArrowheads="1"/>
          </p:cNvSpPr>
          <p:nvPr/>
        </p:nvSpPr>
        <p:spPr bwMode="auto">
          <a:xfrm>
            <a:off x="5554663" y="5883275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64"/>
          <p:cNvSpPr>
            <a:spLocks noChangeArrowheads="1"/>
          </p:cNvSpPr>
          <p:nvPr/>
        </p:nvSpPr>
        <p:spPr bwMode="auto">
          <a:xfrm>
            <a:off x="5257800" y="6223000"/>
            <a:ext cx="614363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Rectangle 65"/>
          <p:cNvSpPr>
            <a:spLocks noChangeArrowheads="1"/>
          </p:cNvSpPr>
          <p:nvPr/>
        </p:nvSpPr>
        <p:spPr bwMode="auto">
          <a:xfrm>
            <a:off x="5880100" y="6223000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6400800" y="5883275"/>
            <a:ext cx="379413" cy="317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Rectangle 62"/>
          <p:cNvSpPr>
            <a:spLocks noChangeArrowheads="1"/>
          </p:cNvSpPr>
          <p:nvPr/>
        </p:nvSpPr>
        <p:spPr bwMode="auto">
          <a:xfrm>
            <a:off x="7277100" y="5883275"/>
            <a:ext cx="112713" cy="317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Rectangle 63"/>
          <p:cNvSpPr>
            <a:spLocks noChangeArrowheads="1"/>
          </p:cNvSpPr>
          <p:nvPr/>
        </p:nvSpPr>
        <p:spPr bwMode="auto">
          <a:xfrm>
            <a:off x="6773863" y="5883275"/>
            <a:ext cx="503237" cy="3175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Rectangle 64"/>
          <p:cNvSpPr>
            <a:spLocks noChangeArrowheads="1"/>
          </p:cNvSpPr>
          <p:nvPr/>
        </p:nvSpPr>
        <p:spPr bwMode="auto">
          <a:xfrm>
            <a:off x="6477000" y="6223000"/>
            <a:ext cx="614363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Rectangle 65"/>
          <p:cNvSpPr>
            <a:spLocks noChangeArrowheads="1"/>
          </p:cNvSpPr>
          <p:nvPr/>
        </p:nvSpPr>
        <p:spPr bwMode="auto">
          <a:xfrm>
            <a:off x="7099300" y="6223000"/>
            <a:ext cx="520700" cy="3175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579" name="Text Box 57"/>
          <p:cNvSpPr txBox="1">
            <a:spLocks noChangeArrowheads="1"/>
          </p:cNvSpPr>
          <p:nvPr/>
        </p:nvSpPr>
        <p:spPr bwMode="auto">
          <a:xfrm>
            <a:off x="152400" y="44196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1. Detect access pattern.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2580" name="AutoShape 51"/>
          <p:cNvCxnSpPr>
            <a:cxnSpLocks noChangeShapeType="1"/>
            <a:stCxn id="22579" idx="2"/>
            <a:endCxn id="119" idx="0"/>
          </p:cNvCxnSpPr>
          <p:nvPr/>
        </p:nvCxnSpPr>
        <p:spPr bwMode="auto">
          <a:xfrm>
            <a:off x="1866900" y="4819650"/>
            <a:ext cx="895350" cy="1063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81" name="Text Box 57"/>
          <p:cNvSpPr txBox="1">
            <a:spLocks noChangeArrowheads="1"/>
          </p:cNvSpPr>
          <p:nvPr/>
        </p:nvSpPr>
        <p:spPr bwMode="auto">
          <a:xfrm>
            <a:off x="1981200" y="48768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2. Start prefetching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2582" name="AutoShape 51"/>
          <p:cNvCxnSpPr>
            <a:cxnSpLocks noChangeShapeType="1"/>
          </p:cNvCxnSpPr>
          <p:nvPr/>
        </p:nvCxnSpPr>
        <p:spPr bwMode="auto">
          <a:xfrm>
            <a:off x="3200400" y="52578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83" name="Text Box 57"/>
          <p:cNvSpPr txBox="1">
            <a:spLocks noChangeArrowheads="1"/>
          </p:cNvSpPr>
          <p:nvPr/>
        </p:nvSpPr>
        <p:spPr bwMode="auto">
          <a:xfrm>
            <a:off x="5181600" y="45720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Reduce I/O stalls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2584" name="AutoShape 51"/>
          <p:cNvCxnSpPr>
            <a:cxnSpLocks noChangeShapeType="1"/>
            <a:stCxn id="22583" idx="2"/>
          </p:cNvCxnSpPr>
          <p:nvPr/>
        </p:nvCxnSpPr>
        <p:spPr bwMode="auto">
          <a:xfrm flipH="1">
            <a:off x="5105400" y="4972050"/>
            <a:ext cx="1790700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85" name="AutoShape 51"/>
          <p:cNvCxnSpPr>
            <a:cxnSpLocks noChangeShapeType="1"/>
            <a:stCxn id="22583" idx="2"/>
          </p:cNvCxnSpPr>
          <p:nvPr/>
        </p:nvCxnSpPr>
        <p:spPr bwMode="auto">
          <a:xfrm flipH="1">
            <a:off x="6324600" y="4972050"/>
            <a:ext cx="571500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86" name="AutoShape 51"/>
          <p:cNvCxnSpPr>
            <a:cxnSpLocks noChangeShapeType="1"/>
            <a:stCxn id="22583" idx="2"/>
          </p:cNvCxnSpPr>
          <p:nvPr/>
        </p:nvCxnSpPr>
        <p:spPr bwMode="auto">
          <a:xfrm>
            <a:off x="6896100" y="4972050"/>
            <a:ext cx="571500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574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Writes in the FS buffer cache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953000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Delayed writes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Partial-block writes may be left dirty in the cache.  The “push” to disk is deferred in expectation of later writes to the same block.</a:t>
            </a:r>
          </a:p>
          <a:p>
            <a:r>
              <a:rPr lang="en-US" b="1">
                <a:latin typeface="Arial" charset="0"/>
                <a:ea typeface="ＭＳ Ｐゴシック" charset="0"/>
                <a:cs typeface="Arial" charset="0"/>
              </a:rPr>
              <a:t>Write behind</a:t>
            </a:r>
            <a:endParaRPr lang="en-US" b="1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Dirty blocks file are pushed to disk 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asynchronously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; the 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write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syscall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may return before the disk write is complete.</a:t>
            </a:r>
          </a:p>
          <a:p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May lose data!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Be sure you know the failure semantics of the file systems you use in your life.  A classic UNIX file system may discard any subset of recent writes on failure.</a:t>
            </a:r>
            <a:endParaRPr lang="en-US" b="1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b="1" dirty="0" err="1">
                <a:latin typeface="Arial" charset="0"/>
                <a:ea typeface="ＭＳ Ｐゴシック" charset="0"/>
                <a:cs typeface="Arial" charset="0"/>
              </a:rPr>
              <a:t>Fsync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syscall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pushes dirty blocks and waits for them.</a:t>
            </a:r>
          </a:p>
          <a:p>
            <a:pPr lvl="1"/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Fsync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is for use by applications that really want to know their data is “safe”.  Good file systems implicitly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fsync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-on-close.</a:t>
            </a:r>
          </a:p>
        </p:txBody>
      </p:sp>
    </p:spTree>
    <p:extLst>
      <p:ext uri="{BB962C8B-B14F-4D97-AF65-F5344CB8AC3E}">
        <p14:creationId xmlns:p14="http://schemas.microsoft.com/office/powerpoint/2010/main" val="166531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r>
              <a:rPr lang="en-US" dirty="0">
                <a:latin typeface="Arial" charset="0"/>
                <a:ea typeface="ＭＳ Ｐゴシック" charset="0"/>
              </a:rPr>
              <a:t>What about failures?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667625" y="2057400"/>
            <a:ext cx="10191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pic>
        <p:nvPicPr>
          <p:cNvPr id="5" name="Picture 15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643438"/>
            <a:ext cx="542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Documents and Settings\Administrator\Local Settings\Temporary Internet Files\Content.IE5\WH4RMTKL\MCj0434816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343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542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AF4084-85DA-3C42-98C5-D47E91537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" y="2095500"/>
            <a:ext cx="5111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5739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Arial" charset="0"/>
              </a:rPr>
              <a:t>Metadata updates and recovery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4963"/>
            <a:ext cx="7772400" cy="4491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Metadata updates may incur extra seek overhead.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E.g., extending a file requires writes to the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inode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direct and/or indirect blocks, cylinder group bit maps and summaries, and the file block itself.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Metadata items are often updated repeatedly, so delayed writes help.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But delayed writes incur a higher risk of file system corruption in a crash.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Suppose the metadata structure is in an inconsistent state after a crash, and can’t be repaired?  Then what?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If you lose your metadata, you are dead in the water.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Safety of metadata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How to protect integrity of the metadata structures?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Metadata is a complex linked data structure, e.g., a tree.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Must be “</a:t>
            </a: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well-formed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” after a crash/restart, even if writes are lost.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…or, must be possible to restore metadata to a consistent state with a scrub (file system check or </a:t>
            </a:r>
            <a:r>
              <a:rPr lang="ja-JP" altLang="en-US" dirty="0"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dirty="0" err="1">
                <a:latin typeface="Arial" charset="0"/>
                <a:ea typeface="ＭＳ Ｐゴシック" charset="0"/>
                <a:cs typeface="Arial" charset="0"/>
              </a:rPr>
              <a:t>fsck</a:t>
            </a:r>
            <a:r>
              <a:rPr lang="ja-JP" altLang="en-US" dirty="0"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ＭＳ Ｐゴシック" charset="0"/>
                <a:cs typeface="Arial" charset="0"/>
              </a:rPr>
              <a:t>) on restart after a crash.</a:t>
            </a:r>
          </a:p>
        </p:txBody>
      </p:sp>
      <p:grpSp>
        <p:nvGrpSpPr>
          <p:cNvPr id="104" name="Group 19"/>
          <p:cNvGrpSpPr>
            <a:grpSpLocks/>
          </p:cNvGrpSpPr>
          <p:nvPr/>
        </p:nvGrpSpPr>
        <p:grpSpPr bwMode="auto">
          <a:xfrm>
            <a:off x="5562600" y="5292725"/>
            <a:ext cx="658813" cy="803275"/>
            <a:chOff x="3550" y="1798"/>
            <a:chExt cx="415" cy="506"/>
          </a:xfrm>
        </p:grpSpPr>
        <p:grpSp>
          <p:nvGrpSpPr>
            <p:cNvPr id="105" name="Group 20"/>
            <p:cNvGrpSpPr>
              <a:grpSpLocks/>
            </p:cNvGrpSpPr>
            <p:nvPr/>
          </p:nvGrpSpPr>
          <p:grpSpPr bwMode="auto">
            <a:xfrm>
              <a:off x="3552" y="1805"/>
              <a:ext cx="384" cy="499"/>
              <a:chOff x="1296" y="1680"/>
              <a:chExt cx="144" cy="384"/>
            </a:xfrm>
          </p:grpSpPr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Line 22"/>
              <p:cNvSpPr>
                <a:spLocks noChangeShapeType="1"/>
              </p:cNvSpPr>
              <p:nvPr/>
            </p:nvSpPr>
            <p:spPr bwMode="auto">
              <a:xfrm>
                <a:off x="1296" y="180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23"/>
              <p:cNvSpPr>
                <a:spLocks noChangeShapeType="1"/>
              </p:cNvSpPr>
              <p:nvPr/>
            </p:nvSpPr>
            <p:spPr bwMode="auto">
              <a:xfrm>
                <a:off x="1296" y="19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658" y="179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3552" y="1971"/>
              <a:ext cx="4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rain: 32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3550" y="213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hail: 48</a:t>
              </a:r>
            </a:p>
          </p:txBody>
        </p:sp>
      </p:grpSp>
      <p:cxnSp>
        <p:nvCxnSpPr>
          <p:cNvPr id="112" name="AutoShape 36"/>
          <p:cNvCxnSpPr>
            <a:cxnSpLocks noChangeShapeType="1"/>
            <a:stCxn id="127" idx="6"/>
            <a:endCxn id="106" idx="0"/>
          </p:cNvCxnSpPr>
          <p:nvPr/>
        </p:nvCxnSpPr>
        <p:spPr bwMode="auto">
          <a:xfrm>
            <a:off x="4884738" y="4254500"/>
            <a:ext cx="979487" cy="1038225"/>
          </a:xfrm>
          <a:prstGeom prst="curvedConnector2">
            <a:avLst/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3" name="Group 37"/>
          <p:cNvGrpSpPr>
            <a:grpSpLocks/>
          </p:cNvGrpSpPr>
          <p:nvPr/>
        </p:nvGrpSpPr>
        <p:grpSpPr bwMode="auto">
          <a:xfrm>
            <a:off x="3562350" y="4465638"/>
            <a:ext cx="228600" cy="609600"/>
            <a:chOff x="1296" y="1680"/>
            <a:chExt cx="144" cy="384"/>
          </a:xfrm>
        </p:grpSpPr>
        <p:sp>
          <p:nvSpPr>
            <p:cNvPr id="114" name="Rectangle 38"/>
            <p:cNvSpPr>
              <a:spLocks noChangeArrowheads="1"/>
            </p:cNvSpPr>
            <p:nvPr/>
          </p:nvSpPr>
          <p:spPr bwMode="auto">
            <a:xfrm>
              <a:off x="1296" y="1680"/>
              <a:ext cx="144" cy="3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39"/>
            <p:cNvSpPr>
              <a:spLocks noChangeShapeType="1"/>
            </p:cNvSpPr>
            <p:nvPr/>
          </p:nvSpPr>
          <p:spPr bwMode="auto">
            <a:xfrm>
              <a:off x="1296" y="1808"/>
              <a:ext cx="144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>
              <a:off x="1296" y="1936"/>
              <a:ext cx="144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7" name="Oval 41"/>
          <p:cNvSpPr>
            <a:spLocks noChangeArrowheads="1"/>
          </p:cNvSpPr>
          <p:nvPr/>
        </p:nvSpPr>
        <p:spPr bwMode="auto">
          <a:xfrm>
            <a:off x="3638550" y="4541838"/>
            <a:ext cx="76200" cy="76200"/>
          </a:xfrm>
          <a:prstGeom prst="ellipse">
            <a:avLst/>
          </a:prstGeom>
          <a:solidFill>
            <a:srgbClr val="CC99FF"/>
          </a:solidFill>
          <a:ln w="15875">
            <a:solidFill>
              <a:srgbClr val="CC99FF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638550" y="4719638"/>
            <a:ext cx="76200" cy="76200"/>
          </a:xfrm>
          <a:prstGeom prst="ellipse">
            <a:avLst/>
          </a:prstGeom>
          <a:solidFill>
            <a:srgbClr val="666699"/>
          </a:solidFill>
          <a:ln w="15875">
            <a:solidFill>
              <a:srgbClr val="6666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Text Box 43"/>
          <p:cNvSpPr txBox="1">
            <a:spLocks noChangeArrowheads="1"/>
          </p:cNvSpPr>
          <p:nvPr/>
        </p:nvSpPr>
        <p:spPr bwMode="auto">
          <a:xfrm>
            <a:off x="2114550" y="3810000"/>
            <a:ext cx="771525" cy="655638"/>
          </a:xfrm>
          <a:prstGeom prst="rect">
            <a:avLst/>
          </a:prstGeom>
          <a:noFill/>
          <a:ln w="15875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once upo</a:t>
            </a:r>
          </a:p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n a time</a:t>
            </a:r>
          </a:p>
          <a:p>
            <a:pPr defTabSz="914400"/>
            <a:r>
              <a:rPr lang="en-US" sz="1200" b="1" i="1">
                <a:solidFill>
                  <a:srgbClr val="009999"/>
                </a:solidFill>
                <a:latin typeface="Times New Roman" charset="0"/>
              </a:rPr>
              <a:t>/n</a:t>
            </a:r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 in a l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0" name="Text Box 44"/>
          <p:cNvSpPr txBox="1">
            <a:spLocks noChangeArrowheads="1"/>
          </p:cNvSpPr>
          <p:nvPr/>
        </p:nvSpPr>
        <p:spPr bwMode="auto">
          <a:xfrm>
            <a:off x="2114550" y="5135563"/>
            <a:ext cx="746125" cy="655637"/>
          </a:xfrm>
          <a:prstGeom prst="rect">
            <a:avLst/>
          </a:prstGeom>
          <a:noFill/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and far </a:t>
            </a:r>
          </a:p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far away</a:t>
            </a:r>
          </a:p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, lived th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21" name="AutoShape 45"/>
          <p:cNvCxnSpPr>
            <a:cxnSpLocks noChangeShapeType="1"/>
            <a:stCxn id="117" idx="2"/>
            <a:endCxn id="119" idx="3"/>
          </p:cNvCxnSpPr>
          <p:nvPr/>
        </p:nvCxnSpPr>
        <p:spPr bwMode="auto">
          <a:xfrm rot="10800000">
            <a:off x="2894013" y="4138613"/>
            <a:ext cx="736600" cy="4413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" name="AutoShape 46"/>
          <p:cNvCxnSpPr>
            <a:cxnSpLocks noChangeShapeType="1"/>
            <a:stCxn id="118" idx="2"/>
            <a:endCxn id="120" idx="3"/>
          </p:cNvCxnSpPr>
          <p:nvPr/>
        </p:nvCxnSpPr>
        <p:spPr bwMode="auto">
          <a:xfrm rot="10800000" flipV="1">
            <a:off x="2868613" y="4757738"/>
            <a:ext cx="762000" cy="706437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AutoShape 47"/>
          <p:cNvCxnSpPr>
            <a:cxnSpLocks noChangeShapeType="1"/>
          </p:cNvCxnSpPr>
          <p:nvPr/>
        </p:nvCxnSpPr>
        <p:spPr bwMode="auto">
          <a:xfrm rot="10800000">
            <a:off x="3810000" y="5029200"/>
            <a:ext cx="1755776" cy="4572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24" name="Group 48"/>
          <p:cNvGrpSpPr>
            <a:grpSpLocks/>
          </p:cNvGrpSpPr>
          <p:nvPr/>
        </p:nvGrpSpPr>
        <p:grpSpPr bwMode="auto">
          <a:xfrm>
            <a:off x="4724400" y="3962400"/>
            <a:ext cx="228600" cy="609600"/>
            <a:chOff x="3360" y="1152"/>
            <a:chExt cx="144" cy="384"/>
          </a:xfrm>
        </p:grpSpPr>
        <p:grpSp>
          <p:nvGrpSpPr>
            <p:cNvPr id="125" name="Group 49"/>
            <p:cNvGrpSpPr>
              <a:grpSpLocks/>
            </p:cNvGrpSpPr>
            <p:nvPr/>
          </p:nvGrpSpPr>
          <p:grpSpPr bwMode="auto">
            <a:xfrm>
              <a:off x="3360" y="1152"/>
              <a:ext cx="144" cy="384"/>
              <a:chOff x="1296" y="1680"/>
              <a:chExt cx="144" cy="384"/>
            </a:xfrm>
          </p:grpSpPr>
          <p:sp>
            <p:nvSpPr>
              <p:cNvPr id="129" name="Rectangle 50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>
                <a:off x="1296" y="180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Line 52"/>
              <p:cNvSpPr>
                <a:spLocks noChangeShapeType="1"/>
              </p:cNvSpPr>
              <p:nvPr/>
            </p:nvSpPr>
            <p:spPr bwMode="auto">
              <a:xfrm>
                <a:off x="1296" y="19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6" name="Oval 5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Oval 54"/>
            <p:cNvSpPr>
              <a:spLocks noChangeArrowheads="1"/>
            </p:cNvSpPr>
            <p:nvPr/>
          </p:nvSpPr>
          <p:spPr bwMode="auto">
            <a:xfrm>
              <a:off x="3408" y="1312"/>
              <a:ext cx="48" cy="48"/>
            </a:xfrm>
            <a:prstGeom prst="ellipse">
              <a:avLst/>
            </a:prstGeom>
            <a:solidFill>
              <a:srgbClr val="0000FF"/>
            </a:solidFill>
            <a:ln w="158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2" name="Text Box 56"/>
          <p:cNvSpPr txBox="1">
            <a:spLocks noChangeArrowheads="1"/>
          </p:cNvSpPr>
          <p:nvPr/>
        </p:nvSpPr>
        <p:spPr bwMode="auto">
          <a:xfrm>
            <a:off x="3181350" y="50292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>
                <a:solidFill>
                  <a:srgbClr val="000000"/>
                </a:solidFill>
                <a:latin typeface="+mn-lt"/>
              </a:rPr>
              <a:t>file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inode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34" name="Group 27"/>
          <p:cNvGrpSpPr>
            <a:grpSpLocks/>
          </p:cNvGrpSpPr>
          <p:nvPr/>
        </p:nvGrpSpPr>
        <p:grpSpPr bwMode="auto">
          <a:xfrm>
            <a:off x="6272213" y="4541838"/>
            <a:ext cx="738187" cy="792162"/>
            <a:chOff x="4239" y="1632"/>
            <a:chExt cx="465" cy="499"/>
          </a:xfrm>
        </p:grpSpPr>
        <p:grpSp>
          <p:nvGrpSpPr>
            <p:cNvPr id="135" name="Group 28"/>
            <p:cNvGrpSpPr>
              <a:grpSpLocks/>
            </p:cNvGrpSpPr>
            <p:nvPr/>
          </p:nvGrpSpPr>
          <p:grpSpPr bwMode="auto">
            <a:xfrm>
              <a:off x="4277" y="1632"/>
              <a:ext cx="384" cy="499"/>
              <a:chOff x="1296" y="1680"/>
              <a:chExt cx="144" cy="384"/>
            </a:xfrm>
          </p:grpSpPr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CC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30"/>
              <p:cNvSpPr>
                <a:spLocks noChangeShapeType="1"/>
              </p:cNvSpPr>
              <p:nvPr/>
            </p:nvSpPr>
            <p:spPr bwMode="auto">
              <a:xfrm>
                <a:off x="1296" y="180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31"/>
              <p:cNvSpPr>
                <a:spLocks noChangeShapeType="1"/>
              </p:cNvSpPr>
              <p:nvPr/>
            </p:nvSpPr>
            <p:spPr bwMode="auto">
              <a:xfrm>
                <a:off x="1296" y="19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6" name="Text Box 32"/>
            <p:cNvSpPr txBox="1">
              <a:spLocks noChangeArrowheads="1"/>
            </p:cNvSpPr>
            <p:nvPr/>
          </p:nvSpPr>
          <p:spPr bwMode="auto">
            <a:xfrm>
              <a:off x="4383" y="178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4239" y="1638"/>
              <a:ext cx="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wind: 18</a:t>
              </a: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4239" y="1945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snow: 62</a:t>
              </a:r>
            </a:p>
          </p:txBody>
        </p:sp>
      </p:grpSp>
      <p:cxnSp>
        <p:nvCxnSpPr>
          <p:cNvPr id="142" name="AutoShape 35"/>
          <p:cNvCxnSpPr>
            <a:cxnSpLocks noChangeShapeType="1"/>
            <a:endCxn id="139" idx="0"/>
          </p:cNvCxnSpPr>
          <p:nvPr/>
        </p:nvCxnSpPr>
        <p:spPr bwMode="auto">
          <a:xfrm>
            <a:off x="4884738" y="4076700"/>
            <a:ext cx="1752600" cy="457200"/>
          </a:xfrm>
          <a:prstGeom prst="curvedConnector2">
            <a:avLst/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4248150" y="45720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 err="1">
                <a:solidFill>
                  <a:srgbClr val="000000"/>
                </a:solidFill>
                <a:latin typeface="+mn-lt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inode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56"/>
          <p:cNvSpPr txBox="1">
            <a:spLocks noChangeArrowheads="1"/>
          </p:cNvSpPr>
          <p:nvPr/>
        </p:nvSpPr>
        <p:spPr bwMode="auto">
          <a:xfrm>
            <a:off x="6248400" y="54864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 err="1">
                <a:solidFill>
                  <a:srgbClr val="000000"/>
                </a:solidFill>
                <a:latin typeface="+mn-lt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entries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7" name="Text Box 56"/>
          <p:cNvSpPr txBox="1">
            <a:spLocks noChangeArrowheads="1"/>
          </p:cNvSpPr>
          <p:nvPr/>
        </p:nvSpPr>
        <p:spPr bwMode="auto">
          <a:xfrm>
            <a:off x="1885950" y="57912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>
                <a:solidFill>
                  <a:srgbClr val="000000"/>
                </a:solidFill>
                <a:latin typeface="+mn-lt"/>
              </a:rPr>
              <a:t>file blocks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4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Atomic updates: the recovery problem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ja-JP" sz="2000" dirty="0">
                <a:latin typeface="Arial" charset="0"/>
                <a:ea typeface="ＭＳ Ｐゴシック" charset="0"/>
                <a:cs typeface="Arial" charset="0"/>
              </a:rPr>
              <a:t>The safe metadata update problem in file systems is a simplified form of the </a:t>
            </a:r>
            <a:r>
              <a:rPr lang="en-US" altLang="ja-JP" sz="2000" b="1" dirty="0">
                <a:latin typeface="Arial" charset="0"/>
                <a:ea typeface="ＭＳ Ｐゴシック" charset="0"/>
                <a:cs typeface="Arial" charset="0"/>
              </a:rPr>
              <a:t>atomic update and recovery problem </a:t>
            </a:r>
            <a:r>
              <a:rPr lang="en-US" altLang="ja-JP" sz="2000" dirty="0">
                <a:latin typeface="Arial" charset="0"/>
                <a:ea typeface="ＭＳ Ｐゴシック" charset="0"/>
                <a:cs typeface="Arial" charset="0"/>
              </a:rPr>
              <a:t>for databases.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  <a:cs typeface="Arial" charset="0"/>
              </a:rPr>
              <a:t>We want to make a group of related updates to a complex linked data structure, e.g., to create a new file.  The updates could be all over the disk.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  <a:cs typeface="Arial" charset="0"/>
              </a:rPr>
              <a:t>But we could crash at any time, e.g., in the middle of the group of updates.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  <a:cs typeface="Arial" charset="0"/>
              </a:rPr>
              <a:t>We need some way to do </a:t>
            </a:r>
            <a:r>
              <a:rPr lang="en-US" altLang="ja-JP" sz="1800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atomic commit</a:t>
            </a:r>
            <a:r>
              <a:rPr lang="en-US" altLang="ja-JP" sz="1800" dirty="0">
                <a:latin typeface="Arial" charset="0"/>
                <a:ea typeface="ＭＳ Ｐゴシック" charset="0"/>
                <a:cs typeface="Arial" charset="0"/>
              </a:rPr>
              <a:t>: either all of the updates in each group complete, or none of them do.  And we want it to be fast.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  <a:cs typeface="Arial" charset="0"/>
              </a:rPr>
              <a:t>The concern is similar to concurrency control: we don’t want software to “see” an inconsistent state that violates structural invariants.</a:t>
            </a:r>
          </a:p>
          <a:p>
            <a:pPr lvl="1" eaLnBrk="1" hangingPunct="1">
              <a:lnSpc>
                <a:spcPct val="90000"/>
              </a:lnSpc>
            </a:pPr>
            <a:endParaRPr lang="en-US" altLang="ja-JP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43" name="Group 19"/>
          <p:cNvGrpSpPr>
            <a:grpSpLocks/>
          </p:cNvGrpSpPr>
          <p:nvPr/>
        </p:nvGrpSpPr>
        <p:grpSpPr bwMode="auto">
          <a:xfrm>
            <a:off x="5695950" y="5791200"/>
            <a:ext cx="658813" cy="803275"/>
            <a:chOff x="3550" y="1798"/>
            <a:chExt cx="415" cy="506"/>
          </a:xfrm>
        </p:grpSpPr>
        <p:grpSp>
          <p:nvGrpSpPr>
            <p:cNvPr id="44" name="Group 20"/>
            <p:cNvGrpSpPr>
              <a:grpSpLocks/>
            </p:cNvGrpSpPr>
            <p:nvPr/>
          </p:nvGrpSpPr>
          <p:grpSpPr bwMode="auto">
            <a:xfrm>
              <a:off x="3552" y="1805"/>
              <a:ext cx="384" cy="499"/>
              <a:chOff x="1296" y="1680"/>
              <a:chExt cx="144" cy="384"/>
            </a:xfrm>
          </p:grpSpPr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>
                <a:off x="1296" y="180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1296" y="19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3658" y="179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552" y="1971"/>
              <a:ext cx="4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Times New Roman" charset="0"/>
                </a:rPr>
                <a:t>rain: 32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0" y="2131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Times New Roman" charset="0"/>
                </a:rPr>
                <a:t>hail: 48</a:t>
              </a:r>
            </a:p>
          </p:txBody>
        </p:sp>
      </p:grpSp>
      <p:cxnSp>
        <p:nvCxnSpPr>
          <p:cNvPr id="51" name="AutoShape 36"/>
          <p:cNvCxnSpPr>
            <a:cxnSpLocks noChangeShapeType="1"/>
            <a:stCxn id="66" idx="6"/>
            <a:endCxn id="45" idx="0"/>
          </p:cNvCxnSpPr>
          <p:nvPr/>
        </p:nvCxnSpPr>
        <p:spPr bwMode="auto">
          <a:xfrm>
            <a:off x="5448300" y="5092700"/>
            <a:ext cx="549275" cy="698500"/>
          </a:xfrm>
          <a:prstGeom prst="curvedConnector2">
            <a:avLst/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2" name="Group 37"/>
          <p:cNvGrpSpPr>
            <a:grpSpLocks/>
          </p:cNvGrpSpPr>
          <p:nvPr/>
        </p:nvGrpSpPr>
        <p:grpSpPr bwMode="auto">
          <a:xfrm>
            <a:off x="3695700" y="5086350"/>
            <a:ext cx="228600" cy="609600"/>
            <a:chOff x="1296" y="1680"/>
            <a:chExt cx="144" cy="384"/>
          </a:xfrm>
        </p:grpSpPr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1296" y="1680"/>
              <a:ext cx="144" cy="3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54" name="Line 39"/>
            <p:cNvSpPr>
              <a:spLocks noChangeShapeType="1"/>
            </p:cNvSpPr>
            <p:nvPr/>
          </p:nvSpPr>
          <p:spPr bwMode="auto">
            <a:xfrm>
              <a:off x="1296" y="1808"/>
              <a:ext cx="144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1296" y="1936"/>
              <a:ext cx="144" cy="0"/>
            </a:xfrm>
            <a:prstGeom prst="line">
              <a:avLst/>
            </a:prstGeom>
            <a:noFill/>
            <a:ln w="15875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val 41"/>
          <p:cNvSpPr>
            <a:spLocks noChangeArrowheads="1"/>
          </p:cNvSpPr>
          <p:nvPr/>
        </p:nvSpPr>
        <p:spPr bwMode="auto">
          <a:xfrm>
            <a:off x="3771900" y="5162550"/>
            <a:ext cx="76200" cy="76200"/>
          </a:xfrm>
          <a:prstGeom prst="ellipse">
            <a:avLst/>
          </a:prstGeom>
          <a:solidFill>
            <a:srgbClr val="CC99FF"/>
          </a:solidFill>
          <a:ln w="15875">
            <a:solidFill>
              <a:srgbClr val="CC99FF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57" name="Oval 42"/>
          <p:cNvSpPr>
            <a:spLocks noChangeArrowheads="1"/>
          </p:cNvSpPr>
          <p:nvPr/>
        </p:nvSpPr>
        <p:spPr bwMode="auto">
          <a:xfrm>
            <a:off x="3771900" y="5340350"/>
            <a:ext cx="76200" cy="76200"/>
          </a:xfrm>
          <a:prstGeom prst="ellipse">
            <a:avLst/>
          </a:prstGeom>
          <a:solidFill>
            <a:srgbClr val="666699"/>
          </a:solidFill>
          <a:ln w="15875">
            <a:solidFill>
              <a:srgbClr val="6666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2247900" y="4430712"/>
            <a:ext cx="771525" cy="655638"/>
          </a:xfrm>
          <a:prstGeom prst="rect">
            <a:avLst/>
          </a:prstGeom>
          <a:noFill/>
          <a:ln w="15875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once upo</a:t>
            </a:r>
          </a:p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n a time</a:t>
            </a:r>
          </a:p>
          <a:p>
            <a:pPr defTabSz="914400"/>
            <a:r>
              <a:rPr lang="en-US" sz="1200" b="1" i="1">
                <a:solidFill>
                  <a:srgbClr val="009999"/>
                </a:solidFill>
                <a:latin typeface="Times New Roman" charset="0"/>
              </a:rPr>
              <a:t>/n</a:t>
            </a:r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 in a l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" name="Text Box 44"/>
          <p:cNvSpPr txBox="1">
            <a:spLocks noChangeArrowheads="1"/>
          </p:cNvSpPr>
          <p:nvPr/>
        </p:nvSpPr>
        <p:spPr bwMode="auto">
          <a:xfrm>
            <a:off x="2247900" y="5756275"/>
            <a:ext cx="746125" cy="655637"/>
          </a:xfrm>
          <a:prstGeom prst="rect">
            <a:avLst/>
          </a:prstGeom>
          <a:noFill/>
          <a:ln w="15875">
            <a:solidFill>
              <a:srgbClr val="666699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and far </a:t>
            </a:r>
          </a:p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far away</a:t>
            </a:r>
          </a:p>
          <a:p>
            <a:pPr defTabSz="914400"/>
            <a:r>
              <a:rPr lang="en-US" sz="1200" b="1" i="1">
                <a:solidFill>
                  <a:srgbClr val="000000"/>
                </a:solidFill>
                <a:latin typeface="Times New Roman" charset="0"/>
              </a:rPr>
              <a:t>, lived th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0" name="AutoShape 45"/>
          <p:cNvCxnSpPr>
            <a:cxnSpLocks noChangeShapeType="1"/>
            <a:stCxn id="56" idx="2"/>
            <a:endCxn id="58" idx="3"/>
          </p:cNvCxnSpPr>
          <p:nvPr/>
        </p:nvCxnSpPr>
        <p:spPr bwMode="auto">
          <a:xfrm rot="10800000">
            <a:off x="3027363" y="4759325"/>
            <a:ext cx="736600" cy="4413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46"/>
          <p:cNvCxnSpPr>
            <a:cxnSpLocks noChangeShapeType="1"/>
            <a:stCxn id="57" idx="2"/>
            <a:endCxn id="59" idx="3"/>
          </p:cNvCxnSpPr>
          <p:nvPr/>
        </p:nvCxnSpPr>
        <p:spPr bwMode="auto">
          <a:xfrm rot="10800000" flipV="1">
            <a:off x="3001963" y="5378450"/>
            <a:ext cx="762000" cy="706437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47"/>
          <p:cNvCxnSpPr>
            <a:cxnSpLocks noChangeShapeType="1"/>
            <a:stCxn id="46" idx="1"/>
          </p:cNvCxnSpPr>
          <p:nvPr/>
        </p:nvCxnSpPr>
        <p:spPr bwMode="auto">
          <a:xfrm rot="10800000">
            <a:off x="3962401" y="5181601"/>
            <a:ext cx="1736725" cy="1021557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3" name="Group 48"/>
          <p:cNvGrpSpPr>
            <a:grpSpLocks/>
          </p:cNvGrpSpPr>
          <p:nvPr/>
        </p:nvGrpSpPr>
        <p:grpSpPr bwMode="auto">
          <a:xfrm>
            <a:off x="5295900" y="4800600"/>
            <a:ext cx="228600" cy="609600"/>
            <a:chOff x="3360" y="1152"/>
            <a:chExt cx="144" cy="384"/>
          </a:xfrm>
        </p:grpSpPr>
        <p:grpSp>
          <p:nvGrpSpPr>
            <p:cNvPr id="64" name="Group 49"/>
            <p:cNvGrpSpPr>
              <a:grpSpLocks/>
            </p:cNvGrpSpPr>
            <p:nvPr/>
          </p:nvGrpSpPr>
          <p:grpSpPr bwMode="auto">
            <a:xfrm>
              <a:off x="3360" y="1152"/>
              <a:ext cx="144" cy="384"/>
              <a:chOff x="1296" y="1680"/>
              <a:chExt cx="144" cy="384"/>
            </a:xfrm>
          </p:grpSpPr>
          <p:sp>
            <p:nvSpPr>
              <p:cNvPr id="67" name="Rectangle 50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>
                <a:off x="1296" y="180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52"/>
              <p:cNvSpPr>
                <a:spLocks noChangeShapeType="1"/>
              </p:cNvSpPr>
              <p:nvPr/>
            </p:nvSpPr>
            <p:spPr bwMode="auto">
              <a:xfrm>
                <a:off x="1296" y="19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5" name="Oval 5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66" name="Oval 54"/>
            <p:cNvSpPr>
              <a:spLocks noChangeArrowheads="1"/>
            </p:cNvSpPr>
            <p:nvPr/>
          </p:nvSpPr>
          <p:spPr bwMode="auto">
            <a:xfrm>
              <a:off x="3408" y="1312"/>
              <a:ext cx="48" cy="48"/>
            </a:xfrm>
            <a:prstGeom prst="ellipse">
              <a:avLst/>
            </a:prstGeom>
            <a:solidFill>
              <a:srgbClr val="0000FF"/>
            </a:solidFill>
            <a:ln w="15875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</p:grp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3314700" y="5649912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>
                <a:solidFill>
                  <a:srgbClr val="000000"/>
                </a:solidFill>
                <a:latin typeface="Arial"/>
              </a:rPr>
              <a:t>file </a:t>
            </a:r>
            <a:r>
              <a:rPr lang="en-US" sz="1800" dirty="0" err="1">
                <a:solidFill>
                  <a:srgbClr val="000000"/>
                </a:solidFill>
                <a:latin typeface="Arial"/>
              </a:rPr>
              <a:t>inode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27"/>
          <p:cNvGrpSpPr>
            <a:grpSpLocks/>
          </p:cNvGrpSpPr>
          <p:nvPr/>
        </p:nvGrpSpPr>
        <p:grpSpPr bwMode="auto">
          <a:xfrm>
            <a:off x="6405563" y="5162550"/>
            <a:ext cx="738187" cy="792162"/>
            <a:chOff x="4239" y="1632"/>
            <a:chExt cx="465" cy="499"/>
          </a:xfrm>
        </p:grpSpPr>
        <p:grpSp>
          <p:nvGrpSpPr>
            <p:cNvPr id="72" name="Group 28"/>
            <p:cNvGrpSpPr>
              <a:grpSpLocks/>
            </p:cNvGrpSpPr>
            <p:nvPr/>
          </p:nvGrpSpPr>
          <p:grpSpPr bwMode="auto">
            <a:xfrm>
              <a:off x="4277" y="1632"/>
              <a:ext cx="384" cy="499"/>
              <a:chOff x="1296" y="1680"/>
              <a:chExt cx="144" cy="384"/>
            </a:xfrm>
          </p:grpSpPr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1296" y="1680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CC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Line 30"/>
              <p:cNvSpPr>
                <a:spLocks noChangeShapeType="1"/>
              </p:cNvSpPr>
              <p:nvPr/>
            </p:nvSpPr>
            <p:spPr bwMode="auto">
              <a:xfrm>
                <a:off x="1296" y="1808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31"/>
              <p:cNvSpPr>
                <a:spLocks noChangeShapeType="1"/>
              </p:cNvSpPr>
              <p:nvPr/>
            </p:nvSpPr>
            <p:spPr bwMode="auto">
              <a:xfrm>
                <a:off x="1296" y="19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4383" y="178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4239" y="1638"/>
              <a:ext cx="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Times New Roman" charset="0"/>
                </a:rPr>
                <a:t>wind: 18</a:t>
              </a:r>
            </a:p>
          </p:txBody>
        </p:sp>
        <p:sp>
          <p:nvSpPr>
            <p:cNvPr id="75" name="Text Box 34"/>
            <p:cNvSpPr txBox="1">
              <a:spLocks noChangeArrowheads="1"/>
            </p:cNvSpPr>
            <p:nvPr/>
          </p:nvSpPr>
          <p:spPr bwMode="auto">
            <a:xfrm>
              <a:off x="4239" y="1945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0">
                  <a:solidFill>
                    <a:srgbClr val="000000"/>
                  </a:solidFill>
                  <a:latin typeface="Times New Roman" charset="0"/>
                </a:rPr>
                <a:t>snow: 62</a:t>
              </a:r>
            </a:p>
          </p:txBody>
        </p:sp>
      </p:grpSp>
      <p:cxnSp>
        <p:nvCxnSpPr>
          <p:cNvPr id="79" name="AutoShape 35"/>
          <p:cNvCxnSpPr>
            <a:cxnSpLocks noChangeShapeType="1"/>
            <a:endCxn id="76" idx="0"/>
          </p:cNvCxnSpPr>
          <p:nvPr/>
        </p:nvCxnSpPr>
        <p:spPr bwMode="auto">
          <a:xfrm>
            <a:off x="5486402" y="4876802"/>
            <a:ext cx="1284286" cy="285748"/>
          </a:xfrm>
          <a:prstGeom prst="curvedConnector2">
            <a:avLst/>
          </a:prstGeom>
          <a:noFill/>
          <a:ln w="15875">
            <a:solidFill>
              <a:srgbClr val="003367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Text Box 56"/>
          <p:cNvSpPr txBox="1">
            <a:spLocks noChangeArrowheads="1"/>
          </p:cNvSpPr>
          <p:nvPr/>
        </p:nvSpPr>
        <p:spPr bwMode="auto">
          <a:xfrm>
            <a:off x="4781550" y="4408488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 err="1">
                <a:solidFill>
                  <a:srgbClr val="000000"/>
                </a:solidFill>
                <a:latin typeface="Arial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</a:rPr>
              <a:t>inode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Box 56"/>
          <p:cNvSpPr txBox="1">
            <a:spLocks noChangeArrowheads="1"/>
          </p:cNvSpPr>
          <p:nvPr/>
        </p:nvSpPr>
        <p:spPr bwMode="auto">
          <a:xfrm>
            <a:off x="6381750" y="6107112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 err="1">
                <a:solidFill>
                  <a:srgbClr val="000000"/>
                </a:solidFill>
                <a:latin typeface="Arial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entries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Box 56"/>
          <p:cNvSpPr txBox="1">
            <a:spLocks noChangeArrowheads="1"/>
          </p:cNvSpPr>
          <p:nvPr/>
        </p:nvSpPr>
        <p:spPr bwMode="auto">
          <a:xfrm>
            <a:off x="2057400" y="52578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/>
            <a:r>
              <a:rPr lang="en-US" sz="1800" dirty="0">
                <a:solidFill>
                  <a:srgbClr val="000000"/>
                </a:solidFill>
                <a:latin typeface="Arial"/>
              </a:rPr>
              <a:t>file blocks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69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Metadata write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pPr marL="0" indent="0">
              <a:buFont typeface="Times New Roman" charset="0"/>
              <a:buNone/>
              <a:defRPr/>
            </a:pPr>
            <a:r>
              <a:rPr lang="en-US" dirty="0"/>
              <a:t>A common approach to safety of file system metadata:</a:t>
            </a:r>
          </a:p>
          <a:p>
            <a:pPr>
              <a:defRPr/>
            </a:pPr>
            <a:r>
              <a:rPr lang="en-US" b="1" dirty="0"/>
              <a:t>Order essential metadata writes carefully.</a:t>
            </a:r>
          </a:p>
          <a:p>
            <a:pPr lvl="1">
              <a:defRPr/>
            </a:pPr>
            <a:r>
              <a:rPr lang="en-US" dirty="0"/>
              <a:t>Various techniques to enforce a partial order of writes to the disk, i.e., ensure that write A completes before write B begins.</a:t>
            </a:r>
          </a:p>
          <a:p>
            <a:pPr>
              <a:defRPr/>
            </a:pPr>
            <a:r>
              <a:rPr lang="en-US" b="1" dirty="0"/>
              <a:t>Maintain invariants!  </a:t>
            </a:r>
            <a:r>
              <a:rPr lang="en-US" dirty="0"/>
              <a:t>E.g., avoid dangling references.</a:t>
            </a:r>
          </a:p>
          <a:p>
            <a:pPr lvl="1">
              <a:defRPr/>
            </a:pPr>
            <a:r>
              <a:rPr lang="en-US" dirty="0"/>
              <a:t>Never recycle a structure (block or </a:t>
            </a:r>
            <a:r>
              <a:rPr lang="en-US" dirty="0" err="1"/>
              <a:t>inode</a:t>
            </a:r>
            <a:r>
              <a:rPr lang="en-US" dirty="0"/>
              <a:t>) before zeroing all pointers to it (truncate, unlink, </a:t>
            </a:r>
            <a:r>
              <a:rPr lang="en-US" dirty="0" err="1"/>
              <a:t>rmdir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/>
              <a:t>Never point to a new structure before it has been initialized.  E.g., sync </a:t>
            </a:r>
            <a:r>
              <a:rPr lang="en-US" dirty="0" err="1"/>
              <a:t>inode</a:t>
            </a:r>
            <a:r>
              <a:rPr lang="en-US" dirty="0"/>
              <a:t> on </a:t>
            </a:r>
            <a:r>
              <a:rPr lang="en-US" dirty="0" err="1"/>
              <a:t>creat</a:t>
            </a:r>
            <a:r>
              <a:rPr lang="en-US" dirty="0"/>
              <a:t> before filling directory entry, and sync a new block before writing the block map.</a:t>
            </a:r>
          </a:p>
          <a:p>
            <a:pPr>
              <a:defRPr/>
            </a:pPr>
            <a:r>
              <a:rPr lang="en-US" dirty="0"/>
              <a:t>Traverse the metadata tree to rebuild derived structures.</a:t>
            </a:r>
          </a:p>
          <a:p>
            <a:pPr lvl="1">
              <a:defRPr/>
            </a:pPr>
            <a:r>
              <a:rPr lang="en-US" dirty="0"/>
              <a:t>Post-crash scrub can rebuild/repair other structures e.g., free block bitmaps, free </a:t>
            </a:r>
            <a:r>
              <a:rPr lang="en-US" dirty="0" err="1"/>
              <a:t>inode</a:t>
            </a:r>
            <a:r>
              <a:rPr lang="en-US" dirty="0"/>
              <a:t> bitmaps.  (file system check: </a:t>
            </a:r>
            <a:r>
              <a:rPr lang="en-US" b="1" dirty="0" err="1"/>
              <a:t>fsck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11246" y="0"/>
            <a:ext cx="1432754" cy="46166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37305A"/>
                </a:solidFill>
                <a:cs typeface="Arial" charset="0"/>
              </a:rPr>
              <a:t>Option 1</a:t>
            </a:r>
            <a:endParaRPr lang="en-US" dirty="0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2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commit: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ja-JP" b="1" dirty="0">
                <a:latin typeface="Arial" charset="0"/>
                <a:ea typeface="ＭＳ Ｐゴシック" charset="0"/>
                <a:cs typeface="Arial" charset="0"/>
              </a:rPr>
              <a:t>We consider three three techniques for atomic commit and recovery, in the context of file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latin typeface="Arial" charset="0"/>
                <a:ea typeface="ＭＳ Ｐゴシック" charset="0"/>
                <a:cs typeface="Arial" charset="0"/>
              </a:rPr>
              <a:t>Option 1</a:t>
            </a:r>
            <a:r>
              <a:rPr lang="en-US" altLang="ja-JP" dirty="0">
                <a:latin typeface="Arial" charset="0"/>
                <a:ea typeface="ＭＳ Ｐゴシック" charset="0"/>
                <a:cs typeface="Arial" charset="0"/>
              </a:rPr>
              <a:t>: careful write ordering, with scrub on recovery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latin typeface="Arial" charset="0"/>
                <a:ea typeface="ＭＳ Ｐゴシック" charset="0"/>
                <a:cs typeface="Arial" charset="0"/>
              </a:rPr>
              <a:t>Option 2</a:t>
            </a:r>
            <a:r>
              <a:rPr lang="en-US" altLang="ja-JP" dirty="0">
                <a:latin typeface="Arial" charset="0"/>
                <a:ea typeface="ＭＳ Ｐゴシック" charset="0"/>
                <a:cs typeface="Arial" charset="0"/>
              </a:rPr>
              <a:t>: logging/journaling (also used in databases)</a:t>
            </a:r>
          </a:p>
          <a:p>
            <a:r>
              <a:rPr lang="en-US" altLang="ja-JP" b="1" dirty="0">
                <a:latin typeface="Arial" charset="0"/>
                <a:ea typeface="ＭＳ Ｐゴシック" charset="0"/>
                <a:cs typeface="Arial" charset="0"/>
              </a:rPr>
              <a:t>Option 3</a:t>
            </a:r>
            <a:r>
              <a:rPr lang="en-US" altLang="ja-JP" dirty="0">
                <a:latin typeface="Arial" charset="0"/>
                <a:ea typeface="ＭＳ Ｐゴシック" charset="0"/>
                <a:cs typeface="Arial" charset="0"/>
              </a:rPr>
              <a:t>: shadowing (e.g., WAFL)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1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0277-7DFA-8040-AC87-6F1BAF77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software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1BC73-C623-4941-BFFF-43D65B9EDF8A}"/>
              </a:ext>
            </a:extLst>
          </p:cNvPr>
          <p:cNvSpPr/>
          <p:nvPr/>
        </p:nvSpPr>
        <p:spPr bwMode="auto">
          <a:xfrm>
            <a:off x="2895601" y="1622917"/>
            <a:ext cx="3470488" cy="1391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5B9B7-F525-F248-A2B0-E85F6F3A6352}"/>
              </a:ext>
            </a:extLst>
          </p:cNvPr>
          <p:cNvSpPr/>
          <p:nvPr/>
        </p:nvSpPr>
        <p:spPr bwMode="auto">
          <a:xfrm>
            <a:off x="2895601" y="3027170"/>
            <a:ext cx="3470488" cy="13914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4BC3F-A227-034E-85DE-A7A90AEC620A}"/>
              </a:ext>
            </a:extLst>
          </p:cNvPr>
          <p:cNvSpPr/>
          <p:nvPr/>
        </p:nvSpPr>
        <p:spPr bwMode="auto">
          <a:xfrm>
            <a:off x="2895600" y="4933122"/>
            <a:ext cx="3470488" cy="139147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0CF08-7D16-4646-990B-5DE549368350}"/>
              </a:ext>
            </a:extLst>
          </p:cNvPr>
          <p:cNvSpPr txBox="1"/>
          <p:nvPr/>
        </p:nvSpPr>
        <p:spPr>
          <a:xfrm>
            <a:off x="3605896" y="1970705"/>
            <a:ext cx="2153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I/O object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syscall</a:t>
            </a:r>
            <a:r>
              <a:rPr lang="en-US" sz="2400" dirty="0"/>
              <a:t> layer)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F521C-16E3-BC4A-A455-4774DC3076AC}"/>
              </a:ext>
            </a:extLst>
          </p:cNvPr>
          <p:cNvSpPr txBox="1"/>
          <p:nvPr/>
        </p:nvSpPr>
        <p:spPr>
          <a:xfrm>
            <a:off x="3821001" y="3396639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332DF-A3A9-6143-93B9-74914A9B5BCA}"/>
              </a:ext>
            </a:extLst>
          </p:cNvPr>
          <p:cNvSpPr txBox="1"/>
          <p:nvPr/>
        </p:nvSpPr>
        <p:spPr>
          <a:xfrm>
            <a:off x="3144534" y="5315366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Device (“disk”)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FC976-A891-2242-BAC3-090A7BAD15A5}"/>
              </a:ext>
            </a:extLst>
          </p:cNvPr>
          <p:cNvSpPr txBox="1"/>
          <p:nvPr/>
        </p:nvSpPr>
        <p:spPr>
          <a:xfrm>
            <a:off x="914400" y="4267200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  <a:p>
            <a:r>
              <a:rPr lang="en-US" dirty="0"/>
              <a:t>Here?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3ED24E-5731-DD49-9002-2920A60C3571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1990336" y="4682699"/>
            <a:ext cx="115419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7456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Anatomy of a read</a:t>
            </a:r>
          </a:p>
        </p:txBody>
      </p:sp>
      <p:grpSp>
        <p:nvGrpSpPr>
          <p:cNvPr id="21506" name="Group 9"/>
          <p:cNvGrpSpPr>
            <a:grpSpLocks/>
          </p:cNvGrpSpPr>
          <p:nvPr/>
        </p:nvGrpSpPr>
        <p:grpSpPr bwMode="auto">
          <a:xfrm>
            <a:off x="3048000" y="4540250"/>
            <a:ext cx="4419600" cy="1322387"/>
            <a:chOff x="914400" y="3813175"/>
            <a:chExt cx="2239963" cy="669925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1201637" y="3813175"/>
              <a:ext cx="112642" cy="31767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914400" y="3813175"/>
              <a:ext cx="284019" cy="317671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1322325" y="4165429"/>
              <a:ext cx="388614" cy="31767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1710939" y="4165429"/>
              <a:ext cx="1054810" cy="317671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2774599" y="3813175"/>
              <a:ext cx="379764" cy="31767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507" name="Text Box 57"/>
          <p:cNvSpPr txBox="1">
            <a:spLocks noChangeArrowheads="1"/>
          </p:cNvSpPr>
          <p:nvPr/>
        </p:nvSpPr>
        <p:spPr bwMode="auto">
          <a:xfrm>
            <a:off x="304800" y="438785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1. Compute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(user mode)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508" name="AutoShape 51"/>
          <p:cNvCxnSpPr>
            <a:cxnSpLocks noChangeShapeType="1"/>
            <a:endCxn id="6" idx="1"/>
          </p:cNvCxnSpPr>
          <p:nvPr/>
        </p:nvCxnSpPr>
        <p:spPr bwMode="auto">
          <a:xfrm>
            <a:off x="2133600" y="4768850"/>
            <a:ext cx="914400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09" name="Text Box 57"/>
          <p:cNvSpPr txBox="1">
            <a:spLocks noChangeArrowheads="1"/>
          </p:cNvSpPr>
          <p:nvPr/>
        </p:nvSpPr>
        <p:spPr bwMode="auto">
          <a:xfrm>
            <a:off x="533400" y="32766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2. Enter kernel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syscall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cxnSp>
        <p:nvCxnSpPr>
          <p:cNvPr id="21510" name="AutoShape 51"/>
          <p:cNvCxnSpPr>
            <a:cxnSpLocks noChangeShapeType="1"/>
          </p:cNvCxnSpPr>
          <p:nvPr/>
        </p:nvCxnSpPr>
        <p:spPr bwMode="auto">
          <a:xfrm>
            <a:off x="2514600" y="38100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1" name="Text Box 57"/>
          <p:cNvSpPr txBox="1">
            <a:spLocks noChangeArrowheads="1"/>
          </p:cNvSpPr>
          <p:nvPr/>
        </p:nvSpPr>
        <p:spPr bwMode="auto">
          <a:xfrm>
            <a:off x="381000" y="1724561"/>
            <a:ext cx="464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3. Check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to see if requested data (e.g., a block) is in memory.  If not, figure where it is on disk, and start the I/O.</a:t>
            </a:r>
          </a:p>
        </p:txBody>
      </p:sp>
      <p:cxnSp>
        <p:nvCxnSpPr>
          <p:cNvPr id="21512" name="AutoShape 51"/>
          <p:cNvCxnSpPr>
            <a:cxnSpLocks noChangeShapeType="1"/>
            <a:stCxn id="21511" idx="2"/>
            <a:endCxn id="5" idx="0"/>
          </p:cNvCxnSpPr>
          <p:nvPr/>
        </p:nvCxnSpPr>
        <p:spPr bwMode="auto">
          <a:xfrm>
            <a:off x="2705100" y="2740224"/>
            <a:ext cx="1020763" cy="18000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3" name="Text Box 57"/>
          <p:cNvSpPr txBox="1">
            <a:spLocks noChangeArrowheads="1"/>
          </p:cNvSpPr>
          <p:nvPr/>
        </p:nvSpPr>
        <p:spPr bwMode="auto">
          <a:xfrm>
            <a:off x="3657600" y="53022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seek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4" name="Text Box 57"/>
          <p:cNvSpPr txBox="1">
            <a:spLocks noChangeArrowheads="1"/>
          </p:cNvSpPr>
          <p:nvPr/>
        </p:nvSpPr>
        <p:spPr bwMode="auto">
          <a:xfrm>
            <a:off x="4648200" y="5302250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transfer (DMA)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5" name="Text Box 57"/>
          <p:cNvSpPr txBox="1">
            <a:spLocks noChangeArrowheads="1"/>
          </p:cNvSpPr>
          <p:nvPr/>
        </p:nvSpPr>
        <p:spPr bwMode="auto">
          <a:xfrm>
            <a:off x="3886200" y="4473714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4. sleep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 I/O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Wakeup by interrupt.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6" name="Text Box 57"/>
          <p:cNvSpPr txBox="1">
            <a:spLocks noChangeArrowheads="1"/>
          </p:cNvSpPr>
          <p:nvPr/>
        </p:nvSpPr>
        <p:spPr bwMode="auto">
          <a:xfrm>
            <a:off x="4953000" y="2410361"/>
            <a:ext cx="2667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5.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 data from kernel buffer to user buffer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(kernel mode)</a:t>
            </a:r>
          </a:p>
        </p:txBody>
      </p:sp>
      <p:cxnSp>
        <p:nvCxnSpPr>
          <p:cNvPr id="21517" name="AutoShape 51"/>
          <p:cNvCxnSpPr>
            <a:cxnSpLocks noChangeShapeType="1"/>
            <a:stCxn id="21516" idx="2"/>
            <a:endCxn id="9" idx="0"/>
          </p:cNvCxnSpPr>
          <p:nvPr/>
        </p:nvCxnSpPr>
        <p:spPr bwMode="auto">
          <a:xfrm>
            <a:off x="6286500" y="3733800"/>
            <a:ext cx="8064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8" name="Text Box 57"/>
          <p:cNvSpPr txBox="1">
            <a:spLocks noChangeArrowheads="1"/>
          </p:cNvSpPr>
          <p:nvPr/>
        </p:nvSpPr>
        <p:spPr bwMode="auto">
          <a:xfrm>
            <a:off x="7772400" y="4616450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CPU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9" name="Text Box 57"/>
          <p:cNvSpPr txBox="1">
            <a:spLocks noChangeArrowheads="1"/>
          </p:cNvSpPr>
          <p:nvPr/>
        </p:nvSpPr>
        <p:spPr bwMode="auto">
          <a:xfrm>
            <a:off x="7772400" y="5299075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Disk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20" name="Text Box 57"/>
          <p:cNvSpPr txBox="1">
            <a:spLocks noChangeArrowheads="1"/>
          </p:cNvSpPr>
          <p:nvPr/>
        </p:nvSpPr>
        <p:spPr bwMode="auto">
          <a:xfrm>
            <a:off x="6934200" y="1676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6.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Return to user mode.</a:t>
            </a:r>
          </a:p>
        </p:txBody>
      </p:sp>
      <p:cxnSp>
        <p:nvCxnSpPr>
          <p:cNvPr id="21521" name="AutoShape 51"/>
          <p:cNvCxnSpPr>
            <a:cxnSpLocks noChangeShapeType="1"/>
            <a:stCxn id="21520" idx="2"/>
          </p:cNvCxnSpPr>
          <p:nvPr/>
        </p:nvCxnSpPr>
        <p:spPr bwMode="auto">
          <a:xfrm flipH="1">
            <a:off x="7467600" y="2384425"/>
            <a:ext cx="495300" cy="218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2" name="Text Box 57"/>
          <p:cNvSpPr txBox="1">
            <a:spLocks noChangeArrowheads="1"/>
          </p:cNvSpPr>
          <p:nvPr/>
        </p:nvSpPr>
        <p:spPr bwMode="auto">
          <a:xfrm>
            <a:off x="3124200" y="6167437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523" name="AutoShape 51"/>
          <p:cNvCxnSpPr>
            <a:cxnSpLocks noChangeShapeType="1"/>
          </p:cNvCxnSpPr>
          <p:nvPr/>
        </p:nvCxnSpPr>
        <p:spPr bwMode="auto">
          <a:xfrm>
            <a:off x="4343400" y="6472237"/>
            <a:ext cx="914400" cy="0"/>
          </a:xfrm>
          <a:prstGeom prst="straightConnector1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467600" y="4549776"/>
            <a:ext cx="560389" cy="627061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2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 bwMode="auto">
          <a:xfrm>
            <a:off x="2819400" y="2971800"/>
            <a:ext cx="2286000" cy="182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caching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038600" y="3276600"/>
            <a:ext cx="685800" cy="1219200"/>
            <a:chOff x="2971800" y="3276600"/>
            <a:chExt cx="685800" cy="1219200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2971800" y="3411538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971800" y="32766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971800" y="34798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2971800" y="3614738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2971800" y="3343275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2971800" y="3548063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2971800" y="36830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2971800" y="3751263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2971800" y="3817938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2971800" y="38862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2971800" y="3954463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2971800" y="4021138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2971800" y="40894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2971800" y="4157663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971800" y="4225925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971800" y="42926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971800" y="4359275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71800" y="4427538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71800" y="4495800"/>
              <a:ext cx="685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2971800" y="3276600"/>
              <a:ext cx="0" cy="1219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3657600" y="3276600"/>
              <a:ext cx="0" cy="1219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 Box 57"/>
          <p:cNvSpPr txBox="1">
            <a:spLocks noChangeArrowheads="1"/>
          </p:cNvSpPr>
          <p:nvPr/>
        </p:nvSpPr>
        <p:spPr bwMode="auto">
          <a:xfrm>
            <a:off x="2895600" y="4876800"/>
            <a:ext cx="2971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memory</a:t>
            </a:r>
          </a:p>
          <a:p>
            <a:pPr algn="ctr" defTabSz="914400" eaLnBrk="1" hangingPunct="1"/>
            <a:r>
              <a:rPr lang="en-US" sz="2000" dirty="0">
                <a:solidFill>
                  <a:srgbClr val="003367"/>
                </a:solidFill>
                <a:cs typeface="Arial" charset="0"/>
              </a:rPr>
              <a:t>A set of available frames (buffers) for block I/O caching, whose use is controlled by the system</a:t>
            </a:r>
            <a:endParaRPr lang="en-US" sz="18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73" name="AutoShape 16"/>
          <p:cNvSpPr>
            <a:spLocks noChangeArrowheads="1"/>
          </p:cNvSpPr>
          <p:nvPr/>
        </p:nvSpPr>
        <p:spPr bwMode="auto">
          <a:xfrm rot="5400000" flipV="1">
            <a:off x="5676220" y="3391581"/>
            <a:ext cx="219075" cy="598715"/>
          </a:xfrm>
          <a:prstGeom prst="upArrow">
            <a:avLst>
              <a:gd name="adj1" fmla="val 50000"/>
              <a:gd name="adj2" fmla="val 747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4" name="AutoShape 16"/>
          <p:cNvSpPr>
            <a:spLocks noChangeArrowheads="1"/>
          </p:cNvSpPr>
          <p:nvPr/>
        </p:nvSpPr>
        <p:spPr bwMode="auto">
          <a:xfrm rot="5400000">
            <a:off x="5687106" y="3645581"/>
            <a:ext cx="219075" cy="598714"/>
          </a:xfrm>
          <a:prstGeom prst="upArrow">
            <a:avLst>
              <a:gd name="adj1" fmla="val 50000"/>
              <a:gd name="adj2" fmla="val 747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75" name="Group 140"/>
          <p:cNvGrpSpPr>
            <a:grpSpLocks/>
          </p:cNvGrpSpPr>
          <p:nvPr/>
        </p:nvGrpSpPr>
        <p:grpSpPr bwMode="auto">
          <a:xfrm>
            <a:off x="6934200" y="1524000"/>
            <a:ext cx="685800" cy="4267200"/>
            <a:chOff x="5562600" y="1600200"/>
            <a:chExt cx="457200" cy="5181600"/>
          </a:xfrm>
        </p:grpSpPr>
        <p:cxnSp>
          <p:nvCxnSpPr>
            <p:cNvPr id="76" name="Straight Connector 75"/>
            <p:cNvCxnSpPr/>
            <p:nvPr/>
          </p:nvCxnSpPr>
          <p:spPr bwMode="auto">
            <a:xfrm>
              <a:off x="5562600" y="168309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562600" y="16002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5562600" y="1846943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5562600" y="209368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5562600" y="234042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5562600" y="258717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5562600" y="283391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5562600" y="308065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5562600" y="33274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5562600" y="3574143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5562600" y="382088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562600" y="406762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562600" y="431437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562600" y="456111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5562600" y="480785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5562600" y="513749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5562600" y="176598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562600" y="192790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5562600" y="217657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5562600" y="242331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5562600" y="26700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562600" y="291680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5562600" y="316162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5562600" y="341029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5562600" y="365510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5562600" y="390377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5562600" y="415051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5562600" y="43972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5562600" y="464400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5562600" y="488882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5562600" y="522038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5562600" y="546519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5562600" y="201079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5562600" y="225753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5562600" y="250428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5562600" y="27510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5562600" y="299969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5562600" y="324451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5562600" y="349318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562600" y="373799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5562600" y="398473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5562600" y="423148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5562600" y="44782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5562600" y="472689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>
              <a:off x="5562600" y="497171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>
              <a:off x="5562600" y="5301343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>
              <a:off x="5562600" y="5548086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5562600" y="571193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5562600" y="50546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>
              <a:off x="5562600" y="538230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5562600" y="563097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5562600" y="579482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5562600" y="5877719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562600" y="595868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5562600" y="6041571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5562600" y="61244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5562600" y="62054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5562600" y="6288314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5562600" y="637120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5562600" y="645409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5562600" y="653505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5562600" y="661602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5562600" y="669891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5562600" y="67818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5562600" y="1600200"/>
              <a:ext cx="0" cy="51816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flipH="1" flipV="1">
              <a:off x="6019800" y="1600200"/>
              <a:ext cx="0" cy="51816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Text Box 57"/>
          <p:cNvSpPr txBox="1">
            <a:spLocks noChangeArrowheads="1"/>
          </p:cNvSpPr>
          <p:nvPr/>
        </p:nvSpPr>
        <p:spPr bwMode="auto">
          <a:xfrm>
            <a:off x="6172200" y="5997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srgbClr val="003367"/>
                </a:solidFill>
                <a:cs typeface="Arial" charset="0"/>
              </a:rPr>
              <a:t>An array of numbered 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blocks 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on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 storage</a:t>
            </a:r>
            <a:endParaRPr lang="en-US" sz="18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629400" y="1371600"/>
            <a:ext cx="2286000" cy="46482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grpSp>
        <p:nvGrpSpPr>
          <p:cNvPr id="153" name="Group 72"/>
          <p:cNvGrpSpPr>
            <a:grpSpLocks/>
          </p:cNvGrpSpPr>
          <p:nvPr/>
        </p:nvGrpSpPr>
        <p:grpSpPr bwMode="auto">
          <a:xfrm>
            <a:off x="7696200" y="3429000"/>
            <a:ext cx="1134749" cy="568325"/>
            <a:chOff x="883" y="1284"/>
            <a:chExt cx="1184" cy="592"/>
          </a:xfrm>
        </p:grpSpPr>
        <p:sp useBgFill="1">
          <p:nvSpPr>
            <p:cNvPr id="154" name="Oval 73"/>
            <p:cNvSpPr>
              <a:spLocks noChangeArrowheads="1"/>
            </p:cNvSpPr>
            <p:nvPr/>
          </p:nvSpPr>
          <p:spPr bwMode="auto">
            <a:xfrm>
              <a:off x="1284" y="1636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Oval 74"/>
            <p:cNvSpPr>
              <a:spLocks noChangeArrowheads="1"/>
            </p:cNvSpPr>
            <p:nvPr/>
          </p:nvSpPr>
          <p:spPr bwMode="auto">
            <a:xfrm>
              <a:off x="1403" y="1669"/>
              <a:ext cx="503" cy="137"/>
            </a:xfrm>
            <a:prstGeom prst="ellips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 useBgFill="1">
          <p:nvSpPr>
            <p:cNvPr id="156" name="Oval 75"/>
            <p:cNvSpPr>
              <a:spLocks noChangeArrowheads="1"/>
            </p:cNvSpPr>
            <p:nvPr/>
          </p:nvSpPr>
          <p:spPr bwMode="auto">
            <a:xfrm>
              <a:off x="1284" y="1492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 useBgFill="1">
          <p:nvSpPr>
            <p:cNvPr id="157" name="Oval 76"/>
            <p:cNvSpPr>
              <a:spLocks noChangeArrowheads="1"/>
            </p:cNvSpPr>
            <p:nvPr/>
          </p:nvSpPr>
          <p:spPr bwMode="auto">
            <a:xfrm>
              <a:off x="1267" y="1380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 useBgFill="1">
          <p:nvSpPr>
            <p:cNvPr id="158" name="Oval 77"/>
            <p:cNvSpPr>
              <a:spLocks noChangeArrowheads="1"/>
            </p:cNvSpPr>
            <p:nvPr/>
          </p:nvSpPr>
          <p:spPr bwMode="auto">
            <a:xfrm>
              <a:off x="1267" y="1284"/>
              <a:ext cx="783" cy="240"/>
            </a:xfrm>
            <a:prstGeom prst="ellipse">
              <a:avLst/>
            </a:prstGeom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Line 78"/>
            <p:cNvSpPr>
              <a:spLocks noChangeShapeType="1"/>
            </p:cNvSpPr>
            <p:nvPr/>
          </p:nvSpPr>
          <p:spPr bwMode="auto">
            <a:xfrm>
              <a:off x="1643" y="1388"/>
              <a:ext cx="166" cy="127"/>
            </a:xfrm>
            <a:prstGeom prst="line">
              <a:avLst/>
            </a:prstGeom>
            <a:noFill/>
            <a:ln w="12700">
              <a:solidFill>
                <a:srgbClr val="618FFD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0" name="Line 79"/>
            <p:cNvSpPr>
              <a:spLocks noChangeShapeType="1"/>
            </p:cNvSpPr>
            <p:nvPr/>
          </p:nvSpPr>
          <p:spPr bwMode="auto">
            <a:xfrm>
              <a:off x="1627" y="1372"/>
              <a:ext cx="389" cy="64"/>
            </a:xfrm>
            <a:prstGeom prst="line">
              <a:avLst/>
            </a:prstGeom>
            <a:noFill/>
            <a:ln w="12700">
              <a:solidFill>
                <a:srgbClr val="618FFD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1" name="Oval 80"/>
            <p:cNvSpPr>
              <a:spLocks noChangeArrowheads="1"/>
            </p:cNvSpPr>
            <p:nvPr/>
          </p:nvSpPr>
          <p:spPr bwMode="auto">
            <a:xfrm>
              <a:off x="1406" y="1335"/>
              <a:ext cx="505" cy="137"/>
            </a:xfrm>
            <a:prstGeom prst="ellips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Line 81"/>
            <p:cNvSpPr>
              <a:spLocks noChangeShapeType="1"/>
            </p:cNvSpPr>
            <p:nvPr/>
          </p:nvSpPr>
          <p:spPr bwMode="auto">
            <a:xfrm>
              <a:off x="1411" y="1403"/>
              <a:ext cx="0" cy="34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3" name="Line 82"/>
            <p:cNvSpPr>
              <a:spLocks noChangeShapeType="1"/>
            </p:cNvSpPr>
            <p:nvPr/>
          </p:nvSpPr>
          <p:spPr bwMode="auto">
            <a:xfrm>
              <a:off x="1915" y="1396"/>
              <a:ext cx="0" cy="359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4" name="Line 83"/>
            <p:cNvSpPr>
              <a:spLocks noChangeShapeType="1"/>
            </p:cNvSpPr>
            <p:nvPr/>
          </p:nvSpPr>
          <p:spPr bwMode="auto">
            <a:xfrm>
              <a:off x="1140" y="1357"/>
              <a:ext cx="0" cy="415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5" name="Line 84"/>
            <p:cNvSpPr>
              <a:spLocks noChangeShapeType="1"/>
            </p:cNvSpPr>
            <p:nvPr/>
          </p:nvSpPr>
          <p:spPr bwMode="auto">
            <a:xfrm>
              <a:off x="1123" y="1357"/>
              <a:ext cx="263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6" name="Line 85"/>
            <p:cNvSpPr>
              <a:spLocks noChangeShapeType="1"/>
            </p:cNvSpPr>
            <p:nvPr/>
          </p:nvSpPr>
          <p:spPr bwMode="auto">
            <a:xfrm>
              <a:off x="1140" y="1532"/>
              <a:ext cx="199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7" name="Line 86"/>
            <p:cNvSpPr>
              <a:spLocks noChangeShapeType="1"/>
            </p:cNvSpPr>
            <p:nvPr/>
          </p:nvSpPr>
          <p:spPr bwMode="auto">
            <a:xfrm>
              <a:off x="1140" y="1653"/>
              <a:ext cx="240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8" name="Line 87"/>
            <p:cNvSpPr>
              <a:spLocks noChangeShapeType="1"/>
            </p:cNvSpPr>
            <p:nvPr/>
          </p:nvSpPr>
          <p:spPr bwMode="auto">
            <a:xfrm>
              <a:off x="1140" y="1788"/>
              <a:ext cx="247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9" name="Line 88"/>
            <p:cNvSpPr>
              <a:spLocks noChangeShapeType="1"/>
            </p:cNvSpPr>
            <p:nvPr/>
          </p:nvSpPr>
          <p:spPr bwMode="auto">
            <a:xfrm flipH="1">
              <a:off x="883" y="1597"/>
              <a:ext cx="257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71" name="Text Box 57"/>
          <p:cNvSpPr txBox="1">
            <a:spLocks noChangeArrowheads="1"/>
          </p:cNvSpPr>
          <p:nvPr/>
        </p:nvSpPr>
        <p:spPr bwMode="auto">
          <a:xfrm>
            <a:off x="4724400" y="4001869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push</a:t>
            </a:r>
            <a:endParaRPr lang="en-US" sz="1600" dirty="0">
              <a:solidFill>
                <a:srgbClr val="003367"/>
              </a:solidFill>
              <a:cs typeface="Arial" charset="0"/>
            </a:endParaRPr>
          </a:p>
        </p:txBody>
      </p:sp>
      <p:grpSp>
        <p:nvGrpSpPr>
          <p:cNvPr id="172" name="Group 9"/>
          <p:cNvGrpSpPr>
            <a:grpSpLocks/>
          </p:cNvGrpSpPr>
          <p:nvPr/>
        </p:nvGrpSpPr>
        <p:grpSpPr bwMode="auto">
          <a:xfrm>
            <a:off x="915988" y="3200400"/>
            <a:ext cx="600075" cy="600075"/>
            <a:chOff x="4480" y="2017"/>
            <a:chExt cx="576" cy="576"/>
          </a:xfrm>
        </p:grpSpPr>
        <p:sp>
          <p:nvSpPr>
            <p:cNvPr id="173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174" name="AutoShape 11"/>
            <p:cNvSpPr>
              <a:spLocks noChangeArrowheads="1"/>
            </p:cNvSpPr>
            <p:nvPr/>
          </p:nvSpPr>
          <p:spPr bwMode="auto">
            <a:xfrm flipH="1">
              <a:off x="4680" y="2143"/>
              <a:ext cx="198" cy="337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175" name="AutoShape 12"/>
            <p:cNvSpPr>
              <a:spLocks noChangeArrowheads="1"/>
            </p:cNvSpPr>
            <p:nvPr/>
          </p:nvSpPr>
          <p:spPr bwMode="auto">
            <a:xfrm rot="-8460389">
              <a:off x="4504" y="2095"/>
              <a:ext cx="70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915988" y="4191000"/>
            <a:ext cx="684212" cy="661987"/>
            <a:chOff x="3735388" y="4595813"/>
            <a:chExt cx="684212" cy="661987"/>
          </a:xfrm>
        </p:grpSpPr>
        <p:sp>
          <p:nvSpPr>
            <p:cNvPr id="179" name="Oval 24"/>
            <p:cNvSpPr>
              <a:spLocks noChangeArrowheads="1"/>
            </p:cNvSpPr>
            <p:nvPr/>
          </p:nvSpPr>
          <p:spPr bwMode="auto">
            <a:xfrm>
              <a:off x="3735388" y="4595813"/>
              <a:ext cx="684212" cy="66198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80" name="AutoShape 25"/>
            <p:cNvSpPr>
              <a:spLocks noChangeArrowheads="1"/>
            </p:cNvSpPr>
            <p:nvPr/>
          </p:nvSpPr>
          <p:spPr bwMode="auto">
            <a:xfrm flipH="1">
              <a:off x="3973513" y="4741863"/>
              <a:ext cx="234950" cy="387350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81" name="AutoShape 26"/>
            <p:cNvSpPr>
              <a:spLocks noChangeArrowheads="1"/>
            </p:cNvSpPr>
            <p:nvPr/>
          </p:nvSpPr>
          <p:spPr bwMode="auto">
            <a:xfrm rot="-8460389">
              <a:off x="3763963" y="4683125"/>
              <a:ext cx="82550" cy="88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182" name="Text Box 57"/>
          <p:cNvSpPr txBox="1">
            <a:spLocks noChangeArrowheads="1"/>
          </p:cNvSpPr>
          <p:nvPr/>
        </p:nvSpPr>
        <p:spPr bwMode="auto">
          <a:xfrm>
            <a:off x="76200" y="4953000"/>
            <a:ext cx="2362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app threads</a:t>
            </a:r>
          </a:p>
          <a:p>
            <a:pPr algn="ctr" defTabSz="914400" eaLnBrk="1" hangingPunct="1"/>
            <a:r>
              <a:rPr lang="en-US" sz="2000" dirty="0">
                <a:solidFill>
                  <a:srgbClr val="003367"/>
                </a:solidFill>
                <a:cs typeface="Arial" charset="0"/>
              </a:rPr>
              <a:t>Request 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read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and </a:t>
            </a:r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write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operations on byte ranges of files</a:t>
            </a:r>
          </a:p>
        </p:txBody>
      </p:sp>
      <p:sp>
        <p:nvSpPr>
          <p:cNvPr id="183" name="AutoShape 16"/>
          <p:cNvSpPr>
            <a:spLocks noChangeArrowheads="1"/>
          </p:cNvSpPr>
          <p:nvPr/>
        </p:nvSpPr>
        <p:spPr bwMode="auto">
          <a:xfrm rot="5400000" flipV="1">
            <a:off x="2018620" y="3391580"/>
            <a:ext cx="219075" cy="598715"/>
          </a:xfrm>
          <a:prstGeom prst="upArrow">
            <a:avLst>
              <a:gd name="adj1" fmla="val 50000"/>
              <a:gd name="adj2" fmla="val 747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4" name="AutoShape 16"/>
          <p:cNvSpPr>
            <a:spLocks noChangeArrowheads="1"/>
          </p:cNvSpPr>
          <p:nvPr/>
        </p:nvSpPr>
        <p:spPr bwMode="auto">
          <a:xfrm rot="5400000">
            <a:off x="2029506" y="3645580"/>
            <a:ext cx="219075" cy="598714"/>
          </a:xfrm>
          <a:prstGeom prst="upArrow">
            <a:avLst>
              <a:gd name="adj1" fmla="val 50000"/>
              <a:gd name="adj2" fmla="val 747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5" name="Text Box 57"/>
          <p:cNvSpPr txBox="1">
            <a:spLocks noChangeArrowheads="1"/>
          </p:cNvSpPr>
          <p:nvPr/>
        </p:nvSpPr>
        <p:spPr bwMode="auto">
          <a:xfrm>
            <a:off x="4724400" y="3212068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fetch</a:t>
            </a:r>
          </a:p>
        </p:txBody>
      </p:sp>
      <p:sp>
        <p:nvSpPr>
          <p:cNvPr id="186" name="Text Box 57"/>
          <p:cNvSpPr txBox="1">
            <a:spLocks noChangeArrowheads="1"/>
          </p:cNvSpPr>
          <p:nvPr/>
        </p:nvSpPr>
        <p:spPr bwMode="auto">
          <a:xfrm>
            <a:off x="1066800" y="3990201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write</a:t>
            </a:r>
            <a:endParaRPr lang="en-US" sz="16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87" name="Text Box 57"/>
          <p:cNvSpPr txBox="1">
            <a:spLocks noChangeArrowheads="1"/>
          </p:cNvSpPr>
          <p:nvPr/>
        </p:nvSpPr>
        <p:spPr bwMode="auto">
          <a:xfrm>
            <a:off x="1066800" y="32004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read</a:t>
            </a:r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6934200" y="2286000"/>
            <a:ext cx="685800" cy="45719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191" name="Text Box 57"/>
          <p:cNvSpPr txBox="1">
            <a:spLocks noChangeArrowheads="1"/>
          </p:cNvSpPr>
          <p:nvPr/>
        </p:nvSpPr>
        <p:spPr bwMode="auto">
          <a:xfrm>
            <a:off x="4267200" y="1611868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BlockID</a:t>
            </a:r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 = 12</a:t>
            </a:r>
          </a:p>
        </p:txBody>
      </p:sp>
      <p:sp>
        <p:nvSpPr>
          <p:cNvPr id="192" name="Oval 8"/>
          <p:cNvSpPr>
            <a:spLocks noChangeArrowheads="1"/>
          </p:cNvSpPr>
          <p:nvPr/>
        </p:nvSpPr>
        <p:spPr bwMode="auto">
          <a:xfrm>
            <a:off x="5105400" y="1981200"/>
            <a:ext cx="121285" cy="121227"/>
          </a:xfrm>
          <a:prstGeom prst="ellipse">
            <a:avLst/>
          </a:prstGeom>
          <a:solidFill>
            <a:srgbClr val="800080"/>
          </a:solidFill>
          <a:ln w="15875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93" name="AutoShape 14"/>
          <p:cNvCxnSpPr>
            <a:cxnSpLocks noChangeShapeType="1"/>
            <a:stCxn id="192" idx="5"/>
            <a:endCxn id="190" idx="1"/>
          </p:cNvCxnSpPr>
          <p:nvPr/>
        </p:nvCxnSpPr>
        <p:spPr bwMode="auto">
          <a:xfrm>
            <a:off x="5208923" y="2084674"/>
            <a:ext cx="1725277" cy="2241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14"/>
          <p:cNvCxnSpPr>
            <a:cxnSpLocks noChangeShapeType="1"/>
            <a:stCxn id="192" idx="4"/>
          </p:cNvCxnSpPr>
          <p:nvPr/>
        </p:nvCxnSpPr>
        <p:spPr bwMode="auto">
          <a:xfrm flipH="1">
            <a:off x="4572001" y="2102427"/>
            <a:ext cx="594042" cy="11741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4038600" y="3307081"/>
            <a:ext cx="685800" cy="45719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202" name="Text Box 57"/>
          <p:cNvSpPr txBox="1">
            <a:spLocks noChangeArrowheads="1"/>
          </p:cNvSpPr>
          <p:nvPr/>
        </p:nvSpPr>
        <p:spPr bwMode="auto">
          <a:xfrm>
            <a:off x="5562600" y="21336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home</a:t>
            </a:r>
          </a:p>
        </p:txBody>
      </p:sp>
      <p:sp>
        <p:nvSpPr>
          <p:cNvPr id="203" name="Text Box 57"/>
          <p:cNvSpPr txBox="1">
            <a:spLocks noChangeArrowheads="1"/>
          </p:cNvSpPr>
          <p:nvPr/>
        </p:nvSpPr>
        <p:spPr bwMode="auto">
          <a:xfrm>
            <a:off x="4876800" y="251460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cached</a:t>
            </a:r>
          </a:p>
        </p:txBody>
      </p:sp>
      <p:grpSp>
        <p:nvGrpSpPr>
          <p:cNvPr id="251" name="Group 250"/>
          <p:cNvGrpSpPr/>
          <p:nvPr/>
        </p:nvGrpSpPr>
        <p:grpSpPr>
          <a:xfrm>
            <a:off x="3200400" y="3505200"/>
            <a:ext cx="481555" cy="565150"/>
            <a:chOff x="1430338" y="1949450"/>
            <a:chExt cx="2597150" cy="3048000"/>
          </a:xfrm>
        </p:grpSpPr>
        <p:sp>
          <p:nvSpPr>
            <p:cNvPr id="204" name="Rectangle 2"/>
            <p:cNvSpPr>
              <a:spLocks noChangeArrowheads="1"/>
            </p:cNvSpPr>
            <p:nvPr/>
          </p:nvSpPr>
          <p:spPr bwMode="auto">
            <a:xfrm>
              <a:off x="1430338" y="3473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05" name="Rectangle 3"/>
            <p:cNvSpPr>
              <a:spLocks noChangeArrowheads="1"/>
            </p:cNvSpPr>
            <p:nvPr/>
          </p:nvSpPr>
          <p:spPr bwMode="auto">
            <a:xfrm>
              <a:off x="1430338" y="4616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1430338" y="3854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07" name="Rectangle 5"/>
            <p:cNvSpPr>
              <a:spLocks noChangeArrowheads="1"/>
            </p:cNvSpPr>
            <p:nvPr/>
          </p:nvSpPr>
          <p:spPr bwMode="auto">
            <a:xfrm>
              <a:off x="1430338" y="4235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08" name="Oval 6"/>
            <p:cNvSpPr>
              <a:spLocks noChangeArrowheads="1"/>
            </p:cNvSpPr>
            <p:nvPr/>
          </p:nvSpPr>
          <p:spPr bwMode="auto">
            <a:xfrm>
              <a:off x="2655888" y="3517900"/>
              <a:ext cx="298450" cy="298450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09" name="AutoShape 7"/>
            <p:cNvCxnSpPr>
              <a:cxnSpLocks noChangeShapeType="1"/>
              <a:endCxn id="208" idx="2"/>
            </p:cNvCxnSpPr>
            <p:nvPr/>
          </p:nvCxnSpPr>
          <p:spPr bwMode="auto">
            <a:xfrm>
              <a:off x="1881188" y="3667125"/>
              <a:ext cx="76676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0" name="Group 8"/>
            <p:cNvGrpSpPr>
              <a:grpSpLocks/>
            </p:cNvGrpSpPr>
            <p:nvPr/>
          </p:nvGrpSpPr>
          <p:grpSpPr bwMode="auto">
            <a:xfrm>
              <a:off x="1881188" y="4654550"/>
              <a:ext cx="536575" cy="298450"/>
              <a:chOff x="2108" y="3118"/>
              <a:chExt cx="338" cy="188"/>
            </a:xfrm>
          </p:grpSpPr>
          <p:sp>
            <p:nvSpPr>
              <p:cNvPr id="211" name="Oval 9"/>
              <p:cNvSpPr>
                <a:spLocks noChangeArrowheads="1"/>
              </p:cNvSpPr>
              <p:nvPr/>
            </p:nvSpPr>
            <p:spPr bwMode="auto">
              <a:xfrm>
                <a:off x="2258" y="3118"/>
                <a:ext cx="188" cy="18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cxnSp>
            <p:nvCxnSpPr>
              <p:cNvPr id="212" name="AutoShape 10"/>
              <p:cNvCxnSpPr>
                <a:cxnSpLocks noChangeShapeType="1"/>
                <a:endCxn id="211" idx="2"/>
              </p:cNvCxnSpPr>
              <p:nvPr/>
            </p:nvCxnSpPr>
            <p:spPr bwMode="auto">
              <a:xfrm>
                <a:off x="2108" y="3212"/>
                <a:ext cx="15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3" name="Rectangle 11"/>
            <p:cNvSpPr>
              <a:spLocks noChangeArrowheads="1"/>
            </p:cNvSpPr>
            <p:nvPr/>
          </p:nvSpPr>
          <p:spPr bwMode="auto">
            <a:xfrm>
              <a:off x="1430338" y="1949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14" name="Rectangle 12"/>
            <p:cNvSpPr>
              <a:spLocks noChangeArrowheads="1"/>
            </p:cNvSpPr>
            <p:nvPr/>
          </p:nvSpPr>
          <p:spPr bwMode="auto">
            <a:xfrm>
              <a:off x="1430338" y="3092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15" name="Rectangle 13"/>
            <p:cNvSpPr>
              <a:spLocks noChangeArrowheads="1"/>
            </p:cNvSpPr>
            <p:nvPr/>
          </p:nvSpPr>
          <p:spPr bwMode="auto">
            <a:xfrm>
              <a:off x="1430338" y="2330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16" name="Rectangle 14"/>
            <p:cNvSpPr>
              <a:spLocks noChangeArrowheads="1"/>
            </p:cNvSpPr>
            <p:nvPr/>
          </p:nvSpPr>
          <p:spPr bwMode="auto">
            <a:xfrm>
              <a:off x="1430338" y="2711450"/>
              <a:ext cx="457200" cy="38100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17" name="Oval 15"/>
            <p:cNvSpPr>
              <a:spLocks noChangeArrowheads="1"/>
            </p:cNvSpPr>
            <p:nvPr/>
          </p:nvSpPr>
          <p:spPr bwMode="auto">
            <a:xfrm>
              <a:off x="2119313" y="1993900"/>
              <a:ext cx="298450" cy="29845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18" name="AutoShape 16"/>
            <p:cNvCxnSpPr>
              <a:cxnSpLocks noChangeShapeType="1"/>
              <a:stCxn id="217" idx="6"/>
              <a:endCxn id="224" idx="2"/>
            </p:cNvCxnSpPr>
            <p:nvPr/>
          </p:nvCxnSpPr>
          <p:spPr bwMode="auto">
            <a:xfrm>
              <a:off x="2417763" y="2143125"/>
              <a:ext cx="76676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17"/>
            <p:cNvCxnSpPr>
              <a:cxnSpLocks noChangeShapeType="1"/>
            </p:cNvCxnSpPr>
            <p:nvPr/>
          </p:nvCxnSpPr>
          <p:spPr bwMode="auto">
            <a:xfrm>
              <a:off x="1881188" y="2143125"/>
              <a:ext cx="2381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" name="Oval 18"/>
            <p:cNvSpPr>
              <a:spLocks noChangeArrowheads="1"/>
            </p:cNvSpPr>
            <p:nvPr/>
          </p:nvSpPr>
          <p:spPr bwMode="auto">
            <a:xfrm>
              <a:off x="2119313" y="3130550"/>
              <a:ext cx="298450" cy="298450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21" name="AutoShape 19"/>
            <p:cNvCxnSpPr>
              <a:cxnSpLocks noChangeShapeType="1"/>
              <a:endCxn id="220" idx="2"/>
            </p:cNvCxnSpPr>
            <p:nvPr/>
          </p:nvCxnSpPr>
          <p:spPr bwMode="auto">
            <a:xfrm>
              <a:off x="1873250" y="3279775"/>
              <a:ext cx="2381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Oval 20"/>
            <p:cNvSpPr>
              <a:spLocks noChangeArrowheads="1"/>
            </p:cNvSpPr>
            <p:nvPr/>
          </p:nvSpPr>
          <p:spPr bwMode="auto">
            <a:xfrm>
              <a:off x="2119313" y="2413000"/>
              <a:ext cx="298450" cy="298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23" name="AutoShape 21"/>
            <p:cNvCxnSpPr>
              <a:cxnSpLocks noChangeShapeType="1"/>
              <a:endCxn id="222" idx="2"/>
            </p:cNvCxnSpPr>
            <p:nvPr/>
          </p:nvCxnSpPr>
          <p:spPr bwMode="auto">
            <a:xfrm>
              <a:off x="1881188" y="2562225"/>
              <a:ext cx="2381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Oval 22"/>
            <p:cNvSpPr>
              <a:spLocks noChangeArrowheads="1"/>
            </p:cNvSpPr>
            <p:nvPr/>
          </p:nvSpPr>
          <p:spPr bwMode="auto">
            <a:xfrm>
              <a:off x="3192463" y="1993900"/>
              <a:ext cx="298450" cy="298450"/>
            </a:xfrm>
            <a:prstGeom prst="ellipse">
              <a:avLst/>
            </a:prstGeom>
            <a:noFill/>
            <a:ln w="15875">
              <a:solidFill>
                <a:srgbClr val="800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25" name="Oval 23"/>
            <p:cNvSpPr>
              <a:spLocks noChangeArrowheads="1"/>
            </p:cNvSpPr>
            <p:nvPr/>
          </p:nvSpPr>
          <p:spPr bwMode="auto">
            <a:xfrm>
              <a:off x="2655888" y="2752725"/>
              <a:ext cx="298450" cy="298450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26" name="AutoShape 24"/>
            <p:cNvCxnSpPr>
              <a:cxnSpLocks noChangeShapeType="1"/>
              <a:endCxn id="225" idx="2"/>
            </p:cNvCxnSpPr>
            <p:nvPr/>
          </p:nvCxnSpPr>
          <p:spPr bwMode="auto">
            <a:xfrm>
              <a:off x="1887538" y="2901950"/>
              <a:ext cx="7604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7" name="Oval 25"/>
            <p:cNvSpPr>
              <a:spLocks noChangeArrowheads="1"/>
            </p:cNvSpPr>
            <p:nvPr/>
          </p:nvSpPr>
          <p:spPr bwMode="auto">
            <a:xfrm>
              <a:off x="3729038" y="3937000"/>
              <a:ext cx="298450" cy="298450"/>
            </a:xfrm>
            <a:prstGeom prst="ellipse">
              <a:avLst/>
            </a:prstGeom>
            <a:noFill/>
            <a:ln w="15875">
              <a:solidFill>
                <a:srgbClr val="800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28" name="AutoShape 26"/>
            <p:cNvCxnSpPr>
              <a:cxnSpLocks noChangeShapeType="1"/>
            </p:cNvCxnSpPr>
            <p:nvPr/>
          </p:nvCxnSpPr>
          <p:spPr bwMode="auto">
            <a:xfrm>
              <a:off x="1887538" y="4086225"/>
              <a:ext cx="18415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9" name="Oval 27"/>
            <p:cNvSpPr>
              <a:spLocks noChangeArrowheads="1"/>
            </p:cNvSpPr>
            <p:nvPr/>
          </p:nvSpPr>
          <p:spPr bwMode="auto">
            <a:xfrm>
              <a:off x="2655888" y="2413000"/>
              <a:ext cx="298450" cy="298450"/>
            </a:xfrm>
            <a:prstGeom prst="ellips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30" name="Oval 28"/>
            <p:cNvSpPr>
              <a:spLocks noChangeArrowheads="1"/>
            </p:cNvSpPr>
            <p:nvPr/>
          </p:nvSpPr>
          <p:spPr bwMode="auto">
            <a:xfrm>
              <a:off x="3192463" y="2413000"/>
              <a:ext cx="298450" cy="298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31" name="AutoShape 29"/>
            <p:cNvCxnSpPr>
              <a:cxnSpLocks noChangeShapeType="1"/>
              <a:stCxn id="229" idx="6"/>
              <a:endCxn id="230" idx="2"/>
            </p:cNvCxnSpPr>
            <p:nvPr/>
          </p:nvCxnSpPr>
          <p:spPr bwMode="auto">
            <a:xfrm>
              <a:off x="2962275" y="2562225"/>
              <a:ext cx="2301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AutoShape 30"/>
            <p:cNvCxnSpPr>
              <a:cxnSpLocks noChangeShapeType="1"/>
              <a:stCxn id="222" idx="6"/>
              <a:endCxn id="229" idx="2"/>
            </p:cNvCxnSpPr>
            <p:nvPr/>
          </p:nvCxnSpPr>
          <p:spPr bwMode="auto">
            <a:xfrm>
              <a:off x="2417763" y="2562225"/>
              <a:ext cx="23018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3" name="Oval 31"/>
            <p:cNvSpPr>
              <a:spLocks noChangeArrowheads="1"/>
            </p:cNvSpPr>
            <p:nvPr/>
          </p:nvSpPr>
          <p:spPr bwMode="auto">
            <a:xfrm>
              <a:off x="2125663" y="4276725"/>
              <a:ext cx="298450" cy="29845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34" name="AutoShape 32"/>
            <p:cNvCxnSpPr>
              <a:cxnSpLocks noChangeShapeType="1"/>
            </p:cNvCxnSpPr>
            <p:nvPr/>
          </p:nvCxnSpPr>
          <p:spPr bwMode="auto">
            <a:xfrm>
              <a:off x="1887538" y="4425950"/>
              <a:ext cx="2381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" name="Oval 33"/>
            <p:cNvSpPr>
              <a:spLocks noChangeArrowheads="1"/>
            </p:cNvSpPr>
            <p:nvPr/>
          </p:nvSpPr>
          <p:spPr bwMode="auto">
            <a:xfrm>
              <a:off x="2655888" y="3130550"/>
              <a:ext cx="298450" cy="29845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36" name="Oval 34"/>
            <p:cNvSpPr>
              <a:spLocks noChangeArrowheads="1"/>
            </p:cNvSpPr>
            <p:nvPr/>
          </p:nvSpPr>
          <p:spPr bwMode="auto">
            <a:xfrm>
              <a:off x="3192463" y="3130550"/>
              <a:ext cx="298450" cy="298450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37" name="AutoShape 35"/>
            <p:cNvCxnSpPr>
              <a:cxnSpLocks noChangeShapeType="1"/>
              <a:stCxn id="235" idx="6"/>
              <a:endCxn id="236" idx="2"/>
            </p:cNvCxnSpPr>
            <p:nvPr/>
          </p:nvCxnSpPr>
          <p:spPr bwMode="auto">
            <a:xfrm>
              <a:off x="2954338" y="3279775"/>
              <a:ext cx="23018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AutoShape 36"/>
            <p:cNvCxnSpPr>
              <a:cxnSpLocks noChangeShapeType="1"/>
            </p:cNvCxnSpPr>
            <p:nvPr/>
          </p:nvCxnSpPr>
          <p:spPr bwMode="auto">
            <a:xfrm>
              <a:off x="2417763" y="3279775"/>
              <a:ext cx="2381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9" name="Group 37"/>
            <p:cNvGrpSpPr>
              <a:grpSpLocks/>
            </p:cNvGrpSpPr>
            <p:nvPr/>
          </p:nvGrpSpPr>
          <p:grpSpPr bwMode="auto">
            <a:xfrm>
              <a:off x="2960688" y="3517900"/>
              <a:ext cx="536575" cy="298450"/>
              <a:chOff x="2108" y="3118"/>
              <a:chExt cx="338" cy="188"/>
            </a:xfrm>
          </p:grpSpPr>
          <p:sp>
            <p:nvSpPr>
              <p:cNvPr id="240" name="Oval 38"/>
              <p:cNvSpPr>
                <a:spLocks noChangeArrowheads="1"/>
              </p:cNvSpPr>
              <p:nvPr/>
            </p:nvSpPr>
            <p:spPr bwMode="auto">
              <a:xfrm>
                <a:off x="2258" y="3118"/>
                <a:ext cx="188" cy="18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cxnSp>
            <p:nvCxnSpPr>
              <p:cNvPr id="241" name="AutoShape 39"/>
              <p:cNvCxnSpPr>
                <a:cxnSpLocks noChangeShapeType="1"/>
                <a:endCxn id="240" idx="2"/>
              </p:cNvCxnSpPr>
              <p:nvPr/>
            </p:nvCxnSpPr>
            <p:spPr bwMode="auto">
              <a:xfrm>
                <a:off x="2108" y="3212"/>
                <a:ext cx="15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2" name="Oval 40"/>
            <p:cNvSpPr>
              <a:spLocks noChangeArrowheads="1"/>
            </p:cNvSpPr>
            <p:nvPr/>
          </p:nvSpPr>
          <p:spPr bwMode="auto">
            <a:xfrm>
              <a:off x="3198813" y="4654550"/>
              <a:ext cx="298450" cy="298450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243" name="AutoShape 41"/>
            <p:cNvCxnSpPr>
              <a:cxnSpLocks noChangeShapeType="1"/>
              <a:endCxn id="242" idx="2"/>
            </p:cNvCxnSpPr>
            <p:nvPr/>
          </p:nvCxnSpPr>
          <p:spPr bwMode="auto">
            <a:xfrm>
              <a:off x="2424113" y="4803775"/>
              <a:ext cx="76676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AutoShape 42"/>
            <p:cNvCxnSpPr>
              <a:cxnSpLocks noChangeShapeType="1"/>
              <a:stCxn id="224" idx="4"/>
              <a:endCxn id="229" idx="7"/>
            </p:cNvCxnSpPr>
            <p:nvPr/>
          </p:nvCxnSpPr>
          <p:spPr bwMode="auto">
            <a:xfrm rot="5400000">
              <a:off x="3051175" y="2159001"/>
              <a:ext cx="149225" cy="431800"/>
            </a:xfrm>
            <a:prstGeom prst="curvedConnector3">
              <a:avLst>
                <a:gd name="adj1" fmla="val 35106"/>
              </a:avLst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AutoShape 43"/>
            <p:cNvCxnSpPr>
              <a:cxnSpLocks noChangeShapeType="1"/>
              <a:stCxn id="229" idx="4"/>
              <a:endCxn id="225" idx="0"/>
            </p:cNvCxnSpPr>
            <p:nvPr/>
          </p:nvCxnSpPr>
          <p:spPr bwMode="auto">
            <a:xfrm rot="5400000">
              <a:off x="2792413" y="2732088"/>
              <a:ext cx="25400" cy="0"/>
            </a:xfrm>
            <a:prstGeom prst="straightConnector1">
              <a:avLst/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AutoShape 44"/>
            <p:cNvCxnSpPr>
              <a:cxnSpLocks noChangeShapeType="1"/>
              <a:stCxn id="225" idx="4"/>
              <a:endCxn id="220" idx="7"/>
            </p:cNvCxnSpPr>
            <p:nvPr/>
          </p:nvCxnSpPr>
          <p:spPr bwMode="auto">
            <a:xfrm rot="5400000">
              <a:off x="2535238" y="2897188"/>
              <a:ext cx="107950" cy="431800"/>
            </a:xfrm>
            <a:prstGeom prst="curvedConnector3">
              <a:avLst>
                <a:gd name="adj1" fmla="val 29412"/>
              </a:avLst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AutoShape 45"/>
            <p:cNvCxnSpPr>
              <a:cxnSpLocks noChangeShapeType="1"/>
              <a:stCxn id="220" idx="5"/>
              <a:endCxn id="208" idx="1"/>
            </p:cNvCxnSpPr>
            <p:nvPr/>
          </p:nvCxnSpPr>
          <p:spPr bwMode="auto">
            <a:xfrm rot="16200000" flipH="1">
              <a:off x="2455863" y="3309938"/>
              <a:ext cx="161925" cy="327025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AutoShape 46"/>
            <p:cNvCxnSpPr>
              <a:cxnSpLocks noChangeShapeType="1"/>
              <a:stCxn id="208" idx="7"/>
              <a:endCxn id="236" idx="3"/>
            </p:cNvCxnSpPr>
            <p:nvPr/>
          </p:nvCxnSpPr>
          <p:spPr bwMode="auto">
            <a:xfrm rot="16200000">
              <a:off x="2992438" y="3309938"/>
              <a:ext cx="161925" cy="327025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AutoShape 47"/>
            <p:cNvCxnSpPr>
              <a:cxnSpLocks noChangeShapeType="1"/>
              <a:stCxn id="236" idx="5"/>
              <a:endCxn id="227" idx="0"/>
            </p:cNvCxnSpPr>
            <p:nvPr/>
          </p:nvCxnSpPr>
          <p:spPr bwMode="auto">
            <a:xfrm rot="16200000" flipH="1">
              <a:off x="3394075" y="3444876"/>
              <a:ext cx="536575" cy="431800"/>
            </a:xfrm>
            <a:prstGeom prst="curvedConnector3">
              <a:avLst>
                <a:gd name="adj1" fmla="val 54144"/>
              </a:avLst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AutoShape 48"/>
            <p:cNvCxnSpPr>
              <a:cxnSpLocks noChangeShapeType="1"/>
              <a:stCxn id="227" idx="3"/>
              <a:endCxn id="242" idx="7"/>
            </p:cNvCxnSpPr>
            <p:nvPr/>
          </p:nvCxnSpPr>
          <p:spPr bwMode="auto">
            <a:xfrm rot="5400000">
              <a:off x="3367088" y="4284663"/>
              <a:ext cx="492125" cy="320675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2" name="AutoShape 14"/>
          <p:cNvCxnSpPr>
            <a:cxnSpLocks noChangeShapeType="1"/>
          </p:cNvCxnSpPr>
          <p:nvPr/>
        </p:nvCxnSpPr>
        <p:spPr bwMode="auto">
          <a:xfrm flipV="1">
            <a:off x="3581400" y="3505200"/>
            <a:ext cx="457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5" name="AutoShape 14"/>
          <p:cNvCxnSpPr>
            <a:cxnSpLocks noChangeShapeType="1"/>
          </p:cNvCxnSpPr>
          <p:nvPr/>
        </p:nvCxnSpPr>
        <p:spPr bwMode="auto">
          <a:xfrm>
            <a:off x="3657600" y="37338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8" name="AutoShape 14"/>
          <p:cNvCxnSpPr>
            <a:cxnSpLocks noChangeShapeType="1"/>
          </p:cNvCxnSpPr>
          <p:nvPr/>
        </p:nvCxnSpPr>
        <p:spPr bwMode="auto">
          <a:xfrm flipV="1">
            <a:off x="3581400" y="3352800"/>
            <a:ext cx="457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9" name="AutoShape 14"/>
          <p:cNvCxnSpPr>
            <a:cxnSpLocks noChangeShapeType="1"/>
          </p:cNvCxnSpPr>
          <p:nvPr/>
        </p:nvCxnSpPr>
        <p:spPr bwMode="auto">
          <a:xfrm>
            <a:off x="3657600" y="3886200"/>
            <a:ext cx="381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2" name="Text Box 57"/>
          <p:cNvSpPr txBox="1">
            <a:spLocks noChangeArrowheads="1"/>
          </p:cNvSpPr>
          <p:nvPr/>
        </p:nvSpPr>
        <p:spPr bwMode="auto">
          <a:xfrm>
            <a:off x="762000" y="1752600"/>
            <a:ext cx="175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Cache directory (hash table)</a:t>
            </a:r>
          </a:p>
        </p:txBody>
      </p:sp>
      <p:cxnSp>
        <p:nvCxnSpPr>
          <p:cNvPr id="264" name="Curved Connector 263"/>
          <p:cNvCxnSpPr>
            <a:stCxn id="262" idx="2"/>
            <a:endCxn id="213" idx="0"/>
          </p:cNvCxnSpPr>
          <p:nvPr/>
        </p:nvCxnSpPr>
        <p:spPr bwMode="auto">
          <a:xfrm rot="16200000" flipH="1">
            <a:off x="2025908" y="2288321"/>
            <a:ext cx="829270" cy="160448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0" name="Text Box 57"/>
          <p:cNvSpPr txBox="1">
            <a:spLocks noChangeArrowheads="1"/>
          </p:cNvSpPr>
          <p:nvPr/>
        </p:nvSpPr>
        <p:spPr bwMode="auto">
          <a:xfrm>
            <a:off x="7239000" y="12954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BlockID</a:t>
            </a:r>
            <a:endParaRPr lang="en-US" sz="1800" b="1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271" name="Text Box 57"/>
          <p:cNvSpPr txBox="1">
            <a:spLocks noChangeArrowheads="1"/>
          </p:cNvSpPr>
          <p:nvPr/>
        </p:nvSpPr>
        <p:spPr bwMode="auto">
          <a:xfrm>
            <a:off x="7848600" y="168806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5</a:t>
            </a:r>
          </a:p>
        </p:txBody>
      </p:sp>
      <p:sp>
        <p:nvSpPr>
          <p:cNvPr id="272" name="Text Box 57"/>
          <p:cNvSpPr txBox="1">
            <a:spLocks noChangeArrowheads="1"/>
          </p:cNvSpPr>
          <p:nvPr/>
        </p:nvSpPr>
        <p:spPr bwMode="auto">
          <a:xfrm>
            <a:off x="7772400" y="1981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10</a:t>
            </a:r>
          </a:p>
        </p:txBody>
      </p:sp>
      <p:sp>
        <p:nvSpPr>
          <p:cNvPr id="273" name="Text Box 57"/>
          <p:cNvSpPr txBox="1">
            <a:spLocks noChangeArrowheads="1"/>
          </p:cNvSpPr>
          <p:nvPr/>
        </p:nvSpPr>
        <p:spPr bwMode="auto">
          <a:xfrm>
            <a:off x="7772400" y="22860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15</a:t>
            </a:r>
          </a:p>
        </p:txBody>
      </p:sp>
      <p:sp>
        <p:nvSpPr>
          <p:cNvPr id="274" name="Text Box 57"/>
          <p:cNvSpPr txBox="1">
            <a:spLocks noChangeArrowheads="1"/>
          </p:cNvSpPr>
          <p:nvPr/>
        </p:nvSpPr>
        <p:spPr bwMode="auto">
          <a:xfrm>
            <a:off x="7772400" y="2602468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20</a:t>
            </a:r>
          </a:p>
        </p:txBody>
      </p:sp>
      <p:sp>
        <p:nvSpPr>
          <p:cNvPr id="275" name="AutoShape 50"/>
          <p:cNvSpPr>
            <a:spLocks noChangeArrowheads="1"/>
          </p:cNvSpPr>
          <p:nvPr/>
        </p:nvSpPr>
        <p:spPr bwMode="auto">
          <a:xfrm>
            <a:off x="2895600" y="3521250"/>
            <a:ext cx="246061" cy="288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7" name="Text Box 57"/>
          <p:cNvSpPr txBox="1">
            <a:spLocks noChangeArrowheads="1"/>
          </p:cNvSpPr>
          <p:nvPr/>
        </p:nvSpPr>
        <p:spPr bwMode="auto">
          <a:xfrm>
            <a:off x="2438400" y="1619071"/>
            <a:ext cx="190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Buffer headers</a:t>
            </a:r>
          </a:p>
          <a:p>
            <a:pPr algn="ctr" defTabSz="914400" eaLnBrk="1" hangingPunct="1"/>
            <a:r>
              <a:rPr lang="en-US" sz="1800" dirty="0">
                <a:solidFill>
                  <a:srgbClr val="003367"/>
                </a:solidFill>
                <a:cs typeface="Arial" charset="0"/>
              </a:rPr>
              <a:t>describe contents of buffers</a:t>
            </a:r>
          </a:p>
        </p:txBody>
      </p:sp>
      <p:cxnSp>
        <p:nvCxnSpPr>
          <p:cNvPr id="278" name="Curved Connector 277"/>
          <p:cNvCxnSpPr>
            <a:endCxn id="224" idx="2"/>
          </p:cNvCxnSpPr>
          <p:nvPr/>
        </p:nvCxnSpPr>
        <p:spPr bwMode="auto">
          <a:xfrm rot="5400000">
            <a:off x="3231510" y="2886418"/>
            <a:ext cx="950311" cy="359075"/>
          </a:xfrm>
          <a:prstGeom prst="curvedConnector4">
            <a:avLst>
              <a:gd name="adj1" fmla="val 48544"/>
              <a:gd name="adj2" fmla="val 16366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378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1981200"/>
            <a:ext cx="5791200" cy="752475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95400" y="5495925"/>
            <a:ext cx="5791200" cy="752475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828800" y="2743200"/>
            <a:ext cx="0" cy="9906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6019800" y="4495800"/>
            <a:ext cx="0" cy="1000125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257800" y="4495800"/>
            <a:ext cx="0" cy="9906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638800" y="2743200"/>
            <a:ext cx="0" cy="9906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2297" name="Text Box 57"/>
          <p:cNvSpPr txBox="1">
            <a:spLocks noChangeArrowheads="1"/>
          </p:cNvSpPr>
          <p:nvPr/>
        </p:nvSpPr>
        <p:spPr bwMode="auto">
          <a:xfrm>
            <a:off x="1413909" y="1976735"/>
            <a:ext cx="46820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>
                <a:solidFill>
                  <a:srgbClr val="003367"/>
                </a:solidFill>
                <a:cs typeface="Arial" charset="0"/>
              </a:rPr>
              <a:t>Generic FS layer (e.g., VFS)</a:t>
            </a:r>
          </a:p>
          <a:p>
            <a:pPr defTabSz="914400" eaLnBrk="1" hangingPunct="1"/>
            <a:r>
              <a:rPr lang="en-US" sz="2000" b="1" dirty="0">
                <a:solidFill>
                  <a:srgbClr val="003367"/>
                </a:solidFill>
                <a:cs typeface="Arial" charset="0"/>
              </a:rPr>
              <a:t>+“file system drivers” for specific FS</a:t>
            </a:r>
            <a:endParaRPr lang="en-US" sz="20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2300" name="Text Box 57"/>
          <p:cNvSpPr txBox="1">
            <a:spLocks noChangeArrowheads="1"/>
          </p:cNvSpPr>
          <p:nvPr/>
        </p:nvSpPr>
        <p:spPr bwMode="auto">
          <a:xfrm>
            <a:off x="1447800" y="5634038"/>
            <a:ext cx="2591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 err="1">
                <a:solidFill>
                  <a:srgbClr val="003367"/>
                </a:solidFill>
                <a:cs typeface="Arial" charset="0"/>
              </a:rPr>
              <a:t>VirtualDisk</a:t>
            </a:r>
            <a:r>
              <a:rPr lang="en-US" b="1" dirty="0">
                <a:solidFill>
                  <a:srgbClr val="003367"/>
                </a:solidFill>
                <a:cs typeface="Arial" charset="0"/>
              </a:rPr>
              <a:t> layer</a:t>
            </a:r>
            <a:endParaRPr lang="en-US" sz="2000" b="1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2301" name="Text Box 57"/>
          <p:cNvSpPr txBox="1">
            <a:spLocks noChangeArrowheads="1"/>
          </p:cNvSpPr>
          <p:nvPr/>
        </p:nvSpPr>
        <p:spPr bwMode="auto">
          <a:xfrm>
            <a:off x="3277533" y="4876800"/>
            <a:ext cx="1980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startRequest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(…)</a:t>
            </a:r>
          </a:p>
        </p:txBody>
      </p:sp>
      <p:sp>
        <p:nvSpPr>
          <p:cNvPr id="12302" name="Text Box 57"/>
          <p:cNvSpPr txBox="1">
            <a:spLocks noChangeArrowheads="1"/>
          </p:cNvSpPr>
          <p:nvPr/>
        </p:nvSpPr>
        <p:spPr bwMode="auto">
          <a:xfrm>
            <a:off x="6288088" y="4495800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>
                <a:solidFill>
                  <a:srgbClr val="003367"/>
                </a:solidFill>
                <a:cs typeface="Arial" charset="0"/>
              </a:rPr>
              <a:t>ioComplete</a:t>
            </a:r>
            <a:r>
              <a:rPr lang="en-US" sz="1800">
                <a:solidFill>
                  <a:srgbClr val="003367"/>
                </a:solidFill>
                <a:cs typeface="Arial" charset="0"/>
              </a:rPr>
              <a:t>()</a:t>
            </a:r>
          </a:p>
        </p:txBody>
      </p:sp>
      <p:sp>
        <p:nvSpPr>
          <p:cNvPr id="12303" name="Text Box 57"/>
          <p:cNvSpPr txBox="1">
            <a:spLocks noChangeArrowheads="1"/>
          </p:cNvSpPr>
          <p:nvPr/>
        </p:nvSpPr>
        <p:spPr bwMode="auto">
          <a:xfrm>
            <a:off x="5715000" y="2935069"/>
            <a:ext cx="2801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startFetch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(), </a:t>
            </a:r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startPush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()</a:t>
            </a:r>
          </a:p>
          <a:p>
            <a:pPr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waitValid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(), </a:t>
            </a:r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waitClean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()</a:t>
            </a:r>
            <a:endParaRPr lang="en-US" sz="16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2304" name="Text Box 57"/>
          <p:cNvSpPr txBox="1">
            <a:spLocks noChangeArrowheads="1"/>
          </p:cNvSpPr>
          <p:nvPr/>
        </p:nvSpPr>
        <p:spPr bwMode="auto">
          <a:xfrm>
            <a:off x="1905000" y="2819400"/>
            <a:ext cx="20829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getBlock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</a:t>
            </a:r>
            <a:r>
              <a:rPr lang="en-US" sz="1800" dirty="0" err="1">
                <a:solidFill>
                  <a:srgbClr val="003367"/>
                </a:solidFill>
                <a:cs typeface="Arial" charset="0"/>
              </a:rPr>
              <a:t>blockID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)</a:t>
            </a:r>
          </a:p>
          <a:p>
            <a:pPr defTabSz="914400" eaLnBrk="1" hangingPunct="1"/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releaseBlock</a:t>
            </a:r>
            <a:r>
              <a:rPr lang="en-US" sz="1800" dirty="0">
                <a:solidFill>
                  <a:srgbClr val="003367"/>
                </a:solidFill>
                <a:cs typeface="Arial" charset="0"/>
              </a:rPr>
              <a:t>(…)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1828800" y="1524000"/>
            <a:ext cx="0" cy="45720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2306" name="Text Box 57"/>
          <p:cNvSpPr txBox="1">
            <a:spLocks noChangeArrowheads="1"/>
          </p:cNvSpPr>
          <p:nvPr/>
        </p:nvSpPr>
        <p:spPr bwMode="auto">
          <a:xfrm>
            <a:off x="2058988" y="1219200"/>
            <a:ext cx="337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System call interface for files</a:t>
            </a:r>
            <a:endParaRPr lang="en-US" sz="18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2307" name="Text Box 57"/>
          <p:cNvSpPr txBox="1">
            <a:spLocks noChangeArrowheads="1"/>
          </p:cNvSpPr>
          <p:nvPr/>
        </p:nvSpPr>
        <p:spPr bwMode="auto">
          <a:xfrm>
            <a:off x="2057400" y="1487488"/>
            <a:ext cx="357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Related VM operations (</a:t>
            </a:r>
            <a:r>
              <a:rPr lang="en-US" sz="1800" b="1" dirty="0" err="1">
                <a:solidFill>
                  <a:srgbClr val="003367"/>
                </a:solidFill>
                <a:cs typeface="Arial" charset="0"/>
              </a:rPr>
              <a:t>mmap</a:t>
            </a:r>
            <a:r>
              <a:rPr lang="en-US" sz="1800" b="1" dirty="0">
                <a:solidFill>
                  <a:srgbClr val="003367"/>
                </a:solidFill>
                <a:cs typeface="Arial" charset="0"/>
              </a:rPr>
              <a:t>)</a:t>
            </a:r>
            <a:endParaRPr lang="en-US" sz="1800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12308" name="Title 1"/>
          <p:cNvSpPr>
            <a:spLocks noGrp="1"/>
          </p:cNvSpPr>
          <p:nvPr>
            <p:ph type="title"/>
          </p:nvPr>
        </p:nvSpPr>
        <p:spPr>
          <a:xfrm>
            <a:off x="289605" y="-299115"/>
            <a:ext cx="8226425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Storage stack (rough idea)</a:t>
            </a:r>
            <a:br>
              <a:rPr lang="en-US" dirty="0">
                <a:latin typeface="Arial" charset="0"/>
                <a:ea typeface="ＭＳ Ｐゴシック" charset="0"/>
              </a:rPr>
            </a:br>
            <a:endParaRPr lang="en-US" sz="1800" dirty="0">
              <a:latin typeface="Arial" charset="0"/>
              <a:ea typeface="ＭＳ Ｐゴシック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295400" y="3743325"/>
            <a:ext cx="5791200" cy="752475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23" name="Text Box 57"/>
          <p:cNvSpPr txBox="1">
            <a:spLocks noChangeArrowheads="1"/>
          </p:cNvSpPr>
          <p:nvPr/>
        </p:nvSpPr>
        <p:spPr bwMode="auto">
          <a:xfrm>
            <a:off x="1898907" y="3886200"/>
            <a:ext cx="3947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b="1" dirty="0">
                <a:solidFill>
                  <a:srgbClr val="003367"/>
                </a:solidFill>
                <a:cs typeface="Arial" charset="0"/>
              </a:rPr>
              <a:t>I/O buffering / cache layer</a:t>
            </a:r>
            <a:endParaRPr lang="en-US" sz="2000" dirty="0">
              <a:solidFill>
                <a:srgbClr val="00336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The Buffer Cache</a:t>
            </a:r>
          </a:p>
        </p:txBody>
      </p:sp>
      <p:pic>
        <p:nvPicPr>
          <p:cNvPr id="17410" name="Picture 5" descr="bufcache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24000"/>
            <a:ext cx="53863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Group 18"/>
          <p:cNvGrpSpPr>
            <a:grpSpLocks/>
          </p:cNvGrpSpPr>
          <p:nvPr/>
        </p:nvGrpSpPr>
        <p:grpSpPr bwMode="auto">
          <a:xfrm>
            <a:off x="6172200" y="2133600"/>
            <a:ext cx="2051050" cy="2794000"/>
            <a:chOff x="5035550" y="1758950"/>
            <a:chExt cx="3346450" cy="4559300"/>
          </a:xfrm>
        </p:grpSpPr>
        <p:sp>
          <p:nvSpPr>
            <p:cNvPr id="17413" name="Oval 4"/>
            <p:cNvSpPr>
              <a:spLocks noChangeArrowheads="1"/>
            </p:cNvSpPr>
            <p:nvPr/>
          </p:nvSpPr>
          <p:spPr bwMode="auto">
            <a:xfrm>
              <a:off x="6711950" y="4730750"/>
              <a:ext cx="16637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6711950" y="5873750"/>
              <a:ext cx="16637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8382000" y="49530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6705600" y="49530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6026150" y="2901950"/>
              <a:ext cx="2120900" cy="1206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6689725" y="2346325"/>
              <a:ext cx="1391407" cy="503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7086600" y="28956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6080124" y="3108324"/>
              <a:ext cx="1085054" cy="85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File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cache</a:t>
              </a: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5035550" y="1758950"/>
              <a:ext cx="901700" cy="901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auto">
            <a:xfrm>
              <a:off x="5089524" y="1889126"/>
              <a:ext cx="905693" cy="503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Proc</a:t>
              </a:r>
            </a:p>
          </p:txBody>
        </p:sp>
        <p:sp>
          <p:nvSpPr>
            <p:cNvPr id="17423" name="Arc 14"/>
            <p:cNvSpPr>
              <a:spLocks/>
            </p:cNvSpPr>
            <p:nvPr/>
          </p:nvSpPr>
          <p:spPr bwMode="auto">
            <a:xfrm>
              <a:off x="5943600" y="2290763"/>
              <a:ext cx="533400" cy="606425"/>
            </a:xfrm>
            <a:custGeom>
              <a:avLst/>
              <a:gdLst>
                <a:gd name="T0" fmla="*/ 2147483647 w 21595"/>
                <a:gd name="T1" fmla="*/ 0 h 21483"/>
                <a:gd name="T2" fmla="*/ 2147483647 w 21595"/>
                <a:gd name="T3" fmla="*/ 2147483647 h 21483"/>
                <a:gd name="T4" fmla="*/ 0 w 21595"/>
                <a:gd name="T5" fmla="*/ 2147483647 h 21483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483"/>
                <a:gd name="T11" fmla="*/ 21595 w 21595"/>
                <a:gd name="T12" fmla="*/ 21483 h 214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483" fill="none" extrusionOk="0">
                  <a:moveTo>
                    <a:pt x="2248" y="0"/>
                  </a:moveTo>
                  <a:cubicBezTo>
                    <a:pt x="13076" y="1133"/>
                    <a:pt x="21367" y="10147"/>
                    <a:pt x="21595" y="21031"/>
                  </a:cubicBezTo>
                </a:path>
                <a:path w="21595" h="21483" stroke="0" extrusionOk="0">
                  <a:moveTo>
                    <a:pt x="2248" y="0"/>
                  </a:moveTo>
                  <a:cubicBezTo>
                    <a:pt x="13076" y="1133"/>
                    <a:pt x="21367" y="10147"/>
                    <a:pt x="21595" y="21031"/>
                  </a:cubicBezTo>
                  <a:lnTo>
                    <a:pt x="0" y="21483"/>
                  </a:lnTo>
                  <a:lnTo>
                    <a:pt x="2248" y="0"/>
                  </a:lnTo>
                  <a:close/>
                </a:path>
              </a:pathLst>
            </a:custGeom>
            <a:noFill/>
            <a:ln w="1270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6629400" y="4114800"/>
              <a:ext cx="304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412" name="Text Box 65"/>
          <p:cNvSpPr txBox="1">
            <a:spLocks noChangeArrowheads="1"/>
          </p:cNvSpPr>
          <p:nvPr/>
        </p:nvSpPr>
        <p:spPr bwMode="auto">
          <a:xfrm>
            <a:off x="6019800" y="5337175"/>
            <a:ext cx="27241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Ritchie and Thompson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95F9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UNIX Time-Sharing System, 1974</a:t>
            </a:r>
          </a:p>
        </p:txBody>
      </p:sp>
    </p:spTree>
    <p:extLst>
      <p:ext uri="{BB962C8B-B14F-4D97-AF65-F5344CB8AC3E}">
        <p14:creationId xmlns:p14="http://schemas.microsoft.com/office/powerpoint/2010/main" val="372690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Editing Ritchie/Thompson </a:t>
            </a:r>
          </a:p>
        </p:txBody>
      </p:sp>
      <p:grpSp>
        <p:nvGrpSpPr>
          <p:cNvPr id="18434" name="Group 18"/>
          <p:cNvGrpSpPr>
            <a:grpSpLocks/>
          </p:cNvGrpSpPr>
          <p:nvPr/>
        </p:nvGrpSpPr>
        <p:grpSpPr bwMode="auto">
          <a:xfrm>
            <a:off x="6172200" y="2133600"/>
            <a:ext cx="2051050" cy="2794000"/>
            <a:chOff x="5035550" y="1758950"/>
            <a:chExt cx="3346450" cy="4559300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6711950" y="4730750"/>
              <a:ext cx="16637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3367"/>
                </a:solidFill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6711950" y="5873750"/>
              <a:ext cx="16637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3367"/>
                </a:solidFill>
              </a:endParaRPr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8382000" y="49530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6705600" y="49530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6026150" y="2901950"/>
              <a:ext cx="2120900" cy="1206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3367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6689725" y="2346325"/>
              <a:ext cx="1391407" cy="503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3367"/>
                  </a:solidFill>
                </a:rPr>
                <a:t>Memory</a:t>
              </a: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7086600" y="28956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6080124" y="3108324"/>
              <a:ext cx="1085054" cy="85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3367"/>
                  </a:solidFill>
                </a:rPr>
                <a:t>File</a:t>
              </a:r>
            </a:p>
            <a:p>
              <a:r>
                <a:rPr lang="en-US" sz="1400">
                  <a:solidFill>
                    <a:srgbClr val="003367"/>
                  </a:solidFill>
                </a:rPr>
                <a:t>cache</a:t>
              </a: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5035550" y="1758950"/>
              <a:ext cx="901700" cy="901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3367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5089524" y="1889126"/>
              <a:ext cx="905693" cy="503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3367"/>
                  </a:solidFill>
                </a:rPr>
                <a:t>Proc</a:t>
              </a:r>
            </a:p>
          </p:txBody>
        </p:sp>
        <p:sp>
          <p:nvSpPr>
            <p:cNvPr id="18446" name="Arc 14"/>
            <p:cNvSpPr>
              <a:spLocks/>
            </p:cNvSpPr>
            <p:nvPr/>
          </p:nvSpPr>
          <p:spPr bwMode="auto">
            <a:xfrm>
              <a:off x="5943600" y="2290763"/>
              <a:ext cx="533400" cy="606425"/>
            </a:xfrm>
            <a:custGeom>
              <a:avLst/>
              <a:gdLst>
                <a:gd name="T0" fmla="*/ 2147483647 w 21595"/>
                <a:gd name="T1" fmla="*/ 0 h 21483"/>
                <a:gd name="T2" fmla="*/ 2147483647 w 21595"/>
                <a:gd name="T3" fmla="*/ 2147483647 h 21483"/>
                <a:gd name="T4" fmla="*/ 0 w 21595"/>
                <a:gd name="T5" fmla="*/ 2147483647 h 21483"/>
                <a:gd name="T6" fmla="*/ 0 60000 65536"/>
                <a:gd name="T7" fmla="*/ 0 60000 65536"/>
                <a:gd name="T8" fmla="*/ 0 60000 65536"/>
                <a:gd name="T9" fmla="*/ 0 w 21595"/>
                <a:gd name="T10" fmla="*/ 0 h 21483"/>
                <a:gd name="T11" fmla="*/ 21595 w 21595"/>
                <a:gd name="T12" fmla="*/ 21483 h 214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5" h="21483" fill="none" extrusionOk="0">
                  <a:moveTo>
                    <a:pt x="2248" y="0"/>
                  </a:moveTo>
                  <a:cubicBezTo>
                    <a:pt x="13076" y="1133"/>
                    <a:pt x="21367" y="10147"/>
                    <a:pt x="21595" y="21031"/>
                  </a:cubicBezTo>
                </a:path>
                <a:path w="21595" h="21483" stroke="0" extrusionOk="0">
                  <a:moveTo>
                    <a:pt x="2248" y="0"/>
                  </a:moveTo>
                  <a:cubicBezTo>
                    <a:pt x="13076" y="1133"/>
                    <a:pt x="21367" y="10147"/>
                    <a:pt x="21595" y="21031"/>
                  </a:cubicBezTo>
                  <a:lnTo>
                    <a:pt x="0" y="21483"/>
                  </a:lnTo>
                  <a:lnTo>
                    <a:pt x="2248" y="0"/>
                  </a:lnTo>
                  <a:close/>
                </a:path>
              </a:pathLst>
            </a:custGeom>
            <a:noFill/>
            <a:ln w="1270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6629400" y="4114800"/>
              <a:ext cx="304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18435" name="TextBox 17"/>
          <p:cNvSpPr txBox="1">
            <a:spLocks noChangeArrowheads="1"/>
          </p:cNvSpPr>
          <p:nvPr/>
        </p:nvSpPr>
        <p:spPr bwMode="auto">
          <a:xfrm>
            <a:off x="381000" y="1600200"/>
            <a:ext cx="5791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37305A"/>
                </a:solidFill>
              </a:rPr>
              <a:t>The system maintains a buffer cache (block cache, file cache) to reduce the number of I/O operations. </a:t>
            </a:r>
          </a:p>
          <a:p>
            <a:endParaRPr lang="en-US" sz="1800">
              <a:solidFill>
                <a:srgbClr val="37305A"/>
              </a:solidFill>
            </a:endParaRPr>
          </a:p>
          <a:p>
            <a:r>
              <a:rPr lang="en-US" sz="1800">
                <a:solidFill>
                  <a:srgbClr val="37305A"/>
                </a:solidFill>
              </a:rPr>
              <a:t>Suppose a process makes a system call to access a </a:t>
            </a:r>
            <a:r>
              <a:rPr lang="en-US" sz="1800" b="1">
                <a:solidFill>
                  <a:srgbClr val="37305A"/>
                </a:solidFill>
              </a:rPr>
              <a:t>single byte </a:t>
            </a:r>
            <a:r>
              <a:rPr lang="en-US" sz="1800">
                <a:solidFill>
                  <a:srgbClr val="37305A"/>
                </a:solidFill>
              </a:rPr>
              <a:t>of a file.  UNIX determines the affected disk block, and finds the block if it is resident in the cache.  If it is not resident, UNIX allocates a cache buffer and reads the block into the buffer from the disk.</a:t>
            </a:r>
          </a:p>
          <a:p>
            <a:endParaRPr lang="en-US" sz="1800">
              <a:solidFill>
                <a:srgbClr val="37305A"/>
              </a:solidFill>
            </a:endParaRPr>
          </a:p>
          <a:p>
            <a:r>
              <a:rPr lang="en-US" sz="1800">
                <a:solidFill>
                  <a:srgbClr val="37305A"/>
                </a:solidFill>
              </a:rPr>
              <a:t>Then, if the op is a </a:t>
            </a:r>
            <a:r>
              <a:rPr lang="en-US" sz="1800" b="1">
                <a:solidFill>
                  <a:srgbClr val="37305A"/>
                </a:solidFill>
              </a:rPr>
              <a:t>write</a:t>
            </a:r>
            <a:r>
              <a:rPr lang="en-US" sz="1800">
                <a:solidFill>
                  <a:srgbClr val="37305A"/>
                </a:solidFill>
              </a:rPr>
              <a:t>,  it replaces the affected byte in the buffer.  A buffer with modified data is marked </a:t>
            </a:r>
            <a:r>
              <a:rPr lang="en-US" sz="1800" b="1">
                <a:solidFill>
                  <a:srgbClr val="37305A"/>
                </a:solidFill>
              </a:rPr>
              <a:t>dirty</a:t>
            </a:r>
            <a:r>
              <a:rPr lang="en-US" sz="1800">
                <a:solidFill>
                  <a:srgbClr val="37305A"/>
                </a:solidFill>
              </a:rPr>
              <a:t>: an entry is made in a list of blocks to be written.  The </a:t>
            </a:r>
            <a:r>
              <a:rPr lang="en-US" sz="1800" b="1">
                <a:solidFill>
                  <a:srgbClr val="37305A"/>
                </a:solidFill>
              </a:rPr>
              <a:t>write</a:t>
            </a:r>
            <a:r>
              <a:rPr lang="en-US" sz="1800">
                <a:solidFill>
                  <a:srgbClr val="37305A"/>
                </a:solidFill>
              </a:rPr>
              <a:t> call may then return.  The actual write may not be completed until a later time. </a:t>
            </a:r>
          </a:p>
          <a:p>
            <a:endParaRPr lang="en-US" sz="1800">
              <a:solidFill>
                <a:srgbClr val="37305A"/>
              </a:solidFill>
            </a:endParaRPr>
          </a:p>
          <a:p>
            <a:r>
              <a:rPr lang="en-US" sz="1800">
                <a:solidFill>
                  <a:srgbClr val="37305A"/>
                </a:solidFill>
              </a:rPr>
              <a:t>If the op is a </a:t>
            </a:r>
            <a:r>
              <a:rPr lang="en-US" sz="1800" b="1">
                <a:solidFill>
                  <a:srgbClr val="37305A"/>
                </a:solidFill>
              </a:rPr>
              <a:t>read</a:t>
            </a:r>
            <a:r>
              <a:rPr lang="en-US" sz="1800">
                <a:solidFill>
                  <a:srgbClr val="37305A"/>
                </a:solidFill>
              </a:rPr>
              <a:t>, it picks the requested byte out of the buffer and returns it, leaving the block in the cache.</a:t>
            </a:r>
          </a:p>
        </p:txBody>
      </p:sp>
    </p:spTree>
    <p:extLst>
      <p:ext uri="{BB962C8B-B14F-4D97-AF65-F5344CB8AC3E}">
        <p14:creationId xmlns:p14="http://schemas.microsoft.com/office/powerpoint/2010/main" val="35557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Concept (Read)</a:t>
            </a:r>
          </a:p>
        </p:txBody>
      </p:sp>
      <p:pic>
        <p:nvPicPr>
          <p:cNvPr id="4" name="Content Placeholder 3" descr="cach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9667" r="-19667"/>
          <a:stretch>
            <a:fillRect/>
          </a:stretch>
        </p:blipFill>
        <p:spPr>
          <a:xfrm>
            <a:off x="-211695" y="1232334"/>
            <a:ext cx="9649003" cy="5306580"/>
          </a:xfr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52" y="5791200"/>
            <a:ext cx="74274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4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Concept (Write)</a:t>
            </a:r>
          </a:p>
        </p:txBody>
      </p:sp>
      <p:pic>
        <p:nvPicPr>
          <p:cNvPr id="4" name="Content Placeholder 3" descr="cacheWrit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583" b="-7583"/>
          <a:stretch>
            <a:fillRect/>
          </a:stretch>
        </p:blipFill>
        <p:spPr>
          <a:xfrm>
            <a:off x="-391215" y="817364"/>
            <a:ext cx="9996464" cy="5497670"/>
          </a:xfrm>
        </p:spPr>
      </p:pic>
      <p:sp>
        <p:nvSpPr>
          <p:cNvPr id="5" name="TextBox 4"/>
          <p:cNvSpPr txBox="1"/>
          <p:nvPr/>
        </p:nvSpPr>
        <p:spPr>
          <a:xfrm>
            <a:off x="641252" y="4376042"/>
            <a:ext cx="46591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Write through: changes sent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immediately to next level of storage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Write back: changes stored in cache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until cache block is replaced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52" y="5791200"/>
            <a:ext cx="74274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9862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7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138919</TotalTime>
  <Words>1278</Words>
  <Application>Microsoft Macintosh PowerPoint</Application>
  <PresentationFormat>On-screen Show (4:3)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Arial</vt:lpstr>
      <vt:lpstr>Calibri</vt:lpstr>
      <vt:lpstr>Gill Sans MT</vt:lpstr>
      <vt:lpstr>Lucida Sans Unicode</vt:lpstr>
      <vt:lpstr>Times New Roman</vt:lpstr>
      <vt:lpstr>Wingdings</vt:lpstr>
      <vt:lpstr>Wingdings 2</vt:lpstr>
      <vt:lpstr>Default Design</vt:lpstr>
      <vt:lpstr>1_Default Design</vt:lpstr>
      <vt:lpstr>4_Default Design</vt:lpstr>
      <vt:lpstr>8_Default Design</vt:lpstr>
      <vt:lpstr>12_Default Design</vt:lpstr>
      <vt:lpstr>Office Theme</vt:lpstr>
      <vt:lpstr>5_Default Design</vt:lpstr>
      <vt:lpstr>17_Default Design</vt:lpstr>
      <vt:lpstr>6_Default Design</vt:lpstr>
      <vt:lpstr>2_Default Design</vt:lpstr>
      <vt:lpstr>3_Default Design</vt:lpstr>
      <vt:lpstr>PowerPoint Presentation</vt:lpstr>
      <vt:lpstr>Storage software stack</vt:lpstr>
      <vt:lpstr>Anatomy of a read</vt:lpstr>
      <vt:lpstr>I/O caching</vt:lpstr>
      <vt:lpstr>Storage stack (rough idea) </vt:lpstr>
      <vt:lpstr>The Buffer Cache</vt:lpstr>
      <vt:lpstr>Editing Ritchie/Thompson </vt:lpstr>
      <vt:lpstr>Cache Concept (Read)</vt:lpstr>
      <vt:lpstr>Cache Concept (Write)</vt:lpstr>
      <vt:lpstr>Prefetching for high read throughput</vt:lpstr>
      <vt:lpstr>Writes in the FS buffer cache</vt:lpstr>
      <vt:lpstr>What about failures?</vt:lpstr>
      <vt:lpstr>Metadata updates and recovery</vt:lpstr>
      <vt:lpstr>Safety of metadata</vt:lpstr>
      <vt:lpstr>Atomic updates: the recovery problem</vt:lpstr>
      <vt:lpstr>Metadata write ordering</vt:lpstr>
      <vt:lpstr>Atomic commit: techniques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5534</cp:revision>
  <cp:lastPrinted>2019-12-13T15:45:23Z</cp:lastPrinted>
  <dcterms:created xsi:type="dcterms:W3CDTF">2011-04-11T18:52:21Z</dcterms:created>
  <dcterms:modified xsi:type="dcterms:W3CDTF">2020-11-03T23:34:43Z</dcterms:modified>
  <cp:category/>
</cp:coreProperties>
</file>