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4" r:id="rId9"/>
    <p:sldId id="263" r:id="rId10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4120A9-4D39-4A53-831A-9A1829822FAA}" v="8" dt="2020-11-06T15:50:21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81E0-3EDA-4E2B-BBA7-8EFD8F877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95924-3B3B-47F1-9502-19F8B99FA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8BD5B-4592-4DF8-BEE4-7E652DAE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3D41-E236-42A7-A8AD-3D3321E05D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C89D-FC07-463D-8EF5-62735C43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71E7B-DAD6-4B85-87A4-0E2B74D1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849A-E54D-4956-8C01-A6AFD477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5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B6E4-7A8E-455C-8A0F-E61DA86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7B929-DF2E-4267-ACE0-B38931EF1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801C4-3F4C-4322-8A4B-7E95F586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3D41-E236-42A7-A8AD-3D3321E05D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5A8E-AA49-4168-9C25-C8548550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E193-83B0-4472-9D43-88A46CCF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849A-E54D-4956-8C01-A6AFD477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BCCE1-758A-4693-80A3-05BBBADD0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4876D-F572-4106-AEF4-801D84AC5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2ED40-4917-440D-BE8B-DEF23E08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3D41-E236-42A7-A8AD-3D3321E05D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A18C9-4456-4152-9AB4-DD7D695D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E1E5B-4957-4E47-B1C1-F4373C92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849A-E54D-4956-8C01-A6AFD477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5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F52A-A755-4390-A5DF-10346637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0E40-8D8B-45AB-9B27-EA9D4FC73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3811B-7D95-44E5-B90A-D92E06AF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3D41-E236-42A7-A8AD-3D3321E05D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CD640-0133-4B4B-9F33-2921B48E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5E920-65E1-4E09-95F9-15DE4AA6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849A-E54D-4956-8C01-A6AFD477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BFFF-4D22-466F-B4E0-6E3AE0AB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21C1-C9A4-427B-81E0-52940AA35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F97B4-D40D-4460-80F7-4509606B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3D41-E236-42A7-A8AD-3D3321E05D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A4BEA-B80A-4C72-9921-EDAD023D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5A14-EB15-40F2-9B0D-B3CBA958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849A-E54D-4956-8C01-A6AFD477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5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694C-87C4-4AEB-9DD8-015A30C6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FFC3-E3EC-4551-947E-90F952EF7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D9AD1-BF18-4E4A-A7EA-3162E0AC8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03F56-1E48-4947-8BBB-0443D787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3D41-E236-42A7-A8AD-3D3321E05D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C5045-3243-4933-A496-B1947EC6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B8ACE-337E-4E0F-90F6-F063B91F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849A-E54D-4956-8C01-A6AFD477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7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FFCA-E10D-4364-9604-4695EB09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40A25-B010-47F0-A139-A33371A4B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76D5E-29EB-490B-B9DF-2BCE5A877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4EE3D-8EEA-4FC1-BCF7-CF3485EC6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D8E2-C89E-4663-BF5B-B5F17FA70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A9409-BF58-4827-8FAD-B8A94CF8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3D41-E236-42A7-A8AD-3D3321E05D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7944F-E3DD-4C76-8148-06258070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87F40-DB51-4268-89F6-16295677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849A-E54D-4956-8C01-A6AFD477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1BE0-73EB-4C9E-B36F-49215D15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4557C-3DCC-4A6B-A222-4089CAFA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3D41-E236-42A7-A8AD-3D3321E05D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61DF1-6CFF-4456-B49A-C7DBD226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CB159-4A99-4BE6-925E-E0FCEF67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849A-E54D-4956-8C01-A6AFD477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2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63A64-F058-4867-B26F-E453A8D6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3D41-E236-42A7-A8AD-3D3321E05D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6D0A8-52FA-496F-9DC5-21E381F0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2A0BC-C499-4725-9C8E-80B2709E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849A-E54D-4956-8C01-A6AFD477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6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B4D6-3AD0-49B6-9297-BE10CDFA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4F17-8FA3-4652-B3FD-5C3574F4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F5118-E52C-4D56-97C6-91114A831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0129A-0F54-4003-8422-62C493A2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3D41-E236-42A7-A8AD-3D3321E05D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6B828-F9E6-4888-B332-D30960AB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6616C-BB9F-42BC-847A-AA6F7D41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849A-E54D-4956-8C01-A6AFD477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4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2645-D28B-4FEF-A62F-14E16296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05BA8-82B1-44C4-8843-ED596C7F6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3F135-7C9E-47A8-ADE3-D5AD3FBB2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873E5-BDCD-40ED-A876-EF4C9FD6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3D41-E236-42A7-A8AD-3D3321E05D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AA60C-AA09-4A25-AE40-DC680236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E7A57-C14E-4401-B241-E89CFAC4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849A-E54D-4956-8C01-A6AFD477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3D42A-9293-40C7-960C-40283FA1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CF1D5-B6C9-4884-8EB4-FDF990B4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FE76-1D2D-4620-88C8-7E95F2E45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3D41-E236-42A7-A8AD-3D3321E05D7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87FC-B55D-401B-8E82-D2B958963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0194E-A7E2-4CF9-9CCC-177188CE3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849A-E54D-4956-8C01-A6AFD4770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F7D5-7CAF-48E7-B37E-C382D8FAA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Ext2 Filesystem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1724B-EFB1-49FD-ABB8-D0527BD14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Hewner</a:t>
            </a:r>
          </a:p>
          <a:p>
            <a:r>
              <a:rPr lang="en-US" dirty="0"/>
              <a:t>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67618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1283-995A-491C-927A-6C5BC094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F53E-8F70-4ED7-894E-0ED4317F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is organized into blocks</a:t>
            </a:r>
          </a:p>
          <a:p>
            <a:r>
              <a:rPr lang="en-US" dirty="0"/>
              <a:t>All references to other parts of the disk are specified in block numbers</a:t>
            </a:r>
          </a:p>
          <a:p>
            <a:r>
              <a:rPr lang="en-US" dirty="0"/>
              <a:t>We store both data and metadata in blocks (so its usual to say that </a:t>
            </a:r>
            <a:r>
              <a:rPr lang="en-US" dirty="0" err="1"/>
              <a:t>blockgroup</a:t>
            </a:r>
            <a:r>
              <a:rPr lang="en-US" dirty="0"/>
              <a:t> X’s block bitmap is blocks x-y)</a:t>
            </a:r>
          </a:p>
          <a:p>
            <a:r>
              <a:rPr lang="en-US" dirty="0"/>
              <a:t>Data can only be allocated to files in block granularity – meaning internal fragmentation</a:t>
            </a:r>
          </a:p>
          <a:p>
            <a:r>
              <a:rPr lang="en-US" dirty="0"/>
              <a:t>Block size is variable, set in the superblock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7441-87D3-4ADB-8D63-B6F5D9B3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Groups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E5236BE-F34D-4215-8D1B-699BCC48D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62" y="1856942"/>
            <a:ext cx="8515298" cy="3517188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1F37D9D-92A8-4D89-8A3D-5CA116C88282}"/>
              </a:ext>
            </a:extLst>
          </p:cNvPr>
          <p:cNvSpPr/>
          <p:nvPr/>
        </p:nvSpPr>
        <p:spPr>
          <a:xfrm rot="16200000">
            <a:off x="2138021" y="4362880"/>
            <a:ext cx="440461" cy="20224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32823-3317-49E0-BA96-A012E9BD2DFE}"/>
              </a:ext>
            </a:extLst>
          </p:cNvPr>
          <p:cNvSpPr txBox="1"/>
          <p:nvPr/>
        </p:nvSpPr>
        <p:spPr>
          <a:xfrm>
            <a:off x="1070622" y="5719119"/>
            <a:ext cx="257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Filsystem</a:t>
            </a:r>
            <a:r>
              <a:rPr lang="en-US" dirty="0"/>
              <a:t>-Wide Metadata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88A3661-8E3E-4C0F-8392-48A1FEA6C44F}"/>
              </a:ext>
            </a:extLst>
          </p:cNvPr>
          <p:cNvSpPr/>
          <p:nvPr/>
        </p:nvSpPr>
        <p:spPr>
          <a:xfrm rot="16200000">
            <a:off x="4499530" y="4090381"/>
            <a:ext cx="440461" cy="25752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5F2C8-B3F6-4DA9-9893-6F843422327B}"/>
              </a:ext>
            </a:extLst>
          </p:cNvPr>
          <p:cNvSpPr txBox="1"/>
          <p:nvPr/>
        </p:nvSpPr>
        <p:spPr>
          <a:xfrm>
            <a:off x="3733685" y="5719119"/>
            <a:ext cx="252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Group-Specific Metadata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A27E264-8BE2-4627-97BF-950D3E248F21}"/>
              </a:ext>
            </a:extLst>
          </p:cNvPr>
          <p:cNvSpPr/>
          <p:nvPr/>
        </p:nvSpPr>
        <p:spPr>
          <a:xfrm rot="16200000">
            <a:off x="7297938" y="3961240"/>
            <a:ext cx="440461" cy="28257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0B5CA-24D8-4F77-B032-2C5F566F2F72}"/>
              </a:ext>
            </a:extLst>
          </p:cNvPr>
          <p:cNvSpPr txBox="1"/>
          <p:nvPr/>
        </p:nvSpPr>
        <p:spPr>
          <a:xfrm>
            <a:off x="6941183" y="5719119"/>
            <a:ext cx="11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Blocks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694BCB-6A38-4AA6-B35D-6990ED89F3A1}"/>
              </a:ext>
            </a:extLst>
          </p:cNvPr>
          <p:cNvSpPr txBox="1"/>
          <p:nvPr/>
        </p:nvSpPr>
        <p:spPr>
          <a:xfrm>
            <a:off x="9156526" y="676405"/>
            <a:ext cx="27933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might think of them as little self-sufficient “neighborhoods” on the disk.  So rather than keep track of every </a:t>
            </a:r>
            <a:r>
              <a:rPr lang="en-US" dirty="0" err="1"/>
              <a:t>inode</a:t>
            </a:r>
            <a:r>
              <a:rPr lang="en-US" dirty="0"/>
              <a:t> in the system at the beginning say, block group 0 keeps track of one group of </a:t>
            </a:r>
            <a:r>
              <a:rPr lang="en-US" dirty="0" err="1"/>
              <a:t>inodes</a:t>
            </a:r>
            <a:r>
              <a:rPr lang="en-US" dirty="0"/>
              <a:t> and data blocks.</a:t>
            </a:r>
          </a:p>
          <a:p>
            <a:endParaRPr lang="en-US" dirty="0"/>
          </a:p>
          <a:p>
            <a:r>
              <a:rPr lang="en-US" dirty="0"/>
              <a:t>We try for good block group locality – e.g. hopefully block group 0’s </a:t>
            </a:r>
            <a:r>
              <a:rPr lang="en-US" dirty="0" err="1"/>
              <a:t>inodes</a:t>
            </a:r>
            <a:r>
              <a:rPr lang="en-US" dirty="0"/>
              <a:t> refer to data blocks that are also in block group 0.  It’s not necessarily the case though – if block group 0 fills up I might have to go to other groups to let a file expand.</a:t>
            </a:r>
          </a:p>
        </p:txBody>
      </p:sp>
    </p:spTree>
    <p:extLst>
      <p:ext uri="{BB962C8B-B14F-4D97-AF65-F5344CB8AC3E}">
        <p14:creationId xmlns:p14="http://schemas.microsoft.com/office/powerpoint/2010/main" val="297188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4A4E-5BDB-4BA8-9FF2-87D5F8E0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680F-6F35-4692-8DEF-AC5434064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3929"/>
            <a:ext cx="10515600" cy="3083034"/>
          </a:xfrm>
        </p:spPr>
        <p:txBody>
          <a:bodyPr/>
          <a:lstStyle/>
          <a:p>
            <a:r>
              <a:rPr lang="en-US" dirty="0"/>
              <a:t>Stores a fixed-size chunk of global information about this disk – but this duplicated in many block groups (making our neighborhoods more self-sufficient)</a:t>
            </a:r>
          </a:p>
          <a:p>
            <a:r>
              <a:rPr lang="en-US" dirty="0"/>
              <a:t>A lot of fixed-at-format-time stuff like number of block groups, block size etc.</a:t>
            </a:r>
          </a:p>
          <a:p>
            <a:r>
              <a:rPr lang="en-US" dirty="0"/>
              <a:t>Number of free blocks and </a:t>
            </a:r>
            <a:r>
              <a:rPr lang="en-US" dirty="0" err="1"/>
              <a:t>inodes</a:t>
            </a:r>
            <a:r>
              <a:rPr lang="en-US" dirty="0"/>
              <a:t> on this disk which must be locked to be updated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0B4D6AF-F767-4000-AB91-71E2D268B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" t="64432" r="5662" b="6261"/>
          <a:stretch/>
        </p:blipFill>
        <p:spPr>
          <a:xfrm>
            <a:off x="838200" y="1690688"/>
            <a:ext cx="7780713" cy="1030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A01513-A6DC-419F-A5D0-B4BAA9DFB762}"/>
              </a:ext>
            </a:extLst>
          </p:cNvPr>
          <p:cNvSpPr/>
          <p:nvPr/>
        </p:nvSpPr>
        <p:spPr>
          <a:xfrm>
            <a:off x="838200" y="1690688"/>
            <a:ext cx="1007225" cy="103077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0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4A4E-5BDB-4BA8-9FF2-87D5F8E0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680F-6F35-4692-8DEF-AC5434064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3929"/>
            <a:ext cx="10515600" cy="3083034"/>
          </a:xfrm>
        </p:spPr>
        <p:txBody>
          <a:bodyPr/>
          <a:lstStyle/>
          <a:p>
            <a:r>
              <a:rPr lang="en-US" dirty="0"/>
              <a:t>Tracks the position of all the block groups on the disk</a:t>
            </a:r>
          </a:p>
          <a:p>
            <a:r>
              <a:rPr lang="en-US" dirty="0"/>
              <a:t>With this data, you can computer witch block on disk contains any </a:t>
            </a:r>
            <a:r>
              <a:rPr lang="en-US" dirty="0" err="1"/>
              <a:t>inode</a:t>
            </a:r>
            <a:r>
              <a:rPr lang="en-US" dirty="0"/>
              <a:t> or data block.  First you figure out which block group it belongs to – then you find that block group here and see where it’s </a:t>
            </a:r>
            <a:r>
              <a:rPr lang="en-US" dirty="0" err="1"/>
              <a:t>inode</a:t>
            </a:r>
            <a:r>
              <a:rPr lang="en-US" dirty="0"/>
              <a:t> table or data blocks live (note ext2 assignment doers – these block numbers are absolute)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0B4D6AF-F767-4000-AB91-71E2D268B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" t="64432" r="5662" b="6261"/>
          <a:stretch/>
        </p:blipFill>
        <p:spPr>
          <a:xfrm>
            <a:off x="838200" y="1690688"/>
            <a:ext cx="7780713" cy="1030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A01513-A6DC-419F-A5D0-B4BAA9DFB762}"/>
              </a:ext>
            </a:extLst>
          </p:cNvPr>
          <p:cNvSpPr/>
          <p:nvPr/>
        </p:nvSpPr>
        <p:spPr>
          <a:xfrm>
            <a:off x="1652392" y="1690687"/>
            <a:ext cx="1429011" cy="103077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2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4A4E-5BDB-4BA8-9FF2-87D5F8E0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Bitmap/</a:t>
            </a:r>
            <a:r>
              <a:rPr lang="en-US" dirty="0" err="1"/>
              <a:t>Inode</a:t>
            </a:r>
            <a:r>
              <a:rPr lang="en-US" dirty="0"/>
              <a:t> Bitmap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680F-6F35-4692-8DEF-AC5434064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3929"/>
            <a:ext cx="10515600" cy="3083034"/>
          </a:xfrm>
        </p:spPr>
        <p:txBody>
          <a:bodyPr/>
          <a:lstStyle/>
          <a:p>
            <a:r>
              <a:rPr lang="en-US" dirty="0"/>
              <a:t>A bitmap is just a big array of 0s and 1s…determining the true/false state of some big other thing</a:t>
            </a:r>
          </a:p>
          <a:p>
            <a:r>
              <a:rPr lang="en-US" dirty="0"/>
              <a:t>In this case, its determining which </a:t>
            </a:r>
            <a:r>
              <a:rPr lang="en-US" dirty="0" err="1"/>
              <a:t>inodes</a:t>
            </a:r>
            <a:r>
              <a:rPr lang="en-US" dirty="0"/>
              <a:t> are used/unused and which data blocks are used/unused.  So for each </a:t>
            </a:r>
            <a:r>
              <a:rPr lang="en-US" dirty="0" err="1"/>
              <a:t>inode</a:t>
            </a:r>
            <a:r>
              <a:rPr lang="en-US" dirty="0"/>
              <a:t> in the group’s </a:t>
            </a:r>
            <a:r>
              <a:rPr lang="en-US" dirty="0" err="1"/>
              <a:t>inode</a:t>
            </a:r>
            <a:r>
              <a:rPr lang="en-US" dirty="0"/>
              <a:t> table, there’s a bit here.  For each data block in the groups data blocks, there’s a bit here.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0B4D6AF-F767-4000-AB91-71E2D268B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" t="64432" r="5662" b="6261"/>
          <a:stretch/>
        </p:blipFill>
        <p:spPr>
          <a:xfrm>
            <a:off x="838200" y="1690688"/>
            <a:ext cx="7780713" cy="1030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A01513-A6DC-419F-A5D0-B4BAA9DFB762}"/>
              </a:ext>
            </a:extLst>
          </p:cNvPr>
          <p:cNvSpPr/>
          <p:nvPr/>
        </p:nvSpPr>
        <p:spPr>
          <a:xfrm>
            <a:off x="2879943" y="1690687"/>
            <a:ext cx="2017734" cy="103077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0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4B5B-3050-401A-8A8F-BCA9CE14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table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991DFD2-C6F4-4E08-BA4B-6C44EC8E9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814" y="2600325"/>
            <a:ext cx="4095750" cy="4257675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8EF9104-2848-4745-A3E2-4F62A576B8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" t="64432" r="5662" b="6261"/>
          <a:stretch/>
        </p:blipFill>
        <p:spPr>
          <a:xfrm>
            <a:off x="838200" y="1690688"/>
            <a:ext cx="7780713" cy="10307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A3509E-5E37-4A93-BACF-3C3E4A17CE10}"/>
              </a:ext>
            </a:extLst>
          </p:cNvPr>
          <p:cNvSpPr/>
          <p:nvPr/>
        </p:nvSpPr>
        <p:spPr>
          <a:xfrm>
            <a:off x="4728556" y="1694007"/>
            <a:ext cx="1008365" cy="103077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251397-8920-4BF3-8322-17DCE1AA65E0}"/>
              </a:ext>
            </a:extLst>
          </p:cNvPr>
          <p:cNvSpPr txBox="1"/>
          <p:nvPr/>
        </p:nvSpPr>
        <p:spPr>
          <a:xfrm>
            <a:off x="838200" y="3125585"/>
            <a:ext cx="60447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what you expect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contain the file name – that’s actually stored in the directory (and you can have multiple file names that refer to the same </a:t>
            </a:r>
            <a:r>
              <a:rPr lang="en-US" dirty="0" err="1"/>
              <a:t>inode</a:t>
            </a:r>
            <a:r>
              <a:rPr lang="en-US" dirty="0"/>
              <a:t> if you want)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 entries for data 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12 are direct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is indirect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14</a:t>
            </a:r>
            <a:r>
              <a:rPr lang="en-US" baseline="30000" dirty="0"/>
              <a:t>th</a:t>
            </a:r>
            <a:r>
              <a:rPr lang="en-US" dirty="0"/>
              <a:t> is double indirect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15</a:t>
            </a:r>
            <a:r>
              <a:rPr lang="en-US" baseline="30000" dirty="0"/>
              <a:t>th</a:t>
            </a:r>
            <a:r>
              <a:rPr lang="en-US" dirty="0"/>
              <a:t> is triple indirect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block ids stored here are absolute.  Usually an attempt would be made to allocate them in the same block group.  But maybe not.</a:t>
            </a:r>
          </a:p>
        </p:txBody>
      </p:sp>
    </p:spTree>
    <p:extLst>
      <p:ext uri="{BB962C8B-B14F-4D97-AF65-F5344CB8AC3E}">
        <p14:creationId xmlns:p14="http://schemas.microsoft.com/office/powerpoint/2010/main" val="82377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4B5B-3050-401A-8A8F-BCA9CE14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blocks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8EF9104-2848-4745-A3E2-4F62A576B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" t="64432" r="5662" b="6261"/>
          <a:stretch/>
        </p:blipFill>
        <p:spPr>
          <a:xfrm>
            <a:off x="838200" y="1690688"/>
            <a:ext cx="7780713" cy="10307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A3509E-5E37-4A93-BACF-3C3E4A17CE10}"/>
              </a:ext>
            </a:extLst>
          </p:cNvPr>
          <p:cNvSpPr/>
          <p:nvPr/>
        </p:nvSpPr>
        <p:spPr>
          <a:xfrm>
            <a:off x="5591817" y="1690687"/>
            <a:ext cx="3027096" cy="103077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CA1EF-9CDF-4031-B508-FF216AA41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3407"/>
            <a:ext cx="10515600" cy="3333555"/>
          </a:xfrm>
        </p:spPr>
        <p:txBody>
          <a:bodyPr/>
          <a:lstStyle/>
          <a:p>
            <a:r>
              <a:rPr lang="en-US" dirty="0"/>
              <a:t>Here’s where the actual file data in your system is stored</a:t>
            </a:r>
          </a:p>
          <a:p>
            <a:r>
              <a:rPr lang="en-US" dirty="0"/>
              <a:t>Note that these blocks contain no metadata.  So by looking in a block, you have no idea what file’s data is there (or maybe just unallocated, or maybe it an indirect block filled with block ids)</a:t>
            </a:r>
          </a:p>
        </p:txBody>
      </p:sp>
    </p:spTree>
    <p:extLst>
      <p:ext uri="{BB962C8B-B14F-4D97-AF65-F5344CB8AC3E}">
        <p14:creationId xmlns:p14="http://schemas.microsoft.com/office/powerpoint/2010/main" val="92498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B112-AF48-4DE8-B5AA-B663A05B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02787-DB99-411C-93C0-6420F9A99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76" y="1653627"/>
            <a:ext cx="5219602" cy="4597544"/>
          </a:xfrm>
        </p:spPr>
        <p:txBody>
          <a:bodyPr>
            <a:normAutofit/>
          </a:bodyPr>
          <a:lstStyle/>
          <a:p>
            <a:r>
              <a:rPr lang="en-US" dirty="0"/>
              <a:t>Really just a specially formatted file – a list of entries</a:t>
            </a:r>
          </a:p>
          <a:p>
            <a:r>
              <a:rPr lang="en-US" dirty="0"/>
              <a:t>First and most critical entry is the </a:t>
            </a:r>
            <a:r>
              <a:rPr lang="en-US" dirty="0" err="1"/>
              <a:t>inode</a:t>
            </a:r>
            <a:r>
              <a:rPr lang="en-US" dirty="0"/>
              <a:t> number</a:t>
            </a:r>
          </a:p>
          <a:p>
            <a:r>
              <a:rPr lang="en-US" dirty="0"/>
              <a:t>Is a linked list – includes a link called </a:t>
            </a:r>
            <a:r>
              <a:rPr lang="en-US" dirty="0" err="1"/>
              <a:t>rec_len</a:t>
            </a:r>
            <a:r>
              <a:rPr lang="en-US" dirty="0"/>
              <a:t> which is the amount to step forward to go to the next entry</a:t>
            </a:r>
          </a:p>
          <a:p>
            <a:r>
              <a:rPr lang="en-US" dirty="0"/>
              <a:t>Stores filename length and filename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C47DDE1-85ED-4B36-AF70-36EE78B99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50" y="1792389"/>
            <a:ext cx="4819650" cy="401955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BAABE68A-69DA-44B0-A3D8-D442E87CA049}"/>
              </a:ext>
            </a:extLst>
          </p:cNvPr>
          <p:cNvSpPr/>
          <p:nvPr/>
        </p:nvSpPr>
        <p:spPr>
          <a:xfrm rot="5400000">
            <a:off x="7135523" y="1255624"/>
            <a:ext cx="338010" cy="10735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B72E555-F2C7-4BF5-8FBA-16121BCCCF42}"/>
              </a:ext>
            </a:extLst>
          </p:cNvPr>
          <p:cNvSpPr/>
          <p:nvPr/>
        </p:nvSpPr>
        <p:spPr>
          <a:xfrm rot="5400000">
            <a:off x="8582474" y="911355"/>
            <a:ext cx="338010" cy="17620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03A4F-4052-4741-9336-C8A64756B9EB}"/>
              </a:ext>
            </a:extLst>
          </p:cNvPr>
          <p:cNvSpPr txBox="1"/>
          <p:nvPr/>
        </p:nvSpPr>
        <p:spPr>
          <a:xfrm>
            <a:off x="6737449" y="1168524"/>
            <a:ext cx="113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entry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3BCBD-FA07-46D7-A481-A729450EA4FE}"/>
              </a:ext>
            </a:extLst>
          </p:cNvPr>
          <p:cNvSpPr txBox="1"/>
          <p:nvPr/>
        </p:nvSpPr>
        <p:spPr>
          <a:xfrm>
            <a:off x="8044234" y="1168524"/>
            <a:ext cx="141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Entry</a:t>
            </a:r>
          </a:p>
        </p:txBody>
      </p:sp>
    </p:spTree>
    <p:extLst>
      <p:ext uri="{BB962C8B-B14F-4D97-AF65-F5344CB8AC3E}">
        <p14:creationId xmlns:p14="http://schemas.microsoft.com/office/powerpoint/2010/main" val="179533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581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 Light</vt:lpstr>
      <vt:lpstr>Calibri</vt:lpstr>
      <vt:lpstr>Arial</vt:lpstr>
      <vt:lpstr>Office Theme</vt:lpstr>
      <vt:lpstr>The Ext2 Filesystem</vt:lpstr>
      <vt:lpstr>Blocks</vt:lpstr>
      <vt:lpstr>Block Groups</vt:lpstr>
      <vt:lpstr>Superblock</vt:lpstr>
      <vt:lpstr>Group Descriptors</vt:lpstr>
      <vt:lpstr>Block Bitmap/Inode Bitmap</vt:lpstr>
      <vt:lpstr>Inode table</vt:lpstr>
      <vt:lpstr>Data blocks</vt:lpstr>
      <vt:lpstr>Directories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Hewner, Mike</cp:lastModifiedBy>
  <cp:revision>2</cp:revision>
  <dcterms:created xsi:type="dcterms:W3CDTF">2020-11-06T14:38:34Z</dcterms:created>
  <dcterms:modified xsi:type="dcterms:W3CDTF">2020-11-06T15:55:37Z</dcterms:modified>
</cp:coreProperties>
</file>