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11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12.xml" ContentType="application/vnd.openxmlformats-officedocument.theme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13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14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theme/theme15.xml" ContentType="application/vnd.openxmlformats-officedocument.theme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theme/theme16.xml" ContentType="application/vnd.openxmlformats-officedocument.theme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theme/theme17.xml" ContentType="application/vnd.openxmlformats-officedocument.theme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8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9.xml" ContentType="application/vnd.openxmlformats-officedocument.theme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3" r:id="rId2"/>
    <p:sldMasterId id="2147483676" r:id="rId3"/>
    <p:sldMasterId id="2147484222" r:id="rId4"/>
    <p:sldMasterId id="2147484224" r:id="rId5"/>
    <p:sldMasterId id="2147484402" r:id="rId6"/>
    <p:sldMasterId id="2147484494" r:id="rId7"/>
    <p:sldMasterId id="2147484496" r:id="rId8"/>
    <p:sldMasterId id="2147484497" r:id="rId9"/>
    <p:sldMasterId id="2147484585" r:id="rId10"/>
    <p:sldMasterId id="2147484587" r:id="rId11"/>
    <p:sldMasterId id="2147485190" r:id="rId12"/>
    <p:sldMasterId id="2147485205" r:id="rId13"/>
    <p:sldMasterId id="2147485877" r:id="rId14"/>
    <p:sldMasterId id="2147486263" r:id="rId15"/>
    <p:sldMasterId id="2147486275" r:id="rId16"/>
    <p:sldMasterId id="2147488105" r:id="rId17"/>
    <p:sldMasterId id="2147488111" r:id="rId18"/>
    <p:sldMasterId id="2147488114" r:id="rId19"/>
    <p:sldMasterId id="2147488119" r:id="rId20"/>
  </p:sldMasterIdLst>
  <p:notesMasterIdLst>
    <p:notesMasterId r:id="rId38"/>
  </p:notesMasterIdLst>
  <p:handoutMasterIdLst>
    <p:handoutMasterId r:id="rId39"/>
  </p:handoutMasterIdLst>
  <p:sldIdLst>
    <p:sldId id="837" r:id="rId21"/>
    <p:sldId id="1201" r:id="rId22"/>
    <p:sldId id="1313" r:id="rId23"/>
    <p:sldId id="1848" r:id="rId24"/>
    <p:sldId id="1274" r:id="rId25"/>
    <p:sldId id="1840" r:id="rId26"/>
    <p:sldId id="1843" r:id="rId27"/>
    <p:sldId id="1291" r:id="rId28"/>
    <p:sldId id="1849" r:id="rId29"/>
    <p:sldId id="1413" r:id="rId30"/>
    <p:sldId id="1850" r:id="rId31"/>
    <p:sldId id="1377" r:id="rId32"/>
    <p:sldId id="1031" r:id="rId33"/>
    <p:sldId id="1032" r:id="rId34"/>
    <p:sldId id="1417" r:id="rId35"/>
    <p:sldId id="1450" r:id="rId36"/>
    <p:sldId id="1847" r:id="rId37"/>
  </p:sldIdLst>
  <p:sldSz cx="9144000" cy="6858000" type="screen4x3"/>
  <p:notesSz cx="6858000" cy="9144000"/>
  <p:defaultTextStyle>
    <a:defPPr>
      <a:defRPr lang="en-US"/>
    </a:defPPr>
    <a:lvl1pPr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1363" indent="-28416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14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5986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5813" indent="-227013" algn="l" defTabSz="455613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000000"/>
    <a:srgbClr val="042474"/>
    <a:srgbClr val="998674"/>
    <a:srgbClr val="8300EC"/>
    <a:srgbClr val="C085D7"/>
    <a:srgbClr val="8B4785"/>
    <a:srgbClr val="774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3578"/>
    <p:restoredTop sz="95037"/>
  </p:normalViewPr>
  <p:slideViewPr>
    <p:cSldViewPr snapToObjects="1">
      <p:cViewPr>
        <p:scale>
          <a:sx n="125" d="100"/>
          <a:sy n="125" d="100"/>
        </p:scale>
        <p:origin x="688" y="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34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6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.xml"/><Relationship Id="rId34" Type="http://schemas.openxmlformats.org/officeDocument/2006/relationships/slide" Target="slides/slide14.xml"/><Relationship Id="rId42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9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4.xml"/><Relationship Id="rId32" Type="http://schemas.openxmlformats.org/officeDocument/2006/relationships/slide" Target="slides/slide12.xml"/><Relationship Id="rId37" Type="http://schemas.openxmlformats.org/officeDocument/2006/relationships/slide" Target="slides/slide17.xml"/><Relationship Id="rId40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3.xml"/><Relationship Id="rId28" Type="http://schemas.openxmlformats.org/officeDocument/2006/relationships/slide" Target="slides/slide8.xml"/><Relationship Id="rId36" Type="http://schemas.openxmlformats.org/officeDocument/2006/relationships/slide" Target="slides/slide1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2.xml"/><Relationship Id="rId27" Type="http://schemas.openxmlformats.org/officeDocument/2006/relationships/slide" Target="slides/slide7.xml"/><Relationship Id="rId30" Type="http://schemas.openxmlformats.org/officeDocument/2006/relationships/slide" Target="slides/slide10.xml"/><Relationship Id="rId35" Type="http://schemas.openxmlformats.org/officeDocument/2006/relationships/slide" Target="slides/slide15.xml"/><Relationship Id="rId43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" Target="slides/slide5.xml"/><Relationship Id="rId33" Type="http://schemas.openxmlformats.org/officeDocument/2006/relationships/slide" Target="slides/slide13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60C0B439-1C8F-DF42-931D-53A7A35F7006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latin typeface="Arial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F0BFDA94-41C1-AC4A-8B7E-68BFB9A3D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554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2902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2580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4588" y="685800"/>
            <a:ext cx="4565650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52584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71BDBF6E-5028-1947-91C7-32E365B0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7711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561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597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7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68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63" algn="l" defTabSz="91439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/>
            <a:fld id="{F1381A4B-6BA4-C747-B077-B0384DCAE4F0}" type="slidenum">
              <a:rPr lang="en-US" sz="1200">
                <a:solidFill>
                  <a:srgbClr val="000000"/>
                </a:solidFill>
                <a:latin typeface="Calibri" charset="0"/>
              </a:rPr>
              <a:pPr defTabSz="455613" eaLnBrk="1" hangingPunct="1"/>
              <a:t>1</a:t>
            </a:fld>
            <a:endParaRPr lang="en-US" sz="120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1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1440" tIns="45720" rIns="91440" bIns="45720"/>
          <a:lstStyle/>
          <a:p>
            <a:pPr eaLnBrk="1" hangingPunct="1"/>
            <a:endParaRPr lang="en-US">
              <a:latin typeface="Times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15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4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1.xml"/><Relationship Id="rId4" Type="http://schemas.openxmlformats.org/officeDocument/2006/relationships/image" Target="../media/image4.jpe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F4ADE1-0E80-6B4C-9EC3-1303A1916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23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0AEBF-1E86-624C-9B64-CDD6A6969B6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70387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DF6848F-803E-B84C-AE2B-6255561F3B1A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96D5008-5A24-F047-96AE-0B2C49BEC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0256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4578450-294A-CB4D-BAA9-826BCFB4B6A6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2489D6-42A0-8F4D-9B6B-6B1DA4D180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9990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501B187-D0BC-CB4C-8AB4-5A24385C149F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A4CA625-81A1-6E4A-83EE-31E04C9F71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6393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C911BC3-10D0-9D43-92C1-FB137FD5164D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F5E680F7-F061-574C-8E8F-97E19F5ED86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5844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9DCEE2D-0C02-D94C-9192-ABFE48B6A314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42BFFB7-B019-5A4E-A338-E810DD7D01B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7694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BFB0389-4517-7549-94B1-319FB55CF207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DAE5984-2765-3448-8969-1A41604A30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430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18E2E6C-C07D-4C4D-B851-B1C792B8170C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1599B9D-68DA-754B-B99F-3F10B74C5B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95392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85899C9-1B71-D84E-A901-0722D7387836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0D7107F-8069-4E4F-8028-2F48CA91A7F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585958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8729BA7D-8B2C-F443-B9EA-9A1E23A3C39C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549D47B-A7A5-6F46-816D-2578093216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244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1C64FDC-2AE3-6841-9483-8219182CDDFC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6ACBD1-9F7B-124E-BB17-1F85CC557D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90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793576-A233-B34D-86A2-0607C50720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67106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24AB9F6-57F0-9748-A381-2581EEB1DF80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4B1799-C162-EA4A-9C62-EC297CE1CB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22275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465C52CC-8F44-2C40-A3DB-BE3B471E2DFD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5E5AB211-0E10-2142-BCBE-0A34036D34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285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8CF67DF-C63A-D648-ADB2-AA057DE855E8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A8817485-6C35-1D43-9C4F-F5EDF0C464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627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365B7102-0CB9-2C4E-AEDB-C4FD3D7C4C68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72562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 defTabSz="457200">
              <a:defRPr/>
            </a:pPr>
            <a:fld id="{D7740E11-9CFB-B54D-84A8-E9F7C80E41CB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r>
              <a:rPr lang="en-US">
                <a:solidFill>
                  <a:srgbClr val="37305A"/>
                </a:solidFill>
              </a:rPr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769520367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816544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58E93E3D-F40E-5E49-AE61-FB4A0F70F1C0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82663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457200">
              <a:defRPr/>
            </a:pPr>
            <a:fld id="{C4D2DCCC-C58F-8F49-9631-211785B92C1C}" type="slidenum">
              <a:rPr lang="en-US">
                <a:solidFill>
                  <a:srgbClr val="37305A"/>
                </a:solidFill>
              </a:rPr>
              <a:pPr defTabSz="457200">
                <a:defRPr/>
              </a:pPr>
              <a:t>‹#›</a:t>
            </a:fld>
            <a:endParaRPr lang="en-US">
              <a:solidFill>
                <a:srgbClr val="3730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439420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5641305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A3DB4795-5D76-8949-95E1-928A934A7D75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911135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4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05F8EC-5B6F-4A40-8E2D-A2BD1A2C10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776265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5B7102-0CB9-2C4E-AEDB-C4FD3D7C4C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24817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3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D7740E11-9CFB-B54D-84A8-E9F7C80E41CB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3983748806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17151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 noChangeArrowheads="1"/>
          </p:cNvSpPr>
          <p:nvPr>
            <p:ph type="sldNum" idx="10"/>
          </p:nvPr>
        </p:nvSpPr>
        <p:spPr>
          <a:xfrm>
            <a:off x="3124200" y="6229350"/>
            <a:ext cx="2130425" cy="47307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93E3D-F40E-5E49-AE61-FB4A0F70F1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792858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06623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015556617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45256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53939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99751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3407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23D750-94C7-8B45-B8C1-F7F87434C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373544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69452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42802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8035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1923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107720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5244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381432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28208"/>
      </p:ext>
    </p:extLst>
  </p:cSld>
  <p:clrMapOvr>
    <a:masterClrMapping/>
  </p:clrMapOvr>
  <p:transition spd="slow" advClick="0" advTm="7000">
    <p:fade thruBlk="1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384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79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618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352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8661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6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CD914168-DFF7-704F-B85F-4CCC9653A0C9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27205016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302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814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77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630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951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919448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297163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54746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4014948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9466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BD933C-EBBF-C544-A5E6-E11E447B8F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73995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963155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84913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382375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17828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546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409806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48334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1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2501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3996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962400"/>
            <a:ext cx="4152900" cy="2362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762501" y="1447800"/>
            <a:ext cx="4152900" cy="4876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400835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482600" y="6577013"/>
            <a:ext cx="33083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Sponsored by the National Science Foundation</a:t>
            </a:r>
          </a:p>
        </p:txBody>
      </p:sp>
      <p:pic>
        <p:nvPicPr>
          <p:cNvPr id="7" name="Picture 15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9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470025"/>
          </a:xfrm>
        </p:spPr>
        <p:txBody>
          <a:bodyPr/>
          <a:lstStyle>
            <a:lvl1pPr>
              <a:defRPr sz="3200">
                <a:solidFill>
                  <a:srgbClr val="1C1C1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39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4495800"/>
            <a:ext cx="64008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rgbClr val="4D4D4D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5783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3FB8B1-81DC-0844-802C-D28B4FE0AC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6691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1248328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8424056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1" y="1447800"/>
            <a:ext cx="41529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83864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66038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866920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223366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935674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875602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12340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00851" y="0"/>
            <a:ext cx="211455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191250" cy="6324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08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946002-DC28-5148-8165-149AF38A14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20345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2D436AC3-A6CC-F54C-8F64-42DD043C1E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7963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5D0B47C-516B-0F4F-A42F-A73CF1E043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91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9EA3165B-53DF-F74F-8ED4-4FF82090C4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5043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66868C87-9FD1-6849-9730-A5335C8481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34301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79D1E66D-B859-3F4F-8E43-03D1A24C6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972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C1D8426-BDB8-2D4C-B69C-D21CC41174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35651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FEB52CC6-9A67-C64B-AA53-3D05D2705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626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C4553B49-E6D5-1046-9A66-C35DD8D7BDD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3423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12E39C6-5721-5142-8980-D287C180D7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06815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E113C064-2D2F-E24E-B153-29EA906E99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1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8E80D0-2266-A741-BEF0-6BFC8B383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88620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0755B4F3-179C-4E41-82C0-C1F1E7B1EA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4303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5135C11B-5F16-6842-9A3B-A5ACBBFA93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5653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A6F8CF21-2C4D-924C-AA3D-0F4A1401C1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1823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/>
            </a:lvl1pPr>
          </a:lstStyle>
          <a:p>
            <a:pPr>
              <a:defRPr/>
            </a:pPr>
            <a:fld id="{B402D246-773C-DE43-932F-6CF4EB503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63528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A572298B-183C-314D-A7BB-F0BA478541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48575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8CD15F7-45DC-BE41-9440-94B0B79D7D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9606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B2AB934-5484-A941-B6C2-067A5AD98F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3745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DC007D4-28B1-E04E-8F66-6174E591DD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54591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DE297C0-554D-CF45-B9F4-FFA1208B4C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1922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F9D24B4-F396-2A45-9CBC-BDD6E1C4F5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532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EAD6BE-1F8F-224E-84ED-2FEB57A4A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3661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36BC515-725B-7440-8F7E-B453EEE14CA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6715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EA3E85B9-2062-8F4C-B17A-33164B775C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1803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CF46C4E-B742-C14C-9B23-42ABC6BC1E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079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97B1331-9472-714B-BF7C-9E3DAE07C78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82238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FEC02B62-C2FE-7742-8F8B-BE3B5FE7DE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826133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29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38589"/>
            <a:ext cx="8229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D4A1ED87-350C-704C-932F-3D6F37DC0A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06283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940E59A7-313A-8942-8BB5-28B3B19A12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3141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1ECC5070-0AE8-3847-BBBF-3023B255F2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75071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CC58E1F-C649-9448-841D-16D0E0F146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550281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842FDE20-39D1-3E47-97EF-E2A2CC350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546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89F807-AD7D-9942-B2BB-69AF0A3416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49562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C9A31D3C-7262-5348-BA51-4A13F99A7C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5680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CCA2D08-DB2C-324C-BA49-768BB6825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11328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7616081-33EE-434B-82A9-F401B69BFB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4551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12D8465-8440-7841-89EB-961D54FC03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6578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58F4237C-25ED-314C-971A-FB7A30A20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78818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595653-98AB-2343-8AAE-8549C501016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37074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47C5CCBD-7C3E-4C49-920A-C414E2B310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76225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58DC415-ECDE-F04E-945B-738CA5C553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15118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90513"/>
            <a:ext cx="2190750" cy="5835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90513"/>
            <a:ext cx="6419850" cy="5835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3870F8A4-E1AC-BC47-9568-9A024E3DD8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175975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1"/>
            <a:ext cx="8229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B32D2A8B-BFE5-7D41-9626-2A93FA76CD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84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CC282-205B-A24E-A2F3-3182E7D1D3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0618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90513"/>
            <a:ext cx="8763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57196">
              <a:defRPr>
                <a:cs typeface="ＭＳ Ｐゴシック" charset="0"/>
              </a:defRPr>
            </a:lvl1pPr>
          </a:lstStyle>
          <a:p>
            <a:pPr>
              <a:defRPr/>
            </a:pPr>
            <a:fld id="{64527E86-17EC-8746-850D-7C782140A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7478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B788E33-FB9D-A54F-BB74-0388BF8E0F08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DA2D836-0684-5A46-8C7E-B2FE5F5E9D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5243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35E4F0C8-747D-EB4E-BC01-CE8417491628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B41D4F4-97C7-894C-8CE4-2B479522CB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19367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9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9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8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8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7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7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68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D3CF4C79-3CF1-C94F-8152-326C81A5D4D5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FC4BC3-FE30-8C4D-AD0C-E7AC2F82E6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80562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FCB4468-9CC2-D348-BC98-DF0B782EB88A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B31D08A7-9F24-6C46-8C2C-E6C842CE54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34967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4CA41FC-EB2A-9643-B1A8-937E53D87AAD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B4E9345-86B3-794D-8974-067162FF6B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81638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0EDF92F-048F-3444-855E-5E334E6291BD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83C651-9841-0547-AE8C-8DA1AA6DA7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998144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032CD75E-57D4-E94D-AA8B-72D6C1B988C2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1786E961-3B22-084B-81BD-971A9E92CD5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7269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2C2F3CD8-8B6C-D542-891F-533DD21AF478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95F6203E-8445-C742-B688-E96DC828B6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247215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73F7F035-7C35-1340-8EB4-E0C5A9FF76EE}" type="datetime1">
              <a:rPr lang="en-US"/>
              <a:pPr>
                <a:defRPr/>
              </a:pPr>
              <a:t>8/6/20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29" tIns="45714" rIns="91429" bIns="45714"/>
          <a:lstStyle>
            <a:lvl1pPr defTabSz="457196" fontAlgn="auto">
              <a:spcBef>
                <a:spcPts val="0"/>
              </a:spcBef>
              <a:spcAft>
                <a:spcPts val="0"/>
              </a:spcAft>
              <a:defRPr sz="1800">
                <a:solidFill>
                  <a:prstClr val="white"/>
                </a:solidFill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457196">
              <a:defRPr sz="1800">
                <a:solidFill>
                  <a:prstClr val="white"/>
                </a:solidFill>
                <a:latin typeface="Calibri" charset="0"/>
              </a:defRPr>
            </a:lvl1pPr>
          </a:lstStyle>
          <a:p>
            <a:pPr>
              <a:defRPr/>
            </a:pPr>
            <a:fld id="{EF7C9B05-0DF2-DA4C-AB9D-08EBC57813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425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10.xml"/><Relationship Id="rId4" Type="http://schemas.openxmlformats.org/officeDocument/2006/relationships/image" Target="../media/image4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4.jpe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3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3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2" Type="http://schemas.openxmlformats.org/officeDocument/2006/relationships/slideLayout" Target="../slideLayouts/slideLayout51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5" Type="http://schemas.openxmlformats.org/officeDocument/2006/relationships/slideLayout" Target="../slideLayouts/slideLayout54.xml"/><Relationship Id="rId15" Type="http://schemas.openxmlformats.org/officeDocument/2006/relationships/theme" Target="../theme/theme12.xml"/><Relationship Id="rId10" Type="http://schemas.openxmlformats.org/officeDocument/2006/relationships/slideLayout" Target="../slideLayouts/slideLayout59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6.xml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5.xml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4.xml"/><Relationship Id="rId5" Type="http://schemas.openxmlformats.org/officeDocument/2006/relationships/slideLayout" Target="../slideLayouts/slideLayout68.xml"/><Relationship Id="rId15" Type="http://schemas.openxmlformats.org/officeDocument/2006/relationships/theme" Target="../theme/theme13.xml"/><Relationship Id="rId10" Type="http://schemas.openxmlformats.org/officeDocument/2006/relationships/slideLayout" Target="../slideLayouts/slideLayout73.xml"/><Relationship Id="rId4" Type="http://schemas.openxmlformats.org/officeDocument/2006/relationships/slideLayout" Target="../slideLayouts/slideLayout67.xml"/><Relationship Id="rId9" Type="http://schemas.openxmlformats.org/officeDocument/2006/relationships/slideLayout" Target="../slideLayouts/slideLayout72.xml"/><Relationship Id="rId14" Type="http://schemas.openxmlformats.org/officeDocument/2006/relationships/slideLayout" Target="../slideLayouts/slideLayout77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slideLayout" Target="../slideLayouts/slideLayout90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slideLayout" Target="../slideLayouts/slideLayout89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9.xml"/><Relationship Id="rId3" Type="http://schemas.openxmlformats.org/officeDocument/2006/relationships/slideLayout" Target="../slideLayouts/slideLayout104.xml"/><Relationship Id="rId7" Type="http://schemas.openxmlformats.org/officeDocument/2006/relationships/slideLayout" Target="../slideLayouts/slideLayout108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03.xml"/><Relationship Id="rId1" Type="http://schemas.openxmlformats.org/officeDocument/2006/relationships/slideLayout" Target="../slideLayouts/slideLayout102.xml"/><Relationship Id="rId6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2.xml"/><Relationship Id="rId5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11.xml"/><Relationship Id="rId4" Type="http://schemas.openxmlformats.org/officeDocument/2006/relationships/slideLayout" Target="../slideLayouts/slideLayout105.xml"/><Relationship Id="rId9" Type="http://schemas.openxmlformats.org/officeDocument/2006/relationships/slideLayout" Target="../slideLayouts/slideLayout110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5.xml"/><Relationship Id="rId2" Type="http://schemas.openxmlformats.org/officeDocument/2006/relationships/slideLayout" Target="../slideLayouts/slideLayout114.xml"/><Relationship Id="rId1" Type="http://schemas.openxmlformats.org/officeDocument/2006/relationships/slideLayout" Target="../slideLayouts/slideLayout113.xml"/><Relationship Id="rId6" Type="http://schemas.openxmlformats.org/officeDocument/2006/relationships/theme" Target="../theme/theme17.xml"/><Relationship Id="rId5" Type="http://schemas.openxmlformats.org/officeDocument/2006/relationships/slideLayout" Target="../slideLayouts/slideLayout117.xml"/><Relationship Id="rId4" Type="http://schemas.openxmlformats.org/officeDocument/2006/relationships/slideLayout" Target="../slideLayouts/slideLayout116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theme" Target="../theme/theme18.xml"/><Relationship Id="rId2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1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5" Type="http://schemas.openxmlformats.org/officeDocument/2006/relationships/theme" Target="../theme/theme19.xml"/><Relationship Id="rId4" Type="http://schemas.openxmlformats.org/officeDocument/2006/relationships/slideLayout" Target="../slideLayouts/slideLayout12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1.xml"/><Relationship Id="rId13" Type="http://schemas.openxmlformats.org/officeDocument/2006/relationships/slideLayout" Target="../slideLayouts/slideLayout136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slideLayout" Target="../slideLayouts/slideLayout135.xml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slideLayout" Target="../slideLayouts/slideLayout134.xml"/><Relationship Id="rId5" Type="http://schemas.openxmlformats.org/officeDocument/2006/relationships/slideLayout" Target="../slideLayouts/slideLayout128.xml"/><Relationship Id="rId15" Type="http://schemas.openxmlformats.org/officeDocument/2006/relationships/theme" Target="../theme/theme20.xml"/><Relationship Id="rId10" Type="http://schemas.openxmlformats.org/officeDocument/2006/relationships/slideLayout" Target="../slideLayouts/slideLayout133.xml"/><Relationship Id="rId4" Type="http://schemas.openxmlformats.org/officeDocument/2006/relationships/slideLayout" Target="../slideLayouts/slideLayout127.xml"/><Relationship Id="rId9" Type="http://schemas.openxmlformats.org/officeDocument/2006/relationships/slideLayout" Target="../slideLayouts/slideLayout132.xml"/><Relationship Id="rId14" Type="http://schemas.openxmlformats.org/officeDocument/2006/relationships/slideLayout" Target="../slideLayouts/slideLayout13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18" Type="http://schemas.openxmlformats.org/officeDocument/2006/relationships/image" Target="../media/image4.jpeg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17" Type="http://schemas.openxmlformats.org/officeDocument/2006/relationships/image" Target="../media/image3.jpeg"/><Relationship Id="rId2" Type="http://schemas.openxmlformats.org/officeDocument/2006/relationships/slideLayout" Target="../slideLayouts/slideLayout26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4.xml"/><Relationship Id="rId4" Type="http://schemas.openxmlformats.org/officeDocument/2006/relationships/image" Target="../media/image4.jpe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5.xml"/><Relationship Id="rId4" Type="http://schemas.openxmlformats.org/officeDocument/2006/relationships/image" Target="../media/image4.jpe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6.xml"/><Relationship Id="rId4" Type="http://schemas.openxmlformats.org/officeDocument/2006/relationships/image" Target="../media/image4.jpe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7.xml"/><Relationship Id="rId4" Type="http://schemas.openxmlformats.org/officeDocument/2006/relationships/image" Target="../media/image4.jpe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8.xml"/><Relationship Id="rId4" Type="http://schemas.openxmlformats.org/officeDocument/2006/relationships/image" Target="../media/image4.jpe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theme" Target="../theme/theme9.xml"/><Relationship Id="rId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75CFB2F3-99D4-B544-BAB3-F26BF7694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59" r:id="rId1"/>
    <p:sldLayoutId id="2147488005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575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1" fontAlgn="base" hangingPunct="1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575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1" fontAlgn="base" hangingPunct="1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584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DCF6DCF1-A09C-BB41-AA97-558A59C9F19C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584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584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584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1" descr="PP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867" name="Picture 8" descr="GENI-logo-final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6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r>
              <a:rPr lang="en-US" sz="1000">
                <a:solidFill>
                  <a:srgbClr val="808080"/>
                </a:solidFill>
                <a:cs typeface="Arial" charset="0"/>
              </a:rPr>
              <a:t>Sponsored by the National Science Foundation</a:t>
            </a:r>
          </a:p>
        </p:txBody>
      </p:sp>
      <p:sp>
        <p:nvSpPr>
          <p:cNvPr id="3686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/>
            <a:fld id="{C5B0DB8D-6A21-9940-A68B-34D448152D67}" type="slidenum">
              <a:rPr lang="en-US" sz="1000">
                <a:solidFill>
                  <a:srgbClr val="808080"/>
                </a:solidFill>
                <a:cs typeface="Arial" charset="0"/>
              </a:rPr>
              <a:pPr algn="r"/>
              <a:t>‹#›</a:t>
            </a:fld>
            <a:endParaRPr lang="en-US" sz="1000">
              <a:solidFill>
                <a:srgbClr val="808080"/>
              </a:solidFill>
              <a:cs typeface="Arial" charset="0"/>
            </a:endParaRPr>
          </a:p>
        </p:txBody>
      </p:sp>
      <p:sp>
        <p:nvSpPr>
          <p:cNvPr id="3687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1452563" y="0"/>
            <a:ext cx="74628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687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4582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872" name="Rectangle 20"/>
          <p:cNvSpPr>
            <a:spLocks noChangeArrowheads="1"/>
          </p:cNvSpPr>
          <p:nvPr/>
        </p:nvSpPr>
        <p:spPr bwMode="auto">
          <a:xfrm>
            <a:off x="3771900" y="6600825"/>
            <a:ext cx="3044825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/>
            <a:r>
              <a:rPr lang="en-US" sz="1000">
                <a:solidFill>
                  <a:srgbClr val="808080"/>
                </a:solidFill>
                <a:cs typeface="Arial" charset="0"/>
              </a:rPr>
              <a:t>Draft proposal – Comments invited</a:t>
            </a:r>
          </a:p>
        </p:txBody>
      </p:sp>
      <p:pic>
        <p:nvPicPr>
          <p:cNvPr id="36873" name="Picture 22" descr="nsf2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7" r:id="rId1"/>
    <p:sldLayoutId id="2147487995" r:id="rId2"/>
    <p:sldLayoutId id="2147487996" r:id="rId3"/>
    <p:sldLayoutId id="2147487997" r:id="rId4"/>
    <p:sldLayoutId id="2147487998" r:id="rId5"/>
    <p:sldLayoutId id="2147487999" r:id="rId6"/>
    <p:sldLayoutId id="2147488000" r:id="rId7"/>
    <p:sldLayoutId id="2147488001" r:id="rId8"/>
    <p:sldLayoutId id="2147488002" r:id="rId9"/>
    <p:sldLayoutId id="2147488003" r:id="rId10"/>
    <p:sldLayoutId id="2147488004" r:id="rId11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/>
          <a:ea typeface="ＭＳ Ｐゴシック" pitchFamily="-65" charset="-128"/>
          <a:cs typeface="Arial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 b="1">
          <a:solidFill>
            <a:srgbClr val="333333"/>
          </a:solidFill>
          <a:latin typeface="Arial" pitchFamily="-65" charset="0"/>
          <a:ea typeface="ＭＳ Ｐゴシック" pitchFamily="-65" charset="-128"/>
          <a:cs typeface="Arial" charset="0"/>
        </a:defRPr>
      </a:lvl5pPr>
      <a:lvl6pPr marL="457196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6pPr>
      <a:lvl7pPr marL="914391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7pPr>
      <a:lvl8pPr marL="1371587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8pPr>
      <a:lvl9pPr marL="1828782" algn="r" rtl="0" eaLnBrk="1" fontAlgn="base" hangingPunct="1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pitchFamily="-65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80808"/>
          </a:solidFill>
          <a:latin typeface="Arial"/>
          <a:ea typeface="ＭＳ Ｐゴシック" pitchFamily="-1" charset="-128"/>
          <a:cs typeface="Arial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1400">
          <a:solidFill>
            <a:srgbClr val="080808"/>
          </a:solidFill>
          <a:latin typeface="Arial"/>
          <a:ea typeface="ＭＳ Ｐゴシック" pitchFamily="-1" charset="-128"/>
          <a:cs typeface="Arial"/>
        </a:defRPr>
      </a:lvl5pPr>
      <a:lvl6pPr marL="2514575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36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/>
              <a:t>9 December 2008</a:t>
            </a:r>
          </a:p>
        </p:txBody>
      </p:sp>
      <p:sp>
        <p:nvSpPr>
          <p:cNvPr id="1136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ct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36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09" tIns="45705" rIns="91409" bIns="45705" numCol="1" anchor="t" anchorCtr="0" compatLnSpc="1">
            <a:prstTxWarp prst="textNoShape">
              <a:avLst/>
            </a:prstTxWarp>
          </a:bodyPr>
          <a:lstStyle>
            <a:lvl1pPr algn="r" defTabSz="914391" eaLnBrk="1" hangingPunct="1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0579D3B1-7E29-0548-846E-6F43475EDA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08" r:id="rId1"/>
    <p:sldLayoutId id="2147488009" r:id="rId2"/>
    <p:sldLayoutId id="2147488010" r:id="rId3"/>
    <p:sldLayoutId id="2147488011" r:id="rId4"/>
    <p:sldLayoutId id="2147488012" r:id="rId5"/>
    <p:sldLayoutId id="2147488013" r:id="rId6"/>
    <p:sldLayoutId id="2147488014" r:id="rId7"/>
    <p:sldLayoutId id="2147488015" r:id="rId8"/>
    <p:sldLayoutId id="2147488016" r:id="rId9"/>
    <p:sldLayoutId id="2147488017" r:id="rId10"/>
    <p:sldLayoutId id="2147488018" r:id="rId11"/>
    <p:sldLayoutId id="2147488019" r:id="rId12"/>
    <p:sldLayoutId id="2147488020" r:id="rId13"/>
    <p:sldLayoutId id="2147488021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CB7C7E19-3898-2141-B321-29B766CF3A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22" r:id="rId1"/>
    <p:sldLayoutId id="2147488023" r:id="rId2"/>
    <p:sldLayoutId id="2147488024" r:id="rId3"/>
    <p:sldLayoutId id="2147488025" r:id="rId4"/>
    <p:sldLayoutId id="2147488026" r:id="rId5"/>
    <p:sldLayoutId id="2147488027" r:id="rId6"/>
    <p:sldLayoutId id="2147488028" r:id="rId7"/>
    <p:sldLayoutId id="2147488029" r:id="rId8"/>
    <p:sldLayoutId id="2147488030" r:id="rId9"/>
    <p:sldLayoutId id="2147488031" r:id="rId10"/>
    <p:sldLayoutId id="2147488032" r:id="rId11"/>
    <p:sldLayoutId id="2147488033" r:id="rId12"/>
    <p:sldLayoutId id="2147488034" r:id="rId13"/>
    <p:sldLayoutId id="2147488035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90513"/>
            <a:ext cx="8763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ct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7000"/>
            <a:ext cx="21336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>
            <a:lvl1pPr algn="r" defTabSz="914391">
              <a:defRPr sz="1400">
                <a:solidFill>
                  <a:srgbClr val="000000"/>
                </a:solidFill>
                <a:cs typeface="+mn-cs"/>
              </a:defRPr>
            </a:lvl1pPr>
          </a:lstStyle>
          <a:p>
            <a:pPr>
              <a:defRPr/>
            </a:pPr>
            <a:fld id="{A4A3D3B5-A9E8-B442-BD70-BA5A3420802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8050" r:id="rId1"/>
    <p:sldLayoutId id="2147488051" r:id="rId2"/>
    <p:sldLayoutId id="2147488052" r:id="rId3"/>
    <p:sldLayoutId id="2147488053" r:id="rId4"/>
    <p:sldLayoutId id="2147488054" r:id="rId5"/>
    <p:sldLayoutId id="2147488055" r:id="rId6"/>
    <p:sldLayoutId id="2147488056" r:id="rId7"/>
    <p:sldLayoutId id="2147488057" r:id="rId8"/>
    <p:sldLayoutId id="2147488058" r:id="rId9"/>
    <p:sldLayoutId id="2147488059" r:id="rId10"/>
    <p:sldLayoutId id="2147488060" r:id="rId11"/>
    <p:sldLayoutId id="2147488061" r:id="rId12"/>
    <p:sldLayoutId id="2147488062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  <a:cs typeface="ＭＳ Ｐゴシック" charset="0"/>
        </a:defRPr>
      </a:lvl5pPr>
      <a:lvl6pPr marL="457196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6pPr>
      <a:lvl7pPr marL="914391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7pPr>
      <a:lvl8pPr marL="1371587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8pPr>
      <a:lvl9pPr marL="1828782" algn="l" rtl="0" fontAlgn="base">
        <a:spcBef>
          <a:spcPct val="0"/>
        </a:spcBef>
        <a:spcAft>
          <a:spcPct val="0"/>
        </a:spcAft>
        <a:defRPr sz="4000" b="1">
          <a:solidFill>
            <a:srgbClr val="FF0000"/>
          </a:solidFill>
          <a:latin typeface="Arial" charset="0"/>
          <a:ea typeface="ＭＳ Ｐゴシック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ＭＳ Ｐゴシック" charset="0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+mn-ea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9933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63" r:id="rId1"/>
    <p:sldLayoutId id="2147488064" r:id="rId2"/>
    <p:sldLayoutId id="2147488065" r:id="rId3"/>
    <p:sldLayoutId id="2147488066" r:id="rId4"/>
    <p:sldLayoutId id="2147488067" r:id="rId5"/>
    <p:sldLayoutId id="2147488068" r:id="rId6"/>
    <p:sldLayoutId id="2147488069" r:id="rId7"/>
    <p:sldLayoutId id="2147488070" r:id="rId8"/>
    <p:sldLayoutId id="2147488071" r:id="rId9"/>
    <p:sldLayoutId id="2147488072" r:id="rId10"/>
    <p:sldLayoutId id="2147488073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8000">
              <a:schemeClr val="bg1"/>
            </a:gs>
            <a:gs pos="95000">
              <a:schemeClr val="bg1">
                <a:lumMod val="85000"/>
                <a:lumOff val="15000"/>
              </a:schemeClr>
            </a:gs>
            <a:gs pos="100000">
              <a:schemeClr val="bg1">
                <a:lumMod val="75000"/>
                <a:lumOff val="25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22238"/>
            <a:ext cx="9144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1161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8074" r:id="rId1"/>
    <p:sldLayoutId id="2147488075" r:id="rId2"/>
    <p:sldLayoutId id="2147488076" r:id="rId3"/>
    <p:sldLayoutId id="2147488077" r:id="rId4"/>
    <p:sldLayoutId id="2147488078" r:id="rId5"/>
    <p:sldLayoutId id="2147488079" r:id="rId6"/>
    <p:sldLayoutId id="2147488080" r:id="rId7"/>
    <p:sldLayoutId id="2147488081" r:id="rId8"/>
    <p:sldLayoutId id="2147488082" r:id="rId9"/>
    <p:sldLayoutId id="2147488083" r:id="rId10"/>
    <p:sldLayoutId id="2147488084" r:id="rId11"/>
  </p:sldLayoutIdLst>
  <p:txStyles>
    <p:titleStyle>
      <a:lvl1pPr algn="ctr" defTabSz="455613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C6D9F1"/>
          </a:solidFill>
          <a:latin typeface="+mj-lt"/>
          <a:ea typeface="ＭＳ Ｐゴシック" charset="0"/>
          <a:cs typeface="ＭＳ Ｐゴシック" charset="0"/>
        </a:defRPr>
      </a:lvl1pPr>
      <a:lvl2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5613" rtl="0" eaLnBrk="0" fontAlgn="base" hangingPunct="0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5pPr>
      <a:lvl6pPr marL="457196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6pPr>
      <a:lvl7pPr marL="914391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7pPr>
      <a:lvl8pPr marL="1371587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8pPr>
      <a:lvl9pPr marL="1828782" algn="ctr" defTabSz="457196" rtl="0" fontAlgn="base">
        <a:spcBef>
          <a:spcPct val="0"/>
        </a:spcBef>
        <a:spcAft>
          <a:spcPct val="0"/>
        </a:spcAft>
        <a:defRPr sz="4400">
          <a:solidFill>
            <a:srgbClr val="C6D9F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1313" indent="-3413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1363" indent="-28416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C6D9F1"/>
          </a:solidFill>
          <a:latin typeface="+mn-lt"/>
          <a:ea typeface="ＭＳ Ｐゴシック" charset="0"/>
          <a:cs typeface="+mn-cs"/>
        </a:defRPr>
      </a:lvl2pPr>
      <a:lvl3pPr marL="11414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5986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5813" indent="-227013" algn="l" defTabSz="455613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575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0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6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1" indent="-228597" algn="l" defTabSz="45719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57200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5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06" r:id="rId1"/>
    <p:sldLayoutId id="2147488107" r:id="rId2"/>
    <p:sldLayoutId id="2147488108" r:id="rId3"/>
    <p:sldLayoutId id="2147488109" r:id="rId4"/>
    <p:sldLayoutId id="2147488110" r:id="rId5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2390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2390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72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 defTabSz="914400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D4019CD6-4D52-374F-A0D5-D710BBD282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01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12" r:id="rId1"/>
    <p:sldLayoutId id="2147488113" r:id="rId2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119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15" r:id="rId1"/>
    <p:sldLayoutId id="2147488116" r:id="rId2"/>
    <p:sldLayoutId id="2147488117" r:id="rId3"/>
    <p:sldLayoutId id="2147488118" r:id="rId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000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971" r:id="rId1"/>
    <p:sldLayoutId id="2147487972" r:id="rId2"/>
    <p:sldLayoutId id="2147487973" r:id="rId3"/>
    <p:sldLayoutId id="2147487974" r:id="rId4"/>
    <p:sldLayoutId id="2147487975" r:id="rId5"/>
    <p:sldLayoutId id="2147487976" r:id="rId6"/>
    <p:sldLayoutId id="2147487977" r:id="rId7"/>
    <p:sldLayoutId id="2147487978" r:id="rId8"/>
    <p:sldLayoutId id="2147487979" r:id="rId9"/>
    <p:sldLayoutId id="2147487980" r:id="rId10"/>
    <p:sldLayoutId id="2147487981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2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8120" r:id="rId1"/>
    <p:sldLayoutId id="2147488121" r:id="rId2"/>
    <p:sldLayoutId id="2147488122" r:id="rId3"/>
    <p:sldLayoutId id="2147488123" r:id="rId4"/>
    <p:sldLayoutId id="2147488124" r:id="rId5"/>
    <p:sldLayoutId id="2147488125" r:id="rId6"/>
    <p:sldLayoutId id="2147488126" r:id="rId7"/>
    <p:sldLayoutId id="2147488127" r:id="rId8"/>
    <p:sldLayoutId id="2147488128" r:id="rId9"/>
    <p:sldLayoutId id="2147488129" r:id="rId10"/>
    <p:sldLayoutId id="2147488130" r:id="rId11"/>
    <p:sldLayoutId id="2147488131" r:id="rId12"/>
    <p:sldLayoutId id="2147488132" r:id="rId13"/>
    <p:sldLayoutId id="2147488133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1" descr="PP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1" name="Picture 8" descr="GENI-logo-final"/>
          <p:cNvPicPr>
            <a:picLocks noChangeAspect="1" noChangeArrowheads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765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>
              <a:buClr>
                <a:srgbClr val="000000"/>
              </a:buClr>
              <a:buSzPct val="100000"/>
              <a:buFont typeface="Times New Roman" charset="0"/>
              <a:buNone/>
            </a:pPr>
            <a:fld id="{A751BEB8-1B8A-A14F-B648-B15904AE22F7}" type="slidenum"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pPr algn="r">
                <a:buClr>
                  <a:srgbClr val="000000"/>
                </a:buClr>
                <a:buSzPct val="100000"/>
                <a:buFont typeface="Times New Roman" charset="0"/>
                <a:buNone/>
              </a:pPr>
              <a:t>‹#›</a:t>
            </a:fld>
            <a:endParaRPr lang="en-US" sz="1000">
              <a:solidFill>
                <a:schemeClr val="bg2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765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765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656" name="Rectangle 20"/>
          <p:cNvSpPr>
            <a:spLocks noChangeArrowheads="1"/>
          </p:cNvSpPr>
          <p:nvPr/>
        </p:nvSpPr>
        <p:spPr bwMode="auto">
          <a:xfrm>
            <a:off x="3771900" y="6600825"/>
            <a:ext cx="2057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000">
                <a:solidFill>
                  <a:schemeClr val="bg2"/>
                </a:solidFill>
                <a:ea typeface="Kozuka Gothic Pro L" charset="0"/>
                <a:cs typeface="Kozuka Gothic Pro L" charset="0"/>
              </a:rPr>
              <a:t>April 1, 2009</a:t>
            </a:r>
          </a:p>
        </p:txBody>
      </p:sp>
      <p:pic>
        <p:nvPicPr>
          <p:cNvPr id="27657" name="Picture 22" descr="nsf2"/>
          <p:cNvPicPr>
            <a:picLocks noChangeAspect="1"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8006" r:id="rId1"/>
    <p:sldLayoutId id="2147487982" r:id="rId2"/>
    <p:sldLayoutId id="2147487983" r:id="rId3"/>
    <p:sldLayoutId id="2147487984" r:id="rId4"/>
    <p:sldLayoutId id="2147487985" r:id="rId5"/>
    <p:sldLayoutId id="2147487986" r:id="rId6"/>
    <p:sldLayoutId id="2147487987" r:id="rId7"/>
    <p:sldLayoutId id="2147487988" r:id="rId8"/>
    <p:sldLayoutId id="2147487989" r:id="rId9"/>
    <p:sldLayoutId id="2147487990" r:id="rId10"/>
    <p:sldLayoutId id="2147487991" r:id="rId11"/>
    <p:sldLayoutId id="2147487992" r:id="rId12"/>
    <p:sldLayoutId id="2147487993" r:id="rId13"/>
    <p:sldLayoutId id="2147487994" r:id="rId14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69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2970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3F5825D-8A64-A047-916C-0ED3298A45F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2970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2970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970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4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0725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3FA449C5-B086-9A4A-B4D6-79B8B1134B8B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0726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0727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0728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7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1749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84DB9E43-4681-E04A-93C4-8F99F76A64B3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17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17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1752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2773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A33D221F-9FF1-C545-A5D1-5DA0E38AC30E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2774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2775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2776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3797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9D22CB17-F752-8948-98B0-387A0F62D57F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3798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3799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3800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pitchFamily="-1" charset="-128"/>
          <a:cs typeface="ＭＳ Ｐゴシック" pitchFamily="-1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pitchFamily="-1" charset="-128"/>
          <a:cs typeface="ＭＳ Ｐゴシック" pitchFamily="-1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1" descr="P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19" name="Picture 8" descr="GENI-logo-final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1066800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Rectangle 9"/>
          <p:cNvSpPr>
            <a:spLocks noChangeArrowheads="1"/>
          </p:cNvSpPr>
          <p:nvPr/>
        </p:nvSpPr>
        <p:spPr bwMode="auto">
          <a:xfrm>
            <a:off x="485775" y="6589713"/>
            <a:ext cx="3200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defTabSz="912813"/>
            <a:r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t>Sponsored by the National Science Foundation</a:t>
            </a:r>
          </a:p>
        </p:txBody>
      </p:sp>
      <p:sp>
        <p:nvSpPr>
          <p:cNvPr id="34821" name="Rectangle 10"/>
          <p:cNvSpPr>
            <a:spLocks noChangeArrowheads="1"/>
          </p:cNvSpPr>
          <p:nvPr/>
        </p:nvSpPr>
        <p:spPr bwMode="auto">
          <a:xfrm>
            <a:off x="8458200" y="6537325"/>
            <a:ext cx="53340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4" rIns="91429" bIns="45714">
            <a:spAutoFit/>
          </a:bodyPr>
          <a:lstStyle/>
          <a:p>
            <a:pPr algn="r" defTabSz="912813"/>
            <a:fld id="{75547F5C-3A5D-1941-B0CF-438437D86588}" type="slidenum">
              <a:rPr lang="en-US" sz="1000">
                <a:solidFill>
                  <a:srgbClr val="808080"/>
                </a:solidFill>
                <a:ea typeface="Kozuka Gothic Pro L" charset="0"/>
                <a:cs typeface="Kozuka Gothic Pro L" charset="0"/>
              </a:rPr>
              <a:pPr algn="r" defTabSz="912813"/>
              <a:t>‹#›</a:t>
            </a:fld>
            <a:endParaRPr lang="en-US" sz="1000">
              <a:solidFill>
                <a:srgbClr val="808080"/>
              </a:solidFill>
              <a:ea typeface="Kozuka Gothic Pro L" charset="0"/>
              <a:cs typeface="Kozuka Gothic Pro L" charset="0"/>
            </a:endParaRPr>
          </a:p>
        </p:txBody>
      </p:sp>
      <p:sp>
        <p:nvSpPr>
          <p:cNvPr id="34822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style- line 1</a:t>
            </a:r>
            <a:br>
              <a:rPr lang="en-US"/>
            </a:br>
            <a:r>
              <a:rPr lang="en-US"/>
              <a:t>Click to edit Master title style- line 2</a:t>
            </a:r>
          </a:p>
        </p:txBody>
      </p:sp>
      <p:sp>
        <p:nvSpPr>
          <p:cNvPr id="34823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7800"/>
            <a:ext cx="8458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9" tIns="45714" rIns="91429" bIns="457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4824" name="Picture 22" descr="nsf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6573838"/>
            <a:ext cx="280987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+mj-lt"/>
          <a:ea typeface="ＭＳ Ｐゴシック" charset="-128"/>
          <a:cs typeface="ＭＳ Ｐゴシック" charset="-128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  <a:ea typeface="ＭＳ Ｐゴシック" charset="-128"/>
          <a:cs typeface="ＭＳ Ｐゴシック" charset="-128"/>
        </a:defRPr>
      </a:lvl5pPr>
      <a:lvl6pPr marL="457196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6pPr>
      <a:lvl7pPr marL="914391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7pPr>
      <a:lvl8pPr marL="1371587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8pPr>
      <a:lvl9pPr marL="1828782" algn="r" rtl="0" fontAlgn="base">
        <a:spcBef>
          <a:spcPct val="0"/>
        </a:spcBef>
        <a:spcAft>
          <a:spcPct val="0"/>
        </a:spcAft>
        <a:defRPr sz="2500">
          <a:solidFill>
            <a:srgbClr val="333333"/>
          </a:solidFill>
          <a:latin typeface="Franklin Gothic Medium" charset="0"/>
        </a:defRPr>
      </a:lvl9pPr>
    </p:titleStyle>
    <p:bodyStyle>
      <a:lvl1pPr marL="341313" indent="-341313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80808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80808"/>
          </a:solidFill>
          <a:latin typeface="+mn-lt"/>
          <a:ea typeface="+mn-ea"/>
          <a:cs typeface="+mn-cs"/>
        </a:defRPr>
      </a:lvl2pPr>
      <a:lvl3pPr marL="1141413" indent="-227013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80808"/>
          </a:solidFill>
          <a:latin typeface="+mn-lt"/>
          <a:ea typeface="+mn-ea"/>
          <a:cs typeface="+mn-cs"/>
        </a:defRPr>
      </a:lvl3pPr>
      <a:lvl4pPr marL="1598613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80808"/>
          </a:solidFill>
          <a:latin typeface="+mn-lt"/>
          <a:ea typeface="+mn-ea"/>
          <a:cs typeface="+mn-cs"/>
        </a:defRPr>
      </a:lvl4pPr>
      <a:lvl5pPr marL="2055813" indent="-227013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5pPr>
      <a:lvl6pPr marL="2514575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6pPr>
      <a:lvl7pPr marL="2971770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7pPr>
      <a:lvl8pPr marL="3428966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8pPr>
      <a:lvl9pPr marL="3886161" indent="-228597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8080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45719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29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19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jpe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CPS 310 / ECE 353</a:t>
            </a: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800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Introduction to Operating Systems</a:t>
            </a: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endParaRPr lang="en-US" b="1" dirty="0">
              <a:solidFill>
                <a:srgbClr val="161645"/>
              </a:solidFill>
              <a:latin typeface="Calibri" charset="0"/>
            </a:endParaRP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Jeff Chase</a:t>
            </a:r>
          </a:p>
          <a:p>
            <a:pPr algn="ctr" eaLnBrk="1" hangingPunct="1">
              <a:spcBef>
                <a:spcPts val="700"/>
              </a:spcBef>
              <a:buClr>
                <a:srgbClr val="000000"/>
              </a:buClr>
              <a:buSzPct val="100000"/>
            </a:pPr>
            <a:r>
              <a:rPr lang="en-US" b="1" dirty="0">
                <a:solidFill>
                  <a:srgbClr val="161645"/>
                </a:solidFill>
                <a:latin typeface="Calibri" charset="0"/>
              </a:rPr>
              <a:t>Duke University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Arial" charset="0"/>
                <a:ea typeface="ＭＳ Ｐゴシック" charset="0"/>
                <a:cs typeface="Arial" charset="0"/>
              </a:rPr>
              <a:t>Processes and virtualization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6425" cy="34290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In a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(classical) OS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programs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run as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processes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 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process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is a running program instance.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process has a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thread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(at least one) to run code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OS multiplexes the computer among processes.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Processes are 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isolated</a:t>
            </a:r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 from one another.</a:t>
            </a:r>
            <a:endParaRPr lang="en-US" sz="2400" b="0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A process has one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virtual address space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.</a:t>
            </a:r>
            <a:endParaRPr lang="en-US" sz="2400" b="1" dirty="0">
              <a:latin typeface="Arial" charset="0"/>
              <a:ea typeface="ＭＳ Ｐゴシック" charset="0"/>
              <a:cs typeface="Arial" charset="0"/>
            </a:endParaRP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VAS defines its view of machine’s memory.</a:t>
            </a:r>
          </a:p>
          <a:p>
            <a:pPr lvl="1"/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It sees only what the kernel lets it see.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The OS kernel controls </a:t>
            </a:r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everything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OS kernel creates/destroys processes.</a:t>
            </a:r>
          </a:p>
          <a:p>
            <a:pPr marL="0" indent="0">
              <a:buNone/>
            </a:pPr>
            <a:endParaRPr lang="en-US" sz="2000" b="0" dirty="0">
              <a:latin typeface="Arial" charset="0"/>
              <a:ea typeface="ＭＳ Ｐゴシック" charset="0"/>
              <a:cs typeface="Arial" charset="0"/>
            </a:endParaRPr>
          </a:p>
          <a:p>
            <a:pPr marL="457200" lvl="1" indent="0">
              <a:buNone/>
            </a:pPr>
            <a:endParaRPr lang="en-US" sz="1600" dirty="0"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162" name="AutoShape 21"/>
          <p:cNvSpPr>
            <a:spLocks noChangeArrowheads="1"/>
          </p:cNvSpPr>
          <p:nvPr/>
        </p:nvSpPr>
        <p:spPr bwMode="auto">
          <a:xfrm>
            <a:off x="7963112" y="3429000"/>
            <a:ext cx="723688" cy="278306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163" name="AutoShape 22"/>
          <p:cNvSpPr>
            <a:spLocks noChangeArrowheads="1"/>
          </p:cNvSpPr>
          <p:nvPr/>
        </p:nvSpPr>
        <p:spPr bwMode="auto">
          <a:xfrm>
            <a:off x="7963112" y="3707306"/>
            <a:ext cx="723688" cy="166983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164" name="AutoShape 23"/>
          <p:cNvSpPr>
            <a:spLocks noChangeArrowheads="1"/>
          </p:cNvSpPr>
          <p:nvPr/>
        </p:nvSpPr>
        <p:spPr bwMode="auto">
          <a:xfrm>
            <a:off x="7963112" y="3874289"/>
            <a:ext cx="723688" cy="278306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165" name="AutoShape 24"/>
          <p:cNvSpPr>
            <a:spLocks noChangeArrowheads="1"/>
          </p:cNvSpPr>
          <p:nvPr/>
        </p:nvSpPr>
        <p:spPr bwMode="auto">
          <a:xfrm>
            <a:off x="7963112" y="4152593"/>
            <a:ext cx="723688" cy="5566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166" name="AutoShape 25"/>
          <p:cNvSpPr>
            <a:spLocks noChangeArrowheads="1"/>
          </p:cNvSpPr>
          <p:nvPr/>
        </p:nvSpPr>
        <p:spPr bwMode="auto">
          <a:xfrm>
            <a:off x="7963112" y="4208254"/>
            <a:ext cx="723688" cy="278306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49167" name="AutoShape 26"/>
          <p:cNvSpPr>
            <a:spLocks noChangeArrowheads="1"/>
          </p:cNvSpPr>
          <p:nvPr/>
        </p:nvSpPr>
        <p:spPr bwMode="auto">
          <a:xfrm>
            <a:off x="7963112" y="4486560"/>
            <a:ext cx="723688" cy="166983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7132849" y="5435600"/>
            <a:ext cx="441325" cy="6096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9157" name="AutoShape 10"/>
          <p:cNvSpPr>
            <a:spLocks noChangeArrowheads="1"/>
          </p:cNvSpPr>
          <p:nvPr/>
        </p:nvSpPr>
        <p:spPr bwMode="auto">
          <a:xfrm>
            <a:off x="7132849" y="6121400"/>
            <a:ext cx="1660525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7742449" y="5435600"/>
            <a:ext cx="441325" cy="6096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8352049" y="5435600"/>
            <a:ext cx="441325" cy="609600"/>
          </a:xfrm>
          <a:prstGeom prst="rect">
            <a:avLst/>
          </a:prstGeom>
          <a:solidFill>
            <a:schemeClr val="accent4"/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grpSp>
        <p:nvGrpSpPr>
          <p:cNvPr id="26" name="Group 9">
            <a:extLst>
              <a:ext uri="{FF2B5EF4-FFF2-40B4-BE49-F238E27FC236}">
                <a16:creationId xmlns:a16="http://schemas.microsoft.com/office/drawing/2014/main" id="{9FC209AA-4713-D544-99A8-95FFAD7E655A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001000" y="2286000"/>
            <a:ext cx="608795" cy="608795"/>
            <a:chOff x="4480" y="2017"/>
            <a:chExt cx="576" cy="576"/>
          </a:xfrm>
        </p:grpSpPr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4D923BE0-F5D1-E948-9730-F909BCFD7E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0" y="2017"/>
              <a:ext cx="576" cy="576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8" name="AutoShape 11">
              <a:extLst>
                <a:ext uri="{FF2B5EF4-FFF2-40B4-BE49-F238E27FC236}">
                  <a16:creationId xmlns:a16="http://schemas.microsoft.com/office/drawing/2014/main" id="{B3929A1D-622D-3B41-9C3A-5F30C112880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680" y="2144"/>
              <a:ext cx="197" cy="336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  <p:sp>
          <p:nvSpPr>
            <p:cNvPr id="29" name="AutoShape 12">
              <a:extLst>
                <a:ext uri="{FF2B5EF4-FFF2-40B4-BE49-F238E27FC236}">
                  <a16:creationId xmlns:a16="http://schemas.microsoft.com/office/drawing/2014/main" id="{25790A12-033C-E84D-9594-29E9A49268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8460389">
              <a:off x="4505" y="2094"/>
              <a:ext cx="69" cy="75"/>
            </a:xfrm>
            <a:prstGeom prst="triangle">
              <a:avLst>
                <a:gd name="adj" fmla="val 50000"/>
              </a:avLst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773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9851-7A6D-A14B-8001-E22A7D3A0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address 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7FED-1C89-BD49-9260-C8EEC4A8D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A virtual address space (VAS) is a window on memory.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Defines what portions of memory a process can access.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Defines what names (addresses) to use.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The machine and kernel work together to support VAS.</a:t>
            </a:r>
          </a:p>
          <a:p>
            <a:r>
              <a:rPr lang="en-US" dirty="0">
                <a:latin typeface="Arial" charset="0"/>
                <a:ea typeface="ＭＳ Ｐゴシック" charset="0"/>
                <a:cs typeface="Arial" charset="0"/>
              </a:rPr>
              <a:t>Metaphors:</a:t>
            </a:r>
          </a:p>
          <a:p>
            <a:pPr lvl="1"/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Sandbox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: secure to play in; can’t get out.</a:t>
            </a:r>
          </a:p>
          <a:p>
            <a:pPr lvl="1"/>
            <a:r>
              <a:rPr lang="en-US" sz="2400" b="1" dirty="0">
                <a:latin typeface="Arial" charset="0"/>
                <a:ea typeface="ＭＳ Ｐゴシック" charset="0"/>
                <a:cs typeface="Arial" charset="0"/>
              </a:rPr>
              <a:t>Lockbox</a:t>
            </a:r>
            <a:r>
              <a:rPr lang="en-US" sz="2400" dirty="0">
                <a:latin typeface="Arial" charset="0"/>
                <a:ea typeface="ＭＳ Ｐゴシック" charset="0"/>
                <a:cs typeface="Arial" charset="0"/>
              </a:rPr>
              <a:t>: nobody else can get in.</a:t>
            </a:r>
          </a:p>
          <a:p>
            <a:endParaRPr lang="en-US" dirty="0"/>
          </a:p>
        </p:txBody>
      </p:sp>
      <p:pic>
        <p:nvPicPr>
          <p:cNvPr id="4" name="Picture 4" descr="Sandbox Stock Vector Illustration And Royalty Free Sandbox Clipart">
            <a:extLst>
              <a:ext uri="{FF2B5EF4-FFF2-40B4-BE49-F238E27FC236}">
                <a16:creationId xmlns:a16="http://schemas.microsoft.com/office/drawing/2014/main" id="{0A8B71FA-3998-134D-958A-AD97F27FEA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99" t="15333" r="6001" b="14000"/>
          <a:stretch/>
        </p:blipFill>
        <p:spPr bwMode="auto">
          <a:xfrm>
            <a:off x="1676400" y="5029200"/>
            <a:ext cx="1905000" cy="152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Treasure Clipart Baul - Lockbox Clip Art - Png Download - Full ...">
            <a:extLst>
              <a:ext uri="{FF2B5EF4-FFF2-40B4-BE49-F238E27FC236}">
                <a16:creationId xmlns:a16="http://schemas.microsoft.com/office/drawing/2014/main" id="{698922D1-C8DA-6F42-8F96-9700DECAE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132" y="5105400"/>
            <a:ext cx="1378056" cy="13276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21">
            <a:extLst>
              <a:ext uri="{FF2B5EF4-FFF2-40B4-BE49-F238E27FC236}">
                <a16:creationId xmlns:a16="http://schemas.microsoft.com/office/drawing/2014/main" id="{0622A200-E12F-D14C-80BC-4283389CB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5105400"/>
            <a:ext cx="723688" cy="278306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7" name="AutoShape 22">
            <a:extLst>
              <a:ext uri="{FF2B5EF4-FFF2-40B4-BE49-F238E27FC236}">
                <a16:creationId xmlns:a16="http://schemas.microsoft.com/office/drawing/2014/main" id="{16E8C0FF-AF8E-074A-AFC2-832869844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5383706"/>
            <a:ext cx="723688" cy="166983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8" name="AutoShape 23">
            <a:extLst>
              <a:ext uri="{FF2B5EF4-FFF2-40B4-BE49-F238E27FC236}">
                <a16:creationId xmlns:a16="http://schemas.microsoft.com/office/drawing/2014/main" id="{C5FA2181-F5DD-9E4D-B44D-A3F694352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5550689"/>
            <a:ext cx="723688" cy="278306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9" name="AutoShape 24">
            <a:extLst>
              <a:ext uri="{FF2B5EF4-FFF2-40B4-BE49-F238E27FC236}">
                <a16:creationId xmlns:a16="http://schemas.microsoft.com/office/drawing/2014/main" id="{90F05BF5-9142-1243-982D-B988739F3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5828993"/>
            <a:ext cx="723688" cy="55661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AutoShape 25">
            <a:extLst>
              <a:ext uri="{FF2B5EF4-FFF2-40B4-BE49-F238E27FC236}">
                <a16:creationId xmlns:a16="http://schemas.microsoft.com/office/drawing/2014/main" id="{CB9341FE-C090-8547-AA22-1CFD859E3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5884654"/>
            <a:ext cx="723688" cy="278306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1" name="AutoShape 26">
            <a:extLst>
              <a:ext uri="{FF2B5EF4-FFF2-40B4-BE49-F238E27FC236}">
                <a16:creationId xmlns:a16="http://schemas.microsoft.com/office/drawing/2014/main" id="{96FE72CF-D624-FD41-BC73-E1B9607C0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43912" y="6162960"/>
            <a:ext cx="723688" cy="166983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7305A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452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609600"/>
            <a:ext cx="8226425" cy="1554163"/>
          </a:xfrm>
        </p:spPr>
        <p:txBody>
          <a:bodyPr/>
          <a:lstStyle/>
          <a:p>
            <a:pPr eaLnBrk="1" hangingPunct="1"/>
            <a:r>
              <a:rPr lang="en-US" sz="3200" dirty="0">
                <a:latin typeface="Arial" charset="0"/>
                <a:ea typeface="ＭＳ Ｐゴシック" charset="0"/>
              </a:rPr>
              <a:t>OS: classical view</a:t>
            </a:r>
          </a:p>
        </p:txBody>
      </p:sp>
      <p:sp>
        <p:nvSpPr>
          <p:cNvPr id="84994" name="AutoShape 3"/>
          <p:cNvSpPr>
            <a:spLocks noChangeArrowheads="1"/>
          </p:cNvSpPr>
          <p:nvPr/>
        </p:nvSpPr>
        <p:spPr bwMode="auto">
          <a:xfrm>
            <a:off x="19478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4995" name="AutoShape 4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37305A"/>
                </a:solidFill>
              </a:rPr>
              <a:t>data</a:t>
            </a: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4996" name="AutoShape 5"/>
          <p:cNvSpPr>
            <a:spLocks noChangeArrowheads="1"/>
          </p:cNvSpPr>
          <p:nvPr/>
        </p:nvSpPr>
        <p:spPr bwMode="auto">
          <a:xfrm>
            <a:off x="19478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4997" name="AutoShape 6"/>
          <p:cNvSpPr>
            <a:spLocks noChangeArrowheads="1"/>
          </p:cNvSpPr>
          <p:nvPr/>
        </p:nvSpPr>
        <p:spPr bwMode="auto">
          <a:xfrm>
            <a:off x="19478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4998" name="AutoShape 7"/>
          <p:cNvSpPr>
            <a:spLocks noChangeArrowheads="1"/>
          </p:cNvSpPr>
          <p:nvPr/>
        </p:nvSpPr>
        <p:spPr bwMode="auto">
          <a:xfrm>
            <a:off x="19478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</a:endParaRPr>
          </a:p>
        </p:txBody>
      </p:sp>
      <p:sp>
        <p:nvSpPr>
          <p:cNvPr id="84999" name="AutoShape 8"/>
          <p:cNvSpPr>
            <a:spLocks noChangeArrowheads="1"/>
          </p:cNvSpPr>
          <p:nvPr/>
        </p:nvSpPr>
        <p:spPr bwMode="auto">
          <a:xfrm>
            <a:off x="19478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0" name="AutoShape 9"/>
          <p:cNvSpPr>
            <a:spLocks noChangeArrowheads="1"/>
          </p:cNvSpPr>
          <p:nvPr/>
        </p:nvSpPr>
        <p:spPr bwMode="auto">
          <a:xfrm>
            <a:off x="19478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01" name="AutoShape 10"/>
          <p:cNvSpPr>
            <a:spLocks noChangeArrowheads="1"/>
          </p:cNvSpPr>
          <p:nvPr/>
        </p:nvSpPr>
        <p:spPr bwMode="auto">
          <a:xfrm>
            <a:off x="1871663" y="4471988"/>
            <a:ext cx="5486400" cy="11430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2" name="AutoShape 11"/>
          <p:cNvSpPr>
            <a:spLocks noChangeArrowheads="1"/>
          </p:cNvSpPr>
          <p:nvPr/>
        </p:nvSpPr>
        <p:spPr bwMode="auto">
          <a:xfrm>
            <a:off x="2405063" y="3606800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3" name="AutoShape 12"/>
          <p:cNvSpPr>
            <a:spLocks noChangeArrowheads="1"/>
          </p:cNvSpPr>
          <p:nvPr/>
        </p:nvSpPr>
        <p:spPr bwMode="auto">
          <a:xfrm>
            <a:off x="45386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4" name="AutoShape 13"/>
          <p:cNvSpPr>
            <a:spLocks noChangeArrowheads="1"/>
          </p:cNvSpPr>
          <p:nvPr/>
        </p:nvSpPr>
        <p:spPr bwMode="auto">
          <a:xfrm>
            <a:off x="6672263" y="3582988"/>
            <a:ext cx="76200" cy="762000"/>
          </a:xfrm>
          <a:prstGeom prst="upDownArrow">
            <a:avLst>
              <a:gd name="adj1" fmla="val 50000"/>
              <a:gd name="adj2" fmla="val 200000"/>
            </a:avLst>
          </a:prstGeom>
          <a:solidFill>
            <a:srgbClr val="0000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5" name="AutoShape 14"/>
          <p:cNvSpPr>
            <a:spLocks noChangeArrowheads="1"/>
          </p:cNvSpPr>
          <p:nvPr/>
        </p:nvSpPr>
        <p:spPr bwMode="auto">
          <a:xfrm>
            <a:off x="40814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06" name="AutoShape 15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600">
                <a:solidFill>
                  <a:srgbClr val="37305A"/>
                </a:solidFill>
              </a:rPr>
              <a:t>data</a:t>
            </a: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07" name="AutoShape 16"/>
          <p:cNvSpPr>
            <a:spLocks noChangeArrowheads="1"/>
          </p:cNvSpPr>
          <p:nvPr/>
        </p:nvSpPr>
        <p:spPr bwMode="auto">
          <a:xfrm>
            <a:off x="40814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8" name="AutoShape 17"/>
          <p:cNvSpPr>
            <a:spLocks noChangeArrowheads="1"/>
          </p:cNvSpPr>
          <p:nvPr/>
        </p:nvSpPr>
        <p:spPr bwMode="auto">
          <a:xfrm>
            <a:off x="40814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09" name="AutoShape 18"/>
          <p:cNvSpPr>
            <a:spLocks noChangeArrowheads="1"/>
          </p:cNvSpPr>
          <p:nvPr/>
        </p:nvSpPr>
        <p:spPr bwMode="auto">
          <a:xfrm>
            <a:off x="40814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</a:endParaRPr>
          </a:p>
        </p:txBody>
      </p:sp>
      <p:sp>
        <p:nvSpPr>
          <p:cNvPr id="85010" name="AutoShape 19"/>
          <p:cNvSpPr>
            <a:spLocks noChangeArrowheads="1"/>
          </p:cNvSpPr>
          <p:nvPr/>
        </p:nvSpPr>
        <p:spPr bwMode="auto">
          <a:xfrm>
            <a:off x="40814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11" name="AutoShape 20"/>
          <p:cNvSpPr>
            <a:spLocks noChangeArrowheads="1"/>
          </p:cNvSpPr>
          <p:nvPr/>
        </p:nvSpPr>
        <p:spPr bwMode="auto">
          <a:xfrm>
            <a:off x="40814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12" name="AutoShape 21"/>
          <p:cNvSpPr>
            <a:spLocks noChangeArrowheads="1"/>
          </p:cNvSpPr>
          <p:nvPr/>
        </p:nvSpPr>
        <p:spPr bwMode="auto">
          <a:xfrm>
            <a:off x="6215063" y="1804988"/>
            <a:ext cx="990600" cy="381000"/>
          </a:xfrm>
          <a:prstGeom prst="flowChartProcess">
            <a:avLst/>
          </a:prstGeom>
          <a:solidFill>
            <a:srgbClr val="33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13" name="AutoShape 22"/>
          <p:cNvSpPr>
            <a:spLocks noChangeArrowheads="1"/>
          </p:cNvSpPr>
          <p:nvPr/>
        </p:nvSpPr>
        <p:spPr bwMode="auto">
          <a:xfrm>
            <a:off x="6215063" y="2185988"/>
            <a:ext cx="990600" cy="228600"/>
          </a:xfrm>
          <a:prstGeom prst="flowChartProcess">
            <a:avLst/>
          </a:prstGeom>
          <a:solidFill>
            <a:srgbClr val="008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400">
              <a:solidFill>
                <a:srgbClr val="37305A"/>
              </a:solidFill>
            </a:endParaRPr>
          </a:p>
        </p:txBody>
      </p:sp>
      <p:sp>
        <p:nvSpPr>
          <p:cNvPr id="85014" name="AutoShape 23"/>
          <p:cNvSpPr>
            <a:spLocks noChangeArrowheads="1"/>
          </p:cNvSpPr>
          <p:nvPr/>
        </p:nvSpPr>
        <p:spPr bwMode="auto">
          <a:xfrm>
            <a:off x="6215063" y="2414588"/>
            <a:ext cx="990600" cy="381000"/>
          </a:xfrm>
          <a:prstGeom prst="flowChartProcess">
            <a:avLst/>
          </a:prstGeom>
          <a:solidFill>
            <a:srgbClr val="666699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15" name="AutoShape 24"/>
          <p:cNvSpPr>
            <a:spLocks noChangeArrowheads="1"/>
          </p:cNvSpPr>
          <p:nvPr/>
        </p:nvSpPr>
        <p:spPr bwMode="auto">
          <a:xfrm>
            <a:off x="6215063" y="2795588"/>
            <a:ext cx="990600" cy="76200"/>
          </a:xfrm>
          <a:prstGeom prst="flowChartProcess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sp>
        <p:nvSpPr>
          <p:cNvPr id="85016" name="AutoShape 25"/>
          <p:cNvSpPr>
            <a:spLocks noChangeArrowheads="1"/>
          </p:cNvSpPr>
          <p:nvPr/>
        </p:nvSpPr>
        <p:spPr bwMode="auto">
          <a:xfrm>
            <a:off x="6215063" y="2871788"/>
            <a:ext cx="990600" cy="381000"/>
          </a:xfrm>
          <a:prstGeom prst="flowChartProcess">
            <a:avLst/>
          </a:prstGeom>
          <a:solidFill>
            <a:srgbClr val="96969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600">
              <a:solidFill>
                <a:srgbClr val="37305A"/>
              </a:solidFill>
            </a:endParaRPr>
          </a:p>
        </p:txBody>
      </p:sp>
      <p:sp>
        <p:nvSpPr>
          <p:cNvPr id="85017" name="AutoShape 26"/>
          <p:cNvSpPr>
            <a:spLocks noChangeArrowheads="1"/>
          </p:cNvSpPr>
          <p:nvPr/>
        </p:nvSpPr>
        <p:spPr bwMode="auto">
          <a:xfrm>
            <a:off x="6215063" y="3252788"/>
            <a:ext cx="990600" cy="228600"/>
          </a:xfrm>
          <a:prstGeom prst="flowChartProcess">
            <a:avLst/>
          </a:prstGeom>
          <a:solidFill>
            <a:srgbClr val="80008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 anchorCtr="1"/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37305A"/>
              </a:solidFill>
            </a:endParaRPr>
          </a:p>
        </p:txBody>
      </p:sp>
      <p:grpSp>
        <p:nvGrpSpPr>
          <p:cNvPr id="85018" name="Group 27"/>
          <p:cNvGrpSpPr>
            <a:grpSpLocks/>
          </p:cNvGrpSpPr>
          <p:nvPr/>
        </p:nvGrpSpPr>
        <p:grpSpPr bwMode="auto">
          <a:xfrm>
            <a:off x="4335463" y="4837113"/>
            <a:ext cx="404812" cy="404812"/>
            <a:chOff x="4784" y="2819"/>
            <a:chExt cx="255" cy="255"/>
          </a:xfrm>
        </p:grpSpPr>
        <p:sp>
          <p:nvSpPr>
            <p:cNvPr id="85048" name="Oval 28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49" name="AutoShape 29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50" name="AutoShape 30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85019" name="Group 31"/>
          <p:cNvGrpSpPr>
            <a:grpSpLocks/>
          </p:cNvGrpSpPr>
          <p:nvPr/>
        </p:nvGrpSpPr>
        <p:grpSpPr bwMode="auto">
          <a:xfrm>
            <a:off x="6508750" y="4837113"/>
            <a:ext cx="404813" cy="404812"/>
            <a:chOff x="4201" y="2912"/>
            <a:chExt cx="255" cy="255"/>
          </a:xfrm>
        </p:grpSpPr>
        <p:sp>
          <p:nvSpPr>
            <p:cNvPr id="85045" name="Oval 32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46" name="AutoShape 33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47" name="AutoShape 34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85020" name="Group 35"/>
          <p:cNvGrpSpPr>
            <a:grpSpLocks/>
          </p:cNvGrpSpPr>
          <p:nvPr/>
        </p:nvGrpSpPr>
        <p:grpSpPr bwMode="auto">
          <a:xfrm>
            <a:off x="2233613" y="4837113"/>
            <a:ext cx="400050" cy="400050"/>
            <a:chOff x="3689" y="1658"/>
            <a:chExt cx="576" cy="576"/>
          </a:xfrm>
        </p:grpSpPr>
        <p:grpSp>
          <p:nvGrpSpPr>
            <p:cNvPr id="85041" name="Group 36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43" name="Oval 37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  <p:sp>
            <p:nvSpPr>
              <p:cNvPr id="85044" name="AutoShape 38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85042" name="AutoShape 39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85021" name="Group 40"/>
          <p:cNvGrpSpPr>
            <a:grpSpLocks/>
          </p:cNvGrpSpPr>
          <p:nvPr/>
        </p:nvGrpSpPr>
        <p:grpSpPr bwMode="auto">
          <a:xfrm>
            <a:off x="2212975" y="2541588"/>
            <a:ext cx="400050" cy="400050"/>
            <a:chOff x="3689" y="1658"/>
            <a:chExt cx="576" cy="576"/>
          </a:xfrm>
        </p:grpSpPr>
        <p:grpSp>
          <p:nvGrpSpPr>
            <p:cNvPr id="85037" name="Group 41"/>
            <p:cNvGrpSpPr>
              <a:grpSpLocks/>
            </p:cNvGrpSpPr>
            <p:nvPr/>
          </p:nvGrpSpPr>
          <p:grpSpPr bwMode="auto">
            <a:xfrm>
              <a:off x="3689" y="1658"/>
              <a:ext cx="576" cy="576"/>
              <a:chOff x="4269" y="2781"/>
              <a:chExt cx="576" cy="576"/>
            </a:xfrm>
          </p:grpSpPr>
          <p:sp>
            <p:nvSpPr>
              <p:cNvPr id="85039" name="Oval 42"/>
              <p:cNvSpPr>
                <a:spLocks noChangeArrowheads="1"/>
              </p:cNvSpPr>
              <p:nvPr/>
            </p:nvSpPr>
            <p:spPr bwMode="auto">
              <a:xfrm>
                <a:off x="4269" y="2781"/>
                <a:ext cx="576" cy="576"/>
              </a:xfrm>
              <a:prstGeom prst="ellipse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  <p:sp>
            <p:nvSpPr>
              <p:cNvPr id="85040" name="AutoShape 43"/>
              <p:cNvSpPr>
                <a:spLocks noChangeArrowheads="1"/>
              </p:cNvSpPr>
              <p:nvPr/>
            </p:nvSpPr>
            <p:spPr bwMode="auto">
              <a:xfrm flipH="1">
                <a:off x="4469" y="2908"/>
                <a:ext cx="197" cy="336"/>
              </a:xfrm>
              <a:prstGeom prst="lightningBol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/>
              <a:lstStyle/>
              <a:p>
                <a:pPr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37305A"/>
                  </a:solidFill>
                </a:endParaRPr>
              </a:p>
            </p:txBody>
          </p:sp>
        </p:grpSp>
        <p:sp>
          <p:nvSpPr>
            <p:cNvPr id="85038" name="AutoShape 44"/>
            <p:cNvSpPr>
              <a:spLocks noChangeArrowheads="1"/>
            </p:cNvSpPr>
            <p:nvPr/>
          </p:nvSpPr>
          <p:spPr bwMode="auto">
            <a:xfrm rot="-8460389">
              <a:off x="3714" y="1735"/>
              <a:ext cx="69" cy="75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85022" name="Group 45"/>
          <p:cNvGrpSpPr>
            <a:grpSpLocks/>
          </p:cNvGrpSpPr>
          <p:nvPr/>
        </p:nvGrpSpPr>
        <p:grpSpPr bwMode="auto">
          <a:xfrm>
            <a:off x="4397375" y="2520950"/>
            <a:ext cx="404813" cy="404813"/>
            <a:chOff x="4784" y="2819"/>
            <a:chExt cx="255" cy="255"/>
          </a:xfrm>
        </p:grpSpPr>
        <p:sp>
          <p:nvSpPr>
            <p:cNvPr id="85034" name="Oval 46"/>
            <p:cNvSpPr>
              <a:spLocks noChangeArrowheads="1"/>
            </p:cNvSpPr>
            <p:nvPr/>
          </p:nvSpPr>
          <p:spPr bwMode="auto">
            <a:xfrm>
              <a:off x="4784" y="2819"/>
              <a:ext cx="255" cy="255"/>
            </a:xfrm>
            <a:prstGeom prst="ellipse">
              <a:avLst/>
            </a:prstGeom>
            <a:solidFill>
              <a:srgbClr val="008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35" name="AutoShape 47"/>
            <p:cNvSpPr>
              <a:spLocks noChangeArrowheads="1"/>
            </p:cNvSpPr>
            <p:nvPr/>
          </p:nvSpPr>
          <p:spPr bwMode="auto">
            <a:xfrm flipH="1">
              <a:off x="4873" y="2875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36" name="AutoShape 48"/>
            <p:cNvSpPr>
              <a:spLocks noChangeArrowheads="1"/>
            </p:cNvSpPr>
            <p:nvPr/>
          </p:nvSpPr>
          <p:spPr bwMode="auto">
            <a:xfrm rot="-8460389">
              <a:off x="4795" y="2853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grpSp>
        <p:nvGrpSpPr>
          <p:cNvPr id="85023" name="Group 49"/>
          <p:cNvGrpSpPr>
            <a:grpSpLocks/>
          </p:cNvGrpSpPr>
          <p:nvPr/>
        </p:nvGrpSpPr>
        <p:grpSpPr bwMode="auto">
          <a:xfrm>
            <a:off x="6538913" y="2511425"/>
            <a:ext cx="404812" cy="404813"/>
            <a:chOff x="4201" y="2912"/>
            <a:chExt cx="255" cy="255"/>
          </a:xfrm>
        </p:grpSpPr>
        <p:sp>
          <p:nvSpPr>
            <p:cNvPr id="85031" name="Oval 50"/>
            <p:cNvSpPr>
              <a:spLocks noChangeArrowheads="1"/>
            </p:cNvSpPr>
            <p:nvPr/>
          </p:nvSpPr>
          <p:spPr bwMode="auto">
            <a:xfrm>
              <a:off x="4201" y="2912"/>
              <a:ext cx="255" cy="255"/>
            </a:xfrm>
            <a:prstGeom prst="ellipse">
              <a:avLst/>
            </a:prstGeom>
            <a:solidFill>
              <a:srgbClr val="800080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32" name="AutoShape 51"/>
            <p:cNvSpPr>
              <a:spLocks noChangeArrowheads="1"/>
            </p:cNvSpPr>
            <p:nvPr/>
          </p:nvSpPr>
          <p:spPr bwMode="auto">
            <a:xfrm flipH="1">
              <a:off x="4290" y="2968"/>
              <a:ext cx="87" cy="149"/>
            </a:xfrm>
            <a:prstGeom prst="lightningBol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  <p:sp>
          <p:nvSpPr>
            <p:cNvPr id="85033" name="AutoShape 52"/>
            <p:cNvSpPr>
              <a:spLocks noChangeArrowheads="1"/>
            </p:cNvSpPr>
            <p:nvPr/>
          </p:nvSpPr>
          <p:spPr bwMode="auto">
            <a:xfrm rot="-8460389">
              <a:off x="4212" y="2946"/>
              <a:ext cx="31" cy="33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37305A"/>
                </a:solidFill>
              </a:endParaRPr>
            </a:p>
          </p:txBody>
        </p:sp>
      </p:grpSp>
      <p:sp>
        <p:nvSpPr>
          <p:cNvPr id="85024" name="Text Box 53"/>
          <p:cNvSpPr txBox="1">
            <a:spLocks noChangeArrowheads="1"/>
          </p:cNvSpPr>
          <p:nvPr/>
        </p:nvSpPr>
        <p:spPr bwMode="auto">
          <a:xfrm>
            <a:off x="228600" y="1828800"/>
            <a:ext cx="14478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6A6"/>
                </a:solidFill>
              </a:rPr>
              <a:t>Programs run as</a:t>
            </a:r>
          </a:p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6A6"/>
                </a:solidFill>
              </a:rPr>
              <a:t>independent processes. </a:t>
            </a:r>
          </a:p>
        </p:txBody>
      </p:sp>
      <p:sp>
        <p:nvSpPr>
          <p:cNvPr id="85025" name="Text Box 54"/>
          <p:cNvSpPr txBox="1">
            <a:spLocks noChangeArrowheads="1"/>
          </p:cNvSpPr>
          <p:nvPr/>
        </p:nvSpPr>
        <p:spPr bwMode="auto">
          <a:xfrm>
            <a:off x="2590800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</a:rPr>
              <a:t>Protected system calls </a:t>
            </a:r>
          </a:p>
        </p:txBody>
      </p:sp>
      <p:sp>
        <p:nvSpPr>
          <p:cNvPr id="85026" name="Text Box 55"/>
          <p:cNvSpPr txBox="1">
            <a:spLocks noChangeArrowheads="1"/>
          </p:cNvSpPr>
          <p:nvPr/>
        </p:nvSpPr>
        <p:spPr bwMode="auto">
          <a:xfrm>
            <a:off x="4754563" y="3657600"/>
            <a:ext cx="183832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  <a:cs typeface="Arial" charset="0"/>
              </a:rPr>
              <a:t>...and upcalls (e.g., signals)</a:t>
            </a:r>
            <a:endParaRPr lang="en-US" sz="2000">
              <a:solidFill>
                <a:srgbClr val="0036A6"/>
              </a:solidFill>
              <a:cs typeface="Arial" charset="0"/>
            </a:endParaRPr>
          </a:p>
        </p:txBody>
      </p:sp>
      <p:sp>
        <p:nvSpPr>
          <p:cNvPr id="85027" name="Text Box 56"/>
          <p:cNvSpPr txBox="1">
            <a:spLocks noChangeArrowheads="1"/>
          </p:cNvSpPr>
          <p:nvPr/>
        </p:nvSpPr>
        <p:spPr bwMode="auto">
          <a:xfrm>
            <a:off x="149225" y="4267200"/>
            <a:ext cx="1584325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  <a:cs typeface="Arial" charset="0"/>
              </a:rPr>
              <a:t>Protected OS kernel mediates access to shared resources.</a:t>
            </a:r>
          </a:p>
        </p:txBody>
      </p:sp>
      <p:sp>
        <p:nvSpPr>
          <p:cNvPr id="85028" name="Text Box 57"/>
          <p:cNvSpPr txBox="1">
            <a:spLocks noChangeArrowheads="1"/>
          </p:cNvSpPr>
          <p:nvPr/>
        </p:nvSpPr>
        <p:spPr bwMode="auto">
          <a:xfrm>
            <a:off x="7634288" y="4267200"/>
            <a:ext cx="12827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</a:rPr>
              <a:t>Threads enter the kernel for OS services.</a:t>
            </a:r>
          </a:p>
        </p:txBody>
      </p:sp>
      <p:sp>
        <p:nvSpPr>
          <p:cNvPr id="85029" name="Text Box 58"/>
          <p:cNvSpPr txBox="1">
            <a:spLocks noChangeArrowheads="1"/>
          </p:cNvSpPr>
          <p:nvPr/>
        </p:nvSpPr>
        <p:spPr bwMode="auto">
          <a:xfrm>
            <a:off x="7239000" y="1754188"/>
            <a:ext cx="1825625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</a:rPr>
              <a:t>Each process has a private virtual address space and one or more threads.</a:t>
            </a:r>
          </a:p>
        </p:txBody>
      </p:sp>
      <p:sp>
        <p:nvSpPr>
          <p:cNvPr id="85030" name="Rectangle 59"/>
          <p:cNvSpPr>
            <a:spLocks noChangeArrowheads="1"/>
          </p:cNvSpPr>
          <p:nvPr/>
        </p:nvSpPr>
        <p:spPr bwMode="auto">
          <a:xfrm>
            <a:off x="1196975" y="6107113"/>
            <a:ext cx="6959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>
                <a:solidFill>
                  <a:srgbClr val="0036A6"/>
                </a:solidFill>
              </a:rPr>
              <a:t>The kernel code and data are protected from untrusted processes.</a:t>
            </a:r>
          </a:p>
        </p:txBody>
      </p:sp>
    </p:spTree>
    <p:extLst>
      <p:ext uri="{BB962C8B-B14F-4D97-AF65-F5344CB8AC3E}">
        <p14:creationId xmlns:p14="http://schemas.microsoft.com/office/powerpoint/2010/main" val="3415681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Platforms are layered/nested</a:t>
            </a:r>
          </a:p>
        </p:txBody>
      </p:sp>
      <p:pic>
        <p:nvPicPr>
          <p:cNvPr id="15360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371600"/>
            <a:ext cx="6642100" cy="531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03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5275263"/>
            <a:ext cx="152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414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481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0"/>
            <a:ext cx="1879600" cy="1393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3" name="TextBox 3"/>
          <p:cNvSpPr txBox="1">
            <a:spLocks noChangeArrowheads="1"/>
          </p:cNvSpPr>
          <p:nvPr/>
        </p:nvSpPr>
        <p:spPr bwMode="auto">
          <a:xfrm>
            <a:off x="306388" y="6553200"/>
            <a:ext cx="18700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defTabSz="455613"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200">
                <a:solidFill>
                  <a:srgbClr val="003367"/>
                </a:solidFill>
                <a:cs typeface="Arial" charset="0"/>
              </a:rPr>
              <a:t>[http://www.android.com]</a:t>
            </a:r>
          </a:p>
        </p:txBody>
      </p:sp>
      <p:pic>
        <p:nvPicPr>
          <p:cNvPr id="14848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47800"/>
            <a:ext cx="6381750" cy="4583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8485" name="Rectangle 5"/>
          <p:cNvSpPr>
            <a:spLocks noChangeArrowheads="1"/>
          </p:cNvSpPr>
          <p:nvPr/>
        </p:nvSpPr>
        <p:spPr bwMode="auto">
          <a:xfrm>
            <a:off x="6934200" y="5087938"/>
            <a:ext cx="1981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defTabSz="455613"/>
            <a:r>
              <a:rPr lang="en-US" sz="2000" b="1" dirty="0">
                <a:solidFill>
                  <a:srgbClr val="003367"/>
                </a:solidFill>
              </a:rPr>
              <a:t>“Classical OS kernel etc.</a:t>
            </a:r>
            <a:endParaRPr lang="en-US" sz="1800" b="1" dirty="0">
              <a:solidFill>
                <a:srgbClr val="003367"/>
              </a:solidFill>
            </a:endParaRPr>
          </a:p>
        </p:txBody>
      </p:sp>
      <p:cxnSp>
        <p:nvCxnSpPr>
          <p:cNvPr id="148486" name="Straight Connector 292"/>
          <p:cNvCxnSpPr>
            <a:cxnSpLocks noChangeShapeType="1"/>
            <a:endCxn id="148487" idx="0"/>
          </p:cNvCxnSpPr>
          <p:nvPr/>
        </p:nvCxnSpPr>
        <p:spPr bwMode="auto">
          <a:xfrm>
            <a:off x="6762750" y="5715000"/>
            <a:ext cx="704850" cy="435114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8487" name="Rectangle 13"/>
          <p:cNvSpPr>
            <a:spLocks noChangeArrowheads="1"/>
          </p:cNvSpPr>
          <p:nvPr/>
        </p:nvSpPr>
        <p:spPr bwMode="auto">
          <a:xfrm>
            <a:off x="5791200" y="6150114"/>
            <a:ext cx="33528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5613"/>
            <a:r>
              <a:rPr lang="en-US" sz="2000" b="1" dirty="0">
                <a:solidFill>
                  <a:srgbClr val="003367"/>
                </a:solidFill>
              </a:rPr>
              <a:t>Reloaded </a:t>
            </a:r>
            <a:r>
              <a:rPr lang="en-US" sz="2000" dirty="0">
                <a:solidFill>
                  <a:srgbClr val="003367"/>
                </a:solidFill>
              </a:rPr>
              <a:t>with a few new kernel extensions (drivers).</a:t>
            </a:r>
            <a:endParaRPr lang="en-US" sz="1800" dirty="0">
              <a:solidFill>
                <a:srgbClr val="003367"/>
              </a:solidFill>
            </a:endParaRPr>
          </a:p>
        </p:txBody>
      </p:sp>
      <p:sp>
        <p:nvSpPr>
          <p:cNvPr id="148488" name="Rectangle 14"/>
          <p:cNvSpPr>
            <a:spLocks noChangeArrowheads="1"/>
          </p:cNvSpPr>
          <p:nvPr/>
        </p:nvSpPr>
        <p:spPr bwMode="auto">
          <a:xfrm>
            <a:off x="6400800" y="3387725"/>
            <a:ext cx="32766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defTabSz="455613"/>
            <a:r>
              <a:rPr lang="en-US" sz="2000" b="1" dirty="0">
                <a:solidFill>
                  <a:srgbClr val="003367"/>
                </a:solidFill>
              </a:rPr>
              <a:t>Virtual Machine</a:t>
            </a:r>
          </a:p>
          <a:p>
            <a:pPr algn="ctr" defTabSz="455613"/>
            <a:r>
              <a:rPr lang="en-US" sz="2000" b="1" dirty="0">
                <a:solidFill>
                  <a:srgbClr val="003367"/>
                </a:solidFill>
              </a:rPr>
              <a:t>(JVM)</a:t>
            </a:r>
            <a:endParaRPr lang="en-US" sz="1800" b="1" dirty="0">
              <a:solidFill>
                <a:srgbClr val="003367"/>
              </a:solidFill>
            </a:endParaRPr>
          </a:p>
        </p:txBody>
      </p:sp>
      <p:cxnSp>
        <p:nvCxnSpPr>
          <p:cNvPr id="148489" name="Straight Connector 292"/>
          <p:cNvCxnSpPr>
            <a:cxnSpLocks noChangeShapeType="1"/>
          </p:cNvCxnSpPr>
          <p:nvPr/>
        </p:nvCxnSpPr>
        <p:spPr bwMode="auto">
          <a:xfrm flipV="1">
            <a:off x="5943600" y="3886200"/>
            <a:ext cx="1219200" cy="304801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387684"/>
            <a:ext cx="2667000" cy="374316"/>
          </a:xfrm>
          <a:prstGeom prst="rect">
            <a:avLst/>
          </a:prstGeom>
        </p:spPr>
      </p:pic>
      <p:cxnSp>
        <p:nvCxnSpPr>
          <p:cNvPr id="14" name="Straight Connector 4"/>
          <p:cNvCxnSpPr>
            <a:cxnSpLocks noChangeShapeType="1"/>
          </p:cNvCxnSpPr>
          <p:nvPr/>
        </p:nvCxnSpPr>
        <p:spPr bwMode="auto">
          <a:xfrm>
            <a:off x="306388" y="3352800"/>
            <a:ext cx="868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pic>
        <p:nvPicPr>
          <p:cNvPr id="15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1447800"/>
            <a:ext cx="2414588" cy="183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6" name="Straight Connector 4"/>
          <p:cNvCxnSpPr>
            <a:cxnSpLocks noChangeShapeType="1"/>
          </p:cNvCxnSpPr>
          <p:nvPr/>
        </p:nvCxnSpPr>
        <p:spPr bwMode="auto">
          <a:xfrm>
            <a:off x="304800" y="4953000"/>
            <a:ext cx="86852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6934200" y="4114800"/>
            <a:ext cx="2286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defTabSz="455613"/>
            <a:r>
              <a:rPr lang="en-US" sz="2000" b="1" dirty="0">
                <a:solidFill>
                  <a:srgbClr val="003367"/>
                </a:solidFill>
              </a:rPr>
              <a:t>System libraries</a:t>
            </a:r>
          </a:p>
          <a:p>
            <a:pPr defTabSz="455613"/>
            <a:r>
              <a:rPr lang="en-US" sz="2000" b="1" dirty="0">
                <a:solidFill>
                  <a:srgbClr val="003367"/>
                </a:solidFill>
              </a:rPr>
              <a:t>(native C/C++)</a:t>
            </a:r>
            <a:endParaRPr lang="en-US" sz="1800" b="1" dirty="0">
              <a:solidFill>
                <a:srgbClr val="003367"/>
              </a:solidFill>
            </a:endParaRP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3C457E0F-6F5D-0F4F-AF18-EF4C0DF228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2360" y="146051"/>
            <a:ext cx="118844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474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6042025" y="4494510"/>
            <a:ext cx="2111375" cy="13938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charset="0"/>
                <a:ea typeface="ＭＳ Ｐゴシック" charset="0"/>
                <a:cs typeface="Arial" charset="0"/>
              </a:rPr>
              <a:t>Virtual machines (VMs)</a:t>
            </a:r>
          </a:p>
        </p:txBody>
      </p:sp>
      <p:sp>
        <p:nvSpPr>
          <p:cNvPr id="5120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2819400"/>
          </a:xfrm>
        </p:spPr>
        <p:txBody>
          <a:bodyPr/>
          <a:lstStyle/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Run a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hypervisor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 on the “bare metal” physical machine. 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New trusted layer! 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Kernel and processes run in a </a:t>
            </a:r>
            <a:r>
              <a:rPr lang="en-US" sz="2400" dirty="0">
                <a:solidFill>
                  <a:srgbClr val="651222"/>
                </a:solidFill>
                <a:latin typeface="Arial" charset="0"/>
                <a:ea typeface="ＭＳ Ｐゴシック" charset="0"/>
                <a:cs typeface="Arial" charset="0"/>
              </a:rPr>
              <a:t>virtual machine (VM)</a:t>
            </a:r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Hypervisor manages multiple “instances” of the machine.</a:t>
            </a:r>
          </a:p>
          <a:p>
            <a:pPr lvl="1"/>
            <a:r>
              <a:rPr lang="en-US" sz="2000" b="0" dirty="0">
                <a:latin typeface="Arial" charset="0"/>
                <a:ea typeface="ＭＳ Ｐゴシック" charset="0"/>
                <a:cs typeface="Arial" charset="0"/>
              </a:rPr>
              <a:t>The VM “looks the same” to the OS as a physical machine.</a:t>
            </a:r>
          </a:p>
          <a:p>
            <a:r>
              <a:rPr lang="en-US" sz="2400" b="0" dirty="0">
                <a:latin typeface="Arial" charset="0"/>
                <a:ea typeface="ＭＳ Ｐゴシック" charset="0"/>
                <a:cs typeface="Arial" charset="0"/>
              </a:rPr>
              <a:t>Can run multiple OS on a shared computer.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6264275" y="4643735"/>
            <a:ext cx="441325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05" name="AutoShape 10"/>
          <p:cNvSpPr>
            <a:spLocks noChangeArrowheads="1"/>
          </p:cNvSpPr>
          <p:nvPr/>
        </p:nvSpPr>
        <p:spPr bwMode="auto">
          <a:xfrm>
            <a:off x="6264275" y="5329535"/>
            <a:ext cx="1660525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873875" y="4643735"/>
            <a:ext cx="441325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483475" y="4643735"/>
            <a:ext cx="441325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08" name="AutoShape 10"/>
          <p:cNvSpPr>
            <a:spLocks noChangeArrowheads="1"/>
          </p:cNvSpPr>
          <p:nvPr/>
        </p:nvSpPr>
        <p:spPr bwMode="auto">
          <a:xfrm>
            <a:off x="1447800" y="6040735"/>
            <a:ext cx="6705600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733800" y="4491335"/>
            <a:ext cx="2111375" cy="13938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9544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11" name="AutoShape 10"/>
          <p:cNvSpPr>
            <a:spLocks noChangeArrowheads="1"/>
          </p:cNvSpPr>
          <p:nvPr/>
        </p:nvSpPr>
        <p:spPr bwMode="auto">
          <a:xfrm>
            <a:off x="3954463" y="5326360"/>
            <a:ext cx="1662112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5640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1736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47800" y="4491335"/>
            <a:ext cx="2111375" cy="1393825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6684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51216" name="AutoShape 10"/>
          <p:cNvSpPr>
            <a:spLocks noChangeArrowheads="1"/>
          </p:cNvSpPr>
          <p:nvPr/>
        </p:nvSpPr>
        <p:spPr bwMode="auto">
          <a:xfrm>
            <a:off x="1668463" y="5326360"/>
            <a:ext cx="1662112" cy="431800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2780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2887663" y="4640560"/>
            <a:ext cx="442912" cy="6096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20" name="Text Box 18"/>
          <p:cNvSpPr txBox="1">
            <a:spLocks noChangeArrowheads="1"/>
          </p:cNvSpPr>
          <p:nvPr/>
        </p:nvSpPr>
        <p:spPr bwMode="auto">
          <a:xfrm>
            <a:off x="3733800" y="6015335"/>
            <a:ext cx="2895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hypervisor</a:t>
            </a:r>
          </a:p>
        </p:txBody>
      </p:sp>
      <p:sp>
        <p:nvSpPr>
          <p:cNvPr id="21" name="Text Box 18"/>
          <p:cNvSpPr txBox="1">
            <a:spLocks noChangeArrowheads="1"/>
          </p:cNvSpPr>
          <p:nvPr/>
        </p:nvSpPr>
        <p:spPr bwMode="auto">
          <a:xfrm>
            <a:off x="457200" y="6015335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host</a:t>
            </a:r>
          </a:p>
        </p:txBody>
      </p:sp>
      <p:sp>
        <p:nvSpPr>
          <p:cNvPr id="22" name="Text Box 18"/>
          <p:cNvSpPr txBox="1">
            <a:spLocks noChangeArrowheads="1"/>
          </p:cNvSpPr>
          <p:nvPr/>
        </p:nvSpPr>
        <p:spPr bwMode="auto">
          <a:xfrm>
            <a:off x="304800" y="4948535"/>
            <a:ext cx="1752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guests</a:t>
            </a:r>
          </a:p>
        </p:txBody>
      </p:sp>
    </p:spTree>
    <p:extLst>
      <p:ext uri="{BB962C8B-B14F-4D97-AF65-F5344CB8AC3E}">
        <p14:creationId xmlns:p14="http://schemas.microsoft.com/office/powerpoint/2010/main" val="1159365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p-p-paradigm</a:t>
            </a:r>
          </a:p>
        </p:txBody>
      </p:sp>
      <p:sp>
        <p:nvSpPr>
          <p:cNvPr id="6" name="AutoShape 10"/>
          <p:cNvSpPr>
            <a:spLocks noChangeArrowheads="1"/>
          </p:cNvSpPr>
          <p:nvPr/>
        </p:nvSpPr>
        <p:spPr bwMode="auto">
          <a:xfrm>
            <a:off x="2514600" y="1758950"/>
            <a:ext cx="3962400" cy="873125"/>
          </a:xfrm>
          <a:prstGeom prst="flowChartProcess">
            <a:avLst/>
          </a:prstGeom>
          <a:solidFill>
            <a:srgbClr val="99C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AutoShape 10"/>
          <p:cNvSpPr>
            <a:spLocks noChangeArrowheads="1"/>
          </p:cNvSpPr>
          <p:nvPr/>
        </p:nvSpPr>
        <p:spPr bwMode="auto">
          <a:xfrm>
            <a:off x="2514600" y="3927475"/>
            <a:ext cx="3962400" cy="873125"/>
          </a:xfrm>
          <a:prstGeom prst="flowChartProcess">
            <a:avLst/>
          </a:prstGeom>
          <a:solidFill>
            <a:schemeClr val="bg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455613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8" name="Text Box 93"/>
          <p:cNvSpPr txBox="1">
            <a:spLocks noChangeArrowheads="1"/>
          </p:cNvSpPr>
          <p:nvPr/>
        </p:nvSpPr>
        <p:spPr bwMode="auto">
          <a:xfrm>
            <a:off x="2362200" y="1946275"/>
            <a:ext cx="4267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srgbClr val="000000"/>
                </a:solidFill>
              </a:rPr>
              <a:t>monitor / controller</a:t>
            </a:r>
          </a:p>
        </p:txBody>
      </p:sp>
      <p:sp>
        <p:nvSpPr>
          <p:cNvPr id="9" name="Text Box 93"/>
          <p:cNvSpPr txBox="1">
            <a:spLocks noChangeArrowheads="1"/>
          </p:cNvSpPr>
          <p:nvPr/>
        </p:nvSpPr>
        <p:spPr bwMode="auto">
          <a:xfrm>
            <a:off x="2362200" y="4079875"/>
            <a:ext cx="4267200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b="1" dirty="0">
                <a:solidFill>
                  <a:srgbClr val="000000"/>
                </a:solidFill>
              </a:rPr>
              <a:t>machine</a:t>
            </a:r>
          </a:p>
        </p:txBody>
      </p:sp>
      <p:sp>
        <p:nvSpPr>
          <p:cNvPr id="10" name="AutoShape 16"/>
          <p:cNvSpPr>
            <a:spLocks noChangeArrowheads="1"/>
          </p:cNvSpPr>
          <p:nvPr/>
        </p:nvSpPr>
        <p:spPr bwMode="auto">
          <a:xfrm>
            <a:off x="6019800" y="2895600"/>
            <a:ext cx="203200" cy="833438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1" name="AutoShape 16"/>
          <p:cNvSpPr>
            <a:spLocks noChangeArrowheads="1"/>
          </p:cNvSpPr>
          <p:nvPr/>
        </p:nvSpPr>
        <p:spPr bwMode="auto">
          <a:xfrm flipV="1">
            <a:off x="2819400" y="2895600"/>
            <a:ext cx="203200" cy="833438"/>
          </a:xfrm>
          <a:prstGeom prst="upArrow">
            <a:avLst>
              <a:gd name="adj1" fmla="val 50000"/>
              <a:gd name="adj2" fmla="val 75119"/>
            </a:avLst>
          </a:prstGeom>
          <a:solidFill>
            <a:srgbClr val="000000"/>
          </a:solidFill>
          <a:ln w="9525">
            <a:solidFill>
              <a:srgbClr val="000000"/>
            </a:solidFill>
            <a:miter lim="800000"/>
            <a:headEnd type="none" w="sm" len="sm"/>
            <a:tailEnd type="none" w="sm" len="sm"/>
          </a:ln>
        </p:spPr>
        <p:txBody>
          <a:bodyPr anchor="ctr">
            <a:spAutoFit/>
          </a:bodyPr>
          <a:lstStyle/>
          <a:p>
            <a:pPr defTabSz="914400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12" name="Text Box 93"/>
          <p:cNvSpPr txBox="1">
            <a:spLocks noChangeArrowheads="1"/>
          </p:cNvSpPr>
          <p:nvPr/>
        </p:nvSpPr>
        <p:spPr bwMode="auto">
          <a:xfrm>
            <a:off x="152400" y="2895600"/>
            <a:ext cx="32004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srgbClr val="000000"/>
                </a:solidFill>
              </a:rPr>
              <a:t>configure</a:t>
            </a:r>
          </a:p>
          <a:p>
            <a:pPr algn="ctr" defTabSz="914400" eaLnBrk="1" hangingPunct="1"/>
            <a:r>
              <a:rPr lang="en-US" sz="2000" dirty="0">
                <a:solidFill>
                  <a:srgbClr val="000000"/>
                </a:solidFill>
              </a:rPr>
              <a:t>launch/restart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3" name="Text Box 93"/>
          <p:cNvSpPr txBox="1">
            <a:spLocks noChangeArrowheads="1"/>
          </p:cNvSpPr>
          <p:nvPr/>
        </p:nvSpPr>
        <p:spPr bwMode="auto">
          <a:xfrm>
            <a:off x="6400800" y="2947533"/>
            <a:ext cx="1676400" cy="7100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srgbClr val="000000"/>
                </a:solidFill>
              </a:rPr>
              <a:t>exception notify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Text Box 93"/>
          <p:cNvSpPr txBox="1">
            <a:spLocks noChangeArrowheads="1"/>
          </p:cNvSpPr>
          <p:nvPr/>
        </p:nvSpPr>
        <p:spPr bwMode="auto">
          <a:xfrm>
            <a:off x="914400" y="5078156"/>
            <a:ext cx="7696200" cy="1017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914400" eaLnBrk="1" hangingPunct="1"/>
            <a:r>
              <a:rPr lang="en-US" sz="2000" dirty="0">
                <a:solidFill>
                  <a:srgbClr val="000000"/>
                </a:solidFill>
              </a:rPr>
              <a:t>Machine runs according to its configuration.  If it encounters a condition that requires controller to intervene, it suspends processing and generates an exception for the controller.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7505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0479-8253-5349-A283-5B2DB97EC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faces of your OS</a:t>
            </a:r>
          </a:p>
        </p:txBody>
      </p:sp>
      <p:pic>
        <p:nvPicPr>
          <p:cNvPr id="4100" name="Picture 4" descr="Cartoon Traffic-Police Stop Sign Vector Stock Illustration ...">
            <a:extLst>
              <a:ext uri="{FF2B5EF4-FFF2-40B4-BE49-F238E27FC236}">
                <a16:creationId xmlns:a16="http://schemas.microsoft.com/office/drawing/2014/main" id="{CDD0A777-CD72-2B4D-A7B5-B5814B845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6960" y="1524000"/>
            <a:ext cx="3611440" cy="426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A waitress holding some drinks. » Clipart Station">
            <a:extLst>
              <a:ext uri="{FF2B5EF4-FFF2-40B4-BE49-F238E27FC236}">
                <a16:creationId xmlns:a16="http://schemas.microsoft.com/office/drawing/2014/main" id="{40167792-830D-0948-9050-D0043C6AE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74356"/>
            <a:ext cx="2209800" cy="3550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Montgomery &amp; Me' in support of ABF The Soldiers' Charity | Wall Circus">
            <a:extLst>
              <a:ext uri="{FF2B5EF4-FFF2-40B4-BE49-F238E27FC236}">
                <a16:creationId xmlns:a16="http://schemas.microsoft.com/office/drawing/2014/main" id="{66912149-CF7C-A74A-B317-D41BB5D2F9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80" t="1866" r="25634" b="7462"/>
          <a:stretch/>
        </p:blipFill>
        <p:spPr bwMode="auto">
          <a:xfrm>
            <a:off x="6723800" y="1821956"/>
            <a:ext cx="1353400" cy="3654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Box 53">
            <a:extLst>
              <a:ext uri="{FF2B5EF4-FFF2-40B4-BE49-F238E27FC236}">
                <a16:creationId xmlns:a16="http://schemas.microsoft.com/office/drawing/2014/main" id="{9FD0578A-F1B4-494B-B575-AFC505016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5495185"/>
            <a:ext cx="144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264D"/>
                </a:solidFill>
              </a:rPr>
              <a:t>Serving your requests </a:t>
            </a:r>
          </a:p>
        </p:txBody>
      </p:sp>
      <p:sp>
        <p:nvSpPr>
          <p:cNvPr id="16" name="Text Box 53">
            <a:extLst>
              <a:ext uri="{FF2B5EF4-FFF2-40B4-BE49-F238E27FC236}">
                <a16:creationId xmlns:a16="http://schemas.microsoft.com/office/drawing/2014/main" id="{A6DF6D4D-7DF6-ED49-B064-7D706E2D41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8780" y="5605110"/>
            <a:ext cx="144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264D"/>
                </a:solidFill>
              </a:rPr>
              <a:t>Directing traffic</a:t>
            </a:r>
          </a:p>
        </p:txBody>
      </p:sp>
      <p:sp>
        <p:nvSpPr>
          <p:cNvPr id="17" name="Text Box 53">
            <a:extLst>
              <a:ext uri="{FF2B5EF4-FFF2-40B4-BE49-F238E27FC236}">
                <a16:creationId xmlns:a16="http://schemas.microsoft.com/office/drawing/2014/main" id="{60246FAE-A507-0642-BB55-4F328BA5E4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495185"/>
            <a:ext cx="14478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anchor="ctr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264D"/>
                </a:solidFill>
              </a:rPr>
              <a:t>Guarding your private property</a:t>
            </a:r>
          </a:p>
        </p:txBody>
      </p:sp>
    </p:spTree>
    <p:extLst>
      <p:ext uri="{BB962C8B-B14F-4D97-AF65-F5344CB8AC3E}">
        <p14:creationId xmlns:p14="http://schemas.microsoft.com/office/powerpoint/2010/main" val="2083362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382000" cy="1554163"/>
          </a:xfrm>
        </p:spPr>
        <p:txBody>
          <a:bodyPr/>
          <a:lstStyle/>
          <a:p>
            <a:pPr eaLnBrk="1" hangingPunct="1"/>
            <a:r>
              <a:rPr lang="en-US" sz="3600">
                <a:latin typeface="Arial" charset="0"/>
                <a:ea typeface="ＭＳ Ｐゴシック" charset="0"/>
              </a:rPr>
              <a:t>What is this course about?</a:t>
            </a:r>
          </a:p>
        </p:txBody>
      </p:sp>
      <p:sp>
        <p:nvSpPr>
          <p:cNvPr id="13312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6425" cy="4343400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Programs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Platforms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Sharing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Concurrency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Storage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Protection and trust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Resource management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Virtualization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Scale and performance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Abstractions</a:t>
            </a:r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133123" name="AutoShape 7"/>
          <p:cNvSpPr>
            <a:spLocks noChangeArrowheads="1"/>
          </p:cNvSpPr>
          <p:nvPr/>
        </p:nvSpPr>
        <p:spPr bwMode="auto">
          <a:xfrm>
            <a:off x="5622925" y="2239963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133124" name="AutoShape 8"/>
          <p:cNvSpPr>
            <a:spLocks noChangeArrowheads="1"/>
          </p:cNvSpPr>
          <p:nvPr/>
        </p:nvSpPr>
        <p:spPr bwMode="auto">
          <a:xfrm flipV="1">
            <a:off x="7543800" y="2239963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133125" name="Rectangle 9"/>
          <p:cNvSpPr>
            <a:spLocks noChangeArrowheads="1"/>
          </p:cNvSpPr>
          <p:nvPr/>
        </p:nvSpPr>
        <p:spPr bwMode="auto">
          <a:xfrm>
            <a:off x="4948238" y="1931988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/>
              <a:t>Application Software</a:t>
            </a:r>
          </a:p>
        </p:txBody>
      </p:sp>
      <p:sp>
        <p:nvSpPr>
          <p:cNvPr id="133126" name="AutoShape 10"/>
          <p:cNvSpPr>
            <a:spLocks noChangeArrowheads="1"/>
          </p:cNvSpPr>
          <p:nvPr/>
        </p:nvSpPr>
        <p:spPr bwMode="auto">
          <a:xfrm>
            <a:off x="5610225" y="3119438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133127" name="AutoShape 11"/>
          <p:cNvSpPr>
            <a:spLocks noChangeArrowheads="1"/>
          </p:cNvSpPr>
          <p:nvPr/>
        </p:nvSpPr>
        <p:spPr bwMode="auto">
          <a:xfrm flipV="1">
            <a:off x="7532688" y="3119438"/>
            <a:ext cx="219075" cy="430212"/>
          </a:xfrm>
          <a:prstGeom prst="downArrow">
            <a:avLst>
              <a:gd name="adj1" fmla="val 50000"/>
              <a:gd name="adj2" fmla="val 49094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2000"/>
          </a:p>
        </p:txBody>
      </p:sp>
      <p:sp>
        <p:nvSpPr>
          <p:cNvPr id="133128" name="Rectangle 12"/>
          <p:cNvSpPr>
            <a:spLocks noChangeArrowheads="1"/>
          </p:cNvSpPr>
          <p:nvPr/>
        </p:nvSpPr>
        <p:spPr bwMode="auto">
          <a:xfrm>
            <a:off x="4959350" y="2827338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/>
              <a:t>Operating System</a:t>
            </a:r>
          </a:p>
        </p:txBody>
      </p:sp>
      <p:sp>
        <p:nvSpPr>
          <p:cNvPr id="133129" name="Rectangle 13"/>
          <p:cNvSpPr>
            <a:spLocks noChangeArrowheads="1"/>
          </p:cNvSpPr>
          <p:nvPr/>
        </p:nvSpPr>
        <p:spPr bwMode="auto">
          <a:xfrm>
            <a:off x="4953000" y="3709988"/>
            <a:ext cx="3727450" cy="328612"/>
          </a:xfrm>
          <a:prstGeom prst="rect">
            <a:avLst/>
          </a:prstGeom>
          <a:solidFill>
            <a:schemeClr val="accent1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1"/>
            </a:extrusionClr>
          </a:sp3d>
        </p:spPr>
        <p:txBody>
          <a:bodyPr wrap="none" anchor="ctr">
            <a:flatTx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/>
              <a:t>Machine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80892"/>
            <a:ext cx="2946400" cy="218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29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8"/>
          <a:stretch/>
        </p:blipFill>
        <p:spPr bwMode="auto">
          <a:xfrm>
            <a:off x="7188558" y="4876800"/>
            <a:ext cx="964841" cy="1161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286000"/>
            <a:ext cx="1905000" cy="17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77973" y="2273300"/>
            <a:ext cx="1517827" cy="1750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63500" dist="38100" dir="2700000" algn="tl" rotWithShape="0">
              <a:srgbClr val="000000">
                <a:alpha val="39999"/>
              </a:srgbClr>
            </a:outerShdw>
          </a:effectLst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3000" y="2286000"/>
            <a:ext cx="1636776" cy="194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449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7432E-F4EF-114F-BE53-8E94E0458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broader view of 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EADCA-35B5-8040-803A-57319FDB4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OS are </a:t>
            </a:r>
            <a:r>
              <a:rPr lang="en-US" b="1" dirty="0"/>
              <a:t>platforms</a:t>
            </a:r>
            <a:r>
              <a:rPr lang="en-US" dirty="0"/>
              <a:t> for running programs on machines.</a:t>
            </a:r>
          </a:p>
          <a:p>
            <a:pPr lvl="1"/>
            <a:r>
              <a:rPr lang="en-US" b="1" dirty="0"/>
              <a:t>Program</a:t>
            </a:r>
            <a:r>
              <a:rPr lang="en-US" dirty="0"/>
              <a:t>: software packaged for the platform. </a:t>
            </a:r>
          </a:p>
          <a:p>
            <a:pPr lvl="1"/>
            <a:r>
              <a:rPr lang="en-US" b="1" dirty="0"/>
              <a:t>Platform</a:t>
            </a:r>
            <a:r>
              <a:rPr lang="en-US" dirty="0"/>
              <a:t>: defines an environment for software and its data and interactions.</a:t>
            </a:r>
          </a:p>
          <a:p>
            <a:pPr lvl="1"/>
            <a:r>
              <a:rPr lang="en-US" b="1" dirty="0"/>
              <a:t>Machine</a:t>
            </a:r>
            <a:r>
              <a:rPr lang="en-US" dirty="0"/>
              <a:t>: it runs software—may be virtual.</a:t>
            </a:r>
            <a:endParaRPr lang="en-US" b="1" dirty="0"/>
          </a:p>
          <a:p>
            <a:r>
              <a:rPr lang="en-US" u="sng" dirty="0"/>
              <a:t>Examples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Mobile device</a:t>
            </a:r>
          </a:p>
          <a:p>
            <a:pPr lvl="1"/>
            <a:r>
              <a:rPr lang="en-US" dirty="0"/>
              <a:t>Embedded/IoT </a:t>
            </a:r>
          </a:p>
          <a:p>
            <a:pPr lvl="1"/>
            <a:r>
              <a:rPr lang="en-US" dirty="0"/>
              <a:t>Supercomputer</a:t>
            </a:r>
          </a:p>
          <a:p>
            <a:pPr lvl="1"/>
            <a:r>
              <a:rPr lang="en-US" dirty="0"/>
              <a:t>Cloud services</a:t>
            </a:r>
          </a:p>
          <a:p>
            <a:pPr lvl="1"/>
            <a:r>
              <a:rPr lang="en-US" dirty="0"/>
              <a:t>Web browser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A23410D-2574-2247-8820-1DC84F46D5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2425" y="3849687"/>
            <a:ext cx="1298575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77CEC936-D7EE-BE43-A6EF-86DA55745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74493"/>
            <a:ext cx="905330" cy="120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hat's the world's fastest supercomputer used for? | HowStuffWorks">
            <a:extLst>
              <a:ext uri="{FF2B5EF4-FFF2-40B4-BE49-F238E27FC236}">
                <a16:creationId xmlns:a16="http://schemas.microsoft.com/office/drawing/2014/main" id="{40CA12D1-FEBB-D84B-B5E2-16D80D294B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1" r="5916"/>
          <a:stretch/>
        </p:blipFill>
        <p:spPr bwMode="auto">
          <a:xfrm>
            <a:off x="6367542" y="5330825"/>
            <a:ext cx="1938258" cy="129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>
            <a:extLst>
              <a:ext uri="{FF2B5EF4-FFF2-40B4-BE49-F238E27FC236}">
                <a16:creationId xmlns:a16="http://schemas.microsoft.com/office/drawing/2014/main" id="{96AFD57F-53EC-4D4D-B38A-9CCBF2EB21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252" y="5321300"/>
            <a:ext cx="1024618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0035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073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667000"/>
            <a:ext cx="22098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Arial" charset="0"/>
                <a:ea typeface="ＭＳ Ｐゴシック" charset="0"/>
              </a:rPr>
              <a:t>Platform abstractions</a:t>
            </a:r>
          </a:p>
        </p:txBody>
      </p:sp>
      <p:sp>
        <p:nvSpPr>
          <p:cNvPr id="131075" name="Content Placeholder 1"/>
          <p:cNvSpPr>
            <a:spLocks noGrp="1"/>
          </p:cNvSpPr>
          <p:nvPr>
            <p:ph idx="1"/>
          </p:nvPr>
        </p:nvSpPr>
        <p:spPr>
          <a:xfrm>
            <a:off x="384175" y="1600200"/>
            <a:ext cx="8226425" cy="4111625"/>
          </a:xfrm>
        </p:spPr>
        <p:txBody>
          <a:bodyPr/>
          <a:lstStyle/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Platforms provide “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building blocks</a:t>
            </a:r>
            <a:r>
              <a:rPr lang="en-US" sz="2400" dirty="0">
                <a:latin typeface="Arial" charset="0"/>
                <a:ea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…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…and APIs to use them to construct software.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Instantiate/create/allocate 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Manipulate/configure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Attach/detach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Combine in uniform ways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Release/destroy</a:t>
            </a:r>
          </a:p>
          <a:p>
            <a:pPr eaLnBrk="1" hangingPunct="1"/>
            <a:r>
              <a:rPr lang="en-US" sz="2400" dirty="0">
                <a:latin typeface="Arial" charset="0"/>
                <a:ea typeface="ＭＳ Ｐゴシック" charset="0"/>
              </a:rPr>
              <a:t>Abstractions are layered.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Expose the power through APIs</a:t>
            </a:r>
          </a:p>
          <a:p>
            <a:pPr lvl="1" eaLnBrk="1" hangingPunct="1"/>
            <a:r>
              <a:rPr lang="en-US" sz="2000" dirty="0">
                <a:latin typeface="Arial" charset="0"/>
                <a:ea typeface="ＭＳ Ｐゴシック" charset="0"/>
              </a:rPr>
              <a:t>Hide the details behind APIs</a:t>
            </a:r>
          </a:p>
        </p:txBody>
      </p:sp>
      <p:pic>
        <p:nvPicPr>
          <p:cNvPr id="131076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6050" y="4495800"/>
            <a:ext cx="257175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1077" name="Rectangle 3"/>
          <p:cNvSpPr>
            <a:spLocks noChangeArrowheads="1"/>
          </p:cNvSpPr>
          <p:nvPr/>
        </p:nvSpPr>
        <p:spPr bwMode="auto">
          <a:xfrm>
            <a:off x="381000" y="5921375"/>
            <a:ext cx="6019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003367"/>
                </a:solidFill>
              </a:rPr>
              <a:t>The choice of abstractions reflects a philosophy of how to build and organize software systems.</a:t>
            </a:r>
          </a:p>
        </p:txBody>
      </p:sp>
      <p:pic>
        <p:nvPicPr>
          <p:cNvPr id="131078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87500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75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</a:rPr>
              <a:t>Unix: A lasting achievement?</a:t>
            </a:r>
          </a:p>
        </p:txBody>
      </p:sp>
      <p:sp>
        <p:nvSpPr>
          <p:cNvPr id="1310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ja-JP" altLang="en-US" sz="2400" dirty="0">
                <a:latin typeface="Arial" charset="0"/>
                <a:ea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</a:rPr>
              <a:t>Perhaps the most important achievement of Unix is to demonstrate that a powerful operating system for interactive use need not be expensive…it can run on hardware costing as little as $40,000.</a:t>
            </a:r>
            <a:r>
              <a:rPr lang="ja-JP" altLang="en-US" sz="2400" dirty="0">
                <a:latin typeface="Arial" charset="0"/>
                <a:ea typeface="ＭＳ Ｐゴシック" charset="0"/>
              </a:rPr>
              <a:t>”</a:t>
            </a:r>
            <a:endParaRPr lang="en-US" sz="2400" dirty="0"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5"/>
          <p:cNvSpPr>
            <a:spLocks noChangeArrowheads="1"/>
          </p:cNvSpPr>
          <p:nvPr/>
        </p:nvSpPr>
        <p:spPr bwMode="auto">
          <a:xfrm>
            <a:off x="228600" y="4241800"/>
            <a:ext cx="41211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The UNIX Time-Sharing System* 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D. M. Ritchie and K. Thompson</a:t>
            </a:r>
          </a:p>
          <a:p>
            <a:pPr marL="457200" marR="0" lvl="1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90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1974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90"/>
              </a:solidFill>
              <a:effectLst/>
              <a:uLnTx/>
              <a:uFillTx/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131077" name="Text Box 6"/>
          <p:cNvSpPr txBox="1">
            <a:spLocks noChangeArrowheads="1"/>
          </p:cNvSpPr>
          <p:nvPr/>
        </p:nvSpPr>
        <p:spPr bwMode="auto">
          <a:xfrm>
            <a:off x="4705350" y="3505200"/>
            <a:ext cx="18478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7305A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DEC PDP-11/24</a:t>
            </a:r>
          </a:p>
        </p:txBody>
      </p:sp>
      <p:sp>
        <p:nvSpPr>
          <p:cNvPr id="131078" name="Rectangle 7"/>
          <p:cNvSpPr>
            <a:spLocks noChangeArrowheads="1"/>
          </p:cNvSpPr>
          <p:nvPr/>
        </p:nvSpPr>
        <p:spPr bwMode="auto">
          <a:xfrm>
            <a:off x="5057775" y="5981700"/>
            <a:ext cx="3402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http://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histoire.info.online.fr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/pdp11.html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319" y="3851276"/>
            <a:ext cx="3439762" cy="2233612"/>
          </a:xfrm>
          <a:prstGeom prst="rect">
            <a:avLst/>
          </a:prstGeom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981200" y="5711825"/>
            <a:ext cx="2368550" cy="687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000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342900" marR="0" lvl="0" indent="-342900" algn="l" defTabSz="457200" rtl="0" eaLnBrk="0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terminal (</a:t>
            </a:r>
            <a:r>
              <a:rPr kumimoji="0" lang="en-US" altLang="ja-JP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tty</a:t>
            </a:r>
            <a:r>
              <a:rPr kumimoji="0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)</a:t>
            </a:r>
          </a:p>
          <a:p>
            <a:pPr marL="342900" marR="0" lvl="0" indent="-342900" algn="l" defTabSz="457200" rtl="0" eaLnBrk="0" fontAlgn="base" latinLnBrk="0" hangingPunct="0">
              <a:lnSpc>
                <a:spcPct val="80000"/>
              </a:lnSpc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264D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/>
              </a:rPr>
              <a:t>“teletypewriter”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 flipV="1">
            <a:off x="3886200" y="5257800"/>
            <a:ext cx="819150" cy="4540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886200" y="4648200"/>
            <a:ext cx="3657600" cy="10636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737417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097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1828800" y="1395413"/>
          <a:ext cx="5791200" cy="355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Worksheet" r:id="rId4" imgW="18897600" imgH="11607800" progId="Excel.Sheet.8">
                  <p:embed/>
                </p:oleObj>
              </mc:Choice>
              <mc:Fallback>
                <p:oleObj name="Worksheet" r:id="rId4" imgW="18897600" imgH="11607800" progId="Excel.Sheet.8">
                  <p:embed/>
                  <p:pic>
                    <p:nvPicPr>
                      <p:cNvPr id="132097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95413"/>
                        <a:ext cx="5791200" cy="355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098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sz="3200">
                <a:latin typeface="Arial" charset="0"/>
                <a:ea typeface="ＭＳ Ｐゴシック" charset="0"/>
              </a:rPr>
              <a:t>Let’s pause a moment to reflect...</a:t>
            </a:r>
          </a:p>
        </p:txBody>
      </p:sp>
      <p:sp>
        <p:nvSpPr>
          <p:cNvPr id="132099" name="Text Box 5"/>
          <p:cNvSpPr txBox="1">
            <a:spLocks noChangeArrowheads="1"/>
          </p:cNvSpPr>
          <p:nvPr/>
        </p:nvSpPr>
        <p:spPr bwMode="auto">
          <a:xfrm>
            <a:off x="2565400" y="1624013"/>
            <a:ext cx="3454400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From Hennessy and Patterson, </a:t>
            </a:r>
            <a:r>
              <a:rPr kumimoji="0" lang="en-US" sz="1600" b="0" i="1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Computer Architecture: A Quantitative Approach</a:t>
            </a: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, 4th edition, 2006</a:t>
            </a:r>
          </a:p>
        </p:txBody>
      </p:sp>
      <p:sp>
        <p:nvSpPr>
          <p:cNvPr id="132100" name="TextBox 11"/>
          <p:cNvSpPr txBox="1">
            <a:spLocks noChangeArrowheads="1"/>
          </p:cNvSpPr>
          <p:nvPr/>
        </p:nvSpPr>
        <p:spPr bwMode="auto">
          <a:xfrm>
            <a:off x="5724525" y="3114675"/>
            <a:ext cx="123666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Core Rate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  <a:cs typeface="Arial" charset="0"/>
              </a:rPr>
              <a:t>(SPECint)</a:t>
            </a:r>
          </a:p>
        </p:txBody>
      </p:sp>
      <p:sp>
        <p:nvSpPr>
          <p:cNvPr id="132102" name="Rectangle 302"/>
          <p:cNvSpPr>
            <a:spLocks noChangeArrowheads="1"/>
          </p:cNvSpPr>
          <p:nvPr/>
        </p:nvSpPr>
        <p:spPr bwMode="auto">
          <a:xfrm>
            <a:off x="479425" y="3810000"/>
            <a:ext cx="15017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400" b="1" i="0" u="sng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Note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log scale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cxnSp>
        <p:nvCxnSpPr>
          <p:cNvPr id="132103" name="Straight Connector 292"/>
          <p:cNvCxnSpPr>
            <a:cxnSpLocks noChangeShapeType="1"/>
          </p:cNvCxnSpPr>
          <p:nvPr/>
        </p:nvCxnSpPr>
        <p:spPr bwMode="auto">
          <a:xfrm flipH="1">
            <a:off x="1600200" y="3352800"/>
            <a:ext cx="838200" cy="609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32104" name="TextBox 52"/>
          <p:cNvSpPr txBox="1">
            <a:spLocks noChangeArrowheads="1"/>
          </p:cNvSpPr>
          <p:nvPr/>
        </p:nvSpPr>
        <p:spPr bwMode="auto">
          <a:xfrm>
            <a:off x="914400" y="5494338"/>
            <a:ext cx="47990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>
                <a:ln>
                  <a:noFill/>
                </a:ln>
                <a:solidFill>
                  <a:srgbClr val="003367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t>Today Unix runs embedded in devices costing &lt; $100.</a:t>
            </a:r>
          </a:p>
        </p:txBody>
      </p:sp>
      <p:sp>
        <p:nvSpPr>
          <p:cNvPr id="132105" name="Freeform 6"/>
          <p:cNvSpPr>
            <a:spLocks/>
          </p:cNvSpPr>
          <p:nvPr/>
        </p:nvSpPr>
        <p:spPr bwMode="auto">
          <a:xfrm>
            <a:off x="2081213" y="1738313"/>
            <a:ext cx="604837" cy="788987"/>
          </a:xfrm>
          <a:custGeom>
            <a:avLst/>
            <a:gdLst>
              <a:gd name="T0" fmla="*/ 404547 w 605879"/>
              <a:gd name="T1" fmla="*/ 14643 h 789385"/>
              <a:gd name="T2" fmla="*/ 77740 w 605879"/>
              <a:gd name="T3" fmla="*/ 14643 h 789385"/>
              <a:gd name="T4" fmla="*/ 40032 w 605879"/>
              <a:gd name="T5" fmla="*/ 141259 h 789385"/>
              <a:gd name="T6" fmla="*/ 14891 w 605879"/>
              <a:gd name="T7" fmla="*/ 191903 h 789385"/>
              <a:gd name="T8" fmla="*/ 14891 w 605879"/>
              <a:gd name="T9" fmla="*/ 445135 h 789385"/>
              <a:gd name="T10" fmla="*/ 52601 w 605879"/>
              <a:gd name="T11" fmla="*/ 533767 h 789385"/>
              <a:gd name="T12" fmla="*/ 77740 w 605879"/>
              <a:gd name="T13" fmla="*/ 571752 h 789385"/>
              <a:gd name="T14" fmla="*/ 90309 w 605879"/>
              <a:gd name="T15" fmla="*/ 609737 h 789385"/>
              <a:gd name="T16" fmla="*/ 165727 w 605879"/>
              <a:gd name="T17" fmla="*/ 736354 h 789385"/>
              <a:gd name="T18" fmla="*/ 241144 w 605879"/>
              <a:gd name="T19" fmla="*/ 787000 h 789385"/>
              <a:gd name="T20" fmla="*/ 404547 w 605879"/>
              <a:gd name="T21" fmla="*/ 774338 h 789385"/>
              <a:gd name="T22" fmla="*/ 492534 w 605879"/>
              <a:gd name="T23" fmla="*/ 749015 h 789385"/>
              <a:gd name="T24" fmla="*/ 530243 w 605879"/>
              <a:gd name="T25" fmla="*/ 711030 h 789385"/>
              <a:gd name="T26" fmla="*/ 580520 w 605879"/>
              <a:gd name="T27" fmla="*/ 635060 h 789385"/>
              <a:gd name="T28" fmla="*/ 580520 w 605879"/>
              <a:gd name="T29" fmla="*/ 343842 h 789385"/>
              <a:gd name="T30" fmla="*/ 555382 w 605879"/>
              <a:gd name="T31" fmla="*/ 255211 h 789385"/>
              <a:gd name="T32" fmla="*/ 505103 w 605879"/>
              <a:gd name="T33" fmla="*/ 179241 h 789385"/>
              <a:gd name="T34" fmla="*/ 479964 w 605879"/>
              <a:gd name="T35" fmla="*/ 141259 h 789385"/>
              <a:gd name="T36" fmla="*/ 417116 w 605879"/>
              <a:gd name="T37" fmla="*/ 65287 h 789385"/>
              <a:gd name="T38" fmla="*/ 354270 w 605879"/>
              <a:gd name="T39" fmla="*/ 52623 h 789385"/>
              <a:gd name="T40" fmla="*/ 303991 w 605879"/>
              <a:gd name="T41" fmla="*/ 39965 h 789385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0" t="0" r="r" b="b"/>
            <a:pathLst>
              <a:path w="605879" h="789385">
                <a:moveTo>
                  <a:pt x="408747" y="14685"/>
                </a:moveTo>
                <a:cubicBezTo>
                  <a:pt x="335009" y="8540"/>
                  <a:pt x="146488" y="-15039"/>
                  <a:pt x="78547" y="14685"/>
                </a:cubicBezTo>
                <a:cubicBezTo>
                  <a:pt x="65561" y="20367"/>
                  <a:pt x="47950" y="121678"/>
                  <a:pt x="40447" y="141685"/>
                </a:cubicBezTo>
                <a:cubicBezTo>
                  <a:pt x="33800" y="159412"/>
                  <a:pt x="23514" y="175552"/>
                  <a:pt x="15047" y="192485"/>
                </a:cubicBezTo>
                <a:cubicBezTo>
                  <a:pt x="-5032" y="312959"/>
                  <a:pt x="-5001" y="276079"/>
                  <a:pt x="15047" y="446485"/>
                </a:cubicBezTo>
                <a:cubicBezTo>
                  <a:pt x="17686" y="468913"/>
                  <a:pt x="44456" y="520176"/>
                  <a:pt x="53147" y="535385"/>
                </a:cubicBezTo>
                <a:cubicBezTo>
                  <a:pt x="60720" y="548637"/>
                  <a:pt x="71721" y="559833"/>
                  <a:pt x="78547" y="573485"/>
                </a:cubicBezTo>
                <a:cubicBezTo>
                  <a:pt x="84534" y="585459"/>
                  <a:pt x="85974" y="599280"/>
                  <a:pt x="91247" y="611585"/>
                </a:cubicBezTo>
                <a:cubicBezTo>
                  <a:pt x="103480" y="640128"/>
                  <a:pt x="149390" y="726547"/>
                  <a:pt x="167447" y="738585"/>
                </a:cubicBezTo>
                <a:lnTo>
                  <a:pt x="243647" y="789385"/>
                </a:lnTo>
                <a:cubicBezTo>
                  <a:pt x="298680" y="785152"/>
                  <a:pt x="353929" y="783134"/>
                  <a:pt x="408747" y="776685"/>
                </a:cubicBezTo>
                <a:cubicBezTo>
                  <a:pt x="433392" y="773786"/>
                  <a:pt x="473009" y="759498"/>
                  <a:pt x="497647" y="751285"/>
                </a:cubicBezTo>
                <a:cubicBezTo>
                  <a:pt x="510347" y="738585"/>
                  <a:pt x="524720" y="727362"/>
                  <a:pt x="535747" y="713185"/>
                </a:cubicBezTo>
                <a:cubicBezTo>
                  <a:pt x="554489" y="689088"/>
                  <a:pt x="586547" y="636985"/>
                  <a:pt x="586547" y="636985"/>
                </a:cubicBezTo>
                <a:cubicBezTo>
                  <a:pt x="617354" y="513757"/>
                  <a:pt x="606753" y="577259"/>
                  <a:pt x="586547" y="344885"/>
                </a:cubicBezTo>
                <a:cubicBezTo>
                  <a:pt x="585869" y="337088"/>
                  <a:pt x="567656" y="267701"/>
                  <a:pt x="561147" y="255985"/>
                </a:cubicBezTo>
                <a:cubicBezTo>
                  <a:pt x="546322" y="229300"/>
                  <a:pt x="527280" y="205185"/>
                  <a:pt x="510347" y="179785"/>
                </a:cubicBezTo>
                <a:lnTo>
                  <a:pt x="484947" y="141685"/>
                </a:lnTo>
                <a:cubicBezTo>
                  <a:pt x="470360" y="119804"/>
                  <a:pt x="445893" y="77708"/>
                  <a:pt x="421447" y="65485"/>
                </a:cubicBezTo>
                <a:cubicBezTo>
                  <a:pt x="402140" y="55832"/>
                  <a:pt x="378888" y="58020"/>
                  <a:pt x="357947" y="52785"/>
                </a:cubicBezTo>
                <a:cubicBezTo>
                  <a:pt x="301792" y="38746"/>
                  <a:pt x="337673" y="40085"/>
                  <a:pt x="307147" y="40085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23" name="Freeform 4"/>
          <p:cNvSpPr>
            <a:spLocks noChangeArrowheads="1"/>
          </p:cNvSpPr>
          <p:nvPr/>
        </p:nvSpPr>
        <p:spPr bwMode="auto">
          <a:xfrm>
            <a:off x="1600200" y="2133600"/>
            <a:ext cx="685800" cy="762000"/>
          </a:xfrm>
          <a:custGeom>
            <a:avLst/>
            <a:gdLst>
              <a:gd name="T0" fmla="*/ 1558608 w 1804908"/>
              <a:gd name="T1" fmla="*/ 145281 h 510567"/>
              <a:gd name="T2" fmla="*/ 1212251 w 1804908"/>
              <a:gd name="T3" fmla="*/ 87412 h 510567"/>
              <a:gd name="T4" fmla="*/ 1058314 w 1804908"/>
              <a:gd name="T5" fmla="*/ 48832 h 510567"/>
              <a:gd name="T6" fmla="*/ 1000589 w 1804908"/>
              <a:gd name="T7" fmla="*/ 29543 h 510567"/>
              <a:gd name="T8" fmla="*/ 865894 w 1804908"/>
              <a:gd name="T9" fmla="*/ 10253 h 510567"/>
              <a:gd name="T10" fmla="*/ 153937 w 1804908"/>
              <a:gd name="T11" fmla="*/ 68122 h 510567"/>
              <a:gd name="T12" fmla="*/ 96210 w 1804908"/>
              <a:gd name="T13" fmla="*/ 87412 h 510567"/>
              <a:gd name="T14" fmla="*/ 19242 w 1804908"/>
              <a:gd name="T15" fmla="*/ 125991 h 510567"/>
              <a:gd name="T16" fmla="*/ 0 w 1804908"/>
              <a:gd name="T17" fmla="*/ 183860 h 510567"/>
              <a:gd name="T18" fmla="*/ 19242 w 1804908"/>
              <a:gd name="T19" fmla="*/ 396046 h 510567"/>
              <a:gd name="T20" fmla="*/ 115452 w 1804908"/>
              <a:gd name="T21" fmla="*/ 473204 h 510567"/>
              <a:gd name="T22" fmla="*/ 442567 w 1804908"/>
              <a:gd name="T23" fmla="*/ 511784 h 510567"/>
              <a:gd name="T24" fmla="*/ 942862 w 1804908"/>
              <a:gd name="T25" fmla="*/ 492494 h 510567"/>
              <a:gd name="T26" fmla="*/ 1269978 w 1804908"/>
              <a:gd name="T27" fmla="*/ 473204 h 510567"/>
              <a:gd name="T28" fmla="*/ 1712546 w 1804908"/>
              <a:gd name="T29" fmla="*/ 453915 h 510567"/>
              <a:gd name="T30" fmla="*/ 1770271 w 1804908"/>
              <a:gd name="T31" fmla="*/ 415335 h 510567"/>
              <a:gd name="T32" fmla="*/ 1770271 w 1804908"/>
              <a:gd name="T33" fmla="*/ 241729 h 510567"/>
              <a:gd name="T34" fmla="*/ 1712546 w 1804908"/>
              <a:gd name="T35" fmla="*/ 183860 h 510567"/>
              <a:gd name="T36" fmla="*/ 1539366 w 1804908"/>
              <a:gd name="T37" fmla="*/ 106702 h 510567"/>
              <a:gd name="T38" fmla="*/ 1481641 w 1804908"/>
              <a:gd name="T39" fmla="*/ 87412 h 510567"/>
              <a:gd name="T40" fmla="*/ 1327704 w 1804908"/>
              <a:gd name="T41" fmla="*/ 87412 h 510567"/>
              <a:gd name="T42" fmla="*/ 1327704 w 1804908"/>
              <a:gd name="T43" fmla="*/ 87412 h 510567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804908"/>
              <a:gd name="T67" fmla="*/ 0 h 510567"/>
              <a:gd name="T68" fmla="*/ 1804908 w 1804908"/>
              <a:gd name="T69" fmla="*/ 510567 h 510567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804908" h="510567">
                <a:moveTo>
                  <a:pt x="1558472" y="144935"/>
                </a:moveTo>
                <a:cubicBezTo>
                  <a:pt x="1443030" y="125691"/>
                  <a:pt x="1327074" y="109310"/>
                  <a:pt x="1212145" y="87204"/>
                </a:cubicBezTo>
                <a:cubicBezTo>
                  <a:pt x="1160210" y="77215"/>
                  <a:pt x="1108395" y="65443"/>
                  <a:pt x="1058222" y="48716"/>
                </a:cubicBezTo>
                <a:cubicBezTo>
                  <a:pt x="1038982" y="42302"/>
                  <a:pt x="1020388" y="33451"/>
                  <a:pt x="1000501" y="29473"/>
                </a:cubicBezTo>
                <a:cubicBezTo>
                  <a:pt x="956032" y="20578"/>
                  <a:pt x="910712" y="16644"/>
                  <a:pt x="865818" y="10229"/>
                </a:cubicBezTo>
                <a:cubicBezTo>
                  <a:pt x="564078" y="28519"/>
                  <a:pt x="391739" y="0"/>
                  <a:pt x="153923" y="67960"/>
                </a:cubicBezTo>
                <a:cubicBezTo>
                  <a:pt x="134422" y="73533"/>
                  <a:pt x="114843" y="79214"/>
                  <a:pt x="96202" y="87204"/>
                </a:cubicBezTo>
                <a:cubicBezTo>
                  <a:pt x="69839" y="98504"/>
                  <a:pt x="44894" y="112862"/>
                  <a:pt x="19240" y="125691"/>
                </a:cubicBezTo>
                <a:cubicBezTo>
                  <a:pt x="12827" y="144935"/>
                  <a:pt x="0" y="163138"/>
                  <a:pt x="0" y="183423"/>
                </a:cubicBezTo>
                <a:cubicBezTo>
                  <a:pt x="0" y="254274"/>
                  <a:pt x="4397" y="325825"/>
                  <a:pt x="19240" y="395104"/>
                </a:cubicBezTo>
                <a:cubicBezTo>
                  <a:pt x="31002" y="450004"/>
                  <a:pt x="69077" y="462804"/>
                  <a:pt x="115442" y="472079"/>
                </a:cubicBezTo>
                <a:cubicBezTo>
                  <a:pt x="200513" y="489096"/>
                  <a:pt x="366197" y="502932"/>
                  <a:pt x="442529" y="510567"/>
                </a:cubicBezTo>
                <a:lnTo>
                  <a:pt x="942780" y="491323"/>
                </a:lnTo>
                <a:cubicBezTo>
                  <a:pt x="1051879" y="486248"/>
                  <a:pt x="1160785" y="477534"/>
                  <a:pt x="1269866" y="472079"/>
                </a:cubicBezTo>
                <a:lnTo>
                  <a:pt x="1712396" y="452836"/>
                </a:lnTo>
                <a:cubicBezTo>
                  <a:pt x="1731636" y="440007"/>
                  <a:pt x="1755672" y="432407"/>
                  <a:pt x="1770117" y="414348"/>
                </a:cubicBezTo>
                <a:cubicBezTo>
                  <a:pt x="1804908" y="370851"/>
                  <a:pt x="1786508" y="278040"/>
                  <a:pt x="1770117" y="241154"/>
                </a:cubicBezTo>
                <a:cubicBezTo>
                  <a:pt x="1759067" y="216286"/>
                  <a:pt x="1733300" y="200846"/>
                  <a:pt x="1712396" y="183423"/>
                </a:cubicBezTo>
                <a:cubicBezTo>
                  <a:pt x="1651415" y="132597"/>
                  <a:pt x="1623133" y="134420"/>
                  <a:pt x="1539232" y="106448"/>
                </a:cubicBezTo>
                <a:cubicBezTo>
                  <a:pt x="1519992" y="100033"/>
                  <a:pt x="1501792" y="87204"/>
                  <a:pt x="1481511" y="87204"/>
                </a:cubicBezTo>
                <a:lnTo>
                  <a:pt x="1327588" y="87204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solidFill>
                  <a:srgbClr val="FF0000"/>
                </a:solidFill>
              </a:ln>
              <a:solidFill>
                <a:srgbClr val="FF3300"/>
              </a:solidFill>
              <a:effectLst/>
              <a:uLnTx/>
              <a:uFillTx/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F72325CE-190C-B94C-B616-90F1FB9B28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2856" y="4864139"/>
            <a:ext cx="1236662" cy="164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05423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ea typeface="ＭＳ Ｐゴシック" charset="0"/>
              </a:rPr>
              <a:t>OS Platform: a model</a:t>
            </a:r>
          </a:p>
        </p:txBody>
      </p:sp>
      <p:sp>
        <p:nvSpPr>
          <p:cNvPr id="146434" name="Rectangle 4"/>
          <p:cNvSpPr>
            <a:spLocks noChangeArrowheads="1"/>
          </p:cNvSpPr>
          <p:nvPr/>
        </p:nvSpPr>
        <p:spPr bwMode="auto">
          <a:xfrm>
            <a:off x="1371600" y="4038600"/>
            <a:ext cx="3657600" cy="1295400"/>
          </a:xfrm>
          <a:prstGeom prst="rect">
            <a:avLst/>
          </a:prstGeom>
          <a:solidFill>
            <a:schemeClr val="tx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35" name="Rectangle 5"/>
          <p:cNvSpPr>
            <a:spLocks noChangeArrowheads="1"/>
          </p:cNvSpPr>
          <p:nvPr/>
        </p:nvSpPr>
        <p:spPr bwMode="auto">
          <a:xfrm>
            <a:off x="1371600" y="3276600"/>
            <a:ext cx="914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1371600" y="1905000"/>
            <a:ext cx="533400" cy="1371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46437" name="Rectangle 7"/>
          <p:cNvSpPr>
            <a:spLocks noChangeArrowheads="1"/>
          </p:cNvSpPr>
          <p:nvPr/>
        </p:nvSpPr>
        <p:spPr bwMode="auto">
          <a:xfrm>
            <a:off x="2286000" y="3276600"/>
            <a:ext cx="4572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38" name="Rectangle 8"/>
          <p:cNvSpPr>
            <a:spLocks noChangeArrowheads="1"/>
          </p:cNvSpPr>
          <p:nvPr/>
        </p:nvSpPr>
        <p:spPr bwMode="auto">
          <a:xfrm>
            <a:off x="2743200" y="3276600"/>
            <a:ext cx="9906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39" name="Rectangle 9"/>
          <p:cNvSpPr>
            <a:spLocks noChangeArrowheads="1"/>
          </p:cNvSpPr>
          <p:nvPr/>
        </p:nvSpPr>
        <p:spPr bwMode="auto">
          <a:xfrm>
            <a:off x="3733800" y="3276600"/>
            <a:ext cx="7620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40" name="Rectangle 10"/>
          <p:cNvSpPr>
            <a:spLocks noChangeArrowheads="1"/>
          </p:cNvSpPr>
          <p:nvPr/>
        </p:nvSpPr>
        <p:spPr bwMode="auto">
          <a:xfrm>
            <a:off x="4495800" y="3276600"/>
            <a:ext cx="533400" cy="762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0" name="Rectangle 11"/>
          <p:cNvSpPr>
            <a:spLocks noChangeArrowheads="1"/>
          </p:cNvSpPr>
          <p:nvPr/>
        </p:nvSpPr>
        <p:spPr bwMode="auto">
          <a:xfrm>
            <a:off x="2133600" y="1905000"/>
            <a:ext cx="533400" cy="1371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2895600" y="1905000"/>
            <a:ext cx="533400" cy="1371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3657600" y="1905000"/>
            <a:ext cx="533400" cy="1371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4495800" y="1905000"/>
            <a:ext cx="533400" cy="1371600"/>
          </a:xfrm>
          <a:prstGeom prst="rect">
            <a:avLst/>
          </a:prstGeom>
          <a:solidFill>
            <a:schemeClr val="accent5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46445" name="AutoShape 15"/>
          <p:cNvSpPr>
            <a:spLocks/>
          </p:cNvSpPr>
          <p:nvPr/>
        </p:nvSpPr>
        <p:spPr bwMode="auto">
          <a:xfrm>
            <a:off x="5257800" y="4038600"/>
            <a:ext cx="228600" cy="1295400"/>
          </a:xfrm>
          <a:prstGeom prst="righ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46" name="Text Box 16"/>
          <p:cNvSpPr txBox="1">
            <a:spLocks noChangeArrowheads="1"/>
          </p:cNvSpPr>
          <p:nvPr/>
        </p:nvSpPr>
        <p:spPr bwMode="auto">
          <a:xfrm>
            <a:off x="5715000" y="4267200"/>
            <a:ext cx="3276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OS platform</a:t>
            </a:r>
            <a:r>
              <a:rPr lang="en-US" sz="2000" dirty="0">
                <a:solidFill>
                  <a:srgbClr val="003367"/>
                </a:solidFill>
              </a:rPr>
              <a:t>: same for all applications on a system</a:t>
            </a: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E.g., classical OS </a:t>
            </a:r>
            <a:r>
              <a:rPr lang="en-US" sz="2000" b="1" dirty="0">
                <a:solidFill>
                  <a:srgbClr val="003367"/>
                </a:solidFill>
              </a:rPr>
              <a:t>kernel</a:t>
            </a:r>
          </a:p>
        </p:txBody>
      </p:sp>
      <p:sp>
        <p:nvSpPr>
          <p:cNvPr id="146447" name="Text Box 17"/>
          <p:cNvSpPr txBox="1">
            <a:spLocks noChangeArrowheads="1"/>
          </p:cNvSpPr>
          <p:nvPr/>
        </p:nvSpPr>
        <p:spPr bwMode="auto">
          <a:xfrm>
            <a:off x="5715000" y="3124200"/>
            <a:ext cx="3276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Libraries/frameworks</a:t>
            </a:r>
            <a:r>
              <a:rPr lang="en-US" sz="2000" dirty="0">
                <a:solidFill>
                  <a:srgbClr val="003367"/>
                </a:solidFill>
              </a:rPr>
              <a:t>: packaged code used by multiple applications</a:t>
            </a:r>
          </a:p>
        </p:txBody>
      </p:sp>
      <p:sp>
        <p:nvSpPr>
          <p:cNvPr id="146448" name="AutoShape 18"/>
          <p:cNvSpPr>
            <a:spLocks/>
          </p:cNvSpPr>
          <p:nvPr/>
        </p:nvSpPr>
        <p:spPr bwMode="auto">
          <a:xfrm>
            <a:off x="5257800" y="3276600"/>
            <a:ext cx="228600" cy="762000"/>
          </a:xfrm>
          <a:prstGeom prst="rightBrace">
            <a:avLst>
              <a:gd name="adj1" fmla="val 2777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49" name="AutoShape 19"/>
          <p:cNvSpPr>
            <a:spLocks/>
          </p:cNvSpPr>
          <p:nvPr/>
        </p:nvSpPr>
        <p:spPr bwMode="auto">
          <a:xfrm>
            <a:off x="5257800" y="1905000"/>
            <a:ext cx="228600" cy="13716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/>
          </a:p>
        </p:txBody>
      </p:sp>
      <p:sp>
        <p:nvSpPr>
          <p:cNvPr id="146450" name="Text Box 21"/>
          <p:cNvSpPr txBox="1">
            <a:spLocks noChangeArrowheads="1"/>
          </p:cNvSpPr>
          <p:nvPr/>
        </p:nvSpPr>
        <p:spPr bwMode="auto">
          <a:xfrm>
            <a:off x="5715000" y="1956137"/>
            <a:ext cx="31242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b="1" dirty="0">
                <a:solidFill>
                  <a:srgbClr val="003367"/>
                </a:solidFill>
              </a:rPr>
              <a:t>Applications</a:t>
            </a:r>
            <a:r>
              <a:rPr lang="en-US" sz="2000" dirty="0">
                <a:solidFill>
                  <a:srgbClr val="003367"/>
                </a:solidFill>
              </a:rPr>
              <a:t>/services.  May interact and serve one another.</a:t>
            </a:r>
          </a:p>
        </p:txBody>
      </p:sp>
      <p:cxnSp>
        <p:nvCxnSpPr>
          <p:cNvPr id="146451" name="Straight Connector 292"/>
          <p:cNvCxnSpPr>
            <a:cxnSpLocks noChangeShapeType="1"/>
          </p:cNvCxnSpPr>
          <p:nvPr/>
        </p:nvCxnSpPr>
        <p:spPr bwMode="auto">
          <a:xfrm rot="16200000" flipH="1">
            <a:off x="2133600" y="5105400"/>
            <a:ext cx="990600" cy="838200"/>
          </a:xfrm>
          <a:prstGeom prst="line">
            <a:avLst/>
          </a:prstGeom>
          <a:noFill/>
          <a:ln w="47625">
            <a:solidFill>
              <a:schemeClr val="tx1"/>
            </a:solidFill>
            <a:round/>
            <a:headEnd type="stealth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146452" name="Rectangle 302"/>
          <p:cNvSpPr>
            <a:spLocks noChangeArrowheads="1"/>
          </p:cNvSpPr>
          <p:nvPr/>
        </p:nvSpPr>
        <p:spPr bwMode="auto">
          <a:xfrm>
            <a:off x="3124200" y="5845314"/>
            <a:ext cx="511069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OS mediates access to shared resources.</a:t>
            </a:r>
          </a:p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2000" dirty="0">
                <a:solidFill>
                  <a:srgbClr val="003367"/>
                </a:solidFill>
              </a:rPr>
              <a:t>That requires trust, protection and isolation.</a:t>
            </a:r>
          </a:p>
        </p:txBody>
      </p:sp>
      <p:sp>
        <p:nvSpPr>
          <p:cNvPr id="146453" name="TextBox 24"/>
          <p:cNvSpPr txBox="1">
            <a:spLocks noChangeArrowheads="1"/>
          </p:cNvSpPr>
          <p:nvPr/>
        </p:nvSpPr>
        <p:spPr bwMode="auto">
          <a:xfrm>
            <a:off x="152400" y="6488113"/>
            <a:ext cx="12493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chemeClr val="tx1"/>
                </a:solidFill>
              </a:rPr>
              <a:t>[RAD Lab]</a:t>
            </a: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1371600" y="40386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2"/>
          <p:cNvSpPr>
            <a:spLocks noChangeArrowheads="1"/>
          </p:cNvSpPr>
          <p:nvPr/>
        </p:nvSpPr>
        <p:spPr bwMode="auto">
          <a:xfrm>
            <a:off x="1977961" y="3962400"/>
            <a:ext cx="22506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367"/>
                </a:solidFill>
              </a:rPr>
              <a:t>Protection boundary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371600" y="4267200"/>
            <a:ext cx="3657600" cy="0"/>
          </a:xfrm>
          <a:prstGeom prst="line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Rectangle 302"/>
          <p:cNvSpPr>
            <a:spLocks noChangeArrowheads="1"/>
          </p:cNvSpPr>
          <p:nvPr/>
        </p:nvSpPr>
        <p:spPr bwMode="auto">
          <a:xfrm>
            <a:off x="802051" y="3810000"/>
            <a:ext cx="569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367"/>
                </a:solidFill>
              </a:rPr>
              <a:t>API</a:t>
            </a:r>
          </a:p>
        </p:txBody>
      </p:sp>
      <p:sp>
        <p:nvSpPr>
          <p:cNvPr id="34" name="Rectangle 302"/>
          <p:cNvSpPr>
            <a:spLocks noChangeArrowheads="1"/>
          </p:cNvSpPr>
          <p:nvPr/>
        </p:nvSpPr>
        <p:spPr bwMode="auto">
          <a:xfrm>
            <a:off x="802051" y="3048000"/>
            <a:ext cx="56954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sz="1800" dirty="0">
                <a:solidFill>
                  <a:srgbClr val="003367"/>
                </a:solidFill>
              </a:rPr>
              <a:t>API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2A8D62-5CBB-FF4D-A92B-988408A1A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44" y="4435759"/>
            <a:ext cx="569976" cy="67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83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2D2788-C10B-AB45-944A-424229CF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Isolated environments for programs</a:t>
            </a:r>
          </a:p>
        </p:txBody>
      </p:sp>
      <p:pic>
        <p:nvPicPr>
          <p:cNvPr id="6146" name="Picture 2" descr="Entire Automated Fish Room &amp; Lots of Equipment - GTA Aquaria Forum ...">
            <a:extLst>
              <a:ext uri="{FF2B5EF4-FFF2-40B4-BE49-F238E27FC236}">
                <a16:creationId xmlns:a16="http://schemas.microsoft.com/office/drawing/2014/main" id="{1C2392A2-56B2-2745-94D7-403C852E2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828800"/>
            <a:ext cx="9144001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531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GENI Presentation Theme (new)">
  <a:themeElements>
    <a:clrScheme name="Custom 9">
      <a:dk1>
        <a:srgbClr val="000000"/>
      </a:dk1>
      <a:lt1>
        <a:srgbClr val="0000FF"/>
      </a:lt1>
      <a:dk2>
        <a:srgbClr val="000000"/>
      </a:dk2>
      <a:lt2>
        <a:srgbClr val="808080"/>
      </a:lt2>
      <a:accent1>
        <a:srgbClr val="DBFFB6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9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13_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8.xml><?xml version="1.0" encoding="utf-8"?>
<a:theme xmlns:a="http://schemas.openxmlformats.org/drawingml/2006/main" name="17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9.xml><?xml version="1.0" encoding="utf-8"?>
<a:theme xmlns:a="http://schemas.openxmlformats.org/drawingml/2006/main" name="Default Design">
  <a:themeElements>
    <a:clrScheme name="Custom 5">
      <a:dk1>
        <a:srgbClr val="003367"/>
      </a:dk1>
      <a:lt1>
        <a:srgbClr val="37305A"/>
      </a:lt1>
      <a:dk2>
        <a:srgbClr val="E0E4DC"/>
      </a:dk2>
      <a:lt2>
        <a:srgbClr val="B5B5B5"/>
      </a:lt2>
      <a:accent1>
        <a:srgbClr val="4D8CF1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0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6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Default Design">
  <a:themeElements>
    <a:clrScheme name="1_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Default Design">
      <a:majorFont>
        <a:latin typeface="Franklin Gothic Medium"/>
        <a:ea typeface=""/>
        <a:cs typeface=""/>
      </a:majorFont>
      <a:minorFont>
        <a:latin typeface="Franklin Gothic Medium"/>
        <a:ea typeface="Kozuka Gothic Pro L"/>
        <a:cs typeface="Kozuka Gothic Pro 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template.pot</Template>
  <TotalTime>178871</TotalTime>
  <Words>744</Words>
  <Application>Microsoft Macintosh PowerPoint</Application>
  <PresentationFormat>On-screen Show (4:3)</PresentationFormat>
  <Paragraphs>131</Paragraphs>
  <Slides>17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45" baseType="lpstr">
      <vt:lpstr>Arial</vt:lpstr>
      <vt:lpstr>Calibri</vt:lpstr>
      <vt:lpstr>Franklin Gothic Medium</vt:lpstr>
      <vt:lpstr>Gill Sans MT</vt:lpstr>
      <vt:lpstr>Lucida Sans Unicode</vt:lpstr>
      <vt:lpstr>Times</vt:lpstr>
      <vt:lpstr>Times New Roman</vt:lpstr>
      <vt:lpstr>template</vt:lpstr>
      <vt:lpstr>1_Default Design</vt:lpstr>
      <vt:lpstr>2_Default Design</vt:lpstr>
      <vt:lpstr>3_Default Design</vt:lpstr>
      <vt:lpstr>4_Default Design</vt:lpstr>
      <vt:lpstr>6_Default Design</vt:lpstr>
      <vt:lpstr>5_Default Design</vt:lpstr>
      <vt:lpstr>7_Default Design</vt:lpstr>
      <vt:lpstr>8_Default Design</vt:lpstr>
      <vt:lpstr>10_Default Design</vt:lpstr>
      <vt:lpstr>GENI Presentation Theme (new)</vt:lpstr>
      <vt:lpstr>11_Default Design</vt:lpstr>
      <vt:lpstr>12_Default Design</vt:lpstr>
      <vt:lpstr>9_Default Design</vt:lpstr>
      <vt:lpstr>Office Theme</vt:lpstr>
      <vt:lpstr>1_Office Theme</vt:lpstr>
      <vt:lpstr>13_Default Design</vt:lpstr>
      <vt:lpstr>17_Default Design</vt:lpstr>
      <vt:lpstr>Default Design</vt:lpstr>
      <vt:lpstr>18_Default Design</vt:lpstr>
      <vt:lpstr>Worksheet</vt:lpstr>
      <vt:lpstr>PowerPoint Presentation</vt:lpstr>
      <vt:lpstr>What is this course about?</vt:lpstr>
      <vt:lpstr>PowerPoint Presentation</vt:lpstr>
      <vt:lpstr>A broader view of OS</vt:lpstr>
      <vt:lpstr>Platform abstractions</vt:lpstr>
      <vt:lpstr>Unix: A lasting achievement?</vt:lpstr>
      <vt:lpstr>Let’s pause a moment to reflect...</vt:lpstr>
      <vt:lpstr>OS Platform: a model</vt:lpstr>
      <vt:lpstr>Isolated environments for programs</vt:lpstr>
      <vt:lpstr>Processes and virtualization</vt:lpstr>
      <vt:lpstr>Virtual address spaces</vt:lpstr>
      <vt:lpstr>OS: classical view</vt:lpstr>
      <vt:lpstr>Platforms are layered/nested</vt:lpstr>
      <vt:lpstr>PowerPoint Presentation</vt:lpstr>
      <vt:lpstr>Virtual machines (VMs)</vt:lpstr>
      <vt:lpstr>The p-p-paradigm</vt:lpstr>
      <vt:lpstr>Summary: faces of your 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Jeff Chase</cp:lastModifiedBy>
  <cp:revision>5614</cp:revision>
  <cp:lastPrinted>2018-01-10T19:53:10Z</cp:lastPrinted>
  <dcterms:created xsi:type="dcterms:W3CDTF">2012-02-15T21:40:23Z</dcterms:created>
  <dcterms:modified xsi:type="dcterms:W3CDTF">2020-08-06T19:53:47Z</dcterms:modified>
  <cp:category/>
</cp:coreProperties>
</file>