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1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2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4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5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6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7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8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theme/theme19.xml" ContentType="application/vnd.openxmlformats-officedocument.theme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theme/theme20.xml" ContentType="application/vnd.openxmlformats-officedocument.theme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21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22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23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3" r:id="rId2"/>
    <p:sldMasterId id="2147483676" r:id="rId3"/>
    <p:sldMasterId id="2147484222" r:id="rId4"/>
    <p:sldMasterId id="2147484224" r:id="rId5"/>
    <p:sldMasterId id="2147484402" r:id="rId6"/>
    <p:sldMasterId id="2147484494" r:id="rId7"/>
    <p:sldMasterId id="2147484496" r:id="rId8"/>
    <p:sldMasterId id="2147484497" r:id="rId9"/>
    <p:sldMasterId id="2147484585" r:id="rId10"/>
    <p:sldMasterId id="2147484587" r:id="rId11"/>
    <p:sldMasterId id="2147485190" r:id="rId12"/>
    <p:sldMasterId id="2147485205" r:id="rId13"/>
    <p:sldMasterId id="2147485877" r:id="rId14"/>
    <p:sldMasterId id="2147486263" r:id="rId15"/>
    <p:sldMasterId id="2147486275" r:id="rId16"/>
    <p:sldMasterId id="2147488092" r:id="rId17"/>
    <p:sldMasterId id="2147488098" r:id="rId18"/>
    <p:sldMasterId id="2147488103" r:id="rId19"/>
    <p:sldMasterId id="2147488118" r:id="rId20"/>
    <p:sldMasterId id="2147488135" r:id="rId21"/>
    <p:sldMasterId id="2147488157" r:id="rId22"/>
    <p:sldMasterId id="2147488205" r:id="rId23"/>
    <p:sldMasterId id="2147488220" r:id="rId24"/>
  </p:sldMasterIdLst>
  <p:notesMasterIdLst>
    <p:notesMasterId r:id="rId53"/>
  </p:notesMasterIdLst>
  <p:handoutMasterIdLst>
    <p:handoutMasterId r:id="rId54"/>
  </p:handoutMasterIdLst>
  <p:sldIdLst>
    <p:sldId id="837" r:id="rId25"/>
    <p:sldId id="1518" r:id="rId26"/>
    <p:sldId id="1350" r:id="rId27"/>
    <p:sldId id="1403" r:id="rId28"/>
    <p:sldId id="1441" r:id="rId29"/>
    <p:sldId id="1487" r:id="rId30"/>
    <p:sldId id="1326" r:id="rId31"/>
    <p:sldId id="1517" r:id="rId32"/>
    <p:sldId id="1293" r:id="rId33"/>
    <p:sldId id="1484" r:id="rId34"/>
    <p:sldId id="1904" r:id="rId35"/>
    <p:sldId id="1910" r:id="rId36"/>
    <p:sldId id="564" r:id="rId37"/>
    <p:sldId id="505" r:id="rId38"/>
    <p:sldId id="1314" r:id="rId39"/>
    <p:sldId id="1315" r:id="rId40"/>
    <p:sldId id="606" r:id="rId41"/>
    <p:sldId id="607" r:id="rId42"/>
    <p:sldId id="1913" r:id="rId43"/>
    <p:sldId id="1907" r:id="rId44"/>
    <p:sldId id="1374" r:id="rId45"/>
    <p:sldId id="1243" r:id="rId46"/>
    <p:sldId id="1912" r:id="rId47"/>
    <p:sldId id="1908" r:id="rId48"/>
    <p:sldId id="1537" r:id="rId49"/>
    <p:sldId id="1221" r:id="rId50"/>
    <p:sldId id="1127" r:id="rId51"/>
    <p:sldId id="1909" r:id="rId52"/>
  </p:sldIdLst>
  <p:sldSz cx="9144000" cy="6858000" type="screen4x3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1363" indent="-28416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14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5986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58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64D"/>
    <a:srgbClr val="042474"/>
    <a:srgbClr val="000000"/>
    <a:srgbClr val="998674"/>
    <a:srgbClr val="8300EC"/>
    <a:srgbClr val="C085D7"/>
    <a:srgbClr val="8B4785"/>
    <a:srgbClr val="774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1473"/>
    <p:restoredTop sz="95037"/>
  </p:normalViewPr>
  <p:slideViewPr>
    <p:cSldViewPr snapToObjects="1">
      <p:cViewPr varScale="1">
        <p:scale>
          <a:sx n="128" d="100"/>
          <a:sy n="128" d="100"/>
        </p:scale>
        <p:origin x="1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slide" Target="slides/slide15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42" Type="http://schemas.openxmlformats.org/officeDocument/2006/relationships/slide" Target="slides/slide18.xml"/><Relationship Id="rId47" Type="http://schemas.openxmlformats.org/officeDocument/2006/relationships/slide" Target="slides/slide23.xml"/><Relationship Id="rId50" Type="http://schemas.openxmlformats.org/officeDocument/2006/relationships/slide" Target="slides/slide26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5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slide" Target="slides/slide13.xml"/><Relationship Id="rId40" Type="http://schemas.openxmlformats.org/officeDocument/2006/relationships/slide" Target="slides/slide16.xml"/><Relationship Id="rId45" Type="http://schemas.openxmlformats.org/officeDocument/2006/relationships/slide" Target="slides/slide2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43" Type="http://schemas.openxmlformats.org/officeDocument/2006/relationships/slide" Target="slides/slide19.xml"/><Relationship Id="rId48" Type="http://schemas.openxmlformats.org/officeDocument/2006/relationships/slide" Target="slides/slide24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slide" Target="slides/slide14.xml"/><Relationship Id="rId46" Type="http://schemas.openxmlformats.org/officeDocument/2006/relationships/slide" Target="slides/slide22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49" Type="http://schemas.openxmlformats.org/officeDocument/2006/relationships/slide" Target="slides/slide25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7.xml"/><Relationship Id="rId44" Type="http://schemas.openxmlformats.org/officeDocument/2006/relationships/slide" Target="slides/slide20.xml"/><Relationship Id="rId52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60C0B439-1C8F-DF42-931D-53A7A35F7006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F0BFDA94-41C1-AC4A-8B7E-68BFB9A3D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55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2902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258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5650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52584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71BDBF6E-5028-1947-91C7-32E365B0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771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597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/>
            <a:fld id="{F1381A4B-6BA4-C747-B077-B0384DCAE4F0}" type="slidenum">
              <a:rPr lang="en-US" sz="1200">
                <a:solidFill>
                  <a:srgbClr val="000000"/>
                </a:solidFill>
                <a:latin typeface="Calibri" charset="0"/>
              </a:rPr>
              <a:pPr defTabSz="455613"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1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97FEC305-A852-C84D-9709-5A94265E35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42F4AAD6-6E53-5A41-9644-0AEB8526E59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4688"/>
            <a:ext cx="4603750" cy="34544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232727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21" tIns="45610" rIns="91221" bIns="45610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Executable images are also built from separately developed components (modules)...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separate compilation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symbol tables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...linked together by system utilities.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cross-module procedure calls and data references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relocation records and linkage sections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static link-and-load in </a:t>
            </a:r>
            <a:r>
              <a:rPr lang="ja-JP" altLang="en-US">
                <a:latin typeface="Times New Roman" charset="0"/>
                <a:ea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</a:rPr>
              <a:t>traditional</a:t>
            </a:r>
            <a:r>
              <a:rPr lang="ja-JP" altLang="en-US">
                <a:latin typeface="Times New Roman" charset="0"/>
                <a:ea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</a:rPr>
              <a:t> Unix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DLLs and shared libraries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importance of calling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63598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ADE1-0E80-6B4C-9EC3-1303A1916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0AEBF-1E86-624C-9B64-CDD6A6969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3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DF6848F-803E-B84C-AE2B-6255561F3B1A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96D5008-5A24-F047-96AE-0B2C49BEC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25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4578450-294A-CB4D-BAA9-826BCFB4B6A6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22489D6-42A0-8F4D-9B6B-6B1DA4D18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9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501B187-D0BC-CB4C-8AB4-5A24385C149F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A4CA625-81A1-6E4A-83EE-31E04C9F7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3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C911BC3-10D0-9D43-92C1-FB137FD5164D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F5E680F7-F061-574C-8E8F-97E19F5ED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441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9DCEE2D-0C02-D94C-9192-ABFE48B6A314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42BFFB7-B019-5A4E-A338-E810DD7D0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69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BFB0389-4517-7549-94B1-319FB55CF207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DAE5984-2765-3448-8969-1A41604A3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30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18E2E6C-C07D-4C4D-B851-B1C792B8170C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31599B9D-68DA-754B-B99F-3F10B74C5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392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85899C9-1B71-D84E-A901-0722D7387836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0D7107F-8069-4E4F-8028-2F48CA91A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595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729BA7D-8B2C-F443-B9EA-9A1E23A3C39C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549D47B-A7A5-6F46-816D-257809321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24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1C64FDC-2AE3-6841-9483-8219182CDDFC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B6ACBD1-9F7B-124E-BB17-1F85CC557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3576-A233-B34D-86A2-0607C5072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71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24AB9F6-57F0-9748-A381-2581EEB1DF80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B4B1799-C162-EA4A-9C62-EC297CE1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27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465C52CC-8F44-2C40-A3DB-BE3B471E2DFD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E5AB211-0E10-2142-BCBE-0A34036D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85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8CF67DF-C63A-D648-ADB2-AA057DE855E8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8817485-6C35-1D43-9C4F-F5EDF0C46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27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365B7102-0CB9-2C4E-AEDB-C4FD3D7C4C68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8848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defTabSz="457200">
              <a:defRPr/>
            </a:pPr>
            <a:fld id="{D7740E11-9CFB-B54D-84A8-E9F7C80E41CB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5786964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171647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58E93E3D-F40E-5E49-AE61-FB4A0F70F1C0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996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C4D2DCCC-C58F-8F49-9631-211785B92C1C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7023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AAA67-FB5F-A84F-B527-AC347AE3F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0794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597E1196-C208-4942-9493-FBB4FA8EE65D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30417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F8EC-5B6F-4A40-8E2D-A2BD1A2C1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626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356223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0ADA3-3B2E-674C-87EF-02A693D51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909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F32D0-C8AD-F445-8AB0-95FBEC4A4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1474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0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17FD9F13-6FD8-E649-9DAC-C7EA285EF8F0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05730481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FAD38-6BAC-FF40-9451-3B5367BC1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905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ED351-5ED1-854E-A834-90688A4D6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7999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8B90B-870C-CF44-B371-A3649728D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0323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16A0C-4CCE-EB42-8144-4806279D0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0579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09FB-B40F-0543-A1E3-E94EF80A6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488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FB89-120B-1E46-BEA2-DF51AFC4F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2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3D750-94C7-8B45-B8C1-F7F87434C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354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43686-AD75-E146-A190-3B53E8831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3295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DCAA4-79DA-5042-B27A-41D746F1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920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A5AA-6179-D44E-9583-97F7689F6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750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E5ED5-F8AA-8C4C-B0CC-6CB0BE1EB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4812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25165-9936-564B-B628-A3823EDE5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768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AAA67-FB5F-A84F-B527-AC347AE3FC48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08201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597E1196-C208-4942-9493-FBB4FA8EE65D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220552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60981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0ADA3-3B2E-674C-87EF-02A693D51051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5268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C3F5F-E69C-CB43-9689-9D533FFACD65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96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3849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EDEF2-50ED-7542-BE14-B8469EA24057}" type="slidenum">
              <a:rPr lang="en-US" sz="2400">
                <a:solidFill>
                  <a:srgbClr val="37305A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solidFill>
                  <a:srgbClr val="37305A"/>
                </a:solidFill>
                <a:latin typeface="Arial" charset="0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6283559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775088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36BDA-BBEA-F54A-ADAD-6389411D1180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93991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C3F5F-E69C-CB43-9689-9D533FFACD65}" type="slidenum">
              <a:rPr lang="en-US" sz="2400">
                <a:solidFill>
                  <a:srgbClr val="37305A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22391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EDEF2-50ED-7542-BE14-B8469EA24057}" type="slidenum">
              <a:rPr lang="en-US" sz="2400">
                <a:solidFill>
                  <a:srgbClr val="37305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82077654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574789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36BDA-BBEA-F54A-ADAD-6389411D1180}" type="slidenum">
              <a:rPr lang="en-US" sz="2400">
                <a:solidFill>
                  <a:srgbClr val="37305A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39815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FB35C-7917-734A-BEB8-F2442E3C7E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3810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531AB3E-E835-D641-A9D2-07DEBE8216C9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442590364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1C7A3-F2AE-924C-B529-3EEA95A2B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0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7943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8D250-1F31-1E4B-BECA-483B5C350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5075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D6D5B-0A7B-BE44-9241-445D70D50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792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72EF1-6F47-D640-B2E7-CE29AE316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460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943C-0B4E-7540-BE21-8AE447187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55378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61F8E-40E6-F244-A197-61ABB368B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352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9989D-2DF0-E04F-86F4-5E7523BBDE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9295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F66F0-ADC0-7944-ACE8-E10F2F605F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40630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6FE78-F78F-E340-8CB8-0DC3663E1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9723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9C33D-895D-2E41-A011-51E16DD4E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1720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AA761-8F8E-D446-AF93-7C15B707A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13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848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E93563-4FAB-AE41-A46A-3C5A6444A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25779-8119-F54C-A481-A6CAA2720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prstClr val="white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1EF1D-4984-1046-9052-61BF7C5813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2C988C-A77D-8B43-B163-6E50E3796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08441"/>
      </p:ext>
    </p:extLst>
  </p:cSld>
  <p:clrMapOvr>
    <a:masterClrMapping/>
  </p:clrMapOvr>
  <p:transition spd="slow" advClick="0" advTm="7000">
    <p:fade thruBlk="1"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2327-2D31-EA49-A162-D66F289AC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26440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2356F61-EF0C-4640-84C2-914BB73965C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423867119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11F6-4324-0A46-92C6-E91241087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126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21472-5D2D-5E48-AA9B-C97A4916C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8403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08270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618495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E06C8-F5CD-4C4E-8722-015D7D110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3665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539320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8588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523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07175-A6DC-4D4B-B68F-6451BFA9B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5773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611783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B72D-6160-2349-91EA-F511AC754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1050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57086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6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6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/>
            </a:lvl1pPr>
            <a:lvl2pPr>
              <a:defRPr b="0"/>
            </a:lvl2pPr>
            <a:lvl3pPr>
              <a:defRPr sz="2000" b="0"/>
            </a:lvl3pPr>
            <a:lvl4pPr>
              <a:defRPr sz="2000" b="0"/>
            </a:lvl4pPr>
            <a:lvl5pPr>
              <a:defRPr sz="20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CD914168-DFF7-704F-B85F-4CCC9653A0C9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720501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1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7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5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1944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716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474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1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149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6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D933C-EBBF-C544-A5E6-E11E447B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99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9631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491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823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7828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654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1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098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1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1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4833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1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1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399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62501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083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r>
              <a:rPr lang="en-US" sz="1000">
                <a:solidFill>
                  <a:srgbClr val="808080"/>
                </a:solidFill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83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FB8B1-81DC-0844-802C-D28B4FE0A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6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4832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2405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1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8386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6038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86692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3366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5674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87560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123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1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46002-DC28-5148-8165-149AF38A1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34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2D436AC3-A6CC-F54C-8F64-42DD043C1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96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55D0B47C-516B-0F4F-A42F-A73CF1E04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17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9EA3165B-53DF-F74F-8ED4-4FF82090C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04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66868C87-9FD1-6849-9730-A5335C848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30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79D1E66D-B859-3F4F-8E43-03D1A24C6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72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AC1D8426-BDB8-2D4C-B69C-D21CC4117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65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FEB52CC6-9A67-C64B-AA53-3D05D2705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26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C4553B49-E6D5-1046-9A66-C35DD8D7B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42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A12E39C6-5721-5142-8980-D287C180D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68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E113C064-2D2F-E24E-B153-29EA906E9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E80D0-2266-A741-BEF0-6BFC8B383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62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0755B4F3-179C-4E41-82C0-C1F1E7B1E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0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5135C11B-5F16-6842-9A3B-A5ACBBFA9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65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A6F8CF21-2C4D-924C-AA3D-0F4A1401C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82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B402D246-773C-DE43-932F-6CF4EB503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52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572298B-183C-314D-A7BB-F0BA47854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57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8CD15F7-45DC-BE41-9440-94B0B79D7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60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FB2AB934-5484-A941-B6C2-067A5AD98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74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DC007D4-28B1-E04E-8F66-6174E591D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459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DE297C0-554D-CF45-B9F4-FFA1208B4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19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1F9D24B4-F396-2A45-9CBC-BDD6E1C4F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AD6BE-1F8F-224E-84ED-2FEB57A4A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66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36BC515-725B-7440-8F7E-B453EEE14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715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EA3E85B9-2062-8F4C-B17A-33164B775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803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5CF46C4E-B742-C14C-9B23-42ABC6BC1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79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97B1331-9472-714B-BF7C-9E3DAE07C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23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FEC02B62-C2FE-7742-8F8B-BE3B5FE7D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61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D4A1ED87-350C-704C-932F-3D6F37DC0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62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40E59A7-313A-8942-8BB5-28B3B19A1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41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1ECC5070-0AE8-3847-BBBF-3023B255F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50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CC58E1F-C649-9448-841D-16D0E0F14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502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42FDE20-39D1-3E47-97EF-E2A2CC350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9F807-AD7D-9942-B2BB-69AF0A341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56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9A31D3C-7262-5348-BA51-4A13F99A7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68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CCA2D08-DB2C-324C-BA49-768BB6825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32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7616081-33EE-434B-82A9-F401B69BF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55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12D8465-8440-7841-89EB-961D54FC0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657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58F4237C-25ED-314C-971A-FB7A30A20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881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3595653-98AB-2343-8AAE-8549C5010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074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7C5CCBD-7C3E-4C49-920A-C414E2B31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225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58DC415-ECDE-F04E-945B-738CA5C55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11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870F8A4-E1AC-BC47-9568-9A024E3DD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59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32D2A8B-BFE5-7D41-9626-2A93FA76C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CC282-205B-A24E-A2F3-3182E7D1D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61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4527E86-17EC-8746-850D-7C782140A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47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B788E33-FB9D-A54F-BB74-0388BF8E0F08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DA2D836-0684-5A46-8C7E-B2FE5F5E9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243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35E4F0C8-747D-EB4E-BC01-CE8417491628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B41D4F4-97C7-894C-8CE4-2B479522C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36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D3CF4C79-3CF1-C94F-8152-326C81A5D4D5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FFC4BC3-FE30-8C4D-AD0C-E7AC2F82E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056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FCB4468-9CC2-D348-BC98-DF0B782EB88A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31D08A7-9F24-6C46-8C2C-E6C842CE5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496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4CA41FC-EB2A-9643-B1A8-937E53D87AAD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B4E9345-86B3-794D-8974-067162FF6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16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0EDF92F-048F-3444-855E-5E334E6291BD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383C651-9841-0547-AE8C-8DA1AA6DA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814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32CD75E-57D4-E94D-AA8B-72D6C1B988C2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786E961-3B22-084B-81BD-971A9E92C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72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C2F3CD8-8B6C-D542-891F-533DD21AF478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5F6203E-8445-C742-B688-E96DC828B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47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3F7F035-7C35-1340-8EB4-E0C5A9FF76EE}" type="datetime1">
              <a:rPr lang="en-US"/>
              <a:pPr>
                <a:defRPr/>
              </a:pPr>
              <a:t>8/16/20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F7C9B05-0DF2-DA4C-AB9D-08EBC5781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10.xml"/><Relationship Id="rId4" Type="http://schemas.openxmlformats.org/officeDocument/2006/relationships/image" Target="../media/image4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5" Type="http://schemas.openxmlformats.org/officeDocument/2006/relationships/theme" Target="../theme/theme18.xml"/><Relationship Id="rId4" Type="http://schemas.openxmlformats.org/officeDocument/2006/relationships/slideLayout" Target="../slideLayouts/slideLayout121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7.xml"/><Relationship Id="rId2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35.xml"/><Relationship Id="rId5" Type="http://schemas.openxmlformats.org/officeDocument/2006/relationships/theme" Target="../theme/theme20.xml"/><Relationship Id="rId4" Type="http://schemas.openxmlformats.org/officeDocument/2006/relationships/slideLayout" Target="../slideLayouts/slideLayout138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Relationship Id="rId5" Type="http://schemas.openxmlformats.org/officeDocument/2006/relationships/theme" Target="../theme/theme21.xml"/><Relationship Id="rId4" Type="http://schemas.openxmlformats.org/officeDocument/2006/relationships/slideLayout" Target="../slideLayouts/slideLayout142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5" Type="http://schemas.openxmlformats.org/officeDocument/2006/relationships/theme" Target="../theme/theme22.xml"/><Relationship Id="rId4" Type="http://schemas.openxmlformats.org/officeDocument/2006/relationships/slideLayout" Target="../slideLayouts/slideLayout146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9.xml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8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5" Type="http://schemas.openxmlformats.org/officeDocument/2006/relationships/theme" Target="../theme/theme23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60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theme" Target="../theme/theme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4.xml"/><Relationship Id="rId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5.xml"/><Relationship Id="rId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6.xml"/><Relationship Id="rId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7.xml"/><Relationship Id="rId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8.xml"/><Relationship Id="rId4" Type="http://schemas.openxmlformats.org/officeDocument/2006/relationships/image" Target="../media/image4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9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75CFB2F3-99D4-B544-BAB3-F26BF7694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959" r:id="rId1"/>
    <p:sldLayoutId id="2147488005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DCF6DCF1-A09C-BB41-AA97-558A59C9F19C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584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584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5848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1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8" descr="GENI-logo-final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r>
              <a:rPr lang="en-US" sz="1000">
                <a:solidFill>
                  <a:srgbClr val="808080"/>
                </a:solidFill>
                <a:cs typeface="Arial" charset="0"/>
              </a:rPr>
              <a:t>Sponsored by the National Science Foundation</a:t>
            </a: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/>
            <a:fld id="{C5B0DB8D-6A21-9940-A68B-34D448152D67}" type="slidenum">
              <a:rPr lang="en-US" sz="1000">
                <a:solidFill>
                  <a:srgbClr val="808080"/>
                </a:solidFill>
                <a:cs typeface="Arial" charset="0"/>
              </a:rPr>
              <a:pPr algn="r"/>
              <a:t>‹#›</a:t>
            </a:fld>
            <a:endParaRPr lang="en-US" sz="1000">
              <a:solidFill>
                <a:srgbClr val="808080"/>
              </a:solidFill>
              <a:cs typeface="Arial" charset="0"/>
            </a:endParaRPr>
          </a:p>
        </p:txBody>
      </p:sp>
      <p:sp>
        <p:nvSpPr>
          <p:cNvPr id="3687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0"/>
            <a:ext cx="74628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87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872" name="Rectangle 20"/>
          <p:cNvSpPr>
            <a:spLocks noChangeArrowheads="1"/>
          </p:cNvSpPr>
          <p:nvPr/>
        </p:nvSpPr>
        <p:spPr bwMode="auto">
          <a:xfrm>
            <a:off x="3771900" y="6600825"/>
            <a:ext cx="304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ctr"/>
            <a:r>
              <a:rPr lang="en-US" sz="1000">
                <a:solidFill>
                  <a:srgbClr val="808080"/>
                </a:solidFill>
                <a:cs typeface="Arial" charset="0"/>
              </a:rPr>
              <a:t>Draft proposal – Comments invited</a:t>
            </a:r>
          </a:p>
        </p:txBody>
      </p:sp>
      <p:pic>
        <p:nvPicPr>
          <p:cNvPr id="36873" name="Picture 22" descr="nsf2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007" r:id="rId1"/>
    <p:sldLayoutId id="2147487995" r:id="rId2"/>
    <p:sldLayoutId id="2147487996" r:id="rId3"/>
    <p:sldLayoutId id="2147487997" r:id="rId4"/>
    <p:sldLayoutId id="2147487998" r:id="rId5"/>
    <p:sldLayoutId id="2147487999" r:id="rId6"/>
    <p:sldLayoutId id="2147488000" r:id="rId7"/>
    <p:sldLayoutId id="2147488001" r:id="rId8"/>
    <p:sldLayoutId id="2147488002" r:id="rId9"/>
    <p:sldLayoutId id="2147488003" r:id="rId10"/>
    <p:sldLayoutId id="2147488004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/>
          <a:ea typeface="ＭＳ Ｐゴシック" pitchFamily="-65" charset="-128"/>
          <a:cs typeface="Arial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5pPr>
      <a:lvl6pPr marL="457196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6pPr>
      <a:lvl7pPr marL="914391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7pPr>
      <a:lvl8pPr marL="1371587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8pPr>
      <a:lvl9pPr marL="1828782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Arial"/>
          <a:ea typeface="ＭＳ Ｐゴシック" pitchFamily="-1" charset="-128"/>
          <a:cs typeface="Arial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5pPr>
      <a:lvl6pPr marL="2514575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09" tIns="45705" rIns="91409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ctr"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r"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579D3B1-7E29-0548-846E-6F43475ED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08" r:id="rId1"/>
    <p:sldLayoutId id="2147488009" r:id="rId2"/>
    <p:sldLayoutId id="2147488010" r:id="rId3"/>
    <p:sldLayoutId id="2147488011" r:id="rId4"/>
    <p:sldLayoutId id="2147488012" r:id="rId5"/>
    <p:sldLayoutId id="2147488013" r:id="rId6"/>
    <p:sldLayoutId id="2147488014" r:id="rId7"/>
    <p:sldLayoutId id="2147488015" r:id="rId8"/>
    <p:sldLayoutId id="2147488016" r:id="rId9"/>
    <p:sldLayoutId id="2147488017" r:id="rId10"/>
    <p:sldLayoutId id="2147488018" r:id="rId11"/>
    <p:sldLayoutId id="2147488019" r:id="rId12"/>
    <p:sldLayoutId id="2147488020" r:id="rId13"/>
    <p:sldLayoutId id="214748802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CB7C7E19-3898-2141-B321-29B766CF3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22" r:id="rId1"/>
    <p:sldLayoutId id="2147488023" r:id="rId2"/>
    <p:sldLayoutId id="2147488024" r:id="rId3"/>
    <p:sldLayoutId id="2147488025" r:id="rId4"/>
    <p:sldLayoutId id="2147488026" r:id="rId5"/>
    <p:sldLayoutId id="2147488027" r:id="rId6"/>
    <p:sldLayoutId id="2147488028" r:id="rId7"/>
    <p:sldLayoutId id="2147488029" r:id="rId8"/>
    <p:sldLayoutId id="2147488030" r:id="rId9"/>
    <p:sldLayoutId id="2147488031" r:id="rId10"/>
    <p:sldLayoutId id="2147488032" r:id="rId11"/>
    <p:sldLayoutId id="2147488033" r:id="rId12"/>
    <p:sldLayoutId id="2147488034" r:id="rId13"/>
    <p:sldLayoutId id="214748803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A4A3D3B5-A9E8-B442-BD70-BA5A34208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50" r:id="rId1"/>
    <p:sldLayoutId id="2147488051" r:id="rId2"/>
    <p:sldLayoutId id="2147488052" r:id="rId3"/>
    <p:sldLayoutId id="2147488053" r:id="rId4"/>
    <p:sldLayoutId id="2147488054" r:id="rId5"/>
    <p:sldLayoutId id="2147488055" r:id="rId6"/>
    <p:sldLayoutId id="2147488056" r:id="rId7"/>
    <p:sldLayoutId id="2147488057" r:id="rId8"/>
    <p:sldLayoutId id="2147488058" r:id="rId9"/>
    <p:sldLayoutId id="2147488059" r:id="rId10"/>
    <p:sldLayoutId id="2147488060" r:id="rId11"/>
    <p:sldLayoutId id="2147488061" r:id="rId12"/>
    <p:sldLayoutId id="214748806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8000">
              <a:schemeClr val="bg1"/>
            </a:gs>
            <a:gs pos="95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222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8063" r:id="rId1"/>
    <p:sldLayoutId id="2147488064" r:id="rId2"/>
    <p:sldLayoutId id="2147488065" r:id="rId3"/>
    <p:sldLayoutId id="2147488066" r:id="rId4"/>
    <p:sldLayoutId id="2147488067" r:id="rId5"/>
    <p:sldLayoutId id="2147488068" r:id="rId6"/>
    <p:sldLayoutId id="2147488069" r:id="rId7"/>
    <p:sldLayoutId id="2147488070" r:id="rId8"/>
    <p:sldLayoutId id="2147488071" r:id="rId9"/>
    <p:sldLayoutId id="2147488072" r:id="rId10"/>
    <p:sldLayoutId id="2147488073" r:id="rId11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+mj-lt"/>
          <a:ea typeface="ＭＳ Ｐゴシック" charset="0"/>
          <a:cs typeface="ＭＳ Ｐゴシック" charset="0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5pPr>
      <a:lvl6pPr marL="457196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6pPr>
      <a:lvl7pPr marL="914391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7pPr>
      <a:lvl8pPr marL="1371587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8pPr>
      <a:lvl9pPr marL="1828782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C6D9F1"/>
          </a:solidFill>
          <a:latin typeface="+mn-lt"/>
          <a:ea typeface="ＭＳ Ｐゴシック" charset="0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8000">
              <a:schemeClr val="bg1"/>
            </a:gs>
            <a:gs pos="95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222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8074" r:id="rId1"/>
    <p:sldLayoutId id="2147488075" r:id="rId2"/>
    <p:sldLayoutId id="2147488076" r:id="rId3"/>
    <p:sldLayoutId id="2147488077" r:id="rId4"/>
    <p:sldLayoutId id="2147488078" r:id="rId5"/>
    <p:sldLayoutId id="2147488079" r:id="rId6"/>
    <p:sldLayoutId id="2147488080" r:id="rId7"/>
    <p:sldLayoutId id="2147488081" r:id="rId8"/>
    <p:sldLayoutId id="2147488082" r:id="rId9"/>
    <p:sldLayoutId id="2147488083" r:id="rId10"/>
    <p:sldLayoutId id="2147488084" r:id="rId11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+mj-lt"/>
          <a:ea typeface="ＭＳ Ｐゴシック" charset="0"/>
          <a:cs typeface="ＭＳ Ｐゴシック" charset="0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5pPr>
      <a:lvl6pPr marL="457196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6pPr>
      <a:lvl7pPr marL="914391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7pPr>
      <a:lvl8pPr marL="1371587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8pPr>
      <a:lvl9pPr marL="1828782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C6D9F1"/>
          </a:solidFill>
          <a:latin typeface="+mn-lt"/>
          <a:ea typeface="ＭＳ Ｐゴシック" charset="0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23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93" r:id="rId1"/>
    <p:sldLayoutId id="2147488094" r:id="rId2"/>
    <p:sldLayoutId id="2147488095" r:id="rId3"/>
    <p:sldLayoutId id="2147488096" r:id="rId4"/>
    <p:sldLayoutId id="2147488097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99" r:id="rId1"/>
    <p:sldLayoutId id="2147488100" r:id="rId2"/>
    <p:sldLayoutId id="2147488101" r:id="rId3"/>
    <p:sldLayoutId id="2147488102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67506DC8-CC2D-694C-B2CD-2A7DD35CA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2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04" r:id="rId1"/>
    <p:sldLayoutId id="2147488105" r:id="rId2"/>
    <p:sldLayoutId id="2147488106" r:id="rId3"/>
    <p:sldLayoutId id="2147488107" r:id="rId4"/>
    <p:sldLayoutId id="2147488108" r:id="rId5"/>
    <p:sldLayoutId id="2147488109" r:id="rId6"/>
    <p:sldLayoutId id="2147488110" r:id="rId7"/>
    <p:sldLayoutId id="2147488111" r:id="rId8"/>
    <p:sldLayoutId id="2147488112" r:id="rId9"/>
    <p:sldLayoutId id="2147488113" r:id="rId10"/>
    <p:sldLayoutId id="2147488114" r:id="rId11"/>
    <p:sldLayoutId id="2147488115" r:id="rId12"/>
    <p:sldLayoutId id="2147488116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971" r:id="rId1"/>
    <p:sldLayoutId id="2147487972" r:id="rId2"/>
    <p:sldLayoutId id="2147487973" r:id="rId3"/>
    <p:sldLayoutId id="2147487974" r:id="rId4"/>
    <p:sldLayoutId id="2147487975" r:id="rId5"/>
    <p:sldLayoutId id="2147487976" r:id="rId6"/>
    <p:sldLayoutId id="2147487977" r:id="rId7"/>
    <p:sldLayoutId id="2147487978" r:id="rId8"/>
    <p:sldLayoutId id="2147487979" r:id="rId9"/>
    <p:sldLayoutId id="2147487980" r:id="rId10"/>
    <p:sldLayoutId id="2147487981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2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19" r:id="rId1"/>
    <p:sldLayoutId id="2147488120" r:id="rId2"/>
    <p:sldLayoutId id="2147488121" r:id="rId3"/>
    <p:sldLayoutId id="2147488122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2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36" r:id="rId1"/>
    <p:sldLayoutId id="2147488137" r:id="rId2"/>
    <p:sldLayoutId id="2147488138" r:id="rId3"/>
    <p:sldLayoutId id="2147488139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58" r:id="rId1"/>
    <p:sldLayoutId id="2147488159" r:id="rId2"/>
    <p:sldLayoutId id="2147488160" r:id="rId3"/>
    <p:sldLayoutId id="2147488161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033DE0C7-245D-944A-922F-0D8B851A6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8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206" r:id="rId1"/>
    <p:sldLayoutId id="2147488207" r:id="rId2"/>
    <p:sldLayoutId id="2147488208" r:id="rId3"/>
    <p:sldLayoutId id="2147488209" r:id="rId4"/>
    <p:sldLayoutId id="2147488210" r:id="rId5"/>
    <p:sldLayoutId id="2147488211" r:id="rId6"/>
    <p:sldLayoutId id="2147488212" r:id="rId7"/>
    <p:sldLayoutId id="2147488213" r:id="rId8"/>
    <p:sldLayoutId id="2147488214" r:id="rId9"/>
    <p:sldLayoutId id="2147488215" r:id="rId10"/>
    <p:sldLayoutId id="2147488216" r:id="rId11"/>
    <p:sldLayoutId id="2147488217" r:id="rId12"/>
    <p:sldLayoutId id="2147488218" r:id="rId13"/>
    <p:sldLayoutId id="2147488219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519AAED-58AC-5743-8B10-D454158F6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3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221" r:id="rId1"/>
    <p:sldLayoutId id="2147488222" r:id="rId2"/>
    <p:sldLayoutId id="2147488223" r:id="rId3"/>
    <p:sldLayoutId id="2147488224" r:id="rId4"/>
    <p:sldLayoutId id="2147488225" r:id="rId5"/>
    <p:sldLayoutId id="2147488226" r:id="rId6"/>
    <p:sldLayoutId id="2147488227" r:id="rId7"/>
    <p:sldLayoutId id="2147488228" r:id="rId8"/>
    <p:sldLayoutId id="2147488229" r:id="rId9"/>
    <p:sldLayoutId id="2147488230" r:id="rId10"/>
    <p:sldLayoutId id="2147488231" r:id="rId11"/>
    <p:sldLayoutId id="2147488232" r:id="rId12"/>
    <p:sldLayoutId id="2147488233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1" descr="P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8" descr="GENI-logo-final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charset="0"/>
              <a:buNone/>
            </a:pPr>
            <a:fld id="{A751BEB8-1B8A-A14F-B648-B15904AE22F7}" type="slidenum"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pPr algn="r"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00">
              <a:solidFill>
                <a:schemeClr val="bg2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765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765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6" name="Rectangle 20"/>
          <p:cNvSpPr>
            <a:spLocks noChangeArrowheads="1"/>
          </p:cNvSpPr>
          <p:nvPr/>
        </p:nvSpPr>
        <p:spPr bwMode="auto">
          <a:xfrm>
            <a:off x="3771900" y="6600825"/>
            <a:ext cx="205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April 1, 2009</a:t>
            </a:r>
          </a:p>
        </p:txBody>
      </p:sp>
      <p:pic>
        <p:nvPicPr>
          <p:cNvPr id="27657" name="Picture 22" descr="nsf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006" r:id="rId1"/>
    <p:sldLayoutId id="2147487982" r:id="rId2"/>
    <p:sldLayoutId id="2147487983" r:id="rId3"/>
    <p:sldLayoutId id="2147487984" r:id="rId4"/>
    <p:sldLayoutId id="2147487985" r:id="rId5"/>
    <p:sldLayoutId id="2147487986" r:id="rId6"/>
    <p:sldLayoutId id="2147487987" r:id="rId7"/>
    <p:sldLayoutId id="2147487988" r:id="rId8"/>
    <p:sldLayoutId id="2147487989" r:id="rId9"/>
    <p:sldLayoutId id="2147487990" r:id="rId10"/>
    <p:sldLayoutId id="2147487991" r:id="rId11"/>
    <p:sldLayoutId id="2147487992" r:id="rId12"/>
    <p:sldLayoutId id="2147487993" r:id="rId13"/>
    <p:sldLayoutId id="2147487994" r:id="rId1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73F5825D-8A64-A047-916C-0ED3298A45F8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970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970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9704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3FA449C5-B086-9A4A-B4D6-79B8B1134B8B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07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07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728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84DB9E43-4681-E04A-93C4-8F99F76A64B3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17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17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1752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2773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A33D221F-9FF1-C545-A5D1-5DA0E38AC30E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277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277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776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9D22CB17-F752-8948-98B0-387A0F62D57F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379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3799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3800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75547F5C-3A5D-1941-B0CF-438437D86588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482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482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4824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 / ECE 353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800" b="1" dirty="0">
              <a:solidFill>
                <a:srgbClr val="161645"/>
              </a:solidFill>
              <a:latin typeface="Calibri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Welcome to the Machine</a:t>
            </a:r>
            <a:endParaRPr lang="en-US" sz="3600" b="1" dirty="0">
              <a:solidFill>
                <a:srgbClr val="161645"/>
              </a:solidFill>
              <a:latin typeface="Calibri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endParaRPr lang="en-US" b="1" dirty="0">
              <a:solidFill>
                <a:srgbClr val="161645"/>
              </a:solidFill>
              <a:latin typeface="Calibri" charset="0"/>
            </a:endParaRP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endParaRPr lang="en-US" b="1" dirty="0">
              <a:solidFill>
                <a:srgbClr val="161645"/>
              </a:solidFill>
              <a:latin typeface="Calibri" charset="0"/>
            </a:endParaRP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7175"/>
            <a:ext cx="8229600" cy="2130425"/>
          </a:xfrm>
        </p:spPr>
        <p:txBody>
          <a:bodyPr/>
          <a:lstStyle/>
          <a:p>
            <a:r>
              <a:rPr lang="en-US" sz="2400" b="0" dirty="0"/>
              <a:t>Registers are fast memory inside the CPU/core.</a:t>
            </a:r>
          </a:p>
          <a:p>
            <a:r>
              <a:rPr lang="en-US" sz="2400" b="0" dirty="0"/>
              <a:t>Instructions may operate on registers by name.</a:t>
            </a:r>
          </a:p>
          <a:p>
            <a:r>
              <a:rPr lang="en-US" sz="2400" b="0" dirty="0"/>
              <a:t>How fast?  Access at CPU clock speed.</a:t>
            </a:r>
          </a:p>
          <a:p>
            <a:r>
              <a:rPr lang="en-US" sz="2400" b="0" dirty="0"/>
              <a:t>Arithmetic instructions have register operands.</a:t>
            </a:r>
          </a:p>
          <a:p>
            <a:r>
              <a:rPr lang="en-US" sz="2400" b="0" dirty="0"/>
              <a:t>Load/store/branch instructions have address operands. </a:t>
            </a:r>
          </a:p>
          <a:p>
            <a:r>
              <a:rPr lang="en-US" sz="2400" b="0" dirty="0"/>
              <a:t>Register naming/layout/size is </a:t>
            </a:r>
            <a:r>
              <a:rPr lang="en-US" sz="2400" dirty="0"/>
              <a:t>processor-dependent</a:t>
            </a:r>
            <a:r>
              <a:rPr lang="en-US" sz="2400" b="0" dirty="0"/>
              <a:t>.  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 flipH="1">
            <a:off x="7848600" y="533400"/>
            <a:ext cx="914400" cy="914400"/>
            <a:chOff x="4480" y="2017"/>
            <a:chExt cx="576" cy="576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8001000" y="1676400"/>
            <a:ext cx="704850" cy="1285875"/>
            <a:chOff x="1131" y="2503"/>
            <a:chExt cx="747" cy="810"/>
          </a:xfrm>
        </p:grpSpPr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131" y="2503"/>
              <a:ext cx="747" cy="408"/>
              <a:chOff x="1131" y="2503"/>
              <a:chExt cx="747" cy="408"/>
            </a:xfrm>
          </p:grpSpPr>
          <p:grpSp>
            <p:nvGrpSpPr>
              <p:cNvPr id="27" name="Group 15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35" name="Group 16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9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0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36" name="Group 19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7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8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28" name="Group 22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29" name="Group 23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3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4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30" name="Group 26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1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2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1131" y="2905"/>
              <a:ext cx="747" cy="408"/>
              <a:chOff x="1131" y="2503"/>
              <a:chExt cx="747" cy="408"/>
            </a:xfrm>
          </p:grpSpPr>
          <p:grpSp>
            <p:nvGrpSpPr>
              <p:cNvPr id="13" name="Group 30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21" name="Group 31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25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6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22" name="Group 34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23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4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15" name="Group 38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19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0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16" name="Group 41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17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18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</p:grpSp>
        </p:grpSp>
      </p:grpSp>
      <p:sp>
        <p:nvSpPr>
          <p:cNvPr id="44" name="Oval 73"/>
          <p:cNvSpPr>
            <a:spLocks noChangeArrowheads="1"/>
          </p:cNvSpPr>
          <p:nvPr/>
        </p:nvSpPr>
        <p:spPr bwMode="auto">
          <a:xfrm>
            <a:off x="8969375" y="2713038"/>
            <a:ext cx="74612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Oval 75"/>
          <p:cNvSpPr>
            <a:spLocks noChangeArrowheads="1"/>
          </p:cNvSpPr>
          <p:nvPr/>
        </p:nvSpPr>
        <p:spPr bwMode="auto">
          <a:xfrm>
            <a:off x="8955087" y="2881313"/>
            <a:ext cx="74613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Oval 77"/>
          <p:cNvSpPr>
            <a:spLocks noChangeArrowheads="1"/>
          </p:cNvSpPr>
          <p:nvPr/>
        </p:nvSpPr>
        <p:spPr bwMode="auto">
          <a:xfrm>
            <a:off x="8993187" y="2163763"/>
            <a:ext cx="74613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" name="Text Box 3">
            <a:extLst>
              <a:ext uri="{FF2B5EF4-FFF2-40B4-BE49-F238E27FC236}">
                <a16:creationId xmlns:a16="http://schemas.microsoft.com/office/drawing/2014/main" id="{4EB52FDD-F5E8-9344-ABD6-6514809C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867275"/>
            <a:ext cx="5867400" cy="923925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x, R2		; load global variable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add	R2, 1, R2	; increment: x = x + 1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R2, x		; store global variable 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2E26E-9C5E-7E4F-92A9-D008F1CFBE5A}"/>
              </a:ext>
            </a:extLst>
          </p:cNvPr>
          <p:cNvSpPr/>
          <p:nvPr/>
        </p:nvSpPr>
        <p:spPr>
          <a:xfrm>
            <a:off x="7606492" y="152721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  <a:cs typeface="Arial" charset="0"/>
              </a:rPr>
              <a:t>R0</a:t>
            </a:r>
            <a:endParaRPr lang="en-US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7FBF7-AB96-4143-BF1E-BC0D11FA20FB}"/>
              </a:ext>
            </a:extLst>
          </p:cNvPr>
          <p:cNvSpPr/>
          <p:nvPr/>
        </p:nvSpPr>
        <p:spPr>
          <a:xfrm>
            <a:off x="7467600" y="274375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  <a:cs typeface="Arial" charset="0"/>
              </a:rPr>
              <a:t>R15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6432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1F3F-D4C8-6F42-A4CC-95192C80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7F4A-43B3-1C49-ABD0-B21DEC2DD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6425" cy="2097869"/>
          </a:xfrm>
        </p:spPr>
        <p:txBody>
          <a:bodyPr/>
          <a:lstStyle/>
          <a:p>
            <a:r>
              <a:rPr lang="en-US" dirty="0"/>
              <a:t>CPU </a:t>
            </a:r>
            <a:r>
              <a:rPr lang="en-US" dirty="0">
                <a:solidFill>
                  <a:srgbClr val="042474"/>
                </a:solidFill>
              </a:rPr>
              <a:t>executes</a:t>
            </a:r>
            <a:r>
              <a:rPr lang="en-US" dirty="0"/>
              <a:t> a sequence or </a:t>
            </a:r>
            <a:r>
              <a:rPr lang="en-US" b="1" dirty="0"/>
              <a:t>stream</a:t>
            </a:r>
            <a:r>
              <a:rPr lang="en-US" dirty="0"/>
              <a:t> of instructions.</a:t>
            </a:r>
          </a:p>
          <a:p>
            <a:pPr lvl="1"/>
            <a:r>
              <a:rPr lang="en-US" dirty="0"/>
              <a:t>PC (program counter) or IP (instruction pointer) register 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address of the current/next instruction to execute.</a:t>
            </a:r>
          </a:p>
          <a:p>
            <a:pPr lvl="1"/>
            <a:r>
              <a:rPr lang="en-US" dirty="0"/>
              <a:t>CPU repeats: fetch; execute; increment PC; loop</a:t>
            </a:r>
          </a:p>
          <a:p>
            <a:pPr lvl="1"/>
            <a:r>
              <a:rPr lang="en-US" dirty="0"/>
              <a:t>Branch instructions change PC.</a:t>
            </a:r>
          </a:p>
          <a:p>
            <a:pPr lvl="1"/>
            <a:r>
              <a:rPr lang="en-US" dirty="0"/>
              <a:t>E.g., call/return: control flow.</a:t>
            </a:r>
          </a:p>
          <a:p>
            <a:endParaRPr lang="en-US" dirty="0"/>
          </a:p>
        </p:txBody>
      </p:sp>
      <p:sp>
        <p:nvSpPr>
          <p:cNvPr id="4" name="AutoShape 56">
            <a:extLst>
              <a:ext uri="{FF2B5EF4-FFF2-40B4-BE49-F238E27FC236}">
                <a16:creationId xmlns:a16="http://schemas.microsoft.com/office/drawing/2014/main" id="{4A355DB3-C0C4-6645-A482-8C86FF749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35" y="5977271"/>
            <a:ext cx="1530465" cy="461665"/>
          </a:xfrm>
          <a:prstGeom prst="flowChartProcess">
            <a:avLst/>
          </a:prstGeom>
          <a:solidFill>
            <a:srgbClr val="8B4785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795DEAF6-23D8-444F-ACE1-6DEBB5E1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35" y="4884379"/>
            <a:ext cx="1530465" cy="840896"/>
          </a:xfrm>
          <a:prstGeom prst="flowChartProcess">
            <a:avLst/>
          </a:prstGeom>
          <a:solidFill>
            <a:srgbClr val="DCE1E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endParaRPr lang="en-US" sz="1800" dirty="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A39E739-AAFE-AD44-9DFD-3B543B88C0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38800" y="4024406"/>
            <a:ext cx="684693" cy="684693"/>
            <a:chOff x="4480" y="2017"/>
            <a:chExt cx="576" cy="576"/>
          </a:xfrm>
        </p:grpSpPr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8A29049C-48F8-A549-B045-60FE480F2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A44E243B-B6CB-364D-8705-941F270D6B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" name="AutoShape 12">
              <a:extLst>
                <a:ext uri="{FF2B5EF4-FFF2-40B4-BE49-F238E27FC236}">
                  <a16:creationId xmlns:a16="http://schemas.microsoft.com/office/drawing/2014/main" id="{00DF4415-48D6-E947-90A4-58940D7B94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8C2EB252-6E44-AF4C-88ED-CE9D5B6A2C72}"/>
              </a:ext>
            </a:extLst>
          </p:cNvPr>
          <p:cNvGrpSpPr>
            <a:grpSpLocks/>
          </p:cNvGrpSpPr>
          <p:nvPr/>
        </p:nvGrpSpPr>
        <p:grpSpPr bwMode="auto">
          <a:xfrm>
            <a:off x="5684838" y="4808851"/>
            <a:ext cx="704850" cy="1285875"/>
            <a:chOff x="1131" y="2503"/>
            <a:chExt cx="747" cy="810"/>
          </a:xfrm>
        </p:grpSpPr>
        <p:grpSp>
          <p:nvGrpSpPr>
            <p:cNvPr id="11" name="Group 14">
              <a:extLst>
                <a:ext uri="{FF2B5EF4-FFF2-40B4-BE49-F238E27FC236}">
                  <a16:creationId xmlns:a16="http://schemas.microsoft.com/office/drawing/2014/main" id="{57293C84-25B5-D745-925E-E31C079A3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1" y="2503"/>
              <a:ext cx="747" cy="408"/>
              <a:chOff x="1131" y="2503"/>
              <a:chExt cx="747" cy="408"/>
            </a:xfrm>
          </p:grpSpPr>
          <p:grpSp>
            <p:nvGrpSpPr>
              <p:cNvPr id="27" name="Group 15">
                <a:extLst>
                  <a:ext uri="{FF2B5EF4-FFF2-40B4-BE49-F238E27FC236}">
                    <a16:creationId xmlns:a16="http://schemas.microsoft.com/office/drawing/2014/main" id="{6CD224A3-1500-E54C-BA0C-6D9FCCD3F8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35" name="Group 16">
                  <a:extLst>
                    <a:ext uri="{FF2B5EF4-FFF2-40B4-BE49-F238E27FC236}">
                      <a16:creationId xmlns:a16="http://schemas.microsoft.com/office/drawing/2014/main" id="{EBB37337-7323-7740-99BE-9303666F52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9" name="AutoShape 17">
                    <a:extLst>
                      <a:ext uri="{FF2B5EF4-FFF2-40B4-BE49-F238E27FC236}">
                        <a16:creationId xmlns:a16="http://schemas.microsoft.com/office/drawing/2014/main" id="{7A7793EA-2646-4B46-95F3-E791C3DF49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40" name="AutoShape 18">
                    <a:extLst>
                      <a:ext uri="{FF2B5EF4-FFF2-40B4-BE49-F238E27FC236}">
                        <a16:creationId xmlns:a16="http://schemas.microsoft.com/office/drawing/2014/main" id="{E02DBF13-711E-9242-B7D9-F447AD74A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36" name="Group 19">
                  <a:extLst>
                    <a:ext uri="{FF2B5EF4-FFF2-40B4-BE49-F238E27FC236}">
                      <a16:creationId xmlns:a16="http://schemas.microsoft.com/office/drawing/2014/main" id="{1A4577C0-C53E-6B43-8D64-0833D75BAC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7" name="AutoShape 20">
                    <a:extLst>
                      <a:ext uri="{FF2B5EF4-FFF2-40B4-BE49-F238E27FC236}">
                        <a16:creationId xmlns:a16="http://schemas.microsoft.com/office/drawing/2014/main" id="{EBA37BDE-0E67-194F-B90E-2A3AB71E49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8" name="AutoShape 21">
                    <a:extLst>
                      <a:ext uri="{FF2B5EF4-FFF2-40B4-BE49-F238E27FC236}">
                        <a16:creationId xmlns:a16="http://schemas.microsoft.com/office/drawing/2014/main" id="{B28AC0CA-CAB9-9E47-BEA3-BE4CAB04F8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28" name="Group 22">
                <a:extLst>
                  <a:ext uri="{FF2B5EF4-FFF2-40B4-BE49-F238E27FC236}">
                    <a16:creationId xmlns:a16="http://schemas.microsoft.com/office/drawing/2014/main" id="{24CF066B-BBDE-8B4A-AF79-EDA2A49F7D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29" name="Group 23">
                  <a:extLst>
                    <a:ext uri="{FF2B5EF4-FFF2-40B4-BE49-F238E27FC236}">
                      <a16:creationId xmlns:a16="http://schemas.microsoft.com/office/drawing/2014/main" id="{E66C6683-556A-8342-AB74-5642434456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3" name="AutoShape 24">
                    <a:extLst>
                      <a:ext uri="{FF2B5EF4-FFF2-40B4-BE49-F238E27FC236}">
                        <a16:creationId xmlns:a16="http://schemas.microsoft.com/office/drawing/2014/main" id="{C7E4A201-E878-BF49-9EB9-080E66A762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4" name="AutoShape 25">
                    <a:extLst>
                      <a:ext uri="{FF2B5EF4-FFF2-40B4-BE49-F238E27FC236}">
                        <a16:creationId xmlns:a16="http://schemas.microsoft.com/office/drawing/2014/main" id="{3C5358B3-40A8-9F4B-8AA5-71C0C7387E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30" name="Group 26">
                  <a:extLst>
                    <a:ext uri="{FF2B5EF4-FFF2-40B4-BE49-F238E27FC236}">
                      <a16:creationId xmlns:a16="http://schemas.microsoft.com/office/drawing/2014/main" id="{3AAAEC2B-B044-BF46-B12C-672BCAC844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1" name="AutoShape 27">
                    <a:extLst>
                      <a:ext uri="{FF2B5EF4-FFF2-40B4-BE49-F238E27FC236}">
                        <a16:creationId xmlns:a16="http://schemas.microsoft.com/office/drawing/2014/main" id="{FC0149DD-A831-3646-8CF8-B31B2E5AF1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2" name="AutoShape 28">
                    <a:extLst>
                      <a:ext uri="{FF2B5EF4-FFF2-40B4-BE49-F238E27FC236}">
                        <a16:creationId xmlns:a16="http://schemas.microsoft.com/office/drawing/2014/main" id="{9AFA1719-B461-E144-9BC0-0CABBA0B27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</p:grpSp>
        <p:grpSp>
          <p:nvGrpSpPr>
            <p:cNvPr id="12" name="Group 29">
              <a:extLst>
                <a:ext uri="{FF2B5EF4-FFF2-40B4-BE49-F238E27FC236}">
                  <a16:creationId xmlns:a16="http://schemas.microsoft.com/office/drawing/2014/main" id="{47D2C09A-D7A3-F140-BE61-C903B47311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1" y="2905"/>
              <a:ext cx="747" cy="408"/>
              <a:chOff x="1131" y="2503"/>
              <a:chExt cx="747" cy="408"/>
            </a:xfrm>
          </p:grpSpPr>
          <p:grpSp>
            <p:nvGrpSpPr>
              <p:cNvPr id="13" name="Group 30">
                <a:extLst>
                  <a:ext uri="{FF2B5EF4-FFF2-40B4-BE49-F238E27FC236}">
                    <a16:creationId xmlns:a16="http://schemas.microsoft.com/office/drawing/2014/main" id="{D1444DB1-47F6-A542-B893-72CBD0ABBF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21" name="Group 31">
                  <a:extLst>
                    <a:ext uri="{FF2B5EF4-FFF2-40B4-BE49-F238E27FC236}">
                      <a16:creationId xmlns:a16="http://schemas.microsoft.com/office/drawing/2014/main" id="{2A55A6E2-B9CE-F542-8D61-0190B49875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25" name="AutoShape 32">
                    <a:extLst>
                      <a:ext uri="{FF2B5EF4-FFF2-40B4-BE49-F238E27FC236}">
                        <a16:creationId xmlns:a16="http://schemas.microsoft.com/office/drawing/2014/main" id="{6474F7AE-6A83-CA43-A44D-E6F94E6811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26" name="AutoShape 33">
                    <a:extLst>
                      <a:ext uri="{FF2B5EF4-FFF2-40B4-BE49-F238E27FC236}">
                        <a16:creationId xmlns:a16="http://schemas.microsoft.com/office/drawing/2014/main" id="{F0882C36-563F-1544-A420-42CE92A0D6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22" name="Group 34">
                  <a:extLst>
                    <a:ext uri="{FF2B5EF4-FFF2-40B4-BE49-F238E27FC236}">
                      <a16:creationId xmlns:a16="http://schemas.microsoft.com/office/drawing/2014/main" id="{D3BCC821-6EF1-9948-B100-A93F0C4061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23" name="AutoShape 35">
                    <a:extLst>
                      <a:ext uri="{FF2B5EF4-FFF2-40B4-BE49-F238E27FC236}">
                        <a16:creationId xmlns:a16="http://schemas.microsoft.com/office/drawing/2014/main" id="{23716B66-9F74-B049-8850-A6A6D8308E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24" name="AutoShape 36">
                    <a:extLst>
                      <a:ext uri="{FF2B5EF4-FFF2-40B4-BE49-F238E27FC236}">
                        <a16:creationId xmlns:a16="http://schemas.microsoft.com/office/drawing/2014/main" id="{A365B2A1-1697-4248-9890-453F211F7D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4" name="Group 37">
                <a:extLst>
                  <a:ext uri="{FF2B5EF4-FFF2-40B4-BE49-F238E27FC236}">
                    <a16:creationId xmlns:a16="http://schemas.microsoft.com/office/drawing/2014/main" id="{06E92840-607E-4C48-85F4-5FA3384148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15" name="Group 38">
                  <a:extLst>
                    <a:ext uri="{FF2B5EF4-FFF2-40B4-BE49-F238E27FC236}">
                      <a16:creationId xmlns:a16="http://schemas.microsoft.com/office/drawing/2014/main" id="{E2D5C025-9421-5B4E-B6DD-1E9476CF7B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19" name="AutoShape 39">
                    <a:extLst>
                      <a:ext uri="{FF2B5EF4-FFF2-40B4-BE49-F238E27FC236}">
                        <a16:creationId xmlns:a16="http://schemas.microsoft.com/office/drawing/2014/main" id="{6D5C3638-F989-6640-80EA-0AEA4F57F4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20" name="AutoShape 40">
                    <a:extLst>
                      <a:ext uri="{FF2B5EF4-FFF2-40B4-BE49-F238E27FC236}">
                        <a16:creationId xmlns:a16="http://schemas.microsoft.com/office/drawing/2014/main" id="{2DFD8D3A-F802-AF4A-9672-FBE8B57B2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16" name="Group 41">
                  <a:extLst>
                    <a:ext uri="{FF2B5EF4-FFF2-40B4-BE49-F238E27FC236}">
                      <a16:creationId xmlns:a16="http://schemas.microsoft.com/office/drawing/2014/main" id="{F6B5046B-AF82-4E41-B209-D603326BB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17" name="AutoShape 42">
                    <a:extLst>
                      <a:ext uri="{FF2B5EF4-FFF2-40B4-BE49-F238E27FC236}">
                        <a16:creationId xmlns:a16="http://schemas.microsoft.com/office/drawing/2014/main" id="{A0F0D38D-BA35-4148-9929-6E13FBDF69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8" name="AutoShape 43">
                    <a:extLst>
                      <a:ext uri="{FF2B5EF4-FFF2-40B4-BE49-F238E27FC236}">
                        <a16:creationId xmlns:a16="http://schemas.microsoft.com/office/drawing/2014/main" id="{4B5D4883-2598-7F42-9890-C55D2A5B70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</p:grpSp>
      </p:grpSp>
      <p:sp>
        <p:nvSpPr>
          <p:cNvPr id="41" name="Text Box 44">
            <a:extLst>
              <a:ext uri="{FF2B5EF4-FFF2-40B4-BE49-F238E27FC236}">
                <a16:creationId xmlns:a16="http://schemas.microsoft.com/office/drawing/2014/main" id="{537FB55A-72D8-4746-97B2-95CB41B9B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704" y="6069604"/>
            <a:ext cx="11598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registers</a:t>
            </a:r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6073B78B-F286-6A42-A6E1-D9570258F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3969979"/>
            <a:ext cx="1384300" cy="2507021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Text Box 49">
            <a:extLst>
              <a:ext uri="{FF2B5EF4-FFF2-40B4-BE49-F238E27FC236}">
                <a16:creationId xmlns:a16="http://schemas.microsoft.com/office/drawing/2014/main" id="{9939E6B5-C366-4D4D-BC73-399011308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1300" y="5761351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200">
                <a:solidFill>
                  <a:srgbClr val="000000"/>
                </a:solidFill>
                <a:cs typeface="Arial" charset="0"/>
              </a:rPr>
              <a:t>PC</a:t>
            </a:r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4" name="Text Box 52">
            <a:extLst>
              <a:ext uri="{FF2B5EF4-FFF2-40B4-BE49-F238E27FC236}">
                <a16:creationId xmlns:a16="http://schemas.microsoft.com/office/drawing/2014/main" id="{8F5E766A-367D-A64E-A70A-917C3F110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5" y="5739126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200" i="1" dirty="0">
                <a:solidFill>
                  <a:srgbClr val="FC0128"/>
                </a:solidFill>
                <a:cs typeface="Arial" charset="0"/>
              </a:rPr>
              <a:t>x</a:t>
            </a:r>
          </a:p>
        </p:txBody>
      </p:sp>
      <p:sp>
        <p:nvSpPr>
          <p:cNvPr id="45" name="Text Box 69">
            <a:extLst>
              <a:ext uri="{FF2B5EF4-FFF2-40B4-BE49-F238E27FC236}">
                <a16:creationId xmlns:a16="http://schemas.microsoft.com/office/drawing/2014/main" id="{964C004F-3688-704E-A4B3-0D4E13CF8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921689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200">
                <a:solidFill>
                  <a:srgbClr val="000000"/>
                </a:solidFill>
                <a:cs typeface="Arial" charset="0"/>
              </a:rPr>
              <a:t>SP</a:t>
            </a:r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6" name="Rectangle 71">
            <a:extLst>
              <a:ext uri="{FF2B5EF4-FFF2-40B4-BE49-F238E27FC236}">
                <a16:creationId xmlns:a16="http://schemas.microsoft.com/office/drawing/2014/main" id="{44AC4855-CF9F-3B4E-8FFA-C8108721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5878826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/>
            <a:r>
              <a:rPr lang="en-US" sz="1200" i="1">
                <a:solidFill>
                  <a:srgbClr val="FC0128"/>
                </a:solidFill>
                <a:cs typeface="Arial" charset="0"/>
              </a:rPr>
              <a:t>y</a:t>
            </a:r>
          </a:p>
        </p:txBody>
      </p:sp>
      <p:sp>
        <p:nvSpPr>
          <p:cNvPr id="47" name="Oval 73">
            <a:extLst>
              <a:ext uri="{FF2B5EF4-FFF2-40B4-BE49-F238E27FC236}">
                <a16:creationId xmlns:a16="http://schemas.microsoft.com/office/drawing/2014/main" id="{144FED0D-4AD6-EF47-A1A4-7130AE40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5845489"/>
            <a:ext cx="74612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8" name="Oval 75">
            <a:extLst>
              <a:ext uri="{FF2B5EF4-FFF2-40B4-BE49-F238E27FC236}">
                <a16:creationId xmlns:a16="http://schemas.microsoft.com/office/drawing/2014/main" id="{7C077F9E-8AF9-BF46-AE13-83927A24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6013764"/>
            <a:ext cx="74613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9" name="Oval 77">
            <a:extLst>
              <a:ext uri="{FF2B5EF4-FFF2-40B4-BE49-F238E27FC236}">
                <a16:creationId xmlns:a16="http://schemas.microsoft.com/office/drawing/2014/main" id="{A9185C41-0468-444C-883E-669B22BF4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296214"/>
            <a:ext cx="74613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50" name="AutoShape 72">
            <a:extLst>
              <a:ext uri="{FF2B5EF4-FFF2-40B4-BE49-F238E27FC236}">
                <a16:creationId xmlns:a16="http://schemas.microsoft.com/office/drawing/2014/main" id="{DF06205F-755C-E84A-AC83-883B3B9D09DE}"/>
              </a:ext>
            </a:extLst>
          </p:cNvPr>
          <p:cNvCxnSpPr>
            <a:cxnSpLocks noChangeShapeType="1"/>
            <a:stCxn id="32" idx="3"/>
            <a:endCxn id="5" idx="1"/>
          </p:cNvCxnSpPr>
          <p:nvPr/>
        </p:nvCxnSpPr>
        <p:spPr bwMode="auto">
          <a:xfrm flipV="1">
            <a:off x="6389688" y="5304827"/>
            <a:ext cx="842847" cy="11124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72">
            <a:extLst>
              <a:ext uri="{FF2B5EF4-FFF2-40B4-BE49-F238E27FC236}">
                <a16:creationId xmlns:a16="http://schemas.microsoft.com/office/drawing/2014/main" id="{D3F26352-3508-EC43-A05D-F8BC6D149983}"/>
              </a:ext>
            </a:extLst>
          </p:cNvPr>
          <p:cNvCxnSpPr>
            <a:cxnSpLocks noChangeShapeType="1"/>
            <a:stCxn id="48" idx="6"/>
          </p:cNvCxnSpPr>
          <p:nvPr/>
        </p:nvCxnSpPr>
        <p:spPr bwMode="auto">
          <a:xfrm flipV="1">
            <a:off x="6408738" y="5985984"/>
            <a:ext cx="804862" cy="6508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72">
            <a:extLst>
              <a:ext uri="{FF2B5EF4-FFF2-40B4-BE49-F238E27FC236}">
                <a16:creationId xmlns:a16="http://schemas.microsoft.com/office/drawing/2014/main" id="{B59B1D27-EC24-6344-807E-D7E4A79608B0}"/>
              </a:ext>
            </a:extLst>
          </p:cNvPr>
          <p:cNvCxnSpPr>
            <a:cxnSpLocks noChangeShapeType="1"/>
            <a:stCxn id="20" idx="3"/>
            <a:endCxn id="55" idx="1"/>
          </p:cNvCxnSpPr>
          <p:nvPr/>
        </p:nvCxnSpPr>
        <p:spPr bwMode="auto">
          <a:xfrm flipV="1">
            <a:off x="6389688" y="4389079"/>
            <a:ext cx="823912" cy="150324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48">
            <a:extLst>
              <a:ext uri="{FF2B5EF4-FFF2-40B4-BE49-F238E27FC236}">
                <a16:creationId xmlns:a16="http://schemas.microsoft.com/office/drawing/2014/main" id="{293C7918-28EE-9F47-A95B-436E20A7A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5032314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 dirty="0">
                <a:solidFill>
                  <a:srgbClr val="000000"/>
                </a:solidFill>
                <a:cs typeface="Arial" charset="0"/>
              </a:rPr>
              <a:t>data</a:t>
            </a:r>
            <a:endParaRPr lang="en-US" b="1" dirty="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54" name="Text Box 48">
            <a:extLst>
              <a:ext uri="{FF2B5EF4-FFF2-40B4-BE49-F238E27FC236}">
                <a16:creationId xmlns:a16="http://schemas.microsoft.com/office/drawing/2014/main" id="{44D3A96A-C41B-804B-B42F-8C5E90A7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0" y="6000995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 dirty="0">
                <a:solidFill>
                  <a:srgbClr val="000000"/>
                </a:solidFill>
                <a:cs typeface="Arial" charset="0"/>
              </a:rPr>
              <a:t>stack</a:t>
            </a:r>
            <a:endParaRPr lang="en-US" b="1" dirty="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55" name="AutoShape 21">
            <a:extLst>
              <a:ext uri="{FF2B5EF4-FFF2-40B4-BE49-F238E27FC236}">
                <a16:creationId xmlns:a16="http://schemas.microsoft.com/office/drawing/2014/main" id="{C7F4F558-E865-8444-ABCF-142931763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3969979"/>
            <a:ext cx="1546477" cy="8382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6" name="Text Box 48">
            <a:extLst>
              <a:ext uri="{FF2B5EF4-FFF2-40B4-BE49-F238E27FC236}">
                <a16:creationId xmlns:a16="http://schemas.microsoft.com/office/drawing/2014/main" id="{6C5651A2-981E-E34C-B8AB-CA57873B8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133" y="4117914"/>
            <a:ext cx="144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 dirty="0">
                <a:solidFill>
                  <a:srgbClr val="000000"/>
                </a:solidFill>
                <a:cs typeface="Arial" charset="0"/>
              </a:rPr>
              <a:t>program</a:t>
            </a:r>
            <a:endParaRPr lang="en-US" b="1" dirty="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D07C9B80-A1DF-6E4E-A5B3-F33CD667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3562595"/>
            <a:ext cx="1828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 dirty="0">
                <a:solidFill>
                  <a:srgbClr val="000000"/>
                </a:solidFill>
                <a:cs typeface="Arial" charset="0"/>
              </a:rPr>
              <a:t>CPU core</a:t>
            </a:r>
            <a:endParaRPr lang="en-US" b="1" dirty="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58" name="Text Box 48">
            <a:extLst>
              <a:ext uri="{FF2B5EF4-FFF2-40B4-BE49-F238E27FC236}">
                <a16:creationId xmlns:a16="http://schemas.microsoft.com/office/drawing/2014/main" id="{0751D321-2B2C-034B-A6AA-6227FAF6E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25" y="3562595"/>
            <a:ext cx="13778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 dirty="0">
                <a:solidFill>
                  <a:srgbClr val="000000"/>
                </a:solidFill>
                <a:cs typeface="Arial" charset="0"/>
              </a:rPr>
              <a:t>Memory</a:t>
            </a:r>
            <a:endParaRPr lang="en-US" b="1" dirty="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59" name="Text Box 47">
            <a:extLst>
              <a:ext uri="{FF2B5EF4-FFF2-40B4-BE49-F238E27FC236}">
                <a16:creationId xmlns:a16="http://schemas.microsoft.com/office/drawing/2014/main" id="{F8B62BCB-A207-7A4C-8EA5-51486EBE2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881" y="4706969"/>
            <a:ext cx="361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R0</a:t>
            </a: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1D244311-2DEA-C949-9C9D-537FB117A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881" y="5305456"/>
            <a:ext cx="361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Rn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7D5EBB-6EB4-4740-9C14-736B6347DE6D}"/>
              </a:ext>
            </a:extLst>
          </p:cNvPr>
          <p:cNvSpPr/>
          <p:nvPr/>
        </p:nvSpPr>
        <p:spPr>
          <a:xfrm>
            <a:off x="454025" y="4114800"/>
            <a:ext cx="4572000" cy="23288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64D"/>
                </a:solidFill>
              </a:rPr>
              <a:t>A stream runs with a </a:t>
            </a:r>
            <a:r>
              <a:rPr lang="en-US" b="1" dirty="0">
                <a:solidFill>
                  <a:srgbClr val="00264D"/>
                </a:solidFill>
              </a:rPr>
              <a:t>stack</a:t>
            </a:r>
            <a:r>
              <a:rPr lang="en-US" dirty="0">
                <a:solidFill>
                  <a:srgbClr val="00264D"/>
                </a:solidFill>
              </a:rPr>
              <a:t>.</a:t>
            </a:r>
          </a:p>
          <a:p>
            <a:pPr marL="742950" lvl="1" indent="-285750" defTabSz="457200" eaLnBrk="0" hangingPunct="0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–"/>
            </a:pPr>
            <a:r>
              <a:rPr lang="en-US" sz="2000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RAM region for its scratch use</a:t>
            </a:r>
          </a:p>
          <a:p>
            <a:pPr marL="742950" lvl="1" indent="-285750" defTabSz="457200" eaLnBrk="0" hangingPunct="0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Char char="–"/>
            </a:pPr>
            <a:r>
              <a:rPr lang="en-US" sz="2000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SP (stack pointer) register</a:t>
            </a:r>
          </a:p>
          <a:p>
            <a:r>
              <a:rPr lang="en-US" sz="2000" dirty="0">
                <a:sym typeface="Wingdings" pitchFamily="2" charset="2"/>
              </a:rPr>
              <a:t>           </a:t>
            </a:r>
            <a:r>
              <a:rPr lang="en-US" sz="2000" dirty="0"/>
              <a:t>address of stack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264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64D"/>
              </a:solidFill>
            </a:endParaRPr>
          </a:p>
        </p:txBody>
      </p:sp>
      <p:sp>
        <p:nvSpPr>
          <p:cNvPr id="64" name="AutoShape 82">
            <a:extLst>
              <a:ext uri="{FF2B5EF4-FFF2-40B4-BE49-F238E27FC236}">
                <a16:creationId xmlns:a16="http://schemas.microsoft.com/office/drawing/2014/main" id="{AD366600-606D-5E41-A53E-22415F23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668" y="5853060"/>
            <a:ext cx="68532" cy="123417"/>
          </a:xfrm>
          <a:prstGeom prst="upArrow">
            <a:avLst>
              <a:gd name="adj1" fmla="val 50000"/>
              <a:gd name="adj2" fmla="val 44408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1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B6A46-5BED-E548-B15B-52C5498D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and contexts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2BE85-0DA6-1942-A7C4-6540A061F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values contain the </a:t>
            </a:r>
            <a:r>
              <a:rPr lang="en-US" b="1" dirty="0"/>
              <a:t>context</a:t>
            </a:r>
            <a:r>
              <a:rPr lang="en-US" dirty="0"/>
              <a:t> of a code stream. </a:t>
            </a:r>
          </a:p>
          <a:p>
            <a:pPr lvl="1"/>
            <a:r>
              <a:rPr lang="en-US" dirty="0"/>
              <a:t>Including any pointers to memory it uses (e.g., its stack).</a:t>
            </a:r>
          </a:p>
          <a:p>
            <a:r>
              <a:rPr lang="en-US" b="1" dirty="0"/>
              <a:t>Contexts are data objects.</a:t>
            </a:r>
          </a:p>
          <a:p>
            <a:r>
              <a:rPr lang="en-US" b="1" dirty="0"/>
              <a:t>Context switch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Stream executes instructions to:</a:t>
            </a:r>
          </a:p>
          <a:p>
            <a:pPr lvl="1"/>
            <a:r>
              <a:rPr lang="en-US" dirty="0"/>
              <a:t>Take a snapshot of the register values.</a:t>
            </a:r>
          </a:p>
          <a:p>
            <a:pPr lvl="1"/>
            <a:r>
              <a:rPr lang="en-US" dirty="0"/>
              <a:t>Save snapshot (context) in memory.</a:t>
            </a:r>
          </a:p>
          <a:p>
            <a:pPr lvl="1"/>
            <a:r>
              <a:rPr lang="en-US" dirty="0"/>
              <a:t>Load registers with another context.</a:t>
            </a:r>
          </a:p>
          <a:p>
            <a:pPr lvl="1"/>
            <a:r>
              <a:rPr lang="en-US" dirty="0"/>
              <a:t>Switch to another stream! </a:t>
            </a:r>
          </a:p>
          <a:p>
            <a:pPr lvl="1"/>
            <a:r>
              <a:rPr lang="en-US" dirty="0"/>
              <a:t>OS may manipulate saved contexts.</a:t>
            </a:r>
          </a:p>
          <a:p>
            <a:r>
              <a:rPr lang="en-US" dirty="0"/>
              <a:t>We call them </a:t>
            </a:r>
            <a:r>
              <a:rPr lang="en-US" b="1" dirty="0"/>
              <a:t>threads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9D893CD3-B88E-2D4C-9956-FCA67457A97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5685" y="3254827"/>
            <a:ext cx="684693" cy="684693"/>
            <a:chOff x="4480" y="2017"/>
            <a:chExt cx="576" cy="576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054B73D8-E6AE-334C-968F-45551EA2D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7" name="AutoShape 11">
              <a:extLst>
                <a:ext uri="{FF2B5EF4-FFF2-40B4-BE49-F238E27FC236}">
                  <a16:creationId xmlns:a16="http://schemas.microsoft.com/office/drawing/2014/main" id="{5B3C6A1E-0251-7A42-96C4-0A9DBC82F9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" name="AutoShape 12">
              <a:extLst>
                <a:ext uri="{FF2B5EF4-FFF2-40B4-BE49-F238E27FC236}">
                  <a16:creationId xmlns:a16="http://schemas.microsoft.com/office/drawing/2014/main" id="{5ED0915F-7696-7540-8DC8-4DD76A692D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72678228-B010-7947-9263-08455CAF4DD5}"/>
              </a:ext>
            </a:extLst>
          </p:cNvPr>
          <p:cNvGrpSpPr>
            <a:grpSpLocks/>
          </p:cNvGrpSpPr>
          <p:nvPr/>
        </p:nvGrpSpPr>
        <p:grpSpPr bwMode="auto">
          <a:xfrm>
            <a:off x="6801723" y="4039272"/>
            <a:ext cx="704850" cy="1285875"/>
            <a:chOff x="1131" y="2503"/>
            <a:chExt cx="747" cy="810"/>
          </a:xfrm>
        </p:grpSpPr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EE9FA85-DFAB-3E4E-8831-1CDAD6BE2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1" y="2503"/>
              <a:ext cx="747" cy="408"/>
              <a:chOff x="1131" y="2503"/>
              <a:chExt cx="747" cy="408"/>
            </a:xfrm>
          </p:grpSpPr>
          <p:grpSp>
            <p:nvGrpSpPr>
              <p:cNvPr id="26" name="Group 15">
                <a:extLst>
                  <a:ext uri="{FF2B5EF4-FFF2-40B4-BE49-F238E27FC236}">
                    <a16:creationId xmlns:a16="http://schemas.microsoft.com/office/drawing/2014/main" id="{0DC249F4-9D9E-7447-9156-1C1BBFC929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34" name="Group 16">
                  <a:extLst>
                    <a:ext uri="{FF2B5EF4-FFF2-40B4-BE49-F238E27FC236}">
                      <a16:creationId xmlns:a16="http://schemas.microsoft.com/office/drawing/2014/main" id="{79906A3C-4A91-B446-B811-F62BE544E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8" name="AutoShape 17">
                    <a:extLst>
                      <a:ext uri="{FF2B5EF4-FFF2-40B4-BE49-F238E27FC236}">
                        <a16:creationId xmlns:a16="http://schemas.microsoft.com/office/drawing/2014/main" id="{3A8D9EEE-4C26-4A43-9A32-C89DD71E4B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9" name="AutoShape 18">
                    <a:extLst>
                      <a:ext uri="{FF2B5EF4-FFF2-40B4-BE49-F238E27FC236}">
                        <a16:creationId xmlns:a16="http://schemas.microsoft.com/office/drawing/2014/main" id="{91F3ABB8-F7C9-2E4E-9FC9-C4035233F6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35" name="Group 19">
                  <a:extLst>
                    <a:ext uri="{FF2B5EF4-FFF2-40B4-BE49-F238E27FC236}">
                      <a16:creationId xmlns:a16="http://schemas.microsoft.com/office/drawing/2014/main" id="{89577708-28FB-D143-B4AD-63DB536A1B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6" name="AutoShape 20">
                    <a:extLst>
                      <a:ext uri="{FF2B5EF4-FFF2-40B4-BE49-F238E27FC236}">
                        <a16:creationId xmlns:a16="http://schemas.microsoft.com/office/drawing/2014/main" id="{C7E4AC31-EC85-824B-8312-302AD0C9ED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7" name="AutoShape 21">
                    <a:extLst>
                      <a:ext uri="{FF2B5EF4-FFF2-40B4-BE49-F238E27FC236}">
                        <a16:creationId xmlns:a16="http://schemas.microsoft.com/office/drawing/2014/main" id="{4E9AE768-FEA5-3343-AD72-AFEBA6C841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27" name="Group 22">
                <a:extLst>
                  <a:ext uri="{FF2B5EF4-FFF2-40B4-BE49-F238E27FC236}">
                    <a16:creationId xmlns:a16="http://schemas.microsoft.com/office/drawing/2014/main" id="{D18256F6-AEA8-6C4A-A36B-052382C29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28" name="Group 23">
                  <a:extLst>
                    <a:ext uri="{FF2B5EF4-FFF2-40B4-BE49-F238E27FC236}">
                      <a16:creationId xmlns:a16="http://schemas.microsoft.com/office/drawing/2014/main" id="{0A9BEEEF-642F-5D43-A247-3FF4B1D222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2" name="AutoShape 24">
                    <a:extLst>
                      <a:ext uri="{FF2B5EF4-FFF2-40B4-BE49-F238E27FC236}">
                        <a16:creationId xmlns:a16="http://schemas.microsoft.com/office/drawing/2014/main" id="{C2E9CC91-5019-BD4F-AEC9-751A62A968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3" name="AutoShape 25">
                    <a:extLst>
                      <a:ext uri="{FF2B5EF4-FFF2-40B4-BE49-F238E27FC236}">
                        <a16:creationId xmlns:a16="http://schemas.microsoft.com/office/drawing/2014/main" id="{B13DCB6E-2C75-8847-A26E-06711A549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29" name="Group 26">
                  <a:extLst>
                    <a:ext uri="{FF2B5EF4-FFF2-40B4-BE49-F238E27FC236}">
                      <a16:creationId xmlns:a16="http://schemas.microsoft.com/office/drawing/2014/main" id="{FFB72597-30ED-0343-BE07-09392DD23D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0" name="AutoShape 27">
                    <a:extLst>
                      <a:ext uri="{FF2B5EF4-FFF2-40B4-BE49-F238E27FC236}">
                        <a16:creationId xmlns:a16="http://schemas.microsoft.com/office/drawing/2014/main" id="{DE678DCC-7115-8C42-9278-2FA48E99E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1" name="AutoShape 28">
                    <a:extLst>
                      <a:ext uri="{FF2B5EF4-FFF2-40B4-BE49-F238E27FC236}">
                        <a16:creationId xmlns:a16="http://schemas.microsoft.com/office/drawing/2014/main" id="{90EF07DE-895F-2A4F-AE49-18F5E4AD8C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</p:grpSp>
        <p:grpSp>
          <p:nvGrpSpPr>
            <p:cNvPr id="11" name="Group 29">
              <a:extLst>
                <a:ext uri="{FF2B5EF4-FFF2-40B4-BE49-F238E27FC236}">
                  <a16:creationId xmlns:a16="http://schemas.microsoft.com/office/drawing/2014/main" id="{72653267-FABC-AB4D-BB99-1AEA8636BF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1" y="2905"/>
              <a:ext cx="747" cy="408"/>
              <a:chOff x="1131" y="2503"/>
              <a:chExt cx="747" cy="408"/>
            </a:xfrm>
          </p:grpSpPr>
          <p:grpSp>
            <p:nvGrpSpPr>
              <p:cNvPr id="12" name="Group 30">
                <a:extLst>
                  <a:ext uri="{FF2B5EF4-FFF2-40B4-BE49-F238E27FC236}">
                    <a16:creationId xmlns:a16="http://schemas.microsoft.com/office/drawing/2014/main" id="{27461AFF-1942-E149-8971-1ED828E6DA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20" name="Group 31">
                  <a:extLst>
                    <a:ext uri="{FF2B5EF4-FFF2-40B4-BE49-F238E27FC236}">
                      <a16:creationId xmlns:a16="http://schemas.microsoft.com/office/drawing/2014/main" id="{C52C68A8-613D-EE47-8505-59D0051933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24" name="AutoShape 32">
                    <a:extLst>
                      <a:ext uri="{FF2B5EF4-FFF2-40B4-BE49-F238E27FC236}">
                        <a16:creationId xmlns:a16="http://schemas.microsoft.com/office/drawing/2014/main" id="{83BF9938-8E7A-2647-BE96-D5EB1424B0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25" name="AutoShape 33">
                    <a:extLst>
                      <a:ext uri="{FF2B5EF4-FFF2-40B4-BE49-F238E27FC236}">
                        <a16:creationId xmlns:a16="http://schemas.microsoft.com/office/drawing/2014/main" id="{2F5A75D2-E6D4-E943-B5E7-055B875BA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21" name="Group 34">
                  <a:extLst>
                    <a:ext uri="{FF2B5EF4-FFF2-40B4-BE49-F238E27FC236}">
                      <a16:creationId xmlns:a16="http://schemas.microsoft.com/office/drawing/2014/main" id="{852A86AF-1165-8646-8694-87261A3F80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22" name="AutoShape 35">
                    <a:extLst>
                      <a:ext uri="{FF2B5EF4-FFF2-40B4-BE49-F238E27FC236}">
                        <a16:creationId xmlns:a16="http://schemas.microsoft.com/office/drawing/2014/main" id="{8F91EFAC-CB5C-7B4D-BCF3-D3588002F5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23" name="AutoShape 36">
                    <a:extLst>
                      <a:ext uri="{FF2B5EF4-FFF2-40B4-BE49-F238E27FC236}">
                        <a16:creationId xmlns:a16="http://schemas.microsoft.com/office/drawing/2014/main" id="{853E9708-A886-C742-82D4-0E0BF2EEC7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13" name="Group 37">
                <a:extLst>
                  <a:ext uri="{FF2B5EF4-FFF2-40B4-BE49-F238E27FC236}">
                    <a16:creationId xmlns:a16="http://schemas.microsoft.com/office/drawing/2014/main" id="{15E0F7F0-CA70-8E48-9F4D-0950452E26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14" name="Group 38">
                  <a:extLst>
                    <a:ext uri="{FF2B5EF4-FFF2-40B4-BE49-F238E27FC236}">
                      <a16:creationId xmlns:a16="http://schemas.microsoft.com/office/drawing/2014/main" id="{8D398E22-85E2-A948-96FB-ACBCCCD74F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18" name="AutoShape 39">
                    <a:extLst>
                      <a:ext uri="{FF2B5EF4-FFF2-40B4-BE49-F238E27FC236}">
                        <a16:creationId xmlns:a16="http://schemas.microsoft.com/office/drawing/2014/main" id="{EC784249-F2F9-8C4C-BF66-BF750BE918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9" name="AutoShape 40">
                    <a:extLst>
                      <a:ext uri="{FF2B5EF4-FFF2-40B4-BE49-F238E27FC236}">
                        <a16:creationId xmlns:a16="http://schemas.microsoft.com/office/drawing/2014/main" id="{77DFACBA-10DA-E244-8EF0-917A1468D6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15" name="Group 41">
                  <a:extLst>
                    <a:ext uri="{FF2B5EF4-FFF2-40B4-BE49-F238E27FC236}">
                      <a16:creationId xmlns:a16="http://schemas.microsoft.com/office/drawing/2014/main" id="{C4078B26-3DD1-8348-92B3-2A6BD4BF62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16" name="AutoShape 42">
                    <a:extLst>
                      <a:ext uri="{FF2B5EF4-FFF2-40B4-BE49-F238E27FC236}">
                        <a16:creationId xmlns:a16="http://schemas.microsoft.com/office/drawing/2014/main" id="{3E2A0A09-BCA4-AD47-82FE-AA1AD7F1D6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7" name="AutoShape 43">
                    <a:extLst>
                      <a:ext uri="{FF2B5EF4-FFF2-40B4-BE49-F238E27FC236}">
                        <a16:creationId xmlns:a16="http://schemas.microsoft.com/office/drawing/2014/main" id="{39F1194B-1BA8-8D44-881D-B29961957C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</p:grpSp>
      </p:grpSp>
      <p:sp>
        <p:nvSpPr>
          <p:cNvPr id="40" name="Text Box 44">
            <a:extLst>
              <a:ext uri="{FF2B5EF4-FFF2-40B4-BE49-F238E27FC236}">
                <a16:creationId xmlns:a16="http://schemas.microsoft.com/office/drawing/2014/main" id="{CD07C014-3216-B34C-A332-F6DA88DA3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589" y="5300025"/>
            <a:ext cx="11598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registers</a:t>
            </a:r>
          </a:p>
        </p:txBody>
      </p:sp>
      <p:sp>
        <p:nvSpPr>
          <p:cNvPr id="41" name="Rectangle 45">
            <a:extLst>
              <a:ext uri="{FF2B5EF4-FFF2-40B4-BE49-F238E27FC236}">
                <a16:creationId xmlns:a16="http://schemas.microsoft.com/office/drawing/2014/main" id="{674A5A02-2F69-CB4F-90CF-7EF4349F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185" y="3200400"/>
            <a:ext cx="1384300" cy="2507021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2" name="Text Box 49">
            <a:extLst>
              <a:ext uri="{FF2B5EF4-FFF2-40B4-BE49-F238E27FC236}">
                <a16:creationId xmlns:a16="http://schemas.microsoft.com/office/drawing/2014/main" id="{1F80CC44-1FDA-1A41-B32E-DC9777650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185" y="4991772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200">
                <a:solidFill>
                  <a:srgbClr val="000000"/>
                </a:solidFill>
                <a:cs typeface="Arial" charset="0"/>
              </a:rPr>
              <a:t>PC</a:t>
            </a:r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3" name="Text Box 52">
            <a:extLst>
              <a:ext uri="{FF2B5EF4-FFF2-40B4-BE49-F238E27FC236}">
                <a16:creationId xmlns:a16="http://schemas.microsoft.com/office/drawing/2014/main" id="{4721D0A3-184E-8A46-B418-2DFC52E07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10" y="4969547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200" i="1" dirty="0">
                <a:solidFill>
                  <a:srgbClr val="FC0128"/>
                </a:solidFill>
                <a:cs typeface="Arial" charset="0"/>
              </a:rPr>
              <a:t>x</a:t>
            </a:r>
          </a:p>
        </p:txBody>
      </p:sp>
      <p:sp>
        <p:nvSpPr>
          <p:cNvPr id="44" name="Text Box 69">
            <a:extLst>
              <a:ext uri="{FF2B5EF4-FFF2-40B4-BE49-F238E27FC236}">
                <a16:creationId xmlns:a16="http://schemas.microsoft.com/office/drawing/2014/main" id="{F24DAE77-63EF-CB4A-9907-9D206A359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885" y="5152110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200">
                <a:solidFill>
                  <a:srgbClr val="000000"/>
                </a:solidFill>
                <a:cs typeface="Arial" charset="0"/>
              </a:rPr>
              <a:t>SP</a:t>
            </a:r>
            <a:endParaRPr lang="en-US" sz="12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5" name="Rectangle 71">
            <a:extLst>
              <a:ext uri="{FF2B5EF4-FFF2-40B4-BE49-F238E27FC236}">
                <a16:creationId xmlns:a16="http://schemas.microsoft.com/office/drawing/2014/main" id="{2FD0FDED-BAF7-B041-954F-33C531BF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560" y="5109247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/>
            <a:r>
              <a:rPr lang="en-US" sz="1200" i="1">
                <a:solidFill>
                  <a:srgbClr val="FC0128"/>
                </a:solidFill>
                <a:cs typeface="Arial" charset="0"/>
              </a:rPr>
              <a:t>y</a:t>
            </a:r>
          </a:p>
        </p:txBody>
      </p:sp>
      <p:sp>
        <p:nvSpPr>
          <p:cNvPr id="46" name="Oval 73">
            <a:extLst>
              <a:ext uri="{FF2B5EF4-FFF2-40B4-BE49-F238E27FC236}">
                <a16:creationId xmlns:a16="http://schemas.microsoft.com/office/drawing/2014/main" id="{E2B2D57B-183A-8844-95BF-DDF569BBB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298" y="5075910"/>
            <a:ext cx="74612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7" name="Oval 75">
            <a:extLst>
              <a:ext uri="{FF2B5EF4-FFF2-40B4-BE49-F238E27FC236}">
                <a16:creationId xmlns:a16="http://schemas.microsoft.com/office/drawing/2014/main" id="{79615AD1-ADDB-2245-BAD3-2E36C5EA2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010" y="5244185"/>
            <a:ext cx="74613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8" name="Oval 77">
            <a:extLst>
              <a:ext uri="{FF2B5EF4-FFF2-40B4-BE49-F238E27FC236}">
                <a16:creationId xmlns:a16="http://schemas.microsoft.com/office/drawing/2014/main" id="{B177DC5D-7EC4-6B4D-90F6-E2DD2B04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9110" y="4526635"/>
            <a:ext cx="74613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A3B40505-271B-7B48-804B-50DEE4DE7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8766" y="3937390"/>
            <a:ext cx="361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cs typeface="Arial" charset="0"/>
              </a:rPr>
              <a:t>R0</a:t>
            </a:r>
          </a:p>
        </p:txBody>
      </p:sp>
      <p:sp>
        <p:nvSpPr>
          <p:cNvPr id="50" name="Text Box 48">
            <a:extLst>
              <a:ext uri="{FF2B5EF4-FFF2-40B4-BE49-F238E27FC236}">
                <a16:creationId xmlns:a16="http://schemas.microsoft.com/office/drawing/2014/main" id="{1E0FC439-4DE4-7044-B255-A93CC7AAF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8766" y="4535877"/>
            <a:ext cx="361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cs typeface="Arial" charset="0"/>
              </a:rPr>
              <a:t>Rn</a:t>
            </a:r>
          </a:p>
        </p:txBody>
      </p:sp>
      <p:sp>
        <p:nvSpPr>
          <p:cNvPr id="51" name="AutoShape 8">
            <a:extLst>
              <a:ext uri="{FF2B5EF4-FFF2-40B4-BE49-F238E27FC236}">
                <a16:creationId xmlns:a16="http://schemas.microsoft.com/office/drawing/2014/main" id="{B93223B7-5ECE-9049-A769-C957F87B6FE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945810" y="4141309"/>
            <a:ext cx="300037" cy="4198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AutoShape 8">
            <a:extLst>
              <a:ext uri="{FF2B5EF4-FFF2-40B4-BE49-F238E27FC236}">
                <a16:creationId xmlns:a16="http://schemas.microsoft.com/office/drawing/2014/main" id="{187B1F9E-AD77-2944-B26D-D18D78C6EFA3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7945874" y="4516874"/>
            <a:ext cx="300037" cy="4198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8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Thread context switch</a:t>
            </a:r>
          </a:p>
        </p:txBody>
      </p:sp>
      <p:grpSp>
        <p:nvGrpSpPr>
          <p:cNvPr id="92168" name="Group 9"/>
          <p:cNvGrpSpPr>
            <a:grpSpLocks/>
          </p:cNvGrpSpPr>
          <p:nvPr/>
        </p:nvGrpSpPr>
        <p:grpSpPr bwMode="auto">
          <a:xfrm>
            <a:off x="2087563" y="2686050"/>
            <a:ext cx="700087" cy="700088"/>
            <a:chOff x="4480" y="2017"/>
            <a:chExt cx="576" cy="576"/>
          </a:xfrm>
        </p:grpSpPr>
        <p:sp>
          <p:nvSpPr>
            <p:cNvPr id="169" name="Oval 10"/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  <p:sp>
          <p:nvSpPr>
            <p:cNvPr id="170" name="AutoShape 11"/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  <p:sp>
          <p:nvSpPr>
            <p:cNvPr id="171" name="AutoShape 12"/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4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</p:grpSp>
      <p:grpSp>
        <p:nvGrpSpPr>
          <p:cNvPr id="92169" name="Group 13"/>
          <p:cNvGrpSpPr>
            <a:grpSpLocks/>
          </p:cNvGrpSpPr>
          <p:nvPr/>
        </p:nvGrpSpPr>
        <p:grpSpPr bwMode="auto">
          <a:xfrm>
            <a:off x="2438400" y="3838575"/>
            <a:ext cx="704850" cy="1285875"/>
            <a:chOff x="1131" y="2503"/>
            <a:chExt cx="747" cy="810"/>
          </a:xfrm>
        </p:grpSpPr>
        <p:grpSp>
          <p:nvGrpSpPr>
            <p:cNvPr id="92287" name="Group 14"/>
            <p:cNvGrpSpPr>
              <a:grpSpLocks/>
            </p:cNvGrpSpPr>
            <p:nvPr/>
          </p:nvGrpSpPr>
          <p:grpSpPr bwMode="auto">
            <a:xfrm>
              <a:off x="1131" y="2503"/>
              <a:ext cx="747" cy="408"/>
              <a:chOff x="1131" y="2503"/>
              <a:chExt cx="747" cy="408"/>
            </a:xfrm>
          </p:grpSpPr>
          <p:grpSp>
            <p:nvGrpSpPr>
              <p:cNvPr id="92303" name="Group 15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92311" name="Group 16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201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02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92312" name="Group 19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199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200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92304" name="Group 22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92305" name="Group 23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195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96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92306" name="Group 26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193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94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92288" name="Group 29"/>
            <p:cNvGrpSpPr>
              <a:grpSpLocks/>
            </p:cNvGrpSpPr>
            <p:nvPr/>
          </p:nvGrpSpPr>
          <p:grpSpPr bwMode="auto">
            <a:xfrm>
              <a:off x="1131" y="2905"/>
              <a:ext cx="747" cy="408"/>
              <a:chOff x="1131" y="2503"/>
              <a:chExt cx="747" cy="408"/>
            </a:xfrm>
          </p:grpSpPr>
          <p:grpSp>
            <p:nvGrpSpPr>
              <p:cNvPr id="92289" name="Group 30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92297" name="Group 31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187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88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92298" name="Group 34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185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86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92290" name="Group 37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92291" name="Group 38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181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82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92292" name="Group 41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179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80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203" name="Text Box 44"/>
          <p:cNvSpPr txBox="1">
            <a:spLocks noChangeArrowheads="1"/>
          </p:cNvSpPr>
          <p:nvPr/>
        </p:nvSpPr>
        <p:spPr bwMode="auto">
          <a:xfrm>
            <a:off x="2290763" y="5100638"/>
            <a:ext cx="9588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registers</a:t>
            </a:r>
          </a:p>
        </p:txBody>
      </p:sp>
      <p:sp>
        <p:nvSpPr>
          <p:cNvPr id="204" name="Rectangle 45"/>
          <p:cNvSpPr>
            <a:spLocks noChangeArrowheads="1"/>
          </p:cNvSpPr>
          <p:nvPr/>
        </p:nvSpPr>
        <p:spPr bwMode="auto">
          <a:xfrm>
            <a:off x="1897063" y="2479675"/>
            <a:ext cx="1798637" cy="3170238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  <p:sp>
        <p:nvSpPr>
          <p:cNvPr id="205" name="Text Box 46"/>
          <p:cNvSpPr txBox="1">
            <a:spLocks noChangeArrowheads="1"/>
          </p:cNvSpPr>
          <p:nvPr/>
        </p:nvSpPr>
        <p:spPr bwMode="auto">
          <a:xfrm>
            <a:off x="1085850" y="4160838"/>
            <a:ext cx="854075" cy="706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CPU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(core)</a:t>
            </a:r>
          </a:p>
        </p:txBody>
      </p:sp>
      <p:sp>
        <p:nvSpPr>
          <p:cNvPr id="206" name="Text Box 47"/>
          <p:cNvSpPr txBox="1">
            <a:spLocks noChangeArrowheads="1"/>
          </p:cNvSpPr>
          <p:nvPr/>
        </p:nvSpPr>
        <p:spPr bwMode="auto">
          <a:xfrm>
            <a:off x="2130425" y="3725863"/>
            <a:ext cx="36195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R0</a:t>
            </a:r>
          </a:p>
        </p:txBody>
      </p:sp>
      <p:sp>
        <p:nvSpPr>
          <p:cNvPr id="207" name="Text Box 48"/>
          <p:cNvSpPr txBox="1">
            <a:spLocks noChangeArrowheads="1"/>
          </p:cNvSpPr>
          <p:nvPr/>
        </p:nvSpPr>
        <p:spPr bwMode="auto">
          <a:xfrm>
            <a:off x="2130425" y="4324350"/>
            <a:ext cx="3619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Rn</a:t>
            </a:r>
          </a:p>
        </p:txBody>
      </p:sp>
      <p:sp>
        <p:nvSpPr>
          <p:cNvPr id="208" name="Text Box 49"/>
          <p:cNvSpPr txBox="1">
            <a:spLocks noChangeArrowheads="1"/>
          </p:cNvSpPr>
          <p:nvPr/>
        </p:nvSpPr>
        <p:spPr bwMode="auto">
          <a:xfrm>
            <a:off x="2122488" y="4791075"/>
            <a:ext cx="369887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PC</a:t>
            </a:r>
          </a:p>
        </p:txBody>
      </p:sp>
      <p:sp>
        <p:nvSpPr>
          <p:cNvPr id="211" name="Text Box 52"/>
          <p:cNvSpPr txBox="1">
            <a:spLocks noChangeArrowheads="1"/>
          </p:cNvSpPr>
          <p:nvPr/>
        </p:nvSpPr>
        <p:spPr bwMode="auto">
          <a:xfrm>
            <a:off x="2668588" y="4768850"/>
            <a:ext cx="252412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x</a:t>
            </a:r>
          </a:p>
        </p:txBody>
      </p:sp>
      <p:sp>
        <p:nvSpPr>
          <p:cNvPr id="228" name="Text Box 69"/>
          <p:cNvSpPr txBox="1">
            <a:spLocks noChangeArrowheads="1"/>
          </p:cNvSpPr>
          <p:nvPr/>
        </p:nvSpPr>
        <p:spPr bwMode="auto">
          <a:xfrm>
            <a:off x="2132013" y="4951413"/>
            <a:ext cx="352425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SP</a:t>
            </a:r>
          </a:p>
        </p:txBody>
      </p:sp>
      <p:sp>
        <p:nvSpPr>
          <p:cNvPr id="230" name="Rectangle 71"/>
          <p:cNvSpPr>
            <a:spLocks noChangeArrowheads="1"/>
          </p:cNvSpPr>
          <p:nvPr/>
        </p:nvSpPr>
        <p:spPr bwMode="auto">
          <a:xfrm>
            <a:off x="2662238" y="4908550"/>
            <a:ext cx="252412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y</a:t>
            </a:r>
          </a:p>
        </p:txBody>
      </p:sp>
      <p:sp>
        <p:nvSpPr>
          <p:cNvPr id="231" name="Oval 72"/>
          <p:cNvSpPr>
            <a:spLocks noChangeArrowheads="1"/>
          </p:cNvSpPr>
          <p:nvPr/>
        </p:nvSpPr>
        <p:spPr bwMode="auto">
          <a:xfrm>
            <a:off x="3359150" y="4875213"/>
            <a:ext cx="74613" cy="74612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  <p:sp>
        <p:nvSpPr>
          <p:cNvPr id="232" name="Oval 73"/>
          <p:cNvSpPr>
            <a:spLocks noChangeArrowheads="1"/>
          </p:cNvSpPr>
          <p:nvPr/>
        </p:nvSpPr>
        <p:spPr bwMode="auto">
          <a:xfrm>
            <a:off x="3344863" y="5043488"/>
            <a:ext cx="74612" cy="74612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  <p:sp>
        <p:nvSpPr>
          <p:cNvPr id="233" name="Oval 74"/>
          <p:cNvSpPr>
            <a:spLocks noChangeArrowheads="1"/>
          </p:cNvSpPr>
          <p:nvPr/>
        </p:nvSpPr>
        <p:spPr bwMode="auto">
          <a:xfrm>
            <a:off x="3382963" y="4325938"/>
            <a:ext cx="74612" cy="74612"/>
          </a:xfrm>
          <a:prstGeom prst="ellipse">
            <a:avLst/>
          </a:prstGeom>
          <a:noFill/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  <p:grpSp>
        <p:nvGrpSpPr>
          <p:cNvPr id="92194" name="Group 79"/>
          <p:cNvGrpSpPr>
            <a:grpSpLocks/>
          </p:cNvGrpSpPr>
          <p:nvPr/>
        </p:nvGrpSpPr>
        <p:grpSpPr bwMode="auto">
          <a:xfrm>
            <a:off x="3898900" y="1655763"/>
            <a:ext cx="673100" cy="658812"/>
            <a:chOff x="3689" y="1658"/>
            <a:chExt cx="576" cy="576"/>
          </a:xfrm>
        </p:grpSpPr>
        <p:grpSp>
          <p:nvGrpSpPr>
            <p:cNvPr id="92273" name="Group 80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241" name="Oval 81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Arial" charset="0"/>
                  <a:cs typeface="ＭＳ Ｐゴシック" charset="0"/>
                </a:endParaRPr>
              </a:p>
            </p:txBody>
          </p:sp>
          <p:sp>
            <p:nvSpPr>
              <p:cNvPr id="242" name="AutoShape 82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Arial" charset="0"/>
                  <a:cs typeface="ＭＳ Ｐゴシック" charset="0"/>
                </a:endParaRPr>
              </a:p>
            </p:txBody>
          </p:sp>
        </p:grpSp>
        <p:sp>
          <p:nvSpPr>
            <p:cNvPr id="240" name="AutoShape 83"/>
            <p:cNvSpPr>
              <a:spLocks noChangeArrowheads="1"/>
            </p:cNvSpPr>
            <p:nvPr/>
          </p:nvSpPr>
          <p:spPr bwMode="auto">
            <a:xfrm rot="-8460389">
              <a:off x="3713" y="1734"/>
              <a:ext cx="68" cy="7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</p:grpSp>
      <p:sp>
        <p:nvSpPr>
          <p:cNvPr id="305" name="AutoShape 146"/>
          <p:cNvSpPr>
            <a:spLocks noChangeArrowheads="1"/>
          </p:cNvSpPr>
          <p:nvPr/>
        </p:nvSpPr>
        <p:spPr bwMode="auto">
          <a:xfrm rot="6280549" flipH="1">
            <a:off x="4579938" y="3530600"/>
            <a:ext cx="104775" cy="2149475"/>
          </a:xfrm>
          <a:prstGeom prst="upArrow">
            <a:avLst>
              <a:gd name="adj1" fmla="val 50000"/>
              <a:gd name="adj2" fmla="val 512879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  <p:sp>
        <p:nvSpPr>
          <p:cNvPr id="306" name="AutoShape 147"/>
          <p:cNvSpPr>
            <a:spLocks noChangeArrowheads="1"/>
          </p:cNvSpPr>
          <p:nvPr/>
        </p:nvSpPr>
        <p:spPr bwMode="auto">
          <a:xfrm rot="17055259" flipH="1">
            <a:off x="4567238" y="4114800"/>
            <a:ext cx="104775" cy="2149475"/>
          </a:xfrm>
          <a:prstGeom prst="upArrow">
            <a:avLst>
              <a:gd name="adj1" fmla="val 50000"/>
              <a:gd name="adj2" fmla="val 512879"/>
            </a:avLst>
          </a:prstGeom>
          <a:solidFill>
            <a:srgbClr val="00000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  <p:sp>
        <p:nvSpPr>
          <p:cNvPr id="307" name="Text Box 148"/>
          <p:cNvSpPr txBox="1">
            <a:spLocks noChangeArrowheads="1"/>
          </p:cNvSpPr>
          <p:nvPr/>
        </p:nvSpPr>
        <p:spPr bwMode="auto">
          <a:xfrm>
            <a:off x="3609975" y="4086225"/>
            <a:ext cx="2257425" cy="401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1. save registers</a:t>
            </a:r>
          </a:p>
        </p:txBody>
      </p:sp>
      <p:sp>
        <p:nvSpPr>
          <p:cNvPr id="308" name="Text Box 149"/>
          <p:cNvSpPr txBox="1">
            <a:spLocks noChangeArrowheads="1"/>
          </p:cNvSpPr>
          <p:nvPr/>
        </p:nvSpPr>
        <p:spPr bwMode="auto">
          <a:xfrm>
            <a:off x="3648075" y="5335588"/>
            <a:ext cx="2212975" cy="401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2. load registers</a:t>
            </a:r>
          </a:p>
        </p:txBody>
      </p:sp>
      <p:grpSp>
        <p:nvGrpSpPr>
          <p:cNvPr id="92201" name="Group 150"/>
          <p:cNvGrpSpPr>
            <a:grpSpLocks/>
          </p:cNvGrpSpPr>
          <p:nvPr/>
        </p:nvGrpSpPr>
        <p:grpSpPr bwMode="auto">
          <a:xfrm>
            <a:off x="2921000" y="2717800"/>
            <a:ext cx="700088" cy="700088"/>
            <a:chOff x="1101" y="346"/>
            <a:chExt cx="441" cy="441"/>
          </a:xfrm>
        </p:grpSpPr>
        <p:sp>
          <p:nvSpPr>
            <p:cNvPr id="310" name="Oval 151"/>
            <p:cNvSpPr>
              <a:spLocks noChangeArrowheads="1"/>
            </p:cNvSpPr>
            <p:nvPr/>
          </p:nvSpPr>
          <p:spPr bwMode="auto">
            <a:xfrm>
              <a:off x="1101" y="346"/>
              <a:ext cx="441" cy="441"/>
            </a:xfrm>
            <a:prstGeom prst="ellipse">
              <a:avLst/>
            </a:prstGeom>
            <a:solidFill>
              <a:srgbClr val="DDE1EB"/>
            </a:solidFill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  <p:sp>
          <p:nvSpPr>
            <p:cNvPr id="311" name="AutoShape 152"/>
            <p:cNvSpPr>
              <a:spLocks noChangeArrowheads="1"/>
            </p:cNvSpPr>
            <p:nvPr/>
          </p:nvSpPr>
          <p:spPr bwMode="auto">
            <a:xfrm flipH="1">
              <a:off x="1254" y="443"/>
              <a:ext cx="151" cy="257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  <p:sp>
          <p:nvSpPr>
            <p:cNvPr id="312" name="AutoShape 153"/>
            <p:cNvSpPr>
              <a:spLocks noChangeArrowheads="1"/>
            </p:cNvSpPr>
            <p:nvPr/>
          </p:nvSpPr>
          <p:spPr bwMode="auto">
            <a:xfrm rot="-8460389">
              <a:off x="1120" y="405"/>
              <a:ext cx="53" cy="57"/>
            </a:xfrm>
            <a:prstGeom prst="triangle">
              <a:avLst>
                <a:gd name="adj" fmla="val 50000"/>
              </a:avLst>
            </a:prstGeom>
            <a:solidFill>
              <a:srgbClr val="919191"/>
            </a:solidFill>
            <a:ln w="12700">
              <a:solidFill>
                <a:srgbClr val="91919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</p:grpSp>
      <p:grpSp>
        <p:nvGrpSpPr>
          <p:cNvPr id="92202" name="Group 154"/>
          <p:cNvGrpSpPr>
            <a:grpSpLocks/>
          </p:cNvGrpSpPr>
          <p:nvPr/>
        </p:nvGrpSpPr>
        <p:grpSpPr bwMode="auto">
          <a:xfrm>
            <a:off x="1054100" y="1570038"/>
            <a:ext cx="700088" cy="700087"/>
            <a:chOff x="1101" y="346"/>
            <a:chExt cx="441" cy="441"/>
          </a:xfrm>
        </p:grpSpPr>
        <p:sp>
          <p:nvSpPr>
            <p:cNvPr id="314" name="Oval 155"/>
            <p:cNvSpPr>
              <a:spLocks noChangeArrowheads="1"/>
            </p:cNvSpPr>
            <p:nvPr/>
          </p:nvSpPr>
          <p:spPr bwMode="auto">
            <a:xfrm>
              <a:off x="1101" y="346"/>
              <a:ext cx="441" cy="441"/>
            </a:xfrm>
            <a:prstGeom prst="ellipse">
              <a:avLst/>
            </a:prstGeom>
            <a:solidFill>
              <a:srgbClr val="DDE1EB"/>
            </a:solidFill>
            <a:ln w="12700">
              <a:solidFill>
                <a:srgbClr val="96969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  <p:sp>
          <p:nvSpPr>
            <p:cNvPr id="315" name="AutoShape 156"/>
            <p:cNvSpPr>
              <a:spLocks noChangeArrowheads="1"/>
            </p:cNvSpPr>
            <p:nvPr/>
          </p:nvSpPr>
          <p:spPr bwMode="auto">
            <a:xfrm flipH="1">
              <a:off x="1254" y="443"/>
              <a:ext cx="151" cy="257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  <p:sp>
          <p:nvSpPr>
            <p:cNvPr id="316" name="AutoShape 157"/>
            <p:cNvSpPr>
              <a:spLocks noChangeArrowheads="1"/>
            </p:cNvSpPr>
            <p:nvPr/>
          </p:nvSpPr>
          <p:spPr bwMode="auto">
            <a:xfrm rot="-8460389">
              <a:off x="1120" y="405"/>
              <a:ext cx="53" cy="57"/>
            </a:xfrm>
            <a:prstGeom prst="triangle">
              <a:avLst>
                <a:gd name="adj" fmla="val 50000"/>
              </a:avLst>
            </a:prstGeom>
            <a:solidFill>
              <a:srgbClr val="919191"/>
            </a:solidFill>
            <a:ln w="12700">
              <a:solidFill>
                <a:srgbClr val="91919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</p:grpSp>
      <p:cxnSp>
        <p:nvCxnSpPr>
          <p:cNvPr id="92203" name="AutoShape 158"/>
          <p:cNvCxnSpPr>
            <a:cxnSpLocks noChangeShapeType="1"/>
          </p:cNvCxnSpPr>
          <p:nvPr/>
        </p:nvCxnSpPr>
        <p:spPr bwMode="auto">
          <a:xfrm rot="10800000" flipV="1">
            <a:off x="3271838" y="1985963"/>
            <a:ext cx="627062" cy="731837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04" name="AutoShape 159"/>
          <p:cNvCxnSpPr>
            <a:cxnSpLocks noChangeShapeType="1"/>
            <a:stCxn id="169" idx="0"/>
            <a:endCxn id="314" idx="6"/>
          </p:cNvCxnSpPr>
          <p:nvPr/>
        </p:nvCxnSpPr>
        <p:spPr bwMode="auto">
          <a:xfrm rot="5400000" flipH="1">
            <a:off x="1713706" y="1961357"/>
            <a:ext cx="765175" cy="684212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9" name="Rectangle 160"/>
          <p:cNvSpPr>
            <a:spLocks noChangeArrowheads="1"/>
          </p:cNvSpPr>
          <p:nvPr/>
        </p:nvSpPr>
        <p:spPr bwMode="auto">
          <a:xfrm>
            <a:off x="2971800" y="1447800"/>
            <a:ext cx="1066800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switch in</a:t>
            </a:r>
          </a:p>
        </p:txBody>
      </p:sp>
      <p:sp>
        <p:nvSpPr>
          <p:cNvPr id="320" name="Rectangle 161"/>
          <p:cNvSpPr>
            <a:spLocks noChangeArrowheads="1"/>
          </p:cNvSpPr>
          <p:nvPr/>
        </p:nvSpPr>
        <p:spPr bwMode="auto">
          <a:xfrm>
            <a:off x="1828800" y="1447800"/>
            <a:ext cx="990600" cy="708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switch out</a:t>
            </a:r>
          </a:p>
        </p:txBody>
      </p:sp>
      <p:sp>
        <p:nvSpPr>
          <p:cNvPr id="348" name="AutoShape 6"/>
          <p:cNvSpPr>
            <a:spLocks noChangeArrowheads="1"/>
          </p:cNvSpPr>
          <p:nvPr/>
        </p:nvSpPr>
        <p:spPr bwMode="auto">
          <a:xfrm>
            <a:off x="6026150" y="3563938"/>
            <a:ext cx="1470025" cy="390525"/>
          </a:xfrm>
          <a:prstGeom prst="flowChartProcess">
            <a:avLst/>
          </a:prstGeom>
          <a:solidFill>
            <a:srgbClr val="00808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data</a:t>
            </a:r>
          </a:p>
        </p:txBody>
      </p:sp>
      <p:sp>
        <p:nvSpPr>
          <p:cNvPr id="349" name="AutoShape 7"/>
          <p:cNvSpPr>
            <a:spLocks noChangeArrowheads="1"/>
          </p:cNvSpPr>
          <p:nvPr/>
        </p:nvSpPr>
        <p:spPr bwMode="auto">
          <a:xfrm>
            <a:off x="6026150" y="3954463"/>
            <a:ext cx="1470025" cy="2085975"/>
          </a:xfrm>
          <a:prstGeom prst="flowChartProcess">
            <a:avLst/>
          </a:prstGeom>
          <a:solidFill>
            <a:srgbClr val="DCE1E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  <p:sp>
        <p:nvSpPr>
          <p:cNvPr id="350" name="AutoShape 8"/>
          <p:cNvSpPr>
            <a:spLocks noChangeArrowheads="1"/>
          </p:cNvSpPr>
          <p:nvPr/>
        </p:nvSpPr>
        <p:spPr bwMode="auto">
          <a:xfrm>
            <a:off x="6026150" y="3348038"/>
            <a:ext cx="1470025" cy="212725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  <p:sp>
        <p:nvSpPr>
          <p:cNvPr id="351" name="Text Box 51"/>
          <p:cNvSpPr txBox="1">
            <a:spLocks noChangeArrowheads="1"/>
          </p:cNvSpPr>
          <p:nvPr/>
        </p:nvSpPr>
        <p:spPr bwMode="auto">
          <a:xfrm>
            <a:off x="5776913" y="2478088"/>
            <a:ext cx="2524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ＭＳ Ｐゴシック" charset="0"/>
                <a:cs typeface="Arial" charset="0"/>
              </a:rPr>
              <a:t>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352" name="AutoShape 53"/>
          <p:cNvSpPr>
            <a:spLocks noChangeArrowheads="1"/>
          </p:cNvSpPr>
          <p:nvPr/>
        </p:nvSpPr>
        <p:spPr bwMode="auto">
          <a:xfrm>
            <a:off x="6026150" y="2459038"/>
            <a:ext cx="1470025" cy="878840"/>
          </a:xfrm>
          <a:prstGeom prst="flowChartProcess">
            <a:avLst/>
          </a:prstGeom>
          <a:solidFill>
            <a:srgbClr val="3366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program</a:t>
            </a:r>
          </a:p>
        </p:txBody>
      </p:sp>
      <p:grpSp>
        <p:nvGrpSpPr>
          <p:cNvPr id="353" name="Group 55"/>
          <p:cNvGrpSpPr>
            <a:grpSpLocks/>
          </p:cNvGrpSpPr>
          <p:nvPr/>
        </p:nvGrpSpPr>
        <p:grpSpPr bwMode="auto">
          <a:xfrm>
            <a:off x="6588125" y="5376863"/>
            <a:ext cx="831850" cy="463550"/>
            <a:chOff x="4573" y="2055"/>
            <a:chExt cx="634" cy="352"/>
          </a:xfrm>
        </p:grpSpPr>
        <p:sp>
          <p:nvSpPr>
            <p:cNvPr id="354" name="AutoShape 56"/>
            <p:cNvSpPr>
              <a:spLocks noChangeArrowheads="1"/>
            </p:cNvSpPr>
            <p:nvPr/>
          </p:nvSpPr>
          <p:spPr bwMode="auto">
            <a:xfrm>
              <a:off x="4573" y="2055"/>
              <a:ext cx="634" cy="102"/>
            </a:xfrm>
            <a:prstGeom prst="flowChartProcess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  <p:sp>
          <p:nvSpPr>
            <p:cNvPr id="355" name="AutoShape 57"/>
            <p:cNvSpPr>
              <a:spLocks noChangeArrowheads="1"/>
            </p:cNvSpPr>
            <p:nvPr/>
          </p:nvSpPr>
          <p:spPr bwMode="auto">
            <a:xfrm>
              <a:off x="4573" y="2157"/>
              <a:ext cx="634" cy="250"/>
            </a:xfrm>
            <a:prstGeom prst="flowChartProcess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Arial" charset="0"/>
                  <a:cs typeface="ＭＳ Ｐゴシック" charset="0"/>
                </a:rPr>
                <a:t>stack</a:t>
              </a:r>
            </a:p>
          </p:txBody>
        </p:sp>
        <p:sp>
          <p:nvSpPr>
            <p:cNvPr id="356" name="AutoShape 58"/>
            <p:cNvSpPr>
              <a:spLocks noChangeArrowheads="1"/>
            </p:cNvSpPr>
            <p:nvPr/>
          </p:nvSpPr>
          <p:spPr bwMode="auto">
            <a:xfrm>
              <a:off x="4865" y="2057"/>
              <a:ext cx="51" cy="94"/>
            </a:xfrm>
            <a:prstGeom prst="upArrow">
              <a:avLst>
                <a:gd name="adj1" fmla="val 50000"/>
                <a:gd name="adj2" fmla="val 44712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</p:grpSp>
      <p:sp>
        <p:nvSpPr>
          <p:cNvPr id="357" name="Rectangle 59"/>
          <p:cNvSpPr>
            <a:spLocks noChangeArrowheads="1"/>
          </p:cNvSpPr>
          <p:nvPr/>
        </p:nvSpPr>
        <p:spPr bwMode="auto">
          <a:xfrm>
            <a:off x="5794455" y="1736695"/>
            <a:ext cx="19207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M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emory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rPr>
              <a:t> (RAM)</a:t>
            </a:r>
          </a:p>
        </p:txBody>
      </p:sp>
      <p:grpSp>
        <p:nvGrpSpPr>
          <p:cNvPr id="358" name="Group 60"/>
          <p:cNvGrpSpPr>
            <a:grpSpLocks/>
          </p:cNvGrpSpPr>
          <p:nvPr/>
        </p:nvGrpSpPr>
        <p:grpSpPr bwMode="auto">
          <a:xfrm>
            <a:off x="6891338" y="4094163"/>
            <a:ext cx="469900" cy="384175"/>
            <a:chOff x="3842" y="2581"/>
            <a:chExt cx="296" cy="241"/>
          </a:xfrm>
        </p:grpSpPr>
        <p:sp>
          <p:nvSpPr>
            <p:cNvPr id="359" name="Oval 61"/>
            <p:cNvSpPr>
              <a:spLocks noChangeArrowheads="1"/>
            </p:cNvSpPr>
            <p:nvPr/>
          </p:nvSpPr>
          <p:spPr bwMode="auto">
            <a:xfrm flipH="1">
              <a:off x="3842" y="2698"/>
              <a:ext cx="70" cy="82"/>
            </a:xfrm>
            <a:prstGeom prst="ellipse">
              <a:avLst/>
            </a:prstGeom>
            <a:solidFill>
              <a:srgbClr val="333333"/>
            </a:solidFill>
            <a:ln w="19050">
              <a:noFill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  <p:sp>
          <p:nvSpPr>
            <p:cNvPr id="360" name="Oval 62"/>
            <p:cNvSpPr>
              <a:spLocks noChangeArrowheads="1"/>
            </p:cNvSpPr>
            <p:nvPr/>
          </p:nvSpPr>
          <p:spPr bwMode="auto">
            <a:xfrm flipH="1">
              <a:off x="3949" y="2748"/>
              <a:ext cx="70" cy="74"/>
            </a:xfrm>
            <a:prstGeom prst="ellipse">
              <a:avLst/>
            </a:prstGeom>
            <a:solidFill>
              <a:srgbClr val="333333"/>
            </a:solidFill>
            <a:ln w="19050">
              <a:noFill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  <p:sp>
          <p:nvSpPr>
            <p:cNvPr id="361" name="Oval 63"/>
            <p:cNvSpPr>
              <a:spLocks noChangeArrowheads="1"/>
            </p:cNvSpPr>
            <p:nvPr/>
          </p:nvSpPr>
          <p:spPr bwMode="auto">
            <a:xfrm flipH="1">
              <a:off x="4067" y="2705"/>
              <a:ext cx="71" cy="74"/>
            </a:xfrm>
            <a:prstGeom prst="ellipse">
              <a:avLst/>
            </a:prstGeom>
            <a:solidFill>
              <a:srgbClr val="333333"/>
            </a:solidFill>
            <a:ln w="19050">
              <a:noFill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  <p:cxnSp>
          <p:nvCxnSpPr>
            <p:cNvPr id="362" name="AutoShape 64"/>
            <p:cNvCxnSpPr>
              <a:cxnSpLocks noChangeShapeType="1"/>
              <a:stCxn id="365" idx="4"/>
              <a:endCxn id="359" idx="0"/>
            </p:cNvCxnSpPr>
            <p:nvPr/>
          </p:nvCxnSpPr>
          <p:spPr bwMode="auto">
            <a:xfrm flipH="1">
              <a:off x="3877" y="2651"/>
              <a:ext cx="107" cy="47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3" name="AutoShape 65"/>
            <p:cNvCxnSpPr>
              <a:cxnSpLocks noChangeShapeType="1"/>
              <a:stCxn id="365" idx="4"/>
              <a:endCxn id="360" idx="0"/>
            </p:cNvCxnSpPr>
            <p:nvPr/>
          </p:nvCxnSpPr>
          <p:spPr bwMode="auto">
            <a:xfrm>
              <a:off x="3984" y="2651"/>
              <a:ext cx="0" cy="97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4" name="AutoShape 66"/>
            <p:cNvCxnSpPr>
              <a:cxnSpLocks noChangeShapeType="1"/>
              <a:stCxn id="365" idx="4"/>
              <a:endCxn id="361" idx="7"/>
            </p:cNvCxnSpPr>
            <p:nvPr/>
          </p:nvCxnSpPr>
          <p:spPr bwMode="auto">
            <a:xfrm>
              <a:off x="3984" y="2651"/>
              <a:ext cx="94" cy="64"/>
            </a:xfrm>
            <a:prstGeom prst="straightConnector1">
              <a:avLst/>
            </a:prstGeom>
            <a:noFill/>
            <a:ln w="31750" cap="rnd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5" name="Oval 67"/>
            <p:cNvSpPr>
              <a:spLocks noChangeArrowheads="1"/>
            </p:cNvSpPr>
            <p:nvPr/>
          </p:nvSpPr>
          <p:spPr bwMode="auto">
            <a:xfrm flipH="1">
              <a:off x="3948" y="2581"/>
              <a:ext cx="71" cy="71"/>
            </a:xfrm>
            <a:prstGeom prst="ellipse">
              <a:avLst/>
            </a:prstGeom>
            <a:solidFill>
              <a:srgbClr val="333333"/>
            </a:solidFill>
            <a:ln w="19050">
              <a:noFill/>
              <a:round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</p:grpSp>
      <p:sp>
        <p:nvSpPr>
          <p:cNvPr id="366" name="Oval 68"/>
          <p:cNvSpPr>
            <a:spLocks noChangeArrowheads="1"/>
          </p:cNvSpPr>
          <p:nvPr/>
        </p:nvSpPr>
        <p:spPr bwMode="auto">
          <a:xfrm flipH="1">
            <a:off x="6199188" y="4348163"/>
            <a:ext cx="111125" cy="117475"/>
          </a:xfrm>
          <a:prstGeom prst="ellipse">
            <a:avLst/>
          </a:prstGeom>
          <a:solidFill>
            <a:srgbClr val="333333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  <p:sp>
        <p:nvSpPr>
          <p:cNvPr id="367" name="Oval 69"/>
          <p:cNvSpPr>
            <a:spLocks noChangeArrowheads="1"/>
          </p:cNvSpPr>
          <p:nvPr/>
        </p:nvSpPr>
        <p:spPr bwMode="auto">
          <a:xfrm flipH="1">
            <a:off x="6365875" y="4078288"/>
            <a:ext cx="111125" cy="117475"/>
          </a:xfrm>
          <a:prstGeom prst="ellipse">
            <a:avLst/>
          </a:prstGeom>
          <a:solidFill>
            <a:srgbClr val="333333"/>
          </a:solidFill>
          <a:ln w="19050">
            <a:noFill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  <p:sp>
        <p:nvSpPr>
          <p:cNvPr id="368" name="Rectangle 71"/>
          <p:cNvSpPr>
            <a:spLocks noChangeArrowheads="1"/>
          </p:cNvSpPr>
          <p:nvPr/>
        </p:nvSpPr>
        <p:spPr bwMode="auto">
          <a:xfrm>
            <a:off x="7005638" y="4678363"/>
            <a:ext cx="252412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y</a:t>
            </a:r>
          </a:p>
        </p:txBody>
      </p:sp>
      <p:grpSp>
        <p:nvGrpSpPr>
          <p:cNvPr id="369" name="Group 79"/>
          <p:cNvGrpSpPr>
            <a:grpSpLocks/>
          </p:cNvGrpSpPr>
          <p:nvPr/>
        </p:nvGrpSpPr>
        <p:grpSpPr bwMode="auto">
          <a:xfrm>
            <a:off x="6581775" y="4779963"/>
            <a:ext cx="846138" cy="469900"/>
            <a:chOff x="3234" y="3005"/>
            <a:chExt cx="926" cy="514"/>
          </a:xfrm>
        </p:grpSpPr>
        <p:sp>
          <p:nvSpPr>
            <p:cNvPr id="370" name="AutoShape 80"/>
            <p:cNvSpPr>
              <a:spLocks noChangeArrowheads="1"/>
            </p:cNvSpPr>
            <p:nvPr/>
          </p:nvSpPr>
          <p:spPr bwMode="auto">
            <a:xfrm>
              <a:off x="3234" y="3005"/>
              <a:ext cx="926" cy="149"/>
            </a:xfrm>
            <a:prstGeom prst="flowChartProcess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  <p:sp>
          <p:nvSpPr>
            <p:cNvPr id="371" name="AutoShape 81"/>
            <p:cNvSpPr>
              <a:spLocks noChangeArrowheads="1"/>
            </p:cNvSpPr>
            <p:nvPr/>
          </p:nvSpPr>
          <p:spPr bwMode="auto">
            <a:xfrm>
              <a:off x="3234" y="3154"/>
              <a:ext cx="926" cy="365"/>
            </a:xfrm>
            <a:prstGeom prst="flowChartProcess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Arial" charset="0"/>
                  <a:cs typeface="ＭＳ Ｐゴシック" charset="0"/>
                </a:rPr>
                <a:t>stack</a:t>
              </a:r>
            </a:p>
          </p:txBody>
        </p:sp>
        <p:sp>
          <p:nvSpPr>
            <p:cNvPr id="372" name="AutoShape 82"/>
            <p:cNvSpPr>
              <a:spLocks noChangeArrowheads="1"/>
            </p:cNvSpPr>
            <p:nvPr/>
          </p:nvSpPr>
          <p:spPr bwMode="auto">
            <a:xfrm>
              <a:off x="3660" y="3010"/>
              <a:ext cx="75" cy="135"/>
            </a:xfrm>
            <a:prstGeom prst="upArrow">
              <a:avLst>
                <a:gd name="adj1" fmla="val 50000"/>
                <a:gd name="adj2" fmla="val 44408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endParaRPr>
            </a:p>
          </p:txBody>
        </p:sp>
      </p:grpSp>
      <p:grpSp>
        <p:nvGrpSpPr>
          <p:cNvPr id="373" name="Group 88"/>
          <p:cNvGrpSpPr>
            <a:grpSpLocks/>
          </p:cNvGrpSpPr>
          <p:nvPr/>
        </p:nvGrpSpPr>
        <p:grpSpPr bwMode="auto">
          <a:xfrm>
            <a:off x="6200775" y="4767263"/>
            <a:ext cx="250825" cy="457200"/>
            <a:chOff x="1131" y="2503"/>
            <a:chExt cx="747" cy="810"/>
          </a:xfrm>
        </p:grpSpPr>
        <p:grpSp>
          <p:nvGrpSpPr>
            <p:cNvPr id="374" name="Group 89"/>
            <p:cNvGrpSpPr>
              <a:grpSpLocks/>
            </p:cNvGrpSpPr>
            <p:nvPr/>
          </p:nvGrpSpPr>
          <p:grpSpPr bwMode="auto">
            <a:xfrm>
              <a:off x="1131" y="2503"/>
              <a:ext cx="747" cy="408"/>
              <a:chOff x="1131" y="2503"/>
              <a:chExt cx="747" cy="408"/>
            </a:xfrm>
          </p:grpSpPr>
          <p:grpSp>
            <p:nvGrpSpPr>
              <p:cNvPr id="390" name="Group 90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398" name="Group 91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402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3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03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6"/>
                    <a:ext cx="747" cy="53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399" name="Group 94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400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25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01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8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91" name="Group 97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392" name="Group 98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96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4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7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5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393" name="Group 101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94" name="AutoShape 10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4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95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75" name="Group 104"/>
            <p:cNvGrpSpPr>
              <a:grpSpLocks/>
            </p:cNvGrpSpPr>
            <p:nvPr/>
          </p:nvGrpSpPr>
          <p:grpSpPr bwMode="auto">
            <a:xfrm>
              <a:off x="1131" y="2905"/>
              <a:ext cx="747" cy="408"/>
              <a:chOff x="1131" y="2503"/>
              <a:chExt cx="747" cy="408"/>
            </a:xfrm>
          </p:grpSpPr>
          <p:grpSp>
            <p:nvGrpSpPr>
              <p:cNvPr id="376" name="Group 105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384" name="Group 106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88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3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89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9"/>
                    <a:ext cx="747" cy="67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385" name="Group 109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86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25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87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61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377" name="Group 112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378" name="Group 113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82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4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83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5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379" name="Group 116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80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4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381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800080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</p:grpSp>
      </p:grpSp>
      <p:grpSp>
        <p:nvGrpSpPr>
          <p:cNvPr id="404" name="Group 119"/>
          <p:cNvGrpSpPr>
            <a:grpSpLocks/>
          </p:cNvGrpSpPr>
          <p:nvPr/>
        </p:nvGrpSpPr>
        <p:grpSpPr bwMode="auto">
          <a:xfrm>
            <a:off x="6216650" y="5380038"/>
            <a:ext cx="250825" cy="457200"/>
            <a:chOff x="1131" y="2503"/>
            <a:chExt cx="747" cy="810"/>
          </a:xfrm>
        </p:grpSpPr>
        <p:grpSp>
          <p:nvGrpSpPr>
            <p:cNvPr id="405" name="Group 120"/>
            <p:cNvGrpSpPr>
              <a:grpSpLocks/>
            </p:cNvGrpSpPr>
            <p:nvPr/>
          </p:nvGrpSpPr>
          <p:grpSpPr bwMode="auto">
            <a:xfrm>
              <a:off x="1131" y="2503"/>
              <a:ext cx="747" cy="408"/>
              <a:chOff x="1131" y="2503"/>
              <a:chExt cx="747" cy="408"/>
            </a:xfrm>
          </p:grpSpPr>
          <p:grpSp>
            <p:nvGrpSpPr>
              <p:cNvPr id="421" name="Group 121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429" name="Group 122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433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3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34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6"/>
                    <a:ext cx="747" cy="53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430" name="Group 125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431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25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32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8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422" name="Group 128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423" name="Group 129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427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4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28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5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424" name="Group 132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425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4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26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406" name="Group 135"/>
            <p:cNvGrpSpPr>
              <a:grpSpLocks/>
            </p:cNvGrpSpPr>
            <p:nvPr/>
          </p:nvGrpSpPr>
          <p:grpSpPr bwMode="auto">
            <a:xfrm>
              <a:off x="1131" y="2905"/>
              <a:ext cx="747" cy="408"/>
              <a:chOff x="1131" y="2503"/>
              <a:chExt cx="747" cy="408"/>
            </a:xfrm>
          </p:grpSpPr>
          <p:grpSp>
            <p:nvGrpSpPr>
              <p:cNvPr id="407" name="Group 136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415" name="Group 137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419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3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2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9"/>
                    <a:ext cx="747" cy="67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416" name="Group 140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417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25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18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61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408" name="Group 143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409" name="Group 144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413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4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14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5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  <p:grpSp>
              <p:nvGrpSpPr>
                <p:cNvPr id="410" name="Group 147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411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4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412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618FFD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Arial"/>
                      <a:ea typeface="Arial" charset="0"/>
                      <a:cs typeface="ＭＳ Ｐゴシック" charset="0"/>
                    </a:endParaRPr>
                  </a:p>
                </p:txBody>
              </p:sp>
            </p:grpSp>
          </p:grpSp>
        </p:grpSp>
      </p:grpSp>
      <p:sp>
        <p:nvSpPr>
          <p:cNvPr id="435" name="AutoShape 7"/>
          <p:cNvSpPr>
            <a:spLocks noChangeArrowheads="1"/>
          </p:cNvSpPr>
          <p:nvPr/>
        </p:nvSpPr>
        <p:spPr bwMode="auto">
          <a:xfrm>
            <a:off x="6026150" y="2133600"/>
            <a:ext cx="1470025" cy="312737"/>
          </a:xfrm>
          <a:prstGeom prst="flowChartProcess">
            <a:avLst/>
          </a:prstGeom>
          <a:solidFill>
            <a:srgbClr val="DCE1E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Arial" charset="0"/>
              <a:cs typeface="ＭＳ Ｐゴシック" charset="0"/>
            </a:endParaRPr>
          </a:p>
        </p:txBody>
      </p:sp>
      <p:sp>
        <p:nvSpPr>
          <p:cNvPr id="438" name="Text Box 44"/>
          <p:cNvSpPr txBox="1">
            <a:spLocks noChangeArrowheads="1"/>
          </p:cNvSpPr>
          <p:nvPr/>
        </p:nvSpPr>
        <p:spPr bwMode="auto">
          <a:xfrm>
            <a:off x="569263" y="6073914"/>
            <a:ext cx="7965137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Running code can suspend current thread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 by storing its register values in memory.  Load them back to resume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Arial" charset="0"/>
                <a:cs typeface="ＭＳ Ｐゴシック" charset="0"/>
              </a:rPr>
              <a:t> at any time.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C3F89D-DFC4-D149-AD7D-3B74B0628B30}"/>
              </a:ext>
            </a:extLst>
          </p:cNvPr>
          <p:cNvSpPr/>
          <p:nvPr/>
        </p:nvSpPr>
        <p:spPr>
          <a:xfrm>
            <a:off x="1590727" y="276327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kern="0" dirty="0">
                <a:solidFill>
                  <a:sysClr val="windowText" lastClr="000000"/>
                </a:solidFill>
                <a:latin typeface="Arial"/>
                <a:ea typeface="Arial" charset="0"/>
              </a:rPr>
              <a:t>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965F17-BD1F-5F4C-BE2B-66EC71EEE1AD}"/>
              </a:ext>
            </a:extLst>
          </p:cNvPr>
          <p:cNvSpPr/>
          <p:nvPr/>
        </p:nvSpPr>
        <p:spPr>
          <a:xfrm>
            <a:off x="7558089" y="4724400"/>
            <a:ext cx="1281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kern="0" dirty="0">
                <a:solidFill>
                  <a:sysClr val="windowText" lastClr="000000"/>
                </a:solidFill>
                <a:latin typeface="Arial"/>
                <a:ea typeface="Arial" charset="0"/>
              </a:rPr>
              <a:t>T</a:t>
            </a:r>
            <a:r>
              <a:rPr lang="en-US" sz="1800" kern="0" dirty="0">
                <a:solidFill>
                  <a:sysClr val="windowText" lastClr="000000"/>
                </a:solidFill>
                <a:latin typeface="Arial"/>
                <a:ea typeface="Arial" charset="0"/>
              </a:rPr>
              <a:t>’s saved context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431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Two threads sharing a CPU/core</a:t>
            </a:r>
          </a:p>
        </p:txBody>
      </p:sp>
      <p:sp>
        <p:nvSpPr>
          <p:cNvPr id="71" name="Rectangle 2"/>
          <p:cNvSpPr>
            <a:spLocks noChangeArrowheads="1"/>
          </p:cNvSpPr>
          <p:nvPr/>
        </p:nvSpPr>
        <p:spPr bwMode="auto">
          <a:xfrm>
            <a:off x="1546225" y="3482975"/>
            <a:ext cx="5997575" cy="2262188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grpSp>
        <p:nvGrpSpPr>
          <p:cNvPr id="135171" name="Group 4"/>
          <p:cNvGrpSpPr>
            <a:grpSpLocks/>
          </p:cNvGrpSpPr>
          <p:nvPr/>
        </p:nvGrpSpPr>
        <p:grpSpPr bwMode="auto">
          <a:xfrm>
            <a:off x="2917825" y="4129088"/>
            <a:ext cx="3952875" cy="166687"/>
            <a:chOff x="1916" y="2576"/>
            <a:chExt cx="1808" cy="67"/>
          </a:xfrm>
        </p:grpSpPr>
        <p:sp>
          <p:nvSpPr>
            <p:cNvPr id="73" name="Rectangle 5"/>
            <p:cNvSpPr>
              <a:spLocks noChangeArrowheads="1"/>
            </p:cNvSpPr>
            <p:nvPr/>
          </p:nvSpPr>
          <p:spPr bwMode="auto">
            <a:xfrm>
              <a:off x="2179" y="2576"/>
              <a:ext cx="394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2567" y="2576"/>
              <a:ext cx="154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2721" y="2576"/>
              <a:ext cx="90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2810" y="2576"/>
              <a:ext cx="74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3146" y="2576"/>
              <a:ext cx="266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3412" y="2576"/>
              <a:ext cx="52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9" name="Rectangle 11"/>
            <p:cNvSpPr>
              <a:spLocks noChangeArrowheads="1"/>
            </p:cNvSpPr>
            <p:nvPr/>
          </p:nvSpPr>
          <p:spPr bwMode="auto">
            <a:xfrm>
              <a:off x="3460" y="2576"/>
              <a:ext cx="175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1916" y="2576"/>
              <a:ext cx="266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2883" y="2576"/>
              <a:ext cx="262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3634" y="2576"/>
              <a:ext cx="90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</p:grpSp>
      <p:sp>
        <p:nvSpPr>
          <p:cNvPr id="83" name="Text Box 15"/>
          <p:cNvSpPr txBox="1">
            <a:spLocks noChangeArrowheads="1"/>
          </p:cNvSpPr>
          <p:nvPr/>
        </p:nvSpPr>
        <p:spPr bwMode="auto">
          <a:xfrm>
            <a:off x="1638300" y="3444875"/>
            <a:ext cx="954107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reality</a:t>
            </a:r>
            <a:endParaRPr lang="en-US" sz="1600" b="1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84" name="Rectangle 16"/>
          <p:cNvSpPr>
            <a:spLocks noChangeArrowheads="1"/>
          </p:cNvSpPr>
          <p:nvPr/>
        </p:nvSpPr>
        <p:spPr bwMode="auto">
          <a:xfrm>
            <a:off x="1549400" y="1676400"/>
            <a:ext cx="6003925" cy="1692275"/>
          </a:xfrm>
          <a:prstGeom prst="rect">
            <a:avLst/>
          </a:prstGeom>
          <a:solidFill>
            <a:srgbClr val="FFFFFF"/>
          </a:solidFill>
          <a:ln w="12700">
            <a:solidFill>
              <a:srgbClr val="80008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grpSp>
        <p:nvGrpSpPr>
          <p:cNvPr id="135174" name="Group 17"/>
          <p:cNvGrpSpPr>
            <a:grpSpLocks/>
          </p:cNvGrpSpPr>
          <p:nvPr/>
        </p:nvGrpSpPr>
        <p:grpSpPr bwMode="auto">
          <a:xfrm>
            <a:off x="2925763" y="1736725"/>
            <a:ext cx="4516437" cy="1474788"/>
            <a:chOff x="2108" y="1104"/>
            <a:chExt cx="2787" cy="929"/>
          </a:xfrm>
        </p:grpSpPr>
        <p:grpSp>
          <p:nvGrpSpPr>
            <p:cNvPr id="135183" name="Group 18"/>
            <p:cNvGrpSpPr>
              <a:grpSpLocks/>
            </p:cNvGrpSpPr>
            <p:nvPr/>
          </p:nvGrpSpPr>
          <p:grpSpPr bwMode="auto">
            <a:xfrm>
              <a:off x="2108" y="1104"/>
              <a:ext cx="415" cy="415"/>
              <a:chOff x="3689" y="1658"/>
              <a:chExt cx="576" cy="576"/>
            </a:xfrm>
          </p:grpSpPr>
          <p:grpSp>
            <p:nvGrpSpPr>
              <p:cNvPr id="135190" name="Group 19"/>
              <p:cNvGrpSpPr>
                <a:grpSpLocks/>
              </p:cNvGrpSpPr>
              <p:nvPr/>
            </p:nvGrpSpPr>
            <p:grpSpPr bwMode="auto">
              <a:xfrm>
                <a:off x="3689" y="1658"/>
                <a:ext cx="576" cy="576"/>
                <a:chOff x="4269" y="2781"/>
                <a:chExt cx="576" cy="576"/>
              </a:xfrm>
            </p:grpSpPr>
            <p:sp>
              <p:nvSpPr>
                <p:cNvPr id="95" name="Oval 20"/>
                <p:cNvSpPr>
                  <a:spLocks noChangeArrowheads="1"/>
                </p:cNvSpPr>
                <p:nvPr/>
              </p:nvSpPr>
              <p:spPr bwMode="auto">
                <a:xfrm>
                  <a:off x="4269" y="2781"/>
                  <a:ext cx="576" cy="576"/>
                </a:xfrm>
                <a:prstGeom prst="ellipse">
                  <a:avLst/>
                </a:prstGeom>
                <a:solidFill>
                  <a:srgbClr val="618FFD"/>
                </a:solidFill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>
                    <a:solidFill>
                      <a:sysClr val="windowText" lastClr="000000"/>
                    </a:solidFill>
                    <a:latin typeface="Arial" charset="0"/>
                    <a:ea typeface="Arial" charset="0"/>
                    <a:cs typeface="ＭＳ Ｐゴシック" charset="0"/>
                  </a:endParaRPr>
                </a:p>
              </p:txBody>
            </p:sp>
            <p:sp>
              <p:nvSpPr>
                <p:cNvPr id="96" name="AutoShape 21"/>
                <p:cNvSpPr>
                  <a:spLocks noChangeArrowheads="1"/>
                </p:cNvSpPr>
                <p:nvPr/>
              </p:nvSpPr>
              <p:spPr bwMode="auto">
                <a:xfrm flipH="1">
                  <a:off x="4469" y="2909"/>
                  <a:ext cx="197" cy="336"/>
                </a:xfrm>
                <a:prstGeom prst="lightningBol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>
                    <a:solidFill>
                      <a:sysClr val="windowText" lastClr="000000"/>
                    </a:solidFill>
                    <a:latin typeface="Arial" charset="0"/>
                    <a:ea typeface="Arial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94" name="AutoShape 22"/>
              <p:cNvSpPr>
                <a:spLocks noChangeArrowheads="1"/>
              </p:cNvSpPr>
              <p:nvPr/>
            </p:nvSpPr>
            <p:spPr bwMode="auto">
              <a:xfrm rot="-8460389">
                <a:off x="3713" y="1734"/>
                <a:ext cx="68" cy="76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</p:grpSp>
        <p:grpSp>
          <p:nvGrpSpPr>
            <p:cNvPr id="135184" name="Group 23"/>
            <p:cNvGrpSpPr>
              <a:grpSpLocks/>
            </p:cNvGrpSpPr>
            <p:nvPr/>
          </p:nvGrpSpPr>
          <p:grpSpPr bwMode="auto">
            <a:xfrm>
              <a:off x="2108" y="1618"/>
              <a:ext cx="415" cy="415"/>
              <a:chOff x="2146" y="1704"/>
              <a:chExt cx="415" cy="415"/>
            </a:xfrm>
          </p:grpSpPr>
          <p:sp>
            <p:nvSpPr>
              <p:cNvPr id="90" name="Oval 24"/>
              <p:cNvSpPr>
                <a:spLocks noChangeArrowheads="1"/>
              </p:cNvSpPr>
              <p:nvPr/>
            </p:nvSpPr>
            <p:spPr bwMode="auto">
              <a:xfrm>
                <a:off x="2146" y="1704"/>
                <a:ext cx="415" cy="415"/>
              </a:xfrm>
              <a:prstGeom prst="ellipse">
                <a:avLst/>
              </a:prstGeom>
              <a:solidFill>
                <a:srgbClr val="800080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  <p:sp>
            <p:nvSpPr>
              <p:cNvPr id="91" name="AutoShape 25"/>
              <p:cNvSpPr>
                <a:spLocks noChangeArrowheads="1"/>
              </p:cNvSpPr>
              <p:nvPr/>
            </p:nvSpPr>
            <p:spPr bwMode="auto">
              <a:xfrm flipH="1">
                <a:off x="2290" y="1796"/>
                <a:ext cx="142" cy="242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  <p:sp>
            <p:nvSpPr>
              <p:cNvPr id="92" name="AutoShape 26"/>
              <p:cNvSpPr>
                <a:spLocks noChangeArrowheads="1"/>
              </p:cNvSpPr>
              <p:nvPr/>
            </p:nvSpPr>
            <p:spPr bwMode="auto">
              <a:xfrm rot="-8460389">
                <a:off x="2164" y="1759"/>
                <a:ext cx="50" cy="55"/>
              </a:xfrm>
              <a:prstGeom prst="triangle">
                <a:avLst>
                  <a:gd name="adj" fmla="val 50000"/>
                </a:avLst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Arial" charset="0"/>
                  <a:ea typeface="Arial" charset="0"/>
                  <a:cs typeface="ＭＳ Ｐゴシック" charset="0"/>
                </a:endParaRPr>
              </a:p>
            </p:txBody>
          </p:sp>
        </p:grpSp>
        <p:sp>
          <p:nvSpPr>
            <p:cNvPr id="88" name="AutoShape 27"/>
            <p:cNvSpPr>
              <a:spLocks noChangeArrowheads="1"/>
            </p:cNvSpPr>
            <p:nvPr/>
          </p:nvSpPr>
          <p:spPr bwMode="auto">
            <a:xfrm>
              <a:off x="2865" y="1239"/>
              <a:ext cx="2030" cy="158"/>
            </a:xfrm>
            <a:prstGeom prst="rightArrow">
              <a:avLst>
                <a:gd name="adj1" fmla="val 50000"/>
                <a:gd name="adj2" fmla="val 321203"/>
              </a:avLst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9" name="AutoShape 28"/>
            <p:cNvSpPr>
              <a:spLocks noChangeArrowheads="1"/>
            </p:cNvSpPr>
            <p:nvPr/>
          </p:nvSpPr>
          <p:spPr bwMode="auto">
            <a:xfrm>
              <a:off x="2865" y="1728"/>
              <a:ext cx="2030" cy="158"/>
            </a:xfrm>
            <a:prstGeom prst="rightArrow">
              <a:avLst>
                <a:gd name="adj1" fmla="val 50000"/>
                <a:gd name="adj2" fmla="val 321203"/>
              </a:avLst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endParaRPr>
            </a:p>
          </p:txBody>
        </p:sp>
      </p:grpSp>
      <p:sp>
        <p:nvSpPr>
          <p:cNvPr id="97" name="Text Box 29"/>
          <p:cNvSpPr txBox="1">
            <a:spLocks noChangeArrowheads="1"/>
          </p:cNvSpPr>
          <p:nvPr/>
        </p:nvSpPr>
        <p:spPr bwMode="auto">
          <a:xfrm>
            <a:off x="1524000" y="1714500"/>
            <a:ext cx="116800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concept</a:t>
            </a:r>
            <a:endParaRPr lang="en-US" sz="1600" b="1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99" name="Line 32"/>
          <p:cNvSpPr>
            <a:spLocks noChangeShapeType="1"/>
          </p:cNvSpPr>
          <p:nvPr/>
        </p:nvSpPr>
        <p:spPr bwMode="auto">
          <a:xfrm flipV="1">
            <a:off x="4084638" y="4295775"/>
            <a:ext cx="257175" cy="608013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stealth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0" name="Line 33"/>
          <p:cNvSpPr>
            <a:spLocks noChangeShapeType="1"/>
          </p:cNvSpPr>
          <p:nvPr/>
        </p:nvSpPr>
        <p:spPr bwMode="auto">
          <a:xfrm flipV="1">
            <a:off x="4098925" y="4273550"/>
            <a:ext cx="579438" cy="61595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stealth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1" name="Line 34"/>
          <p:cNvSpPr>
            <a:spLocks noChangeShapeType="1"/>
          </p:cNvSpPr>
          <p:nvPr/>
        </p:nvSpPr>
        <p:spPr bwMode="auto">
          <a:xfrm flipV="1">
            <a:off x="4084638" y="4287838"/>
            <a:ext cx="782637" cy="6223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stealth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2" name="Oval 35"/>
          <p:cNvSpPr>
            <a:spLocks noChangeArrowheads="1"/>
          </p:cNvSpPr>
          <p:nvPr/>
        </p:nvSpPr>
        <p:spPr bwMode="auto">
          <a:xfrm>
            <a:off x="4968875" y="4435475"/>
            <a:ext cx="74613" cy="746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3" name="Oval 36"/>
          <p:cNvSpPr>
            <a:spLocks noChangeArrowheads="1"/>
          </p:cNvSpPr>
          <p:nvPr/>
        </p:nvSpPr>
        <p:spPr bwMode="auto">
          <a:xfrm>
            <a:off x="5121275" y="4435475"/>
            <a:ext cx="74613" cy="746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4" name="Oval 37"/>
          <p:cNvSpPr>
            <a:spLocks noChangeArrowheads="1"/>
          </p:cNvSpPr>
          <p:nvPr/>
        </p:nvSpPr>
        <p:spPr bwMode="auto">
          <a:xfrm>
            <a:off x="5273675" y="4435475"/>
            <a:ext cx="74613" cy="7461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3276600" y="4876800"/>
            <a:ext cx="1524000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context switch</a:t>
            </a:r>
            <a:endParaRPr lang="en-US" sz="1600" b="1" kern="0" dirty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27ADE-1CF0-2546-9FB0-FD2A176B9CD9}"/>
              </a:ext>
            </a:extLst>
          </p:cNvPr>
          <p:cNvSpPr/>
          <p:nvPr/>
        </p:nvSpPr>
        <p:spPr>
          <a:xfrm>
            <a:off x="1471743" y="5867400"/>
            <a:ext cx="7748457" cy="823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eaLnBrk="0" hangingPunct="0">
              <a:spcBef>
                <a:spcPts val="900"/>
              </a:spcBef>
              <a:buClr>
                <a:srgbClr val="000000"/>
              </a:buClr>
              <a:buSzPct val="100000"/>
            </a:pPr>
            <a:r>
              <a:rPr lang="en-US" sz="2000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OS dispatches a thread to run on each core…</a:t>
            </a:r>
          </a:p>
          <a:p>
            <a:pPr lvl="0" defTabSz="457200" eaLnBrk="0" hangingPunct="0">
              <a:spcBef>
                <a:spcPts val="900"/>
              </a:spcBef>
              <a:buClr>
                <a:srgbClr val="000000"/>
              </a:buClr>
              <a:buSzPct val="100000"/>
            </a:pPr>
            <a:r>
              <a:rPr lang="en-US" sz="2000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…and interleaves threads on the same core.</a:t>
            </a:r>
          </a:p>
        </p:txBody>
      </p:sp>
    </p:spTree>
    <p:extLst>
      <p:ext uri="{BB962C8B-B14F-4D97-AF65-F5344CB8AC3E}">
        <p14:creationId xmlns:p14="http://schemas.microsoft.com/office/powerpoint/2010/main" val="157210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6425" cy="1554163"/>
          </a:xfrm>
        </p:spPr>
        <p:txBody>
          <a:bodyPr/>
          <a:lstStyle/>
          <a:p>
            <a:r>
              <a:rPr lang="en-US" sz="3600" dirty="0"/>
              <a:t>Modern computers are multi-core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4712-426A-244F-8AC6-C4D9E837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97" y="4727575"/>
            <a:ext cx="8226425" cy="1292225"/>
          </a:xfrm>
        </p:spPr>
        <p:txBody>
          <a:bodyPr/>
          <a:lstStyle/>
          <a:p>
            <a:r>
              <a:rPr lang="en-US" sz="2000" dirty="0"/>
              <a:t>A core with R register sets can run R threads in parallel.</a:t>
            </a:r>
          </a:p>
          <a:p>
            <a:r>
              <a:rPr lang="en-US" sz="2000" dirty="0"/>
              <a:t>Core has R </a:t>
            </a:r>
            <a:r>
              <a:rPr lang="en-US" sz="2000" b="1" dirty="0"/>
              <a:t>slots — </a:t>
            </a:r>
            <a:r>
              <a:rPr lang="en-US" sz="2000" dirty="0"/>
              <a:t>logical processors or hardware threads.</a:t>
            </a:r>
          </a:p>
          <a:p>
            <a:r>
              <a:rPr lang="en-US" sz="2000" dirty="0"/>
              <a:t>For simplicity, we suppose R=1: treat each slot as a separate core. </a:t>
            </a:r>
          </a:p>
        </p:txBody>
      </p:sp>
      <p:pic>
        <p:nvPicPr>
          <p:cNvPr id="1028" name="Picture 4" descr="ttp://azchipka.thechipkahouse.com/wp-content/uploads/sites/2/2013/12/insideinte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14500"/>
            <a:ext cx="3429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6F266-8449-5C42-89E9-755B6EA16D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11" r="50837" b="46393"/>
          <a:stretch/>
        </p:blipFill>
        <p:spPr>
          <a:xfrm>
            <a:off x="533400" y="1219200"/>
            <a:ext cx="4038600" cy="3397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97A4CE8-F602-CC48-A507-5B0E154DF36B}"/>
              </a:ext>
            </a:extLst>
          </p:cNvPr>
          <p:cNvSpPr/>
          <p:nvPr/>
        </p:nvSpPr>
        <p:spPr>
          <a:xfrm>
            <a:off x="381000" y="617220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Left graphic from: 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How to implement any concurrent data structure for modern servers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.  By </a:t>
            </a:r>
            <a:r>
              <a:rPr lang="en-US" sz="1400" dirty="0" err="1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Calciu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,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S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en, Balakrishnan,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Aguilera.   CACM 2020.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C4EA0-3302-0A4A-A7A6-E9DFED7A3700}"/>
              </a:ext>
            </a:extLst>
          </p:cNvPr>
          <p:cNvSpPr txBox="1"/>
          <p:nvPr/>
        </p:nvSpPr>
        <p:spPr>
          <a:xfrm>
            <a:off x="4876800" y="38100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Intel Xeon Platinum “Cooper Lake” (2020) has 28 cores @ two slots each.</a:t>
            </a:r>
          </a:p>
        </p:txBody>
      </p:sp>
    </p:spTree>
    <p:extLst>
      <p:ext uri="{BB962C8B-B14F-4D97-AF65-F5344CB8AC3E}">
        <p14:creationId xmlns:p14="http://schemas.microsoft.com/office/powerpoint/2010/main" val="595881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for parallelism</a:t>
            </a:r>
          </a:p>
        </p:txBody>
      </p:sp>
      <p:pic>
        <p:nvPicPr>
          <p:cNvPr id="3" name="Picture 6" descr="ttp://www.cse.wustl.edu/~jain/cse567-11/ftp/multcore/fig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7620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www.cse.wustl.edu</a:t>
            </a:r>
            <a:r>
              <a:rPr lang="en-US" sz="1200" dirty="0"/>
              <a:t>/~</a:t>
            </a:r>
            <a:r>
              <a:rPr lang="en-US" sz="1200" dirty="0" err="1"/>
              <a:t>jain</a:t>
            </a:r>
            <a:r>
              <a:rPr lang="en-US" sz="1200" dirty="0"/>
              <a:t>/cse567-11/ftp/</a:t>
            </a:r>
            <a:r>
              <a:rPr lang="en-US" sz="1200" dirty="0" err="1"/>
              <a:t>multcore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437FB-A1B8-9049-9F38-435DFC38C321}"/>
              </a:ext>
            </a:extLst>
          </p:cNvPr>
          <p:cNvSpPr txBox="1"/>
          <p:nvPr/>
        </p:nvSpPr>
        <p:spPr>
          <a:xfrm>
            <a:off x="4267200" y="6015335"/>
            <a:ext cx="297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“Because it’s faster.”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64B57-376F-164A-8429-96C3AAFA8C7E}"/>
              </a:ext>
            </a:extLst>
          </p:cNvPr>
          <p:cNvSpPr txBox="1"/>
          <p:nvPr/>
        </p:nvSpPr>
        <p:spPr>
          <a:xfrm>
            <a:off x="2743200" y="1443335"/>
            <a:ext cx="835485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work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4337C2C7-2137-8145-BE65-7C6769CDB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1" y="1905000"/>
            <a:ext cx="454484" cy="28525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stealth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63CC7953-C299-5A4C-82A7-DD0BAA183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1" y="1905000"/>
            <a:ext cx="1143000" cy="38100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stealth" w="sm" len="sm"/>
          </a:ln>
        </p:spPr>
        <p:txBody>
          <a:bodyPr wrap="none" anchor="ctr"/>
          <a:lstStyle/>
          <a:p>
            <a:pPr>
              <a:defRPr/>
            </a:pPr>
            <a:endParaRPr lang="en-US" sz="2400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1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Reading Between the Lines of C</a:t>
            </a:r>
          </a:p>
        </p:txBody>
      </p:sp>
      <p:grpSp>
        <p:nvGrpSpPr>
          <p:cNvPr id="149507" name="Group 4"/>
          <p:cNvGrpSpPr>
            <a:grpSpLocks/>
          </p:cNvGrpSpPr>
          <p:nvPr/>
        </p:nvGrpSpPr>
        <p:grpSpPr bwMode="auto">
          <a:xfrm>
            <a:off x="2362200" y="3048000"/>
            <a:ext cx="673100" cy="658813"/>
            <a:chOff x="3689" y="1658"/>
            <a:chExt cx="576" cy="576"/>
          </a:xfrm>
        </p:grpSpPr>
        <p:grpSp>
          <p:nvGrpSpPr>
            <p:cNvPr id="149516" name="Group 5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8460389">
              <a:off x="3713" y="1734"/>
              <a:ext cx="68" cy="7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grpSp>
        <p:nvGrpSpPr>
          <p:cNvPr id="149508" name="Group 9"/>
          <p:cNvGrpSpPr>
            <a:grpSpLocks/>
          </p:cNvGrpSpPr>
          <p:nvPr/>
        </p:nvGrpSpPr>
        <p:grpSpPr bwMode="auto">
          <a:xfrm>
            <a:off x="5727700" y="3049588"/>
            <a:ext cx="673100" cy="658812"/>
            <a:chOff x="2146" y="1704"/>
            <a:chExt cx="415" cy="415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 charset="0"/>
              </a:endParaRPr>
            </a:p>
          </p:txBody>
        </p:sp>
      </p:grpSp>
      <p:sp>
        <p:nvSpPr>
          <p:cNvPr id="149509" name="Text Box 3"/>
          <p:cNvSpPr txBox="1">
            <a:spLocks noChangeArrowheads="1"/>
          </p:cNvSpPr>
          <p:nvPr/>
        </p:nvSpPr>
        <p:spPr bwMode="auto">
          <a:xfrm>
            <a:off x="2286000" y="3886200"/>
            <a:ext cx="762000" cy="923925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9510" name="Text Box 3"/>
          <p:cNvSpPr txBox="1">
            <a:spLocks noChangeArrowheads="1"/>
          </p:cNvSpPr>
          <p:nvPr/>
        </p:nvSpPr>
        <p:spPr bwMode="auto">
          <a:xfrm>
            <a:off x="5715000" y="5029200"/>
            <a:ext cx="762000" cy="923925"/>
          </a:xfrm>
          <a:prstGeom prst="rect">
            <a:avLst/>
          </a:prstGeom>
          <a:solidFill>
            <a:srgbClr val="FFFFFF"/>
          </a:solidFill>
          <a:ln w="12700">
            <a:solidFill>
              <a:srgbClr val="6600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add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49511" name="Straight Connector 17"/>
          <p:cNvCxnSpPr>
            <a:cxnSpLocks noChangeShapeType="1"/>
          </p:cNvCxnSpPr>
          <p:nvPr/>
        </p:nvCxnSpPr>
        <p:spPr bwMode="auto">
          <a:xfrm>
            <a:off x="1600200" y="4951413"/>
            <a:ext cx="58674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9512" name="TextBox 19"/>
          <p:cNvSpPr txBox="1">
            <a:spLocks noChangeArrowheads="1"/>
          </p:cNvSpPr>
          <p:nvPr/>
        </p:nvSpPr>
        <p:spPr bwMode="auto">
          <a:xfrm>
            <a:off x="1143000" y="5410200"/>
            <a:ext cx="35206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Two executions of this code, so: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x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is incremented by two.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1484" y="5715000"/>
            <a:ext cx="53191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600200" y="1828800"/>
            <a:ext cx="5867400" cy="923925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x, R2		; load global variable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add	R2, 1, R2	; increment: x = x + 1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R2, x		; store global variable x</a:t>
            </a: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3276600" y="3200400"/>
            <a:ext cx="2286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Two threads execute this code section.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x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is a shared variable.</a:t>
            </a:r>
          </a:p>
        </p:txBody>
      </p:sp>
      <p:cxnSp>
        <p:nvCxnSpPr>
          <p:cNvPr id="20" name="Straight Arrow Connector 36"/>
          <p:cNvCxnSpPr>
            <a:cxnSpLocks noChangeShapeType="1"/>
          </p:cNvCxnSpPr>
          <p:nvPr/>
        </p:nvCxnSpPr>
        <p:spPr bwMode="auto">
          <a:xfrm flipH="1" flipV="1">
            <a:off x="3505200" y="2667000"/>
            <a:ext cx="3810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2365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82563"/>
            <a:ext cx="8226425" cy="1554163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Concurrency</a:t>
            </a:r>
            <a:br>
              <a:rPr lang="en-US" dirty="0">
                <a:latin typeface="Arial" charset="0"/>
                <a:ea typeface="ＭＳ Ｐゴシック" charset="0"/>
                <a:cs typeface="Arial" charset="0"/>
              </a:rPr>
            </a:b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Interleaving matters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1138" name="Text Box 3"/>
          <p:cNvSpPr txBox="1">
            <a:spLocks noChangeArrowheads="1"/>
          </p:cNvSpPr>
          <p:nvPr/>
        </p:nvSpPr>
        <p:spPr bwMode="auto">
          <a:xfrm>
            <a:off x="1600200" y="1828800"/>
            <a:ext cx="5867400" cy="923925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x, R2		; load global variable 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add	R2, 1, R2	; increment: x = x + 1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R2, x		; store global variable x</a:t>
            </a:r>
          </a:p>
        </p:txBody>
      </p:sp>
      <p:grpSp>
        <p:nvGrpSpPr>
          <p:cNvPr id="91139" name="Group 4"/>
          <p:cNvGrpSpPr>
            <a:grpSpLocks/>
          </p:cNvGrpSpPr>
          <p:nvPr/>
        </p:nvGrpSpPr>
        <p:grpSpPr bwMode="auto">
          <a:xfrm>
            <a:off x="2362200" y="3048000"/>
            <a:ext cx="673100" cy="658813"/>
            <a:chOff x="3689" y="1658"/>
            <a:chExt cx="576" cy="576"/>
          </a:xfrm>
        </p:grpSpPr>
        <p:grpSp>
          <p:nvGrpSpPr>
            <p:cNvPr id="91152" name="Group 5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8460389">
              <a:off x="3713" y="1734"/>
              <a:ext cx="68" cy="76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1140" name="Group 9"/>
          <p:cNvGrpSpPr>
            <a:grpSpLocks/>
          </p:cNvGrpSpPr>
          <p:nvPr/>
        </p:nvGrpSpPr>
        <p:grpSpPr bwMode="auto">
          <a:xfrm>
            <a:off x="5727700" y="3049588"/>
            <a:ext cx="673100" cy="658812"/>
            <a:chOff x="2146" y="1704"/>
            <a:chExt cx="415" cy="415"/>
          </a:xfrm>
        </p:grpSpPr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91141" name="Text Box 3"/>
          <p:cNvSpPr txBox="1">
            <a:spLocks noChangeArrowheads="1"/>
          </p:cNvSpPr>
          <p:nvPr/>
        </p:nvSpPr>
        <p:spPr bwMode="auto">
          <a:xfrm>
            <a:off x="2286000" y="3886200"/>
            <a:ext cx="762000" cy="1754188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add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1142" name="Text Box 3"/>
          <p:cNvSpPr txBox="1">
            <a:spLocks noChangeArrowheads="1"/>
          </p:cNvSpPr>
          <p:nvPr/>
        </p:nvSpPr>
        <p:spPr bwMode="auto">
          <a:xfrm>
            <a:off x="5715000" y="4343400"/>
            <a:ext cx="762000" cy="1477963"/>
          </a:xfrm>
          <a:prstGeom prst="rect">
            <a:avLst/>
          </a:prstGeom>
          <a:solidFill>
            <a:srgbClr val="FFFFFF"/>
          </a:solidFill>
          <a:ln w="12700">
            <a:solidFill>
              <a:srgbClr val="6600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load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add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91143" name="Straight Connector 17"/>
          <p:cNvCxnSpPr>
            <a:cxnSpLocks noChangeShapeType="1"/>
          </p:cNvCxnSpPr>
          <p:nvPr/>
        </p:nvCxnSpPr>
        <p:spPr bwMode="auto">
          <a:xfrm>
            <a:off x="1600200" y="4724400"/>
            <a:ext cx="58674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1144" name="Straight Connector 16"/>
          <p:cNvCxnSpPr>
            <a:cxnSpLocks noChangeShapeType="1"/>
          </p:cNvCxnSpPr>
          <p:nvPr/>
        </p:nvCxnSpPr>
        <p:spPr bwMode="auto">
          <a:xfrm>
            <a:off x="1600200" y="5256213"/>
            <a:ext cx="58674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1145" name="TextBox 18"/>
          <p:cNvSpPr txBox="1">
            <a:spLocks noChangeArrowheads="1"/>
          </p:cNvSpPr>
          <p:nvPr/>
        </p:nvSpPr>
        <p:spPr bwMode="auto">
          <a:xfrm>
            <a:off x="1219200" y="6019800"/>
            <a:ext cx="6556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 this schedule,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is incremented only once: last writer wins.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 program breaks under this schedule.  This bug is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91146" name="TextBox 20"/>
          <p:cNvSpPr txBox="1">
            <a:spLocks noChangeArrowheads="1"/>
          </p:cNvSpPr>
          <p:nvPr/>
        </p:nvSpPr>
        <p:spPr bwMode="auto">
          <a:xfrm>
            <a:off x="3276600" y="3200400"/>
            <a:ext cx="2286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Two threads execute this code section.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x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is a shared variable.</a:t>
            </a:r>
          </a:p>
        </p:txBody>
      </p:sp>
      <p:cxnSp>
        <p:nvCxnSpPr>
          <p:cNvPr id="91147" name="Straight Arrow Connector 36"/>
          <p:cNvCxnSpPr>
            <a:cxnSpLocks noChangeShapeType="1"/>
          </p:cNvCxnSpPr>
          <p:nvPr/>
        </p:nvCxnSpPr>
        <p:spPr bwMode="auto">
          <a:xfrm flipH="1" flipV="1">
            <a:off x="3505200" y="2667000"/>
            <a:ext cx="3810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1148" name="Text Box 15"/>
          <p:cNvSpPr txBox="1">
            <a:spLocks noChangeArrowheads="1"/>
          </p:cNvSpPr>
          <p:nvPr/>
        </p:nvSpPr>
        <p:spPr bwMode="auto">
          <a:xfrm>
            <a:off x="6477000" y="5257800"/>
            <a:ext cx="7635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8004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B8CAAE-56FA-B847-A5F3-C5139DA23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755775"/>
            <a:ext cx="35306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D246D47-F298-8A4E-B1E0-5C2D5897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Protection: kernel mode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DA69BD-EDDE-CF48-B99A-7D031E08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55775"/>
            <a:ext cx="5486400" cy="4111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a switch in the processor (core) that gives it special powers.</a:t>
            </a:r>
          </a:p>
          <a:p>
            <a:r>
              <a:rPr lang="en-US" dirty="0"/>
              <a:t>We call it </a:t>
            </a:r>
            <a:r>
              <a:rPr lang="en-US" b="1" dirty="0"/>
              <a:t>mode</a:t>
            </a:r>
            <a:r>
              <a:rPr lang="en-US" dirty="0"/>
              <a:t>.</a:t>
            </a:r>
          </a:p>
          <a:p>
            <a:r>
              <a:rPr lang="en-US" dirty="0"/>
              <a:t>When a core is in </a:t>
            </a:r>
            <a:r>
              <a:rPr lang="en-US" b="1" dirty="0"/>
              <a:t>kernel mode </a:t>
            </a:r>
            <a:r>
              <a:rPr lang="en-US" dirty="0"/>
              <a:t>it can execute privileged instructions.</a:t>
            </a:r>
          </a:p>
          <a:p>
            <a:r>
              <a:rPr lang="en-US" dirty="0"/>
              <a:t>Else the core is in </a:t>
            </a:r>
            <a:r>
              <a:rPr lang="en-US" b="1" dirty="0"/>
              <a:t>user mode: </a:t>
            </a:r>
            <a:r>
              <a:rPr lang="en-US" dirty="0"/>
              <a:t>these functions are disabled.</a:t>
            </a:r>
          </a:p>
          <a:p>
            <a:r>
              <a:rPr lang="en-US" b="1" dirty="0"/>
              <a:t>How to turn it on?</a:t>
            </a:r>
          </a:p>
        </p:txBody>
      </p:sp>
      <p:sp>
        <p:nvSpPr>
          <p:cNvPr id="6" name="Text Box 93">
            <a:extLst>
              <a:ext uri="{FF2B5EF4-FFF2-40B4-BE49-F238E27FC236}">
                <a16:creationId xmlns:a16="http://schemas.microsoft.com/office/drawing/2014/main" id="{A51948E2-F2CB-A74E-9F14-919DCBC252B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797675" y="2390775"/>
            <a:ext cx="11620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>
              <a:defRPr/>
            </a:pPr>
            <a:r>
              <a:rPr lang="en-US" b="1" kern="0" dirty="0">
                <a:solidFill>
                  <a:srgbClr val="000000"/>
                </a:solidFill>
              </a:rPr>
              <a:t>kernel</a:t>
            </a:r>
          </a:p>
        </p:txBody>
      </p:sp>
      <p:sp>
        <p:nvSpPr>
          <p:cNvPr id="7" name="Text Box 93">
            <a:extLst>
              <a:ext uri="{FF2B5EF4-FFF2-40B4-BE49-F238E27FC236}">
                <a16:creationId xmlns:a16="http://schemas.microsoft.com/office/drawing/2014/main" id="{CE860681-F5B7-594E-AE3D-814CAEB4FC2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797675" y="4060529"/>
            <a:ext cx="11620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>
              <a:defRPr/>
            </a:pPr>
            <a:r>
              <a:rPr lang="en-US" b="1" kern="0" dirty="0">
                <a:solidFill>
                  <a:srgbClr val="000000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45894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593CE49-8FE3-A444-8061-3FACD7B2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2C0C87B-ACA5-A041-8779-7A22A47D5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835025"/>
          </a:xfrm>
        </p:spPr>
        <p:txBody>
          <a:bodyPr/>
          <a:lstStyle/>
          <a:p>
            <a:r>
              <a:rPr lang="en-US" dirty="0"/>
              <a:t>OS is “all the code you don’t have to write” to create and run useful software programs on a computer.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OS mediates access to the machine and protects programs and users from one another.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B83E21E-7836-2F4B-9AA2-A9EB6CA1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3127375"/>
            <a:ext cx="219075" cy="430212"/>
          </a:xfrm>
          <a:prstGeom prst="downArrow">
            <a:avLst>
              <a:gd name="adj1" fmla="val 50000"/>
              <a:gd name="adj2" fmla="val 4909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DFD60C4A-B7EB-F042-989E-60B0A450E27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62400" y="3127375"/>
            <a:ext cx="219075" cy="430212"/>
          </a:xfrm>
          <a:prstGeom prst="downArrow">
            <a:avLst>
              <a:gd name="adj1" fmla="val 50000"/>
              <a:gd name="adj2" fmla="val 4909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5D66651-E4A4-1546-8478-F1A26981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2819400"/>
            <a:ext cx="3727450" cy="3286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/>
              <a:t>Applications / Software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62BB749D-01D3-F348-892A-F022B69D0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4006850"/>
            <a:ext cx="219075" cy="430212"/>
          </a:xfrm>
          <a:prstGeom prst="downArrow">
            <a:avLst>
              <a:gd name="adj1" fmla="val 50000"/>
              <a:gd name="adj2" fmla="val 4909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/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ADBD5D8C-47DD-1845-8745-BB28977648D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51288" y="4006850"/>
            <a:ext cx="219075" cy="430212"/>
          </a:xfrm>
          <a:prstGeom prst="downArrow">
            <a:avLst>
              <a:gd name="adj1" fmla="val 50000"/>
              <a:gd name="adj2" fmla="val 4909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2657549-7B8B-0C42-B3C3-D51F9D62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714750"/>
            <a:ext cx="3727450" cy="3286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/>
              <a:t>Operating System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29E6DF7-E84E-7140-8D00-8D686B04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597400"/>
            <a:ext cx="3727450" cy="3286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/>
              <a:t>Machine / Hardware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9C23536-3143-2A48-97FA-42248A28D967}"/>
              </a:ext>
            </a:extLst>
          </p:cNvPr>
          <p:cNvSpPr txBox="1">
            <a:spLocks/>
          </p:cNvSpPr>
          <p:nvPr/>
        </p:nvSpPr>
        <p:spPr bwMode="auto">
          <a:xfrm>
            <a:off x="5486400" y="2667000"/>
            <a:ext cx="3505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marL="341313" indent="-341313" algn="l" defTabSz="455613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1363" indent="-284163" algn="l" defTabSz="45561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1413" indent="-227013" algn="l" defTabSz="45561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000" b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598613" indent="-227013" algn="l" defTabSz="45561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000" b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5813" indent="-227013" algn="l" defTabSz="45561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000" b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575" indent="-228597" algn="l" defTabSz="457196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770" indent="-228597" algn="l" defTabSz="457196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8966" indent="-228597" algn="l" defTabSz="457196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161" indent="-228597" algn="l" defTabSz="457196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US" sz="2000" kern="0" dirty="0"/>
              <a:t>Software is code.</a:t>
            </a:r>
          </a:p>
          <a:p>
            <a:r>
              <a:rPr lang="en-US" sz="2000" kern="0" dirty="0"/>
              <a:t>Code runs on hardware.</a:t>
            </a:r>
          </a:p>
          <a:p>
            <a:r>
              <a:rPr lang="en-US" sz="2000" kern="0" dirty="0"/>
              <a:t>Hardware executes code.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31218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254F-CDE0-5249-BB45-C0178925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Trusted OS code runs in kernel mode</a:t>
            </a:r>
          </a:p>
        </p:txBody>
      </p:sp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361E07BF-8B4D-5348-9407-4312251A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38600"/>
            <a:ext cx="8226425" cy="1981200"/>
          </a:xfrm>
        </p:spPr>
        <p:txBody>
          <a:bodyPr/>
          <a:lstStyle/>
          <a:p>
            <a:r>
              <a:rPr lang="en-US" dirty="0"/>
              <a:t>User programs reside in memory along with the OS.</a:t>
            </a:r>
          </a:p>
          <a:p>
            <a:r>
              <a:rPr lang="en-US" dirty="0"/>
              <a:t>But their code runs at different privilege levels.</a:t>
            </a:r>
          </a:p>
          <a:p>
            <a:r>
              <a:rPr lang="en-US" dirty="0"/>
              <a:t>Kernel mode enables OS code to control the machine.</a:t>
            </a:r>
          </a:p>
          <a:p>
            <a:r>
              <a:rPr lang="en-US" dirty="0"/>
              <a:t>User programs “cannot” access OS kernel memory.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9494808-3929-FF49-98AF-FEEC679BB1F0}"/>
              </a:ext>
            </a:extLst>
          </p:cNvPr>
          <p:cNvGrpSpPr/>
          <p:nvPr/>
        </p:nvGrpSpPr>
        <p:grpSpPr>
          <a:xfrm>
            <a:off x="3097635" y="2133600"/>
            <a:ext cx="2151135" cy="1447800"/>
            <a:chOff x="5181600" y="2514600"/>
            <a:chExt cx="1660525" cy="11176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01E9898-9DD7-A54B-9CD7-C9F625DF2035}"/>
                </a:ext>
              </a:extLst>
            </p:cNvPr>
            <p:cNvSpPr/>
            <p:nvPr/>
          </p:nvSpPr>
          <p:spPr bwMode="auto">
            <a:xfrm>
              <a:off x="5181600" y="2514600"/>
              <a:ext cx="441325" cy="6096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9050" cap="flat" cmpd="sng" algn="ctr">
              <a:solidFill>
                <a:srgbClr val="0033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kern="0">
                <a:solidFill>
                  <a:sysClr val="windowText" lastClr="000000"/>
                </a:solidFill>
                <a:latin typeface="Times New Roman"/>
                <a:cs typeface="Arial" charset="0"/>
              </a:endParaRPr>
            </a:p>
          </p:txBody>
        </p:sp>
        <p:sp>
          <p:nvSpPr>
            <p:cNvPr id="59" name="AutoShape 10">
              <a:extLst>
                <a:ext uri="{FF2B5EF4-FFF2-40B4-BE49-F238E27FC236}">
                  <a16:creationId xmlns:a16="http://schemas.microsoft.com/office/drawing/2014/main" id="{580181EE-926C-AE49-B7E4-172B43BA5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200400"/>
              <a:ext cx="1660525" cy="431800"/>
            </a:xfrm>
            <a:prstGeom prst="flowChartProcess">
              <a:avLst/>
            </a:prstGeom>
            <a:solidFill>
              <a:srgbClr val="99CCFF"/>
            </a:solidFill>
            <a:ln w="12700">
              <a:solidFill>
                <a:srgbClr val="003367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914400"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endParaRPr lang="en-US" kern="0">
                <a:solidFill>
                  <a:sysClr val="windowText" lastClr="000000"/>
                </a:solidFill>
                <a:latin typeface="Times New Roman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5EA1BB-83FE-1F45-BFEF-B9297EC3B8C0}"/>
                </a:ext>
              </a:extLst>
            </p:cNvPr>
            <p:cNvSpPr/>
            <p:nvPr/>
          </p:nvSpPr>
          <p:spPr bwMode="auto">
            <a:xfrm>
              <a:off x="5791200" y="2514600"/>
              <a:ext cx="441325" cy="6096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9050" cap="flat" cmpd="sng" algn="ctr">
              <a:solidFill>
                <a:srgbClr val="0033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kern="0">
                <a:solidFill>
                  <a:sysClr val="windowText" lastClr="000000"/>
                </a:solidFill>
                <a:latin typeface="Times New Roman"/>
                <a:cs typeface="Arial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94F29B-8C8B-B045-B28B-C4C9D0C1EA4A}"/>
                </a:ext>
              </a:extLst>
            </p:cNvPr>
            <p:cNvSpPr/>
            <p:nvPr/>
          </p:nvSpPr>
          <p:spPr bwMode="auto">
            <a:xfrm>
              <a:off x="6400800" y="2514600"/>
              <a:ext cx="441325" cy="609600"/>
            </a:xfrm>
            <a:prstGeom prst="rect">
              <a:avLst/>
            </a:prstGeom>
            <a:solidFill>
              <a:sysClr val="window" lastClr="FFFFFF">
                <a:lumMod val="50000"/>
              </a:sysClr>
            </a:solidFill>
            <a:ln w="19050" cap="flat" cmpd="sng" algn="ctr">
              <a:solidFill>
                <a:srgbClr val="00336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914400"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kern="0">
                <a:solidFill>
                  <a:sysClr val="windowText" lastClr="000000"/>
                </a:solidFill>
                <a:latin typeface="Times New Roman"/>
                <a:cs typeface="Arial" charset="0"/>
              </a:endParaRPr>
            </a:p>
          </p:txBody>
        </p:sp>
      </p:grpSp>
      <p:sp>
        <p:nvSpPr>
          <p:cNvPr id="62" name="Text Box 93">
            <a:extLst>
              <a:ext uri="{FF2B5EF4-FFF2-40B4-BE49-F238E27FC236}">
                <a16:creationId xmlns:a16="http://schemas.microsoft.com/office/drawing/2014/main" id="{4B41D772-CF33-3244-8B9E-F8646FC9395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572370" y="3133687"/>
            <a:ext cx="11620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kernel</a:t>
            </a:r>
          </a:p>
        </p:txBody>
      </p:sp>
      <p:sp>
        <p:nvSpPr>
          <p:cNvPr id="63" name="TextBox 3">
            <a:extLst>
              <a:ext uri="{FF2B5EF4-FFF2-40B4-BE49-F238E27FC236}">
                <a16:creationId xmlns:a16="http://schemas.microsoft.com/office/drawing/2014/main" id="{D140E8B9-48DC-1B4D-B48B-E6B0A5EBC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841" y="3015863"/>
            <a:ext cx="29001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934"/>
                </a:solidFill>
                <a:latin typeface="+mj-lt"/>
              </a:rPr>
              <a:t>runs in kernel mode</a:t>
            </a:r>
          </a:p>
        </p:txBody>
      </p:sp>
      <p:sp>
        <p:nvSpPr>
          <p:cNvPr id="64" name="Right Bracket 80">
            <a:extLst>
              <a:ext uri="{FF2B5EF4-FFF2-40B4-BE49-F238E27FC236}">
                <a16:creationId xmlns:a16="http://schemas.microsoft.com/office/drawing/2014/main" id="{F8C4A861-2C3F-2248-B38D-5162EFFAC7A3}"/>
              </a:ext>
            </a:extLst>
          </p:cNvPr>
          <p:cNvSpPr>
            <a:spLocks/>
          </p:cNvSpPr>
          <p:nvPr/>
        </p:nvSpPr>
        <p:spPr bwMode="auto">
          <a:xfrm>
            <a:off x="5324970" y="3005554"/>
            <a:ext cx="152400" cy="609600"/>
          </a:xfrm>
          <a:prstGeom prst="rightBracket">
            <a:avLst>
              <a:gd name="adj" fmla="val 8361"/>
            </a:avLst>
          </a:prstGeom>
          <a:noFill/>
          <a:ln w="38100">
            <a:solidFill>
              <a:srgbClr val="0033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003367"/>
              </a:solidFill>
              <a:latin typeface="Times New Roman"/>
              <a:cs typeface="Arial" charset="0"/>
            </a:endParaRPr>
          </a:p>
        </p:txBody>
      </p:sp>
      <p:sp>
        <p:nvSpPr>
          <p:cNvPr id="65" name="TextBox 3">
            <a:extLst>
              <a:ext uri="{FF2B5EF4-FFF2-40B4-BE49-F238E27FC236}">
                <a16:creationId xmlns:a16="http://schemas.microsoft.com/office/drawing/2014/main" id="{E5915A18-00D5-D343-A699-793618B9A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078691"/>
            <a:ext cx="3048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934"/>
                </a:solidFill>
                <a:latin typeface="+mj-lt"/>
              </a:rPr>
              <a:t>runs in user mode</a:t>
            </a:r>
          </a:p>
          <a:p>
            <a:r>
              <a:rPr lang="en-US" sz="1800" dirty="0">
                <a:solidFill>
                  <a:srgbClr val="001934"/>
                </a:solidFill>
                <a:latin typeface="+mj-lt"/>
              </a:rPr>
              <a:t>Also accessible to kernel</a:t>
            </a:r>
          </a:p>
        </p:txBody>
      </p:sp>
      <p:sp>
        <p:nvSpPr>
          <p:cNvPr id="66" name="Right Bracket 80">
            <a:extLst>
              <a:ext uri="{FF2B5EF4-FFF2-40B4-BE49-F238E27FC236}">
                <a16:creationId xmlns:a16="http://schemas.microsoft.com/office/drawing/2014/main" id="{2D6C5B2B-21D8-484E-B10A-DE88C9D3AC72}"/>
              </a:ext>
            </a:extLst>
          </p:cNvPr>
          <p:cNvSpPr>
            <a:spLocks/>
          </p:cNvSpPr>
          <p:nvPr/>
        </p:nvSpPr>
        <p:spPr bwMode="auto">
          <a:xfrm>
            <a:off x="5307435" y="2133600"/>
            <a:ext cx="152400" cy="759023"/>
          </a:xfrm>
          <a:prstGeom prst="rightBracket">
            <a:avLst>
              <a:gd name="adj" fmla="val 8361"/>
            </a:avLst>
          </a:prstGeom>
          <a:noFill/>
          <a:ln w="38100">
            <a:solidFill>
              <a:srgbClr val="0033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003367"/>
              </a:solidFill>
              <a:latin typeface="Times New Roman"/>
              <a:cs typeface="Arial" charset="0"/>
            </a:endParaRPr>
          </a:p>
        </p:txBody>
      </p:sp>
      <p:sp>
        <p:nvSpPr>
          <p:cNvPr id="67" name="Text Box 93">
            <a:extLst>
              <a:ext uri="{FF2B5EF4-FFF2-40B4-BE49-F238E27FC236}">
                <a16:creationId xmlns:a16="http://schemas.microsoft.com/office/drawing/2014/main" id="{4FC77670-6D33-644C-9D4B-234014F51ED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097635" y="1676400"/>
            <a:ext cx="21336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User programs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0B22F0F-A701-FC44-9553-061F6744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635" y="3048000"/>
            <a:ext cx="457200" cy="457200"/>
          </a:xfrm>
          <a:prstGeom prst="rect">
            <a:avLst/>
          </a:prstGeom>
        </p:spPr>
      </p:pic>
      <p:sp>
        <p:nvSpPr>
          <p:cNvPr id="69" name="Right Bracket 80">
            <a:extLst>
              <a:ext uri="{FF2B5EF4-FFF2-40B4-BE49-F238E27FC236}">
                <a16:creationId xmlns:a16="http://schemas.microsoft.com/office/drawing/2014/main" id="{54DD68DD-0CFC-834F-8DEA-4EAF06A561AE}"/>
              </a:ext>
            </a:extLst>
          </p:cNvPr>
          <p:cNvSpPr>
            <a:spLocks/>
          </p:cNvSpPr>
          <p:nvPr/>
        </p:nvSpPr>
        <p:spPr bwMode="auto">
          <a:xfrm rot="10800000">
            <a:off x="2753219" y="2133600"/>
            <a:ext cx="174480" cy="1481554"/>
          </a:xfrm>
          <a:prstGeom prst="rightBracket">
            <a:avLst>
              <a:gd name="adj" fmla="val 8361"/>
            </a:avLst>
          </a:prstGeom>
          <a:noFill/>
          <a:ln w="38100">
            <a:solidFill>
              <a:srgbClr val="00336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003367"/>
              </a:solidFill>
              <a:latin typeface="Times New Roman"/>
              <a:cs typeface="Arial" charset="0"/>
            </a:endParaRPr>
          </a:p>
        </p:txBody>
      </p:sp>
      <p:sp>
        <p:nvSpPr>
          <p:cNvPr id="70" name="TextBox 3">
            <a:extLst>
              <a:ext uri="{FF2B5EF4-FFF2-40B4-BE49-F238E27FC236}">
                <a16:creationId xmlns:a16="http://schemas.microsoft.com/office/drawing/2014/main" id="{12CA1A34-E97D-024B-828B-A3AA226C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675" y="2458878"/>
            <a:ext cx="18245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1934"/>
                </a:solidFill>
                <a:latin typeface="+mj-lt"/>
              </a:rPr>
              <a:t>code+data</a:t>
            </a:r>
            <a:r>
              <a:rPr lang="en-US" dirty="0">
                <a:solidFill>
                  <a:srgbClr val="001934"/>
                </a:solidFill>
                <a:latin typeface="+mj-lt"/>
              </a:rPr>
              <a:t> in memory</a:t>
            </a:r>
          </a:p>
        </p:txBody>
      </p:sp>
    </p:spTree>
    <p:extLst>
      <p:ext uri="{BB962C8B-B14F-4D97-AF65-F5344CB8AC3E}">
        <p14:creationId xmlns:p14="http://schemas.microsoft.com/office/powerpoint/2010/main" val="3197061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OS </a:t>
            </a:r>
            <a:r>
              <a:rPr lang="en-US" sz="2000" b="1" dirty="0"/>
              <a:t>kernel</a:t>
            </a:r>
            <a:r>
              <a:rPr lang="en-US" sz="2000" dirty="0"/>
              <a:t> is a program that resides in a file.</a:t>
            </a:r>
          </a:p>
          <a:p>
            <a:r>
              <a:rPr lang="en-US" sz="2000" dirty="0"/>
              <a:t>On power-on/reset, the machine starts a bootloader program.</a:t>
            </a:r>
          </a:p>
          <a:p>
            <a:r>
              <a:rPr lang="en-US" sz="2000" dirty="0"/>
              <a:t>That loads the kernel into memory and transfers control to it (</a:t>
            </a:r>
            <a:r>
              <a:rPr lang="en-US" sz="2000" b="1" dirty="0">
                <a:solidFill>
                  <a:srgbClr val="800000"/>
                </a:solidFill>
              </a:rPr>
              <a:t>boot</a:t>
            </a:r>
            <a:r>
              <a:rPr lang="en-US" sz="2000" dirty="0"/>
              <a:t>). </a:t>
            </a:r>
          </a:p>
          <a:p>
            <a:r>
              <a:rPr lang="en-US" sz="2000" dirty="0"/>
              <a:t>Once running, the kernel initializes certain machine functions.</a:t>
            </a:r>
          </a:p>
          <a:p>
            <a:r>
              <a:rPr lang="en-US" sz="2000" dirty="0"/>
              <a:t>Then the kernel can launch a user program: set up a context and execute a special instruction to switch into the context in user mode.</a:t>
            </a:r>
          </a:p>
          <a:p>
            <a:r>
              <a:rPr lang="en-US" sz="2000" dirty="0"/>
              <a:t>Control transfers back to the kernel to handle CPU </a:t>
            </a:r>
            <a:r>
              <a:rPr lang="en-US" sz="2000" b="1" dirty="0"/>
              <a:t>exceptions</a:t>
            </a:r>
            <a:r>
              <a:rPr lang="en-US" sz="2000" dirty="0"/>
              <a:t>.</a:t>
            </a:r>
          </a:p>
          <a:p>
            <a:r>
              <a:rPr lang="en-US" sz="2000" dirty="0"/>
              <a:t>Once booted, the kernel acts as one big event handler.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819400" y="5137027"/>
            <a:ext cx="2980567" cy="1263773"/>
          </a:xfrm>
          <a:prstGeom prst="flowChartProcess">
            <a:avLst/>
          </a:prstGeom>
          <a:solidFill>
            <a:srgbClr val="99CCFF"/>
          </a:solidFill>
          <a:ln w="12700">
            <a:solidFill>
              <a:srgbClr val="003367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Text Box 93"/>
          <p:cNvSpPr txBox="1">
            <a:spLocks noChangeArrowheads="1"/>
          </p:cNvSpPr>
          <p:nvPr/>
        </p:nvSpPr>
        <p:spPr bwMode="auto">
          <a:xfrm flipH="1">
            <a:off x="3790950" y="5536990"/>
            <a:ext cx="11620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kernel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576748-DE22-A649-A171-481FE199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983" y="522444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89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1" name="Group 17"/>
          <p:cNvGrpSpPr>
            <a:grpSpLocks/>
          </p:cNvGrpSpPr>
          <p:nvPr/>
        </p:nvGrpSpPr>
        <p:grpSpPr bwMode="auto">
          <a:xfrm>
            <a:off x="6884988" y="2089150"/>
            <a:ext cx="914400" cy="914400"/>
            <a:chOff x="4480" y="2017"/>
            <a:chExt cx="576" cy="576"/>
          </a:xfrm>
        </p:grpSpPr>
        <p:sp>
          <p:nvSpPr>
            <p:cNvPr id="66590" name="Oval 18"/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91" name="AutoShape 19"/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592" name="AutoShape 20"/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562" name="AutoShape 21"/>
          <p:cNvSpPr>
            <a:spLocks noChangeArrowheads="1"/>
          </p:cNvSpPr>
          <p:nvPr/>
        </p:nvSpPr>
        <p:spPr bwMode="auto">
          <a:xfrm>
            <a:off x="6972300" y="3617913"/>
            <a:ext cx="704850" cy="80962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63" name="AutoShape 22"/>
          <p:cNvSpPr>
            <a:spLocks noChangeArrowheads="1"/>
          </p:cNvSpPr>
          <p:nvPr/>
        </p:nvSpPr>
        <p:spPr bwMode="auto">
          <a:xfrm>
            <a:off x="6972300" y="3698875"/>
            <a:ext cx="704850" cy="80963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64" name="AutoShape 23"/>
          <p:cNvSpPr>
            <a:spLocks noChangeArrowheads="1"/>
          </p:cNvSpPr>
          <p:nvPr/>
        </p:nvSpPr>
        <p:spPr bwMode="auto">
          <a:xfrm>
            <a:off x="6972300" y="3779838"/>
            <a:ext cx="704850" cy="80962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65" name="AutoShape 24"/>
          <p:cNvSpPr>
            <a:spLocks noChangeArrowheads="1"/>
          </p:cNvSpPr>
          <p:nvPr/>
        </p:nvSpPr>
        <p:spPr bwMode="auto">
          <a:xfrm>
            <a:off x="6972300" y="3860800"/>
            <a:ext cx="704850" cy="80963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66" name="AutoShape 25"/>
          <p:cNvSpPr>
            <a:spLocks noChangeArrowheads="1"/>
          </p:cNvSpPr>
          <p:nvPr/>
        </p:nvSpPr>
        <p:spPr bwMode="auto">
          <a:xfrm>
            <a:off x="6972300" y="3941763"/>
            <a:ext cx="704850" cy="80962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67" name="AutoShape 26"/>
          <p:cNvSpPr>
            <a:spLocks noChangeArrowheads="1"/>
          </p:cNvSpPr>
          <p:nvPr/>
        </p:nvSpPr>
        <p:spPr bwMode="auto">
          <a:xfrm>
            <a:off x="6972300" y="4022725"/>
            <a:ext cx="704850" cy="80963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68" name="AutoShape 27"/>
          <p:cNvSpPr>
            <a:spLocks noChangeArrowheads="1"/>
          </p:cNvSpPr>
          <p:nvPr/>
        </p:nvSpPr>
        <p:spPr bwMode="auto">
          <a:xfrm>
            <a:off x="6972300" y="4103688"/>
            <a:ext cx="704850" cy="80962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69" name="AutoShape 28"/>
          <p:cNvSpPr>
            <a:spLocks noChangeArrowheads="1"/>
          </p:cNvSpPr>
          <p:nvPr/>
        </p:nvSpPr>
        <p:spPr bwMode="auto">
          <a:xfrm>
            <a:off x="6972300" y="4184650"/>
            <a:ext cx="704850" cy="80963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70" name="AutoShape 29"/>
          <p:cNvSpPr>
            <a:spLocks noChangeArrowheads="1"/>
          </p:cNvSpPr>
          <p:nvPr/>
        </p:nvSpPr>
        <p:spPr bwMode="auto">
          <a:xfrm>
            <a:off x="6972300" y="4256088"/>
            <a:ext cx="704850" cy="80962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71" name="AutoShape 30"/>
          <p:cNvSpPr>
            <a:spLocks noChangeArrowheads="1"/>
          </p:cNvSpPr>
          <p:nvPr/>
        </p:nvSpPr>
        <p:spPr bwMode="auto">
          <a:xfrm>
            <a:off x="6972300" y="4337050"/>
            <a:ext cx="704850" cy="80963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72" name="AutoShape 31"/>
          <p:cNvSpPr>
            <a:spLocks noChangeArrowheads="1"/>
          </p:cNvSpPr>
          <p:nvPr/>
        </p:nvSpPr>
        <p:spPr bwMode="auto">
          <a:xfrm>
            <a:off x="6972300" y="4418013"/>
            <a:ext cx="704850" cy="80962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73" name="AutoShape 32"/>
          <p:cNvSpPr>
            <a:spLocks noChangeArrowheads="1"/>
          </p:cNvSpPr>
          <p:nvPr/>
        </p:nvSpPr>
        <p:spPr bwMode="auto">
          <a:xfrm>
            <a:off x="6972300" y="4498975"/>
            <a:ext cx="704850" cy="80963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74" name="AutoShape 33"/>
          <p:cNvSpPr>
            <a:spLocks noChangeArrowheads="1"/>
          </p:cNvSpPr>
          <p:nvPr/>
        </p:nvSpPr>
        <p:spPr bwMode="auto">
          <a:xfrm>
            <a:off x="6972300" y="4579938"/>
            <a:ext cx="704850" cy="80962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75" name="AutoShape 34"/>
          <p:cNvSpPr>
            <a:spLocks noChangeArrowheads="1"/>
          </p:cNvSpPr>
          <p:nvPr/>
        </p:nvSpPr>
        <p:spPr bwMode="auto">
          <a:xfrm>
            <a:off x="6972300" y="4660900"/>
            <a:ext cx="704850" cy="80963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76" name="AutoShape 35"/>
          <p:cNvSpPr>
            <a:spLocks noChangeArrowheads="1"/>
          </p:cNvSpPr>
          <p:nvPr/>
        </p:nvSpPr>
        <p:spPr bwMode="auto">
          <a:xfrm>
            <a:off x="6972300" y="4741863"/>
            <a:ext cx="704850" cy="80962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77" name="AutoShape 36"/>
          <p:cNvSpPr>
            <a:spLocks noChangeArrowheads="1"/>
          </p:cNvSpPr>
          <p:nvPr/>
        </p:nvSpPr>
        <p:spPr bwMode="auto">
          <a:xfrm>
            <a:off x="6972300" y="4822825"/>
            <a:ext cx="704850" cy="80963"/>
          </a:xfrm>
          <a:prstGeom prst="flowChart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78" name="Text Box 37"/>
          <p:cNvSpPr txBox="1">
            <a:spLocks noChangeArrowheads="1"/>
          </p:cNvSpPr>
          <p:nvPr/>
        </p:nvSpPr>
        <p:spPr bwMode="auto">
          <a:xfrm>
            <a:off x="6824663" y="4879975"/>
            <a:ext cx="95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registers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79" name="Rectangle 38"/>
          <p:cNvSpPr>
            <a:spLocks noChangeArrowheads="1"/>
          </p:cNvSpPr>
          <p:nvPr/>
        </p:nvSpPr>
        <p:spPr bwMode="auto">
          <a:xfrm>
            <a:off x="6430963" y="1898650"/>
            <a:ext cx="1798637" cy="3530600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80" name="Text Box 39"/>
          <p:cNvSpPr txBox="1">
            <a:spLocks noChangeArrowheads="1"/>
          </p:cNvSpPr>
          <p:nvPr/>
        </p:nvSpPr>
        <p:spPr bwMode="auto">
          <a:xfrm>
            <a:off x="6738938" y="1530350"/>
            <a:ext cx="11858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CPU core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81" name="Text Box 40"/>
          <p:cNvSpPr txBox="1">
            <a:spLocks noChangeArrowheads="1"/>
          </p:cNvSpPr>
          <p:nvPr/>
        </p:nvSpPr>
        <p:spPr bwMode="auto">
          <a:xfrm>
            <a:off x="6664325" y="3505200"/>
            <a:ext cx="361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R0</a:t>
            </a:r>
          </a:p>
        </p:txBody>
      </p:sp>
      <p:sp>
        <p:nvSpPr>
          <p:cNvPr id="66582" name="Text Box 41"/>
          <p:cNvSpPr txBox="1">
            <a:spLocks noChangeArrowheads="1"/>
          </p:cNvSpPr>
          <p:nvPr/>
        </p:nvSpPr>
        <p:spPr bwMode="auto">
          <a:xfrm>
            <a:off x="6664325" y="4103688"/>
            <a:ext cx="361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Rn</a:t>
            </a:r>
          </a:p>
        </p:txBody>
      </p:sp>
      <p:sp>
        <p:nvSpPr>
          <p:cNvPr id="66583" name="Text Box 42"/>
          <p:cNvSpPr txBox="1">
            <a:spLocks noChangeArrowheads="1"/>
          </p:cNvSpPr>
          <p:nvPr/>
        </p:nvSpPr>
        <p:spPr bwMode="auto">
          <a:xfrm>
            <a:off x="6656388" y="4570413"/>
            <a:ext cx="3698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PC</a:t>
            </a:r>
          </a:p>
        </p:txBody>
      </p:sp>
      <p:sp>
        <p:nvSpPr>
          <p:cNvPr id="66585" name="AutoShape 47"/>
          <p:cNvSpPr>
            <a:spLocks noChangeArrowheads="1"/>
          </p:cNvSpPr>
          <p:nvPr/>
        </p:nvSpPr>
        <p:spPr bwMode="auto">
          <a:xfrm>
            <a:off x="6972300" y="3276600"/>
            <a:ext cx="704850" cy="80963"/>
          </a:xfrm>
          <a:prstGeom prst="flowChartProcess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586" name="Text Box 48"/>
          <p:cNvSpPr txBox="1">
            <a:spLocks noChangeArrowheads="1"/>
          </p:cNvSpPr>
          <p:nvPr/>
        </p:nvSpPr>
        <p:spPr bwMode="auto">
          <a:xfrm>
            <a:off x="6400800" y="3159125"/>
            <a:ext cx="595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mode</a:t>
            </a:r>
          </a:p>
        </p:txBody>
      </p:sp>
      <p:sp>
        <p:nvSpPr>
          <p:cNvPr id="66588" name="Title 9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Mode: CPU privilege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DE645-3283-8244-A15E-1664A581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702301" cy="4111625"/>
          </a:xfrm>
        </p:spPr>
        <p:txBody>
          <a:bodyPr/>
          <a:lstStyle/>
          <a:p>
            <a:pPr marL="0" lvl="0" indent="0" defTabSz="9144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The current </a:t>
            </a:r>
            <a:r>
              <a:rPr lang="en-US" sz="2000" b="1" kern="1200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mode</a:t>
            </a: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of a CPU core is given by a field (e.g., one bit) in a protected control register.</a:t>
            </a:r>
          </a:p>
          <a:p>
            <a:pPr marL="0" lvl="0" indent="0" defTabSz="914400" eaLnBrk="1" hangingPunct="1">
              <a:spcBef>
                <a:spcPct val="0"/>
              </a:spcBef>
              <a:buClrTx/>
              <a:buSzTx/>
              <a:buNone/>
              <a:defRPr/>
            </a:pPr>
            <a:endParaRPr lang="en-US" sz="2000" kern="12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lvl="0" indent="0" defTabSz="9144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If the core is in </a:t>
            </a:r>
            <a:r>
              <a:rPr lang="en-US" sz="2000" b="1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kernel mode </a:t>
            </a: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then it can:</a:t>
            </a:r>
          </a:p>
          <a:p>
            <a:pPr marL="400050" indent="-342900" defTabSz="9144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access memory reserved to kernel;</a:t>
            </a:r>
          </a:p>
          <a:p>
            <a:pPr marL="400050" indent="-342900" defTabSz="9144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access any machine memory;</a:t>
            </a:r>
          </a:p>
          <a:p>
            <a:pPr marL="400050" indent="-342900" defTabSz="9144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access certain </a:t>
            </a:r>
            <a:r>
              <a:rPr lang="en-US" sz="2000" b="1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control registers;</a:t>
            </a:r>
          </a:p>
          <a:p>
            <a:pPr marL="400050" indent="-342900" defTabSz="9144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command I/O devices;</a:t>
            </a:r>
          </a:p>
          <a:p>
            <a:pPr marL="400050" indent="-342900" defTabSz="9144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execute certain special instructions;</a:t>
            </a:r>
          </a:p>
          <a:p>
            <a:pPr marL="400050" indent="-342900" defTabSz="9144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000" b="1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control the entire machine.</a:t>
            </a:r>
          </a:p>
          <a:p>
            <a:pPr marL="400050" indent="-342900" defTabSz="9144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sz="2000" kern="12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57150" indent="0" defTabSz="9144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If code running in </a:t>
            </a:r>
            <a:r>
              <a:rPr lang="en-US" sz="2000" b="1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user mode </a:t>
            </a: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attempts such a privileged operation:</a:t>
            </a:r>
          </a:p>
          <a:p>
            <a:pPr marL="400050" indent="-342900" defTabSz="914400" eaLnBrk="1" hangingPunct="1">
              <a:spcBef>
                <a:spcPct val="0"/>
              </a:spcBef>
              <a:buClrTx/>
              <a:buSzTx/>
              <a:defRPr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core raises a </a:t>
            </a:r>
            <a:r>
              <a:rPr lang="en-US" sz="2000" b="1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fault</a:t>
            </a: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: a CPU exception;</a:t>
            </a:r>
          </a:p>
          <a:p>
            <a:pPr marL="400050" indent="-342900" defTabSz="914400" eaLnBrk="1" hangingPunct="1">
              <a:spcBef>
                <a:spcPct val="0"/>
              </a:spcBef>
              <a:buClrTx/>
              <a:buSzTx/>
              <a:defRPr/>
            </a:pP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transitions to </a:t>
            </a:r>
            <a:r>
              <a:rPr lang="en-US" sz="2000" b="1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handler</a:t>
            </a:r>
            <a:r>
              <a:rPr lang="en-US" sz="2000" kern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 code in kernel mode.</a:t>
            </a:r>
          </a:p>
          <a:p>
            <a:pPr marL="57150" indent="0" defTabSz="914400" eaLnBrk="1" hangingPunct="1">
              <a:spcBef>
                <a:spcPct val="0"/>
              </a:spcBef>
              <a:buClrTx/>
              <a:buSzTx/>
              <a:buNone/>
              <a:defRPr/>
            </a:pPr>
            <a:endParaRPr lang="en-US" sz="2000" kern="12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6589" name="Text Box 40"/>
          <p:cNvSpPr txBox="1">
            <a:spLocks noChangeArrowheads="1"/>
          </p:cNvSpPr>
          <p:nvPr/>
        </p:nvSpPr>
        <p:spPr bwMode="auto">
          <a:xfrm>
            <a:off x="7696200" y="3152775"/>
            <a:ext cx="441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U/K</a:t>
            </a:r>
          </a:p>
        </p:txBody>
      </p:sp>
    </p:spTree>
    <p:extLst>
      <p:ext uri="{BB962C8B-B14F-4D97-AF65-F5344CB8AC3E}">
        <p14:creationId xmlns:p14="http://schemas.microsoft.com/office/powerpoint/2010/main" val="798746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B8CAAE-56FA-B847-A5F3-C5139DA23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755775"/>
            <a:ext cx="35306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D246D47-F298-8A4E-B1E0-5C2D5897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mode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DA69BD-EDDE-CF48-B99A-7D031E08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55775"/>
            <a:ext cx="5486400" cy="4111625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What turns it on?  </a:t>
            </a:r>
            <a:r>
              <a:rPr lang="en-US" b="1" u="sng" dirty="0"/>
              <a:t>Exceptions</a:t>
            </a:r>
          </a:p>
          <a:p>
            <a:r>
              <a:rPr lang="en-US" b="1" dirty="0"/>
              <a:t>Trap</a:t>
            </a:r>
            <a:r>
              <a:rPr lang="en-US" dirty="0"/>
              <a:t>: system call from user code</a:t>
            </a:r>
          </a:p>
          <a:p>
            <a:r>
              <a:rPr lang="en-US" b="1" dirty="0"/>
              <a:t>Fault</a:t>
            </a:r>
            <a:r>
              <a:rPr lang="en-US" dirty="0"/>
              <a:t>: CPU needs kernel help</a:t>
            </a:r>
          </a:p>
          <a:p>
            <a:r>
              <a:rPr lang="en-US" b="1" dirty="0"/>
              <a:t>Interrupt</a:t>
            </a:r>
            <a:r>
              <a:rPr lang="en-US" dirty="0"/>
              <a:t>: device needs attention</a:t>
            </a:r>
          </a:p>
          <a:p>
            <a:pPr marL="0" indent="0">
              <a:buNone/>
            </a:pPr>
            <a:r>
              <a:rPr lang="en-US" u="sng" dirty="0"/>
              <a:t>What turns it off?</a:t>
            </a:r>
          </a:p>
          <a:p>
            <a:r>
              <a:rPr lang="en-US" dirty="0"/>
              <a:t>Kernel code executes special instruction to enter user mode.</a:t>
            </a:r>
          </a:p>
          <a:p>
            <a:r>
              <a:rPr lang="en-US" dirty="0"/>
              <a:t>Kernel decides where to enter.</a:t>
            </a:r>
          </a:p>
          <a:p>
            <a:r>
              <a:rPr lang="en-US" dirty="0"/>
              <a:t>E.g., return to saved user context.</a:t>
            </a:r>
          </a:p>
        </p:txBody>
      </p:sp>
      <p:sp>
        <p:nvSpPr>
          <p:cNvPr id="6" name="Text Box 93">
            <a:extLst>
              <a:ext uri="{FF2B5EF4-FFF2-40B4-BE49-F238E27FC236}">
                <a16:creationId xmlns:a16="http://schemas.microsoft.com/office/drawing/2014/main" id="{A51948E2-F2CB-A74E-9F14-919DCBC252B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797675" y="2390775"/>
            <a:ext cx="11620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>
              <a:defRPr/>
            </a:pPr>
            <a:r>
              <a:rPr lang="en-US" b="1" kern="0" dirty="0">
                <a:solidFill>
                  <a:srgbClr val="000000"/>
                </a:solidFill>
              </a:rPr>
              <a:t>kernel</a:t>
            </a:r>
          </a:p>
        </p:txBody>
      </p:sp>
      <p:sp>
        <p:nvSpPr>
          <p:cNvPr id="7" name="Text Box 93">
            <a:extLst>
              <a:ext uri="{FF2B5EF4-FFF2-40B4-BE49-F238E27FC236}">
                <a16:creationId xmlns:a16="http://schemas.microsoft.com/office/drawing/2014/main" id="{CE860681-F5B7-594E-AE3D-814CAEB4FC2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797675" y="4060529"/>
            <a:ext cx="11620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>
              <a:defRPr/>
            </a:pPr>
            <a:r>
              <a:rPr lang="en-US" b="1" kern="0" dirty="0">
                <a:solidFill>
                  <a:srgbClr val="000000"/>
                </a:solidFill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408839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4C5309-D9B7-5949-A942-B5C4ED9B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entry to the kernel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99253-7E31-2547-B809-8EC8B98B6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1295400"/>
          </a:xfrm>
        </p:spPr>
        <p:txBody>
          <a:bodyPr/>
          <a:lstStyle/>
          <a:p>
            <a:r>
              <a:rPr lang="en-US" sz="2000" dirty="0"/>
              <a:t>Kernel sets up a </a:t>
            </a:r>
            <a:r>
              <a:rPr lang="en-US" sz="2000" b="1" dirty="0"/>
              <a:t>vector table</a:t>
            </a:r>
            <a:r>
              <a:rPr lang="en-US" sz="2000" dirty="0"/>
              <a:t> in memory at boot time.</a:t>
            </a:r>
          </a:p>
          <a:p>
            <a:r>
              <a:rPr lang="en-US" sz="2000" dirty="0"/>
              <a:t>It writes the table address into a special protected control register.</a:t>
            </a:r>
          </a:p>
          <a:p>
            <a:r>
              <a:rPr lang="en-US" sz="2000" dirty="0"/>
              <a:t>Table entries point to handlers for each type of exception/interrupt.</a:t>
            </a:r>
          </a:p>
        </p:txBody>
      </p:sp>
      <p:sp>
        <p:nvSpPr>
          <p:cNvPr id="38" name="Rectangle 71">
            <a:extLst>
              <a:ext uri="{FF2B5EF4-FFF2-40B4-BE49-F238E27FC236}">
                <a16:creationId xmlns:a16="http://schemas.microsoft.com/office/drawing/2014/main" id="{AACA9D49-DB46-7B43-A5C4-0A5724BE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559" y="5631768"/>
            <a:ext cx="1195823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Exception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table</a:t>
            </a:r>
          </a:p>
        </p:txBody>
      </p:sp>
      <p:sp>
        <p:nvSpPr>
          <p:cNvPr id="39" name="Rectangle 88">
            <a:extLst>
              <a:ext uri="{FF2B5EF4-FFF2-40B4-BE49-F238E27FC236}">
                <a16:creationId xmlns:a16="http://schemas.microsoft.com/office/drawing/2014/main" id="{17A5ED49-7A81-4646-A4F7-9AB50437D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131" y="4208046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0" name="Rectangle 89">
            <a:extLst>
              <a:ext uri="{FF2B5EF4-FFF2-40B4-BE49-F238E27FC236}">
                <a16:creationId xmlns:a16="http://schemas.microsoft.com/office/drawing/2014/main" id="{201508D8-4A57-C247-AC81-1A312EF22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131" y="4436646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1" name="Rectangle 90">
            <a:extLst>
              <a:ext uri="{FF2B5EF4-FFF2-40B4-BE49-F238E27FC236}">
                <a16:creationId xmlns:a16="http://schemas.microsoft.com/office/drawing/2014/main" id="{F8A798F3-08EC-BF44-B342-DEB36B25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131" y="4665246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2" name="Line 100">
            <a:extLst>
              <a:ext uri="{FF2B5EF4-FFF2-40B4-BE49-F238E27FC236}">
                <a16:creationId xmlns:a16="http://schemas.microsoft.com/office/drawing/2014/main" id="{E06F7CC6-62AF-EA4B-A03F-916D890677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5731" y="4449346"/>
            <a:ext cx="1219200" cy="317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3" name="Oval 101">
            <a:extLst>
              <a:ext uri="{FF2B5EF4-FFF2-40B4-BE49-F238E27FC236}">
                <a16:creationId xmlns:a16="http://schemas.microsoft.com/office/drawing/2014/main" id="{8137FC8B-CC71-454D-A1C6-71E9634ED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456" y="4728746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4" name="Text Box 103">
            <a:extLst>
              <a:ext uri="{FF2B5EF4-FFF2-40B4-BE49-F238E27FC236}">
                <a16:creationId xmlns:a16="http://schemas.microsoft.com/office/drawing/2014/main" id="{9142071D-89E0-1847-9177-3B6C17301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743" y="4208046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0</a:t>
            </a:r>
          </a:p>
        </p:txBody>
      </p:sp>
      <p:sp>
        <p:nvSpPr>
          <p:cNvPr id="45" name="Text Box 104">
            <a:extLst>
              <a:ext uri="{FF2B5EF4-FFF2-40B4-BE49-F238E27FC236}">
                <a16:creationId xmlns:a16="http://schemas.microsoft.com/office/drawing/2014/main" id="{B2BCAAC2-EB56-2F47-ABE5-4E616984C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331" y="4411246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1</a:t>
            </a:r>
          </a:p>
        </p:txBody>
      </p:sp>
      <p:sp>
        <p:nvSpPr>
          <p:cNvPr id="46" name="Text Box 105">
            <a:extLst>
              <a:ext uri="{FF2B5EF4-FFF2-40B4-BE49-F238E27FC236}">
                <a16:creationId xmlns:a16="http://schemas.microsoft.com/office/drawing/2014/main" id="{5FE39FD6-D84A-304B-8C62-C47E74A1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331" y="4665246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2</a:t>
            </a:r>
          </a:p>
        </p:txBody>
      </p:sp>
      <p:sp>
        <p:nvSpPr>
          <p:cNvPr id="47" name="Text Box 108">
            <a:extLst>
              <a:ext uri="{FF2B5EF4-FFF2-40B4-BE49-F238E27FC236}">
                <a16:creationId xmlns:a16="http://schemas.microsoft.com/office/drawing/2014/main" id="{38FE4307-4BE8-3A4F-80C8-A82D8F80F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281" y="4860509"/>
            <a:ext cx="5492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...</a:t>
            </a:r>
          </a:p>
        </p:txBody>
      </p:sp>
      <p:sp>
        <p:nvSpPr>
          <p:cNvPr id="48" name="Rectangle 110">
            <a:extLst>
              <a:ext uri="{FF2B5EF4-FFF2-40B4-BE49-F238E27FC236}">
                <a16:creationId xmlns:a16="http://schemas.microsoft.com/office/drawing/2014/main" id="{BB73C2C3-E9E3-5B46-82C1-433C3824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6131" y="5147846"/>
            <a:ext cx="1219200" cy="2286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Text Box 111">
            <a:extLst>
              <a:ext uri="{FF2B5EF4-FFF2-40B4-BE49-F238E27FC236}">
                <a16:creationId xmlns:a16="http://schemas.microsoft.com/office/drawing/2014/main" id="{2311CDAD-7403-A048-8CE5-0D63B382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543" y="5147846"/>
            <a:ext cx="439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n-1</a:t>
            </a:r>
          </a:p>
        </p:txBody>
      </p:sp>
      <p:sp>
        <p:nvSpPr>
          <p:cNvPr id="50" name="Oval 112">
            <a:extLst>
              <a:ext uri="{FF2B5EF4-FFF2-40B4-BE49-F238E27FC236}">
                <a16:creationId xmlns:a16="http://schemas.microsoft.com/office/drawing/2014/main" id="{48F947F1-8888-3A4F-9CEE-95254D35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456" y="4296946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113">
            <a:extLst>
              <a:ext uri="{FF2B5EF4-FFF2-40B4-BE49-F238E27FC236}">
                <a16:creationId xmlns:a16="http://schemas.microsoft.com/office/drawing/2014/main" id="{4A3C7446-E18E-0740-9291-1937353DC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5731" y="3077746"/>
            <a:ext cx="1219200" cy="1257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2" name="Rectangle 114">
            <a:extLst>
              <a:ext uri="{FF2B5EF4-FFF2-40B4-BE49-F238E27FC236}">
                <a16:creationId xmlns:a16="http://schemas.microsoft.com/office/drawing/2014/main" id="{9B22CC6B-D27F-D246-9262-4FDCFC9EF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931" y="3077746"/>
            <a:ext cx="1952068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919191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Code for  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handler 0</a:t>
            </a:r>
          </a:p>
        </p:txBody>
      </p:sp>
      <p:sp>
        <p:nvSpPr>
          <p:cNvPr id="53" name="Rectangle 115">
            <a:extLst>
              <a:ext uri="{FF2B5EF4-FFF2-40B4-BE49-F238E27FC236}">
                <a16:creationId xmlns:a16="http://schemas.microsoft.com/office/drawing/2014/main" id="{DD69F8D0-D660-0644-9060-093316E69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931" y="3763546"/>
            <a:ext cx="1952068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919191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Code for 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handler 1</a:t>
            </a:r>
          </a:p>
        </p:txBody>
      </p:sp>
      <p:sp>
        <p:nvSpPr>
          <p:cNvPr id="54" name="Oval 116">
            <a:extLst>
              <a:ext uri="{FF2B5EF4-FFF2-40B4-BE49-F238E27FC236}">
                <a16:creationId xmlns:a16="http://schemas.microsoft.com/office/drawing/2014/main" id="{5090FF26-1344-8F44-8DE7-F4A00854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456" y="4512846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5" name="Line 117">
            <a:extLst>
              <a:ext uri="{FF2B5EF4-FFF2-40B4-BE49-F238E27FC236}">
                <a16:creationId xmlns:a16="http://schemas.microsoft.com/office/drawing/2014/main" id="{E3758095-9C70-A94E-9F70-1506D0DDCA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5731" y="3763546"/>
            <a:ext cx="1219200" cy="793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6" name="Rectangle 118">
            <a:extLst>
              <a:ext uri="{FF2B5EF4-FFF2-40B4-BE49-F238E27FC236}">
                <a16:creationId xmlns:a16="http://schemas.microsoft.com/office/drawing/2014/main" id="{224FAD9D-797B-8E41-B816-E124E8FB3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931" y="4449346"/>
            <a:ext cx="1952068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919191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Code for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handler 2</a:t>
            </a:r>
          </a:p>
        </p:txBody>
      </p:sp>
      <p:sp>
        <p:nvSpPr>
          <p:cNvPr id="57" name="Rectangle 120">
            <a:extLst>
              <a:ext uri="{FF2B5EF4-FFF2-40B4-BE49-F238E27FC236}">
                <a16:creationId xmlns:a16="http://schemas.microsoft.com/office/drawing/2014/main" id="{3E5B65EA-38FA-374C-BBBD-1712D80B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931" y="5757446"/>
            <a:ext cx="1952068" cy="533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919191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Code for 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handler n-1</a:t>
            </a:r>
          </a:p>
        </p:txBody>
      </p:sp>
      <p:sp>
        <p:nvSpPr>
          <p:cNvPr id="58" name="Text Box 121">
            <a:extLst>
              <a:ext uri="{FF2B5EF4-FFF2-40B4-BE49-F238E27FC236}">
                <a16:creationId xmlns:a16="http://schemas.microsoft.com/office/drawing/2014/main" id="{92DFA973-F438-0F4F-9FB7-FE40F96A1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044" y="5216109"/>
            <a:ext cx="549275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...</a:t>
            </a:r>
          </a:p>
        </p:txBody>
      </p:sp>
      <p:sp>
        <p:nvSpPr>
          <p:cNvPr id="59" name="Oval 123">
            <a:extLst>
              <a:ext uri="{FF2B5EF4-FFF2-40B4-BE49-F238E27FC236}">
                <a16:creationId xmlns:a16="http://schemas.microsoft.com/office/drawing/2014/main" id="{E03DEE35-72C1-DE4F-81F9-0A57A80AB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456" y="5211346"/>
            <a:ext cx="88900" cy="88900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" name="Line 125">
            <a:extLst>
              <a:ext uri="{FF2B5EF4-FFF2-40B4-BE49-F238E27FC236}">
                <a16:creationId xmlns:a16="http://schemas.microsoft.com/office/drawing/2014/main" id="{58926940-5A74-6640-93FA-D8B2D6F4A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5731" y="5255796"/>
            <a:ext cx="1219200" cy="501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1" name="Line 94">
            <a:extLst>
              <a:ext uri="{FF2B5EF4-FFF2-40B4-BE49-F238E27FC236}">
                <a16:creationId xmlns:a16="http://schemas.microsoft.com/office/drawing/2014/main" id="{14F14D87-C6B4-DC4F-8CA6-9666DC1391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7119" y="4062644"/>
            <a:ext cx="411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2" name="Oval 95">
            <a:extLst>
              <a:ext uri="{FF2B5EF4-FFF2-40B4-BE49-F238E27FC236}">
                <a16:creationId xmlns:a16="http://schemas.microsoft.com/office/drawing/2014/main" id="{670F0B74-ED43-F947-B491-25CCDE724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281" y="3937232"/>
            <a:ext cx="300037" cy="277812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+</a:t>
            </a:r>
          </a:p>
        </p:txBody>
      </p:sp>
      <p:sp>
        <p:nvSpPr>
          <p:cNvPr id="63" name="Line 96">
            <a:extLst>
              <a:ext uri="{FF2B5EF4-FFF2-40B4-BE49-F238E27FC236}">
                <a16:creationId xmlns:a16="http://schemas.microsoft.com/office/drawing/2014/main" id="{3037B1D9-32DE-FB4D-AB2A-4D31D8F76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5918" y="3160944"/>
            <a:ext cx="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4" name="Text Box 97">
            <a:extLst>
              <a:ext uri="{FF2B5EF4-FFF2-40B4-BE49-F238E27FC236}">
                <a16:creationId xmlns:a16="http://schemas.microsoft.com/office/drawing/2014/main" id="{B192C040-F7F4-C941-B78B-208A7D7A9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168" y="2769523"/>
            <a:ext cx="1878013" cy="581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Exception number 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(x 8)</a:t>
            </a:r>
          </a:p>
        </p:txBody>
      </p:sp>
      <p:sp>
        <p:nvSpPr>
          <p:cNvPr id="65" name="Line 99">
            <a:extLst>
              <a:ext uri="{FF2B5EF4-FFF2-40B4-BE49-F238E27FC236}">
                <a16:creationId xmlns:a16="http://schemas.microsoft.com/office/drawing/2014/main" id="{9EC89D77-5177-2447-94BD-F92720815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082" y="4075344"/>
            <a:ext cx="73446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6" name="Line 126">
            <a:extLst>
              <a:ext uri="{FF2B5EF4-FFF2-40B4-BE49-F238E27FC236}">
                <a16:creationId xmlns:a16="http://schemas.microsoft.com/office/drawing/2014/main" id="{0571C4EE-D1EA-EE4D-B6F5-23C1DA76F6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7549" y="4075344"/>
            <a:ext cx="0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7" name="Line 127">
            <a:extLst>
              <a:ext uri="{FF2B5EF4-FFF2-40B4-BE49-F238E27FC236}">
                <a16:creationId xmlns:a16="http://schemas.microsoft.com/office/drawing/2014/main" id="{A622DD36-656E-6F48-9BB8-B43FEB14B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549" y="4570644"/>
            <a:ext cx="1051469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8" name="Text Box 128">
            <a:extLst>
              <a:ext uri="{FF2B5EF4-FFF2-40B4-BE49-F238E27FC236}">
                <a16:creationId xmlns:a16="http://schemas.microsoft.com/office/drawing/2014/main" id="{C715A79A-91AF-3245-85ED-EFBF18B3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800" y="3407870"/>
            <a:ext cx="18774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Address of entry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for exception # k</a:t>
            </a:r>
          </a:p>
        </p:txBody>
      </p:sp>
      <p:sp>
        <p:nvSpPr>
          <p:cNvPr id="69" name="Rectangle 93">
            <a:extLst>
              <a:ext uri="{FF2B5EF4-FFF2-40B4-BE49-F238E27FC236}">
                <a16:creationId xmlns:a16="http://schemas.microsoft.com/office/drawing/2014/main" id="{2EA03C94-E0F5-7F4D-AD89-FE02952E4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70" y="3717254"/>
            <a:ext cx="1762021" cy="64633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Exception table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base register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C82487-356D-2E4C-9A66-5EC44BD4B6F2}"/>
              </a:ext>
            </a:extLst>
          </p:cNvPr>
          <p:cNvSpPr txBox="1"/>
          <p:nvPr/>
        </p:nvSpPr>
        <p:spPr>
          <a:xfrm>
            <a:off x="307462" y="6367046"/>
            <a:ext cx="3959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[from CS:APP3e F8:2-3 combined/edited]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DB27CB-D302-5C49-BA36-6316097727EF}"/>
              </a:ext>
            </a:extLst>
          </p:cNvPr>
          <p:cNvSpPr/>
          <p:nvPr/>
        </p:nvSpPr>
        <p:spPr>
          <a:xfrm>
            <a:off x="384008" y="5001796"/>
            <a:ext cx="3425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eaLnBrk="0" hangingPunct="0">
              <a:spcBef>
                <a:spcPts val="900"/>
              </a:spcBef>
              <a:buClr>
                <a:srgbClr val="000000"/>
              </a:buClr>
              <a:buSzPct val="100000"/>
            </a:pPr>
            <a:r>
              <a:rPr lang="en-US" sz="2000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Once booted, </a:t>
            </a:r>
            <a:r>
              <a:rPr lang="en-US" sz="2000" b="1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every</a:t>
            </a:r>
            <a:r>
              <a:rPr lang="en-US" sz="2000" kern="0" dirty="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rPr>
              <a:t> entry to kernel mode starts in a registered handler. </a:t>
            </a:r>
          </a:p>
        </p:txBody>
      </p:sp>
    </p:spTree>
    <p:extLst>
      <p:ext uri="{BB962C8B-B14F-4D97-AF65-F5344CB8AC3E}">
        <p14:creationId xmlns:p14="http://schemas.microsoft.com/office/powerpoint/2010/main" val="296365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93">
            <a:extLst>
              <a:ext uri="{FF2B5EF4-FFF2-40B4-BE49-F238E27FC236}">
                <a16:creationId xmlns:a16="http://schemas.microsoft.com/office/drawing/2014/main" id="{3EF441C3-5956-8D4E-AB9A-93370C178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4584" y="4924280"/>
            <a:ext cx="0" cy="598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8" name="Line 94">
            <a:extLst>
              <a:ext uri="{FF2B5EF4-FFF2-40B4-BE49-F238E27FC236}">
                <a16:creationId xmlns:a16="http://schemas.microsoft.com/office/drawing/2014/main" id="{8EA32E85-65F8-CD4D-962A-4C77252C0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934" y="5529118"/>
            <a:ext cx="2400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39" name="Line 95">
            <a:extLst>
              <a:ext uri="{FF2B5EF4-FFF2-40B4-BE49-F238E27FC236}">
                <a16:creationId xmlns:a16="http://schemas.microsoft.com/office/drawing/2014/main" id="{A8C20F99-6DC5-CC4F-BE4D-4F15D3BA4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9646" y="5535468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0" name="Line 96">
            <a:extLst>
              <a:ext uri="{FF2B5EF4-FFF2-40B4-BE49-F238E27FC236}">
                <a16:creationId xmlns:a16="http://schemas.microsoft.com/office/drawing/2014/main" id="{4089B2D2-0A1E-8F41-AA51-FEF826F3F4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759" y="5656118"/>
            <a:ext cx="2352675" cy="387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1" name="Line 97">
            <a:extLst>
              <a:ext uri="{FF2B5EF4-FFF2-40B4-BE49-F238E27FC236}">
                <a16:creationId xmlns:a16="http://schemas.microsoft.com/office/drawing/2014/main" id="{0E81E41A-259E-E64C-9272-52DB9455D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6171" y="5664055"/>
            <a:ext cx="3175" cy="876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2" name="Rectangle 98">
            <a:extLst>
              <a:ext uri="{FF2B5EF4-FFF2-40B4-BE49-F238E27FC236}">
                <a16:creationId xmlns:a16="http://schemas.microsoft.com/office/drawing/2014/main" id="{D6B633C6-073F-BA4E-AF9D-E1DB6624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479" y="4711555"/>
            <a:ext cx="2516697" cy="92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(2) Control passes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to handler after current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instruction finishes</a:t>
            </a:r>
          </a:p>
        </p:txBody>
      </p:sp>
      <p:sp>
        <p:nvSpPr>
          <p:cNvPr id="43" name="Rectangle 99">
            <a:extLst>
              <a:ext uri="{FF2B5EF4-FFF2-40B4-BE49-F238E27FC236}">
                <a16:creationId xmlns:a16="http://schemas.microsoft.com/office/drawing/2014/main" id="{9419D9B6-63D6-454A-93CC-18BB4BA6D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496" y="5473555"/>
            <a:ext cx="1492250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(3) Interrupt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handler runs</a:t>
            </a:r>
          </a:p>
        </p:txBody>
      </p:sp>
      <p:sp>
        <p:nvSpPr>
          <p:cNvPr id="44" name="Rectangle 100">
            <a:extLst>
              <a:ext uri="{FF2B5EF4-FFF2-40B4-BE49-F238E27FC236}">
                <a16:creationId xmlns:a16="http://schemas.microsoft.com/office/drawing/2014/main" id="{515D26A0-ACB3-734C-9553-6AAF88AF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836" y="5911705"/>
            <a:ext cx="1734433" cy="92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(4) Handler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returns to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next instruction</a:t>
            </a:r>
          </a:p>
        </p:txBody>
      </p:sp>
      <p:sp>
        <p:nvSpPr>
          <p:cNvPr id="45" name="Text Box 101">
            <a:extLst>
              <a:ext uri="{FF2B5EF4-FFF2-40B4-BE49-F238E27FC236}">
                <a16:creationId xmlns:a16="http://schemas.microsoft.com/office/drawing/2014/main" id="{6AE7F093-AA91-0C4F-8B11-BA3FFF937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346" y="5246543"/>
            <a:ext cx="449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curr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46" name="Text Box 102">
            <a:extLst>
              <a:ext uri="{FF2B5EF4-FFF2-40B4-BE49-F238E27FC236}">
                <a16:creationId xmlns:a16="http://schemas.microsoft.com/office/drawing/2014/main" id="{2A2CEFCC-4133-5D48-BEA8-798943F0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346" y="5443393"/>
            <a:ext cx="47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next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47" name="Text Box 103">
            <a:extLst>
              <a:ext uri="{FF2B5EF4-FFF2-40B4-BE49-F238E27FC236}">
                <a16:creationId xmlns:a16="http://schemas.microsoft.com/office/drawing/2014/main" id="{D4EE455C-432B-3746-811C-D513BB787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383" y="4879742"/>
            <a:ext cx="20185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(1) Interrupt pin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goes high during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execution of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current instruction</a:t>
            </a:r>
          </a:p>
        </p:txBody>
      </p:sp>
      <p:sp>
        <p:nvSpPr>
          <p:cNvPr id="48" name="Line 93">
            <a:extLst>
              <a:ext uri="{FF2B5EF4-FFF2-40B4-BE49-F238E27FC236}">
                <a16:creationId xmlns:a16="http://schemas.microsoft.com/office/drawing/2014/main" id="{CAB43B10-6209-FB47-BC68-9E33E7E6C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304" y="386673"/>
            <a:ext cx="0" cy="598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49" name="Line 94">
            <a:extLst>
              <a:ext uri="{FF2B5EF4-FFF2-40B4-BE49-F238E27FC236}">
                <a16:creationId xmlns:a16="http://schemas.microsoft.com/office/drawing/2014/main" id="{DA310F3C-A806-B84E-817E-E7DBEFAC9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5654" y="991511"/>
            <a:ext cx="2400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0" name="Line 95">
            <a:extLst>
              <a:ext uri="{FF2B5EF4-FFF2-40B4-BE49-F238E27FC236}">
                <a16:creationId xmlns:a16="http://schemas.microsoft.com/office/drawing/2014/main" id="{74ED3F32-31DB-8446-896A-6E6AD7C036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34366" y="997861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1" name="Line 96">
            <a:extLst>
              <a:ext uri="{FF2B5EF4-FFF2-40B4-BE49-F238E27FC236}">
                <a16:creationId xmlns:a16="http://schemas.microsoft.com/office/drawing/2014/main" id="{32DC4F46-4A5A-894A-BB1D-9A133479B7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2479" y="1118511"/>
            <a:ext cx="2352675" cy="387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2" name="Line 97">
            <a:extLst>
              <a:ext uri="{FF2B5EF4-FFF2-40B4-BE49-F238E27FC236}">
                <a16:creationId xmlns:a16="http://schemas.microsoft.com/office/drawing/2014/main" id="{CDA9961E-3D78-C046-8E2A-0415E267EC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891" y="1126448"/>
            <a:ext cx="3175" cy="876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53" name="Rectangle 98">
            <a:extLst>
              <a:ext uri="{FF2B5EF4-FFF2-40B4-BE49-F238E27FC236}">
                <a16:creationId xmlns:a16="http://schemas.microsoft.com/office/drawing/2014/main" id="{3298BA57-186D-634D-B549-2EEDDB4EE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175" y="377148"/>
            <a:ext cx="2067857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(2) Control passes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to handler</a:t>
            </a:r>
          </a:p>
        </p:txBody>
      </p:sp>
      <p:sp>
        <p:nvSpPr>
          <p:cNvPr id="54" name="Rectangle 99">
            <a:extLst>
              <a:ext uri="{FF2B5EF4-FFF2-40B4-BE49-F238E27FC236}">
                <a16:creationId xmlns:a16="http://schemas.microsoft.com/office/drawing/2014/main" id="{8064B3D3-1B6B-0A42-9F1C-ABC1829B3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216" y="935948"/>
            <a:ext cx="1492250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(3) Trap handler runs</a:t>
            </a:r>
          </a:p>
        </p:txBody>
      </p:sp>
      <p:sp>
        <p:nvSpPr>
          <p:cNvPr id="55" name="Rectangle 100">
            <a:extLst>
              <a:ext uri="{FF2B5EF4-FFF2-40B4-BE49-F238E27FC236}">
                <a16:creationId xmlns:a16="http://schemas.microsoft.com/office/drawing/2014/main" id="{E7657643-6F23-9F45-8629-B06561A83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075" y="1399498"/>
            <a:ext cx="2221745" cy="920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(4) Handler returns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to instruction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following the syscall</a:t>
            </a:r>
          </a:p>
        </p:txBody>
      </p:sp>
      <p:sp>
        <p:nvSpPr>
          <p:cNvPr id="56" name="Text Box 101">
            <a:extLst>
              <a:ext uri="{FF2B5EF4-FFF2-40B4-BE49-F238E27FC236}">
                <a16:creationId xmlns:a16="http://schemas.microsoft.com/office/drawing/2014/main" id="{4C8EA6AA-AD94-F349-B979-8C23B3ACA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266" y="724811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syscall</a:t>
            </a:r>
          </a:p>
        </p:txBody>
      </p:sp>
      <p:sp>
        <p:nvSpPr>
          <p:cNvPr id="57" name="Text Box 102">
            <a:extLst>
              <a:ext uri="{FF2B5EF4-FFF2-40B4-BE49-F238E27FC236}">
                <a16:creationId xmlns:a16="http://schemas.microsoft.com/office/drawing/2014/main" id="{5455095A-409C-3942-A7BD-6733617F4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066" y="905786"/>
            <a:ext cx="4748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next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58" name="Text Box 103">
            <a:extLst>
              <a:ext uri="{FF2B5EF4-FFF2-40B4-BE49-F238E27FC236}">
                <a16:creationId xmlns:a16="http://schemas.microsoft.com/office/drawing/2014/main" id="{2EE8B403-D356-514C-AD90-7289A732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224" y="480633"/>
            <a:ext cx="16467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(1) 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makes 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system call</a:t>
            </a:r>
          </a:p>
        </p:txBody>
      </p:sp>
      <p:sp>
        <p:nvSpPr>
          <p:cNvPr id="59" name="Line 93">
            <a:extLst>
              <a:ext uri="{FF2B5EF4-FFF2-40B4-BE49-F238E27FC236}">
                <a16:creationId xmlns:a16="http://schemas.microsoft.com/office/drawing/2014/main" id="{297D3922-9BCC-5A48-9DC7-C14C1FFB0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442" y="2509855"/>
            <a:ext cx="0" cy="5984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0" name="Line 94">
            <a:extLst>
              <a:ext uri="{FF2B5EF4-FFF2-40B4-BE49-F238E27FC236}">
                <a16:creationId xmlns:a16="http://schemas.microsoft.com/office/drawing/2014/main" id="{FE9888FA-01D4-B34A-A3ED-2BD2C2838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9792" y="3114693"/>
            <a:ext cx="2400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1" name="Line 95">
            <a:extLst>
              <a:ext uri="{FF2B5EF4-FFF2-40B4-BE49-F238E27FC236}">
                <a16:creationId xmlns:a16="http://schemas.microsoft.com/office/drawing/2014/main" id="{578F9F71-06F0-BF45-BC9B-ADA058FF93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8504" y="3121043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2" name="Line 96">
            <a:extLst>
              <a:ext uri="{FF2B5EF4-FFF2-40B4-BE49-F238E27FC236}">
                <a16:creationId xmlns:a16="http://schemas.microsoft.com/office/drawing/2014/main" id="{9C3C28C0-CA06-8440-8794-1B3A1F1301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6617" y="3127393"/>
            <a:ext cx="2352675" cy="5016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3" name="Line 97">
            <a:extLst>
              <a:ext uri="{FF2B5EF4-FFF2-40B4-BE49-F238E27FC236}">
                <a16:creationId xmlns:a16="http://schemas.microsoft.com/office/drawing/2014/main" id="{294531E5-0235-3B4B-9232-6C82F7968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329" y="3160730"/>
            <a:ext cx="3175" cy="952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4" name="Rectangle 98">
            <a:extLst>
              <a:ext uri="{FF2B5EF4-FFF2-40B4-BE49-F238E27FC236}">
                <a16:creationId xmlns:a16="http://schemas.microsoft.com/office/drawing/2014/main" id="{910E2F96-F019-634E-9228-24CAE7E6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903" y="2500330"/>
            <a:ext cx="2131977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(2) Control passes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to handler</a:t>
            </a:r>
          </a:p>
        </p:txBody>
      </p:sp>
      <p:sp>
        <p:nvSpPr>
          <p:cNvPr id="65" name="Rectangle 99">
            <a:extLst>
              <a:ext uri="{FF2B5EF4-FFF2-40B4-BE49-F238E27FC236}">
                <a16:creationId xmlns:a16="http://schemas.microsoft.com/office/drawing/2014/main" id="{1C557E30-3262-7B4E-8740-4DA7C22D2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054" y="3059130"/>
            <a:ext cx="1492250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(3) Fault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handler runs</a:t>
            </a:r>
          </a:p>
        </p:txBody>
      </p:sp>
      <p:sp>
        <p:nvSpPr>
          <p:cNvPr id="66" name="Rectangle 100">
            <a:extLst>
              <a:ext uri="{FF2B5EF4-FFF2-40B4-BE49-F238E27FC236}">
                <a16:creationId xmlns:a16="http://schemas.microsoft.com/office/drawing/2014/main" id="{B77713F6-6C22-204E-A659-C0CCBE27F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505" y="3713180"/>
            <a:ext cx="3170723" cy="643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9" tIns="44446" rIns="90479" bIns="44446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(4) Handler either reexecutes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current instruction or aborts.</a:t>
            </a:r>
          </a:p>
        </p:txBody>
      </p:sp>
      <p:sp>
        <p:nvSpPr>
          <p:cNvPr id="67" name="Text Box 101">
            <a:extLst>
              <a:ext uri="{FF2B5EF4-FFF2-40B4-BE49-F238E27FC236}">
                <a16:creationId xmlns:a16="http://schemas.microsoft.com/office/drawing/2014/main" id="{13BCEDD8-32A6-6442-8C56-41449B27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204" y="2832118"/>
            <a:ext cx="449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curr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+mn-cs"/>
            </a:endParaRPr>
          </a:p>
        </p:txBody>
      </p:sp>
      <p:sp>
        <p:nvSpPr>
          <p:cNvPr id="68" name="Text Box 103">
            <a:extLst>
              <a:ext uri="{FF2B5EF4-FFF2-40B4-BE49-F238E27FC236}">
                <a16:creationId xmlns:a16="http://schemas.microsoft.com/office/drawing/2014/main" id="{D61F5D99-9130-304D-916A-61CCFCA4E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8587" y="2603815"/>
            <a:ext cx="16081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(1) Current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instruction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+mn-cs"/>
              </a:rPr>
              <a:t>causes a fault</a:t>
            </a:r>
          </a:p>
        </p:txBody>
      </p:sp>
      <p:sp>
        <p:nvSpPr>
          <p:cNvPr id="69" name="Line 105">
            <a:extLst>
              <a:ext uri="{FF2B5EF4-FFF2-40B4-BE49-F238E27FC236}">
                <a16:creationId xmlns:a16="http://schemas.microsoft.com/office/drawing/2014/main" id="{202BFB99-875E-764A-8D9E-69F831DE9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1204" y="3643330"/>
            <a:ext cx="16256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" name="Text Box 106">
            <a:extLst>
              <a:ext uri="{FF2B5EF4-FFF2-40B4-BE49-F238E27FC236}">
                <a16:creationId xmlns:a16="http://schemas.microsoft.com/office/drawing/2014/main" id="{64EAD41E-810C-C64A-A648-2F45503F1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895" y="3445964"/>
            <a:ext cx="8739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abort</a:t>
            </a:r>
          </a:p>
        </p:txBody>
      </p:sp>
      <p:sp>
        <p:nvSpPr>
          <p:cNvPr id="71" name="Text Box 93">
            <a:extLst>
              <a:ext uri="{FF2B5EF4-FFF2-40B4-BE49-F238E27FC236}">
                <a16:creationId xmlns:a16="http://schemas.microsoft.com/office/drawing/2014/main" id="{01748442-2429-384D-9FD2-B73C0B7ED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21" y="673212"/>
            <a:ext cx="18288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Trap</a:t>
            </a:r>
          </a:p>
        </p:txBody>
      </p:sp>
      <p:sp>
        <p:nvSpPr>
          <p:cNvPr id="72" name="Text Box 93">
            <a:extLst>
              <a:ext uri="{FF2B5EF4-FFF2-40B4-BE49-F238E27FC236}">
                <a16:creationId xmlns:a16="http://schemas.microsoft.com/office/drawing/2014/main" id="{4E719990-8763-1349-B01E-7DBDD45FD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9400"/>
            <a:ext cx="1828800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Fault</a:t>
            </a:r>
          </a:p>
        </p:txBody>
      </p:sp>
      <p:sp>
        <p:nvSpPr>
          <p:cNvPr id="73" name="Text Box 93">
            <a:extLst>
              <a:ext uri="{FF2B5EF4-FFF2-40B4-BE49-F238E27FC236}">
                <a16:creationId xmlns:a16="http://schemas.microsoft.com/office/drawing/2014/main" id="{18EB1AA2-C2C0-EE44-8413-307B6A385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5204243"/>
            <a:ext cx="1937821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Interrupt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69873DA-B8F8-064E-AB9A-8ECB79107E7F}"/>
              </a:ext>
            </a:extLst>
          </p:cNvPr>
          <p:cNvSpPr txBox="1"/>
          <p:nvPr/>
        </p:nvSpPr>
        <p:spPr>
          <a:xfrm>
            <a:off x="307462" y="6400800"/>
            <a:ext cx="3959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[from CS:APP3e F8:5-7 combined/edited]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BDBD2C3-8199-A14B-BC78-EF187A82EB28}"/>
              </a:ext>
            </a:extLst>
          </p:cNvPr>
          <p:cNvCxnSpPr/>
          <p:nvPr/>
        </p:nvCxnSpPr>
        <p:spPr bwMode="auto">
          <a:xfrm>
            <a:off x="0" y="2320255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230263B-B250-6E48-A359-556A00E496A5}"/>
              </a:ext>
            </a:extLst>
          </p:cNvPr>
          <p:cNvCxnSpPr/>
          <p:nvPr/>
        </p:nvCxnSpPr>
        <p:spPr bwMode="auto">
          <a:xfrm>
            <a:off x="0" y="4495800"/>
            <a:ext cx="9144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96662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Isosceles Triangle 2"/>
          <p:cNvSpPr>
            <a:spLocks noChangeArrowheads="1"/>
          </p:cNvSpPr>
          <p:nvPr/>
        </p:nvSpPr>
        <p:spPr bwMode="auto">
          <a:xfrm>
            <a:off x="5143500" y="2209800"/>
            <a:ext cx="1905000" cy="1614488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4" name="Trapezoid 3"/>
          <p:cNvSpPr/>
          <p:nvPr/>
        </p:nvSpPr>
        <p:spPr bwMode="auto">
          <a:xfrm>
            <a:off x="4648200" y="4191000"/>
            <a:ext cx="2895600" cy="457200"/>
          </a:xfrm>
          <a:prstGeom prst="trapezoid">
            <a:avLst>
              <a:gd name="adj" fmla="val 58333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5" name="Trapezoid 4"/>
          <p:cNvSpPr/>
          <p:nvPr/>
        </p:nvSpPr>
        <p:spPr bwMode="auto">
          <a:xfrm>
            <a:off x="4229100" y="4953000"/>
            <a:ext cx="3733800" cy="457200"/>
          </a:xfrm>
          <a:prstGeom prst="trapezoid">
            <a:avLst>
              <a:gd name="adj" fmla="val 58333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38916" name="Text Box 57"/>
          <p:cNvSpPr txBox="1">
            <a:spLocks noChangeArrowheads="1"/>
          </p:cNvSpPr>
          <p:nvPr/>
        </p:nvSpPr>
        <p:spPr bwMode="auto">
          <a:xfrm>
            <a:off x="5516563" y="2962275"/>
            <a:ext cx="1158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registers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caches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L1/L2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Trapezoid 6"/>
          <p:cNvSpPr/>
          <p:nvPr/>
        </p:nvSpPr>
        <p:spPr bwMode="auto">
          <a:xfrm>
            <a:off x="3810000" y="5638800"/>
            <a:ext cx="4572000" cy="457200"/>
          </a:xfrm>
          <a:prstGeom prst="trapezoid">
            <a:avLst>
              <a:gd name="adj" fmla="val 58333"/>
            </a:avLst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38918" name="Isosceles Triangle 1"/>
          <p:cNvSpPr>
            <a:spLocks noChangeArrowheads="1"/>
          </p:cNvSpPr>
          <p:nvPr/>
        </p:nvSpPr>
        <p:spPr bwMode="auto">
          <a:xfrm>
            <a:off x="3810000" y="2209800"/>
            <a:ext cx="4572000" cy="38862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38919" name="Text Box 57"/>
          <p:cNvSpPr txBox="1">
            <a:spLocks noChangeArrowheads="1"/>
          </p:cNvSpPr>
          <p:nvPr/>
        </p:nvSpPr>
        <p:spPr bwMode="auto">
          <a:xfrm>
            <a:off x="5868988" y="42672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L3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920" name="Text Box 57"/>
          <p:cNvSpPr txBox="1">
            <a:spLocks noChangeArrowheads="1"/>
          </p:cNvSpPr>
          <p:nvPr/>
        </p:nvSpPr>
        <p:spPr bwMode="auto">
          <a:xfrm>
            <a:off x="4876800" y="50292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main memory (RAM)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921" name="Text Box 57"/>
          <p:cNvSpPr txBox="1">
            <a:spLocks noChangeArrowheads="1"/>
          </p:cNvSpPr>
          <p:nvPr/>
        </p:nvSpPr>
        <p:spPr bwMode="auto">
          <a:xfrm>
            <a:off x="4114800" y="56388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disk, other storage, network RAM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922" name="Text Box 57"/>
          <p:cNvSpPr txBox="1">
            <a:spLocks noChangeArrowheads="1"/>
          </p:cNvSpPr>
          <p:nvPr/>
        </p:nvSpPr>
        <p:spPr bwMode="auto">
          <a:xfrm>
            <a:off x="5664200" y="3810000"/>
            <a:ext cx="963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off-core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923" name="Text Box 57"/>
          <p:cNvSpPr txBox="1">
            <a:spLocks noChangeArrowheads="1"/>
          </p:cNvSpPr>
          <p:nvPr/>
        </p:nvSpPr>
        <p:spPr bwMode="auto">
          <a:xfrm>
            <a:off x="5676900" y="4572000"/>
            <a:ext cx="938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off-chip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924" name="Text Box 57"/>
          <p:cNvSpPr txBox="1">
            <a:spLocks noChangeArrowheads="1"/>
          </p:cNvSpPr>
          <p:nvPr/>
        </p:nvSpPr>
        <p:spPr bwMode="auto">
          <a:xfrm>
            <a:off x="5510213" y="5334000"/>
            <a:ext cx="1271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off-module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925" name="Text Box 57"/>
          <p:cNvSpPr txBox="1">
            <a:spLocks noChangeArrowheads="1"/>
          </p:cNvSpPr>
          <p:nvPr/>
        </p:nvSpPr>
        <p:spPr bwMode="auto">
          <a:xfrm>
            <a:off x="6629400" y="2286000"/>
            <a:ext cx="1219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small and fast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(sub-ns)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926" name="Text Box 57"/>
          <p:cNvSpPr txBox="1">
            <a:spLocks noChangeArrowheads="1"/>
          </p:cNvSpPr>
          <p:nvPr/>
        </p:nvSpPr>
        <p:spPr bwMode="auto">
          <a:xfrm>
            <a:off x="8212138" y="5232400"/>
            <a:ext cx="1084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big and slow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92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Memory/storage hierarchy</a:t>
            </a:r>
          </a:p>
        </p:txBody>
      </p:sp>
      <p:sp>
        <p:nvSpPr>
          <p:cNvPr id="38928" name="Right Arrow 19"/>
          <p:cNvSpPr>
            <a:spLocks noChangeArrowheads="1"/>
          </p:cNvSpPr>
          <p:nvPr/>
        </p:nvSpPr>
        <p:spPr bwMode="auto">
          <a:xfrm>
            <a:off x="3429000" y="5181600"/>
            <a:ext cx="5334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/>
              <a:ea typeface="ＭＳ Ｐゴシック" charset="0"/>
              <a:cs typeface="Arial" charset="0"/>
            </a:endParaRPr>
          </a:p>
        </p:txBody>
      </p:sp>
      <p:sp>
        <p:nvSpPr>
          <p:cNvPr id="38931" name="Rectangle 1"/>
          <p:cNvSpPr>
            <a:spLocks noChangeArrowheads="1"/>
          </p:cNvSpPr>
          <p:nvPr/>
        </p:nvSpPr>
        <p:spPr bwMode="auto">
          <a:xfrm>
            <a:off x="533400" y="3581400"/>
            <a:ext cx="4318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2474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In general, each layer is a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42474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cache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2474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over the </a:t>
            </a:r>
            <a:r>
              <a:rPr lang="en-US" sz="2000" dirty="0">
                <a:solidFill>
                  <a:srgbClr val="042474"/>
                </a:solidFill>
                <a:latin typeface="Arial"/>
                <a:cs typeface="+mn-cs"/>
              </a:rPr>
              <a:t>layer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2474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below.</a:t>
            </a:r>
          </a:p>
        </p:txBody>
      </p:sp>
      <p:sp>
        <p:nvSpPr>
          <p:cNvPr id="38932" name="Text Box 57"/>
          <p:cNvSpPr txBox="1">
            <a:spLocks noChangeArrowheads="1"/>
          </p:cNvSpPr>
          <p:nvPr/>
        </p:nvSpPr>
        <p:spPr bwMode="auto">
          <a:xfrm>
            <a:off x="4495800" y="6153150"/>
            <a:ext cx="312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Cheap bulk storage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8933" name="Straight Connector 292"/>
          <p:cNvCxnSpPr>
            <a:cxnSpLocks noChangeShapeType="1"/>
          </p:cNvCxnSpPr>
          <p:nvPr/>
        </p:nvCxnSpPr>
        <p:spPr bwMode="auto">
          <a:xfrm flipH="1">
            <a:off x="4705350" y="2286000"/>
            <a:ext cx="1238250" cy="34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34" name="Rectangle 302"/>
          <p:cNvSpPr>
            <a:spLocks noChangeArrowheads="1"/>
          </p:cNvSpPr>
          <p:nvPr/>
        </p:nvSpPr>
        <p:spPr bwMode="auto">
          <a:xfrm>
            <a:off x="533400" y="1752600"/>
            <a:ext cx="457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2474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Computing happens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42474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here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2474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, at the tip of the spear.   The cores pull data up through the hierarchy into registers, and then push updates back down.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24" name="Text Box 57">
            <a:extLst>
              <a:ext uri="{FF2B5EF4-FFF2-40B4-BE49-F238E27FC236}">
                <a16:creationId xmlns:a16="http://schemas.microsoft.com/office/drawing/2014/main" id="{46EF80EA-8DD0-3F43-968C-4CC174056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733490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1-4 GHz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603281C7-4ABB-0648-A72D-0BE85E94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95800"/>
            <a:ext cx="3546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42474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Input/Output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2474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(I/O) is here.  </a:t>
            </a:r>
            <a:r>
              <a:rPr lang="en-US" sz="2000" dirty="0">
                <a:solidFill>
                  <a:srgbClr val="042474"/>
                </a:solidFill>
                <a:latin typeface="Arial"/>
                <a:cs typeface="+mn-cs"/>
              </a:rPr>
              <a:t>R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42474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equires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42474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OS help to set up.</a:t>
            </a:r>
          </a:p>
        </p:txBody>
      </p:sp>
      <p:sp>
        <p:nvSpPr>
          <p:cNvPr id="28" name="Text Box 57">
            <a:extLst>
              <a:ext uri="{FF2B5EF4-FFF2-40B4-BE49-F238E27FC236}">
                <a16:creationId xmlns:a16="http://schemas.microsoft.com/office/drawing/2014/main" id="{3535AEB3-5DA9-C740-8B88-F35358798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98" y="4563933"/>
            <a:ext cx="1219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5-20 ns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31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Anatomy of a disk read</a:t>
            </a:r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3614738" y="4540250"/>
            <a:ext cx="222250" cy="6270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3048000" y="4540250"/>
            <a:ext cx="560389" cy="627061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3852864" y="5235576"/>
            <a:ext cx="766762" cy="627061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4619626" y="5235576"/>
            <a:ext cx="2081212" cy="627061"/>
          </a:xfrm>
          <a:prstGeom prst="rect">
            <a:avLst/>
          </a:prstGeom>
          <a:solidFill>
            <a:srgbClr val="8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718300" y="4540250"/>
            <a:ext cx="749300" cy="6270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507" name="Text Box 57"/>
          <p:cNvSpPr txBox="1">
            <a:spLocks noChangeArrowheads="1"/>
          </p:cNvSpPr>
          <p:nvPr/>
        </p:nvSpPr>
        <p:spPr bwMode="auto">
          <a:xfrm>
            <a:off x="304800" y="438785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1. Compute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(user mode)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1508" name="AutoShape 51"/>
          <p:cNvCxnSpPr>
            <a:cxnSpLocks noChangeShapeType="1"/>
            <a:endCxn id="6" idx="1"/>
          </p:cNvCxnSpPr>
          <p:nvPr/>
        </p:nvCxnSpPr>
        <p:spPr bwMode="auto">
          <a:xfrm>
            <a:off x="2133600" y="4768850"/>
            <a:ext cx="914400" cy="85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09" name="Text Box 57"/>
          <p:cNvSpPr txBox="1">
            <a:spLocks noChangeArrowheads="1"/>
          </p:cNvSpPr>
          <p:nvPr/>
        </p:nvSpPr>
        <p:spPr bwMode="auto">
          <a:xfrm>
            <a:off x="533400" y="3276600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2. Enter kernel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read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syscall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(trap).</a:t>
            </a:r>
          </a:p>
        </p:txBody>
      </p:sp>
      <p:cxnSp>
        <p:nvCxnSpPr>
          <p:cNvPr id="21510" name="AutoShape 51"/>
          <p:cNvCxnSpPr>
            <a:cxnSpLocks noChangeShapeType="1"/>
          </p:cNvCxnSpPr>
          <p:nvPr/>
        </p:nvCxnSpPr>
        <p:spPr bwMode="auto">
          <a:xfrm>
            <a:off x="2895600" y="3868739"/>
            <a:ext cx="685800" cy="6270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1" name="Text Box 57"/>
          <p:cNvSpPr txBox="1">
            <a:spLocks noChangeArrowheads="1"/>
          </p:cNvSpPr>
          <p:nvPr/>
        </p:nvSpPr>
        <p:spPr bwMode="auto">
          <a:xfrm>
            <a:off x="381000" y="1724561"/>
            <a:ext cx="4648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3. Check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to see if requested data (e.g., a block) is in memory.  If not, figure where it is on disk, and start the I/O.</a:t>
            </a:r>
          </a:p>
        </p:txBody>
      </p:sp>
      <p:cxnSp>
        <p:nvCxnSpPr>
          <p:cNvPr id="21512" name="AutoShape 51"/>
          <p:cNvCxnSpPr>
            <a:cxnSpLocks noChangeShapeType="1"/>
            <a:stCxn id="21511" idx="2"/>
            <a:endCxn id="5" idx="0"/>
          </p:cNvCxnSpPr>
          <p:nvPr/>
        </p:nvCxnSpPr>
        <p:spPr bwMode="auto">
          <a:xfrm>
            <a:off x="2705100" y="2740224"/>
            <a:ext cx="1020763" cy="18000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3" name="Text Box 57"/>
          <p:cNvSpPr txBox="1">
            <a:spLocks noChangeArrowheads="1"/>
          </p:cNvSpPr>
          <p:nvPr/>
        </p:nvSpPr>
        <p:spPr bwMode="auto">
          <a:xfrm>
            <a:off x="3657600" y="530225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seek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4" name="Text Box 57"/>
          <p:cNvSpPr txBox="1">
            <a:spLocks noChangeArrowheads="1"/>
          </p:cNvSpPr>
          <p:nvPr/>
        </p:nvSpPr>
        <p:spPr bwMode="auto">
          <a:xfrm>
            <a:off x="4648200" y="5302250"/>
            <a:ext cx="1981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transfer (DMA)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6" name="Text Box 57"/>
          <p:cNvSpPr txBox="1">
            <a:spLocks noChangeArrowheads="1"/>
          </p:cNvSpPr>
          <p:nvPr/>
        </p:nvSpPr>
        <p:spPr bwMode="auto">
          <a:xfrm>
            <a:off x="4953000" y="2410361"/>
            <a:ext cx="2667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5.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Copy data from kernel buffer to user buffer in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(kernel mode)</a:t>
            </a:r>
          </a:p>
        </p:txBody>
      </p:sp>
      <p:cxnSp>
        <p:nvCxnSpPr>
          <p:cNvPr id="21517" name="AutoShape 51"/>
          <p:cNvCxnSpPr>
            <a:cxnSpLocks noChangeShapeType="1"/>
            <a:stCxn id="21516" idx="2"/>
            <a:endCxn id="9" idx="0"/>
          </p:cNvCxnSpPr>
          <p:nvPr/>
        </p:nvCxnSpPr>
        <p:spPr bwMode="auto">
          <a:xfrm>
            <a:off x="6286500" y="3733800"/>
            <a:ext cx="806450" cy="806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18" name="Text Box 57"/>
          <p:cNvSpPr txBox="1">
            <a:spLocks noChangeArrowheads="1"/>
          </p:cNvSpPr>
          <p:nvPr/>
        </p:nvSpPr>
        <p:spPr bwMode="auto">
          <a:xfrm>
            <a:off x="7772400" y="4616450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CPU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19" name="Text Box 57"/>
          <p:cNvSpPr txBox="1">
            <a:spLocks noChangeArrowheads="1"/>
          </p:cNvSpPr>
          <p:nvPr/>
        </p:nvSpPr>
        <p:spPr bwMode="auto">
          <a:xfrm>
            <a:off x="7772400" y="5299075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Disk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520" name="Text Box 57"/>
          <p:cNvSpPr txBox="1">
            <a:spLocks noChangeArrowheads="1"/>
          </p:cNvSpPr>
          <p:nvPr/>
        </p:nvSpPr>
        <p:spPr bwMode="auto">
          <a:xfrm>
            <a:off x="6934200" y="1676400"/>
            <a:ext cx="2057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6.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Return to user mode.</a:t>
            </a:r>
          </a:p>
        </p:txBody>
      </p:sp>
      <p:cxnSp>
        <p:nvCxnSpPr>
          <p:cNvPr id="21521" name="AutoShape 51"/>
          <p:cNvCxnSpPr>
            <a:cxnSpLocks noChangeShapeType="1"/>
            <a:stCxn id="21520" idx="2"/>
          </p:cNvCxnSpPr>
          <p:nvPr/>
        </p:nvCxnSpPr>
        <p:spPr bwMode="auto">
          <a:xfrm flipH="1">
            <a:off x="7467600" y="2384425"/>
            <a:ext cx="495300" cy="2111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1522" name="Text Box 57"/>
          <p:cNvSpPr txBox="1">
            <a:spLocks noChangeArrowheads="1"/>
          </p:cNvSpPr>
          <p:nvPr/>
        </p:nvSpPr>
        <p:spPr bwMode="auto">
          <a:xfrm>
            <a:off x="457200" y="6019800"/>
            <a:ext cx="137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Time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1523" name="AutoShape 51"/>
          <p:cNvCxnSpPr>
            <a:cxnSpLocks noChangeShapeType="1"/>
          </p:cNvCxnSpPr>
          <p:nvPr/>
        </p:nvCxnSpPr>
        <p:spPr bwMode="auto">
          <a:xfrm>
            <a:off x="1676400" y="6324600"/>
            <a:ext cx="914400" cy="0"/>
          </a:xfrm>
          <a:prstGeom prst="straightConnector1">
            <a:avLst/>
          </a:prstGeom>
          <a:noFill/>
          <a:ln w="76200" cmpd="tri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7467600" y="4540250"/>
            <a:ext cx="560389" cy="627061"/>
          </a:xfrm>
          <a:prstGeom prst="rect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7" name="Text Box 57">
            <a:extLst>
              <a:ext uri="{FF2B5EF4-FFF2-40B4-BE49-F238E27FC236}">
                <a16:creationId xmlns:a16="http://schemas.microsoft.com/office/drawing/2014/main" id="{1FAD6709-A043-E14C-9FA7-24238B8C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106" y="5968425"/>
            <a:ext cx="44024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3367"/>
                </a:solidFill>
                <a:cs typeface="Arial" charset="0"/>
              </a:rPr>
              <a:t>DMA: Direct Memory Access: I/O device moves blocks of data to/from memory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Text Box 57">
            <a:extLst>
              <a:ext uri="{FF2B5EF4-FFF2-40B4-BE49-F238E27FC236}">
                <a16:creationId xmlns:a16="http://schemas.microsoft.com/office/drawing/2014/main" id="{DFFF80FB-4DB7-BA4A-A9D6-67FDD9241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443246"/>
            <a:ext cx="4402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3367"/>
                </a:solidFill>
                <a:cs typeface="Arial" charset="0"/>
              </a:rPr>
              <a:t>Warning: d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rawing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is not to scale.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29" name="AutoShape 51">
            <a:extLst>
              <a:ext uri="{FF2B5EF4-FFF2-40B4-BE49-F238E27FC236}">
                <a16:creationId xmlns:a16="http://schemas.microsoft.com/office/drawing/2014/main" id="{3EE69832-E9A0-A74F-B9C1-B6485EA6E8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90482" y="4929723"/>
            <a:ext cx="288130" cy="2518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6" name="Group 113">
            <a:extLst>
              <a:ext uri="{FF2B5EF4-FFF2-40B4-BE49-F238E27FC236}">
                <a16:creationId xmlns:a16="http://schemas.microsoft.com/office/drawing/2014/main" id="{B4358EFF-63CD-CF46-A8A4-B35AB8F65828}"/>
              </a:ext>
            </a:extLst>
          </p:cNvPr>
          <p:cNvGrpSpPr>
            <a:grpSpLocks/>
          </p:cNvGrpSpPr>
          <p:nvPr/>
        </p:nvGrpSpPr>
        <p:grpSpPr bwMode="auto">
          <a:xfrm>
            <a:off x="3932238" y="4541838"/>
            <a:ext cx="792162" cy="639762"/>
            <a:chOff x="1905000" y="2895599"/>
            <a:chExt cx="792162" cy="639765"/>
          </a:xfrm>
        </p:grpSpPr>
        <p:sp>
          <p:nvSpPr>
            <p:cNvPr id="37" name="Merge 60">
              <a:extLst>
                <a:ext uri="{FF2B5EF4-FFF2-40B4-BE49-F238E27FC236}">
                  <a16:creationId xmlns:a16="http://schemas.microsoft.com/office/drawing/2014/main" id="{23FEFD9D-8206-F947-BA1B-1F4C9859DD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466522FF-FAA5-2C4A-BA39-387E9670C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srgbClr val="000000"/>
                  </a:solidFill>
                  <a:cs typeface="Arial" charset="0"/>
                </a:rPr>
                <a:t>wait</a:t>
              </a:r>
              <a:endParaRPr lang="en-US" sz="1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2" name="Text Box 57">
            <a:extLst>
              <a:ext uri="{FF2B5EF4-FFF2-40B4-BE49-F238E27FC236}">
                <a16:creationId xmlns:a16="http://schemas.microsoft.com/office/drawing/2014/main" id="{F6C316C4-8D10-904B-B256-E5CFA4DA2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916" y="4549170"/>
            <a:ext cx="2057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interrupt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9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52D3DA-811D-7041-9FE7-05D69F1D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54807-5D9C-E84F-8446-DB2A313D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7175"/>
            <a:ext cx="8226425" cy="4111625"/>
          </a:xfrm>
        </p:spPr>
        <p:txBody>
          <a:bodyPr/>
          <a:lstStyle/>
          <a:p>
            <a:r>
              <a:rPr lang="en-US" dirty="0"/>
              <a:t>Software is code (</a:t>
            </a:r>
            <a:r>
              <a:rPr lang="en-US" b="1" dirty="0"/>
              <a:t>instructions</a:t>
            </a:r>
            <a:r>
              <a:rPr lang="en-US" dirty="0"/>
              <a:t>) and typed data.</a:t>
            </a:r>
          </a:p>
          <a:p>
            <a:r>
              <a:rPr lang="en-US" dirty="0"/>
              <a:t>Hardware runs code on CPU and stores data in RAM. </a:t>
            </a:r>
          </a:p>
          <a:p>
            <a:r>
              <a:rPr lang="en-US" dirty="0"/>
              <a:t>Code executes as a sequential </a:t>
            </a:r>
            <a:r>
              <a:rPr lang="en-US" b="1" dirty="0"/>
              <a:t>stream</a:t>
            </a:r>
            <a:r>
              <a:rPr lang="en-US" dirty="0"/>
              <a:t> with its </a:t>
            </a:r>
            <a:r>
              <a:rPr lang="en-US" b="1" dirty="0"/>
              <a:t>context</a:t>
            </a:r>
            <a:r>
              <a:rPr lang="en-US" dirty="0"/>
              <a:t> in registers, and in the memory it uses (e.g., its </a:t>
            </a:r>
            <a:r>
              <a:rPr lang="en-US" b="1" dirty="0"/>
              <a:t>stack</a:t>
            </a:r>
            <a:r>
              <a:rPr lang="en-US" dirty="0"/>
              <a:t>).</a:t>
            </a:r>
          </a:p>
          <a:p>
            <a:r>
              <a:rPr lang="en-US" dirty="0"/>
              <a:t>CPU hardware can run one stream per register set (hardware thread).  Suppose each CPU </a:t>
            </a:r>
            <a:r>
              <a:rPr lang="en-US" b="1" dirty="0"/>
              <a:t>core</a:t>
            </a:r>
            <a:r>
              <a:rPr lang="en-US" dirty="0"/>
              <a:t> has one.</a:t>
            </a:r>
          </a:p>
          <a:p>
            <a:r>
              <a:rPr lang="en-US" b="1" dirty="0"/>
              <a:t>Concurrency</a:t>
            </a:r>
            <a:r>
              <a:rPr lang="en-US" dirty="0"/>
              <a:t>: streams execute “at the same time”.</a:t>
            </a:r>
          </a:p>
          <a:p>
            <a:r>
              <a:rPr lang="en-US" b="1" dirty="0"/>
              <a:t>Protection</a:t>
            </a:r>
            <a:r>
              <a:rPr lang="en-US" dirty="0"/>
              <a:t>: each core executes in some privilege </a:t>
            </a:r>
            <a:r>
              <a:rPr lang="en-US" b="1" dirty="0"/>
              <a:t>mode</a:t>
            </a:r>
            <a:r>
              <a:rPr lang="en-US" dirty="0"/>
              <a:t> at any given time.  OS runs in trusted </a:t>
            </a:r>
            <a:r>
              <a:rPr lang="en-US" b="1" dirty="0"/>
              <a:t>kernel</a:t>
            </a:r>
            <a:r>
              <a:rPr lang="en-US" dirty="0"/>
              <a:t> mode.</a:t>
            </a:r>
          </a:p>
          <a:p>
            <a:r>
              <a:rPr lang="en-US" dirty="0"/>
              <a:t>CPU </a:t>
            </a:r>
            <a:r>
              <a:rPr lang="en-US" b="1" dirty="0"/>
              <a:t>exception</a:t>
            </a:r>
            <a:r>
              <a:rPr lang="en-US" dirty="0"/>
              <a:t> (trap, fault, interrupt) switches the core to kernel mode to run a </a:t>
            </a:r>
            <a:r>
              <a:rPr lang="en-US" b="1" dirty="0"/>
              <a:t>handler</a:t>
            </a:r>
            <a:r>
              <a:rPr lang="en-US" dirty="0"/>
              <a:t> in the OS.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2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341767"/>
            <a:ext cx="6477000" cy="3746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6462859"/>
            <a:ext cx="6934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3367"/>
                </a:solidFill>
              </a:rPr>
              <a:t>https://</a:t>
            </a:r>
            <a:r>
              <a:rPr lang="en-US" sz="1600" dirty="0" err="1">
                <a:solidFill>
                  <a:srgbClr val="003367"/>
                </a:solidFill>
              </a:rPr>
              <a:t>commons.wikimedia.org</a:t>
            </a:r>
            <a:r>
              <a:rPr lang="en-US" sz="1600" dirty="0">
                <a:solidFill>
                  <a:srgbClr val="003367"/>
                </a:solidFill>
              </a:rPr>
              <a:t>/wiki/</a:t>
            </a:r>
            <a:r>
              <a:rPr lang="en-US" sz="1600" dirty="0" err="1">
                <a:solidFill>
                  <a:srgbClr val="003367"/>
                </a:solidFill>
              </a:rPr>
              <a:t>File:Von_Neumann_Architecture.svg</a:t>
            </a:r>
            <a:endParaRPr lang="en-US" sz="1600" dirty="0">
              <a:solidFill>
                <a:srgbClr val="003367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2200" y="5219170"/>
            <a:ext cx="281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67"/>
                </a:solidFill>
              </a:rPr>
              <a:t>Memory stores both code and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5118065"/>
            <a:ext cx="205740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80"/>
              </a:lnSpc>
            </a:pPr>
            <a:r>
              <a:rPr lang="en-US" dirty="0">
                <a:solidFill>
                  <a:srgbClr val="003367"/>
                </a:solidFill>
              </a:rPr>
              <a:t>read/load</a:t>
            </a:r>
          </a:p>
          <a:p>
            <a:pPr>
              <a:lnSpc>
                <a:spcPts val="2480"/>
              </a:lnSpc>
            </a:pPr>
            <a:r>
              <a:rPr lang="en-US" dirty="0">
                <a:solidFill>
                  <a:srgbClr val="003367"/>
                </a:solidFill>
              </a:rPr>
              <a:t>write/store</a:t>
            </a:r>
          </a:p>
          <a:p>
            <a:pPr>
              <a:lnSpc>
                <a:spcPts val="2480"/>
              </a:lnSpc>
            </a:pPr>
            <a:r>
              <a:rPr lang="en-US" dirty="0" err="1">
                <a:solidFill>
                  <a:srgbClr val="003367"/>
                </a:solidFill>
              </a:rPr>
              <a:t>i</a:t>
            </a:r>
            <a:r>
              <a:rPr lang="en-US" dirty="0">
                <a:solidFill>
                  <a:srgbClr val="003367"/>
                </a:solidFill>
              </a:rPr>
              <a:t>-fetch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209800" y="4956071"/>
            <a:ext cx="2209800" cy="4844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5" idx="1"/>
          </p:cNvCxnSpPr>
          <p:nvPr/>
        </p:nvCxnSpPr>
        <p:spPr bwMode="auto">
          <a:xfrm flipH="1">
            <a:off x="5410200" y="5634669"/>
            <a:ext cx="762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591300" y="2080564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67"/>
                </a:solidFill>
              </a:rPr>
              <a:t>registers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 bwMode="auto">
          <a:xfrm flipH="1">
            <a:off x="5334000" y="2311397"/>
            <a:ext cx="1257300" cy="107177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57200" y="181746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67"/>
                </a:solidFill>
              </a:rPr>
              <a:t>There may be many processors/ </a:t>
            </a:r>
            <a:r>
              <a:rPr lang="en-US" b="1" dirty="0">
                <a:solidFill>
                  <a:srgbClr val="003367"/>
                </a:solidFill>
              </a:rPr>
              <a:t>cores</a:t>
            </a:r>
            <a:r>
              <a:rPr lang="en-US" dirty="0">
                <a:solidFill>
                  <a:srgbClr val="003367"/>
                </a:solidFill>
              </a:rPr>
              <a:t> in a CPU.</a:t>
            </a:r>
          </a:p>
        </p:txBody>
      </p:sp>
      <p:sp>
        <p:nvSpPr>
          <p:cNvPr id="19" name="Freeform 18"/>
          <p:cNvSpPr/>
          <p:nvPr/>
        </p:nvSpPr>
        <p:spPr>
          <a:xfrm>
            <a:off x="3340100" y="2849767"/>
            <a:ext cx="2460452" cy="1651000"/>
          </a:xfrm>
          <a:custGeom>
            <a:avLst/>
            <a:gdLst>
              <a:gd name="connsiteX0" fmla="*/ 2235200 w 2460452"/>
              <a:gd name="connsiteY0" fmla="*/ 228600 h 1651000"/>
              <a:gd name="connsiteX1" fmla="*/ 1955800 w 2460452"/>
              <a:gd name="connsiteY1" fmla="*/ 190500 h 1651000"/>
              <a:gd name="connsiteX2" fmla="*/ 1397000 w 2460452"/>
              <a:gd name="connsiteY2" fmla="*/ 152400 h 1651000"/>
              <a:gd name="connsiteX3" fmla="*/ 1054100 w 2460452"/>
              <a:gd name="connsiteY3" fmla="*/ 139700 h 1651000"/>
              <a:gd name="connsiteX4" fmla="*/ 165100 w 2460452"/>
              <a:gd name="connsiteY4" fmla="*/ 152400 h 1651000"/>
              <a:gd name="connsiteX5" fmla="*/ 88900 w 2460452"/>
              <a:gd name="connsiteY5" fmla="*/ 177800 h 1651000"/>
              <a:gd name="connsiteX6" fmla="*/ 50800 w 2460452"/>
              <a:gd name="connsiteY6" fmla="*/ 215900 h 1651000"/>
              <a:gd name="connsiteX7" fmla="*/ 38100 w 2460452"/>
              <a:gd name="connsiteY7" fmla="*/ 254000 h 1651000"/>
              <a:gd name="connsiteX8" fmla="*/ 0 w 2460452"/>
              <a:gd name="connsiteY8" fmla="*/ 342900 h 1651000"/>
              <a:gd name="connsiteX9" fmla="*/ 25400 w 2460452"/>
              <a:gd name="connsiteY9" fmla="*/ 965200 h 1651000"/>
              <a:gd name="connsiteX10" fmla="*/ 63500 w 2460452"/>
              <a:gd name="connsiteY10" fmla="*/ 1092200 h 1651000"/>
              <a:gd name="connsiteX11" fmla="*/ 76200 w 2460452"/>
              <a:gd name="connsiteY11" fmla="*/ 1130300 h 1651000"/>
              <a:gd name="connsiteX12" fmla="*/ 139700 w 2460452"/>
              <a:gd name="connsiteY12" fmla="*/ 1219200 h 1651000"/>
              <a:gd name="connsiteX13" fmla="*/ 177800 w 2460452"/>
              <a:gd name="connsiteY13" fmla="*/ 1270000 h 1651000"/>
              <a:gd name="connsiteX14" fmla="*/ 279400 w 2460452"/>
              <a:gd name="connsiteY14" fmla="*/ 1397000 h 1651000"/>
              <a:gd name="connsiteX15" fmla="*/ 317500 w 2460452"/>
              <a:gd name="connsiteY15" fmla="*/ 1435100 h 1651000"/>
              <a:gd name="connsiteX16" fmla="*/ 355600 w 2460452"/>
              <a:gd name="connsiteY16" fmla="*/ 1473200 h 1651000"/>
              <a:gd name="connsiteX17" fmla="*/ 393700 w 2460452"/>
              <a:gd name="connsiteY17" fmla="*/ 1498600 h 1651000"/>
              <a:gd name="connsiteX18" fmla="*/ 431800 w 2460452"/>
              <a:gd name="connsiteY18" fmla="*/ 1536700 h 1651000"/>
              <a:gd name="connsiteX19" fmla="*/ 508000 w 2460452"/>
              <a:gd name="connsiteY19" fmla="*/ 1549400 h 1651000"/>
              <a:gd name="connsiteX20" fmla="*/ 927100 w 2460452"/>
              <a:gd name="connsiteY20" fmla="*/ 1574800 h 1651000"/>
              <a:gd name="connsiteX21" fmla="*/ 1206500 w 2460452"/>
              <a:gd name="connsiteY21" fmla="*/ 1600200 h 1651000"/>
              <a:gd name="connsiteX22" fmla="*/ 1308100 w 2460452"/>
              <a:gd name="connsiteY22" fmla="*/ 1612900 h 1651000"/>
              <a:gd name="connsiteX23" fmla="*/ 1485900 w 2460452"/>
              <a:gd name="connsiteY23" fmla="*/ 1638300 h 1651000"/>
              <a:gd name="connsiteX24" fmla="*/ 1651000 w 2460452"/>
              <a:gd name="connsiteY24" fmla="*/ 1651000 h 1651000"/>
              <a:gd name="connsiteX25" fmla="*/ 2159000 w 2460452"/>
              <a:gd name="connsiteY25" fmla="*/ 1638300 h 1651000"/>
              <a:gd name="connsiteX26" fmla="*/ 2336800 w 2460452"/>
              <a:gd name="connsiteY26" fmla="*/ 1612900 h 1651000"/>
              <a:gd name="connsiteX27" fmla="*/ 2425700 w 2460452"/>
              <a:gd name="connsiteY27" fmla="*/ 1536700 h 1651000"/>
              <a:gd name="connsiteX28" fmla="*/ 2438400 w 2460452"/>
              <a:gd name="connsiteY28" fmla="*/ 1498600 h 1651000"/>
              <a:gd name="connsiteX29" fmla="*/ 2438400 w 2460452"/>
              <a:gd name="connsiteY29" fmla="*/ 673100 h 1651000"/>
              <a:gd name="connsiteX30" fmla="*/ 2400300 w 2460452"/>
              <a:gd name="connsiteY30" fmla="*/ 520700 h 1651000"/>
              <a:gd name="connsiteX31" fmla="*/ 2374900 w 2460452"/>
              <a:gd name="connsiteY31" fmla="*/ 444500 h 1651000"/>
              <a:gd name="connsiteX32" fmla="*/ 2362200 w 2460452"/>
              <a:gd name="connsiteY32" fmla="*/ 406400 h 1651000"/>
              <a:gd name="connsiteX33" fmla="*/ 2324100 w 2460452"/>
              <a:gd name="connsiteY33" fmla="*/ 368300 h 1651000"/>
              <a:gd name="connsiteX34" fmla="*/ 2273300 w 2460452"/>
              <a:gd name="connsiteY34" fmla="*/ 266700 h 1651000"/>
              <a:gd name="connsiteX35" fmla="*/ 2247900 w 2460452"/>
              <a:gd name="connsiteY35" fmla="*/ 215900 h 1651000"/>
              <a:gd name="connsiteX36" fmla="*/ 2222500 w 2460452"/>
              <a:gd name="connsiteY36" fmla="*/ 177800 h 1651000"/>
              <a:gd name="connsiteX37" fmla="*/ 2209800 w 2460452"/>
              <a:gd name="connsiteY37" fmla="*/ 139700 h 1651000"/>
              <a:gd name="connsiteX38" fmla="*/ 2184400 w 2460452"/>
              <a:gd name="connsiteY38" fmla="*/ 101600 h 1651000"/>
              <a:gd name="connsiteX39" fmla="*/ 2159000 w 2460452"/>
              <a:gd name="connsiteY39" fmla="*/ 38100 h 1651000"/>
              <a:gd name="connsiteX40" fmla="*/ 2133600 w 2460452"/>
              <a:gd name="connsiteY40" fmla="*/ 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60452" h="1651000">
                <a:moveTo>
                  <a:pt x="2235200" y="228600"/>
                </a:moveTo>
                <a:cubicBezTo>
                  <a:pt x="2142067" y="215900"/>
                  <a:pt x="2049409" y="199010"/>
                  <a:pt x="1955800" y="190500"/>
                </a:cubicBezTo>
                <a:cubicBezTo>
                  <a:pt x="1717062" y="168797"/>
                  <a:pt x="1742017" y="169651"/>
                  <a:pt x="1397000" y="152400"/>
                </a:cubicBezTo>
                <a:cubicBezTo>
                  <a:pt x="1282764" y="146688"/>
                  <a:pt x="1168400" y="143933"/>
                  <a:pt x="1054100" y="139700"/>
                </a:cubicBezTo>
                <a:cubicBezTo>
                  <a:pt x="757767" y="143933"/>
                  <a:pt x="461233" y="140711"/>
                  <a:pt x="165100" y="152400"/>
                </a:cubicBezTo>
                <a:cubicBezTo>
                  <a:pt x="138347" y="153456"/>
                  <a:pt x="88900" y="177800"/>
                  <a:pt x="88900" y="177800"/>
                </a:cubicBezTo>
                <a:cubicBezTo>
                  <a:pt x="76200" y="190500"/>
                  <a:pt x="60763" y="200956"/>
                  <a:pt x="50800" y="215900"/>
                </a:cubicBezTo>
                <a:cubicBezTo>
                  <a:pt x="43374" y="227039"/>
                  <a:pt x="43373" y="241695"/>
                  <a:pt x="38100" y="254000"/>
                </a:cubicBezTo>
                <a:cubicBezTo>
                  <a:pt x="-8980" y="363854"/>
                  <a:pt x="29784" y="253549"/>
                  <a:pt x="0" y="342900"/>
                </a:cubicBezTo>
                <a:cubicBezTo>
                  <a:pt x="8467" y="550333"/>
                  <a:pt x="13667" y="757926"/>
                  <a:pt x="25400" y="965200"/>
                </a:cubicBezTo>
                <a:cubicBezTo>
                  <a:pt x="26709" y="988320"/>
                  <a:pt x="60015" y="1081744"/>
                  <a:pt x="63500" y="1092200"/>
                </a:cubicBezTo>
                <a:cubicBezTo>
                  <a:pt x="67733" y="1104900"/>
                  <a:pt x="68168" y="1119590"/>
                  <a:pt x="76200" y="1130300"/>
                </a:cubicBezTo>
                <a:cubicBezTo>
                  <a:pt x="200716" y="1296322"/>
                  <a:pt x="46847" y="1089206"/>
                  <a:pt x="139700" y="1219200"/>
                </a:cubicBezTo>
                <a:cubicBezTo>
                  <a:pt x="152003" y="1236424"/>
                  <a:pt x="165100" y="1253067"/>
                  <a:pt x="177800" y="1270000"/>
                </a:cubicBezTo>
                <a:cubicBezTo>
                  <a:pt x="203752" y="1347857"/>
                  <a:pt x="181034" y="1298634"/>
                  <a:pt x="279400" y="1397000"/>
                </a:cubicBezTo>
                <a:lnTo>
                  <a:pt x="317500" y="1435100"/>
                </a:lnTo>
                <a:cubicBezTo>
                  <a:pt x="330200" y="1447800"/>
                  <a:pt x="340656" y="1463237"/>
                  <a:pt x="355600" y="1473200"/>
                </a:cubicBezTo>
                <a:cubicBezTo>
                  <a:pt x="368300" y="1481667"/>
                  <a:pt x="381974" y="1488829"/>
                  <a:pt x="393700" y="1498600"/>
                </a:cubicBezTo>
                <a:cubicBezTo>
                  <a:pt x="407498" y="1510098"/>
                  <a:pt x="415387" y="1529406"/>
                  <a:pt x="431800" y="1536700"/>
                </a:cubicBezTo>
                <a:cubicBezTo>
                  <a:pt x="455331" y="1547158"/>
                  <a:pt x="482325" y="1547425"/>
                  <a:pt x="508000" y="1549400"/>
                </a:cubicBezTo>
                <a:cubicBezTo>
                  <a:pt x="647544" y="1560134"/>
                  <a:pt x="787718" y="1562129"/>
                  <a:pt x="927100" y="1574800"/>
                </a:cubicBezTo>
                <a:lnTo>
                  <a:pt x="1206500" y="1600200"/>
                </a:lnTo>
                <a:cubicBezTo>
                  <a:pt x="1240461" y="1603596"/>
                  <a:pt x="1274283" y="1608289"/>
                  <a:pt x="1308100" y="1612900"/>
                </a:cubicBezTo>
                <a:cubicBezTo>
                  <a:pt x="1367419" y="1620989"/>
                  <a:pt x="1426208" y="1633708"/>
                  <a:pt x="1485900" y="1638300"/>
                </a:cubicBezTo>
                <a:lnTo>
                  <a:pt x="1651000" y="1651000"/>
                </a:lnTo>
                <a:lnTo>
                  <a:pt x="2159000" y="1638300"/>
                </a:lnTo>
                <a:cubicBezTo>
                  <a:pt x="2285135" y="1633354"/>
                  <a:pt x="2262041" y="1637820"/>
                  <a:pt x="2336800" y="1612900"/>
                </a:cubicBezTo>
                <a:cubicBezTo>
                  <a:pt x="2360275" y="1595294"/>
                  <a:pt x="2408011" y="1563234"/>
                  <a:pt x="2425700" y="1536700"/>
                </a:cubicBezTo>
                <a:cubicBezTo>
                  <a:pt x="2433126" y="1525561"/>
                  <a:pt x="2434167" y="1511300"/>
                  <a:pt x="2438400" y="1498600"/>
                </a:cubicBezTo>
                <a:cubicBezTo>
                  <a:pt x="2465699" y="1171014"/>
                  <a:pt x="2469834" y="1183900"/>
                  <a:pt x="2438400" y="673100"/>
                </a:cubicBezTo>
                <a:cubicBezTo>
                  <a:pt x="2435184" y="620835"/>
                  <a:pt x="2416859" y="570376"/>
                  <a:pt x="2400300" y="520700"/>
                </a:cubicBezTo>
                <a:lnTo>
                  <a:pt x="2374900" y="444500"/>
                </a:lnTo>
                <a:cubicBezTo>
                  <a:pt x="2370667" y="431800"/>
                  <a:pt x="2371666" y="415866"/>
                  <a:pt x="2362200" y="406400"/>
                </a:cubicBezTo>
                <a:lnTo>
                  <a:pt x="2324100" y="368300"/>
                </a:lnTo>
                <a:cubicBezTo>
                  <a:pt x="2300883" y="298650"/>
                  <a:pt x="2323286" y="356675"/>
                  <a:pt x="2273300" y="266700"/>
                </a:cubicBezTo>
                <a:cubicBezTo>
                  <a:pt x="2264106" y="250150"/>
                  <a:pt x="2257293" y="232338"/>
                  <a:pt x="2247900" y="215900"/>
                </a:cubicBezTo>
                <a:cubicBezTo>
                  <a:pt x="2240327" y="202648"/>
                  <a:pt x="2229326" y="191452"/>
                  <a:pt x="2222500" y="177800"/>
                </a:cubicBezTo>
                <a:cubicBezTo>
                  <a:pt x="2216513" y="165826"/>
                  <a:pt x="2215787" y="151674"/>
                  <a:pt x="2209800" y="139700"/>
                </a:cubicBezTo>
                <a:cubicBezTo>
                  <a:pt x="2202974" y="126048"/>
                  <a:pt x="2191226" y="115252"/>
                  <a:pt x="2184400" y="101600"/>
                </a:cubicBezTo>
                <a:cubicBezTo>
                  <a:pt x="2174205" y="81210"/>
                  <a:pt x="2169195" y="58490"/>
                  <a:pt x="2159000" y="38100"/>
                </a:cubicBezTo>
                <a:cubicBezTo>
                  <a:pt x="2152174" y="24448"/>
                  <a:pt x="2133600" y="0"/>
                  <a:pt x="2133600" y="0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3619500" y="186115"/>
            <a:ext cx="736600" cy="601285"/>
          </a:xfrm>
          <a:custGeom>
            <a:avLst/>
            <a:gdLst>
              <a:gd name="connsiteX0" fmla="*/ 736600 w 736600"/>
              <a:gd name="connsiteY0" fmla="*/ 67885 h 601285"/>
              <a:gd name="connsiteX1" fmla="*/ 736600 w 736600"/>
              <a:gd name="connsiteY1" fmla="*/ 67885 h 601285"/>
              <a:gd name="connsiteX2" fmla="*/ 228600 w 736600"/>
              <a:gd name="connsiteY2" fmla="*/ 17085 h 601285"/>
              <a:gd name="connsiteX3" fmla="*/ 177800 w 736600"/>
              <a:gd name="connsiteY3" fmla="*/ 29785 h 601285"/>
              <a:gd name="connsiteX4" fmla="*/ 0 w 736600"/>
              <a:gd name="connsiteY4" fmla="*/ 232985 h 601285"/>
              <a:gd name="connsiteX5" fmla="*/ 114300 w 736600"/>
              <a:gd name="connsiteY5" fmla="*/ 601285 h 601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600" h="601285">
                <a:moveTo>
                  <a:pt x="736600" y="67885"/>
                </a:moveTo>
                <a:lnTo>
                  <a:pt x="736600" y="67885"/>
                </a:lnTo>
                <a:cubicBezTo>
                  <a:pt x="445617" y="-29109"/>
                  <a:pt x="612981" y="1710"/>
                  <a:pt x="228600" y="17085"/>
                </a:cubicBezTo>
                <a:lnTo>
                  <a:pt x="177800" y="29785"/>
                </a:lnTo>
                <a:lnTo>
                  <a:pt x="0" y="232985"/>
                </a:lnTo>
                <a:lnTo>
                  <a:pt x="114300" y="601285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483591" y="3078367"/>
            <a:ext cx="2231409" cy="142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667000" y="3154567"/>
            <a:ext cx="816591" cy="533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400800" y="292546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</a:rPr>
              <a:t>instruction fetch/execute</a:t>
            </a:r>
            <a:endParaRPr lang="en-US" dirty="0">
              <a:solidFill>
                <a:srgbClr val="003367"/>
              </a:solidFill>
            </a:endParaRPr>
          </a:p>
        </p:txBody>
      </p:sp>
      <p:cxnSp>
        <p:nvCxnSpPr>
          <p:cNvPr id="28" name="Straight Arrow Connector 27"/>
          <p:cNvCxnSpPr>
            <a:stCxn id="27" idx="1"/>
          </p:cNvCxnSpPr>
          <p:nvPr/>
        </p:nvCxnSpPr>
        <p:spPr bwMode="auto">
          <a:xfrm flipH="1">
            <a:off x="5334000" y="3248627"/>
            <a:ext cx="1066800" cy="2869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C9AB5B-7C6F-DC4A-988D-A25BF874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Neumann Architecture</a:t>
            </a:r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6E167F90-653B-6B47-902E-C3528F936C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80974" y="1385831"/>
            <a:ext cx="914400" cy="914400"/>
            <a:chOff x="4480" y="2017"/>
            <a:chExt cx="576" cy="576"/>
          </a:xfrm>
        </p:grpSpPr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47DC13DD-B1DD-014E-877F-9805DC89E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" name="AutoShape 11">
              <a:extLst>
                <a:ext uri="{FF2B5EF4-FFF2-40B4-BE49-F238E27FC236}">
                  <a16:creationId xmlns:a16="http://schemas.microsoft.com/office/drawing/2014/main" id="{76C2D839-80A8-8B4C-A556-939D8231B5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AutoShape 12">
              <a:extLst>
                <a:ext uri="{FF2B5EF4-FFF2-40B4-BE49-F238E27FC236}">
                  <a16:creationId xmlns:a16="http://schemas.microsoft.com/office/drawing/2014/main" id="{5D8931B5-2498-0246-B053-E90AC83283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2FA38AD-9C56-8C48-ABB4-BCED0D479B35}"/>
              </a:ext>
            </a:extLst>
          </p:cNvPr>
          <p:cNvSpPr txBox="1"/>
          <p:nvPr/>
        </p:nvSpPr>
        <p:spPr>
          <a:xfrm>
            <a:off x="7922068" y="3856500"/>
            <a:ext cx="1221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</a:rPr>
              <a:t>I/O by DMA</a:t>
            </a:r>
            <a:endParaRPr lang="en-US" dirty="0">
              <a:solidFill>
                <a:srgbClr val="0033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71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98847"/>
            <a:ext cx="8255000" cy="61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0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Memory/storage is an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Storage: an array of </a:t>
            </a:r>
            <a:r>
              <a:rPr lang="en-US" dirty="0"/>
              <a:t>locations</a:t>
            </a:r>
            <a:r>
              <a:rPr lang="en-US" b="0" dirty="0"/>
              <a:t>.</a:t>
            </a:r>
          </a:p>
          <a:p>
            <a:r>
              <a:rPr lang="en-US" b="0" dirty="0"/>
              <a:t>Locations are numbered: each has an </a:t>
            </a:r>
            <a:r>
              <a:rPr lang="en-US" dirty="0"/>
              <a:t>address.</a:t>
            </a:r>
            <a:endParaRPr lang="en-US" b="0" dirty="0"/>
          </a:p>
          <a:p>
            <a:r>
              <a:rPr lang="en-US" b="0" dirty="0"/>
              <a:t>Each location stores a data </a:t>
            </a:r>
            <a:r>
              <a:rPr lang="en-US" dirty="0"/>
              <a:t>value</a:t>
            </a:r>
            <a:r>
              <a:rPr lang="en-US" b="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0F4EA-3F47-1542-AEE2-10B0FB84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62" y="3612724"/>
            <a:ext cx="6667500" cy="2514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CBC903-89AC-B84F-92B9-3D1BE79FBEDE}"/>
              </a:ext>
            </a:extLst>
          </p:cNvPr>
          <p:cNvSpPr/>
          <p:nvPr/>
        </p:nvSpPr>
        <p:spPr>
          <a:xfrm>
            <a:off x="76200" y="6428601"/>
            <a:ext cx="515538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NimbusRomNo9L"/>
              </a:rPr>
              <a:t>Graphic from </a:t>
            </a:r>
            <a:r>
              <a:rPr lang="en-US" sz="1200" b="1" dirty="0">
                <a:solidFill>
                  <a:srgbClr val="000000"/>
                </a:solidFill>
                <a:latin typeface="NimbusRomNo9L"/>
              </a:rPr>
              <a:t>Intel SGX Explained </a:t>
            </a:r>
            <a:r>
              <a:rPr lang="en-US" sz="1200" dirty="0">
                <a:solidFill>
                  <a:srgbClr val="000000"/>
                </a:solidFill>
                <a:latin typeface="NimbusRomNo9L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NimbusRomNo9L"/>
              </a:rPr>
              <a:t>Costan</a:t>
            </a:r>
            <a:r>
              <a:rPr lang="en-US" sz="1200" dirty="0">
                <a:solidFill>
                  <a:srgbClr val="000000"/>
                </a:solidFill>
                <a:latin typeface="NimbusRomNo9L"/>
              </a:rPr>
              <a:t> and Devadas, IACR Cryptology, 2016)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3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9940" b="26271"/>
          <a:stretch/>
        </p:blipFill>
        <p:spPr>
          <a:xfrm>
            <a:off x="43839" y="5041490"/>
            <a:ext cx="9144000" cy="1450378"/>
          </a:xfrm>
          <a:prstGeom prst="rect">
            <a:avLst/>
          </a:prstGeom>
        </p:spPr>
      </p:pic>
      <p:sp>
        <p:nvSpPr>
          <p:cNvPr id="5" name="Rectangle 323"/>
          <p:cNvSpPr>
            <a:spLocks noChangeArrowheads="1"/>
          </p:cNvSpPr>
          <p:nvPr/>
        </p:nvSpPr>
        <p:spPr bwMode="auto">
          <a:xfrm>
            <a:off x="4267699" y="3364448"/>
            <a:ext cx="3961901" cy="273739"/>
          </a:xfrm>
          <a:prstGeom prst="rect">
            <a:avLst/>
          </a:prstGeom>
          <a:noFill/>
          <a:ln w="9525">
            <a:solidFill>
              <a:srgbClr val="00264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762937" y="3358626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4762937" y="4267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4762937" y="3964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4762937" y="3358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258174" y="3358626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258174" y="4267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5258174" y="3964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 flipV="1">
            <a:off x="5258174" y="3358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5753412" y="3364448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5753412" y="4267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753412" y="3964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5753412" y="3364452"/>
            <a:ext cx="0" cy="9027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6248650" y="3364448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6248650" y="4267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6248650" y="3964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6248650" y="3364452"/>
            <a:ext cx="0" cy="9027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248650" y="3358626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248650" y="4267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248650" y="3964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 flipV="1">
            <a:off x="6248650" y="3358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6743887" y="3358626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743887" y="4267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743887" y="3964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6743887" y="3358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7239125" y="3364448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7239125" y="4267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7239125" y="3964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7239125" y="3364452"/>
            <a:ext cx="0" cy="9027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7734362" y="3364448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7734362" y="4267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734362" y="3964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 flipV="1">
            <a:off x="7734362" y="3364452"/>
            <a:ext cx="0" cy="90274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8229600" y="3358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4267699" y="4267200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4267699" y="3964342"/>
            <a:ext cx="495238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4267699" y="3358626"/>
            <a:ext cx="0" cy="9085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264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/>
          <p:cNvSpPr/>
          <p:nvPr/>
        </p:nvSpPr>
        <p:spPr>
          <a:xfrm>
            <a:off x="571937" y="3124200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struct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stuff {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long j;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char c[2];</a:t>
            </a:r>
          </a:p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};</a:t>
            </a: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4152672" y="3048000"/>
            <a:ext cx="598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0x0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4305072" y="3429000"/>
            <a:ext cx="1905000" cy="152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305072" y="3733800"/>
            <a:ext cx="3886200" cy="152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305072" y="4038600"/>
            <a:ext cx="914400" cy="1524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279901" y="4343400"/>
            <a:ext cx="609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4228872" y="4281433"/>
            <a:ext cx="73682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0x18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2323872" y="3581400"/>
            <a:ext cx="1290917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24 bytes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(=0x18)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D838C-3B08-3249-BDAE-3C63C9B7CFC9}"/>
              </a:ext>
            </a:extLst>
          </p:cNvPr>
          <p:cNvSpPr txBox="1"/>
          <p:nvPr/>
        </p:nvSpPr>
        <p:spPr>
          <a:xfrm>
            <a:off x="413544" y="16002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Basic data items often span multiple contiguous locations/cells.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On a </a:t>
            </a:r>
            <a:r>
              <a:rPr lang="en-US" sz="2000" b="1" dirty="0">
                <a:solidFill>
                  <a:srgbClr val="000000"/>
                </a:solidFill>
              </a:rPr>
              <a:t>typical</a:t>
            </a:r>
            <a:r>
              <a:rPr lang="en-US" sz="2000" dirty="0">
                <a:solidFill>
                  <a:srgbClr val="000000"/>
                </a:solidFill>
              </a:rPr>
              <a:t> 64-bit system: a char is one byte (8 bits), an address (pointer) is 64 bits, an integer is 32 bits, and “long” integer is 64 bits.</a:t>
            </a:r>
          </a:p>
          <a:p>
            <a:r>
              <a:rPr lang="en-US" sz="2000" b="1" dirty="0">
                <a:solidFill>
                  <a:srgbClr val="000000"/>
                </a:solidFill>
              </a:rPr>
              <a:t>Details vary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785516-D6F5-B14E-859E-8CBC8EB4E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4267699" y="3358626"/>
            <a:ext cx="396190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036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105" name="Curved Connector 2"/>
          <p:cNvCxnSpPr>
            <a:cxnSpLocks noChangeShapeType="1"/>
            <a:stCxn id="47340" idx="1"/>
            <a:endCxn id="47341" idx="3"/>
          </p:cNvCxnSpPr>
          <p:nvPr/>
        </p:nvCxnSpPr>
        <p:spPr bwMode="auto">
          <a:xfrm rot="10800000">
            <a:off x="2133600" y="1489075"/>
            <a:ext cx="762000" cy="224313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06" name="Curved Connector 249"/>
          <p:cNvCxnSpPr>
            <a:cxnSpLocks noChangeShapeType="1"/>
            <a:stCxn id="47340" idx="3"/>
            <a:endCxn id="47109" idx="1"/>
          </p:cNvCxnSpPr>
          <p:nvPr/>
        </p:nvCxnSpPr>
        <p:spPr bwMode="auto">
          <a:xfrm flipV="1">
            <a:off x="3219450" y="2382838"/>
            <a:ext cx="527050" cy="13493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07" name="Curved Connector 322"/>
          <p:cNvCxnSpPr>
            <a:cxnSpLocks noChangeShapeType="1"/>
            <a:stCxn id="47340" idx="2"/>
            <a:endCxn id="47108" idx="1"/>
          </p:cNvCxnSpPr>
          <p:nvPr/>
        </p:nvCxnSpPr>
        <p:spPr bwMode="auto">
          <a:xfrm rot="16200000" flipH="1">
            <a:off x="3491707" y="3482181"/>
            <a:ext cx="874712" cy="17430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7108" name="Rectangle 323"/>
          <p:cNvSpPr>
            <a:spLocks noChangeArrowheads="1"/>
          </p:cNvSpPr>
          <p:nvPr/>
        </p:nvSpPr>
        <p:spPr bwMode="auto">
          <a:xfrm>
            <a:off x="4800600" y="4752975"/>
            <a:ext cx="3657600" cy="74613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109" name="Rectangle 250"/>
          <p:cNvSpPr>
            <a:spLocks noChangeArrowheads="1"/>
          </p:cNvSpPr>
          <p:nvPr/>
        </p:nvSpPr>
        <p:spPr bwMode="auto">
          <a:xfrm>
            <a:off x="3746500" y="2341563"/>
            <a:ext cx="1816100" cy="82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110" name="Rectangle 325"/>
          <p:cNvSpPr>
            <a:spLocks noChangeArrowheads="1"/>
          </p:cNvSpPr>
          <p:nvPr/>
        </p:nvSpPr>
        <p:spPr bwMode="auto">
          <a:xfrm>
            <a:off x="2757488" y="3681413"/>
            <a:ext cx="600075" cy="179387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111" name="Title 1"/>
          <p:cNvSpPr>
            <a:spLocks noGrp="1"/>
          </p:cNvSpPr>
          <p:nvPr>
            <p:ph type="title"/>
          </p:nvPr>
        </p:nvSpPr>
        <p:spPr>
          <a:xfrm>
            <a:off x="3937000" y="-236538"/>
            <a:ext cx="5257800" cy="15541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64 bytes: 3 ways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676400" y="15303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1676400" y="14478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1676400" y="16938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676400" y="19415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676400" y="21875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1676400" y="2435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1676400" y="2681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1676400" y="2928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/>
          <p:nvPr/>
        </p:nvCxnSpPr>
        <p:spPr bwMode="auto">
          <a:xfrm>
            <a:off x="1676400" y="31750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676400" y="34210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1676400" y="3668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676400" y="3914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676400" y="41624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1676400" y="4408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1676400" y="4656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1676400" y="4984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1676400" y="16129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676400" y="17764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676400" y="20240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1676400" y="22701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1676400" y="2517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1676400" y="2763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676400" y="30099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1676400" y="3257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1676400" y="35036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1676400" y="3751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1676400" y="39973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1676400" y="4244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1676400" y="4491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676400" y="4737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676400" y="50673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1676400" y="53133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1676400" y="18589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676400" y="21050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1676400" y="23526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1676400" y="2598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1676400" y="2846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1676400" y="30924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1676400" y="3340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1676400" y="35861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1676400" y="3832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1676400" y="40798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1676400" y="4325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>
            <a:off x="1676400" y="4573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1676400" y="4819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>
            <a:off x="1676400" y="5148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1676400" y="53959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1676400" y="55594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1676400" y="4902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>
            <a:off x="1676400" y="52308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1676400" y="54784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1676400" y="5641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1676400" y="57245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676400" y="58070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/>
          <p:cNvCxnSpPr/>
          <p:nvPr/>
        </p:nvCxnSpPr>
        <p:spPr bwMode="auto">
          <a:xfrm>
            <a:off x="1676400" y="5889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1676400" y="5972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676400" y="6053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>
            <a:off x="1676400" y="6135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1676400" y="62182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>
            <a:off x="1676400" y="63007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1676400" y="63833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1676400" y="64643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1676400" y="65468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/>
          <p:nvPr/>
        </p:nvCxnSpPr>
        <p:spPr bwMode="auto">
          <a:xfrm>
            <a:off x="1676400" y="66294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/>
          <p:cNvCxnSpPr/>
          <p:nvPr/>
        </p:nvCxnSpPr>
        <p:spPr bwMode="auto">
          <a:xfrm flipH="1" flipV="1">
            <a:off x="1676400" y="1447800"/>
            <a:ext cx="0" cy="518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flipH="1" flipV="1">
            <a:off x="2133600" y="1447800"/>
            <a:ext cx="0" cy="5181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/>
          <p:nvPr/>
        </p:nvCxnSpPr>
        <p:spPr bwMode="auto">
          <a:xfrm>
            <a:off x="37465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/>
          <p:cNvCxnSpPr/>
          <p:nvPr/>
        </p:nvCxnSpPr>
        <p:spPr bwMode="auto">
          <a:xfrm>
            <a:off x="37465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3" name="Straight Connector 162"/>
          <p:cNvCxnSpPr/>
          <p:nvPr/>
        </p:nvCxnSpPr>
        <p:spPr bwMode="auto">
          <a:xfrm>
            <a:off x="37465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>
            <a:off x="37465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>
            <a:off x="37465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/>
          <p:nvPr/>
        </p:nvCxnSpPr>
        <p:spPr bwMode="auto">
          <a:xfrm>
            <a:off x="37465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>
            <a:off x="37465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/>
          <p:cNvCxnSpPr/>
          <p:nvPr/>
        </p:nvCxnSpPr>
        <p:spPr bwMode="auto">
          <a:xfrm>
            <a:off x="37465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/>
          <p:cNvCxnSpPr/>
          <p:nvPr/>
        </p:nvCxnSpPr>
        <p:spPr bwMode="auto">
          <a:xfrm>
            <a:off x="37465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Straight Connector 169"/>
          <p:cNvCxnSpPr/>
          <p:nvPr/>
        </p:nvCxnSpPr>
        <p:spPr bwMode="auto">
          <a:xfrm flipV="1">
            <a:off x="37465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/>
          <p:nvPr/>
        </p:nvCxnSpPr>
        <p:spPr bwMode="auto">
          <a:xfrm>
            <a:off x="52578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/>
          <p:nvPr/>
        </p:nvCxnSpPr>
        <p:spPr bwMode="auto">
          <a:xfrm>
            <a:off x="52578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/>
          <p:nvPr/>
        </p:nvCxnSpPr>
        <p:spPr bwMode="auto">
          <a:xfrm>
            <a:off x="52578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/>
          <p:nvPr/>
        </p:nvCxnSpPr>
        <p:spPr bwMode="auto">
          <a:xfrm>
            <a:off x="52578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/>
          <p:cNvCxnSpPr/>
          <p:nvPr/>
        </p:nvCxnSpPr>
        <p:spPr bwMode="auto">
          <a:xfrm>
            <a:off x="52578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9" name="Straight Connector 178"/>
          <p:cNvCxnSpPr/>
          <p:nvPr/>
        </p:nvCxnSpPr>
        <p:spPr bwMode="auto">
          <a:xfrm>
            <a:off x="52578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0" name="Straight Connector 179"/>
          <p:cNvCxnSpPr/>
          <p:nvPr/>
        </p:nvCxnSpPr>
        <p:spPr bwMode="auto">
          <a:xfrm>
            <a:off x="52578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1" name="Straight Connector 180"/>
          <p:cNvCxnSpPr/>
          <p:nvPr/>
        </p:nvCxnSpPr>
        <p:spPr bwMode="auto">
          <a:xfrm>
            <a:off x="52578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2" name="Straight Connector 181"/>
          <p:cNvCxnSpPr/>
          <p:nvPr/>
        </p:nvCxnSpPr>
        <p:spPr bwMode="auto">
          <a:xfrm>
            <a:off x="52578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 flipV="1">
            <a:off x="52578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Straight Connector 183"/>
          <p:cNvCxnSpPr/>
          <p:nvPr/>
        </p:nvCxnSpPr>
        <p:spPr bwMode="auto">
          <a:xfrm>
            <a:off x="37465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/>
          <p:cNvCxnSpPr/>
          <p:nvPr/>
        </p:nvCxnSpPr>
        <p:spPr bwMode="auto">
          <a:xfrm>
            <a:off x="37465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/>
          <p:cNvCxnSpPr/>
          <p:nvPr/>
        </p:nvCxnSpPr>
        <p:spPr bwMode="auto">
          <a:xfrm>
            <a:off x="37465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/>
          <p:cNvCxnSpPr/>
          <p:nvPr/>
        </p:nvCxnSpPr>
        <p:spPr bwMode="auto">
          <a:xfrm>
            <a:off x="37465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/>
          <p:cNvCxnSpPr/>
          <p:nvPr/>
        </p:nvCxnSpPr>
        <p:spPr bwMode="auto">
          <a:xfrm>
            <a:off x="37465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>
            <a:off x="37465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/>
          <p:cNvCxnSpPr/>
          <p:nvPr/>
        </p:nvCxnSpPr>
        <p:spPr bwMode="auto">
          <a:xfrm>
            <a:off x="37465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1" name="Straight Connector 190"/>
          <p:cNvCxnSpPr/>
          <p:nvPr/>
        </p:nvCxnSpPr>
        <p:spPr bwMode="auto">
          <a:xfrm>
            <a:off x="37465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/>
          <p:cNvCxnSpPr/>
          <p:nvPr/>
        </p:nvCxnSpPr>
        <p:spPr bwMode="auto">
          <a:xfrm>
            <a:off x="42037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/>
          <p:cNvCxnSpPr/>
          <p:nvPr/>
        </p:nvCxnSpPr>
        <p:spPr bwMode="auto">
          <a:xfrm>
            <a:off x="42037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Straight Connector 194"/>
          <p:cNvCxnSpPr/>
          <p:nvPr/>
        </p:nvCxnSpPr>
        <p:spPr bwMode="auto">
          <a:xfrm>
            <a:off x="42037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6" name="Straight Connector 195"/>
          <p:cNvCxnSpPr/>
          <p:nvPr/>
        </p:nvCxnSpPr>
        <p:spPr bwMode="auto">
          <a:xfrm>
            <a:off x="42037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>
            <a:off x="42037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8" name="Straight Connector 197"/>
          <p:cNvCxnSpPr/>
          <p:nvPr/>
        </p:nvCxnSpPr>
        <p:spPr bwMode="auto">
          <a:xfrm>
            <a:off x="42037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Straight Connector 198"/>
          <p:cNvCxnSpPr/>
          <p:nvPr/>
        </p:nvCxnSpPr>
        <p:spPr bwMode="auto">
          <a:xfrm>
            <a:off x="42037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0" name="Straight Connector 199"/>
          <p:cNvCxnSpPr/>
          <p:nvPr/>
        </p:nvCxnSpPr>
        <p:spPr bwMode="auto">
          <a:xfrm>
            <a:off x="42037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Straight Connector 200"/>
          <p:cNvCxnSpPr/>
          <p:nvPr/>
        </p:nvCxnSpPr>
        <p:spPr bwMode="auto">
          <a:xfrm>
            <a:off x="42037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Straight Connector 201"/>
          <p:cNvCxnSpPr/>
          <p:nvPr/>
        </p:nvCxnSpPr>
        <p:spPr bwMode="auto">
          <a:xfrm flipV="1">
            <a:off x="42037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Straight Connector 202"/>
          <p:cNvCxnSpPr/>
          <p:nvPr/>
        </p:nvCxnSpPr>
        <p:spPr bwMode="auto">
          <a:xfrm>
            <a:off x="42037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Straight Connector 203"/>
          <p:cNvCxnSpPr/>
          <p:nvPr/>
        </p:nvCxnSpPr>
        <p:spPr bwMode="auto">
          <a:xfrm>
            <a:off x="42037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Straight Connector 204"/>
          <p:cNvCxnSpPr/>
          <p:nvPr/>
        </p:nvCxnSpPr>
        <p:spPr bwMode="auto">
          <a:xfrm>
            <a:off x="42037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6" name="Straight Connector 205"/>
          <p:cNvCxnSpPr/>
          <p:nvPr/>
        </p:nvCxnSpPr>
        <p:spPr bwMode="auto">
          <a:xfrm>
            <a:off x="42037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Straight Connector 206"/>
          <p:cNvCxnSpPr/>
          <p:nvPr/>
        </p:nvCxnSpPr>
        <p:spPr bwMode="auto">
          <a:xfrm>
            <a:off x="42037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Straight Connector 207"/>
          <p:cNvCxnSpPr/>
          <p:nvPr/>
        </p:nvCxnSpPr>
        <p:spPr bwMode="auto">
          <a:xfrm>
            <a:off x="42037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Straight Connector 208"/>
          <p:cNvCxnSpPr/>
          <p:nvPr/>
        </p:nvCxnSpPr>
        <p:spPr bwMode="auto">
          <a:xfrm>
            <a:off x="42037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/>
          <p:nvPr/>
        </p:nvCxnSpPr>
        <p:spPr bwMode="auto">
          <a:xfrm>
            <a:off x="42037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1" name="Straight Connector 210"/>
          <p:cNvCxnSpPr/>
          <p:nvPr/>
        </p:nvCxnSpPr>
        <p:spPr bwMode="auto">
          <a:xfrm>
            <a:off x="46482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2" name="Straight Connector 211"/>
          <p:cNvCxnSpPr/>
          <p:nvPr/>
        </p:nvCxnSpPr>
        <p:spPr bwMode="auto">
          <a:xfrm>
            <a:off x="46482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3" name="Straight Connector 212"/>
          <p:cNvCxnSpPr/>
          <p:nvPr/>
        </p:nvCxnSpPr>
        <p:spPr bwMode="auto">
          <a:xfrm>
            <a:off x="46482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4" name="Straight Connector 213"/>
          <p:cNvCxnSpPr/>
          <p:nvPr/>
        </p:nvCxnSpPr>
        <p:spPr bwMode="auto">
          <a:xfrm>
            <a:off x="46482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5" name="Straight Connector 214"/>
          <p:cNvCxnSpPr/>
          <p:nvPr/>
        </p:nvCxnSpPr>
        <p:spPr bwMode="auto">
          <a:xfrm>
            <a:off x="46482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Straight Connector 215"/>
          <p:cNvCxnSpPr/>
          <p:nvPr/>
        </p:nvCxnSpPr>
        <p:spPr bwMode="auto">
          <a:xfrm>
            <a:off x="46482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/>
          <p:nvPr/>
        </p:nvCxnSpPr>
        <p:spPr bwMode="auto">
          <a:xfrm>
            <a:off x="46482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8" name="Straight Connector 217"/>
          <p:cNvCxnSpPr/>
          <p:nvPr/>
        </p:nvCxnSpPr>
        <p:spPr bwMode="auto">
          <a:xfrm>
            <a:off x="46482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9" name="Straight Connector 218"/>
          <p:cNvCxnSpPr/>
          <p:nvPr/>
        </p:nvCxnSpPr>
        <p:spPr bwMode="auto">
          <a:xfrm>
            <a:off x="46482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Straight Connector 219"/>
          <p:cNvCxnSpPr/>
          <p:nvPr/>
        </p:nvCxnSpPr>
        <p:spPr bwMode="auto">
          <a:xfrm flipV="1">
            <a:off x="46482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Straight Connector 220"/>
          <p:cNvCxnSpPr/>
          <p:nvPr/>
        </p:nvCxnSpPr>
        <p:spPr bwMode="auto">
          <a:xfrm>
            <a:off x="46482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2" name="Straight Connector 221"/>
          <p:cNvCxnSpPr/>
          <p:nvPr/>
        </p:nvCxnSpPr>
        <p:spPr bwMode="auto">
          <a:xfrm>
            <a:off x="46482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/>
          <p:nvPr/>
        </p:nvCxnSpPr>
        <p:spPr bwMode="auto">
          <a:xfrm>
            <a:off x="46482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/>
          <p:nvPr/>
        </p:nvCxnSpPr>
        <p:spPr bwMode="auto">
          <a:xfrm>
            <a:off x="46482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5" name="Straight Connector 224"/>
          <p:cNvCxnSpPr/>
          <p:nvPr/>
        </p:nvCxnSpPr>
        <p:spPr bwMode="auto">
          <a:xfrm>
            <a:off x="46482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6" name="Straight Connector 225"/>
          <p:cNvCxnSpPr/>
          <p:nvPr/>
        </p:nvCxnSpPr>
        <p:spPr bwMode="auto">
          <a:xfrm>
            <a:off x="46482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/>
          <p:cNvCxnSpPr/>
          <p:nvPr/>
        </p:nvCxnSpPr>
        <p:spPr bwMode="auto">
          <a:xfrm>
            <a:off x="46482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Straight Connector 227"/>
          <p:cNvCxnSpPr/>
          <p:nvPr/>
        </p:nvCxnSpPr>
        <p:spPr bwMode="auto">
          <a:xfrm>
            <a:off x="46482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Straight Connector 228"/>
          <p:cNvCxnSpPr/>
          <p:nvPr/>
        </p:nvCxnSpPr>
        <p:spPr bwMode="auto">
          <a:xfrm>
            <a:off x="5105400" y="24241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0" name="Straight Connector 229"/>
          <p:cNvCxnSpPr/>
          <p:nvPr/>
        </p:nvCxnSpPr>
        <p:spPr bwMode="auto">
          <a:xfrm>
            <a:off x="5105400" y="23415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1" name="Straight Connector 230"/>
          <p:cNvCxnSpPr/>
          <p:nvPr/>
        </p:nvCxnSpPr>
        <p:spPr bwMode="auto">
          <a:xfrm>
            <a:off x="5105400" y="25876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/>
          <p:cNvCxnSpPr/>
          <p:nvPr/>
        </p:nvCxnSpPr>
        <p:spPr bwMode="auto">
          <a:xfrm>
            <a:off x="5105400" y="28336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Straight Connector 232"/>
          <p:cNvCxnSpPr/>
          <p:nvPr/>
        </p:nvCxnSpPr>
        <p:spPr bwMode="auto">
          <a:xfrm>
            <a:off x="5105400" y="25066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Connector 233"/>
          <p:cNvCxnSpPr/>
          <p:nvPr/>
        </p:nvCxnSpPr>
        <p:spPr bwMode="auto">
          <a:xfrm>
            <a:off x="5105400" y="26701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5" name="Straight Connector 234"/>
          <p:cNvCxnSpPr/>
          <p:nvPr/>
        </p:nvCxnSpPr>
        <p:spPr bwMode="auto">
          <a:xfrm>
            <a:off x="5105400" y="2914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6" name="Straight Connector 235"/>
          <p:cNvCxnSpPr/>
          <p:nvPr/>
        </p:nvCxnSpPr>
        <p:spPr bwMode="auto">
          <a:xfrm>
            <a:off x="5105400" y="2751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/>
          <p:cNvCxnSpPr/>
          <p:nvPr/>
        </p:nvCxnSpPr>
        <p:spPr bwMode="auto">
          <a:xfrm>
            <a:off x="5105400" y="2997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Straight Connector 237"/>
          <p:cNvCxnSpPr/>
          <p:nvPr/>
        </p:nvCxnSpPr>
        <p:spPr bwMode="auto">
          <a:xfrm flipV="1">
            <a:off x="5105400" y="2341563"/>
            <a:ext cx="0" cy="13112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Straight Connector 238"/>
          <p:cNvCxnSpPr/>
          <p:nvPr/>
        </p:nvCxnSpPr>
        <p:spPr bwMode="auto">
          <a:xfrm>
            <a:off x="5105400" y="30797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Connector 239"/>
          <p:cNvCxnSpPr/>
          <p:nvPr/>
        </p:nvCxnSpPr>
        <p:spPr bwMode="auto">
          <a:xfrm>
            <a:off x="5105400" y="324326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/>
          <p:cNvCxnSpPr/>
          <p:nvPr/>
        </p:nvCxnSpPr>
        <p:spPr bwMode="auto">
          <a:xfrm>
            <a:off x="5105400" y="34877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Straight Connector 241"/>
          <p:cNvCxnSpPr/>
          <p:nvPr/>
        </p:nvCxnSpPr>
        <p:spPr bwMode="auto">
          <a:xfrm>
            <a:off x="5105400" y="3160713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Straight Connector 242"/>
          <p:cNvCxnSpPr/>
          <p:nvPr/>
        </p:nvCxnSpPr>
        <p:spPr bwMode="auto">
          <a:xfrm>
            <a:off x="5105400" y="332422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4" name="Straight Connector 243"/>
          <p:cNvCxnSpPr/>
          <p:nvPr/>
        </p:nvCxnSpPr>
        <p:spPr bwMode="auto">
          <a:xfrm>
            <a:off x="5105400" y="35702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5" name="Straight Connector 244"/>
          <p:cNvCxnSpPr/>
          <p:nvPr/>
        </p:nvCxnSpPr>
        <p:spPr bwMode="auto">
          <a:xfrm>
            <a:off x="5105400" y="34067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Straight Connector 245"/>
          <p:cNvCxnSpPr/>
          <p:nvPr/>
        </p:nvCxnSpPr>
        <p:spPr bwMode="auto">
          <a:xfrm>
            <a:off x="5105400" y="36528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Straight Connector 246"/>
          <p:cNvCxnSpPr/>
          <p:nvPr/>
        </p:nvCxnSpPr>
        <p:spPr bwMode="auto">
          <a:xfrm flipV="1">
            <a:off x="5562600" y="2347913"/>
            <a:ext cx="0" cy="1309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2" name="Straight Connector 251"/>
          <p:cNvCxnSpPr/>
          <p:nvPr/>
        </p:nvCxnSpPr>
        <p:spPr bwMode="auto">
          <a:xfrm>
            <a:off x="57150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3" name="Straight Connector 252"/>
          <p:cNvCxnSpPr/>
          <p:nvPr/>
        </p:nvCxnSpPr>
        <p:spPr bwMode="auto">
          <a:xfrm>
            <a:off x="57150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4" name="Straight Connector 253"/>
          <p:cNvCxnSpPr/>
          <p:nvPr/>
        </p:nvCxnSpPr>
        <p:spPr bwMode="auto">
          <a:xfrm>
            <a:off x="57150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5" name="Straight Connector 254"/>
          <p:cNvCxnSpPr/>
          <p:nvPr/>
        </p:nvCxnSpPr>
        <p:spPr bwMode="auto">
          <a:xfrm>
            <a:off x="57150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Straight Connector 255"/>
          <p:cNvCxnSpPr/>
          <p:nvPr/>
        </p:nvCxnSpPr>
        <p:spPr bwMode="auto">
          <a:xfrm>
            <a:off x="57150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7" name="Straight Connector 256"/>
          <p:cNvCxnSpPr/>
          <p:nvPr/>
        </p:nvCxnSpPr>
        <p:spPr bwMode="auto">
          <a:xfrm>
            <a:off x="57150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8" name="Straight Connector 257"/>
          <p:cNvCxnSpPr/>
          <p:nvPr/>
        </p:nvCxnSpPr>
        <p:spPr bwMode="auto">
          <a:xfrm>
            <a:off x="57150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9" name="Straight Connector 258"/>
          <p:cNvCxnSpPr/>
          <p:nvPr/>
        </p:nvCxnSpPr>
        <p:spPr bwMode="auto">
          <a:xfrm>
            <a:off x="57150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0" name="Straight Connector 259"/>
          <p:cNvCxnSpPr/>
          <p:nvPr/>
        </p:nvCxnSpPr>
        <p:spPr bwMode="auto">
          <a:xfrm>
            <a:off x="57150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1" name="Straight Connector 260"/>
          <p:cNvCxnSpPr/>
          <p:nvPr/>
        </p:nvCxnSpPr>
        <p:spPr bwMode="auto">
          <a:xfrm flipV="1">
            <a:off x="57150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2" name="Straight Connector 261"/>
          <p:cNvCxnSpPr/>
          <p:nvPr/>
        </p:nvCxnSpPr>
        <p:spPr bwMode="auto">
          <a:xfrm>
            <a:off x="61722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3" name="Straight Connector 262"/>
          <p:cNvCxnSpPr/>
          <p:nvPr/>
        </p:nvCxnSpPr>
        <p:spPr bwMode="auto">
          <a:xfrm>
            <a:off x="61722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4" name="Straight Connector 263"/>
          <p:cNvCxnSpPr/>
          <p:nvPr/>
        </p:nvCxnSpPr>
        <p:spPr bwMode="auto">
          <a:xfrm>
            <a:off x="61722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5" name="Straight Connector 264"/>
          <p:cNvCxnSpPr/>
          <p:nvPr/>
        </p:nvCxnSpPr>
        <p:spPr bwMode="auto">
          <a:xfrm>
            <a:off x="61722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Straight Connector 265"/>
          <p:cNvCxnSpPr/>
          <p:nvPr/>
        </p:nvCxnSpPr>
        <p:spPr bwMode="auto">
          <a:xfrm>
            <a:off x="61722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7" name="Straight Connector 266"/>
          <p:cNvCxnSpPr/>
          <p:nvPr/>
        </p:nvCxnSpPr>
        <p:spPr bwMode="auto">
          <a:xfrm>
            <a:off x="61722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Straight Connector 267"/>
          <p:cNvCxnSpPr/>
          <p:nvPr/>
        </p:nvCxnSpPr>
        <p:spPr bwMode="auto">
          <a:xfrm>
            <a:off x="61722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Straight Connector 268"/>
          <p:cNvCxnSpPr/>
          <p:nvPr/>
        </p:nvCxnSpPr>
        <p:spPr bwMode="auto">
          <a:xfrm>
            <a:off x="61722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0" name="Straight Connector 269"/>
          <p:cNvCxnSpPr/>
          <p:nvPr/>
        </p:nvCxnSpPr>
        <p:spPr bwMode="auto">
          <a:xfrm>
            <a:off x="61722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1" name="Straight Connector 270"/>
          <p:cNvCxnSpPr/>
          <p:nvPr/>
        </p:nvCxnSpPr>
        <p:spPr bwMode="auto">
          <a:xfrm flipV="1">
            <a:off x="61722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2" name="Straight Connector 271"/>
          <p:cNvCxnSpPr/>
          <p:nvPr/>
        </p:nvCxnSpPr>
        <p:spPr bwMode="auto">
          <a:xfrm>
            <a:off x="66294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3" name="Straight Connector 272"/>
          <p:cNvCxnSpPr/>
          <p:nvPr/>
        </p:nvCxnSpPr>
        <p:spPr bwMode="auto">
          <a:xfrm>
            <a:off x="66294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4" name="Straight Connector 273"/>
          <p:cNvCxnSpPr/>
          <p:nvPr/>
        </p:nvCxnSpPr>
        <p:spPr bwMode="auto">
          <a:xfrm>
            <a:off x="66294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5" name="Straight Connector 274"/>
          <p:cNvCxnSpPr/>
          <p:nvPr/>
        </p:nvCxnSpPr>
        <p:spPr bwMode="auto">
          <a:xfrm>
            <a:off x="66294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6" name="Straight Connector 275"/>
          <p:cNvCxnSpPr/>
          <p:nvPr/>
        </p:nvCxnSpPr>
        <p:spPr bwMode="auto">
          <a:xfrm>
            <a:off x="66294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7" name="Straight Connector 276"/>
          <p:cNvCxnSpPr/>
          <p:nvPr/>
        </p:nvCxnSpPr>
        <p:spPr bwMode="auto">
          <a:xfrm>
            <a:off x="66294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8" name="Straight Connector 277"/>
          <p:cNvCxnSpPr/>
          <p:nvPr/>
        </p:nvCxnSpPr>
        <p:spPr bwMode="auto">
          <a:xfrm>
            <a:off x="66294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9" name="Straight Connector 278"/>
          <p:cNvCxnSpPr/>
          <p:nvPr/>
        </p:nvCxnSpPr>
        <p:spPr bwMode="auto">
          <a:xfrm>
            <a:off x="66294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0" name="Straight Connector 279"/>
          <p:cNvCxnSpPr/>
          <p:nvPr/>
        </p:nvCxnSpPr>
        <p:spPr bwMode="auto">
          <a:xfrm>
            <a:off x="66294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1" name="Straight Connector 280"/>
          <p:cNvCxnSpPr/>
          <p:nvPr/>
        </p:nvCxnSpPr>
        <p:spPr bwMode="auto">
          <a:xfrm flipV="1">
            <a:off x="66294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2" name="Straight Connector 281"/>
          <p:cNvCxnSpPr/>
          <p:nvPr/>
        </p:nvCxnSpPr>
        <p:spPr bwMode="auto">
          <a:xfrm>
            <a:off x="66294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3" name="Straight Connector 282"/>
          <p:cNvCxnSpPr/>
          <p:nvPr/>
        </p:nvCxnSpPr>
        <p:spPr bwMode="auto">
          <a:xfrm>
            <a:off x="66294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4" name="Straight Connector 283"/>
          <p:cNvCxnSpPr/>
          <p:nvPr/>
        </p:nvCxnSpPr>
        <p:spPr bwMode="auto">
          <a:xfrm>
            <a:off x="66294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5" name="Straight Connector 284"/>
          <p:cNvCxnSpPr/>
          <p:nvPr/>
        </p:nvCxnSpPr>
        <p:spPr bwMode="auto">
          <a:xfrm>
            <a:off x="66294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6" name="Straight Connector 285"/>
          <p:cNvCxnSpPr/>
          <p:nvPr/>
        </p:nvCxnSpPr>
        <p:spPr bwMode="auto">
          <a:xfrm>
            <a:off x="66294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7" name="Straight Connector 286"/>
          <p:cNvCxnSpPr/>
          <p:nvPr/>
        </p:nvCxnSpPr>
        <p:spPr bwMode="auto">
          <a:xfrm>
            <a:off x="66294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8" name="Straight Connector 287"/>
          <p:cNvCxnSpPr/>
          <p:nvPr/>
        </p:nvCxnSpPr>
        <p:spPr bwMode="auto">
          <a:xfrm>
            <a:off x="66294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9" name="Straight Connector 288"/>
          <p:cNvCxnSpPr/>
          <p:nvPr/>
        </p:nvCxnSpPr>
        <p:spPr bwMode="auto">
          <a:xfrm>
            <a:off x="66294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/>
          <p:cNvCxnSpPr/>
          <p:nvPr/>
        </p:nvCxnSpPr>
        <p:spPr bwMode="auto">
          <a:xfrm>
            <a:off x="66294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1" name="Straight Connector 290"/>
          <p:cNvCxnSpPr/>
          <p:nvPr/>
        </p:nvCxnSpPr>
        <p:spPr bwMode="auto">
          <a:xfrm flipV="1">
            <a:off x="66294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2" name="Straight Connector 291"/>
          <p:cNvCxnSpPr/>
          <p:nvPr/>
        </p:nvCxnSpPr>
        <p:spPr bwMode="auto">
          <a:xfrm>
            <a:off x="70866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3" name="Straight Connector 292"/>
          <p:cNvCxnSpPr/>
          <p:nvPr/>
        </p:nvCxnSpPr>
        <p:spPr bwMode="auto">
          <a:xfrm>
            <a:off x="7086600" y="47513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4" name="Straight Connector 293"/>
          <p:cNvCxnSpPr/>
          <p:nvPr/>
        </p:nvCxnSpPr>
        <p:spPr bwMode="auto">
          <a:xfrm>
            <a:off x="70866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/>
          <p:cNvCxnSpPr/>
          <p:nvPr/>
        </p:nvCxnSpPr>
        <p:spPr bwMode="auto">
          <a:xfrm>
            <a:off x="70866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/>
          <p:cNvCxnSpPr/>
          <p:nvPr/>
        </p:nvCxnSpPr>
        <p:spPr bwMode="auto">
          <a:xfrm>
            <a:off x="70866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Straight Connector 296"/>
          <p:cNvCxnSpPr/>
          <p:nvPr/>
        </p:nvCxnSpPr>
        <p:spPr bwMode="auto">
          <a:xfrm>
            <a:off x="70866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8" name="Straight Connector 297"/>
          <p:cNvCxnSpPr/>
          <p:nvPr/>
        </p:nvCxnSpPr>
        <p:spPr bwMode="auto">
          <a:xfrm>
            <a:off x="70866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Straight Connector 298"/>
          <p:cNvCxnSpPr/>
          <p:nvPr/>
        </p:nvCxnSpPr>
        <p:spPr bwMode="auto">
          <a:xfrm>
            <a:off x="70866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Straight Connector 299"/>
          <p:cNvCxnSpPr/>
          <p:nvPr/>
        </p:nvCxnSpPr>
        <p:spPr bwMode="auto">
          <a:xfrm>
            <a:off x="70866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1" name="Straight Connector 300"/>
          <p:cNvCxnSpPr/>
          <p:nvPr/>
        </p:nvCxnSpPr>
        <p:spPr bwMode="auto">
          <a:xfrm flipV="1">
            <a:off x="70866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2" name="Straight Connector 301"/>
          <p:cNvCxnSpPr/>
          <p:nvPr/>
        </p:nvCxnSpPr>
        <p:spPr bwMode="auto">
          <a:xfrm>
            <a:off x="75438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3" name="Straight Connector 302"/>
          <p:cNvCxnSpPr/>
          <p:nvPr/>
        </p:nvCxnSpPr>
        <p:spPr bwMode="auto">
          <a:xfrm>
            <a:off x="75438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4" name="Straight Connector 303"/>
          <p:cNvCxnSpPr/>
          <p:nvPr/>
        </p:nvCxnSpPr>
        <p:spPr bwMode="auto">
          <a:xfrm>
            <a:off x="75438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5" name="Straight Connector 304"/>
          <p:cNvCxnSpPr/>
          <p:nvPr/>
        </p:nvCxnSpPr>
        <p:spPr bwMode="auto">
          <a:xfrm>
            <a:off x="75438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6" name="Straight Connector 305"/>
          <p:cNvCxnSpPr/>
          <p:nvPr/>
        </p:nvCxnSpPr>
        <p:spPr bwMode="auto">
          <a:xfrm>
            <a:off x="75438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" name="Straight Connector 306"/>
          <p:cNvCxnSpPr/>
          <p:nvPr/>
        </p:nvCxnSpPr>
        <p:spPr bwMode="auto">
          <a:xfrm>
            <a:off x="75438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8" name="Straight Connector 307"/>
          <p:cNvCxnSpPr/>
          <p:nvPr/>
        </p:nvCxnSpPr>
        <p:spPr bwMode="auto">
          <a:xfrm>
            <a:off x="75438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9" name="Straight Connector 308"/>
          <p:cNvCxnSpPr/>
          <p:nvPr/>
        </p:nvCxnSpPr>
        <p:spPr bwMode="auto">
          <a:xfrm>
            <a:off x="75438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/>
          <p:nvPr/>
        </p:nvCxnSpPr>
        <p:spPr bwMode="auto">
          <a:xfrm>
            <a:off x="75438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1" name="Straight Connector 310"/>
          <p:cNvCxnSpPr/>
          <p:nvPr/>
        </p:nvCxnSpPr>
        <p:spPr bwMode="auto">
          <a:xfrm flipV="1">
            <a:off x="75438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2" name="Straight Connector 311"/>
          <p:cNvCxnSpPr/>
          <p:nvPr/>
        </p:nvCxnSpPr>
        <p:spPr bwMode="auto">
          <a:xfrm>
            <a:off x="80010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3" name="Straight Connector 312"/>
          <p:cNvCxnSpPr/>
          <p:nvPr/>
        </p:nvCxnSpPr>
        <p:spPr bwMode="auto">
          <a:xfrm>
            <a:off x="8001000" y="4752975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4" name="Straight Connector 313"/>
          <p:cNvCxnSpPr/>
          <p:nvPr/>
        </p:nvCxnSpPr>
        <p:spPr bwMode="auto">
          <a:xfrm>
            <a:off x="80010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5" name="Straight Connector 314"/>
          <p:cNvCxnSpPr/>
          <p:nvPr/>
        </p:nvCxnSpPr>
        <p:spPr bwMode="auto">
          <a:xfrm>
            <a:off x="80010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6" name="Straight Connector 315"/>
          <p:cNvCxnSpPr/>
          <p:nvPr/>
        </p:nvCxnSpPr>
        <p:spPr bwMode="auto">
          <a:xfrm>
            <a:off x="80010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7" name="Straight Connector 316"/>
          <p:cNvCxnSpPr/>
          <p:nvPr/>
        </p:nvCxnSpPr>
        <p:spPr bwMode="auto">
          <a:xfrm>
            <a:off x="80010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8" name="Straight Connector 317"/>
          <p:cNvCxnSpPr/>
          <p:nvPr/>
        </p:nvCxnSpPr>
        <p:spPr bwMode="auto">
          <a:xfrm>
            <a:off x="80010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9" name="Straight Connector 318"/>
          <p:cNvCxnSpPr/>
          <p:nvPr/>
        </p:nvCxnSpPr>
        <p:spPr bwMode="auto">
          <a:xfrm>
            <a:off x="8001000" y="51641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0" name="Straight Connector 319"/>
          <p:cNvCxnSpPr/>
          <p:nvPr/>
        </p:nvCxnSpPr>
        <p:spPr bwMode="auto">
          <a:xfrm>
            <a:off x="80010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1" name="Straight Connector 320"/>
          <p:cNvCxnSpPr/>
          <p:nvPr/>
        </p:nvCxnSpPr>
        <p:spPr bwMode="auto">
          <a:xfrm flipV="1">
            <a:off x="8001000" y="4752975"/>
            <a:ext cx="0" cy="65722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2" name="Straight Connector 321"/>
          <p:cNvCxnSpPr/>
          <p:nvPr/>
        </p:nvCxnSpPr>
        <p:spPr bwMode="auto">
          <a:xfrm flipV="1">
            <a:off x="84582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332" name="Rectangle 13"/>
          <p:cNvSpPr>
            <a:spLocks noChangeArrowheads="1"/>
          </p:cNvSpPr>
          <p:nvPr/>
        </p:nvSpPr>
        <p:spPr bwMode="auto">
          <a:xfrm>
            <a:off x="523875" y="1268413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p + 0x0</a:t>
            </a:r>
          </a:p>
        </p:txBody>
      </p:sp>
      <p:sp>
        <p:nvSpPr>
          <p:cNvPr id="47333" name="Rectangle 13"/>
          <p:cNvSpPr>
            <a:spLocks noChangeArrowheads="1"/>
          </p:cNvSpPr>
          <p:nvPr/>
        </p:nvSpPr>
        <p:spPr bwMode="auto">
          <a:xfrm>
            <a:off x="939800" y="6415088"/>
            <a:ext cx="7341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0x3f</a:t>
            </a:r>
          </a:p>
        </p:txBody>
      </p:sp>
      <p:sp>
        <p:nvSpPr>
          <p:cNvPr id="47334" name="Rectangle 13"/>
          <p:cNvSpPr>
            <a:spLocks noChangeArrowheads="1"/>
          </p:cNvSpPr>
          <p:nvPr/>
        </p:nvSpPr>
        <p:spPr bwMode="auto">
          <a:xfrm>
            <a:off x="3636963" y="2003425"/>
            <a:ext cx="598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0x0</a:t>
            </a:r>
          </a:p>
        </p:txBody>
      </p:sp>
      <p:sp>
        <p:nvSpPr>
          <p:cNvPr id="47335" name="Rectangle 13"/>
          <p:cNvSpPr>
            <a:spLocks noChangeArrowheads="1"/>
          </p:cNvSpPr>
          <p:nvPr/>
        </p:nvSpPr>
        <p:spPr bwMode="auto">
          <a:xfrm>
            <a:off x="5511800" y="3403600"/>
            <a:ext cx="7341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0x3f</a:t>
            </a:r>
          </a:p>
        </p:txBody>
      </p:sp>
      <p:sp>
        <p:nvSpPr>
          <p:cNvPr id="47336" name="Rectangle 13"/>
          <p:cNvSpPr>
            <a:spLocks noChangeArrowheads="1"/>
          </p:cNvSpPr>
          <p:nvPr/>
        </p:nvSpPr>
        <p:spPr bwMode="auto">
          <a:xfrm>
            <a:off x="8458200" y="5195888"/>
            <a:ext cx="73417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0x3f</a:t>
            </a:r>
          </a:p>
        </p:txBody>
      </p:sp>
      <p:sp>
        <p:nvSpPr>
          <p:cNvPr id="47337" name="Rectangle 13"/>
          <p:cNvSpPr>
            <a:spLocks noChangeArrowheads="1"/>
          </p:cNvSpPr>
          <p:nvPr/>
        </p:nvSpPr>
        <p:spPr bwMode="auto">
          <a:xfrm>
            <a:off x="4737100" y="4383088"/>
            <a:ext cx="5984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0x0</a:t>
            </a:r>
          </a:p>
        </p:txBody>
      </p:sp>
      <p:sp>
        <p:nvSpPr>
          <p:cNvPr id="47338" name="Rectangle 302"/>
          <p:cNvSpPr>
            <a:spLocks noChangeArrowheads="1"/>
          </p:cNvSpPr>
          <p:nvPr/>
        </p:nvSpPr>
        <p:spPr bwMode="auto">
          <a:xfrm>
            <a:off x="295070" y="3160713"/>
            <a:ext cx="13227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char p[64]</a:t>
            </a:r>
          </a:p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char *p</a:t>
            </a:r>
          </a:p>
        </p:txBody>
      </p:sp>
      <p:sp>
        <p:nvSpPr>
          <p:cNvPr id="47339" name="Rectangle 302"/>
          <p:cNvSpPr>
            <a:spLocks noChangeArrowheads="1"/>
          </p:cNvSpPr>
          <p:nvPr/>
        </p:nvSpPr>
        <p:spPr bwMode="auto">
          <a:xfrm>
            <a:off x="5859565" y="2438400"/>
            <a:ext cx="109517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 p[16]</a:t>
            </a:r>
          </a:p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int* p</a:t>
            </a:r>
          </a:p>
        </p:txBody>
      </p:sp>
      <p:sp>
        <p:nvSpPr>
          <p:cNvPr id="47340" name="Rectangle 13"/>
          <p:cNvSpPr>
            <a:spLocks noChangeArrowheads="1"/>
          </p:cNvSpPr>
          <p:nvPr/>
        </p:nvSpPr>
        <p:spPr bwMode="auto">
          <a:xfrm>
            <a:off x="2895600" y="3549650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p</a:t>
            </a:r>
          </a:p>
        </p:txBody>
      </p:sp>
      <p:sp>
        <p:nvSpPr>
          <p:cNvPr id="47341" name="Rectangle 71"/>
          <p:cNvSpPr>
            <a:spLocks noChangeArrowheads="1"/>
          </p:cNvSpPr>
          <p:nvPr/>
        </p:nvSpPr>
        <p:spPr bwMode="auto">
          <a:xfrm>
            <a:off x="1676400" y="1447800"/>
            <a:ext cx="457200" cy="8255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342" name="Rectangle 302"/>
          <p:cNvSpPr>
            <a:spLocks noChangeArrowheads="1"/>
          </p:cNvSpPr>
          <p:nvPr/>
        </p:nvSpPr>
        <p:spPr bwMode="auto">
          <a:xfrm>
            <a:off x="7150104" y="3948113"/>
            <a:ext cx="12795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char* p[8]</a:t>
            </a:r>
            <a:endParaRPr lang="en-US" sz="2000" dirty="0">
              <a:solidFill>
                <a:srgbClr val="003367"/>
              </a:solidFill>
            </a:endParaRPr>
          </a:p>
          <a:p>
            <a:pPr marL="0" marR="0" lvl="0" indent="0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char** p</a:t>
            </a:r>
          </a:p>
        </p:txBody>
      </p:sp>
      <p:sp>
        <p:nvSpPr>
          <p:cNvPr id="47343" name="Text Box 48"/>
          <p:cNvSpPr txBox="1">
            <a:spLocks noChangeArrowheads="1"/>
          </p:cNvSpPr>
          <p:nvPr/>
        </p:nvSpPr>
        <p:spPr bwMode="auto">
          <a:xfrm>
            <a:off x="3705556" y="5791200"/>
            <a:ext cx="46002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We place data items at addresses that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aligned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with (divisible by) the item size.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328" name="Straight Connector 327"/>
          <p:cNvCxnSpPr/>
          <p:nvPr/>
        </p:nvCxnSpPr>
        <p:spPr bwMode="auto">
          <a:xfrm>
            <a:off x="4800600" y="48339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9" name="Straight Connector 328"/>
          <p:cNvCxnSpPr/>
          <p:nvPr/>
        </p:nvCxnSpPr>
        <p:spPr bwMode="auto">
          <a:xfrm>
            <a:off x="4800600" y="499903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0" name="Straight Connector 329"/>
          <p:cNvCxnSpPr/>
          <p:nvPr/>
        </p:nvCxnSpPr>
        <p:spPr bwMode="auto">
          <a:xfrm>
            <a:off x="4800600" y="52451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1" name="Straight Connector 330"/>
          <p:cNvCxnSpPr/>
          <p:nvPr/>
        </p:nvCxnSpPr>
        <p:spPr bwMode="auto">
          <a:xfrm>
            <a:off x="4800600" y="49164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2" name="Straight Connector 331"/>
          <p:cNvCxnSpPr/>
          <p:nvPr/>
        </p:nvCxnSpPr>
        <p:spPr bwMode="auto">
          <a:xfrm>
            <a:off x="4800600" y="5081588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3" name="Straight Connector 332"/>
          <p:cNvCxnSpPr/>
          <p:nvPr/>
        </p:nvCxnSpPr>
        <p:spPr bwMode="auto">
          <a:xfrm>
            <a:off x="4800600" y="53276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4" name="Straight Connector 333"/>
          <p:cNvCxnSpPr/>
          <p:nvPr/>
        </p:nvCxnSpPr>
        <p:spPr bwMode="auto">
          <a:xfrm>
            <a:off x="4800600" y="516255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5" name="Straight Connector 334"/>
          <p:cNvCxnSpPr/>
          <p:nvPr/>
        </p:nvCxnSpPr>
        <p:spPr bwMode="auto">
          <a:xfrm>
            <a:off x="4800600" y="54102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6" name="Straight Connector 335"/>
          <p:cNvCxnSpPr/>
          <p:nvPr/>
        </p:nvCxnSpPr>
        <p:spPr bwMode="auto">
          <a:xfrm flipV="1">
            <a:off x="4800600" y="4751388"/>
            <a:ext cx="0" cy="6588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7" name="Straight Connector 336"/>
          <p:cNvCxnSpPr/>
          <p:nvPr/>
        </p:nvCxnSpPr>
        <p:spPr bwMode="auto">
          <a:xfrm>
            <a:off x="4800600" y="4749800"/>
            <a:ext cx="4572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354" name="Text Box 48"/>
          <p:cNvSpPr txBox="1">
            <a:spLocks noChangeArrowheads="1"/>
          </p:cNvSpPr>
          <p:nvPr/>
        </p:nvSpPr>
        <p:spPr bwMode="auto">
          <a:xfrm>
            <a:off x="4343400" y="1295400"/>
            <a:ext cx="3657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Memory is “fungible”.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5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4451A-E34B-4449-90E6-411113CFE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67200"/>
            <a:ext cx="8226425" cy="2090738"/>
          </a:xfrm>
        </p:spPr>
        <p:txBody>
          <a:bodyPr/>
          <a:lstStyle/>
          <a:p>
            <a:r>
              <a:rPr lang="en-US" dirty="0"/>
              <a:t>Code has many representations.</a:t>
            </a:r>
          </a:p>
          <a:p>
            <a:r>
              <a:rPr lang="en-US" dirty="0"/>
              <a:t>Many tools/programs transform from one to another.</a:t>
            </a:r>
          </a:p>
          <a:p>
            <a:r>
              <a:rPr lang="en-US" dirty="0"/>
              <a:t>Each language has tools and steps to translate and combine subprograms and prepare them for execution.</a:t>
            </a:r>
          </a:p>
          <a:p>
            <a:r>
              <a:rPr lang="en-US" dirty="0"/>
              <a:t>Compilers, interpreters, assemblers, linkers, etc. </a:t>
            </a:r>
          </a:p>
        </p:txBody>
      </p:sp>
      <p:sp>
        <p:nvSpPr>
          <p:cNvPr id="166914" name="Text Box 3"/>
          <p:cNvSpPr txBox="1">
            <a:spLocks noChangeArrowheads="1"/>
          </p:cNvSpPr>
          <p:nvPr/>
        </p:nvSpPr>
        <p:spPr bwMode="auto">
          <a:xfrm>
            <a:off x="1295400" y="1676400"/>
            <a:ext cx="2192338" cy="20272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j;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char* s = 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hello\n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”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p()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j = write(1, s, 6);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return(j);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 </a:t>
            </a:r>
          </a:p>
        </p:txBody>
      </p:sp>
      <p:sp>
        <p:nvSpPr>
          <p:cNvPr id="166917" name="AutoShape 6"/>
          <p:cNvSpPr>
            <a:spLocks noChangeArrowheads="1"/>
          </p:cNvSpPr>
          <p:nvPr/>
        </p:nvSpPr>
        <p:spPr bwMode="auto">
          <a:xfrm>
            <a:off x="3962400" y="2192337"/>
            <a:ext cx="1828800" cy="1295400"/>
          </a:xfrm>
          <a:prstGeom prst="irregularSeal1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8" name="Rectangle 7"/>
          <p:cNvSpPr>
            <a:spLocks noChangeArrowheads="1"/>
          </p:cNvSpPr>
          <p:nvPr/>
        </p:nvSpPr>
        <p:spPr bwMode="auto">
          <a:xfrm>
            <a:off x="4275157" y="2545576"/>
            <a:ext cx="12522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translator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0" name="Text Box 9"/>
          <p:cNvSpPr txBox="1">
            <a:spLocks noChangeArrowheads="1"/>
          </p:cNvSpPr>
          <p:nvPr/>
        </p:nvSpPr>
        <p:spPr bwMode="auto">
          <a:xfrm>
            <a:off x="6283519" y="1683437"/>
            <a:ext cx="1260281" cy="20272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…..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p: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this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that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push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jsr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_write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ret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etc.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7" name="AutoShape 8">
            <a:extLst>
              <a:ext uri="{FF2B5EF4-FFF2-40B4-BE49-F238E27FC236}">
                <a16:creationId xmlns:a16="http://schemas.microsoft.com/office/drawing/2014/main" id="{06AFDA4D-572C-9D41-8975-EB2223EDA9E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698392" y="2389981"/>
            <a:ext cx="300037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8" name="AutoShape 8">
            <a:extLst>
              <a:ext uri="{FF2B5EF4-FFF2-40B4-BE49-F238E27FC236}">
                <a16:creationId xmlns:a16="http://schemas.microsoft.com/office/drawing/2014/main" id="{C0669155-95FD-1D4E-9543-F8A909A4A63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798344" y="2389981"/>
            <a:ext cx="300037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3C848-F591-8E44-B5C1-61237C354389}"/>
              </a:ext>
            </a:extLst>
          </p:cNvPr>
          <p:cNvSpPr txBox="1"/>
          <p:nvPr/>
        </p:nvSpPr>
        <p:spPr>
          <a:xfrm>
            <a:off x="1528993" y="3677414"/>
            <a:ext cx="1725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Source code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746FD7-723B-C942-AAC0-0A9FE19C3E41}"/>
              </a:ext>
            </a:extLst>
          </p:cNvPr>
          <p:cNvSpPr txBox="1"/>
          <p:nvPr/>
        </p:nvSpPr>
        <p:spPr>
          <a:xfrm>
            <a:off x="6123448" y="3657600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351418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instructions in memory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305276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_procedure1:</a:t>
            </a:r>
            <a:r>
              <a:rPr lang="en-US" sz="1800" dirty="0"/>
              <a:t>                   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pushq</a:t>
            </a:r>
            <a:r>
              <a:rPr lang="en-US" sz="1800" dirty="0"/>
              <a:t>	%</a:t>
            </a:r>
            <a:r>
              <a:rPr lang="en-US" sz="1800" dirty="0" err="1"/>
              <a:t>rbp</a:t>
            </a:r>
            <a:endParaRPr lang="en-US" sz="1800" dirty="0"/>
          </a:p>
          <a:p>
            <a:r>
              <a:rPr lang="en-US" sz="1800" dirty="0"/>
              <a:t>	</a:t>
            </a:r>
            <a:r>
              <a:rPr lang="en-US" sz="1800" dirty="0" err="1"/>
              <a:t>movq</a:t>
            </a:r>
            <a:r>
              <a:rPr lang="en-US" sz="1800" dirty="0"/>
              <a:t>	%</a:t>
            </a:r>
            <a:r>
              <a:rPr lang="en-US" sz="1800" dirty="0" err="1"/>
              <a:t>rsp</a:t>
            </a:r>
            <a:r>
              <a:rPr lang="en-US" sz="1800" dirty="0"/>
              <a:t>, %</a:t>
            </a:r>
            <a:r>
              <a:rPr lang="en-US" sz="1800" dirty="0" err="1"/>
              <a:t>rbp</a:t>
            </a:r>
            <a:endParaRPr lang="en-US" sz="1800" dirty="0"/>
          </a:p>
          <a:p>
            <a:r>
              <a:rPr lang="en-US" sz="1800" dirty="0"/>
              <a:t>	</a:t>
            </a:r>
            <a:r>
              <a:rPr lang="en-US" sz="1800" dirty="0" err="1"/>
              <a:t>movl</a:t>
            </a:r>
            <a:r>
              <a:rPr lang="en-US" sz="1800" dirty="0"/>
              <a:t>	$1, %</a:t>
            </a:r>
            <a:r>
              <a:rPr lang="en-US" sz="1800" dirty="0" err="1"/>
              <a:t>eax</a:t>
            </a:r>
            <a:endParaRPr lang="en-US" sz="1800" dirty="0"/>
          </a:p>
          <a:p>
            <a:r>
              <a:rPr lang="en-US" sz="1800" dirty="0"/>
              <a:t>	</a:t>
            </a:r>
            <a:r>
              <a:rPr lang="en-US" sz="1800" dirty="0" err="1"/>
              <a:t>movq</a:t>
            </a:r>
            <a:r>
              <a:rPr lang="en-US" sz="1800" dirty="0"/>
              <a:t>	%</a:t>
            </a:r>
            <a:r>
              <a:rPr lang="en-US" sz="1800" dirty="0" err="1"/>
              <a:t>rdi</a:t>
            </a:r>
            <a:r>
              <a:rPr lang="en-US" sz="1800" dirty="0"/>
              <a:t>, -8(%</a:t>
            </a:r>
            <a:r>
              <a:rPr lang="en-US" sz="1800" dirty="0" err="1"/>
              <a:t>rbp</a:t>
            </a:r>
            <a:r>
              <a:rPr lang="en-US" sz="1800" dirty="0"/>
              <a:t>)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popq</a:t>
            </a:r>
            <a:r>
              <a:rPr lang="en-US" sz="1800" dirty="0"/>
              <a:t>	%</a:t>
            </a:r>
            <a:r>
              <a:rPr lang="en-US" sz="1800" dirty="0" err="1"/>
              <a:t>rbp</a:t>
            </a:r>
            <a:endParaRPr lang="en-US" sz="1800" dirty="0"/>
          </a:p>
          <a:p>
            <a:r>
              <a:rPr lang="en-US" sz="1800" dirty="0"/>
              <a:t>	ret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92C3AD-C294-EC48-BC22-32032BB88DD2}"/>
              </a:ext>
            </a:extLst>
          </p:cNvPr>
          <p:cNvGrpSpPr/>
          <p:nvPr/>
        </p:nvGrpSpPr>
        <p:grpSpPr>
          <a:xfrm>
            <a:off x="5638800" y="1600199"/>
            <a:ext cx="3030458" cy="2031325"/>
            <a:chOff x="6184900" y="1600200"/>
            <a:chExt cx="1816100" cy="1316037"/>
          </a:xfrm>
        </p:grpSpPr>
        <p:sp>
          <p:nvSpPr>
            <p:cNvPr id="7" name="Rectangle 250"/>
            <p:cNvSpPr>
              <a:spLocks noChangeArrowheads="1"/>
            </p:cNvSpPr>
            <p:nvPr/>
          </p:nvSpPr>
          <p:spPr bwMode="auto">
            <a:xfrm>
              <a:off x="6184900" y="1600200"/>
              <a:ext cx="1816100" cy="82550"/>
            </a:xfrm>
            <a:prstGeom prst="rect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7200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cs typeface="Arial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6184900" y="168275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184900" y="16002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6184900" y="184626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184900" y="209232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184900" y="17653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184900" y="192881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6184900" y="217328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6184900" y="20097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6184900" y="225583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184900" y="1600200"/>
              <a:ext cx="0" cy="13112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184900" y="233838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6184900" y="25019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6184900" y="27463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184900" y="241935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184900" y="258286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184900" y="282892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6184900" y="266541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6184900" y="29114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642100" y="168275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6642100" y="16002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642100" y="184626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642100" y="209232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642100" y="17653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642100" y="192881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6642100" y="217328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6642100" y="20097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642100" y="225583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6642100" y="1600200"/>
              <a:ext cx="0" cy="13112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6642100" y="233838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6642100" y="25019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642100" y="27463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6642100" y="241935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642100" y="258286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642100" y="282892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6642100" y="266541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642100" y="29114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7086600" y="168275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7086600" y="16002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7086600" y="184626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7086600" y="209232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7086600" y="17653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7086600" y="192881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7086600" y="217328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7086600" y="20097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7086600" y="225583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7086600" y="1600200"/>
              <a:ext cx="0" cy="13112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7086600" y="233838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7086600" y="25019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7086600" y="27463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7086600" y="241935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7086600" y="258286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7086600" y="282892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7086600" y="266541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7086600" y="29114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7543800" y="168275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7543800" y="16002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7543800" y="184626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7543800" y="209232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7543800" y="17653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/>
            <p:nvPr/>
          </p:nvCxnSpPr>
          <p:spPr bwMode="auto">
            <a:xfrm>
              <a:off x="7543800" y="192881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7543800" y="217328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7543800" y="20097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7543800" y="225583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flipV="1">
              <a:off x="7543800" y="1600200"/>
              <a:ext cx="0" cy="13112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7543800" y="2338387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7543800" y="250190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7543800" y="27463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7543800" y="2419350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7543800" y="258286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7543800" y="282892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7543800" y="2665412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7543800" y="2911475"/>
              <a:ext cx="457200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 flipV="1">
              <a:off x="8001000" y="1606550"/>
              <a:ext cx="0" cy="130968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2" name="Text Box 48"/>
          <p:cNvSpPr txBox="1">
            <a:spLocks noChangeArrowheads="1"/>
          </p:cNvSpPr>
          <p:nvPr/>
        </p:nvSpPr>
        <p:spPr bwMode="auto">
          <a:xfrm>
            <a:off x="457200" y="3810000"/>
            <a:ext cx="821205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2000" dirty="0">
                <a:solidFill>
                  <a:srgbClr val="000000"/>
                </a:solidFill>
                <a:cs typeface="Arial" charset="0"/>
              </a:rPr>
              <a:t>Here is a sequence of x86-64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machine instructions in a human-readable (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assembly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) representation.  Details depend on machine’s instruction set architecture (ISA).</a:t>
            </a:r>
          </a:p>
          <a:p>
            <a:pPr defTabSz="914400" eaLnBrk="1" hangingPunct="1"/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defTabSz="914400" eaLnBrk="1" hangingPunct="1"/>
            <a:r>
              <a:rPr lang="en-US" sz="2000" dirty="0">
                <a:solidFill>
                  <a:srgbClr val="000000"/>
                </a:solidFill>
                <a:cs typeface="Arial" charset="0"/>
              </a:rPr>
              <a:t>Each instruction has an 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opcode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and zero or more 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operands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pPr defTabSz="914400" eaLnBrk="1" hangingPunct="1"/>
            <a:r>
              <a:rPr lang="en-US" sz="2000" dirty="0">
                <a:solidFill>
                  <a:srgbClr val="000000"/>
                </a:solidFill>
                <a:cs typeface="Arial" charset="0"/>
              </a:rPr>
              <a:t>The CPU fetches the instruction from memory at some address.</a:t>
            </a:r>
          </a:p>
          <a:p>
            <a:pPr defTabSz="914400" eaLnBrk="1" hangingPunct="1"/>
            <a:endParaRPr lang="en-US" sz="2000" dirty="0">
              <a:solidFill>
                <a:srgbClr val="000000"/>
              </a:solidFill>
              <a:cs typeface="Arial" charset="0"/>
            </a:endParaRPr>
          </a:p>
          <a:p>
            <a:pPr defTabSz="914400" eaLnBrk="1" hangingPunct="1"/>
            <a:r>
              <a:rPr lang="en-US" sz="2000" dirty="0">
                <a:solidFill>
                  <a:srgbClr val="000000"/>
                </a:solidFill>
                <a:cs typeface="Arial" charset="0"/>
              </a:rPr>
              <a:t>Code and data locations correspond to 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symbols</a:t>
            </a:r>
            <a:r>
              <a:rPr lang="en-US" sz="2000" dirty="0">
                <a:solidFill>
                  <a:srgbClr val="000000"/>
                </a:solidFill>
                <a:cs typeface="Arial" charset="0"/>
              </a:rPr>
              <a:t> in the source program (e.g., procedure1).</a:t>
            </a:r>
            <a:endParaRPr lang="en-US" sz="2000" dirty="0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83" name="AutoShape 8">
            <a:extLst>
              <a:ext uri="{FF2B5EF4-FFF2-40B4-BE49-F238E27FC236}">
                <a16:creationId xmlns:a16="http://schemas.microsoft.com/office/drawing/2014/main" id="{74AB4A49-A5A0-824C-AD5C-353A1EDFE5F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53012" y="1739642"/>
            <a:ext cx="300037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4" name="Text Box 48">
            <a:extLst>
              <a:ext uri="{FF2B5EF4-FFF2-40B4-BE49-F238E27FC236}">
                <a16:creationId xmlns:a16="http://schemas.microsoft.com/office/drawing/2014/main" id="{76C95BDA-C0A8-EF4B-A609-67200239B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48154"/>
            <a:ext cx="17860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 dirty="0">
                <a:solidFill>
                  <a:srgbClr val="000000"/>
                </a:solidFill>
                <a:cs typeface="Arial" charset="0"/>
              </a:rPr>
              <a:t>Code is data!</a:t>
            </a:r>
            <a:endParaRPr lang="en-US" sz="2000" dirty="0">
              <a:solidFill>
                <a:srgbClr val="80008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87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GENI Presentation Theme (new)">
  <a:themeElements>
    <a:clrScheme name="Custom 9">
      <a:dk1>
        <a:srgbClr val="000000"/>
      </a:dk1>
      <a:lt1>
        <a:srgbClr val="0000FF"/>
      </a:lt1>
      <a:dk2>
        <a:srgbClr val="000000"/>
      </a:dk2>
      <a:lt2>
        <a:srgbClr val="808080"/>
      </a:lt2>
      <a:accent1>
        <a:srgbClr val="DBFFB6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3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_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4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15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18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19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16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</Template>
  <TotalTime>180210</TotalTime>
  <Words>2221</Words>
  <Application>Microsoft Macintosh PowerPoint</Application>
  <PresentationFormat>On-screen Show (4:3)</PresentationFormat>
  <Paragraphs>418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28</vt:i4>
      </vt:variant>
    </vt:vector>
  </HeadingPairs>
  <TitlesOfParts>
    <vt:vector size="63" baseType="lpstr">
      <vt:lpstr>Arial</vt:lpstr>
      <vt:lpstr>Calibri</vt:lpstr>
      <vt:lpstr>Courier</vt:lpstr>
      <vt:lpstr>Courier New</vt:lpstr>
      <vt:lpstr>Franklin Gothic Medium</vt:lpstr>
      <vt:lpstr>Gill Sans MT</vt:lpstr>
      <vt:lpstr>Helvetica</vt:lpstr>
      <vt:lpstr>Lucida Sans Unicode</vt:lpstr>
      <vt:lpstr>NimbusRomNo9L</vt:lpstr>
      <vt:lpstr>Times New Roman</vt:lpstr>
      <vt:lpstr>Zapf Dingbats</vt:lpstr>
      <vt:lpstr>template</vt:lpstr>
      <vt:lpstr>1_Default Design</vt:lpstr>
      <vt:lpstr>2_Default Design</vt:lpstr>
      <vt:lpstr>3_Default Design</vt:lpstr>
      <vt:lpstr>4_Default Design</vt:lpstr>
      <vt:lpstr>6_Default Design</vt:lpstr>
      <vt:lpstr>5_Default Design</vt:lpstr>
      <vt:lpstr>7_Default Design</vt:lpstr>
      <vt:lpstr>8_Default Design</vt:lpstr>
      <vt:lpstr>10_Default Design</vt:lpstr>
      <vt:lpstr>GENI Presentation Theme (new)</vt:lpstr>
      <vt:lpstr>11_Default Design</vt:lpstr>
      <vt:lpstr>12_Default Design</vt:lpstr>
      <vt:lpstr>9_Default Design</vt:lpstr>
      <vt:lpstr>Office Theme</vt:lpstr>
      <vt:lpstr>1_Office Theme</vt:lpstr>
      <vt:lpstr>Default Design</vt:lpstr>
      <vt:lpstr>13_Default Design</vt:lpstr>
      <vt:lpstr>1_template</vt:lpstr>
      <vt:lpstr>14_Default Design</vt:lpstr>
      <vt:lpstr>15_Default Design</vt:lpstr>
      <vt:lpstr>18_Default Design</vt:lpstr>
      <vt:lpstr>19_Default Design</vt:lpstr>
      <vt:lpstr>16_Default Design</vt:lpstr>
      <vt:lpstr>PowerPoint Presentation</vt:lpstr>
      <vt:lpstr>Hardware and software</vt:lpstr>
      <vt:lpstr>Von Neumann Architecture</vt:lpstr>
      <vt:lpstr>PowerPoint Presentation</vt:lpstr>
      <vt:lpstr>Memory/storage is an abstraction</vt:lpstr>
      <vt:lpstr>Data types</vt:lpstr>
      <vt:lpstr>64 bytes: 3 ways</vt:lpstr>
      <vt:lpstr>Code</vt:lpstr>
      <vt:lpstr>Code: instructions in memory</vt:lpstr>
      <vt:lpstr>Registers</vt:lpstr>
      <vt:lpstr>Code stream</vt:lpstr>
      <vt:lpstr>Threads and contexts</vt:lpstr>
      <vt:lpstr>Thread context switch</vt:lpstr>
      <vt:lpstr>Two threads sharing a CPU/core</vt:lpstr>
      <vt:lpstr>Modern computers are multi-core</vt:lpstr>
      <vt:lpstr>Multithreading for parallelism</vt:lpstr>
      <vt:lpstr>Reading Between the Lines of C</vt:lpstr>
      <vt:lpstr>Concurrency Interleaving matters</vt:lpstr>
      <vt:lpstr>Protection: kernel mode</vt:lpstr>
      <vt:lpstr>Trusted OS code runs in kernel mode</vt:lpstr>
      <vt:lpstr>The kernel</vt:lpstr>
      <vt:lpstr>Mode: CPU privilege level</vt:lpstr>
      <vt:lpstr>Kernel mode</vt:lpstr>
      <vt:lpstr>Protecting entry to the kernel</vt:lpstr>
      <vt:lpstr>PowerPoint Presentation</vt:lpstr>
      <vt:lpstr>Memory/storage hierarchy</vt:lpstr>
      <vt:lpstr>Anatomy of a disk read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5649</cp:revision>
  <cp:lastPrinted>2018-01-10T19:53:10Z</cp:lastPrinted>
  <dcterms:created xsi:type="dcterms:W3CDTF">2012-02-15T21:40:23Z</dcterms:created>
  <dcterms:modified xsi:type="dcterms:W3CDTF">2020-08-16T15:30:27Z</dcterms:modified>
  <cp:category/>
</cp:coreProperties>
</file>