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10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1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4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7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676" r:id="rId2"/>
    <p:sldMasterId id="2147484222" r:id="rId3"/>
    <p:sldMasterId id="2147484224" r:id="rId4"/>
    <p:sldMasterId id="2147484402" r:id="rId5"/>
    <p:sldMasterId id="2147484494" r:id="rId6"/>
    <p:sldMasterId id="2147484496" r:id="rId7"/>
    <p:sldMasterId id="2147484497" r:id="rId8"/>
    <p:sldMasterId id="2147484585" r:id="rId9"/>
    <p:sldMasterId id="2147484587" r:id="rId10"/>
    <p:sldMasterId id="2147485190" r:id="rId11"/>
    <p:sldMasterId id="2147485205" r:id="rId12"/>
    <p:sldMasterId id="2147485877" r:id="rId13"/>
    <p:sldMasterId id="2147486263" r:id="rId14"/>
    <p:sldMasterId id="2147486275" r:id="rId15"/>
    <p:sldMasterId id="2147488085" r:id="rId16"/>
    <p:sldMasterId id="2147488111" r:id="rId17"/>
    <p:sldMasterId id="2147488130" r:id="rId18"/>
  </p:sldMasterIdLst>
  <p:notesMasterIdLst>
    <p:notesMasterId r:id="rId36"/>
  </p:notesMasterIdLst>
  <p:handoutMasterIdLst>
    <p:handoutMasterId r:id="rId37"/>
  </p:handoutMasterIdLst>
  <p:sldIdLst>
    <p:sldId id="837" r:id="rId19"/>
    <p:sldId id="1848" r:id="rId20"/>
    <p:sldId id="1490" r:id="rId21"/>
    <p:sldId id="1850" r:id="rId22"/>
    <p:sldId id="1491" r:id="rId23"/>
    <p:sldId id="1492" r:id="rId24"/>
    <p:sldId id="1849" r:id="rId25"/>
    <p:sldId id="1851" r:id="rId26"/>
    <p:sldId id="1852" r:id="rId27"/>
    <p:sldId id="1493" r:id="rId28"/>
    <p:sldId id="1853" r:id="rId29"/>
    <p:sldId id="1847" r:id="rId30"/>
    <p:sldId id="1854" r:id="rId31"/>
    <p:sldId id="1494" r:id="rId32"/>
    <p:sldId id="1499" r:id="rId33"/>
    <p:sldId id="1351" r:id="rId34"/>
    <p:sldId id="1438" r:id="rId35"/>
  </p:sldIdLst>
  <p:sldSz cx="9144000" cy="6858000" type="screen4x3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363" indent="-28416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14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86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58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042474"/>
    <a:srgbClr val="00264D"/>
    <a:srgbClr val="998674"/>
    <a:srgbClr val="8300EC"/>
    <a:srgbClr val="C085D7"/>
    <a:srgbClr val="8B4785"/>
    <a:srgbClr val="7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/>
    <p:restoredTop sz="95037"/>
  </p:normalViewPr>
  <p:slideViewPr>
    <p:cSldViewPr snapToObjects="1">
      <p:cViewPr varScale="1">
        <p:scale>
          <a:sx n="134" d="100"/>
          <a:sy n="134" d="100"/>
        </p:scale>
        <p:origin x="22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8.xml"/><Relationship Id="rId39" Type="http://schemas.openxmlformats.org/officeDocument/2006/relationships/viewProps" Target="viewProps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2.xml"/><Relationship Id="rId29" Type="http://schemas.openxmlformats.org/officeDocument/2006/relationships/slide" Target="slides/slide1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1.xml"/><Relationship Id="rId31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60C0B439-1C8F-DF42-931D-53A7A35F7006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F0BFDA94-41C1-AC4A-8B7E-68BFB9A3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5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2902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5650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1BDBF6E-5028-1947-91C7-32E365B0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7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/>
            <a:fld id="{F1381A4B-6BA4-C747-B077-B0384DCAE4F0}" type="slidenum">
              <a:rPr lang="en-US" sz="1200">
                <a:solidFill>
                  <a:srgbClr val="000000"/>
                </a:solidFill>
                <a:latin typeface="Calibri" charset="0"/>
              </a:rPr>
              <a:pPr defTabSz="455613"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2F4AAD6-6E53-5A41-9644-0AEB8526E59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3750" cy="34544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23272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21" tIns="45610" rIns="91221" bIns="45610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Executable images are also built from separately developed components (modules)...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separate compilation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symbol tables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...linked together by system utilities.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cross-module procedure calls and data references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relocation records and linkage sections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static link-and-load in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traditional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 Unix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DLLs and shared libraries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importance of calling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4047802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42F4AAD6-6E53-5A41-9644-0AEB8526E59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8550" y="674688"/>
            <a:ext cx="4603750" cy="3454400"/>
          </a:xfrm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32375" cy="232727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21" tIns="45610" rIns="91221" bIns="45610"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Executable images are also built from separately developed components (modules)...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separate compilation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symbol tables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...linked together by system utilities.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cross-module procedure calls and data references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relocation records and linkage sections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static link-and-load in </a:t>
            </a:r>
            <a:r>
              <a:rPr lang="ja-JP" altLang="en-US">
                <a:latin typeface="Times New Roman" charset="0"/>
                <a:ea typeface="ＭＳ Ｐゴシック" charset="0"/>
              </a:rPr>
              <a:t>“</a:t>
            </a:r>
            <a:r>
              <a:rPr lang="en-US" altLang="ja-JP">
                <a:latin typeface="Times New Roman" charset="0"/>
                <a:ea typeface="ＭＳ Ｐゴシック" charset="0"/>
              </a:rPr>
              <a:t>traditional</a:t>
            </a:r>
            <a:r>
              <a:rPr lang="ja-JP" altLang="en-US">
                <a:latin typeface="Times New Roman" charset="0"/>
                <a:ea typeface="ＭＳ Ｐゴシック" charset="0"/>
              </a:rPr>
              <a:t>”</a:t>
            </a:r>
            <a:r>
              <a:rPr lang="en-US" altLang="ja-JP">
                <a:latin typeface="Times New Roman" charset="0"/>
                <a:ea typeface="ＭＳ Ｐゴシック" charset="0"/>
              </a:rPr>
              <a:t> Unix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DLLs and shared libraries</a:t>
            </a:r>
          </a:p>
          <a:p>
            <a:pPr lvl="1"/>
            <a:r>
              <a:rPr lang="en-US">
                <a:latin typeface="Times New Roman" charset="0"/>
                <a:ea typeface="ＭＳ Ｐゴシック" charset="0"/>
              </a:rPr>
              <a:t>importance of calling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3148008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6C1B612-DC72-AE41-9041-DEB6109B55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jpe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0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F32D0-C8AD-F445-8AB0-95FBEC4A4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569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b="0"/>
            </a:lvl2pPr>
            <a:lvl3pPr>
              <a:defRPr sz="20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17FD9F13-6FD8-E649-9DAC-C7EA285EF8F0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85111919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FAD38-6BAC-FF40-9451-3B5367BC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615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ED351-5ED1-854E-A834-90688A4D6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8942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8B90B-870C-CF44-B371-A3649728D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779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6A0C-4CCE-EB42-8144-4806279D09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148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F09FB-B40F-0543-A1E3-E94EF80A6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68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0FB89-120B-1E46-BEA2-DF51AFC4F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9336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43686-AD75-E146-A190-3B53E8831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15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DCAA4-79DA-5042-B27A-41D746F1D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51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A5AA-6179-D44E-9583-97F7689F6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280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CE5ED5-F8AA-8C4C-B0CC-6CB0BE1EB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100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25165-9936-564B-B628-A3823EDE5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20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BAAA67-FB5F-A84F-B527-AC347AE3FC48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6539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7E1196-C208-4942-9493-FBB4FA8EE65D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11442056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22162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3F0ADA3-3B2E-674C-87EF-02A693D51051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7595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 defTabSz="457200">
              <a:defRPr/>
            </a:pPr>
            <a:fld id="{3E24D61D-1F2A-314A-8319-81CE01CD4A4A}" type="slidenum">
              <a:rPr lang="en-US"/>
              <a:pPr defTabSz="4572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7474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B2590A2F-1EFB-DA47-9738-A572F77FF725}" type="slidenum">
              <a:rPr lang="en-US"/>
              <a:pPr defTabSz="457200"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37957131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707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194483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305A"/>
                </a:solidFill>
              </a:defRPr>
            </a:lvl1pPr>
          </a:lstStyle>
          <a:p>
            <a:pPr defTabSz="457200">
              <a:defRPr/>
            </a:pPr>
            <a:fld id="{18B5F4EC-1B9C-0144-AE7C-90B424960C2A}" type="slidenum">
              <a:rPr lang="en-US"/>
              <a:pPr defTabSz="45720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8180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6CFE5-34E4-424F-9A34-1B7AF500324A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78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716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474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149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66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6315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91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82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782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54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098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483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39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1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08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274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4832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2405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83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84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6038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86692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3366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5674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7560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123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8561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2D436AC3-A6CC-F54C-8F64-42DD043C1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5D0B47C-516B-0F4F-A42F-A73CF1E04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17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9EA3165B-53DF-F74F-8ED4-4FF82090C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52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6868C87-9FD1-6849-9730-A5335C84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30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9D1E66D-B859-3F4F-8E43-03D1A24C6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72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C1D8426-BDB8-2D4C-B69C-D21CC4117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65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FEB52CC6-9A67-C64B-AA53-3D05D2705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26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C4553B49-E6D5-1046-9A66-C35DD8D7B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42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12E39C6-5721-5142-8980-D287C180D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8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E113C064-2D2F-E24E-B153-29EA906E9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9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755B4F3-179C-4E41-82C0-C1F1E7B1E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135C11B-5F16-6842-9A3B-A5ACBBFA9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65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6F8CF21-2C4D-924C-AA3D-0F4A1401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6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402D246-773C-DE43-932F-6CF4EB50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2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572298B-183C-314D-A7BB-F0BA47854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57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8CD15F7-45DC-BE41-9440-94B0B79D7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0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B2AB934-5484-A941-B6C2-067A5AD98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74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DC007D4-28B1-E04E-8F66-6174E591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59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DE297C0-554D-CF45-B9F4-FFA1208B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9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F9D24B4-F396-2A45-9CBC-BDD6E1C4F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21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6BC515-725B-7440-8F7E-B453EEE1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71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EA3E85B9-2062-8F4C-B17A-33164B775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80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CF46C4E-B742-C14C-9B23-42ABC6BC1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563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97B1331-9472-714B-BF7C-9E3DAE07C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23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EC02B62-C2FE-7742-8F8B-BE3B5FE7D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61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4A1ED87-350C-704C-932F-3D6F37DC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628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40E59A7-313A-8942-8BB5-28B3B19A1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418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ECC5070-0AE8-3847-BBBF-3023B255F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50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CC58E1F-C649-9448-841D-16D0E0F14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028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42FDE20-39D1-3E47-97EF-E2A2CC350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69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9A31D3C-7262-5348-BA51-4A13F99A7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68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CCA2D08-DB2C-324C-BA49-768BB6825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32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7616081-33EE-434B-82A9-F401B69BF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021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12D8465-8440-7841-89EB-961D54FC0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578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8F4237C-25ED-314C-971A-FB7A30A20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81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3595653-98AB-2343-8AAE-8549C5010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07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7C5CCBD-7C3E-4C49-920A-C414E2B31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22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58DC415-ECDE-F04E-945B-738CA5C55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118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870F8A4-E1AC-BC47-9568-9A024E3DD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597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32D2A8B-BFE5-7D41-9626-2A93FA76C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812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4527E86-17EC-8746-850D-7C782140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47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B788E33-FB9D-A54F-BB74-0388BF8E0F08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DA2D836-0684-5A46-8C7E-B2FE5F5E9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243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5E4F0C8-747D-EB4E-BC01-CE8417491628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B41D4F4-97C7-894C-8CE4-2B479522C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143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3CF4C79-3CF1-C94F-8152-326C81A5D4D5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FFC4BC3-FE30-8C4D-AD0C-E7AC2F82E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56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FCB4468-9CC2-D348-BC98-DF0B782EB88A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31D08A7-9F24-6C46-8C2C-E6C842CE5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96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4CA41FC-EB2A-9643-B1A8-937E53D87AAD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B4E9345-86B3-794D-8974-067162FF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163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0EDF92F-048F-3444-855E-5E334E6291BD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383C651-9841-0547-AE8C-8DA1AA6DA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81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32CD75E-57D4-E94D-AA8B-72D6C1B988C2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786E961-3B22-084B-81BD-971A9E92C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26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C2F3CD8-8B6C-D542-891F-533DD21AF478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5F6203E-8445-C742-B688-E96DC828B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721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3F7F035-7C35-1340-8EB4-E0C5A9FF76EE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F7C9B05-0DF2-DA4C-AB9D-08EBC5781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510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DF6848F-803E-B84C-AE2B-6255561F3B1A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96D5008-5A24-F047-96AE-0B2C49BEC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56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4578450-294A-CB4D-BAA9-826BCFB4B6A6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22489D6-42A0-8F4D-9B6B-6B1DA4D18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99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501B187-D0BC-CB4C-8AB4-5A24385C149F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A4CA625-81A1-6E4A-83EE-31E04C9F7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74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C911BC3-10D0-9D43-92C1-FB137FD5164D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5E680F7-F061-574C-8E8F-97E19F5ED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4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9DCEE2D-0C02-D94C-9192-ABFE48B6A314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42BFFB7-B019-5A4E-A338-E810DD7D0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694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BFB0389-4517-7549-94B1-319FB55CF207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DAE5984-2765-3448-8969-1A41604A3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308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18E2E6C-C07D-4C4D-B851-B1C792B8170C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1599B9D-68DA-754B-B99F-3F10B74C5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392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85899C9-1B71-D84E-A901-0722D7387836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0D7107F-8069-4E4F-8028-2F48CA91A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59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729BA7D-8B2C-F443-B9EA-9A1E23A3C39C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549D47B-A7A5-6F46-816D-257809321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244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1C64FDC-2AE3-6841-9483-8219182CDDFC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B6ACBD1-9F7B-124E-BB17-1F85CC557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90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24AB9F6-57F0-9748-A381-2581EEB1DF80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B4B1799-C162-EA4A-9C62-EC297CE1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27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465C52CC-8F44-2C40-A3DB-BE3B471E2DFD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E5AB211-0E10-2142-BCBE-0A34036D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85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8CF67DF-C63A-D648-ADB2-AA057DE855E8}" type="datetime1">
              <a:rPr lang="en-US"/>
              <a:pPr>
                <a:defRPr/>
              </a:pPr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8817485-6C35-1D43-9C4F-F5EDF0C46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1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5" Type="http://schemas.openxmlformats.org/officeDocument/2006/relationships/theme" Target="../theme/theme17.xml"/><Relationship Id="rId4" Type="http://schemas.openxmlformats.org/officeDocument/2006/relationships/slideLayout" Target="../slideLayouts/slideLayout11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theme" Target="../theme/theme18.xml"/><Relationship Id="rId5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3.xml"/><Relationship Id="rId4" Type="http://schemas.openxmlformats.org/officeDocument/2006/relationships/image" Target="../media/image4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4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5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6.xml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7.xml"/><Relationship Id="rId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8.xml"/><Relationship Id="rId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71" r:id="rId1"/>
    <p:sldLayoutId id="2147487972" r:id="rId2"/>
    <p:sldLayoutId id="2147487973" r:id="rId3"/>
    <p:sldLayoutId id="2147487974" r:id="rId4"/>
    <p:sldLayoutId id="2147487975" r:id="rId5"/>
    <p:sldLayoutId id="2147487976" r:id="rId6"/>
    <p:sldLayoutId id="2147487977" r:id="rId7"/>
    <p:sldLayoutId id="2147487978" r:id="rId8"/>
    <p:sldLayoutId id="2147487979" r:id="rId9"/>
    <p:sldLayoutId id="2147487980" r:id="rId10"/>
    <p:sldLayoutId id="2147487981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8" descr="GENI-logo-final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  <a:cs typeface="Arial" charset="0"/>
              </a:rPr>
              <a:t>Sponsored by the National Science Foundation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/>
            <a:fld id="{C5B0DB8D-6A21-9940-A68B-34D448152D67}" type="slidenum">
              <a:rPr lang="en-US" sz="1000">
                <a:solidFill>
                  <a:srgbClr val="808080"/>
                </a:solidFill>
                <a:cs typeface="Arial" charset="0"/>
              </a:rPr>
              <a:pPr algn="r"/>
              <a:t>‹#›</a:t>
            </a:fld>
            <a:endParaRPr lang="en-US" sz="10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3687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0"/>
            <a:ext cx="74628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7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3771900" y="6600825"/>
            <a:ext cx="304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1000">
                <a:solidFill>
                  <a:srgbClr val="808080"/>
                </a:solidFill>
                <a:cs typeface="Arial" charset="0"/>
              </a:rPr>
              <a:t>Draft proposal – Comments invited</a:t>
            </a:r>
          </a:p>
        </p:txBody>
      </p:sp>
      <p:pic>
        <p:nvPicPr>
          <p:cNvPr id="36873" name="Picture 22" descr="nsf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007" r:id="rId1"/>
    <p:sldLayoutId id="2147487995" r:id="rId2"/>
    <p:sldLayoutId id="2147487996" r:id="rId3"/>
    <p:sldLayoutId id="2147487997" r:id="rId4"/>
    <p:sldLayoutId id="2147487998" r:id="rId5"/>
    <p:sldLayoutId id="2147487999" r:id="rId6"/>
    <p:sldLayoutId id="2147488000" r:id="rId7"/>
    <p:sldLayoutId id="2147488001" r:id="rId8"/>
    <p:sldLayoutId id="2147488002" r:id="rId9"/>
    <p:sldLayoutId id="2147488003" r:id="rId10"/>
    <p:sldLayoutId id="214748800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/>
          <a:ea typeface="ＭＳ Ｐゴシック" pitchFamily="-65" charset="-128"/>
          <a:cs typeface="Aria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5pPr>
      <a:lvl6pPr marL="457196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6pPr>
      <a:lvl7pPr marL="914391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7pPr>
      <a:lvl8pPr marL="1371587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8pPr>
      <a:lvl9pPr marL="1828782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Arial"/>
          <a:ea typeface="ＭＳ Ｐゴシック" pitchFamily="-1" charset="-128"/>
          <a:cs typeface="Arial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5pPr>
      <a:lvl6pPr marL="251457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ct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579D3B1-7E29-0548-846E-6F43475ED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08" r:id="rId1"/>
    <p:sldLayoutId id="2147488009" r:id="rId2"/>
    <p:sldLayoutId id="2147488010" r:id="rId3"/>
    <p:sldLayoutId id="2147488011" r:id="rId4"/>
    <p:sldLayoutId id="2147488012" r:id="rId5"/>
    <p:sldLayoutId id="2147488013" r:id="rId6"/>
    <p:sldLayoutId id="2147488014" r:id="rId7"/>
    <p:sldLayoutId id="2147488015" r:id="rId8"/>
    <p:sldLayoutId id="2147488016" r:id="rId9"/>
    <p:sldLayoutId id="2147488017" r:id="rId10"/>
    <p:sldLayoutId id="2147488018" r:id="rId11"/>
    <p:sldLayoutId id="2147488019" r:id="rId12"/>
    <p:sldLayoutId id="2147488020" r:id="rId13"/>
    <p:sldLayoutId id="214748802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CB7C7E19-3898-2141-B321-29B766CF3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22" r:id="rId1"/>
    <p:sldLayoutId id="2147488023" r:id="rId2"/>
    <p:sldLayoutId id="2147488024" r:id="rId3"/>
    <p:sldLayoutId id="2147488025" r:id="rId4"/>
    <p:sldLayoutId id="2147488026" r:id="rId5"/>
    <p:sldLayoutId id="2147488027" r:id="rId6"/>
    <p:sldLayoutId id="2147488028" r:id="rId7"/>
    <p:sldLayoutId id="2147488029" r:id="rId8"/>
    <p:sldLayoutId id="2147488030" r:id="rId9"/>
    <p:sldLayoutId id="2147488031" r:id="rId10"/>
    <p:sldLayoutId id="2147488032" r:id="rId11"/>
    <p:sldLayoutId id="2147488033" r:id="rId12"/>
    <p:sldLayoutId id="2147488034" r:id="rId13"/>
    <p:sldLayoutId id="214748803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A4A3D3B5-A9E8-B442-BD70-BA5A3420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50" r:id="rId1"/>
    <p:sldLayoutId id="2147488051" r:id="rId2"/>
    <p:sldLayoutId id="2147488052" r:id="rId3"/>
    <p:sldLayoutId id="2147488053" r:id="rId4"/>
    <p:sldLayoutId id="2147488054" r:id="rId5"/>
    <p:sldLayoutId id="2147488055" r:id="rId6"/>
    <p:sldLayoutId id="2147488056" r:id="rId7"/>
    <p:sldLayoutId id="2147488057" r:id="rId8"/>
    <p:sldLayoutId id="2147488058" r:id="rId9"/>
    <p:sldLayoutId id="2147488059" r:id="rId10"/>
    <p:sldLayoutId id="2147488060" r:id="rId11"/>
    <p:sldLayoutId id="2147488061" r:id="rId12"/>
    <p:sldLayoutId id="21474880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8063" r:id="rId1"/>
    <p:sldLayoutId id="2147488064" r:id="rId2"/>
    <p:sldLayoutId id="2147488065" r:id="rId3"/>
    <p:sldLayoutId id="2147488066" r:id="rId4"/>
    <p:sldLayoutId id="2147488067" r:id="rId5"/>
    <p:sldLayoutId id="2147488068" r:id="rId6"/>
    <p:sldLayoutId id="2147488069" r:id="rId7"/>
    <p:sldLayoutId id="2147488070" r:id="rId8"/>
    <p:sldLayoutId id="2147488071" r:id="rId9"/>
    <p:sldLayoutId id="2147488072" r:id="rId10"/>
    <p:sldLayoutId id="2147488073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8074" r:id="rId1"/>
    <p:sldLayoutId id="2147488075" r:id="rId2"/>
    <p:sldLayoutId id="2147488076" r:id="rId3"/>
    <p:sldLayoutId id="2147488077" r:id="rId4"/>
    <p:sldLayoutId id="2147488078" r:id="rId5"/>
    <p:sldLayoutId id="2147488079" r:id="rId6"/>
    <p:sldLayoutId id="2147488080" r:id="rId7"/>
    <p:sldLayoutId id="2147488081" r:id="rId8"/>
    <p:sldLayoutId id="2147488082" r:id="rId9"/>
    <p:sldLayoutId id="2147488083" r:id="rId10"/>
    <p:sldLayoutId id="2147488084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67506DC8-CC2D-694C-B2CD-2A7DD35CA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5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086" r:id="rId1"/>
    <p:sldLayoutId id="2147488087" r:id="rId2"/>
    <p:sldLayoutId id="2147488088" r:id="rId3"/>
    <p:sldLayoutId id="2147488089" r:id="rId4"/>
    <p:sldLayoutId id="2147488090" r:id="rId5"/>
    <p:sldLayoutId id="2147488091" r:id="rId6"/>
    <p:sldLayoutId id="2147488092" r:id="rId7"/>
    <p:sldLayoutId id="2147488093" r:id="rId8"/>
    <p:sldLayoutId id="2147488094" r:id="rId9"/>
    <p:sldLayoutId id="2147488095" r:id="rId10"/>
    <p:sldLayoutId id="2147488096" r:id="rId11"/>
    <p:sldLayoutId id="2147488097" r:id="rId12"/>
    <p:sldLayoutId id="2147488098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60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12" r:id="rId1"/>
    <p:sldLayoutId id="2147488113" r:id="rId2"/>
    <p:sldLayoutId id="2147488114" r:id="rId3"/>
    <p:sldLayoutId id="2147488115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79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31" r:id="rId1"/>
    <p:sldLayoutId id="2147488132" r:id="rId2"/>
    <p:sldLayoutId id="2147488133" r:id="rId3"/>
    <p:sldLayoutId id="2147488134" r:id="rId4"/>
    <p:sldLayoutId id="2147488135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A751BEB8-1B8A-A14F-B648-B15904AE22F7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006" r:id="rId1"/>
    <p:sldLayoutId id="2147487982" r:id="rId2"/>
    <p:sldLayoutId id="2147487983" r:id="rId3"/>
    <p:sldLayoutId id="2147487984" r:id="rId4"/>
    <p:sldLayoutId id="2147487985" r:id="rId5"/>
    <p:sldLayoutId id="2147487986" r:id="rId6"/>
    <p:sldLayoutId id="2147487987" r:id="rId7"/>
    <p:sldLayoutId id="2147487988" r:id="rId8"/>
    <p:sldLayoutId id="2147487989" r:id="rId9"/>
    <p:sldLayoutId id="2147487990" r:id="rId10"/>
    <p:sldLayoutId id="2147487991" r:id="rId11"/>
    <p:sldLayoutId id="2147487992" r:id="rId12"/>
    <p:sldLayoutId id="2147487993" r:id="rId13"/>
    <p:sldLayoutId id="2147487994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3F5825D-8A64-A047-916C-0ED3298A45F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970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970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970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3FA449C5-B086-9A4A-B4D6-79B8B1134B8B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07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07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84DB9E43-4681-E04A-93C4-8F99F76A64B3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17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752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A33D221F-9FF1-C545-A5D1-5DA0E38AC30E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277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277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776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9D22CB17-F752-8948-98B0-387A0F62D57F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379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379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3800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5547F5C-3A5D-1941-B0CF-438437D8658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482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482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482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DCF6DCF1-A09C-BB41-AA97-558A59C9F19C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584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584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584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 / ECE 353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800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Programs and Processes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What’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s in an object file or executable?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166914" name="Text Box 3"/>
          <p:cNvSpPr txBox="1">
            <a:spLocks noChangeArrowheads="1"/>
          </p:cNvSpPr>
          <p:nvPr/>
        </p:nvSpPr>
        <p:spPr bwMode="auto">
          <a:xfrm>
            <a:off x="6656388" y="4203700"/>
            <a:ext cx="1974850" cy="2305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 j = 327;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char* s = 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hello\n</a:t>
            </a:r>
            <a:r>
              <a:rPr kumimoji="0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kumimoji="0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char sbuf[512];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 p()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int k 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j = write(1, s, 6);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return(j);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 </a:t>
            </a:r>
          </a:p>
        </p:txBody>
      </p:sp>
      <p:grpSp>
        <p:nvGrpSpPr>
          <p:cNvPr id="166915" name="Group 4"/>
          <p:cNvGrpSpPr>
            <a:grpSpLocks/>
          </p:cNvGrpSpPr>
          <p:nvPr/>
        </p:nvGrpSpPr>
        <p:grpSpPr bwMode="auto">
          <a:xfrm>
            <a:off x="4056063" y="1903413"/>
            <a:ext cx="958850" cy="3905250"/>
            <a:chOff x="3792" y="864"/>
            <a:chExt cx="480" cy="1955"/>
          </a:xfrm>
        </p:grpSpPr>
        <p:sp>
          <p:nvSpPr>
            <p:cNvPr id="166928" name="AutoShape 5"/>
            <p:cNvSpPr>
              <a:spLocks noChangeArrowheads="1"/>
            </p:cNvSpPr>
            <p:nvPr/>
          </p:nvSpPr>
          <p:spPr bwMode="auto">
            <a:xfrm>
              <a:off x="3792" y="963"/>
              <a:ext cx="480" cy="384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text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29" name="AutoShape 6"/>
            <p:cNvSpPr>
              <a:spLocks noChangeArrowheads="1"/>
            </p:cNvSpPr>
            <p:nvPr/>
          </p:nvSpPr>
          <p:spPr bwMode="auto">
            <a:xfrm>
              <a:off x="3792" y="1347"/>
              <a:ext cx="480" cy="230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0" name="AutoShape 7"/>
            <p:cNvSpPr>
              <a:spLocks noChangeArrowheads="1"/>
            </p:cNvSpPr>
            <p:nvPr/>
          </p:nvSpPr>
          <p:spPr bwMode="auto">
            <a:xfrm>
              <a:off x="3792" y="1347"/>
              <a:ext cx="480" cy="230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1" name="AutoShape 8"/>
            <p:cNvSpPr>
              <a:spLocks noChangeArrowheads="1"/>
            </p:cNvSpPr>
            <p:nvPr/>
          </p:nvSpPr>
          <p:spPr bwMode="auto">
            <a:xfrm>
              <a:off x="3792" y="1577"/>
              <a:ext cx="480" cy="229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2" name="AutoShape 9"/>
            <p:cNvSpPr>
              <a:spLocks noChangeArrowheads="1"/>
            </p:cNvSpPr>
            <p:nvPr/>
          </p:nvSpPr>
          <p:spPr bwMode="auto">
            <a:xfrm>
              <a:off x="3792" y="864"/>
              <a:ext cx="480" cy="99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header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3" name="AutoShape 10"/>
            <p:cNvSpPr>
              <a:spLocks noChangeArrowheads="1"/>
            </p:cNvSpPr>
            <p:nvPr/>
          </p:nvSpPr>
          <p:spPr bwMode="auto">
            <a:xfrm>
              <a:off x="3792" y="1806"/>
              <a:ext cx="480" cy="507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symbol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table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4" name="AutoShape 11"/>
            <p:cNvSpPr>
              <a:spLocks noChangeArrowheads="1"/>
            </p:cNvSpPr>
            <p:nvPr/>
          </p:nvSpPr>
          <p:spPr bwMode="auto">
            <a:xfrm>
              <a:off x="3792" y="2313"/>
              <a:ext cx="480" cy="506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relocation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6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records</a:t>
              </a:r>
            </a:p>
          </p:txBody>
        </p:sp>
      </p:grpSp>
      <p:cxnSp>
        <p:nvCxnSpPr>
          <p:cNvPr id="166916" name="AutoShape 12"/>
          <p:cNvCxnSpPr>
            <a:cxnSpLocks noChangeShapeType="1"/>
          </p:cNvCxnSpPr>
          <p:nvPr/>
        </p:nvCxnSpPr>
        <p:spPr bwMode="auto">
          <a:xfrm flipV="1">
            <a:off x="3527425" y="2789238"/>
            <a:ext cx="506413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6917" name="AutoShape 13"/>
          <p:cNvCxnSpPr>
            <a:cxnSpLocks noChangeShapeType="1"/>
            <a:endCxn id="166931" idx="1"/>
          </p:cNvCxnSpPr>
          <p:nvPr/>
        </p:nvCxnSpPr>
        <p:spPr bwMode="auto">
          <a:xfrm>
            <a:off x="3527425" y="3376613"/>
            <a:ext cx="528638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66918" name="AutoShape 14"/>
          <p:cNvCxnSpPr>
            <a:cxnSpLocks noChangeShapeType="1"/>
          </p:cNvCxnSpPr>
          <p:nvPr/>
        </p:nvCxnSpPr>
        <p:spPr bwMode="auto">
          <a:xfrm flipV="1">
            <a:off x="3527425" y="3094038"/>
            <a:ext cx="506413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66922" name="AutoShape 18"/>
          <p:cNvSpPr>
            <a:spLocks/>
          </p:cNvSpPr>
          <p:nvPr/>
        </p:nvSpPr>
        <p:spPr bwMode="auto">
          <a:xfrm>
            <a:off x="3600450" y="3868738"/>
            <a:ext cx="314325" cy="188595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4" name="Rectangle 20"/>
          <p:cNvSpPr>
            <a:spLocks noChangeArrowheads="1"/>
          </p:cNvSpPr>
          <p:nvPr/>
        </p:nvSpPr>
        <p:spPr bwMode="auto">
          <a:xfrm>
            <a:off x="5181600" y="2143125"/>
            <a:ext cx="20828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6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program instructions</a:t>
            </a:r>
          </a:p>
          <a:p>
            <a:pPr marL="0" marR="0" lvl="0" indent="0" algn="ctr" defTabSz="914400" rtl="0" eaLnBrk="1" fontAlgn="base" latinLnBrk="0" hangingPunct="1">
              <a:lnSpc>
                <a:spcPct val="6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5" name="Rectangle 21"/>
          <p:cNvSpPr>
            <a:spLocks noChangeArrowheads="1"/>
          </p:cNvSpPr>
          <p:nvPr/>
        </p:nvSpPr>
        <p:spPr bwMode="auto">
          <a:xfrm>
            <a:off x="5264150" y="2876550"/>
            <a:ext cx="2660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immutable data (constants)</a:t>
            </a: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hello\n</a:t>
            </a:r>
            <a:r>
              <a:rPr kumimoji="0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6" name="Rectangle 22"/>
          <p:cNvSpPr>
            <a:spLocks noChangeArrowheads="1"/>
          </p:cNvSpPr>
          <p:nvPr/>
        </p:nvSpPr>
        <p:spPr bwMode="auto">
          <a:xfrm>
            <a:off x="5071979" y="3393723"/>
            <a:ext cx="27751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writable global/static data</a:t>
            </a:r>
          </a:p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j, s,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sbuf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7" name="Rectangle 23"/>
          <p:cNvSpPr>
            <a:spLocks noChangeArrowheads="1"/>
          </p:cNvSpPr>
          <p:nvPr/>
        </p:nvSpPr>
        <p:spPr bwMode="auto">
          <a:xfrm>
            <a:off x="5020372" y="4151866"/>
            <a:ext cx="130035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j, s, 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sbuf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295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magic number</a:t>
            </a:r>
            <a:r>
              <a:rPr kumimoji="0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indicates type of file/image.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209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Section table an array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(offset,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len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startVA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3276600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sections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886200"/>
            <a:ext cx="3338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Metadata used by tools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Options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  <a:cs typeface="Arial" charset="0"/>
              </a:rPr>
              <a:t>R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emove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after final link step and strip (compact).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000" dirty="0">
                <a:solidFill>
                  <a:srgbClr val="003367"/>
                </a:solidFill>
                <a:cs typeface="Arial" charset="0"/>
              </a:rPr>
              <a:t>Or: 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more symbol info for debugger.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3352800" y="1622424"/>
            <a:ext cx="685800" cy="2825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V="1">
            <a:off x="3048000" y="2057399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561CD-6806-2843-9207-3604AA86643E}"/>
              </a:ext>
            </a:extLst>
          </p:cNvPr>
          <p:cNvSpPr/>
          <p:nvPr/>
        </p:nvSpPr>
        <p:spPr>
          <a:xfrm>
            <a:off x="404812" y="6381690"/>
            <a:ext cx="553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Sections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are byte offset ranges within the file.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200DAE-A171-9A4B-9BA5-34307D6669FD}"/>
              </a:ext>
            </a:extLst>
          </p:cNvPr>
          <p:cNvSpPr/>
          <p:nvPr/>
        </p:nvSpPr>
        <p:spPr>
          <a:xfrm>
            <a:off x="4782015" y="1011989"/>
            <a:ext cx="3371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e.g., an ELF 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or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Mach-O file</a:t>
            </a:r>
          </a:p>
        </p:txBody>
      </p:sp>
    </p:spTree>
    <p:extLst>
      <p:ext uri="{BB962C8B-B14F-4D97-AF65-F5344CB8AC3E}">
        <p14:creationId xmlns:p14="http://schemas.microsoft.com/office/powerpoint/2010/main" val="169338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A5F0BA-A50B-7F41-A7DA-7A8DEF66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ELF: read it like a book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B7AD-7D28-5B4E-BB2D-899F221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775"/>
            <a:ext cx="8153400" cy="41116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executable/linkable file (e.g., ELF) is “like a book”.</a:t>
            </a:r>
          </a:p>
          <a:p>
            <a:r>
              <a:rPr lang="en-US" b="1" dirty="0"/>
              <a:t>Sections.</a:t>
            </a:r>
            <a:r>
              <a:rPr lang="en-US" dirty="0"/>
              <a:t>  They are “like chapters”, or…sections.</a:t>
            </a:r>
          </a:p>
          <a:p>
            <a:pPr lvl="1"/>
            <a:r>
              <a:rPr lang="en-US" dirty="0"/>
              <a:t>Each section has content of a given purpose/use, needed to link/run the program.</a:t>
            </a:r>
          </a:p>
          <a:p>
            <a:pPr lvl="1"/>
            <a:r>
              <a:rPr lang="en-US" dirty="0"/>
              <a:t>E.g., code, initial values of global data, constants.</a:t>
            </a:r>
          </a:p>
          <a:p>
            <a:r>
              <a:rPr lang="en-US" b="1" dirty="0"/>
              <a:t>Header</a:t>
            </a:r>
            <a:r>
              <a:rPr lang="en-US" dirty="0"/>
              <a:t>.  Cover page and table of contents (</a:t>
            </a:r>
            <a:r>
              <a:rPr lang="en-US" dirty="0" err="1"/>
              <a:t>ToC</a:t>
            </a:r>
            <a:r>
              <a:rPr lang="en-US" dirty="0"/>
              <a:t>).</a:t>
            </a:r>
          </a:p>
          <a:p>
            <a:r>
              <a:rPr lang="en-US" b="1" dirty="0"/>
              <a:t>Symbol table</a:t>
            </a:r>
            <a:r>
              <a:rPr lang="en-US" dirty="0"/>
              <a:t>.   Detailed </a:t>
            </a:r>
            <a:r>
              <a:rPr lang="en-US" dirty="0" err="1"/>
              <a:t>ToC</a:t>
            </a:r>
            <a:r>
              <a:rPr lang="en-US" dirty="0"/>
              <a:t>: all defined symbols.</a:t>
            </a:r>
          </a:p>
          <a:p>
            <a:r>
              <a:rPr lang="en-US" b="1" dirty="0"/>
              <a:t>Relocation records</a:t>
            </a:r>
            <a:r>
              <a:rPr lang="en-US" dirty="0"/>
              <a:t>.  Index: lists references to symbols.</a:t>
            </a:r>
          </a:p>
        </p:txBody>
      </p:sp>
      <p:pic>
        <p:nvPicPr>
          <p:cNvPr id="4100" name="Picture 4" descr="Book Cartoon 600*441 transprent Png Free Download - Angle, Line ...">
            <a:extLst>
              <a:ext uri="{FF2B5EF4-FFF2-40B4-BE49-F238E27FC236}">
                <a16:creationId xmlns:a16="http://schemas.microsoft.com/office/drawing/2014/main" id="{A3FF377D-F52C-4E4A-A57D-6BC81F01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08027"/>
            <a:ext cx="2019300" cy="14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2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F99B-B999-E34A-A57A-715E1157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ELF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B95DDB-C371-0147-9CA8-9AE23CF5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444" y="1371600"/>
            <a:ext cx="9144000" cy="526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ristmas happy elf skating silhouette Royalty Free Vector">
            <a:extLst>
              <a:ext uri="{FF2B5EF4-FFF2-40B4-BE49-F238E27FC236}">
                <a16:creationId xmlns:a16="http://schemas.microsoft.com/office/drawing/2014/main" id="{C474233F-FA83-C14D-B344-5EB965D71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9" b="15001"/>
          <a:stretch/>
        </p:blipFill>
        <p:spPr bwMode="auto">
          <a:xfrm>
            <a:off x="7086600" y="151709"/>
            <a:ext cx="1481254" cy="12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3006EC-CB13-F44C-A671-CF5427C88FDE}"/>
              </a:ext>
            </a:extLst>
          </p:cNvPr>
          <p:cNvSpPr/>
          <p:nvPr/>
        </p:nvSpPr>
        <p:spPr>
          <a:xfrm>
            <a:off x="304800" y="5996845"/>
            <a:ext cx="3602790" cy="797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0" hangingPunct="0">
              <a:lnSpc>
                <a:spcPts val="2280"/>
              </a:lnSpc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kern="0" dirty="0">
                <a:solidFill>
                  <a:srgbClr val="00264D"/>
                </a:solidFill>
                <a:cs typeface="Arial" charset="0"/>
              </a:rPr>
              <a:t>Linux uses ELF.</a:t>
            </a:r>
          </a:p>
          <a:p>
            <a:pPr lvl="0" defTabSz="457200" eaLnBrk="0" hangingPunct="0">
              <a:lnSpc>
                <a:spcPts val="2280"/>
              </a:lnSpc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kern="0" dirty="0">
                <a:solidFill>
                  <a:srgbClr val="00264D"/>
                </a:solidFill>
                <a:cs typeface="Arial" charset="0"/>
              </a:rPr>
              <a:t>MacOS uses Mach-O.</a:t>
            </a:r>
          </a:p>
        </p:txBody>
      </p:sp>
    </p:spTree>
    <p:extLst>
      <p:ext uri="{BB962C8B-B14F-4D97-AF65-F5344CB8AC3E}">
        <p14:creationId xmlns:p14="http://schemas.microsoft.com/office/powerpoint/2010/main" val="186257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Birth of a program (C/</a:t>
            </a:r>
            <a:r>
              <a:rPr lang="en-US" dirty="0" err="1">
                <a:latin typeface="Arial" charset="0"/>
                <a:ea typeface="ＭＳ Ｐゴシック" charset="0"/>
              </a:rPr>
              <a:t>Ux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166914" name="Text Box 3"/>
          <p:cNvSpPr txBox="1">
            <a:spLocks noChangeArrowheads="1"/>
          </p:cNvSpPr>
          <p:nvPr/>
        </p:nvSpPr>
        <p:spPr bwMode="auto">
          <a:xfrm>
            <a:off x="806450" y="1749425"/>
            <a:ext cx="2192338" cy="2027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j;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char* s =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hello\n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p()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j = write(1, s, 6);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return(j);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166915" name="Rectangle 4"/>
          <p:cNvSpPr>
            <a:spLocks noChangeArrowheads="1"/>
          </p:cNvSpPr>
          <p:nvPr/>
        </p:nvSpPr>
        <p:spPr bwMode="auto">
          <a:xfrm>
            <a:off x="1236663" y="1360488"/>
            <a:ext cx="1409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myprogram.c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6" name="AutoShape 5"/>
          <p:cNvSpPr>
            <a:spLocks noChangeArrowheads="1"/>
          </p:cNvSpPr>
          <p:nvPr/>
        </p:nvSpPr>
        <p:spPr bwMode="auto">
          <a:xfrm>
            <a:off x="1685925" y="3844925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7" name="AutoShape 6"/>
          <p:cNvSpPr>
            <a:spLocks noChangeArrowheads="1"/>
          </p:cNvSpPr>
          <p:nvPr/>
        </p:nvSpPr>
        <p:spPr bwMode="auto">
          <a:xfrm>
            <a:off x="1211263" y="4503738"/>
            <a:ext cx="1446212" cy="1295400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8" name="Rectangle 7"/>
          <p:cNvSpPr>
            <a:spLocks noChangeArrowheads="1"/>
          </p:cNvSpPr>
          <p:nvPr/>
        </p:nvSpPr>
        <p:spPr bwMode="auto">
          <a:xfrm>
            <a:off x="1385888" y="489426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compiler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9" name="AutoShape 8"/>
          <p:cNvSpPr>
            <a:spLocks noChangeArrowheads="1"/>
          </p:cNvSpPr>
          <p:nvPr/>
        </p:nvSpPr>
        <p:spPr bwMode="auto">
          <a:xfrm rot="-5400000">
            <a:off x="3131344" y="4826794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0" name="Text Box 9"/>
          <p:cNvSpPr txBox="1">
            <a:spLocks noChangeArrowheads="1"/>
          </p:cNvSpPr>
          <p:nvPr/>
        </p:nvSpPr>
        <p:spPr bwMode="auto">
          <a:xfrm>
            <a:off x="3886200" y="3767138"/>
            <a:ext cx="1158875" cy="1690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…..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p: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this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that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push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jsr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_write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etc.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1" name="Rectangle 10"/>
          <p:cNvSpPr>
            <a:spLocks noChangeArrowheads="1"/>
          </p:cNvSpPr>
          <p:nvPr/>
        </p:nvSpPr>
        <p:spPr bwMode="auto">
          <a:xfrm>
            <a:off x="3797300" y="5508625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myprogram.s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2" name="AutoShape 11"/>
          <p:cNvSpPr>
            <a:spLocks noChangeArrowheads="1"/>
          </p:cNvSpPr>
          <p:nvPr/>
        </p:nvSpPr>
        <p:spPr bwMode="auto">
          <a:xfrm rot="10800000">
            <a:off x="4448175" y="2971800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3" name="AutoShape 12"/>
          <p:cNvSpPr>
            <a:spLocks noChangeArrowheads="1"/>
          </p:cNvSpPr>
          <p:nvPr/>
        </p:nvSpPr>
        <p:spPr bwMode="auto">
          <a:xfrm>
            <a:off x="3733800" y="1463675"/>
            <a:ext cx="1828800" cy="1508125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4" name="Rectangle 13"/>
          <p:cNvSpPr>
            <a:spLocks noChangeArrowheads="1"/>
          </p:cNvSpPr>
          <p:nvPr/>
        </p:nvSpPr>
        <p:spPr bwMode="auto">
          <a:xfrm>
            <a:off x="4016375" y="19526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assembler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5" name="AutoShape 14"/>
          <p:cNvSpPr>
            <a:spLocks noChangeArrowheads="1"/>
          </p:cNvSpPr>
          <p:nvPr/>
        </p:nvSpPr>
        <p:spPr bwMode="auto">
          <a:xfrm rot="-5400000">
            <a:off x="5668169" y="1908969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6926" name="Group 15"/>
          <p:cNvGrpSpPr>
            <a:grpSpLocks/>
          </p:cNvGrpSpPr>
          <p:nvPr/>
        </p:nvGrpSpPr>
        <p:grpSpPr bwMode="auto">
          <a:xfrm>
            <a:off x="6518275" y="1849438"/>
            <a:ext cx="576263" cy="766762"/>
            <a:chOff x="3888" y="960"/>
            <a:chExt cx="363" cy="483"/>
          </a:xfrm>
        </p:grpSpPr>
        <p:sp>
          <p:nvSpPr>
            <p:cNvPr id="166966" name="AutoShape 16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7" name="AutoShape 17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8" name="AutoShape 18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9" name="AutoShape 19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70" name="AutoShape 20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71" name="AutoShape 21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27" name="Rectangle 22"/>
          <p:cNvSpPr>
            <a:spLocks noChangeArrowheads="1"/>
          </p:cNvSpPr>
          <p:nvPr/>
        </p:nvSpPr>
        <p:spPr bwMode="auto">
          <a:xfrm>
            <a:off x="6127750" y="1466850"/>
            <a:ext cx="142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myprogram.o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8" name="AutoShape 23"/>
          <p:cNvSpPr>
            <a:spLocks noChangeArrowheads="1"/>
          </p:cNvSpPr>
          <p:nvPr/>
        </p:nvSpPr>
        <p:spPr bwMode="auto">
          <a:xfrm>
            <a:off x="6681788" y="2741613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9" name="AutoShape 24"/>
          <p:cNvSpPr>
            <a:spLocks noChangeArrowheads="1"/>
          </p:cNvSpPr>
          <p:nvPr/>
        </p:nvSpPr>
        <p:spPr bwMode="auto">
          <a:xfrm>
            <a:off x="6107113" y="3244850"/>
            <a:ext cx="1492250" cy="1365250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0" name="Rectangle 25"/>
          <p:cNvSpPr>
            <a:spLocks noChangeArrowheads="1"/>
          </p:cNvSpPr>
          <p:nvPr/>
        </p:nvSpPr>
        <p:spPr bwMode="auto">
          <a:xfrm>
            <a:off x="6475413" y="3727450"/>
            <a:ext cx="77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1" name="AutoShape 26"/>
          <p:cNvSpPr>
            <a:spLocks noChangeArrowheads="1"/>
          </p:cNvSpPr>
          <p:nvPr/>
        </p:nvSpPr>
        <p:spPr bwMode="auto">
          <a:xfrm>
            <a:off x="6729413" y="4575175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2" name="Rectangle 27"/>
          <p:cNvSpPr>
            <a:spLocks noChangeArrowheads="1"/>
          </p:cNvSpPr>
          <p:nvPr/>
        </p:nvSpPr>
        <p:spPr bwMode="auto">
          <a:xfrm>
            <a:off x="7118350" y="1773238"/>
            <a:ext cx="96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object file</a:t>
            </a:r>
          </a:p>
        </p:txBody>
      </p:sp>
      <p:grpSp>
        <p:nvGrpSpPr>
          <p:cNvPr id="166933" name="Group 28"/>
          <p:cNvGrpSpPr>
            <a:grpSpLocks/>
          </p:cNvGrpSpPr>
          <p:nvPr/>
        </p:nvGrpSpPr>
        <p:grpSpPr bwMode="auto">
          <a:xfrm>
            <a:off x="6588125" y="5246688"/>
            <a:ext cx="576263" cy="766762"/>
            <a:chOff x="3888" y="960"/>
            <a:chExt cx="363" cy="483"/>
          </a:xfrm>
        </p:grpSpPr>
        <p:sp>
          <p:nvSpPr>
            <p:cNvPr id="166960" name="AutoShape 29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1" name="AutoShape 30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2" name="AutoShape 31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3" name="AutoShape 32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4" name="AutoShape 33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5" name="AutoShape 34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34" name="Rectangle 35"/>
          <p:cNvSpPr>
            <a:spLocks noChangeArrowheads="1"/>
          </p:cNvSpPr>
          <p:nvPr/>
        </p:nvSpPr>
        <p:spPr bwMode="auto">
          <a:xfrm>
            <a:off x="7256463" y="5257800"/>
            <a:ext cx="1276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</a:rPr>
              <a:t>p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rogram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</a:rPr>
              <a:t>“binary”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5" name="Rectangle 36"/>
          <p:cNvSpPr>
            <a:spLocks noChangeArrowheads="1"/>
          </p:cNvSpPr>
          <p:nvPr/>
        </p:nvSpPr>
        <p:spPr bwMode="auto">
          <a:xfrm>
            <a:off x="6048375" y="6291263"/>
            <a:ext cx="166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(executable file)</a:t>
            </a:r>
          </a:p>
        </p:txBody>
      </p:sp>
      <p:sp>
        <p:nvSpPr>
          <p:cNvPr id="166936" name="Rectangle 37"/>
          <p:cNvSpPr>
            <a:spLocks noChangeArrowheads="1"/>
          </p:cNvSpPr>
          <p:nvPr/>
        </p:nvSpPr>
        <p:spPr bwMode="auto">
          <a:xfrm>
            <a:off x="6270625" y="603091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6937" name="Group 38"/>
          <p:cNvGrpSpPr>
            <a:grpSpLocks/>
          </p:cNvGrpSpPr>
          <p:nvPr/>
        </p:nvGrpSpPr>
        <p:grpSpPr bwMode="auto">
          <a:xfrm>
            <a:off x="8018463" y="2825750"/>
            <a:ext cx="576262" cy="766763"/>
            <a:chOff x="3888" y="960"/>
            <a:chExt cx="363" cy="483"/>
          </a:xfrm>
        </p:grpSpPr>
        <p:sp>
          <p:nvSpPr>
            <p:cNvPr id="166954" name="AutoShape 39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5" name="AutoShape 40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6" name="AutoShape 41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7" name="AutoShape 42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8" name="AutoShape 43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9" name="AutoShape 44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38" name="AutoShape 45"/>
          <p:cNvSpPr>
            <a:spLocks noChangeArrowheads="1"/>
          </p:cNvSpPr>
          <p:nvPr/>
        </p:nvSpPr>
        <p:spPr bwMode="auto">
          <a:xfrm rot="2415433">
            <a:off x="7467600" y="3148013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6939" name="Group 46"/>
          <p:cNvGrpSpPr>
            <a:grpSpLocks/>
          </p:cNvGrpSpPr>
          <p:nvPr/>
        </p:nvGrpSpPr>
        <p:grpSpPr bwMode="auto">
          <a:xfrm>
            <a:off x="8147050" y="2770188"/>
            <a:ext cx="576263" cy="766762"/>
            <a:chOff x="3888" y="960"/>
            <a:chExt cx="363" cy="483"/>
          </a:xfrm>
        </p:grpSpPr>
        <p:sp>
          <p:nvSpPr>
            <p:cNvPr id="166948" name="AutoShape 47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9" name="AutoShape 48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0" name="AutoShape 49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1" name="AutoShape 50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2" name="AutoShape 51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3" name="AutoShape 52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6940" name="Group 53"/>
          <p:cNvGrpSpPr>
            <a:grpSpLocks/>
          </p:cNvGrpSpPr>
          <p:nvPr/>
        </p:nvGrpSpPr>
        <p:grpSpPr bwMode="auto">
          <a:xfrm>
            <a:off x="8301038" y="2703513"/>
            <a:ext cx="576262" cy="766762"/>
            <a:chOff x="3888" y="960"/>
            <a:chExt cx="363" cy="483"/>
          </a:xfrm>
        </p:grpSpPr>
        <p:sp>
          <p:nvSpPr>
            <p:cNvPr id="166942" name="AutoShape 54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3" name="AutoShape 55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4" name="AutoShape 56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5" name="AutoShape 57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6" name="AutoShape 58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7" name="AutoShape 59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41" name="Rectangle 60"/>
          <p:cNvSpPr>
            <a:spLocks noChangeArrowheads="1"/>
          </p:cNvSpPr>
          <p:nvPr/>
        </p:nvSpPr>
        <p:spPr bwMode="auto">
          <a:xfrm>
            <a:off x="7920038" y="3629561"/>
            <a:ext cx="1046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libraries and other object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files or archives</a:t>
            </a:r>
          </a:p>
        </p:txBody>
      </p:sp>
      <p:sp>
        <p:nvSpPr>
          <p:cNvPr id="61" name="AutoShape 45"/>
          <p:cNvSpPr>
            <a:spLocks noChangeArrowheads="1"/>
          </p:cNvSpPr>
          <p:nvPr/>
        </p:nvSpPr>
        <p:spPr bwMode="auto">
          <a:xfrm rot="2415433" flipH="1" flipV="1">
            <a:off x="1072759" y="5470043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609600" y="5943600"/>
            <a:ext cx="184666" cy="3231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762000" y="6096000"/>
            <a:ext cx="184666" cy="3231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914400" y="6248400"/>
            <a:ext cx="184666" cy="3231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1143000" y="60960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 files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1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a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737479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chase:p0&gt; make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-I. -g3 -Wall -DNDEBUG -c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dmm.c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 warning generated.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-I. -g -Wall -DNDEBUG -o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basicdmmtest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basicdmmtest.c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dmm.o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-I. -g -Wall -DNDEBUG -o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test_basic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test_basic.c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dmm.o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-I. -g -Wall -DNDEBUG -o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test_coalesce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test_coalesce.c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dmm.o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-I. -g -Wall -DNDEBUG -o test_stress1 test_stress1.c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dmm.o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gcc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-I. -g -Wall -DNDEBUG -o test_stress2 test_stress2.c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dmm.o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chase:p0&gt;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test_basic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malloc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(10)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call to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dmalloc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() failed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chase:p0&gt;</a:t>
            </a:r>
          </a:p>
        </p:txBody>
      </p:sp>
    </p:spTree>
    <p:extLst>
      <p:ext uri="{BB962C8B-B14F-4D97-AF65-F5344CB8AC3E}">
        <p14:creationId xmlns:p14="http://schemas.microsoft.com/office/powerpoint/2010/main" val="57599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nip Single Corner Rectangle 78"/>
          <p:cNvSpPr/>
          <p:nvPr/>
        </p:nvSpPr>
        <p:spPr bwMode="auto">
          <a:xfrm flipH="1">
            <a:off x="1490663" y="2971800"/>
            <a:ext cx="1219200" cy="1381125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234" name="Text Box 93"/>
          <p:cNvSpPr txBox="1">
            <a:spLocks noChangeArrowheads="1"/>
          </p:cNvSpPr>
          <p:nvPr/>
        </p:nvSpPr>
        <p:spPr bwMode="auto">
          <a:xfrm>
            <a:off x="1414463" y="3919538"/>
            <a:ext cx="18351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Program</a:t>
            </a:r>
          </a:p>
        </p:txBody>
      </p:sp>
      <p:sp>
        <p:nvSpPr>
          <p:cNvPr id="99" name="Down Arrow 98"/>
          <p:cNvSpPr/>
          <p:nvPr/>
        </p:nvSpPr>
        <p:spPr bwMode="auto">
          <a:xfrm rot="5400000" flipV="1">
            <a:off x="4606926" y="1684337"/>
            <a:ext cx="127000" cy="3921125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9523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Running a program</a:t>
            </a:r>
          </a:p>
        </p:txBody>
      </p:sp>
      <p:sp>
        <p:nvSpPr>
          <p:cNvPr id="95237" name="TextBox 52"/>
          <p:cNvSpPr txBox="1">
            <a:spLocks noChangeArrowheads="1"/>
          </p:cNvSpPr>
          <p:nvPr/>
        </p:nvSpPr>
        <p:spPr bwMode="auto">
          <a:xfrm>
            <a:off x="457199" y="5029200"/>
            <a:ext cx="82264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When a program launches, the OS initializes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process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with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virtual memory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to store the running program’s code and data.  Sections of the executable file initialize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(regions) of the VM.</a:t>
            </a:r>
          </a:p>
        </p:txBody>
      </p:sp>
      <p:sp>
        <p:nvSpPr>
          <p:cNvPr id="95238" name="AutoShape 21"/>
          <p:cNvSpPr>
            <a:spLocks noChangeArrowheads="1"/>
          </p:cNvSpPr>
          <p:nvPr/>
        </p:nvSpPr>
        <p:spPr bwMode="auto">
          <a:xfrm>
            <a:off x="6748463" y="2514600"/>
            <a:ext cx="1328737" cy="511175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39" name="AutoShape 22"/>
          <p:cNvSpPr>
            <a:spLocks noChangeArrowheads="1"/>
          </p:cNvSpPr>
          <p:nvPr/>
        </p:nvSpPr>
        <p:spPr bwMode="auto">
          <a:xfrm>
            <a:off x="6748463" y="3025775"/>
            <a:ext cx="1328737" cy="306388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40" name="AutoShape 23"/>
          <p:cNvSpPr>
            <a:spLocks noChangeArrowheads="1"/>
          </p:cNvSpPr>
          <p:nvPr/>
        </p:nvSpPr>
        <p:spPr bwMode="auto">
          <a:xfrm>
            <a:off x="6748463" y="3332163"/>
            <a:ext cx="1328737" cy="511175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41" name="AutoShape 24"/>
          <p:cNvSpPr>
            <a:spLocks noChangeArrowheads="1"/>
          </p:cNvSpPr>
          <p:nvPr/>
        </p:nvSpPr>
        <p:spPr bwMode="auto">
          <a:xfrm>
            <a:off x="6748463" y="3843338"/>
            <a:ext cx="1328737" cy="1016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42" name="AutoShape 25"/>
          <p:cNvSpPr>
            <a:spLocks noChangeArrowheads="1"/>
          </p:cNvSpPr>
          <p:nvPr/>
        </p:nvSpPr>
        <p:spPr bwMode="auto">
          <a:xfrm>
            <a:off x="6748463" y="3944938"/>
            <a:ext cx="1328737" cy="511175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43" name="AutoShape 26"/>
          <p:cNvSpPr>
            <a:spLocks noChangeArrowheads="1"/>
          </p:cNvSpPr>
          <p:nvPr/>
        </p:nvSpPr>
        <p:spPr bwMode="auto">
          <a:xfrm>
            <a:off x="6748463" y="4456113"/>
            <a:ext cx="1328737" cy="306387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58" name="AutoShape 29"/>
          <p:cNvSpPr>
            <a:spLocks noChangeArrowheads="1"/>
          </p:cNvSpPr>
          <p:nvPr/>
        </p:nvSpPr>
        <p:spPr bwMode="auto">
          <a:xfrm>
            <a:off x="1828800" y="3205163"/>
            <a:ext cx="576263" cy="2032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59" name="AutoShape 30"/>
          <p:cNvSpPr>
            <a:spLocks noChangeArrowheads="1"/>
          </p:cNvSpPr>
          <p:nvPr/>
        </p:nvSpPr>
        <p:spPr bwMode="auto">
          <a:xfrm>
            <a:off x="1828800" y="3408363"/>
            <a:ext cx="576263" cy="122238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60" name="AutoShape 31"/>
          <p:cNvSpPr>
            <a:spLocks noChangeArrowheads="1"/>
          </p:cNvSpPr>
          <p:nvPr/>
        </p:nvSpPr>
        <p:spPr bwMode="auto">
          <a:xfrm>
            <a:off x="1828800" y="3408363"/>
            <a:ext cx="576263" cy="122238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61" name="AutoShape 32"/>
          <p:cNvSpPr>
            <a:spLocks noChangeArrowheads="1"/>
          </p:cNvSpPr>
          <p:nvPr/>
        </p:nvSpPr>
        <p:spPr bwMode="auto">
          <a:xfrm>
            <a:off x="1828800" y="3530600"/>
            <a:ext cx="576263" cy="12065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95262" name="AutoShape 33"/>
          <p:cNvSpPr>
            <a:spLocks noChangeArrowheads="1"/>
          </p:cNvSpPr>
          <p:nvPr/>
        </p:nvSpPr>
        <p:spPr bwMode="auto">
          <a:xfrm>
            <a:off x="1828800" y="3152775"/>
            <a:ext cx="576263" cy="52388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63" name="AutoShape 34"/>
          <p:cNvSpPr>
            <a:spLocks noChangeArrowheads="1"/>
          </p:cNvSpPr>
          <p:nvPr/>
        </p:nvSpPr>
        <p:spPr bwMode="auto">
          <a:xfrm>
            <a:off x="1828800" y="3651250"/>
            <a:ext cx="576263" cy="268288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95246" name="Straight Connector 292"/>
          <p:cNvCxnSpPr>
            <a:cxnSpLocks noChangeShapeType="1"/>
            <a:stCxn id="95258" idx="0"/>
          </p:cNvCxnSpPr>
          <p:nvPr/>
        </p:nvCxnSpPr>
        <p:spPr bwMode="auto">
          <a:xfrm flipV="1">
            <a:off x="2116138" y="2139950"/>
            <a:ext cx="1431925" cy="1065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247" name="Straight Connector 292"/>
          <p:cNvCxnSpPr>
            <a:cxnSpLocks noChangeShapeType="1"/>
            <a:stCxn id="95258" idx="2"/>
          </p:cNvCxnSpPr>
          <p:nvPr/>
        </p:nvCxnSpPr>
        <p:spPr bwMode="auto">
          <a:xfrm flipV="1">
            <a:off x="2116138" y="2139950"/>
            <a:ext cx="1431925" cy="1268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248" name="Straight Connector 292"/>
          <p:cNvCxnSpPr>
            <a:cxnSpLocks noChangeShapeType="1"/>
            <a:stCxn id="95261" idx="0"/>
          </p:cNvCxnSpPr>
          <p:nvPr/>
        </p:nvCxnSpPr>
        <p:spPr bwMode="auto">
          <a:xfrm flipV="1">
            <a:off x="2116138" y="2139950"/>
            <a:ext cx="1431925" cy="1390650"/>
          </a:xfrm>
          <a:prstGeom prst="line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249" name="Rectangle 302"/>
          <p:cNvSpPr>
            <a:spLocks noChangeArrowheads="1"/>
          </p:cNvSpPr>
          <p:nvPr/>
        </p:nvSpPr>
        <p:spPr bwMode="auto">
          <a:xfrm>
            <a:off x="3571875" y="1574800"/>
            <a:ext cx="1809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code (“text”)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constants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initialized data</a:t>
            </a:r>
          </a:p>
        </p:txBody>
      </p:sp>
      <p:cxnSp>
        <p:nvCxnSpPr>
          <p:cNvPr id="95250" name="Straight Connector 292"/>
          <p:cNvCxnSpPr>
            <a:cxnSpLocks noChangeShapeType="1"/>
            <a:stCxn id="95238" idx="1"/>
          </p:cNvCxnSpPr>
          <p:nvPr/>
        </p:nvCxnSpPr>
        <p:spPr bwMode="auto">
          <a:xfrm flipH="1" flipV="1">
            <a:off x="5318125" y="2133600"/>
            <a:ext cx="1430338" cy="636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251" name="Straight Connector 292"/>
          <p:cNvCxnSpPr>
            <a:cxnSpLocks noChangeShapeType="1"/>
            <a:stCxn id="95239" idx="1"/>
          </p:cNvCxnSpPr>
          <p:nvPr/>
        </p:nvCxnSpPr>
        <p:spPr bwMode="auto">
          <a:xfrm flipH="1" flipV="1">
            <a:off x="5318125" y="2133600"/>
            <a:ext cx="1430338" cy="1044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252" name="Straight Connector 292"/>
          <p:cNvCxnSpPr>
            <a:cxnSpLocks noChangeShapeType="1"/>
          </p:cNvCxnSpPr>
          <p:nvPr/>
        </p:nvCxnSpPr>
        <p:spPr bwMode="auto">
          <a:xfrm flipH="1" flipV="1">
            <a:off x="5316538" y="2133600"/>
            <a:ext cx="1431925" cy="139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255" name="Text Box 93"/>
          <p:cNvSpPr txBox="1">
            <a:spLocks noChangeArrowheads="1"/>
          </p:cNvSpPr>
          <p:nvPr/>
        </p:nvSpPr>
        <p:spPr bwMode="auto">
          <a:xfrm>
            <a:off x="1752600" y="2209800"/>
            <a:ext cx="183515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sections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5256" name="Text Box 93"/>
          <p:cNvSpPr txBox="1">
            <a:spLocks noChangeArrowheads="1"/>
          </p:cNvSpPr>
          <p:nvPr/>
        </p:nvSpPr>
        <p:spPr bwMode="auto">
          <a:xfrm>
            <a:off x="4724400" y="2840038"/>
            <a:ext cx="18351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segments</a:t>
            </a:r>
          </a:p>
        </p:txBody>
      </p:sp>
      <p:sp>
        <p:nvSpPr>
          <p:cNvPr id="95257" name="Text Box 93"/>
          <p:cNvSpPr txBox="1">
            <a:spLocks noChangeArrowheads="1"/>
          </p:cNvSpPr>
          <p:nvPr/>
        </p:nvSpPr>
        <p:spPr bwMode="auto">
          <a:xfrm>
            <a:off x="6629400" y="1463002"/>
            <a:ext cx="1493837" cy="135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Process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with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virtual memory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6" name="Text Box 93"/>
          <p:cNvSpPr txBox="1">
            <a:spLocks noChangeArrowheads="1"/>
          </p:cNvSpPr>
          <p:nvPr/>
        </p:nvSpPr>
        <p:spPr bwMode="auto">
          <a:xfrm>
            <a:off x="3005138" y="3810929"/>
            <a:ext cx="3438525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file sections into (virtual) memory </a:t>
            </a:r>
            <a:r>
              <a:rPr lang="en-US" sz="2000" dirty="0">
                <a:solidFill>
                  <a:schemeClr val="tx1"/>
                </a:solidFill>
              </a:rPr>
              <a:t>to initialize.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1" name="AutoShape 18">
            <a:extLst>
              <a:ext uri="{FF2B5EF4-FFF2-40B4-BE49-F238E27FC236}">
                <a16:creationId xmlns:a16="http://schemas.microsoft.com/office/drawing/2014/main" id="{8D7248EB-0620-ED4B-A8AF-30A6E95BB408}"/>
              </a:ext>
            </a:extLst>
          </p:cNvPr>
          <p:cNvSpPr>
            <a:spLocks/>
          </p:cNvSpPr>
          <p:nvPr/>
        </p:nvSpPr>
        <p:spPr bwMode="auto">
          <a:xfrm flipH="1">
            <a:off x="8178800" y="3944937"/>
            <a:ext cx="314325" cy="852487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93">
            <a:extLst>
              <a:ext uri="{FF2B5EF4-FFF2-40B4-BE49-F238E27FC236}">
                <a16:creationId xmlns:a16="http://schemas.microsoft.com/office/drawing/2014/main" id="{E822529A-36CB-B54F-BFF0-D78927F4F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25" y="4151779"/>
            <a:ext cx="3143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4" name="Text Box 93">
            <a:extLst>
              <a:ext uri="{FF2B5EF4-FFF2-40B4-BE49-F238E27FC236}">
                <a16:creationId xmlns:a16="http://schemas.microsoft.com/office/drawing/2014/main" id="{F4CF1C40-1379-9E4C-B944-D99783F3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6481" y="4411431"/>
            <a:ext cx="79967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stack</a:t>
            </a:r>
          </a:p>
        </p:txBody>
      </p:sp>
      <p:sp>
        <p:nvSpPr>
          <p:cNvPr id="35" name="Text Box 93">
            <a:extLst>
              <a:ext uri="{FF2B5EF4-FFF2-40B4-BE49-F238E27FC236}">
                <a16:creationId xmlns:a16="http://schemas.microsoft.com/office/drawing/2014/main" id="{F745F1F4-DC40-5D4C-B16E-0209B064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727" y="4025880"/>
            <a:ext cx="79967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37138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 descr="25%"/>
          <p:cNvSpPr>
            <a:spLocks noChangeArrowheads="1"/>
          </p:cNvSpPr>
          <p:nvPr/>
        </p:nvSpPr>
        <p:spPr bwMode="auto">
          <a:xfrm>
            <a:off x="5791200" y="5105400"/>
            <a:ext cx="2514600" cy="990600"/>
          </a:xfrm>
          <a:prstGeom prst="rect">
            <a:avLst/>
          </a:prstGeom>
          <a:pattFill prst="pct25">
            <a:fgClr>
              <a:srgbClr val="FAFD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2" name="Rectangle 3" descr="25%"/>
          <p:cNvSpPr>
            <a:spLocks noChangeArrowheads="1"/>
          </p:cNvSpPr>
          <p:nvPr/>
        </p:nvSpPr>
        <p:spPr bwMode="auto">
          <a:xfrm>
            <a:off x="5791200" y="4495800"/>
            <a:ext cx="2514600" cy="609600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3" name="Rectangle 4" descr="25%"/>
          <p:cNvSpPr>
            <a:spLocks noChangeArrowheads="1"/>
          </p:cNvSpPr>
          <p:nvPr/>
        </p:nvSpPr>
        <p:spPr bwMode="auto">
          <a:xfrm>
            <a:off x="5791200" y="3581400"/>
            <a:ext cx="2514600" cy="914400"/>
          </a:xfrm>
          <a:prstGeom prst="rect">
            <a:avLst/>
          </a:prstGeom>
          <a:pattFill prst="pct25">
            <a:fgClr>
              <a:schemeClr val="accent2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4" name="Rectangle 5" descr="25%"/>
          <p:cNvSpPr>
            <a:spLocks noChangeArrowheads="1"/>
          </p:cNvSpPr>
          <p:nvPr/>
        </p:nvSpPr>
        <p:spPr bwMode="auto">
          <a:xfrm>
            <a:off x="5791200" y="1524000"/>
            <a:ext cx="2514600" cy="533400"/>
          </a:xfrm>
          <a:prstGeom prst="rect">
            <a:avLst/>
          </a:prstGeom>
          <a:pattFill prst="pct25">
            <a:fgClr>
              <a:srgbClr val="E5405D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5" name="Rectangle 6" descr="25%"/>
          <p:cNvSpPr>
            <a:spLocks noChangeArrowheads="1"/>
          </p:cNvSpPr>
          <p:nvPr/>
        </p:nvSpPr>
        <p:spPr bwMode="auto">
          <a:xfrm>
            <a:off x="5791200" y="774700"/>
            <a:ext cx="2514600" cy="749300"/>
          </a:xfrm>
          <a:prstGeom prst="rect">
            <a:avLst/>
          </a:prstGeom>
          <a:pattFill prst="pct25">
            <a:fgClr>
              <a:srgbClr val="00B7A5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6" name="Rectangle 8"/>
          <p:cNvSpPr>
            <a:spLocks noChangeArrowheads="1"/>
          </p:cNvSpPr>
          <p:nvPr/>
        </p:nvSpPr>
        <p:spPr bwMode="auto">
          <a:xfrm>
            <a:off x="5803900" y="774700"/>
            <a:ext cx="2489200" cy="568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ＭＳ Ｐゴシック" charset="0"/>
              <a:cs typeface="Arial" charset="0"/>
            </a:endParaRPr>
          </a:p>
        </p:txBody>
      </p:sp>
      <p:sp>
        <p:nvSpPr>
          <p:cNvPr id="87047" name="Line 9"/>
          <p:cNvSpPr>
            <a:spLocks noChangeShapeType="1"/>
          </p:cNvSpPr>
          <p:nvPr/>
        </p:nvSpPr>
        <p:spPr bwMode="auto">
          <a:xfrm>
            <a:off x="5803900" y="20828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48" name="Line 10"/>
          <p:cNvSpPr>
            <a:spLocks noChangeShapeType="1"/>
          </p:cNvSpPr>
          <p:nvPr/>
        </p:nvSpPr>
        <p:spPr bwMode="auto">
          <a:xfrm>
            <a:off x="5803900" y="35814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49" name="Line 11"/>
          <p:cNvSpPr>
            <a:spLocks noChangeShapeType="1"/>
          </p:cNvSpPr>
          <p:nvPr/>
        </p:nvSpPr>
        <p:spPr bwMode="auto">
          <a:xfrm>
            <a:off x="5803900" y="51054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50" name="Line 12"/>
          <p:cNvSpPr>
            <a:spLocks noChangeShapeType="1"/>
          </p:cNvSpPr>
          <p:nvPr/>
        </p:nvSpPr>
        <p:spPr bwMode="auto">
          <a:xfrm>
            <a:off x="5803900" y="15240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51" name="Rectangle 13"/>
          <p:cNvSpPr>
            <a:spLocks noChangeArrowheads="1"/>
          </p:cNvSpPr>
          <p:nvPr/>
        </p:nvSpPr>
        <p:spPr bwMode="auto">
          <a:xfrm>
            <a:off x="8278813" y="6186488"/>
            <a:ext cx="598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0x0</a:t>
            </a:r>
          </a:p>
        </p:txBody>
      </p:sp>
      <p:sp>
        <p:nvSpPr>
          <p:cNvPr id="87052" name="Rectangle 15"/>
          <p:cNvSpPr>
            <a:spLocks noChangeArrowheads="1"/>
          </p:cNvSpPr>
          <p:nvPr/>
        </p:nvSpPr>
        <p:spPr bwMode="auto">
          <a:xfrm>
            <a:off x="6202363" y="457200"/>
            <a:ext cx="15525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charset="0"/>
                <a:cs typeface="Arial" charset="0"/>
              </a:rPr>
              <a:t>0x7fffffff</a:t>
            </a:r>
          </a:p>
        </p:txBody>
      </p:sp>
      <p:sp>
        <p:nvSpPr>
          <p:cNvPr id="87053" name="Line 18"/>
          <p:cNvSpPr>
            <a:spLocks noChangeShapeType="1"/>
          </p:cNvSpPr>
          <p:nvPr/>
        </p:nvSpPr>
        <p:spPr bwMode="auto">
          <a:xfrm>
            <a:off x="5797550" y="4495800"/>
            <a:ext cx="25019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54" name="Rectangle 19"/>
          <p:cNvSpPr>
            <a:spLocks noChangeArrowheads="1"/>
          </p:cNvSpPr>
          <p:nvPr/>
        </p:nvSpPr>
        <p:spPr bwMode="auto">
          <a:xfrm>
            <a:off x="6172200" y="4572000"/>
            <a:ext cx="17399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Static data</a:t>
            </a:r>
          </a:p>
        </p:txBody>
      </p:sp>
      <p:sp>
        <p:nvSpPr>
          <p:cNvPr id="87055" name="Rectangle 20"/>
          <p:cNvSpPr>
            <a:spLocks noChangeArrowheads="1"/>
          </p:cNvSpPr>
          <p:nvPr/>
        </p:nvSpPr>
        <p:spPr bwMode="auto">
          <a:xfrm>
            <a:off x="5918200" y="3657600"/>
            <a:ext cx="2184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Dynamic data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(heap/BSS)</a:t>
            </a:r>
          </a:p>
        </p:txBody>
      </p:sp>
      <p:sp>
        <p:nvSpPr>
          <p:cNvPr id="87056" name="Rectangle 21"/>
          <p:cNvSpPr>
            <a:spLocks noChangeArrowheads="1"/>
          </p:cNvSpPr>
          <p:nvPr/>
        </p:nvSpPr>
        <p:spPr bwMode="auto">
          <a:xfrm>
            <a:off x="6477000" y="5181600"/>
            <a:ext cx="12128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Text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(code)</a:t>
            </a:r>
          </a:p>
        </p:txBody>
      </p:sp>
      <p:sp>
        <p:nvSpPr>
          <p:cNvPr id="87057" name="Rectangle 23"/>
          <p:cNvSpPr>
            <a:spLocks noChangeArrowheads="1"/>
          </p:cNvSpPr>
          <p:nvPr/>
        </p:nvSpPr>
        <p:spPr bwMode="auto">
          <a:xfrm>
            <a:off x="6508750" y="1598613"/>
            <a:ext cx="10033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Stack</a:t>
            </a:r>
          </a:p>
        </p:txBody>
      </p:sp>
      <p:sp>
        <p:nvSpPr>
          <p:cNvPr id="87058" name="Rectangle 24"/>
          <p:cNvSpPr>
            <a:spLocks noChangeArrowheads="1"/>
          </p:cNvSpPr>
          <p:nvPr/>
        </p:nvSpPr>
        <p:spPr bwMode="auto">
          <a:xfrm>
            <a:off x="6402388" y="9572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5008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Arial" charset="0"/>
              </a:rPr>
              <a:t>Reserved</a:t>
            </a:r>
          </a:p>
        </p:txBody>
      </p:sp>
      <p:sp>
        <p:nvSpPr>
          <p:cNvPr id="87059" name="Line 12"/>
          <p:cNvSpPr>
            <a:spLocks noChangeShapeType="1"/>
          </p:cNvSpPr>
          <p:nvPr/>
        </p:nvSpPr>
        <p:spPr bwMode="auto">
          <a:xfrm>
            <a:off x="5789613" y="6096000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060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6425" cy="1554163"/>
          </a:xfrm>
        </p:spPr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Process VM/VAS</a:t>
            </a:r>
            <a:br>
              <a:rPr lang="en-US" sz="3600" dirty="0">
                <a:latin typeface="Arial" charset="0"/>
                <a:ea typeface="ＭＳ Ｐゴシック" charset="0"/>
              </a:rPr>
            </a:br>
            <a:r>
              <a:rPr lang="en-US" sz="2400" dirty="0">
                <a:latin typeface="Arial" charset="0"/>
                <a:ea typeface="ＭＳ Ｐゴシック" charset="0"/>
              </a:rPr>
              <a:t>(32-bit example)</a:t>
            </a:r>
            <a:endParaRPr lang="en-US" sz="3600" dirty="0">
              <a:latin typeface="Arial" charset="0"/>
              <a:ea typeface="ＭＳ Ｐゴシック" charset="0"/>
            </a:endParaRPr>
          </a:p>
        </p:txBody>
      </p:sp>
      <p:sp>
        <p:nvSpPr>
          <p:cNvPr id="87061" name="Content Placeholder 1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5410200" cy="4111625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Arial" charset="0"/>
                <a:ea typeface="ＭＳ Ｐゴシック" charset="0"/>
              </a:rPr>
              <a:t>The program uses virtual memory through its process’ </a:t>
            </a:r>
            <a:r>
              <a:rPr lang="en-US" sz="2000" b="1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Virtual Address Space</a:t>
            </a:r>
            <a:r>
              <a:rPr lang="en-US" sz="2000" dirty="0">
                <a:solidFill>
                  <a:srgbClr val="800000"/>
                </a:solidFill>
                <a:latin typeface="Arial" charset="0"/>
                <a:ea typeface="ＭＳ Ｐゴシック" charset="0"/>
              </a:rPr>
              <a:t>: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An addressable array of bytes…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Containing every instruction it can execute…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And every piece of data those instructions can reference…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E.g., read/write == </a:t>
            </a:r>
            <a:r>
              <a:rPr lang="en-US" sz="1800" b="1" dirty="0">
                <a:latin typeface="Arial" charset="0"/>
                <a:ea typeface="ＭＳ Ｐゴシック" charset="0"/>
              </a:rPr>
              <a:t>load/store </a:t>
            </a:r>
            <a:r>
              <a:rPr lang="en-US" sz="1800" dirty="0">
                <a:latin typeface="Arial" charset="0"/>
                <a:ea typeface="ＭＳ Ｐゴシック" charset="0"/>
              </a:rPr>
              <a:t>on memory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Partitioned into logical 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segments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 (</a:t>
            </a:r>
            <a:r>
              <a:rPr lang="en-US" sz="2000" b="1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regions</a:t>
            </a:r>
            <a:r>
              <a:rPr lang="en-US" sz="2000" dirty="0">
                <a:solidFill>
                  <a:srgbClr val="651222"/>
                </a:solidFill>
                <a:latin typeface="Arial" charset="0"/>
                <a:ea typeface="ＭＳ Ｐゴシック" charset="0"/>
              </a:rPr>
              <a:t>) </a:t>
            </a:r>
            <a:r>
              <a:rPr lang="en-US" sz="2000" dirty="0">
                <a:latin typeface="Arial" charset="0"/>
                <a:ea typeface="ＭＳ Ｐゴシック" charset="0"/>
              </a:rPr>
              <a:t>with distinct purpose and use.</a:t>
            </a:r>
          </a:p>
          <a:p>
            <a:r>
              <a:rPr lang="en-US" sz="2000" dirty="0">
                <a:latin typeface="Arial" charset="0"/>
                <a:ea typeface="ＭＳ Ｐゴシック" charset="0"/>
              </a:rPr>
              <a:t>Every reference by a running program is interpreted in the context of its VAS.</a:t>
            </a:r>
          </a:p>
          <a:p>
            <a:pPr lvl="1"/>
            <a:r>
              <a:rPr lang="en-US" sz="1800" dirty="0">
                <a:latin typeface="Arial" charset="0"/>
                <a:ea typeface="ＭＳ Ｐゴシック" charset="0"/>
              </a:rPr>
              <a:t>Resolves to a location in machine memory</a:t>
            </a:r>
          </a:p>
        </p:txBody>
      </p:sp>
      <p:sp>
        <p:nvSpPr>
          <p:cNvPr id="28" name="Down Arrow 27"/>
          <p:cNvSpPr/>
          <p:nvPr/>
        </p:nvSpPr>
        <p:spPr bwMode="auto">
          <a:xfrm rot="10800000" flipV="1">
            <a:off x="6764338" y="2100263"/>
            <a:ext cx="492125" cy="614362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29" name="Down Arrow 28"/>
          <p:cNvSpPr/>
          <p:nvPr/>
        </p:nvSpPr>
        <p:spPr bwMode="auto">
          <a:xfrm rot="10800000">
            <a:off x="6764338" y="2967038"/>
            <a:ext cx="492125" cy="614362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1638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AutoShape 56"/>
          <p:cNvSpPr>
            <a:spLocks noChangeArrowheads="1"/>
          </p:cNvSpPr>
          <p:nvPr/>
        </p:nvSpPr>
        <p:spPr bwMode="auto">
          <a:xfrm>
            <a:off x="7029450" y="4572000"/>
            <a:ext cx="1809750" cy="695325"/>
          </a:xfrm>
          <a:prstGeom prst="flowChartProcess">
            <a:avLst/>
          </a:prstGeom>
          <a:solidFill>
            <a:srgbClr val="8B4785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794" name="AutoShape 7"/>
          <p:cNvSpPr>
            <a:spLocks noChangeArrowheads="1"/>
          </p:cNvSpPr>
          <p:nvPr/>
        </p:nvSpPr>
        <p:spPr bwMode="auto">
          <a:xfrm>
            <a:off x="7029450" y="3657600"/>
            <a:ext cx="1809750" cy="841375"/>
          </a:xfrm>
          <a:prstGeom prst="flowChartProcess">
            <a:avLst/>
          </a:prstGeom>
          <a:solidFill>
            <a:srgbClr val="DCE1E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795" name="AutoShape 6"/>
          <p:cNvSpPr>
            <a:spLocks noChangeArrowheads="1"/>
          </p:cNvSpPr>
          <p:nvPr/>
        </p:nvSpPr>
        <p:spPr bwMode="auto">
          <a:xfrm>
            <a:off x="7010400" y="1985963"/>
            <a:ext cx="1816100" cy="693737"/>
          </a:xfrm>
          <a:prstGeom prst="flowChartProcess">
            <a:avLst/>
          </a:prstGeom>
          <a:solidFill>
            <a:srgbClr val="008080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7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VM segments: a view from C</a:t>
            </a:r>
          </a:p>
        </p:txBody>
      </p:sp>
      <p:sp>
        <p:nvSpPr>
          <p:cNvPr id="33797" name="Content Placeholder 21"/>
          <p:cNvSpPr>
            <a:spLocks noGrp="1"/>
          </p:cNvSpPr>
          <p:nvPr>
            <p:ph idx="1"/>
          </p:nvPr>
        </p:nvSpPr>
        <p:spPr>
          <a:xfrm>
            <a:off x="304800" y="1600200"/>
            <a:ext cx="4800600" cy="4111625"/>
          </a:xfrm>
        </p:spPr>
        <p:txBody>
          <a:bodyPr/>
          <a:lstStyle/>
          <a:p>
            <a:r>
              <a:rPr lang="en-US" sz="2400" dirty="0" err="1">
                <a:latin typeface="Arial" charset="0"/>
                <a:ea typeface="ＭＳ Ｐゴシック" charset="0"/>
              </a:rPr>
              <a:t>Globals</a:t>
            </a:r>
            <a:r>
              <a:rPr lang="en-US" sz="2400" dirty="0">
                <a:latin typeface="Arial" charset="0"/>
                <a:ea typeface="ＭＳ Ｐゴシック" charset="0"/>
              </a:rPr>
              <a:t> (static data): 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Fixed-size segment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Writable by user program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May have initial values</a:t>
            </a:r>
          </a:p>
          <a:p>
            <a:r>
              <a:rPr lang="en-US" sz="2400" dirty="0">
                <a:latin typeface="Arial" charset="0"/>
                <a:ea typeface="ＭＳ Ｐゴシック" charset="0"/>
              </a:rPr>
              <a:t>Text (instructions)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Fixed-size segment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Executable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Not writable</a:t>
            </a:r>
          </a:p>
          <a:p>
            <a:r>
              <a:rPr lang="en-US" sz="2400" dirty="0">
                <a:latin typeface="Arial" charset="0"/>
                <a:ea typeface="ＭＳ Ｐゴシック" charset="0"/>
              </a:rPr>
              <a:t>Heap and stack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Variable-size segments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Writable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</a:rPr>
              <a:t>Zero-filled on demand</a:t>
            </a:r>
          </a:p>
          <a:p>
            <a:pPr lvl="1"/>
            <a:endParaRPr lang="en-US" sz="2000" b="0" dirty="0">
              <a:latin typeface="Arial" charset="0"/>
              <a:ea typeface="ＭＳ Ｐゴシック" charset="0"/>
            </a:endParaRPr>
          </a:p>
          <a:p>
            <a:pPr lvl="1"/>
            <a:endParaRPr lang="en-US" sz="1600" dirty="0">
              <a:latin typeface="Arial" charset="0"/>
              <a:ea typeface="ＭＳ Ｐゴシック" charset="0"/>
            </a:endParaRPr>
          </a:p>
          <a:p>
            <a:pPr lvl="1"/>
            <a:endParaRPr lang="en-US" sz="1600" dirty="0">
              <a:latin typeface="Arial" charset="0"/>
              <a:ea typeface="ＭＳ Ｐゴシック" charset="0"/>
            </a:endParaRPr>
          </a:p>
        </p:txBody>
      </p:sp>
      <p:sp>
        <p:nvSpPr>
          <p:cNvPr id="33798" name="Text Box 48"/>
          <p:cNvSpPr txBox="1">
            <a:spLocks noChangeArrowheads="1"/>
          </p:cNvSpPr>
          <p:nvPr/>
        </p:nvSpPr>
        <p:spPr bwMode="auto">
          <a:xfrm>
            <a:off x="7315200" y="21002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>
                <a:solidFill>
                  <a:srgbClr val="000000"/>
                </a:solidFill>
                <a:cs typeface="Arial" charset="0"/>
              </a:rPr>
              <a:t>globals</a:t>
            </a:r>
            <a:endParaRPr lang="en-US" b="1">
              <a:solidFill>
                <a:srgbClr val="800080"/>
              </a:solidFill>
              <a:cs typeface="Arial" charset="0"/>
            </a:endParaRPr>
          </a:p>
        </p:txBody>
      </p:sp>
      <p:grpSp>
        <p:nvGrpSpPr>
          <p:cNvPr id="33799" name="Group 9"/>
          <p:cNvGrpSpPr>
            <a:grpSpLocks/>
          </p:cNvGrpSpPr>
          <p:nvPr/>
        </p:nvGrpSpPr>
        <p:grpSpPr bwMode="auto">
          <a:xfrm flipH="1">
            <a:off x="5254625" y="2171700"/>
            <a:ext cx="914400" cy="914400"/>
            <a:chOff x="4480" y="2017"/>
            <a:chExt cx="576" cy="576"/>
          </a:xfrm>
        </p:grpSpPr>
        <p:sp>
          <p:nvSpPr>
            <p:cNvPr id="33850" name="Oval 10"/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3851" name="AutoShape 11"/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3852" name="AutoShape 12"/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defTabSz="914400"/>
              <a:endParaRPr lang="en-US" sz="1800">
                <a:solidFill>
                  <a:srgbClr val="000000"/>
                </a:solidFill>
                <a:cs typeface="Arial" charset="0"/>
              </a:endParaRPr>
            </a:p>
          </p:txBody>
        </p:sp>
      </p:grpSp>
      <p:grpSp>
        <p:nvGrpSpPr>
          <p:cNvPr id="33800" name="Group 13"/>
          <p:cNvGrpSpPr>
            <a:grpSpLocks/>
          </p:cNvGrpSpPr>
          <p:nvPr/>
        </p:nvGrpSpPr>
        <p:grpSpPr bwMode="auto">
          <a:xfrm>
            <a:off x="5341938" y="3438525"/>
            <a:ext cx="704850" cy="1285875"/>
            <a:chOff x="1131" y="2503"/>
            <a:chExt cx="747" cy="810"/>
          </a:xfrm>
        </p:grpSpPr>
        <p:grpSp>
          <p:nvGrpSpPr>
            <p:cNvPr id="33820" name="Group 14"/>
            <p:cNvGrpSpPr>
              <a:grpSpLocks/>
            </p:cNvGrpSpPr>
            <p:nvPr/>
          </p:nvGrpSpPr>
          <p:grpSpPr bwMode="auto">
            <a:xfrm>
              <a:off x="1131" y="2503"/>
              <a:ext cx="747" cy="408"/>
              <a:chOff x="1131" y="2503"/>
              <a:chExt cx="747" cy="408"/>
            </a:xfrm>
          </p:grpSpPr>
          <p:grpSp>
            <p:nvGrpSpPr>
              <p:cNvPr id="33836" name="Group 15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3844" name="Group 16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3848" name="AutoShape 1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49" name="AutoShape 1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3845" name="Group 19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3846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47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33837" name="Group 22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33838" name="Group 23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3842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43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3839" name="Group 26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3840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41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1131" y="2905"/>
              <a:ext cx="747" cy="408"/>
              <a:chOff x="1131" y="2503"/>
              <a:chExt cx="747" cy="408"/>
            </a:xfrm>
          </p:grpSpPr>
          <p:grpSp>
            <p:nvGrpSpPr>
              <p:cNvPr id="33822" name="Group 30"/>
              <p:cNvGrpSpPr>
                <a:grpSpLocks/>
              </p:cNvGrpSpPr>
              <p:nvPr/>
            </p:nvGrpSpPr>
            <p:grpSpPr bwMode="auto">
              <a:xfrm>
                <a:off x="1131" y="2503"/>
                <a:ext cx="747" cy="204"/>
                <a:chOff x="1131" y="2503"/>
                <a:chExt cx="747" cy="204"/>
              </a:xfrm>
            </p:grpSpPr>
            <p:grpSp>
              <p:nvGrpSpPr>
                <p:cNvPr id="33830" name="Group 31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3834" name="AutoShape 3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35" name="AutoShape 3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3831" name="Group 34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3832" name="AutoShape 35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33" name="AutoShape 36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  <p:grpSp>
            <p:nvGrpSpPr>
              <p:cNvPr id="33823" name="Group 37"/>
              <p:cNvGrpSpPr>
                <a:grpSpLocks/>
              </p:cNvGrpSpPr>
              <p:nvPr/>
            </p:nvGrpSpPr>
            <p:grpSpPr bwMode="auto">
              <a:xfrm>
                <a:off x="1131" y="2707"/>
                <a:ext cx="747" cy="204"/>
                <a:chOff x="1131" y="2503"/>
                <a:chExt cx="747" cy="204"/>
              </a:xfrm>
            </p:grpSpPr>
            <p:grpSp>
              <p:nvGrpSpPr>
                <p:cNvPr id="33824" name="Group 38"/>
                <p:cNvGrpSpPr>
                  <a:grpSpLocks/>
                </p:cNvGrpSpPr>
                <p:nvPr/>
              </p:nvGrpSpPr>
              <p:grpSpPr bwMode="auto">
                <a:xfrm>
                  <a:off x="1131" y="2503"/>
                  <a:ext cx="747" cy="102"/>
                  <a:chOff x="1131" y="2503"/>
                  <a:chExt cx="747" cy="102"/>
                </a:xfrm>
              </p:grpSpPr>
              <p:sp>
                <p:nvSpPr>
                  <p:cNvPr id="33828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29" name="AutoShape 40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  <p:grpSp>
              <p:nvGrpSpPr>
                <p:cNvPr id="33825" name="Group 41"/>
                <p:cNvGrpSpPr>
                  <a:grpSpLocks/>
                </p:cNvGrpSpPr>
                <p:nvPr/>
              </p:nvGrpSpPr>
              <p:grpSpPr bwMode="auto">
                <a:xfrm>
                  <a:off x="1131" y="2605"/>
                  <a:ext cx="747" cy="102"/>
                  <a:chOff x="1131" y="2503"/>
                  <a:chExt cx="747" cy="102"/>
                </a:xfrm>
              </p:grpSpPr>
              <p:sp>
                <p:nvSpPr>
                  <p:cNvPr id="33826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03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33827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131" y="2554"/>
                    <a:ext cx="747" cy="51"/>
                  </a:xfrm>
                  <a:prstGeom prst="flowChartProcess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defTabSz="914400"/>
                    <a:endParaRPr lang="en-US" sz="1800">
                      <a:solidFill>
                        <a:srgbClr val="000000"/>
                      </a:solidFill>
                      <a:cs typeface="Arial" charset="0"/>
                    </a:endParaRPr>
                  </a:p>
                </p:txBody>
              </p:sp>
            </p:grpSp>
          </p:grpSp>
        </p:grpSp>
      </p:grpSp>
      <p:sp>
        <p:nvSpPr>
          <p:cNvPr id="33801" name="Text Box 44"/>
          <p:cNvSpPr txBox="1">
            <a:spLocks noChangeArrowheads="1"/>
          </p:cNvSpPr>
          <p:nvPr/>
        </p:nvSpPr>
        <p:spPr bwMode="auto">
          <a:xfrm>
            <a:off x="5094288" y="4699000"/>
            <a:ext cx="115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>
                <a:solidFill>
                  <a:srgbClr val="000000"/>
                </a:solidFill>
                <a:cs typeface="Arial" charset="0"/>
              </a:rPr>
              <a:t>registers</a:t>
            </a:r>
          </a:p>
        </p:txBody>
      </p:sp>
      <p:sp>
        <p:nvSpPr>
          <p:cNvPr id="33802" name="Rectangle 45"/>
          <p:cNvSpPr>
            <a:spLocks noChangeArrowheads="1"/>
          </p:cNvSpPr>
          <p:nvPr/>
        </p:nvSpPr>
        <p:spPr bwMode="auto">
          <a:xfrm>
            <a:off x="4800600" y="1981200"/>
            <a:ext cx="1798638" cy="3268663"/>
          </a:xfrm>
          <a:prstGeom prst="rect">
            <a:avLst/>
          </a:prstGeom>
          <a:noFill/>
          <a:ln w="12700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804" name="Text Box 49"/>
          <p:cNvSpPr txBox="1">
            <a:spLocks noChangeArrowheads="1"/>
          </p:cNvSpPr>
          <p:nvPr/>
        </p:nvSpPr>
        <p:spPr bwMode="auto">
          <a:xfrm>
            <a:off x="4859934" y="4391025"/>
            <a:ext cx="3978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 dirty="0">
                <a:solidFill>
                  <a:srgbClr val="000000"/>
                </a:solidFill>
                <a:cs typeface="Arial" charset="0"/>
              </a:rPr>
              <a:t>PC</a:t>
            </a:r>
          </a:p>
        </p:txBody>
      </p:sp>
      <p:sp>
        <p:nvSpPr>
          <p:cNvPr id="33805" name="Text Box 52"/>
          <p:cNvSpPr txBox="1">
            <a:spLocks noChangeArrowheads="1"/>
          </p:cNvSpPr>
          <p:nvPr/>
        </p:nvSpPr>
        <p:spPr bwMode="auto">
          <a:xfrm>
            <a:off x="5572125" y="4368800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 i="1">
                <a:solidFill>
                  <a:srgbClr val="FC0128"/>
                </a:solidFill>
                <a:cs typeface="Arial" charset="0"/>
              </a:rPr>
              <a:t>x</a:t>
            </a:r>
          </a:p>
        </p:txBody>
      </p:sp>
      <p:sp>
        <p:nvSpPr>
          <p:cNvPr id="33806" name="Text Box 69"/>
          <p:cNvSpPr txBox="1">
            <a:spLocks noChangeArrowheads="1"/>
          </p:cNvSpPr>
          <p:nvPr/>
        </p:nvSpPr>
        <p:spPr bwMode="auto">
          <a:xfrm>
            <a:off x="4859934" y="4551363"/>
            <a:ext cx="3898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sz="1200" dirty="0">
                <a:solidFill>
                  <a:srgbClr val="000000"/>
                </a:solidFill>
                <a:cs typeface="Arial" charset="0"/>
              </a:rPr>
              <a:t>SP</a:t>
            </a:r>
          </a:p>
        </p:txBody>
      </p:sp>
      <p:sp>
        <p:nvSpPr>
          <p:cNvPr id="33807" name="Rectangle 71"/>
          <p:cNvSpPr>
            <a:spLocks noChangeArrowheads="1"/>
          </p:cNvSpPr>
          <p:nvPr/>
        </p:nvSpPr>
        <p:spPr bwMode="auto">
          <a:xfrm>
            <a:off x="5565775" y="4508500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defTabSz="914400"/>
            <a:r>
              <a:rPr lang="en-US" sz="1200" i="1">
                <a:solidFill>
                  <a:srgbClr val="FC0128"/>
                </a:solidFill>
                <a:cs typeface="Arial" charset="0"/>
              </a:rPr>
              <a:t>y</a:t>
            </a:r>
          </a:p>
        </p:txBody>
      </p:sp>
      <p:sp>
        <p:nvSpPr>
          <p:cNvPr id="33808" name="Oval 73"/>
          <p:cNvSpPr>
            <a:spLocks noChangeArrowheads="1"/>
          </p:cNvSpPr>
          <p:nvPr/>
        </p:nvSpPr>
        <p:spPr bwMode="auto">
          <a:xfrm>
            <a:off x="6005513" y="4475163"/>
            <a:ext cx="74612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809" name="Oval 75"/>
          <p:cNvSpPr>
            <a:spLocks noChangeArrowheads="1"/>
          </p:cNvSpPr>
          <p:nvPr/>
        </p:nvSpPr>
        <p:spPr bwMode="auto">
          <a:xfrm>
            <a:off x="5991225" y="4643438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3810" name="Oval 77"/>
          <p:cNvSpPr>
            <a:spLocks noChangeArrowheads="1"/>
          </p:cNvSpPr>
          <p:nvPr/>
        </p:nvSpPr>
        <p:spPr bwMode="auto">
          <a:xfrm>
            <a:off x="6029325" y="3925888"/>
            <a:ext cx="74613" cy="7461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3811" name="AutoShape 72"/>
          <p:cNvCxnSpPr>
            <a:cxnSpLocks noChangeShapeType="1"/>
            <a:stCxn id="33841" idx="3"/>
            <a:endCxn id="33794" idx="1"/>
          </p:cNvCxnSpPr>
          <p:nvPr/>
        </p:nvCxnSpPr>
        <p:spPr bwMode="auto">
          <a:xfrm>
            <a:off x="6046788" y="4046538"/>
            <a:ext cx="982662" cy="317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2" name="AutoShape 72"/>
          <p:cNvCxnSpPr>
            <a:cxnSpLocks noChangeShapeType="1"/>
            <a:stCxn id="33809" idx="6"/>
            <a:endCxn id="33793" idx="1"/>
          </p:cNvCxnSpPr>
          <p:nvPr/>
        </p:nvCxnSpPr>
        <p:spPr bwMode="auto">
          <a:xfrm>
            <a:off x="6065838" y="4681538"/>
            <a:ext cx="963612" cy="23812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813" name="AutoShape 72"/>
          <p:cNvCxnSpPr>
            <a:cxnSpLocks noChangeShapeType="1"/>
            <a:stCxn id="33829" idx="3"/>
            <a:endCxn id="33817" idx="1"/>
          </p:cNvCxnSpPr>
          <p:nvPr/>
        </p:nvCxnSpPr>
        <p:spPr bwMode="auto">
          <a:xfrm flipV="1">
            <a:off x="6046788" y="3162300"/>
            <a:ext cx="963612" cy="13604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3814" name="Text Box 48"/>
          <p:cNvSpPr txBox="1">
            <a:spLocks noChangeArrowheads="1"/>
          </p:cNvSpPr>
          <p:nvPr/>
        </p:nvSpPr>
        <p:spPr bwMode="auto">
          <a:xfrm>
            <a:off x="7467600" y="38052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>
                <a:solidFill>
                  <a:srgbClr val="000000"/>
                </a:solidFill>
                <a:cs typeface="Arial" charset="0"/>
              </a:rPr>
              <a:t>heap</a:t>
            </a:r>
            <a:endParaRPr lang="en-US" b="1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3815" name="Text Box 48"/>
          <p:cNvSpPr txBox="1">
            <a:spLocks noChangeArrowheads="1"/>
          </p:cNvSpPr>
          <p:nvPr/>
        </p:nvSpPr>
        <p:spPr bwMode="auto">
          <a:xfrm>
            <a:off x="7467600" y="46482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>
                <a:solidFill>
                  <a:srgbClr val="000000"/>
                </a:solidFill>
                <a:cs typeface="Arial" charset="0"/>
              </a:rPr>
              <a:t>stack</a:t>
            </a:r>
            <a:endParaRPr lang="en-US" b="1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3816" name="Text Box 48"/>
          <p:cNvSpPr txBox="1">
            <a:spLocks noChangeArrowheads="1"/>
          </p:cNvSpPr>
          <p:nvPr/>
        </p:nvSpPr>
        <p:spPr bwMode="auto">
          <a:xfrm>
            <a:off x="7162800" y="5257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>
                <a:solidFill>
                  <a:srgbClr val="000000"/>
                </a:solidFill>
                <a:cs typeface="Arial" charset="0"/>
              </a:rPr>
              <a:t>segments</a:t>
            </a:r>
            <a:endParaRPr lang="en-US" b="1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3817" name="AutoShape 21"/>
          <p:cNvSpPr>
            <a:spLocks noChangeArrowheads="1"/>
          </p:cNvSpPr>
          <p:nvPr/>
        </p:nvSpPr>
        <p:spPr bwMode="auto">
          <a:xfrm>
            <a:off x="7010400" y="2743200"/>
            <a:ext cx="1828800" cy="8382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33818" name="Text Box 48"/>
          <p:cNvSpPr txBox="1">
            <a:spLocks noChangeArrowheads="1"/>
          </p:cNvSpPr>
          <p:nvPr/>
        </p:nvSpPr>
        <p:spPr bwMode="auto">
          <a:xfrm>
            <a:off x="7543800" y="28908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>
                <a:solidFill>
                  <a:srgbClr val="000000"/>
                </a:solidFill>
                <a:cs typeface="Arial" charset="0"/>
              </a:rPr>
              <a:t>text</a:t>
            </a:r>
            <a:endParaRPr lang="en-US" b="1">
              <a:solidFill>
                <a:srgbClr val="800080"/>
              </a:solidFill>
              <a:cs typeface="Arial" charset="0"/>
            </a:endParaRPr>
          </a:p>
        </p:txBody>
      </p:sp>
      <p:sp>
        <p:nvSpPr>
          <p:cNvPr id="33819" name="Text Box 48"/>
          <p:cNvSpPr txBox="1">
            <a:spLocks noChangeArrowheads="1"/>
          </p:cNvSpPr>
          <p:nvPr/>
        </p:nvSpPr>
        <p:spPr bwMode="auto">
          <a:xfrm>
            <a:off x="4876800" y="5257800"/>
            <a:ext cx="1828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400" eaLnBrk="1" hangingPunct="1"/>
            <a:r>
              <a:rPr lang="en-US" b="1">
                <a:solidFill>
                  <a:srgbClr val="000000"/>
                </a:solidFill>
                <a:cs typeface="Arial" charset="0"/>
              </a:rPr>
              <a:t>CPU core</a:t>
            </a:r>
            <a:endParaRPr lang="en-US" b="1">
              <a:solidFill>
                <a:srgbClr val="80008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01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F575-AF38-A74E-B349-5925ED69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C4E8117-78BF-2442-B0F5-45112A9A5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24000"/>
            <a:ext cx="8226425" cy="2336012"/>
          </a:xfrm>
        </p:spPr>
        <p:txBody>
          <a:bodyPr/>
          <a:lstStyle/>
          <a:p>
            <a:r>
              <a:rPr lang="en-US" dirty="0"/>
              <a:t>Is it a stupid question?</a:t>
            </a:r>
          </a:p>
          <a:p>
            <a:r>
              <a:rPr lang="en-US" dirty="0"/>
              <a:t>A program is data that describes a process.  ;-)</a:t>
            </a:r>
          </a:p>
          <a:p>
            <a:r>
              <a:rPr lang="en-US" dirty="0"/>
              <a:t>For our purposes today, the data is stored in a file, in a format that the operating system can </a:t>
            </a:r>
            <a:r>
              <a:rPr lang="en-US" b="1" dirty="0"/>
              <a:t>execute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executable</a:t>
            </a:r>
            <a:r>
              <a:rPr lang="en-US" dirty="0"/>
              <a:t> or “</a:t>
            </a:r>
            <a:r>
              <a:rPr lang="en-US" b="1" dirty="0"/>
              <a:t>binary</a:t>
            </a:r>
            <a:r>
              <a:rPr lang="en-US" dirty="0"/>
              <a:t>” file</a:t>
            </a:r>
          </a:p>
          <a:p>
            <a:r>
              <a:rPr lang="en-US" dirty="0"/>
              <a:t>Let’s suppose that it is </a:t>
            </a:r>
            <a:r>
              <a:rPr lang="en-US" b="1" dirty="0"/>
              <a:t>statically linked </a:t>
            </a:r>
            <a:r>
              <a:rPr lang="en-US" dirty="0"/>
              <a:t>(self-contained).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735876-9458-F64E-AB59-8FCF607DC189}"/>
              </a:ext>
            </a:extLst>
          </p:cNvPr>
          <p:cNvGrpSpPr/>
          <p:nvPr/>
        </p:nvGrpSpPr>
        <p:grpSpPr>
          <a:xfrm>
            <a:off x="2156016" y="4410075"/>
            <a:ext cx="2097741" cy="1990725"/>
            <a:chOff x="1490663" y="2971800"/>
            <a:chExt cx="1219200" cy="1381125"/>
          </a:xfrm>
        </p:grpSpPr>
        <p:sp>
          <p:nvSpPr>
            <p:cNvPr id="3" name="Snip Single Corner Rectangle 2">
              <a:extLst>
                <a:ext uri="{FF2B5EF4-FFF2-40B4-BE49-F238E27FC236}">
                  <a16:creationId xmlns:a16="http://schemas.microsoft.com/office/drawing/2014/main" id="{098D2AEE-F478-1442-B579-9B1E543872A4}"/>
                </a:ext>
              </a:extLst>
            </p:cNvPr>
            <p:cNvSpPr/>
            <p:nvPr/>
          </p:nvSpPr>
          <p:spPr bwMode="auto">
            <a:xfrm flipH="1">
              <a:off x="1490663" y="2971800"/>
              <a:ext cx="1219200" cy="1381125"/>
            </a:xfrm>
            <a:prstGeom prst="snip1Rect">
              <a:avLst/>
            </a:prstGeom>
            <a:solidFill>
              <a:srgbClr val="99867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" name="Text Box 93">
              <a:extLst>
                <a:ext uri="{FF2B5EF4-FFF2-40B4-BE49-F238E27FC236}">
                  <a16:creationId xmlns:a16="http://schemas.microsoft.com/office/drawing/2014/main" id="{998480D7-4799-A042-A739-B826947C1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563" y="3965796"/>
              <a:ext cx="949406" cy="300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Program</a:t>
              </a:r>
            </a:p>
          </p:txBody>
        </p:sp>
        <p:grpSp>
          <p:nvGrpSpPr>
            <p:cNvPr id="5" name="Group 28">
              <a:extLst>
                <a:ext uri="{FF2B5EF4-FFF2-40B4-BE49-F238E27FC236}">
                  <a16:creationId xmlns:a16="http://schemas.microsoft.com/office/drawing/2014/main" id="{C57B8B8C-FDDC-954B-A483-777C7B9D4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3152775"/>
              <a:ext cx="576263" cy="766763"/>
              <a:chOff x="3888" y="960"/>
              <a:chExt cx="363" cy="483"/>
            </a:xfrm>
          </p:grpSpPr>
          <p:sp>
            <p:nvSpPr>
              <p:cNvPr id="6" name="AutoShape 29">
                <a:extLst>
                  <a:ext uri="{FF2B5EF4-FFF2-40B4-BE49-F238E27FC236}">
                    <a16:creationId xmlns:a16="http://schemas.microsoft.com/office/drawing/2014/main" id="{F0D93EED-F397-C641-9D88-C808E11B9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93"/>
                <a:ext cx="363" cy="128"/>
              </a:xfrm>
              <a:prstGeom prst="flowChartProcess">
                <a:avLst/>
              </a:prstGeom>
              <a:solidFill>
                <a:srgbClr val="3366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" name="AutoShape 30">
                <a:extLst>
                  <a:ext uri="{FF2B5EF4-FFF2-40B4-BE49-F238E27FC236}">
                    <a16:creationId xmlns:a16="http://schemas.microsoft.com/office/drawing/2014/main" id="{166B61EC-38B1-5644-8D59-84E68D3E1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21"/>
                <a:ext cx="363" cy="77"/>
              </a:xfrm>
              <a:prstGeom prst="flowChartProcess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37305A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" name="AutoShape 31">
                <a:extLst>
                  <a:ext uri="{FF2B5EF4-FFF2-40B4-BE49-F238E27FC236}">
                    <a16:creationId xmlns:a16="http://schemas.microsoft.com/office/drawing/2014/main" id="{4B9A1B45-6B73-8D42-AE79-229BB16D9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21"/>
                <a:ext cx="363" cy="77"/>
              </a:xfrm>
              <a:prstGeom prst="flowChartProcess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" name="AutoShape 32">
                <a:extLst>
                  <a:ext uri="{FF2B5EF4-FFF2-40B4-BE49-F238E27FC236}">
                    <a16:creationId xmlns:a16="http://schemas.microsoft.com/office/drawing/2014/main" id="{F0BA3B16-D863-4E4E-8B0C-FDB2423A4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198"/>
                <a:ext cx="363" cy="76"/>
              </a:xfrm>
              <a:prstGeom prst="flowChartProcess">
                <a:avLst/>
              </a:prstGeom>
              <a:solidFill>
                <a:srgbClr val="00808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" name="AutoShape 33">
                <a:extLst>
                  <a:ext uri="{FF2B5EF4-FFF2-40B4-BE49-F238E27FC236}">
                    <a16:creationId xmlns:a16="http://schemas.microsoft.com/office/drawing/2014/main" id="{A58D47DB-AEF5-CC4A-8B30-795E1470C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60"/>
                <a:ext cx="363" cy="33"/>
              </a:xfrm>
              <a:prstGeom prst="flowChartProcess">
                <a:avLst/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" name="AutoShape 34">
                <a:extLst>
                  <a:ext uri="{FF2B5EF4-FFF2-40B4-BE49-F238E27FC236}">
                    <a16:creationId xmlns:a16="http://schemas.microsoft.com/office/drawing/2014/main" id="{EEAC84BF-FF6E-8F45-B5CA-03AA9D36D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1274"/>
                <a:ext cx="363" cy="169"/>
              </a:xfrm>
              <a:prstGeom prst="flowChartProcess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pic>
        <p:nvPicPr>
          <p:cNvPr id="5122" name="Picture 2" descr="Recipe-575434 1280 - Cookbook Clipart Transparent Background, HD ...">
            <a:extLst>
              <a:ext uri="{FF2B5EF4-FFF2-40B4-BE49-F238E27FC236}">
                <a16:creationId xmlns:a16="http://schemas.microsoft.com/office/drawing/2014/main" id="{4599C187-AD36-9F48-A5FF-E6624AEAF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045" y="4410075"/>
            <a:ext cx="2285155" cy="205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4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Birth of a program (C/</a:t>
            </a:r>
            <a:r>
              <a:rPr lang="en-US" dirty="0" err="1">
                <a:latin typeface="Arial" charset="0"/>
                <a:ea typeface="ＭＳ Ｐゴシック" charset="0"/>
              </a:rPr>
              <a:t>Ux</a:t>
            </a:r>
            <a:r>
              <a:rPr lang="en-US" dirty="0">
                <a:latin typeface="Arial" charset="0"/>
                <a:ea typeface="ＭＳ Ｐゴシック" charset="0"/>
              </a:rPr>
              <a:t>)</a:t>
            </a:r>
          </a:p>
        </p:txBody>
      </p:sp>
      <p:sp>
        <p:nvSpPr>
          <p:cNvPr id="166914" name="Text Box 3"/>
          <p:cNvSpPr txBox="1">
            <a:spLocks noChangeArrowheads="1"/>
          </p:cNvSpPr>
          <p:nvPr/>
        </p:nvSpPr>
        <p:spPr bwMode="auto">
          <a:xfrm>
            <a:off x="806450" y="1749425"/>
            <a:ext cx="2192338" cy="2027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j;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char* s =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hello\n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”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p() {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 j = write(1, s, 6);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    return(j);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} </a:t>
            </a:r>
          </a:p>
        </p:txBody>
      </p:sp>
      <p:sp>
        <p:nvSpPr>
          <p:cNvPr id="166915" name="Rectangle 4"/>
          <p:cNvSpPr>
            <a:spLocks noChangeArrowheads="1"/>
          </p:cNvSpPr>
          <p:nvPr/>
        </p:nvSpPr>
        <p:spPr bwMode="auto">
          <a:xfrm>
            <a:off x="1236663" y="1360488"/>
            <a:ext cx="1409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myprogram.c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6" name="AutoShape 5"/>
          <p:cNvSpPr>
            <a:spLocks noChangeArrowheads="1"/>
          </p:cNvSpPr>
          <p:nvPr/>
        </p:nvSpPr>
        <p:spPr bwMode="auto">
          <a:xfrm>
            <a:off x="1685925" y="3844925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7" name="AutoShape 6"/>
          <p:cNvSpPr>
            <a:spLocks noChangeArrowheads="1"/>
          </p:cNvSpPr>
          <p:nvPr/>
        </p:nvSpPr>
        <p:spPr bwMode="auto">
          <a:xfrm>
            <a:off x="1211263" y="4503738"/>
            <a:ext cx="1446212" cy="1295400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8" name="Rectangle 7"/>
          <p:cNvSpPr>
            <a:spLocks noChangeArrowheads="1"/>
          </p:cNvSpPr>
          <p:nvPr/>
        </p:nvSpPr>
        <p:spPr bwMode="auto">
          <a:xfrm>
            <a:off x="1385888" y="4894263"/>
            <a:ext cx="1085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compiler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19" name="AutoShape 8"/>
          <p:cNvSpPr>
            <a:spLocks noChangeArrowheads="1"/>
          </p:cNvSpPr>
          <p:nvPr/>
        </p:nvSpPr>
        <p:spPr bwMode="auto">
          <a:xfrm rot="-5400000">
            <a:off x="3131344" y="4826794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0" name="Text Box 9"/>
          <p:cNvSpPr txBox="1">
            <a:spLocks noChangeArrowheads="1"/>
          </p:cNvSpPr>
          <p:nvPr/>
        </p:nvSpPr>
        <p:spPr bwMode="auto">
          <a:xfrm>
            <a:off x="3886200" y="3767138"/>
            <a:ext cx="1158875" cy="1690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…..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p: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this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store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that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push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jsr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_write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ret</a:t>
            </a:r>
          </a:p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etc.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1" name="Rectangle 10"/>
          <p:cNvSpPr>
            <a:spLocks noChangeArrowheads="1"/>
          </p:cNvSpPr>
          <p:nvPr/>
        </p:nvSpPr>
        <p:spPr bwMode="auto">
          <a:xfrm>
            <a:off x="3797300" y="5508625"/>
            <a:ext cx="139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myprogram.s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2" name="AutoShape 11"/>
          <p:cNvSpPr>
            <a:spLocks noChangeArrowheads="1"/>
          </p:cNvSpPr>
          <p:nvPr/>
        </p:nvSpPr>
        <p:spPr bwMode="auto">
          <a:xfrm rot="10800000">
            <a:off x="4448175" y="2971800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3" name="AutoShape 12"/>
          <p:cNvSpPr>
            <a:spLocks noChangeArrowheads="1"/>
          </p:cNvSpPr>
          <p:nvPr/>
        </p:nvSpPr>
        <p:spPr bwMode="auto">
          <a:xfrm>
            <a:off x="3733800" y="1463675"/>
            <a:ext cx="1828800" cy="1508125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4" name="Rectangle 13"/>
          <p:cNvSpPr>
            <a:spLocks noChangeArrowheads="1"/>
          </p:cNvSpPr>
          <p:nvPr/>
        </p:nvSpPr>
        <p:spPr bwMode="auto">
          <a:xfrm>
            <a:off x="4016375" y="1952625"/>
            <a:ext cx="1212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assembler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5" name="AutoShape 14"/>
          <p:cNvSpPr>
            <a:spLocks noChangeArrowheads="1"/>
          </p:cNvSpPr>
          <p:nvPr/>
        </p:nvSpPr>
        <p:spPr bwMode="auto">
          <a:xfrm rot="-5400000">
            <a:off x="5668169" y="1908969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6926" name="Group 15"/>
          <p:cNvGrpSpPr>
            <a:grpSpLocks/>
          </p:cNvGrpSpPr>
          <p:nvPr/>
        </p:nvGrpSpPr>
        <p:grpSpPr bwMode="auto">
          <a:xfrm>
            <a:off x="6518275" y="1849438"/>
            <a:ext cx="576263" cy="766762"/>
            <a:chOff x="3888" y="960"/>
            <a:chExt cx="363" cy="483"/>
          </a:xfrm>
        </p:grpSpPr>
        <p:sp>
          <p:nvSpPr>
            <p:cNvPr id="166966" name="AutoShape 16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7" name="AutoShape 17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8" name="AutoShape 18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9" name="AutoShape 19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70" name="AutoShape 20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71" name="AutoShape 21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27" name="Rectangle 22"/>
          <p:cNvSpPr>
            <a:spLocks noChangeArrowheads="1"/>
          </p:cNvSpPr>
          <p:nvPr/>
        </p:nvSpPr>
        <p:spPr bwMode="auto">
          <a:xfrm>
            <a:off x="6127750" y="1466850"/>
            <a:ext cx="142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myprogram.o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8" name="AutoShape 23"/>
          <p:cNvSpPr>
            <a:spLocks noChangeArrowheads="1"/>
          </p:cNvSpPr>
          <p:nvPr/>
        </p:nvSpPr>
        <p:spPr bwMode="auto">
          <a:xfrm>
            <a:off x="6681788" y="2741613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29" name="AutoShape 24"/>
          <p:cNvSpPr>
            <a:spLocks noChangeArrowheads="1"/>
          </p:cNvSpPr>
          <p:nvPr/>
        </p:nvSpPr>
        <p:spPr bwMode="auto">
          <a:xfrm>
            <a:off x="6107113" y="3244850"/>
            <a:ext cx="1492250" cy="1365250"/>
          </a:xfrm>
          <a:prstGeom prst="irregularSeal1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0" name="Rectangle 25"/>
          <p:cNvSpPr>
            <a:spLocks noChangeArrowheads="1"/>
          </p:cNvSpPr>
          <p:nvPr/>
        </p:nvSpPr>
        <p:spPr bwMode="auto">
          <a:xfrm>
            <a:off x="6475413" y="3727450"/>
            <a:ext cx="774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80008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1" name="AutoShape 26"/>
          <p:cNvSpPr>
            <a:spLocks noChangeArrowheads="1"/>
          </p:cNvSpPr>
          <p:nvPr/>
        </p:nvSpPr>
        <p:spPr bwMode="auto">
          <a:xfrm>
            <a:off x="6729413" y="4575175"/>
            <a:ext cx="300037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2" name="Rectangle 27"/>
          <p:cNvSpPr>
            <a:spLocks noChangeArrowheads="1"/>
          </p:cNvSpPr>
          <p:nvPr/>
        </p:nvSpPr>
        <p:spPr bwMode="auto">
          <a:xfrm>
            <a:off x="7118350" y="1773238"/>
            <a:ext cx="9620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object file</a:t>
            </a:r>
          </a:p>
        </p:txBody>
      </p:sp>
      <p:grpSp>
        <p:nvGrpSpPr>
          <p:cNvPr id="166933" name="Group 28"/>
          <p:cNvGrpSpPr>
            <a:grpSpLocks/>
          </p:cNvGrpSpPr>
          <p:nvPr/>
        </p:nvGrpSpPr>
        <p:grpSpPr bwMode="auto">
          <a:xfrm>
            <a:off x="6588125" y="5246688"/>
            <a:ext cx="576263" cy="766762"/>
            <a:chOff x="3888" y="960"/>
            <a:chExt cx="363" cy="483"/>
          </a:xfrm>
        </p:grpSpPr>
        <p:sp>
          <p:nvSpPr>
            <p:cNvPr id="166960" name="AutoShape 29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1" name="AutoShape 30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2" name="AutoShape 31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3" name="AutoShape 32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4" name="AutoShape 33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65" name="AutoShape 34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34" name="Rectangle 35"/>
          <p:cNvSpPr>
            <a:spLocks noChangeArrowheads="1"/>
          </p:cNvSpPr>
          <p:nvPr/>
        </p:nvSpPr>
        <p:spPr bwMode="auto">
          <a:xfrm>
            <a:off x="7256463" y="5257800"/>
            <a:ext cx="12763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</a:rPr>
              <a:t>p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rogram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33CC"/>
                </a:solidFill>
              </a:rPr>
              <a:t>“binary”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935" name="Rectangle 36"/>
          <p:cNvSpPr>
            <a:spLocks noChangeArrowheads="1"/>
          </p:cNvSpPr>
          <p:nvPr/>
        </p:nvSpPr>
        <p:spPr bwMode="auto">
          <a:xfrm>
            <a:off x="6048375" y="6291263"/>
            <a:ext cx="166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(executable file)</a:t>
            </a:r>
          </a:p>
        </p:txBody>
      </p:sp>
      <p:sp>
        <p:nvSpPr>
          <p:cNvPr id="166936" name="Rectangle 37"/>
          <p:cNvSpPr>
            <a:spLocks noChangeArrowheads="1"/>
          </p:cNvSpPr>
          <p:nvPr/>
        </p:nvSpPr>
        <p:spPr bwMode="auto">
          <a:xfrm>
            <a:off x="6270625" y="603091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myprogram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6937" name="Group 38"/>
          <p:cNvGrpSpPr>
            <a:grpSpLocks/>
          </p:cNvGrpSpPr>
          <p:nvPr/>
        </p:nvGrpSpPr>
        <p:grpSpPr bwMode="auto">
          <a:xfrm>
            <a:off x="8018463" y="2825750"/>
            <a:ext cx="576262" cy="766763"/>
            <a:chOff x="3888" y="960"/>
            <a:chExt cx="363" cy="483"/>
          </a:xfrm>
        </p:grpSpPr>
        <p:sp>
          <p:nvSpPr>
            <p:cNvPr id="166954" name="AutoShape 39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5" name="AutoShape 40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6" name="AutoShape 41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7" name="AutoShape 42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8" name="AutoShape 43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9" name="AutoShape 44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38" name="AutoShape 45"/>
          <p:cNvSpPr>
            <a:spLocks noChangeArrowheads="1"/>
          </p:cNvSpPr>
          <p:nvPr/>
        </p:nvSpPr>
        <p:spPr bwMode="auto">
          <a:xfrm rot="2415433">
            <a:off x="7467600" y="3148013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6939" name="Group 46"/>
          <p:cNvGrpSpPr>
            <a:grpSpLocks/>
          </p:cNvGrpSpPr>
          <p:nvPr/>
        </p:nvGrpSpPr>
        <p:grpSpPr bwMode="auto">
          <a:xfrm>
            <a:off x="8147050" y="2770188"/>
            <a:ext cx="576263" cy="766762"/>
            <a:chOff x="3888" y="960"/>
            <a:chExt cx="363" cy="483"/>
          </a:xfrm>
        </p:grpSpPr>
        <p:sp>
          <p:nvSpPr>
            <p:cNvPr id="166948" name="AutoShape 47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9" name="AutoShape 48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0" name="AutoShape 49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1" name="AutoShape 50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2" name="AutoShape 51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53" name="AutoShape 52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66940" name="Group 53"/>
          <p:cNvGrpSpPr>
            <a:grpSpLocks/>
          </p:cNvGrpSpPr>
          <p:nvPr/>
        </p:nvGrpSpPr>
        <p:grpSpPr bwMode="auto">
          <a:xfrm>
            <a:off x="8301038" y="2703513"/>
            <a:ext cx="576262" cy="766762"/>
            <a:chOff x="3888" y="960"/>
            <a:chExt cx="363" cy="483"/>
          </a:xfrm>
        </p:grpSpPr>
        <p:sp>
          <p:nvSpPr>
            <p:cNvPr id="166942" name="AutoShape 54"/>
            <p:cNvSpPr>
              <a:spLocks noChangeArrowheads="1"/>
            </p:cNvSpPr>
            <p:nvPr/>
          </p:nvSpPr>
          <p:spPr bwMode="auto">
            <a:xfrm>
              <a:off x="3888" y="993"/>
              <a:ext cx="363" cy="128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3" name="AutoShape 55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4" name="AutoShape 56"/>
            <p:cNvSpPr>
              <a:spLocks noChangeArrowheads="1"/>
            </p:cNvSpPr>
            <p:nvPr/>
          </p:nvSpPr>
          <p:spPr bwMode="auto">
            <a:xfrm>
              <a:off x="3888" y="1121"/>
              <a:ext cx="363" cy="77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5" name="AutoShape 57"/>
            <p:cNvSpPr>
              <a:spLocks noChangeArrowheads="1"/>
            </p:cNvSpPr>
            <p:nvPr/>
          </p:nvSpPr>
          <p:spPr bwMode="auto">
            <a:xfrm>
              <a:off x="3888" y="1198"/>
              <a:ext cx="363" cy="76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6" name="AutoShape 58"/>
            <p:cNvSpPr>
              <a:spLocks noChangeArrowheads="1"/>
            </p:cNvSpPr>
            <p:nvPr/>
          </p:nvSpPr>
          <p:spPr bwMode="auto">
            <a:xfrm>
              <a:off x="3888" y="960"/>
              <a:ext cx="363" cy="33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947" name="AutoShape 59"/>
            <p:cNvSpPr>
              <a:spLocks noChangeArrowheads="1"/>
            </p:cNvSpPr>
            <p:nvPr/>
          </p:nvSpPr>
          <p:spPr bwMode="auto">
            <a:xfrm>
              <a:off x="3888" y="1274"/>
              <a:ext cx="363" cy="169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66941" name="Rectangle 60"/>
          <p:cNvSpPr>
            <a:spLocks noChangeArrowheads="1"/>
          </p:cNvSpPr>
          <p:nvPr/>
        </p:nvSpPr>
        <p:spPr bwMode="auto">
          <a:xfrm>
            <a:off x="7920038" y="3629561"/>
            <a:ext cx="104616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libraries and other object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files or archives</a:t>
            </a:r>
          </a:p>
        </p:txBody>
      </p:sp>
      <p:sp>
        <p:nvSpPr>
          <p:cNvPr id="61" name="AutoShape 45"/>
          <p:cNvSpPr>
            <a:spLocks noChangeArrowheads="1"/>
          </p:cNvSpPr>
          <p:nvPr/>
        </p:nvSpPr>
        <p:spPr bwMode="auto">
          <a:xfrm rot="2415433" flipH="1" flipV="1">
            <a:off x="1072759" y="5470043"/>
            <a:ext cx="300038" cy="6000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609600" y="5943600"/>
            <a:ext cx="184666" cy="3231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762000" y="6096000"/>
            <a:ext cx="184666" cy="3231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914400" y="6248400"/>
            <a:ext cx="184666" cy="3231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   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1143000" y="6096000"/>
            <a:ext cx="1828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 files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CC4B-5F77-B341-B801-EA95832E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Role of the linker in the build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C40A-6F98-8346-A3F1-CE8F8471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16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What’s this all about?</a:t>
            </a:r>
          </a:p>
          <a:p>
            <a:r>
              <a:rPr lang="en-US" dirty="0"/>
              <a:t>Real programs are written in pieces by different people.</a:t>
            </a:r>
          </a:p>
          <a:p>
            <a:r>
              <a:rPr lang="en-US" dirty="0"/>
              <a:t>Their code is spread across multiple files.</a:t>
            </a:r>
          </a:p>
          <a:p>
            <a:r>
              <a:rPr lang="en-US" dirty="0"/>
              <a:t>They include “off the shelf” code used by other programs.</a:t>
            </a:r>
          </a:p>
          <a:p>
            <a:pPr lvl="1"/>
            <a:r>
              <a:rPr lang="en-US" b="1" dirty="0"/>
              <a:t>Libraries</a:t>
            </a:r>
            <a:r>
              <a:rPr lang="en-US" dirty="0"/>
              <a:t>, e.g., the C </a:t>
            </a:r>
            <a:r>
              <a:rPr lang="en-US" b="1" dirty="0"/>
              <a:t>standard library </a:t>
            </a:r>
            <a:r>
              <a:rPr lang="en-US" dirty="0"/>
              <a:t>(</a:t>
            </a:r>
            <a:r>
              <a:rPr lang="en-US" dirty="0" err="1"/>
              <a:t>libc</a:t>
            </a:r>
            <a:r>
              <a:rPr lang="en-US" dirty="0"/>
              <a:t>, </a:t>
            </a:r>
            <a:r>
              <a:rPr lang="en-US" dirty="0" err="1"/>
              <a:t>stdlib</a:t>
            </a:r>
            <a:r>
              <a:rPr lang="en-US" dirty="0"/>
              <a:t>).</a:t>
            </a:r>
          </a:p>
          <a:p>
            <a:r>
              <a:rPr lang="en-US" dirty="0"/>
              <a:t>We can compile the pieces separately, at different times.</a:t>
            </a:r>
          </a:p>
          <a:p>
            <a:r>
              <a:rPr lang="en-US" dirty="0"/>
              <a:t>A piece might reference symbols defined in another.</a:t>
            </a:r>
          </a:p>
          <a:p>
            <a:r>
              <a:rPr lang="en-US" dirty="0"/>
              <a:t>The linker combines the pieces into a program. </a:t>
            </a:r>
          </a:p>
          <a:p>
            <a:r>
              <a:rPr lang="en-US" dirty="0"/>
              <a:t>C compiler also runs linker for you (unless –c), with </a:t>
            </a:r>
            <a:r>
              <a:rPr lang="en-US" dirty="0" err="1"/>
              <a:t>stdlib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Separate compilation and the linker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3621" y="1293735"/>
            <a:ext cx="7198379" cy="5335665"/>
            <a:chOff x="76200" y="-79375"/>
            <a:chExt cx="4316355" cy="3199419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838200" y="217488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28600" y="2162175"/>
              <a:ext cx="2971800" cy="238379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Linker 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ld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76200" y="587375"/>
              <a:ext cx="1676400" cy="4229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Translators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cpp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,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cc1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,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as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436563" y="-58738"/>
              <a:ext cx="664476" cy="23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main.c</a:t>
              </a: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439738" y="1504950"/>
              <a:ext cx="664476" cy="23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main.o</a:t>
              </a:r>
            </a:p>
          </p:txBody>
        </p:sp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905000" y="587375"/>
              <a:ext cx="1600200" cy="422931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Translators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cpp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,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cc1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,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as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185988" y="-58738"/>
              <a:ext cx="664476" cy="23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swap.c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2253800" y="1504950"/>
              <a:ext cx="664476" cy="23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swap.o</a:t>
              </a: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1584325" y="2876550"/>
              <a:ext cx="203022" cy="239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p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Helvetica" charset="0"/>
                <a:ea typeface="ＭＳ Ｐゴシック" charset="0"/>
              </a:endParaRPr>
            </a:p>
          </p:txBody>
        </p:sp>
        <p:sp>
          <p:nvSpPr>
            <p:cNvPr id="15" name="Line 39"/>
            <p:cNvSpPr>
              <a:spLocks noChangeShapeType="1"/>
            </p:cNvSpPr>
            <p:nvPr/>
          </p:nvSpPr>
          <p:spPr bwMode="auto">
            <a:xfrm>
              <a:off x="2590800" y="217488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40"/>
            <p:cNvSpPr>
              <a:spLocks noChangeShapeType="1"/>
            </p:cNvSpPr>
            <p:nvPr/>
          </p:nvSpPr>
          <p:spPr bwMode="auto">
            <a:xfrm>
              <a:off x="838200" y="1171575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>
              <a:off x="2590800" y="1171575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45"/>
            <p:cNvSpPr>
              <a:spLocks noChangeShapeType="1"/>
            </p:cNvSpPr>
            <p:nvPr/>
          </p:nvSpPr>
          <p:spPr bwMode="auto">
            <a:xfrm>
              <a:off x="2590800" y="1781175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Line 46"/>
            <p:cNvSpPr>
              <a:spLocks noChangeShapeType="1"/>
            </p:cNvSpPr>
            <p:nvPr/>
          </p:nvSpPr>
          <p:spPr bwMode="auto">
            <a:xfrm>
              <a:off x="1730375" y="2554288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" name="Line 60"/>
            <p:cNvSpPr>
              <a:spLocks noChangeShapeType="1"/>
            </p:cNvSpPr>
            <p:nvPr/>
          </p:nvSpPr>
          <p:spPr bwMode="auto">
            <a:xfrm>
              <a:off x="838200" y="1781175"/>
              <a:ext cx="0" cy="3810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Text Box 70"/>
            <p:cNvSpPr txBox="1">
              <a:spLocks noChangeArrowheads="1"/>
            </p:cNvSpPr>
            <p:nvPr/>
          </p:nvSpPr>
          <p:spPr bwMode="auto">
            <a:xfrm>
              <a:off x="3429000" y="-79375"/>
              <a:ext cx="946906" cy="239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Source files</a:t>
              </a:r>
            </a:p>
          </p:txBody>
        </p:sp>
        <p:sp>
          <p:nvSpPr>
            <p:cNvPr id="22" name="Text Box 71"/>
            <p:cNvSpPr txBox="1">
              <a:spLocks noChangeArrowheads="1"/>
            </p:cNvSpPr>
            <p:nvPr/>
          </p:nvSpPr>
          <p:spPr bwMode="auto">
            <a:xfrm>
              <a:off x="3436938" y="1352550"/>
              <a:ext cx="955617" cy="424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Relocatable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object files</a:t>
              </a:r>
            </a:p>
          </p:txBody>
        </p:sp>
        <p:sp>
          <p:nvSpPr>
            <p:cNvPr id="23" name="Text Box 72"/>
            <p:cNvSpPr txBox="1">
              <a:spLocks noChangeArrowheads="1"/>
            </p:cNvSpPr>
            <p:nvPr/>
          </p:nvSpPr>
          <p:spPr bwMode="auto">
            <a:xfrm>
              <a:off x="2057400" y="2695575"/>
              <a:ext cx="1579725" cy="424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Fully linked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executable object file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53C23E-E847-774A-8C73-6B41F461D6EC}"/>
              </a:ext>
            </a:extLst>
          </p:cNvPr>
          <p:cNvSpPr/>
          <p:nvPr/>
        </p:nvSpPr>
        <p:spPr>
          <a:xfrm>
            <a:off x="152400" y="6401078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64D"/>
                </a:solidFill>
              </a:rPr>
              <a:t>[</a:t>
            </a:r>
            <a:r>
              <a:rPr lang="en-US" sz="1600" dirty="0" err="1">
                <a:solidFill>
                  <a:srgbClr val="00264D"/>
                </a:solidFill>
              </a:rPr>
              <a:t>cs:app</a:t>
            </a:r>
            <a:r>
              <a:rPr lang="en-US" sz="1600" dirty="0">
                <a:solidFill>
                  <a:srgbClr val="00264D"/>
                </a:solidFill>
              </a:rPr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18A89A-85E2-9E46-88C2-1E9D7308514D}"/>
              </a:ext>
            </a:extLst>
          </p:cNvPr>
          <p:cNvSpPr/>
          <p:nvPr/>
        </p:nvSpPr>
        <p:spPr>
          <a:xfrm>
            <a:off x="7415361" y="2349246"/>
            <a:ext cx="13676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64D"/>
                </a:solidFill>
              </a:rPr>
              <a:t>compiler,</a:t>
            </a:r>
          </a:p>
          <a:p>
            <a:r>
              <a:rPr lang="en-US" sz="2000" dirty="0">
                <a:solidFill>
                  <a:srgbClr val="00264D"/>
                </a:solidFill>
              </a:rPr>
              <a:t>assembler</a:t>
            </a:r>
          </a:p>
        </p:txBody>
      </p:sp>
    </p:spTree>
    <p:extLst>
      <p:ext uri="{BB962C8B-B14F-4D97-AF65-F5344CB8AC3E}">
        <p14:creationId xmlns:p14="http://schemas.microsoft.com/office/powerpoint/2010/main" val="122817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Static linking with libraries (archives)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6100" y="1681672"/>
            <a:ext cx="8911700" cy="4642928"/>
            <a:chOff x="1346052" y="-60325"/>
            <a:chExt cx="6694292" cy="3487675"/>
          </a:xfrm>
        </p:grpSpPr>
        <p:sp>
          <p:nvSpPr>
            <p:cNvPr id="4" name="Line 70"/>
            <p:cNvSpPr>
              <a:spLocks noChangeShapeType="1"/>
            </p:cNvSpPr>
            <p:nvPr/>
          </p:nvSpPr>
          <p:spPr bwMode="auto">
            <a:xfrm>
              <a:off x="1808163" y="215900"/>
              <a:ext cx="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" name="Rectangle 71"/>
            <p:cNvSpPr>
              <a:spLocks noChangeArrowheads="1"/>
            </p:cNvSpPr>
            <p:nvPr/>
          </p:nvSpPr>
          <p:spPr bwMode="auto">
            <a:xfrm>
              <a:off x="1371600" y="585788"/>
              <a:ext cx="1600200" cy="52982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Translators</a:t>
              </a:r>
            </a:p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cpp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,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cc1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, 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as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6" name="Text Box 72"/>
            <p:cNvSpPr txBox="1">
              <a:spLocks noChangeArrowheads="1"/>
            </p:cNvSpPr>
            <p:nvPr/>
          </p:nvSpPr>
          <p:spPr bwMode="auto">
            <a:xfrm>
              <a:off x="1346052" y="-60325"/>
              <a:ext cx="948034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main2.c</a:t>
              </a:r>
            </a:p>
          </p:txBody>
        </p:sp>
        <p:sp>
          <p:nvSpPr>
            <p:cNvPr id="7" name="Text Box 73"/>
            <p:cNvSpPr txBox="1">
              <a:spLocks noChangeArrowheads="1"/>
            </p:cNvSpPr>
            <p:nvPr/>
          </p:nvSpPr>
          <p:spPr bwMode="auto">
            <a:xfrm>
              <a:off x="1781027" y="1508125"/>
              <a:ext cx="948034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main2.o</a:t>
              </a:r>
            </a:p>
          </p:txBody>
        </p:sp>
        <p:sp>
          <p:nvSpPr>
            <p:cNvPr id="8" name="Line 78"/>
            <p:cNvSpPr>
              <a:spLocks noChangeShapeType="1"/>
            </p:cNvSpPr>
            <p:nvPr/>
          </p:nvSpPr>
          <p:spPr bwMode="auto">
            <a:xfrm>
              <a:off x="2238375" y="1174750"/>
              <a:ext cx="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80"/>
            <p:cNvSpPr>
              <a:spLocks noChangeShapeType="1"/>
            </p:cNvSpPr>
            <p:nvPr/>
          </p:nvSpPr>
          <p:spPr bwMode="auto">
            <a:xfrm>
              <a:off x="2238375" y="1784350"/>
              <a:ext cx="762000" cy="304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5322604" y="777875"/>
              <a:ext cx="832417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libc.a</a:t>
              </a:r>
            </a:p>
          </p:txBody>
        </p:sp>
        <p:sp>
          <p:nvSpPr>
            <p:cNvPr id="11" name="Line 83"/>
            <p:cNvSpPr>
              <a:spLocks noChangeShapeType="1"/>
            </p:cNvSpPr>
            <p:nvPr/>
          </p:nvSpPr>
          <p:spPr bwMode="auto">
            <a:xfrm flipH="1">
              <a:off x="3886200" y="1143000"/>
              <a:ext cx="0" cy="102235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84"/>
            <p:cNvSpPr>
              <a:spLocks noChangeArrowheads="1"/>
            </p:cNvSpPr>
            <p:nvPr/>
          </p:nvSpPr>
          <p:spPr bwMode="auto">
            <a:xfrm>
              <a:off x="2390775" y="2165350"/>
              <a:ext cx="2971800" cy="29862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Linker (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ld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3731388" y="3032125"/>
              <a:ext cx="369951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p2</a:t>
              </a:r>
            </a:p>
          </p:txBody>
        </p:sp>
        <p:sp>
          <p:nvSpPr>
            <p:cNvPr id="14" name="Line 86"/>
            <p:cNvSpPr>
              <a:spLocks noChangeShapeType="1"/>
            </p:cNvSpPr>
            <p:nvPr/>
          </p:nvSpPr>
          <p:spPr bwMode="auto">
            <a:xfrm flipH="1">
              <a:off x="3886200" y="2557463"/>
              <a:ext cx="6350" cy="414337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5334000" y="1411288"/>
              <a:ext cx="2706344" cy="53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printf.o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and any other 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modules called by </a:t>
              </a: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printf.o </a:t>
              </a:r>
            </a:p>
          </p:txBody>
        </p:sp>
        <p:sp>
          <p:nvSpPr>
            <p:cNvPr id="16" name="Text Box 88"/>
            <p:cNvSpPr txBox="1">
              <a:spLocks noChangeArrowheads="1"/>
            </p:cNvSpPr>
            <p:nvPr/>
          </p:nvSpPr>
          <p:spPr bwMode="auto">
            <a:xfrm>
              <a:off x="3202381" y="777875"/>
              <a:ext cx="1410501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libvector.a</a:t>
              </a:r>
            </a:p>
          </p:txBody>
        </p:sp>
        <p:sp>
          <p:nvSpPr>
            <p:cNvPr id="17" name="Text Box 89"/>
            <p:cNvSpPr txBox="1">
              <a:spLocks noChangeArrowheads="1"/>
            </p:cNvSpPr>
            <p:nvPr/>
          </p:nvSpPr>
          <p:spPr bwMode="auto">
            <a:xfrm>
              <a:off x="3916351" y="1508125"/>
              <a:ext cx="1063651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addvec.o</a:t>
              </a:r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H="1">
              <a:off x="4876800" y="1066800"/>
              <a:ext cx="83820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6389688" y="762000"/>
              <a:ext cx="1389522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Static libraries</a:t>
              </a:r>
            </a:p>
          </p:txBody>
        </p:sp>
        <p:sp>
          <p:nvSpPr>
            <p:cNvPr id="20" name="Text Box 94"/>
            <p:cNvSpPr txBox="1">
              <a:spLocks noChangeArrowheads="1"/>
            </p:cNvSpPr>
            <p:nvPr/>
          </p:nvSpPr>
          <p:spPr bwMode="auto">
            <a:xfrm>
              <a:off x="4191000" y="2895600"/>
              <a:ext cx="1978988" cy="531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Fully linked </a:t>
              </a:r>
            </a:p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executable object file</a:t>
              </a:r>
            </a:p>
          </p:txBody>
        </p:sp>
        <p:sp>
          <p:nvSpPr>
            <p:cNvPr id="21" name="Text Box 95"/>
            <p:cNvSpPr txBox="1">
              <a:spLocks noChangeArrowheads="1"/>
            </p:cNvSpPr>
            <p:nvPr/>
          </p:nvSpPr>
          <p:spPr bwMode="auto">
            <a:xfrm>
              <a:off x="2316151" y="-60325"/>
              <a:ext cx="1063651" cy="3005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37305A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</a:rPr>
                <a:t>vector.h</a:t>
              </a:r>
            </a:p>
          </p:txBody>
        </p:sp>
        <p:sp>
          <p:nvSpPr>
            <p:cNvPr id="22" name="Line 96"/>
            <p:cNvSpPr>
              <a:spLocks noChangeShapeType="1"/>
            </p:cNvSpPr>
            <p:nvPr/>
          </p:nvSpPr>
          <p:spPr bwMode="auto">
            <a:xfrm>
              <a:off x="2774950" y="228600"/>
              <a:ext cx="0" cy="3810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7" tIns="44450" rIns="90487" bIns="44450">
              <a:spAutoFit/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9EA300-98DB-8046-91DF-80AC36678041}"/>
              </a:ext>
            </a:extLst>
          </p:cNvPr>
          <p:cNvSpPr/>
          <p:nvPr/>
        </p:nvSpPr>
        <p:spPr>
          <a:xfrm>
            <a:off x="152400" y="6401078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264D"/>
                </a:solidFill>
              </a:rPr>
              <a:t>[</a:t>
            </a:r>
            <a:r>
              <a:rPr lang="en-US" sz="1600" dirty="0" err="1">
                <a:solidFill>
                  <a:srgbClr val="00264D"/>
                </a:solidFill>
              </a:rPr>
              <a:t>cs:app</a:t>
            </a:r>
            <a:r>
              <a:rPr lang="en-US" sz="1600" dirty="0">
                <a:solidFill>
                  <a:srgbClr val="00264D"/>
                </a:solidFill>
              </a:rPr>
              <a:t>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3791FC-0E79-C04F-A31D-6640CD9ED31A}"/>
              </a:ext>
            </a:extLst>
          </p:cNvPr>
          <p:cNvSpPr/>
          <p:nvPr/>
        </p:nvSpPr>
        <p:spPr>
          <a:xfrm>
            <a:off x="5105400" y="1752600"/>
            <a:ext cx="3602790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 eaLnBrk="0" hangingPunct="0">
              <a:lnSpc>
                <a:spcPts val="2280"/>
              </a:lnSpc>
              <a:spcBef>
                <a:spcPts val="900"/>
              </a:spcBef>
              <a:buClr>
                <a:srgbClr val="000000"/>
              </a:buClr>
              <a:buSzPct val="100000"/>
            </a:pPr>
            <a:r>
              <a:rPr lang="en-US" kern="0" dirty="0">
                <a:solidFill>
                  <a:srgbClr val="00264D"/>
                </a:solidFill>
                <a:cs typeface="Arial" charset="0"/>
              </a:rPr>
              <a:t>Code for </a:t>
            </a:r>
            <a:r>
              <a:rPr lang="en-US" kern="0" dirty="0" err="1">
                <a:solidFill>
                  <a:srgbClr val="00264D"/>
                </a:solidFill>
                <a:cs typeface="Arial" charset="0"/>
              </a:rPr>
              <a:t>printf</a:t>
            </a:r>
            <a:r>
              <a:rPr lang="en-US" kern="0" dirty="0">
                <a:solidFill>
                  <a:srgbClr val="00264D"/>
                </a:solidFill>
                <a:cs typeface="Arial" charset="0"/>
              </a:rPr>
              <a:t> is in the C standard library (</a:t>
            </a:r>
            <a:r>
              <a:rPr lang="en-US" kern="0" dirty="0" err="1">
                <a:solidFill>
                  <a:srgbClr val="00264D"/>
                </a:solidFill>
                <a:cs typeface="Arial" charset="0"/>
              </a:rPr>
              <a:t>libc.a</a:t>
            </a:r>
            <a:r>
              <a:rPr lang="en-US" kern="0" dirty="0">
                <a:solidFill>
                  <a:srgbClr val="00264D"/>
                </a:solidFill>
                <a:cs typeface="Arial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3425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C297-6E99-5B42-BFE7-42718432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  main()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72CAD-60C7-BE48-9476-D2CEA54F7092}"/>
              </a:ext>
            </a:extLst>
          </p:cNvPr>
          <p:cNvSpPr/>
          <p:nvPr/>
        </p:nvSpPr>
        <p:spPr>
          <a:xfrm>
            <a:off x="6934200" y="1337737"/>
            <a:ext cx="15240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empty.c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void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p() {}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BAE97-472C-B84C-BBCF-EA58EA65833A}"/>
              </a:ext>
            </a:extLst>
          </p:cNvPr>
          <p:cNvSpPr/>
          <p:nvPr/>
        </p:nvSpPr>
        <p:spPr>
          <a:xfrm>
            <a:off x="380999" y="1337737"/>
            <a:ext cx="837882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cc -c </a:t>
            </a:r>
            <a:r>
              <a:rPr lang="en-US" sz="2000" dirty="0" err="1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empty.c</a:t>
            </a:r>
            <a:endParaRPr lang="en-US" sz="2000" dirty="0">
              <a:solidFill>
                <a:srgbClr val="00264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file </a:t>
            </a:r>
            <a:r>
              <a:rPr lang="en-US" sz="2000" dirty="0" err="1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empty.o</a:t>
            </a:r>
            <a:endParaRPr lang="en-US" sz="2000" dirty="0">
              <a:solidFill>
                <a:srgbClr val="00264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empty.o</a:t>
            </a:r>
            <a:r>
              <a:rPr lang="en-US" sz="2000" dirty="0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Mach-O 64-bit object x86_64</a:t>
            </a:r>
          </a:p>
          <a:p>
            <a:r>
              <a:rPr lang="en-US" sz="2000" dirty="0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nm </a:t>
            </a:r>
            <a:r>
              <a:rPr lang="en-US" sz="2000" dirty="0" err="1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empty.o</a:t>
            </a:r>
            <a:endParaRPr lang="en-US" sz="2000" dirty="0">
              <a:solidFill>
                <a:srgbClr val="00264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0000000000000000 T _p</a:t>
            </a:r>
          </a:p>
          <a:p>
            <a:r>
              <a:rPr lang="en-US" sz="2000" dirty="0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cc </a:t>
            </a:r>
            <a:r>
              <a:rPr lang="en-US" sz="2000" dirty="0" err="1">
                <a:solidFill>
                  <a:srgbClr val="00264D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empty.c</a:t>
            </a:r>
            <a:endParaRPr lang="en-US" sz="2000" dirty="0">
              <a:solidFill>
                <a:srgbClr val="00264D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Undefined symbols for architecture x86_64:</a:t>
            </a:r>
          </a:p>
          <a:p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  "_main", referenced from:</a:t>
            </a:r>
          </a:p>
          <a:p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     implicit entry/start for main executable</a:t>
            </a:r>
          </a:p>
          <a:p>
            <a:r>
              <a:rPr lang="en-US" sz="1800" dirty="0" err="1">
                <a:solidFill>
                  <a:srgbClr val="00264D"/>
                </a:solidFill>
                <a:latin typeface="Menlo" panose="020B0609030804020204" pitchFamily="49" charset="0"/>
              </a:rPr>
              <a:t>ld</a:t>
            </a:r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: symbol(s) not found…</a:t>
            </a:r>
          </a:p>
          <a:p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clang: </a:t>
            </a:r>
            <a:r>
              <a:rPr lang="en-US" sz="1800" b="1" dirty="0">
                <a:solidFill>
                  <a:srgbClr val="00264D"/>
                </a:solidFill>
                <a:latin typeface="Menlo" panose="020B0609030804020204" pitchFamily="49" charset="0"/>
              </a:rPr>
              <a:t>error: </a:t>
            </a:r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linker failed with exit code 1</a:t>
            </a:r>
          </a:p>
          <a:p>
            <a:r>
              <a:rPr lang="en-US" sz="1800" dirty="0">
                <a:solidFill>
                  <a:srgbClr val="00264D"/>
                </a:solidFill>
                <a:latin typeface="Menlo" panose="020B0609030804020204" pitchFamily="49" charset="0"/>
              </a:rPr>
              <a:t>chase$ </a:t>
            </a:r>
            <a:endParaRPr lang="en-US" sz="1800" dirty="0">
              <a:solidFill>
                <a:srgbClr val="00264D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B0DA1-6931-B343-9A93-497E0D5A6231}"/>
              </a:ext>
            </a:extLst>
          </p:cNvPr>
          <p:cNvSpPr txBox="1"/>
          <p:nvPr/>
        </p:nvSpPr>
        <p:spPr>
          <a:xfrm>
            <a:off x="381000" y="5385137"/>
            <a:ext cx="8378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2474"/>
                </a:solidFill>
              </a:rPr>
              <a:t>This program compiles OK.  It defines the procedure p: a symbol of type T for “text” (code).  But it is not a complete program: the </a:t>
            </a:r>
            <a:r>
              <a:rPr lang="en-US" sz="2000" b="1" dirty="0">
                <a:solidFill>
                  <a:srgbClr val="042474"/>
                </a:solidFill>
              </a:rPr>
              <a:t>linker doesn’t know where to start</a:t>
            </a:r>
            <a:r>
              <a:rPr lang="en-US" sz="2000" dirty="0">
                <a:solidFill>
                  <a:srgbClr val="042474"/>
                </a:solidFill>
              </a:rPr>
              <a:t>!  Programs start in main(), but it is missing.</a:t>
            </a:r>
          </a:p>
        </p:txBody>
      </p:sp>
    </p:spTree>
    <p:extLst>
      <p:ext uri="{BB962C8B-B14F-4D97-AF65-F5344CB8AC3E}">
        <p14:creationId xmlns:p14="http://schemas.microsoft.com/office/powerpoint/2010/main" val="244130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C297-6E99-5B42-BFE7-42718432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go?  Calling 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772CAD-60C7-BE48-9476-D2CEA54F7092}"/>
              </a:ext>
            </a:extLst>
          </p:cNvPr>
          <p:cNvSpPr/>
          <p:nvPr/>
        </p:nvSpPr>
        <p:spPr>
          <a:xfrm>
            <a:off x="6934200" y="1337737"/>
            <a:ext cx="21336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empty.c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void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p() {}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BAE97-472C-B84C-BBCF-EA58EA65833A}"/>
              </a:ext>
            </a:extLst>
          </p:cNvPr>
          <p:cNvSpPr/>
          <p:nvPr/>
        </p:nvSpPr>
        <p:spPr>
          <a:xfrm>
            <a:off x="380999" y="1785878"/>
            <a:ext cx="5943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cc –o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nop.c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 symbols…: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"_p", referenced from: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_main in nop-bbc335.o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symbol(s) not found…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clang: </a:t>
            </a:r>
            <a:r>
              <a:rPr lang="en-US" sz="2000" b="1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error: 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linker command failed…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cc -o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nop.c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./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B0DA1-6931-B343-9A93-497E0D5A6231}"/>
              </a:ext>
            </a:extLst>
          </p:cNvPr>
          <p:cNvSpPr txBox="1"/>
          <p:nvPr/>
        </p:nvSpPr>
        <p:spPr>
          <a:xfrm>
            <a:off x="381000" y="5305961"/>
            <a:ext cx="837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42474"/>
                </a:solidFill>
              </a:rPr>
              <a:t>This program doesn’t do anything, but it is a complete program!  It has a main().   But it also needs </a:t>
            </a:r>
            <a:r>
              <a:rPr lang="en-US" sz="2000" dirty="0" err="1">
                <a:solidFill>
                  <a:srgbClr val="042474"/>
                </a:solidFill>
              </a:rPr>
              <a:t>empty.o</a:t>
            </a:r>
            <a:r>
              <a:rPr lang="en-US" sz="2000" dirty="0">
                <a:solidFill>
                  <a:srgbClr val="042474"/>
                </a:solidFill>
              </a:rPr>
              <a:t> to define the symbol p, because main() calls p().   Given both files, the linker is happy.  </a:t>
            </a:r>
            <a:r>
              <a:rPr lang="en-US" sz="2000" b="1" dirty="0">
                <a:solidFill>
                  <a:srgbClr val="042474"/>
                </a:solidFill>
              </a:rPr>
              <a:t>And we want the linker to be happy.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3D578-14D3-C141-A195-59C08BE602A3}"/>
              </a:ext>
            </a:extLst>
          </p:cNvPr>
          <p:cNvSpPr/>
          <p:nvPr/>
        </p:nvSpPr>
        <p:spPr>
          <a:xfrm>
            <a:off x="6934200" y="3014008"/>
            <a:ext cx="2133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Menlo" panose="020B0609030804020204" pitchFamily="49" charset="0"/>
              </a:rPr>
              <a:t>nop.c</a:t>
            </a:r>
            <a:endParaRPr lang="en-US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void p();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  {p();}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99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8F2C-E28B-B345-8FD0-A77CDB8C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library?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C8D99-6EF7-DC4A-82B5-DA5392A3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6425" cy="22098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library</a:t>
            </a:r>
            <a:r>
              <a:rPr lang="en-US" dirty="0"/>
              <a:t> is just a collection of object files bundled together into a single archive file…</a:t>
            </a:r>
          </a:p>
          <a:p>
            <a:r>
              <a:rPr lang="en-US" dirty="0"/>
              <a:t>…with an index for fast linking.</a:t>
            </a:r>
          </a:p>
          <a:p>
            <a:r>
              <a:rPr lang="en-US" b="1" dirty="0" err="1"/>
              <a:t>ar</a:t>
            </a:r>
            <a:r>
              <a:rPr lang="en-US" dirty="0"/>
              <a:t> command utility creates/modifies archives.</a:t>
            </a:r>
          </a:p>
          <a:p>
            <a:r>
              <a:rPr lang="en-US" dirty="0"/>
              <a:t>No mystery; no magic!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47543-E606-8946-A1E8-766078177B99}"/>
              </a:ext>
            </a:extLst>
          </p:cNvPr>
          <p:cNvSpPr/>
          <p:nvPr/>
        </p:nvSpPr>
        <p:spPr>
          <a:xfrm>
            <a:off x="602166" y="4267200"/>
            <a:ext cx="70940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chase$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empty.a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empty.o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chase$ file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empty.a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empty.a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current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archive random library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chase$ cc -o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nop.c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empty.a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chase$ ./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nop</a:t>
            </a: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chase$ </a:t>
            </a:r>
            <a:endParaRPr lang="en-US" sz="2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822292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GENI Presentation Theme (new)">
  <a:themeElements>
    <a:clrScheme name="Custom 9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DBFFB6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_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4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6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</Template>
  <TotalTime>183106</TotalTime>
  <Words>1668</Words>
  <Application>Microsoft Macintosh PowerPoint</Application>
  <PresentationFormat>On-screen Show (4:3)</PresentationFormat>
  <Paragraphs>327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18</vt:i4>
      </vt:variant>
      <vt:variant>
        <vt:lpstr>Slide Titles</vt:lpstr>
      </vt:variant>
      <vt:variant>
        <vt:i4>17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Franklin Gothic Medium</vt:lpstr>
      <vt:lpstr>Gill Sans MT</vt:lpstr>
      <vt:lpstr>Helvetica</vt:lpstr>
      <vt:lpstr>Lucida Sans Unicode</vt:lpstr>
      <vt:lpstr>Menlo</vt:lpstr>
      <vt:lpstr>Times New Roman</vt:lpstr>
      <vt:lpstr>1_Default Design</vt:lpstr>
      <vt:lpstr>2_Default Design</vt:lpstr>
      <vt:lpstr>3_Default Design</vt:lpstr>
      <vt:lpstr>4_Default Design</vt:lpstr>
      <vt:lpstr>6_Default Design</vt:lpstr>
      <vt:lpstr>5_Default Design</vt:lpstr>
      <vt:lpstr>7_Default Design</vt:lpstr>
      <vt:lpstr>8_Default Design</vt:lpstr>
      <vt:lpstr>10_Default Design</vt:lpstr>
      <vt:lpstr>GENI Presentation Theme (new)</vt:lpstr>
      <vt:lpstr>11_Default Design</vt:lpstr>
      <vt:lpstr>12_Default Design</vt:lpstr>
      <vt:lpstr>9_Default Design</vt:lpstr>
      <vt:lpstr>Office Theme</vt:lpstr>
      <vt:lpstr>1_Office Theme</vt:lpstr>
      <vt:lpstr>1_template</vt:lpstr>
      <vt:lpstr>14_Default Design</vt:lpstr>
      <vt:lpstr>16_Default Design</vt:lpstr>
      <vt:lpstr>PowerPoint Presentation</vt:lpstr>
      <vt:lpstr>What is a program?</vt:lpstr>
      <vt:lpstr>Birth of a program (C/Ux)</vt:lpstr>
      <vt:lpstr>Role of the linker in the build toolchain</vt:lpstr>
      <vt:lpstr>Separate compilation and the linker</vt:lpstr>
      <vt:lpstr>Static linking with libraries (archives)</vt:lpstr>
      <vt:lpstr>Where to start?  main()</vt:lpstr>
      <vt:lpstr>Where to go?  Calling out</vt:lpstr>
      <vt:lpstr>What’s a library?</vt:lpstr>
      <vt:lpstr>What’s in an object file or executable?</vt:lpstr>
      <vt:lpstr>ELF: read it like a book</vt:lpstr>
      <vt:lpstr>Inside ELF</vt:lpstr>
      <vt:lpstr>Birth of a program (C/Ux)</vt:lpstr>
      <vt:lpstr>Building and running a program</vt:lpstr>
      <vt:lpstr>Running a program</vt:lpstr>
      <vt:lpstr>Process VM/VAS (32-bit example)</vt:lpstr>
      <vt:lpstr>VM segments: a view from 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5623</cp:revision>
  <cp:lastPrinted>2018-01-10T19:53:10Z</cp:lastPrinted>
  <dcterms:created xsi:type="dcterms:W3CDTF">2012-02-15T21:40:23Z</dcterms:created>
  <dcterms:modified xsi:type="dcterms:W3CDTF">2020-08-09T17:01:35Z</dcterms:modified>
  <cp:category/>
</cp:coreProperties>
</file>