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4" r:id="rId9"/>
    <p:sldId id="260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EA8A31-13DA-4AC1-98F0-9F44E6558521}" v="2" dt="2020-08-26T13:19:02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C2EA8A31-13DA-4AC1-98F0-9F44E6558521}"/>
    <pc:docChg chg="addSld modSld">
      <pc:chgData name="Hewner, Mike" userId="7f3f83dd-6dfb-4127-a87f-c1714bd4fac9" providerId="ADAL" clId="{C2EA8A31-13DA-4AC1-98F0-9F44E6558521}" dt="2020-08-26T13:19:11.261" v="80" actId="20577"/>
      <pc:docMkLst>
        <pc:docMk/>
      </pc:docMkLst>
      <pc:sldChg chg="modSp add">
        <pc:chgData name="Hewner, Mike" userId="7f3f83dd-6dfb-4127-a87f-c1714bd4fac9" providerId="ADAL" clId="{C2EA8A31-13DA-4AC1-98F0-9F44E6558521}" dt="2020-08-26T13:19:11.261" v="80" actId="20577"/>
        <pc:sldMkLst>
          <pc:docMk/>
          <pc:sldMk cId="1967767809" sldId="264"/>
        </pc:sldMkLst>
        <pc:spChg chg="mod">
          <ac:chgData name="Hewner, Mike" userId="7f3f83dd-6dfb-4127-a87f-c1714bd4fac9" providerId="ADAL" clId="{C2EA8A31-13DA-4AC1-98F0-9F44E6558521}" dt="2020-08-26T13:19:00.236" v="54" actId="20577"/>
          <ac:spMkLst>
            <pc:docMk/>
            <pc:sldMk cId="1967767809" sldId="264"/>
            <ac:spMk id="2" creationId="{9B642824-0AEF-4759-B6A9-233E1958E528}"/>
          </ac:spMkLst>
        </pc:spChg>
        <pc:spChg chg="mod">
          <ac:chgData name="Hewner, Mike" userId="7f3f83dd-6dfb-4127-a87f-c1714bd4fac9" providerId="ADAL" clId="{C2EA8A31-13DA-4AC1-98F0-9F44E6558521}" dt="2020-08-26T13:19:11.261" v="80" actId="20577"/>
          <ac:spMkLst>
            <pc:docMk/>
            <pc:sldMk cId="1967767809" sldId="264"/>
            <ac:spMk id="3" creationId="{A3D70022-6765-448D-BF2C-1021B92AAE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1FE0-0B09-4E36-8ACE-67665DD8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6D96C-973A-437C-8CBC-747861BF1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68692-10BF-4880-8915-02766FDB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2E1-66A9-4F45-8BAB-E0689746329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71EB-220A-4CB7-88E4-E1D96029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39F7-18A0-4BF9-BDC4-0326C86E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674-161A-48B2-93B4-2E46ED57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474-CDDB-41F5-80AD-AD323C2C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C1271-65A6-41D4-9297-522069604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34584-DF3B-481C-B1B1-5C155948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2E1-66A9-4F45-8BAB-E0689746329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E0148-8129-4AF5-8526-68800651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0912B-FBF8-4916-9543-2E425E76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674-161A-48B2-93B4-2E46ED57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0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71CB2-D37C-47AC-93E7-45767464F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9DE8A-E3DA-40AF-9D30-9CADAAF0D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4562-C836-47D5-92D8-B93238C2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2E1-66A9-4F45-8BAB-E0689746329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FBE58-F0F8-4062-B3E5-F3B5005B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F4EC-8103-4A9C-A13A-6FD9C090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674-161A-48B2-93B4-2E46ED57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BA2-E78F-46F3-B850-393E259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BA8C-16D2-4010-9719-1358EBF5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3756E-81DF-40F1-83BA-6D14F983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2E1-66A9-4F45-8BAB-E0689746329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4B99-022E-402D-BBFA-B30D50B8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8E7-62F2-4904-A22E-93D7B4A3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674-161A-48B2-93B4-2E46ED57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8E67-3705-4DD2-B4F4-BF96069F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DAD78-05E4-4F69-A9DF-2114ECDC4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3FD1-6E91-4D42-BF57-76E9E693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2E1-66A9-4F45-8BAB-E0689746329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12E3-B832-4D50-896F-1D5B9C7A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0E1B-B02F-480E-A55C-41D1B2A3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674-161A-48B2-93B4-2E46ED57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25D9-9258-42EA-AA1C-D1E8189F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BD73-9695-4DD5-A044-66C03E80B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308CD-CD7A-400F-A40C-7F518A448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287A3-5166-49E6-A4A3-09300B6F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2E1-66A9-4F45-8BAB-E0689746329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10D90-6B62-475E-AE23-BD58674F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A78F4-8D33-487B-8B37-5D89898A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674-161A-48B2-93B4-2E46ED57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4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F0B9-C23E-44A2-9ACB-93C7FAC2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7B622-E5CD-4D46-803E-101BCEF9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3925F-6F0A-4E8E-AA63-255030DE1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FB5BE-0451-4B71-8AF0-F4B914A34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764BC-9202-4DF6-9436-232FD42DD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2FB60-76AE-4359-9DB9-B2C872EE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2E1-66A9-4F45-8BAB-E0689746329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456EA-8E3F-4F7F-BFC8-69A65C9D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3BAF3-82E0-4D2F-A2A6-B014F56B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674-161A-48B2-93B4-2E46ED57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8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50EF-CC9F-4D24-B74D-12A548EB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67F70-DC51-472D-A5B3-82FD9557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2E1-66A9-4F45-8BAB-E0689746329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6A188-6B4D-47C0-BA66-3AAC9718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C278-8720-4F73-B2DB-618ED006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674-161A-48B2-93B4-2E46ED57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0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CE7EB-64D2-41B4-903C-F24AEDFC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2E1-66A9-4F45-8BAB-E0689746329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1633C-E84B-4997-9502-D3D66173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536A1-D48D-4DE7-8D14-1709D554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674-161A-48B2-93B4-2E46ED57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3C78-C8C2-4B59-849E-B2C64C05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3F1D-0B09-4345-8AFE-731727C8B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06D97-4D66-4176-9DEF-4C2F05559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73985-E3A6-4877-BD71-9AA0A78C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2E1-66A9-4F45-8BAB-E0689746329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FEF5F-3980-4189-8408-E4F389B5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9CAAF-213D-4FEC-9F26-4D86DA04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674-161A-48B2-93B4-2E46ED57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573E-B9C4-4DFB-B82C-B42CAE00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54D15-9545-49EA-9416-2D4E96684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10CF4-1FBD-4F87-89ED-C5DDE6A3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1FC67-D370-49CF-BE21-CB6E8756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42E1-66A9-4F45-8BAB-E0689746329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9D22C-0E35-448A-97AB-74929E5B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A5572-B7A4-4C36-9E60-7EFD2B90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7674-161A-48B2-93B4-2E46ED57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35744-E118-4948-AF2B-FBD06675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B29D-033F-447A-89EF-179733C6B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89674-00B3-4604-8C16-0725D7CC1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F42E1-66A9-4F45-8BAB-E0689746329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561B1-D6DC-4EC4-A28A-D8B9F9A3A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0F5DF-098D-4A41-8BA8-6799FB5C8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7674-161A-48B2-93B4-2E46ED57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4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BD7A-1D55-4F7D-A8E0-5B8D60C39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12C65-FA7A-4DB0-8F9F-690589B10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Tips and Tricks for writing simple heap managers</a:t>
            </a:r>
          </a:p>
        </p:txBody>
      </p:sp>
    </p:spTree>
    <p:extLst>
      <p:ext uri="{BB962C8B-B14F-4D97-AF65-F5344CB8AC3E}">
        <p14:creationId xmlns:p14="http://schemas.microsoft.com/office/powerpoint/2010/main" val="264557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4E3F-14B7-4609-B938-5A41E995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5BB1-8385-484D-8419-BABCCEEC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heap manager is the library that manages your heap allocation (i.e. in C your calls to </a:t>
            </a:r>
            <a:r>
              <a:rPr lang="en-US" dirty="0" err="1"/>
              <a:t>alloc</a:t>
            </a:r>
            <a:r>
              <a:rPr lang="en-US" dirty="0"/>
              <a:t> and free)</a:t>
            </a:r>
          </a:p>
          <a:p>
            <a:r>
              <a:rPr lang="en-US" dirty="0"/>
              <a:t>To work properly, the heap manager will request additional memory from the OS occasionally - but generally the heap manager tries to simplify memory management for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238935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3CA9-4A0D-4949-8E77-F6B0B37B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716"/>
            <a:ext cx="10515600" cy="1325563"/>
          </a:xfrm>
        </p:spPr>
        <p:txBody>
          <a:bodyPr/>
          <a:lstStyle/>
          <a:p>
            <a:r>
              <a:rPr lang="en-US" dirty="0"/>
              <a:t>Our very first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3789-AF90-48D0-AC55-F44D4AE5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512"/>
            <a:ext cx="10515600" cy="4351338"/>
          </a:xfrm>
        </p:spPr>
        <p:txBody>
          <a:bodyPr/>
          <a:lstStyle/>
          <a:p>
            <a:r>
              <a:rPr lang="en-US" dirty="0"/>
              <a:t>Fixed allocation size</a:t>
            </a:r>
          </a:p>
          <a:p>
            <a:r>
              <a:rPr lang="en-US" dirty="0"/>
              <a:t>Last in first out</a:t>
            </a:r>
          </a:p>
          <a:p>
            <a:r>
              <a:rPr lang="en-US" dirty="0" err="1"/>
              <a:t>next_block</a:t>
            </a:r>
            <a:r>
              <a:rPr lang="en-US" dirty="0"/>
              <a:t> = </a:t>
            </a:r>
            <a:r>
              <a:rPr lang="en-US" dirty="0" err="1"/>
              <a:t>heap_start</a:t>
            </a:r>
            <a:r>
              <a:rPr lang="en-US" dirty="0"/>
              <a:t> + </a:t>
            </a:r>
            <a:r>
              <a:rPr lang="en-US" dirty="0" err="1"/>
              <a:t>blocks_allocated</a:t>
            </a:r>
            <a:r>
              <a:rPr lang="en-US" dirty="0"/>
              <a:t>*REGION_SIZE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2E9F0C-2357-4BAD-834F-FB175529A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50480"/>
              </p:ext>
            </p:extLst>
          </p:nvPr>
        </p:nvGraphicFramePr>
        <p:xfrm>
          <a:off x="2032000" y="250275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68623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609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67054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23707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874876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Initially… </a:t>
                      </a:r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blocks_allocated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= 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5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7025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89BA3F-6025-449A-B7E4-3EA30FF11E63}"/>
              </a:ext>
            </a:extLst>
          </p:cNvPr>
          <p:cNvCxnSpPr/>
          <p:nvPr/>
        </p:nvCxnSpPr>
        <p:spPr>
          <a:xfrm flipV="1">
            <a:off x="2104103" y="3244433"/>
            <a:ext cx="0" cy="447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1F56C1-2AD0-4E6A-9FF8-4B2C3B6CE8B1}"/>
              </a:ext>
            </a:extLst>
          </p:cNvPr>
          <p:cNvSpPr txBox="1"/>
          <p:nvPr/>
        </p:nvSpPr>
        <p:spPr>
          <a:xfrm>
            <a:off x="2104103" y="3468280"/>
            <a:ext cx="11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heap_start</a:t>
            </a:r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E3148BA-5640-459B-9E02-5D0D5DDB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88117"/>
              </p:ext>
            </p:extLst>
          </p:nvPr>
        </p:nvGraphicFramePr>
        <p:xfrm>
          <a:off x="2104103" y="396501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68623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609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67054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23707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874876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blocks_allocated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= 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5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AAAAAA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BBBBBB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CCCCC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DDDDD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7025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32D0B1-A63C-42B1-A074-8708ED034360}"/>
              </a:ext>
            </a:extLst>
          </p:cNvPr>
          <p:cNvCxnSpPr/>
          <p:nvPr/>
        </p:nvCxnSpPr>
        <p:spPr>
          <a:xfrm flipV="1">
            <a:off x="2176206" y="4706690"/>
            <a:ext cx="0" cy="447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434A54-5A98-4EF6-91F0-0EEB2BC02EB7}"/>
              </a:ext>
            </a:extLst>
          </p:cNvPr>
          <p:cNvSpPr txBox="1"/>
          <p:nvPr/>
        </p:nvSpPr>
        <p:spPr>
          <a:xfrm>
            <a:off x="2176206" y="4930537"/>
            <a:ext cx="11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heap_start</a:t>
            </a:r>
            <a:endParaRPr lang="en-US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D25CBF8-389F-4835-AB42-8796BF1D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52648"/>
              </p:ext>
            </p:extLst>
          </p:nvPr>
        </p:nvGraphicFramePr>
        <p:xfrm>
          <a:off x="2104103" y="54208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68623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609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67054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23707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874876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blocks_allocated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= 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5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AAAAAA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BBBBBB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7025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66AE1B-B6B5-4942-88DF-A0167A2A47AA}"/>
              </a:ext>
            </a:extLst>
          </p:cNvPr>
          <p:cNvCxnSpPr/>
          <p:nvPr/>
        </p:nvCxnSpPr>
        <p:spPr>
          <a:xfrm flipV="1">
            <a:off x="2176206" y="6162524"/>
            <a:ext cx="0" cy="447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B3BB4C-DFAD-48F0-ACB8-B1473A6A6801}"/>
              </a:ext>
            </a:extLst>
          </p:cNvPr>
          <p:cNvSpPr txBox="1"/>
          <p:nvPr/>
        </p:nvSpPr>
        <p:spPr>
          <a:xfrm>
            <a:off x="2176206" y="6386371"/>
            <a:ext cx="11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heap_start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9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3CA9-4A0D-4949-8E77-F6B0B37B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716"/>
            <a:ext cx="10515600" cy="1325563"/>
          </a:xfrm>
        </p:spPr>
        <p:txBody>
          <a:bodyPr/>
          <a:lstStyle/>
          <a:p>
            <a:r>
              <a:rPr lang="en-US" dirty="0"/>
              <a:t>Our second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3789-AF90-48D0-AC55-F44D4AE5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512"/>
            <a:ext cx="10515600" cy="4351338"/>
          </a:xfrm>
        </p:spPr>
        <p:txBody>
          <a:bodyPr/>
          <a:lstStyle/>
          <a:p>
            <a:r>
              <a:rPr lang="en-US" dirty="0"/>
              <a:t>Fixed allocation size</a:t>
            </a:r>
          </a:p>
          <a:p>
            <a:r>
              <a:rPr lang="en-US" dirty="0"/>
              <a:t>First in first out</a:t>
            </a:r>
          </a:p>
          <a:p>
            <a:r>
              <a:rPr lang="en-US" dirty="0" err="1"/>
              <a:t>next_block</a:t>
            </a:r>
            <a:r>
              <a:rPr lang="en-US" dirty="0"/>
              <a:t> = HINT: uses modulus (%)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E3148BA-5640-459B-9E02-5D0D5DDB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82286"/>
              </p:ext>
            </p:extLst>
          </p:nvPr>
        </p:nvGraphicFramePr>
        <p:xfrm>
          <a:off x="2032000" y="25491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68623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609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67054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23707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874876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blocks_allocated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= 4, </a:t>
                      </a:r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block_freed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= 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5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AAAAAA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BBBBBB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CCCCC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DDDDD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7025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32D0B1-A63C-42B1-A074-8708ED034360}"/>
              </a:ext>
            </a:extLst>
          </p:cNvPr>
          <p:cNvCxnSpPr/>
          <p:nvPr/>
        </p:nvCxnSpPr>
        <p:spPr>
          <a:xfrm flipV="1">
            <a:off x="2104103" y="3290845"/>
            <a:ext cx="0" cy="447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434A54-5A98-4EF6-91F0-0EEB2BC02EB7}"/>
              </a:ext>
            </a:extLst>
          </p:cNvPr>
          <p:cNvSpPr txBox="1"/>
          <p:nvPr/>
        </p:nvSpPr>
        <p:spPr>
          <a:xfrm>
            <a:off x="2104103" y="3514692"/>
            <a:ext cx="11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heap_start</a:t>
            </a:r>
            <a:endParaRPr lang="en-US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D25CBF8-389F-4835-AB42-8796BF1D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232323"/>
              </p:ext>
            </p:extLst>
          </p:nvPr>
        </p:nvGraphicFramePr>
        <p:xfrm>
          <a:off x="2032000" y="400499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68623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609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67054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23707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874876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blocks_allocated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= 4, blocks freed = 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5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CCCCC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DDDDD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7025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66AE1B-B6B5-4942-88DF-A0167A2A47AA}"/>
              </a:ext>
            </a:extLst>
          </p:cNvPr>
          <p:cNvCxnSpPr/>
          <p:nvPr/>
        </p:nvCxnSpPr>
        <p:spPr>
          <a:xfrm flipV="1">
            <a:off x="2104103" y="4746679"/>
            <a:ext cx="0" cy="447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B3BB4C-DFAD-48F0-ACB8-B1473A6A6801}"/>
              </a:ext>
            </a:extLst>
          </p:cNvPr>
          <p:cNvSpPr txBox="1"/>
          <p:nvPr/>
        </p:nvSpPr>
        <p:spPr>
          <a:xfrm>
            <a:off x="2104103" y="4970526"/>
            <a:ext cx="11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heap_start</a:t>
            </a:r>
            <a:endParaRPr 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584E924-B5B1-44E3-BE7D-DDD48C54E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22767"/>
              </p:ext>
            </p:extLst>
          </p:nvPr>
        </p:nvGraphicFramePr>
        <p:xfrm>
          <a:off x="2032000" y="538166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68623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609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67054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23707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874876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blocks_allocated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= 6, blocks freed = 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5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FFFFF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CCCCC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DDDDD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EEEEE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470252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07C4CE-DB2D-4220-A103-5FA7073965D7}"/>
              </a:ext>
            </a:extLst>
          </p:cNvPr>
          <p:cNvCxnSpPr/>
          <p:nvPr/>
        </p:nvCxnSpPr>
        <p:spPr>
          <a:xfrm flipV="1">
            <a:off x="2104103" y="6123344"/>
            <a:ext cx="0" cy="447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B7DBD3-620D-46B4-BA9E-2F7EAD751565}"/>
              </a:ext>
            </a:extLst>
          </p:cNvPr>
          <p:cNvSpPr txBox="1"/>
          <p:nvPr/>
        </p:nvSpPr>
        <p:spPr>
          <a:xfrm>
            <a:off x="2104103" y="6347191"/>
            <a:ext cx="11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heap_start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6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2824-0AEF-4759-B6A9-233E1958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managers in your breakout 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0022-6765-448D-BF2C-1021B92A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Details in the readme: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https://repl.it/@hewner/MemAllocDuke#README.md</a:t>
            </a:r>
          </a:p>
        </p:txBody>
      </p:sp>
    </p:spTree>
    <p:extLst>
      <p:ext uri="{BB962C8B-B14F-4D97-AF65-F5344CB8AC3E}">
        <p14:creationId xmlns:p14="http://schemas.microsoft.com/office/powerpoint/2010/main" val="196776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3CA9-4A0D-4949-8E77-F6B0B37B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716"/>
            <a:ext cx="10515600" cy="1325563"/>
          </a:xfrm>
        </p:spPr>
        <p:txBody>
          <a:bodyPr/>
          <a:lstStyle/>
          <a:p>
            <a:r>
              <a:rPr lang="en-US" dirty="0"/>
              <a:t>Third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3789-AF90-48D0-AC55-F44D4AE5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512"/>
            <a:ext cx="10515600" cy="4351338"/>
          </a:xfrm>
        </p:spPr>
        <p:txBody>
          <a:bodyPr/>
          <a:lstStyle/>
          <a:p>
            <a:r>
              <a:rPr lang="en-US" dirty="0"/>
              <a:t>Fixed allocation size</a:t>
            </a:r>
          </a:p>
          <a:p>
            <a:r>
              <a:rPr lang="en-US" dirty="0"/>
              <a:t>Any deallocation allowed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2E9F0C-2357-4BAD-834F-FB175529A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49500"/>
              </p:ext>
            </p:extLst>
          </p:nvPr>
        </p:nvGraphicFramePr>
        <p:xfrm>
          <a:off x="2032000" y="178153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68623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609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67054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23707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874876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Initially…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5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70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1F56C1-2AD0-4E6A-9FF8-4B2C3B6CE8B1}"/>
              </a:ext>
            </a:extLst>
          </p:cNvPr>
          <p:cNvSpPr txBox="1"/>
          <p:nvPr/>
        </p:nvSpPr>
        <p:spPr>
          <a:xfrm>
            <a:off x="462116" y="2695446"/>
            <a:ext cx="98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Free_list</a:t>
            </a:r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E3148BA-5640-459B-9E02-5D0D5DDB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79860"/>
              </p:ext>
            </p:extLst>
          </p:nvPr>
        </p:nvGraphicFramePr>
        <p:xfrm>
          <a:off x="2104103" y="324379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68623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609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67054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23707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874876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blocks_allocated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= 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5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AAAAAA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BBBBBB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CCCCC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DDDDD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70252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D25CBF8-389F-4835-AB42-8796BF1D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01277"/>
              </p:ext>
            </p:extLst>
          </p:nvPr>
        </p:nvGraphicFramePr>
        <p:xfrm>
          <a:off x="2104103" y="469962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68623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609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67054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23707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874876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blocks_allocated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= 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5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AAAAAA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BBBBBB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DDDD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70252"/>
                  </a:ext>
                </a:extLst>
              </a:tr>
            </a:tbl>
          </a:graphicData>
        </a:graphic>
      </p:graphicFrame>
      <p:sp>
        <p:nvSpPr>
          <p:cNvPr id="19" name="Arc 18">
            <a:extLst>
              <a:ext uri="{FF2B5EF4-FFF2-40B4-BE49-F238E27FC236}">
                <a16:creationId xmlns:a16="http://schemas.microsoft.com/office/drawing/2014/main" id="{BF7DD854-9EDC-458E-871F-49E6209228AF}"/>
              </a:ext>
            </a:extLst>
          </p:cNvPr>
          <p:cNvSpPr/>
          <p:nvPr/>
        </p:nvSpPr>
        <p:spPr>
          <a:xfrm rot="1699552" flipV="1">
            <a:off x="1295944" y="1015027"/>
            <a:ext cx="2687535" cy="1454395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F8DF50-9ED0-4083-96DA-C4C85FD1ACF9}"/>
              </a:ext>
            </a:extLst>
          </p:cNvPr>
          <p:cNvSpPr/>
          <p:nvPr/>
        </p:nvSpPr>
        <p:spPr>
          <a:xfrm rot="1699552" flipV="1">
            <a:off x="2959748" y="1054340"/>
            <a:ext cx="2687535" cy="1454395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823DD49-B28C-4BB8-B842-8307664E873A}"/>
              </a:ext>
            </a:extLst>
          </p:cNvPr>
          <p:cNvSpPr/>
          <p:nvPr/>
        </p:nvSpPr>
        <p:spPr>
          <a:xfrm rot="1699552" flipV="1">
            <a:off x="4549642" y="1054377"/>
            <a:ext cx="2687535" cy="1454395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97282F0-CD70-4513-BF6B-2E5EFB62A050}"/>
              </a:ext>
            </a:extLst>
          </p:cNvPr>
          <p:cNvSpPr/>
          <p:nvPr/>
        </p:nvSpPr>
        <p:spPr>
          <a:xfrm rot="1699552" flipV="1">
            <a:off x="6139538" y="1070869"/>
            <a:ext cx="2687535" cy="1454395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9FA730-D545-4341-899C-06C1CA5E7EDB}"/>
              </a:ext>
            </a:extLst>
          </p:cNvPr>
          <p:cNvCxnSpPr>
            <a:stCxn id="8" idx="3"/>
          </p:cNvCxnSpPr>
          <p:nvPr/>
        </p:nvCxnSpPr>
        <p:spPr>
          <a:xfrm flipV="1">
            <a:off x="1445911" y="2385779"/>
            <a:ext cx="730295" cy="49433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6FDC31-B895-49F7-A79D-C18DFC512A66}"/>
              </a:ext>
            </a:extLst>
          </p:cNvPr>
          <p:cNvSpPr txBox="1"/>
          <p:nvPr/>
        </p:nvSpPr>
        <p:spPr>
          <a:xfrm>
            <a:off x="462115" y="4241209"/>
            <a:ext cx="98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Free_list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41810D-8B9F-48EF-8EF9-4912B3C2F2C2}"/>
              </a:ext>
            </a:extLst>
          </p:cNvPr>
          <p:cNvCxnSpPr>
            <a:cxnSpLocks/>
          </p:cNvCxnSpPr>
          <p:nvPr/>
        </p:nvCxnSpPr>
        <p:spPr>
          <a:xfrm flipV="1">
            <a:off x="1563329" y="3918125"/>
            <a:ext cx="7167716" cy="5077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BAC738F-44B1-48BC-8241-95AD2298818B}"/>
              </a:ext>
            </a:extLst>
          </p:cNvPr>
          <p:cNvSpPr txBox="1"/>
          <p:nvPr/>
        </p:nvSpPr>
        <p:spPr>
          <a:xfrm>
            <a:off x="426064" y="5682430"/>
            <a:ext cx="98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65A48E-96B5-451A-A128-EE51153D5B3D}"/>
              </a:ext>
            </a:extLst>
          </p:cNvPr>
          <p:cNvCxnSpPr>
            <a:cxnSpLocks/>
          </p:cNvCxnSpPr>
          <p:nvPr/>
        </p:nvCxnSpPr>
        <p:spPr>
          <a:xfrm flipV="1">
            <a:off x="1527278" y="5359346"/>
            <a:ext cx="4057445" cy="50775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1C4F2D9C-89D6-4FE0-9213-273B56E7E3C2}"/>
              </a:ext>
            </a:extLst>
          </p:cNvPr>
          <p:cNvSpPr/>
          <p:nvPr/>
        </p:nvSpPr>
        <p:spPr>
          <a:xfrm rot="1845006" flipV="1">
            <a:off x="4113177" y="2626466"/>
            <a:ext cx="4928023" cy="2836050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B72B-326E-4B74-92C9-11AC50BD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B263-0D87-41BB-B6C8-DEF32970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690688"/>
            <a:ext cx="1174326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*((void**) </a:t>
            </a:r>
            <a:r>
              <a:rPr lang="en-US" dirty="0" err="1">
                <a:latin typeface="Consolas" panose="020B0609020204030204" pitchFamily="49" charset="0"/>
              </a:rPr>
              <a:t>current_node</a:t>
            </a:r>
            <a:r>
              <a:rPr lang="en-US" dirty="0">
                <a:latin typeface="Consolas" panose="020B0609020204030204" pitchFamily="49" charset="0"/>
              </a:rPr>
              <a:t>) = next;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short, set the value at the beginning of this region to next.</a:t>
            </a:r>
          </a:p>
          <a:p>
            <a:pPr marL="0" indent="0">
              <a:buNone/>
            </a:pPr>
            <a:r>
              <a:rPr lang="en-US" dirty="0"/>
              <a:t>Current node points to the beginning of our (big) region.</a:t>
            </a:r>
          </a:p>
          <a:p>
            <a:pPr marL="0" indent="0">
              <a:buNone/>
            </a:pPr>
            <a:r>
              <a:rPr lang="en-US" dirty="0"/>
              <a:t>(void**) makes us treat it like a pointer to 1 pointer</a:t>
            </a:r>
          </a:p>
          <a:p>
            <a:pPr marL="0" indent="0">
              <a:buNone/>
            </a:pPr>
            <a:r>
              <a:rPr lang="en-US" dirty="0"/>
              <a:t>*(some pointer) = </a:t>
            </a:r>
            <a:r>
              <a:rPr lang="en-US" dirty="0" err="1"/>
              <a:t>val</a:t>
            </a:r>
            <a:r>
              <a:rPr lang="en-US" dirty="0"/>
              <a:t> sets the value being pointed at (not </a:t>
            </a:r>
            <a:r>
              <a:rPr lang="en-US" dirty="0" err="1"/>
              <a:t>current_node</a:t>
            </a:r>
            <a:r>
              <a:rPr lang="en-US" dirty="0"/>
              <a:t>, what current node points to)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your code it’ll likely be more like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metadata *</a:t>
            </a:r>
            <a:r>
              <a:rPr lang="en-US" dirty="0" err="1">
                <a:latin typeface="Consolas" panose="020B0609020204030204" pitchFamily="49" charset="0"/>
              </a:rPr>
              <a:t>struct_to_edit</a:t>
            </a:r>
            <a:r>
              <a:rPr lang="en-US" dirty="0">
                <a:latin typeface="Consolas" panose="020B0609020204030204" pitchFamily="49" charset="0"/>
              </a:rPr>
              <a:t> = current;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</a:rPr>
              <a:t>struct_to_edit</a:t>
            </a:r>
            <a:r>
              <a:rPr lang="en-US" dirty="0">
                <a:latin typeface="Consolas" panose="020B0609020204030204" pitchFamily="49" charset="0"/>
              </a:rPr>
              <a:t>).next = blah;  </a:t>
            </a:r>
            <a:r>
              <a:rPr lang="en-US" sz="2400" dirty="0">
                <a:latin typeface="Consolas" panose="020B0609020204030204" pitchFamily="49" charset="0"/>
              </a:rPr>
              <a:t>// same as </a:t>
            </a:r>
            <a:r>
              <a:rPr lang="en-US" sz="2400" dirty="0" err="1">
                <a:latin typeface="Consolas" panose="020B0609020204030204" pitchFamily="49" charset="0"/>
              </a:rPr>
              <a:t>struct_to_edit</a:t>
            </a:r>
            <a:r>
              <a:rPr lang="en-US" sz="2400" dirty="0">
                <a:latin typeface="Consolas" panose="020B0609020204030204" pitchFamily="49" charset="0"/>
              </a:rPr>
              <a:t>-&gt;next = blah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2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BD89-E74A-4B92-9711-04D56C4F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add variable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F501-971E-4E7F-9545-3EBAAF8D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know how big a region is, even for allocated regions.  We’ll have to store a header that sits before the pointer we hand out as a result of free</a:t>
            </a:r>
          </a:p>
          <a:p>
            <a:r>
              <a:rPr lang="en-US" dirty="0"/>
              <a:t>We’ll have to be able to split a single large free region into 2 regions</a:t>
            </a:r>
          </a:p>
          <a:p>
            <a:r>
              <a:rPr lang="en-US" dirty="0"/>
              <a:t>We’ll have to be able to merge two adjacent free regions into 1 free region</a:t>
            </a:r>
          </a:p>
          <a:p>
            <a:r>
              <a:rPr lang="en-US" dirty="0"/>
              <a:t>I recommend CS:APP 9.9.5-9.9.10</a:t>
            </a:r>
          </a:p>
        </p:txBody>
      </p:sp>
    </p:spTree>
    <p:extLst>
      <p:ext uri="{BB962C8B-B14F-4D97-AF65-F5344CB8AC3E}">
        <p14:creationId xmlns:p14="http://schemas.microsoft.com/office/powerpoint/2010/main" val="195886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CE426D428CEF499B332ADC3ADB3636" ma:contentTypeVersion="12" ma:contentTypeDescription="Create a new document." ma:contentTypeScope="" ma:versionID="46d4e206e195742019ef655909bac1b9">
  <xsd:schema xmlns:xsd="http://www.w3.org/2001/XMLSchema" xmlns:xs="http://www.w3.org/2001/XMLSchema" xmlns:p="http://schemas.microsoft.com/office/2006/metadata/properties" xmlns:ns3="5f5b6d61-0e5f-41fd-8596-a1256f5a83b0" xmlns:ns4="f0b9717a-2b57-40f9-a089-7ad30d640f15" targetNamespace="http://schemas.microsoft.com/office/2006/metadata/properties" ma:root="true" ma:fieldsID="b3d54cf3e9eca634c0fa3f4b096ef042" ns3:_="" ns4:_="">
    <xsd:import namespace="5f5b6d61-0e5f-41fd-8596-a1256f5a83b0"/>
    <xsd:import namespace="f0b9717a-2b57-40f9-a089-7ad30d640f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b6d61-0e5f-41fd-8596-a1256f5a83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9717a-2b57-40f9-a089-7ad30d640f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B7A17B-575C-44CB-9A71-EF959E2C6B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33C7B4-26C8-4A95-A2FC-14F8B8821B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692868-1FC0-4D50-BBE1-B85B2083FE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5b6d61-0e5f-41fd-8596-a1256f5a83b0"/>
    <ds:schemaRef ds:uri="f0b9717a-2b57-40f9-a089-7ad30d640f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474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Heap Management</vt:lpstr>
      <vt:lpstr>Heap Manager</vt:lpstr>
      <vt:lpstr>Our very first manager</vt:lpstr>
      <vt:lpstr>Our second manager</vt:lpstr>
      <vt:lpstr>Do the 2nd and 3rd managers in your breakout rooms</vt:lpstr>
      <vt:lpstr>Third manager</vt:lpstr>
      <vt:lpstr>What is this?</vt:lpstr>
      <vt:lpstr>What do we need to add variable size?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Management</dc:title>
  <dc:creator>Hewner, Mike</dc:creator>
  <cp:lastModifiedBy>hewner</cp:lastModifiedBy>
  <cp:revision>15</cp:revision>
  <dcterms:created xsi:type="dcterms:W3CDTF">2020-08-24T14:23:19Z</dcterms:created>
  <dcterms:modified xsi:type="dcterms:W3CDTF">2021-02-01T20:21:34Z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0x01010059CE426D428CEF499B332ADC3ADB3636</vt:lpwstr>
  </property>
</Properties>
</file>