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7823" r:id="rId2"/>
    <p:sldMasterId id="2147487914" r:id="rId3"/>
    <p:sldMasterId id="2147487928" r:id="rId4"/>
    <p:sldMasterId id="2147487934" r:id="rId5"/>
    <p:sldMasterId id="2147487945" r:id="rId6"/>
    <p:sldMasterId id="2147487968" r:id="rId7"/>
    <p:sldMasterId id="2147487980" r:id="rId8"/>
  </p:sldMasterIdLst>
  <p:notesMasterIdLst>
    <p:notesMasterId r:id="rId39"/>
  </p:notesMasterIdLst>
  <p:handoutMasterIdLst>
    <p:handoutMasterId r:id="rId40"/>
  </p:handoutMasterIdLst>
  <p:sldIdLst>
    <p:sldId id="837" r:id="rId9"/>
    <p:sldId id="1909" r:id="rId10"/>
    <p:sldId id="1846" r:id="rId11"/>
    <p:sldId id="617" r:id="rId12"/>
    <p:sldId id="1848" r:id="rId13"/>
    <p:sldId id="1511" r:id="rId14"/>
    <p:sldId id="1397" r:id="rId15"/>
    <p:sldId id="1596" r:id="rId16"/>
    <p:sldId id="1595" r:id="rId17"/>
    <p:sldId id="1759" r:id="rId18"/>
    <p:sldId id="1743" r:id="rId19"/>
    <p:sldId id="1744" r:id="rId20"/>
    <p:sldId id="1911" r:id="rId21"/>
    <p:sldId id="1707" r:id="rId22"/>
    <p:sldId id="1448" r:id="rId23"/>
    <p:sldId id="1405" r:id="rId24"/>
    <p:sldId id="1446" r:id="rId25"/>
    <p:sldId id="1426" r:id="rId26"/>
    <p:sldId id="1439" r:id="rId27"/>
    <p:sldId id="1440" r:id="rId28"/>
    <p:sldId id="1509" r:id="rId29"/>
    <p:sldId id="1452" r:id="rId30"/>
    <p:sldId id="1902" r:id="rId31"/>
    <p:sldId id="1847" r:id="rId32"/>
    <p:sldId id="1479" r:id="rId33"/>
    <p:sldId id="1488" r:id="rId34"/>
    <p:sldId id="1485" r:id="rId35"/>
    <p:sldId id="1907" r:id="rId36"/>
    <p:sldId id="1908" r:id="rId37"/>
    <p:sldId id="1502" r:id="rId38"/>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5A8DFB"/>
    <a:srgbClr val="618FFD"/>
    <a:srgbClr val="00264D"/>
    <a:srgbClr val="636464"/>
    <a:srgbClr val="F3F3F3"/>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40"/>
    <p:restoredTop sz="83265" autoAdjust="0"/>
  </p:normalViewPr>
  <p:slideViewPr>
    <p:cSldViewPr>
      <p:cViewPr varScale="1">
        <p:scale>
          <a:sx n="105" d="100"/>
          <a:sy n="105" d="100"/>
        </p:scale>
        <p:origin x="1672" y="20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8/8/20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marL="0" marR="0" lvl="0" indent="0" algn="r" defTabSz="455613"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F1381A4B-6BA4-C747-B077-B0384DCAE4F0}" type="slidenum">
              <a:rPr kumimoji="0" lang="en-US" sz="12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455613"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endParaRPr>
          </a:p>
        </p:txBody>
      </p:sp>
      <p:sp>
        <p:nvSpPr>
          <p:cNvPr id="13107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1076" name="Rectangle 2"/>
          <p:cNvSpPr>
            <a:spLocks noGrp="1" noChangeArrowheads="1"/>
          </p:cNvSpPr>
          <p:nvPr>
            <p:ph type="body"/>
          </p:nvPr>
        </p:nvSpPr>
        <p:spPr>
          <a:xfrm>
            <a:off x="685800" y="4343400"/>
            <a:ext cx="5484813"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568192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D7113CB9-9A72-F24E-8D2E-4CA3AFA73C24}"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18</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37427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D7113CB9-9A72-F24E-8D2E-4CA3AFA73C24}"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19</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81731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D7113CB9-9A72-F24E-8D2E-4CA3AFA73C24}"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20</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75139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D7113CB9-9A72-F24E-8D2E-4CA3AFA73C24}"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21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58754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365B7102-0CB9-2C4E-AEDB-C4FD3D7C4C68}" type="slidenum">
              <a:rPr lang="en-US"/>
              <a:pPr>
                <a:defRPr/>
              </a:pPr>
              <a:t>‹#›</a:t>
            </a:fld>
            <a:endParaRPr lang="en-US"/>
          </a:p>
        </p:txBody>
      </p:sp>
    </p:spTree>
    <p:extLst>
      <p:ext uri="{BB962C8B-B14F-4D97-AF65-F5344CB8AC3E}">
        <p14:creationId xmlns:p14="http://schemas.microsoft.com/office/powerpoint/2010/main" val="400640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EA16A0C-4CCE-EB42-8144-4806279D093E}" type="slidenum">
              <a:rPr lang="en-US"/>
              <a:pPr>
                <a:defRPr/>
              </a:pPr>
              <a:t>‹#›</a:t>
            </a:fld>
            <a:endParaRPr lang="en-US"/>
          </a:p>
        </p:txBody>
      </p:sp>
    </p:spTree>
    <p:extLst>
      <p:ext uri="{BB962C8B-B14F-4D97-AF65-F5344CB8AC3E}">
        <p14:creationId xmlns:p14="http://schemas.microsoft.com/office/powerpoint/2010/main" val="255694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CA3F09FB-B40F-0543-A1E3-E94EF80A6E47}" type="slidenum">
              <a:rPr lang="en-US"/>
              <a:pPr>
                <a:defRPr/>
              </a:pPr>
              <a:t>‹#›</a:t>
            </a:fld>
            <a:endParaRPr lang="en-US"/>
          </a:p>
        </p:txBody>
      </p:sp>
    </p:spTree>
    <p:extLst>
      <p:ext uri="{BB962C8B-B14F-4D97-AF65-F5344CB8AC3E}">
        <p14:creationId xmlns:p14="http://schemas.microsoft.com/office/powerpoint/2010/main" val="325464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4BB0FB89-120B-1E46-BEA2-DF51AFC4FC4C}" type="slidenum">
              <a:rPr lang="en-US"/>
              <a:pPr>
                <a:defRPr/>
              </a:pPr>
              <a:t>‹#›</a:t>
            </a:fld>
            <a:endParaRPr lang="en-US"/>
          </a:p>
        </p:txBody>
      </p:sp>
    </p:spTree>
    <p:extLst>
      <p:ext uri="{BB962C8B-B14F-4D97-AF65-F5344CB8AC3E}">
        <p14:creationId xmlns:p14="http://schemas.microsoft.com/office/powerpoint/2010/main" val="143206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0943686-AD75-E146-A190-3B53E88314F2}" type="slidenum">
              <a:rPr lang="en-US"/>
              <a:pPr>
                <a:defRPr/>
              </a:pPr>
              <a:t>‹#›</a:t>
            </a:fld>
            <a:endParaRPr lang="en-US"/>
          </a:p>
        </p:txBody>
      </p:sp>
    </p:spTree>
    <p:extLst>
      <p:ext uri="{BB962C8B-B14F-4D97-AF65-F5344CB8AC3E}">
        <p14:creationId xmlns:p14="http://schemas.microsoft.com/office/powerpoint/2010/main" val="388428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619DCAA4-79DA-5042-B27A-41D746F1DA70}" type="slidenum">
              <a:rPr lang="en-US"/>
              <a:pPr>
                <a:defRPr/>
              </a:pPr>
              <a:t>‹#›</a:t>
            </a:fld>
            <a:endParaRPr lang="en-US"/>
          </a:p>
        </p:txBody>
      </p:sp>
    </p:spTree>
    <p:extLst>
      <p:ext uri="{BB962C8B-B14F-4D97-AF65-F5344CB8AC3E}">
        <p14:creationId xmlns:p14="http://schemas.microsoft.com/office/powerpoint/2010/main" val="3609980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0455A5AA-6179-D44E-9583-97F7689F6454}" type="slidenum">
              <a:rPr lang="en-US"/>
              <a:pPr>
                <a:defRPr/>
              </a:pPr>
              <a:t>‹#›</a:t>
            </a:fld>
            <a:endParaRPr lang="en-US"/>
          </a:p>
        </p:txBody>
      </p:sp>
    </p:spTree>
    <p:extLst>
      <p:ext uri="{BB962C8B-B14F-4D97-AF65-F5344CB8AC3E}">
        <p14:creationId xmlns:p14="http://schemas.microsoft.com/office/powerpoint/2010/main" val="63905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BCE5ED5-F8AA-8C4C-B0CC-6CB0BE1EBF22}" type="slidenum">
              <a:rPr lang="en-US"/>
              <a:pPr>
                <a:defRPr/>
              </a:pPr>
              <a:t>‹#›</a:t>
            </a:fld>
            <a:endParaRPr lang="en-US"/>
          </a:p>
        </p:txBody>
      </p:sp>
    </p:spTree>
    <p:extLst>
      <p:ext uri="{BB962C8B-B14F-4D97-AF65-F5344CB8AC3E}">
        <p14:creationId xmlns:p14="http://schemas.microsoft.com/office/powerpoint/2010/main" val="3993932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2825165-9936-564B-B628-A3823EDE5C71}" type="slidenum">
              <a:rPr lang="en-US"/>
              <a:pPr>
                <a:defRPr/>
              </a:pPr>
              <a:t>‹#›</a:t>
            </a:fld>
            <a:endParaRPr lang="en-US"/>
          </a:p>
        </p:txBody>
      </p:sp>
    </p:spTree>
    <p:extLst>
      <p:ext uri="{BB962C8B-B14F-4D97-AF65-F5344CB8AC3E}">
        <p14:creationId xmlns:p14="http://schemas.microsoft.com/office/powerpoint/2010/main" val="538755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5625"/>
              <a:t>Title Text</a:t>
            </a:r>
          </a:p>
        </p:txBody>
      </p:sp>
      <p:sp>
        <p:nvSpPr>
          <p:cNvPr id="19" name="Shape 19"/>
          <p:cNvSpPr>
            <a:spLocks noGrp="1"/>
          </p:cNvSpPr>
          <p:nvPr>
            <p:ph type="body" idx="1"/>
          </p:nvPr>
        </p:nvSpPr>
        <p:spPr>
          <a:prstGeom prst="rect">
            <a:avLst/>
          </a:prstGeom>
        </p:spPr>
        <p:txBody>
          <a:bodyPr/>
          <a:lstStyle>
            <a:lvl2pPr>
              <a:spcBef>
                <a:spcPts val="352"/>
              </a:spcBef>
              <a:buSzPct val="57000"/>
              <a:defRPr sz="2320"/>
            </a:lvl2pPr>
            <a:lvl3pPr>
              <a:spcBef>
                <a:spcPts val="352"/>
              </a:spcBef>
              <a:buChar char="-"/>
              <a:defRPr sz="1898"/>
            </a:lvl3pPr>
            <a:lvl4pPr>
              <a:spcBef>
                <a:spcPts val="352"/>
              </a:spcBef>
              <a:buChar char="-"/>
              <a:defRPr sz="1898"/>
            </a:lvl4pPr>
            <a:lvl5pPr>
              <a:spcBef>
                <a:spcPts val="352"/>
              </a:spcBef>
              <a:buChar char="-"/>
              <a:defRPr sz="1898"/>
            </a:lvl5pPr>
          </a:lstStyle>
          <a:p>
            <a:pPr lvl="0">
              <a:defRPr sz="1800"/>
            </a:pPr>
            <a:r>
              <a:rPr sz="2531"/>
              <a:t>Body Level One</a:t>
            </a:r>
          </a:p>
          <a:p>
            <a:pPr lvl="1">
              <a:defRPr sz="1800"/>
            </a:pPr>
            <a:r>
              <a:rPr sz="2320"/>
              <a:t>Body Level Two</a:t>
            </a:r>
          </a:p>
          <a:p>
            <a:pPr lvl="2">
              <a:defRPr sz="1800"/>
            </a:pPr>
            <a:r>
              <a:rPr sz="1898"/>
              <a:t>Body Level Three</a:t>
            </a:r>
          </a:p>
          <a:p>
            <a:pPr lvl="3">
              <a:defRPr sz="1800"/>
            </a:pPr>
            <a:r>
              <a:rPr sz="1898"/>
              <a:t>Body Level Four</a:t>
            </a:r>
          </a:p>
          <a:p>
            <a:pPr lvl="4">
              <a:defRPr sz="1800"/>
            </a:pPr>
            <a:r>
              <a:rPr sz="1898"/>
              <a:t>Body Level Five</a:t>
            </a:r>
          </a:p>
        </p:txBody>
      </p:sp>
    </p:spTree>
    <p:extLst>
      <p:ext uri="{BB962C8B-B14F-4D97-AF65-F5344CB8AC3E}">
        <p14:creationId xmlns:p14="http://schemas.microsoft.com/office/powerpoint/2010/main" val="2692099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8DF4ADE1-0E80-6B4C-9EC3-1303A1916F3A}" type="slidenum">
              <a:rPr lang="en-US"/>
              <a:pPr>
                <a:defRPr/>
              </a:pPr>
              <a:t>‹#›</a:t>
            </a:fld>
            <a:endParaRPr lang="en-US"/>
          </a:p>
        </p:txBody>
      </p:sp>
    </p:spTree>
    <p:extLst>
      <p:ext uri="{BB962C8B-B14F-4D97-AF65-F5344CB8AC3E}">
        <p14:creationId xmlns:p14="http://schemas.microsoft.com/office/powerpoint/2010/main" val="42565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D7740E11-9CFB-B54D-84A8-E9F7C80E41CB}" type="slidenum">
              <a:rPr lang="en-US"/>
              <a:pPr>
                <a:defRPr/>
              </a:pPr>
              <a:t>‹#›</a:t>
            </a:fld>
            <a:r>
              <a:rPr lang="en-US"/>
              <a:t> of 12</a:t>
            </a:r>
          </a:p>
        </p:txBody>
      </p:sp>
    </p:spTree>
    <p:extLst>
      <p:ext uri="{BB962C8B-B14F-4D97-AF65-F5344CB8AC3E}">
        <p14:creationId xmlns:p14="http://schemas.microsoft.com/office/powerpoint/2010/main" val="170411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CD914168-DFF7-704F-B85F-4CCC9653A0C9}" type="slidenum">
              <a:rPr lang="en-US"/>
              <a:pPr>
                <a:defRPr/>
              </a:pPr>
              <a:t>‹#›</a:t>
            </a:fld>
            <a:r>
              <a:rPr lang="en-US"/>
              <a:t> of 12</a:t>
            </a:r>
          </a:p>
        </p:txBody>
      </p:sp>
    </p:spTree>
    <p:extLst>
      <p:ext uri="{BB962C8B-B14F-4D97-AF65-F5344CB8AC3E}">
        <p14:creationId xmlns:p14="http://schemas.microsoft.com/office/powerpoint/2010/main" val="870444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ABD933C-EBBF-C544-A5E6-E11E447B8F72}" type="slidenum">
              <a:rPr lang="en-US"/>
              <a:pPr>
                <a:defRPr/>
              </a:pPr>
              <a:t>‹#›</a:t>
            </a:fld>
            <a:endParaRPr lang="en-US"/>
          </a:p>
        </p:txBody>
      </p:sp>
    </p:spTree>
    <p:extLst>
      <p:ext uri="{BB962C8B-B14F-4D97-AF65-F5344CB8AC3E}">
        <p14:creationId xmlns:p14="http://schemas.microsoft.com/office/powerpoint/2010/main" val="3118989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1F3FB8B1-81DC-0844-802C-D28B4FE0AC48}" type="slidenum">
              <a:rPr lang="en-US"/>
              <a:pPr>
                <a:defRPr/>
              </a:pPr>
              <a:t>‹#›</a:t>
            </a:fld>
            <a:endParaRPr lang="en-US"/>
          </a:p>
        </p:txBody>
      </p:sp>
    </p:spTree>
    <p:extLst>
      <p:ext uri="{BB962C8B-B14F-4D97-AF65-F5344CB8AC3E}">
        <p14:creationId xmlns:p14="http://schemas.microsoft.com/office/powerpoint/2010/main" val="704536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78946002-DC28-5148-8165-149AF38A14A2}" type="slidenum">
              <a:rPr lang="en-US"/>
              <a:pPr>
                <a:defRPr/>
              </a:pPr>
              <a:t>‹#›</a:t>
            </a:fld>
            <a:endParaRPr lang="en-US"/>
          </a:p>
        </p:txBody>
      </p:sp>
    </p:spTree>
    <p:extLst>
      <p:ext uri="{BB962C8B-B14F-4D97-AF65-F5344CB8AC3E}">
        <p14:creationId xmlns:p14="http://schemas.microsoft.com/office/powerpoint/2010/main" val="40111279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5A8E80D0-2266-A741-BEF0-6BFC8B383FC6}" type="slidenum">
              <a:rPr lang="en-US"/>
              <a:pPr>
                <a:defRPr/>
              </a:pPr>
              <a:t>‹#›</a:t>
            </a:fld>
            <a:endParaRPr lang="en-US"/>
          </a:p>
        </p:txBody>
      </p:sp>
    </p:spTree>
    <p:extLst>
      <p:ext uri="{BB962C8B-B14F-4D97-AF65-F5344CB8AC3E}">
        <p14:creationId xmlns:p14="http://schemas.microsoft.com/office/powerpoint/2010/main" val="22930574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1EAD6BE-1F8F-224E-84ED-2FEB57A4AC87}" type="slidenum">
              <a:rPr lang="en-US"/>
              <a:pPr>
                <a:defRPr/>
              </a:pPr>
              <a:t>‹#›</a:t>
            </a:fld>
            <a:endParaRPr lang="en-US"/>
          </a:p>
        </p:txBody>
      </p:sp>
    </p:spTree>
    <p:extLst>
      <p:ext uri="{BB962C8B-B14F-4D97-AF65-F5344CB8AC3E}">
        <p14:creationId xmlns:p14="http://schemas.microsoft.com/office/powerpoint/2010/main" val="1215863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C89F807-AD7D-9942-B2BB-69AF0A341648}" type="slidenum">
              <a:rPr lang="en-US"/>
              <a:pPr>
                <a:defRPr/>
              </a:pPr>
              <a:t>‹#›</a:t>
            </a:fld>
            <a:endParaRPr lang="en-US"/>
          </a:p>
        </p:txBody>
      </p:sp>
    </p:spTree>
    <p:extLst>
      <p:ext uri="{BB962C8B-B14F-4D97-AF65-F5344CB8AC3E}">
        <p14:creationId xmlns:p14="http://schemas.microsoft.com/office/powerpoint/2010/main" val="20799757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282CC282-205B-A24E-A2F3-3182E7D1D3B6}" type="slidenum">
              <a:rPr lang="en-US"/>
              <a:pPr>
                <a:defRPr/>
              </a:pPr>
              <a:t>‹#›</a:t>
            </a:fld>
            <a:endParaRPr lang="en-US"/>
          </a:p>
        </p:txBody>
      </p:sp>
    </p:spTree>
    <p:extLst>
      <p:ext uri="{BB962C8B-B14F-4D97-AF65-F5344CB8AC3E}">
        <p14:creationId xmlns:p14="http://schemas.microsoft.com/office/powerpoint/2010/main" val="2086708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B8C0AEBF-1E86-624C-9B64-CDD6A6969B69}" type="slidenum">
              <a:rPr lang="en-US"/>
              <a:pPr>
                <a:defRPr/>
              </a:pPr>
              <a:t>‹#›</a:t>
            </a:fld>
            <a:endParaRPr lang="en-US"/>
          </a:p>
        </p:txBody>
      </p:sp>
    </p:spTree>
    <p:extLst>
      <p:ext uri="{BB962C8B-B14F-4D97-AF65-F5344CB8AC3E}">
        <p14:creationId xmlns:p14="http://schemas.microsoft.com/office/powerpoint/2010/main" val="1257999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6D793576-A233-B34D-86A2-0607C5072038}" type="slidenum">
              <a:rPr lang="en-US"/>
              <a:pPr>
                <a:defRPr/>
              </a:pPr>
              <a:t>‹#›</a:t>
            </a:fld>
            <a:endParaRPr lang="en-US"/>
          </a:p>
        </p:txBody>
      </p:sp>
    </p:spTree>
    <p:extLst>
      <p:ext uri="{BB962C8B-B14F-4D97-AF65-F5344CB8AC3E}">
        <p14:creationId xmlns:p14="http://schemas.microsoft.com/office/powerpoint/2010/main" val="19057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991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E05F8EC-5B6F-4A40-8E2D-A2BD1A2C1000}" type="slidenum">
              <a:rPr lang="en-US"/>
              <a:pPr>
                <a:defRPr/>
              </a:pPr>
              <a:t>‹#›</a:t>
            </a:fld>
            <a:endParaRPr lang="en-US"/>
          </a:p>
        </p:txBody>
      </p:sp>
    </p:spTree>
    <p:extLst>
      <p:ext uri="{BB962C8B-B14F-4D97-AF65-F5344CB8AC3E}">
        <p14:creationId xmlns:p14="http://schemas.microsoft.com/office/powerpoint/2010/main" val="4087520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A23D750-94C7-8B45-B8C1-F7F87434C208}" type="slidenum">
              <a:rPr lang="en-US"/>
              <a:pPr>
                <a:defRPr/>
              </a:pPr>
              <a:t>‹#›</a:t>
            </a:fld>
            <a:endParaRPr lang="en-US"/>
          </a:p>
        </p:txBody>
      </p:sp>
    </p:spTree>
    <p:extLst>
      <p:ext uri="{BB962C8B-B14F-4D97-AF65-F5344CB8AC3E}">
        <p14:creationId xmlns:p14="http://schemas.microsoft.com/office/powerpoint/2010/main" val="19393621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defTabSz="457200">
              <a:defRPr/>
            </a:pPr>
            <a:fld id="{365B7102-0CB9-2C4E-AEDB-C4FD3D7C4C68}" type="slidenum">
              <a:rPr lang="en-US">
                <a:solidFill>
                  <a:srgbClr val="37305A"/>
                </a:solidFill>
              </a:rPr>
              <a:pPr defTabSz="457200">
                <a:defRPr/>
              </a:pPr>
              <a:t>‹#›</a:t>
            </a:fld>
            <a:endParaRPr lang="en-US">
              <a:solidFill>
                <a:srgbClr val="37305A"/>
              </a:solidFill>
            </a:endParaRPr>
          </a:p>
        </p:txBody>
      </p:sp>
    </p:spTree>
    <p:extLst>
      <p:ext uri="{BB962C8B-B14F-4D97-AF65-F5344CB8AC3E}">
        <p14:creationId xmlns:p14="http://schemas.microsoft.com/office/powerpoint/2010/main" val="26408056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defTabSz="457200">
              <a:defRPr/>
            </a:pPr>
            <a:fld id="{D7740E11-9CFB-B54D-84A8-E9F7C80E41CB}" type="slidenum">
              <a:rPr lang="en-US">
                <a:solidFill>
                  <a:srgbClr val="37305A"/>
                </a:solidFill>
              </a:rPr>
              <a:pPr defTabSz="457200">
                <a:defRPr/>
              </a:pPr>
              <a:t>‹#›</a:t>
            </a:fld>
            <a:r>
              <a:rPr lang="en-US">
                <a:solidFill>
                  <a:srgbClr val="37305A"/>
                </a:solidFill>
              </a:rPr>
              <a:t> of 12</a:t>
            </a:r>
          </a:p>
        </p:txBody>
      </p:sp>
    </p:spTree>
    <p:extLst>
      <p:ext uri="{BB962C8B-B14F-4D97-AF65-F5344CB8AC3E}">
        <p14:creationId xmlns:p14="http://schemas.microsoft.com/office/powerpoint/2010/main" val="26065275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95934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defTabSz="457200">
              <a:defRPr/>
            </a:pPr>
            <a:fld id="{58E93E3D-F40E-5E49-AE61-FB4A0F70F1C0}" type="slidenum">
              <a:rPr lang="en-US">
                <a:solidFill>
                  <a:srgbClr val="37305A"/>
                </a:solidFill>
              </a:rPr>
              <a:pPr defTabSz="457200">
                <a:defRPr/>
              </a:pPr>
              <a:t>‹#›</a:t>
            </a:fld>
            <a:endParaRPr lang="en-US">
              <a:solidFill>
                <a:srgbClr val="37305A"/>
              </a:solidFill>
            </a:endParaRPr>
          </a:p>
        </p:txBody>
      </p:sp>
    </p:spTree>
    <p:extLst>
      <p:ext uri="{BB962C8B-B14F-4D97-AF65-F5344CB8AC3E}">
        <p14:creationId xmlns:p14="http://schemas.microsoft.com/office/powerpoint/2010/main" val="3726932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xfrm>
            <a:off x="3124200" y="6229350"/>
            <a:ext cx="2130425" cy="473075"/>
          </a:xfrm>
          <a:prstGeom prst="rect">
            <a:avLst/>
          </a:prstGeom>
          <a:ln/>
        </p:spPr>
        <p:txBody>
          <a:bodyPr/>
          <a:lstStyle>
            <a:lvl1pPr>
              <a:defRPr/>
            </a:lvl1pPr>
          </a:lstStyle>
          <a:p>
            <a:pPr defTabSz="457200">
              <a:defRPr/>
            </a:pPr>
            <a:fld id="{C4D2DCCC-C58F-8F49-9631-211785B92C1C}" type="slidenum">
              <a:rPr lang="en-US">
                <a:solidFill>
                  <a:srgbClr val="37305A"/>
                </a:solidFill>
              </a:rPr>
              <a:pPr defTabSz="457200">
                <a:defRPr/>
              </a:pPr>
              <a:t>‹#›</a:t>
            </a:fld>
            <a:endParaRPr lang="en-US">
              <a:solidFill>
                <a:srgbClr val="37305A"/>
              </a:solidFill>
            </a:endParaRPr>
          </a:p>
        </p:txBody>
      </p:sp>
    </p:spTree>
    <p:extLst>
      <p:ext uri="{BB962C8B-B14F-4D97-AF65-F5344CB8AC3E}">
        <p14:creationId xmlns:p14="http://schemas.microsoft.com/office/powerpoint/2010/main" val="14284223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BFBAAA67-FB5F-A84F-B527-AC347AE3FC48}"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3985477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597E1196-C208-4942-9493-FBB4FA8EE65D}" type="slidenum">
              <a:rPr lang="en-US" sz="2400">
                <a:solidFill>
                  <a:srgbClr val="37305A"/>
                </a:solidFill>
                <a:latin typeface="Arial" charset="0"/>
              </a:rPr>
              <a:pPr fontAlgn="base">
                <a:spcBef>
                  <a:spcPct val="0"/>
                </a:spcBef>
                <a:spcAft>
                  <a:spcPct val="0"/>
                </a:spcAft>
                <a:defRPr/>
              </a:pPr>
              <a:t>‹#›</a:t>
            </a:fld>
            <a:r>
              <a:rPr lang="en-US" sz="2400">
                <a:solidFill>
                  <a:srgbClr val="37305A"/>
                </a:solidFill>
                <a:latin typeface="Arial" charset="0"/>
              </a:rPr>
              <a:t> of 12</a:t>
            </a:r>
          </a:p>
        </p:txBody>
      </p:sp>
    </p:spTree>
    <p:extLst>
      <p:ext uri="{BB962C8B-B14F-4D97-AF65-F5344CB8AC3E}">
        <p14:creationId xmlns:p14="http://schemas.microsoft.com/office/powerpoint/2010/main" val="20949534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213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8E93E3D-F40E-5E49-AE61-FB4A0F70F1C0}" type="slidenum">
              <a:rPr lang="en-US"/>
              <a:pPr>
                <a:defRPr/>
              </a:pPr>
              <a:t>‹#›</a:t>
            </a:fld>
            <a:endParaRPr lang="en-US"/>
          </a:p>
        </p:txBody>
      </p:sp>
    </p:spTree>
    <p:extLst>
      <p:ext uri="{BB962C8B-B14F-4D97-AF65-F5344CB8AC3E}">
        <p14:creationId xmlns:p14="http://schemas.microsoft.com/office/powerpoint/2010/main" val="3793015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63F0ADA3-3B2E-674C-87EF-02A693D51051}"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6290424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3EF2BFBA-78EF-484A-8206-DC86EA7E571F}" type="slidenum">
              <a:rPr lang="en-US"/>
              <a:pPr>
                <a:defRPr/>
              </a:pPr>
              <a:t>‹#›</a:t>
            </a:fld>
            <a:endParaRPr lang="en-US"/>
          </a:p>
        </p:txBody>
      </p:sp>
    </p:spTree>
    <p:extLst>
      <p:ext uri="{BB962C8B-B14F-4D97-AF65-F5344CB8AC3E}">
        <p14:creationId xmlns:p14="http://schemas.microsoft.com/office/powerpoint/2010/main" val="8366040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51B5D161-A22C-4247-857F-C6A443B2F921}" type="slidenum">
              <a:rPr lang="en-US"/>
              <a:pPr>
                <a:defRPr/>
              </a:pPr>
              <a:t>‹#›</a:t>
            </a:fld>
            <a:endParaRPr lang="en-US"/>
          </a:p>
        </p:txBody>
      </p:sp>
    </p:spTree>
    <p:extLst>
      <p:ext uri="{BB962C8B-B14F-4D97-AF65-F5344CB8AC3E}">
        <p14:creationId xmlns:p14="http://schemas.microsoft.com/office/powerpoint/2010/main" val="39379233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0199E8A5-9347-1B4B-91F5-2CC7E5FDAFC6}" type="slidenum">
              <a:rPr lang="en-US"/>
              <a:pPr>
                <a:defRPr/>
              </a:pPr>
              <a:t>‹#›</a:t>
            </a:fld>
            <a:endParaRPr lang="en-US"/>
          </a:p>
        </p:txBody>
      </p:sp>
    </p:spTree>
    <p:extLst>
      <p:ext uri="{BB962C8B-B14F-4D97-AF65-F5344CB8AC3E}">
        <p14:creationId xmlns:p14="http://schemas.microsoft.com/office/powerpoint/2010/main" val="33014284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0FD22ED6-FAF1-4B45-BC79-487DDDE60F9B}" type="slidenum">
              <a:rPr lang="en-US"/>
              <a:pPr>
                <a:defRPr/>
              </a:pPr>
              <a:t>‹#›</a:t>
            </a:fld>
            <a:endParaRPr lang="en-US"/>
          </a:p>
        </p:txBody>
      </p:sp>
    </p:spTree>
    <p:extLst>
      <p:ext uri="{BB962C8B-B14F-4D97-AF65-F5344CB8AC3E}">
        <p14:creationId xmlns:p14="http://schemas.microsoft.com/office/powerpoint/2010/main" val="40782321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E6632B2D-DA4D-4B40-958B-B363266D4DBD}" type="slidenum">
              <a:rPr lang="en-US"/>
              <a:pPr>
                <a:defRPr/>
              </a:pPr>
              <a:t>‹#›</a:t>
            </a:fld>
            <a:endParaRPr lang="en-US"/>
          </a:p>
        </p:txBody>
      </p:sp>
    </p:spTree>
    <p:extLst>
      <p:ext uri="{BB962C8B-B14F-4D97-AF65-F5344CB8AC3E}">
        <p14:creationId xmlns:p14="http://schemas.microsoft.com/office/powerpoint/2010/main" val="36657291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8C9C4618-977F-9A43-B101-257643A5F57D}" type="slidenum">
              <a:rPr lang="en-US"/>
              <a:pPr>
                <a:defRPr/>
              </a:pPr>
              <a:t>‹#›</a:t>
            </a:fld>
            <a:endParaRPr lang="en-US"/>
          </a:p>
        </p:txBody>
      </p:sp>
    </p:spTree>
    <p:extLst>
      <p:ext uri="{BB962C8B-B14F-4D97-AF65-F5344CB8AC3E}">
        <p14:creationId xmlns:p14="http://schemas.microsoft.com/office/powerpoint/2010/main" val="35132327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B6FC7728-352E-004D-A1AF-300A41022636}" type="slidenum">
              <a:rPr lang="en-US"/>
              <a:pPr>
                <a:defRPr/>
              </a:pPr>
              <a:t>‹#›</a:t>
            </a:fld>
            <a:endParaRPr lang="en-US"/>
          </a:p>
        </p:txBody>
      </p:sp>
    </p:spTree>
    <p:extLst>
      <p:ext uri="{BB962C8B-B14F-4D97-AF65-F5344CB8AC3E}">
        <p14:creationId xmlns:p14="http://schemas.microsoft.com/office/powerpoint/2010/main" val="14532439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F9641143-7D4B-2346-9B10-86BC4E3119A9}" type="slidenum">
              <a:rPr lang="en-US"/>
              <a:pPr>
                <a:defRPr/>
              </a:pPr>
              <a:t>‹#›</a:t>
            </a:fld>
            <a:endParaRPr lang="en-US"/>
          </a:p>
        </p:txBody>
      </p:sp>
    </p:spTree>
    <p:extLst>
      <p:ext uri="{BB962C8B-B14F-4D97-AF65-F5344CB8AC3E}">
        <p14:creationId xmlns:p14="http://schemas.microsoft.com/office/powerpoint/2010/main" val="28246764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BEE69D0F-F979-E54B-8CA2-4D114FBBC179}" type="slidenum">
              <a:rPr lang="en-US"/>
              <a:pPr>
                <a:defRPr/>
              </a:pPr>
              <a:t>‹#›</a:t>
            </a:fld>
            <a:endParaRPr lang="en-US"/>
          </a:p>
        </p:txBody>
      </p:sp>
    </p:spTree>
    <p:extLst>
      <p:ext uri="{BB962C8B-B14F-4D97-AF65-F5344CB8AC3E}">
        <p14:creationId xmlns:p14="http://schemas.microsoft.com/office/powerpoint/2010/main" val="185160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F3CF32D0-C8AD-F445-8AB0-95FBEC4A4FD3}" type="slidenum">
              <a:rPr lang="en-US"/>
              <a:pPr>
                <a:defRPr/>
              </a:pPr>
              <a:t>‹#›</a:t>
            </a:fld>
            <a:endParaRPr lang="en-US"/>
          </a:p>
        </p:txBody>
      </p:sp>
    </p:spTree>
    <p:extLst>
      <p:ext uri="{BB962C8B-B14F-4D97-AF65-F5344CB8AC3E}">
        <p14:creationId xmlns:p14="http://schemas.microsoft.com/office/powerpoint/2010/main" val="2480600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5D47B5D2-CD4C-6947-9C88-4A72705C0945}" type="slidenum">
              <a:rPr lang="en-US"/>
              <a:pPr>
                <a:defRPr/>
              </a:pPr>
              <a:t>‹#›</a:t>
            </a:fld>
            <a:endParaRPr lang="en-US"/>
          </a:p>
        </p:txBody>
      </p:sp>
    </p:spTree>
    <p:extLst>
      <p:ext uri="{BB962C8B-B14F-4D97-AF65-F5344CB8AC3E}">
        <p14:creationId xmlns:p14="http://schemas.microsoft.com/office/powerpoint/2010/main" val="2938232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6ED678F8-662E-7748-99D6-531684AFBF82}" type="slidenum">
              <a:rPr lang="en-US"/>
              <a:pPr>
                <a:defRPr/>
              </a:pPr>
              <a:t>‹#›</a:t>
            </a:fld>
            <a:endParaRPr lang="en-US"/>
          </a:p>
        </p:txBody>
      </p:sp>
    </p:spTree>
    <p:extLst>
      <p:ext uri="{BB962C8B-B14F-4D97-AF65-F5344CB8AC3E}">
        <p14:creationId xmlns:p14="http://schemas.microsoft.com/office/powerpoint/2010/main" val="42675639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95968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82316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81014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64596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42809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96226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84406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917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17FD9F13-6FD8-E649-9DAC-C7EA285EF8F0}" type="slidenum">
              <a:rPr lang="en-US"/>
              <a:pPr>
                <a:defRPr/>
              </a:pPr>
              <a:t>‹#›</a:t>
            </a:fld>
            <a:r>
              <a:rPr lang="en-US"/>
              <a:t> of 12</a:t>
            </a:r>
          </a:p>
        </p:txBody>
      </p:sp>
    </p:spTree>
    <p:extLst>
      <p:ext uri="{BB962C8B-B14F-4D97-AF65-F5344CB8AC3E}">
        <p14:creationId xmlns:p14="http://schemas.microsoft.com/office/powerpoint/2010/main" val="41896037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4903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3394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solidFill>
                  <a:prstClr val="black">
                    <a:tint val="75000"/>
                  </a:prstClr>
                </a:solidFill>
              </a:rPr>
              <a:pPr/>
              <a:t>8/8/20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82558F-5D5E-CE4D-8D19-F8D4C73CA4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62292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BFBAAA67-FB5F-A84F-B527-AC347AE3FC48}"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4015325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597E1196-C208-4942-9493-FBB4FA8EE65D}"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24003652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17344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63F0ADA3-3B2E-674C-87EF-02A693D51051}"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125866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79CFAD38-6BAC-FF40-9451-3B5367BC1816}" type="slidenum">
              <a:rPr lang="en-US"/>
              <a:pPr>
                <a:defRPr/>
              </a:pPr>
              <a:t>‹#›</a:t>
            </a:fld>
            <a:endParaRPr lang="en-US"/>
          </a:p>
        </p:txBody>
      </p:sp>
    </p:spTree>
    <p:extLst>
      <p:ext uri="{BB962C8B-B14F-4D97-AF65-F5344CB8AC3E}">
        <p14:creationId xmlns:p14="http://schemas.microsoft.com/office/powerpoint/2010/main" val="263076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F3CED351-5ED1-854E-A834-90688A4D67C8}" type="slidenum">
              <a:rPr lang="en-US"/>
              <a:pPr>
                <a:defRPr/>
              </a:pPr>
              <a:t>‹#›</a:t>
            </a:fld>
            <a:endParaRPr lang="en-US"/>
          </a:p>
        </p:txBody>
      </p:sp>
    </p:spTree>
    <p:extLst>
      <p:ext uri="{BB962C8B-B14F-4D97-AF65-F5344CB8AC3E}">
        <p14:creationId xmlns:p14="http://schemas.microsoft.com/office/powerpoint/2010/main" val="159197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9BF8B90B-870C-CF44-B371-A3649728D66A}" type="slidenum">
              <a:rPr lang="en-US"/>
              <a:pPr>
                <a:defRPr/>
              </a:pPr>
              <a:t>‹#›</a:t>
            </a:fld>
            <a:endParaRPr lang="en-US"/>
          </a:p>
        </p:txBody>
      </p:sp>
    </p:spTree>
    <p:extLst>
      <p:ext uri="{BB962C8B-B14F-4D97-AF65-F5344CB8AC3E}">
        <p14:creationId xmlns:p14="http://schemas.microsoft.com/office/powerpoint/2010/main" val="3527195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4.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theme" Target="../theme/theme5.xml"/><Relationship Id="rId4"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6.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5" Type="http://schemas.openxmlformats.org/officeDocument/2006/relationships/theme" Target="../theme/theme8.xml"/><Relationship Id="rId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Tree>
  </p:cSld>
  <p:clrMap bg1="lt1" tx1="dk1" bg2="lt2" tx2="dk2" accent1="accent1" accent2="accent2" accent3="accent3" accent4="accent4" accent5="accent5" accent6="accent6" hlink="hlink" folHlink="folHlink"/>
  <p:sldLayoutIdLst>
    <p:sldLayoutId id="2147487797" r:id="rId1"/>
    <p:sldLayoutId id="2147487798" r:id="rId2"/>
    <p:sldLayoutId id="2147487784" r:id="rId3"/>
    <p:sldLayoutId id="2147487799"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2051"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67506DC8-CC2D-694C-B2CD-2A7DD35CA6AB}" type="slidenum">
              <a:rPr lang="en-US"/>
              <a:pPr>
                <a:defRPr/>
              </a:pPr>
              <a:t>‹#›</a:t>
            </a:fld>
            <a:endParaRPr lang="en-US"/>
          </a:p>
        </p:txBody>
      </p:sp>
    </p:spTree>
    <p:extLst>
      <p:ext uri="{BB962C8B-B14F-4D97-AF65-F5344CB8AC3E}">
        <p14:creationId xmlns:p14="http://schemas.microsoft.com/office/powerpoint/2010/main" val="1150589028"/>
      </p:ext>
    </p:extLst>
  </p:cSld>
  <p:clrMap bg1="lt1" tx1="dk1" bg2="lt2" tx2="dk2" accent1="accent1" accent2="accent2" accent3="accent3" accent4="accent4" accent5="accent5" accent6="accent6" hlink="hlink" folHlink="folHlink"/>
  <p:sldLayoutIdLst>
    <p:sldLayoutId id="2147487824" r:id="rId1"/>
    <p:sldLayoutId id="2147487825" r:id="rId2"/>
    <p:sldLayoutId id="2147487826" r:id="rId3"/>
    <p:sldLayoutId id="2147487827" r:id="rId4"/>
    <p:sldLayoutId id="2147487828" r:id="rId5"/>
    <p:sldLayoutId id="2147487829" r:id="rId6"/>
    <p:sldLayoutId id="2147487830" r:id="rId7"/>
    <p:sldLayoutId id="2147487831" r:id="rId8"/>
    <p:sldLayoutId id="2147487832" r:id="rId9"/>
    <p:sldLayoutId id="2147487833" r:id="rId10"/>
    <p:sldLayoutId id="2147487834" r:id="rId11"/>
    <p:sldLayoutId id="2147487835" r:id="rId12"/>
    <p:sldLayoutId id="2147487836" r:id="rId13"/>
    <p:sldLayoutId id="2147487913" r:id="rId14"/>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75CFB2F3-99D4-B544-BAB3-F26BF76940A4}" type="slidenum">
              <a:rPr lang="en-US"/>
              <a:pPr>
                <a:defRPr/>
              </a:pPr>
              <a:t>‹#›</a:t>
            </a:fld>
            <a:endParaRPr lang="en-US"/>
          </a:p>
        </p:txBody>
      </p:sp>
    </p:spTree>
    <p:extLst>
      <p:ext uri="{BB962C8B-B14F-4D97-AF65-F5344CB8AC3E}">
        <p14:creationId xmlns:p14="http://schemas.microsoft.com/office/powerpoint/2010/main" val="3677295043"/>
      </p:ext>
    </p:extLst>
  </p:cSld>
  <p:clrMap bg1="lt1" tx1="dk1" bg2="lt2" tx2="dk2" accent1="accent1" accent2="accent2" accent3="accent3" accent4="accent4" accent5="accent5" accent6="accent6" hlink="hlink" folHlink="folHlink"/>
  <p:sldLayoutIdLst>
    <p:sldLayoutId id="2147487915" r:id="rId1"/>
    <p:sldLayoutId id="2147487916" r:id="rId2"/>
    <p:sldLayoutId id="2147487917" r:id="rId3"/>
    <p:sldLayoutId id="2147487918" r:id="rId4"/>
    <p:sldLayoutId id="2147487919" r:id="rId5"/>
    <p:sldLayoutId id="2147487920" r:id="rId6"/>
    <p:sldLayoutId id="2147487921" r:id="rId7"/>
    <p:sldLayoutId id="2147487922" r:id="rId8"/>
    <p:sldLayoutId id="2147487923" r:id="rId9"/>
    <p:sldLayoutId id="2147487924" r:id="rId10"/>
    <p:sldLayoutId id="2147487925" r:id="rId11"/>
    <p:sldLayoutId id="2147487926" r:id="rId12"/>
    <p:sldLayoutId id="2147487927"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457200">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457200">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1375187605"/>
      </p:ext>
    </p:extLst>
  </p:cSld>
  <p:clrMap bg1="lt1" tx1="dk1" bg2="lt2" tx2="dk2" accent1="accent1" accent2="accent2" accent3="accent3" accent4="accent4" accent5="accent5" accent6="accent6" hlink="hlink" folHlink="folHlink"/>
  <p:sldLayoutIdLst>
    <p:sldLayoutId id="2147487929" r:id="rId1"/>
    <p:sldLayoutId id="2147487930" r:id="rId2"/>
    <p:sldLayoutId id="2147487931" r:id="rId3"/>
    <p:sldLayoutId id="2147487932" r:id="rId4"/>
    <p:sldLayoutId id="2147487933"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Tree>
    <p:extLst>
      <p:ext uri="{BB962C8B-B14F-4D97-AF65-F5344CB8AC3E}">
        <p14:creationId xmlns:p14="http://schemas.microsoft.com/office/powerpoint/2010/main" val="3442974316"/>
      </p:ext>
    </p:extLst>
  </p:cSld>
  <p:clrMap bg1="lt1" tx1="dk1" bg2="lt2" tx2="dk2" accent1="accent1" accent2="accent2" accent3="accent3" accent4="accent4" accent5="accent5" accent6="accent6" hlink="hlink" folHlink="folHlink"/>
  <p:sldLayoutIdLst>
    <p:sldLayoutId id="2147487935" r:id="rId1"/>
    <p:sldLayoutId id="2147487936" r:id="rId2"/>
    <p:sldLayoutId id="2147487937" r:id="rId3"/>
    <p:sldLayoutId id="2147487938"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pic>
        <p:nvPicPr>
          <p:cNvPr id="15363"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hangingPunct="1">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a:defRPr/>
            </a:pPr>
            <a:fld id="{8999EEEC-6E3B-2849-8402-05AA6C0C6662}" type="slidenum">
              <a:rPr lang="en-US"/>
              <a:pPr>
                <a:defRPr/>
              </a:pPr>
              <a:t>‹#›</a:t>
            </a:fld>
            <a:endParaRPr lang="en-US"/>
          </a:p>
        </p:txBody>
      </p:sp>
    </p:spTree>
    <p:extLst>
      <p:ext uri="{BB962C8B-B14F-4D97-AF65-F5344CB8AC3E}">
        <p14:creationId xmlns:p14="http://schemas.microsoft.com/office/powerpoint/2010/main" val="388062958"/>
      </p:ext>
    </p:extLst>
  </p:cSld>
  <p:clrMap bg1="lt1" tx1="dk1" bg2="lt2" tx2="dk2" accent1="accent1" accent2="accent2" accent3="accent3" accent4="accent4" accent5="accent5" accent6="accent6" hlink="hlink" folHlink="folHlink"/>
  <p:sldLayoutIdLst>
    <p:sldLayoutId id="2147487946" r:id="rId1"/>
    <p:sldLayoutId id="2147487947" r:id="rId2"/>
    <p:sldLayoutId id="2147487948" r:id="rId3"/>
    <p:sldLayoutId id="2147487949" r:id="rId4"/>
    <p:sldLayoutId id="2147487950" r:id="rId5"/>
    <p:sldLayoutId id="2147487951" r:id="rId6"/>
    <p:sldLayoutId id="2147487952" r:id="rId7"/>
    <p:sldLayoutId id="2147487953" r:id="rId8"/>
    <p:sldLayoutId id="2147487954" r:id="rId9"/>
    <p:sldLayoutId id="2147487955" r:id="rId10"/>
    <p:sldLayoutId id="2147487956"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2090C-68C3-4040-A03B-E10321C5067F}" type="datetimeFigureOut">
              <a:rPr lang="en-US" smtClean="0">
                <a:solidFill>
                  <a:prstClr val="black">
                    <a:tint val="75000"/>
                  </a:prstClr>
                </a:solidFill>
                <a:ea typeface="ＭＳ Ｐゴシック" charset="0"/>
                <a:cs typeface="ＭＳ Ｐゴシック" charset="0"/>
              </a:rPr>
              <a:pPr/>
              <a:t>8/8/20</a:t>
            </a:fld>
            <a:endParaRPr lang="en-US">
              <a:solidFill>
                <a:prstClr val="black">
                  <a:tint val="75000"/>
                </a:prstClr>
              </a:solidFill>
              <a:ea typeface="ＭＳ Ｐゴシック" charset="0"/>
              <a:cs typeface="ＭＳ Ｐゴシック"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a typeface="ＭＳ Ｐゴシック" charset="0"/>
              <a:cs typeface="ＭＳ Ｐゴシック"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8F-5D5E-CE4D-8D19-F8D4C73CA46E}" type="slidenum">
              <a:rPr lang="en-US" smtClean="0">
                <a:solidFill>
                  <a:prstClr val="black">
                    <a:tint val="75000"/>
                  </a:prstClr>
                </a:solidFill>
                <a:ea typeface="ＭＳ Ｐゴシック" charset="0"/>
                <a:cs typeface="ＭＳ Ｐゴシック" charset="0"/>
              </a:rPr>
              <a:pPr/>
              <a:t>‹#›</a:t>
            </a:fld>
            <a:endParaRPr lang="en-US">
              <a:solidFill>
                <a:prstClr val="black">
                  <a:tint val="75000"/>
                </a:prstClr>
              </a:solidFill>
              <a:ea typeface="ＭＳ Ｐゴシック" charset="0"/>
              <a:cs typeface="ＭＳ Ｐゴシック" charset="0"/>
            </a:endParaRPr>
          </a:p>
        </p:txBody>
      </p:sp>
    </p:spTree>
    <p:extLst>
      <p:ext uri="{BB962C8B-B14F-4D97-AF65-F5344CB8AC3E}">
        <p14:creationId xmlns:p14="http://schemas.microsoft.com/office/powerpoint/2010/main" val="16268212"/>
      </p:ext>
    </p:extLst>
  </p:cSld>
  <p:clrMap bg1="lt1" tx1="dk1" bg2="lt2" tx2="dk2" accent1="accent1" accent2="accent2" accent3="accent3" accent4="accent4" accent5="accent5" accent6="accent6" hlink="hlink" folHlink="folHlink"/>
  <p:sldLayoutIdLst>
    <p:sldLayoutId id="2147487969" r:id="rId1"/>
    <p:sldLayoutId id="2147487970" r:id="rId2"/>
    <p:sldLayoutId id="2147487971" r:id="rId3"/>
    <p:sldLayoutId id="2147487972" r:id="rId4"/>
    <p:sldLayoutId id="2147487973" r:id="rId5"/>
    <p:sldLayoutId id="2147487974" r:id="rId6"/>
    <p:sldLayoutId id="2147487975" r:id="rId7"/>
    <p:sldLayoutId id="2147487976" r:id="rId8"/>
    <p:sldLayoutId id="2147487977" r:id="rId9"/>
    <p:sldLayoutId id="2147487978" r:id="rId10"/>
    <p:sldLayoutId id="2147487979" r:id="rId11"/>
  </p:sldLayoutIdLst>
  <p:txStyles>
    <p:titleStyle>
      <a:lvl1pPr algn="ctr" defTabSz="457200" rtl="0" eaLnBrk="1" latinLnBrk="0" hangingPunct="1">
        <a:spcBef>
          <a:spcPct val="0"/>
        </a:spcBef>
        <a:buNone/>
        <a:defRPr sz="4400" b="1" i="0" kern="1200">
          <a:solidFill>
            <a:schemeClr val="tx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3200" b="1" i="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1183220360"/>
      </p:ext>
    </p:extLst>
  </p:cSld>
  <p:clrMap bg1="lt1" tx1="dk1" bg2="lt2" tx2="dk2" accent1="accent1" accent2="accent2" accent3="accent3" accent4="accent4" accent5="accent5" accent6="accent6" hlink="hlink" folHlink="folHlink"/>
  <p:sldLayoutIdLst>
    <p:sldLayoutId id="2147487981" r:id="rId1"/>
    <p:sldLayoutId id="2147487982" r:id="rId2"/>
    <p:sldLayoutId id="2147487983" r:id="rId3"/>
    <p:sldLayoutId id="2147487984"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CPS 310 / ECE 353</a:t>
            </a: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2800" b="1" i="0" u="none" strike="noStrike" kern="1200" cap="none" spc="0" normalizeH="0" baseline="0" noProof="0" dirty="0">
              <a:ln>
                <a:noFill/>
              </a:ln>
              <a:solidFill>
                <a:srgbClr val="161645"/>
              </a:solidFill>
              <a:effectLst/>
              <a:uLnTx/>
              <a:uFillTx/>
              <a:latin typeface="Calibri" charset="0"/>
              <a:ea typeface="ＭＳ Ｐゴシック" charset="0"/>
            </a:endParaRP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The </a:t>
            </a:r>
            <a:r>
              <a:rPr kumimoji="0" lang="en-US" sz="2800" b="1" i="0" u="none" strike="noStrike" kern="1200" cap="none" spc="0" normalizeH="0" baseline="0" noProof="0">
                <a:ln>
                  <a:noFill/>
                </a:ln>
                <a:solidFill>
                  <a:srgbClr val="161645"/>
                </a:solidFill>
                <a:effectLst/>
                <a:uLnTx/>
                <a:uFillTx/>
                <a:latin typeface="Calibri" charset="0"/>
                <a:ea typeface="ＭＳ Ｐゴシック" charset="0"/>
              </a:rPr>
              <a:t>View From </a:t>
            </a: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Your Process</a:t>
            </a:r>
          </a:p>
        </p:txBody>
      </p:sp>
      <p:sp>
        <p:nvSpPr>
          <p:cNvPr id="130050" name="Text Box 2"/>
          <p:cNvSpPr txBox="1">
            <a:spLocks noChangeArrowheads="1"/>
          </p:cNvSpPr>
          <p:nvPr/>
        </p:nvSpPr>
        <p:spPr bwMode="auto">
          <a:xfrm>
            <a:off x="304800" y="3810000"/>
            <a:ext cx="845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2400" b="1" i="0" u="none" strike="noStrike" kern="1200" cap="none" spc="0" normalizeH="0" baseline="0" noProof="0" dirty="0">
              <a:ln>
                <a:noFill/>
              </a:ln>
              <a:solidFill>
                <a:srgbClr val="161645"/>
              </a:solidFill>
              <a:effectLst/>
              <a:uLnTx/>
              <a:uFillTx/>
              <a:latin typeface="Calibri" charset="0"/>
              <a:ea typeface="ＭＳ Ｐゴシック" charset="0"/>
            </a:endParaRP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Jeff Chase</a:t>
            </a: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Duke University</a:t>
            </a:r>
          </a:p>
        </p:txBody>
      </p:sp>
    </p:spTree>
    <p:extLst>
      <p:ext uri="{BB962C8B-B14F-4D97-AF65-F5344CB8AC3E}">
        <p14:creationId xmlns:p14="http://schemas.microsoft.com/office/powerpoint/2010/main" val="6516636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dirty="0">
                <a:latin typeface="Arial" charset="0"/>
                <a:ea typeface="ＭＳ Ｐゴシック" charset="0"/>
              </a:rPr>
              <a:t>Files: open and </a:t>
            </a:r>
            <a:r>
              <a:rPr lang="en-US" dirty="0" err="1">
                <a:latin typeface="Arial" charset="0"/>
                <a:ea typeface="ＭＳ Ｐゴシック" charset="0"/>
              </a:rPr>
              <a:t>chdir</a:t>
            </a:r>
            <a:endParaRPr lang="en-US" dirty="0">
              <a:latin typeface="Arial" charset="0"/>
              <a:ea typeface="ＭＳ Ｐゴシック" charset="0"/>
            </a:endParaRPr>
          </a:p>
        </p:txBody>
      </p:sp>
      <p:sp>
        <p:nvSpPr>
          <p:cNvPr id="2" name="Content Placeholder 1">
            <a:extLst>
              <a:ext uri="{FF2B5EF4-FFF2-40B4-BE49-F238E27FC236}">
                <a16:creationId xmlns:a16="http://schemas.microsoft.com/office/drawing/2014/main" id="{8ACB683A-D11E-FF40-9FD3-7542DCDEDDAB}"/>
              </a:ext>
            </a:extLst>
          </p:cNvPr>
          <p:cNvSpPr>
            <a:spLocks noGrp="1"/>
          </p:cNvSpPr>
          <p:nvPr>
            <p:ph idx="1"/>
          </p:nvPr>
        </p:nvSpPr>
        <p:spPr>
          <a:xfrm>
            <a:off x="457200" y="3743326"/>
            <a:ext cx="8226425" cy="1968499"/>
          </a:xfrm>
        </p:spPr>
        <p:txBody>
          <a:bodyPr/>
          <a:lstStyle/>
          <a:p>
            <a:r>
              <a:rPr lang="en-US" dirty="0" err="1"/>
              <a:t>Syscalls</a:t>
            </a:r>
            <a:r>
              <a:rPr lang="en-US" dirty="0"/>
              <a:t> like </a:t>
            </a:r>
            <a:r>
              <a:rPr lang="en-US" b="1" dirty="0"/>
              <a:t>open</a:t>
            </a:r>
            <a:r>
              <a:rPr lang="en-US" dirty="0"/>
              <a:t> interpret a file </a:t>
            </a:r>
            <a:r>
              <a:rPr lang="en-US" b="1" dirty="0"/>
              <a:t>pathname</a:t>
            </a:r>
            <a:r>
              <a:rPr lang="en-US" dirty="0"/>
              <a:t> relative to the </a:t>
            </a:r>
            <a:r>
              <a:rPr lang="en-US" b="1" dirty="0"/>
              <a:t>current directory </a:t>
            </a:r>
            <a:r>
              <a:rPr lang="en-US" dirty="0"/>
              <a:t>of the calling process.</a:t>
            </a:r>
          </a:p>
          <a:p>
            <a:r>
              <a:rPr lang="en-US" dirty="0"/>
              <a:t>Pathname starting with “/” is relative to the root directory.</a:t>
            </a:r>
          </a:p>
          <a:p>
            <a:r>
              <a:rPr lang="en-US" dirty="0"/>
              <a:t>Change current directory with the </a:t>
            </a:r>
            <a:r>
              <a:rPr lang="en-US" b="1" dirty="0" err="1"/>
              <a:t>chdir</a:t>
            </a:r>
            <a:r>
              <a:rPr lang="en-US" dirty="0"/>
              <a:t> </a:t>
            </a:r>
            <a:r>
              <a:rPr lang="en-US" dirty="0" err="1"/>
              <a:t>syscall</a:t>
            </a:r>
            <a:r>
              <a:rPr lang="en-US" dirty="0"/>
              <a:t>.</a:t>
            </a:r>
          </a:p>
        </p:txBody>
      </p:sp>
      <p:sp>
        <p:nvSpPr>
          <p:cNvPr id="3" name="Rectangle 2"/>
          <p:cNvSpPr/>
          <p:nvPr/>
        </p:nvSpPr>
        <p:spPr bwMode="auto">
          <a:xfrm>
            <a:off x="3559175" y="1666875"/>
            <a:ext cx="1012825"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5613"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grpSp>
        <p:nvGrpSpPr>
          <p:cNvPr id="35843" name="Group 9"/>
          <p:cNvGrpSpPr>
            <a:grpSpLocks/>
          </p:cNvGrpSpPr>
          <p:nvPr/>
        </p:nvGrpSpPr>
        <p:grpSpPr bwMode="auto">
          <a:xfrm>
            <a:off x="3765550" y="1819275"/>
            <a:ext cx="600075" cy="600075"/>
            <a:chOff x="4480" y="2017"/>
            <a:chExt cx="576" cy="576"/>
          </a:xfrm>
        </p:grpSpPr>
        <p:sp>
          <p:nvSpPr>
            <p:cNvPr id="5"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6" name="AutoShape 11"/>
            <p:cNvSpPr>
              <a:spLocks noChangeArrowheads="1"/>
            </p:cNvSpPr>
            <p:nvPr/>
          </p:nvSpPr>
          <p:spPr bwMode="auto">
            <a:xfrm flipH="1">
              <a:off x="4680" y="2143"/>
              <a:ext cx="198" cy="337"/>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7" name="AutoShape 12"/>
            <p:cNvSpPr>
              <a:spLocks noChangeArrowheads="1"/>
            </p:cNvSpPr>
            <p:nvPr/>
          </p:nvSpPr>
          <p:spPr bwMode="auto">
            <a:xfrm rot="-8460389">
              <a:off x="4504" y="2095"/>
              <a:ext cx="70"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grpSp>
      <p:sp>
        <p:nvSpPr>
          <p:cNvPr id="8" name="Snip Single Corner Rectangle 7"/>
          <p:cNvSpPr/>
          <p:nvPr/>
        </p:nvSpPr>
        <p:spPr bwMode="auto">
          <a:xfrm flipH="1">
            <a:off x="3729038" y="2581275"/>
            <a:ext cx="673100" cy="76200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 name="Rectangle 21"/>
          <p:cNvSpPr/>
          <p:nvPr/>
        </p:nvSpPr>
        <p:spPr>
          <a:xfrm>
            <a:off x="4876800" y="1490008"/>
            <a:ext cx="6172200" cy="1938992"/>
          </a:xfrm>
          <a:prstGeom prst="rect">
            <a:avLst/>
          </a:prstGeom>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738300">
                    <a:lumMod val="50000"/>
                  </a:srgbClr>
                </a:solidFill>
                <a:effectLst/>
                <a:uLnTx/>
                <a:uFillTx/>
                <a:latin typeface="Arial" charset="0"/>
                <a:ea typeface="ＭＳ Ｐゴシック" charset="0"/>
              </a:rPr>
              <a:t>fd</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 = </a:t>
            </a:r>
            <a:r>
              <a:rPr kumimoji="0" lang="en-US" sz="2000" b="1" i="0" u="none" strike="noStrike" kern="1200" cap="none" spc="0" normalizeH="0" baseline="0" noProof="0" dirty="0">
                <a:ln>
                  <a:noFill/>
                </a:ln>
                <a:solidFill>
                  <a:srgbClr val="738300">
                    <a:lumMod val="50000"/>
                  </a:srgbClr>
                </a:solidFill>
                <a:effectLst/>
                <a:uLnTx/>
                <a:uFillTx/>
                <a:latin typeface="Arial" charset="0"/>
                <a:ea typeface="ＭＳ Ｐゴシック" charset="0"/>
              </a:rPr>
              <a:t>open</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(pathname, &lt;options&gt;);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738300">
                    <a:lumMod val="50000"/>
                  </a:srgbClr>
                </a:solidFill>
                <a:effectLst/>
                <a:uLnTx/>
                <a:uFillTx/>
                <a:latin typeface="Arial" charset="0"/>
                <a:ea typeface="ＭＳ Ｐゴシック" charset="0"/>
              </a:rPr>
              <a:t>write</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a:t>
            </a:r>
            <a:r>
              <a:rPr kumimoji="0" lang="en-US" sz="2000" b="0" i="0" u="none" strike="noStrike" kern="1200" cap="none" spc="0" normalizeH="0" baseline="0" noProof="0" dirty="0" err="1">
                <a:ln>
                  <a:noFill/>
                </a:ln>
                <a:solidFill>
                  <a:srgbClr val="738300">
                    <a:lumMod val="50000"/>
                  </a:srgbClr>
                </a:solidFill>
                <a:effectLst/>
                <a:uLnTx/>
                <a:uFillTx/>
                <a:latin typeface="Arial" charset="0"/>
                <a:ea typeface="ＭＳ Ｐゴシック" charset="0"/>
              </a:rPr>
              <a:t>fd</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738300">
                    <a:lumMod val="50000"/>
                  </a:srgbClr>
                </a:solidFill>
                <a:effectLst/>
                <a:uLnTx/>
                <a:uFillTx/>
                <a:latin typeface="Arial" charset="0"/>
                <a:ea typeface="ＭＳ Ｐゴシック" charset="0"/>
              </a:rPr>
              <a:t>abcdefg</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 7);</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738300">
                    <a:lumMod val="50000"/>
                  </a:srgbClr>
                </a:solidFill>
                <a:effectLst/>
                <a:uLnTx/>
                <a:uFillTx/>
                <a:latin typeface="Arial" charset="0"/>
                <a:ea typeface="ＭＳ Ｐゴシック" charset="0"/>
              </a:rPr>
              <a:t>read</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a:t>
            </a:r>
            <a:r>
              <a:rPr kumimoji="0" lang="en-US" sz="2000" b="0" i="0" u="none" strike="noStrike" kern="1200" cap="none" spc="0" normalizeH="0" baseline="0" noProof="0" dirty="0" err="1">
                <a:ln>
                  <a:noFill/>
                </a:ln>
                <a:solidFill>
                  <a:srgbClr val="738300">
                    <a:lumMod val="50000"/>
                  </a:srgbClr>
                </a:solidFill>
                <a:effectLst/>
                <a:uLnTx/>
                <a:uFillTx/>
                <a:latin typeface="Arial" charset="0"/>
                <a:ea typeface="ＭＳ Ｐゴシック" charset="0"/>
              </a:rPr>
              <a:t>fd</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738300">
                    <a:lumMod val="50000"/>
                  </a:srgbClr>
                </a:solidFill>
                <a:effectLst/>
                <a:uLnTx/>
                <a:uFillTx/>
                <a:latin typeface="Arial" charset="0"/>
                <a:ea typeface="ＭＳ Ｐゴシック" charset="0"/>
              </a:rPr>
              <a:t>buf</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 7);</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738300">
                    <a:lumMod val="50000"/>
                  </a:srgbClr>
                </a:solidFill>
                <a:effectLst/>
                <a:uLnTx/>
                <a:uFillTx/>
                <a:latin typeface="Arial" charset="0"/>
                <a:ea typeface="ＭＳ Ｐゴシック" charset="0"/>
              </a:rPr>
              <a:t>lseek</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a:t>
            </a:r>
            <a:r>
              <a:rPr kumimoji="0" lang="en-US" sz="2000" b="0" i="0" u="none" strike="noStrike" kern="1200" cap="none" spc="0" normalizeH="0" baseline="0" noProof="0" dirty="0" err="1">
                <a:ln>
                  <a:noFill/>
                </a:ln>
                <a:solidFill>
                  <a:srgbClr val="738300">
                    <a:lumMod val="50000"/>
                  </a:srgbClr>
                </a:solidFill>
                <a:effectLst/>
                <a:uLnTx/>
                <a:uFillTx/>
                <a:latin typeface="Arial" charset="0"/>
                <a:ea typeface="ＭＳ Ｐゴシック" charset="0"/>
              </a:rPr>
              <a:t>fd</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 offset, SEEK_SET);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738300">
                    <a:lumMod val="50000"/>
                  </a:srgbClr>
                </a:solidFill>
                <a:effectLst/>
                <a:uLnTx/>
                <a:uFillTx/>
                <a:latin typeface="Arial" charset="0"/>
                <a:ea typeface="ＭＳ Ｐゴシック" charset="0"/>
              </a:rPr>
              <a:t>close</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a:t>
            </a:r>
            <a:r>
              <a:rPr kumimoji="0" lang="en-US" sz="2000" b="0" i="0" u="none" strike="noStrike" kern="1200" cap="none" spc="0" normalizeH="0" baseline="0" noProof="0" dirty="0" err="1">
                <a:ln>
                  <a:noFill/>
                </a:ln>
                <a:solidFill>
                  <a:srgbClr val="738300">
                    <a:lumMod val="50000"/>
                  </a:srgbClr>
                </a:solidFill>
                <a:effectLst/>
                <a:uLnTx/>
                <a:uFillTx/>
                <a:latin typeface="Arial" charset="0"/>
                <a:ea typeface="ＭＳ Ｐゴシック" charset="0"/>
              </a:rPr>
              <a:t>fd</a:t>
            </a:r>
            <a:r>
              <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endParaRPr>
          </a:p>
        </p:txBody>
      </p:sp>
      <p:sp>
        <p:nvSpPr>
          <p:cNvPr id="16" name="Rectangle 15"/>
          <p:cNvSpPr/>
          <p:nvPr/>
        </p:nvSpPr>
        <p:spPr bwMode="auto">
          <a:xfrm>
            <a:off x="1008063" y="1895475"/>
            <a:ext cx="1604962" cy="1219200"/>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 name="Oval 16"/>
          <p:cNvSpPr/>
          <p:nvPr/>
        </p:nvSpPr>
        <p:spPr bwMode="auto">
          <a:xfrm>
            <a:off x="1009650" y="1819275"/>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 name="Oval 19"/>
          <p:cNvSpPr/>
          <p:nvPr/>
        </p:nvSpPr>
        <p:spPr bwMode="auto">
          <a:xfrm>
            <a:off x="1009650" y="3038475"/>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35850" name="Straight Connector 22"/>
          <p:cNvCxnSpPr>
            <a:cxnSpLocks noChangeShapeType="1"/>
          </p:cNvCxnSpPr>
          <p:nvPr/>
        </p:nvCxnSpPr>
        <p:spPr bwMode="auto">
          <a:xfrm>
            <a:off x="2303463" y="2543175"/>
            <a:ext cx="1295400" cy="0"/>
          </a:xfrm>
          <a:prstGeom prst="line">
            <a:avLst/>
          </a:prstGeom>
          <a:noFill/>
          <a:ln w="38100">
            <a:solidFill>
              <a:schemeClr val="tx1"/>
            </a:solidFill>
            <a:round/>
            <a:headEnd type="triangle" w="med" len="med"/>
            <a:tailEnd type="triangle" w="med" len="med"/>
          </a:ln>
        </p:spPr>
      </p:cxnSp>
      <p:cxnSp>
        <p:nvCxnSpPr>
          <p:cNvPr id="35851" name="Straight Connector 23"/>
          <p:cNvCxnSpPr>
            <a:cxnSpLocks noChangeShapeType="1"/>
          </p:cNvCxnSpPr>
          <p:nvPr/>
        </p:nvCxnSpPr>
        <p:spPr bwMode="auto">
          <a:xfrm>
            <a:off x="2303463" y="2162175"/>
            <a:ext cx="1295400" cy="0"/>
          </a:xfrm>
          <a:prstGeom prst="line">
            <a:avLst/>
          </a:prstGeom>
          <a:noFill/>
          <a:ln w="38100">
            <a:solidFill>
              <a:schemeClr val="tx1"/>
            </a:solidFill>
            <a:round/>
            <a:headEnd type="triangle" w="med" len="med"/>
            <a:tailEnd type="triangle" w="med" len="med"/>
          </a:ln>
        </p:spPr>
      </p:cxnSp>
      <p:sp>
        <p:nvSpPr>
          <p:cNvPr id="25" name="Rectangle 24"/>
          <p:cNvSpPr/>
          <p:nvPr/>
        </p:nvSpPr>
        <p:spPr bwMode="auto">
          <a:xfrm>
            <a:off x="1352550" y="2047875"/>
            <a:ext cx="914400" cy="228600"/>
          </a:xfrm>
          <a:prstGeom prst="rect">
            <a:avLst/>
          </a:prstGeom>
          <a:solidFill>
            <a:srgbClr val="8B4785"/>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6" name="Rectangle 25"/>
          <p:cNvSpPr/>
          <p:nvPr/>
        </p:nvSpPr>
        <p:spPr bwMode="auto">
          <a:xfrm>
            <a:off x="1352550" y="2428875"/>
            <a:ext cx="914400" cy="228600"/>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7" name="Text Box 93"/>
          <p:cNvSpPr txBox="1">
            <a:spLocks noChangeArrowheads="1"/>
          </p:cNvSpPr>
          <p:nvPr/>
        </p:nvSpPr>
        <p:spPr bwMode="auto">
          <a:xfrm>
            <a:off x="1025525" y="2605088"/>
            <a:ext cx="1543050"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Arial" charset="0"/>
                <a:ea typeface="ＭＳ Ｐゴシック" charset="0"/>
              </a:rPr>
              <a:t>Files</a:t>
            </a:r>
          </a:p>
        </p:txBody>
      </p:sp>
      <p:sp>
        <p:nvSpPr>
          <p:cNvPr id="21" name="Rectangle 20"/>
          <p:cNvSpPr/>
          <p:nvPr/>
        </p:nvSpPr>
        <p:spPr>
          <a:xfrm>
            <a:off x="450850" y="6059244"/>
            <a:ext cx="6629399" cy="570156"/>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 in a pathname means current directory (</a:t>
            </a:r>
            <a:r>
              <a:rPr kumimoji="0" lang="en-US" sz="1800" b="0" i="0" u="none" strike="noStrike" kern="0" cap="none" spc="0" normalizeH="0" baseline="0" noProof="0" dirty="0" err="1">
                <a:ln>
                  <a:noFill/>
                </a:ln>
                <a:solidFill>
                  <a:srgbClr val="0036A6"/>
                </a:solidFill>
                <a:effectLst/>
                <a:uLnTx/>
                <a:uFillTx/>
                <a:latin typeface="Arial" charset="0"/>
                <a:ea typeface="ＭＳ Ｐゴシック" charset="0"/>
              </a:rPr>
              <a:t>curdir</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a:t>
            </a: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 in a pathname means parent directory of </a:t>
            </a:r>
            <a:r>
              <a:rPr kumimoji="0" lang="en-US" sz="1800" b="0" i="0" u="none" strike="noStrike" kern="0" cap="none" spc="0" normalizeH="0" baseline="0" noProof="0" dirty="0" err="1">
                <a:ln>
                  <a:noFill/>
                </a:ln>
                <a:solidFill>
                  <a:srgbClr val="0036A6"/>
                </a:solidFill>
                <a:effectLst/>
                <a:uLnTx/>
                <a:uFillTx/>
                <a:latin typeface="Arial" charset="0"/>
                <a:ea typeface="ＭＳ Ｐゴシック" charset="0"/>
              </a:rPr>
              <a:t>curdir</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a:t>
            </a:r>
          </a:p>
        </p:txBody>
      </p:sp>
    </p:spTree>
    <p:extLst>
      <p:ext uri="{BB962C8B-B14F-4D97-AF65-F5344CB8AC3E}">
        <p14:creationId xmlns:p14="http://schemas.microsoft.com/office/powerpoint/2010/main" val="159007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m-f.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43400" y="3829050"/>
            <a:ext cx="1295400" cy="971550"/>
          </a:xfrm>
          <a:prstGeom prst="rect">
            <a:avLst/>
          </a:prstGeom>
        </p:spPr>
      </p:pic>
      <p:sp>
        <p:nvSpPr>
          <p:cNvPr id="2" name="Title 1"/>
          <p:cNvSpPr>
            <a:spLocks noGrp="1"/>
          </p:cNvSpPr>
          <p:nvPr>
            <p:ph type="title"/>
          </p:nvPr>
        </p:nvSpPr>
        <p:spPr/>
        <p:txBody>
          <a:bodyPr/>
          <a:lstStyle/>
          <a:p>
            <a:r>
              <a:rPr lang="en-US" dirty="0"/>
              <a:t>Unix process view: data</a:t>
            </a:r>
          </a:p>
        </p:txBody>
      </p:sp>
      <p:sp>
        <p:nvSpPr>
          <p:cNvPr id="31" name="Rectangle 30"/>
          <p:cNvSpPr/>
          <p:nvPr/>
        </p:nvSpPr>
        <p:spPr bwMode="auto">
          <a:xfrm>
            <a:off x="6688138" y="2362200"/>
            <a:ext cx="1736725" cy="3657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34" name="Text Box 93"/>
          <p:cNvSpPr txBox="1">
            <a:spLocks noChangeArrowheads="1"/>
          </p:cNvSpPr>
          <p:nvPr/>
        </p:nvSpPr>
        <p:spPr bwMode="auto">
          <a:xfrm>
            <a:off x="6822587" y="2386332"/>
            <a:ext cx="1467827" cy="433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Process</a:t>
            </a:r>
          </a:p>
        </p:txBody>
      </p:sp>
      <p:grpSp>
        <p:nvGrpSpPr>
          <p:cNvPr id="35" name="Group 9"/>
          <p:cNvGrpSpPr>
            <a:grpSpLocks/>
          </p:cNvGrpSpPr>
          <p:nvPr/>
        </p:nvGrpSpPr>
        <p:grpSpPr bwMode="auto">
          <a:xfrm>
            <a:off x="7256205" y="3200400"/>
            <a:ext cx="600591" cy="600710"/>
            <a:chOff x="4480" y="2017"/>
            <a:chExt cx="576" cy="576"/>
          </a:xfrm>
        </p:grpSpPr>
        <p:sp>
          <p:nvSpPr>
            <p:cNvPr id="48"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49"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50"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grpSp>
      <p:sp>
        <p:nvSpPr>
          <p:cNvPr id="39" name="Text Box 93"/>
          <p:cNvSpPr txBox="1">
            <a:spLocks noChangeArrowheads="1"/>
          </p:cNvSpPr>
          <p:nvPr/>
        </p:nvSpPr>
        <p:spPr bwMode="auto">
          <a:xfrm>
            <a:off x="7013087" y="3733800"/>
            <a:ext cx="1086827"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Thread</a:t>
            </a:r>
            <a:endParaRPr kumimoji="0" lang="en-US" sz="24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sp>
        <p:nvSpPr>
          <p:cNvPr id="55" name="Snip Single Corner Rectangle 54"/>
          <p:cNvSpPr/>
          <p:nvPr/>
        </p:nvSpPr>
        <p:spPr bwMode="auto">
          <a:xfrm flipH="1">
            <a:off x="6946900" y="4408487"/>
            <a:ext cx="1219200" cy="1382713"/>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56" name="Text Box 93"/>
          <p:cNvSpPr txBox="1">
            <a:spLocks noChangeArrowheads="1"/>
          </p:cNvSpPr>
          <p:nvPr/>
        </p:nvSpPr>
        <p:spPr bwMode="auto">
          <a:xfrm>
            <a:off x="6943725" y="5346699"/>
            <a:ext cx="1225550"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ＭＳ Ｐゴシック" charset="0"/>
              </a:rPr>
              <a:t>Program</a:t>
            </a:r>
          </a:p>
        </p:txBody>
      </p:sp>
      <p:sp>
        <p:nvSpPr>
          <p:cNvPr id="32" name="Rectangle 31"/>
          <p:cNvSpPr/>
          <p:nvPr/>
        </p:nvSpPr>
        <p:spPr bwMode="auto">
          <a:xfrm>
            <a:off x="4097338" y="4724400"/>
            <a:ext cx="1604962" cy="1219200"/>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33" name="Oval 32"/>
          <p:cNvSpPr/>
          <p:nvPr/>
        </p:nvSpPr>
        <p:spPr bwMode="auto">
          <a:xfrm>
            <a:off x="4099719" y="46482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36" name="Oval 35"/>
          <p:cNvSpPr/>
          <p:nvPr/>
        </p:nvSpPr>
        <p:spPr bwMode="auto">
          <a:xfrm>
            <a:off x="4099719" y="58674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5" name="Straight Connector 4"/>
          <p:cNvCxnSpPr/>
          <p:nvPr/>
        </p:nvCxnSpPr>
        <p:spPr bwMode="auto">
          <a:xfrm>
            <a:off x="5392738" y="25908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44" name="Straight Connector 43"/>
          <p:cNvCxnSpPr/>
          <p:nvPr/>
        </p:nvCxnSpPr>
        <p:spPr bwMode="auto">
          <a:xfrm>
            <a:off x="5392738" y="5372099"/>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45" name="Straight Connector 44"/>
          <p:cNvCxnSpPr/>
          <p:nvPr/>
        </p:nvCxnSpPr>
        <p:spPr bwMode="auto">
          <a:xfrm flipH="1">
            <a:off x="5392738" y="28956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46" name="Straight Connector 45"/>
          <p:cNvCxnSpPr/>
          <p:nvPr/>
        </p:nvCxnSpPr>
        <p:spPr bwMode="auto">
          <a:xfrm flipH="1">
            <a:off x="5392738" y="32766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51" name="Straight Connector 50"/>
          <p:cNvCxnSpPr/>
          <p:nvPr/>
        </p:nvCxnSpPr>
        <p:spPr bwMode="auto">
          <a:xfrm>
            <a:off x="5392738" y="4991100"/>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52" name="Straight Connector 51"/>
          <p:cNvCxnSpPr/>
          <p:nvPr/>
        </p:nvCxnSpPr>
        <p:spPr bwMode="auto">
          <a:xfrm>
            <a:off x="5392738" y="35814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53" name="Straight Connector 52"/>
          <p:cNvCxnSpPr/>
          <p:nvPr/>
        </p:nvCxnSpPr>
        <p:spPr bwMode="auto">
          <a:xfrm flipH="1">
            <a:off x="5392738" y="37465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pic>
        <p:nvPicPr>
          <p:cNvPr id="11" name="Picture 10"/>
          <p:cNvPicPr>
            <a:picLocks noChangeAspect="1"/>
          </p:cNvPicPr>
          <p:nvPr/>
        </p:nvPicPr>
        <p:blipFill>
          <a:blip r:embed="rId3"/>
          <a:stretch>
            <a:fillRect/>
          </a:stretch>
        </p:blipFill>
        <p:spPr>
          <a:xfrm>
            <a:off x="4021138" y="2362200"/>
            <a:ext cx="1066800" cy="1066800"/>
          </a:xfrm>
          <a:prstGeom prst="rect">
            <a:avLst/>
          </a:prstGeom>
        </p:spPr>
      </p:pic>
      <p:sp>
        <p:nvSpPr>
          <p:cNvPr id="54" name="Rectangle 53"/>
          <p:cNvSpPr/>
          <p:nvPr/>
        </p:nvSpPr>
        <p:spPr bwMode="auto">
          <a:xfrm>
            <a:off x="4442619" y="4876800"/>
            <a:ext cx="914400" cy="228600"/>
          </a:xfrm>
          <a:prstGeom prst="rect">
            <a:avLst/>
          </a:prstGeom>
          <a:solidFill>
            <a:srgbClr val="8B4785"/>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7" name="Rectangle 56"/>
          <p:cNvSpPr/>
          <p:nvPr/>
        </p:nvSpPr>
        <p:spPr bwMode="auto">
          <a:xfrm>
            <a:off x="4442619" y="5257799"/>
            <a:ext cx="914400" cy="228601"/>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 name="Left Brace 11"/>
          <p:cNvSpPr/>
          <p:nvPr/>
        </p:nvSpPr>
        <p:spPr bwMode="auto">
          <a:xfrm>
            <a:off x="5164138" y="2438400"/>
            <a:ext cx="155448" cy="914400"/>
          </a:xfrm>
          <a:prstGeom prst="leftBrace">
            <a:avLst/>
          </a:prstGeom>
          <a:solidFill>
            <a:srgbClr val="FFFFFF"/>
          </a:solidFill>
          <a:ln w="2857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pic>
        <p:nvPicPr>
          <p:cNvPr id="68"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21138" y="3429000"/>
            <a:ext cx="1044575" cy="601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9" name="Straight Connector 68"/>
          <p:cNvCxnSpPr/>
          <p:nvPr/>
        </p:nvCxnSpPr>
        <p:spPr bwMode="auto">
          <a:xfrm>
            <a:off x="5392738" y="4267200"/>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sp>
        <p:nvSpPr>
          <p:cNvPr id="71" name="Text Box 93"/>
          <p:cNvSpPr txBox="1">
            <a:spLocks noChangeArrowheads="1"/>
          </p:cNvSpPr>
          <p:nvPr/>
        </p:nvSpPr>
        <p:spPr bwMode="auto">
          <a:xfrm>
            <a:off x="4114800" y="5434332"/>
            <a:ext cx="1544027" cy="433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Arial" charset="0"/>
                <a:ea typeface="ＭＳ Ｐゴシック" charset="0"/>
              </a:rPr>
              <a:t>Files</a:t>
            </a:r>
            <a:endParaRPr kumimoji="0" lang="en-US" sz="22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sp>
        <p:nvSpPr>
          <p:cNvPr id="72" name="Text Box 93"/>
          <p:cNvSpPr txBox="1">
            <a:spLocks noChangeArrowheads="1"/>
          </p:cNvSpPr>
          <p:nvPr/>
        </p:nvSpPr>
        <p:spPr bwMode="auto">
          <a:xfrm>
            <a:off x="4572000" y="1524000"/>
            <a:ext cx="2895600" cy="64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I/O channels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(“file descriptors”)</a:t>
            </a:r>
          </a:p>
        </p:txBody>
      </p:sp>
      <p:sp>
        <p:nvSpPr>
          <p:cNvPr id="73" name="Text Box 93"/>
          <p:cNvSpPr txBox="1">
            <a:spLocks noChangeArrowheads="1"/>
          </p:cNvSpPr>
          <p:nvPr/>
        </p:nvSpPr>
        <p:spPr bwMode="auto">
          <a:xfrm>
            <a:off x="5638800" y="2209800"/>
            <a:ext cx="8382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stdin</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4" name="Text Box 93"/>
          <p:cNvSpPr txBox="1">
            <a:spLocks noChangeArrowheads="1"/>
          </p:cNvSpPr>
          <p:nvPr/>
        </p:nvSpPr>
        <p:spPr bwMode="auto">
          <a:xfrm>
            <a:off x="5638800" y="2514600"/>
            <a:ext cx="914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stdout</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5" name="Text Box 93"/>
          <p:cNvSpPr txBox="1">
            <a:spLocks noChangeArrowheads="1"/>
          </p:cNvSpPr>
          <p:nvPr/>
        </p:nvSpPr>
        <p:spPr bwMode="auto">
          <a:xfrm>
            <a:off x="5638800" y="2905087"/>
            <a:ext cx="914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stderr</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6" name="Text Box 93"/>
          <p:cNvSpPr txBox="1">
            <a:spLocks noChangeArrowheads="1"/>
          </p:cNvSpPr>
          <p:nvPr/>
        </p:nvSpPr>
        <p:spPr bwMode="auto">
          <a:xfrm>
            <a:off x="3352800" y="3514687"/>
            <a:ext cx="914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pipe</a:t>
            </a:r>
          </a:p>
        </p:txBody>
      </p:sp>
      <p:sp>
        <p:nvSpPr>
          <p:cNvPr id="77" name="Text Box 93"/>
          <p:cNvSpPr txBox="1">
            <a:spLocks noChangeArrowheads="1"/>
          </p:cNvSpPr>
          <p:nvPr/>
        </p:nvSpPr>
        <p:spPr bwMode="auto">
          <a:xfrm>
            <a:off x="3352800" y="2667000"/>
            <a:ext cx="914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tty</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8" name="Text Box 93"/>
          <p:cNvSpPr txBox="1">
            <a:spLocks noChangeArrowheads="1"/>
          </p:cNvSpPr>
          <p:nvPr/>
        </p:nvSpPr>
        <p:spPr bwMode="auto">
          <a:xfrm>
            <a:off x="3505200" y="4124287"/>
            <a:ext cx="914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socket</a:t>
            </a:r>
          </a:p>
        </p:txBody>
      </p:sp>
      <p:sp>
        <p:nvSpPr>
          <p:cNvPr id="40" name="Text Box 93"/>
          <p:cNvSpPr txBox="1">
            <a:spLocks noChangeArrowheads="1"/>
          </p:cNvSpPr>
          <p:nvPr/>
        </p:nvSpPr>
        <p:spPr bwMode="auto">
          <a:xfrm>
            <a:off x="381000" y="1524000"/>
            <a:ext cx="4038600" cy="1017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A process has multiple </a:t>
            </a:r>
            <a:r>
              <a:rPr kumimoji="0" lang="en-US" sz="2000" b="1" i="0" u="none" strike="noStrike" kern="0" cap="none" spc="0" normalizeH="0" baseline="0" noProof="0" dirty="0">
                <a:ln>
                  <a:noFill/>
                </a:ln>
                <a:solidFill>
                  <a:srgbClr val="800000"/>
                </a:solidFill>
                <a:effectLst/>
                <a:uLnTx/>
                <a:uFillTx/>
                <a:latin typeface="Arial" charset="0"/>
                <a:ea typeface="ＭＳ Ｐゴシック" charset="0"/>
              </a:rPr>
              <a:t>channels</a:t>
            </a:r>
            <a:r>
              <a:rPr kumimoji="0" lang="en-US" sz="2000" b="0" i="0" u="none" strike="noStrike" kern="0" cap="none" spc="0" normalizeH="0" baseline="0" noProof="0" dirty="0">
                <a:ln>
                  <a:noFill/>
                </a:ln>
                <a:solidFill>
                  <a:srgbClr val="800000"/>
                </a:solidFill>
                <a:effectLst/>
                <a:uLnTx/>
                <a:uFillTx/>
                <a:latin typeface="Arial" charset="0"/>
                <a:ea typeface="ＭＳ Ｐゴシック" charset="0"/>
              </a:rPr>
              <a:t> </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for data movement in and out of the process (I/O).</a:t>
            </a:r>
          </a:p>
        </p:txBody>
      </p:sp>
      <p:sp>
        <p:nvSpPr>
          <p:cNvPr id="41" name="Text Box 93"/>
          <p:cNvSpPr txBox="1">
            <a:spLocks noChangeArrowheads="1"/>
          </p:cNvSpPr>
          <p:nvPr/>
        </p:nvSpPr>
        <p:spPr bwMode="auto">
          <a:xfrm>
            <a:off x="381000" y="4617980"/>
            <a:ext cx="3200401" cy="1017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A file descriptor is an integer value assigned by the kernel (e.g., at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open</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2" name="Text Box 93"/>
          <p:cNvSpPr txBox="1">
            <a:spLocks noChangeArrowheads="1"/>
          </p:cNvSpPr>
          <p:nvPr/>
        </p:nvSpPr>
        <p:spPr bwMode="auto">
          <a:xfrm>
            <a:off x="381000" y="2633803"/>
            <a:ext cx="3048001"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The channels are typed.</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 name="Text Box 93"/>
          <p:cNvSpPr txBox="1">
            <a:spLocks noChangeArrowheads="1"/>
          </p:cNvSpPr>
          <p:nvPr/>
        </p:nvSpPr>
        <p:spPr bwMode="auto">
          <a:xfrm>
            <a:off x="381001" y="3404733"/>
            <a:ext cx="3048001" cy="1017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Each channel is named by an I/O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descriptor</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 (called a “file descriptor”).</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423469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I/O descriptors</a:t>
            </a:r>
          </a:p>
        </p:txBody>
      </p:sp>
      <p:sp>
        <p:nvSpPr>
          <p:cNvPr id="31" name="Rectangle 30"/>
          <p:cNvSpPr/>
          <p:nvPr/>
        </p:nvSpPr>
        <p:spPr bwMode="auto">
          <a:xfrm>
            <a:off x="3352801" y="1600200"/>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grpSp>
        <p:nvGrpSpPr>
          <p:cNvPr id="35" name="Group 9"/>
          <p:cNvGrpSpPr>
            <a:grpSpLocks/>
          </p:cNvGrpSpPr>
          <p:nvPr/>
        </p:nvGrpSpPr>
        <p:grpSpPr bwMode="auto">
          <a:xfrm>
            <a:off x="3559051" y="1752600"/>
            <a:ext cx="600591" cy="600710"/>
            <a:chOff x="4480" y="2017"/>
            <a:chExt cx="576" cy="576"/>
          </a:xfrm>
        </p:grpSpPr>
        <p:sp>
          <p:nvSpPr>
            <p:cNvPr id="48"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49"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50"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grpSp>
      <p:sp>
        <p:nvSpPr>
          <p:cNvPr id="55" name="Snip Single Corner Rectangle 54"/>
          <p:cNvSpPr/>
          <p:nvPr/>
        </p:nvSpPr>
        <p:spPr bwMode="auto">
          <a:xfrm flipH="1">
            <a:off x="3523402" y="2514600"/>
            <a:ext cx="671889" cy="76200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5" name="Straight Connector 4"/>
          <p:cNvCxnSpPr/>
          <p:nvPr/>
        </p:nvCxnSpPr>
        <p:spPr bwMode="auto">
          <a:xfrm>
            <a:off x="2057400" y="24384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45" name="Straight Connector 44"/>
          <p:cNvCxnSpPr/>
          <p:nvPr/>
        </p:nvCxnSpPr>
        <p:spPr bwMode="auto">
          <a:xfrm flipH="1">
            <a:off x="2057400" y="27432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pic>
        <p:nvPicPr>
          <p:cNvPr id="11" name="Picture 10"/>
          <p:cNvPicPr>
            <a:picLocks noChangeAspect="1"/>
          </p:cNvPicPr>
          <p:nvPr/>
        </p:nvPicPr>
        <p:blipFill>
          <a:blip r:embed="rId2"/>
          <a:stretch>
            <a:fillRect/>
          </a:stretch>
        </p:blipFill>
        <p:spPr>
          <a:xfrm>
            <a:off x="685800" y="2209800"/>
            <a:ext cx="1066800" cy="1066800"/>
          </a:xfrm>
          <a:prstGeom prst="rect">
            <a:avLst/>
          </a:prstGeom>
        </p:spPr>
      </p:pic>
      <p:sp>
        <p:nvSpPr>
          <p:cNvPr id="12" name="Left Brace 11"/>
          <p:cNvSpPr/>
          <p:nvPr/>
        </p:nvSpPr>
        <p:spPr bwMode="auto">
          <a:xfrm>
            <a:off x="1828800" y="2286000"/>
            <a:ext cx="155448" cy="914400"/>
          </a:xfrm>
          <a:prstGeom prst="leftBrace">
            <a:avLst/>
          </a:prstGeom>
          <a:solidFill>
            <a:srgbClr val="FFFFFF"/>
          </a:solidFill>
          <a:ln w="2857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2" name="Text Box 93"/>
          <p:cNvSpPr txBox="1">
            <a:spLocks noChangeArrowheads="1"/>
          </p:cNvSpPr>
          <p:nvPr/>
        </p:nvSpPr>
        <p:spPr bwMode="auto">
          <a:xfrm>
            <a:off x="228600" y="1408888"/>
            <a:ext cx="2895600" cy="64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I/O channels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(“file descriptors”)</a:t>
            </a:r>
          </a:p>
        </p:txBody>
      </p:sp>
      <p:sp>
        <p:nvSpPr>
          <p:cNvPr id="73" name="Text Box 93"/>
          <p:cNvSpPr txBox="1">
            <a:spLocks noChangeArrowheads="1"/>
          </p:cNvSpPr>
          <p:nvPr/>
        </p:nvSpPr>
        <p:spPr bwMode="auto">
          <a:xfrm>
            <a:off x="2303462" y="2057400"/>
            <a:ext cx="8382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stdin</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4" name="Text Box 93"/>
          <p:cNvSpPr txBox="1">
            <a:spLocks noChangeArrowheads="1"/>
          </p:cNvSpPr>
          <p:nvPr/>
        </p:nvSpPr>
        <p:spPr bwMode="auto">
          <a:xfrm>
            <a:off x="2303462" y="2362200"/>
            <a:ext cx="914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stdout</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5" name="Text Box 93"/>
          <p:cNvSpPr txBox="1">
            <a:spLocks noChangeArrowheads="1"/>
          </p:cNvSpPr>
          <p:nvPr/>
        </p:nvSpPr>
        <p:spPr bwMode="auto">
          <a:xfrm>
            <a:off x="2303462" y="2752687"/>
            <a:ext cx="914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stderr</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7" name="Text Box 93"/>
          <p:cNvSpPr txBox="1">
            <a:spLocks noChangeArrowheads="1"/>
          </p:cNvSpPr>
          <p:nvPr/>
        </p:nvSpPr>
        <p:spPr bwMode="auto">
          <a:xfrm>
            <a:off x="762000" y="2590800"/>
            <a:ext cx="914400"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srgbClr val="F3F3F3"/>
                </a:solidFill>
                <a:effectLst/>
                <a:uLnTx/>
                <a:uFillTx/>
                <a:latin typeface="Arial" charset="0"/>
                <a:ea typeface="ＭＳ Ｐゴシック" charset="0"/>
              </a:rPr>
              <a:t>tty</a:t>
            </a:r>
            <a:endParaRPr kumimoji="0" lang="en-US" sz="1800" b="1" i="0" u="none" strike="noStrike" kern="0" cap="none" spc="0" normalizeH="0" baseline="0" noProof="0" dirty="0">
              <a:ln>
                <a:noFill/>
              </a:ln>
              <a:solidFill>
                <a:srgbClr val="F3F3F3"/>
              </a:solidFill>
              <a:effectLst/>
              <a:uLnTx/>
              <a:uFillTx/>
              <a:latin typeface="Arial" charset="0"/>
              <a:ea typeface="ＭＳ Ｐゴシック" charset="0"/>
            </a:endParaRPr>
          </a:p>
        </p:txBody>
      </p:sp>
      <p:cxnSp>
        <p:nvCxnSpPr>
          <p:cNvPr id="61" name="Straight Connector 60"/>
          <p:cNvCxnSpPr/>
          <p:nvPr/>
        </p:nvCxnSpPr>
        <p:spPr bwMode="auto">
          <a:xfrm flipH="1">
            <a:off x="2057400" y="31242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64" name="Text Box 3"/>
          <p:cNvSpPr txBox="1">
            <a:spLocks noChangeArrowheads="1"/>
          </p:cNvSpPr>
          <p:nvPr/>
        </p:nvSpPr>
        <p:spPr bwMode="auto">
          <a:xfrm>
            <a:off x="3352800" y="3657600"/>
            <a:ext cx="5638800" cy="2738185"/>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80000"/>
              </a:lnSpc>
              <a:spcBef>
                <a:spcPts val="0"/>
              </a:spcBef>
              <a:spcAft>
                <a:spcPts val="20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endParaRP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count = </a:t>
            </a:r>
            <a:r>
              <a:rPr kumimoji="0" lang="en-US" sz="1600" b="1" i="0" u="none" strike="noStrike" kern="0" cap="none" spc="0" normalizeH="0" baseline="0" noProof="0" dirty="0">
                <a:ln>
                  <a:noFill/>
                </a:ln>
                <a:solidFill>
                  <a:srgbClr val="E0E4DC">
                    <a:lumMod val="25000"/>
                  </a:srgbClr>
                </a:solidFill>
                <a:effectLst/>
                <a:uLnTx/>
                <a:uFillTx/>
                <a:latin typeface="Arial" charset="0"/>
                <a:ea typeface="ＭＳ Ｐゴシック" charset="0"/>
              </a:rPr>
              <a:t>read</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(0,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buf</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count);</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if (count == -1)  {</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perror</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ja-JP" alt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read failed</a:t>
            </a:r>
            <a:r>
              <a:rPr kumimoji="0" lang="ja-JP" alt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 writes to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stderr</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a:t>
            </a:r>
          </a:p>
          <a:p>
            <a:pPr marL="0" marR="0" lvl="0" indent="0" algn="l" defTabSz="914400" rtl="0" eaLnBrk="1" fontAlgn="auto" latinLnBrk="0" hangingPunct="1">
              <a:lnSpc>
                <a:spcPct val="80000"/>
              </a:lnSpc>
              <a:spcBef>
                <a:spcPts val="0"/>
              </a:spcBef>
              <a:spcAft>
                <a:spcPts val="200"/>
              </a:spcAft>
              <a:buClrTx/>
              <a:buSzTx/>
              <a:buFontTx/>
              <a:buNone/>
              <a:tabLst/>
              <a:defRPr/>
            </a:pPr>
            <a:endPar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endParaRP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exit(1);</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count = </a:t>
            </a:r>
            <a:r>
              <a:rPr kumimoji="0" lang="en-US" sz="1600" b="1" i="0" u="none" strike="noStrike" kern="0" cap="none" spc="0" normalizeH="0" baseline="0" noProof="0" dirty="0">
                <a:ln>
                  <a:noFill/>
                </a:ln>
                <a:solidFill>
                  <a:srgbClr val="E0E4DC">
                    <a:lumMod val="25000"/>
                  </a:srgbClr>
                </a:solidFill>
                <a:effectLst/>
                <a:uLnTx/>
                <a:uFillTx/>
                <a:latin typeface="Arial" charset="0"/>
                <a:ea typeface="ＭＳ Ｐゴシック" charset="0"/>
              </a:rPr>
              <a:t>write</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(1,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buf</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count);</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if (count == -1) {</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perror</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ja-JP" alt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write failed</a:t>
            </a:r>
            <a:r>
              <a:rPr kumimoji="0" lang="ja-JP" alt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 writes to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stderr</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exit(1);</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p>
        </p:txBody>
      </p:sp>
      <p:sp>
        <p:nvSpPr>
          <p:cNvPr id="65" name="Rectangle 64"/>
          <p:cNvSpPr/>
          <p:nvPr/>
        </p:nvSpPr>
        <p:spPr>
          <a:xfrm>
            <a:off x="4876800" y="1934542"/>
            <a:ext cx="4114800" cy="884858"/>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Open files or other I/O channels are named within the process by an integer </a:t>
            </a:r>
            <a:r>
              <a:rPr kumimoji="0" lang="en-US" sz="2000" b="1" i="0" u="none" strike="noStrike" kern="0" cap="none" spc="0" normalizeH="0" baseline="0" noProof="0" dirty="0">
                <a:ln>
                  <a:noFill/>
                </a:ln>
                <a:solidFill>
                  <a:srgbClr val="800000"/>
                </a:solidFill>
                <a:effectLst/>
                <a:uLnTx/>
                <a:uFillTx/>
                <a:latin typeface="Arial" charset="0"/>
                <a:ea typeface="ＭＳ Ｐゴシック" charset="0"/>
              </a:rPr>
              <a:t>file descriptor</a:t>
            </a: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 value.</a:t>
            </a:r>
            <a:endParaRPr kumimoji="0" lang="en-US" sz="36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66" name="Straight Connector 292"/>
          <p:cNvCxnSpPr>
            <a:cxnSpLocks noChangeShapeType="1"/>
          </p:cNvCxnSpPr>
          <p:nvPr/>
        </p:nvCxnSpPr>
        <p:spPr bwMode="auto">
          <a:xfrm flipV="1">
            <a:off x="4778111" y="2819400"/>
            <a:ext cx="1013089" cy="10668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67" name="Rectangle 66"/>
          <p:cNvSpPr/>
          <p:nvPr/>
        </p:nvSpPr>
        <p:spPr>
          <a:xfrm>
            <a:off x="152400" y="3657600"/>
            <a:ext cx="2819400" cy="1041054"/>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Standard descriptors for</a:t>
            </a: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primary input (</a:t>
            </a:r>
            <a:r>
              <a:rPr kumimoji="0" lang="en-US" sz="1800" b="0" i="0" u="none" strike="noStrike" kern="0" cap="none" spc="0" normalizeH="0" baseline="0" noProof="0" dirty="0" err="1">
                <a:ln>
                  <a:noFill/>
                </a:ln>
                <a:solidFill>
                  <a:srgbClr val="0036A6"/>
                </a:solidFill>
                <a:effectLst/>
                <a:uLnTx/>
                <a:uFillTx/>
                <a:latin typeface="Arial" charset="0"/>
                <a:ea typeface="ＭＳ Ｐゴシック" charset="0"/>
              </a:rPr>
              <a:t>stdin</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=0), primary output (</a:t>
            </a:r>
            <a:r>
              <a:rPr kumimoji="0" lang="en-US" sz="1800" b="0" i="0" u="none" strike="noStrike" kern="0" cap="none" spc="0" normalizeH="0" baseline="0" noProof="0" dirty="0" err="1">
                <a:ln>
                  <a:noFill/>
                </a:ln>
                <a:solidFill>
                  <a:srgbClr val="0036A6"/>
                </a:solidFill>
                <a:effectLst/>
                <a:uLnTx/>
                <a:uFillTx/>
                <a:latin typeface="Arial" charset="0"/>
                <a:ea typeface="ＭＳ Ｐゴシック" charset="0"/>
              </a:rPr>
              <a:t>stdout</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=1), error/status (</a:t>
            </a:r>
            <a:r>
              <a:rPr kumimoji="0" lang="en-US" sz="1800" b="0" i="0" u="none" strike="noStrike" kern="0" cap="none" spc="0" normalizeH="0" baseline="0" noProof="0" dirty="0" err="1">
                <a:ln>
                  <a:noFill/>
                </a:ln>
                <a:solidFill>
                  <a:srgbClr val="0036A6"/>
                </a:solidFill>
                <a:effectLst/>
                <a:uLnTx/>
                <a:uFillTx/>
                <a:latin typeface="Arial" charset="0"/>
                <a:ea typeface="ＭＳ Ｐゴシック" charset="0"/>
              </a:rPr>
              <a:t>stderr</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=2).</a:t>
            </a:r>
            <a:endParaRPr kumimoji="0" lang="en-US" sz="20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79" name="Straight Connector 292"/>
          <p:cNvCxnSpPr>
            <a:cxnSpLocks noChangeShapeType="1"/>
          </p:cNvCxnSpPr>
          <p:nvPr/>
        </p:nvCxnSpPr>
        <p:spPr bwMode="auto">
          <a:xfrm flipH="1">
            <a:off x="3141662" y="4097378"/>
            <a:ext cx="1497146" cy="349337"/>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85" name="Straight Connector 292"/>
          <p:cNvCxnSpPr>
            <a:cxnSpLocks noChangeShapeType="1"/>
          </p:cNvCxnSpPr>
          <p:nvPr/>
        </p:nvCxnSpPr>
        <p:spPr bwMode="auto">
          <a:xfrm flipH="1" flipV="1">
            <a:off x="3145376" y="4446715"/>
            <a:ext cx="1497146" cy="802967"/>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93" name="Rectangle 92"/>
          <p:cNvSpPr/>
          <p:nvPr/>
        </p:nvSpPr>
        <p:spPr>
          <a:xfrm>
            <a:off x="152400" y="4774854"/>
            <a:ext cx="2895600" cy="563231"/>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By default they are bound to the </a:t>
            </a:r>
            <a:r>
              <a:rPr kumimoji="0" lang="en-US" sz="1800" b="1" i="0" u="none" strike="noStrike" kern="0" cap="none" spc="0" normalizeH="0" baseline="0" noProof="0" dirty="0">
                <a:ln>
                  <a:noFill/>
                </a:ln>
                <a:solidFill>
                  <a:srgbClr val="0036A6"/>
                </a:solidFill>
                <a:effectLst/>
                <a:uLnTx/>
                <a:uFillTx/>
                <a:latin typeface="Arial" charset="0"/>
                <a:ea typeface="ＭＳ Ｐゴシック" charset="0"/>
              </a:rPr>
              <a:t>controlling </a:t>
            </a:r>
            <a:r>
              <a:rPr kumimoji="0" lang="en-US" sz="1800" b="1" i="0" u="none" strike="noStrike" kern="0" cap="none" spc="0" normalizeH="0" baseline="0" noProof="0" dirty="0" err="1">
                <a:ln>
                  <a:noFill/>
                </a:ln>
                <a:solidFill>
                  <a:srgbClr val="0036A6"/>
                </a:solidFill>
                <a:effectLst/>
                <a:uLnTx/>
                <a:uFillTx/>
                <a:latin typeface="Arial" charset="0"/>
                <a:ea typeface="ＭＳ Ｐゴシック" charset="0"/>
              </a:rPr>
              <a:t>tty</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a:t>
            </a:r>
          </a:p>
        </p:txBody>
      </p:sp>
    </p:spTree>
    <p:extLst>
      <p:ext uri="{BB962C8B-B14F-4D97-AF65-F5344CB8AC3E}">
        <p14:creationId xmlns:p14="http://schemas.microsoft.com/office/powerpoint/2010/main" val="223035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7AE2-2457-EB4D-93F6-5D2076BD573B}"/>
              </a:ext>
            </a:extLst>
          </p:cNvPr>
          <p:cNvSpPr>
            <a:spLocks noGrp="1"/>
          </p:cNvSpPr>
          <p:nvPr>
            <p:ph type="title"/>
          </p:nvPr>
        </p:nvSpPr>
        <p:spPr/>
        <p:txBody>
          <a:bodyPr/>
          <a:lstStyle/>
          <a:p>
            <a:r>
              <a:rPr lang="en-US" dirty="0"/>
              <a:t>Where do your variables live?</a:t>
            </a:r>
          </a:p>
        </p:txBody>
      </p:sp>
      <p:grpSp>
        <p:nvGrpSpPr>
          <p:cNvPr id="3" name="Group 97">
            <a:extLst>
              <a:ext uri="{FF2B5EF4-FFF2-40B4-BE49-F238E27FC236}">
                <a16:creationId xmlns:a16="http://schemas.microsoft.com/office/drawing/2014/main" id="{9A9A81E6-B795-8E44-B59E-E2FA666E8746}"/>
              </a:ext>
            </a:extLst>
          </p:cNvPr>
          <p:cNvGrpSpPr/>
          <p:nvPr/>
        </p:nvGrpSpPr>
        <p:grpSpPr>
          <a:xfrm>
            <a:off x="3200400" y="1797202"/>
            <a:ext cx="4855924" cy="4451198"/>
            <a:chOff x="0" y="12667"/>
            <a:chExt cx="3503613" cy="3211598"/>
          </a:xfrm>
        </p:grpSpPr>
        <p:sp>
          <p:nvSpPr>
            <p:cNvPr id="4" name="Shape 74">
              <a:extLst>
                <a:ext uri="{FF2B5EF4-FFF2-40B4-BE49-F238E27FC236}">
                  <a16:creationId xmlns:a16="http://schemas.microsoft.com/office/drawing/2014/main" id="{06EDB593-FE78-0C40-8423-1A607D662AAF}"/>
                </a:ext>
              </a:extLst>
            </p:cNvPr>
            <p:cNvSpPr/>
            <p:nvPr/>
          </p:nvSpPr>
          <p:spPr>
            <a:xfrm>
              <a:off x="303212" y="332649"/>
              <a:ext cx="3200401" cy="609601"/>
            </a:xfrm>
            <a:prstGeom prst="rect">
              <a:avLst/>
            </a:prstGeom>
            <a:solidFill>
              <a:srgbClr val="C0C0C0"/>
            </a:solidFill>
            <a:ln w="25560" cap="flat">
              <a:solidFill>
                <a:srgbClr val="000000"/>
              </a:solidFill>
              <a:prstDash val="solid"/>
              <a:miter lim="8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b="0">
                  <a:latin typeface="Arial Narrow Bold"/>
                  <a:ea typeface="Arial Narrow Bold"/>
                  <a:cs typeface="Arial Narrow Bold"/>
                  <a:sym typeface="Arial Narrow Bold"/>
                </a:defRPr>
              </a:pPr>
              <a:endParaRPr kumimoji="0" sz="2000" b="0" i="0" u="none" strike="noStrike" kern="0" cap="none" spc="0" normalizeH="0" baseline="0" noProof="0">
                <a:ln>
                  <a:noFill/>
                </a:ln>
                <a:solidFill>
                  <a:sysClr val="windowText" lastClr="000000"/>
                </a:solidFill>
                <a:effectLst/>
                <a:uLnTx/>
                <a:uFillTx/>
                <a:latin typeface="Arial Narrow Bold"/>
                <a:sym typeface="Arial Narrow Bold"/>
              </a:endParaRPr>
            </a:p>
          </p:txBody>
        </p:sp>
        <p:grpSp>
          <p:nvGrpSpPr>
            <p:cNvPr id="5" name="Group 77">
              <a:extLst>
                <a:ext uri="{FF2B5EF4-FFF2-40B4-BE49-F238E27FC236}">
                  <a16:creationId xmlns:a16="http://schemas.microsoft.com/office/drawing/2014/main" id="{A9738860-E80F-5E40-B0AE-61D45D6BD897}"/>
                </a:ext>
              </a:extLst>
            </p:cNvPr>
            <p:cNvGrpSpPr/>
            <p:nvPr/>
          </p:nvGrpSpPr>
          <p:grpSpPr>
            <a:xfrm>
              <a:off x="303212" y="942249"/>
              <a:ext cx="3200401" cy="654051"/>
              <a:chOff x="0" y="0"/>
              <a:chExt cx="3200400" cy="654050"/>
            </a:xfrm>
          </p:grpSpPr>
          <p:sp>
            <p:nvSpPr>
              <p:cNvPr id="25" name="Shape 75">
                <a:extLst>
                  <a:ext uri="{FF2B5EF4-FFF2-40B4-BE49-F238E27FC236}">
                    <a16:creationId xmlns:a16="http://schemas.microsoft.com/office/drawing/2014/main" id="{EE8D9098-2066-5246-ADD1-F0A3891159A0}"/>
                  </a:ext>
                </a:extLst>
              </p:cNvPr>
              <p:cNvSpPr/>
              <p:nvPr/>
            </p:nvSpPr>
            <p:spPr>
              <a:xfrm>
                <a:off x="0" y="0"/>
                <a:ext cx="3200400" cy="654050"/>
              </a:xfrm>
              <a:prstGeom prst="rect">
                <a:avLst/>
              </a:prstGeom>
              <a:solidFill>
                <a:srgbClr val="F1C7C7"/>
              </a:solidFill>
              <a:ln w="25560" cap="flat">
                <a:solidFill>
                  <a:srgbClr val="000000"/>
                </a:solidFill>
                <a:prstDash val="solid"/>
                <a:miter lim="800000"/>
              </a:ln>
              <a:effectLst/>
            </p:spPr>
            <p:txBody>
              <a:bodyPr wrap="square" lIns="0" tIns="0" rIns="0" bIns="0" numCol="1" anchor="ctr">
                <a:no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b="0">
                    <a:latin typeface="Arial Narrow Bold"/>
                    <a:ea typeface="Arial Narrow Bold"/>
                    <a:cs typeface="Arial Narrow Bold"/>
                    <a:sym typeface="Arial Narrow Bold"/>
                  </a:defRPr>
                </a:pPr>
                <a:endParaRPr kumimoji="0" sz="2000" b="0" i="0" u="none" strike="noStrike" kern="0" cap="none" spc="0" normalizeH="0" baseline="0" noProof="0">
                  <a:ln>
                    <a:noFill/>
                  </a:ln>
                  <a:solidFill>
                    <a:sysClr val="windowText" lastClr="000000"/>
                  </a:solidFill>
                  <a:effectLst/>
                  <a:uLnTx/>
                  <a:uFillTx/>
                  <a:latin typeface="Arial Narrow Bold"/>
                  <a:sym typeface="Arial Narrow Bold"/>
                </a:endParaRPr>
              </a:p>
            </p:txBody>
          </p:sp>
          <p:sp>
            <p:nvSpPr>
              <p:cNvPr id="26" name="Shape 76">
                <a:extLst>
                  <a:ext uri="{FF2B5EF4-FFF2-40B4-BE49-F238E27FC236}">
                    <a16:creationId xmlns:a16="http://schemas.microsoft.com/office/drawing/2014/main" id="{3F858DEB-262B-C44C-9343-5C9557714A01}"/>
                  </a:ext>
                </a:extLst>
              </p:cNvPr>
              <p:cNvSpPr/>
              <p:nvPr/>
            </p:nvSpPr>
            <p:spPr>
              <a:xfrm>
                <a:off x="820684" y="183562"/>
                <a:ext cx="1559033" cy="286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799" tIns="46799" rIns="46799" bIns="46799" numCol="1" anchor="ctr">
                <a:sp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1800" b="0"/>
                </a:pPr>
                <a:r>
                  <a:rPr kumimoji="0" sz="2000" b="1" i="0" u="none" strike="noStrike" kern="0" cap="none" spc="0" normalizeH="0" baseline="0" noProof="0">
                    <a:ln>
                      <a:noFill/>
                    </a:ln>
                    <a:solidFill>
                      <a:sysClr val="windowText" lastClr="000000"/>
                    </a:solidFill>
                    <a:effectLst/>
                    <a:uLnTx/>
                    <a:uFillTx/>
                    <a:latin typeface="Calibri"/>
                    <a:ea typeface="ＭＳ Ｐゴシック" charset="0"/>
                    <a:cs typeface="Calibri"/>
                    <a:sym typeface="Calibri"/>
                  </a:rPr>
                  <a:t>Heap (via </a:t>
                </a:r>
                <a:r>
                  <a:rPr kumimoji="0" sz="2000" b="1" i="0" u="none" strike="noStrike" kern="0" cap="none" spc="0" normalizeH="0" baseline="0" noProof="0">
                    <a:ln>
                      <a:noFill/>
                    </a:ln>
                    <a:solidFill>
                      <a:sysClr val="windowText" lastClr="000000"/>
                    </a:solidFill>
                    <a:effectLst/>
                    <a:uLnTx/>
                    <a:uFillTx/>
                    <a:latin typeface="Courier New"/>
                    <a:ea typeface="Courier New"/>
                    <a:cs typeface="Courier New"/>
                    <a:sym typeface="Courier New"/>
                  </a:rPr>
                  <a:t>malloc</a:t>
                </a:r>
                <a:r>
                  <a:rPr kumimoji="0" sz="2000" b="1" i="0" u="none" strike="noStrike" kern="0" cap="none" spc="0" normalizeH="0" baseline="0" noProof="0">
                    <a:ln>
                      <a:noFill/>
                    </a:ln>
                    <a:solidFill>
                      <a:sysClr val="windowText" lastClr="000000"/>
                    </a:solidFill>
                    <a:effectLst/>
                    <a:uLnTx/>
                    <a:uFillTx/>
                    <a:latin typeface="Calibri"/>
                    <a:ea typeface="ＭＳ Ｐゴシック" charset="0"/>
                    <a:cs typeface="Calibri"/>
                    <a:sym typeface="Calibri"/>
                  </a:rPr>
                  <a:t>)</a:t>
                </a:r>
              </a:p>
            </p:txBody>
          </p:sp>
        </p:grpSp>
        <p:grpSp>
          <p:nvGrpSpPr>
            <p:cNvPr id="6" name="Group 80">
              <a:extLst>
                <a:ext uri="{FF2B5EF4-FFF2-40B4-BE49-F238E27FC236}">
                  <a16:creationId xmlns:a16="http://schemas.microsoft.com/office/drawing/2014/main" id="{FBCFD576-B90C-E749-85EC-C3F4EA1FB5FD}"/>
                </a:ext>
              </a:extLst>
            </p:cNvPr>
            <p:cNvGrpSpPr/>
            <p:nvPr/>
          </p:nvGrpSpPr>
          <p:grpSpPr>
            <a:xfrm>
              <a:off x="303212" y="2342424"/>
              <a:ext cx="3200401" cy="396876"/>
              <a:chOff x="0" y="0"/>
              <a:chExt cx="3200400" cy="396875"/>
            </a:xfrm>
          </p:grpSpPr>
          <p:sp>
            <p:nvSpPr>
              <p:cNvPr id="23" name="Shape 78">
                <a:extLst>
                  <a:ext uri="{FF2B5EF4-FFF2-40B4-BE49-F238E27FC236}">
                    <a16:creationId xmlns:a16="http://schemas.microsoft.com/office/drawing/2014/main" id="{1095790C-C793-984C-9F95-D0A4149C798F}"/>
                  </a:ext>
                </a:extLst>
              </p:cNvPr>
              <p:cNvSpPr/>
              <p:nvPr/>
            </p:nvSpPr>
            <p:spPr>
              <a:xfrm>
                <a:off x="0" y="0"/>
                <a:ext cx="3200400" cy="396875"/>
              </a:xfrm>
              <a:prstGeom prst="rect">
                <a:avLst/>
              </a:prstGeom>
              <a:solidFill>
                <a:srgbClr val="FFFFFF"/>
              </a:solidFill>
              <a:ln w="25560" cap="flat">
                <a:solidFill>
                  <a:srgbClr val="000000"/>
                </a:solidFill>
                <a:prstDash val="solid"/>
                <a:miter lim="800000"/>
              </a:ln>
              <a:effectLst/>
            </p:spPr>
            <p:txBody>
              <a:bodyPr wrap="square" lIns="0" tIns="0" rIns="0" bIns="0" numCol="1" anchor="ctr">
                <a:no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b="0">
                    <a:latin typeface="Arial Narrow Bold"/>
                    <a:ea typeface="Arial Narrow Bold"/>
                    <a:cs typeface="Arial Narrow Bold"/>
                    <a:sym typeface="Arial Narrow Bold"/>
                  </a:defRPr>
                </a:pPr>
                <a:endParaRPr kumimoji="0" sz="2000" b="0" i="0" u="none" strike="noStrike" kern="0" cap="none" spc="0" normalizeH="0" baseline="0" noProof="0">
                  <a:ln>
                    <a:noFill/>
                  </a:ln>
                  <a:solidFill>
                    <a:sysClr val="windowText" lastClr="000000"/>
                  </a:solidFill>
                  <a:effectLst/>
                  <a:uLnTx/>
                  <a:uFillTx/>
                  <a:latin typeface="Arial Narrow Bold"/>
                  <a:sym typeface="Arial Narrow Bold"/>
                </a:endParaRPr>
              </a:p>
            </p:txBody>
          </p:sp>
          <p:sp>
            <p:nvSpPr>
              <p:cNvPr id="24" name="Shape 79">
                <a:extLst>
                  <a:ext uri="{FF2B5EF4-FFF2-40B4-BE49-F238E27FC236}">
                    <a16:creationId xmlns:a16="http://schemas.microsoft.com/office/drawing/2014/main" id="{2B3C9022-AB1C-024A-A5F4-AA3B302A9401}"/>
                  </a:ext>
                </a:extLst>
              </p:cNvPr>
              <p:cNvSpPr/>
              <p:nvPr/>
            </p:nvSpPr>
            <p:spPr>
              <a:xfrm>
                <a:off x="706181" y="54976"/>
                <a:ext cx="1788038" cy="286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799" tIns="46799" rIns="46799" bIns="46799" numCol="1" anchor="ctr">
                <a:sp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1800" b="0"/>
                </a:pPr>
                <a:r>
                  <a:rPr kumimoji="0" sz="2000" b="1" i="0" u="none" strike="noStrike" kern="0" cap="none" spc="0" normalizeH="0" baseline="0" noProof="0" dirty="0">
                    <a:ln>
                      <a:noFill/>
                    </a:ln>
                    <a:solidFill>
                      <a:sysClr val="windowText" lastClr="000000"/>
                    </a:solidFill>
                    <a:effectLst/>
                    <a:uLnTx/>
                    <a:uFillTx/>
                    <a:latin typeface="Calibri"/>
                    <a:ea typeface="ＭＳ Ｐゴシック" charset="0"/>
                    <a:cs typeface="Calibri"/>
                    <a:sym typeface="Calibri"/>
                  </a:rPr>
                  <a:t>Program text (</a:t>
                </a:r>
                <a:r>
                  <a:rPr kumimoji="0" sz="2000" b="1" i="0" u="none" strike="noStrike" kern="0" cap="none" spc="0" normalizeH="0" baseline="0" noProof="0" dirty="0">
                    <a:ln>
                      <a:noFill/>
                    </a:ln>
                    <a:solidFill>
                      <a:sysClr val="windowText" lastClr="000000"/>
                    </a:solidFill>
                    <a:effectLst/>
                    <a:uLnTx/>
                    <a:uFillTx/>
                    <a:latin typeface="Courier New"/>
                    <a:ea typeface="Courier New"/>
                    <a:cs typeface="Courier New"/>
                    <a:sym typeface="Courier New"/>
                  </a:rPr>
                  <a:t>.text</a:t>
                </a:r>
                <a:r>
                  <a:rPr kumimoji="0" sz="2000" b="1" i="0" u="none" strike="noStrike" kern="0" cap="none" spc="0" normalizeH="0" baseline="0" noProof="0" dirty="0">
                    <a:ln>
                      <a:noFill/>
                    </a:ln>
                    <a:solidFill>
                      <a:sysClr val="windowText" lastClr="000000"/>
                    </a:solidFill>
                    <a:effectLst/>
                    <a:uLnTx/>
                    <a:uFillTx/>
                    <a:latin typeface="Calibri"/>
                    <a:ea typeface="ＭＳ Ｐゴシック" charset="0"/>
                    <a:cs typeface="Calibri"/>
                    <a:sym typeface="Calibri"/>
                  </a:rPr>
                  <a:t>)</a:t>
                </a:r>
              </a:p>
            </p:txBody>
          </p:sp>
        </p:grpSp>
        <p:grpSp>
          <p:nvGrpSpPr>
            <p:cNvPr id="7" name="Group 83">
              <a:extLst>
                <a:ext uri="{FF2B5EF4-FFF2-40B4-BE49-F238E27FC236}">
                  <a16:creationId xmlns:a16="http://schemas.microsoft.com/office/drawing/2014/main" id="{7835C1A0-E523-1E4E-89D2-E05AC620EC6E}"/>
                </a:ext>
              </a:extLst>
            </p:cNvPr>
            <p:cNvGrpSpPr/>
            <p:nvPr/>
          </p:nvGrpSpPr>
          <p:grpSpPr>
            <a:xfrm>
              <a:off x="303212" y="1961424"/>
              <a:ext cx="3200401" cy="396876"/>
              <a:chOff x="0" y="0"/>
              <a:chExt cx="3200400" cy="396875"/>
            </a:xfrm>
          </p:grpSpPr>
          <p:sp>
            <p:nvSpPr>
              <p:cNvPr id="21" name="Shape 81">
                <a:extLst>
                  <a:ext uri="{FF2B5EF4-FFF2-40B4-BE49-F238E27FC236}">
                    <a16:creationId xmlns:a16="http://schemas.microsoft.com/office/drawing/2014/main" id="{D523B71D-D6E7-BD42-B7BB-7727860F481E}"/>
                  </a:ext>
                </a:extLst>
              </p:cNvPr>
              <p:cNvSpPr/>
              <p:nvPr/>
            </p:nvSpPr>
            <p:spPr>
              <a:xfrm>
                <a:off x="0" y="0"/>
                <a:ext cx="3200400" cy="396875"/>
              </a:xfrm>
              <a:prstGeom prst="rect">
                <a:avLst/>
              </a:prstGeom>
              <a:solidFill>
                <a:srgbClr val="FFFFFF"/>
              </a:solidFill>
              <a:ln w="25560" cap="flat">
                <a:solidFill>
                  <a:srgbClr val="000000"/>
                </a:solidFill>
                <a:prstDash val="solid"/>
                <a:miter lim="800000"/>
              </a:ln>
              <a:effectLst/>
            </p:spPr>
            <p:txBody>
              <a:bodyPr wrap="square" lIns="0" tIns="0" rIns="0" bIns="0" numCol="1" anchor="ctr">
                <a:no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b="0">
                    <a:latin typeface="Arial Narrow Bold"/>
                    <a:ea typeface="Arial Narrow Bold"/>
                    <a:cs typeface="Arial Narrow Bold"/>
                    <a:sym typeface="Arial Narrow Bold"/>
                  </a:defRPr>
                </a:pPr>
                <a:endParaRPr kumimoji="0" sz="2000" b="0" i="0" u="none" strike="noStrike" kern="0" cap="none" spc="0" normalizeH="0" baseline="0" noProof="0">
                  <a:ln>
                    <a:noFill/>
                  </a:ln>
                  <a:solidFill>
                    <a:sysClr val="windowText" lastClr="000000"/>
                  </a:solidFill>
                  <a:effectLst/>
                  <a:uLnTx/>
                  <a:uFillTx/>
                  <a:latin typeface="Arial Narrow Bold"/>
                  <a:sym typeface="Arial Narrow Bold"/>
                </a:endParaRPr>
              </a:p>
            </p:txBody>
          </p:sp>
          <p:sp>
            <p:nvSpPr>
              <p:cNvPr id="22" name="Shape 82">
                <a:extLst>
                  <a:ext uri="{FF2B5EF4-FFF2-40B4-BE49-F238E27FC236}">
                    <a16:creationId xmlns:a16="http://schemas.microsoft.com/office/drawing/2014/main" id="{8D69D80C-B624-6943-9114-6CBD465C65C5}"/>
                  </a:ext>
                </a:extLst>
              </p:cNvPr>
              <p:cNvSpPr/>
              <p:nvPr/>
            </p:nvSpPr>
            <p:spPr>
              <a:xfrm>
                <a:off x="640255" y="54976"/>
                <a:ext cx="1919888" cy="286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799" tIns="46799" rIns="46799" bIns="46799" numCol="1" anchor="ctr">
                <a:sp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1800" b="0"/>
                </a:pPr>
                <a:r>
                  <a:rPr kumimoji="0" sz="2000" b="1" i="0" u="none" strike="noStrike" kern="0" cap="none" spc="0" normalizeH="0" baseline="0" noProof="0" dirty="0">
                    <a:ln>
                      <a:noFill/>
                    </a:ln>
                    <a:solidFill>
                      <a:sysClr val="windowText" lastClr="000000"/>
                    </a:solidFill>
                    <a:effectLst/>
                    <a:uLnTx/>
                    <a:uFillTx/>
                    <a:latin typeface="Calibri"/>
                    <a:ea typeface="ＭＳ Ｐゴシック" charset="0"/>
                    <a:cs typeface="Calibri"/>
                    <a:sym typeface="Calibri"/>
                  </a:rPr>
                  <a:t>Initialized data (</a:t>
                </a:r>
                <a:r>
                  <a:rPr kumimoji="0" sz="2000" b="1" i="0" u="none" strike="noStrike" kern="0" cap="none" spc="0" normalizeH="0" baseline="0" noProof="0" dirty="0">
                    <a:ln>
                      <a:noFill/>
                    </a:ln>
                    <a:solidFill>
                      <a:sysClr val="windowText" lastClr="000000"/>
                    </a:solidFill>
                    <a:effectLst/>
                    <a:uLnTx/>
                    <a:uFillTx/>
                    <a:latin typeface="Courier New"/>
                    <a:ea typeface="Courier New"/>
                    <a:cs typeface="Courier New"/>
                    <a:sym typeface="Courier New"/>
                  </a:rPr>
                  <a:t>.data</a:t>
                </a:r>
                <a:r>
                  <a:rPr kumimoji="0" sz="2000" b="1" i="0" u="none" strike="noStrike" kern="0" cap="none" spc="0" normalizeH="0" baseline="0" noProof="0" dirty="0">
                    <a:ln>
                      <a:noFill/>
                    </a:ln>
                    <a:solidFill>
                      <a:sysClr val="windowText" lastClr="000000"/>
                    </a:solidFill>
                    <a:effectLst/>
                    <a:uLnTx/>
                    <a:uFillTx/>
                    <a:latin typeface="Calibri"/>
                    <a:ea typeface="ＭＳ Ｐゴシック" charset="0"/>
                    <a:cs typeface="Calibri"/>
                    <a:sym typeface="Calibri"/>
                  </a:rPr>
                  <a:t>)</a:t>
                </a:r>
              </a:p>
            </p:txBody>
          </p:sp>
        </p:grpSp>
        <p:grpSp>
          <p:nvGrpSpPr>
            <p:cNvPr id="8" name="Group 86">
              <a:extLst>
                <a:ext uri="{FF2B5EF4-FFF2-40B4-BE49-F238E27FC236}">
                  <a16:creationId xmlns:a16="http://schemas.microsoft.com/office/drawing/2014/main" id="{D776C1BE-008E-4D4B-80AE-D51C8F5D9510}"/>
                </a:ext>
              </a:extLst>
            </p:cNvPr>
            <p:cNvGrpSpPr/>
            <p:nvPr/>
          </p:nvGrpSpPr>
          <p:grpSpPr>
            <a:xfrm>
              <a:off x="303212" y="1580424"/>
              <a:ext cx="3200401" cy="396876"/>
              <a:chOff x="0" y="0"/>
              <a:chExt cx="3200400" cy="396875"/>
            </a:xfrm>
          </p:grpSpPr>
          <p:sp>
            <p:nvSpPr>
              <p:cNvPr id="19" name="Shape 84">
                <a:extLst>
                  <a:ext uri="{FF2B5EF4-FFF2-40B4-BE49-F238E27FC236}">
                    <a16:creationId xmlns:a16="http://schemas.microsoft.com/office/drawing/2014/main" id="{134F503F-9D0C-1542-B523-88A696808AEA}"/>
                  </a:ext>
                </a:extLst>
              </p:cNvPr>
              <p:cNvSpPr/>
              <p:nvPr/>
            </p:nvSpPr>
            <p:spPr>
              <a:xfrm>
                <a:off x="0" y="0"/>
                <a:ext cx="3200400" cy="396875"/>
              </a:xfrm>
              <a:prstGeom prst="rect">
                <a:avLst/>
              </a:prstGeom>
              <a:solidFill>
                <a:srgbClr val="FFFFFF"/>
              </a:solidFill>
              <a:ln w="25560" cap="flat">
                <a:solidFill>
                  <a:srgbClr val="000000"/>
                </a:solidFill>
                <a:prstDash val="solid"/>
                <a:miter lim="800000"/>
              </a:ln>
              <a:effectLst/>
            </p:spPr>
            <p:txBody>
              <a:bodyPr wrap="square" lIns="0" tIns="0" rIns="0" bIns="0" numCol="1" anchor="ctr">
                <a:no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b="0">
                    <a:latin typeface="Arial Narrow Bold"/>
                    <a:ea typeface="Arial Narrow Bold"/>
                    <a:cs typeface="Arial Narrow Bold"/>
                    <a:sym typeface="Arial Narrow Bold"/>
                  </a:defRPr>
                </a:pPr>
                <a:endParaRPr kumimoji="0" sz="2000" b="0" i="0" u="none" strike="noStrike" kern="0" cap="none" spc="0" normalizeH="0" baseline="0" noProof="0">
                  <a:ln>
                    <a:noFill/>
                  </a:ln>
                  <a:solidFill>
                    <a:sysClr val="windowText" lastClr="000000"/>
                  </a:solidFill>
                  <a:effectLst/>
                  <a:uLnTx/>
                  <a:uFillTx/>
                  <a:latin typeface="Arial Narrow Bold"/>
                  <a:sym typeface="Arial Narrow Bold"/>
                </a:endParaRPr>
              </a:p>
            </p:txBody>
          </p:sp>
          <p:sp>
            <p:nvSpPr>
              <p:cNvPr id="20" name="Shape 85">
                <a:extLst>
                  <a:ext uri="{FF2B5EF4-FFF2-40B4-BE49-F238E27FC236}">
                    <a16:creationId xmlns:a16="http://schemas.microsoft.com/office/drawing/2014/main" id="{7B5CC05B-3DB3-464F-91BB-2CDB40BA229F}"/>
                  </a:ext>
                </a:extLst>
              </p:cNvPr>
              <p:cNvSpPr/>
              <p:nvPr/>
            </p:nvSpPr>
            <p:spPr>
              <a:xfrm>
                <a:off x="618860" y="54976"/>
                <a:ext cx="1962682" cy="286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799" tIns="46799" rIns="46799" bIns="46799" numCol="1" anchor="ctr">
                <a:sp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1800" b="0"/>
                </a:pPr>
                <a:r>
                  <a:rPr kumimoji="0" sz="2000" b="1" i="0" u="none" strike="noStrike" kern="0" cap="none" spc="0" normalizeH="0" baseline="0" noProof="0" dirty="0">
                    <a:ln>
                      <a:noFill/>
                    </a:ln>
                    <a:solidFill>
                      <a:sysClr val="windowText" lastClr="000000"/>
                    </a:solidFill>
                    <a:effectLst/>
                    <a:uLnTx/>
                    <a:uFillTx/>
                    <a:latin typeface="Calibri"/>
                    <a:ea typeface="ＭＳ Ｐゴシック" charset="0"/>
                    <a:cs typeface="Calibri"/>
                    <a:sym typeface="Calibri"/>
                  </a:rPr>
                  <a:t>Uninitialized data (.</a:t>
                </a:r>
                <a:r>
                  <a:rPr kumimoji="0" sz="2000" b="1" i="0" u="none" strike="noStrike" kern="0" cap="none" spc="0" normalizeH="0" baseline="0" noProof="0" dirty="0" err="1">
                    <a:ln>
                      <a:noFill/>
                    </a:ln>
                    <a:solidFill>
                      <a:sysClr val="windowText" lastClr="000000"/>
                    </a:solidFill>
                    <a:effectLst/>
                    <a:uLnTx/>
                    <a:uFillTx/>
                    <a:latin typeface="Courier New"/>
                    <a:ea typeface="Courier New"/>
                    <a:cs typeface="Courier New"/>
                    <a:sym typeface="Courier New"/>
                  </a:rPr>
                  <a:t>bss</a:t>
                </a:r>
                <a:r>
                  <a:rPr kumimoji="0" sz="2000" b="1" i="0" u="none" strike="noStrike" kern="0" cap="none" spc="0" normalizeH="0" baseline="0" noProof="0" dirty="0">
                    <a:ln>
                      <a:noFill/>
                    </a:ln>
                    <a:solidFill>
                      <a:sysClr val="windowText" lastClr="000000"/>
                    </a:solidFill>
                    <a:effectLst/>
                    <a:uLnTx/>
                    <a:uFillTx/>
                    <a:latin typeface="Calibri"/>
                    <a:ea typeface="ＭＳ Ｐゴシック" charset="0"/>
                    <a:cs typeface="Calibri"/>
                    <a:sym typeface="Calibri"/>
                  </a:rPr>
                  <a:t>)</a:t>
                </a:r>
              </a:p>
            </p:txBody>
          </p:sp>
        </p:grpSp>
        <p:grpSp>
          <p:nvGrpSpPr>
            <p:cNvPr id="9" name="Group 89">
              <a:extLst>
                <a:ext uri="{FF2B5EF4-FFF2-40B4-BE49-F238E27FC236}">
                  <a16:creationId xmlns:a16="http://schemas.microsoft.com/office/drawing/2014/main" id="{A11641ED-83CE-C044-87AB-75F5F3FD8E02}"/>
                </a:ext>
              </a:extLst>
            </p:cNvPr>
            <p:cNvGrpSpPr/>
            <p:nvPr/>
          </p:nvGrpSpPr>
          <p:grpSpPr>
            <a:xfrm>
              <a:off x="303212" y="12667"/>
              <a:ext cx="3200401" cy="334965"/>
              <a:chOff x="0" y="12668"/>
              <a:chExt cx="3200400" cy="334964"/>
            </a:xfrm>
          </p:grpSpPr>
          <p:sp>
            <p:nvSpPr>
              <p:cNvPr id="17" name="Shape 87">
                <a:extLst>
                  <a:ext uri="{FF2B5EF4-FFF2-40B4-BE49-F238E27FC236}">
                    <a16:creationId xmlns:a16="http://schemas.microsoft.com/office/drawing/2014/main" id="{19405763-A09B-C846-B8EE-FA20A263D1D1}"/>
                  </a:ext>
                </a:extLst>
              </p:cNvPr>
              <p:cNvSpPr/>
              <p:nvPr/>
            </p:nvSpPr>
            <p:spPr>
              <a:xfrm>
                <a:off x="0" y="12668"/>
                <a:ext cx="3200400" cy="334964"/>
              </a:xfrm>
              <a:prstGeom prst="rect">
                <a:avLst/>
              </a:prstGeom>
              <a:solidFill>
                <a:srgbClr val="FFFFFF"/>
              </a:solidFill>
              <a:ln w="25560" cap="flat">
                <a:solidFill>
                  <a:srgbClr val="000000"/>
                </a:solidFill>
                <a:prstDash val="solid"/>
                <a:miter lim="800000"/>
              </a:ln>
              <a:effectLst/>
            </p:spPr>
            <p:txBody>
              <a:bodyPr wrap="square" lIns="0" tIns="0" rIns="0" bIns="0" numCol="1" anchor="ctr">
                <a:noAutofit/>
              </a:body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endParaRPr kumimoji="0" sz="2000" b="1" i="0" u="none" strike="noStrike" kern="0" cap="none" spc="0" normalizeH="0" baseline="0" noProof="0">
                  <a:ln>
                    <a:noFill/>
                  </a:ln>
                  <a:solidFill>
                    <a:sysClr val="windowText" lastClr="000000"/>
                  </a:solidFill>
                  <a:effectLst/>
                  <a:uLnTx/>
                  <a:uFillTx/>
                  <a:latin typeface="Calibri"/>
                  <a:ea typeface="ＭＳ Ｐゴシック" charset="0"/>
                  <a:cs typeface="Calibri"/>
                  <a:sym typeface="Calibri"/>
                </a:endParaRPr>
              </a:p>
            </p:txBody>
          </p:sp>
          <p:sp>
            <p:nvSpPr>
              <p:cNvPr id="18" name="Shape 88">
                <a:extLst>
                  <a:ext uri="{FF2B5EF4-FFF2-40B4-BE49-F238E27FC236}">
                    <a16:creationId xmlns:a16="http://schemas.microsoft.com/office/drawing/2014/main" id="{B4768D21-F7B5-6043-BFE1-BDDA2658E9C6}"/>
                  </a:ext>
                </a:extLst>
              </p:cNvPr>
              <p:cNvSpPr/>
              <p:nvPr/>
            </p:nvSpPr>
            <p:spPr>
              <a:xfrm>
                <a:off x="1170552" y="37242"/>
                <a:ext cx="859297" cy="28581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799" tIns="46799" rIns="46799" bIns="46799" numCol="1" anchor="ctr">
                <a:spAutoFit/>
              </a:bodyPr>
              <a:lstStyle>
                <a:lvl1pPr algn="ctr">
                  <a:lnSpc>
                    <a:spcPct val="98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800"/>
                </a:lvl1pPr>
              </a:lstStyle>
              <a:p>
                <a:pPr marL="0" marR="0" lvl="0" indent="0" algn="ctr"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b="0"/>
                </a:pPr>
                <a:r>
                  <a:rPr kumimoji="0" sz="2000" b="1" i="0" u="none" strike="noStrike" kern="0" cap="none" spc="0" normalizeH="0" baseline="0" noProof="0" dirty="0">
                    <a:ln>
                      <a:noFill/>
                    </a:ln>
                    <a:solidFill>
                      <a:sysClr val="windowText" lastClr="000000"/>
                    </a:solidFill>
                    <a:effectLst/>
                    <a:uLnTx/>
                    <a:uFillTx/>
                    <a:latin typeface="Calibri"/>
                    <a:ea typeface="ＭＳ Ｐゴシック" charset="0"/>
                    <a:cs typeface="Calibri"/>
                    <a:sym typeface="Calibri"/>
                  </a:rPr>
                  <a:t>User stack</a:t>
                </a:r>
              </a:p>
            </p:txBody>
          </p:sp>
        </p:grpSp>
        <p:sp>
          <p:nvSpPr>
            <p:cNvPr id="10" name="Shape 90">
              <a:extLst>
                <a:ext uri="{FF2B5EF4-FFF2-40B4-BE49-F238E27FC236}">
                  <a16:creationId xmlns:a16="http://schemas.microsoft.com/office/drawing/2014/main" id="{3E2F62BC-703C-AF4F-ABB5-F3DEDB1B1ED1}"/>
                </a:ext>
              </a:extLst>
            </p:cNvPr>
            <p:cNvSpPr/>
            <p:nvPr/>
          </p:nvSpPr>
          <p:spPr>
            <a:xfrm>
              <a:off x="303212" y="2723424"/>
              <a:ext cx="3200401" cy="396876"/>
            </a:xfrm>
            <a:prstGeom prst="rect">
              <a:avLst/>
            </a:prstGeom>
            <a:solidFill>
              <a:srgbClr val="C0C0C0"/>
            </a:solidFill>
            <a:ln w="25560" cap="flat">
              <a:solidFill>
                <a:srgbClr val="000000"/>
              </a:solidFill>
              <a:prstDash val="solid"/>
              <a:miter lim="8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b="0">
                  <a:latin typeface="Arial Narrow Bold"/>
                  <a:ea typeface="Arial Narrow Bold"/>
                  <a:cs typeface="Arial Narrow Bold"/>
                  <a:sym typeface="Arial Narrow Bold"/>
                </a:defRPr>
              </a:pPr>
              <a:endParaRPr kumimoji="0" sz="2000" b="0" i="0" u="none" strike="noStrike" kern="0" cap="none" spc="0" normalizeH="0" baseline="0" noProof="0">
                <a:ln>
                  <a:noFill/>
                </a:ln>
                <a:solidFill>
                  <a:sysClr val="windowText" lastClr="000000"/>
                </a:solidFill>
                <a:effectLst/>
                <a:uLnTx/>
                <a:uFillTx/>
                <a:latin typeface="Arial Narrow Bold"/>
                <a:sym typeface="Arial Narrow Bold"/>
              </a:endParaRPr>
            </a:p>
          </p:txBody>
        </p:sp>
        <p:sp>
          <p:nvSpPr>
            <p:cNvPr id="11" name="Shape 91">
              <a:extLst>
                <a:ext uri="{FF2B5EF4-FFF2-40B4-BE49-F238E27FC236}">
                  <a16:creationId xmlns:a16="http://schemas.microsoft.com/office/drawing/2014/main" id="{9D4C32BE-FA14-9B4C-9DBE-B69F8C6F5DA0}"/>
                </a:ext>
              </a:extLst>
            </p:cNvPr>
            <p:cNvSpPr/>
            <p:nvPr/>
          </p:nvSpPr>
          <p:spPr>
            <a:xfrm>
              <a:off x="0" y="2938450"/>
              <a:ext cx="161876" cy="28581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799" tIns="46799" rIns="46799" bIns="46799" numCol="1" anchor="t">
              <a:spAutoFit/>
            </a:bodyPr>
            <a:lstStyle>
              <a:lvl1pPr>
                <a:lnSpc>
                  <a:spcPct val="98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800"/>
              </a:lvl1pPr>
            </a:lstStyle>
            <a:p>
              <a:pPr marL="0" marR="0" lvl="0" indent="0" algn="l" defTabSz="914400" rtl="0" eaLnBrk="1" fontAlgn="auto" latinLnBrk="0" hangingPunct="1">
                <a:lnSpc>
                  <a:spcPct val="98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b="0"/>
              </a:pPr>
              <a:r>
                <a:rPr kumimoji="0" sz="2000" b="1" i="0" u="none" strike="noStrike" kern="0" cap="none" spc="0" normalizeH="0" baseline="0" noProof="0">
                  <a:ln>
                    <a:noFill/>
                  </a:ln>
                  <a:solidFill>
                    <a:sysClr val="windowText" lastClr="000000"/>
                  </a:solidFill>
                  <a:effectLst/>
                  <a:uLnTx/>
                  <a:uFillTx/>
                  <a:latin typeface="Calibri"/>
                  <a:ea typeface="ＭＳ Ｐゴシック" charset="0"/>
                  <a:cs typeface="Calibri"/>
                  <a:sym typeface="Calibri"/>
                </a:rPr>
                <a:t>0</a:t>
              </a:r>
            </a:p>
          </p:txBody>
        </p:sp>
        <p:sp>
          <p:nvSpPr>
            <p:cNvPr id="13" name="Shape 95">
              <a:extLst>
                <a:ext uri="{FF2B5EF4-FFF2-40B4-BE49-F238E27FC236}">
                  <a16:creationId xmlns:a16="http://schemas.microsoft.com/office/drawing/2014/main" id="{3A477C64-D846-ED4A-B171-AC4F617291D9}"/>
                </a:ext>
              </a:extLst>
            </p:cNvPr>
            <p:cNvSpPr/>
            <p:nvPr/>
          </p:nvSpPr>
          <p:spPr>
            <a:xfrm>
              <a:off x="2362200" y="354438"/>
              <a:ext cx="533400" cy="43541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808080"/>
            </a:solidFill>
            <a:ln w="12700" cap="flat">
              <a:noFill/>
              <a:miter lim="400000"/>
              <a:tailEnd type="triangle" w="med" len="med"/>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600"/>
              </a:pPr>
              <a:endParaRPr kumimoji="0" sz="2000" b="1" i="0" u="none" strike="noStrike" kern="0" cap="none" spc="0" normalizeH="0" baseline="0" noProof="0">
                <a:ln>
                  <a:noFill/>
                </a:ln>
                <a:solidFill>
                  <a:sysClr val="windowText" lastClr="000000"/>
                </a:solidFill>
                <a:effectLst/>
                <a:uLnTx/>
                <a:uFillTx/>
                <a:latin typeface="Calibri"/>
                <a:ea typeface="ＭＳ Ｐゴシック" charset="0"/>
                <a:cs typeface="Calibri"/>
                <a:sym typeface="Calibri"/>
              </a:endParaRPr>
            </a:p>
          </p:txBody>
        </p:sp>
        <p:sp>
          <p:nvSpPr>
            <p:cNvPr id="14" name="Shape 96">
              <a:extLst>
                <a:ext uri="{FF2B5EF4-FFF2-40B4-BE49-F238E27FC236}">
                  <a16:creationId xmlns:a16="http://schemas.microsoft.com/office/drawing/2014/main" id="{5B328609-BC44-844C-ACAC-F683CFBA5C08}"/>
                </a:ext>
              </a:extLst>
            </p:cNvPr>
            <p:cNvSpPr/>
            <p:nvPr/>
          </p:nvSpPr>
          <p:spPr>
            <a:xfrm rot="10800000" flipH="1">
              <a:off x="1066800" y="506838"/>
              <a:ext cx="533400" cy="43541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808080"/>
            </a:solidFill>
            <a:ln w="12700" cap="flat">
              <a:noFill/>
              <a:miter lim="400000"/>
              <a:tailEnd type="triangle" w="med" len="med"/>
            </a:ln>
            <a:effectLst/>
          </p:spPr>
          <p:txBody>
            <a:bodyPr wrap="square" lIns="0" tIns="0" rIns="0" bIns="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600"/>
              </a:pPr>
              <a:endParaRPr kumimoji="0" sz="2000" b="1" i="0" u="none" strike="noStrike" kern="0" cap="none" spc="0" normalizeH="0" baseline="0" noProof="0">
                <a:ln>
                  <a:noFill/>
                </a:ln>
                <a:solidFill>
                  <a:sysClr val="windowText" lastClr="000000"/>
                </a:solidFill>
                <a:effectLst/>
                <a:uLnTx/>
                <a:uFillTx/>
                <a:latin typeface="Calibri"/>
                <a:ea typeface="ＭＳ Ｐゴシック" charset="0"/>
                <a:cs typeface="Calibri"/>
                <a:sym typeface="Calibri"/>
              </a:endParaRPr>
            </a:p>
          </p:txBody>
        </p:sp>
      </p:grpSp>
      <p:sp>
        <p:nvSpPr>
          <p:cNvPr id="27" name="Shape 98">
            <a:extLst>
              <a:ext uri="{FF2B5EF4-FFF2-40B4-BE49-F238E27FC236}">
                <a16:creationId xmlns:a16="http://schemas.microsoft.com/office/drawing/2014/main" id="{9EE47B83-F6B6-8846-A714-CF96B5EA729A}"/>
              </a:ext>
            </a:extLst>
          </p:cNvPr>
          <p:cNvSpPr/>
          <p:nvPr/>
        </p:nvSpPr>
        <p:spPr>
          <a:xfrm>
            <a:off x="1036511" y="1824335"/>
            <a:ext cx="2322109"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b="0">
                <a:solidFill>
                  <a:srgbClr val="990000"/>
                </a:solidFill>
                <a:latin typeface="Arial Narrow Bold"/>
                <a:ea typeface="Arial Narrow Bold"/>
                <a:cs typeface="Arial Narrow Bold"/>
                <a:sym typeface="Arial Narrow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defRPr>
            </a:pPr>
            <a:r>
              <a:rPr kumimoji="0" sz="2400" b="0" i="0" u="none" strike="noStrike" kern="0" cap="none" spc="0" normalizeH="0" baseline="0" noProof="0" dirty="0">
                <a:ln>
                  <a:noFill/>
                </a:ln>
                <a:solidFill>
                  <a:srgbClr val="990000"/>
                </a:solidFill>
                <a:effectLst/>
                <a:uLnTx/>
                <a:uFillTx/>
                <a:latin typeface="Arial Narrow Bold"/>
                <a:sym typeface="Arial Narrow Bold"/>
              </a:rPr>
              <a:t>Implicit</a:t>
            </a:r>
            <a:r>
              <a:rPr kumimoji="0" lang="en-US" sz="2400" b="0" i="0" u="none" strike="noStrike" kern="0" cap="none" spc="0" normalizeH="0" baseline="0" noProof="0" dirty="0">
                <a:ln>
                  <a:noFill/>
                </a:ln>
                <a:solidFill>
                  <a:srgbClr val="990000"/>
                </a:solidFill>
                <a:effectLst/>
                <a:uLnTx/>
                <a:uFillTx/>
                <a:latin typeface="Arial Narrow Bold"/>
                <a:sym typeface="Arial Narrow Bold"/>
              </a:rPr>
              <a:t> Allocation</a:t>
            </a:r>
            <a:r>
              <a:rPr kumimoji="0" lang="en-US" sz="1800" b="0" i="0" u="none" strike="noStrike" kern="0" cap="none" spc="0" normalizeH="0" baseline="0" noProof="0" dirty="0">
                <a:ln>
                  <a:noFill/>
                </a:ln>
                <a:solidFill>
                  <a:srgbClr val="000000"/>
                </a:solidFill>
                <a:effectLst/>
                <a:uLnTx/>
                <a:uFillTx/>
                <a:latin typeface="Arial Narrow Bold"/>
                <a:sym typeface="Arial Narrow Bold"/>
              </a:rPr>
              <a:t> </a:t>
            </a:r>
            <a:endParaRPr kumimoji="0" sz="2400" b="0" i="0" u="none" strike="noStrike" kern="0" cap="none" spc="0" normalizeH="0" baseline="0" noProof="0" dirty="0">
              <a:ln>
                <a:noFill/>
              </a:ln>
              <a:solidFill>
                <a:srgbClr val="990000"/>
              </a:solidFill>
              <a:effectLst/>
              <a:uLnTx/>
              <a:uFillTx/>
              <a:latin typeface="Arial Narrow Bold"/>
              <a:sym typeface="Arial Narrow Bold"/>
            </a:endParaRPr>
          </a:p>
        </p:txBody>
      </p:sp>
      <p:sp>
        <p:nvSpPr>
          <p:cNvPr id="28" name="Shape 99">
            <a:extLst>
              <a:ext uri="{FF2B5EF4-FFF2-40B4-BE49-F238E27FC236}">
                <a16:creationId xmlns:a16="http://schemas.microsoft.com/office/drawing/2014/main" id="{9A57DF97-D427-1F4D-A84B-F07E7C9260F8}"/>
              </a:ext>
            </a:extLst>
          </p:cNvPr>
          <p:cNvSpPr/>
          <p:nvPr/>
        </p:nvSpPr>
        <p:spPr>
          <a:xfrm>
            <a:off x="1055747" y="3365229"/>
            <a:ext cx="2283636"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b="0">
                <a:solidFill>
                  <a:srgbClr val="990000"/>
                </a:solidFill>
                <a:latin typeface="Arial Narrow Bold"/>
                <a:ea typeface="Arial Narrow Bold"/>
                <a:cs typeface="Arial Narrow Bold"/>
                <a:sym typeface="Arial Narrow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defRPr>
            </a:pPr>
            <a:r>
              <a:rPr kumimoji="0" sz="2400" b="0" i="0" u="none" strike="noStrike" kern="0" cap="none" spc="0" normalizeH="0" baseline="0" noProof="0" dirty="0">
                <a:ln>
                  <a:noFill/>
                </a:ln>
                <a:solidFill>
                  <a:srgbClr val="990000"/>
                </a:solidFill>
                <a:effectLst/>
                <a:uLnTx/>
                <a:uFillTx/>
                <a:latin typeface="Arial Narrow Bold"/>
                <a:sym typeface="Arial Narrow Bold"/>
              </a:rPr>
              <a:t>Explici</a:t>
            </a:r>
            <a:r>
              <a:rPr kumimoji="0" lang="en-US" sz="2400" b="0" i="0" u="none" strike="noStrike" kern="0" cap="none" spc="0" normalizeH="0" baseline="0" noProof="0" dirty="0">
                <a:ln>
                  <a:noFill/>
                </a:ln>
                <a:solidFill>
                  <a:srgbClr val="990000"/>
                </a:solidFill>
                <a:effectLst/>
                <a:uLnTx/>
                <a:uFillTx/>
                <a:latin typeface="Arial Narrow Bold"/>
                <a:sym typeface="Arial Narrow Bold"/>
              </a:rPr>
              <a:t>t Allocation</a:t>
            </a:r>
            <a:endParaRPr kumimoji="0" sz="2400" b="0" i="0" u="none" strike="noStrike" kern="0" cap="none" spc="0" normalizeH="0" baseline="0" noProof="0" dirty="0">
              <a:ln>
                <a:noFill/>
              </a:ln>
              <a:solidFill>
                <a:srgbClr val="990000"/>
              </a:solidFill>
              <a:effectLst/>
              <a:uLnTx/>
              <a:uFillTx/>
              <a:latin typeface="Arial Narrow Bold"/>
              <a:sym typeface="Arial Narrow Bold"/>
            </a:endParaRPr>
          </a:p>
        </p:txBody>
      </p:sp>
      <p:cxnSp>
        <p:nvCxnSpPr>
          <p:cNvPr id="29" name="Straight Connector 28">
            <a:extLst>
              <a:ext uri="{FF2B5EF4-FFF2-40B4-BE49-F238E27FC236}">
                <a16:creationId xmlns:a16="http://schemas.microsoft.com/office/drawing/2014/main" id="{0FF72FEB-C54C-2D4D-AA26-01D490EE5705}"/>
              </a:ext>
            </a:extLst>
          </p:cNvPr>
          <p:cNvCxnSpPr/>
          <p:nvPr/>
        </p:nvCxnSpPr>
        <p:spPr>
          <a:xfrm>
            <a:off x="533400" y="4085117"/>
            <a:ext cx="3064268" cy="0"/>
          </a:xfrm>
          <a:prstGeom prst="line">
            <a:avLst/>
          </a:prstGeom>
          <a:noFill/>
          <a:ln w="25400" cap="flat">
            <a:solidFill>
              <a:srgbClr val="4F81BD"/>
            </a:solidFill>
            <a:prstDash val="dash"/>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0" name="Shape 99">
            <a:extLst>
              <a:ext uri="{FF2B5EF4-FFF2-40B4-BE49-F238E27FC236}">
                <a16:creationId xmlns:a16="http://schemas.microsoft.com/office/drawing/2014/main" id="{5E1084BA-D844-2E4D-89B3-B68CADD96781}"/>
              </a:ext>
            </a:extLst>
          </p:cNvPr>
          <p:cNvSpPr/>
          <p:nvPr/>
        </p:nvSpPr>
        <p:spPr>
          <a:xfrm>
            <a:off x="1161545" y="4643735"/>
            <a:ext cx="2072040"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b="0">
                <a:solidFill>
                  <a:srgbClr val="990000"/>
                </a:solidFill>
                <a:latin typeface="Arial Narrow Bold"/>
                <a:ea typeface="Arial Narrow Bold"/>
                <a:cs typeface="Arial Narrow Bold"/>
                <a:sym typeface="Arial Narrow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defRPr>
            </a:pPr>
            <a:r>
              <a:rPr kumimoji="0" lang="en-US" sz="2400" b="0" i="0" u="none" strike="noStrike" kern="0" cap="none" spc="0" normalizeH="0" baseline="0" noProof="0" dirty="0">
                <a:ln>
                  <a:noFill/>
                </a:ln>
                <a:solidFill>
                  <a:srgbClr val="990000"/>
                </a:solidFill>
                <a:effectLst/>
                <a:uLnTx/>
                <a:uFillTx/>
                <a:latin typeface="Arial Narrow Bold"/>
                <a:sym typeface="Arial Narrow Bold"/>
              </a:rPr>
              <a:t>Static Allocation</a:t>
            </a:r>
            <a:endParaRPr kumimoji="0" sz="2400" b="0" i="0" u="none" strike="noStrike" kern="0" cap="none" spc="0" normalizeH="0" baseline="0" noProof="0" dirty="0">
              <a:ln>
                <a:noFill/>
              </a:ln>
              <a:solidFill>
                <a:srgbClr val="990000"/>
              </a:solidFill>
              <a:effectLst/>
              <a:uLnTx/>
              <a:uFillTx/>
              <a:latin typeface="Arial Narrow Bold"/>
              <a:sym typeface="Arial Narrow Bold"/>
            </a:endParaRPr>
          </a:p>
        </p:txBody>
      </p:sp>
      <p:cxnSp>
        <p:nvCxnSpPr>
          <p:cNvPr id="31" name="Straight Connector 30">
            <a:extLst>
              <a:ext uri="{FF2B5EF4-FFF2-40B4-BE49-F238E27FC236}">
                <a16:creationId xmlns:a16="http://schemas.microsoft.com/office/drawing/2014/main" id="{4CF3CBC6-43D4-BB42-AC3A-EE6A65F06749}"/>
              </a:ext>
            </a:extLst>
          </p:cNvPr>
          <p:cNvCxnSpPr/>
          <p:nvPr/>
        </p:nvCxnSpPr>
        <p:spPr>
          <a:xfrm>
            <a:off x="536406" y="3106183"/>
            <a:ext cx="3064268" cy="0"/>
          </a:xfrm>
          <a:prstGeom prst="line">
            <a:avLst/>
          </a:prstGeom>
          <a:noFill/>
          <a:ln w="25400" cap="flat">
            <a:solidFill>
              <a:srgbClr val="4F81BD"/>
            </a:solidFill>
            <a:prstDash val="dash"/>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C4BEB2BE-656D-E142-9C70-C4727D7BC7C5}"/>
              </a:ext>
            </a:extLst>
          </p:cNvPr>
          <p:cNvCxnSpPr>
            <a:cxnSpLocks/>
          </p:cNvCxnSpPr>
          <p:nvPr/>
        </p:nvCxnSpPr>
        <p:spPr bwMode="auto">
          <a:xfrm flipV="1">
            <a:off x="8258043" y="2266144"/>
            <a:ext cx="0" cy="304800"/>
          </a:xfrm>
          <a:prstGeom prst="straightConnector1">
            <a:avLst/>
          </a:prstGeom>
          <a:solidFill>
            <a:srgbClr val="00B8FF"/>
          </a:solidFill>
          <a:ln w="38100" cap="flat" cmpd="sng" algn="ctr">
            <a:solidFill>
              <a:schemeClr val="accent3">
                <a:lumMod val="50000"/>
              </a:schemeClr>
            </a:solidFill>
            <a:prstDash val="solid"/>
            <a:round/>
            <a:headEnd type="none" w="med" len="med"/>
            <a:tailEnd type="stealth" w="lg" len="lg"/>
          </a:ln>
          <a:effectLst/>
        </p:spPr>
      </p:cxnSp>
      <p:sp>
        <p:nvSpPr>
          <p:cNvPr id="34" name="TextBox 3">
            <a:extLst>
              <a:ext uri="{FF2B5EF4-FFF2-40B4-BE49-F238E27FC236}">
                <a16:creationId xmlns:a16="http://schemas.microsoft.com/office/drawing/2014/main" id="{4694CB90-6519-1041-89CB-2A23FC4235AF}"/>
              </a:ext>
            </a:extLst>
          </p:cNvPr>
          <p:cNvSpPr txBox="1">
            <a:spLocks noChangeArrowheads="1"/>
          </p:cNvSpPr>
          <p:nvPr/>
        </p:nvSpPr>
        <p:spPr bwMode="auto">
          <a:xfrm>
            <a:off x="7572244" y="2570944"/>
            <a:ext cx="1447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b="1" dirty="0">
                <a:solidFill>
                  <a:srgbClr val="001934"/>
                </a:solidFill>
              </a:rPr>
              <a:t>N </a:t>
            </a:r>
            <a:endParaRPr lang="en-US" sz="1800" b="1" dirty="0">
              <a:solidFill>
                <a:srgbClr val="001934"/>
              </a:solidFill>
            </a:endParaRPr>
          </a:p>
        </p:txBody>
      </p:sp>
    </p:spTree>
    <p:extLst>
      <p:ext uri="{BB962C8B-B14F-4D97-AF65-F5344CB8AC3E}">
        <p14:creationId xmlns:p14="http://schemas.microsoft.com/office/powerpoint/2010/main" val="164455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1554163"/>
          </a:xfrm>
        </p:spPr>
        <p:txBody>
          <a:bodyPr/>
          <a:lstStyle/>
          <a:p>
            <a:r>
              <a:rPr lang="en-US" dirty="0"/>
              <a:t>Command line arguments (C)</a:t>
            </a:r>
          </a:p>
        </p:txBody>
      </p:sp>
      <p:sp>
        <p:nvSpPr>
          <p:cNvPr id="3" name="Rectangle 2"/>
          <p:cNvSpPr/>
          <p:nvPr/>
        </p:nvSpPr>
        <p:spPr>
          <a:xfrm>
            <a:off x="4876800" y="2743200"/>
            <a:ext cx="3886200" cy="3785652"/>
          </a:xfrm>
          <a:prstGeom prst="rect">
            <a:avLst/>
          </a:prstGeom>
          <a:solidFill>
            <a:schemeClr val="tx2"/>
          </a:solidFill>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#include &lt;</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stdio.h</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&gt;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main(</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argc</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char*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argv</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printf</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("arguments: %d\n",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argc</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for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=0;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&lt;</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argc</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printf</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("%d: %s\n",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argv</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t>
            </a:r>
          </a:p>
        </p:txBody>
      </p:sp>
      <p:sp>
        <p:nvSpPr>
          <p:cNvPr id="5" name="Rectangle 4">
            <a:extLst>
              <a:ext uri="{FF2B5EF4-FFF2-40B4-BE49-F238E27FC236}">
                <a16:creationId xmlns:a16="http://schemas.microsoft.com/office/drawing/2014/main" id="{FDD3E6F5-BC72-144B-9679-0DB1066077FD}"/>
              </a:ext>
            </a:extLst>
          </p:cNvPr>
          <p:cNvSpPr/>
          <p:nvPr/>
        </p:nvSpPr>
        <p:spPr>
          <a:xfrm>
            <a:off x="457200" y="1676400"/>
            <a:ext cx="4876800" cy="3785652"/>
          </a:xfrm>
          <a:prstGeom prst="rect">
            <a:avLst/>
          </a:prstGeom>
        </p:spPr>
        <p:txBody>
          <a:bodyPr wrap="square">
            <a:spAutoFit/>
          </a:bodyPr>
          <a:lstStyle/>
          <a:p>
            <a:r>
              <a:rPr lang="en-US" dirty="0">
                <a:solidFill>
                  <a:srgbClr val="000000"/>
                </a:solidFill>
                <a:latin typeface="Menlo" panose="020B0609030804020204" pitchFamily="49" charset="0"/>
              </a:rPr>
              <a:t>chase$ cc -o </a:t>
            </a:r>
            <a:r>
              <a:rPr lang="en-US" dirty="0" err="1">
                <a:solidFill>
                  <a:srgbClr val="000000"/>
                </a:solidFill>
                <a:latin typeface="Menlo" panose="020B0609030804020204" pitchFamily="49" charset="0"/>
              </a:rPr>
              <a:t>args</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args.c</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chase$ ./</a:t>
            </a:r>
            <a:r>
              <a:rPr lang="en-US" dirty="0" err="1">
                <a:solidFill>
                  <a:srgbClr val="000000"/>
                </a:solidFill>
                <a:latin typeface="Menlo" panose="020B0609030804020204" pitchFamily="49" charset="0"/>
              </a:rPr>
              <a:t>args</a:t>
            </a:r>
            <a:r>
              <a:rPr lang="en-US" dirty="0">
                <a:solidFill>
                  <a:srgbClr val="000000"/>
                </a:solidFill>
                <a:latin typeface="Menlo" panose="020B0609030804020204" pitchFamily="49" charset="0"/>
              </a:rPr>
              <a:t> 1 2 3 4 5 6</a:t>
            </a:r>
          </a:p>
          <a:p>
            <a:r>
              <a:rPr lang="en-US" dirty="0">
                <a:solidFill>
                  <a:srgbClr val="000000"/>
                </a:solidFill>
                <a:latin typeface="Menlo" panose="020B0609030804020204" pitchFamily="49" charset="0"/>
              </a:rPr>
              <a:t>arguments: 7</a:t>
            </a:r>
          </a:p>
          <a:p>
            <a:r>
              <a:rPr lang="en-US" dirty="0">
                <a:solidFill>
                  <a:srgbClr val="000000"/>
                </a:solidFill>
                <a:latin typeface="Menlo" panose="020B0609030804020204" pitchFamily="49" charset="0"/>
              </a:rPr>
              <a:t>0: ./</a:t>
            </a:r>
            <a:r>
              <a:rPr lang="en-US" dirty="0" err="1">
                <a:solidFill>
                  <a:srgbClr val="000000"/>
                </a:solidFill>
                <a:latin typeface="Menlo" panose="020B0609030804020204" pitchFamily="49" charset="0"/>
              </a:rPr>
              <a:t>args</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1: 1</a:t>
            </a:r>
          </a:p>
          <a:p>
            <a:r>
              <a:rPr lang="en-US" dirty="0">
                <a:solidFill>
                  <a:srgbClr val="000000"/>
                </a:solidFill>
                <a:latin typeface="Menlo" panose="020B0609030804020204" pitchFamily="49" charset="0"/>
              </a:rPr>
              <a:t>2: 2</a:t>
            </a:r>
          </a:p>
          <a:p>
            <a:r>
              <a:rPr lang="en-US" dirty="0">
                <a:solidFill>
                  <a:srgbClr val="000000"/>
                </a:solidFill>
                <a:latin typeface="Menlo" panose="020B0609030804020204" pitchFamily="49" charset="0"/>
              </a:rPr>
              <a:t>3: 3</a:t>
            </a:r>
          </a:p>
          <a:p>
            <a:r>
              <a:rPr lang="en-US" dirty="0">
                <a:solidFill>
                  <a:srgbClr val="000000"/>
                </a:solidFill>
                <a:latin typeface="Menlo" panose="020B0609030804020204" pitchFamily="49" charset="0"/>
              </a:rPr>
              <a:t>4: 4</a:t>
            </a:r>
          </a:p>
          <a:p>
            <a:r>
              <a:rPr lang="en-US" dirty="0">
                <a:solidFill>
                  <a:srgbClr val="000000"/>
                </a:solidFill>
                <a:latin typeface="Menlo" panose="020B0609030804020204" pitchFamily="49" charset="0"/>
              </a:rPr>
              <a:t>5: 5</a:t>
            </a:r>
          </a:p>
          <a:p>
            <a:r>
              <a:rPr lang="en-US" dirty="0">
                <a:solidFill>
                  <a:srgbClr val="000000"/>
                </a:solidFill>
                <a:latin typeface="Menlo" panose="020B0609030804020204" pitchFamily="49" charset="0"/>
              </a:rPr>
              <a:t>6: 6</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7CA61119-2E8A-2C4A-B0C9-D76560E8852B}"/>
              </a:ext>
            </a:extLst>
          </p:cNvPr>
          <p:cNvSpPr txBox="1"/>
          <p:nvPr/>
        </p:nvSpPr>
        <p:spPr>
          <a:xfrm>
            <a:off x="381000" y="5634582"/>
            <a:ext cx="5029200" cy="707886"/>
          </a:xfrm>
          <a:prstGeom prst="rect">
            <a:avLst/>
          </a:prstGeom>
          <a:noFill/>
        </p:spPr>
        <p:txBody>
          <a:bodyPr wrap="square" rtlCol="0">
            <a:spAutoFit/>
          </a:bodyPr>
          <a:lstStyle/>
          <a:p>
            <a:r>
              <a:rPr lang="en-US" sz="2000" dirty="0"/>
              <a:t>OS copies arguments into the VAS, passes </a:t>
            </a:r>
            <a:r>
              <a:rPr lang="en-US" sz="2000" dirty="0" err="1"/>
              <a:t>count+address</a:t>
            </a:r>
            <a:r>
              <a:rPr lang="en-US" sz="2000" dirty="0"/>
              <a:t> to main().</a:t>
            </a:r>
          </a:p>
        </p:txBody>
      </p:sp>
    </p:spTree>
    <p:extLst>
      <p:ext uri="{BB962C8B-B14F-4D97-AF65-F5344CB8AC3E}">
        <p14:creationId xmlns:p14="http://schemas.microsoft.com/office/powerpoint/2010/main" val="173296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1"/>
          <p:cNvSpPr>
            <a:spLocks noChangeArrowheads="1"/>
          </p:cNvSpPr>
          <p:nvPr/>
        </p:nvSpPr>
        <p:spPr bwMode="auto">
          <a:xfrm>
            <a:off x="4332288" y="2203450"/>
            <a:ext cx="457200" cy="1136650"/>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40962" name="Rectangle 339"/>
          <p:cNvSpPr>
            <a:spLocks noChangeArrowheads="1"/>
          </p:cNvSpPr>
          <p:nvPr/>
        </p:nvSpPr>
        <p:spPr bwMode="auto">
          <a:xfrm>
            <a:off x="4332288" y="4325938"/>
            <a:ext cx="457200" cy="1724025"/>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40963" name="Title 1"/>
          <p:cNvSpPr>
            <a:spLocks noGrp="1"/>
          </p:cNvSpPr>
          <p:nvPr>
            <p:ph type="title"/>
          </p:nvPr>
        </p:nvSpPr>
        <p:spPr>
          <a:xfrm>
            <a:off x="381000" y="-236538"/>
            <a:ext cx="7620000" cy="1554163"/>
          </a:xfrm>
        </p:spPr>
        <p:txBody>
          <a:bodyPr/>
          <a:lstStyle/>
          <a:p>
            <a:r>
              <a:rPr lang="en-US">
                <a:latin typeface="Arial" charset="0"/>
                <a:ea typeface="ＭＳ Ｐゴシック" charset="0"/>
              </a:rPr>
              <a:t>Heap: dynamic memory</a:t>
            </a:r>
          </a:p>
        </p:txBody>
      </p:sp>
      <p:cxnSp>
        <p:nvCxnSpPr>
          <p:cNvPr id="4" name="Straight Connector 3"/>
          <p:cNvCxnSpPr/>
          <p:nvPr/>
        </p:nvCxnSpPr>
        <p:spPr bwMode="auto">
          <a:xfrm>
            <a:off x="4332288" y="15303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 name="Straight Connector 7"/>
          <p:cNvCxnSpPr/>
          <p:nvPr/>
        </p:nvCxnSpPr>
        <p:spPr bwMode="auto">
          <a:xfrm>
            <a:off x="4332288" y="14478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 name="Straight Connector 8"/>
          <p:cNvCxnSpPr/>
          <p:nvPr/>
        </p:nvCxnSpPr>
        <p:spPr bwMode="auto">
          <a:xfrm>
            <a:off x="4332288" y="16938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 name="Straight Connector 9"/>
          <p:cNvCxnSpPr/>
          <p:nvPr/>
        </p:nvCxnSpPr>
        <p:spPr bwMode="auto">
          <a:xfrm>
            <a:off x="4332288" y="19415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 name="Straight Connector 10"/>
          <p:cNvCxnSpPr/>
          <p:nvPr/>
        </p:nvCxnSpPr>
        <p:spPr bwMode="auto">
          <a:xfrm>
            <a:off x="4332288" y="21875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 name="Straight Connector 11"/>
          <p:cNvCxnSpPr/>
          <p:nvPr/>
        </p:nvCxnSpPr>
        <p:spPr bwMode="auto">
          <a:xfrm>
            <a:off x="4332288" y="24352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 name="Straight Connector 12"/>
          <p:cNvCxnSpPr/>
          <p:nvPr/>
        </p:nvCxnSpPr>
        <p:spPr bwMode="auto">
          <a:xfrm>
            <a:off x="4332288" y="26812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4" name="Straight Connector 13"/>
          <p:cNvCxnSpPr/>
          <p:nvPr/>
        </p:nvCxnSpPr>
        <p:spPr bwMode="auto">
          <a:xfrm>
            <a:off x="4332288" y="29289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5" name="Straight Connector 14"/>
          <p:cNvCxnSpPr/>
          <p:nvPr/>
        </p:nvCxnSpPr>
        <p:spPr bwMode="auto">
          <a:xfrm>
            <a:off x="4332288" y="31750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6" name="Straight Connector 15"/>
          <p:cNvCxnSpPr/>
          <p:nvPr/>
        </p:nvCxnSpPr>
        <p:spPr bwMode="auto">
          <a:xfrm>
            <a:off x="4332288" y="34210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7" name="Straight Connector 16"/>
          <p:cNvCxnSpPr/>
          <p:nvPr/>
        </p:nvCxnSpPr>
        <p:spPr bwMode="auto">
          <a:xfrm>
            <a:off x="4332288" y="36687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8" name="Straight Connector 17"/>
          <p:cNvCxnSpPr/>
          <p:nvPr/>
        </p:nvCxnSpPr>
        <p:spPr bwMode="auto">
          <a:xfrm>
            <a:off x="4332288" y="39147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9" name="Straight Connector 18"/>
          <p:cNvCxnSpPr/>
          <p:nvPr/>
        </p:nvCxnSpPr>
        <p:spPr bwMode="auto">
          <a:xfrm>
            <a:off x="4332288" y="41624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0" name="Straight Connector 19"/>
          <p:cNvCxnSpPr/>
          <p:nvPr/>
        </p:nvCxnSpPr>
        <p:spPr bwMode="auto">
          <a:xfrm>
            <a:off x="4332288" y="44084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1" name="Straight Connector 20"/>
          <p:cNvCxnSpPr/>
          <p:nvPr/>
        </p:nvCxnSpPr>
        <p:spPr bwMode="auto">
          <a:xfrm>
            <a:off x="4332288" y="46561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2" name="Straight Connector 21"/>
          <p:cNvCxnSpPr/>
          <p:nvPr/>
        </p:nvCxnSpPr>
        <p:spPr bwMode="auto">
          <a:xfrm>
            <a:off x="4332288" y="49847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3" name="Straight Connector 22"/>
          <p:cNvCxnSpPr/>
          <p:nvPr/>
        </p:nvCxnSpPr>
        <p:spPr bwMode="auto">
          <a:xfrm>
            <a:off x="4332288" y="16129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4" name="Straight Connector 23"/>
          <p:cNvCxnSpPr/>
          <p:nvPr/>
        </p:nvCxnSpPr>
        <p:spPr bwMode="auto">
          <a:xfrm>
            <a:off x="4332288" y="17764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5" name="Straight Connector 24"/>
          <p:cNvCxnSpPr/>
          <p:nvPr/>
        </p:nvCxnSpPr>
        <p:spPr bwMode="auto">
          <a:xfrm>
            <a:off x="4332288" y="20240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6" name="Straight Connector 25"/>
          <p:cNvCxnSpPr/>
          <p:nvPr/>
        </p:nvCxnSpPr>
        <p:spPr bwMode="auto">
          <a:xfrm>
            <a:off x="4332288" y="22701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7" name="Straight Connector 26"/>
          <p:cNvCxnSpPr/>
          <p:nvPr/>
        </p:nvCxnSpPr>
        <p:spPr bwMode="auto">
          <a:xfrm>
            <a:off x="4332288" y="25177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8" name="Straight Connector 27"/>
          <p:cNvCxnSpPr/>
          <p:nvPr/>
        </p:nvCxnSpPr>
        <p:spPr bwMode="auto">
          <a:xfrm>
            <a:off x="4332288" y="27638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9" name="Straight Connector 28"/>
          <p:cNvCxnSpPr/>
          <p:nvPr/>
        </p:nvCxnSpPr>
        <p:spPr bwMode="auto">
          <a:xfrm>
            <a:off x="4332288" y="30099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0" name="Straight Connector 29"/>
          <p:cNvCxnSpPr/>
          <p:nvPr/>
        </p:nvCxnSpPr>
        <p:spPr bwMode="auto">
          <a:xfrm>
            <a:off x="4332288" y="32575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1" name="Straight Connector 30"/>
          <p:cNvCxnSpPr/>
          <p:nvPr/>
        </p:nvCxnSpPr>
        <p:spPr bwMode="auto">
          <a:xfrm>
            <a:off x="4332288" y="35036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2" name="Straight Connector 31"/>
          <p:cNvCxnSpPr/>
          <p:nvPr/>
        </p:nvCxnSpPr>
        <p:spPr bwMode="auto">
          <a:xfrm>
            <a:off x="4332288" y="37512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3" name="Straight Connector 32"/>
          <p:cNvCxnSpPr/>
          <p:nvPr/>
        </p:nvCxnSpPr>
        <p:spPr bwMode="auto">
          <a:xfrm>
            <a:off x="4332288" y="39973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4" name="Straight Connector 33"/>
          <p:cNvCxnSpPr/>
          <p:nvPr/>
        </p:nvCxnSpPr>
        <p:spPr bwMode="auto">
          <a:xfrm>
            <a:off x="4332288" y="42449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5" name="Straight Connector 34"/>
          <p:cNvCxnSpPr/>
          <p:nvPr/>
        </p:nvCxnSpPr>
        <p:spPr bwMode="auto">
          <a:xfrm>
            <a:off x="4332288" y="44910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6" name="Straight Connector 35"/>
          <p:cNvCxnSpPr/>
          <p:nvPr/>
        </p:nvCxnSpPr>
        <p:spPr bwMode="auto">
          <a:xfrm>
            <a:off x="4332288" y="47371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7" name="Straight Connector 36"/>
          <p:cNvCxnSpPr/>
          <p:nvPr/>
        </p:nvCxnSpPr>
        <p:spPr bwMode="auto">
          <a:xfrm>
            <a:off x="4332288" y="50673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8" name="Straight Connector 37"/>
          <p:cNvCxnSpPr/>
          <p:nvPr/>
        </p:nvCxnSpPr>
        <p:spPr bwMode="auto">
          <a:xfrm>
            <a:off x="4332288" y="53133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9" name="Straight Connector 38"/>
          <p:cNvCxnSpPr/>
          <p:nvPr/>
        </p:nvCxnSpPr>
        <p:spPr bwMode="auto">
          <a:xfrm>
            <a:off x="4332288" y="18589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0" name="Straight Connector 39"/>
          <p:cNvCxnSpPr/>
          <p:nvPr/>
        </p:nvCxnSpPr>
        <p:spPr bwMode="auto">
          <a:xfrm>
            <a:off x="4332288" y="21050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1" name="Straight Connector 40"/>
          <p:cNvCxnSpPr/>
          <p:nvPr/>
        </p:nvCxnSpPr>
        <p:spPr bwMode="auto">
          <a:xfrm>
            <a:off x="4332288" y="23526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2" name="Straight Connector 41"/>
          <p:cNvCxnSpPr/>
          <p:nvPr/>
        </p:nvCxnSpPr>
        <p:spPr bwMode="auto">
          <a:xfrm>
            <a:off x="4332288" y="25987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3" name="Straight Connector 42"/>
          <p:cNvCxnSpPr/>
          <p:nvPr/>
        </p:nvCxnSpPr>
        <p:spPr bwMode="auto">
          <a:xfrm>
            <a:off x="4332288" y="28463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4" name="Straight Connector 43"/>
          <p:cNvCxnSpPr/>
          <p:nvPr/>
        </p:nvCxnSpPr>
        <p:spPr bwMode="auto">
          <a:xfrm>
            <a:off x="4332288" y="30924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5" name="Straight Connector 44"/>
          <p:cNvCxnSpPr/>
          <p:nvPr/>
        </p:nvCxnSpPr>
        <p:spPr bwMode="auto">
          <a:xfrm>
            <a:off x="4332288" y="33401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6" name="Straight Connector 45"/>
          <p:cNvCxnSpPr/>
          <p:nvPr/>
        </p:nvCxnSpPr>
        <p:spPr bwMode="auto">
          <a:xfrm>
            <a:off x="4332288" y="35861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7" name="Straight Connector 46"/>
          <p:cNvCxnSpPr/>
          <p:nvPr/>
        </p:nvCxnSpPr>
        <p:spPr bwMode="auto">
          <a:xfrm>
            <a:off x="4332288" y="38322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8" name="Straight Connector 47"/>
          <p:cNvCxnSpPr/>
          <p:nvPr/>
        </p:nvCxnSpPr>
        <p:spPr bwMode="auto">
          <a:xfrm>
            <a:off x="4332288" y="40798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9" name="Straight Connector 48"/>
          <p:cNvCxnSpPr/>
          <p:nvPr/>
        </p:nvCxnSpPr>
        <p:spPr bwMode="auto">
          <a:xfrm>
            <a:off x="4332288" y="43259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0" name="Straight Connector 49"/>
          <p:cNvCxnSpPr/>
          <p:nvPr/>
        </p:nvCxnSpPr>
        <p:spPr bwMode="auto">
          <a:xfrm>
            <a:off x="4332288" y="45735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1" name="Straight Connector 50"/>
          <p:cNvCxnSpPr/>
          <p:nvPr/>
        </p:nvCxnSpPr>
        <p:spPr bwMode="auto">
          <a:xfrm>
            <a:off x="4332288" y="48196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2" name="Straight Connector 51"/>
          <p:cNvCxnSpPr/>
          <p:nvPr/>
        </p:nvCxnSpPr>
        <p:spPr bwMode="auto">
          <a:xfrm>
            <a:off x="4332288" y="51482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3" name="Straight Connector 52"/>
          <p:cNvCxnSpPr/>
          <p:nvPr/>
        </p:nvCxnSpPr>
        <p:spPr bwMode="auto">
          <a:xfrm>
            <a:off x="4332288" y="53959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4" name="Straight Connector 53"/>
          <p:cNvCxnSpPr/>
          <p:nvPr/>
        </p:nvCxnSpPr>
        <p:spPr bwMode="auto">
          <a:xfrm>
            <a:off x="4332288" y="55594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5" name="Straight Connector 54"/>
          <p:cNvCxnSpPr/>
          <p:nvPr/>
        </p:nvCxnSpPr>
        <p:spPr bwMode="auto">
          <a:xfrm>
            <a:off x="4332288" y="49022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6" name="Straight Connector 55"/>
          <p:cNvCxnSpPr/>
          <p:nvPr/>
        </p:nvCxnSpPr>
        <p:spPr bwMode="auto">
          <a:xfrm>
            <a:off x="4332288" y="52308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7" name="Straight Connector 56"/>
          <p:cNvCxnSpPr/>
          <p:nvPr/>
        </p:nvCxnSpPr>
        <p:spPr bwMode="auto">
          <a:xfrm>
            <a:off x="4332288" y="54784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8" name="Straight Connector 57"/>
          <p:cNvCxnSpPr/>
          <p:nvPr/>
        </p:nvCxnSpPr>
        <p:spPr bwMode="auto">
          <a:xfrm>
            <a:off x="4332288" y="56419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9" name="Straight Connector 58"/>
          <p:cNvCxnSpPr/>
          <p:nvPr/>
        </p:nvCxnSpPr>
        <p:spPr bwMode="auto">
          <a:xfrm>
            <a:off x="4332288" y="57245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0" name="Straight Connector 59"/>
          <p:cNvCxnSpPr/>
          <p:nvPr/>
        </p:nvCxnSpPr>
        <p:spPr bwMode="auto">
          <a:xfrm>
            <a:off x="4332288" y="58070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1" name="Straight Connector 60"/>
          <p:cNvCxnSpPr/>
          <p:nvPr/>
        </p:nvCxnSpPr>
        <p:spPr bwMode="auto">
          <a:xfrm>
            <a:off x="4332288" y="58896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2" name="Straight Connector 61"/>
          <p:cNvCxnSpPr/>
          <p:nvPr/>
        </p:nvCxnSpPr>
        <p:spPr bwMode="auto">
          <a:xfrm>
            <a:off x="4332288" y="59721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3" name="Straight Connector 62"/>
          <p:cNvCxnSpPr/>
          <p:nvPr/>
        </p:nvCxnSpPr>
        <p:spPr bwMode="auto">
          <a:xfrm>
            <a:off x="4332288" y="60531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4" name="Straight Connector 63"/>
          <p:cNvCxnSpPr/>
          <p:nvPr/>
        </p:nvCxnSpPr>
        <p:spPr bwMode="auto">
          <a:xfrm>
            <a:off x="4332288" y="61356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5" name="Straight Connector 64"/>
          <p:cNvCxnSpPr/>
          <p:nvPr/>
        </p:nvCxnSpPr>
        <p:spPr bwMode="auto">
          <a:xfrm>
            <a:off x="4332288" y="62182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6" name="Straight Connector 65"/>
          <p:cNvCxnSpPr/>
          <p:nvPr/>
        </p:nvCxnSpPr>
        <p:spPr bwMode="auto">
          <a:xfrm>
            <a:off x="4332288" y="63007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7" name="Straight Connector 66"/>
          <p:cNvCxnSpPr/>
          <p:nvPr/>
        </p:nvCxnSpPr>
        <p:spPr bwMode="auto">
          <a:xfrm>
            <a:off x="4332288" y="63833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8" name="Straight Connector 67"/>
          <p:cNvCxnSpPr/>
          <p:nvPr/>
        </p:nvCxnSpPr>
        <p:spPr bwMode="auto">
          <a:xfrm>
            <a:off x="4332288" y="64643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9" name="Straight Connector 68"/>
          <p:cNvCxnSpPr/>
          <p:nvPr/>
        </p:nvCxnSpPr>
        <p:spPr bwMode="auto">
          <a:xfrm>
            <a:off x="4332288" y="65468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0" name="Straight Connector 69"/>
          <p:cNvCxnSpPr/>
          <p:nvPr/>
        </p:nvCxnSpPr>
        <p:spPr bwMode="auto">
          <a:xfrm>
            <a:off x="4332288" y="66294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1" name="Straight Connector 70"/>
          <p:cNvCxnSpPr/>
          <p:nvPr/>
        </p:nvCxnSpPr>
        <p:spPr bwMode="auto">
          <a:xfrm flipH="1" flipV="1">
            <a:off x="4332288" y="1447800"/>
            <a:ext cx="0" cy="51816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3" name="Straight Connector 72"/>
          <p:cNvCxnSpPr/>
          <p:nvPr/>
        </p:nvCxnSpPr>
        <p:spPr bwMode="auto">
          <a:xfrm flipH="1" flipV="1">
            <a:off x="4789488" y="1447800"/>
            <a:ext cx="0" cy="51816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1030" name="Straight Connector 292"/>
          <p:cNvCxnSpPr>
            <a:cxnSpLocks noChangeShapeType="1"/>
            <a:endCxn id="41031" idx="1"/>
          </p:cNvCxnSpPr>
          <p:nvPr/>
        </p:nvCxnSpPr>
        <p:spPr bwMode="auto">
          <a:xfrm>
            <a:off x="4802188" y="2270125"/>
            <a:ext cx="1128712" cy="52705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1031" name="Rectangle 302"/>
          <p:cNvSpPr>
            <a:spLocks noChangeArrowheads="1"/>
          </p:cNvSpPr>
          <p:nvPr/>
        </p:nvSpPr>
        <p:spPr bwMode="auto">
          <a:xfrm>
            <a:off x="5930900" y="2136775"/>
            <a:ext cx="2830513" cy="132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Allocated heap blocks for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structs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or objects.  Align!</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41032" name="Straight Connector 292"/>
          <p:cNvCxnSpPr>
            <a:cxnSpLocks noChangeShapeType="1"/>
            <a:endCxn id="41031" idx="1"/>
          </p:cNvCxnSpPr>
          <p:nvPr/>
        </p:nvCxnSpPr>
        <p:spPr bwMode="auto">
          <a:xfrm flipV="1">
            <a:off x="4802188" y="2797175"/>
            <a:ext cx="1128712" cy="1611313"/>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1033" name="Left Brace 76"/>
          <p:cNvSpPr>
            <a:spLocks/>
          </p:cNvSpPr>
          <p:nvPr/>
        </p:nvSpPr>
        <p:spPr bwMode="auto">
          <a:xfrm>
            <a:off x="3505200" y="1460500"/>
            <a:ext cx="685800" cy="5168900"/>
          </a:xfrm>
          <a:prstGeom prst="leftBrace">
            <a:avLst>
              <a:gd name="adj1" fmla="val 8340"/>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41034" name="Rectangle 302"/>
          <p:cNvSpPr>
            <a:spLocks noChangeArrowheads="1"/>
          </p:cNvSpPr>
          <p:nvPr/>
        </p:nvSpPr>
        <p:spPr bwMode="auto">
          <a:xfrm>
            <a:off x="228600" y="1905000"/>
            <a:ext cx="35052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Heap segment</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 contiguous chunk of memory obtained from OS kernel.</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E.g., with Unix </a:t>
            </a:r>
            <a:r>
              <a:rPr kumimoji="0" lang="en-US" sz="2000" b="0" i="1" u="none" strike="noStrike" kern="1200" cap="none" spc="0" normalizeH="0" baseline="0" noProof="0" dirty="0" err="1">
                <a:ln>
                  <a:noFill/>
                </a:ln>
                <a:solidFill>
                  <a:srgbClr val="003367"/>
                </a:solidFill>
                <a:effectLst/>
                <a:uLnTx/>
                <a:uFillTx/>
                <a:latin typeface="Arial" charset="0"/>
                <a:ea typeface="ＭＳ Ｐゴシック" charset="0"/>
              </a:rPr>
              <a:t>sbrk</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syscall</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or </a:t>
            </a:r>
            <a:r>
              <a:rPr kumimoji="0" lang="en-US" sz="2000" b="0" i="1" u="none" strike="noStrike" kern="1200" cap="none" spc="0" normalizeH="0" baseline="0" noProof="0" dirty="0" err="1">
                <a:ln>
                  <a:noFill/>
                </a:ln>
                <a:solidFill>
                  <a:srgbClr val="003367"/>
                </a:solidFill>
                <a:effectLst/>
                <a:uLnTx/>
                <a:uFillTx/>
                <a:latin typeface="Arial" charset="0"/>
                <a:ea typeface="ＭＳ Ｐゴシック" charset="0"/>
              </a:rPr>
              <a:t>mmap</a:t>
            </a:r>
            <a:r>
              <a:rPr lang="en-US" sz="2000" dirty="0">
                <a:solidFill>
                  <a:srgbClr val="003367"/>
                </a:solidFill>
              </a:rPr>
              <a:t>()</a:t>
            </a: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41035" name="Rectangle 302"/>
          <p:cNvSpPr>
            <a:spLocks noChangeArrowheads="1"/>
          </p:cNvSpPr>
          <p:nvPr/>
        </p:nvSpPr>
        <p:spPr bwMode="auto">
          <a:xfrm>
            <a:off x="304800" y="3581400"/>
            <a:ext cx="3429000"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runtime library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obtains the block and manages it as a “heap” for use by the programming language environment, to store dynamic objects.</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ctr" defTabSz="457200" rtl="0" eaLnBrk="1" fontAlgn="base" latinLnBrk="0" hangingPunct="1">
              <a:lnSpc>
                <a:spcPct val="100000"/>
              </a:lnSpc>
              <a:spcBef>
                <a:spcPct val="0"/>
              </a:spcBef>
              <a:spcAft>
                <a:spcPct val="0"/>
              </a:spcAft>
              <a:buClr>
                <a:srgbClr val="000000"/>
              </a:buClr>
              <a:buSzPct val="100000"/>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E.g., with Unix </a:t>
            </a:r>
            <a:r>
              <a:rPr kumimoji="0" lang="en-US" sz="2000" b="0" i="1" u="none" strike="noStrike" kern="1200" cap="none" spc="0" normalizeH="0" baseline="0" noProof="0" dirty="0">
                <a:ln>
                  <a:noFill/>
                </a:ln>
                <a:solidFill>
                  <a:srgbClr val="003367"/>
                </a:solidFill>
                <a:effectLst/>
                <a:uLnTx/>
                <a:uFillTx/>
                <a:latin typeface="Arial" charset="0"/>
                <a:ea typeface="ＭＳ Ｐゴシック" charset="0"/>
              </a:rPr>
              <a:t>malloc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and </a:t>
            </a:r>
            <a:r>
              <a:rPr kumimoji="0" lang="en-US" sz="2000" b="0" i="1" u="none" strike="noStrike" kern="1200" cap="none" spc="0" normalizeH="0" baseline="0" noProof="0" dirty="0">
                <a:ln>
                  <a:noFill/>
                </a:ln>
                <a:solidFill>
                  <a:srgbClr val="003367"/>
                </a:solidFill>
                <a:effectLst/>
                <a:uLnTx/>
                <a:uFillTx/>
                <a:latin typeface="Arial" charset="0"/>
                <a:ea typeface="ＭＳ Ｐゴシック" charset="0"/>
              </a:rPr>
              <a:t>free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library calls, or new in Java or C++.</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pic>
        <p:nvPicPr>
          <p:cNvPr id="41036" name="Picture 7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15000" y="4408488"/>
            <a:ext cx="2836863" cy="151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304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bwMode="auto">
          <a:xfrm>
            <a:off x="12954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447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971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3124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4648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flipV="1">
            <a:off x="48006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 name="Title 3"/>
          <p:cNvSpPr>
            <a:spLocks noGrp="1"/>
          </p:cNvSpPr>
          <p:nvPr>
            <p:ph type="title"/>
          </p:nvPr>
        </p:nvSpPr>
        <p:spPr/>
        <p:txBody>
          <a:bodyPr/>
          <a:lstStyle/>
          <a:p>
            <a:r>
              <a:rPr lang="en-US" dirty="0"/>
              <a:t>Heap manager</a:t>
            </a:r>
          </a:p>
        </p:txBody>
      </p:sp>
      <p:sp>
        <p:nvSpPr>
          <p:cNvPr id="18" name="Rectangle 4"/>
          <p:cNvSpPr>
            <a:spLocks noChangeArrowheads="1"/>
          </p:cNvSpPr>
          <p:nvPr/>
        </p:nvSpPr>
        <p:spPr bwMode="auto">
          <a:xfrm>
            <a:off x="457200" y="5334000"/>
            <a:ext cx="4953000" cy="894443"/>
          </a:xfrm>
          <a:prstGeom prst="rect">
            <a:avLst/>
          </a:prstGeom>
          <a:solidFill>
            <a:srgbClr val="4D8CF1"/>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19" name="Rectangle 5"/>
          <p:cNvSpPr>
            <a:spLocks noChangeArrowheads="1"/>
          </p:cNvSpPr>
          <p:nvPr/>
        </p:nvSpPr>
        <p:spPr bwMode="auto">
          <a:xfrm>
            <a:off x="847725" y="3741057"/>
            <a:ext cx="4333875"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20" name="Rectangle 6"/>
          <p:cNvSpPr>
            <a:spLocks noChangeArrowheads="1"/>
          </p:cNvSpPr>
          <p:nvPr/>
        </p:nvSpPr>
        <p:spPr bwMode="auto">
          <a:xfrm>
            <a:off x="847725" y="1676400"/>
            <a:ext cx="4333875"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 name="Rectangle 22"/>
          <p:cNvSpPr/>
          <p:nvPr/>
        </p:nvSpPr>
        <p:spPr>
          <a:xfrm>
            <a:off x="1967314" y="3733800"/>
            <a:ext cx="222368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Heap manager</a:t>
            </a:r>
          </a:p>
        </p:txBody>
      </p:sp>
      <p:sp>
        <p:nvSpPr>
          <p:cNvPr id="25" name="Rectangle 24"/>
          <p:cNvSpPr/>
          <p:nvPr/>
        </p:nvSpPr>
        <p:spPr>
          <a:xfrm>
            <a:off x="2362200" y="5562600"/>
            <a:ext cx="1553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OS kernel</a:t>
            </a:r>
          </a:p>
        </p:txBody>
      </p:sp>
      <p:sp>
        <p:nvSpPr>
          <p:cNvPr id="27" name="Rectangle 26"/>
          <p:cNvSpPr/>
          <p:nvPr/>
        </p:nvSpPr>
        <p:spPr>
          <a:xfrm>
            <a:off x="1797493" y="1885890"/>
            <a:ext cx="2622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(app or test)</a:t>
            </a:r>
          </a:p>
        </p:txBody>
      </p:sp>
      <p:sp>
        <p:nvSpPr>
          <p:cNvPr id="29" name="Rectangle 28"/>
          <p:cNvSpPr/>
          <p:nvPr/>
        </p:nvSpPr>
        <p:spPr bwMode="auto">
          <a:xfrm>
            <a:off x="457200" y="1447800"/>
            <a:ext cx="49530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41" name="Straight Arrow Connector 40"/>
          <p:cNvCxnSpPr/>
          <p:nvPr/>
        </p:nvCxnSpPr>
        <p:spPr bwMode="auto">
          <a:xfrm>
            <a:off x="13716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1447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7" name="Rectangle 46"/>
          <p:cNvSpPr/>
          <p:nvPr/>
        </p:nvSpPr>
        <p:spPr>
          <a:xfrm>
            <a:off x="686553"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8" name="Rectangle 47"/>
          <p:cNvSpPr/>
          <p:nvPr/>
        </p:nvSpPr>
        <p:spPr>
          <a:xfrm>
            <a:off x="2336558"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9" name="Rectangle 48"/>
          <p:cNvSpPr/>
          <p:nvPr/>
        </p:nvSpPr>
        <p:spPr>
          <a:xfrm>
            <a:off x="3886200" y="2743200"/>
            <a:ext cx="838954"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free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0" name="Rectangle 49"/>
          <p:cNvSpPr/>
          <p:nvPr/>
        </p:nvSpPr>
        <p:spPr>
          <a:xfrm>
            <a:off x="1428639" y="2907268"/>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1" name="Rectangle 50"/>
          <p:cNvSpPr/>
          <p:nvPr/>
        </p:nvSpPr>
        <p:spPr>
          <a:xfrm>
            <a:off x="3047246" y="2895600"/>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“0xB”</a:t>
            </a:r>
          </a:p>
        </p:txBody>
      </p:sp>
      <p:sp>
        <p:nvSpPr>
          <p:cNvPr id="52" name="Rectangle 51"/>
          <p:cNvSpPr/>
          <p:nvPr/>
        </p:nvSpPr>
        <p:spPr>
          <a:xfrm>
            <a:off x="4681965" y="2895600"/>
            <a:ext cx="68487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“ok”</a:t>
            </a:r>
          </a:p>
        </p:txBody>
      </p:sp>
      <p:sp>
        <p:nvSpPr>
          <p:cNvPr id="53" name="Rectangle 52"/>
          <p:cNvSpPr/>
          <p:nvPr/>
        </p:nvSpPr>
        <p:spPr>
          <a:xfrm>
            <a:off x="718826" y="4572000"/>
            <a:ext cx="684803"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sbrk</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54" name="Rectangle 4" descr="25%"/>
          <p:cNvSpPr>
            <a:spLocks noChangeArrowheads="1"/>
          </p:cNvSpPr>
          <p:nvPr/>
        </p:nvSpPr>
        <p:spPr bwMode="auto">
          <a:xfrm>
            <a:off x="6096000" y="4495800"/>
            <a:ext cx="2514600" cy="914400"/>
          </a:xfrm>
          <a:prstGeom prst="rect">
            <a:avLst/>
          </a:prstGeom>
          <a:pattFill prst="pct25">
            <a:fgClr>
              <a:srgbClr val="651222"/>
            </a:fgClr>
            <a:bgClr>
              <a:srgbClr val="37305A"/>
            </a:bgClr>
          </a:patt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a typeface="ＭＳ Ｐゴシック" charset="0"/>
              <a:cs typeface="Arial" charset="0"/>
            </a:endParaRPr>
          </a:p>
        </p:txBody>
      </p:sp>
      <p:sp>
        <p:nvSpPr>
          <p:cNvPr id="55" name="Rectangle 5" descr="25%"/>
          <p:cNvSpPr>
            <a:spLocks noChangeArrowheads="1"/>
          </p:cNvSpPr>
          <p:nvPr/>
        </p:nvSpPr>
        <p:spPr bwMode="auto">
          <a:xfrm>
            <a:off x="6096000" y="2438400"/>
            <a:ext cx="2514600" cy="533400"/>
          </a:xfrm>
          <a:prstGeom prst="rect">
            <a:avLst/>
          </a:prstGeom>
          <a:pattFill prst="pct25">
            <a:fgClr>
              <a:srgbClr val="E5405D"/>
            </a:fgClr>
            <a:bgClr>
              <a:srgbClr val="37305A"/>
            </a:bgClr>
          </a:patt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a typeface="ＭＳ Ｐゴシック" charset="0"/>
              <a:cs typeface="Arial" charset="0"/>
            </a:endParaRPr>
          </a:p>
        </p:txBody>
      </p:sp>
      <p:sp>
        <p:nvSpPr>
          <p:cNvPr id="56" name="Line 9"/>
          <p:cNvSpPr>
            <a:spLocks noChangeShapeType="1"/>
          </p:cNvSpPr>
          <p:nvPr/>
        </p:nvSpPr>
        <p:spPr bwMode="auto">
          <a:xfrm>
            <a:off x="6108700" y="2997200"/>
            <a:ext cx="2489200" cy="0"/>
          </a:xfrm>
          <a:prstGeom prst="line">
            <a:avLst/>
          </a:prstGeom>
          <a:noFill/>
          <a:ln w="25400">
            <a:solidFill>
              <a:srgbClr val="003367"/>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57" name="Line 10"/>
          <p:cNvSpPr>
            <a:spLocks noChangeShapeType="1"/>
          </p:cNvSpPr>
          <p:nvPr/>
        </p:nvSpPr>
        <p:spPr bwMode="auto">
          <a:xfrm>
            <a:off x="6108700" y="4495800"/>
            <a:ext cx="2489200" cy="0"/>
          </a:xfrm>
          <a:prstGeom prst="line">
            <a:avLst/>
          </a:prstGeom>
          <a:noFill/>
          <a:ln w="25400">
            <a:solidFill>
              <a:srgbClr val="003367"/>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58" name="Line 12"/>
          <p:cNvSpPr>
            <a:spLocks noChangeShapeType="1"/>
          </p:cNvSpPr>
          <p:nvPr/>
        </p:nvSpPr>
        <p:spPr bwMode="auto">
          <a:xfrm>
            <a:off x="6108700" y="2438400"/>
            <a:ext cx="2489200" cy="0"/>
          </a:xfrm>
          <a:prstGeom prst="line">
            <a:avLst/>
          </a:prstGeom>
          <a:noFill/>
          <a:ln w="25400">
            <a:solidFill>
              <a:srgbClr val="003367"/>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59" name="Line 18"/>
          <p:cNvSpPr>
            <a:spLocks noChangeShapeType="1"/>
          </p:cNvSpPr>
          <p:nvPr/>
        </p:nvSpPr>
        <p:spPr bwMode="auto">
          <a:xfrm>
            <a:off x="6102350" y="3886200"/>
            <a:ext cx="2501900" cy="0"/>
          </a:xfrm>
          <a:prstGeom prst="line">
            <a:avLst/>
          </a:prstGeom>
          <a:noFill/>
          <a:ln w="12700">
            <a:solidFill>
              <a:srgbClr val="003367"/>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60" name="Rectangle 20"/>
          <p:cNvSpPr>
            <a:spLocks noChangeArrowheads="1"/>
          </p:cNvSpPr>
          <p:nvPr/>
        </p:nvSpPr>
        <p:spPr bwMode="auto">
          <a:xfrm>
            <a:off x="6223000" y="4572000"/>
            <a:ext cx="2184400"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3F3F3"/>
                </a:solidFill>
                <a:effectLst/>
                <a:uLnTx/>
                <a:uFillTx/>
                <a:latin typeface="Helvetica" charset="0"/>
                <a:ea typeface="ＭＳ Ｐゴシック" charset="0"/>
                <a:cs typeface="Arial" charset="0"/>
              </a:rPr>
              <a:t>Dynamic data</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3F3F3"/>
                </a:solidFill>
                <a:effectLst/>
                <a:uLnTx/>
                <a:uFillTx/>
                <a:latin typeface="Helvetica" charset="0"/>
                <a:ea typeface="ＭＳ Ｐゴシック" charset="0"/>
                <a:cs typeface="Arial" charset="0"/>
              </a:rPr>
              <a:t>(heap)</a:t>
            </a:r>
          </a:p>
        </p:txBody>
      </p:sp>
      <p:sp>
        <p:nvSpPr>
          <p:cNvPr id="61" name="Rectangle 23"/>
          <p:cNvSpPr>
            <a:spLocks noChangeArrowheads="1"/>
          </p:cNvSpPr>
          <p:nvPr/>
        </p:nvSpPr>
        <p:spPr bwMode="auto">
          <a:xfrm>
            <a:off x="6813550" y="2513013"/>
            <a:ext cx="10033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F3F3F3"/>
                </a:solidFill>
                <a:effectLst/>
                <a:uLnTx/>
                <a:uFillTx/>
                <a:latin typeface="Helvetica" charset="0"/>
                <a:ea typeface="ＭＳ Ｐゴシック" charset="0"/>
                <a:cs typeface="Arial" charset="0"/>
              </a:rPr>
              <a:t>Stack</a:t>
            </a:r>
          </a:p>
        </p:txBody>
      </p:sp>
      <p:sp>
        <p:nvSpPr>
          <p:cNvPr id="62" name="Down Arrow 61"/>
          <p:cNvSpPr/>
          <p:nvPr/>
        </p:nvSpPr>
        <p:spPr bwMode="auto">
          <a:xfrm rot="10800000" flipV="1">
            <a:off x="7069138" y="3014663"/>
            <a:ext cx="492125" cy="614362"/>
          </a:xfrm>
          <a:prstGeom prst="downArrow">
            <a:avLst/>
          </a:prstGeom>
          <a:solidFill>
            <a:srgbClr val="E0E4DC">
              <a:lumMod val="75000"/>
            </a:srgbClr>
          </a:solidFill>
          <a:ln w="9525"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128"/>
              <a:cs typeface="Arial" charset="0"/>
            </a:endParaRPr>
          </a:p>
        </p:txBody>
      </p:sp>
      <p:sp>
        <p:nvSpPr>
          <p:cNvPr id="63" name="Down Arrow 62"/>
          <p:cNvSpPr/>
          <p:nvPr/>
        </p:nvSpPr>
        <p:spPr bwMode="auto">
          <a:xfrm rot="10800000">
            <a:off x="7069138" y="3881438"/>
            <a:ext cx="492125" cy="614362"/>
          </a:xfrm>
          <a:prstGeom prst="downArrow">
            <a:avLst/>
          </a:prstGeom>
          <a:solidFill>
            <a:srgbClr val="E0E4DC">
              <a:lumMod val="75000"/>
            </a:srgbClr>
          </a:solidFill>
          <a:ln w="9525"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128"/>
              <a:cs typeface="Arial" charset="0"/>
            </a:endParaRPr>
          </a:p>
        </p:txBody>
      </p:sp>
      <p:sp>
        <p:nvSpPr>
          <p:cNvPr id="64" name="Rectangle 302"/>
          <p:cNvSpPr>
            <a:spLocks noChangeArrowheads="1"/>
          </p:cNvSpPr>
          <p:nvPr/>
        </p:nvSpPr>
        <p:spPr bwMode="auto">
          <a:xfrm>
            <a:off x="6770687" y="3505200"/>
            <a:ext cx="283051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“break”</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43" name="Rectangle 42"/>
          <p:cNvSpPr/>
          <p:nvPr/>
        </p:nvSpPr>
        <p:spPr>
          <a:xfrm>
            <a:off x="1524000" y="4572000"/>
            <a:ext cx="245451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7305A"/>
                </a:solidFill>
                <a:effectLst/>
                <a:uLnTx/>
                <a:uFillTx/>
                <a:latin typeface="Arial" charset="0"/>
                <a:ea typeface="ＭＳ Ｐゴシック" charset="0"/>
              </a:rPr>
              <a:t>system call (or </a:t>
            </a:r>
            <a:r>
              <a:rPr kumimoji="0" lang="en-US" sz="1800" b="0" i="0" u="none" strike="noStrike" kern="0" cap="none" spc="0" normalizeH="0" baseline="0" noProof="0" dirty="0" err="1">
                <a:ln>
                  <a:noFill/>
                </a:ln>
                <a:solidFill>
                  <a:srgbClr val="37305A"/>
                </a:solidFill>
                <a:effectLst/>
                <a:uLnTx/>
                <a:uFillTx/>
                <a:latin typeface="Arial" charset="0"/>
                <a:ea typeface="ＭＳ Ｐゴシック" charset="0"/>
              </a:rPr>
              <a:t>mmap</a:t>
            </a:r>
            <a:r>
              <a:rPr kumimoji="0" lang="en-US" sz="1800" b="0" i="0" u="none" strike="noStrike" kern="0" cap="none" spc="0" normalizeH="0" baseline="0" noProof="0" dirty="0">
                <a:ln>
                  <a:noFill/>
                </a:ln>
                <a:solidFill>
                  <a:srgbClr val="37305A"/>
                </a:solidFill>
                <a:effectLst/>
                <a:uLnTx/>
                <a:uFillTx/>
                <a:latin typeface="Arial" charset="0"/>
                <a:ea typeface="ＭＳ Ｐゴシック" charset="0"/>
              </a:rPr>
              <a:t>)</a:t>
            </a:r>
          </a:p>
        </p:txBody>
      </p:sp>
      <p:sp>
        <p:nvSpPr>
          <p:cNvPr id="2" name="TextBox 1"/>
          <p:cNvSpPr txBox="1"/>
          <p:nvPr/>
        </p:nvSpPr>
        <p:spPr>
          <a:xfrm>
            <a:off x="5991225" y="5638800"/>
            <a:ext cx="3034860" cy="1015663"/>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sbrk</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(X) increments program’s </a:t>
            </a:r>
            <a:r>
              <a:rPr lang="en-US" sz="2000" dirty="0">
                <a:solidFill>
                  <a:srgbClr val="003367"/>
                </a:solidFill>
              </a:rPr>
              <a:t>data/heap</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segment size by X bytes</a:t>
            </a:r>
          </a:p>
        </p:txBody>
      </p:sp>
      <p:cxnSp>
        <p:nvCxnSpPr>
          <p:cNvPr id="44" name="Straight Arrow Connector 43">
            <a:extLst>
              <a:ext uri="{FF2B5EF4-FFF2-40B4-BE49-F238E27FC236}">
                <a16:creationId xmlns:a16="http://schemas.microsoft.com/office/drawing/2014/main" id="{CAA127EE-1A42-E34E-8BC6-3EEDFF8CBCAC}"/>
              </a:ext>
            </a:extLst>
          </p:cNvPr>
          <p:cNvCxnSpPr>
            <a:cxnSpLocks/>
          </p:cNvCxnSpPr>
          <p:nvPr/>
        </p:nvCxnSpPr>
        <p:spPr bwMode="auto">
          <a:xfrm flipV="1">
            <a:off x="7238999" y="990600"/>
            <a:ext cx="0" cy="304800"/>
          </a:xfrm>
          <a:prstGeom prst="straightConnector1">
            <a:avLst/>
          </a:prstGeom>
          <a:solidFill>
            <a:srgbClr val="00B8FF"/>
          </a:solidFill>
          <a:ln w="38100" cap="flat" cmpd="sng" algn="ctr">
            <a:solidFill>
              <a:schemeClr val="accent3">
                <a:lumMod val="50000"/>
              </a:schemeClr>
            </a:solidFill>
            <a:prstDash val="solid"/>
            <a:round/>
            <a:headEnd type="none" w="med" len="med"/>
            <a:tailEnd type="stealth" w="lg" len="lg"/>
          </a:ln>
          <a:effectLst/>
        </p:spPr>
      </p:cxnSp>
      <p:sp>
        <p:nvSpPr>
          <p:cNvPr id="45" name="TextBox 3">
            <a:extLst>
              <a:ext uri="{FF2B5EF4-FFF2-40B4-BE49-F238E27FC236}">
                <a16:creationId xmlns:a16="http://schemas.microsoft.com/office/drawing/2014/main" id="{57374471-41FF-904A-A473-47B54C332E95}"/>
              </a:ext>
            </a:extLst>
          </p:cNvPr>
          <p:cNvSpPr txBox="1">
            <a:spLocks noChangeArrowheads="1"/>
          </p:cNvSpPr>
          <p:nvPr/>
        </p:nvSpPr>
        <p:spPr bwMode="auto">
          <a:xfrm>
            <a:off x="6553200" y="1295400"/>
            <a:ext cx="1447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b="1" dirty="0">
                <a:solidFill>
                  <a:srgbClr val="001934"/>
                </a:solidFill>
              </a:rPr>
              <a:t>N </a:t>
            </a:r>
            <a:endParaRPr lang="en-US" sz="1800" b="1" dirty="0">
              <a:solidFill>
                <a:srgbClr val="001934"/>
              </a:solidFill>
            </a:endParaRPr>
          </a:p>
          <a:p>
            <a:pPr algn="ctr"/>
            <a:r>
              <a:rPr lang="en-US" sz="1800" dirty="0">
                <a:solidFill>
                  <a:srgbClr val="001934"/>
                </a:solidFill>
              </a:rPr>
              <a:t>high addresses</a:t>
            </a:r>
            <a:endParaRPr lang="en-US" sz="2800" dirty="0">
              <a:solidFill>
                <a:srgbClr val="FFFFFF"/>
              </a:solidFill>
            </a:endParaRPr>
          </a:p>
        </p:txBody>
      </p:sp>
    </p:spTree>
    <p:extLst>
      <p:ext uri="{BB962C8B-B14F-4D97-AF65-F5344CB8AC3E}">
        <p14:creationId xmlns:p14="http://schemas.microsoft.com/office/powerpoint/2010/main" val="103092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dirty="0">
                <a:latin typeface="Arial" charset="0"/>
                <a:ea typeface="ＭＳ Ｐゴシック" charset="0"/>
              </a:rPr>
              <a:t>The heap manager contract</a:t>
            </a:r>
          </a:p>
        </p:txBody>
      </p:sp>
      <p:sp>
        <p:nvSpPr>
          <p:cNvPr id="44034" name="Content Placeholder 2"/>
          <p:cNvSpPr>
            <a:spLocks noGrp="1"/>
          </p:cNvSpPr>
          <p:nvPr>
            <p:ph idx="1"/>
          </p:nvPr>
        </p:nvSpPr>
        <p:spPr>
          <a:xfrm>
            <a:off x="457200" y="1600200"/>
            <a:ext cx="8458200" cy="4111625"/>
          </a:xfrm>
        </p:spPr>
        <p:txBody>
          <a:bodyPr/>
          <a:lstStyle/>
          <a:p>
            <a:pPr marL="514350" indent="-514350">
              <a:buFont typeface="Arial" charset="0"/>
              <a:buAutoNum type="arabicPeriod"/>
            </a:pPr>
            <a:r>
              <a:rPr lang="en-US" sz="2400" b="0" dirty="0">
                <a:latin typeface="Arial" charset="0"/>
                <a:ea typeface="ＭＳ Ｐゴシック" charset="0"/>
              </a:rPr>
              <a:t>User program calls </a:t>
            </a:r>
            <a:r>
              <a:rPr lang="en-US" sz="2400" dirty="0">
                <a:latin typeface="Arial" charset="0"/>
                <a:ea typeface="ＭＳ Ｐゴシック" charset="0"/>
              </a:rPr>
              <a:t>malloc</a:t>
            </a:r>
            <a:r>
              <a:rPr lang="en-US" sz="2400" b="0" dirty="0">
                <a:latin typeface="Arial" charset="0"/>
                <a:ea typeface="ＭＳ Ｐゴシック" charset="0"/>
              </a:rPr>
              <a:t> API to </a:t>
            </a:r>
            <a:r>
              <a:rPr lang="en-US" sz="2400" dirty="0">
                <a:latin typeface="Arial" charset="0"/>
                <a:ea typeface="ＭＳ Ｐゴシック" charset="0"/>
              </a:rPr>
              <a:t>allocate</a:t>
            </a:r>
            <a:r>
              <a:rPr lang="en-US" sz="2400" b="0" dirty="0">
                <a:latin typeface="Arial" charset="0"/>
                <a:ea typeface="ＭＳ Ｐゴシック" charset="0"/>
              </a:rPr>
              <a:t> a block of any desired size to store some dynamic data.</a:t>
            </a:r>
          </a:p>
          <a:p>
            <a:pPr marL="514350" indent="-514350">
              <a:buFont typeface="Arial" charset="0"/>
              <a:buAutoNum type="arabicPeriod"/>
            </a:pPr>
            <a:r>
              <a:rPr lang="en-US" sz="2400" b="0" dirty="0">
                <a:latin typeface="Arial" charset="0"/>
                <a:ea typeface="ＭＳ Ｐゴシック" charset="0"/>
              </a:rPr>
              <a:t>Heap manager returns a pointer to a block.  The program uses that block for its purpose.  The block’s memory is reserved exclusively for that use.</a:t>
            </a:r>
          </a:p>
          <a:p>
            <a:pPr marL="514350" indent="-514350">
              <a:buFont typeface="Arial" charset="0"/>
              <a:buAutoNum type="arabicPeriod"/>
            </a:pPr>
            <a:r>
              <a:rPr lang="en-US" sz="2400" b="0" dirty="0">
                <a:latin typeface="Arial" charset="0"/>
                <a:ea typeface="ＭＳ Ｐゴシック" charset="0"/>
              </a:rPr>
              <a:t>Program calls heap manager to </a:t>
            </a:r>
            <a:r>
              <a:rPr lang="en-US" sz="2400" dirty="0">
                <a:latin typeface="Arial" charset="0"/>
                <a:ea typeface="ＭＳ Ｐゴシック" charset="0"/>
              </a:rPr>
              <a:t>free</a:t>
            </a:r>
            <a:r>
              <a:rPr lang="en-US" sz="2400" b="0" dirty="0">
                <a:latin typeface="Arial" charset="0"/>
                <a:ea typeface="ＭＳ Ｐゴシック" charset="0"/>
              </a:rPr>
              <a:t> (</a:t>
            </a:r>
            <a:r>
              <a:rPr lang="en-US" sz="2400" dirty="0" err="1">
                <a:latin typeface="Arial" charset="0"/>
                <a:ea typeface="ＭＳ Ｐゴシック" charset="0"/>
              </a:rPr>
              <a:t>deallocate</a:t>
            </a:r>
            <a:r>
              <a:rPr lang="en-US" sz="2400" b="0" dirty="0">
                <a:latin typeface="Arial" charset="0"/>
                <a:ea typeface="ＭＳ Ｐゴシック" charset="0"/>
              </a:rPr>
              <a:t>) the block when the program is done with it.</a:t>
            </a:r>
          </a:p>
          <a:p>
            <a:pPr marL="514350" indent="-514350">
              <a:buFont typeface="Arial" charset="0"/>
              <a:buAutoNum type="arabicPeriod"/>
            </a:pPr>
            <a:r>
              <a:rPr lang="en-US" sz="2400" b="0" dirty="0">
                <a:latin typeface="Arial" charset="0"/>
                <a:ea typeface="ＭＳ Ｐゴシック" charset="0"/>
              </a:rPr>
              <a:t>Once the program frees the block, the heap manager may reuse the memory in the block for another purpose.</a:t>
            </a:r>
          </a:p>
          <a:p>
            <a:pPr marL="514350" indent="-514350">
              <a:buFont typeface="Arial" charset="0"/>
              <a:buAutoNum type="arabicPeriod"/>
            </a:pPr>
            <a:r>
              <a:rPr lang="en-US" sz="2400" b="0" dirty="0">
                <a:latin typeface="Arial" charset="0"/>
                <a:ea typeface="ＭＳ Ｐゴシック" charset="0"/>
              </a:rPr>
              <a:t>User program is responsible for initializing the block, and deciding what to store in it.  Initial contents could be old.  Program must not try to use the block after freeing it.</a:t>
            </a:r>
          </a:p>
          <a:p>
            <a:pPr marL="514350" indent="-514350">
              <a:buFont typeface="Arial" charset="0"/>
              <a:buAutoNum type="arabicPeriod"/>
            </a:pPr>
            <a:endParaRPr lang="en-US" dirty="0">
              <a:latin typeface="Arial" charset="0"/>
              <a:ea typeface="ＭＳ Ｐゴシック" charset="0"/>
            </a:endParaRPr>
          </a:p>
        </p:txBody>
      </p:sp>
    </p:spTree>
    <p:extLst>
      <p:ext uri="{BB962C8B-B14F-4D97-AF65-F5344CB8AC3E}">
        <p14:creationId xmlns:p14="http://schemas.microsoft.com/office/powerpoint/2010/main" val="395305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bwMode="auto">
          <a:xfrm>
            <a:off x="12954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447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971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3124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4648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flipV="1">
            <a:off x="48006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 name="Title 3"/>
          <p:cNvSpPr>
            <a:spLocks noGrp="1"/>
          </p:cNvSpPr>
          <p:nvPr>
            <p:ph type="title"/>
          </p:nvPr>
        </p:nvSpPr>
        <p:spPr/>
        <p:txBody>
          <a:bodyPr/>
          <a:lstStyle/>
          <a:p>
            <a:r>
              <a:rPr lang="en-US" dirty="0"/>
              <a:t>Memory management: two levels</a:t>
            </a:r>
          </a:p>
        </p:txBody>
      </p:sp>
      <p:sp>
        <p:nvSpPr>
          <p:cNvPr id="18" name="Rectangle 4"/>
          <p:cNvSpPr>
            <a:spLocks noChangeArrowheads="1"/>
          </p:cNvSpPr>
          <p:nvPr/>
        </p:nvSpPr>
        <p:spPr bwMode="auto">
          <a:xfrm>
            <a:off x="457200" y="5334000"/>
            <a:ext cx="4953000" cy="894443"/>
          </a:xfrm>
          <a:prstGeom prst="rect">
            <a:avLst/>
          </a:prstGeom>
          <a:solidFill>
            <a:srgbClr val="4D8CF1"/>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19" name="Rectangle 5"/>
          <p:cNvSpPr>
            <a:spLocks noChangeArrowheads="1"/>
          </p:cNvSpPr>
          <p:nvPr/>
        </p:nvSpPr>
        <p:spPr bwMode="auto">
          <a:xfrm>
            <a:off x="847725" y="3741057"/>
            <a:ext cx="4333875"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20" name="Rectangle 6"/>
          <p:cNvSpPr>
            <a:spLocks noChangeArrowheads="1"/>
          </p:cNvSpPr>
          <p:nvPr/>
        </p:nvSpPr>
        <p:spPr bwMode="auto">
          <a:xfrm>
            <a:off x="847725" y="1676400"/>
            <a:ext cx="4333875"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 name="Rectangle 22"/>
          <p:cNvSpPr/>
          <p:nvPr/>
        </p:nvSpPr>
        <p:spPr>
          <a:xfrm>
            <a:off x="1967314" y="3733800"/>
            <a:ext cx="222368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Heap manager</a:t>
            </a:r>
          </a:p>
        </p:txBody>
      </p:sp>
      <p:sp>
        <p:nvSpPr>
          <p:cNvPr id="25" name="Rectangle 24"/>
          <p:cNvSpPr/>
          <p:nvPr/>
        </p:nvSpPr>
        <p:spPr>
          <a:xfrm>
            <a:off x="2362200" y="5562600"/>
            <a:ext cx="1553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OS kernel</a:t>
            </a:r>
          </a:p>
        </p:txBody>
      </p:sp>
      <p:sp>
        <p:nvSpPr>
          <p:cNvPr id="27" name="Rectangle 26"/>
          <p:cNvSpPr/>
          <p:nvPr/>
        </p:nvSpPr>
        <p:spPr>
          <a:xfrm>
            <a:off x="1797493" y="1885890"/>
            <a:ext cx="2622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(app or test)</a:t>
            </a:r>
          </a:p>
        </p:txBody>
      </p:sp>
      <p:sp>
        <p:nvSpPr>
          <p:cNvPr id="29" name="Rectangle 28"/>
          <p:cNvSpPr/>
          <p:nvPr/>
        </p:nvSpPr>
        <p:spPr bwMode="auto">
          <a:xfrm>
            <a:off x="457200" y="1447800"/>
            <a:ext cx="49530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41" name="Straight Arrow Connector 40"/>
          <p:cNvCxnSpPr/>
          <p:nvPr/>
        </p:nvCxnSpPr>
        <p:spPr bwMode="auto">
          <a:xfrm>
            <a:off x="13716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1447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7" name="Rectangle 46"/>
          <p:cNvSpPr/>
          <p:nvPr/>
        </p:nvSpPr>
        <p:spPr>
          <a:xfrm>
            <a:off x="686553"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8" name="Rectangle 47"/>
          <p:cNvSpPr/>
          <p:nvPr/>
        </p:nvSpPr>
        <p:spPr>
          <a:xfrm>
            <a:off x="2336558"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9" name="Rectangle 48"/>
          <p:cNvSpPr/>
          <p:nvPr/>
        </p:nvSpPr>
        <p:spPr>
          <a:xfrm>
            <a:off x="3886200" y="2743200"/>
            <a:ext cx="838954"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free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0" name="Rectangle 49"/>
          <p:cNvSpPr/>
          <p:nvPr/>
        </p:nvSpPr>
        <p:spPr>
          <a:xfrm>
            <a:off x="1428639" y="2907268"/>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1" name="Rectangle 50"/>
          <p:cNvSpPr/>
          <p:nvPr/>
        </p:nvSpPr>
        <p:spPr>
          <a:xfrm>
            <a:off x="3047246" y="2895600"/>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“0xB”</a:t>
            </a:r>
          </a:p>
        </p:txBody>
      </p:sp>
      <p:sp>
        <p:nvSpPr>
          <p:cNvPr id="52" name="Rectangle 51"/>
          <p:cNvSpPr/>
          <p:nvPr/>
        </p:nvSpPr>
        <p:spPr>
          <a:xfrm>
            <a:off x="4681965" y="2895600"/>
            <a:ext cx="68487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“ok”</a:t>
            </a:r>
          </a:p>
        </p:txBody>
      </p:sp>
      <p:sp>
        <p:nvSpPr>
          <p:cNvPr id="53" name="Rectangle 52"/>
          <p:cNvSpPr/>
          <p:nvPr/>
        </p:nvSpPr>
        <p:spPr>
          <a:xfrm>
            <a:off x="609600" y="4572000"/>
            <a:ext cx="86433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37305A"/>
                </a:solidFill>
                <a:effectLst/>
                <a:uLnTx/>
                <a:uFillTx/>
                <a:latin typeface="Arial" charset="0"/>
                <a:ea typeface="ＭＳ Ｐゴシック" charset="0"/>
              </a:rPr>
              <a:t>mmap</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cxnSp>
        <p:nvCxnSpPr>
          <p:cNvPr id="68" name="Straight Connector 292"/>
          <p:cNvCxnSpPr>
            <a:cxnSpLocks noChangeShapeType="1"/>
          </p:cNvCxnSpPr>
          <p:nvPr/>
        </p:nvCxnSpPr>
        <p:spPr bwMode="auto">
          <a:xfrm flipV="1">
            <a:off x="4952999" y="3264932"/>
            <a:ext cx="1371601" cy="699700"/>
          </a:xfrm>
          <a:prstGeom prst="line">
            <a:avLst/>
          </a:prstGeom>
          <a:noFill/>
          <a:ln w="317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69" name="Rectangle 302"/>
          <p:cNvSpPr>
            <a:spLocks noChangeArrowheads="1"/>
          </p:cNvSpPr>
          <p:nvPr/>
        </p:nvSpPr>
        <p:spPr bwMode="auto">
          <a:xfrm>
            <a:off x="6114407" y="2066836"/>
            <a:ext cx="22098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Allocate and free heap blocks of varying sizes, with arbitrary lifetimes.</a:t>
            </a:r>
          </a:p>
        </p:txBody>
      </p:sp>
      <p:sp>
        <p:nvSpPr>
          <p:cNvPr id="43" name="Rectangle 42"/>
          <p:cNvSpPr/>
          <p:nvPr/>
        </p:nvSpPr>
        <p:spPr>
          <a:xfrm>
            <a:off x="1524000" y="4572000"/>
            <a:ext cx="13260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7305A"/>
                </a:solidFill>
                <a:effectLst/>
                <a:uLnTx/>
                <a:uFillTx/>
                <a:latin typeface="Arial" charset="0"/>
                <a:ea typeface="ＭＳ Ｐゴシック" charset="0"/>
              </a:rPr>
              <a:t>system call</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cxnSp>
        <p:nvCxnSpPr>
          <p:cNvPr id="44" name="Straight Connector 292"/>
          <p:cNvCxnSpPr>
            <a:cxnSpLocks noChangeShapeType="1"/>
          </p:cNvCxnSpPr>
          <p:nvPr/>
        </p:nvCxnSpPr>
        <p:spPr bwMode="auto">
          <a:xfrm flipV="1">
            <a:off x="5024404" y="4862900"/>
            <a:ext cx="1371601" cy="699700"/>
          </a:xfrm>
          <a:prstGeom prst="line">
            <a:avLst/>
          </a:prstGeom>
          <a:noFill/>
          <a:ln w="317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5" name="Rectangle 302"/>
          <p:cNvSpPr>
            <a:spLocks noChangeArrowheads="1"/>
          </p:cNvSpPr>
          <p:nvPr/>
        </p:nvSpPr>
        <p:spPr bwMode="auto">
          <a:xfrm>
            <a:off x="6206066" y="3727578"/>
            <a:ext cx="22098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Allocate and </a:t>
            </a: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free VM regions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of varying sizes, with arbitrary lifetimes.</a:t>
            </a:r>
          </a:p>
        </p:txBody>
      </p:sp>
    </p:spTree>
    <p:extLst>
      <p:ext uri="{BB962C8B-B14F-4D97-AF65-F5344CB8AC3E}">
        <p14:creationId xmlns:p14="http://schemas.microsoft.com/office/powerpoint/2010/main" val="114279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bwMode="auto">
          <a:xfrm>
            <a:off x="12954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447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971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3124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4648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flipV="1">
            <a:off x="48006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 name="Title 3"/>
          <p:cNvSpPr>
            <a:spLocks noGrp="1"/>
          </p:cNvSpPr>
          <p:nvPr>
            <p:ph type="title"/>
          </p:nvPr>
        </p:nvSpPr>
        <p:spPr>
          <a:xfrm>
            <a:off x="457200" y="-339725"/>
            <a:ext cx="8458200" cy="1554163"/>
          </a:xfrm>
        </p:spPr>
        <p:txBody>
          <a:bodyPr/>
          <a:lstStyle/>
          <a:p>
            <a:r>
              <a:rPr lang="en-US"/>
              <a:t>Memory management: user/kernel</a:t>
            </a:r>
            <a:endParaRPr lang="en-US" dirty="0"/>
          </a:p>
        </p:txBody>
      </p:sp>
      <p:sp>
        <p:nvSpPr>
          <p:cNvPr id="18" name="Rectangle 4"/>
          <p:cNvSpPr>
            <a:spLocks noChangeArrowheads="1"/>
          </p:cNvSpPr>
          <p:nvPr/>
        </p:nvSpPr>
        <p:spPr bwMode="auto">
          <a:xfrm>
            <a:off x="457200" y="5334000"/>
            <a:ext cx="4953000" cy="894443"/>
          </a:xfrm>
          <a:prstGeom prst="rect">
            <a:avLst/>
          </a:prstGeom>
          <a:solidFill>
            <a:srgbClr val="4D8CF1"/>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19" name="Rectangle 5"/>
          <p:cNvSpPr>
            <a:spLocks noChangeArrowheads="1"/>
          </p:cNvSpPr>
          <p:nvPr/>
        </p:nvSpPr>
        <p:spPr bwMode="auto">
          <a:xfrm>
            <a:off x="847725" y="3741057"/>
            <a:ext cx="4333875"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20" name="Rectangle 6"/>
          <p:cNvSpPr>
            <a:spLocks noChangeArrowheads="1"/>
          </p:cNvSpPr>
          <p:nvPr/>
        </p:nvSpPr>
        <p:spPr bwMode="auto">
          <a:xfrm>
            <a:off x="847725" y="1676400"/>
            <a:ext cx="4333875"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 name="Rectangle 22"/>
          <p:cNvSpPr/>
          <p:nvPr/>
        </p:nvSpPr>
        <p:spPr>
          <a:xfrm>
            <a:off x="1967314" y="3733800"/>
            <a:ext cx="222368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Heap manager</a:t>
            </a:r>
          </a:p>
        </p:txBody>
      </p:sp>
      <p:sp>
        <p:nvSpPr>
          <p:cNvPr id="25" name="Rectangle 24"/>
          <p:cNvSpPr/>
          <p:nvPr/>
        </p:nvSpPr>
        <p:spPr>
          <a:xfrm>
            <a:off x="2362200" y="5562600"/>
            <a:ext cx="1553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OS kernel</a:t>
            </a:r>
          </a:p>
        </p:txBody>
      </p:sp>
      <p:sp>
        <p:nvSpPr>
          <p:cNvPr id="27" name="Rectangle 26"/>
          <p:cNvSpPr/>
          <p:nvPr/>
        </p:nvSpPr>
        <p:spPr>
          <a:xfrm>
            <a:off x="1797493" y="1885890"/>
            <a:ext cx="2622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(app or test)</a:t>
            </a:r>
          </a:p>
        </p:txBody>
      </p:sp>
      <p:sp>
        <p:nvSpPr>
          <p:cNvPr id="29" name="Rectangle 28"/>
          <p:cNvSpPr/>
          <p:nvPr/>
        </p:nvSpPr>
        <p:spPr bwMode="auto">
          <a:xfrm>
            <a:off x="457200" y="1447800"/>
            <a:ext cx="49530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41" name="Straight Arrow Connector 40"/>
          <p:cNvCxnSpPr/>
          <p:nvPr/>
        </p:nvCxnSpPr>
        <p:spPr bwMode="auto">
          <a:xfrm>
            <a:off x="13716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1447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7" name="Rectangle 46"/>
          <p:cNvSpPr/>
          <p:nvPr/>
        </p:nvSpPr>
        <p:spPr>
          <a:xfrm>
            <a:off x="686553"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8" name="Rectangle 47"/>
          <p:cNvSpPr/>
          <p:nvPr/>
        </p:nvSpPr>
        <p:spPr>
          <a:xfrm>
            <a:off x="2336558"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9" name="Rectangle 48"/>
          <p:cNvSpPr/>
          <p:nvPr/>
        </p:nvSpPr>
        <p:spPr>
          <a:xfrm>
            <a:off x="3886200" y="2743200"/>
            <a:ext cx="838954"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free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0" name="Rectangle 49"/>
          <p:cNvSpPr/>
          <p:nvPr/>
        </p:nvSpPr>
        <p:spPr>
          <a:xfrm>
            <a:off x="1428639" y="2907268"/>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1" name="Rectangle 50"/>
          <p:cNvSpPr/>
          <p:nvPr/>
        </p:nvSpPr>
        <p:spPr>
          <a:xfrm>
            <a:off x="3047246" y="2895600"/>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“0xB”</a:t>
            </a:r>
          </a:p>
        </p:txBody>
      </p:sp>
      <p:sp>
        <p:nvSpPr>
          <p:cNvPr id="52" name="Rectangle 51"/>
          <p:cNvSpPr/>
          <p:nvPr/>
        </p:nvSpPr>
        <p:spPr>
          <a:xfrm>
            <a:off x="4681965" y="2895600"/>
            <a:ext cx="68487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“ok”</a:t>
            </a:r>
          </a:p>
        </p:txBody>
      </p:sp>
      <p:sp>
        <p:nvSpPr>
          <p:cNvPr id="53" name="Rectangle 52"/>
          <p:cNvSpPr/>
          <p:nvPr/>
        </p:nvSpPr>
        <p:spPr>
          <a:xfrm>
            <a:off x="609600" y="4572000"/>
            <a:ext cx="86433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37305A"/>
                </a:solidFill>
                <a:effectLst/>
                <a:uLnTx/>
                <a:uFillTx/>
                <a:latin typeface="Arial" charset="0"/>
                <a:ea typeface="ＭＳ Ｐゴシック" charset="0"/>
              </a:rPr>
              <a:t>mmap</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cxnSp>
        <p:nvCxnSpPr>
          <p:cNvPr id="68" name="Straight Connector 292"/>
          <p:cNvCxnSpPr>
            <a:cxnSpLocks noChangeShapeType="1"/>
          </p:cNvCxnSpPr>
          <p:nvPr/>
        </p:nvCxnSpPr>
        <p:spPr bwMode="auto">
          <a:xfrm flipV="1">
            <a:off x="4952999" y="3264932"/>
            <a:ext cx="1371601" cy="699700"/>
          </a:xfrm>
          <a:prstGeom prst="line">
            <a:avLst/>
          </a:prstGeom>
          <a:noFill/>
          <a:ln w="317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69" name="Rectangle 302"/>
          <p:cNvSpPr>
            <a:spLocks noChangeArrowheads="1"/>
          </p:cNvSpPr>
          <p:nvPr/>
        </p:nvSpPr>
        <p:spPr bwMode="auto">
          <a:xfrm>
            <a:off x="5943600" y="2492514"/>
            <a:ext cx="280099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User code</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works for the user and program.</a:t>
            </a:r>
          </a:p>
        </p:txBody>
      </p:sp>
      <p:cxnSp>
        <p:nvCxnSpPr>
          <p:cNvPr id="44" name="Straight Connector 292"/>
          <p:cNvCxnSpPr>
            <a:cxnSpLocks noChangeShapeType="1"/>
          </p:cNvCxnSpPr>
          <p:nvPr/>
        </p:nvCxnSpPr>
        <p:spPr bwMode="auto">
          <a:xfrm flipV="1">
            <a:off x="5024404" y="4862900"/>
            <a:ext cx="1371601" cy="699700"/>
          </a:xfrm>
          <a:prstGeom prst="line">
            <a:avLst/>
          </a:prstGeom>
          <a:noFill/>
          <a:ln w="317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5" name="Rectangle 302"/>
          <p:cNvSpPr>
            <a:spLocks noChangeArrowheads="1"/>
          </p:cNvSpPr>
          <p:nvPr/>
        </p:nvSpPr>
        <p:spPr bwMode="auto">
          <a:xfrm>
            <a:off x="5929713" y="3810000"/>
            <a:ext cx="2985687"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Kernel code</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works for the system and all of its users and programs.</a:t>
            </a:r>
          </a:p>
        </p:txBody>
      </p:sp>
    </p:spTree>
    <p:extLst>
      <p:ext uri="{BB962C8B-B14F-4D97-AF65-F5344CB8AC3E}">
        <p14:creationId xmlns:p14="http://schemas.microsoft.com/office/powerpoint/2010/main" val="105511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E5B1-E774-DF49-880C-B9AA0A266CAD}"/>
              </a:ext>
            </a:extLst>
          </p:cNvPr>
          <p:cNvSpPr>
            <a:spLocks noGrp="1"/>
          </p:cNvSpPr>
          <p:nvPr>
            <p:ph type="title"/>
          </p:nvPr>
        </p:nvSpPr>
        <p:spPr/>
        <p:txBody>
          <a:bodyPr/>
          <a:lstStyle/>
          <a:p>
            <a:r>
              <a:rPr lang="en-US" dirty="0"/>
              <a:t>Key points for today</a:t>
            </a:r>
          </a:p>
        </p:txBody>
      </p:sp>
      <p:sp>
        <p:nvSpPr>
          <p:cNvPr id="3" name="Content Placeholder 2">
            <a:extLst>
              <a:ext uri="{FF2B5EF4-FFF2-40B4-BE49-F238E27FC236}">
                <a16:creationId xmlns:a16="http://schemas.microsoft.com/office/drawing/2014/main" id="{EADE91DB-BF65-8B48-BFC2-4BF1DF83A202}"/>
              </a:ext>
            </a:extLst>
          </p:cNvPr>
          <p:cNvSpPr>
            <a:spLocks noGrp="1"/>
          </p:cNvSpPr>
          <p:nvPr>
            <p:ph idx="1"/>
          </p:nvPr>
        </p:nvSpPr>
        <p:spPr/>
        <p:txBody>
          <a:bodyPr/>
          <a:lstStyle/>
          <a:p>
            <a:r>
              <a:rPr lang="en-US" dirty="0"/>
              <a:t>Virtualize!</a:t>
            </a:r>
          </a:p>
          <a:p>
            <a:pPr lvl="1"/>
            <a:r>
              <a:rPr lang="en-US" dirty="0"/>
              <a:t>CPU, memory, and “disk” (or other I/O devices)</a:t>
            </a:r>
          </a:p>
          <a:p>
            <a:r>
              <a:rPr lang="en-US" dirty="0"/>
              <a:t>Example: C/</a:t>
            </a:r>
            <a:r>
              <a:rPr lang="en-US" dirty="0" err="1"/>
              <a:t>Ux</a:t>
            </a:r>
            <a:r>
              <a:rPr lang="en-US" dirty="0"/>
              <a:t> programming environment</a:t>
            </a:r>
          </a:p>
          <a:p>
            <a:r>
              <a:rPr lang="en-US" dirty="0"/>
              <a:t>Where do program variables live?</a:t>
            </a:r>
          </a:p>
          <a:p>
            <a:pPr lvl="1"/>
            <a:r>
              <a:rPr lang="en-US" dirty="0"/>
              <a:t>Your </a:t>
            </a:r>
            <a:r>
              <a:rPr lang="en-US" dirty="0" err="1"/>
              <a:t>args</a:t>
            </a:r>
            <a:r>
              <a:rPr lang="en-US" dirty="0"/>
              <a:t>/env</a:t>
            </a:r>
          </a:p>
          <a:p>
            <a:pPr lvl="1"/>
            <a:r>
              <a:rPr lang="en-US" dirty="0"/>
              <a:t>Your stack</a:t>
            </a:r>
          </a:p>
          <a:p>
            <a:pPr lvl="1"/>
            <a:r>
              <a:rPr lang="en-US" dirty="0"/>
              <a:t>Your heap</a:t>
            </a:r>
          </a:p>
          <a:p>
            <a:r>
              <a:rPr lang="en-US" dirty="0"/>
              <a:t>Under the hood: finding your stuff</a:t>
            </a:r>
          </a:p>
          <a:p>
            <a:endParaRPr lang="en-US" dirty="0"/>
          </a:p>
        </p:txBody>
      </p:sp>
    </p:spTree>
    <p:extLst>
      <p:ext uri="{BB962C8B-B14F-4D97-AF65-F5344CB8AC3E}">
        <p14:creationId xmlns:p14="http://schemas.microsoft.com/office/powerpoint/2010/main" val="328785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bwMode="auto">
          <a:xfrm>
            <a:off x="12954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447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971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3124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4648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flipV="1">
            <a:off x="48006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 name="Title 3"/>
          <p:cNvSpPr>
            <a:spLocks noGrp="1"/>
          </p:cNvSpPr>
          <p:nvPr>
            <p:ph type="title"/>
          </p:nvPr>
        </p:nvSpPr>
        <p:spPr>
          <a:xfrm>
            <a:off x="457200" y="-339725"/>
            <a:ext cx="8458200" cy="1554163"/>
          </a:xfrm>
        </p:spPr>
        <p:txBody>
          <a:bodyPr/>
          <a:lstStyle/>
          <a:p>
            <a:r>
              <a:rPr lang="en-US" dirty="0"/>
              <a:t>Memory management: trust</a:t>
            </a:r>
          </a:p>
        </p:txBody>
      </p:sp>
      <p:sp>
        <p:nvSpPr>
          <p:cNvPr id="18" name="Rectangle 4"/>
          <p:cNvSpPr>
            <a:spLocks noChangeArrowheads="1"/>
          </p:cNvSpPr>
          <p:nvPr/>
        </p:nvSpPr>
        <p:spPr bwMode="auto">
          <a:xfrm>
            <a:off x="457200" y="5334000"/>
            <a:ext cx="4953000" cy="894443"/>
          </a:xfrm>
          <a:prstGeom prst="rect">
            <a:avLst/>
          </a:prstGeom>
          <a:solidFill>
            <a:srgbClr val="4D8CF1"/>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19" name="Rectangle 5"/>
          <p:cNvSpPr>
            <a:spLocks noChangeArrowheads="1"/>
          </p:cNvSpPr>
          <p:nvPr/>
        </p:nvSpPr>
        <p:spPr bwMode="auto">
          <a:xfrm>
            <a:off x="847725" y="3741057"/>
            <a:ext cx="4333875"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20" name="Rectangle 6"/>
          <p:cNvSpPr>
            <a:spLocks noChangeArrowheads="1"/>
          </p:cNvSpPr>
          <p:nvPr/>
        </p:nvSpPr>
        <p:spPr bwMode="auto">
          <a:xfrm>
            <a:off x="847725" y="1676400"/>
            <a:ext cx="4333875"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 name="Rectangle 22"/>
          <p:cNvSpPr/>
          <p:nvPr/>
        </p:nvSpPr>
        <p:spPr>
          <a:xfrm>
            <a:off x="1967314" y="3733800"/>
            <a:ext cx="222368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Heap manager</a:t>
            </a:r>
          </a:p>
        </p:txBody>
      </p:sp>
      <p:sp>
        <p:nvSpPr>
          <p:cNvPr id="25" name="Rectangle 24"/>
          <p:cNvSpPr/>
          <p:nvPr/>
        </p:nvSpPr>
        <p:spPr>
          <a:xfrm>
            <a:off x="2362200" y="5562600"/>
            <a:ext cx="1553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OS kernel</a:t>
            </a:r>
          </a:p>
        </p:txBody>
      </p:sp>
      <p:sp>
        <p:nvSpPr>
          <p:cNvPr id="27" name="Rectangle 26"/>
          <p:cNvSpPr/>
          <p:nvPr/>
        </p:nvSpPr>
        <p:spPr>
          <a:xfrm>
            <a:off x="1797493" y="1885890"/>
            <a:ext cx="2622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(app or test)</a:t>
            </a:r>
          </a:p>
        </p:txBody>
      </p:sp>
      <p:sp>
        <p:nvSpPr>
          <p:cNvPr id="29" name="Rectangle 28"/>
          <p:cNvSpPr/>
          <p:nvPr/>
        </p:nvSpPr>
        <p:spPr bwMode="auto">
          <a:xfrm>
            <a:off x="457200" y="1447800"/>
            <a:ext cx="49530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41" name="Straight Arrow Connector 40"/>
          <p:cNvCxnSpPr/>
          <p:nvPr/>
        </p:nvCxnSpPr>
        <p:spPr bwMode="auto">
          <a:xfrm>
            <a:off x="13716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1447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7" name="Rectangle 46"/>
          <p:cNvSpPr/>
          <p:nvPr/>
        </p:nvSpPr>
        <p:spPr>
          <a:xfrm>
            <a:off x="686553"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8" name="Rectangle 47"/>
          <p:cNvSpPr/>
          <p:nvPr/>
        </p:nvSpPr>
        <p:spPr>
          <a:xfrm>
            <a:off x="2336558"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9" name="Rectangle 48"/>
          <p:cNvSpPr/>
          <p:nvPr/>
        </p:nvSpPr>
        <p:spPr>
          <a:xfrm>
            <a:off x="3886200" y="2743200"/>
            <a:ext cx="838954"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free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0" name="Rectangle 49"/>
          <p:cNvSpPr/>
          <p:nvPr/>
        </p:nvSpPr>
        <p:spPr>
          <a:xfrm>
            <a:off x="1428639" y="2907268"/>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1" name="Rectangle 50"/>
          <p:cNvSpPr/>
          <p:nvPr/>
        </p:nvSpPr>
        <p:spPr>
          <a:xfrm>
            <a:off x="3047246" y="2895600"/>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“0xB”</a:t>
            </a:r>
          </a:p>
        </p:txBody>
      </p:sp>
      <p:sp>
        <p:nvSpPr>
          <p:cNvPr id="52" name="Rectangle 51"/>
          <p:cNvSpPr/>
          <p:nvPr/>
        </p:nvSpPr>
        <p:spPr>
          <a:xfrm>
            <a:off x="4681965" y="2895600"/>
            <a:ext cx="68487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“ok”</a:t>
            </a:r>
          </a:p>
        </p:txBody>
      </p:sp>
      <p:sp>
        <p:nvSpPr>
          <p:cNvPr id="53" name="Rectangle 52"/>
          <p:cNvSpPr/>
          <p:nvPr/>
        </p:nvSpPr>
        <p:spPr>
          <a:xfrm>
            <a:off x="609600" y="4572000"/>
            <a:ext cx="86433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37305A"/>
                </a:solidFill>
                <a:effectLst/>
                <a:uLnTx/>
                <a:uFillTx/>
                <a:latin typeface="Arial" charset="0"/>
                <a:ea typeface="ＭＳ Ｐゴシック" charset="0"/>
              </a:rPr>
              <a:t>mmap</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cxnSp>
        <p:nvCxnSpPr>
          <p:cNvPr id="68" name="Straight Connector 292"/>
          <p:cNvCxnSpPr>
            <a:cxnSpLocks noChangeShapeType="1"/>
          </p:cNvCxnSpPr>
          <p:nvPr/>
        </p:nvCxnSpPr>
        <p:spPr bwMode="auto">
          <a:xfrm flipV="1">
            <a:off x="4952999" y="3264932"/>
            <a:ext cx="1371601" cy="699700"/>
          </a:xfrm>
          <a:prstGeom prst="line">
            <a:avLst/>
          </a:prstGeom>
          <a:noFill/>
          <a:ln w="317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69" name="Rectangle 302"/>
          <p:cNvSpPr>
            <a:spLocks noChangeArrowheads="1"/>
          </p:cNvSpPr>
          <p:nvPr/>
        </p:nvSpPr>
        <p:spPr bwMode="auto">
          <a:xfrm>
            <a:off x="5772070" y="2514600"/>
            <a:ext cx="276233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The program trusts it.</a:t>
            </a: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It trusts the program.</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44" name="Straight Connector 292"/>
          <p:cNvCxnSpPr>
            <a:cxnSpLocks noChangeShapeType="1"/>
          </p:cNvCxnSpPr>
          <p:nvPr/>
        </p:nvCxnSpPr>
        <p:spPr bwMode="auto">
          <a:xfrm flipV="1">
            <a:off x="5024404" y="4862900"/>
            <a:ext cx="1371601" cy="699700"/>
          </a:xfrm>
          <a:prstGeom prst="line">
            <a:avLst/>
          </a:prstGeom>
          <a:noFill/>
          <a:ln w="317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5" name="Rectangle 302"/>
          <p:cNvSpPr>
            <a:spLocks noChangeArrowheads="1"/>
          </p:cNvSpPr>
          <p:nvPr/>
        </p:nvSpPr>
        <p:spPr bwMode="auto">
          <a:xfrm>
            <a:off x="5757937" y="4092714"/>
            <a:ext cx="322886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Kernel code</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trusted by everyone.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Trusts no-one.</a:t>
            </a:r>
          </a:p>
        </p:txBody>
      </p:sp>
    </p:spTree>
    <p:extLst>
      <p:ext uri="{BB962C8B-B14F-4D97-AF65-F5344CB8AC3E}">
        <p14:creationId xmlns:p14="http://schemas.microsoft.com/office/powerpoint/2010/main" val="86540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bwMode="auto">
          <a:xfrm>
            <a:off x="12954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447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9718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3124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4648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flipV="1">
            <a:off x="48006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 name="Title 3"/>
          <p:cNvSpPr>
            <a:spLocks noGrp="1"/>
          </p:cNvSpPr>
          <p:nvPr>
            <p:ph type="title"/>
          </p:nvPr>
        </p:nvSpPr>
        <p:spPr>
          <a:xfrm>
            <a:off x="457200" y="-339725"/>
            <a:ext cx="8458200" cy="1554163"/>
          </a:xfrm>
        </p:spPr>
        <p:txBody>
          <a:bodyPr/>
          <a:lstStyle/>
          <a:p>
            <a:r>
              <a:rPr lang="en-US" dirty="0"/>
              <a:t>Memory management: isolation</a:t>
            </a:r>
          </a:p>
        </p:txBody>
      </p:sp>
      <p:sp>
        <p:nvSpPr>
          <p:cNvPr id="18" name="Rectangle 4"/>
          <p:cNvSpPr>
            <a:spLocks noChangeArrowheads="1"/>
          </p:cNvSpPr>
          <p:nvPr/>
        </p:nvSpPr>
        <p:spPr bwMode="auto">
          <a:xfrm>
            <a:off x="457200" y="5334000"/>
            <a:ext cx="4953000" cy="894443"/>
          </a:xfrm>
          <a:prstGeom prst="rect">
            <a:avLst/>
          </a:prstGeom>
          <a:solidFill>
            <a:srgbClr val="4D8CF1"/>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19" name="Rectangle 5"/>
          <p:cNvSpPr>
            <a:spLocks noChangeArrowheads="1"/>
          </p:cNvSpPr>
          <p:nvPr/>
        </p:nvSpPr>
        <p:spPr bwMode="auto">
          <a:xfrm>
            <a:off x="847725" y="3741057"/>
            <a:ext cx="4333875"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20" name="Rectangle 6"/>
          <p:cNvSpPr>
            <a:spLocks noChangeArrowheads="1"/>
          </p:cNvSpPr>
          <p:nvPr/>
        </p:nvSpPr>
        <p:spPr bwMode="auto">
          <a:xfrm>
            <a:off x="847725" y="1676400"/>
            <a:ext cx="4333875"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 name="Rectangle 22"/>
          <p:cNvSpPr/>
          <p:nvPr/>
        </p:nvSpPr>
        <p:spPr>
          <a:xfrm>
            <a:off x="1967314" y="3733800"/>
            <a:ext cx="222368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Heap manager</a:t>
            </a:r>
          </a:p>
        </p:txBody>
      </p:sp>
      <p:sp>
        <p:nvSpPr>
          <p:cNvPr id="25" name="Rectangle 24"/>
          <p:cNvSpPr/>
          <p:nvPr/>
        </p:nvSpPr>
        <p:spPr>
          <a:xfrm>
            <a:off x="2362200" y="5562600"/>
            <a:ext cx="1553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OS kernel</a:t>
            </a:r>
          </a:p>
        </p:txBody>
      </p:sp>
      <p:sp>
        <p:nvSpPr>
          <p:cNvPr id="27" name="Rectangle 26"/>
          <p:cNvSpPr/>
          <p:nvPr/>
        </p:nvSpPr>
        <p:spPr>
          <a:xfrm>
            <a:off x="1797493" y="1885890"/>
            <a:ext cx="2622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(app or test)</a:t>
            </a:r>
          </a:p>
        </p:txBody>
      </p:sp>
      <p:sp>
        <p:nvSpPr>
          <p:cNvPr id="29" name="Rectangle 28"/>
          <p:cNvSpPr/>
          <p:nvPr/>
        </p:nvSpPr>
        <p:spPr bwMode="auto">
          <a:xfrm>
            <a:off x="457200" y="1447800"/>
            <a:ext cx="49530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41" name="Straight Arrow Connector 40"/>
          <p:cNvCxnSpPr/>
          <p:nvPr/>
        </p:nvCxnSpPr>
        <p:spPr bwMode="auto">
          <a:xfrm>
            <a:off x="13716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1447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7" name="Rectangle 46"/>
          <p:cNvSpPr/>
          <p:nvPr/>
        </p:nvSpPr>
        <p:spPr>
          <a:xfrm>
            <a:off x="686553"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8" name="Rectangle 47"/>
          <p:cNvSpPr/>
          <p:nvPr/>
        </p:nvSpPr>
        <p:spPr>
          <a:xfrm>
            <a:off x="2336558" y="290726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9" name="Rectangle 48"/>
          <p:cNvSpPr/>
          <p:nvPr/>
        </p:nvSpPr>
        <p:spPr>
          <a:xfrm>
            <a:off x="3886200" y="2743200"/>
            <a:ext cx="838954"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free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0" name="Rectangle 49"/>
          <p:cNvSpPr/>
          <p:nvPr/>
        </p:nvSpPr>
        <p:spPr>
          <a:xfrm>
            <a:off x="1428639" y="2907268"/>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“0xA”</a:t>
            </a:r>
          </a:p>
        </p:txBody>
      </p:sp>
      <p:sp>
        <p:nvSpPr>
          <p:cNvPr id="51" name="Rectangle 50"/>
          <p:cNvSpPr/>
          <p:nvPr/>
        </p:nvSpPr>
        <p:spPr>
          <a:xfrm>
            <a:off x="3047246" y="2895600"/>
            <a:ext cx="8389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“0xB”</a:t>
            </a:r>
          </a:p>
        </p:txBody>
      </p:sp>
      <p:sp>
        <p:nvSpPr>
          <p:cNvPr id="52" name="Rectangle 51"/>
          <p:cNvSpPr/>
          <p:nvPr/>
        </p:nvSpPr>
        <p:spPr>
          <a:xfrm>
            <a:off x="4681965" y="2895600"/>
            <a:ext cx="68487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“ok”</a:t>
            </a:r>
          </a:p>
        </p:txBody>
      </p:sp>
      <p:sp>
        <p:nvSpPr>
          <p:cNvPr id="53" name="Rectangle 52"/>
          <p:cNvSpPr/>
          <p:nvPr/>
        </p:nvSpPr>
        <p:spPr>
          <a:xfrm>
            <a:off x="609600" y="4572000"/>
            <a:ext cx="86433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37305A"/>
                </a:solidFill>
                <a:effectLst/>
                <a:uLnTx/>
                <a:uFillTx/>
                <a:latin typeface="Arial" charset="0"/>
                <a:ea typeface="ＭＳ Ｐゴシック" charset="0"/>
              </a:rPr>
              <a:t>mmap</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cxnSp>
        <p:nvCxnSpPr>
          <p:cNvPr id="68" name="Straight Connector 292"/>
          <p:cNvCxnSpPr>
            <a:cxnSpLocks noChangeShapeType="1"/>
          </p:cNvCxnSpPr>
          <p:nvPr/>
        </p:nvCxnSpPr>
        <p:spPr bwMode="auto">
          <a:xfrm flipV="1">
            <a:off x="4952999" y="3264932"/>
            <a:ext cx="1371601" cy="699700"/>
          </a:xfrm>
          <a:prstGeom prst="line">
            <a:avLst/>
          </a:prstGeom>
          <a:noFill/>
          <a:ln w="317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69" name="Rectangle 302"/>
          <p:cNvSpPr>
            <a:spLocks noChangeArrowheads="1"/>
          </p:cNvSpPr>
          <p:nvPr/>
        </p:nvSpPr>
        <p:spPr bwMode="auto">
          <a:xfrm>
            <a:off x="5772070" y="2514600"/>
            <a:ext cx="276233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Leaves memory uninitialized.</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44" name="Straight Connector 292"/>
          <p:cNvCxnSpPr>
            <a:cxnSpLocks noChangeShapeType="1"/>
          </p:cNvCxnSpPr>
          <p:nvPr/>
        </p:nvCxnSpPr>
        <p:spPr bwMode="auto">
          <a:xfrm flipV="1">
            <a:off x="5024404" y="4862900"/>
            <a:ext cx="1371601" cy="699700"/>
          </a:xfrm>
          <a:prstGeom prst="line">
            <a:avLst/>
          </a:prstGeom>
          <a:noFill/>
          <a:ln w="317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5" name="Rectangle 302"/>
          <p:cNvSpPr>
            <a:spLocks noChangeArrowheads="1"/>
          </p:cNvSpPr>
          <p:nvPr/>
        </p:nvSpPr>
        <p:spPr bwMode="auto">
          <a:xfrm>
            <a:off x="5774209" y="3553361"/>
            <a:ext cx="3322363"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Never exposes data across process boundaries: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zero-fill to </a:t>
            </a:r>
            <a:r>
              <a:rPr kumimoji="0" lang="en-US" sz="2000" b="0" i="0" u="none" strike="noStrike" kern="1200" cap="none" spc="0" normalizeH="0" baseline="0" noProof="0">
                <a:ln>
                  <a:noFill/>
                </a:ln>
                <a:solidFill>
                  <a:srgbClr val="003367"/>
                </a:solidFill>
                <a:effectLst/>
                <a:uLnTx/>
                <a:uFillTx/>
                <a:latin typeface="Arial" charset="0"/>
                <a:ea typeface="ＭＳ Ｐゴシック" charset="0"/>
              </a:rPr>
              <a:t>“clean” empty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memory.</a:t>
            </a:r>
            <a:endParaRPr kumimoji="0" lang="en-US" sz="2000" b="1" i="0" u="none" strike="noStrike" kern="1200" cap="none" spc="0" normalizeH="0" baseline="0" noProof="0" dirty="0">
              <a:ln>
                <a:noFill/>
              </a:ln>
              <a:solidFill>
                <a:srgbClr val="003367"/>
              </a:solidFill>
              <a:effectLst/>
              <a:uLnTx/>
              <a:uFillTx/>
              <a:latin typeface="Arial" charset="0"/>
              <a:ea typeface="ＭＳ Ｐゴシック" charset="0"/>
            </a:endParaRPr>
          </a:p>
        </p:txBody>
      </p:sp>
    </p:spTree>
    <p:extLst>
      <p:ext uri="{BB962C8B-B14F-4D97-AF65-F5344CB8AC3E}">
        <p14:creationId xmlns:p14="http://schemas.microsoft.com/office/powerpoint/2010/main" val="3410542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5867400" y="5029200"/>
            <a:ext cx="2895600" cy="838200"/>
            <a:chOff x="5867400" y="5029200"/>
            <a:chExt cx="2895600" cy="838200"/>
          </a:xfrm>
          <a:solidFill>
            <a:srgbClr val="95B3D7"/>
          </a:solidFill>
          <a:effectLst/>
        </p:grpSpPr>
        <p:sp>
          <p:nvSpPr>
            <p:cNvPr id="9" name="Rectangle 8"/>
            <p:cNvSpPr>
              <a:spLocks noChangeArrowheads="1"/>
            </p:cNvSpPr>
            <p:nvPr/>
          </p:nvSpPr>
          <p:spPr bwMode="auto">
            <a:xfrm>
              <a:off x="5867400" y="5029200"/>
              <a:ext cx="2895600" cy="838200"/>
            </a:xfrm>
            <a:prstGeom prst="rect">
              <a:avLst/>
            </a:prstGeom>
            <a:grpFill/>
            <a:ln w="57150">
              <a:noFill/>
              <a:round/>
              <a:headEnd type="triangle" w="med" len="med"/>
              <a:tailEnd type="triangle" w="med" len="med"/>
            </a:ln>
            <a:effectLst/>
          </p:spPr>
          <p:txBody>
            <a:bodyPr wrap="none" anchor="ctr">
              <a:prstTxWarp prst="textNoShape">
                <a:avLst/>
              </a:prstTxWarp>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c</a:t>
              </a:r>
              <a:r>
                <a:rPr kumimoji="0" lang="en-US" sz="1800" b="0"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rPr>
                <a:t>onst1=1</a:t>
              </a:r>
              <a:endParaRPr kumimoji="0" lang="en-US" sz="1400" b="0" i="0" u="none" strike="noStrike" kern="1200" cap="none" spc="0" normalizeH="0" baseline="0" noProof="0">
                <a:ln>
                  <a:noFill/>
                </a:ln>
                <a:solidFill>
                  <a:prstClr val="black"/>
                </a:solidFill>
                <a:effectLst/>
                <a:uLnTx/>
                <a:uFillTx/>
                <a:latin typeface="Helvetica Neue Light"/>
                <a:ea typeface="ＭＳ Ｐゴシック" charset="0"/>
                <a:cs typeface="Helvetica Neue Light"/>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c</a:t>
              </a:r>
              <a:r>
                <a:rPr kumimoji="0" lang="en-US" sz="1800" b="0"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rPr>
                <a:t>onst2=0</a:t>
              </a:r>
            </a:p>
          </p:txBody>
        </p:sp>
        <p:sp>
          <p:nvSpPr>
            <p:cNvPr id="19" name="Rectangle 18"/>
            <p:cNvSpPr/>
            <p:nvPr/>
          </p:nvSpPr>
          <p:spPr bwMode="auto">
            <a:xfrm>
              <a:off x="5867400" y="5029200"/>
              <a:ext cx="914400" cy="838200"/>
            </a:xfrm>
            <a:prstGeom prst="rect">
              <a:avLst/>
            </a:prstGeom>
            <a:grpFill/>
            <a:ln w="57150" cap="flat" cmpd="sng" algn="ctr">
              <a:no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504D">
                      <a:shade val="75000"/>
                    </a:srgbClr>
                  </a:solidFill>
                  <a:effectLst/>
                  <a:uLnTx/>
                  <a:uFillTx/>
                  <a:latin typeface="Helvetica Neue Light"/>
                  <a:ea typeface="ＭＳ Ｐゴシック" charset="0"/>
                  <a:cs typeface="Helvetica Neue Light"/>
                </a:rPr>
                <a:t>main</a:t>
              </a:r>
            </a:p>
          </p:txBody>
        </p:sp>
      </p:grpSp>
      <p:sp>
        <p:nvSpPr>
          <p:cNvPr id="26627" name="Rectangle 1"/>
          <p:cNvSpPr>
            <a:spLocks noGrp="1"/>
          </p:cNvSpPr>
          <p:nvPr>
            <p:ph type="title"/>
          </p:nvPr>
        </p:nvSpPr>
        <p:spPr>
          <a:effectLst/>
        </p:spPr>
        <p:txBody>
          <a:bodyPr/>
          <a:lstStyle/>
          <a:p>
            <a:r>
              <a:rPr lang="en-US">
                <a:ea typeface="Arial" pitchFamily="-1" charset="0"/>
              </a:rPr>
              <a:t>Example stack</a:t>
            </a:r>
          </a:p>
        </p:txBody>
      </p:sp>
      <p:grpSp>
        <p:nvGrpSpPr>
          <p:cNvPr id="3" name="Group 70"/>
          <p:cNvGrpSpPr>
            <a:grpSpLocks/>
          </p:cNvGrpSpPr>
          <p:nvPr/>
        </p:nvGrpSpPr>
        <p:grpSpPr bwMode="auto">
          <a:xfrm>
            <a:off x="5867400" y="4191000"/>
            <a:ext cx="2895600" cy="838200"/>
            <a:chOff x="5867400" y="4191000"/>
            <a:chExt cx="2895600" cy="838200"/>
          </a:xfrm>
          <a:solidFill>
            <a:srgbClr val="95B3D7"/>
          </a:solidFill>
          <a:effectLst/>
        </p:grpSpPr>
        <p:sp>
          <p:nvSpPr>
            <p:cNvPr id="10" name="Rectangle 9"/>
            <p:cNvSpPr>
              <a:spLocks noChangeArrowheads="1"/>
            </p:cNvSpPr>
            <p:nvPr/>
          </p:nvSpPr>
          <p:spPr bwMode="auto">
            <a:xfrm>
              <a:off x="5867400" y="4191000"/>
              <a:ext cx="2895600" cy="838200"/>
            </a:xfrm>
            <a:prstGeom prst="rect">
              <a:avLst/>
            </a:prstGeom>
            <a:grpFill/>
            <a:ln w="57150">
              <a:noFill/>
              <a:round/>
              <a:headEnd type="triangle" w="med" len="med"/>
              <a:tailEnd type="triangle" w="med" len="med"/>
            </a:ln>
            <a:effectLst/>
          </p:spPr>
          <p:txBody>
            <a:bodyPr wrap="none" anchor="ctr">
              <a:prstTxWarp prst="textNoShape">
                <a:avLst/>
              </a:prstTxWarp>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alpha val="100000"/>
                    </a:prstClr>
                  </a:solidFill>
                  <a:effectLst/>
                  <a:uLnTx/>
                  <a:uFillTx/>
                  <a:latin typeface="Helvetica Neue Light"/>
                  <a:ea typeface="ＭＳ Ｐゴシック" charset="0"/>
                  <a:cs typeface="Helvetica Neue Light"/>
                </a:rPr>
                <a:t>tmp</a:t>
              </a:r>
              <a:r>
                <a:rPr kumimoji="0" lang="en-US" sz="1800" b="0"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rPr>
                <a:t>=1</a:t>
              </a:r>
              <a:endParaRPr kumimoji="0" lang="en-US" sz="1400" b="0" i="0" u="none" strike="noStrike" kern="1200" cap="none" spc="0" normalizeH="0" baseline="0" noProof="0">
                <a:ln>
                  <a:noFill/>
                </a:ln>
                <a:solidFill>
                  <a:prstClr val="black"/>
                </a:solidFill>
                <a:effectLst/>
                <a:uLnTx/>
                <a:uFillTx/>
                <a:latin typeface="Helvetica Neue Light"/>
                <a:ea typeface="ＭＳ Ｐゴシック" charset="0"/>
                <a:cs typeface="Helvetica Neue Light"/>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rPr>
                <a:t>RA=</a:t>
              </a:r>
              <a:r>
                <a:rPr kumimoji="0" lang="en-US" sz="18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0x804838c</a:t>
              </a:r>
            </a:p>
          </p:txBody>
        </p:sp>
        <p:sp>
          <p:nvSpPr>
            <p:cNvPr id="15" name="Rectangle 14"/>
            <p:cNvSpPr/>
            <p:nvPr/>
          </p:nvSpPr>
          <p:spPr bwMode="auto">
            <a:xfrm>
              <a:off x="5867400" y="4191000"/>
              <a:ext cx="914400" cy="838200"/>
            </a:xfrm>
            <a:prstGeom prst="rect">
              <a:avLst/>
            </a:prstGeom>
            <a:grpFill/>
            <a:ln w="57150" cap="flat" cmpd="sng" algn="ctr">
              <a:no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504D">
                      <a:shade val="75000"/>
                    </a:srgbClr>
                  </a:solidFill>
                  <a:effectLst/>
                  <a:uLnTx/>
                  <a:uFillTx/>
                  <a:latin typeface="Helvetica Neue Light"/>
                  <a:ea typeface="ＭＳ Ｐゴシック" charset="0"/>
                  <a:cs typeface="Helvetica Neue Light"/>
                </a:rPr>
                <a:t>A</a:t>
              </a:r>
            </a:p>
          </p:txBody>
        </p:sp>
      </p:grpSp>
      <p:grpSp>
        <p:nvGrpSpPr>
          <p:cNvPr id="14" name="Group 71"/>
          <p:cNvGrpSpPr>
            <a:grpSpLocks/>
          </p:cNvGrpSpPr>
          <p:nvPr/>
        </p:nvGrpSpPr>
        <p:grpSpPr bwMode="auto">
          <a:xfrm>
            <a:off x="5867400" y="3352800"/>
            <a:ext cx="2895600" cy="838200"/>
            <a:chOff x="5867400" y="3352800"/>
            <a:chExt cx="2895600" cy="838200"/>
          </a:xfrm>
          <a:solidFill>
            <a:srgbClr val="95B3D7"/>
          </a:solidFill>
          <a:effectLst/>
        </p:grpSpPr>
        <p:sp>
          <p:nvSpPr>
            <p:cNvPr id="11" name="Rectangle 10"/>
            <p:cNvSpPr>
              <a:spLocks noChangeArrowheads="1"/>
            </p:cNvSpPr>
            <p:nvPr/>
          </p:nvSpPr>
          <p:spPr bwMode="auto">
            <a:xfrm>
              <a:off x="5867400" y="3352800"/>
              <a:ext cx="2895600" cy="838200"/>
            </a:xfrm>
            <a:prstGeom prst="rect">
              <a:avLst/>
            </a:prstGeom>
            <a:grpFill/>
            <a:ln w="57150">
              <a:noFill/>
              <a:round/>
              <a:headEnd type="triangle" w="med" len="med"/>
              <a:tailEnd type="triangle" w="med" len="med"/>
            </a:ln>
            <a:effectLst/>
          </p:spPr>
          <p:txBody>
            <a:bodyPr wrap="none" anchor="ctr">
              <a:prstTxWarp prst="textNoShape">
                <a:avLst/>
              </a:prstTxWarp>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RA=0x8048361</a:t>
              </a:r>
            </a:p>
          </p:txBody>
        </p:sp>
        <p:sp>
          <p:nvSpPr>
            <p:cNvPr id="17" name="Rectangle 16"/>
            <p:cNvSpPr/>
            <p:nvPr/>
          </p:nvSpPr>
          <p:spPr bwMode="auto">
            <a:xfrm>
              <a:off x="5867400" y="3352800"/>
              <a:ext cx="914400" cy="838200"/>
            </a:xfrm>
            <a:prstGeom prst="rect">
              <a:avLst/>
            </a:prstGeom>
            <a:grpFill/>
            <a:ln w="57150" cap="flat" cmpd="sng" algn="ctr">
              <a:no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504D">
                      <a:shade val="75000"/>
                    </a:srgbClr>
                  </a:solidFill>
                  <a:effectLst/>
                  <a:uLnTx/>
                  <a:uFillTx/>
                  <a:latin typeface="Helvetica Neue Light"/>
                  <a:ea typeface="ＭＳ Ｐゴシック" charset="0"/>
                  <a:cs typeface="Helvetica Neue Light"/>
                </a:rPr>
                <a:t>B</a:t>
              </a:r>
            </a:p>
          </p:txBody>
        </p:sp>
      </p:grpSp>
      <p:grpSp>
        <p:nvGrpSpPr>
          <p:cNvPr id="26656" name="Group 72"/>
          <p:cNvGrpSpPr>
            <a:grpSpLocks/>
          </p:cNvGrpSpPr>
          <p:nvPr/>
        </p:nvGrpSpPr>
        <p:grpSpPr bwMode="auto">
          <a:xfrm>
            <a:off x="5867400" y="2514600"/>
            <a:ext cx="2895600" cy="838200"/>
            <a:chOff x="5867400" y="2514600"/>
            <a:chExt cx="2895600" cy="838200"/>
          </a:xfrm>
          <a:solidFill>
            <a:srgbClr val="95B3D7"/>
          </a:solidFill>
          <a:effectLst/>
        </p:grpSpPr>
        <p:sp>
          <p:nvSpPr>
            <p:cNvPr id="12" name="Rectangle 11"/>
            <p:cNvSpPr>
              <a:spLocks noChangeArrowheads="1"/>
            </p:cNvSpPr>
            <p:nvPr/>
          </p:nvSpPr>
          <p:spPr bwMode="auto">
            <a:xfrm>
              <a:off x="5867400" y="2514600"/>
              <a:ext cx="2895600" cy="838200"/>
            </a:xfrm>
            <a:prstGeom prst="rect">
              <a:avLst/>
            </a:prstGeom>
            <a:grpFill/>
            <a:ln w="57150">
              <a:noFill/>
              <a:round/>
              <a:headEnd type="triangle" w="med" len="med"/>
              <a:tailEnd type="triangle" w="med" len="med"/>
            </a:ln>
            <a:effectLst/>
          </p:spPr>
          <p:txBody>
            <a:bodyPr wrap="none" anchor="ctr">
              <a:prstTxWarp prst="textNoShape">
                <a:avLst/>
              </a:prstTxWarp>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Helvetica Neue Light"/>
                  <a:ea typeface="Arial" charset="0"/>
                  <a:cs typeface="Helvetica Neue Light"/>
                </a:rPr>
                <a:t>const=0</a:t>
              </a:r>
              <a:endParaRPr kumimoji="0" lang="en-US" sz="1400" b="0" i="0" u="none" strike="noStrike" kern="1200" cap="none" spc="0" normalizeH="0" baseline="0" noProof="0">
                <a:ln>
                  <a:noFill/>
                </a:ln>
                <a:solidFill>
                  <a:prstClr val="black"/>
                </a:solidFill>
                <a:effectLst/>
                <a:uLnTx/>
                <a:uFillTx/>
                <a:latin typeface="Helvetica Neue Light"/>
                <a:ea typeface="Arial" charset="0"/>
                <a:cs typeface="Helvetica Neue Light"/>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Helvetica Neue Light"/>
                  <a:ea typeface="Arial" charset="0"/>
                  <a:cs typeface="Helvetica Neue Light"/>
                </a:rPr>
                <a:t>RA=0x8048354</a:t>
              </a:r>
            </a:p>
          </p:txBody>
        </p:sp>
        <p:sp>
          <p:nvSpPr>
            <p:cNvPr id="16" name="Rectangle 15"/>
            <p:cNvSpPr/>
            <p:nvPr/>
          </p:nvSpPr>
          <p:spPr bwMode="auto">
            <a:xfrm>
              <a:off x="5867400" y="2514600"/>
              <a:ext cx="914400" cy="838200"/>
            </a:xfrm>
            <a:prstGeom prst="rect">
              <a:avLst/>
            </a:prstGeom>
            <a:grpFill/>
            <a:ln w="57150" cap="flat" cmpd="sng" algn="ctr">
              <a:no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504D">
                      <a:shade val="75000"/>
                    </a:srgbClr>
                  </a:solidFill>
                  <a:effectLst/>
                  <a:uLnTx/>
                  <a:uFillTx/>
                  <a:latin typeface="Helvetica Neue Light"/>
                  <a:ea typeface="ＭＳ Ｐゴシック" charset="0"/>
                  <a:cs typeface="Helvetica Neue Light"/>
                </a:rPr>
                <a:t>C</a:t>
              </a:r>
            </a:p>
          </p:txBody>
        </p:sp>
      </p:grpSp>
      <p:grpSp>
        <p:nvGrpSpPr>
          <p:cNvPr id="26657" name="Group 73"/>
          <p:cNvGrpSpPr>
            <a:grpSpLocks/>
          </p:cNvGrpSpPr>
          <p:nvPr/>
        </p:nvGrpSpPr>
        <p:grpSpPr bwMode="auto">
          <a:xfrm>
            <a:off x="5867400" y="1676400"/>
            <a:ext cx="2895600" cy="838200"/>
            <a:chOff x="5867400" y="1676400"/>
            <a:chExt cx="2895600" cy="838200"/>
          </a:xfrm>
          <a:solidFill>
            <a:srgbClr val="95B3D7"/>
          </a:solidFill>
          <a:effectLst/>
        </p:grpSpPr>
        <p:sp>
          <p:nvSpPr>
            <p:cNvPr id="13" name="Rectangle 12"/>
            <p:cNvSpPr>
              <a:spLocks noChangeArrowheads="1"/>
            </p:cNvSpPr>
            <p:nvPr/>
          </p:nvSpPr>
          <p:spPr bwMode="auto">
            <a:xfrm>
              <a:off x="5867400" y="1676400"/>
              <a:ext cx="2895600" cy="838200"/>
            </a:xfrm>
            <a:prstGeom prst="rect">
              <a:avLst/>
            </a:prstGeom>
            <a:grpFill/>
            <a:ln w="57150">
              <a:noFill/>
              <a:round/>
              <a:headEnd type="triangle" w="med" len="med"/>
              <a:tailEnd type="triangle" w="med" len="med"/>
            </a:ln>
            <a:effectLst/>
          </p:spPr>
          <p:txBody>
            <a:bodyPr wrap="none" anchor="ctr">
              <a:prstTxWarp prst="textNoShape">
                <a:avLst/>
              </a:prstTxWarp>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Helvetica Neue Light"/>
                  <a:ea typeface="ＭＳ Ｐゴシック" charset="0"/>
                  <a:cs typeface="Helvetica Neue Light"/>
                </a:rPr>
                <a:t>tmp</a:t>
              </a:r>
              <a:r>
                <a:rPr kumimoji="0" lang="en-US" sz="18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=0</a:t>
              </a:r>
              <a:endParaRPr kumimoji="0" lang="en-US" sz="14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rPr>
                <a:t>RA=0x8048347</a:t>
              </a:r>
            </a:p>
          </p:txBody>
        </p:sp>
        <p:sp>
          <p:nvSpPr>
            <p:cNvPr id="18" name="Rectangle 17"/>
            <p:cNvSpPr/>
            <p:nvPr/>
          </p:nvSpPr>
          <p:spPr bwMode="auto">
            <a:xfrm>
              <a:off x="5867400" y="1676400"/>
              <a:ext cx="914400" cy="838200"/>
            </a:xfrm>
            <a:prstGeom prst="rect">
              <a:avLst/>
            </a:prstGeom>
            <a:grpFill/>
            <a:ln w="57150" cap="flat" cmpd="sng" algn="ctr">
              <a:no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504D">
                      <a:shade val="75000"/>
                    </a:srgbClr>
                  </a:solidFill>
                  <a:effectLst/>
                  <a:uLnTx/>
                  <a:uFillTx/>
                  <a:latin typeface="Helvetica Neue Light"/>
                  <a:ea typeface="ＭＳ Ｐゴシック" charset="0"/>
                  <a:cs typeface="Helvetica Neue Light"/>
                </a:rPr>
                <a:t>A</a:t>
              </a:r>
            </a:p>
          </p:txBody>
        </p:sp>
      </p:grpSp>
      <p:sp>
        <p:nvSpPr>
          <p:cNvPr id="20" name="Rectangle 19"/>
          <p:cNvSpPr/>
          <p:nvPr/>
        </p:nvSpPr>
        <p:spPr bwMode="auto">
          <a:xfrm>
            <a:off x="4724400" y="16764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Helvetica Neue Light"/>
                <a:ea typeface="Arial" charset="0"/>
                <a:cs typeface="Helvetica Neue Light"/>
              </a:rPr>
              <a:t>0xfffffff</a:t>
            </a:r>
          </a:p>
        </p:txBody>
      </p:sp>
      <p:sp>
        <p:nvSpPr>
          <p:cNvPr id="21" name="Rectangle 20"/>
          <p:cNvSpPr/>
          <p:nvPr/>
        </p:nvSpPr>
        <p:spPr bwMode="auto">
          <a:xfrm>
            <a:off x="4724400" y="19050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22" name="Rectangle 21"/>
          <p:cNvSpPr/>
          <p:nvPr/>
        </p:nvSpPr>
        <p:spPr bwMode="auto">
          <a:xfrm>
            <a:off x="4724400" y="21336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23" name="Rectangle 22"/>
          <p:cNvSpPr/>
          <p:nvPr/>
        </p:nvSpPr>
        <p:spPr bwMode="auto">
          <a:xfrm>
            <a:off x="4724400" y="23622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24" name="Rectangle 23"/>
          <p:cNvSpPr/>
          <p:nvPr/>
        </p:nvSpPr>
        <p:spPr bwMode="auto">
          <a:xfrm>
            <a:off x="4724400" y="25908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25" name="Rectangle 24"/>
          <p:cNvSpPr/>
          <p:nvPr/>
        </p:nvSpPr>
        <p:spPr bwMode="auto">
          <a:xfrm>
            <a:off x="4724400" y="28194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26" name="Rectangle 25"/>
          <p:cNvSpPr/>
          <p:nvPr/>
        </p:nvSpPr>
        <p:spPr bwMode="auto">
          <a:xfrm>
            <a:off x="4724400" y="30480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27" name="Rectangle 26"/>
          <p:cNvSpPr/>
          <p:nvPr/>
        </p:nvSpPr>
        <p:spPr bwMode="auto">
          <a:xfrm>
            <a:off x="4724400" y="32766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28" name="Rectangle 27"/>
          <p:cNvSpPr/>
          <p:nvPr/>
        </p:nvSpPr>
        <p:spPr bwMode="auto">
          <a:xfrm>
            <a:off x="4724400" y="44196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29" name="Rectangle 28"/>
          <p:cNvSpPr/>
          <p:nvPr/>
        </p:nvSpPr>
        <p:spPr bwMode="auto">
          <a:xfrm>
            <a:off x="4724400" y="46482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30" name="Rectangle 29"/>
          <p:cNvSpPr/>
          <p:nvPr/>
        </p:nvSpPr>
        <p:spPr bwMode="auto">
          <a:xfrm>
            <a:off x="4724400" y="48768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31" name="Rectangle 30"/>
          <p:cNvSpPr/>
          <p:nvPr/>
        </p:nvSpPr>
        <p:spPr bwMode="auto">
          <a:xfrm>
            <a:off x="4724400" y="51054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32" name="Rectangle 31"/>
          <p:cNvSpPr/>
          <p:nvPr/>
        </p:nvSpPr>
        <p:spPr bwMode="auto">
          <a:xfrm>
            <a:off x="4724400" y="53340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33" name="Rectangle 32"/>
          <p:cNvSpPr/>
          <p:nvPr/>
        </p:nvSpPr>
        <p:spPr bwMode="auto">
          <a:xfrm>
            <a:off x="4724400" y="55626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34" name="Rectangle 33"/>
          <p:cNvSpPr/>
          <p:nvPr/>
        </p:nvSpPr>
        <p:spPr bwMode="auto">
          <a:xfrm>
            <a:off x="4724400" y="57912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35" name="Rectangle 34"/>
          <p:cNvSpPr/>
          <p:nvPr/>
        </p:nvSpPr>
        <p:spPr bwMode="auto">
          <a:xfrm>
            <a:off x="4724400" y="60198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Helvetica Neue Light"/>
                <a:ea typeface="ＭＳ Ｐゴシック" charset="0"/>
                <a:cs typeface="Helvetica Neue Light"/>
              </a:rPr>
              <a:t>0x0</a:t>
            </a:r>
          </a:p>
        </p:txBody>
      </p:sp>
      <p:sp>
        <p:nvSpPr>
          <p:cNvPr id="36" name="Rectangle 35"/>
          <p:cNvSpPr/>
          <p:nvPr/>
        </p:nvSpPr>
        <p:spPr bwMode="auto">
          <a:xfrm>
            <a:off x="4724400" y="3505200"/>
            <a:ext cx="762000" cy="2286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Helvetica Neue Light"/>
              <a:ea typeface="ＭＳ Ｐゴシック" charset="0"/>
              <a:cs typeface="Helvetica Neue Light"/>
            </a:endParaRPr>
          </a:p>
        </p:txBody>
      </p:sp>
      <p:sp>
        <p:nvSpPr>
          <p:cNvPr id="38" name="Rectangle 37"/>
          <p:cNvSpPr/>
          <p:nvPr/>
        </p:nvSpPr>
        <p:spPr bwMode="auto">
          <a:xfrm>
            <a:off x="4495800" y="1143000"/>
            <a:ext cx="1219200" cy="381000"/>
          </a:xfrm>
          <a:prstGeom prst="rect">
            <a:avLst/>
          </a:prstGeom>
          <a:solidFill>
            <a:srgbClr val="C00000"/>
          </a:solidFill>
          <a:ln w="19050" cap="flat" cmpd="sng" algn="ctr">
            <a:solidFill>
              <a:schemeClr val="bg1">
                <a:shade val="75000"/>
              </a:schemeClr>
            </a:solidFill>
            <a:prstDash val="solid"/>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Helvetica Neue Light"/>
                <a:ea typeface="Arial" charset="0"/>
                <a:cs typeface="Helvetica Neue Light"/>
              </a:rPr>
              <a:t>Memory</a:t>
            </a:r>
            <a:endParaRPr kumimoji="0" lang="en-US" sz="1800" b="1" i="0" u="none" strike="noStrike" kern="1200" cap="none" spc="0" normalizeH="0" baseline="0" noProof="0" dirty="0">
              <a:ln>
                <a:noFill/>
              </a:ln>
              <a:solidFill>
                <a:prstClr val="white"/>
              </a:solidFill>
              <a:effectLst/>
              <a:uLnTx/>
              <a:uFillTx/>
              <a:latin typeface="Helvetica Neue Light"/>
              <a:ea typeface="Arial" charset="0"/>
              <a:cs typeface="Helvetica Neue Light"/>
            </a:endParaRPr>
          </a:p>
        </p:txBody>
      </p:sp>
      <p:grpSp>
        <p:nvGrpSpPr>
          <p:cNvPr id="26658" name="Group 56"/>
          <p:cNvGrpSpPr>
            <a:grpSpLocks/>
          </p:cNvGrpSpPr>
          <p:nvPr/>
        </p:nvGrpSpPr>
        <p:grpSpPr bwMode="auto">
          <a:xfrm>
            <a:off x="152400" y="1143000"/>
            <a:ext cx="4267200" cy="5029200"/>
            <a:chOff x="152400" y="1143000"/>
            <a:chExt cx="4267200" cy="5029200"/>
          </a:xfrm>
          <a:effectLst/>
        </p:grpSpPr>
        <p:sp>
          <p:nvSpPr>
            <p:cNvPr id="4" name="Rectangle 3"/>
            <p:cNvSpPr txBox="1">
              <a:spLocks noChangeArrowheads="1"/>
            </p:cNvSpPr>
            <p:nvPr/>
          </p:nvSpPr>
          <p:spPr bwMode="auto">
            <a:xfrm>
              <a:off x="1676400" y="1647825"/>
              <a:ext cx="2743200" cy="4524375"/>
            </a:xfrm>
            <a:prstGeom prst="rect">
              <a:avLst/>
            </a:prstGeom>
            <a:solidFill>
              <a:srgbClr val="BFBFBF"/>
            </a:solidFill>
            <a:ln w="28575">
              <a:solidFill>
                <a:schemeClr val="tx1"/>
              </a:solidFill>
              <a:prstDash val="sysDash"/>
              <a:miter lim="800000"/>
              <a:headEnd/>
              <a:tailEnd/>
            </a:ln>
            <a:effectLst/>
          </p:spPr>
          <p:txBody>
            <a:bodyPr>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void C () {</a:t>
              </a: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  A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void B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  C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void A (</a:t>
              </a:r>
              <a:r>
                <a:rPr kumimoji="0" lang="en-US" sz="1800" b="1" i="0" u="none" strike="noStrike" kern="1200" cap="none" spc="0" normalizeH="0" baseline="0" noProof="0" dirty="0" err="1">
                  <a:ln>
                    <a:noFill/>
                  </a:ln>
                  <a:solidFill>
                    <a:prstClr val="black"/>
                  </a:solidFill>
                  <a:effectLst/>
                  <a:uLnTx/>
                  <a:uFillTx/>
                  <a:latin typeface="Courier New"/>
                  <a:ea typeface="ＭＳ Ｐゴシック" charset="0"/>
                  <a:cs typeface="Courier New"/>
                </a:rPr>
                <a:t>int</a:t>
              </a: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 </a:t>
              </a:r>
              <a:r>
                <a:rPr kumimoji="0" lang="en-US" sz="1800" b="1" i="0" u="none" strike="noStrike" kern="1200" cap="none" spc="0" normalizeH="0" baseline="0" noProof="0" dirty="0" err="1">
                  <a:ln>
                    <a:noFill/>
                  </a:ln>
                  <a:solidFill>
                    <a:prstClr val="black"/>
                  </a:solidFill>
                  <a:effectLst/>
                  <a:uLnTx/>
                  <a:uFillTx/>
                  <a:latin typeface="Courier New"/>
                  <a:ea typeface="ＭＳ Ｐゴシック" charset="0"/>
                  <a:cs typeface="Courier New"/>
                </a:rPr>
                <a:t>tmp</a:t>
              </a: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a:t>
              </a: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  if (</a:t>
              </a:r>
              <a:r>
                <a:rPr kumimoji="0" lang="en-US" sz="1800" b="1" i="0" u="none" strike="noStrike" kern="1200" cap="none" spc="0" normalizeH="0" baseline="0" noProof="0" dirty="0" err="1">
                  <a:ln>
                    <a:noFill/>
                  </a:ln>
                  <a:solidFill>
                    <a:prstClr val="black"/>
                  </a:solidFill>
                  <a:effectLst/>
                  <a:uLnTx/>
                  <a:uFillTx/>
                  <a:latin typeface="Courier New"/>
                  <a:ea typeface="ＭＳ Ｐゴシック" charset="0"/>
                  <a:cs typeface="Courier New"/>
                </a:rPr>
                <a:t>tmp</a:t>
              </a: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 B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urier New"/>
                  <a:ea typeface="ＭＳ Ｐゴシック" charset="0"/>
                  <a:cs typeface="Courier New"/>
                </a:rPr>
                <a:t>int</a:t>
              </a: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 main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  A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  return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a:ea typeface="ＭＳ Ｐゴシック" charset="0"/>
                  <a:cs typeface="Courier New"/>
                </a:rPr>
                <a:t>}</a:t>
              </a:r>
            </a:p>
          </p:txBody>
        </p:sp>
        <p:sp>
          <p:nvSpPr>
            <p:cNvPr id="5" name="Right Arrow 4"/>
            <p:cNvSpPr>
              <a:spLocks noChangeArrowheads="1"/>
            </p:cNvSpPr>
            <p:nvPr/>
          </p:nvSpPr>
          <p:spPr bwMode="auto">
            <a:xfrm>
              <a:off x="152400" y="2028825"/>
              <a:ext cx="1676400" cy="609600"/>
            </a:xfrm>
            <a:prstGeom prst="rightArrow">
              <a:avLst>
                <a:gd name="adj1" fmla="val 50000"/>
                <a:gd name="adj2" fmla="val 49997"/>
              </a:avLst>
            </a:prstGeom>
            <a:solidFill>
              <a:schemeClr val="accent1">
                <a:lumMod val="60000"/>
                <a:lumOff val="40000"/>
              </a:schemeClr>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0x8048347</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
          <p:nvSpPr>
            <p:cNvPr id="7" name="Right Arrow 6"/>
            <p:cNvSpPr>
              <a:spLocks noChangeArrowheads="1"/>
            </p:cNvSpPr>
            <p:nvPr/>
          </p:nvSpPr>
          <p:spPr bwMode="auto">
            <a:xfrm>
              <a:off x="152400" y="3171825"/>
              <a:ext cx="1676400" cy="609600"/>
            </a:xfrm>
            <a:prstGeom prst="rightArrow">
              <a:avLst>
                <a:gd name="adj1" fmla="val 50000"/>
                <a:gd name="adj2" fmla="val 49997"/>
              </a:avLst>
            </a:prstGeom>
            <a:solidFill>
              <a:schemeClr val="accent1">
                <a:lumMod val="60000"/>
                <a:lumOff val="40000"/>
              </a:schemeClr>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0x8048354</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
          <p:nvSpPr>
            <p:cNvPr id="6" name="Right Arrow 5"/>
            <p:cNvSpPr>
              <a:spLocks noChangeArrowheads="1"/>
            </p:cNvSpPr>
            <p:nvPr/>
          </p:nvSpPr>
          <p:spPr bwMode="auto">
            <a:xfrm>
              <a:off x="152400" y="4238625"/>
              <a:ext cx="1676400" cy="609600"/>
            </a:xfrm>
            <a:prstGeom prst="rightArrow">
              <a:avLst>
                <a:gd name="adj1" fmla="val 50000"/>
                <a:gd name="adj2" fmla="val 49997"/>
              </a:avLst>
            </a:prstGeom>
            <a:solidFill>
              <a:schemeClr val="accent1">
                <a:lumMod val="60000"/>
                <a:lumOff val="40000"/>
              </a:schemeClr>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0x8048361</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
          <p:nvSpPr>
            <p:cNvPr id="8" name="Right Arrow 7"/>
            <p:cNvSpPr>
              <a:spLocks noChangeArrowheads="1"/>
            </p:cNvSpPr>
            <p:nvPr/>
          </p:nvSpPr>
          <p:spPr bwMode="auto">
            <a:xfrm>
              <a:off x="152400" y="5381625"/>
              <a:ext cx="1676400" cy="609600"/>
            </a:xfrm>
            <a:prstGeom prst="rightArrow">
              <a:avLst>
                <a:gd name="adj1" fmla="val 50000"/>
                <a:gd name="adj2" fmla="val 49997"/>
              </a:avLst>
            </a:prstGeom>
            <a:solidFill>
              <a:schemeClr val="accent1">
                <a:lumMod val="60000"/>
                <a:lumOff val="40000"/>
              </a:schemeClr>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0x804838c</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
          <p:nvSpPr>
            <p:cNvPr id="40" name="Rectangle 39"/>
            <p:cNvSpPr/>
            <p:nvPr/>
          </p:nvSpPr>
          <p:spPr bwMode="auto">
            <a:xfrm>
              <a:off x="2514600" y="1143000"/>
              <a:ext cx="1219200" cy="381000"/>
            </a:xfrm>
            <a:prstGeom prst="rect">
              <a:avLst/>
            </a:prstGeom>
            <a:solidFill>
              <a:srgbClr val="BFBFBF"/>
            </a:solidFill>
            <a:ln w="19050" cap="flat" cmpd="sng" algn="ctr">
              <a:solidFill>
                <a:schemeClr val="bg1">
                  <a:shade val="75000"/>
                </a:schemeClr>
              </a:solidFill>
              <a:prstDash val="solid"/>
              <a:round/>
              <a:headEnd type="triangle" w="med" len="med"/>
              <a:tailEnd type="triangle" w="med" len="me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Code</a:t>
              </a:r>
              <a:endParaRPr kumimoji="0" lang="en-US" sz="1800" b="0"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endParaRPr>
            </a:p>
          </p:txBody>
        </p:sp>
      </p:grpSp>
      <p:sp>
        <p:nvSpPr>
          <p:cNvPr id="39" name="Rectangle 38"/>
          <p:cNvSpPr/>
          <p:nvPr/>
        </p:nvSpPr>
        <p:spPr bwMode="auto">
          <a:xfrm>
            <a:off x="6629400" y="1143000"/>
            <a:ext cx="1219200" cy="381000"/>
          </a:xfrm>
          <a:prstGeom prst="rect">
            <a:avLst/>
          </a:prstGeom>
          <a:solidFill>
            <a:srgbClr val="95B3D7"/>
          </a:solidFill>
          <a:ln w="19050" cap="flat" cmpd="sng" algn="ctr">
            <a:solidFill>
              <a:schemeClr val="bg1">
                <a:shade val="75000"/>
              </a:schemeClr>
            </a:solidFill>
            <a:prstDash val="solid"/>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Arial" charset="0"/>
                <a:cs typeface="Helvetica Neue Light"/>
              </a:rPr>
              <a:t>Stack</a:t>
            </a:r>
            <a:endParaRPr kumimoji="0" lang="en-US" sz="1800" b="1" i="0" u="none" strike="noStrike" kern="1200" cap="none" spc="0" normalizeH="0" baseline="0" noProof="0" dirty="0">
              <a:ln>
                <a:noFill/>
              </a:ln>
              <a:solidFill>
                <a:prstClr val="black"/>
              </a:solidFill>
              <a:effectLst/>
              <a:uLnTx/>
              <a:uFillTx/>
              <a:latin typeface="Helvetica Neue Light"/>
              <a:ea typeface="Arial" charset="0"/>
              <a:cs typeface="Helvetica Neue Light"/>
            </a:endParaRPr>
          </a:p>
        </p:txBody>
      </p:sp>
      <p:sp>
        <p:nvSpPr>
          <p:cNvPr id="26652" name="Rectangle 40"/>
          <p:cNvSpPr>
            <a:spLocks noChangeArrowheads="1"/>
          </p:cNvSpPr>
          <p:nvPr/>
        </p:nvSpPr>
        <p:spPr bwMode="auto">
          <a:xfrm>
            <a:off x="4724400" y="3733800"/>
            <a:ext cx="762000" cy="685800"/>
          </a:xfrm>
          <a:prstGeom prst="rect">
            <a:avLst/>
          </a:prstGeom>
          <a:no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Neue Light"/>
                <a:ea typeface="ＭＳ Ｐゴシック" charset="0"/>
                <a:cs typeface="Helvetica Neue Light"/>
              </a:rPr>
              <a:t>…</a:t>
            </a:r>
          </a:p>
        </p:txBody>
      </p:sp>
      <p:grpSp>
        <p:nvGrpSpPr>
          <p:cNvPr id="26659" name="Group 59"/>
          <p:cNvGrpSpPr>
            <a:grpSpLocks/>
          </p:cNvGrpSpPr>
          <p:nvPr/>
        </p:nvGrpSpPr>
        <p:grpSpPr bwMode="auto">
          <a:xfrm>
            <a:off x="4419600" y="1676400"/>
            <a:ext cx="304800" cy="4457700"/>
            <a:chOff x="4419600" y="1676400"/>
            <a:chExt cx="304800" cy="4457700"/>
          </a:xfrm>
          <a:effectLst/>
        </p:grpSpPr>
        <p:cxnSp>
          <p:nvCxnSpPr>
            <p:cNvPr id="26662" name="Straight Connector 43"/>
            <p:cNvCxnSpPr>
              <a:cxnSpLocks noChangeShapeType="1"/>
            </p:cNvCxnSpPr>
            <p:nvPr/>
          </p:nvCxnSpPr>
          <p:spPr bwMode="auto">
            <a:xfrm rot="5400000" flipV="1">
              <a:off x="4114800" y="1981200"/>
              <a:ext cx="914400" cy="304800"/>
            </a:xfrm>
            <a:prstGeom prst="line">
              <a:avLst/>
            </a:prstGeom>
            <a:noFill/>
            <a:ln w="57150">
              <a:solidFill>
                <a:schemeClr val="tx1"/>
              </a:solidFill>
              <a:round/>
              <a:headEnd/>
              <a:tailEnd/>
            </a:ln>
          </p:spPr>
        </p:cxnSp>
        <p:cxnSp>
          <p:nvCxnSpPr>
            <p:cNvPr id="26663" name="Straight Connector 44"/>
            <p:cNvCxnSpPr>
              <a:cxnSpLocks noChangeShapeType="1"/>
            </p:cNvCxnSpPr>
            <p:nvPr/>
          </p:nvCxnSpPr>
          <p:spPr bwMode="auto">
            <a:xfrm rot="5400000">
              <a:off x="3171825" y="4600575"/>
              <a:ext cx="2819400" cy="247650"/>
            </a:xfrm>
            <a:prstGeom prst="line">
              <a:avLst/>
            </a:prstGeom>
            <a:noFill/>
            <a:ln w="57150">
              <a:solidFill>
                <a:schemeClr val="tx1"/>
              </a:solidFill>
              <a:round/>
              <a:headEnd/>
              <a:tailEnd/>
            </a:ln>
          </p:spPr>
        </p:cxnSp>
      </p:grpSp>
      <p:grpSp>
        <p:nvGrpSpPr>
          <p:cNvPr id="26664" name="Group 68"/>
          <p:cNvGrpSpPr>
            <a:grpSpLocks/>
          </p:cNvGrpSpPr>
          <p:nvPr/>
        </p:nvGrpSpPr>
        <p:grpSpPr bwMode="auto">
          <a:xfrm>
            <a:off x="5486400" y="5029200"/>
            <a:ext cx="381000" cy="838200"/>
            <a:chOff x="5486400" y="5029200"/>
            <a:chExt cx="381000" cy="838200"/>
          </a:xfrm>
          <a:effectLst/>
        </p:grpSpPr>
        <p:cxnSp>
          <p:nvCxnSpPr>
            <p:cNvPr id="26660" name="Straight Connector 61"/>
            <p:cNvCxnSpPr>
              <a:cxnSpLocks noChangeShapeType="1"/>
            </p:cNvCxnSpPr>
            <p:nvPr/>
          </p:nvCxnSpPr>
          <p:spPr bwMode="auto">
            <a:xfrm rot="10800000">
              <a:off x="5486400" y="5791200"/>
              <a:ext cx="381000" cy="76200"/>
            </a:xfrm>
            <a:prstGeom prst="line">
              <a:avLst/>
            </a:prstGeom>
            <a:noFill/>
            <a:ln w="57150">
              <a:solidFill>
                <a:srgbClr val="000000"/>
              </a:solidFill>
              <a:round/>
              <a:headEnd/>
              <a:tailEnd/>
            </a:ln>
          </p:spPr>
        </p:cxnSp>
        <p:cxnSp>
          <p:nvCxnSpPr>
            <p:cNvPr id="26661" name="Straight Connector 62"/>
            <p:cNvCxnSpPr>
              <a:cxnSpLocks noChangeShapeType="1"/>
            </p:cNvCxnSpPr>
            <p:nvPr/>
          </p:nvCxnSpPr>
          <p:spPr bwMode="auto">
            <a:xfrm rot="10800000" flipV="1">
              <a:off x="5486400" y="5029200"/>
              <a:ext cx="381000" cy="304800"/>
            </a:xfrm>
            <a:prstGeom prst="line">
              <a:avLst/>
            </a:prstGeom>
            <a:noFill/>
            <a:ln w="57150">
              <a:solidFill>
                <a:srgbClr val="000000"/>
              </a:solidFill>
              <a:round/>
              <a:headEnd/>
              <a:tailEnd/>
            </a:ln>
          </p:spPr>
        </p:cxnSp>
      </p:grpSp>
      <p:sp>
        <p:nvSpPr>
          <p:cNvPr id="75" name="Right Arrow 74"/>
          <p:cNvSpPr>
            <a:spLocks noChangeArrowheads="1"/>
          </p:cNvSpPr>
          <p:nvPr/>
        </p:nvSpPr>
        <p:spPr bwMode="auto">
          <a:xfrm rot="19145137" flipH="1">
            <a:off x="8431213" y="4522788"/>
            <a:ext cx="609600" cy="609600"/>
          </a:xfrm>
          <a:prstGeom prst="rightArrow">
            <a:avLst>
              <a:gd name="adj1" fmla="val 50000"/>
              <a:gd name="adj2" fmla="val 50000"/>
            </a:avLst>
          </a:prstGeom>
          <a:solidFill>
            <a:schemeClr val="accent1"/>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SP</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
        <p:nvSpPr>
          <p:cNvPr id="76" name="Right Arrow 75"/>
          <p:cNvSpPr>
            <a:spLocks noChangeArrowheads="1"/>
          </p:cNvSpPr>
          <p:nvPr/>
        </p:nvSpPr>
        <p:spPr bwMode="auto">
          <a:xfrm rot="19145137" flipH="1">
            <a:off x="8399463" y="3689350"/>
            <a:ext cx="609600" cy="609600"/>
          </a:xfrm>
          <a:prstGeom prst="rightArrow">
            <a:avLst>
              <a:gd name="adj1" fmla="val 50000"/>
              <a:gd name="adj2" fmla="val 50000"/>
            </a:avLst>
          </a:prstGeom>
          <a:solidFill>
            <a:schemeClr val="accent1"/>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SP</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
        <p:nvSpPr>
          <p:cNvPr id="77" name="Right Arrow 76"/>
          <p:cNvSpPr>
            <a:spLocks noChangeArrowheads="1"/>
          </p:cNvSpPr>
          <p:nvPr/>
        </p:nvSpPr>
        <p:spPr bwMode="auto">
          <a:xfrm rot="19145137" flipH="1">
            <a:off x="8447088" y="2881313"/>
            <a:ext cx="609600" cy="609600"/>
          </a:xfrm>
          <a:prstGeom prst="rightArrow">
            <a:avLst>
              <a:gd name="adj1" fmla="val 50000"/>
              <a:gd name="adj2" fmla="val 50000"/>
            </a:avLst>
          </a:prstGeom>
          <a:solidFill>
            <a:schemeClr val="accent1"/>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SP</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
        <p:nvSpPr>
          <p:cNvPr id="78" name="Right Arrow 77"/>
          <p:cNvSpPr>
            <a:spLocks noChangeArrowheads="1"/>
          </p:cNvSpPr>
          <p:nvPr/>
        </p:nvSpPr>
        <p:spPr bwMode="auto">
          <a:xfrm rot="19145137" flipH="1">
            <a:off x="8431213" y="2020888"/>
            <a:ext cx="609600" cy="609600"/>
          </a:xfrm>
          <a:prstGeom prst="rightArrow">
            <a:avLst>
              <a:gd name="adj1" fmla="val 50000"/>
              <a:gd name="adj2" fmla="val 50000"/>
            </a:avLst>
          </a:prstGeom>
          <a:solidFill>
            <a:schemeClr val="accent1"/>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SP</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
        <p:nvSpPr>
          <p:cNvPr id="79" name="Right Arrow 78"/>
          <p:cNvSpPr>
            <a:spLocks noChangeArrowheads="1"/>
          </p:cNvSpPr>
          <p:nvPr/>
        </p:nvSpPr>
        <p:spPr bwMode="auto">
          <a:xfrm rot="19145137" flipH="1">
            <a:off x="8431213" y="1154113"/>
            <a:ext cx="609600" cy="609600"/>
          </a:xfrm>
          <a:prstGeom prst="rightArrow">
            <a:avLst>
              <a:gd name="adj1" fmla="val 50000"/>
              <a:gd name="adj2" fmla="val 50000"/>
            </a:avLst>
          </a:prstGeom>
          <a:solidFill>
            <a:schemeClr val="accent1"/>
          </a:solidFill>
          <a:ln w="57150">
            <a:noFill/>
            <a:round/>
            <a:headEnd type="triangle" w="med" len="med"/>
            <a:tailEnd type="triangle" w="med" len="med"/>
          </a:ln>
          <a:effectLst/>
        </p:spPr>
        <p:txBody>
          <a:bodyPr wrap="none" anchor="ctr">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Helvetica Neue Light"/>
                <a:ea typeface="ＭＳ Ｐゴシック" charset="0"/>
                <a:cs typeface="Helvetica Neue Light"/>
              </a:rPr>
              <a:t>SP</a:t>
            </a:r>
            <a:endParaRPr kumimoji="0" lang="en-US" sz="1600" b="1" i="0" u="none" strike="noStrike" kern="1200" cap="none" spc="0" normalizeH="0" baseline="0" noProof="0" dirty="0">
              <a:ln>
                <a:noFill/>
              </a:ln>
              <a:solidFill>
                <a:prstClr val="black">
                  <a:alpha val="100000"/>
                </a:prstClr>
              </a:solidFill>
              <a:effectLst/>
              <a:uLnTx/>
              <a:uFillTx/>
              <a:latin typeface="Helvetica Neue Light"/>
              <a:ea typeface="ＭＳ Ｐゴシック" charset="0"/>
              <a:cs typeface="Helvetica Neue Light"/>
            </a:endParaRPr>
          </a:p>
        </p:txBody>
      </p:sp>
    </p:spTree>
    <p:extLst>
      <p:ext uri="{BB962C8B-B14F-4D97-AF65-F5344CB8AC3E}">
        <p14:creationId xmlns:p14="http://schemas.microsoft.com/office/powerpoint/2010/main" val="9504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59"/>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500" fill="hold"/>
                                        <p:tgtEl>
                                          <p:spTgt spid="24"/>
                                        </p:tgtEl>
                                        <p:attrNameLst>
                                          <p:attrName>fillcolor</p:attrName>
                                        </p:attrNameLst>
                                      </p:cBhvr>
                                      <p:to>
                                        <a:srgbClr val="BFBFBF"/>
                                      </p:to>
                                    </p:animClr>
                                    <p:set>
                                      <p:cBhvr>
                                        <p:cTn id="11" dur="500" fill="hold"/>
                                        <p:tgtEl>
                                          <p:spTgt spid="24"/>
                                        </p:tgtEl>
                                        <p:attrNameLst>
                                          <p:attrName>fill.type</p:attrName>
                                        </p:attrNameLst>
                                      </p:cBhvr>
                                      <p:to>
                                        <p:strVal val="solid"/>
                                      </p:to>
                                    </p:set>
                                    <p:set>
                                      <p:cBhvr>
                                        <p:cTn id="12" dur="500" fill="hold"/>
                                        <p:tgtEl>
                                          <p:spTgt spid="24"/>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25"/>
                                        </p:tgtEl>
                                        <p:attrNameLst>
                                          <p:attrName>fillcolor</p:attrName>
                                        </p:attrNameLst>
                                      </p:cBhvr>
                                      <p:to>
                                        <a:srgbClr val="BFBFBF"/>
                                      </p:to>
                                    </p:animClr>
                                    <p:set>
                                      <p:cBhvr>
                                        <p:cTn id="15" dur="500" fill="hold"/>
                                        <p:tgtEl>
                                          <p:spTgt spid="25"/>
                                        </p:tgtEl>
                                        <p:attrNameLst>
                                          <p:attrName>fill.type</p:attrName>
                                        </p:attrNameLst>
                                      </p:cBhvr>
                                      <p:to>
                                        <p:strVal val="solid"/>
                                      </p:to>
                                    </p:set>
                                    <p:set>
                                      <p:cBhvr>
                                        <p:cTn id="16" dur="500" fill="hold"/>
                                        <p:tgtEl>
                                          <p:spTgt spid="25"/>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26"/>
                                        </p:tgtEl>
                                        <p:attrNameLst>
                                          <p:attrName>fillcolor</p:attrName>
                                        </p:attrNameLst>
                                      </p:cBhvr>
                                      <p:to>
                                        <a:srgbClr val="BFBFBF"/>
                                      </p:to>
                                    </p:animClr>
                                    <p:set>
                                      <p:cBhvr>
                                        <p:cTn id="19" dur="500" fill="hold"/>
                                        <p:tgtEl>
                                          <p:spTgt spid="26"/>
                                        </p:tgtEl>
                                        <p:attrNameLst>
                                          <p:attrName>fill.type</p:attrName>
                                        </p:attrNameLst>
                                      </p:cBhvr>
                                      <p:to>
                                        <p:strVal val="solid"/>
                                      </p:to>
                                    </p:set>
                                    <p:set>
                                      <p:cBhvr>
                                        <p:cTn id="20" dur="500" fill="hold"/>
                                        <p:tgtEl>
                                          <p:spTgt spid="26"/>
                                        </p:tgtEl>
                                        <p:attrNameLst>
                                          <p:attrName>fill.on</p:attrName>
                                        </p:attrNameLst>
                                      </p:cBhvr>
                                      <p:to>
                                        <p:strVal val="true"/>
                                      </p:to>
                                    </p:set>
                                  </p:childTnLst>
                                </p:cTn>
                              </p:par>
                              <p:par>
                                <p:cTn id="21" presetID="10" presetClass="exit" presetSubtype="0" fill="hold" nodeType="withEffect">
                                  <p:stCondLst>
                                    <p:cond delay="0"/>
                                  </p:stCondLst>
                                  <p:childTnLst>
                                    <p:animEffect transition="out" filter="fade">
                                      <p:cBhvr>
                                        <p:cTn id="22" dur="500"/>
                                        <p:tgtEl>
                                          <p:spTgt spid="26659"/>
                                        </p:tgtEl>
                                      </p:cBhvr>
                                    </p:animEffect>
                                    <p:set>
                                      <p:cBhvr>
                                        <p:cTn id="23" dur="1" fill="hold">
                                          <p:stCondLst>
                                            <p:cond delay="499"/>
                                          </p:stCondLst>
                                        </p:cTn>
                                        <p:tgtEl>
                                          <p:spTgt spid="266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664"/>
                                        </p:tgtEl>
                                        <p:attrNameLst>
                                          <p:attrName>style.visibility</p:attrName>
                                        </p:attrNameLst>
                                      </p:cBhvr>
                                      <p:to>
                                        <p:strVal val="visible"/>
                                      </p:to>
                                    </p:set>
                                  </p:childTnLst>
                                </p:cTn>
                              </p:par>
                              <p:par>
                                <p:cTn id="32" presetID="1" presetClass="emph" presetSubtype="2" fill="hold" nodeType="withEffect">
                                  <p:stCondLst>
                                    <p:cond delay="0"/>
                                  </p:stCondLst>
                                  <p:childTnLst>
                                    <p:animClr clrSpc="rgb" dir="cw">
                                      <p:cBhvr>
                                        <p:cTn id="33" dur="500" fill="hold"/>
                                        <p:tgtEl>
                                          <p:spTgt spid="32"/>
                                        </p:tgtEl>
                                        <p:attrNameLst>
                                          <p:attrName>fillcolor</p:attrName>
                                        </p:attrNameLst>
                                      </p:cBhvr>
                                      <p:to>
                                        <a:srgbClr val="95B3D8"/>
                                      </p:to>
                                    </p:animClr>
                                    <p:set>
                                      <p:cBhvr>
                                        <p:cTn id="34" dur="500" fill="hold"/>
                                        <p:tgtEl>
                                          <p:spTgt spid="32"/>
                                        </p:tgtEl>
                                        <p:attrNameLst>
                                          <p:attrName>fill.type</p:attrName>
                                        </p:attrNameLst>
                                      </p:cBhvr>
                                      <p:to>
                                        <p:strVal val="solid"/>
                                      </p:to>
                                    </p:set>
                                    <p:set>
                                      <p:cBhvr>
                                        <p:cTn id="35" dur="500" fill="hold"/>
                                        <p:tgtEl>
                                          <p:spTgt spid="32"/>
                                        </p:tgtEl>
                                        <p:attrNameLst>
                                          <p:attrName>fill.on</p:attrName>
                                        </p:attrNameLst>
                                      </p:cBhvr>
                                      <p:to>
                                        <p:strVal val="true"/>
                                      </p:to>
                                    </p:set>
                                  </p:childTnLst>
                                </p:cTn>
                              </p:par>
                              <p:par>
                                <p:cTn id="36" presetID="1" presetClass="emph" presetSubtype="2" fill="hold" nodeType="withEffect">
                                  <p:stCondLst>
                                    <p:cond delay="0"/>
                                  </p:stCondLst>
                                  <p:childTnLst>
                                    <p:animClr clrSpc="rgb" dir="cw">
                                      <p:cBhvr>
                                        <p:cTn id="37" dur="500" fill="hold"/>
                                        <p:tgtEl>
                                          <p:spTgt spid="33"/>
                                        </p:tgtEl>
                                        <p:attrNameLst>
                                          <p:attrName>fillcolor</p:attrName>
                                        </p:attrNameLst>
                                      </p:cBhvr>
                                      <p:to>
                                        <a:srgbClr val="95B3D8"/>
                                      </p:to>
                                    </p:animClr>
                                    <p:set>
                                      <p:cBhvr>
                                        <p:cTn id="38" dur="500" fill="hold"/>
                                        <p:tgtEl>
                                          <p:spTgt spid="33"/>
                                        </p:tgtEl>
                                        <p:attrNameLst>
                                          <p:attrName>fill.type</p:attrName>
                                        </p:attrNameLst>
                                      </p:cBhvr>
                                      <p:to>
                                        <p:strVal val="solid"/>
                                      </p:to>
                                    </p:set>
                                    <p:set>
                                      <p:cBhvr>
                                        <p:cTn id="39" dur="500" fill="hold"/>
                                        <p:tgtEl>
                                          <p:spTgt spid="33"/>
                                        </p:tgtEl>
                                        <p:attrNameLst>
                                          <p:attrName>fill.on</p:attrName>
                                        </p:attrNameLst>
                                      </p:cBhvr>
                                      <p:to>
                                        <p:strVal val="true"/>
                                      </p:to>
                                    </p:set>
                                  </p:childTnLst>
                                </p:cTn>
                              </p:par>
                              <p:par>
                                <p:cTn id="40" presetID="1" presetClass="entr" presetSubtype="0" fill="hold" grpId="0" nodeType="withEffect">
                                  <p:stCondLst>
                                    <p:cond delay="0"/>
                                  </p:stCondLst>
                                  <p:childTnLst>
                                    <p:set>
                                      <p:cBhvr>
                                        <p:cTn id="41" dur="1" fill="hold">
                                          <p:stCondLst>
                                            <p:cond delay="0"/>
                                          </p:stCondLst>
                                        </p:cTn>
                                        <p:tgtEl>
                                          <p:spTgt spid="75"/>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26664"/>
                                        </p:tgtEl>
                                      </p:cBhvr>
                                    </p:animEffect>
                                    <p:set>
                                      <p:cBhvr>
                                        <p:cTn id="44" dur="1" fill="hold">
                                          <p:stCondLst>
                                            <p:cond delay="499"/>
                                          </p:stCondLst>
                                        </p:cTn>
                                        <p:tgtEl>
                                          <p:spTgt spid="2666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0" presetClass="exit" presetSubtype="0" fill="hold" grpId="1" nodeType="withEffect">
                                  <p:stCondLst>
                                    <p:cond delay="0"/>
                                  </p:stCondLst>
                                  <p:childTnLst>
                                    <p:animEffect transition="out" filter="fade">
                                      <p:cBhvr>
                                        <p:cTn id="50" dur="500"/>
                                        <p:tgtEl>
                                          <p:spTgt spid="75"/>
                                        </p:tgtEl>
                                      </p:cBhvr>
                                    </p:animEffect>
                                    <p:set>
                                      <p:cBhvr>
                                        <p:cTn id="51" dur="1" fill="hold">
                                          <p:stCondLst>
                                            <p:cond delay="499"/>
                                          </p:stCondLst>
                                        </p:cTn>
                                        <p:tgtEl>
                                          <p:spTgt spid="75"/>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7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par>
                                <p:cTn id="58" presetID="10" presetClass="exit" presetSubtype="0" fill="hold" grpId="1" nodeType="withEffect">
                                  <p:stCondLst>
                                    <p:cond delay="0"/>
                                  </p:stCondLst>
                                  <p:childTnLst>
                                    <p:animEffect transition="out" filter="fade">
                                      <p:cBhvr>
                                        <p:cTn id="59" dur="500"/>
                                        <p:tgtEl>
                                          <p:spTgt spid="76"/>
                                        </p:tgtEl>
                                      </p:cBhvr>
                                    </p:animEffect>
                                    <p:set>
                                      <p:cBhvr>
                                        <p:cTn id="60" dur="1" fill="hold">
                                          <p:stCondLst>
                                            <p:cond delay="499"/>
                                          </p:stCondLst>
                                        </p:cTn>
                                        <p:tgtEl>
                                          <p:spTgt spid="76"/>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6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77"/>
                                        </p:tgtEl>
                                      </p:cBhvr>
                                    </p:animEffect>
                                    <p:set>
                                      <p:cBhvr>
                                        <p:cTn id="69" dur="1" fill="hold">
                                          <p:stCondLst>
                                            <p:cond delay="499"/>
                                          </p:stCondLst>
                                        </p:cTn>
                                        <p:tgtEl>
                                          <p:spTgt spid="7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6657"/>
                                        </p:tgtEl>
                                        <p:attrNameLst>
                                          <p:attrName>style.visibility</p:attrName>
                                        </p:attrNameLst>
                                      </p:cBhvr>
                                      <p:to>
                                        <p:strVal val="visible"/>
                                      </p:to>
                                    </p:set>
                                  </p:childTnLst>
                                </p:cTn>
                              </p:par>
                              <p:par>
                                <p:cTn id="76" presetID="10" presetClass="exit" presetSubtype="0" fill="hold" grpId="1" nodeType="withEffect">
                                  <p:stCondLst>
                                    <p:cond delay="0"/>
                                  </p:stCondLst>
                                  <p:childTnLst>
                                    <p:animEffect transition="out" filter="fade">
                                      <p:cBhvr>
                                        <p:cTn id="77" dur="500"/>
                                        <p:tgtEl>
                                          <p:spTgt spid="78"/>
                                        </p:tgtEl>
                                      </p:cBhvr>
                                    </p:animEffect>
                                    <p:set>
                                      <p:cBhvr>
                                        <p:cTn id="78" dur="1" fill="hold">
                                          <p:stCondLst>
                                            <p:cond delay="499"/>
                                          </p:stCondLst>
                                        </p:cTn>
                                        <p:tgtEl>
                                          <p:spTgt spid="7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26657"/>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79"/>
                                        </p:tgtEl>
                                      </p:cBhvr>
                                    </p:animEffect>
                                    <p:set>
                                      <p:cBhvr>
                                        <p:cTn id="87" dur="1" fill="hold">
                                          <p:stCondLst>
                                            <p:cond delay="499"/>
                                          </p:stCondLst>
                                        </p:cTn>
                                        <p:tgtEl>
                                          <p:spTgt spid="79"/>
                                        </p:tgtEl>
                                        <p:attrNameLst>
                                          <p:attrName>style.visibility</p:attrName>
                                        </p:attrNameLst>
                                      </p:cBhvr>
                                      <p:to>
                                        <p:strVal val="hidden"/>
                                      </p:to>
                                    </p:set>
                                  </p:childTnLst>
                                </p:cTn>
                              </p:par>
                              <p:par>
                                <p:cTn id="88" presetID="1" presetClass="entr" presetSubtype="0" fill="hold" grpId="2" nodeType="withEffect">
                                  <p:stCondLst>
                                    <p:cond delay="0"/>
                                  </p:stCondLst>
                                  <p:childTnLst>
                                    <p:set>
                                      <p:cBhvr>
                                        <p:cTn id="89" dur="1" fill="hold">
                                          <p:stCondLst>
                                            <p:cond delay="0"/>
                                          </p:stCondLst>
                                        </p:cTn>
                                        <p:tgtEl>
                                          <p:spTgt spid="78"/>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26656"/>
                                        </p:tgtEl>
                                        <p:attrNameLst>
                                          <p:attrName>style.visibility</p:attrName>
                                        </p:attrNameLst>
                                      </p:cBhvr>
                                      <p:to>
                                        <p:strVal val="hidden"/>
                                      </p:to>
                                    </p:set>
                                  </p:childTnLst>
                                </p:cTn>
                              </p:par>
                              <p:par>
                                <p:cTn id="96" presetID="10" presetClass="exit" presetSubtype="0" fill="hold" grpId="3" nodeType="withEffect">
                                  <p:stCondLst>
                                    <p:cond delay="0"/>
                                  </p:stCondLst>
                                  <p:childTnLst>
                                    <p:animEffect transition="out" filter="fade">
                                      <p:cBhvr>
                                        <p:cTn id="97" dur="500"/>
                                        <p:tgtEl>
                                          <p:spTgt spid="78"/>
                                        </p:tgtEl>
                                      </p:cBhvr>
                                    </p:animEffect>
                                    <p:set>
                                      <p:cBhvr>
                                        <p:cTn id="98" dur="1" fill="hold">
                                          <p:stCondLst>
                                            <p:cond delay="499"/>
                                          </p:stCondLst>
                                        </p:cTn>
                                        <p:tgtEl>
                                          <p:spTgt spid="78"/>
                                        </p:tgtEl>
                                        <p:attrNameLst>
                                          <p:attrName>style.visibility</p:attrName>
                                        </p:attrNameLst>
                                      </p:cBhvr>
                                      <p:to>
                                        <p:strVal val="hidden"/>
                                      </p:to>
                                    </p:set>
                                  </p:childTnLst>
                                </p:cTn>
                              </p:par>
                              <p:par>
                                <p:cTn id="99" presetID="1" presetClass="entr" presetSubtype="0" fill="hold" grpId="2" nodeType="withEffect">
                                  <p:stCondLst>
                                    <p:cond delay="0"/>
                                  </p:stCondLst>
                                  <p:childTnLst>
                                    <p:set>
                                      <p:cBhvr>
                                        <p:cTn id="100" dur="1" fill="hold">
                                          <p:stCondLst>
                                            <p:cond delay="0"/>
                                          </p:stCondLst>
                                        </p:cTn>
                                        <p:tgtEl>
                                          <p:spTgt spid="7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4"/>
                                        </p:tgtEl>
                                        <p:attrNameLst>
                                          <p:attrName>style.visibility</p:attrName>
                                        </p:attrNameLst>
                                      </p:cBhvr>
                                      <p:to>
                                        <p:strVal val="hidden"/>
                                      </p:to>
                                    </p:set>
                                  </p:childTnLst>
                                </p:cTn>
                              </p:par>
                              <p:par>
                                <p:cTn id="105" presetID="10" presetClass="exit" presetSubtype="0" fill="hold" grpId="3" nodeType="withEffect">
                                  <p:stCondLst>
                                    <p:cond delay="0"/>
                                  </p:stCondLst>
                                  <p:childTnLst>
                                    <p:animEffect transition="out" filter="fade">
                                      <p:cBhvr>
                                        <p:cTn id="106" dur="500"/>
                                        <p:tgtEl>
                                          <p:spTgt spid="77"/>
                                        </p:tgtEl>
                                      </p:cBhvr>
                                    </p:animEffect>
                                    <p:set>
                                      <p:cBhvr>
                                        <p:cTn id="107" dur="1" fill="hold">
                                          <p:stCondLst>
                                            <p:cond delay="499"/>
                                          </p:stCondLst>
                                        </p:cTn>
                                        <p:tgtEl>
                                          <p:spTgt spid="77"/>
                                        </p:tgtEl>
                                        <p:attrNameLst>
                                          <p:attrName>style.visibility</p:attrName>
                                        </p:attrNameLst>
                                      </p:cBhvr>
                                      <p:to>
                                        <p:strVal val="hidden"/>
                                      </p:to>
                                    </p:set>
                                  </p:childTnLst>
                                </p:cTn>
                              </p:par>
                              <p:par>
                                <p:cTn id="108" presetID="1" presetClass="entr" presetSubtype="0" fill="hold" grpId="2" nodeType="withEffect">
                                  <p:stCondLst>
                                    <p:cond delay="0"/>
                                  </p:stCondLst>
                                  <p:childTnLst>
                                    <p:set>
                                      <p:cBhvr>
                                        <p:cTn id="109" dur="1" fill="hold">
                                          <p:stCondLst>
                                            <p:cond delay="0"/>
                                          </p:stCondLst>
                                        </p:cTn>
                                        <p:tgtEl>
                                          <p:spTgt spid="7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3"/>
                                        </p:tgtEl>
                                        <p:attrNameLst>
                                          <p:attrName>style.visibility</p:attrName>
                                        </p:attrNameLst>
                                      </p:cBhvr>
                                      <p:to>
                                        <p:strVal val="hidden"/>
                                      </p:to>
                                    </p:set>
                                  </p:childTnLst>
                                </p:cTn>
                              </p:par>
                              <p:par>
                                <p:cTn id="114" presetID="10" presetClass="exit" presetSubtype="0" fill="hold" grpId="3" nodeType="withEffect">
                                  <p:stCondLst>
                                    <p:cond delay="0"/>
                                  </p:stCondLst>
                                  <p:childTnLst>
                                    <p:animEffect transition="out" filter="fade">
                                      <p:cBhvr>
                                        <p:cTn id="115" dur="500"/>
                                        <p:tgtEl>
                                          <p:spTgt spid="76"/>
                                        </p:tgtEl>
                                      </p:cBhvr>
                                    </p:animEffect>
                                    <p:set>
                                      <p:cBhvr>
                                        <p:cTn id="116" dur="1" fill="hold">
                                          <p:stCondLst>
                                            <p:cond delay="499"/>
                                          </p:stCondLst>
                                        </p:cTn>
                                        <p:tgtEl>
                                          <p:spTgt spid="76"/>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2"/>
                                        </p:tgtEl>
                                        <p:attrNameLst>
                                          <p:attrName>style.visibility</p:attrName>
                                        </p:attrNameLst>
                                      </p:cBhvr>
                                      <p:to>
                                        <p:strVal val="hidden"/>
                                      </p:to>
                                    </p:set>
                                  </p:childTnLst>
                                </p:cTn>
                              </p:par>
                              <p:par>
                                <p:cTn id="123" presetID="1" presetClass="emph" presetSubtype="2" fill="hold" nodeType="withEffect">
                                  <p:stCondLst>
                                    <p:cond delay="0"/>
                                  </p:stCondLst>
                                  <p:childTnLst>
                                    <p:animClr clrSpc="rgb" dir="cw">
                                      <p:cBhvr>
                                        <p:cTn id="124" dur="500" fill="hold"/>
                                        <p:tgtEl>
                                          <p:spTgt spid="33"/>
                                        </p:tgtEl>
                                        <p:attrNameLst>
                                          <p:attrName>fillcolor</p:attrName>
                                        </p:attrNameLst>
                                      </p:cBhvr>
                                      <p:to>
                                        <a:srgbClr val="C00000"/>
                                      </p:to>
                                    </p:animClr>
                                    <p:set>
                                      <p:cBhvr>
                                        <p:cTn id="125" dur="500" fill="hold"/>
                                        <p:tgtEl>
                                          <p:spTgt spid="33"/>
                                        </p:tgtEl>
                                        <p:attrNameLst>
                                          <p:attrName>fill.type</p:attrName>
                                        </p:attrNameLst>
                                      </p:cBhvr>
                                      <p:to>
                                        <p:strVal val="solid"/>
                                      </p:to>
                                    </p:set>
                                    <p:set>
                                      <p:cBhvr>
                                        <p:cTn id="126" dur="500" fill="hold"/>
                                        <p:tgtEl>
                                          <p:spTgt spid="33"/>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500" fill="hold"/>
                                        <p:tgtEl>
                                          <p:spTgt spid="32"/>
                                        </p:tgtEl>
                                        <p:attrNameLst>
                                          <p:attrName>fillcolor</p:attrName>
                                        </p:attrNameLst>
                                      </p:cBhvr>
                                      <p:to>
                                        <a:srgbClr val="C00000"/>
                                      </p:to>
                                    </p:animClr>
                                    <p:set>
                                      <p:cBhvr>
                                        <p:cTn id="129" dur="500" fill="hold"/>
                                        <p:tgtEl>
                                          <p:spTgt spid="32"/>
                                        </p:tgtEl>
                                        <p:attrNameLst>
                                          <p:attrName>fill.type</p:attrName>
                                        </p:attrNameLst>
                                      </p:cBhvr>
                                      <p:to>
                                        <p:strVal val="solid"/>
                                      </p:to>
                                    </p:set>
                                    <p:set>
                                      <p:cBhvr>
                                        <p:cTn id="130" dur="500" fill="hold"/>
                                        <p:tgtEl>
                                          <p:spTgt spid="32"/>
                                        </p:tgtEl>
                                        <p:attrNameLst>
                                          <p:attrName>fill.on</p:attrName>
                                        </p:attrNameLst>
                                      </p:cBhvr>
                                      <p:to>
                                        <p:strVal val="true"/>
                                      </p:to>
                                    </p:set>
                                  </p:childTnLst>
                                </p:cTn>
                              </p:par>
                              <p:par>
                                <p:cTn id="131" presetID="10" presetClass="exit" presetSubtype="0" fill="hold" grpId="3" nodeType="withEffect">
                                  <p:stCondLst>
                                    <p:cond delay="0"/>
                                  </p:stCondLst>
                                  <p:childTnLst>
                                    <p:animEffect transition="out" filter="fade">
                                      <p:cBhvr>
                                        <p:cTn id="132" dur="500"/>
                                        <p:tgtEl>
                                          <p:spTgt spid="75"/>
                                        </p:tgtEl>
                                      </p:cBhvr>
                                    </p:animEffect>
                                    <p:set>
                                      <p:cBhvr>
                                        <p:cTn id="133"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5" grpId="0" animBg="1"/>
      <p:bldP spid="75" grpId="1" animBg="1"/>
      <p:bldP spid="75" grpId="2" animBg="1"/>
      <p:bldP spid="75" grpId="3"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C75C-BAE9-9A45-8AF4-789A3B4C82FA}"/>
              </a:ext>
            </a:extLst>
          </p:cNvPr>
          <p:cNvSpPr>
            <a:spLocks noGrp="1"/>
          </p:cNvSpPr>
          <p:nvPr>
            <p:ph type="title"/>
          </p:nvPr>
        </p:nvSpPr>
        <p:spPr/>
        <p:txBody>
          <a:bodyPr/>
          <a:lstStyle/>
          <a:p>
            <a:r>
              <a:rPr lang="en-US" dirty="0"/>
              <a:t>IA32 stack discipline</a:t>
            </a:r>
          </a:p>
        </p:txBody>
      </p:sp>
      <p:pic>
        <p:nvPicPr>
          <p:cNvPr id="3" name="Picture 2">
            <a:extLst>
              <a:ext uri="{FF2B5EF4-FFF2-40B4-BE49-F238E27FC236}">
                <a16:creationId xmlns:a16="http://schemas.microsoft.com/office/drawing/2014/main" id="{25B3B2BB-A685-4946-BE23-BDB0684C7CD5}"/>
              </a:ext>
            </a:extLst>
          </p:cNvPr>
          <p:cNvPicPr>
            <a:picLocks noChangeAspect="1"/>
          </p:cNvPicPr>
          <p:nvPr/>
        </p:nvPicPr>
        <p:blipFill>
          <a:blip r:embed="rId2"/>
          <a:stretch>
            <a:fillRect/>
          </a:stretch>
        </p:blipFill>
        <p:spPr>
          <a:xfrm>
            <a:off x="2579914" y="1752600"/>
            <a:ext cx="5334000" cy="3170208"/>
          </a:xfrm>
          <a:prstGeom prst="rect">
            <a:avLst/>
          </a:prstGeom>
        </p:spPr>
      </p:pic>
      <p:sp>
        <p:nvSpPr>
          <p:cNvPr id="4" name="Text Box 93">
            <a:extLst>
              <a:ext uri="{FF2B5EF4-FFF2-40B4-BE49-F238E27FC236}">
                <a16:creationId xmlns:a16="http://schemas.microsoft.com/office/drawing/2014/main" id="{07A9F210-EC57-394A-B13D-1707EE41D172}"/>
              </a:ext>
            </a:extLst>
          </p:cNvPr>
          <p:cNvSpPr txBox="1">
            <a:spLocks noChangeArrowheads="1"/>
          </p:cNvSpPr>
          <p:nvPr/>
        </p:nvSpPr>
        <p:spPr bwMode="auto">
          <a:xfrm>
            <a:off x="762000" y="2198689"/>
            <a:ext cx="3581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Caller pushes</a:t>
            </a:r>
          </a:p>
        </p:txBody>
      </p:sp>
      <p:cxnSp>
        <p:nvCxnSpPr>
          <p:cNvPr id="5" name="Straight Arrow Connector 4">
            <a:extLst>
              <a:ext uri="{FF2B5EF4-FFF2-40B4-BE49-F238E27FC236}">
                <a16:creationId xmlns:a16="http://schemas.microsoft.com/office/drawing/2014/main" id="{9051A439-A683-0F44-878D-784E47BB8AA4}"/>
              </a:ext>
            </a:extLst>
          </p:cNvPr>
          <p:cNvCxnSpPr>
            <a:cxnSpLocks/>
          </p:cNvCxnSpPr>
          <p:nvPr/>
        </p:nvCxnSpPr>
        <p:spPr bwMode="auto">
          <a:xfrm flipV="1">
            <a:off x="2427514" y="2198689"/>
            <a:ext cx="1066800" cy="196642"/>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 name="Straight Arrow Connector 6">
            <a:extLst>
              <a:ext uri="{FF2B5EF4-FFF2-40B4-BE49-F238E27FC236}">
                <a16:creationId xmlns:a16="http://schemas.microsoft.com/office/drawing/2014/main" id="{9061703C-008C-AA4A-9386-872EE349B4A7}"/>
              </a:ext>
            </a:extLst>
          </p:cNvPr>
          <p:cNvCxnSpPr>
            <a:cxnSpLocks/>
          </p:cNvCxnSpPr>
          <p:nvPr/>
        </p:nvCxnSpPr>
        <p:spPr bwMode="auto">
          <a:xfrm>
            <a:off x="2427514" y="2395331"/>
            <a:ext cx="1066800" cy="240185"/>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 name="Straight Arrow Connector 9">
            <a:extLst>
              <a:ext uri="{FF2B5EF4-FFF2-40B4-BE49-F238E27FC236}">
                <a16:creationId xmlns:a16="http://schemas.microsoft.com/office/drawing/2014/main" id="{408D1610-68AE-3941-8B00-2C903989676B}"/>
              </a:ext>
            </a:extLst>
          </p:cNvPr>
          <p:cNvCxnSpPr>
            <a:cxnSpLocks/>
          </p:cNvCxnSpPr>
          <p:nvPr/>
        </p:nvCxnSpPr>
        <p:spPr bwMode="auto">
          <a:xfrm>
            <a:off x="2427514" y="2395331"/>
            <a:ext cx="1066800" cy="62096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3" name="Text Box 93">
            <a:extLst>
              <a:ext uri="{FF2B5EF4-FFF2-40B4-BE49-F238E27FC236}">
                <a16:creationId xmlns:a16="http://schemas.microsoft.com/office/drawing/2014/main" id="{C1E396BD-74A7-C044-9DA1-34C6C280EED1}"/>
              </a:ext>
            </a:extLst>
          </p:cNvPr>
          <p:cNvSpPr txBox="1">
            <a:spLocks noChangeArrowheads="1"/>
          </p:cNvSpPr>
          <p:nvPr/>
        </p:nvSpPr>
        <p:spPr bwMode="auto">
          <a:xfrm>
            <a:off x="772886" y="3222675"/>
            <a:ext cx="35814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Callee</a:t>
            </a: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 pushes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(prolog)</a:t>
            </a:r>
          </a:p>
        </p:txBody>
      </p:sp>
      <p:cxnSp>
        <p:nvCxnSpPr>
          <p:cNvPr id="14" name="Straight Arrow Connector 13">
            <a:extLst>
              <a:ext uri="{FF2B5EF4-FFF2-40B4-BE49-F238E27FC236}">
                <a16:creationId xmlns:a16="http://schemas.microsoft.com/office/drawing/2014/main" id="{28553421-98A9-7D40-9376-56151BE85B92}"/>
              </a:ext>
            </a:extLst>
          </p:cNvPr>
          <p:cNvCxnSpPr>
            <a:cxnSpLocks/>
          </p:cNvCxnSpPr>
          <p:nvPr/>
        </p:nvCxnSpPr>
        <p:spPr bwMode="auto">
          <a:xfrm>
            <a:off x="2552700" y="3408431"/>
            <a:ext cx="941614"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7" name="Text Box 93">
            <a:extLst>
              <a:ext uri="{FF2B5EF4-FFF2-40B4-BE49-F238E27FC236}">
                <a16:creationId xmlns:a16="http://schemas.microsoft.com/office/drawing/2014/main" id="{5E70AD6F-447F-174E-B928-28EAC15E04FF}"/>
              </a:ext>
            </a:extLst>
          </p:cNvPr>
          <p:cNvSpPr txBox="1">
            <a:spLocks noChangeArrowheads="1"/>
          </p:cNvSpPr>
          <p:nvPr/>
        </p:nvSpPr>
        <p:spPr bwMode="auto">
          <a:xfrm>
            <a:off x="253092" y="5029200"/>
            <a:ext cx="8357508" cy="12025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Fixed-size stack frame data area: size determined by compiler of the called procedure.  The procedure’s compiled code addresses locals and arguments at fixed offsets from %</a:t>
            </a: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rPr>
              <a:t>ebp</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(frame pointer).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Note</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a:t>
            </a: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rPr>
              <a:t>callee</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code may push some </a:t>
            </a: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rPr>
              <a:t>callee</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-saved register values in here too.</a:t>
            </a:r>
          </a:p>
        </p:txBody>
      </p:sp>
      <p:cxnSp>
        <p:nvCxnSpPr>
          <p:cNvPr id="18" name="Straight Arrow Connector 17">
            <a:extLst>
              <a:ext uri="{FF2B5EF4-FFF2-40B4-BE49-F238E27FC236}">
                <a16:creationId xmlns:a16="http://schemas.microsoft.com/office/drawing/2014/main" id="{A8E0E4D1-BBDE-B442-907A-ADF69D060412}"/>
              </a:ext>
            </a:extLst>
          </p:cNvPr>
          <p:cNvCxnSpPr>
            <a:cxnSpLocks/>
          </p:cNvCxnSpPr>
          <p:nvPr/>
        </p:nvCxnSpPr>
        <p:spPr bwMode="auto">
          <a:xfrm flipV="1">
            <a:off x="2133600" y="3993020"/>
            <a:ext cx="1143000" cy="1055675"/>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6" name="Left Bracket 25">
            <a:extLst>
              <a:ext uri="{FF2B5EF4-FFF2-40B4-BE49-F238E27FC236}">
                <a16:creationId xmlns:a16="http://schemas.microsoft.com/office/drawing/2014/main" id="{885409C3-E6CF-724C-86D0-F22C7CA8B75B}"/>
              </a:ext>
            </a:extLst>
          </p:cNvPr>
          <p:cNvSpPr/>
          <p:nvPr/>
        </p:nvSpPr>
        <p:spPr bwMode="auto">
          <a:xfrm>
            <a:off x="3340716" y="3656600"/>
            <a:ext cx="73152" cy="914400"/>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133986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p:cNvSpPr>
          <p:nvPr>
            <p:ph type="title"/>
          </p:nvPr>
        </p:nvSpPr>
        <p:spPr>
          <a:xfrm>
            <a:off x="249255" y="122081"/>
            <a:ext cx="8763000" cy="909638"/>
          </a:xfrm>
          <a:prstGeom prst="rect">
            <a:avLst/>
          </a:prstGeom>
        </p:spPr>
        <p:txBody>
          <a:bodyPr/>
          <a:lstStyle>
            <a:lvl1pPr defTabSz="403097">
              <a:defRPr sz="5520"/>
            </a:lvl1pPr>
          </a:lstStyle>
          <a:p>
            <a:pPr lvl="0">
              <a:defRPr sz="1800"/>
            </a:pPr>
            <a:r>
              <a:rPr sz="3881" dirty="0"/>
              <a:t>Stack layout when calling functions</a:t>
            </a:r>
          </a:p>
        </p:txBody>
      </p:sp>
      <p:sp>
        <p:nvSpPr>
          <p:cNvPr id="393" name="Shape 393"/>
          <p:cNvSpPr/>
          <p:nvPr/>
        </p:nvSpPr>
        <p:spPr>
          <a:xfrm>
            <a:off x="370698" y="3718906"/>
            <a:ext cx="8402605" cy="468024"/>
          </a:xfrm>
          <a:prstGeom prst="rect">
            <a:avLst/>
          </a:prstGeom>
          <a:ln w="25400">
            <a:solidFill/>
            <a:miter lim="400000"/>
          </a:ln>
          <a:effectLst>
            <a:outerShdw blurRad="38100" dist="25400" dir="5400000" rotWithShape="0">
              <a:srgbClr val="000000">
                <a:alpha val="50000"/>
              </a:srgbClr>
            </a:outerShdw>
          </a:effectLst>
        </p:spPr>
        <p:txBody>
          <a:bodyPr lIns="0" tIns="0" rIns="0" bIns="0" anchor="ctr"/>
          <a:lstStyle/>
          <a:p>
            <a:pPr marL="0" marR="0" lvl="0" indent="0" algn="l" defTabSz="457200" rtl="0" eaLnBrk="1" fontAlgn="base" latinLnBrk="0" hangingPunct="1">
              <a:lnSpc>
                <a:spcPct val="100000"/>
              </a:lnSpc>
              <a:spcBef>
                <a:spcPct val="0"/>
              </a:spcBef>
              <a:spcAft>
                <a:spcPct val="0"/>
              </a:spcAft>
              <a:buClrTx/>
              <a:buSzTx/>
              <a:buFontTx/>
              <a:buNone/>
              <a:tabLst/>
              <a:defRPr sz="2400">
                <a:solidFill>
                  <a:srgbClr val="FFFFFF"/>
                </a:solidFill>
              </a:defRPr>
            </a:pPr>
            <a:endParaRPr kumimoji="0" sz="1687"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394" name="Shape 394"/>
          <p:cNvSpPr/>
          <p:nvPr/>
        </p:nvSpPr>
        <p:spPr>
          <a:xfrm>
            <a:off x="7550499" y="3105969"/>
            <a:ext cx="144110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defRPr>
                <a:latin typeface="Courier"/>
                <a:ea typeface="Courier"/>
                <a:cs typeface="Courier"/>
                <a:sym typeface="Courier"/>
              </a:defRPr>
            </a:lvl1pPr>
          </a:lstStyle>
          <a:p>
            <a:pPr marL="0" marR="0" lvl="0" indent="0" algn="r" defTabSz="457200" rtl="0" eaLnBrk="1" fontAlgn="base" latinLnBrk="0" hangingPunct="1">
              <a:lnSpc>
                <a:spcPct val="100000"/>
              </a:lnSpc>
              <a:spcBef>
                <a:spcPct val="0"/>
              </a:spcBef>
              <a:spcAft>
                <a:spcPct val="0"/>
              </a:spcAft>
              <a:buClrTx/>
              <a:buSzTx/>
              <a:buFontTx/>
              <a:buNone/>
              <a:tabLst/>
              <a:defRPr sz="1800"/>
            </a:pPr>
            <a:r>
              <a:rPr lang="en-US" sz="2531" dirty="0">
                <a:solidFill>
                  <a:srgbClr val="003367"/>
                </a:solidFill>
              </a:rPr>
              <a:t>h</a:t>
            </a:r>
            <a:r>
              <a:rPr kumimoji="0" lang="en-US" sz="2531" b="0" i="0" u="none" strike="noStrike" kern="1200" cap="none" spc="0" normalizeH="0" baseline="0" noProof="0" dirty="0" err="1">
                <a:ln>
                  <a:noFill/>
                </a:ln>
                <a:solidFill>
                  <a:srgbClr val="003367"/>
                </a:solidFill>
                <a:effectLst/>
                <a:uLnTx/>
                <a:uFillTx/>
                <a:latin typeface="Courier"/>
                <a:sym typeface="Courier"/>
              </a:rPr>
              <a:t>igh</a:t>
            </a:r>
            <a:r>
              <a:rPr kumimoji="0" lang="en-US" sz="2531" b="0" i="0" u="none" strike="noStrike" kern="1200" cap="none" spc="0" normalizeH="0" baseline="0" noProof="0" dirty="0">
                <a:ln>
                  <a:noFill/>
                </a:ln>
                <a:solidFill>
                  <a:srgbClr val="003367"/>
                </a:solidFill>
                <a:effectLst/>
                <a:uLnTx/>
                <a:uFillTx/>
                <a:latin typeface="Courier"/>
                <a:sym typeface="Courier"/>
              </a:rPr>
              <a:t>(N)</a:t>
            </a:r>
            <a:endParaRPr kumimoji="0" sz="2531" b="0" i="0" u="none" strike="noStrike" kern="1200" cap="none" spc="0" normalizeH="0" baseline="0" noProof="0" dirty="0">
              <a:ln>
                <a:noFill/>
              </a:ln>
              <a:solidFill>
                <a:srgbClr val="003367"/>
              </a:solidFill>
              <a:effectLst/>
              <a:uLnTx/>
              <a:uFillTx/>
              <a:latin typeface="Courier"/>
              <a:sym typeface="Courier"/>
            </a:endParaRPr>
          </a:p>
        </p:txBody>
      </p:sp>
      <p:sp>
        <p:nvSpPr>
          <p:cNvPr id="395" name="Shape 395"/>
          <p:cNvSpPr/>
          <p:nvPr/>
        </p:nvSpPr>
        <p:spPr>
          <a:xfrm>
            <a:off x="228600" y="3105969"/>
            <a:ext cx="65883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defRPr>
                <a:latin typeface="Courier"/>
                <a:ea typeface="Courier"/>
                <a:cs typeface="Courier"/>
                <a:sym typeface="Courier"/>
              </a:defRPr>
            </a:lvl1pPr>
          </a:lstStyle>
          <a:p>
            <a:pPr marL="0" marR="0" lvl="0" indent="0" algn="r" defTabSz="457200" rtl="0" eaLnBrk="1" fontAlgn="base" latinLnBrk="0" hangingPunct="1">
              <a:lnSpc>
                <a:spcPct val="100000"/>
              </a:lnSpc>
              <a:spcBef>
                <a:spcPct val="0"/>
              </a:spcBef>
              <a:spcAft>
                <a:spcPct val="0"/>
              </a:spcAft>
              <a:buClrTx/>
              <a:buSzTx/>
              <a:buFontTx/>
              <a:buNone/>
              <a:tabLst/>
              <a:defRPr sz="1800"/>
            </a:pPr>
            <a:r>
              <a:rPr kumimoji="0" lang="en-US" sz="2531" b="0" i="0" u="none" strike="noStrike" kern="1200" cap="none" spc="0" normalizeH="0" baseline="0" noProof="0" dirty="0">
                <a:ln>
                  <a:noFill/>
                </a:ln>
                <a:solidFill>
                  <a:srgbClr val="003367"/>
                </a:solidFill>
                <a:effectLst/>
                <a:uLnTx/>
                <a:uFillTx/>
                <a:latin typeface="Courier"/>
                <a:sym typeface="Courier"/>
              </a:rPr>
              <a:t>low</a:t>
            </a:r>
            <a:endParaRPr kumimoji="0" sz="2531" b="0" i="0" u="none" strike="noStrike" kern="1200" cap="none" spc="0" normalizeH="0" baseline="0" noProof="0" dirty="0">
              <a:ln>
                <a:noFill/>
              </a:ln>
              <a:solidFill>
                <a:srgbClr val="003367"/>
              </a:solidFill>
              <a:effectLst/>
              <a:uLnTx/>
              <a:uFillTx/>
              <a:latin typeface="Courier"/>
              <a:sym typeface="Courier"/>
            </a:endParaRPr>
          </a:p>
        </p:txBody>
      </p:sp>
      <p:sp>
        <p:nvSpPr>
          <p:cNvPr id="396" name="Shape 396"/>
          <p:cNvSpPr/>
          <p:nvPr/>
        </p:nvSpPr>
        <p:spPr>
          <a:xfrm>
            <a:off x="6850156" y="3743055"/>
            <a:ext cx="1667831" cy="419726"/>
          </a:xfrm>
          <a:prstGeom prst="rect">
            <a:avLst/>
          </a:prstGeom>
          <a:solidFill>
            <a:srgbClr val="A6AAA9"/>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0" tIns="0" rIns="0" bIns="0" anchor="ct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180" b="0" i="0" u="none" strike="noStrike" kern="1200" cap="none" spc="0" normalizeH="0" baseline="0" noProof="0">
                <a:ln>
                  <a:noFill/>
                </a:ln>
                <a:solidFill>
                  <a:prstClr val="white"/>
                </a:solidFill>
                <a:effectLst/>
                <a:uLnTx/>
                <a:uFillTx/>
                <a:latin typeface="Arial" charset="0"/>
                <a:ea typeface="ＭＳ Ｐゴシック" charset="0"/>
              </a:rPr>
              <a:t>caller’s data</a:t>
            </a:r>
          </a:p>
        </p:txBody>
      </p:sp>
      <p:sp>
        <p:nvSpPr>
          <p:cNvPr id="397" name="Shape 397"/>
          <p:cNvSpPr/>
          <p:nvPr/>
        </p:nvSpPr>
        <p:spPr>
          <a:xfrm>
            <a:off x="6016324" y="3743055"/>
            <a:ext cx="796118" cy="419726"/>
          </a:xfrm>
          <a:prstGeom prst="rect">
            <a:avLst/>
          </a:prstGeom>
          <a:solidFill>
            <a:srgbClr val="A6AAA9"/>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0" tIns="0" rIns="0" bIns="0" anchor="ct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180" b="0" i="0" u="none" strike="noStrike" kern="1200" cap="none" spc="0" normalizeH="0" baseline="0" noProof="0">
                <a:ln>
                  <a:noFill/>
                </a:ln>
                <a:solidFill>
                  <a:prstClr val="white"/>
                </a:solidFill>
                <a:effectLst/>
                <a:uLnTx/>
                <a:uFillTx/>
                <a:latin typeface="Arial" charset="0"/>
                <a:ea typeface="ＭＳ Ｐゴシック" charset="0"/>
              </a:rPr>
              <a:t>arg3</a:t>
            </a:r>
          </a:p>
        </p:txBody>
      </p:sp>
      <p:sp>
        <p:nvSpPr>
          <p:cNvPr id="398" name="Shape 398"/>
          <p:cNvSpPr/>
          <p:nvPr/>
        </p:nvSpPr>
        <p:spPr>
          <a:xfrm>
            <a:off x="5182491" y="3743055"/>
            <a:ext cx="796119" cy="419726"/>
          </a:xfrm>
          <a:prstGeom prst="rect">
            <a:avLst/>
          </a:prstGeom>
          <a:solidFill>
            <a:srgbClr val="A6AAA9"/>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0" tIns="0" rIns="0" bIns="0" anchor="ct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180" b="0" i="0" u="none" strike="noStrike" kern="1200" cap="none" spc="0" normalizeH="0" baseline="0" noProof="0">
                <a:ln>
                  <a:noFill/>
                </a:ln>
                <a:solidFill>
                  <a:prstClr val="white"/>
                </a:solidFill>
                <a:effectLst/>
                <a:uLnTx/>
                <a:uFillTx/>
                <a:latin typeface="Arial" charset="0"/>
                <a:ea typeface="ＭＳ Ｐゴシック" charset="0"/>
              </a:rPr>
              <a:t>arg2</a:t>
            </a:r>
          </a:p>
        </p:txBody>
      </p:sp>
      <p:sp>
        <p:nvSpPr>
          <p:cNvPr id="399" name="Shape 399"/>
          <p:cNvSpPr/>
          <p:nvPr/>
        </p:nvSpPr>
        <p:spPr>
          <a:xfrm>
            <a:off x="4348659" y="3743055"/>
            <a:ext cx="796119" cy="419726"/>
          </a:xfrm>
          <a:prstGeom prst="rect">
            <a:avLst/>
          </a:prstGeom>
          <a:solidFill>
            <a:srgbClr val="A6AAA9"/>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0" tIns="0" rIns="0" bIns="0" anchor="ct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180" b="0" i="0" u="none" strike="noStrike" kern="1200" cap="none" spc="0" normalizeH="0" baseline="0" noProof="0">
                <a:ln>
                  <a:noFill/>
                </a:ln>
                <a:solidFill>
                  <a:prstClr val="white"/>
                </a:solidFill>
                <a:effectLst/>
                <a:uLnTx/>
                <a:uFillTx/>
                <a:latin typeface="Arial" charset="0"/>
                <a:ea typeface="ＭＳ Ｐゴシック" charset="0"/>
              </a:rPr>
              <a:t>arg1</a:t>
            </a:r>
          </a:p>
        </p:txBody>
      </p:sp>
      <p:sp>
        <p:nvSpPr>
          <p:cNvPr id="400" name="Shape 400"/>
          <p:cNvSpPr/>
          <p:nvPr/>
        </p:nvSpPr>
        <p:spPr>
          <a:xfrm>
            <a:off x="3514827" y="3743055"/>
            <a:ext cx="796119" cy="419726"/>
          </a:xfrm>
          <a:prstGeom prst="rect">
            <a:avLst/>
          </a:prstGeom>
          <a:solidFill>
            <a:srgbClr val="A6AAA9"/>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0" tIns="0" rIns="0" bIns="0" anchor="ct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lang="en-US" sz="2180" b="0" i="0" u="none" strike="noStrike" kern="1200" cap="none" spc="0" normalizeH="0" baseline="0" noProof="0" dirty="0">
                <a:ln>
                  <a:noFill/>
                </a:ln>
                <a:solidFill>
                  <a:prstClr val="white"/>
                </a:solidFill>
                <a:effectLst/>
                <a:uLnTx/>
                <a:uFillTx/>
                <a:latin typeface="Arial" charset="0"/>
                <a:ea typeface="ＭＳ Ｐゴシック" charset="0"/>
              </a:rPr>
              <a:t>%</a:t>
            </a:r>
            <a:r>
              <a:rPr kumimoji="0" lang="en-US" sz="2180" b="0" i="0" u="none" strike="noStrike" kern="1200" cap="none" spc="0" normalizeH="0" baseline="0" noProof="0" dirty="0" err="1">
                <a:ln>
                  <a:noFill/>
                </a:ln>
                <a:solidFill>
                  <a:prstClr val="white"/>
                </a:solidFill>
                <a:effectLst/>
                <a:uLnTx/>
                <a:uFillTx/>
                <a:latin typeface="Arial" charset="0"/>
                <a:ea typeface="ＭＳ Ｐゴシック" charset="0"/>
              </a:rPr>
              <a:t>eip</a:t>
            </a:r>
            <a:endParaRPr kumimoji="0" sz="2180" b="0" i="0" u="none" strike="noStrike" kern="1200" cap="none" spc="0" normalizeH="0" baseline="0" noProof="0" dirty="0">
              <a:ln>
                <a:noFill/>
              </a:ln>
              <a:solidFill>
                <a:prstClr val="white"/>
              </a:solidFill>
              <a:effectLst/>
              <a:uLnTx/>
              <a:uFillTx/>
              <a:latin typeface="Arial" charset="0"/>
              <a:ea typeface="ＭＳ Ｐゴシック" charset="0"/>
            </a:endParaRPr>
          </a:p>
        </p:txBody>
      </p:sp>
      <p:sp>
        <p:nvSpPr>
          <p:cNvPr id="401" name="Shape 401"/>
          <p:cNvSpPr/>
          <p:nvPr/>
        </p:nvSpPr>
        <p:spPr>
          <a:xfrm>
            <a:off x="2680995" y="3743055"/>
            <a:ext cx="796119" cy="419726"/>
          </a:xfrm>
          <a:prstGeom prst="rect">
            <a:avLst/>
          </a:prstGeom>
          <a:solidFill>
            <a:srgbClr val="A6AAA9"/>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0" tIns="0" rIns="0" bIns="0" anchor="ct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lang="en-US" sz="2180" b="0" i="0" u="none" strike="noStrike" kern="1200" cap="none" spc="0" normalizeH="0" baseline="0" noProof="0" dirty="0">
                <a:ln>
                  <a:noFill/>
                </a:ln>
                <a:solidFill>
                  <a:prstClr val="white"/>
                </a:solidFill>
                <a:effectLst/>
                <a:uLnTx/>
                <a:uFillTx/>
                <a:latin typeface="Arial" charset="0"/>
                <a:ea typeface="ＭＳ Ｐゴシック" charset="0"/>
              </a:rPr>
              <a:t>%</a:t>
            </a:r>
            <a:r>
              <a:rPr kumimoji="0" lang="en-US" sz="2180" b="0" i="0" u="none" strike="noStrike" kern="1200" cap="none" spc="0" normalizeH="0" baseline="0" noProof="0" dirty="0" err="1">
                <a:ln>
                  <a:noFill/>
                </a:ln>
                <a:solidFill>
                  <a:prstClr val="white"/>
                </a:solidFill>
                <a:effectLst/>
                <a:uLnTx/>
                <a:uFillTx/>
                <a:latin typeface="Arial" charset="0"/>
                <a:ea typeface="ＭＳ Ｐゴシック" charset="0"/>
              </a:rPr>
              <a:t>ebp</a:t>
            </a:r>
            <a:endParaRPr kumimoji="0" sz="2180" b="0" i="0" u="none" strike="noStrike" kern="1200" cap="none" spc="0" normalizeH="0" baseline="0" noProof="0" dirty="0">
              <a:ln>
                <a:noFill/>
              </a:ln>
              <a:solidFill>
                <a:prstClr val="white"/>
              </a:solidFill>
              <a:effectLst/>
              <a:uLnTx/>
              <a:uFillTx/>
              <a:latin typeface="Arial" charset="0"/>
              <a:ea typeface="ＭＳ Ｐゴシック" charset="0"/>
            </a:endParaRPr>
          </a:p>
        </p:txBody>
      </p:sp>
      <p:sp>
        <p:nvSpPr>
          <p:cNvPr id="402" name="Shape 402"/>
          <p:cNvSpPr/>
          <p:nvPr/>
        </p:nvSpPr>
        <p:spPr>
          <a:xfrm>
            <a:off x="1847163" y="3743055"/>
            <a:ext cx="796119" cy="419726"/>
          </a:xfrm>
          <a:prstGeom prst="rect">
            <a:avLst/>
          </a:prstGeom>
          <a:solidFill>
            <a:srgbClr val="A6AAA9"/>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0" tIns="0" rIns="0" bIns="0" anchor="ct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180" b="0" i="0" u="none" strike="noStrike" kern="1200" cap="none" spc="0" normalizeH="0" baseline="0" noProof="0">
                <a:ln>
                  <a:noFill/>
                </a:ln>
                <a:solidFill>
                  <a:prstClr val="white"/>
                </a:solidFill>
                <a:effectLst/>
                <a:uLnTx/>
                <a:uFillTx/>
                <a:latin typeface="Arial" charset="0"/>
                <a:ea typeface="ＭＳ Ｐゴシック" charset="0"/>
              </a:rPr>
              <a:t>loc1</a:t>
            </a:r>
          </a:p>
        </p:txBody>
      </p:sp>
      <p:sp>
        <p:nvSpPr>
          <p:cNvPr id="403" name="Shape 403"/>
          <p:cNvSpPr/>
          <p:nvPr/>
        </p:nvSpPr>
        <p:spPr>
          <a:xfrm>
            <a:off x="1013331" y="3743055"/>
            <a:ext cx="796119" cy="419726"/>
          </a:xfrm>
          <a:prstGeom prst="rect">
            <a:avLst/>
          </a:prstGeom>
          <a:solidFill>
            <a:srgbClr val="A6AAA9"/>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0" tIns="0" rIns="0" bIns="0" anchor="ct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180" b="0" i="0" u="none" strike="noStrike" kern="1200" cap="none" spc="0" normalizeH="0" baseline="0" noProof="0">
                <a:ln>
                  <a:noFill/>
                </a:ln>
                <a:solidFill>
                  <a:prstClr val="white"/>
                </a:solidFill>
                <a:effectLst/>
                <a:uLnTx/>
                <a:uFillTx/>
                <a:latin typeface="Arial" charset="0"/>
                <a:ea typeface="ＭＳ Ｐゴシック" charset="0"/>
              </a:rPr>
              <a:t>loc2</a:t>
            </a:r>
          </a:p>
        </p:txBody>
      </p:sp>
      <p:sp>
        <p:nvSpPr>
          <p:cNvPr id="404" name="Shape 404"/>
          <p:cNvSpPr/>
          <p:nvPr/>
        </p:nvSpPr>
        <p:spPr>
          <a:xfrm>
            <a:off x="618430" y="3656702"/>
            <a:ext cx="351058" cy="40761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100"/>
            </a:lvl1p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180" b="0" i="0" u="none" strike="noStrike" kern="1200" cap="none" spc="0" normalizeH="0" baseline="0" noProof="0">
                <a:ln>
                  <a:noFill/>
                </a:ln>
                <a:solidFill>
                  <a:prstClr val="white"/>
                </a:solidFill>
                <a:effectLst/>
                <a:uLnTx/>
                <a:uFillTx/>
                <a:latin typeface="Arial" charset="0"/>
                <a:ea typeface="ＭＳ Ｐゴシック" charset="0"/>
              </a:rPr>
              <a:t>…</a:t>
            </a:r>
          </a:p>
        </p:txBody>
      </p:sp>
      <p:sp>
        <p:nvSpPr>
          <p:cNvPr id="405" name="Shape 405"/>
          <p:cNvSpPr/>
          <p:nvPr/>
        </p:nvSpPr>
        <p:spPr>
          <a:xfrm>
            <a:off x="4468124" y="4251288"/>
            <a:ext cx="2080698" cy="155786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lang="en-US" sz="2531" b="1" i="0" u="none" strike="noStrike" kern="1200" cap="none" spc="0" normalizeH="0" baseline="0" noProof="0" dirty="0">
                <a:ln>
                  <a:noFill/>
                </a:ln>
                <a:solidFill>
                  <a:srgbClr val="C82506"/>
                </a:solidFill>
                <a:effectLst/>
                <a:uLnTx/>
                <a:uFillTx/>
                <a:latin typeface="Arial" charset="0"/>
                <a:ea typeface="ＭＳ Ｐゴシック" charset="0"/>
              </a:rPr>
              <a:t>a</a:t>
            </a:r>
            <a:r>
              <a:rPr kumimoji="0" sz="2531" b="1" i="0" u="none" strike="noStrike" kern="1200" cap="none" spc="0" normalizeH="0" baseline="0" noProof="0" dirty="0">
                <a:ln>
                  <a:noFill/>
                </a:ln>
                <a:solidFill>
                  <a:srgbClr val="C82506"/>
                </a:solidFill>
                <a:effectLst/>
                <a:uLnTx/>
                <a:uFillTx/>
                <a:latin typeface="Arial" charset="0"/>
                <a:ea typeface="ＭＳ Ｐゴシック" charset="0"/>
              </a:rPr>
              <a:t>rguments</a:t>
            </a:r>
            <a:br>
              <a:rPr kumimoji="0" sz="2531" b="1" i="0" u="none" strike="noStrike" kern="1200" cap="none" spc="0" normalizeH="0" baseline="0" noProof="0" dirty="0">
                <a:ln>
                  <a:noFill/>
                </a:ln>
                <a:solidFill>
                  <a:srgbClr val="C82506"/>
                </a:solidFill>
                <a:effectLst/>
                <a:uLnTx/>
                <a:uFillTx/>
                <a:latin typeface="Arial" charset="0"/>
                <a:ea typeface="ＭＳ Ｐゴシック" charset="0"/>
              </a:rPr>
            </a:br>
            <a:r>
              <a:rPr kumimoji="0" sz="2531" b="1" i="0" u="none" strike="noStrike" kern="1200" cap="none" spc="0" normalizeH="0" baseline="0" noProof="0" dirty="0">
                <a:ln>
                  <a:noFill/>
                </a:ln>
                <a:solidFill>
                  <a:srgbClr val="C82506"/>
                </a:solidFill>
                <a:effectLst/>
                <a:uLnTx/>
                <a:uFillTx/>
                <a:latin typeface="Arial" charset="0"/>
                <a:ea typeface="ＭＳ Ｐゴシック" charset="0"/>
              </a:rPr>
              <a:t>pushed in</a:t>
            </a:r>
            <a:br>
              <a:rPr kumimoji="0" sz="2531" b="1" i="0" u="none" strike="noStrike" kern="1200" cap="none" spc="0" normalizeH="0" baseline="0" noProof="0" dirty="0">
                <a:ln>
                  <a:noFill/>
                </a:ln>
                <a:solidFill>
                  <a:srgbClr val="C82506"/>
                </a:solidFill>
                <a:effectLst/>
                <a:uLnTx/>
                <a:uFillTx/>
                <a:latin typeface="Arial" charset="0"/>
                <a:ea typeface="ＭＳ Ｐゴシック" charset="0"/>
              </a:rPr>
            </a:br>
            <a:r>
              <a:rPr kumimoji="0" sz="2531" b="1" i="0" u="none" strike="noStrike" kern="1200" cap="none" spc="0" normalizeH="0" baseline="0" noProof="0" dirty="0">
                <a:ln>
                  <a:noFill/>
                </a:ln>
                <a:solidFill>
                  <a:srgbClr val="C82506"/>
                </a:solidFill>
                <a:effectLst/>
                <a:uLnTx/>
                <a:uFillTx/>
                <a:latin typeface="Arial" charset="0"/>
                <a:ea typeface="ＭＳ Ｐゴシック" charset="0"/>
              </a:rPr>
              <a:t>reverse order</a:t>
            </a:r>
          </a:p>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531" b="1" i="0" u="none" strike="noStrike" kern="1200" cap="none" spc="0" normalizeH="0" baseline="0" noProof="0" dirty="0">
                <a:ln>
                  <a:noFill/>
                </a:ln>
                <a:solidFill>
                  <a:srgbClr val="C82506"/>
                </a:solidFill>
                <a:effectLst/>
                <a:uLnTx/>
                <a:uFillTx/>
                <a:latin typeface="Arial" charset="0"/>
                <a:ea typeface="ＭＳ Ｐゴシック" charset="0"/>
              </a:rPr>
              <a:t>of code</a:t>
            </a:r>
          </a:p>
        </p:txBody>
      </p:sp>
      <p:sp>
        <p:nvSpPr>
          <p:cNvPr id="406" name="Shape 406"/>
          <p:cNvSpPr/>
          <p:nvPr/>
        </p:nvSpPr>
        <p:spPr>
          <a:xfrm>
            <a:off x="249255" y="4204886"/>
            <a:ext cx="2240998" cy="194732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lang="en-US" sz="2531" b="1" i="0" u="none" strike="noStrike" kern="1200" cap="none" spc="0" normalizeH="0" baseline="0" noProof="0" dirty="0">
                <a:ln>
                  <a:noFill/>
                </a:ln>
                <a:solidFill>
                  <a:srgbClr val="C82506"/>
                </a:solidFill>
                <a:effectLst/>
                <a:uLnTx/>
                <a:uFillTx/>
                <a:latin typeface="Arial" charset="0"/>
                <a:ea typeface="ＭＳ Ｐゴシック" charset="0"/>
              </a:rPr>
              <a:t>l</a:t>
            </a:r>
            <a:r>
              <a:rPr kumimoji="0" sz="2531" b="1" i="0" u="none" strike="noStrike" kern="1200" cap="none" spc="0" normalizeH="0" baseline="0" noProof="0" dirty="0">
                <a:ln>
                  <a:noFill/>
                </a:ln>
                <a:solidFill>
                  <a:srgbClr val="C82506"/>
                </a:solidFill>
                <a:effectLst/>
                <a:uLnTx/>
                <a:uFillTx/>
                <a:latin typeface="Arial" charset="0"/>
                <a:ea typeface="ＭＳ Ｐゴシック" charset="0"/>
              </a:rPr>
              <a:t>ocal variables</a:t>
            </a:r>
            <a:br>
              <a:rPr kumimoji="0" sz="2531" b="1" i="0" u="none" strike="noStrike" kern="1200" cap="none" spc="0" normalizeH="0" baseline="0" noProof="0" dirty="0">
                <a:ln>
                  <a:noFill/>
                </a:ln>
                <a:solidFill>
                  <a:srgbClr val="C82506"/>
                </a:solidFill>
                <a:effectLst/>
                <a:uLnTx/>
                <a:uFillTx/>
                <a:latin typeface="Arial" charset="0"/>
                <a:ea typeface="ＭＳ Ｐゴシック" charset="0"/>
              </a:rPr>
            </a:br>
            <a:r>
              <a:rPr kumimoji="0" sz="2531" b="1" i="0" u="none" strike="noStrike" kern="1200" cap="none" spc="0" normalizeH="0" baseline="0" noProof="0" dirty="0">
                <a:ln>
                  <a:noFill/>
                </a:ln>
                <a:solidFill>
                  <a:srgbClr val="C82506"/>
                </a:solidFill>
                <a:effectLst/>
                <a:uLnTx/>
                <a:uFillTx/>
                <a:latin typeface="Arial" charset="0"/>
                <a:ea typeface="ＭＳ Ｐゴシック" charset="0"/>
              </a:rPr>
              <a:t>pushed in the</a:t>
            </a:r>
          </a:p>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531" b="1" i="0" u="none" strike="noStrike" kern="1200" cap="none" spc="0" normalizeH="0" baseline="0" noProof="0" dirty="0">
                <a:ln>
                  <a:noFill/>
                </a:ln>
                <a:solidFill>
                  <a:srgbClr val="C82506"/>
                </a:solidFill>
                <a:effectLst/>
                <a:uLnTx/>
                <a:uFillTx/>
                <a:latin typeface="Arial" charset="0"/>
                <a:ea typeface="ＭＳ Ｐゴシック" charset="0"/>
              </a:rPr>
              <a:t>same order as</a:t>
            </a:r>
          </a:p>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2531" b="1" i="0" u="none" strike="noStrike" kern="1200" cap="none" spc="0" normalizeH="0" baseline="0" noProof="0" dirty="0">
                <a:ln>
                  <a:noFill/>
                </a:ln>
                <a:solidFill>
                  <a:srgbClr val="C82506"/>
                </a:solidFill>
                <a:effectLst/>
                <a:uLnTx/>
                <a:uFillTx/>
                <a:latin typeface="Arial" charset="0"/>
                <a:ea typeface="ＭＳ Ｐゴシック" charset="0"/>
              </a:rPr>
              <a:t>they appear</a:t>
            </a:r>
            <a:br>
              <a:rPr kumimoji="0" sz="2531" b="1" i="0" u="none" strike="noStrike" kern="1200" cap="none" spc="0" normalizeH="0" baseline="0" noProof="0" dirty="0">
                <a:ln>
                  <a:noFill/>
                </a:ln>
                <a:solidFill>
                  <a:srgbClr val="C82506"/>
                </a:solidFill>
                <a:effectLst/>
                <a:uLnTx/>
                <a:uFillTx/>
                <a:latin typeface="Arial" charset="0"/>
                <a:ea typeface="ＭＳ Ｐゴシック" charset="0"/>
              </a:rPr>
            </a:br>
            <a:r>
              <a:rPr kumimoji="0" sz="2531" b="1" i="0" u="none" strike="noStrike" kern="1200" cap="none" spc="0" normalizeH="0" baseline="0" noProof="0" dirty="0">
                <a:ln>
                  <a:noFill/>
                </a:ln>
                <a:solidFill>
                  <a:srgbClr val="C82506"/>
                </a:solidFill>
                <a:effectLst/>
                <a:uLnTx/>
                <a:uFillTx/>
                <a:latin typeface="Arial" charset="0"/>
                <a:ea typeface="ＭＳ Ｐゴシック" charset="0"/>
              </a:rPr>
              <a:t>in the code</a:t>
            </a:r>
          </a:p>
        </p:txBody>
      </p:sp>
      <p:sp>
        <p:nvSpPr>
          <p:cNvPr id="407" name="Shape 407"/>
          <p:cNvSpPr/>
          <p:nvPr/>
        </p:nvSpPr>
        <p:spPr>
          <a:xfrm>
            <a:off x="1908625" y="1183055"/>
            <a:ext cx="5323573" cy="1557734"/>
          </a:xfrm>
          <a:prstGeom prst="rect">
            <a:avLst/>
          </a:prstGeom>
          <a:ln w="25400">
            <a:solidFill/>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void </a:t>
            </a:r>
            <a:r>
              <a:rPr kumimoji="0" sz="1687" b="0" i="0" u="none" strike="noStrike" kern="1200" cap="none" spc="0" normalizeH="0" baseline="0" noProof="0" dirty="0" err="1">
                <a:ln>
                  <a:noFill/>
                </a:ln>
                <a:solidFill>
                  <a:srgbClr val="003367"/>
                </a:solidFill>
                <a:effectLst/>
                <a:uLnTx/>
                <a:uFillTx/>
                <a:latin typeface="Courier"/>
                <a:ea typeface="Courier"/>
                <a:cs typeface="Courier"/>
                <a:sym typeface="Courier"/>
              </a:rPr>
              <a:t>func</a:t>
            </a: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(char *arg1, </a:t>
            </a:r>
            <a:r>
              <a:rPr kumimoji="0" sz="1687" b="0" i="0" u="none" strike="noStrike" kern="1200" cap="none" spc="0" normalizeH="0" baseline="0" noProof="0" dirty="0" err="1">
                <a:ln>
                  <a:noFill/>
                </a:ln>
                <a:solidFill>
                  <a:srgbClr val="003367"/>
                </a:solidFill>
                <a:effectLst/>
                <a:uLnTx/>
                <a:uFillTx/>
                <a:latin typeface="Courier"/>
                <a:ea typeface="Courier"/>
                <a:cs typeface="Courier"/>
                <a:sym typeface="Courier"/>
              </a:rPr>
              <a:t>int</a:t>
            </a: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 arg2, </a:t>
            </a:r>
            <a:r>
              <a:rPr kumimoji="0" sz="1687" b="0" i="0" u="none" strike="noStrike" kern="1200" cap="none" spc="0" normalizeH="0" baseline="0" noProof="0" dirty="0" err="1">
                <a:ln>
                  <a:noFill/>
                </a:ln>
                <a:solidFill>
                  <a:srgbClr val="003367"/>
                </a:solidFill>
                <a:effectLst/>
                <a:uLnTx/>
                <a:uFillTx/>
                <a:latin typeface="Courier"/>
                <a:ea typeface="Courier"/>
                <a:cs typeface="Courier"/>
                <a:sym typeface="Courier"/>
              </a:rPr>
              <a:t>int</a:t>
            </a: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 arg3)</a:t>
            </a:r>
          </a:p>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a:t>
            </a:r>
          </a:p>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    char loc1[4]</a:t>
            </a:r>
          </a:p>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    </a:t>
            </a:r>
            <a:r>
              <a:rPr kumimoji="0" sz="1687" b="0" i="0" u="none" strike="noStrike" kern="1200" cap="none" spc="0" normalizeH="0" baseline="0" noProof="0" dirty="0" err="1">
                <a:ln>
                  <a:noFill/>
                </a:ln>
                <a:solidFill>
                  <a:srgbClr val="003367"/>
                </a:solidFill>
                <a:effectLst/>
                <a:uLnTx/>
                <a:uFillTx/>
                <a:latin typeface="Courier"/>
                <a:ea typeface="Courier"/>
                <a:cs typeface="Courier"/>
                <a:sym typeface="Courier"/>
              </a:rPr>
              <a:t>int</a:t>
            </a: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  loc2;</a:t>
            </a:r>
          </a:p>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    </a:t>
            </a:r>
            <a:r>
              <a:rPr kumimoji="0" sz="1687" b="0" i="0" u="none" strike="noStrike" kern="1200" cap="none" spc="0" normalizeH="0" baseline="0" noProof="0" dirty="0" err="1">
                <a:ln>
                  <a:noFill/>
                </a:ln>
                <a:solidFill>
                  <a:srgbClr val="003367"/>
                </a:solidFill>
                <a:effectLst/>
                <a:uLnTx/>
                <a:uFillTx/>
                <a:latin typeface="Courier"/>
                <a:ea typeface="Courier"/>
                <a:cs typeface="Courier"/>
                <a:sym typeface="Courier"/>
              </a:rPr>
              <a:t>int</a:t>
            </a: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  loc3;</a:t>
            </a:r>
          </a:p>
          <a:p>
            <a:pPr marL="0" marR="0" lvl="0" indent="0" algn="l" defTabSz="457200" rtl="0" eaLnBrk="1" fontAlgn="base" latinLnBrk="0" hangingPunct="1">
              <a:lnSpc>
                <a:spcPct val="100000"/>
              </a:lnSpc>
              <a:spcBef>
                <a:spcPct val="0"/>
              </a:spcBef>
              <a:spcAft>
                <a:spcPct val="0"/>
              </a:spcAft>
              <a:buClrTx/>
              <a:buSzTx/>
              <a:buFontTx/>
              <a:buNone/>
              <a:tabLst/>
              <a:defRPr sz="1800"/>
            </a:pPr>
            <a:r>
              <a:rPr kumimoji="0" sz="1687" b="0" i="0" u="none" strike="noStrike" kern="1200" cap="none" spc="0" normalizeH="0" baseline="0" noProof="0" dirty="0">
                <a:ln>
                  <a:noFill/>
                </a:ln>
                <a:solidFill>
                  <a:srgbClr val="003367"/>
                </a:solidFill>
                <a:effectLst/>
                <a:uLnTx/>
                <a:uFillTx/>
                <a:latin typeface="Courier"/>
                <a:ea typeface="Courier"/>
                <a:cs typeface="Courier"/>
                <a:sym typeface="Courier"/>
              </a:rPr>
              <a:t>}</a:t>
            </a:r>
          </a:p>
        </p:txBody>
      </p:sp>
      <p:sp>
        <p:nvSpPr>
          <p:cNvPr id="18" name="Shape 405"/>
          <p:cNvSpPr/>
          <p:nvPr/>
        </p:nvSpPr>
        <p:spPr>
          <a:xfrm>
            <a:off x="3878247" y="3142036"/>
            <a:ext cx="2277868" cy="38946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lang="en-US" sz="2531" b="1" i="0" u="none" strike="noStrike" kern="1200" cap="none" spc="0" normalizeH="0" baseline="0" noProof="0" dirty="0">
                <a:ln>
                  <a:noFill/>
                </a:ln>
                <a:solidFill>
                  <a:srgbClr val="C82506"/>
                </a:solidFill>
                <a:effectLst/>
                <a:uLnTx/>
                <a:uFillTx/>
                <a:latin typeface="Arial" charset="0"/>
                <a:ea typeface="ＭＳ Ｐゴシック" charset="0"/>
              </a:rPr>
              <a:t>return address</a:t>
            </a:r>
            <a:endParaRPr kumimoji="0" sz="2531" b="1" i="0" u="none" strike="noStrike" kern="1200" cap="none" spc="0" normalizeH="0" baseline="0" noProof="0" dirty="0">
              <a:ln>
                <a:noFill/>
              </a:ln>
              <a:solidFill>
                <a:srgbClr val="C82506"/>
              </a:solidFill>
              <a:effectLst/>
              <a:uLnTx/>
              <a:uFillTx/>
              <a:latin typeface="Arial" charset="0"/>
              <a:ea typeface="ＭＳ Ｐゴシック" charset="0"/>
            </a:endParaRPr>
          </a:p>
        </p:txBody>
      </p:sp>
      <p:sp>
        <p:nvSpPr>
          <p:cNvPr id="19" name="Shape 405"/>
          <p:cNvSpPr/>
          <p:nvPr/>
        </p:nvSpPr>
        <p:spPr>
          <a:xfrm>
            <a:off x="1501818" y="2804719"/>
            <a:ext cx="2563202" cy="38946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sz="1800"/>
            </a:pPr>
            <a:r>
              <a:rPr kumimoji="0" lang="en-US" sz="2531" b="1" i="0" u="none" strike="noStrike" kern="1200" cap="none" spc="0" normalizeH="0" baseline="0" noProof="0" dirty="0">
                <a:ln>
                  <a:noFill/>
                </a:ln>
                <a:solidFill>
                  <a:srgbClr val="C82506"/>
                </a:solidFill>
                <a:effectLst/>
                <a:uLnTx/>
                <a:uFillTx/>
                <a:latin typeface="Arial" charset="0"/>
                <a:ea typeface="ＭＳ Ｐゴシック" charset="0"/>
              </a:rPr>
              <a:t>old base pointer</a:t>
            </a:r>
            <a:endParaRPr kumimoji="0" sz="2531" b="1" i="0" u="none" strike="noStrike" kern="1200" cap="none" spc="0" normalizeH="0" baseline="0" noProof="0" dirty="0">
              <a:ln>
                <a:noFill/>
              </a:ln>
              <a:solidFill>
                <a:srgbClr val="C82506"/>
              </a:solidFill>
              <a:effectLst/>
              <a:uLnTx/>
              <a:uFillTx/>
              <a:latin typeface="Arial" charset="0"/>
              <a:ea typeface="ＭＳ Ｐゴシック" charset="0"/>
            </a:endParaRPr>
          </a:p>
        </p:txBody>
      </p:sp>
      <p:cxnSp>
        <p:nvCxnSpPr>
          <p:cNvPr id="3" name="Straight Arrow Connector 2"/>
          <p:cNvCxnSpPr>
            <a:stCxn id="19" idx="2"/>
          </p:cNvCxnSpPr>
          <p:nvPr/>
        </p:nvCxnSpPr>
        <p:spPr bwMode="auto">
          <a:xfrm>
            <a:off x="2783419" y="3194185"/>
            <a:ext cx="188381" cy="462517"/>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5" name="Straight Arrow Connector 4"/>
          <p:cNvCxnSpPr/>
          <p:nvPr/>
        </p:nvCxnSpPr>
        <p:spPr bwMode="auto">
          <a:xfrm flipH="1">
            <a:off x="3997496" y="3476109"/>
            <a:ext cx="193504" cy="19050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0412942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9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iterate>
                                    <p:tmAbs val="0"/>
                                  </p:iterate>
                                  <p:childTnLst>
                                    <p:set>
                                      <p:cBhvr>
                                        <p:cTn id="9" fill="hold"/>
                                        <p:tgtEl>
                                          <p:spTgt spid="39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iterate>
                                    <p:tmAbs val="0"/>
                                  </p:iterate>
                                  <p:childTnLst>
                                    <p:set>
                                      <p:cBhvr>
                                        <p:cTn id="12" fill="hold"/>
                                        <p:tgtEl>
                                          <p:spTgt spid="399"/>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iterate>
                                    <p:tmAbs val="0"/>
                                  </p:iterate>
                                  <p:childTnLst>
                                    <p:set>
                                      <p:cBhvr>
                                        <p:cTn id="15" fill="hold"/>
                                        <p:tgtEl>
                                          <p:spTgt spid="40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40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iterate>
                                    <p:tmAbs val="0"/>
                                  </p:iterate>
                                  <p:childTnLst>
                                    <p:set>
                                      <p:cBhvr>
                                        <p:cTn id="22" fill="hold"/>
                                        <p:tgtEl>
                                          <p:spTgt spid="40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iterate>
                                    <p:tmAbs val="0"/>
                                  </p:iterate>
                                  <p:childTnLst>
                                    <p:set>
                                      <p:cBhvr>
                                        <p:cTn id="25" fill="hold"/>
                                        <p:tgtEl>
                                          <p:spTgt spid="404"/>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iterate>
                                    <p:tmAbs val="0"/>
                                  </p:iterate>
                                  <p:childTnLst>
                                    <p:set>
                                      <p:cBhvr>
                                        <p:cTn id="28" fill="hold"/>
                                        <p:tgtEl>
                                          <p:spTgt spid="4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40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p:tmAbs val="0"/>
                                  </p:iterate>
                                  <p:childTnLst>
                                    <p:set>
                                      <p:cBhvr>
                                        <p:cTn id="35" fill="hold"/>
                                        <p:tgtEl>
                                          <p:spTgt spid="4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500"/>
                                  </p:stCondLst>
                                  <p:iterate>
                                    <p:tmAbs val="0"/>
                                  </p:iterate>
                                  <p:childTnLst>
                                    <p:set>
                                      <p:cBhvr>
                                        <p:cTn id="38" fill="hold"/>
                                        <p:tgtEl>
                                          <p:spTgt spid="18"/>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500"/>
                                  </p:stCondLst>
                                  <p:iterate>
                                    <p:tmAbs val="0"/>
                                  </p:iterate>
                                  <p:childTnLst>
                                    <p:set>
                                      <p:cBhvr>
                                        <p:cTn id="41" fill="hold"/>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animBg="1" advAuto="0"/>
      <p:bldP spid="398" grpId="0" animBg="1" advAuto="0"/>
      <p:bldP spid="399" grpId="0" animBg="1" advAuto="0"/>
      <p:bldP spid="400" grpId="0" animBg="1" advAuto="0"/>
      <p:bldP spid="401" grpId="0" animBg="1" advAuto="0"/>
      <p:bldP spid="402" grpId="0" animBg="1" advAuto="0"/>
      <p:bldP spid="403" grpId="0" animBg="1" advAuto="0"/>
      <p:bldP spid="404" grpId="0" animBg="1" advAuto="0"/>
      <p:bldP spid="405" grpId="0" animBg="1" advAuto="0"/>
      <p:bldP spid="406" grpId="0" animBg="1" advAuto="0"/>
      <p:bldP spid="18" grpId="0" animBg="1" advAuto="0"/>
      <p:bldP spid="1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0"/>
            <a:ext cx="4572000" cy="3139321"/>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#include &lt;</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stdio.h</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&gt;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#include &lt;</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stdlib.h</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&gt;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stuff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long j;</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char c[2];</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1" i="0" u="none" strike="noStrike" kern="1200" cap="none" spc="0" normalizeH="0" baseline="0" noProof="0" dirty="0">
                <a:ln>
                  <a:noFill/>
                </a:ln>
                <a:solidFill>
                  <a:srgbClr val="37305A"/>
                </a:solidFill>
                <a:effectLst/>
                <a:uLnTx/>
                <a:uFillTx/>
                <a:latin typeface="Arial" charset="0"/>
                <a:ea typeface="ＭＳ Ｐゴシック" charset="0"/>
              </a:rPr>
              <a:t> stuff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p:txBody>
      </p:sp>
      <p:sp>
        <p:nvSpPr>
          <p:cNvPr id="4" name="Rectangle 3"/>
          <p:cNvSpPr/>
          <p:nvPr/>
        </p:nvSpPr>
        <p:spPr>
          <a:xfrm>
            <a:off x="4267200" y="1398686"/>
            <a:ext cx="5029200" cy="5078314"/>
          </a:xfrm>
          <a:prstGeom prst="rect">
            <a:avLst/>
          </a:prstGeom>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main()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1"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1" i="0" u="none" strike="noStrike" kern="1200" cap="none" spc="0" normalizeH="0" baseline="0" noProof="0" dirty="0">
                <a:ln>
                  <a:noFill/>
                </a:ln>
                <a:solidFill>
                  <a:srgbClr val="37305A"/>
                </a:solidFill>
                <a:effectLst/>
                <a:uLnTx/>
                <a:uFillTx/>
                <a:latin typeface="Arial" charset="0"/>
                <a:ea typeface="ＭＳ Ｐゴシック" charset="0"/>
              </a:rPr>
              <a:t> stuff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sstuff</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1"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1" i="0" u="none" strike="noStrike" kern="1200" cap="none" spc="0" normalizeH="0" baseline="0" noProof="0" dirty="0">
                <a:ln>
                  <a:noFill/>
                </a:ln>
                <a:solidFill>
                  <a:srgbClr val="37305A"/>
                </a:solidFill>
                <a:effectLst/>
                <a:uLnTx/>
                <a:uFillTx/>
                <a:latin typeface="Arial" charset="0"/>
                <a:ea typeface="ＭＳ Ｐゴシック" charset="0"/>
              </a:rPr>
              <a:t> stuff </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hstuffp</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stuff *) </a:t>
            </a:r>
            <a:r>
              <a:rPr kumimoji="0" lang="en-US" sz="1800" b="1" i="0" u="none" strike="noStrike" kern="1200" cap="none" spc="0" normalizeH="0" baseline="0" noProof="0" dirty="0" err="1">
                <a:ln>
                  <a:noFill/>
                </a:ln>
                <a:solidFill>
                  <a:srgbClr val="37305A"/>
                </a:solidFill>
                <a:effectLst/>
                <a:uLnTx/>
                <a:uFillTx/>
                <a:latin typeface="Arial" charset="0"/>
                <a:ea typeface="ＭＳ Ｐゴシック" charset="0"/>
              </a:rPr>
              <a:t>malloc</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sizeof</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stuff));</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gstuff.i</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gstuff.j</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14;</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gstuff.c</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[0] = 'z';</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gstuff.c</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[1] = '\0';</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printf</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("%s\n",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gstuff.c</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sstuff.i</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sstuff.j</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14;…</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hstuffp</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-&gt;</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hstuffp</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-&gt;j = 14;…</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p>
        </p:txBody>
      </p:sp>
      <p:sp>
        <p:nvSpPr>
          <p:cNvPr id="5" name="Title 4"/>
          <p:cNvSpPr>
            <a:spLocks noGrp="1"/>
          </p:cNvSpPr>
          <p:nvPr>
            <p:ph type="title"/>
          </p:nvPr>
        </p:nvSpPr>
        <p:spPr>
          <a:xfrm>
            <a:off x="152400" y="-533400"/>
            <a:ext cx="8534400" cy="1554163"/>
          </a:xfrm>
        </p:spPr>
        <p:txBody>
          <a:bodyPr/>
          <a:lstStyle/>
          <a:p>
            <a:r>
              <a:rPr lang="en-US" sz="3200" dirty="0"/>
              <a:t>Example: C structs, global, stack, heap</a:t>
            </a:r>
          </a:p>
        </p:txBody>
      </p:sp>
      <p:sp>
        <p:nvSpPr>
          <p:cNvPr id="6" name="Text Box 48"/>
          <p:cNvSpPr txBox="1">
            <a:spLocks noChangeArrowheads="1"/>
          </p:cNvSpPr>
          <p:nvPr/>
        </p:nvSpPr>
        <p:spPr bwMode="auto">
          <a:xfrm>
            <a:off x="1600200" y="3291721"/>
            <a:ext cx="20574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Data structure type definition</a:t>
            </a:r>
          </a:p>
        </p:txBody>
      </p:sp>
      <p:sp>
        <p:nvSpPr>
          <p:cNvPr id="7" name="Text Box 48"/>
          <p:cNvSpPr txBox="1">
            <a:spLocks noChangeArrowheads="1"/>
          </p:cNvSpPr>
          <p:nvPr/>
        </p:nvSpPr>
        <p:spPr bwMode="auto">
          <a:xfrm>
            <a:off x="838200" y="5044321"/>
            <a:ext cx="2057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A global structure</a:t>
            </a:r>
          </a:p>
        </p:txBody>
      </p:sp>
      <p:sp>
        <p:nvSpPr>
          <p:cNvPr id="8" name="Text Box 48"/>
          <p:cNvSpPr txBox="1">
            <a:spLocks noChangeArrowheads="1"/>
          </p:cNvSpPr>
          <p:nvPr/>
        </p:nvSpPr>
        <p:spPr bwMode="auto">
          <a:xfrm>
            <a:off x="6553200" y="4419600"/>
            <a:ext cx="19050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Local data of a procedure (on the stack)</a:t>
            </a:r>
          </a:p>
        </p:txBody>
      </p:sp>
      <p:sp>
        <p:nvSpPr>
          <p:cNvPr id="9" name="Text Box 48"/>
          <p:cNvSpPr txBox="1">
            <a:spLocks noChangeArrowheads="1"/>
          </p:cNvSpPr>
          <p:nvPr/>
        </p:nvSpPr>
        <p:spPr bwMode="auto">
          <a:xfrm>
            <a:off x="6400800" y="5451187"/>
            <a:ext cx="25146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Accessing a heap-allocated </a:t>
            </a:r>
            <a:r>
              <a:rPr kumimoji="0" lang="en-US" sz="1800" b="0" i="0" u="none" strike="noStrike" kern="1200" cap="none" spc="0" normalizeH="0" baseline="0" noProof="0" dirty="0" err="1">
                <a:ln>
                  <a:noFill/>
                </a:ln>
                <a:solidFill>
                  <a:srgbClr val="0000FF"/>
                </a:solidFill>
                <a:effectLst/>
                <a:uLnTx/>
                <a:uFillTx/>
                <a:latin typeface="Arial" charset="0"/>
                <a:ea typeface="ＭＳ Ｐゴシック" charset="0"/>
                <a:cs typeface="Arial" charset="0"/>
              </a:rPr>
              <a:t>struct</a:t>
            </a: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 through a pointer.</a:t>
            </a:r>
          </a:p>
        </p:txBody>
      </p:sp>
      <p:sp>
        <p:nvSpPr>
          <p:cNvPr id="10" name="Text Box 48"/>
          <p:cNvSpPr txBox="1">
            <a:spLocks noChangeArrowheads="1"/>
          </p:cNvSpPr>
          <p:nvPr/>
        </p:nvSpPr>
        <p:spPr bwMode="auto">
          <a:xfrm>
            <a:off x="6553200" y="3034100"/>
            <a:ext cx="1905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Accessing a global structure</a:t>
            </a:r>
          </a:p>
        </p:txBody>
      </p:sp>
      <p:sp>
        <p:nvSpPr>
          <p:cNvPr id="11" name="Text Box 48"/>
          <p:cNvSpPr txBox="1">
            <a:spLocks noChangeArrowheads="1"/>
          </p:cNvSpPr>
          <p:nvPr/>
        </p:nvSpPr>
        <p:spPr bwMode="auto">
          <a:xfrm>
            <a:off x="6096000" y="1295400"/>
            <a:ext cx="1905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Local variables</a:t>
            </a:r>
          </a:p>
        </p:txBody>
      </p:sp>
      <p:sp>
        <p:nvSpPr>
          <p:cNvPr id="12" name="Text Box 48"/>
          <p:cNvSpPr txBox="1">
            <a:spLocks noChangeArrowheads="1"/>
          </p:cNvSpPr>
          <p:nvPr/>
        </p:nvSpPr>
        <p:spPr bwMode="auto">
          <a:xfrm>
            <a:off x="6705600" y="1752600"/>
            <a:ext cx="1905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Heap allocation</a:t>
            </a:r>
          </a:p>
        </p:txBody>
      </p:sp>
      <p:cxnSp>
        <p:nvCxnSpPr>
          <p:cNvPr id="13" name="Straight Connector 292"/>
          <p:cNvCxnSpPr>
            <a:cxnSpLocks noChangeShapeType="1"/>
            <a:endCxn id="11" idx="2"/>
          </p:cNvCxnSpPr>
          <p:nvPr/>
        </p:nvCxnSpPr>
        <p:spPr bwMode="auto">
          <a:xfrm flipV="1">
            <a:off x="6324600" y="1664732"/>
            <a:ext cx="723900" cy="87868"/>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4" name="Straight Connector 292"/>
          <p:cNvCxnSpPr>
            <a:cxnSpLocks noChangeShapeType="1"/>
            <a:endCxn id="11" idx="2"/>
          </p:cNvCxnSpPr>
          <p:nvPr/>
        </p:nvCxnSpPr>
        <p:spPr bwMode="auto">
          <a:xfrm flipV="1">
            <a:off x="6477000" y="1664732"/>
            <a:ext cx="571500" cy="392668"/>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20" name="Straight Connector 292"/>
          <p:cNvCxnSpPr>
            <a:cxnSpLocks noChangeShapeType="1"/>
          </p:cNvCxnSpPr>
          <p:nvPr/>
        </p:nvCxnSpPr>
        <p:spPr bwMode="auto">
          <a:xfrm flipV="1">
            <a:off x="6858000" y="2057400"/>
            <a:ext cx="457200" cy="2286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60508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257484"/>
            <a:ext cx="4876800" cy="4524316"/>
          </a:xfrm>
          <a:prstGeom prst="rect">
            <a:avLst/>
          </a:prstGeom>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0000000100000ea0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pushq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0000000100000ea1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rsp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0000000100000ea4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subq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$48,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rsp</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0000000100000ea8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movabsq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$24,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rdi</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0000000100000eb2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callq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0x100000f42</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0000000100000eb7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leaq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182(%</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rip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rdi</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0000000100000ebe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leaq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347(%</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rip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0000000100000ec5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rdx</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0000000100000ec8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addq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$16,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rdx</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0000000100000ecf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rax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-32(%</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0000000100000ed3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movl</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$13,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0000000100000ed9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$14, 8(%</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0000000100000ee1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$122, 16(%</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0000000100000ee5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$0, 17(%</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0000000100000ee9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rdx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rsi</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0000000100000eec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$0, %al</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0000000100000eee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callq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0x100000f48</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0000000100000ef3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movl</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$0, %r8d</a:t>
            </a:r>
          </a:p>
        </p:txBody>
      </p:sp>
      <p:sp>
        <p:nvSpPr>
          <p:cNvPr id="3" name="Rectangle 2"/>
          <p:cNvSpPr/>
          <p:nvPr/>
        </p:nvSpPr>
        <p:spPr>
          <a:xfrm>
            <a:off x="4495800" y="2257484"/>
            <a:ext cx="4876800" cy="4278094"/>
          </a:xfrm>
          <a:prstGeom prst="rect">
            <a:avLst/>
          </a:prstGeom>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0000000100000ef9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movl</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$13, -24(%</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0000000100000f00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$14, -16(%</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0000000100000f08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$122, -8(%</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0000000100000f0c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$0, -7(%</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0000000100000f10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-32(%</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0000000100000f14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movl</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$13,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0000000100000f1a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-32(%</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0000000100000f1e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$14, 8(%</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0000000100000f26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-32(%</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0000000100000f2a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$122, 16(%</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0000000100000f2e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-32(%</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0000000100000f32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$0, 17(%</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0000000100000f36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movl</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eax</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-36(%</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0000000100000f39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movl</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%r8d,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eax</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0000000100000f3c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addq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$48,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rsp</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0000000100000f40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popq</a:t>
            </a: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rbp</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600" b="0" i="0" u="none" strike="noStrike" kern="1200" cap="none" spc="0" normalizeH="0" baseline="0" noProof="0" dirty="0">
                <a:ln>
                  <a:noFill/>
                </a:ln>
                <a:solidFill>
                  <a:srgbClr val="003367"/>
                </a:solidFill>
                <a:effectLst/>
                <a:uLnTx/>
                <a:uFillTx/>
                <a:latin typeface="Arial" charset="0"/>
                <a:ea typeface="ＭＳ Ｐゴシック" charset="0"/>
              </a:rPr>
              <a:t>0000000100000f41	</a:t>
            </a:r>
            <a:r>
              <a:rPr kumimoji="0" lang="de-DE" sz="1600" b="0" i="0" u="none" strike="noStrike" kern="1200" cap="none" spc="0" normalizeH="0" baseline="0" noProof="0" dirty="0" err="1">
                <a:ln>
                  <a:noFill/>
                </a:ln>
                <a:solidFill>
                  <a:srgbClr val="003367"/>
                </a:solidFill>
                <a:effectLst/>
                <a:uLnTx/>
                <a:uFillTx/>
                <a:latin typeface="Arial" charset="0"/>
                <a:ea typeface="ＭＳ Ｐゴシック" charset="0"/>
              </a:rPr>
              <a:t>ret</a:t>
            </a:r>
            <a:endParaRPr kumimoji="0" lang="de-DE" sz="16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4" name="Text Box 48"/>
          <p:cNvSpPr txBox="1">
            <a:spLocks noChangeArrowheads="1"/>
          </p:cNvSpPr>
          <p:nvPr/>
        </p:nvSpPr>
        <p:spPr bwMode="auto">
          <a:xfrm>
            <a:off x="304800" y="381000"/>
            <a:ext cx="3048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cc –o </a:t>
            </a:r>
            <a:r>
              <a:rPr kumimoji="0" lang="en-US" sz="2000" b="0" i="0" u="none" strike="noStrike" kern="1200" cap="none" spc="0" normalizeH="0" baseline="0" noProof="0" dirty="0" err="1">
                <a:ln>
                  <a:noFill/>
                </a:ln>
                <a:solidFill>
                  <a:srgbClr val="0000FF"/>
                </a:solidFill>
                <a:effectLst/>
                <a:uLnTx/>
                <a:uFillTx/>
                <a:latin typeface="Arial" charset="0"/>
                <a:ea typeface="ＭＳ Ｐゴシック" charset="0"/>
                <a:cs typeface="Arial" charset="0"/>
              </a:rPr>
              <a:t>structs</a:t>
            </a:r>
            <a:r>
              <a:rPr kumimoji="0" lang="en-US" sz="20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 </a:t>
            </a:r>
            <a:r>
              <a:rPr kumimoji="0" lang="en-US" sz="2000" b="0" i="0" u="none" strike="noStrike" kern="1200" cap="none" spc="0" normalizeH="0" baseline="0" noProof="0" dirty="0" err="1">
                <a:ln>
                  <a:noFill/>
                </a:ln>
                <a:solidFill>
                  <a:srgbClr val="0000FF"/>
                </a:solidFill>
                <a:effectLst/>
                <a:uLnTx/>
                <a:uFillTx/>
                <a:latin typeface="Arial" charset="0"/>
                <a:ea typeface="ＭＳ Ｐゴシック" charset="0"/>
                <a:cs typeface="Arial" charset="0"/>
              </a:rPr>
              <a:t>structs.c</a:t>
            </a:r>
            <a:endParaRPr kumimoji="0" lang="en-US" sz="2000" b="0" i="0" u="none" strike="noStrike" kern="1200" cap="none" spc="0" normalizeH="0" baseline="0" noProof="0" dirty="0">
              <a:ln>
                <a:noFill/>
              </a:ln>
              <a:solidFill>
                <a:srgbClr val="0000FF"/>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FF"/>
                </a:solidFill>
                <a:effectLst/>
                <a:uLnTx/>
                <a:uFillTx/>
                <a:latin typeface="Arial" charset="0"/>
                <a:ea typeface="ＭＳ Ｐゴシック" charset="0"/>
                <a:cs typeface="Arial" charset="0"/>
              </a:rPr>
              <a:t>otool</a:t>
            </a:r>
            <a:r>
              <a:rPr kumimoji="0" lang="en-US" sz="20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 –</a:t>
            </a:r>
            <a:r>
              <a:rPr kumimoji="0" lang="en-US" sz="2000" b="0" i="0" u="none" strike="noStrike" kern="1200" cap="none" spc="0" normalizeH="0" baseline="0" noProof="0" dirty="0" err="1">
                <a:ln>
                  <a:noFill/>
                </a:ln>
                <a:solidFill>
                  <a:srgbClr val="0000FF"/>
                </a:solidFill>
                <a:effectLst/>
                <a:uLnTx/>
                <a:uFillTx/>
                <a:latin typeface="Arial" charset="0"/>
                <a:ea typeface="ＭＳ Ｐゴシック" charset="0"/>
                <a:cs typeface="Arial" charset="0"/>
              </a:rPr>
              <a:t>vt</a:t>
            </a:r>
            <a:r>
              <a:rPr kumimoji="0" lang="en-US" sz="20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 </a:t>
            </a:r>
            <a:r>
              <a:rPr kumimoji="0" lang="en-US" sz="2000" b="0" i="0" u="none" strike="noStrike" kern="1200" cap="none" spc="0" normalizeH="0" baseline="0" noProof="0" dirty="0" err="1">
                <a:ln>
                  <a:noFill/>
                </a:ln>
                <a:solidFill>
                  <a:srgbClr val="0000FF"/>
                </a:solidFill>
                <a:effectLst/>
                <a:uLnTx/>
                <a:uFillTx/>
                <a:latin typeface="Arial" charset="0"/>
                <a:ea typeface="ＭＳ Ｐゴシック" charset="0"/>
                <a:cs typeface="Arial" charset="0"/>
              </a:rPr>
              <a:t>structs</a:t>
            </a:r>
            <a:endParaRPr kumimoji="0" lang="en-US" sz="2000" b="1" i="0" u="none" strike="noStrike" kern="1200" cap="none" spc="0" normalizeH="0" baseline="0" noProof="0" dirty="0">
              <a:ln>
                <a:noFill/>
              </a:ln>
              <a:solidFill>
                <a:srgbClr val="0000FF"/>
              </a:solidFill>
              <a:effectLst/>
              <a:uLnTx/>
              <a:uFillTx/>
              <a:latin typeface="Arial" charset="0"/>
              <a:ea typeface="ＭＳ Ｐゴシック" charset="0"/>
              <a:cs typeface="Arial" charset="0"/>
            </a:endParaRPr>
          </a:p>
        </p:txBody>
      </p:sp>
      <p:sp>
        <p:nvSpPr>
          <p:cNvPr id="6" name="Text Box 48"/>
          <p:cNvSpPr txBox="1">
            <a:spLocks noChangeArrowheads="1"/>
          </p:cNvSpPr>
          <p:nvPr/>
        </p:nvSpPr>
        <p:spPr bwMode="auto">
          <a:xfrm>
            <a:off x="3581400" y="226873"/>
            <a:ext cx="5257800" cy="1754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800" dirty="0">
                <a:solidFill>
                  <a:srgbClr val="000000"/>
                </a:solidFill>
                <a:cs typeface="Arial" charset="0"/>
              </a:rPr>
              <a:t>On MacOS, t</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he </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otool</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vt</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command shows contents of the text section of an executable file.</a:t>
            </a:r>
            <a:endParaRPr kumimoji="0" lang="en-US" sz="1800" b="0"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Here are the instructions for the </a:t>
            </a:r>
            <a:r>
              <a:rPr kumimoji="0" lang="en-US" sz="1800" b="1"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structs</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program.  When the program runs, the OS loads them into a contiguous block of virtual memory (the text segment) at the listed virtual addresses.  </a:t>
            </a:r>
            <a:endParaRPr kumimoji="0" lang="en-US" sz="1800" b="0"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306311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457200"/>
            <a:ext cx="4572000" cy="5909310"/>
          </a:xfrm>
          <a:prstGeom prst="rect">
            <a:avLst/>
          </a:prstGeom>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pushq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rbp</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rsp</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rbp</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subq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$48,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rsp</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movabsq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$24,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rdi</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callq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0x100000f42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rax</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-32(%</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leaq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347(%</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rip</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rcx</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00FF"/>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00FF"/>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address</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stack</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data</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relative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to</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rbp</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00FF"/>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move</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pointer</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to</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heap</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block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into</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rcx</a:t>
            </a:r>
            <a:endParaRPr kumimoji="0" lang="de-DE" sz="1800" b="0" i="0" u="none" strike="noStrike" kern="1200" cap="none" spc="0" normalizeH="0" baseline="0" noProof="0" dirty="0">
              <a:ln>
                <a:noFill/>
              </a:ln>
              <a:solidFill>
                <a:srgbClr val="0000FF"/>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-32(%</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rcx</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address</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heap</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block relative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to</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00FF"/>
                </a:solidFill>
                <a:effectLst/>
                <a:uLnTx/>
                <a:uFillTx/>
                <a:latin typeface="Arial" charset="0"/>
                <a:ea typeface="ＭＳ Ｐゴシック" charset="0"/>
              </a:rPr>
              <a:t>rcx</a:t>
            </a:r>
            <a:r>
              <a:rPr kumimoji="0" lang="de-DE" sz="1800" b="0" i="0" u="none" strike="noStrike" kern="1200" cap="none" spc="0" normalizeH="0" baseline="0" noProof="0" dirty="0">
                <a:ln>
                  <a:noFill/>
                </a:ln>
                <a:solidFill>
                  <a:srgbClr val="0000FF"/>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addq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$48,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rsp</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popq</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rbp</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ret</a:t>
            </a:r>
            <a:endParaRPr kumimoji="0" lang="de-DE"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3" name="Text Box 48"/>
          <p:cNvSpPr txBox="1">
            <a:spLocks noChangeArrowheads="1"/>
          </p:cNvSpPr>
          <p:nvPr/>
        </p:nvSpPr>
        <p:spPr bwMode="auto">
          <a:xfrm>
            <a:off x="6172200" y="524470"/>
            <a:ext cx="30480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Push a frame on the stack: this one is 48 bytes.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Arial" charset="0"/>
                <a:ea typeface="ＭＳ Ｐゴシック" charset="0"/>
                <a:cs typeface="Arial" charset="0"/>
              </a:rPr>
              <a:t>Who decided that?</a:t>
            </a:r>
          </a:p>
        </p:txBody>
      </p:sp>
      <p:sp>
        <p:nvSpPr>
          <p:cNvPr id="4" name="Text Box 48"/>
          <p:cNvSpPr txBox="1">
            <a:spLocks noChangeArrowheads="1"/>
          </p:cNvSpPr>
          <p:nvPr/>
        </p:nvSpPr>
        <p:spPr bwMode="auto">
          <a:xfrm>
            <a:off x="6172200" y="1752600"/>
            <a:ext cx="29718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Call </a:t>
            </a:r>
            <a:r>
              <a:rPr kumimoji="0" lang="en-US" sz="1800" b="1" i="0" u="none" strike="noStrike" kern="1200" cap="none" spc="0" normalizeH="0" baseline="0" noProof="0" dirty="0" err="1">
                <a:ln>
                  <a:noFill/>
                </a:ln>
                <a:solidFill>
                  <a:srgbClr val="0000FF"/>
                </a:solidFill>
                <a:effectLst/>
                <a:uLnTx/>
                <a:uFillTx/>
                <a:latin typeface="Arial" charset="0"/>
                <a:ea typeface="ＭＳ Ｐゴシック" charset="0"/>
                <a:cs typeface="Arial" charset="0"/>
              </a:rPr>
              <a:t>malloc</a:t>
            </a: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(24): move return value into a local variable (at an offset from the stack base pointer).</a:t>
            </a:r>
            <a:endParaRPr kumimoji="0" lang="en-US" sz="1800" b="1" i="0" u="none" strike="noStrike" kern="1200" cap="none" spc="0" normalizeH="0" baseline="0" noProof="0" dirty="0">
              <a:ln>
                <a:noFill/>
              </a:ln>
              <a:solidFill>
                <a:srgbClr val="0000FF"/>
              </a:solidFill>
              <a:effectLst/>
              <a:uLnTx/>
              <a:uFillTx/>
              <a:latin typeface="Arial" charset="0"/>
              <a:ea typeface="ＭＳ Ｐゴシック" charset="0"/>
              <a:cs typeface="Arial" charset="0"/>
            </a:endParaRPr>
          </a:p>
        </p:txBody>
      </p:sp>
      <p:sp>
        <p:nvSpPr>
          <p:cNvPr id="5" name="Text Box 48"/>
          <p:cNvSpPr txBox="1">
            <a:spLocks noChangeArrowheads="1"/>
          </p:cNvSpPr>
          <p:nvPr/>
        </p:nvSpPr>
        <p:spPr bwMode="auto">
          <a:xfrm>
            <a:off x="6477000" y="3048000"/>
            <a:ext cx="2667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Address global data relative to the code address (%rip=PC).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Arial" charset="0"/>
                <a:ea typeface="ＭＳ Ｐゴシック" charset="0"/>
                <a:cs typeface="Arial" charset="0"/>
              </a:rPr>
              <a:t>position-independent</a:t>
            </a:r>
          </a:p>
        </p:txBody>
      </p:sp>
      <p:sp>
        <p:nvSpPr>
          <p:cNvPr id="6" name="Text Box 48"/>
          <p:cNvSpPr txBox="1">
            <a:spLocks noChangeArrowheads="1"/>
          </p:cNvSpPr>
          <p:nvPr/>
        </p:nvSpPr>
        <p:spPr bwMode="auto">
          <a:xfrm>
            <a:off x="6477000" y="5401270"/>
            <a:ext cx="26670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Arial" charset="0"/>
                <a:ea typeface="ＭＳ Ｐゴシック" charset="0"/>
                <a:cs typeface="Arial" charset="0"/>
              </a:rPr>
              <a:t>Pop procedure frame from the stack before returning from main().</a:t>
            </a:r>
            <a:endParaRPr kumimoji="0" lang="en-US" sz="1800" b="1" i="0" u="none" strike="noStrike" kern="1200" cap="none" spc="0" normalizeH="0" baseline="0" noProof="0" dirty="0">
              <a:ln>
                <a:noFill/>
              </a:ln>
              <a:solidFill>
                <a:srgbClr val="0000FF"/>
              </a:solidFill>
              <a:effectLst/>
              <a:uLnTx/>
              <a:uFillTx/>
              <a:latin typeface="Arial" charset="0"/>
              <a:ea typeface="ＭＳ Ｐゴシック" charset="0"/>
              <a:cs typeface="Arial" charset="0"/>
            </a:endParaRPr>
          </a:p>
        </p:txBody>
      </p:sp>
      <p:sp>
        <p:nvSpPr>
          <p:cNvPr id="7" name="Title 6"/>
          <p:cNvSpPr>
            <a:spLocks noGrp="1"/>
          </p:cNvSpPr>
          <p:nvPr>
            <p:ph type="title"/>
          </p:nvPr>
        </p:nvSpPr>
        <p:spPr>
          <a:xfrm>
            <a:off x="152400" y="-762000"/>
            <a:ext cx="8226425" cy="1554163"/>
          </a:xfrm>
        </p:spPr>
        <p:txBody>
          <a:bodyPr/>
          <a:lstStyle/>
          <a:p>
            <a:r>
              <a:rPr lang="en-US" sz="3200" dirty="0"/>
              <a:t>Simplified…</a:t>
            </a:r>
          </a:p>
        </p:txBody>
      </p:sp>
      <p:sp>
        <p:nvSpPr>
          <p:cNvPr id="8" name="Rectangle 7"/>
          <p:cNvSpPr/>
          <p:nvPr/>
        </p:nvSpPr>
        <p:spPr>
          <a:xfrm>
            <a:off x="152400" y="1066800"/>
            <a:ext cx="4953000" cy="5078314"/>
          </a:xfrm>
          <a:prstGeom prst="rect">
            <a:avLst/>
          </a:prstGeom>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main()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1"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1" i="0" u="none" strike="noStrike" kern="1200" cap="none" spc="0" normalizeH="0" baseline="0" noProof="0" dirty="0">
                <a:ln>
                  <a:noFill/>
                </a:ln>
                <a:solidFill>
                  <a:srgbClr val="37305A"/>
                </a:solidFill>
                <a:effectLst/>
                <a:uLnTx/>
                <a:uFillTx/>
                <a:latin typeface="Arial" charset="0"/>
                <a:ea typeface="ＭＳ Ｐゴシック" charset="0"/>
              </a:rPr>
              <a:t> stuff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sstuff</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1"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1" i="0" u="none" strike="noStrike" kern="1200" cap="none" spc="0" normalizeH="0" baseline="0" noProof="0" dirty="0">
                <a:ln>
                  <a:noFill/>
                </a:ln>
                <a:solidFill>
                  <a:srgbClr val="37305A"/>
                </a:solidFill>
                <a:effectLst/>
                <a:uLnTx/>
                <a:uFillTx/>
                <a:latin typeface="Arial" charset="0"/>
                <a:ea typeface="ＭＳ Ｐゴシック" charset="0"/>
              </a:rPr>
              <a:t> stuff </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hstuffp</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struct</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stuff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1" i="0" u="none" strike="noStrike" kern="1200" cap="none" spc="0" normalizeH="0" baseline="0" noProof="0" dirty="0" err="1">
                <a:ln>
                  <a:noFill/>
                </a:ln>
                <a:solidFill>
                  <a:srgbClr val="37305A"/>
                </a:solidFill>
                <a:effectLst/>
                <a:uLnTx/>
                <a:uFillTx/>
                <a:latin typeface="Arial" charset="0"/>
                <a:ea typeface="ＭＳ Ｐゴシック" charset="0"/>
              </a:rPr>
              <a:t>malloc</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(24);</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gstuff.i</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gstuff.j</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14;</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gstuff.c</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[0] = 'z';</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gstuff.c</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[1] = '\0';</a:t>
            </a: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sstuff.i</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sstuff.j</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14;…</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hstuffp</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-&gt;</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i</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 13;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hstuffp</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-&gt;j = 14;…</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t>
            </a:r>
          </a:p>
        </p:txBody>
      </p:sp>
    </p:spTree>
    <p:extLst>
      <p:ext uri="{BB962C8B-B14F-4D97-AF65-F5344CB8AC3E}">
        <p14:creationId xmlns:p14="http://schemas.microsoft.com/office/powerpoint/2010/main" val="3496007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AutoShape 56"/>
          <p:cNvSpPr>
            <a:spLocks noChangeArrowheads="1"/>
          </p:cNvSpPr>
          <p:nvPr/>
        </p:nvSpPr>
        <p:spPr bwMode="auto">
          <a:xfrm>
            <a:off x="4819535" y="5276850"/>
            <a:ext cx="3772129" cy="1447800"/>
          </a:xfrm>
          <a:prstGeom prst="flowChartProcess">
            <a:avLst/>
          </a:prstGeom>
          <a:solidFill>
            <a:srgbClr val="8B4785"/>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333" name="AutoShape 7"/>
          <p:cNvSpPr>
            <a:spLocks noChangeArrowheads="1"/>
          </p:cNvSpPr>
          <p:nvPr/>
        </p:nvSpPr>
        <p:spPr bwMode="auto">
          <a:xfrm>
            <a:off x="4800600" y="3124200"/>
            <a:ext cx="3772129" cy="1752600"/>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332" name="AutoShape 6"/>
          <p:cNvSpPr>
            <a:spLocks noChangeArrowheads="1"/>
          </p:cNvSpPr>
          <p:nvPr/>
        </p:nvSpPr>
        <p:spPr bwMode="auto">
          <a:xfrm>
            <a:off x="4800600" y="1447800"/>
            <a:ext cx="3784829" cy="1447800"/>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 name="Title 1"/>
          <p:cNvSpPr>
            <a:spLocks noGrp="1"/>
          </p:cNvSpPr>
          <p:nvPr>
            <p:ph type="title"/>
          </p:nvPr>
        </p:nvSpPr>
        <p:spPr/>
        <p:txBody>
          <a:bodyPr/>
          <a:lstStyle/>
          <a:p>
            <a:r>
              <a:rPr lang="en-US" dirty="0"/>
              <a:t>Addressing stuff</a:t>
            </a:r>
          </a:p>
        </p:txBody>
      </p:sp>
      <p:sp>
        <p:nvSpPr>
          <p:cNvPr id="3" name="Rectangle 323"/>
          <p:cNvSpPr>
            <a:spLocks noChangeArrowheads="1"/>
          </p:cNvSpPr>
          <p:nvPr/>
        </p:nvSpPr>
        <p:spPr bwMode="auto">
          <a:xfrm>
            <a:off x="4864100" y="2046287"/>
            <a:ext cx="3657600" cy="74613"/>
          </a:xfrm>
          <a:prstGeom prst="rect">
            <a:avLst/>
          </a:prstGeom>
          <a:noFill/>
          <a:ln w="9525">
            <a:solidFill>
              <a:srgbClr val="00264D"/>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4" name="Straight Connector 3"/>
          <p:cNvCxnSpPr/>
          <p:nvPr/>
        </p:nvCxnSpPr>
        <p:spPr bwMode="auto">
          <a:xfrm>
            <a:off x="53213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5" name="Straight Connector 4"/>
          <p:cNvCxnSpPr/>
          <p:nvPr/>
        </p:nvCxnSpPr>
        <p:spPr bwMode="auto">
          <a:xfrm>
            <a:off x="5321300" y="20447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6" name="Straight Connector 5"/>
          <p:cNvCxnSpPr/>
          <p:nvPr/>
        </p:nvCxnSpPr>
        <p:spPr bwMode="auto">
          <a:xfrm>
            <a:off x="53213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8" name="Straight Connector 7"/>
          <p:cNvCxnSpPr/>
          <p:nvPr/>
        </p:nvCxnSpPr>
        <p:spPr bwMode="auto">
          <a:xfrm>
            <a:off x="53213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3" name="Straight Connector 12"/>
          <p:cNvCxnSpPr/>
          <p:nvPr/>
        </p:nvCxnSpPr>
        <p:spPr bwMode="auto">
          <a:xfrm flipV="1">
            <a:off x="5321300" y="2044700"/>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4" name="Straight Connector 13"/>
          <p:cNvCxnSpPr/>
          <p:nvPr/>
        </p:nvCxnSpPr>
        <p:spPr bwMode="auto">
          <a:xfrm>
            <a:off x="57785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5" name="Straight Connector 14"/>
          <p:cNvCxnSpPr/>
          <p:nvPr/>
        </p:nvCxnSpPr>
        <p:spPr bwMode="auto">
          <a:xfrm>
            <a:off x="5778500" y="20447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6" name="Straight Connector 15"/>
          <p:cNvCxnSpPr/>
          <p:nvPr/>
        </p:nvCxnSpPr>
        <p:spPr bwMode="auto">
          <a:xfrm>
            <a:off x="57785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8" name="Straight Connector 17"/>
          <p:cNvCxnSpPr/>
          <p:nvPr/>
        </p:nvCxnSpPr>
        <p:spPr bwMode="auto">
          <a:xfrm>
            <a:off x="57785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3" name="Straight Connector 22"/>
          <p:cNvCxnSpPr/>
          <p:nvPr/>
        </p:nvCxnSpPr>
        <p:spPr bwMode="auto">
          <a:xfrm flipV="1">
            <a:off x="5778500" y="2044700"/>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4" name="Straight Connector 23"/>
          <p:cNvCxnSpPr/>
          <p:nvPr/>
        </p:nvCxnSpPr>
        <p:spPr bwMode="auto">
          <a:xfrm>
            <a:off x="62357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5" name="Straight Connector 24"/>
          <p:cNvCxnSpPr/>
          <p:nvPr/>
        </p:nvCxnSpPr>
        <p:spPr bwMode="auto">
          <a:xfrm>
            <a:off x="6235700" y="2046287"/>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6" name="Straight Connector 25"/>
          <p:cNvCxnSpPr/>
          <p:nvPr/>
        </p:nvCxnSpPr>
        <p:spPr bwMode="auto">
          <a:xfrm>
            <a:off x="62357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8" name="Straight Connector 27"/>
          <p:cNvCxnSpPr/>
          <p:nvPr/>
        </p:nvCxnSpPr>
        <p:spPr bwMode="auto">
          <a:xfrm>
            <a:off x="62357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3" name="Straight Connector 32"/>
          <p:cNvCxnSpPr/>
          <p:nvPr/>
        </p:nvCxnSpPr>
        <p:spPr bwMode="auto">
          <a:xfrm flipV="1">
            <a:off x="6235700" y="2046288"/>
            <a:ext cx="0" cy="246062"/>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4" name="Straight Connector 33"/>
          <p:cNvCxnSpPr/>
          <p:nvPr/>
        </p:nvCxnSpPr>
        <p:spPr bwMode="auto">
          <a:xfrm>
            <a:off x="66929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5" name="Straight Connector 34"/>
          <p:cNvCxnSpPr/>
          <p:nvPr/>
        </p:nvCxnSpPr>
        <p:spPr bwMode="auto">
          <a:xfrm>
            <a:off x="6692900" y="2046287"/>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6" name="Straight Connector 35"/>
          <p:cNvCxnSpPr/>
          <p:nvPr/>
        </p:nvCxnSpPr>
        <p:spPr bwMode="auto">
          <a:xfrm>
            <a:off x="66929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8" name="Straight Connector 37"/>
          <p:cNvCxnSpPr/>
          <p:nvPr/>
        </p:nvCxnSpPr>
        <p:spPr bwMode="auto">
          <a:xfrm>
            <a:off x="66929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3" name="Straight Connector 42"/>
          <p:cNvCxnSpPr/>
          <p:nvPr/>
        </p:nvCxnSpPr>
        <p:spPr bwMode="auto">
          <a:xfrm flipV="1">
            <a:off x="6692900" y="2046288"/>
            <a:ext cx="0" cy="246062"/>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4" name="Straight Connector 43"/>
          <p:cNvCxnSpPr/>
          <p:nvPr/>
        </p:nvCxnSpPr>
        <p:spPr bwMode="auto">
          <a:xfrm>
            <a:off x="66929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5" name="Straight Connector 44"/>
          <p:cNvCxnSpPr/>
          <p:nvPr/>
        </p:nvCxnSpPr>
        <p:spPr bwMode="auto">
          <a:xfrm>
            <a:off x="6692900" y="20447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6" name="Straight Connector 45"/>
          <p:cNvCxnSpPr/>
          <p:nvPr/>
        </p:nvCxnSpPr>
        <p:spPr bwMode="auto">
          <a:xfrm>
            <a:off x="66929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8" name="Straight Connector 47"/>
          <p:cNvCxnSpPr/>
          <p:nvPr/>
        </p:nvCxnSpPr>
        <p:spPr bwMode="auto">
          <a:xfrm>
            <a:off x="66929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53" name="Straight Connector 52"/>
          <p:cNvCxnSpPr/>
          <p:nvPr/>
        </p:nvCxnSpPr>
        <p:spPr bwMode="auto">
          <a:xfrm flipV="1">
            <a:off x="6692900" y="2044700"/>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54" name="Straight Connector 53"/>
          <p:cNvCxnSpPr/>
          <p:nvPr/>
        </p:nvCxnSpPr>
        <p:spPr bwMode="auto">
          <a:xfrm>
            <a:off x="71501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55" name="Straight Connector 54"/>
          <p:cNvCxnSpPr/>
          <p:nvPr/>
        </p:nvCxnSpPr>
        <p:spPr bwMode="auto">
          <a:xfrm>
            <a:off x="7150100" y="20447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56" name="Straight Connector 55"/>
          <p:cNvCxnSpPr/>
          <p:nvPr/>
        </p:nvCxnSpPr>
        <p:spPr bwMode="auto">
          <a:xfrm>
            <a:off x="71501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58" name="Straight Connector 57"/>
          <p:cNvCxnSpPr/>
          <p:nvPr/>
        </p:nvCxnSpPr>
        <p:spPr bwMode="auto">
          <a:xfrm>
            <a:off x="71501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63" name="Straight Connector 62"/>
          <p:cNvCxnSpPr/>
          <p:nvPr/>
        </p:nvCxnSpPr>
        <p:spPr bwMode="auto">
          <a:xfrm flipV="1">
            <a:off x="7150100" y="2044700"/>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64" name="Straight Connector 63"/>
          <p:cNvCxnSpPr/>
          <p:nvPr/>
        </p:nvCxnSpPr>
        <p:spPr bwMode="auto">
          <a:xfrm>
            <a:off x="76073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65" name="Straight Connector 64"/>
          <p:cNvCxnSpPr/>
          <p:nvPr/>
        </p:nvCxnSpPr>
        <p:spPr bwMode="auto">
          <a:xfrm>
            <a:off x="7607300" y="2046287"/>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66" name="Straight Connector 65"/>
          <p:cNvCxnSpPr/>
          <p:nvPr/>
        </p:nvCxnSpPr>
        <p:spPr bwMode="auto">
          <a:xfrm>
            <a:off x="76073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68" name="Straight Connector 67"/>
          <p:cNvCxnSpPr/>
          <p:nvPr/>
        </p:nvCxnSpPr>
        <p:spPr bwMode="auto">
          <a:xfrm>
            <a:off x="76073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73" name="Straight Connector 72"/>
          <p:cNvCxnSpPr/>
          <p:nvPr/>
        </p:nvCxnSpPr>
        <p:spPr bwMode="auto">
          <a:xfrm flipV="1">
            <a:off x="7607300" y="2046288"/>
            <a:ext cx="0" cy="246062"/>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74" name="Straight Connector 73"/>
          <p:cNvCxnSpPr/>
          <p:nvPr/>
        </p:nvCxnSpPr>
        <p:spPr bwMode="auto">
          <a:xfrm>
            <a:off x="80645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75" name="Straight Connector 74"/>
          <p:cNvCxnSpPr/>
          <p:nvPr/>
        </p:nvCxnSpPr>
        <p:spPr bwMode="auto">
          <a:xfrm>
            <a:off x="8064500" y="2046287"/>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76" name="Straight Connector 75"/>
          <p:cNvCxnSpPr/>
          <p:nvPr/>
        </p:nvCxnSpPr>
        <p:spPr bwMode="auto">
          <a:xfrm>
            <a:off x="80645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78" name="Straight Connector 77"/>
          <p:cNvCxnSpPr/>
          <p:nvPr/>
        </p:nvCxnSpPr>
        <p:spPr bwMode="auto">
          <a:xfrm>
            <a:off x="80645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83" name="Straight Connector 82"/>
          <p:cNvCxnSpPr/>
          <p:nvPr/>
        </p:nvCxnSpPr>
        <p:spPr bwMode="auto">
          <a:xfrm flipV="1">
            <a:off x="8064500" y="2046288"/>
            <a:ext cx="0" cy="246062"/>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84" name="Straight Connector 83"/>
          <p:cNvCxnSpPr/>
          <p:nvPr/>
        </p:nvCxnSpPr>
        <p:spPr bwMode="auto">
          <a:xfrm flipV="1">
            <a:off x="8521700" y="2044700"/>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sp>
        <p:nvSpPr>
          <p:cNvPr id="85" name="Rectangle 13"/>
          <p:cNvSpPr>
            <a:spLocks noChangeArrowheads="1"/>
          </p:cNvSpPr>
          <p:nvPr/>
        </p:nvSpPr>
        <p:spPr bwMode="auto">
          <a:xfrm>
            <a:off x="7848600" y="2251834"/>
            <a:ext cx="736829" cy="643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0x18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(24)</a:t>
            </a:r>
          </a:p>
        </p:txBody>
      </p:sp>
      <p:sp>
        <p:nvSpPr>
          <p:cNvPr id="86" name="Rectangle 13"/>
          <p:cNvSpPr>
            <a:spLocks noChangeArrowheads="1"/>
          </p:cNvSpPr>
          <p:nvPr/>
        </p:nvSpPr>
        <p:spPr bwMode="auto">
          <a:xfrm>
            <a:off x="4800600" y="1676400"/>
            <a:ext cx="59848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0x0</a:t>
            </a:r>
          </a:p>
        </p:txBody>
      </p:sp>
      <p:cxnSp>
        <p:nvCxnSpPr>
          <p:cNvPr id="87" name="Straight Connector 86"/>
          <p:cNvCxnSpPr/>
          <p:nvPr/>
        </p:nvCxnSpPr>
        <p:spPr bwMode="auto">
          <a:xfrm>
            <a:off x="4864100" y="21272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88" name="Straight Connector 87"/>
          <p:cNvCxnSpPr/>
          <p:nvPr/>
        </p:nvCxnSpPr>
        <p:spPr bwMode="auto">
          <a:xfrm>
            <a:off x="4864100" y="229235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90" name="Straight Connector 89"/>
          <p:cNvCxnSpPr/>
          <p:nvPr/>
        </p:nvCxnSpPr>
        <p:spPr bwMode="auto">
          <a:xfrm>
            <a:off x="4864100" y="22098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95" name="Straight Connector 94"/>
          <p:cNvCxnSpPr/>
          <p:nvPr/>
        </p:nvCxnSpPr>
        <p:spPr bwMode="auto">
          <a:xfrm flipV="1">
            <a:off x="4864100" y="2044700"/>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96" name="Straight Connector 95"/>
          <p:cNvCxnSpPr/>
          <p:nvPr/>
        </p:nvCxnSpPr>
        <p:spPr bwMode="auto">
          <a:xfrm>
            <a:off x="4864100" y="2043112"/>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sp>
        <p:nvSpPr>
          <p:cNvPr id="238" name="Rectangle 323"/>
          <p:cNvSpPr>
            <a:spLocks noChangeArrowheads="1"/>
          </p:cNvSpPr>
          <p:nvPr/>
        </p:nvSpPr>
        <p:spPr bwMode="auto">
          <a:xfrm>
            <a:off x="4876800" y="5926137"/>
            <a:ext cx="3657600" cy="74613"/>
          </a:xfrm>
          <a:prstGeom prst="rect">
            <a:avLst/>
          </a:prstGeom>
          <a:noFill/>
          <a:ln w="9525">
            <a:solidFill>
              <a:schemeClr val="tx1">
                <a:lumMod val="75000"/>
              </a:schemeClr>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239" name="Straight Connector 238"/>
          <p:cNvCxnSpPr/>
          <p:nvPr/>
        </p:nvCxnSpPr>
        <p:spPr bwMode="auto">
          <a:xfrm>
            <a:off x="53340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0" name="Straight Connector 239"/>
          <p:cNvCxnSpPr/>
          <p:nvPr/>
        </p:nvCxnSpPr>
        <p:spPr bwMode="auto">
          <a:xfrm>
            <a:off x="5334000" y="59245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1" name="Straight Connector 240"/>
          <p:cNvCxnSpPr/>
          <p:nvPr/>
        </p:nvCxnSpPr>
        <p:spPr bwMode="auto">
          <a:xfrm>
            <a:off x="53340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2" name="Straight Connector 241"/>
          <p:cNvCxnSpPr/>
          <p:nvPr/>
        </p:nvCxnSpPr>
        <p:spPr bwMode="auto">
          <a:xfrm>
            <a:off x="53340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3" name="Straight Connector 242"/>
          <p:cNvCxnSpPr/>
          <p:nvPr/>
        </p:nvCxnSpPr>
        <p:spPr bwMode="auto">
          <a:xfrm flipV="1">
            <a:off x="5334000" y="5924550"/>
            <a:ext cx="0" cy="24765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4" name="Straight Connector 243"/>
          <p:cNvCxnSpPr/>
          <p:nvPr/>
        </p:nvCxnSpPr>
        <p:spPr bwMode="auto">
          <a:xfrm>
            <a:off x="57912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5" name="Straight Connector 244"/>
          <p:cNvCxnSpPr/>
          <p:nvPr/>
        </p:nvCxnSpPr>
        <p:spPr bwMode="auto">
          <a:xfrm>
            <a:off x="5791200" y="59245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6" name="Straight Connector 245"/>
          <p:cNvCxnSpPr/>
          <p:nvPr/>
        </p:nvCxnSpPr>
        <p:spPr bwMode="auto">
          <a:xfrm>
            <a:off x="57912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7" name="Straight Connector 246"/>
          <p:cNvCxnSpPr/>
          <p:nvPr/>
        </p:nvCxnSpPr>
        <p:spPr bwMode="auto">
          <a:xfrm>
            <a:off x="57912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8" name="Straight Connector 247"/>
          <p:cNvCxnSpPr/>
          <p:nvPr/>
        </p:nvCxnSpPr>
        <p:spPr bwMode="auto">
          <a:xfrm flipV="1">
            <a:off x="5791200" y="5924550"/>
            <a:ext cx="0" cy="24765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49" name="Straight Connector 248"/>
          <p:cNvCxnSpPr/>
          <p:nvPr/>
        </p:nvCxnSpPr>
        <p:spPr bwMode="auto">
          <a:xfrm>
            <a:off x="62484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0" name="Straight Connector 249"/>
          <p:cNvCxnSpPr/>
          <p:nvPr/>
        </p:nvCxnSpPr>
        <p:spPr bwMode="auto">
          <a:xfrm>
            <a:off x="6248400" y="5926137"/>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1" name="Straight Connector 250"/>
          <p:cNvCxnSpPr/>
          <p:nvPr/>
        </p:nvCxnSpPr>
        <p:spPr bwMode="auto">
          <a:xfrm>
            <a:off x="62484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2" name="Straight Connector 251"/>
          <p:cNvCxnSpPr/>
          <p:nvPr/>
        </p:nvCxnSpPr>
        <p:spPr bwMode="auto">
          <a:xfrm>
            <a:off x="62484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3" name="Straight Connector 252"/>
          <p:cNvCxnSpPr/>
          <p:nvPr/>
        </p:nvCxnSpPr>
        <p:spPr bwMode="auto">
          <a:xfrm flipV="1">
            <a:off x="6248400" y="5926138"/>
            <a:ext cx="0" cy="246062"/>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4" name="Straight Connector 253"/>
          <p:cNvCxnSpPr/>
          <p:nvPr/>
        </p:nvCxnSpPr>
        <p:spPr bwMode="auto">
          <a:xfrm>
            <a:off x="67056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5" name="Straight Connector 254"/>
          <p:cNvCxnSpPr/>
          <p:nvPr/>
        </p:nvCxnSpPr>
        <p:spPr bwMode="auto">
          <a:xfrm>
            <a:off x="6705600" y="5926137"/>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6" name="Straight Connector 255"/>
          <p:cNvCxnSpPr/>
          <p:nvPr/>
        </p:nvCxnSpPr>
        <p:spPr bwMode="auto">
          <a:xfrm>
            <a:off x="67056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7" name="Straight Connector 256"/>
          <p:cNvCxnSpPr/>
          <p:nvPr/>
        </p:nvCxnSpPr>
        <p:spPr bwMode="auto">
          <a:xfrm>
            <a:off x="67056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8" name="Straight Connector 257"/>
          <p:cNvCxnSpPr/>
          <p:nvPr/>
        </p:nvCxnSpPr>
        <p:spPr bwMode="auto">
          <a:xfrm flipV="1">
            <a:off x="6705600" y="5926138"/>
            <a:ext cx="0" cy="246062"/>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59" name="Straight Connector 258"/>
          <p:cNvCxnSpPr/>
          <p:nvPr/>
        </p:nvCxnSpPr>
        <p:spPr bwMode="auto">
          <a:xfrm>
            <a:off x="67056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0" name="Straight Connector 259"/>
          <p:cNvCxnSpPr/>
          <p:nvPr/>
        </p:nvCxnSpPr>
        <p:spPr bwMode="auto">
          <a:xfrm>
            <a:off x="6705600" y="59245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1" name="Straight Connector 260"/>
          <p:cNvCxnSpPr/>
          <p:nvPr/>
        </p:nvCxnSpPr>
        <p:spPr bwMode="auto">
          <a:xfrm>
            <a:off x="67056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2" name="Straight Connector 261"/>
          <p:cNvCxnSpPr/>
          <p:nvPr/>
        </p:nvCxnSpPr>
        <p:spPr bwMode="auto">
          <a:xfrm>
            <a:off x="67056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3" name="Straight Connector 262"/>
          <p:cNvCxnSpPr/>
          <p:nvPr/>
        </p:nvCxnSpPr>
        <p:spPr bwMode="auto">
          <a:xfrm flipV="1">
            <a:off x="6705600" y="5924550"/>
            <a:ext cx="0" cy="24765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4" name="Straight Connector 263"/>
          <p:cNvCxnSpPr/>
          <p:nvPr/>
        </p:nvCxnSpPr>
        <p:spPr bwMode="auto">
          <a:xfrm>
            <a:off x="71628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5" name="Straight Connector 264"/>
          <p:cNvCxnSpPr/>
          <p:nvPr/>
        </p:nvCxnSpPr>
        <p:spPr bwMode="auto">
          <a:xfrm>
            <a:off x="7162800" y="59245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6" name="Straight Connector 265"/>
          <p:cNvCxnSpPr/>
          <p:nvPr/>
        </p:nvCxnSpPr>
        <p:spPr bwMode="auto">
          <a:xfrm>
            <a:off x="71628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7" name="Straight Connector 266"/>
          <p:cNvCxnSpPr/>
          <p:nvPr/>
        </p:nvCxnSpPr>
        <p:spPr bwMode="auto">
          <a:xfrm>
            <a:off x="71628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8" name="Straight Connector 267"/>
          <p:cNvCxnSpPr/>
          <p:nvPr/>
        </p:nvCxnSpPr>
        <p:spPr bwMode="auto">
          <a:xfrm flipV="1">
            <a:off x="7162800" y="5924550"/>
            <a:ext cx="0" cy="24765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69" name="Straight Connector 268"/>
          <p:cNvCxnSpPr/>
          <p:nvPr/>
        </p:nvCxnSpPr>
        <p:spPr bwMode="auto">
          <a:xfrm>
            <a:off x="76200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0" name="Straight Connector 269"/>
          <p:cNvCxnSpPr/>
          <p:nvPr/>
        </p:nvCxnSpPr>
        <p:spPr bwMode="auto">
          <a:xfrm>
            <a:off x="7620000" y="5926137"/>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1" name="Straight Connector 270"/>
          <p:cNvCxnSpPr/>
          <p:nvPr/>
        </p:nvCxnSpPr>
        <p:spPr bwMode="auto">
          <a:xfrm>
            <a:off x="76200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2" name="Straight Connector 271"/>
          <p:cNvCxnSpPr/>
          <p:nvPr/>
        </p:nvCxnSpPr>
        <p:spPr bwMode="auto">
          <a:xfrm>
            <a:off x="76200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3" name="Straight Connector 272"/>
          <p:cNvCxnSpPr/>
          <p:nvPr/>
        </p:nvCxnSpPr>
        <p:spPr bwMode="auto">
          <a:xfrm flipV="1">
            <a:off x="7620000" y="5926138"/>
            <a:ext cx="0" cy="246062"/>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4" name="Straight Connector 273"/>
          <p:cNvCxnSpPr/>
          <p:nvPr/>
        </p:nvCxnSpPr>
        <p:spPr bwMode="auto">
          <a:xfrm>
            <a:off x="80772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5" name="Straight Connector 274"/>
          <p:cNvCxnSpPr/>
          <p:nvPr/>
        </p:nvCxnSpPr>
        <p:spPr bwMode="auto">
          <a:xfrm>
            <a:off x="8077200" y="5926137"/>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6" name="Straight Connector 275"/>
          <p:cNvCxnSpPr/>
          <p:nvPr/>
        </p:nvCxnSpPr>
        <p:spPr bwMode="auto">
          <a:xfrm>
            <a:off x="80772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7" name="Straight Connector 276"/>
          <p:cNvCxnSpPr/>
          <p:nvPr/>
        </p:nvCxnSpPr>
        <p:spPr bwMode="auto">
          <a:xfrm>
            <a:off x="80772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8" name="Straight Connector 277"/>
          <p:cNvCxnSpPr/>
          <p:nvPr/>
        </p:nvCxnSpPr>
        <p:spPr bwMode="auto">
          <a:xfrm flipV="1">
            <a:off x="8077200" y="5926138"/>
            <a:ext cx="0" cy="246062"/>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79" name="Straight Connector 278"/>
          <p:cNvCxnSpPr/>
          <p:nvPr/>
        </p:nvCxnSpPr>
        <p:spPr bwMode="auto">
          <a:xfrm flipV="1">
            <a:off x="8534400" y="5924550"/>
            <a:ext cx="0" cy="24765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80" name="Straight Connector 279"/>
          <p:cNvCxnSpPr/>
          <p:nvPr/>
        </p:nvCxnSpPr>
        <p:spPr bwMode="auto">
          <a:xfrm>
            <a:off x="4876800" y="60071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81" name="Straight Connector 280"/>
          <p:cNvCxnSpPr/>
          <p:nvPr/>
        </p:nvCxnSpPr>
        <p:spPr bwMode="auto">
          <a:xfrm>
            <a:off x="4876800" y="617220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82" name="Straight Connector 281"/>
          <p:cNvCxnSpPr/>
          <p:nvPr/>
        </p:nvCxnSpPr>
        <p:spPr bwMode="auto">
          <a:xfrm>
            <a:off x="4876800" y="6089650"/>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83" name="Straight Connector 282"/>
          <p:cNvCxnSpPr/>
          <p:nvPr/>
        </p:nvCxnSpPr>
        <p:spPr bwMode="auto">
          <a:xfrm flipV="1">
            <a:off x="4876800" y="5924550"/>
            <a:ext cx="0" cy="24765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cxnSp>
        <p:nvCxnSpPr>
          <p:cNvPr id="284" name="Straight Connector 283"/>
          <p:cNvCxnSpPr/>
          <p:nvPr/>
        </p:nvCxnSpPr>
        <p:spPr bwMode="auto">
          <a:xfrm>
            <a:off x="4876800" y="5922962"/>
            <a:ext cx="457200" cy="0"/>
          </a:xfrm>
          <a:prstGeom prst="line">
            <a:avLst/>
          </a:prstGeom>
          <a:solidFill>
            <a:srgbClr val="00B8FF"/>
          </a:solidFill>
          <a:ln w="9525" cap="flat" cmpd="sng" algn="ctr">
            <a:solidFill>
              <a:schemeClr val="tx1">
                <a:lumMod val="75000"/>
              </a:schemeClr>
            </a:solidFill>
            <a:prstDash val="solid"/>
            <a:round/>
            <a:headEnd type="none" w="med" len="med"/>
            <a:tailEnd type="none" w="med" len="med"/>
          </a:ln>
          <a:effectLst/>
        </p:spPr>
      </p:cxnSp>
      <p:sp>
        <p:nvSpPr>
          <p:cNvPr id="285" name="Rectangle 323"/>
          <p:cNvSpPr>
            <a:spLocks noChangeArrowheads="1"/>
          </p:cNvSpPr>
          <p:nvPr/>
        </p:nvSpPr>
        <p:spPr bwMode="auto">
          <a:xfrm>
            <a:off x="4838929" y="3965575"/>
            <a:ext cx="3657600" cy="74613"/>
          </a:xfrm>
          <a:prstGeom prst="rect">
            <a:avLst/>
          </a:prstGeom>
          <a:noFill/>
          <a:ln w="9525">
            <a:solidFill>
              <a:srgbClr val="00264D"/>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286" name="Straight Connector 285"/>
          <p:cNvCxnSpPr/>
          <p:nvPr/>
        </p:nvCxnSpPr>
        <p:spPr bwMode="auto">
          <a:xfrm>
            <a:off x="52961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87" name="Straight Connector 286"/>
          <p:cNvCxnSpPr/>
          <p:nvPr/>
        </p:nvCxnSpPr>
        <p:spPr bwMode="auto">
          <a:xfrm>
            <a:off x="5296129" y="39639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88" name="Straight Connector 287"/>
          <p:cNvCxnSpPr/>
          <p:nvPr/>
        </p:nvCxnSpPr>
        <p:spPr bwMode="auto">
          <a:xfrm>
            <a:off x="52961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89" name="Straight Connector 288"/>
          <p:cNvCxnSpPr/>
          <p:nvPr/>
        </p:nvCxnSpPr>
        <p:spPr bwMode="auto">
          <a:xfrm>
            <a:off x="52961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0" name="Straight Connector 289"/>
          <p:cNvCxnSpPr/>
          <p:nvPr/>
        </p:nvCxnSpPr>
        <p:spPr bwMode="auto">
          <a:xfrm flipV="1">
            <a:off x="5296129" y="3963988"/>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1" name="Straight Connector 290"/>
          <p:cNvCxnSpPr/>
          <p:nvPr/>
        </p:nvCxnSpPr>
        <p:spPr bwMode="auto">
          <a:xfrm>
            <a:off x="57533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2" name="Straight Connector 291"/>
          <p:cNvCxnSpPr/>
          <p:nvPr/>
        </p:nvCxnSpPr>
        <p:spPr bwMode="auto">
          <a:xfrm>
            <a:off x="5753329" y="39639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3" name="Straight Connector 292"/>
          <p:cNvCxnSpPr/>
          <p:nvPr/>
        </p:nvCxnSpPr>
        <p:spPr bwMode="auto">
          <a:xfrm>
            <a:off x="57533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4" name="Straight Connector 293"/>
          <p:cNvCxnSpPr/>
          <p:nvPr/>
        </p:nvCxnSpPr>
        <p:spPr bwMode="auto">
          <a:xfrm>
            <a:off x="57533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5" name="Straight Connector 294"/>
          <p:cNvCxnSpPr/>
          <p:nvPr/>
        </p:nvCxnSpPr>
        <p:spPr bwMode="auto">
          <a:xfrm flipV="1">
            <a:off x="5753329" y="3963988"/>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6" name="Straight Connector 295"/>
          <p:cNvCxnSpPr/>
          <p:nvPr/>
        </p:nvCxnSpPr>
        <p:spPr bwMode="auto">
          <a:xfrm>
            <a:off x="62105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7" name="Straight Connector 296"/>
          <p:cNvCxnSpPr/>
          <p:nvPr/>
        </p:nvCxnSpPr>
        <p:spPr bwMode="auto">
          <a:xfrm>
            <a:off x="6210529" y="3965575"/>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8" name="Straight Connector 297"/>
          <p:cNvCxnSpPr/>
          <p:nvPr/>
        </p:nvCxnSpPr>
        <p:spPr bwMode="auto">
          <a:xfrm>
            <a:off x="62105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99" name="Straight Connector 298"/>
          <p:cNvCxnSpPr/>
          <p:nvPr/>
        </p:nvCxnSpPr>
        <p:spPr bwMode="auto">
          <a:xfrm>
            <a:off x="62105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0" name="Straight Connector 299"/>
          <p:cNvCxnSpPr/>
          <p:nvPr/>
        </p:nvCxnSpPr>
        <p:spPr bwMode="auto">
          <a:xfrm flipV="1">
            <a:off x="6210529" y="3965576"/>
            <a:ext cx="0" cy="246062"/>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1" name="Straight Connector 300"/>
          <p:cNvCxnSpPr/>
          <p:nvPr/>
        </p:nvCxnSpPr>
        <p:spPr bwMode="auto">
          <a:xfrm>
            <a:off x="66677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2" name="Straight Connector 301"/>
          <p:cNvCxnSpPr/>
          <p:nvPr/>
        </p:nvCxnSpPr>
        <p:spPr bwMode="auto">
          <a:xfrm>
            <a:off x="6667729" y="3965575"/>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3" name="Straight Connector 302"/>
          <p:cNvCxnSpPr/>
          <p:nvPr/>
        </p:nvCxnSpPr>
        <p:spPr bwMode="auto">
          <a:xfrm>
            <a:off x="66677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4" name="Straight Connector 303"/>
          <p:cNvCxnSpPr/>
          <p:nvPr/>
        </p:nvCxnSpPr>
        <p:spPr bwMode="auto">
          <a:xfrm>
            <a:off x="66677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5" name="Straight Connector 304"/>
          <p:cNvCxnSpPr/>
          <p:nvPr/>
        </p:nvCxnSpPr>
        <p:spPr bwMode="auto">
          <a:xfrm flipV="1">
            <a:off x="6667729" y="3965576"/>
            <a:ext cx="0" cy="246062"/>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6" name="Straight Connector 305"/>
          <p:cNvCxnSpPr/>
          <p:nvPr/>
        </p:nvCxnSpPr>
        <p:spPr bwMode="auto">
          <a:xfrm>
            <a:off x="66677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7" name="Straight Connector 306"/>
          <p:cNvCxnSpPr/>
          <p:nvPr/>
        </p:nvCxnSpPr>
        <p:spPr bwMode="auto">
          <a:xfrm>
            <a:off x="6667729" y="39639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8" name="Straight Connector 307"/>
          <p:cNvCxnSpPr/>
          <p:nvPr/>
        </p:nvCxnSpPr>
        <p:spPr bwMode="auto">
          <a:xfrm>
            <a:off x="66677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9" name="Straight Connector 308"/>
          <p:cNvCxnSpPr/>
          <p:nvPr/>
        </p:nvCxnSpPr>
        <p:spPr bwMode="auto">
          <a:xfrm>
            <a:off x="66677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0" name="Straight Connector 309"/>
          <p:cNvCxnSpPr/>
          <p:nvPr/>
        </p:nvCxnSpPr>
        <p:spPr bwMode="auto">
          <a:xfrm flipV="1">
            <a:off x="6667729" y="3963988"/>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1" name="Straight Connector 310"/>
          <p:cNvCxnSpPr/>
          <p:nvPr/>
        </p:nvCxnSpPr>
        <p:spPr bwMode="auto">
          <a:xfrm>
            <a:off x="71249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2" name="Straight Connector 311"/>
          <p:cNvCxnSpPr/>
          <p:nvPr/>
        </p:nvCxnSpPr>
        <p:spPr bwMode="auto">
          <a:xfrm>
            <a:off x="7124929" y="39639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3" name="Straight Connector 312"/>
          <p:cNvCxnSpPr/>
          <p:nvPr/>
        </p:nvCxnSpPr>
        <p:spPr bwMode="auto">
          <a:xfrm>
            <a:off x="71249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4" name="Straight Connector 313"/>
          <p:cNvCxnSpPr/>
          <p:nvPr/>
        </p:nvCxnSpPr>
        <p:spPr bwMode="auto">
          <a:xfrm>
            <a:off x="71249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5" name="Straight Connector 314"/>
          <p:cNvCxnSpPr/>
          <p:nvPr/>
        </p:nvCxnSpPr>
        <p:spPr bwMode="auto">
          <a:xfrm flipV="1">
            <a:off x="7124929" y="3963988"/>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6" name="Straight Connector 315"/>
          <p:cNvCxnSpPr/>
          <p:nvPr/>
        </p:nvCxnSpPr>
        <p:spPr bwMode="auto">
          <a:xfrm>
            <a:off x="75821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7" name="Straight Connector 316"/>
          <p:cNvCxnSpPr/>
          <p:nvPr/>
        </p:nvCxnSpPr>
        <p:spPr bwMode="auto">
          <a:xfrm>
            <a:off x="7582129" y="3965575"/>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8" name="Straight Connector 317"/>
          <p:cNvCxnSpPr/>
          <p:nvPr/>
        </p:nvCxnSpPr>
        <p:spPr bwMode="auto">
          <a:xfrm>
            <a:off x="75821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9" name="Straight Connector 318"/>
          <p:cNvCxnSpPr/>
          <p:nvPr/>
        </p:nvCxnSpPr>
        <p:spPr bwMode="auto">
          <a:xfrm>
            <a:off x="75821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0" name="Straight Connector 319"/>
          <p:cNvCxnSpPr/>
          <p:nvPr/>
        </p:nvCxnSpPr>
        <p:spPr bwMode="auto">
          <a:xfrm flipV="1">
            <a:off x="7582129" y="3965576"/>
            <a:ext cx="0" cy="246062"/>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1" name="Straight Connector 320"/>
          <p:cNvCxnSpPr/>
          <p:nvPr/>
        </p:nvCxnSpPr>
        <p:spPr bwMode="auto">
          <a:xfrm>
            <a:off x="80393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2" name="Straight Connector 321"/>
          <p:cNvCxnSpPr/>
          <p:nvPr/>
        </p:nvCxnSpPr>
        <p:spPr bwMode="auto">
          <a:xfrm>
            <a:off x="8039329" y="3965575"/>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3" name="Straight Connector 322"/>
          <p:cNvCxnSpPr/>
          <p:nvPr/>
        </p:nvCxnSpPr>
        <p:spPr bwMode="auto">
          <a:xfrm>
            <a:off x="80393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4" name="Straight Connector 323"/>
          <p:cNvCxnSpPr/>
          <p:nvPr/>
        </p:nvCxnSpPr>
        <p:spPr bwMode="auto">
          <a:xfrm>
            <a:off x="80393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5" name="Straight Connector 324"/>
          <p:cNvCxnSpPr/>
          <p:nvPr/>
        </p:nvCxnSpPr>
        <p:spPr bwMode="auto">
          <a:xfrm flipV="1">
            <a:off x="8039329" y="3965576"/>
            <a:ext cx="0" cy="246062"/>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6" name="Straight Connector 325"/>
          <p:cNvCxnSpPr/>
          <p:nvPr/>
        </p:nvCxnSpPr>
        <p:spPr bwMode="auto">
          <a:xfrm flipV="1">
            <a:off x="8496529" y="3963988"/>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7" name="Straight Connector 326"/>
          <p:cNvCxnSpPr/>
          <p:nvPr/>
        </p:nvCxnSpPr>
        <p:spPr bwMode="auto">
          <a:xfrm>
            <a:off x="4838929" y="40465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8" name="Straight Connector 327"/>
          <p:cNvCxnSpPr/>
          <p:nvPr/>
        </p:nvCxnSpPr>
        <p:spPr bwMode="auto">
          <a:xfrm>
            <a:off x="4838929" y="421163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9" name="Straight Connector 328"/>
          <p:cNvCxnSpPr/>
          <p:nvPr/>
        </p:nvCxnSpPr>
        <p:spPr bwMode="auto">
          <a:xfrm>
            <a:off x="4838929" y="4129088"/>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30" name="Straight Connector 329"/>
          <p:cNvCxnSpPr/>
          <p:nvPr/>
        </p:nvCxnSpPr>
        <p:spPr bwMode="auto">
          <a:xfrm flipV="1">
            <a:off x="4838929" y="3963988"/>
            <a:ext cx="0" cy="24765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31" name="Straight Connector 330"/>
          <p:cNvCxnSpPr/>
          <p:nvPr/>
        </p:nvCxnSpPr>
        <p:spPr bwMode="auto">
          <a:xfrm>
            <a:off x="4838929" y="3962400"/>
            <a:ext cx="457200" cy="0"/>
          </a:xfrm>
          <a:prstGeom prst="line">
            <a:avLst/>
          </a:prstGeom>
          <a:solidFill>
            <a:srgbClr val="00B8FF"/>
          </a:solidFill>
          <a:ln w="9525" cap="flat" cmpd="sng" algn="ctr">
            <a:solidFill>
              <a:srgbClr val="00264D"/>
            </a:solidFill>
            <a:prstDash val="solid"/>
            <a:round/>
            <a:headEnd type="none" w="med" len="med"/>
            <a:tailEnd type="none" w="med" len="med"/>
          </a:ln>
          <a:effectLst/>
        </p:spPr>
      </p:cxnSp>
      <p:sp>
        <p:nvSpPr>
          <p:cNvPr id="335" name="Text Box 48"/>
          <p:cNvSpPr txBox="1">
            <a:spLocks noChangeArrowheads="1"/>
          </p:cNvSpPr>
          <p:nvPr/>
        </p:nvSpPr>
        <p:spPr bwMode="auto">
          <a:xfrm>
            <a:off x="4114800" y="1459468"/>
            <a:ext cx="5181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global data segment</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336" name="Text Box 48"/>
          <p:cNvSpPr txBox="1">
            <a:spLocks noChangeArrowheads="1"/>
          </p:cNvSpPr>
          <p:nvPr/>
        </p:nvSpPr>
        <p:spPr bwMode="auto">
          <a:xfrm>
            <a:off x="4191000" y="3276600"/>
            <a:ext cx="5181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heap data segment (BSS)</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337" name="Text Box 48"/>
          <p:cNvSpPr txBox="1">
            <a:spLocks noChangeArrowheads="1"/>
          </p:cNvSpPr>
          <p:nvPr/>
        </p:nvSpPr>
        <p:spPr bwMode="auto">
          <a:xfrm>
            <a:off x="4038600" y="5295384"/>
            <a:ext cx="5181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stack data segment</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grpSp>
        <p:nvGrpSpPr>
          <p:cNvPr id="338" name="Group 9"/>
          <p:cNvGrpSpPr>
            <a:grpSpLocks/>
          </p:cNvGrpSpPr>
          <p:nvPr/>
        </p:nvGrpSpPr>
        <p:grpSpPr bwMode="auto">
          <a:xfrm flipH="1">
            <a:off x="1139825" y="3606522"/>
            <a:ext cx="914400" cy="914400"/>
            <a:chOff x="4480" y="2017"/>
            <a:chExt cx="576" cy="576"/>
          </a:xfrm>
        </p:grpSpPr>
        <p:sp>
          <p:nvSpPr>
            <p:cNvPr id="339"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40"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41"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nvGrpSpPr>
          <p:cNvPr id="342" name="Group 13"/>
          <p:cNvGrpSpPr>
            <a:grpSpLocks/>
          </p:cNvGrpSpPr>
          <p:nvPr/>
        </p:nvGrpSpPr>
        <p:grpSpPr bwMode="auto">
          <a:xfrm>
            <a:off x="1227138" y="4873347"/>
            <a:ext cx="704850" cy="1285875"/>
            <a:chOff x="1131" y="2503"/>
            <a:chExt cx="747" cy="810"/>
          </a:xfrm>
        </p:grpSpPr>
        <p:grpSp>
          <p:nvGrpSpPr>
            <p:cNvPr id="343" name="Group 14"/>
            <p:cNvGrpSpPr>
              <a:grpSpLocks/>
            </p:cNvGrpSpPr>
            <p:nvPr/>
          </p:nvGrpSpPr>
          <p:grpSpPr bwMode="auto">
            <a:xfrm>
              <a:off x="1131" y="2503"/>
              <a:ext cx="747" cy="408"/>
              <a:chOff x="1131" y="2503"/>
              <a:chExt cx="747" cy="408"/>
            </a:xfrm>
          </p:grpSpPr>
          <p:grpSp>
            <p:nvGrpSpPr>
              <p:cNvPr id="359" name="Group 15"/>
              <p:cNvGrpSpPr>
                <a:grpSpLocks/>
              </p:cNvGrpSpPr>
              <p:nvPr/>
            </p:nvGrpSpPr>
            <p:grpSpPr bwMode="auto">
              <a:xfrm>
                <a:off x="1131" y="2503"/>
                <a:ext cx="747" cy="204"/>
                <a:chOff x="1131" y="2503"/>
                <a:chExt cx="747" cy="204"/>
              </a:xfrm>
            </p:grpSpPr>
            <p:grpSp>
              <p:nvGrpSpPr>
                <p:cNvPr id="367" name="Group 16"/>
                <p:cNvGrpSpPr>
                  <a:grpSpLocks/>
                </p:cNvGrpSpPr>
                <p:nvPr/>
              </p:nvGrpSpPr>
              <p:grpSpPr bwMode="auto">
                <a:xfrm>
                  <a:off x="1131" y="2503"/>
                  <a:ext cx="747" cy="102"/>
                  <a:chOff x="1131" y="2503"/>
                  <a:chExt cx="747" cy="102"/>
                </a:xfrm>
              </p:grpSpPr>
              <p:sp>
                <p:nvSpPr>
                  <p:cNvPr id="371" name="AutoShape 17"/>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72" name="AutoShape 18"/>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nvGrpSpPr>
                <p:cNvPr id="368" name="Group 19"/>
                <p:cNvGrpSpPr>
                  <a:grpSpLocks/>
                </p:cNvGrpSpPr>
                <p:nvPr/>
              </p:nvGrpSpPr>
              <p:grpSpPr bwMode="auto">
                <a:xfrm>
                  <a:off x="1131" y="2605"/>
                  <a:ext cx="747" cy="102"/>
                  <a:chOff x="1131" y="2503"/>
                  <a:chExt cx="747" cy="102"/>
                </a:xfrm>
              </p:grpSpPr>
              <p:sp>
                <p:nvSpPr>
                  <p:cNvPr id="369" name="AutoShape 20"/>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70" name="AutoShape 21"/>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grpSp>
            <p:nvGrpSpPr>
              <p:cNvPr id="360" name="Group 22"/>
              <p:cNvGrpSpPr>
                <a:grpSpLocks/>
              </p:cNvGrpSpPr>
              <p:nvPr/>
            </p:nvGrpSpPr>
            <p:grpSpPr bwMode="auto">
              <a:xfrm>
                <a:off x="1131" y="2707"/>
                <a:ext cx="747" cy="204"/>
                <a:chOff x="1131" y="2503"/>
                <a:chExt cx="747" cy="204"/>
              </a:xfrm>
            </p:grpSpPr>
            <p:grpSp>
              <p:nvGrpSpPr>
                <p:cNvPr id="361" name="Group 23"/>
                <p:cNvGrpSpPr>
                  <a:grpSpLocks/>
                </p:cNvGrpSpPr>
                <p:nvPr/>
              </p:nvGrpSpPr>
              <p:grpSpPr bwMode="auto">
                <a:xfrm>
                  <a:off x="1131" y="2503"/>
                  <a:ext cx="747" cy="102"/>
                  <a:chOff x="1131" y="2503"/>
                  <a:chExt cx="747" cy="102"/>
                </a:xfrm>
              </p:grpSpPr>
              <p:sp>
                <p:nvSpPr>
                  <p:cNvPr id="365" name="AutoShape 24"/>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66" name="AutoShape 25"/>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nvGrpSpPr>
                <p:cNvPr id="362" name="Group 26"/>
                <p:cNvGrpSpPr>
                  <a:grpSpLocks/>
                </p:cNvGrpSpPr>
                <p:nvPr/>
              </p:nvGrpSpPr>
              <p:grpSpPr bwMode="auto">
                <a:xfrm>
                  <a:off x="1131" y="2605"/>
                  <a:ext cx="747" cy="102"/>
                  <a:chOff x="1131" y="2503"/>
                  <a:chExt cx="747" cy="102"/>
                </a:xfrm>
              </p:grpSpPr>
              <p:sp>
                <p:nvSpPr>
                  <p:cNvPr id="363" name="AutoShape 27"/>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64" name="AutoShape 28"/>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grpSp>
        <p:grpSp>
          <p:nvGrpSpPr>
            <p:cNvPr id="344" name="Group 29"/>
            <p:cNvGrpSpPr>
              <a:grpSpLocks/>
            </p:cNvGrpSpPr>
            <p:nvPr/>
          </p:nvGrpSpPr>
          <p:grpSpPr bwMode="auto">
            <a:xfrm>
              <a:off x="1131" y="2905"/>
              <a:ext cx="747" cy="408"/>
              <a:chOff x="1131" y="2503"/>
              <a:chExt cx="747" cy="408"/>
            </a:xfrm>
          </p:grpSpPr>
          <p:grpSp>
            <p:nvGrpSpPr>
              <p:cNvPr id="345" name="Group 30"/>
              <p:cNvGrpSpPr>
                <a:grpSpLocks/>
              </p:cNvGrpSpPr>
              <p:nvPr/>
            </p:nvGrpSpPr>
            <p:grpSpPr bwMode="auto">
              <a:xfrm>
                <a:off x="1131" y="2503"/>
                <a:ext cx="747" cy="204"/>
                <a:chOff x="1131" y="2503"/>
                <a:chExt cx="747" cy="204"/>
              </a:xfrm>
            </p:grpSpPr>
            <p:grpSp>
              <p:nvGrpSpPr>
                <p:cNvPr id="353" name="Group 31"/>
                <p:cNvGrpSpPr>
                  <a:grpSpLocks/>
                </p:cNvGrpSpPr>
                <p:nvPr/>
              </p:nvGrpSpPr>
              <p:grpSpPr bwMode="auto">
                <a:xfrm>
                  <a:off x="1131" y="2503"/>
                  <a:ext cx="747" cy="102"/>
                  <a:chOff x="1131" y="2503"/>
                  <a:chExt cx="747" cy="102"/>
                </a:xfrm>
              </p:grpSpPr>
              <p:sp>
                <p:nvSpPr>
                  <p:cNvPr id="357" name="AutoShape 32"/>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58" name="AutoShape 33"/>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nvGrpSpPr>
                <p:cNvPr id="354" name="Group 34"/>
                <p:cNvGrpSpPr>
                  <a:grpSpLocks/>
                </p:cNvGrpSpPr>
                <p:nvPr/>
              </p:nvGrpSpPr>
              <p:grpSpPr bwMode="auto">
                <a:xfrm>
                  <a:off x="1131" y="2605"/>
                  <a:ext cx="747" cy="102"/>
                  <a:chOff x="1131" y="2503"/>
                  <a:chExt cx="747" cy="102"/>
                </a:xfrm>
              </p:grpSpPr>
              <p:sp>
                <p:nvSpPr>
                  <p:cNvPr id="355" name="AutoShape 35"/>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56" name="AutoShape 36"/>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grpSp>
            <p:nvGrpSpPr>
              <p:cNvPr id="346" name="Group 37"/>
              <p:cNvGrpSpPr>
                <a:grpSpLocks/>
              </p:cNvGrpSpPr>
              <p:nvPr/>
            </p:nvGrpSpPr>
            <p:grpSpPr bwMode="auto">
              <a:xfrm>
                <a:off x="1131" y="2707"/>
                <a:ext cx="747" cy="204"/>
                <a:chOff x="1131" y="2503"/>
                <a:chExt cx="747" cy="204"/>
              </a:xfrm>
            </p:grpSpPr>
            <p:grpSp>
              <p:nvGrpSpPr>
                <p:cNvPr id="347" name="Group 38"/>
                <p:cNvGrpSpPr>
                  <a:grpSpLocks/>
                </p:cNvGrpSpPr>
                <p:nvPr/>
              </p:nvGrpSpPr>
              <p:grpSpPr bwMode="auto">
                <a:xfrm>
                  <a:off x="1131" y="2503"/>
                  <a:ext cx="747" cy="102"/>
                  <a:chOff x="1131" y="2503"/>
                  <a:chExt cx="747" cy="102"/>
                </a:xfrm>
              </p:grpSpPr>
              <p:sp>
                <p:nvSpPr>
                  <p:cNvPr id="351" name="AutoShape 39"/>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52" name="AutoShape 40"/>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nvGrpSpPr>
                <p:cNvPr id="348" name="Group 41"/>
                <p:cNvGrpSpPr>
                  <a:grpSpLocks/>
                </p:cNvGrpSpPr>
                <p:nvPr/>
              </p:nvGrpSpPr>
              <p:grpSpPr bwMode="auto">
                <a:xfrm>
                  <a:off x="1131" y="2605"/>
                  <a:ext cx="747" cy="102"/>
                  <a:chOff x="1131" y="2503"/>
                  <a:chExt cx="747" cy="102"/>
                </a:xfrm>
              </p:grpSpPr>
              <p:sp>
                <p:nvSpPr>
                  <p:cNvPr id="349" name="AutoShape 42"/>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50" name="AutoShape 43"/>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grpSp>
      </p:grpSp>
      <p:sp>
        <p:nvSpPr>
          <p:cNvPr id="373" name="Text Box 44"/>
          <p:cNvSpPr txBox="1">
            <a:spLocks noChangeArrowheads="1"/>
          </p:cNvSpPr>
          <p:nvPr/>
        </p:nvSpPr>
        <p:spPr bwMode="auto">
          <a:xfrm>
            <a:off x="1079500" y="6135410"/>
            <a:ext cx="9588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registers</a:t>
            </a:r>
          </a:p>
        </p:txBody>
      </p:sp>
      <p:sp>
        <p:nvSpPr>
          <p:cNvPr id="374" name="Rectangle 45"/>
          <p:cNvSpPr>
            <a:spLocks noChangeArrowheads="1"/>
          </p:cNvSpPr>
          <p:nvPr/>
        </p:nvSpPr>
        <p:spPr bwMode="auto">
          <a:xfrm>
            <a:off x="685800" y="3416022"/>
            <a:ext cx="1798638" cy="3268663"/>
          </a:xfrm>
          <a:prstGeom prst="rect">
            <a:avLst/>
          </a:prstGeom>
          <a:noFill/>
          <a:ln w="12700">
            <a:solidFill>
              <a:srgbClr val="000000"/>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75" name="Text Box 46"/>
          <p:cNvSpPr txBox="1">
            <a:spLocks noChangeArrowheads="1"/>
          </p:cNvSpPr>
          <p:nvPr/>
        </p:nvSpPr>
        <p:spPr bwMode="auto">
          <a:xfrm>
            <a:off x="2895600" y="2209800"/>
            <a:ext cx="9156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&amp;</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gstuff</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377" name="Text Box 48"/>
          <p:cNvSpPr txBox="1">
            <a:spLocks noChangeArrowheads="1"/>
          </p:cNvSpPr>
          <p:nvPr/>
        </p:nvSpPr>
        <p:spPr bwMode="auto">
          <a:xfrm>
            <a:off x="762000" y="5359122"/>
            <a:ext cx="50957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RCX</a:t>
            </a:r>
          </a:p>
        </p:txBody>
      </p:sp>
      <p:sp>
        <p:nvSpPr>
          <p:cNvPr id="378" name="Text Box 49"/>
          <p:cNvSpPr txBox="1">
            <a:spLocks noChangeArrowheads="1"/>
          </p:cNvSpPr>
          <p:nvPr/>
        </p:nvSpPr>
        <p:spPr bwMode="auto">
          <a:xfrm>
            <a:off x="762000" y="5825847"/>
            <a:ext cx="43841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RIP</a:t>
            </a:r>
          </a:p>
        </p:txBody>
      </p:sp>
      <p:sp>
        <p:nvSpPr>
          <p:cNvPr id="379" name="Text Box 52"/>
          <p:cNvSpPr txBox="1">
            <a:spLocks noChangeArrowheads="1"/>
          </p:cNvSpPr>
          <p:nvPr/>
        </p:nvSpPr>
        <p:spPr bwMode="auto">
          <a:xfrm>
            <a:off x="1457325" y="5803622"/>
            <a:ext cx="25241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FC0128"/>
                </a:solidFill>
                <a:effectLst/>
                <a:uLnTx/>
                <a:uFillTx/>
                <a:latin typeface="Arial" charset="0"/>
                <a:ea typeface="ＭＳ Ｐゴシック" charset="0"/>
                <a:cs typeface="Arial" charset="0"/>
              </a:rPr>
              <a:t>x</a:t>
            </a:r>
          </a:p>
        </p:txBody>
      </p:sp>
      <p:sp>
        <p:nvSpPr>
          <p:cNvPr id="380" name="Text Box 69"/>
          <p:cNvSpPr txBox="1">
            <a:spLocks noChangeArrowheads="1"/>
          </p:cNvSpPr>
          <p:nvPr/>
        </p:nvSpPr>
        <p:spPr bwMode="auto">
          <a:xfrm>
            <a:off x="762000" y="5986185"/>
            <a:ext cx="49830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RBP</a:t>
            </a:r>
          </a:p>
        </p:txBody>
      </p:sp>
      <p:sp>
        <p:nvSpPr>
          <p:cNvPr id="381" name="Rectangle 71"/>
          <p:cNvSpPr>
            <a:spLocks noChangeArrowheads="1"/>
          </p:cNvSpPr>
          <p:nvPr/>
        </p:nvSpPr>
        <p:spPr bwMode="auto">
          <a:xfrm>
            <a:off x="1450975" y="5943322"/>
            <a:ext cx="25241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a:ln>
                  <a:noFill/>
                </a:ln>
                <a:solidFill>
                  <a:srgbClr val="FC0128"/>
                </a:solidFill>
                <a:effectLst/>
                <a:uLnTx/>
                <a:uFillTx/>
                <a:latin typeface="Arial" charset="0"/>
                <a:ea typeface="ＭＳ Ｐゴシック" charset="0"/>
                <a:cs typeface="Arial" charset="0"/>
              </a:rPr>
              <a:t>y</a:t>
            </a:r>
          </a:p>
        </p:txBody>
      </p:sp>
      <p:sp>
        <p:nvSpPr>
          <p:cNvPr id="382" name="Oval 73"/>
          <p:cNvSpPr>
            <a:spLocks noChangeArrowheads="1"/>
          </p:cNvSpPr>
          <p:nvPr/>
        </p:nvSpPr>
        <p:spPr bwMode="auto">
          <a:xfrm>
            <a:off x="1890713" y="5909985"/>
            <a:ext cx="74612" cy="74612"/>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83" name="Oval 75"/>
          <p:cNvSpPr>
            <a:spLocks noChangeArrowheads="1"/>
          </p:cNvSpPr>
          <p:nvPr/>
        </p:nvSpPr>
        <p:spPr bwMode="auto">
          <a:xfrm>
            <a:off x="1876425" y="6078260"/>
            <a:ext cx="74613" cy="74612"/>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84" name="Oval 77"/>
          <p:cNvSpPr>
            <a:spLocks noChangeArrowheads="1"/>
          </p:cNvSpPr>
          <p:nvPr/>
        </p:nvSpPr>
        <p:spPr bwMode="auto">
          <a:xfrm>
            <a:off x="1914525" y="5360710"/>
            <a:ext cx="74613" cy="74612"/>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cxnSp>
        <p:nvCxnSpPr>
          <p:cNvPr id="385" name="AutoShape 72"/>
          <p:cNvCxnSpPr>
            <a:cxnSpLocks noChangeShapeType="1"/>
            <a:stCxn id="364" idx="3"/>
            <a:endCxn id="333" idx="1"/>
          </p:cNvCxnSpPr>
          <p:nvPr/>
        </p:nvCxnSpPr>
        <p:spPr bwMode="auto">
          <a:xfrm flipV="1">
            <a:off x="1931988" y="4000500"/>
            <a:ext cx="2868612" cy="1480067"/>
          </a:xfrm>
          <a:prstGeom prst="curvedConnector3">
            <a:avLst>
              <a:gd name="adj1" fmla="val 64167"/>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sp>
        <p:nvSpPr>
          <p:cNvPr id="389" name="Rectangle 388"/>
          <p:cNvSpPr/>
          <p:nvPr/>
        </p:nvSpPr>
        <p:spPr>
          <a:xfrm>
            <a:off x="724129" y="1405448"/>
            <a:ext cx="4572000" cy="1692771"/>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666666"/>
                </a:solidFill>
                <a:effectLst/>
                <a:uLnTx/>
                <a:uFillTx/>
                <a:latin typeface="Arial" charset="0"/>
                <a:ea typeface="ＭＳ Ｐゴシック" charset="0"/>
              </a:rPr>
              <a:t>struct</a:t>
            </a: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stuff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666666"/>
                </a:solidFill>
                <a:effectLst/>
                <a:uLnTx/>
                <a:uFillTx/>
                <a:latin typeface="Arial" charset="0"/>
                <a:ea typeface="ＭＳ Ｐゴシック" charset="0"/>
              </a:rPr>
              <a:t>int</a:t>
            </a: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666666"/>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long j;</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char c[2];</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a:t>
            </a:r>
          </a:p>
        </p:txBody>
      </p:sp>
      <p:cxnSp>
        <p:nvCxnSpPr>
          <p:cNvPr id="390" name="AutoShape 72"/>
          <p:cNvCxnSpPr>
            <a:cxnSpLocks noChangeShapeType="1"/>
            <a:stCxn id="383" idx="6"/>
          </p:cNvCxnSpPr>
          <p:nvPr/>
        </p:nvCxnSpPr>
        <p:spPr bwMode="auto">
          <a:xfrm>
            <a:off x="1951038" y="6115566"/>
            <a:ext cx="2849562" cy="56634"/>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393" name="AutoShape 72"/>
          <p:cNvCxnSpPr>
            <a:cxnSpLocks noChangeShapeType="1"/>
            <a:stCxn id="352" idx="3"/>
            <a:endCxn id="3" idx="1"/>
          </p:cNvCxnSpPr>
          <p:nvPr/>
        </p:nvCxnSpPr>
        <p:spPr bwMode="auto">
          <a:xfrm flipV="1">
            <a:off x="1931988" y="2083594"/>
            <a:ext cx="2932112" cy="3873223"/>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sp>
        <p:nvSpPr>
          <p:cNvPr id="399" name="Text Box 46"/>
          <p:cNvSpPr txBox="1">
            <a:spLocks noChangeArrowheads="1"/>
          </p:cNvSpPr>
          <p:nvPr/>
        </p:nvSpPr>
        <p:spPr bwMode="auto">
          <a:xfrm>
            <a:off x="3850956" y="3669268"/>
            <a:ext cx="8734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hstuffp</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00" name="Text Box 46"/>
          <p:cNvSpPr txBox="1">
            <a:spLocks noChangeArrowheads="1"/>
          </p:cNvSpPr>
          <p:nvPr/>
        </p:nvSpPr>
        <p:spPr bwMode="auto">
          <a:xfrm>
            <a:off x="3739500" y="5574268"/>
            <a:ext cx="10144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&amp;</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sstuffp</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01" name="Rectangle 400"/>
          <p:cNvSpPr/>
          <p:nvPr/>
        </p:nvSpPr>
        <p:spPr>
          <a:xfrm>
            <a:off x="2665641" y="2549435"/>
            <a:ext cx="1185315" cy="369332"/>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347(%</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rip</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a:t>
            </a:r>
            <a:endParaRPr kumimoji="0" lang="en-US" sz="1800" b="0" i="0" u="none" strike="noStrike" kern="1200" cap="none" spc="0" normalizeH="0" baseline="0" noProof="0" dirty="0">
              <a:ln>
                <a:noFill/>
              </a:ln>
              <a:solidFill>
                <a:prstClr val="white"/>
              </a:solidFill>
              <a:effectLst/>
              <a:uLnTx/>
              <a:uFillTx/>
              <a:latin typeface="Arial" charset="0"/>
              <a:ea typeface="ＭＳ Ｐゴシック" charset="0"/>
            </a:endParaRPr>
          </a:p>
        </p:txBody>
      </p:sp>
      <p:sp>
        <p:nvSpPr>
          <p:cNvPr id="402" name="Rectangle 401"/>
          <p:cNvSpPr/>
          <p:nvPr/>
        </p:nvSpPr>
        <p:spPr>
          <a:xfrm>
            <a:off x="3551599" y="6183868"/>
            <a:ext cx="1184977" cy="369332"/>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-xx(%</a:t>
            </a:r>
            <a:r>
              <a:rPr kumimoji="0" lang="de-DE" sz="18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1800" b="0" i="0" u="none" strike="noStrike" kern="1200" cap="none" spc="0" normalizeH="0" baseline="0" noProof="0" dirty="0">
                <a:ln>
                  <a:noFill/>
                </a:ln>
                <a:solidFill>
                  <a:srgbClr val="003367"/>
                </a:solidFill>
                <a:effectLst/>
                <a:uLnTx/>
                <a:uFillTx/>
                <a:latin typeface="Arial" charset="0"/>
                <a:ea typeface="ＭＳ Ｐゴシック" charset="0"/>
              </a:rPr>
              <a:t>)</a:t>
            </a:r>
          </a:p>
        </p:txBody>
      </p:sp>
    </p:spTree>
    <p:extLst>
      <p:ext uri="{BB962C8B-B14F-4D97-AF65-F5344CB8AC3E}">
        <p14:creationId xmlns:p14="http://schemas.microsoft.com/office/powerpoint/2010/main" val="3203734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stuff</a:t>
            </a:r>
          </a:p>
        </p:txBody>
      </p:sp>
      <p:sp>
        <p:nvSpPr>
          <p:cNvPr id="3" name="Rectangle 323"/>
          <p:cNvSpPr>
            <a:spLocks noChangeArrowheads="1"/>
          </p:cNvSpPr>
          <p:nvPr/>
        </p:nvSpPr>
        <p:spPr bwMode="auto">
          <a:xfrm>
            <a:off x="4153627" y="1840448"/>
            <a:ext cx="3961901" cy="273739"/>
          </a:xfrm>
          <a:prstGeom prst="rect">
            <a:avLst/>
          </a:prstGeom>
          <a:noFill/>
          <a:ln w="9525">
            <a:solidFill>
              <a:srgbClr val="00264D"/>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5" name="Straight Connector 4"/>
          <p:cNvCxnSpPr/>
          <p:nvPr/>
        </p:nvCxnSpPr>
        <p:spPr bwMode="auto">
          <a:xfrm>
            <a:off x="4648865" y="1834626"/>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6" name="Straight Connector 5"/>
          <p:cNvCxnSpPr/>
          <p:nvPr/>
        </p:nvCxnSpPr>
        <p:spPr bwMode="auto">
          <a:xfrm>
            <a:off x="4648865"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7" name="Straight Connector 6"/>
          <p:cNvCxnSpPr/>
          <p:nvPr/>
        </p:nvCxnSpPr>
        <p:spPr bwMode="auto">
          <a:xfrm>
            <a:off x="4648865"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8" name="Straight Connector 7"/>
          <p:cNvCxnSpPr/>
          <p:nvPr/>
        </p:nvCxnSpPr>
        <p:spPr bwMode="auto">
          <a:xfrm flipV="1">
            <a:off x="4648865" y="1834626"/>
            <a:ext cx="0" cy="908574"/>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0" name="Straight Connector 9"/>
          <p:cNvCxnSpPr/>
          <p:nvPr/>
        </p:nvCxnSpPr>
        <p:spPr bwMode="auto">
          <a:xfrm>
            <a:off x="5144102" y="1834626"/>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1" name="Straight Connector 10"/>
          <p:cNvCxnSpPr/>
          <p:nvPr/>
        </p:nvCxnSpPr>
        <p:spPr bwMode="auto">
          <a:xfrm>
            <a:off x="5144102"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2" name="Straight Connector 11"/>
          <p:cNvCxnSpPr/>
          <p:nvPr/>
        </p:nvCxnSpPr>
        <p:spPr bwMode="auto">
          <a:xfrm>
            <a:off x="5144102"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3" name="Straight Connector 12"/>
          <p:cNvCxnSpPr/>
          <p:nvPr/>
        </p:nvCxnSpPr>
        <p:spPr bwMode="auto">
          <a:xfrm flipV="1">
            <a:off x="5144102" y="1834626"/>
            <a:ext cx="0" cy="908574"/>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5" name="Straight Connector 14"/>
          <p:cNvCxnSpPr/>
          <p:nvPr/>
        </p:nvCxnSpPr>
        <p:spPr bwMode="auto">
          <a:xfrm>
            <a:off x="5639340" y="1840448"/>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6" name="Straight Connector 15"/>
          <p:cNvCxnSpPr/>
          <p:nvPr/>
        </p:nvCxnSpPr>
        <p:spPr bwMode="auto">
          <a:xfrm>
            <a:off x="5639340"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7" name="Straight Connector 16"/>
          <p:cNvCxnSpPr/>
          <p:nvPr/>
        </p:nvCxnSpPr>
        <p:spPr bwMode="auto">
          <a:xfrm>
            <a:off x="5639340"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18" name="Straight Connector 17"/>
          <p:cNvCxnSpPr/>
          <p:nvPr/>
        </p:nvCxnSpPr>
        <p:spPr bwMode="auto">
          <a:xfrm flipV="1">
            <a:off x="5639340" y="1840452"/>
            <a:ext cx="0" cy="902748"/>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0" name="Straight Connector 19"/>
          <p:cNvCxnSpPr/>
          <p:nvPr/>
        </p:nvCxnSpPr>
        <p:spPr bwMode="auto">
          <a:xfrm>
            <a:off x="6134578" y="1840448"/>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1" name="Straight Connector 20"/>
          <p:cNvCxnSpPr/>
          <p:nvPr/>
        </p:nvCxnSpPr>
        <p:spPr bwMode="auto">
          <a:xfrm>
            <a:off x="6134578"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2" name="Straight Connector 21"/>
          <p:cNvCxnSpPr/>
          <p:nvPr/>
        </p:nvCxnSpPr>
        <p:spPr bwMode="auto">
          <a:xfrm>
            <a:off x="6134578"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3" name="Straight Connector 22"/>
          <p:cNvCxnSpPr/>
          <p:nvPr/>
        </p:nvCxnSpPr>
        <p:spPr bwMode="auto">
          <a:xfrm flipV="1">
            <a:off x="6134578" y="1840452"/>
            <a:ext cx="0" cy="902748"/>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5" name="Straight Connector 24"/>
          <p:cNvCxnSpPr/>
          <p:nvPr/>
        </p:nvCxnSpPr>
        <p:spPr bwMode="auto">
          <a:xfrm>
            <a:off x="6134578" y="1834626"/>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6" name="Straight Connector 25"/>
          <p:cNvCxnSpPr/>
          <p:nvPr/>
        </p:nvCxnSpPr>
        <p:spPr bwMode="auto">
          <a:xfrm>
            <a:off x="6134578"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7" name="Straight Connector 26"/>
          <p:cNvCxnSpPr/>
          <p:nvPr/>
        </p:nvCxnSpPr>
        <p:spPr bwMode="auto">
          <a:xfrm>
            <a:off x="6134578"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28" name="Straight Connector 27"/>
          <p:cNvCxnSpPr/>
          <p:nvPr/>
        </p:nvCxnSpPr>
        <p:spPr bwMode="auto">
          <a:xfrm flipV="1">
            <a:off x="6134578" y="1834626"/>
            <a:ext cx="0" cy="908574"/>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0" name="Straight Connector 29"/>
          <p:cNvCxnSpPr/>
          <p:nvPr/>
        </p:nvCxnSpPr>
        <p:spPr bwMode="auto">
          <a:xfrm>
            <a:off x="6629815" y="1834626"/>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1" name="Straight Connector 30"/>
          <p:cNvCxnSpPr/>
          <p:nvPr/>
        </p:nvCxnSpPr>
        <p:spPr bwMode="auto">
          <a:xfrm>
            <a:off x="6629815"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2" name="Straight Connector 31"/>
          <p:cNvCxnSpPr/>
          <p:nvPr/>
        </p:nvCxnSpPr>
        <p:spPr bwMode="auto">
          <a:xfrm>
            <a:off x="6629815"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3" name="Straight Connector 32"/>
          <p:cNvCxnSpPr/>
          <p:nvPr/>
        </p:nvCxnSpPr>
        <p:spPr bwMode="auto">
          <a:xfrm flipV="1">
            <a:off x="6629815" y="1834626"/>
            <a:ext cx="0" cy="908574"/>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5" name="Straight Connector 34"/>
          <p:cNvCxnSpPr/>
          <p:nvPr/>
        </p:nvCxnSpPr>
        <p:spPr bwMode="auto">
          <a:xfrm>
            <a:off x="7125053" y="1840448"/>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6" name="Straight Connector 35"/>
          <p:cNvCxnSpPr/>
          <p:nvPr/>
        </p:nvCxnSpPr>
        <p:spPr bwMode="auto">
          <a:xfrm>
            <a:off x="7125053"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7" name="Straight Connector 36"/>
          <p:cNvCxnSpPr/>
          <p:nvPr/>
        </p:nvCxnSpPr>
        <p:spPr bwMode="auto">
          <a:xfrm>
            <a:off x="7125053"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38" name="Straight Connector 37"/>
          <p:cNvCxnSpPr/>
          <p:nvPr/>
        </p:nvCxnSpPr>
        <p:spPr bwMode="auto">
          <a:xfrm flipV="1">
            <a:off x="7125053" y="1840452"/>
            <a:ext cx="0" cy="902748"/>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0" name="Straight Connector 39"/>
          <p:cNvCxnSpPr/>
          <p:nvPr/>
        </p:nvCxnSpPr>
        <p:spPr bwMode="auto">
          <a:xfrm>
            <a:off x="7620290" y="1840448"/>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1" name="Straight Connector 40"/>
          <p:cNvCxnSpPr/>
          <p:nvPr/>
        </p:nvCxnSpPr>
        <p:spPr bwMode="auto">
          <a:xfrm>
            <a:off x="7620290"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2" name="Straight Connector 41"/>
          <p:cNvCxnSpPr/>
          <p:nvPr/>
        </p:nvCxnSpPr>
        <p:spPr bwMode="auto">
          <a:xfrm>
            <a:off x="7620290"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3" name="Straight Connector 42"/>
          <p:cNvCxnSpPr/>
          <p:nvPr/>
        </p:nvCxnSpPr>
        <p:spPr bwMode="auto">
          <a:xfrm flipV="1">
            <a:off x="7620290" y="1840452"/>
            <a:ext cx="0" cy="902748"/>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4" name="Straight Connector 43"/>
          <p:cNvCxnSpPr/>
          <p:nvPr/>
        </p:nvCxnSpPr>
        <p:spPr bwMode="auto">
          <a:xfrm flipV="1">
            <a:off x="8115528" y="1834626"/>
            <a:ext cx="0" cy="908574"/>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6" name="Straight Connector 45"/>
          <p:cNvCxnSpPr/>
          <p:nvPr/>
        </p:nvCxnSpPr>
        <p:spPr bwMode="auto">
          <a:xfrm>
            <a:off x="4153627" y="2743200"/>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7" name="Straight Connector 46"/>
          <p:cNvCxnSpPr/>
          <p:nvPr/>
        </p:nvCxnSpPr>
        <p:spPr bwMode="auto">
          <a:xfrm>
            <a:off x="4153627" y="2440342"/>
            <a:ext cx="495238" cy="0"/>
          </a:xfrm>
          <a:prstGeom prst="line">
            <a:avLst/>
          </a:prstGeom>
          <a:solidFill>
            <a:srgbClr val="00B8FF"/>
          </a:solidFill>
          <a:ln w="9525" cap="flat" cmpd="sng" algn="ctr">
            <a:solidFill>
              <a:srgbClr val="00264D"/>
            </a:solidFill>
            <a:prstDash val="solid"/>
            <a:round/>
            <a:headEnd type="none" w="med" len="med"/>
            <a:tailEnd type="none" w="med" len="med"/>
          </a:ln>
          <a:effectLst/>
        </p:spPr>
      </p:cxnSp>
      <p:cxnSp>
        <p:nvCxnSpPr>
          <p:cNvPr id="48" name="Straight Connector 47"/>
          <p:cNvCxnSpPr/>
          <p:nvPr/>
        </p:nvCxnSpPr>
        <p:spPr bwMode="auto">
          <a:xfrm flipV="1">
            <a:off x="4153627" y="1834626"/>
            <a:ext cx="0" cy="908574"/>
          </a:xfrm>
          <a:prstGeom prst="line">
            <a:avLst/>
          </a:prstGeom>
          <a:solidFill>
            <a:srgbClr val="00B8FF"/>
          </a:solidFill>
          <a:ln w="9525" cap="flat" cmpd="sng" algn="ctr">
            <a:solidFill>
              <a:srgbClr val="00264D"/>
            </a:solidFill>
            <a:prstDash val="solid"/>
            <a:round/>
            <a:headEnd type="none" w="med" len="med"/>
            <a:tailEnd type="none" w="med" len="med"/>
          </a:ln>
          <a:effectLst/>
        </p:spPr>
      </p:cxnSp>
      <p:sp>
        <p:nvSpPr>
          <p:cNvPr id="50" name="Rectangle 49"/>
          <p:cNvSpPr/>
          <p:nvPr/>
        </p:nvSpPr>
        <p:spPr>
          <a:xfrm>
            <a:off x="457865" y="1600200"/>
            <a:ext cx="4572000" cy="1692771"/>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666666"/>
                </a:solidFill>
                <a:effectLst/>
                <a:uLnTx/>
                <a:uFillTx/>
                <a:latin typeface="Arial" charset="0"/>
                <a:ea typeface="ＭＳ Ｐゴシック" charset="0"/>
              </a:rPr>
              <a:t>struct</a:t>
            </a: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stuff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666666"/>
                </a:solidFill>
                <a:effectLst/>
                <a:uLnTx/>
                <a:uFillTx/>
                <a:latin typeface="Arial" charset="0"/>
                <a:ea typeface="ＭＳ Ｐゴシック" charset="0"/>
              </a:rPr>
              <a:t>int</a:t>
            </a: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666666"/>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long j;</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  char c[2];</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66666"/>
                </a:solidFill>
                <a:effectLst/>
                <a:uLnTx/>
                <a:uFillTx/>
                <a:latin typeface="Arial" charset="0"/>
                <a:ea typeface="ＭＳ Ｐゴシック" charset="0"/>
              </a:rPr>
              <a:t>};</a:t>
            </a:r>
          </a:p>
        </p:txBody>
      </p:sp>
      <p:sp>
        <p:nvSpPr>
          <p:cNvPr id="53" name="Rectangle 13"/>
          <p:cNvSpPr>
            <a:spLocks noChangeArrowheads="1"/>
          </p:cNvSpPr>
          <p:nvPr/>
        </p:nvSpPr>
        <p:spPr bwMode="auto">
          <a:xfrm>
            <a:off x="4038600" y="1524000"/>
            <a:ext cx="59848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0x0</a:t>
            </a:r>
          </a:p>
        </p:txBody>
      </p:sp>
      <p:sp>
        <p:nvSpPr>
          <p:cNvPr id="54" name="Rectangle 53"/>
          <p:cNvSpPr/>
          <p:nvPr/>
        </p:nvSpPr>
        <p:spPr>
          <a:xfrm>
            <a:off x="4038600" y="4908372"/>
            <a:ext cx="4572000" cy="1323439"/>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movl</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	$13, (%</a:t>
            </a: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	$14, 8(%</a:t>
            </a: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	$122, 16(%</a:t>
            </a: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	$0, 17(%</a:t>
            </a: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rcx</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55" name="Rectangle 54"/>
          <p:cNvSpPr/>
          <p:nvPr/>
        </p:nvSpPr>
        <p:spPr>
          <a:xfrm>
            <a:off x="304800" y="3200400"/>
            <a:ext cx="4572000" cy="1384995"/>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sstuff.i</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 13;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sstuff.j</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 14;</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sstuff.c</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[0] = 'z';</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sstuff.c</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[1] = '\0’;</a:t>
            </a:r>
          </a:p>
        </p:txBody>
      </p:sp>
      <p:sp>
        <p:nvSpPr>
          <p:cNvPr id="56" name="Rectangle 55"/>
          <p:cNvSpPr/>
          <p:nvPr/>
        </p:nvSpPr>
        <p:spPr>
          <a:xfrm>
            <a:off x="4038600" y="3352800"/>
            <a:ext cx="4572000" cy="400110"/>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movl</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	$13, -24(%</a:t>
            </a: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57" name="Rectangle 56"/>
          <p:cNvSpPr/>
          <p:nvPr/>
        </p:nvSpPr>
        <p:spPr>
          <a:xfrm>
            <a:off x="228600" y="4787205"/>
            <a:ext cx="4572000" cy="1384995"/>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hstuffp</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-&gt;</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 13;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hstuffp</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-&gt;j = 14;</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hstuffp</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-&gt;c[0] = 'z';</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hstuffp</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-&gt;c[1] = '\0';</a:t>
            </a:r>
          </a:p>
        </p:txBody>
      </p:sp>
      <p:sp>
        <p:nvSpPr>
          <p:cNvPr id="4" name="Rectangle 3"/>
          <p:cNvSpPr/>
          <p:nvPr/>
        </p:nvSpPr>
        <p:spPr bwMode="auto">
          <a:xfrm>
            <a:off x="4191000" y="1905000"/>
            <a:ext cx="1905000" cy="152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9" name="Rectangle 48"/>
          <p:cNvSpPr/>
          <p:nvPr/>
        </p:nvSpPr>
        <p:spPr bwMode="auto">
          <a:xfrm>
            <a:off x="4191000" y="2209800"/>
            <a:ext cx="3886200" cy="152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1" name="Rectangle 50"/>
          <p:cNvSpPr/>
          <p:nvPr/>
        </p:nvSpPr>
        <p:spPr bwMode="auto">
          <a:xfrm>
            <a:off x="4191000" y="2514600"/>
            <a:ext cx="914400" cy="152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8" name="Rectangle 57"/>
          <p:cNvSpPr/>
          <p:nvPr/>
        </p:nvSpPr>
        <p:spPr bwMode="auto">
          <a:xfrm>
            <a:off x="4165829" y="2819400"/>
            <a:ext cx="609600" cy="3048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2" name="Rectangle 13"/>
          <p:cNvSpPr>
            <a:spLocks noChangeArrowheads="1"/>
          </p:cNvSpPr>
          <p:nvPr/>
        </p:nvSpPr>
        <p:spPr bwMode="auto">
          <a:xfrm>
            <a:off x="4114800" y="2757433"/>
            <a:ext cx="736829" cy="366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0x18</a:t>
            </a:r>
          </a:p>
        </p:txBody>
      </p:sp>
      <p:cxnSp>
        <p:nvCxnSpPr>
          <p:cNvPr id="60" name="AutoShape 72"/>
          <p:cNvCxnSpPr>
            <a:cxnSpLocks noChangeShapeType="1"/>
            <a:stCxn id="56" idx="1"/>
            <a:endCxn id="3" idx="1"/>
          </p:cNvCxnSpPr>
          <p:nvPr/>
        </p:nvCxnSpPr>
        <p:spPr bwMode="auto">
          <a:xfrm rot="10800000" flipH="1">
            <a:off x="4038599" y="1977319"/>
            <a:ext cx="115027" cy="1575537"/>
          </a:xfrm>
          <a:prstGeom prst="curvedConnector3">
            <a:avLst>
              <a:gd name="adj1" fmla="val -198736"/>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sp>
        <p:nvSpPr>
          <p:cNvPr id="61" name="Rectangle 60"/>
          <p:cNvSpPr/>
          <p:nvPr/>
        </p:nvSpPr>
        <p:spPr>
          <a:xfrm>
            <a:off x="4038600" y="3685639"/>
            <a:ext cx="4572000" cy="400110"/>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movq</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	$14, -16(%</a:t>
            </a: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62" name="Rectangle 61"/>
          <p:cNvSpPr/>
          <p:nvPr/>
        </p:nvSpPr>
        <p:spPr>
          <a:xfrm>
            <a:off x="4038600" y="3990439"/>
            <a:ext cx="4572000" cy="707886"/>
          </a:xfrm>
          <a:prstGeom prst="rect">
            <a:avLst/>
          </a:prstGeom>
        </p:spPr>
        <p:txBody>
          <a:bodyP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	$122, -8(%</a:t>
            </a: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movb</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	$0, -7(%</a:t>
            </a:r>
            <a:r>
              <a:rPr kumimoji="0" lang="de-DE" sz="2000" b="0" i="0" u="none" strike="noStrike" kern="1200" cap="none" spc="0" normalizeH="0" baseline="0" noProof="0" dirty="0" err="1">
                <a:ln>
                  <a:noFill/>
                </a:ln>
                <a:solidFill>
                  <a:srgbClr val="003367"/>
                </a:solidFill>
                <a:effectLst/>
                <a:uLnTx/>
                <a:uFillTx/>
                <a:latin typeface="Arial" charset="0"/>
                <a:ea typeface="ＭＳ Ｐゴシック" charset="0"/>
              </a:rPr>
              <a:t>rbp</a:t>
            </a:r>
            <a:r>
              <a:rPr kumimoji="0" lang="de-DE"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cxnSp>
        <p:nvCxnSpPr>
          <p:cNvPr id="64" name="AutoShape 72"/>
          <p:cNvCxnSpPr>
            <a:cxnSpLocks noChangeShapeType="1"/>
            <a:stCxn id="61" idx="1"/>
            <a:endCxn id="49" idx="1"/>
          </p:cNvCxnSpPr>
          <p:nvPr/>
        </p:nvCxnSpPr>
        <p:spPr bwMode="auto">
          <a:xfrm rot="10800000" flipH="1">
            <a:off x="4038600" y="2286000"/>
            <a:ext cx="152400" cy="1599694"/>
          </a:xfrm>
          <a:prstGeom prst="curvedConnector3">
            <a:avLst>
              <a:gd name="adj1" fmla="val -150000"/>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65" name="AutoShape 72"/>
          <p:cNvCxnSpPr>
            <a:cxnSpLocks noChangeShapeType="1"/>
            <a:stCxn id="62" idx="1"/>
            <a:endCxn id="51" idx="1"/>
          </p:cNvCxnSpPr>
          <p:nvPr/>
        </p:nvCxnSpPr>
        <p:spPr bwMode="auto">
          <a:xfrm rot="10800000" flipH="1">
            <a:off x="4038600" y="2590800"/>
            <a:ext cx="152400" cy="1753582"/>
          </a:xfrm>
          <a:prstGeom prst="curvedConnector3">
            <a:avLst>
              <a:gd name="adj1" fmla="val -150000"/>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67" name="AutoShape 72"/>
          <p:cNvCxnSpPr>
            <a:cxnSpLocks noChangeShapeType="1"/>
            <a:stCxn id="72" idx="1"/>
            <a:endCxn id="52" idx="3"/>
          </p:cNvCxnSpPr>
          <p:nvPr/>
        </p:nvCxnSpPr>
        <p:spPr bwMode="auto">
          <a:xfrm rot="10800000">
            <a:off x="4851630" y="2940817"/>
            <a:ext cx="329971" cy="152400"/>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sp>
        <p:nvSpPr>
          <p:cNvPr id="72" name="Rectangle 13"/>
          <p:cNvSpPr>
            <a:spLocks noChangeArrowheads="1"/>
          </p:cNvSpPr>
          <p:nvPr/>
        </p:nvSpPr>
        <p:spPr bwMode="auto">
          <a:xfrm>
            <a:off x="5181600" y="2909833"/>
            <a:ext cx="736829" cy="366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a:t>
            </a:r>
            <a:r>
              <a:rPr kumimoji="0" lang="en-US" sz="1800" b="1" i="0" u="none" strike="noStrike" kern="1200" cap="none" spc="0" normalizeH="0" baseline="0" noProof="0" dirty="0" err="1">
                <a:ln>
                  <a:noFill/>
                </a:ln>
                <a:solidFill>
                  <a:srgbClr val="000000"/>
                </a:solidFill>
                <a:effectLst/>
                <a:uLnTx/>
                <a:uFillTx/>
                <a:latin typeface="Courier" charset="0"/>
                <a:ea typeface="ＭＳ Ｐゴシック" charset="0"/>
                <a:cs typeface="Arial" charset="0"/>
              </a:rPr>
              <a:t>rbp</a:t>
            </a:r>
            <a:endPar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endParaRPr>
          </a:p>
        </p:txBody>
      </p:sp>
      <p:sp>
        <p:nvSpPr>
          <p:cNvPr id="75" name="Rectangle 13"/>
          <p:cNvSpPr>
            <a:spLocks noChangeArrowheads="1"/>
          </p:cNvSpPr>
          <p:nvPr/>
        </p:nvSpPr>
        <p:spPr bwMode="auto">
          <a:xfrm>
            <a:off x="2209800" y="2057400"/>
            <a:ext cx="1290917" cy="643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24 bytes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(=0x18) </a:t>
            </a:r>
          </a:p>
        </p:txBody>
      </p:sp>
      <p:sp>
        <p:nvSpPr>
          <p:cNvPr id="80" name="Rectangle 13"/>
          <p:cNvSpPr>
            <a:spLocks noChangeArrowheads="1"/>
          </p:cNvSpPr>
          <p:nvPr/>
        </p:nvSpPr>
        <p:spPr bwMode="auto">
          <a:xfrm>
            <a:off x="2819400" y="1447800"/>
            <a:ext cx="736829" cy="366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rPr>
              <a:t>%</a:t>
            </a:r>
            <a:r>
              <a:rPr kumimoji="0" lang="en-US" sz="1800" b="1" i="0" u="none" strike="noStrike" kern="1200" cap="none" spc="0" normalizeH="0" baseline="0" noProof="0" dirty="0" err="1">
                <a:ln>
                  <a:noFill/>
                </a:ln>
                <a:solidFill>
                  <a:srgbClr val="000000"/>
                </a:solidFill>
                <a:effectLst/>
                <a:uLnTx/>
                <a:uFillTx/>
                <a:latin typeface="Courier" charset="0"/>
                <a:ea typeface="ＭＳ Ｐゴシック" charset="0"/>
                <a:cs typeface="Arial" charset="0"/>
              </a:rPr>
              <a:t>rcx</a:t>
            </a:r>
            <a:endParaRPr kumimoji="0" lang="en-US" sz="1800" b="1" i="0" u="none" strike="noStrike" kern="1200" cap="none" spc="0" normalizeH="0" baseline="0" noProof="0" dirty="0">
              <a:ln>
                <a:noFill/>
              </a:ln>
              <a:solidFill>
                <a:srgbClr val="000000"/>
              </a:solidFill>
              <a:effectLst/>
              <a:uLnTx/>
              <a:uFillTx/>
              <a:latin typeface="Courier" charset="0"/>
              <a:ea typeface="ＭＳ Ｐゴシック" charset="0"/>
              <a:cs typeface="Arial" charset="0"/>
            </a:endParaRPr>
          </a:p>
        </p:txBody>
      </p:sp>
      <p:cxnSp>
        <p:nvCxnSpPr>
          <p:cNvPr id="81" name="AutoShape 72"/>
          <p:cNvCxnSpPr>
            <a:cxnSpLocks noChangeShapeType="1"/>
            <a:stCxn id="80" idx="3"/>
          </p:cNvCxnSpPr>
          <p:nvPr/>
        </p:nvCxnSpPr>
        <p:spPr bwMode="auto">
          <a:xfrm>
            <a:off x="3556229" y="1631184"/>
            <a:ext cx="558571" cy="197616"/>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sp>
        <p:nvSpPr>
          <p:cNvPr id="9" name="TextBox 8"/>
          <p:cNvSpPr txBox="1"/>
          <p:nvPr/>
        </p:nvSpPr>
        <p:spPr>
          <a:xfrm>
            <a:off x="5257800" y="299992"/>
            <a:ext cx="3036492" cy="1323439"/>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struct</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members stored in memory in order they are declared (hence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i</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is at the </a:t>
            </a:r>
            <a:r>
              <a:rPr kumimoji="0" lang="en-US" sz="2000" b="0" i="0" u="sng" strike="noStrike" kern="1200" cap="none" spc="0" normalizeH="0" baseline="0" noProof="0" dirty="0">
                <a:ln>
                  <a:noFill/>
                </a:ln>
                <a:solidFill>
                  <a:srgbClr val="003367"/>
                </a:solidFill>
                <a:effectLst/>
                <a:uLnTx/>
                <a:uFillTx/>
                <a:latin typeface="Arial" charset="0"/>
                <a:ea typeface="ＭＳ Ｐゴシック" charset="0"/>
              </a:rPr>
              <a:t>lowest</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address)</a:t>
            </a:r>
          </a:p>
        </p:txBody>
      </p:sp>
      <p:sp>
        <p:nvSpPr>
          <p:cNvPr id="63" name="TextBox 62"/>
          <p:cNvSpPr txBox="1"/>
          <p:nvPr/>
        </p:nvSpPr>
        <p:spPr>
          <a:xfrm>
            <a:off x="7530446" y="2817659"/>
            <a:ext cx="1676400" cy="400110"/>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stack growth</a:t>
            </a:r>
          </a:p>
        </p:txBody>
      </p:sp>
      <p:cxnSp>
        <p:nvCxnSpPr>
          <p:cNvPr id="19" name="Straight Arrow Connector 18"/>
          <p:cNvCxnSpPr>
            <a:stCxn id="63" idx="0"/>
          </p:cNvCxnSpPr>
          <p:nvPr/>
        </p:nvCxnSpPr>
        <p:spPr bwMode="auto">
          <a:xfrm flipV="1">
            <a:off x="8368646" y="2104776"/>
            <a:ext cx="27583" cy="712883"/>
          </a:xfrm>
          <a:prstGeom prst="straightConnector1">
            <a:avLst/>
          </a:prstGeom>
          <a:solidFill>
            <a:srgbClr val="00B8FF"/>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0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28FF-3556-7547-8A79-F4E2B33E690B}"/>
              </a:ext>
            </a:extLst>
          </p:cNvPr>
          <p:cNvSpPr>
            <a:spLocks noGrp="1"/>
          </p:cNvSpPr>
          <p:nvPr>
            <p:ph type="title"/>
          </p:nvPr>
        </p:nvSpPr>
        <p:spPr>
          <a:xfrm>
            <a:off x="457200" y="-228600"/>
            <a:ext cx="8226425" cy="1554163"/>
          </a:xfrm>
        </p:spPr>
        <p:txBody>
          <a:bodyPr/>
          <a:lstStyle/>
          <a:p>
            <a:r>
              <a:rPr lang="en-US" dirty="0" err="1"/>
              <a:t>Timeslicing</a:t>
            </a:r>
            <a:r>
              <a:rPr lang="en-US" dirty="0"/>
              <a:t> in action</a:t>
            </a:r>
            <a:br>
              <a:rPr lang="en-US" dirty="0"/>
            </a:br>
            <a:r>
              <a:rPr lang="en-US" sz="2400" dirty="0"/>
              <a:t>Virtualizing the CPU</a:t>
            </a:r>
            <a:endParaRPr lang="en-US" dirty="0"/>
          </a:p>
        </p:txBody>
      </p:sp>
      <p:sp>
        <p:nvSpPr>
          <p:cNvPr id="6" name="Rectangle 5">
            <a:extLst>
              <a:ext uri="{FF2B5EF4-FFF2-40B4-BE49-F238E27FC236}">
                <a16:creationId xmlns:a16="http://schemas.microsoft.com/office/drawing/2014/main" id="{B49A4D4E-3ED6-DF45-A4FD-F5E8ED1D7BC3}"/>
              </a:ext>
            </a:extLst>
          </p:cNvPr>
          <p:cNvSpPr/>
          <p:nvPr/>
        </p:nvSpPr>
        <p:spPr>
          <a:xfrm>
            <a:off x="685799" y="1744682"/>
            <a:ext cx="8226425" cy="4524315"/>
          </a:xfrm>
          <a:prstGeom prst="rect">
            <a:avLst/>
          </a:prstGeom>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chase$ cc –o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democ.c</a:t>
            </a:r>
            <a:endPar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chase$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 &amp;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B &amp;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C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[1] 54922</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[2] 54923</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C</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B</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B</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C</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B</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C</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[1]-  Done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[2]+  Done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B</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chase$ </a:t>
            </a:r>
          </a:p>
        </p:txBody>
      </p:sp>
      <p:sp>
        <p:nvSpPr>
          <p:cNvPr id="8" name="Rectangle 7">
            <a:extLst>
              <a:ext uri="{FF2B5EF4-FFF2-40B4-BE49-F238E27FC236}">
                <a16:creationId xmlns:a16="http://schemas.microsoft.com/office/drawing/2014/main" id="{7A8E44CE-73B8-654A-8136-CA9F2DC9BCC2}"/>
              </a:ext>
            </a:extLst>
          </p:cNvPr>
          <p:cNvSpPr/>
          <p:nvPr/>
        </p:nvSpPr>
        <p:spPr>
          <a:xfrm>
            <a:off x="4114800" y="2659082"/>
            <a:ext cx="4651376" cy="3970318"/>
          </a:xfrm>
          <a:prstGeom prst="rect">
            <a:avLst/>
          </a:prstGeom>
          <a:solidFill>
            <a:schemeClr val="bg1">
              <a:lumMod val="85000"/>
            </a:schemeClr>
          </a:solidFill>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democ.c</a:t>
            </a:r>
            <a:endParaRPr kumimoji="0" lang="en-US" sz="1800" b="1"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endParaRP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int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main(int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argc</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char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argv</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int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i</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j;</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for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i</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=0;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i</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&lt;3;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i</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printf</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("%s %s\n",</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argv</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[0],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argv</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[1]);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for (j=0;</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j&lt;500000000; </a:t>
            </a:r>
            <a:r>
              <a:rPr kumimoji="0" lang="en-US" sz="1800" b="0" i="0" u="none" strike="noStrike" kern="1200" cap="none" spc="0" normalizeH="0" baseline="0" noProof="0" dirty="0" err="1">
                <a:ln>
                  <a:noFill/>
                </a:ln>
                <a:solidFill>
                  <a:srgbClr val="000000"/>
                </a:solidFill>
                <a:effectLst/>
                <a:uLnTx/>
                <a:uFillTx/>
                <a:latin typeface="Menlo" panose="020B0609030804020204" pitchFamily="49" charset="0"/>
                <a:ea typeface="ＭＳ Ｐゴシック" charset="0"/>
              </a:rPr>
              <a:t>j++</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  return 0;</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t>
            </a:r>
          </a:p>
        </p:txBody>
      </p:sp>
      <p:sp>
        <p:nvSpPr>
          <p:cNvPr id="5" name="Rectangle 4">
            <a:extLst>
              <a:ext uri="{FF2B5EF4-FFF2-40B4-BE49-F238E27FC236}">
                <a16:creationId xmlns:a16="http://schemas.microsoft.com/office/drawing/2014/main" id="{A2415DBC-F8E4-E949-854C-7AE450CD2CFC}"/>
              </a:ext>
            </a:extLst>
          </p:cNvPr>
          <p:cNvSpPr/>
          <p:nvPr/>
        </p:nvSpPr>
        <p:spPr>
          <a:xfrm>
            <a:off x="6553200" y="1654314"/>
            <a:ext cx="2436886" cy="707886"/>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64D"/>
                </a:solidFill>
                <a:effectLst/>
                <a:uLnTx/>
                <a:uFillTx/>
                <a:latin typeface="Arial" charset="0"/>
                <a:ea typeface="ＭＳ Ｐゴシック" charset="0"/>
              </a:rPr>
              <a:t>1. Compile and link.</a:t>
            </a:r>
          </a:p>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64D"/>
                </a:solidFill>
                <a:effectLst/>
                <a:uLnTx/>
                <a:uFillTx/>
                <a:latin typeface="Arial" charset="0"/>
                <a:ea typeface="ＭＳ Ｐゴシック" charset="0"/>
              </a:rPr>
              <a:t>2. Run 3x &amp;.</a:t>
            </a:r>
          </a:p>
        </p:txBody>
      </p:sp>
    </p:spTree>
    <p:extLst>
      <p:ext uri="{BB962C8B-B14F-4D97-AF65-F5344CB8AC3E}">
        <p14:creationId xmlns:p14="http://schemas.microsoft.com/office/powerpoint/2010/main" val="2931107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Better than </a:t>
            </a:r>
            <a:r>
              <a:rPr lang="en-US" dirty="0" err="1"/>
              <a:t>sbrk</a:t>
            </a:r>
            <a:endParaRPr lang="en-US" dirty="0"/>
          </a:p>
        </p:txBody>
      </p:sp>
      <p:sp>
        <p:nvSpPr>
          <p:cNvPr id="6" name="Rectangle 5"/>
          <p:cNvSpPr/>
          <p:nvPr/>
        </p:nvSpPr>
        <p:spPr>
          <a:xfrm>
            <a:off x="990600" y="1752600"/>
            <a:ext cx="7086600" cy="1569660"/>
          </a:xfrm>
          <a:prstGeom prst="rect">
            <a:avLst/>
          </a:prstGeom>
          <a:solidFill>
            <a:schemeClr val="tx2"/>
          </a:solidFill>
          <a:ln>
            <a:solidFill>
              <a:srgbClr val="00264D"/>
            </a:solid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prot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 (PROT_WRITE | PROT_READ);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flags = (MAP_SHARED | MAP_ANONYMOUS);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freelist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metadata_t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400" b="1" i="0" u="none" strike="noStrike" kern="1200" cap="none" spc="0" normalizeH="0" baseline="0" noProof="0" dirty="0" err="1">
                <a:ln>
                  <a:noFill/>
                </a:ln>
                <a:solidFill>
                  <a:srgbClr val="37305A"/>
                </a:solidFill>
                <a:effectLst/>
                <a:uLnTx/>
                <a:uFillTx/>
                <a:latin typeface="Arial" charset="0"/>
                <a:ea typeface="ＭＳ Ｐゴシック" charset="0"/>
              </a:rPr>
              <a:t>mmap</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(NULL,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max_bytes</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prot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flags, -1, 0);</a:t>
            </a:r>
          </a:p>
        </p:txBody>
      </p:sp>
      <p:sp>
        <p:nvSpPr>
          <p:cNvPr id="7" name="Rectangle 6"/>
          <p:cNvSpPr/>
          <p:nvPr/>
        </p:nvSpPr>
        <p:spPr>
          <a:xfrm>
            <a:off x="990600" y="4426803"/>
            <a:ext cx="7086600" cy="830997"/>
          </a:xfrm>
          <a:prstGeom prst="rect">
            <a:avLst/>
          </a:prstGeom>
          <a:solidFill>
            <a:srgbClr val="E0E4DC"/>
          </a:solidFill>
          <a:ln>
            <a:solidFill>
              <a:srgbClr val="00264D"/>
            </a:solid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freelist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metadata_t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400" b="1" i="0" u="none" strike="noStrike" kern="1200" cap="none" spc="0" normalizeH="0" baseline="0" noProof="0" dirty="0" err="1">
                <a:ln>
                  <a:noFill/>
                </a:ln>
                <a:solidFill>
                  <a:srgbClr val="37305A"/>
                </a:solidFill>
                <a:effectLst/>
                <a:uLnTx/>
                <a:uFillTx/>
                <a:latin typeface="Arial" charset="0"/>
                <a:ea typeface="ＭＳ Ｐゴシック" charset="0"/>
              </a:rPr>
              <a:t>sbrk</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max_bytes</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t>
            </a:r>
          </a:p>
        </p:txBody>
      </p:sp>
      <p:sp>
        <p:nvSpPr>
          <p:cNvPr id="8" name="TextBox 7"/>
          <p:cNvSpPr txBox="1"/>
          <p:nvPr/>
        </p:nvSpPr>
        <p:spPr>
          <a:xfrm>
            <a:off x="950912" y="5320813"/>
            <a:ext cx="7239000" cy="1200328"/>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37305A"/>
                </a:solidFill>
                <a:effectLst/>
                <a:uLnTx/>
                <a:uFillTx/>
                <a:latin typeface="Arial" charset="0"/>
                <a:ea typeface="ＭＳ Ｐゴシック" charset="0"/>
              </a:rPr>
              <a:t>mmap</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is a general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swiss</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army knife” system call to create a new region/segment in the virtual address space, and make it valid for reference.</a:t>
            </a:r>
          </a:p>
        </p:txBody>
      </p:sp>
      <p:sp>
        <p:nvSpPr>
          <p:cNvPr id="9" name="TextBox 8"/>
          <p:cNvSpPr txBox="1"/>
          <p:nvPr/>
        </p:nvSpPr>
        <p:spPr>
          <a:xfrm>
            <a:off x="1924050" y="1202948"/>
            <a:ext cx="3162300" cy="400110"/>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pages may be written</a:t>
            </a:r>
          </a:p>
        </p:txBody>
      </p:sp>
      <p:sp>
        <p:nvSpPr>
          <p:cNvPr id="10" name="TextBox 9"/>
          <p:cNvSpPr txBox="1"/>
          <p:nvPr/>
        </p:nvSpPr>
        <p:spPr>
          <a:xfrm>
            <a:off x="4724400" y="1202948"/>
            <a:ext cx="3162300" cy="400110"/>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pages may be read</a:t>
            </a:r>
          </a:p>
        </p:txBody>
      </p:sp>
      <p:cxnSp>
        <p:nvCxnSpPr>
          <p:cNvPr id="3" name="Straight Arrow Connector 2"/>
          <p:cNvCxnSpPr>
            <a:stCxn id="9" idx="2"/>
          </p:cNvCxnSpPr>
          <p:nvPr/>
        </p:nvCxnSpPr>
        <p:spPr bwMode="auto">
          <a:xfrm>
            <a:off x="3505200" y="1603058"/>
            <a:ext cx="76200" cy="21053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a:stCxn id="10" idx="2"/>
          </p:cNvCxnSpPr>
          <p:nvPr/>
        </p:nvCxnSpPr>
        <p:spPr bwMode="auto">
          <a:xfrm flipH="1">
            <a:off x="5867400" y="1603058"/>
            <a:ext cx="438150" cy="21053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1219200" y="3490539"/>
            <a:ext cx="3162300" cy="707886"/>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starting address (here chosen by kernel)</a:t>
            </a:r>
          </a:p>
        </p:txBody>
      </p:sp>
      <p:cxnSp>
        <p:nvCxnSpPr>
          <p:cNvPr id="14" name="Straight Arrow Connector 13"/>
          <p:cNvCxnSpPr>
            <a:stCxn id="12" idx="0"/>
          </p:cNvCxnSpPr>
          <p:nvPr/>
        </p:nvCxnSpPr>
        <p:spPr bwMode="auto">
          <a:xfrm flipV="1">
            <a:off x="2800350" y="3226475"/>
            <a:ext cx="247650" cy="26406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5" name="TextBox 14"/>
          <p:cNvSpPr txBox="1"/>
          <p:nvPr/>
        </p:nvSpPr>
        <p:spPr>
          <a:xfrm>
            <a:off x="5410200" y="3508384"/>
            <a:ext cx="3162300" cy="707886"/>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used for mapping a file to memory (here no file)</a:t>
            </a:r>
          </a:p>
        </p:txBody>
      </p:sp>
      <p:cxnSp>
        <p:nvCxnSpPr>
          <p:cNvPr id="17" name="Straight Arrow Connector 16"/>
          <p:cNvCxnSpPr>
            <a:stCxn id="15" idx="0"/>
          </p:cNvCxnSpPr>
          <p:nvPr/>
        </p:nvCxnSpPr>
        <p:spPr bwMode="auto">
          <a:xfrm flipV="1">
            <a:off x="6991350" y="3226475"/>
            <a:ext cx="19050" cy="28190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2" name="TextBox 21"/>
          <p:cNvSpPr txBox="1"/>
          <p:nvPr/>
        </p:nvSpPr>
        <p:spPr>
          <a:xfrm>
            <a:off x="7227888" y="895172"/>
            <a:ext cx="2076450" cy="707886"/>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mapping is not backed by a file</a:t>
            </a:r>
          </a:p>
        </p:txBody>
      </p:sp>
      <p:cxnSp>
        <p:nvCxnSpPr>
          <p:cNvPr id="24" name="Straight Arrow Connector 23"/>
          <p:cNvCxnSpPr>
            <a:stCxn id="22" idx="2"/>
          </p:cNvCxnSpPr>
          <p:nvPr/>
        </p:nvCxnSpPr>
        <p:spPr bwMode="auto">
          <a:xfrm flipH="1">
            <a:off x="7543800" y="1603058"/>
            <a:ext cx="722313" cy="60674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6943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a:off x="1947863" y="1600200"/>
            <a:ext cx="990600" cy="3810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3" name="AutoShape 4"/>
          <p:cNvSpPr>
            <a:spLocks noChangeArrowheads="1"/>
          </p:cNvSpPr>
          <p:nvPr/>
        </p:nvSpPr>
        <p:spPr bwMode="auto">
          <a:xfrm>
            <a:off x="1947863" y="1981200"/>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16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rPr>
              <a:t>data</a:t>
            </a:r>
            <a:endParaRPr kumimoji="0" lang="en-US" sz="1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4" name="AutoShape 5"/>
          <p:cNvSpPr>
            <a:spLocks noChangeArrowheads="1"/>
          </p:cNvSpPr>
          <p:nvPr/>
        </p:nvSpPr>
        <p:spPr bwMode="auto">
          <a:xfrm>
            <a:off x="1947863" y="2209800"/>
            <a:ext cx="990600" cy="381000"/>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 name="AutoShape 6"/>
          <p:cNvSpPr>
            <a:spLocks noChangeArrowheads="1"/>
          </p:cNvSpPr>
          <p:nvPr/>
        </p:nvSpPr>
        <p:spPr bwMode="auto">
          <a:xfrm>
            <a:off x="1947863" y="2590800"/>
            <a:ext cx="990600" cy="76200"/>
          </a:xfrm>
          <a:prstGeom prst="flowChartProcess">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6" name="AutoShape 7"/>
          <p:cNvSpPr>
            <a:spLocks noChangeArrowheads="1"/>
          </p:cNvSpPr>
          <p:nvPr/>
        </p:nvSpPr>
        <p:spPr bwMode="auto">
          <a:xfrm>
            <a:off x="1947863" y="2667000"/>
            <a:ext cx="990600" cy="381000"/>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6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7" name="AutoShape 8"/>
          <p:cNvSpPr>
            <a:spLocks noChangeArrowheads="1"/>
          </p:cNvSpPr>
          <p:nvPr/>
        </p:nvSpPr>
        <p:spPr bwMode="auto">
          <a:xfrm>
            <a:off x="1947863" y="3048000"/>
            <a:ext cx="990600" cy="228600"/>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8" name="AutoShape 9"/>
          <p:cNvSpPr>
            <a:spLocks noChangeArrowheads="1"/>
          </p:cNvSpPr>
          <p:nvPr/>
        </p:nvSpPr>
        <p:spPr bwMode="auto">
          <a:xfrm>
            <a:off x="1947863" y="1981200"/>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9" name="AutoShape 10"/>
          <p:cNvSpPr>
            <a:spLocks noChangeArrowheads="1"/>
          </p:cNvSpPr>
          <p:nvPr/>
        </p:nvSpPr>
        <p:spPr bwMode="auto">
          <a:xfrm>
            <a:off x="1871663" y="4060824"/>
            <a:ext cx="5486400" cy="733426"/>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0" name="AutoShape 11"/>
          <p:cNvSpPr>
            <a:spLocks noChangeArrowheads="1"/>
          </p:cNvSpPr>
          <p:nvPr/>
        </p:nvSpPr>
        <p:spPr bwMode="auto">
          <a:xfrm>
            <a:off x="2405063" y="3324224"/>
            <a:ext cx="76200" cy="762000"/>
          </a:xfrm>
          <a:prstGeom prst="upDownArrow">
            <a:avLst>
              <a:gd name="adj1" fmla="val 50000"/>
              <a:gd name="adj2" fmla="val 200000"/>
            </a:avLst>
          </a:prstGeom>
          <a:solidFill>
            <a:srgbClr val="000000"/>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1" name="AutoShape 12"/>
          <p:cNvSpPr>
            <a:spLocks noChangeArrowheads="1"/>
          </p:cNvSpPr>
          <p:nvPr/>
        </p:nvSpPr>
        <p:spPr bwMode="auto">
          <a:xfrm>
            <a:off x="4538663" y="3300412"/>
            <a:ext cx="76200" cy="762000"/>
          </a:xfrm>
          <a:prstGeom prst="upDownArrow">
            <a:avLst>
              <a:gd name="adj1" fmla="val 50000"/>
              <a:gd name="adj2" fmla="val 200000"/>
            </a:avLst>
          </a:prstGeom>
          <a:solidFill>
            <a:srgbClr val="000000"/>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2" name="AutoShape 13"/>
          <p:cNvSpPr>
            <a:spLocks noChangeArrowheads="1"/>
          </p:cNvSpPr>
          <p:nvPr/>
        </p:nvSpPr>
        <p:spPr bwMode="auto">
          <a:xfrm>
            <a:off x="6672263" y="3300412"/>
            <a:ext cx="76200" cy="762000"/>
          </a:xfrm>
          <a:prstGeom prst="upDownArrow">
            <a:avLst>
              <a:gd name="adj1" fmla="val 50000"/>
              <a:gd name="adj2" fmla="val 200000"/>
            </a:avLst>
          </a:prstGeom>
          <a:solidFill>
            <a:srgbClr val="000000"/>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3" name="AutoShape 14"/>
          <p:cNvSpPr>
            <a:spLocks noChangeArrowheads="1"/>
          </p:cNvSpPr>
          <p:nvPr/>
        </p:nvSpPr>
        <p:spPr bwMode="auto">
          <a:xfrm>
            <a:off x="4081463" y="1600200"/>
            <a:ext cx="990600" cy="3810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4" name="AutoShape 15"/>
          <p:cNvSpPr>
            <a:spLocks noChangeArrowheads="1"/>
          </p:cNvSpPr>
          <p:nvPr/>
        </p:nvSpPr>
        <p:spPr bwMode="auto">
          <a:xfrm>
            <a:off x="4081463" y="1981200"/>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16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rPr>
              <a:t>data</a:t>
            </a:r>
            <a:endParaRPr kumimoji="0" lang="en-US" sz="1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5" name="AutoShape 16"/>
          <p:cNvSpPr>
            <a:spLocks noChangeArrowheads="1"/>
          </p:cNvSpPr>
          <p:nvPr/>
        </p:nvSpPr>
        <p:spPr bwMode="auto">
          <a:xfrm>
            <a:off x="4081463" y="2209800"/>
            <a:ext cx="990600" cy="381000"/>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6" name="AutoShape 17"/>
          <p:cNvSpPr>
            <a:spLocks noChangeArrowheads="1"/>
          </p:cNvSpPr>
          <p:nvPr/>
        </p:nvSpPr>
        <p:spPr bwMode="auto">
          <a:xfrm>
            <a:off x="4081463" y="2590800"/>
            <a:ext cx="990600" cy="76200"/>
          </a:xfrm>
          <a:prstGeom prst="flowChartProcess">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7" name="AutoShape 18"/>
          <p:cNvSpPr>
            <a:spLocks noChangeArrowheads="1"/>
          </p:cNvSpPr>
          <p:nvPr/>
        </p:nvSpPr>
        <p:spPr bwMode="auto">
          <a:xfrm>
            <a:off x="4081463" y="2667000"/>
            <a:ext cx="990600" cy="381000"/>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6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8" name="AutoShape 19"/>
          <p:cNvSpPr>
            <a:spLocks noChangeArrowheads="1"/>
          </p:cNvSpPr>
          <p:nvPr/>
        </p:nvSpPr>
        <p:spPr bwMode="auto">
          <a:xfrm>
            <a:off x="4081463" y="3048000"/>
            <a:ext cx="990600" cy="228600"/>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19" name="AutoShape 20"/>
          <p:cNvSpPr>
            <a:spLocks noChangeArrowheads="1"/>
          </p:cNvSpPr>
          <p:nvPr/>
        </p:nvSpPr>
        <p:spPr bwMode="auto">
          <a:xfrm>
            <a:off x="4081463" y="1981200"/>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20" name="AutoShape 21"/>
          <p:cNvSpPr>
            <a:spLocks noChangeArrowheads="1"/>
          </p:cNvSpPr>
          <p:nvPr/>
        </p:nvSpPr>
        <p:spPr bwMode="auto">
          <a:xfrm>
            <a:off x="6215063" y="1600200"/>
            <a:ext cx="990600" cy="3810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21" name="AutoShape 22"/>
          <p:cNvSpPr>
            <a:spLocks noChangeArrowheads="1"/>
          </p:cNvSpPr>
          <p:nvPr/>
        </p:nvSpPr>
        <p:spPr bwMode="auto">
          <a:xfrm>
            <a:off x="6215063" y="1981200"/>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22" name="AutoShape 23"/>
          <p:cNvSpPr>
            <a:spLocks noChangeArrowheads="1"/>
          </p:cNvSpPr>
          <p:nvPr/>
        </p:nvSpPr>
        <p:spPr bwMode="auto">
          <a:xfrm>
            <a:off x="6215063" y="2209800"/>
            <a:ext cx="990600" cy="381000"/>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23" name="AutoShape 24"/>
          <p:cNvSpPr>
            <a:spLocks noChangeArrowheads="1"/>
          </p:cNvSpPr>
          <p:nvPr/>
        </p:nvSpPr>
        <p:spPr bwMode="auto">
          <a:xfrm>
            <a:off x="6215063" y="2590800"/>
            <a:ext cx="990600" cy="76200"/>
          </a:xfrm>
          <a:prstGeom prst="flowChartProcess">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24" name="AutoShape 25"/>
          <p:cNvSpPr>
            <a:spLocks noChangeArrowheads="1"/>
          </p:cNvSpPr>
          <p:nvPr/>
        </p:nvSpPr>
        <p:spPr bwMode="auto">
          <a:xfrm>
            <a:off x="6215063" y="2667000"/>
            <a:ext cx="990600" cy="381000"/>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6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25" name="AutoShape 26"/>
          <p:cNvSpPr>
            <a:spLocks noChangeArrowheads="1"/>
          </p:cNvSpPr>
          <p:nvPr/>
        </p:nvSpPr>
        <p:spPr bwMode="auto">
          <a:xfrm>
            <a:off x="6215063" y="3048000"/>
            <a:ext cx="990600" cy="228600"/>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grpSp>
        <p:nvGrpSpPr>
          <p:cNvPr id="39" name="Group 40"/>
          <p:cNvGrpSpPr>
            <a:grpSpLocks/>
          </p:cNvGrpSpPr>
          <p:nvPr/>
        </p:nvGrpSpPr>
        <p:grpSpPr bwMode="auto">
          <a:xfrm>
            <a:off x="2212975" y="2336800"/>
            <a:ext cx="400050" cy="400050"/>
            <a:chOff x="3689" y="1658"/>
            <a:chExt cx="576" cy="576"/>
          </a:xfrm>
        </p:grpSpPr>
        <p:grpSp>
          <p:nvGrpSpPr>
            <p:cNvPr id="40" name="Group 41"/>
            <p:cNvGrpSpPr>
              <a:grpSpLocks/>
            </p:cNvGrpSpPr>
            <p:nvPr/>
          </p:nvGrpSpPr>
          <p:grpSpPr bwMode="auto">
            <a:xfrm>
              <a:off x="3689" y="1658"/>
              <a:ext cx="576" cy="576"/>
              <a:chOff x="4269" y="2781"/>
              <a:chExt cx="576" cy="576"/>
            </a:xfrm>
          </p:grpSpPr>
          <p:sp>
            <p:nvSpPr>
              <p:cNvPr id="42" name="Oval 42"/>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43" name="AutoShape 43"/>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grpSp>
        <p:sp>
          <p:nvSpPr>
            <p:cNvPr id="41" name="AutoShape 44"/>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grpSp>
      <p:grpSp>
        <p:nvGrpSpPr>
          <p:cNvPr id="44" name="Group 45"/>
          <p:cNvGrpSpPr>
            <a:grpSpLocks/>
          </p:cNvGrpSpPr>
          <p:nvPr/>
        </p:nvGrpSpPr>
        <p:grpSpPr bwMode="auto">
          <a:xfrm>
            <a:off x="4397375" y="2316162"/>
            <a:ext cx="404813" cy="404813"/>
            <a:chOff x="4784" y="2819"/>
            <a:chExt cx="255" cy="255"/>
          </a:xfrm>
        </p:grpSpPr>
        <p:sp>
          <p:nvSpPr>
            <p:cNvPr id="45" name="Oval 46"/>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46" name="AutoShape 47"/>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47" name="AutoShape 48"/>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grpSp>
      <p:grpSp>
        <p:nvGrpSpPr>
          <p:cNvPr id="48" name="Group 49"/>
          <p:cNvGrpSpPr>
            <a:grpSpLocks/>
          </p:cNvGrpSpPr>
          <p:nvPr/>
        </p:nvGrpSpPr>
        <p:grpSpPr bwMode="auto">
          <a:xfrm>
            <a:off x="6538913" y="2306637"/>
            <a:ext cx="404812" cy="404813"/>
            <a:chOff x="4201" y="2912"/>
            <a:chExt cx="255" cy="255"/>
          </a:xfrm>
        </p:grpSpPr>
        <p:sp>
          <p:nvSpPr>
            <p:cNvPr id="49" name="Oval 50"/>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0" name="AutoShape 51"/>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sp>
          <p:nvSpPr>
            <p:cNvPr id="51" name="AutoShape 52"/>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ＭＳ Ｐゴシック" charset="0"/>
              </a:endParaRPr>
            </a:p>
          </p:txBody>
        </p:sp>
      </p:grpSp>
      <p:sp>
        <p:nvSpPr>
          <p:cNvPr id="52" name="Title 51"/>
          <p:cNvSpPr>
            <a:spLocks noGrp="1"/>
          </p:cNvSpPr>
          <p:nvPr>
            <p:ph type="title"/>
          </p:nvPr>
        </p:nvSpPr>
        <p:spPr/>
        <p:txBody>
          <a:bodyPr/>
          <a:lstStyle/>
          <a:p>
            <a:r>
              <a:rPr lang="en-US" dirty="0"/>
              <a:t>The story so far… </a:t>
            </a:r>
          </a:p>
        </p:txBody>
      </p:sp>
      <p:sp>
        <p:nvSpPr>
          <p:cNvPr id="53" name="Rectangle 52">
            <a:extLst>
              <a:ext uri="{FF2B5EF4-FFF2-40B4-BE49-F238E27FC236}">
                <a16:creationId xmlns:a16="http://schemas.microsoft.com/office/drawing/2014/main" id="{F4EC4A6E-92B8-1B4E-B40A-7DBF69BB48AF}"/>
              </a:ext>
            </a:extLst>
          </p:cNvPr>
          <p:cNvSpPr/>
          <p:nvPr/>
        </p:nvSpPr>
        <p:spPr>
          <a:xfrm>
            <a:off x="457200" y="5334000"/>
            <a:ext cx="8458200" cy="1208023"/>
          </a:xfrm>
          <a:prstGeom prst="rect">
            <a:avLst/>
          </a:prstGeom>
        </p:spPr>
        <p:txBody>
          <a:bodyPr wrap="square">
            <a:spAutoFit/>
          </a:bodyPr>
          <a:lstStyle/>
          <a:p>
            <a:pPr marL="0" marR="0" lvl="0" indent="0" algn="l" defTabSz="457200" rtl="0" eaLnBrk="0" fontAlgn="base" latinLnBrk="0" hangingPunct="0">
              <a:lnSpc>
                <a:spcPts val="2280"/>
              </a:lnSpc>
              <a:spcBef>
                <a:spcPts val="900"/>
              </a:spcBef>
              <a:spcAft>
                <a:spcPct val="0"/>
              </a:spcAft>
              <a:buClr>
                <a:srgbClr val="000000"/>
              </a:buClr>
              <a:buSzPct val="100000"/>
              <a:buFontTx/>
              <a:buNone/>
              <a:tabLst/>
              <a:defRPr/>
            </a:pPr>
            <a:r>
              <a:rPr kumimoji="0" lang="en-US" sz="2400" b="0" i="0" u="none" strike="noStrike" kern="0" cap="none" spc="0" normalizeH="0" baseline="0" noProof="0" dirty="0">
                <a:ln>
                  <a:noFill/>
                </a:ln>
                <a:solidFill>
                  <a:srgbClr val="00264D"/>
                </a:solidFill>
                <a:effectLst/>
                <a:uLnTx/>
                <a:uFillTx/>
                <a:latin typeface="Arial" charset="0"/>
                <a:ea typeface="ＭＳ Ｐゴシック" charset="0"/>
                <a:cs typeface="Arial" charset="0"/>
              </a:rPr>
              <a:t>A </a:t>
            </a:r>
            <a:r>
              <a:rPr kumimoji="0" lang="en-US" sz="2400" b="1" i="0" u="none" strike="noStrike" kern="0" cap="none" spc="0" normalizeH="0" baseline="0" noProof="0" dirty="0">
                <a:ln>
                  <a:noFill/>
                </a:ln>
                <a:solidFill>
                  <a:srgbClr val="00264D"/>
                </a:solidFill>
                <a:effectLst/>
                <a:uLnTx/>
                <a:uFillTx/>
                <a:latin typeface="Arial" charset="0"/>
                <a:ea typeface="ＭＳ Ｐゴシック" charset="0"/>
                <a:cs typeface="Arial" charset="0"/>
              </a:rPr>
              <a:t>process</a:t>
            </a:r>
            <a:r>
              <a:rPr kumimoji="0" lang="en-US" sz="2400" b="0" i="0" u="none" strike="noStrike" kern="0" cap="none" spc="0" normalizeH="0" baseline="0" noProof="0" dirty="0">
                <a:ln>
                  <a:noFill/>
                </a:ln>
                <a:solidFill>
                  <a:srgbClr val="00264D"/>
                </a:solidFill>
                <a:effectLst/>
                <a:uLnTx/>
                <a:uFillTx/>
                <a:latin typeface="Arial" charset="0"/>
                <a:ea typeface="ＭＳ Ｐゴシック" charset="0"/>
                <a:cs typeface="Arial" charset="0"/>
              </a:rPr>
              <a:t> is a running </a:t>
            </a:r>
            <a:r>
              <a:rPr kumimoji="0" lang="en-US" sz="2400" b="1" i="0" u="none" strike="noStrike" kern="0" cap="none" spc="0" normalizeH="0" baseline="0" noProof="0" dirty="0">
                <a:ln>
                  <a:noFill/>
                </a:ln>
                <a:solidFill>
                  <a:srgbClr val="00264D"/>
                </a:solidFill>
                <a:effectLst/>
                <a:uLnTx/>
                <a:uFillTx/>
                <a:latin typeface="Arial" charset="0"/>
                <a:ea typeface="ＭＳ Ｐゴシック" charset="0"/>
                <a:cs typeface="Arial" charset="0"/>
              </a:rPr>
              <a:t>program</a:t>
            </a:r>
            <a:r>
              <a:rPr kumimoji="0" lang="en-US" sz="2400" b="0" i="0" u="none" strike="noStrike" kern="0" cap="none" spc="0" normalizeH="0" baseline="0" noProof="0" dirty="0">
                <a:ln>
                  <a:noFill/>
                </a:ln>
                <a:solidFill>
                  <a:srgbClr val="00264D"/>
                </a:solidFill>
                <a:effectLst/>
                <a:uLnTx/>
                <a:uFillTx/>
                <a:latin typeface="Arial" charset="0"/>
                <a:ea typeface="ＭＳ Ｐゴシック" charset="0"/>
                <a:cs typeface="Arial" charset="0"/>
              </a:rPr>
              <a:t> instance.</a:t>
            </a:r>
          </a:p>
          <a:p>
            <a:pPr marL="0" marR="0" lvl="0" indent="0" algn="l" defTabSz="457200" rtl="0" eaLnBrk="0" fontAlgn="base" latinLnBrk="0" hangingPunct="0">
              <a:lnSpc>
                <a:spcPts val="2280"/>
              </a:lnSpc>
              <a:spcBef>
                <a:spcPts val="900"/>
              </a:spcBef>
              <a:spcAft>
                <a:spcPct val="0"/>
              </a:spcAft>
              <a:buClr>
                <a:srgbClr val="000000"/>
              </a:buClr>
              <a:buSzPct val="100000"/>
              <a:buFontTx/>
              <a:buNone/>
              <a:tabLst/>
              <a:defRPr/>
            </a:pPr>
            <a:r>
              <a:rPr kumimoji="0" lang="en-US" sz="2400" b="0" i="0" u="none" strike="noStrike" kern="0" cap="none" spc="0" normalizeH="0" baseline="0" noProof="0" dirty="0">
                <a:ln>
                  <a:noFill/>
                </a:ln>
                <a:solidFill>
                  <a:srgbClr val="00264D"/>
                </a:solidFill>
                <a:effectLst/>
                <a:uLnTx/>
                <a:uFillTx/>
                <a:latin typeface="Arial" charset="0"/>
                <a:ea typeface="ＭＳ Ｐゴシック" charset="0"/>
                <a:cs typeface="Arial" charset="0"/>
              </a:rPr>
              <a:t>OS </a:t>
            </a:r>
            <a:r>
              <a:rPr kumimoji="0" lang="en-US" sz="2400" b="1" i="0" u="none" strike="noStrike" kern="0" cap="none" spc="0" normalizeH="0" baseline="0" noProof="0" dirty="0">
                <a:ln>
                  <a:noFill/>
                </a:ln>
                <a:solidFill>
                  <a:srgbClr val="00264D"/>
                </a:solidFill>
                <a:effectLst/>
                <a:uLnTx/>
                <a:uFillTx/>
                <a:latin typeface="Arial" charset="0"/>
                <a:ea typeface="ＭＳ Ｐゴシック" charset="0"/>
                <a:cs typeface="Arial" charset="0"/>
              </a:rPr>
              <a:t>kernel</a:t>
            </a:r>
            <a:r>
              <a:rPr kumimoji="0" lang="en-US" sz="2400" b="0" i="0" u="none" strike="noStrike" kern="0" cap="none" spc="0" normalizeH="0" baseline="0" noProof="0" dirty="0">
                <a:ln>
                  <a:noFill/>
                </a:ln>
                <a:solidFill>
                  <a:srgbClr val="00264D"/>
                </a:solidFill>
                <a:effectLst/>
                <a:uLnTx/>
                <a:uFillTx/>
                <a:latin typeface="Arial" charset="0"/>
                <a:ea typeface="ＭＳ Ｐゴシック" charset="0"/>
                <a:cs typeface="Arial" charset="0"/>
              </a:rPr>
              <a:t> multiplexes the computer among processes.</a:t>
            </a:r>
          </a:p>
          <a:p>
            <a:pPr marL="0" marR="0" lvl="0" indent="0" algn="l" defTabSz="457200" rtl="0" eaLnBrk="0" fontAlgn="base" latinLnBrk="0" hangingPunct="0">
              <a:lnSpc>
                <a:spcPts val="2280"/>
              </a:lnSpc>
              <a:spcBef>
                <a:spcPts val="900"/>
              </a:spcBef>
              <a:spcAft>
                <a:spcPct val="0"/>
              </a:spcAft>
              <a:buClr>
                <a:srgbClr val="000000"/>
              </a:buClr>
              <a:buSzPct val="100000"/>
              <a:buFontTx/>
              <a:buNone/>
              <a:tabLst/>
              <a:defRPr/>
            </a:pPr>
            <a:r>
              <a:rPr kumimoji="0" lang="en-US" sz="2400" b="0" i="0" u="none" strike="noStrike" kern="0" cap="none" spc="0" normalizeH="0" baseline="0" noProof="0" dirty="0">
                <a:ln>
                  <a:noFill/>
                </a:ln>
                <a:solidFill>
                  <a:srgbClr val="00264D"/>
                </a:solidFill>
                <a:effectLst/>
                <a:uLnTx/>
                <a:uFillTx/>
                <a:latin typeface="Arial" charset="0"/>
                <a:ea typeface="ＭＳ Ｐゴシック" charset="0"/>
                <a:cs typeface="Arial" charset="0"/>
              </a:rPr>
              <a:t>Kernel launches processes and provides services to them.</a:t>
            </a:r>
          </a:p>
        </p:txBody>
      </p:sp>
      <p:sp>
        <p:nvSpPr>
          <p:cNvPr id="54" name="Rectangle 53">
            <a:extLst>
              <a:ext uri="{FF2B5EF4-FFF2-40B4-BE49-F238E27FC236}">
                <a16:creationId xmlns:a16="http://schemas.microsoft.com/office/drawing/2014/main" id="{9D461D8C-F161-E34B-AB1F-4DD684F1B874}"/>
              </a:ext>
            </a:extLst>
          </p:cNvPr>
          <p:cNvSpPr/>
          <p:nvPr/>
        </p:nvSpPr>
        <p:spPr>
          <a:xfrm>
            <a:off x="4061736" y="4210991"/>
            <a:ext cx="1091966" cy="461665"/>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264D"/>
                </a:solidFill>
                <a:effectLst/>
                <a:uLnTx/>
                <a:uFillTx/>
                <a:latin typeface="Arial" charset="0"/>
                <a:ea typeface="ＭＳ Ｐゴシック" charset="0"/>
                <a:cs typeface="Arial" charset="0"/>
              </a:rPr>
              <a:t>kernel</a:t>
            </a:r>
            <a:endParaRPr kumimoji="0" lang="en-US" sz="2400" b="0" i="0" u="none" strike="noStrike" kern="1200" cap="none" spc="0" normalizeH="0" baseline="0" noProof="0" dirty="0">
              <a:ln>
                <a:noFill/>
              </a:ln>
              <a:solidFill>
                <a:srgbClr val="37305A"/>
              </a:solidFill>
              <a:effectLst/>
              <a:uLnTx/>
              <a:uFillTx/>
              <a:latin typeface="Arial" charset="0"/>
              <a:ea typeface="ＭＳ Ｐゴシック" charset="0"/>
            </a:endParaRPr>
          </a:p>
        </p:txBody>
      </p:sp>
      <p:sp>
        <p:nvSpPr>
          <p:cNvPr id="55" name="Rectangle 54">
            <a:extLst>
              <a:ext uri="{FF2B5EF4-FFF2-40B4-BE49-F238E27FC236}">
                <a16:creationId xmlns:a16="http://schemas.microsoft.com/office/drawing/2014/main" id="{748DAFD2-FCD5-8547-AC26-5FE42C9A0FC0}"/>
              </a:ext>
            </a:extLst>
          </p:cNvPr>
          <p:cNvSpPr/>
          <p:nvPr/>
        </p:nvSpPr>
        <p:spPr>
          <a:xfrm>
            <a:off x="602312" y="2150171"/>
            <a:ext cx="1366080" cy="461665"/>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264D"/>
                </a:solidFill>
                <a:effectLst/>
                <a:uLnTx/>
                <a:uFillTx/>
                <a:latin typeface="Arial" charset="0"/>
                <a:ea typeface="ＭＳ Ｐゴシック" charset="0"/>
                <a:cs typeface="Arial" charset="0"/>
              </a:rPr>
              <a:t>process</a:t>
            </a:r>
            <a:endParaRPr kumimoji="0" lang="en-US" sz="2400" b="0" i="0" u="none" strike="noStrike" kern="1200" cap="none" spc="0" normalizeH="0" baseline="0" noProof="0" dirty="0">
              <a:ln>
                <a:noFill/>
              </a:ln>
              <a:solidFill>
                <a:srgbClr val="37305A"/>
              </a:solidFill>
              <a:effectLst/>
              <a:uLnTx/>
              <a:uFillTx/>
              <a:latin typeface="Arial" charset="0"/>
              <a:ea typeface="ＭＳ Ｐゴシック" charset="0"/>
            </a:endParaRPr>
          </a:p>
        </p:txBody>
      </p:sp>
      <p:sp>
        <p:nvSpPr>
          <p:cNvPr id="56" name="Rectangle 55">
            <a:extLst>
              <a:ext uri="{FF2B5EF4-FFF2-40B4-BE49-F238E27FC236}">
                <a16:creationId xmlns:a16="http://schemas.microsoft.com/office/drawing/2014/main" id="{A4FBCA84-8D2A-CC43-BA78-B364135E33AD}"/>
              </a:ext>
            </a:extLst>
          </p:cNvPr>
          <p:cNvSpPr/>
          <p:nvPr/>
        </p:nvSpPr>
        <p:spPr>
          <a:xfrm>
            <a:off x="1550948" y="1605518"/>
            <a:ext cx="338554" cy="400110"/>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A</a:t>
            </a:r>
            <a:endParaRPr kumimoji="0" lang="en-US" sz="2800" b="0" i="0" u="none" strike="noStrike" kern="1200" cap="none" spc="0" normalizeH="0" baseline="0" noProof="0" dirty="0">
              <a:ln>
                <a:noFill/>
              </a:ln>
              <a:solidFill>
                <a:srgbClr val="37305A"/>
              </a:solidFill>
              <a:effectLst/>
              <a:uLnTx/>
              <a:uFillTx/>
              <a:latin typeface="Arial" charset="0"/>
              <a:ea typeface="ＭＳ Ｐゴシック" charset="0"/>
            </a:endParaRPr>
          </a:p>
        </p:txBody>
      </p:sp>
      <p:sp>
        <p:nvSpPr>
          <p:cNvPr id="57" name="Rectangle 56">
            <a:extLst>
              <a:ext uri="{FF2B5EF4-FFF2-40B4-BE49-F238E27FC236}">
                <a16:creationId xmlns:a16="http://schemas.microsoft.com/office/drawing/2014/main" id="{9E51C971-9341-4943-BFEE-5FC83F947992}"/>
              </a:ext>
            </a:extLst>
          </p:cNvPr>
          <p:cNvSpPr/>
          <p:nvPr/>
        </p:nvSpPr>
        <p:spPr>
          <a:xfrm>
            <a:off x="3733800" y="1600200"/>
            <a:ext cx="338554" cy="400110"/>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B</a:t>
            </a:r>
            <a:endParaRPr kumimoji="0" lang="en-US" sz="2800" b="0" i="0" u="none" strike="noStrike" kern="1200" cap="none" spc="0" normalizeH="0" baseline="0" noProof="0" dirty="0">
              <a:ln>
                <a:noFill/>
              </a:ln>
              <a:solidFill>
                <a:srgbClr val="37305A"/>
              </a:solidFill>
              <a:effectLst/>
              <a:uLnTx/>
              <a:uFillTx/>
              <a:latin typeface="Arial" charset="0"/>
              <a:ea typeface="ＭＳ Ｐゴシック" charset="0"/>
            </a:endParaRPr>
          </a:p>
        </p:txBody>
      </p:sp>
      <p:sp>
        <p:nvSpPr>
          <p:cNvPr id="58" name="Rectangle 57">
            <a:extLst>
              <a:ext uri="{FF2B5EF4-FFF2-40B4-BE49-F238E27FC236}">
                <a16:creationId xmlns:a16="http://schemas.microsoft.com/office/drawing/2014/main" id="{C0F98FFC-00C6-034C-B2C2-0A91537FCA11}"/>
              </a:ext>
            </a:extLst>
          </p:cNvPr>
          <p:cNvSpPr/>
          <p:nvPr/>
        </p:nvSpPr>
        <p:spPr>
          <a:xfrm>
            <a:off x="5867400" y="1600200"/>
            <a:ext cx="338554" cy="400110"/>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enlo" panose="020B0609030804020204" pitchFamily="49" charset="0"/>
                <a:ea typeface="ＭＳ Ｐゴシック" charset="0"/>
              </a:rPr>
              <a:t>C</a:t>
            </a:r>
            <a:endParaRPr kumimoji="0" lang="en-US" sz="2800" b="0" i="0" u="none" strike="noStrike" kern="1200" cap="none" spc="0" normalizeH="0" baseline="0" noProof="0" dirty="0">
              <a:ln>
                <a:noFill/>
              </a:ln>
              <a:solidFill>
                <a:srgbClr val="37305A"/>
              </a:solidFill>
              <a:effectLst/>
              <a:uLnTx/>
              <a:uFillTx/>
              <a:latin typeface="Arial" charset="0"/>
              <a:ea typeface="ＭＳ Ｐゴシック" charset="0"/>
            </a:endParaRPr>
          </a:p>
        </p:txBody>
      </p:sp>
    </p:spTree>
    <p:extLst>
      <p:ext uri="{BB962C8B-B14F-4D97-AF65-F5344CB8AC3E}">
        <p14:creationId xmlns:p14="http://schemas.microsoft.com/office/powerpoint/2010/main" val="263738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1E21-E8F6-674C-80D8-0382D32B1A29}"/>
              </a:ext>
            </a:extLst>
          </p:cNvPr>
          <p:cNvSpPr>
            <a:spLocks noGrp="1"/>
          </p:cNvSpPr>
          <p:nvPr>
            <p:ph type="title"/>
          </p:nvPr>
        </p:nvSpPr>
        <p:spPr/>
        <p:txBody>
          <a:bodyPr/>
          <a:lstStyle/>
          <a:p>
            <a:r>
              <a:rPr lang="en-US" dirty="0"/>
              <a:t>Virtualizing memory</a:t>
            </a:r>
          </a:p>
        </p:txBody>
      </p:sp>
      <p:pic>
        <p:nvPicPr>
          <p:cNvPr id="3" name="Picture 2">
            <a:extLst>
              <a:ext uri="{FF2B5EF4-FFF2-40B4-BE49-F238E27FC236}">
                <a16:creationId xmlns:a16="http://schemas.microsoft.com/office/drawing/2014/main" id="{CA04B4DE-E40F-3140-8B05-FA5A61C06032}"/>
              </a:ext>
            </a:extLst>
          </p:cNvPr>
          <p:cNvPicPr>
            <a:picLocks noChangeAspect="1"/>
          </p:cNvPicPr>
          <p:nvPr/>
        </p:nvPicPr>
        <p:blipFill>
          <a:blip r:embed="rId2"/>
          <a:stretch>
            <a:fillRect/>
          </a:stretch>
        </p:blipFill>
        <p:spPr>
          <a:xfrm>
            <a:off x="762000" y="1636313"/>
            <a:ext cx="7289800" cy="4688287"/>
          </a:xfrm>
          <a:prstGeom prst="rect">
            <a:avLst/>
          </a:prstGeom>
        </p:spPr>
      </p:pic>
      <p:sp>
        <p:nvSpPr>
          <p:cNvPr id="4" name="Rectangle 3">
            <a:extLst>
              <a:ext uri="{FF2B5EF4-FFF2-40B4-BE49-F238E27FC236}">
                <a16:creationId xmlns:a16="http://schemas.microsoft.com/office/drawing/2014/main" id="{616CCE51-A159-BC44-B8DE-381316659CC1}"/>
              </a:ext>
            </a:extLst>
          </p:cNvPr>
          <p:cNvSpPr/>
          <p:nvPr/>
        </p:nvSpPr>
        <p:spPr>
          <a:xfrm>
            <a:off x="76200" y="6359164"/>
            <a:ext cx="5155386" cy="276999"/>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imbusRomNo9L"/>
                <a:ea typeface="ＭＳ Ｐゴシック" charset="0"/>
              </a:rPr>
              <a:t>Graphic from </a:t>
            </a:r>
            <a:r>
              <a:rPr kumimoji="0" lang="en-US" sz="1200" b="1" i="0" u="none" strike="noStrike" kern="1200" cap="none" spc="0" normalizeH="0" baseline="0" noProof="0" dirty="0">
                <a:ln>
                  <a:noFill/>
                </a:ln>
                <a:solidFill>
                  <a:srgbClr val="000000"/>
                </a:solidFill>
                <a:effectLst/>
                <a:uLnTx/>
                <a:uFillTx/>
                <a:latin typeface="NimbusRomNo9L"/>
                <a:ea typeface="ＭＳ Ｐゴシック" charset="0"/>
              </a:rPr>
              <a:t>Intel SGX Explained </a:t>
            </a:r>
            <a:r>
              <a:rPr kumimoji="0" lang="en-US" sz="1200" b="0" i="0" u="none" strike="noStrike" kern="1200" cap="none" spc="0" normalizeH="0" baseline="0" noProof="0" dirty="0">
                <a:ln>
                  <a:noFill/>
                </a:ln>
                <a:solidFill>
                  <a:srgbClr val="000000"/>
                </a:solidFill>
                <a:effectLst/>
                <a:uLnTx/>
                <a:uFillTx/>
                <a:latin typeface="NimbusRomNo9L"/>
                <a:ea typeface="ＭＳ Ｐゴシック" charset="0"/>
              </a:rPr>
              <a:t>(</a:t>
            </a:r>
            <a:r>
              <a:rPr kumimoji="0" lang="en-US" sz="1200" b="0" i="0" u="none" strike="noStrike" kern="1200" cap="none" spc="0" normalizeH="0" baseline="0" noProof="0" dirty="0" err="1">
                <a:ln>
                  <a:noFill/>
                </a:ln>
                <a:solidFill>
                  <a:srgbClr val="000000"/>
                </a:solidFill>
                <a:effectLst/>
                <a:uLnTx/>
                <a:uFillTx/>
                <a:latin typeface="NimbusRomNo9L"/>
                <a:ea typeface="ＭＳ Ｐゴシック" charset="0"/>
              </a:rPr>
              <a:t>Costan</a:t>
            </a:r>
            <a:r>
              <a:rPr kumimoji="0" lang="en-US" sz="1200" b="0" i="0" u="none" strike="noStrike" kern="1200" cap="none" spc="0" normalizeH="0" baseline="0" noProof="0" dirty="0">
                <a:ln>
                  <a:noFill/>
                </a:ln>
                <a:solidFill>
                  <a:srgbClr val="000000"/>
                </a:solidFill>
                <a:effectLst/>
                <a:uLnTx/>
                <a:uFillTx/>
                <a:latin typeface="NimbusRomNo9L"/>
                <a:ea typeface="ＭＳ Ｐゴシック" charset="0"/>
              </a:rPr>
              <a:t> and Devadas, IACR Cryptology, 2016)</a:t>
            </a: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194864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6CB174-1CFD-8149-8D0A-1DBC231BCA6A}"/>
              </a:ext>
            </a:extLst>
          </p:cNvPr>
          <p:cNvPicPr>
            <a:picLocks noChangeAspect="1"/>
          </p:cNvPicPr>
          <p:nvPr/>
        </p:nvPicPr>
        <p:blipFill>
          <a:blip r:embed="rId2"/>
          <a:stretch>
            <a:fillRect/>
          </a:stretch>
        </p:blipFill>
        <p:spPr>
          <a:xfrm>
            <a:off x="533400" y="1335158"/>
            <a:ext cx="7759700" cy="4989442"/>
          </a:xfrm>
          <a:prstGeom prst="rect">
            <a:avLst/>
          </a:prstGeom>
        </p:spPr>
      </p:pic>
      <p:sp>
        <p:nvSpPr>
          <p:cNvPr id="3" name="Rectangle 2">
            <a:extLst>
              <a:ext uri="{FF2B5EF4-FFF2-40B4-BE49-F238E27FC236}">
                <a16:creationId xmlns:a16="http://schemas.microsoft.com/office/drawing/2014/main" id="{C09B812F-F98F-3F44-BE90-09878F25B381}"/>
              </a:ext>
            </a:extLst>
          </p:cNvPr>
          <p:cNvSpPr/>
          <p:nvPr/>
        </p:nvSpPr>
        <p:spPr>
          <a:xfrm>
            <a:off x="76200" y="6359164"/>
            <a:ext cx="5155386" cy="276999"/>
          </a:xfrm>
          <a:prstGeom prst="rect">
            <a:avLst/>
          </a:prstGeom>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imbusRomNo9L"/>
                <a:ea typeface="ＭＳ Ｐゴシック" charset="0"/>
              </a:rPr>
              <a:t>Graphic from </a:t>
            </a:r>
            <a:r>
              <a:rPr kumimoji="0" lang="en-US" sz="1200" b="1" i="0" u="none" strike="noStrike" kern="1200" cap="none" spc="0" normalizeH="0" baseline="0" noProof="0" dirty="0">
                <a:ln>
                  <a:noFill/>
                </a:ln>
                <a:solidFill>
                  <a:srgbClr val="000000"/>
                </a:solidFill>
                <a:effectLst/>
                <a:uLnTx/>
                <a:uFillTx/>
                <a:latin typeface="NimbusRomNo9L"/>
                <a:ea typeface="ＭＳ Ｐゴシック" charset="0"/>
              </a:rPr>
              <a:t>Intel SGX Explained </a:t>
            </a:r>
            <a:r>
              <a:rPr kumimoji="0" lang="en-US" sz="1200" b="0" i="0" u="none" strike="noStrike" kern="1200" cap="none" spc="0" normalizeH="0" baseline="0" noProof="0" dirty="0">
                <a:ln>
                  <a:noFill/>
                </a:ln>
                <a:solidFill>
                  <a:srgbClr val="000000"/>
                </a:solidFill>
                <a:effectLst/>
                <a:uLnTx/>
                <a:uFillTx/>
                <a:latin typeface="NimbusRomNo9L"/>
                <a:ea typeface="ＭＳ Ｐゴシック" charset="0"/>
              </a:rPr>
              <a:t>(</a:t>
            </a:r>
            <a:r>
              <a:rPr kumimoji="0" lang="en-US" sz="1200" b="0" i="0" u="none" strike="noStrike" kern="1200" cap="none" spc="0" normalizeH="0" baseline="0" noProof="0" dirty="0" err="1">
                <a:ln>
                  <a:noFill/>
                </a:ln>
                <a:solidFill>
                  <a:srgbClr val="000000"/>
                </a:solidFill>
                <a:effectLst/>
                <a:uLnTx/>
                <a:uFillTx/>
                <a:latin typeface="NimbusRomNo9L"/>
                <a:ea typeface="ＭＳ Ｐゴシック" charset="0"/>
              </a:rPr>
              <a:t>Costan</a:t>
            </a:r>
            <a:r>
              <a:rPr kumimoji="0" lang="en-US" sz="1200" b="0" i="0" u="none" strike="noStrike" kern="1200" cap="none" spc="0" normalizeH="0" baseline="0" noProof="0" dirty="0">
                <a:ln>
                  <a:noFill/>
                </a:ln>
                <a:solidFill>
                  <a:srgbClr val="000000"/>
                </a:solidFill>
                <a:effectLst/>
                <a:uLnTx/>
                <a:uFillTx/>
                <a:latin typeface="NimbusRomNo9L"/>
                <a:ea typeface="ＭＳ Ｐゴシック" charset="0"/>
              </a:rPr>
              <a:t> and Devadas, IACR Cryptology, 2016)</a:t>
            </a: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4" name="Title 3">
            <a:extLst>
              <a:ext uri="{FF2B5EF4-FFF2-40B4-BE49-F238E27FC236}">
                <a16:creationId xmlns:a16="http://schemas.microsoft.com/office/drawing/2014/main" id="{2DCEED20-D36F-1042-914A-C8B6F3909BAA}"/>
              </a:ext>
            </a:extLst>
          </p:cNvPr>
          <p:cNvSpPr>
            <a:spLocks noGrp="1"/>
          </p:cNvSpPr>
          <p:nvPr>
            <p:ph type="title"/>
          </p:nvPr>
        </p:nvSpPr>
        <p:spPr/>
        <p:txBody>
          <a:bodyPr/>
          <a:lstStyle/>
          <a:p>
            <a:r>
              <a:rPr lang="en-US" dirty="0"/>
              <a:t>A peek at virtual memory (VM)</a:t>
            </a:r>
          </a:p>
        </p:txBody>
      </p:sp>
    </p:spTree>
    <p:extLst>
      <p:ext uri="{BB962C8B-B14F-4D97-AF65-F5344CB8AC3E}">
        <p14:creationId xmlns:p14="http://schemas.microsoft.com/office/powerpoint/2010/main" val="36148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and files</a:t>
            </a:r>
          </a:p>
        </p:txBody>
      </p:sp>
      <p:sp>
        <p:nvSpPr>
          <p:cNvPr id="5" name="Rectangle 4"/>
          <p:cNvSpPr/>
          <p:nvPr/>
        </p:nvSpPr>
        <p:spPr bwMode="auto">
          <a:xfrm flipH="1">
            <a:off x="1008063" y="2209800"/>
            <a:ext cx="1012825"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grpSp>
        <p:nvGrpSpPr>
          <p:cNvPr id="6" name="Group 9"/>
          <p:cNvGrpSpPr>
            <a:grpSpLocks/>
          </p:cNvGrpSpPr>
          <p:nvPr/>
        </p:nvGrpSpPr>
        <p:grpSpPr bwMode="auto">
          <a:xfrm flipH="1">
            <a:off x="1214438" y="2362200"/>
            <a:ext cx="600075" cy="600075"/>
            <a:chOff x="4480" y="2017"/>
            <a:chExt cx="576" cy="576"/>
          </a:xfrm>
        </p:grpSpPr>
        <p:sp>
          <p:nvSpPr>
            <p:cNvPr id="7"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8" name="AutoShape 11"/>
            <p:cNvSpPr>
              <a:spLocks noChangeArrowheads="1"/>
            </p:cNvSpPr>
            <p:nvPr/>
          </p:nvSpPr>
          <p:spPr bwMode="auto">
            <a:xfrm flipH="1">
              <a:off x="4680" y="2143"/>
              <a:ext cx="198" cy="337"/>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9" name="AutoShape 12"/>
            <p:cNvSpPr>
              <a:spLocks noChangeArrowheads="1"/>
            </p:cNvSpPr>
            <p:nvPr/>
          </p:nvSpPr>
          <p:spPr bwMode="auto">
            <a:xfrm rot="-8460389">
              <a:off x="4504" y="2095"/>
              <a:ext cx="70"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grpSp>
      <p:sp>
        <p:nvSpPr>
          <p:cNvPr id="11" name="Rectangle 10"/>
          <p:cNvSpPr/>
          <p:nvPr/>
        </p:nvSpPr>
        <p:spPr bwMode="auto">
          <a:xfrm flipH="1">
            <a:off x="6777038" y="2209800"/>
            <a:ext cx="1604962" cy="2209800"/>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12" name="Oval 11"/>
          <p:cNvSpPr/>
          <p:nvPr/>
        </p:nvSpPr>
        <p:spPr bwMode="auto">
          <a:xfrm flipH="1">
            <a:off x="6780213" y="21336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13" name="Oval 12"/>
          <p:cNvSpPr/>
          <p:nvPr/>
        </p:nvSpPr>
        <p:spPr bwMode="auto">
          <a:xfrm flipH="1">
            <a:off x="6780213" y="43434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cxnSp>
        <p:nvCxnSpPr>
          <p:cNvPr id="15" name="Straight Connector 23"/>
          <p:cNvCxnSpPr>
            <a:cxnSpLocks noChangeShapeType="1"/>
          </p:cNvCxnSpPr>
          <p:nvPr/>
        </p:nvCxnSpPr>
        <p:spPr bwMode="auto">
          <a:xfrm flipH="1">
            <a:off x="1981200" y="2438400"/>
            <a:ext cx="5181600" cy="0"/>
          </a:xfrm>
          <a:prstGeom prst="line">
            <a:avLst/>
          </a:prstGeom>
          <a:noFill/>
          <a:ln w="38100">
            <a:solidFill>
              <a:schemeClr val="tx1"/>
            </a:solidFill>
            <a:round/>
            <a:headEnd type="triangle" w="med" len="med"/>
            <a:tailEnd type="triangle" w="med" len="med"/>
          </a:ln>
        </p:spPr>
      </p:cxnSp>
      <p:sp>
        <p:nvSpPr>
          <p:cNvPr id="16" name="Rectangle 15"/>
          <p:cNvSpPr/>
          <p:nvPr/>
        </p:nvSpPr>
        <p:spPr bwMode="auto">
          <a:xfrm flipH="1">
            <a:off x="7123113" y="2362200"/>
            <a:ext cx="914400" cy="228600"/>
          </a:xfrm>
          <a:prstGeom prst="rect">
            <a:avLst/>
          </a:prstGeom>
          <a:solidFill>
            <a:srgbClr val="000090"/>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prstClr val="white"/>
              </a:solidFill>
              <a:cs typeface="Arial" charset="0"/>
            </a:endParaRPr>
          </a:p>
        </p:txBody>
      </p:sp>
      <p:sp>
        <p:nvSpPr>
          <p:cNvPr id="17" name="Rectangle 16"/>
          <p:cNvSpPr/>
          <p:nvPr/>
        </p:nvSpPr>
        <p:spPr bwMode="auto">
          <a:xfrm flipH="1">
            <a:off x="7123113" y="2743200"/>
            <a:ext cx="914400" cy="228600"/>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prstClr val="white"/>
              </a:solidFill>
              <a:cs typeface="Arial" charset="0"/>
            </a:endParaRPr>
          </a:p>
        </p:txBody>
      </p:sp>
      <p:sp>
        <p:nvSpPr>
          <p:cNvPr id="18" name="Text Box 93"/>
          <p:cNvSpPr txBox="1">
            <a:spLocks noChangeArrowheads="1"/>
          </p:cNvSpPr>
          <p:nvPr/>
        </p:nvSpPr>
        <p:spPr bwMode="auto">
          <a:xfrm flipH="1">
            <a:off x="6400800" y="1600200"/>
            <a:ext cx="2362200" cy="433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200" b="1" kern="0" dirty="0">
                <a:solidFill>
                  <a:srgbClr val="000000"/>
                </a:solidFill>
              </a:rPr>
              <a:t>Files on “disk”</a:t>
            </a:r>
          </a:p>
        </p:txBody>
      </p:sp>
      <p:sp>
        <p:nvSpPr>
          <p:cNvPr id="10" name="Snip Single Corner Rectangle 9"/>
          <p:cNvSpPr/>
          <p:nvPr/>
        </p:nvSpPr>
        <p:spPr bwMode="auto">
          <a:xfrm flipH="1">
            <a:off x="7010400" y="3099758"/>
            <a:ext cx="1143000" cy="1091242"/>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cs typeface="Arial" charset="0"/>
            </a:endParaRPr>
          </a:p>
        </p:txBody>
      </p:sp>
      <p:sp>
        <p:nvSpPr>
          <p:cNvPr id="20" name="Text Box 93"/>
          <p:cNvSpPr txBox="1">
            <a:spLocks noChangeArrowheads="1"/>
          </p:cNvSpPr>
          <p:nvPr/>
        </p:nvSpPr>
        <p:spPr bwMode="auto">
          <a:xfrm flipH="1">
            <a:off x="7010400" y="3466288"/>
            <a:ext cx="116205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Program</a:t>
            </a:r>
          </a:p>
        </p:txBody>
      </p:sp>
      <p:sp>
        <p:nvSpPr>
          <p:cNvPr id="21" name="Text Box 93"/>
          <p:cNvSpPr txBox="1">
            <a:spLocks noChangeArrowheads="1"/>
          </p:cNvSpPr>
          <p:nvPr/>
        </p:nvSpPr>
        <p:spPr bwMode="auto">
          <a:xfrm flipH="1">
            <a:off x="304800" y="1447800"/>
            <a:ext cx="2362200" cy="710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200" b="1" kern="0" dirty="0">
                <a:solidFill>
                  <a:srgbClr val="000000"/>
                </a:solidFill>
              </a:rPr>
              <a:t>Process</a:t>
            </a:r>
          </a:p>
          <a:p>
            <a:pPr algn="ctr" defTabSz="914400" eaLnBrk="1" fontAlgn="auto" hangingPunct="1">
              <a:spcBef>
                <a:spcPts val="0"/>
              </a:spcBef>
              <a:spcAft>
                <a:spcPts val="0"/>
              </a:spcAft>
              <a:defRPr/>
            </a:pPr>
            <a:r>
              <a:rPr lang="en-US" sz="1800" kern="0" dirty="0">
                <a:solidFill>
                  <a:srgbClr val="000000"/>
                </a:solidFill>
              </a:rPr>
              <a:t>(running program)</a:t>
            </a:r>
          </a:p>
        </p:txBody>
      </p:sp>
      <p:sp>
        <p:nvSpPr>
          <p:cNvPr id="23" name="Text Box 93"/>
          <p:cNvSpPr txBox="1">
            <a:spLocks noChangeArrowheads="1"/>
          </p:cNvSpPr>
          <p:nvPr/>
        </p:nvSpPr>
        <p:spPr bwMode="auto">
          <a:xfrm flipH="1">
            <a:off x="2362200" y="2066887"/>
            <a:ext cx="4343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kern="0" dirty="0">
                <a:solidFill>
                  <a:srgbClr val="000000"/>
                </a:solidFill>
              </a:rPr>
              <a:t>File</a:t>
            </a:r>
            <a:r>
              <a:rPr lang="en-US" sz="1800" b="1" kern="0" dirty="0">
                <a:solidFill>
                  <a:srgbClr val="000000"/>
                </a:solidFill>
              </a:rPr>
              <a:t> system calls </a:t>
            </a:r>
            <a:r>
              <a:rPr lang="en-US" sz="1800" kern="0" dirty="0">
                <a:solidFill>
                  <a:srgbClr val="000000"/>
                </a:solidFill>
              </a:rPr>
              <a:t>(e.g., open/read/write)</a:t>
            </a:r>
            <a:endParaRPr lang="en-US" sz="2000" b="1" kern="0" dirty="0">
              <a:solidFill>
                <a:srgbClr val="000000"/>
              </a:solidFill>
            </a:endParaRPr>
          </a:p>
        </p:txBody>
      </p:sp>
      <p:sp>
        <p:nvSpPr>
          <p:cNvPr id="24" name="AutoShape 56"/>
          <p:cNvSpPr>
            <a:spLocks noChangeArrowheads="1"/>
          </p:cNvSpPr>
          <p:nvPr/>
        </p:nvSpPr>
        <p:spPr bwMode="auto">
          <a:xfrm flipV="1">
            <a:off x="3066935" y="5389014"/>
            <a:ext cx="1047865" cy="402186"/>
          </a:xfrm>
          <a:prstGeom prst="flowChartProcess">
            <a:avLst/>
          </a:prstGeom>
          <a:solidFill>
            <a:srgbClr val="8B4785"/>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sp>
        <p:nvSpPr>
          <p:cNvPr id="25" name="AutoShape 7"/>
          <p:cNvSpPr>
            <a:spLocks noChangeArrowheads="1"/>
          </p:cNvSpPr>
          <p:nvPr/>
        </p:nvSpPr>
        <p:spPr bwMode="auto">
          <a:xfrm flipV="1">
            <a:off x="3066935" y="3695289"/>
            <a:ext cx="1047865" cy="952910"/>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sp>
        <p:nvSpPr>
          <p:cNvPr id="26" name="AutoShape 6"/>
          <p:cNvSpPr>
            <a:spLocks noChangeArrowheads="1"/>
          </p:cNvSpPr>
          <p:nvPr/>
        </p:nvSpPr>
        <p:spPr bwMode="auto">
          <a:xfrm flipV="1">
            <a:off x="3048000" y="2717287"/>
            <a:ext cx="1051393" cy="402186"/>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sp>
        <p:nvSpPr>
          <p:cNvPr id="27" name="AutoShape 21"/>
          <p:cNvSpPr>
            <a:spLocks noChangeArrowheads="1"/>
          </p:cNvSpPr>
          <p:nvPr/>
        </p:nvSpPr>
        <p:spPr bwMode="auto">
          <a:xfrm flipV="1">
            <a:off x="3048000" y="3163451"/>
            <a:ext cx="1058828" cy="485296"/>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prstClr val="white"/>
              </a:solidFill>
            </a:endParaRPr>
          </a:p>
        </p:txBody>
      </p:sp>
      <p:grpSp>
        <p:nvGrpSpPr>
          <p:cNvPr id="28" name="Group 13"/>
          <p:cNvGrpSpPr>
            <a:grpSpLocks/>
          </p:cNvGrpSpPr>
          <p:nvPr/>
        </p:nvGrpSpPr>
        <p:grpSpPr bwMode="auto">
          <a:xfrm>
            <a:off x="1295400" y="3124200"/>
            <a:ext cx="412468" cy="752475"/>
            <a:chOff x="1131" y="2503"/>
            <a:chExt cx="747" cy="810"/>
          </a:xfrm>
        </p:grpSpPr>
        <p:grpSp>
          <p:nvGrpSpPr>
            <p:cNvPr id="29" name="Group 14"/>
            <p:cNvGrpSpPr>
              <a:grpSpLocks/>
            </p:cNvGrpSpPr>
            <p:nvPr/>
          </p:nvGrpSpPr>
          <p:grpSpPr bwMode="auto">
            <a:xfrm>
              <a:off x="1131" y="2503"/>
              <a:ext cx="747" cy="408"/>
              <a:chOff x="1131" y="2503"/>
              <a:chExt cx="747" cy="408"/>
            </a:xfrm>
          </p:grpSpPr>
          <p:grpSp>
            <p:nvGrpSpPr>
              <p:cNvPr id="45" name="Group 15"/>
              <p:cNvGrpSpPr>
                <a:grpSpLocks/>
              </p:cNvGrpSpPr>
              <p:nvPr/>
            </p:nvGrpSpPr>
            <p:grpSpPr bwMode="auto">
              <a:xfrm>
                <a:off x="1131" y="2503"/>
                <a:ext cx="747" cy="204"/>
                <a:chOff x="1131" y="2503"/>
                <a:chExt cx="747" cy="204"/>
              </a:xfrm>
            </p:grpSpPr>
            <p:grpSp>
              <p:nvGrpSpPr>
                <p:cNvPr id="53" name="Group 16"/>
                <p:cNvGrpSpPr>
                  <a:grpSpLocks/>
                </p:cNvGrpSpPr>
                <p:nvPr/>
              </p:nvGrpSpPr>
              <p:grpSpPr bwMode="auto">
                <a:xfrm>
                  <a:off x="1131" y="2503"/>
                  <a:ext cx="747" cy="102"/>
                  <a:chOff x="1131" y="2503"/>
                  <a:chExt cx="747" cy="102"/>
                </a:xfrm>
              </p:grpSpPr>
              <p:sp>
                <p:nvSpPr>
                  <p:cNvPr id="57" name="AutoShape 17"/>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sp>
                <p:nvSpPr>
                  <p:cNvPr id="58" name="AutoShape 18"/>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grpSp>
            <p:grpSp>
              <p:nvGrpSpPr>
                <p:cNvPr id="54" name="Group 19"/>
                <p:cNvGrpSpPr>
                  <a:grpSpLocks/>
                </p:cNvGrpSpPr>
                <p:nvPr/>
              </p:nvGrpSpPr>
              <p:grpSpPr bwMode="auto">
                <a:xfrm>
                  <a:off x="1131" y="2605"/>
                  <a:ext cx="747" cy="102"/>
                  <a:chOff x="1131" y="2503"/>
                  <a:chExt cx="747" cy="102"/>
                </a:xfrm>
              </p:grpSpPr>
              <p:sp>
                <p:nvSpPr>
                  <p:cNvPr id="55" name="AutoShape 20"/>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sp>
                <p:nvSpPr>
                  <p:cNvPr id="56" name="AutoShape 21"/>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grpSp>
          </p:grpSp>
          <p:grpSp>
            <p:nvGrpSpPr>
              <p:cNvPr id="46" name="Group 22"/>
              <p:cNvGrpSpPr>
                <a:grpSpLocks/>
              </p:cNvGrpSpPr>
              <p:nvPr/>
            </p:nvGrpSpPr>
            <p:grpSpPr bwMode="auto">
              <a:xfrm>
                <a:off x="1131" y="2707"/>
                <a:ext cx="747" cy="204"/>
                <a:chOff x="1131" y="2503"/>
                <a:chExt cx="747" cy="204"/>
              </a:xfrm>
            </p:grpSpPr>
            <p:grpSp>
              <p:nvGrpSpPr>
                <p:cNvPr id="47" name="Group 23"/>
                <p:cNvGrpSpPr>
                  <a:grpSpLocks/>
                </p:cNvGrpSpPr>
                <p:nvPr/>
              </p:nvGrpSpPr>
              <p:grpSpPr bwMode="auto">
                <a:xfrm>
                  <a:off x="1131" y="2503"/>
                  <a:ext cx="747" cy="102"/>
                  <a:chOff x="1131" y="2503"/>
                  <a:chExt cx="747" cy="102"/>
                </a:xfrm>
              </p:grpSpPr>
              <p:sp>
                <p:nvSpPr>
                  <p:cNvPr id="51" name="AutoShape 24"/>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sp>
                <p:nvSpPr>
                  <p:cNvPr id="52" name="AutoShape 25"/>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grpSp>
            <p:grpSp>
              <p:nvGrpSpPr>
                <p:cNvPr id="48" name="Group 26"/>
                <p:cNvGrpSpPr>
                  <a:grpSpLocks/>
                </p:cNvGrpSpPr>
                <p:nvPr/>
              </p:nvGrpSpPr>
              <p:grpSpPr bwMode="auto">
                <a:xfrm>
                  <a:off x="1131" y="2605"/>
                  <a:ext cx="747" cy="102"/>
                  <a:chOff x="1131" y="2503"/>
                  <a:chExt cx="747" cy="102"/>
                </a:xfrm>
              </p:grpSpPr>
              <p:sp>
                <p:nvSpPr>
                  <p:cNvPr id="49" name="AutoShape 27"/>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sp>
                <p:nvSpPr>
                  <p:cNvPr id="50" name="AutoShape 28"/>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grpSp>
          </p:grpSp>
        </p:grpSp>
        <p:grpSp>
          <p:nvGrpSpPr>
            <p:cNvPr id="30" name="Group 29"/>
            <p:cNvGrpSpPr>
              <a:grpSpLocks/>
            </p:cNvGrpSpPr>
            <p:nvPr/>
          </p:nvGrpSpPr>
          <p:grpSpPr bwMode="auto">
            <a:xfrm>
              <a:off x="1131" y="2905"/>
              <a:ext cx="747" cy="408"/>
              <a:chOff x="1131" y="2503"/>
              <a:chExt cx="747" cy="408"/>
            </a:xfrm>
          </p:grpSpPr>
          <p:grpSp>
            <p:nvGrpSpPr>
              <p:cNvPr id="31" name="Group 30"/>
              <p:cNvGrpSpPr>
                <a:grpSpLocks/>
              </p:cNvGrpSpPr>
              <p:nvPr/>
            </p:nvGrpSpPr>
            <p:grpSpPr bwMode="auto">
              <a:xfrm>
                <a:off x="1131" y="2503"/>
                <a:ext cx="747" cy="204"/>
                <a:chOff x="1131" y="2503"/>
                <a:chExt cx="747" cy="204"/>
              </a:xfrm>
            </p:grpSpPr>
            <p:grpSp>
              <p:nvGrpSpPr>
                <p:cNvPr id="39" name="Group 31"/>
                <p:cNvGrpSpPr>
                  <a:grpSpLocks/>
                </p:cNvGrpSpPr>
                <p:nvPr/>
              </p:nvGrpSpPr>
              <p:grpSpPr bwMode="auto">
                <a:xfrm>
                  <a:off x="1131" y="2503"/>
                  <a:ext cx="747" cy="102"/>
                  <a:chOff x="1131" y="2503"/>
                  <a:chExt cx="747" cy="102"/>
                </a:xfrm>
              </p:grpSpPr>
              <p:sp>
                <p:nvSpPr>
                  <p:cNvPr id="43" name="AutoShape 32"/>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sp>
                <p:nvSpPr>
                  <p:cNvPr id="44" name="AutoShape 33"/>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grpSp>
            <p:grpSp>
              <p:nvGrpSpPr>
                <p:cNvPr id="40" name="Group 34"/>
                <p:cNvGrpSpPr>
                  <a:grpSpLocks/>
                </p:cNvGrpSpPr>
                <p:nvPr/>
              </p:nvGrpSpPr>
              <p:grpSpPr bwMode="auto">
                <a:xfrm>
                  <a:off x="1131" y="2605"/>
                  <a:ext cx="747" cy="102"/>
                  <a:chOff x="1131" y="2503"/>
                  <a:chExt cx="747" cy="102"/>
                </a:xfrm>
              </p:grpSpPr>
              <p:sp>
                <p:nvSpPr>
                  <p:cNvPr id="41" name="AutoShape 35"/>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sp>
                <p:nvSpPr>
                  <p:cNvPr id="42" name="AutoShape 36"/>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grpSp>
          </p:grpSp>
          <p:grpSp>
            <p:nvGrpSpPr>
              <p:cNvPr id="32" name="Group 37"/>
              <p:cNvGrpSpPr>
                <a:grpSpLocks/>
              </p:cNvGrpSpPr>
              <p:nvPr/>
            </p:nvGrpSpPr>
            <p:grpSpPr bwMode="auto">
              <a:xfrm>
                <a:off x="1131" y="2707"/>
                <a:ext cx="747" cy="204"/>
                <a:chOff x="1131" y="2503"/>
                <a:chExt cx="747" cy="204"/>
              </a:xfrm>
            </p:grpSpPr>
            <p:grpSp>
              <p:nvGrpSpPr>
                <p:cNvPr id="33" name="Group 38"/>
                <p:cNvGrpSpPr>
                  <a:grpSpLocks/>
                </p:cNvGrpSpPr>
                <p:nvPr/>
              </p:nvGrpSpPr>
              <p:grpSpPr bwMode="auto">
                <a:xfrm>
                  <a:off x="1131" y="2503"/>
                  <a:ext cx="747" cy="102"/>
                  <a:chOff x="1131" y="2503"/>
                  <a:chExt cx="747" cy="102"/>
                </a:xfrm>
              </p:grpSpPr>
              <p:sp>
                <p:nvSpPr>
                  <p:cNvPr id="37" name="AutoShape 39"/>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sp>
                <p:nvSpPr>
                  <p:cNvPr id="38" name="AutoShape 40"/>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grpSp>
            <p:grpSp>
              <p:nvGrpSpPr>
                <p:cNvPr id="34" name="Group 41"/>
                <p:cNvGrpSpPr>
                  <a:grpSpLocks/>
                </p:cNvGrpSpPr>
                <p:nvPr/>
              </p:nvGrpSpPr>
              <p:grpSpPr bwMode="auto">
                <a:xfrm>
                  <a:off x="1131" y="2605"/>
                  <a:ext cx="747" cy="102"/>
                  <a:chOff x="1131" y="2503"/>
                  <a:chExt cx="747" cy="102"/>
                </a:xfrm>
              </p:grpSpPr>
              <p:sp>
                <p:nvSpPr>
                  <p:cNvPr id="35" name="AutoShape 42"/>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sp>
                <p:nvSpPr>
                  <p:cNvPr id="36" name="AutoShape 43"/>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cs typeface="Arial" charset="0"/>
                    </a:endParaRPr>
                  </a:p>
                </p:txBody>
              </p:sp>
            </p:grpSp>
          </p:grpSp>
        </p:grpSp>
      </p:grpSp>
      <p:sp>
        <p:nvSpPr>
          <p:cNvPr id="59" name="Text Box 44"/>
          <p:cNvSpPr txBox="1">
            <a:spLocks noChangeArrowheads="1"/>
          </p:cNvSpPr>
          <p:nvPr/>
        </p:nvSpPr>
        <p:spPr bwMode="auto">
          <a:xfrm>
            <a:off x="152400" y="4230469"/>
            <a:ext cx="103146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cs typeface="Arial" charset="0"/>
              </a:rPr>
              <a:t>register</a:t>
            </a:r>
          </a:p>
          <a:p>
            <a:pPr algn="ctr" defTabSz="914400" eaLnBrk="1" hangingPunct="1"/>
            <a:r>
              <a:rPr lang="en-US" sz="1800" b="1" dirty="0">
                <a:solidFill>
                  <a:srgbClr val="000000"/>
                </a:solidFill>
                <a:cs typeface="Arial" charset="0"/>
              </a:rPr>
              <a:t>context</a:t>
            </a:r>
          </a:p>
        </p:txBody>
      </p:sp>
      <p:sp>
        <p:nvSpPr>
          <p:cNvPr id="67" name="Oval 77"/>
          <p:cNvSpPr>
            <a:spLocks noChangeArrowheads="1"/>
          </p:cNvSpPr>
          <p:nvPr/>
        </p:nvSpPr>
        <p:spPr bwMode="auto">
          <a:xfrm>
            <a:off x="6029325" y="3925888"/>
            <a:ext cx="74613" cy="7461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defTabSz="914400"/>
            <a:endParaRPr lang="en-US" sz="1800">
              <a:solidFill>
                <a:srgbClr val="000000"/>
              </a:solidFill>
              <a:cs typeface="Arial" charset="0"/>
            </a:endParaRPr>
          </a:p>
        </p:txBody>
      </p:sp>
      <p:cxnSp>
        <p:nvCxnSpPr>
          <p:cNvPr id="68" name="AutoShape 72"/>
          <p:cNvCxnSpPr>
            <a:cxnSpLocks noChangeShapeType="1"/>
            <a:stCxn id="50" idx="3"/>
            <a:endCxn id="24" idx="1"/>
          </p:cNvCxnSpPr>
          <p:nvPr/>
        </p:nvCxnSpPr>
        <p:spPr bwMode="auto">
          <a:xfrm>
            <a:off x="1707868" y="3479535"/>
            <a:ext cx="1359067" cy="2110572"/>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69" name="AutoShape 72"/>
          <p:cNvCxnSpPr>
            <a:cxnSpLocks noChangeShapeType="1"/>
            <a:stCxn id="41" idx="3"/>
          </p:cNvCxnSpPr>
          <p:nvPr/>
        </p:nvCxnSpPr>
        <p:spPr bwMode="auto">
          <a:xfrm flipV="1">
            <a:off x="1707868" y="3200400"/>
            <a:ext cx="1340132" cy="415696"/>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0" name="AutoShape 72"/>
          <p:cNvCxnSpPr>
            <a:cxnSpLocks noChangeShapeType="1"/>
            <a:stCxn id="38" idx="3"/>
          </p:cNvCxnSpPr>
          <p:nvPr/>
        </p:nvCxnSpPr>
        <p:spPr bwMode="auto">
          <a:xfrm flipV="1">
            <a:off x="1707868" y="2743200"/>
            <a:ext cx="1340132" cy="1015030"/>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a14="http://schemas.microsoft.com/office/drawing/2010/main" xmlns="">
                <a:noFill/>
              </a14:hiddenFill>
            </a:ext>
          </a:extLst>
        </p:spPr>
      </p:cxnSp>
      <p:sp>
        <p:nvSpPr>
          <p:cNvPr id="78" name="Text Box 48"/>
          <p:cNvSpPr txBox="1">
            <a:spLocks noChangeArrowheads="1"/>
          </p:cNvSpPr>
          <p:nvPr/>
        </p:nvSpPr>
        <p:spPr bwMode="auto">
          <a:xfrm>
            <a:off x="3048000" y="2743200"/>
            <a:ext cx="1447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err="1">
                <a:solidFill>
                  <a:srgbClr val="000000"/>
                </a:solidFill>
                <a:cs typeface="Arial" charset="0"/>
              </a:rPr>
              <a:t>globals</a:t>
            </a:r>
            <a:endParaRPr lang="en-US" sz="1800" b="1" dirty="0">
              <a:solidFill>
                <a:srgbClr val="800080"/>
              </a:solidFill>
              <a:cs typeface="Arial" charset="0"/>
            </a:endParaRPr>
          </a:p>
        </p:txBody>
      </p:sp>
      <p:sp>
        <p:nvSpPr>
          <p:cNvPr id="79" name="Text Box 48"/>
          <p:cNvSpPr txBox="1">
            <a:spLocks noChangeArrowheads="1"/>
          </p:cNvSpPr>
          <p:nvPr/>
        </p:nvSpPr>
        <p:spPr bwMode="auto">
          <a:xfrm>
            <a:off x="3200400" y="3733800"/>
            <a:ext cx="990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0000"/>
                </a:solidFill>
                <a:cs typeface="Arial" charset="0"/>
              </a:rPr>
              <a:t>heap</a:t>
            </a:r>
            <a:endParaRPr lang="en-US" sz="1800" b="1" dirty="0">
              <a:solidFill>
                <a:srgbClr val="800080"/>
              </a:solidFill>
              <a:cs typeface="Arial" charset="0"/>
            </a:endParaRPr>
          </a:p>
        </p:txBody>
      </p:sp>
      <p:sp>
        <p:nvSpPr>
          <p:cNvPr id="80" name="Text Box 48"/>
          <p:cNvSpPr txBox="1">
            <a:spLocks noChangeArrowheads="1"/>
          </p:cNvSpPr>
          <p:nvPr/>
        </p:nvSpPr>
        <p:spPr bwMode="auto">
          <a:xfrm>
            <a:off x="3200400" y="5410200"/>
            <a:ext cx="990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0000"/>
                </a:solidFill>
                <a:cs typeface="Arial" charset="0"/>
              </a:rPr>
              <a:t>stack</a:t>
            </a:r>
            <a:endParaRPr lang="en-US" sz="1800" b="1" dirty="0">
              <a:solidFill>
                <a:srgbClr val="800080"/>
              </a:solidFill>
              <a:cs typeface="Arial" charset="0"/>
            </a:endParaRPr>
          </a:p>
        </p:txBody>
      </p:sp>
      <p:sp>
        <p:nvSpPr>
          <p:cNvPr id="81" name="Text Box 48"/>
          <p:cNvSpPr txBox="1">
            <a:spLocks noChangeArrowheads="1"/>
          </p:cNvSpPr>
          <p:nvPr/>
        </p:nvSpPr>
        <p:spPr bwMode="auto">
          <a:xfrm>
            <a:off x="3200400" y="3200400"/>
            <a:ext cx="1447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0000"/>
                </a:solidFill>
                <a:cs typeface="Arial" charset="0"/>
              </a:rPr>
              <a:t>text</a:t>
            </a:r>
            <a:endParaRPr lang="en-US" sz="1800" b="1" dirty="0">
              <a:solidFill>
                <a:srgbClr val="800080"/>
              </a:solidFill>
              <a:cs typeface="Arial" charset="0"/>
            </a:endParaRPr>
          </a:p>
        </p:txBody>
      </p:sp>
      <p:sp>
        <p:nvSpPr>
          <p:cNvPr id="83" name="Down Arrow 82"/>
          <p:cNvSpPr/>
          <p:nvPr/>
        </p:nvSpPr>
        <p:spPr bwMode="auto">
          <a:xfrm rot="10800000" flipV="1">
            <a:off x="3505201" y="4648200"/>
            <a:ext cx="186932" cy="233363"/>
          </a:xfrm>
          <a:prstGeom prst="downArrow">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a:solidFill>
                <a:prstClr val="white"/>
              </a:solidFill>
              <a:ea typeface="ＭＳ Ｐゴシック" charset="-128"/>
              <a:cs typeface="Arial" charset="0"/>
            </a:endParaRPr>
          </a:p>
        </p:txBody>
      </p:sp>
      <p:sp>
        <p:nvSpPr>
          <p:cNvPr id="84" name="Down Arrow 83"/>
          <p:cNvSpPr/>
          <p:nvPr/>
        </p:nvSpPr>
        <p:spPr bwMode="auto">
          <a:xfrm rot="10800000">
            <a:off x="3505201" y="5176837"/>
            <a:ext cx="186932" cy="233363"/>
          </a:xfrm>
          <a:prstGeom prst="downArrow">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a:solidFill>
                <a:prstClr val="white"/>
              </a:solidFill>
              <a:ea typeface="ＭＳ Ｐゴシック" charset="-128"/>
              <a:cs typeface="Arial" charset="0"/>
            </a:endParaRPr>
          </a:p>
        </p:txBody>
      </p:sp>
      <p:sp>
        <p:nvSpPr>
          <p:cNvPr id="85" name="Text Box 93"/>
          <p:cNvSpPr txBox="1">
            <a:spLocks noChangeArrowheads="1"/>
          </p:cNvSpPr>
          <p:nvPr/>
        </p:nvSpPr>
        <p:spPr bwMode="auto">
          <a:xfrm flipH="1">
            <a:off x="2057400" y="5843133"/>
            <a:ext cx="3276600" cy="710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000" b="1" kern="0" dirty="0">
                <a:solidFill>
                  <a:srgbClr val="000000"/>
                </a:solidFill>
              </a:rPr>
              <a:t>Segments </a:t>
            </a:r>
            <a:r>
              <a:rPr lang="en-US" sz="2000" kern="0" dirty="0">
                <a:solidFill>
                  <a:srgbClr val="000000"/>
                </a:solidFill>
              </a:rPr>
              <a:t>(regions)</a:t>
            </a:r>
          </a:p>
          <a:p>
            <a:pPr algn="ctr" defTabSz="914400" eaLnBrk="1" fontAlgn="auto" hangingPunct="1">
              <a:spcBef>
                <a:spcPts val="0"/>
              </a:spcBef>
              <a:spcAft>
                <a:spcPts val="0"/>
              </a:spcAft>
              <a:defRPr/>
            </a:pPr>
            <a:r>
              <a:rPr lang="en-US" sz="2000" kern="0" dirty="0">
                <a:solidFill>
                  <a:srgbClr val="000000"/>
                </a:solidFill>
              </a:rPr>
              <a:t>in</a:t>
            </a:r>
            <a:r>
              <a:rPr lang="en-US" sz="2000" b="1" kern="0" dirty="0">
                <a:solidFill>
                  <a:srgbClr val="000000"/>
                </a:solidFill>
              </a:rPr>
              <a:t> Virtual Address Space</a:t>
            </a:r>
            <a:endParaRPr lang="en-US" sz="2200" b="1" kern="0" dirty="0">
              <a:solidFill>
                <a:srgbClr val="000000"/>
              </a:solidFill>
            </a:endParaRPr>
          </a:p>
        </p:txBody>
      </p:sp>
      <p:cxnSp>
        <p:nvCxnSpPr>
          <p:cNvPr id="86" name="Straight Connector 292"/>
          <p:cNvCxnSpPr>
            <a:cxnSpLocks noChangeShapeType="1"/>
          </p:cNvCxnSpPr>
          <p:nvPr/>
        </p:nvCxnSpPr>
        <p:spPr bwMode="auto">
          <a:xfrm flipH="1">
            <a:off x="685800" y="3581400"/>
            <a:ext cx="609600" cy="6858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88" name="Text Box 44"/>
          <p:cNvSpPr txBox="1">
            <a:spLocks noChangeArrowheads="1"/>
          </p:cNvSpPr>
          <p:nvPr/>
        </p:nvSpPr>
        <p:spPr bwMode="auto">
          <a:xfrm>
            <a:off x="112542" y="3212068"/>
            <a:ext cx="95425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cs typeface="Arial" charset="0"/>
              </a:rPr>
              <a:t>Thread</a:t>
            </a:r>
          </a:p>
        </p:txBody>
      </p:sp>
      <p:cxnSp>
        <p:nvCxnSpPr>
          <p:cNvPr id="89" name="Straight Connector 292"/>
          <p:cNvCxnSpPr>
            <a:cxnSpLocks noChangeShapeType="1"/>
            <a:stCxn id="7" idx="5"/>
          </p:cNvCxnSpPr>
          <p:nvPr/>
        </p:nvCxnSpPr>
        <p:spPr bwMode="auto">
          <a:xfrm flipH="1">
            <a:off x="609600" y="2874396"/>
            <a:ext cx="692717" cy="402204"/>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93" name="Straight Connector 92"/>
          <p:cNvCxnSpPr/>
          <p:nvPr/>
        </p:nvCxnSpPr>
        <p:spPr bwMode="auto">
          <a:xfrm>
            <a:off x="4114800" y="2743200"/>
            <a:ext cx="2895600" cy="685800"/>
          </a:xfrm>
          <a:prstGeom prst="line">
            <a:avLst/>
          </a:prstGeom>
          <a:noFill/>
          <a:ln w="12700">
            <a:solidFill>
              <a:srgbClr val="000000"/>
            </a:solidFill>
            <a:prstDash val="sysDot"/>
            <a:miter lim="800000"/>
            <a:headEnd type="none" w="sm" len="sm"/>
            <a:tailEnd type="none" w="sm" len="sm"/>
          </a:ln>
        </p:spPr>
      </p:cxnSp>
      <p:cxnSp>
        <p:nvCxnSpPr>
          <p:cNvPr id="95" name="Straight Connector 94"/>
          <p:cNvCxnSpPr>
            <a:endCxn id="20" idx="3"/>
          </p:cNvCxnSpPr>
          <p:nvPr/>
        </p:nvCxnSpPr>
        <p:spPr bwMode="auto">
          <a:xfrm>
            <a:off x="4114800" y="3124200"/>
            <a:ext cx="2895600" cy="527845"/>
          </a:xfrm>
          <a:prstGeom prst="line">
            <a:avLst/>
          </a:prstGeom>
          <a:noFill/>
          <a:ln w="12700">
            <a:solidFill>
              <a:srgbClr val="000000"/>
            </a:solidFill>
            <a:prstDash val="sysDot"/>
            <a:miter lim="800000"/>
            <a:headEnd type="none" w="sm" len="sm"/>
            <a:tailEnd type="none" w="sm" len="sm"/>
          </a:ln>
        </p:spPr>
      </p:cxnSp>
      <p:cxnSp>
        <p:nvCxnSpPr>
          <p:cNvPr id="98" name="Straight Connector 97"/>
          <p:cNvCxnSpPr/>
          <p:nvPr/>
        </p:nvCxnSpPr>
        <p:spPr bwMode="auto">
          <a:xfrm>
            <a:off x="4114800" y="3200400"/>
            <a:ext cx="2895600" cy="533400"/>
          </a:xfrm>
          <a:prstGeom prst="line">
            <a:avLst/>
          </a:prstGeom>
          <a:noFill/>
          <a:ln w="12700">
            <a:solidFill>
              <a:srgbClr val="000000"/>
            </a:solidFill>
            <a:prstDash val="sysDot"/>
            <a:miter lim="800000"/>
            <a:headEnd type="none" w="sm" len="sm"/>
            <a:tailEnd type="none" w="sm" len="sm"/>
          </a:ln>
        </p:spPr>
      </p:cxnSp>
      <p:cxnSp>
        <p:nvCxnSpPr>
          <p:cNvPr id="101" name="Straight Connector 100"/>
          <p:cNvCxnSpPr/>
          <p:nvPr/>
        </p:nvCxnSpPr>
        <p:spPr bwMode="auto">
          <a:xfrm>
            <a:off x="4114800" y="3657600"/>
            <a:ext cx="2895600" cy="304800"/>
          </a:xfrm>
          <a:prstGeom prst="line">
            <a:avLst/>
          </a:prstGeom>
          <a:noFill/>
          <a:ln w="12700">
            <a:solidFill>
              <a:srgbClr val="000000"/>
            </a:solidFill>
            <a:prstDash val="sysDot"/>
            <a:miter lim="800000"/>
            <a:headEnd type="none" w="sm" len="sm"/>
            <a:tailEnd type="none" w="sm" len="sm"/>
          </a:ln>
        </p:spPr>
      </p:cxnSp>
      <p:sp>
        <p:nvSpPr>
          <p:cNvPr id="105" name="Text Box 93"/>
          <p:cNvSpPr txBox="1">
            <a:spLocks noChangeArrowheads="1"/>
          </p:cNvSpPr>
          <p:nvPr/>
        </p:nvSpPr>
        <p:spPr bwMode="auto">
          <a:xfrm flipH="1">
            <a:off x="4419600" y="2743200"/>
            <a:ext cx="1905000" cy="838200"/>
          </a:xfrm>
          <a:prstGeom prst="rect">
            <a:avLst/>
          </a:prstGeom>
          <a:solidFill>
            <a:srgbClr val="FFFFFF"/>
          </a:solidFill>
          <a:ln w="12700">
            <a:noFill/>
            <a:miter lim="800000"/>
            <a:headEnd type="none" w="sm" len="sm"/>
            <a:tailEnd type="none" w="sm" len="sm"/>
          </a:ln>
        </p:spPr>
        <p:txBody>
          <a:bodyPr wrap="none" anchor="ctr"/>
          <a:lstStyle>
            <a:defPPr>
              <a:defRPr lang="en-GB"/>
            </a:defPPr>
            <a:lvl1pPr algn="ctr">
              <a:defRPr sz="1400">
                <a:solidFill>
                  <a:srgbClr val="37305A"/>
                </a:solidFill>
              </a:defRPr>
            </a:lvl1pPr>
          </a:lstStyle>
          <a:p>
            <a:r>
              <a:rPr lang="en-US" sz="1800" dirty="0">
                <a:solidFill>
                  <a:srgbClr val="003367"/>
                </a:solidFill>
              </a:rPr>
              <a:t>Memory-mapped</a:t>
            </a:r>
          </a:p>
          <a:p>
            <a:r>
              <a:rPr lang="en-US" sz="1800" dirty="0">
                <a:solidFill>
                  <a:srgbClr val="003367"/>
                </a:solidFill>
              </a:rPr>
              <a:t>sections of</a:t>
            </a:r>
          </a:p>
          <a:p>
            <a:r>
              <a:rPr lang="en-US" sz="1800" dirty="0">
                <a:solidFill>
                  <a:srgbClr val="003367"/>
                </a:solidFill>
              </a:rPr>
              <a:t>program file</a:t>
            </a:r>
          </a:p>
        </p:txBody>
      </p:sp>
      <p:sp>
        <p:nvSpPr>
          <p:cNvPr id="107" name="Text Box 93"/>
          <p:cNvSpPr txBox="1">
            <a:spLocks noChangeArrowheads="1"/>
          </p:cNvSpPr>
          <p:nvPr/>
        </p:nvSpPr>
        <p:spPr bwMode="auto">
          <a:xfrm flipH="1">
            <a:off x="4343400" y="4038600"/>
            <a:ext cx="1905000" cy="838200"/>
          </a:xfrm>
          <a:prstGeom prst="rect">
            <a:avLst/>
          </a:prstGeom>
          <a:solidFill>
            <a:srgbClr val="FFFFFF"/>
          </a:solidFill>
          <a:ln w="12700">
            <a:noFill/>
            <a:miter lim="800000"/>
            <a:headEnd type="none" w="sm" len="sm"/>
            <a:tailEnd type="none" w="sm" len="sm"/>
          </a:ln>
        </p:spPr>
        <p:txBody>
          <a:bodyPr wrap="none" anchor="ctr"/>
          <a:lstStyle>
            <a:defPPr>
              <a:defRPr lang="en-GB"/>
            </a:defPPr>
            <a:lvl1pPr algn="ctr">
              <a:defRPr sz="1400">
                <a:solidFill>
                  <a:srgbClr val="37305A"/>
                </a:solidFill>
              </a:defRPr>
            </a:lvl1pPr>
          </a:lstStyle>
          <a:p>
            <a:r>
              <a:rPr lang="en-US" sz="1800" dirty="0">
                <a:solidFill>
                  <a:srgbClr val="003367"/>
                </a:solidFill>
              </a:rPr>
              <a:t>Anonymous</a:t>
            </a:r>
          </a:p>
          <a:p>
            <a:r>
              <a:rPr lang="en-US" sz="1800" dirty="0">
                <a:solidFill>
                  <a:srgbClr val="003367"/>
                </a:solidFill>
              </a:rPr>
              <a:t>Segments</a:t>
            </a:r>
          </a:p>
          <a:p>
            <a:r>
              <a:rPr lang="en-US" sz="1800" dirty="0">
                <a:solidFill>
                  <a:srgbClr val="003367"/>
                </a:solidFill>
              </a:rPr>
              <a:t>(zero-fill)</a:t>
            </a:r>
          </a:p>
        </p:txBody>
      </p:sp>
      <p:sp>
        <p:nvSpPr>
          <p:cNvPr id="131" name="Oval 59"/>
          <p:cNvSpPr>
            <a:spLocks noChangeArrowheads="1"/>
          </p:cNvSpPr>
          <p:nvPr/>
        </p:nvSpPr>
        <p:spPr bwMode="auto">
          <a:xfrm flipH="1">
            <a:off x="3352800" y="4283075"/>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132" name="Oval 60"/>
          <p:cNvSpPr>
            <a:spLocks noChangeArrowheads="1"/>
          </p:cNvSpPr>
          <p:nvPr/>
        </p:nvSpPr>
        <p:spPr bwMode="auto">
          <a:xfrm flipH="1">
            <a:off x="3522662" y="4362450"/>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133" name="Oval 61"/>
          <p:cNvSpPr>
            <a:spLocks noChangeArrowheads="1"/>
          </p:cNvSpPr>
          <p:nvPr/>
        </p:nvSpPr>
        <p:spPr bwMode="auto">
          <a:xfrm flipH="1">
            <a:off x="3709987" y="4294188"/>
            <a:ext cx="112713"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cxnSp>
        <p:nvCxnSpPr>
          <p:cNvPr id="134" name="AutoShape 62"/>
          <p:cNvCxnSpPr>
            <a:cxnSpLocks noChangeShapeType="1"/>
            <a:stCxn id="137" idx="4"/>
            <a:endCxn id="131" idx="0"/>
          </p:cNvCxnSpPr>
          <p:nvPr/>
        </p:nvCxnSpPr>
        <p:spPr bwMode="auto">
          <a:xfrm flipH="1">
            <a:off x="3408362" y="4208463"/>
            <a:ext cx="169863" cy="74612"/>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135" name="AutoShape 63"/>
          <p:cNvCxnSpPr>
            <a:cxnSpLocks noChangeShapeType="1"/>
            <a:stCxn id="137" idx="4"/>
            <a:endCxn id="132" idx="0"/>
          </p:cNvCxnSpPr>
          <p:nvPr/>
        </p:nvCxnSpPr>
        <p:spPr bwMode="auto">
          <a:xfrm>
            <a:off x="3578225" y="4208463"/>
            <a:ext cx="0" cy="15398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136" name="AutoShape 64"/>
          <p:cNvCxnSpPr>
            <a:cxnSpLocks noChangeShapeType="1"/>
            <a:stCxn id="137" idx="4"/>
            <a:endCxn id="133" idx="7"/>
          </p:cNvCxnSpPr>
          <p:nvPr/>
        </p:nvCxnSpPr>
        <p:spPr bwMode="auto">
          <a:xfrm>
            <a:off x="3578225" y="4208463"/>
            <a:ext cx="149225" cy="101600"/>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sp>
        <p:nvSpPr>
          <p:cNvPr id="137" name="Oval 65"/>
          <p:cNvSpPr>
            <a:spLocks noChangeArrowheads="1"/>
          </p:cNvSpPr>
          <p:nvPr/>
        </p:nvSpPr>
        <p:spPr bwMode="auto">
          <a:xfrm flipH="1">
            <a:off x="3521075" y="4097338"/>
            <a:ext cx="112712" cy="112712"/>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Tree>
    <p:extLst>
      <p:ext uri="{BB962C8B-B14F-4D97-AF65-F5344CB8AC3E}">
        <p14:creationId xmlns:p14="http://schemas.microsoft.com/office/powerpoint/2010/main" val="311973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
          <p:cNvSpPr>
            <a:spLocks noGrp="1"/>
          </p:cNvSpPr>
          <p:nvPr>
            <p:ph type="title"/>
          </p:nvPr>
        </p:nvSpPr>
        <p:spPr/>
        <p:txBody>
          <a:bodyPr/>
          <a:lstStyle/>
          <a:p>
            <a:r>
              <a:rPr lang="en-US">
                <a:latin typeface="Arial" charset="0"/>
                <a:ea typeface="ＭＳ Ｐゴシック" charset="0"/>
              </a:rPr>
              <a:t>Files: hierarchical name space</a:t>
            </a:r>
          </a:p>
        </p:txBody>
      </p:sp>
      <p:pic>
        <p:nvPicPr>
          <p:cNvPr id="3481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08150"/>
            <a:ext cx="5715000" cy="344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1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230688"/>
            <a:ext cx="3959225" cy="238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p:nvPr/>
        </p:nvSpPr>
        <p:spPr>
          <a:xfrm>
            <a:off x="5791200" y="1446213"/>
            <a:ext cx="4572000" cy="361950"/>
          </a:xfrm>
          <a:prstGeom prst="rect">
            <a:avLst/>
          </a:prstGeom>
        </p:spPr>
        <p:txBody>
          <a:bodyPr>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root directory</a:t>
            </a:r>
            <a:endParaRPr kumimoji="0" lang="en-US" sz="36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34821" name="Straight Connector 292"/>
          <p:cNvCxnSpPr>
            <a:cxnSpLocks noChangeShapeType="1"/>
          </p:cNvCxnSpPr>
          <p:nvPr/>
        </p:nvCxnSpPr>
        <p:spPr bwMode="auto">
          <a:xfrm flipV="1">
            <a:off x="4495800" y="1695450"/>
            <a:ext cx="1320800" cy="209550"/>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11" name="Rectangle 10"/>
          <p:cNvSpPr/>
          <p:nvPr/>
        </p:nvSpPr>
        <p:spPr>
          <a:xfrm>
            <a:off x="6858000" y="2230438"/>
            <a:ext cx="4572000" cy="361950"/>
          </a:xfrm>
          <a:prstGeom prst="rect">
            <a:avLst/>
          </a:prstGeom>
        </p:spPr>
        <p:txBody>
          <a:bodyPr>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mount point</a:t>
            </a:r>
            <a:endParaRPr kumimoji="0" lang="en-US" sz="36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34823" name="Straight Connector 292"/>
          <p:cNvCxnSpPr>
            <a:cxnSpLocks noChangeShapeType="1"/>
          </p:cNvCxnSpPr>
          <p:nvPr/>
        </p:nvCxnSpPr>
        <p:spPr bwMode="auto">
          <a:xfrm flipV="1">
            <a:off x="6375400" y="2592388"/>
            <a:ext cx="1054100" cy="588962"/>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14" name="Rectangle 13"/>
          <p:cNvSpPr/>
          <p:nvPr/>
        </p:nvSpPr>
        <p:spPr>
          <a:xfrm>
            <a:off x="3971925" y="5473700"/>
            <a:ext cx="1981200" cy="623888"/>
          </a:xfrm>
          <a:prstGeom prst="rect">
            <a:avLst/>
          </a:prstGeom>
        </p:spPr>
        <p:txBody>
          <a:bodyPr>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user home directory</a:t>
            </a:r>
            <a:endParaRPr kumimoji="0" lang="en-US" sz="36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34825" name="Straight Connector 292"/>
          <p:cNvCxnSpPr>
            <a:cxnSpLocks noChangeShapeType="1"/>
          </p:cNvCxnSpPr>
          <p:nvPr/>
        </p:nvCxnSpPr>
        <p:spPr bwMode="auto">
          <a:xfrm>
            <a:off x="4267200" y="4038600"/>
            <a:ext cx="635000" cy="1320800"/>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cxnSp>
        <p:nvCxnSpPr>
          <p:cNvPr id="34826" name="Straight Connector 292"/>
          <p:cNvCxnSpPr>
            <a:cxnSpLocks noChangeShapeType="1"/>
          </p:cNvCxnSpPr>
          <p:nvPr/>
        </p:nvCxnSpPr>
        <p:spPr bwMode="auto">
          <a:xfrm flipH="1">
            <a:off x="4902200" y="3886200"/>
            <a:ext cx="355600" cy="1473200"/>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21" name="Rectangle 20"/>
          <p:cNvSpPr/>
          <p:nvPr/>
        </p:nvSpPr>
        <p:spPr>
          <a:xfrm>
            <a:off x="6858000" y="5359400"/>
            <a:ext cx="1981200" cy="1146175"/>
          </a:xfrm>
          <a:prstGeom prst="rect">
            <a:avLst/>
          </a:prstGeom>
        </p:spPr>
        <p:txBody>
          <a:bodyPr>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external media volume or network storage</a:t>
            </a:r>
            <a:endParaRPr kumimoji="0" lang="en-US" sz="36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34828" name="Straight Connector 292"/>
          <p:cNvCxnSpPr>
            <a:cxnSpLocks noChangeShapeType="1"/>
          </p:cNvCxnSpPr>
          <p:nvPr/>
        </p:nvCxnSpPr>
        <p:spPr bwMode="auto">
          <a:xfrm>
            <a:off x="7086600" y="4724400"/>
            <a:ext cx="914400" cy="635000"/>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cxnSp>
        <p:nvCxnSpPr>
          <p:cNvPr id="34829" name="Straight Connector 292"/>
          <p:cNvCxnSpPr>
            <a:cxnSpLocks noChangeShapeType="1"/>
          </p:cNvCxnSpPr>
          <p:nvPr/>
        </p:nvCxnSpPr>
        <p:spPr bwMode="auto">
          <a:xfrm>
            <a:off x="7239000" y="3962400"/>
            <a:ext cx="762000" cy="1397000"/>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28" name="Rectangle 27"/>
          <p:cNvSpPr/>
          <p:nvPr/>
        </p:nvSpPr>
        <p:spPr>
          <a:xfrm>
            <a:off x="469900" y="1911350"/>
            <a:ext cx="2133600" cy="361950"/>
          </a:xfrm>
          <a:prstGeom prst="rect">
            <a:avLst/>
          </a:prstGeom>
        </p:spPr>
        <p:txBody>
          <a:bodyPr>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applications etc.</a:t>
            </a:r>
            <a:endParaRPr kumimoji="0" lang="en-US" sz="36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34831" name="Straight Connector 292"/>
          <p:cNvCxnSpPr>
            <a:cxnSpLocks noChangeShapeType="1"/>
            <a:endCxn id="28" idx="2"/>
          </p:cNvCxnSpPr>
          <p:nvPr/>
        </p:nvCxnSpPr>
        <p:spPr bwMode="auto">
          <a:xfrm flipH="1" flipV="1">
            <a:off x="1536700" y="2273300"/>
            <a:ext cx="901700" cy="469900"/>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97483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bwMode="auto">
          <a:xfrm>
            <a:off x="113347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219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27647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2362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 name="Title 3"/>
          <p:cNvSpPr>
            <a:spLocks noGrp="1"/>
          </p:cNvSpPr>
          <p:nvPr>
            <p:ph type="title"/>
          </p:nvPr>
        </p:nvSpPr>
        <p:spPr/>
        <p:txBody>
          <a:bodyPr/>
          <a:lstStyle/>
          <a:p>
            <a:r>
              <a:rPr lang="en-US" dirty="0"/>
              <a:t>The file abstraction</a:t>
            </a:r>
          </a:p>
        </p:txBody>
      </p:sp>
      <p:sp>
        <p:nvSpPr>
          <p:cNvPr id="18" name="Rectangle 4"/>
          <p:cNvSpPr>
            <a:spLocks noChangeArrowheads="1"/>
          </p:cNvSpPr>
          <p:nvPr/>
        </p:nvSpPr>
        <p:spPr bwMode="auto">
          <a:xfrm>
            <a:off x="457200" y="5334000"/>
            <a:ext cx="7848600" cy="894443"/>
          </a:xfrm>
          <a:prstGeom prst="rect">
            <a:avLst/>
          </a:prstGeom>
          <a:solidFill>
            <a:srgbClr val="4D8CF1"/>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19" name="Rectangle 5"/>
          <p:cNvSpPr>
            <a:spLocks noChangeArrowheads="1"/>
          </p:cNvSpPr>
          <p:nvPr/>
        </p:nvSpPr>
        <p:spPr bwMode="auto">
          <a:xfrm>
            <a:off x="685800" y="3741057"/>
            <a:ext cx="3200400"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20" name="Rectangle 6"/>
          <p:cNvSpPr>
            <a:spLocks noChangeArrowheads="1"/>
          </p:cNvSpPr>
          <p:nvPr/>
        </p:nvSpPr>
        <p:spPr bwMode="auto">
          <a:xfrm>
            <a:off x="685800" y="1676400"/>
            <a:ext cx="3200400"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 name="Rectangle 22"/>
          <p:cNvSpPr/>
          <p:nvPr/>
        </p:nvSpPr>
        <p:spPr>
          <a:xfrm>
            <a:off x="1805388" y="3733800"/>
            <a:ext cx="112542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Library</a:t>
            </a:r>
          </a:p>
        </p:txBody>
      </p:sp>
      <p:sp>
        <p:nvSpPr>
          <p:cNvPr id="25" name="Rectangle 24"/>
          <p:cNvSpPr/>
          <p:nvPr/>
        </p:nvSpPr>
        <p:spPr>
          <a:xfrm>
            <a:off x="3581400" y="5562600"/>
            <a:ext cx="1553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OS kernel</a:t>
            </a:r>
          </a:p>
        </p:txBody>
      </p:sp>
      <p:sp>
        <p:nvSpPr>
          <p:cNvPr id="27" name="Rectangle 26"/>
          <p:cNvSpPr/>
          <p:nvPr/>
        </p:nvSpPr>
        <p:spPr>
          <a:xfrm>
            <a:off x="1524000" y="1885890"/>
            <a:ext cx="141577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A</a:t>
            </a:r>
          </a:p>
        </p:txBody>
      </p:sp>
      <p:sp>
        <p:nvSpPr>
          <p:cNvPr id="29" name="Rectangle 28"/>
          <p:cNvSpPr/>
          <p:nvPr/>
        </p:nvSpPr>
        <p:spPr bwMode="auto">
          <a:xfrm>
            <a:off x="457200" y="1447800"/>
            <a:ext cx="36576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41" name="Straight Arrow Connector 40"/>
          <p:cNvCxnSpPr/>
          <p:nvPr/>
        </p:nvCxnSpPr>
        <p:spPr bwMode="auto">
          <a:xfrm>
            <a:off x="11430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12192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7" name="Rectangle 46"/>
          <p:cNvSpPr/>
          <p:nvPr/>
        </p:nvSpPr>
        <p:spPr>
          <a:xfrm>
            <a:off x="381000" y="2907268"/>
            <a:ext cx="813143"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open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“/a/b”</a:t>
            </a:r>
          </a:p>
        </p:txBody>
      </p:sp>
      <p:sp>
        <p:nvSpPr>
          <p:cNvPr id="48" name="Rectangle 47"/>
          <p:cNvSpPr/>
          <p:nvPr/>
        </p:nvSpPr>
        <p:spPr>
          <a:xfrm>
            <a:off x="1395206" y="2907268"/>
            <a:ext cx="966994"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write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abc</a:t>
            </a: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t>
            </a:r>
          </a:p>
        </p:txBody>
      </p:sp>
      <p:sp>
        <p:nvSpPr>
          <p:cNvPr id="67" name="Rectangle 5"/>
          <p:cNvSpPr>
            <a:spLocks noChangeArrowheads="1"/>
          </p:cNvSpPr>
          <p:nvPr/>
        </p:nvSpPr>
        <p:spPr bwMode="auto">
          <a:xfrm>
            <a:off x="4800600" y="3741057"/>
            <a:ext cx="3200400"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70" name="Rectangle 6"/>
          <p:cNvSpPr>
            <a:spLocks noChangeArrowheads="1"/>
          </p:cNvSpPr>
          <p:nvPr/>
        </p:nvSpPr>
        <p:spPr bwMode="auto">
          <a:xfrm>
            <a:off x="4800600" y="1676400"/>
            <a:ext cx="3200400"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1" name="Rectangle 70"/>
          <p:cNvSpPr/>
          <p:nvPr/>
        </p:nvSpPr>
        <p:spPr>
          <a:xfrm>
            <a:off x="5920188" y="3733800"/>
            <a:ext cx="112542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Library</a:t>
            </a:r>
          </a:p>
        </p:txBody>
      </p:sp>
      <p:sp>
        <p:nvSpPr>
          <p:cNvPr id="72" name="Rectangle 71"/>
          <p:cNvSpPr/>
          <p:nvPr/>
        </p:nvSpPr>
        <p:spPr>
          <a:xfrm>
            <a:off x="5676138" y="1885890"/>
            <a:ext cx="141046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B</a:t>
            </a:r>
          </a:p>
        </p:txBody>
      </p:sp>
      <p:sp>
        <p:nvSpPr>
          <p:cNvPr id="73" name="Rectangle 72"/>
          <p:cNvSpPr/>
          <p:nvPr/>
        </p:nvSpPr>
        <p:spPr bwMode="auto">
          <a:xfrm>
            <a:off x="4572000" y="1447800"/>
            <a:ext cx="36576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78" name="Straight Arrow Connector 77"/>
          <p:cNvCxnSpPr/>
          <p:nvPr/>
        </p:nvCxnSpPr>
        <p:spPr bwMode="auto">
          <a:xfrm>
            <a:off x="3624468"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9" name="Straight Arrow Connector 78"/>
          <p:cNvCxnSpPr/>
          <p:nvPr/>
        </p:nvCxnSpPr>
        <p:spPr bwMode="auto">
          <a:xfrm flipV="1">
            <a:off x="371019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0" name="Rectangle 79"/>
          <p:cNvSpPr/>
          <p:nvPr/>
        </p:nvSpPr>
        <p:spPr>
          <a:xfrm>
            <a:off x="2890570" y="2983468"/>
            <a:ext cx="6722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read</a:t>
            </a:r>
          </a:p>
        </p:txBody>
      </p:sp>
      <p:cxnSp>
        <p:nvCxnSpPr>
          <p:cNvPr id="81" name="Straight Arrow Connector 80"/>
          <p:cNvCxnSpPr/>
          <p:nvPr/>
        </p:nvCxnSpPr>
        <p:spPr bwMode="auto">
          <a:xfrm>
            <a:off x="524827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flipV="1">
            <a:off x="53340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3" name="Straight Arrow Connector 82"/>
          <p:cNvCxnSpPr/>
          <p:nvPr/>
        </p:nvCxnSpPr>
        <p:spPr bwMode="auto">
          <a:xfrm>
            <a:off x="639127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flipV="1">
            <a:off x="64770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5" name="Rectangle 84"/>
          <p:cNvSpPr/>
          <p:nvPr/>
        </p:nvSpPr>
        <p:spPr>
          <a:xfrm>
            <a:off x="4495800" y="2907268"/>
            <a:ext cx="813143"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open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“/a/b”</a:t>
            </a:r>
          </a:p>
        </p:txBody>
      </p:sp>
      <p:sp>
        <p:nvSpPr>
          <p:cNvPr id="86" name="Rectangle 85"/>
          <p:cNvSpPr/>
          <p:nvPr/>
        </p:nvSpPr>
        <p:spPr>
          <a:xfrm>
            <a:off x="5657376" y="2971800"/>
            <a:ext cx="67225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read</a:t>
            </a:r>
          </a:p>
        </p:txBody>
      </p:sp>
      <p:cxnSp>
        <p:nvCxnSpPr>
          <p:cNvPr id="87" name="Straight Arrow Connector 86"/>
          <p:cNvCxnSpPr/>
          <p:nvPr/>
        </p:nvCxnSpPr>
        <p:spPr bwMode="auto">
          <a:xfrm>
            <a:off x="7739268"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8" name="Straight Arrow Connector 87"/>
          <p:cNvCxnSpPr/>
          <p:nvPr/>
        </p:nvCxnSpPr>
        <p:spPr bwMode="auto">
          <a:xfrm flipV="1">
            <a:off x="782499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0" name="Rectangle 89"/>
          <p:cNvSpPr/>
          <p:nvPr/>
        </p:nvSpPr>
        <p:spPr>
          <a:xfrm>
            <a:off x="6883755" y="2895600"/>
            <a:ext cx="915485"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write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def</a:t>
            </a: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t>
            </a:r>
          </a:p>
        </p:txBody>
      </p:sp>
      <p:cxnSp>
        <p:nvCxnSpPr>
          <p:cNvPr id="91" name="Straight Arrow Connector 90"/>
          <p:cNvCxnSpPr/>
          <p:nvPr/>
        </p:nvCxnSpPr>
        <p:spPr bwMode="auto">
          <a:xfrm>
            <a:off x="22860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flipV="1">
            <a:off x="2371726"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3" name="Straight Arrow Connector 92"/>
          <p:cNvCxnSpPr/>
          <p:nvPr/>
        </p:nvCxnSpPr>
        <p:spPr bwMode="auto">
          <a:xfrm>
            <a:off x="3633994"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flipV="1">
            <a:off x="371972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a:off x="5257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6" name="Straight Arrow Connector 95"/>
          <p:cNvCxnSpPr/>
          <p:nvPr/>
        </p:nvCxnSpPr>
        <p:spPr bwMode="auto">
          <a:xfrm flipV="1">
            <a:off x="5343526"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7" name="Straight Arrow Connector 96"/>
          <p:cNvCxnSpPr/>
          <p:nvPr/>
        </p:nvCxnSpPr>
        <p:spPr bwMode="auto">
          <a:xfrm>
            <a:off x="6400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8" name="Straight Arrow Connector 97"/>
          <p:cNvCxnSpPr/>
          <p:nvPr/>
        </p:nvCxnSpPr>
        <p:spPr bwMode="auto">
          <a:xfrm flipV="1">
            <a:off x="6486526"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a:off x="7748794"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0" name="Straight Arrow Connector 99"/>
          <p:cNvCxnSpPr/>
          <p:nvPr/>
        </p:nvCxnSpPr>
        <p:spPr bwMode="auto">
          <a:xfrm flipV="1">
            <a:off x="783452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01" name="Rectangle 100"/>
          <p:cNvSpPr/>
          <p:nvPr/>
        </p:nvSpPr>
        <p:spPr>
          <a:xfrm>
            <a:off x="3097664" y="4648200"/>
            <a:ext cx="2660704" cy="369332"/>
          </a:xfrm>
          <a:prstGeom prst="rect">
            <a:avLst/>
          </a:prstGeom>
          <a:solidFill>
            <a:srgbClr val="FFFFFF"/>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system call trap/return</a:t>
            </a:r>
          </a:p>
        </p:txBody>
      </p:sp>
    </p:spTree>
    <p:extLst>
      <p:ext uri="{BB962C8B-B14F-4D97-AF65-F5344CB8AC3E}">
        <p14:creationId xmlns:p14="http://schemas.microsoft.com/office/powerpoint/2010/main" val="3982290131"/>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3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4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6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131124</TotalTime>
  <Words>2914</Words>
  <Application>Microsoft Macintosh PowerPoint</Application>
  <PresentationFormat>On-screen Show (4:3)</PresentationFormat>
  <Paragraphs>555</Paragraphs>
  <Slides>30</Slides>
  <Notes>5</Notes>
  <HiddenSlides>0</HiddenSlides>
  <MMClips>0</MMClips>
  <ScaleCrop>false</ScaleCrop>
  <HeadingPairs>
    <vt:vector size="6" baseType="variant">
      <vt:variant>
        <vt:lpstr>Fonts Used</vt:lpstr>
      </vt:variant>
      <vt:variant>
        <vt:i4>12</vt:i4>
      </vt:variant>
      <vt:variant>
        <vt:lpstr>Theme</vt:lpstr>
      </vt:variant>
      <vt:variant>
        <vt:i4>8</vt:i4>
      </vt:variant>
      <vt:variant>
        <vt:lpstr>Slide Titles</vt:lpstr>
      </vt:variant>
      <vt:variant>
        <vt:i4>30</vt:i4>
      </vt:variant>
    </vt:vector>
  </HeadingPairs>
  <TitlesOfParts>
    <vt:vector size="50" baseType="lpstr">
      <vt:lpstr>Arial</vt:lpstr>
      <vt:lpstr>Arial Narrow Bold</vt:lpstr>
      <vt:lpstr>Calibri</vt:lpstr>
      <vt:lpstr>Courier</vt:lpstr>
      <vt:lpstr>Courier New</vt:lpstr>
      <vt:lpstr>Gill Sans MT</vt:lpstr>
      <vt:lpstr>Helvetica</vt:lpstr>
      <vt:lpstr>Helvetica Neue Light</vt:lpstr>
      <vt:lpstr>Lucida Sans Unicode</vt:lpstr>
      <vt:lpstr>Menlo</vt:lpstr>
      <vt:lpstr>NimbusRomNo9L</vt:lpstr>
      <vt:lpstr>Times New Roman</vt:lpstr>
      <vt:lpstr>Default Design</vt:lpstr>
      <vt:lpstr>template</vt:lpstr>
      <vt:lpstr>1_template</vt:lpstr>
      <vt:lpstr>13_Default Design</vt:lpstr>
      <vt:lpstr>14_Default Design</vt:lpstr>
      <vt:lpstr>1_Default Design</vt:lpstr>
      <vt:lpstr>2_Office Theme</vt:lpstr>
      <vt:lpstr>6_Default Design</vt:lpstr>
      <vt:lpstr>PowerPoint Presentation</vt:lpstr>
      <vt:lpstr>Key points for today</vt:lpstr>
      <vt:lpstr>Timeslicing in action Virtualizing the CPU</vt:lpstr>
      <vt:lpstr>The story so far… </vt:lpstr>
      <vt:lpstr>Virtualizing memory</vt:lpstr>
      <vt:lpstr>A peek at virtual memory (VM)</vt:lpstr>
      <vt:lpstr>VM and files</vt:lpstr>
      <vt:lpstr>Files: hierarchical name space</vt:lpstr>
      <vt:lpstr>The file abstraction</vt:lpstr>
      <vt:lpstr>Files: open and chdir</vt:lpstr>
      <vt:lpstr>Unix process view: data</vt:lpstr>
      <vt:lpstr>Standard I/O descriptors</vt:lpstr>
      <vt:lpstr>Where do your variables live?</vt:lpstr>
      <vt:lpstr>Command line arguments (C)</vt:lpstr>
      <vt:lpstr>Heap: dynamic memory</vt:lpstr>
      <vt:lpstr>Heap manager</vt:lpstr>
      <vt:lpstr>The heap manager contract</vt:lpstr>
      <vt:lpstr>Memory management: two levels</vt:lpstr>
      <vt:lpstr>Memory management: user/kernel</vt:lpstr>
      <vt:lpstr>Memory management: trust</vt:lpstr>
      <vt:lpstr>Memory management: isolation</vt:lpstr>
      <vt:lpstr>Example stack</vt:lpstr>
      <vt:lpstr>IA32 stack discipline</vt:lpstr>
      <vt:lpstr>Stack layout when calling functions</vt:lpstr>
      <vt:lpstr>Example: C structs, global, stack, heap</vt:lpstr>
      <vt:lpstr>PowerPoint Presentation</vt:lpstr>
      <vt:lpstr>Simplified…</vt:lpstr>
      <vt:lpstr>Addressing stuff</vt:lpstr>
      <vt:lpstr>Addressing stuff</vt:lpstr>
      <vt:lpstr>Better than sbrk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5530</cp:revision>
  <cp:lastPrinted>2019-09-06T14:37:54Z</cp:lastPrinted>
  <dcterms:created xsi:type="dcterms:W3CDTF">2011-04-11T18:52:21Z</dcterms:created>
  <dcterms:modified xsi:type="dcterms:W3CDTF">2020-08-09T00:59:55Z</dcterms:modified>
  <cp:category/>
</cp:coreProperties>
</file>