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444" r:id="rId2"/>
    <p:sldId id="1426" r:id="rId3"/>
    <p:sldId id="1400" r:id="rId4"/>
    <p:sldId id="1529" r:id="rId5"/>
    <p:sldId id="1454" r:id="rId6"/>
    <p:sldId id="1450" r:id="rId7"/>
    <p:sldId id="1451" r:id="rId8"/>
    <p:sldId id="1452" r:id="rId9"/>
    <p:sldId id="1473" r:id="rId10"/>
    <p:sldId id="1453" r:id="rId11"/>
    <p:sldId id="1449" r:id="rId12"/>
    <p:sldId id="1511" r:id="rId13"/>
    <p:sldId id="1437" r:id="rId14"/>
    <p:sldId id="1489" r:id="rId15"/>
    <p:sldId id="1335" r:id="rId16"/>
    <p:sldId id="1336" r:id="rId17"/>
    <p:sldId id="1497" r:id="rId18"/>
    <p:sldId id="1326" r:id="rId19"/>
    <p:sldId id="1503" r:id="rId20"/>
    <p:sldId id="1504" r:id="rId21"/>
    <p:sldId id="1469" r:id="rId22"/>
    <p:sldId id="1470" r:id="rId23"/>
    <p:sldId id="1471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Helvetica" panose="020B0604020202020204" pitchFamily="34" charset="0"/>
      <p:regular r:id="rId35"/>
      <p:bold r:id="rId36"/>
      <p:italic r:id="rId37"/>
      <p:boldItalic r:id="rId38"/>
    </p:embeddedFont>
  </p:embeddedFont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7F46C-0CED-48BF-9667-D29D05B6D7B7}" v="4" dt="2020-08-04T16:48:49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20"/>
    <p:restoredTop sz="82157" autoAdjust="0"/>
  </p:normalViewPr>
  <p:slideViewPr>
    <p:cSldViewPr>
      <p:cViewPr varScale="1">
        <p:scale>
          <a:sx n="79" d="100"/>
          <a:sy n="79" d="100"/>
        </p:scale>
        <p:origin x="174" y="2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0ED531-658C-4640-BF33-A8FA3EEF0D5A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3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04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09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797" r:id="rId1"/>
    <p:sldLayoutId id="2147487798" r:id="rId2"/>
    <p:sldLayoutId id="2147487784" r:id="rId3"/>
    <p:sldLayoutId id="2147487799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pedia.org/wiki/Endianness" TargetMode="External"/><Relationship Id="rId2" Type="http://schemas.openxmlformats.org/officeDocument/2006/relationships/hyperlink" Target="http://wikipedia.org/wiki/ASCII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990600" y="1905000"/>
            <a:ext cx="7162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742950" indent="-742950" eaLnBrk="1" hangingPunct="1"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en-US" sz="3600" b="1">
                <a:solidFill>
                  <a:srgbClr val="161645"/>
                </a:solidFill>
                <a:latin typeface="Calibri" charset="0"/>
              </a:rPr>
              <a:t>Theory</a:t>
            </a:r>
          </a:p>
          <a:p>
            <a:pPr marL="742950" indent="-742950" eaLnBrk="1" hangingPunct="1">
              <a:buClr>
                <a:srgbClr val="000000"/>
              </a:buClr>
              <a:buSzPct val="100000"/>
              <a:buFont typeface="Times New Roman" charset="0"/>
              <a:buAutoNum type="arabicPeriod"/>
            </a:pPr>
            <a:r>
              <a:rPr lang="en-US" sz="3600" b="1">
                <a:solidFill>
                  <a:srgbClr val="161645"/>
                </a:solidFill>
                <a:latin typeface="Calibri" charset="0"/>
              </a:rPr>
              <a:t>Some Gotchas in Practice (memory bugs, endianness)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>
              <a:solidFill>
                <a:srgbClr val="161645"/>
              </a:solidFill>
              <a:latin typeface="Calibri" charset="0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44196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Jeff Chase &amp; Michael Hewner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257500-E81C-473E-8B9D-CC1050AB07CF}"/>
              </a:ext>
            </a:extLst>
          </p:cNvPr>
          <p:cNvSpPr txBox="1">
            <a:spLocks/>
          </p:cNvSpPr>
          <p:nvPr/>
        </p:nvSpPr>
        <p:spPr>
          <a:xfrm>
            <a:off x="458787" y="350837"/>
            <a:ext cx="8226425" cy="155416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161645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161645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161645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161645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 b="1">
                <a:solidFill>
                  <a:srgbClr val="161645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161645"/>
                </a:solidFill>
                <a:latin typeface="Gill Sans MT" pitchFamily="32" charset="0"/>
                <a:cs typeface="Arial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161645"/>
                </a:solidFill>
                <a:latin typeface="Gill Sans MT" pitchFamily="32" charset="0"/>
                <a:cs typeface="Arial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161645"/>
                </a:solidFill>
                <a:latin typeface="Gill Sans MT" pitchFamily="32" charset="0"/>
                <a:cs typeface="Arial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800">
                <a:solidFill>
                  <a:srgbClr val="161645"/>
                </a:solidFill>
                <a:latin typeface="Gill Sans MT" pitchFamily="32" charset="0"/>
                <a:cs typeface="Arial" charset="0"/>
              </a:defRPr>
            </a:lvl9pPr>
          </a:lstStyle>
          <a:p>
            <a:r>
              <a:rPr lang="en-US" kern="0" dirty="0"/>
              <a:t>Heap </a:t>
            </a:r>
            <a:r>
              <a:rPr lang="en-US" kern="0" dirty="0" err="1"/>
              <a:t>Managment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55965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Best fit, worst fit, first fit</a:t>
            </a:r>
          </a:p>
        </p:txBody>
      </p:sp>
      <p:sp>
        <p:nvSpPr>
          <p:cNvPr id="6656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People used to study the relative merits of these algorithms for variable partitioning.  Let’s not.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Which is best at reducing fragmentation?  “</a:t>
            </a:r>
            <a:r>
              <a:rPr lang="en-US" b="1" dirty="0">
                <a:latin typeface="Arial" charset="0"/>
                <a:ea typeface="ＭＳ Ｐゴシック" charset="0"/>
              </a:rPr>
              <a:t>It depends.</a:t>
            </a:r>
            <a:r>
              <a:rPr lang="en-US" dirty="0">
                <a:latin typeface="Arial" charset="0"/>
                <a:ea typeface="ＭＳ Ｐゴシック" charset="0"/>
              </a:rPr>
              <a:t>”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“</a:t>
            </a:r>
            <a:r>
              <a:rPr lang="en-US" b="1" dirty="0">
                <a:latin typeface="Arial" charset="0"/>
                <a:ea typeface="ＭＳ Ｐゴシック" charset="0"/>
              </a:rPr>
              <a:t>What does it depend on?</a:t>
            </a:r>
            <a:r>
              <a:rPr lang="en-US" dirty="0">
                <a:latin typeface="Arial" charset="0"/>
                <a:ea typeface="ＭＳ Ｐゴシック" charset="0"/>
              </a:rPr>
              <a:t>”</a:t>
            </a:r>
            <a:r>
              <a:rPr lang="en-US" b="1" dirty="0">
                <a:latin typeface="Arial" charset="0"/>
                <a:ea typeface="ＭＳ Ｐゴシック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Workload</a:t>
            </a:r>
            <a:r>
              <a:rPr lang="en-US" dirty="0">
                <a:latin typeface="Arial" charset="0"/>
                <a:ea typeface="ＭＳ Ｐゴシック" charset="0"/>
              </a:rPr>
              <a:t>: the particular pattern of requests (e.g., </a:t>
            </a:r>
            <a:r>
              <a:rPr lang="en-US" dirty="0" err="1">
                <a:latin typeface="Arial" charset="0"/>
                <a:ea typeface="ＭＳ Ｐゴシック" charset="0"/>
              </a:rPr>
              <a:t>malloc</a:t>
            </a:r>
            <a:r>
              <a:rPr lang="en-US" dirty="0">
                <a:latin typeface="Arial" charset="0"/>
                <a:ea typeface="ＭＳ Ｐゴシック" charset="0"/>
              </a:rPr>
              <a:t>/free) that we receive.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Sizes requested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Order of </a:t>
            </a:r>
            <a:r>
              <a:rPr lang="en-US" dirty="0" err="1">
                <a:latin typeface="Arial" charset="0"/>
                <a:ea typeface="ＭＳ Ｐゴシック" charset="0"/>
              </a:rPr>
              <a:t>malloc</a:t>
            </a:r>
            <a:r>
              <a:rPr lang="en-US" dirty="0">
                <a:latin typeface="Arial" charset="0"/>
                <a:ea typeface="ＭＳ Ｐゴシック" charset="0"/>
              </a:rPr>
              <a:t>/free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In general, we won’t know the workload in advance, and we avoid assumptions about it that limit generality.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But if we </a:t>
            </a:r>
            <a:r>
              <a:rPr lang="en-US" b="1" dirty="0">
                <a:latin typeface="Arial" charset="0"/>
                <a:ea typeface="ＭＳ Ｐゴシック" charset="0"/>
              </a:rPr>
              <a:t>do</a:t>
            </a:r>
            <a:r>
              <a:rPr lang="en-US" dirty="0">
                <a:latin typeface="Arial" charset="0"/>
                <a:ea typeface="ＭＳ Ｐゴシック" charset="0"/>
              </a:rPr>
              <a:t> know in advance, then we can optimize.</a:t>
            </a:r>
          </a:p>
        </p:txBody>
      </p:sp>
    </p:spTree>
    <p:extLst>
      <p:ext uri="{BB962C8B-B14F-4D97-AF65-F5344CB8AC3E}">
        <p14:creationId xmlns:p14="http://schemas.microsoft.com/office/powerpoint/2010/main" val="209303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381000" y="-236538"/>
            <a:ext cx="8077200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Allocated blocks are contiguous</a:t>
            </a:r>
          </a:p>
        </p:txBody>
      </p:sp>
      <p:sp>
        <p:nvSpPr>
          <p:cNvPr id="68610" name="Rectangle 302"/>
          <p:cNvSpPr>
            <a:spLocks noChangeArrowheads="1"/>
          </p:cNvSpPr>
          <p:nvPr/>
        </p:nvSpPr>
        <p:spPr bwMode="auto">
          <a:xfrm>
            <a:off x="304800" y="1676400"/>
            <a:ext cx="8458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storage in a heap block is contiguous in the Virtual Address Space.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term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always refers to a contiguous sequence of bytes suitable for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base+offset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addressing.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 and other PL environments require this.  E.g., C compiler determines the offsets for named fields in a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struct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and “bakes” them into the code.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611" name="Rectangle 302"/>
          <p:cNvSpPr>
            <a:spLocks noChangeArrowheads="1"/>
          </p:cNvSpPr>
          <p:nvPr/>
        </p:nvSpPr>
        <p:spPr bwMode="auto">
          <a:xfrm>
            <a:off x="292100" y="3930650"/>
            <a:ext cx="77851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This requirement complicates things because the requested blocks may be different sizes.  How to pack them into the available space?</a:t>
            </a:r>
          </a:p>
        </p:txBody>
      </p:sp>
      <p:grpSp>
        <p:nvGrpSpPr>
          <p:cNvPr id="68612" name="Group 22"/>
          <p:cNvGrpSpPr>
            <a:grpSpLocks/>
          </p:cNvGrpSpPr>
          <p:nvPr/>
        </p:nvGrpSpPr>
        <p:grpSpPr bwMode="auto">
          <a:xfrm>
            <a:off x="3594100" y="5334000"/>
            <a:ext cx="1206500" cy="673100"/>
            <a:chOff x="1828" y="2884"/>
            <a:chExt cx="760" cy="424"/>
          </a:xfrm>
        </p:grpSpPr>
        <p:sp>
          <p:nvSpPr>
            <p:cNvPr id="68627" name="Rectangle 23"/>
            <p:cNvSpPr>
              <a:spLocks noChangeArrowheads="1"/>
            </p:cNvSpPr>
            <p:nvPr/>
          </p:nvSpPr>
          <p:spPr bwMode="auto">
            <a:xfrm>
              <a:off x="1828" y="2932"/>
              <a:ext cx="760" cy="32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8" name="Rectangle 24"/>
            <p:cNvSpPr>
              <a:spLocks noChangeArrowheads="1"/>
            </p:cNvSpPr>
            <p:nvPr/>
          </p:nvSpPr>
          <p:spPr bwMode="auto">
            <a:xfrm>
              <a:off x="1930" y="2884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9" name="Rectangle 25"/>
            <p:cNvSpPr>
              <a:spLocks noChangeArrowheads="1"/>
            </p:cNvSpPr>
            <p:nvPr/>
          </p:nvSpPr>
          <p:spPr bwMode="auto">
            <a:xfrm>
              <a:off x="2391" y="3268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30" name="Rectangle 26"/>
            <p:cNvSpPr>
              <a:spLocks noChangeArrowheads="1"/>
            </p:cNvSpPr>
            <p:nvPr/>
          </p:nvSpPr>
          <p:spPr bwMode="auto">
            <a:xfrm>
              <a:off x="2391" y="2884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31" name="Rectangle 27"/>
            <p:cNvSpPr>
              <a:spLocks noChangeArrowheads="1"/>
            </p:cNvSpPr>
            <p:nvPr/>
          </p:nvSpPr>
          <p:spPr bwMode="auto">
            <a:xfrm>
              <a:off x="1930" y="3268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8613" name="Group 40"/>
          <p:cNvGrpSpPr>
            <a:grpSpLocks/>
          </p:cNvGrpSpPr>
          <p:nvPr/>
        </p:nvGrpSpPr>
        <p:grpSpPr bwMode="auto">
          <a:xfrm>
            <a:off x="2222500" y="5334000"/>
            <a:ext cx="977900" cy="673100"/>
            <a:chOff x="964" y="2884"/>
            <a:chExt cx="616" cy="424"/>
          </a:xfrm>
        </p:grpSpPr>
        <p:sp>
          <p:nvSpPr>
            <p:cNvPr id="68622" name="Rectangle 41"/>
            <p:cNvSpPr>
              <a:spLocks noChangeArrowheads="1"/>
            </p:cNvSpPr>
            <p:nvPr/>
          </p:nvSpPr>
          <p:spPr bwMode="auto">
            <a:xfrm>
              <a:off x="964" y="2932"/>
              <a:ext cx="616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3" name="Rectangle 42"/>
            <p:cNvSpPr>
              <a:spLocks noChangeArrowheads="1"/>
            </p:cNvSpPr>
            <p:nvPr/>
          </p:nvSpPr>
          <p:spPr bwMode="auto">
            <a:xfrm>
              <a:off x="1048" y="2884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4" name="Rectangle 43"/>
            <p:cNvSpPr>
              <a:spLocks noChangeArrowheads="1"/>
            </p:cNvSpPr>
            <p:nvPr/>
          </p:nvSpPr>
          <p:spPr bwMode="auto">
            <a:xfrm>
              <a:off x="1422" y="3268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5" name="Rectangle 44"/>
            <p:cNvSpPr>
              <a:spLocks noChangeArrowheads="1"/>
            </p:cNvSpPr>
            <p:nvPr/>
          </p:nvSpPr>
          <p:spPr bwMode="auto">
            <a:xfrm>
              <a:off x="1422" y="2884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6" name="Rectangle 45"/>
            <p:cNvSpPr>
              <a:spLocks noChangeArrowheads="1"/>
            </p:cNvSpPr>
            <p:nvPr/>
          </p:nvSpPr>
          <p:spPr bwMode="auto">
            <a:xfrm>
              <a:off x="1048" y="3268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8614" name="Group 46"/>
          <p:cNvGrpSpPr>
            <a:grpSpLocks/>
          </p:cNvGrpSpPr>
          <p:nvPr/>
        </p:nvGrpSpPr>
        <p:grpSpPr bwMode="auto">
          <a:xfrm>
            <a:off x="5727700" y="5334000"/>
            <a:ext cx="1130300" cy="673100"/>
            <a:chOff x="3172" y="2884"/>
            <a:chExt cx="712" cy="424"/>
          </a:xfrm>
        </p:grpSpPr>
        <p:sp>
          <p:nvSpPr>
            <p:cNvPr id="68617" name="Rectangle 47"/>
            <p:cNvSpPr>
              <a:spLocks noChangeArrowheads="1"/>
            </p:cNvSpPr>
            <p:nvPr/>
          </p:nvSpPr>
          <p:spPr bwMode="auto">
            <a:xfrm>
              <a:off x="3172" y="2932"/>
              <a:ext cx="7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18" name="Rectangle 48"/>
            <p:cNvSpPr>
              <a:spLocks noChangeArrowheads="1"/>
            </p:cNvSpPr>
            <p:nvPr/>
          </p:nvSpPr>
          <p:spPr bwMode="auto">
            <a:xfrm>
              <a:off x="3268" y="2884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19" name="Rectangle 49"/>
            <p:cNvSpPr>
              <a:spLocks noChangeArrowheads="1"/>
            </p:cNvSpPr>
            <p:nvPr/>
          </p:nvSpPr>
          <p:spPr bwMode="auto">
            <a:xfrm>
              <a:off x="3700" y="326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0" name="Rectangle 50"/>
            <p:cNvSpPr>
              <a:spLocks noChangeArrowheads="1"/>
            </p:cNvSpPr>
            <p:nvPr/>
          </p:nvSpPr>
          <p:spPr bwMode="auto">
            <a:xfrm>
              <a:off x="3700" y="2884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8621" name="Rectangle 51"/>
            <p:cNvSpPr>
              <a:spLocks noChangeArrowheads="1"/>
            </p:cNvSpPr>
            <p:nvPr/>
          </p:nvSpPr>
          <p:spPr bwMode="auto">
            <a:xfrm>
              <a:off x="3268" y="326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8615" name="Rectangle 54" descr="20%"/>
          <p:cNvSpPr>
            <a:spLocks noChangeArrowheads="1"/>
          </p:cNvSpPr>
          <p:nvPr/>
        </p:nvSpPr>
        <p:spPr bwMode="auto">
          <a:xfrm>
            <a:off x="4889500" y="5334000"/>
            <a:ext cx="762000" cy="609600"/>
          </a:xfrm>
          <a:prstGeom prst="rect">
            <a:avLst/>
          </a:prstGeom>
          <a:pattFill prst="pct20">
            <a:fgClr>
              <a:srgbClr val="666699"/>
            </a:fgClr>
            <a:bgClr>
              <a:srgbClr val="FFFFFF"/>
            </a:bgClr>
          </a:patt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8616" name="AutoShape 32"/>
          <p:cNvCxnSpPr>
            <a:cxnSpLocks noChangeShapeType="1"/>
          </p:cNvCxnSpPr>
          <p:nvPr/>
        </p:nvCxnSpPr>
        <p:spPr bwMode="auto">
          <a:xfrm flipH="1" flipV="1">
            <a:off x="5334000" y="5715000"/>
            <a:ext cx="5461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218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stuff</a:t>
            </a:r>
          </a:p>
        </p:txBody>
      </p:sp>
      <p:sp>
        <p:nvSpPr>
          <p:cNvPr id="3" name="Rectangle 323"/>
          <p:cNvSpPr>
            <a:spLocks noChangeArrowheads="1"/>
          </p:cNvSpPr>
          <p:nvPr/>
        </p:nvSpPr>
        <p:spPr bwMode="auto">
          <a:xfrm>
            <a:off x="4153627" y="1840448"/>
            <a:ext cx="3961901" cy="273739"/>
          </a:xfrm>
          <a:prstGeom prst="rect">
            <a:avLst/>
          </a:prstGeom>
          <a:noFill/>
          <a:ln w="9525">
            <a:solidFill>
              <a:srgbClr val="00264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48865" y="1834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648865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648865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648865" y="1834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144102" y="1834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144102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144102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5144102" y="1834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639340" y="1840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639340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639340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5639340" y="1840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134578" y="1840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134578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134578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6134578" y="1840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134578" y="1834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134578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134578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6134578" y="1834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629815" y="1834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629815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629815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6629815" y="1834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7125053" y="1840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125053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125053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7125053" y="1840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7620290" y="1840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7620290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7620290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7620290" y="1840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V="1">
            <a:off x="8115528" y="1834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153627" y="2743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153627" y="2440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4153627" y="1834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457865" y="16002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struct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stuff {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long j;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char c[2];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};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4038600" y="1524000"/>
            <a:ext cx="59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038600" y="312420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movq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-32(%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rbp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), %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rcx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movl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$13, (%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rcx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movq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$14, 8(%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rcx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movb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$122, 16(%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rcx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movb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	$0, 17(%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rcx</a:t>
            </a: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19488" y="5029200"/>
            <a:ext cx="5791202" cy="1692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hsp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(struct stuff *)malloc(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sizeof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(struct stuff));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hsp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-&gt;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= 13;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hsp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-&gt;j = 14;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hsp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-&gt;c[0] = 'z';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hsp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-&gt;c[1] = '\0';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191000" y="1905000"/>
            <a:ext cx="19050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2209800"/>
            <a:ext cx="38862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191000" y="2514600"/>
            <a:ext cx="9144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65829" y="2819400"/>
            <a:ext cx="609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4114800" y="2757433"/>
            <a:ext cx="7368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0x18</a:t>
            </a:r>
          </a:p>
        </p:txBody>
      </p:sp>
      <p:cxnSp>
        <p:nvCxnSpPr>
          <p:cNvPr id="60" name="AutoShape 72"/>
          <p:cNvCxnSpPr>
            <a:cxnSpLocks noChangeShapeType="1"/>
            <a:endCxn id="3" idx="1"/>
          </p:cNvCxnSpPr>
          <p:nvPr/>
        </p:nvCxnSpPr>
        <p:spPr bwMode="auto">
          <a:xfrm rot="10800000" flipH="1">
            <a:off x="4038599" y="1977319"/>
            <a:ext cx="115027" cy="1575537"/>
          </a:xfrm>
          <a:prstGeom prst="curvedConnector3">
            <a:avLst>
              <a:gd name="adj1" fmla="val -198736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AutoShape 72"/>
          <p:cNvCxnSpPr>
            <a:cxnSpLocks noChangeShapeType="1"/>
            <a:endCxn id="49" idx="1"/>
          </p:cNvCxnSpPr>
          <p:nvPr/>
        </p:nvCxnSpPr>
        <p:spPr bwMode="auto">
          <a:xfrm rot="10800000" flipH="1">
            <a:off x="4038600" y="2286000"/>
            <a:ext cx="152400" cy="1599694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72"/>
          <p:cNvCxnSpPr>
            <a:cxnSpLocks noChangeShapeType="1"/>
            <a:endCxn id="51" idx="1"/>
          </p:cNvCxnSpPr>
          <p:nvPr/>
        </p:nvCxnSpPr>
        <p:spPr bwMode="auto">
          <a:xfrm rot="10800000" flipH="1">
            <a:off x="4038600" y="2590800"/>
            <a:ext cx="152400" cy="1753582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2209800" y="2057400"/>
            <a:ext cx="1290917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24 bytes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(=0x18) </a:t>
            </a:r>
          </a:p>
        </p:txBody>
      </p:sp>
      <p:sp>
        <p:nvSpPr>
          <p:cNvPr id="80" name="Rectangle 13"/>
          <p:cNvSpPr>
            <a:spLocks noChangeArrowheads="1"/>
          </p:cNvSpPr>
          <p:nvPr/>
        </p:nvSpPr>
        <p:spPr bwMode="auto">
          <a:xfrm>
            <a:off x="2819400" y="1447800"/>
            <a:ext cx="7368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rcx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ＭＳ Ｐゴシック" charset="0"/>
              <a:cs typeface="Arial" charset="0"/>
            </a:endParaRPr>
          </a:p>
        </p:txBody>
      </p:sp>
      <p:cxnSp>
        <p:nvCxnSpPr>
          <p:cNvPr id="81" name="AutoShape 72"/>
          <p:cNvCxnSpPr>
            <a:cxnSpLocks noChangeShapeType="1"/>
            <a:stCxn id="80" idx="3"/>
          </p:cNvCxnSpPr>
          <p:nvPr/>
        </p:nvCxnSpPr>
        <p:spPr bwMode="auto">
          <a:xfrm>
            <a:off x="3556229" y="1631184"/>
            <a:ext cx="558571" cy="19761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41477" y="3362474"/>
            <a:ext cx="3036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truct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members are laid out in memory in order declared, e.g.,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is at the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lowest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address.</a:t>
            </a:r>
          </a:p>
        </p:txBody>
      </p:sp>
      <p:sp>
        <p:nvSpPr>
          <p:cNvPr id="14" name="Curved Up Arrow 13">
            <a:extLst>
              <a:ext uri="{FF2B5EF4-FFF2-40B4-BE49-F238E27FC236}">
                <a16:creationId xmlns:a16="http://schemas.microsoft.com/office/drawing/2014/main" id="{29563A1C-7B66-B549-8AEB-ED47EA374FF6}"/>
              </a:ext>
            </a:extLst>
          </p:cNvPr>
          <p:cNvSpPr/>
          <p:nvPr/>
        </p:nvSpPr>
        <p:spPr bwMode="auto">
          <a:xfrm rot="16200000">
            <a:off x="6419640" y="4286040"/>
            <a:ext cx="2182248" cy="980472"/>
          </a:xfrm>
          <a:prstGeom prst="curved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0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6425" cy="1554163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A storage object: segment/block/file/region</a:t>
            </a:r>
          </a:p>
        </p:txBody>
      </p:sp>
      <p:cxnSp>
        <p:nvCxnSpPr>
          <p:cNvPr id="32770" name="Curved Connector 2"/>
          <p:cNvCxnSpPr>
            <a:cxnSpLocks noChangeShapeType="1"/>
            <a:stCxn id="32771" idx="1"/>
          </p:cNvCxnSpPr>
          <p:nvPr/>
        </p:nvCxnSpPr>
        <p:spPr bwMode="auto">
          <a:xfrm rot="10800000">
            <a:off x="4516438" y="1489075"/>
            <a:ext cx="923925" cy="88741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71" name="Rectangle 325"/>
          <p:cNvSpPr>
            <a:spLocks noChangeArrowheads="1"/>
          </p:cNvSpPr>
          <p:nvPr/>
        </p:nvSpPr>
        <p:spPr bwMode="auto">
          <a:xfrm>
            <a:off x="5440363" y="2286000"/>
            <a:ext cx="600075" cy="1793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059238" y="15303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059238" y="1447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059238" y="16938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059238" y="19415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059238" y="21875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059238" y="2435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059238" y="2681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4059238" y="2928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059238" y="31750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059238" y="3421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4059238" y="3668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4059238" y="3914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4059238" y="4162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4059238" y="4408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059238" y="4656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4059238" y="4984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4059238" y="1612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4059238" y="17764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4059238" y="2024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059238" y="22701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059238" y="2517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059238" y="2763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4059238" y="3009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4059238" y="3257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059238" y="35036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059238" y="3751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059238" y="39973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059238" y="4244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4059238" y="4491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059238" y="4737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4059238" y="5067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059238" y="53133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059238" y="18589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059238" y="21050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059238" y="23526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059238" y="2598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059238" y="2846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059238" y="30924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4059238" y="3340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059238" y="35861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059238" y="3832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4059238" y="40798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4059238" y="4325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059238" y="4573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4059238" y="4819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4059238" y="5148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4059238" y="53959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4059238" y="5559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059238" y="4902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4059238" y="52308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059238" y="54784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059238" y="5641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4059238" y="57245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059238" y="58070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4059238" y="5889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4059238" y="5972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4059238" y="6053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059238" y="6135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4059238" y="62182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059238" y="63007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4059238" y="63833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4059238" y="6464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4059238" y="65468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4059238" y="66294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 flipV="1">
            <a:off x="4059238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 flipV="1">
            <a:off x="4516438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838" name="Rectangle 13"/>
          <p:cNvSpPr>
            <a:spLocks noChangeArrowheads="1"/>
          </p:cNvSpPr>
          <p:nvPr/>
        </p:nvSpPr>
        <p:spPr bwMode="auto">
          <a:xfrm>
            <a:off x="3440113" y="1268413"/>
            <a:ext cx="59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0x0</a:t>
            </a:r>
          </a:p>
        </p:txBody>
      </p:sp>
      <p:sp>
        <p:nvSpPr>
          <p:cNvPr id="32839" name="Rectangle 13"/>
          <p:cNvSpPr>
            <a:spLocks noChangeArrowheads="1"/>
          </p:cNvSpPr>
          <p:nvPr/>
        </p:nvSpPr>
        <p:spPr bwMode="auto">
          <a:xfrm>
            <a:off x="5583238" y="1905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p</a:t>
            </a:r>
          </a:p>
        </p:txBody>
      </p:sp>
      <p:sp>
        <p:nvSpPr>
          <p:cNvPr id="32840" name="Rectangle 71"/>
          <p:cNvSpPr>
            <a:spLocks noChangeArrowheads="1"/>
          </p:cNvSpPr>
          <p:nvPr/>
        </p:nvSpPr>
        <p:spPr bwMode="auto">
          <a:xfrm>
            <a:off x="4059238" y="1447800"/>
            <a:ext cx="457200" cy="8255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32842" name="Rectangle 302"/>
          <p:cNvSpPr>
            <a:spLocks noChangeArrowheads="1"/>
          </p:cNvSpPr>
          <p:nvPr/>
        </p:nvSpPr>
        <p:spPr bwMode="auto">
          <a:xfrm>
            <a:off x="152400" y="1752600"/>
            <a:ext cx="35814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A </a:t>
            </a:r>
            <a:r>
              <a:rPr lang="en-US" sz="2000" b="1">
                <a:solidFill>
                  <a:srgbClr val="003367"/>
                </a:solidFill>
              </a:rPr>
              <a:t>storage object </a:t>
            </a:r>
            <a:r>
              <a:rPr lang="en-US" sz="2000">
                <a:solidFill>
                  <a:srgbClr val="003367"/>
                </a:solidFill>
              </a:rPr>
              <a:t>is a sequence (or array) of numbered bytes.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>
              <a:solidFill>
                <a:srgbClr val="003367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We can store any kind of data in it: the bytes are “fungible”.  That just means that any type of data may be encoded as a sequence of bytes.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>
              <a:solidFill>
                <a:srgbClr val="003367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The number of each byte (</a:t>
            </a:r>
            <a:r>
              <a:rPr lang="en-US" sz="2000" b="1">
                <a:solidFill>
                  <a:srgbClr val="003367"/>
                </a:solidFill>
              </a:rPr>
              <a:t>location</a:t>
            </a:r>
            <a:r>
              <a:rPr lang="en-US" sz="2000">
                <a:solidFill>
                  <a:srgbClr val="003367"/>
                </a:solidFill>
              </a:rPr>
              <a:t>) in the object is its </a:t>
            </a:r>
            <a:r>
              <a:rPr lang="en-US" sz="2000" b="1">
                <a:solidFill>
                  <a:srgbClr val="003367"/>
                </a:solidFill>
              </a:rPr>
              <a:t>offset</a:t>
            </a:r>
            <a:r>
              <a:rPr lang="en-US" sz="2000">
                <a:solidFill>
                  <a:srgbClr val="003367"/>
                </a:solidFill>
              </a:rPr>
              <a:t>.</a:t>
            </a:r>
          </a:p>
        </p:txBody>
      </p:sp>
      <p:sp>
        <p:nvSpPr>
          <p:cNvPr id="32843" name="Right Bracket 80"/>
          <p:cNvSpPr>
            <a:spLocks/>
          </p:cNvSpPr>
          <p:nvPr/>
        </p:nvSpPr>
        <p:spPr bwMode="auto">
          <a:xfrm>
            <a:off x="4724400" y="1447800"/>
            <a:ext cx="152400" cy="3276600"/>
          </a:xfrm>
          <a:prstGeom prst="rightBracket">
            <a:avLst>
              <a:gd name="adj" fmla="val 8361"/>
            </a:avLst>
          </a:prstGeom>
          <a:noFill/>
          <a:ln w="38100">
            <a:solidFill>
              <a:srgbClr val="003367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2844" name="Rectangle 13"/>
          <p:cNvSpPr>
            <a:spLocks noChangeArrowheads="1"/>
          </p:cNvSpPr>
          <p:nvPr/>
        </p:nvSpPr>
        <p:spPr bwMode="auto">
          <a:xfrm>
            <a:off x="5029200" y="31242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0x28 = 40</a:t>
            </a:r>
          </a:p>
        </p:txBody>
      </p:sp>
      <p:cxnSp>
        <p:nvCxnSpPr>
          <p:cNvPr id="32845" name="Curved Connector 2"/>
          <p:cNvCxnSpPr>
            <a:cxnSpLocks noChangeShapeType="1"/>
          </p:cNvCxnSpPr>
          <p:nvPr/>
        </p:nvCxnSpPr>
        <p:spPr bwMode="auto">
          <a:xfrm rot="10800000">
            <a:off x="4495800" y="4724400"/>
            <a:ext cx="609600" cy="3365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846" name="Rectangle 13"/>
          <p:cNvSpPr>
            <a:spLocks noChangeArrowheads="1"/>
          </p:cNvSpPr>
          <p:nvPr/>
        </p:nvSpPr>
        <p:spPr bwMode="auto">
          <a:xfrm>
            <a:off x="5105400" y="4876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p+0x28</a:t>
            </a:r>
          </a:p>
        </p:txBody>
      </p:sp>
      <p:sp>
        <p:nvSpPr>
          <p:cNvPr id="32847" name="Rectangle 302"/>
          <p:cNvSpPr>
            <a:spLocks noChangeArrowheads="1"/>
          </p:cNvSpPr>
          <p:nvPr/>
        </p:nvSpPr>
        <p:spPr bwMode="auto">
          <a:xfrm>
            <a:off x="5272616" y="3556000"/>
            <a:ext cx="358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We reference a location at an </a:t>
            </a:r>
            <a:r>
              <a:rPr lang="en-US" sz="2000" b="1">
                <a:solidFill>
                  <a:srgbClr val="003367"/>
                </a:solidFill>
              </a:rPr>
              <a:t>offset </a:t>
            </a:r>
            <a:r>
              <a:rPr lang="en-US" sz="2000">
                <a:solidFill>
                  <a:srgbClr val="003367"/>
                </a:solidFill>
              </a:rPr>
              <a:t>(displacement) from a base or pointer.  </a:t>
            </a:r>
          </a:p>
        </p:txBody>
      </p:sp>
      <p:sp>
        <p:nvSpPr>
          <p:cNvPr id="32848" name="Rectangle 302"/>
          <p:cNvSpPr>
            <a:spLocks noChangeArrowheads="1"/>
          </p:cNvSpPr>
          <p:nvPr/>
        </p:nvSpPr>
        <p:spPr bwMode="auto">
          <a:xfrm>
            <a:off x="6248400" y="5384800"/>
            <a:ext cx="2743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367"/>
                </a:solidFill>
              </a:rPr>
              <a:t>For memory, the ISA supports </a:t>
            </a:r>
            <a:r>
              <a:rPr lang="en-US" sz="1800" b="1">
                <a:solidFill>
                  <a:srgbClr val="003367"/>
                </a:solidFill>
              </a:rPr>
              <a:t>base + offset addressing</a:t>
            </a:r>
            <a:r>
              <a:rPr lang="en-US" sz="1800">
                <a:solidFill>
                  <a:srgbClr val="003367"/>
                </a:solidFill>
              </a:rPr>
              <a:t> directly.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172200" y="6381750"/>
            <a:ext cx="259079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455613">
              <a:defRPr/>
            </a:pPr>
            <a:r>
              <a:rPr lang="en-US" sz="1800" dirty="0">
                <a:solidFill>
                  <a:srgbClr val="003367"/>
                </a:solidFill>
              </a:rPr>
              <a:t>m</a:t>
            </a:r>
            <a:r>
              <a:rPr lang="de-DE" sz="1800" dirty="0" err="1">
                <a:solidFill>
                  <a:srgbClr val="003367"/>
                </a:solidFill>
              </a:rPr>
              <a:t>ovq</a:t>
            </a:r>
            <a:r>
              <a:rPr lang="de-DE" sz="1800" dirty="0">
                <a:solidFill>
                  <a:srgbClr val="003367"/>
                </a:solidFill>
              </a:rPr>
              <a:t> -32(%</a:t>
            </a:r>
            <a:r>
              <a:rPr lang="de-DE" sz="1800" dirty="0" err="1">
                <a:solidFill>
                  <a:srgbClr val="003367"/>
                </a:solidFill>
              </a:rPr>
              <a:t>rbp</a:t>
            </a:r>
            <a:r>
              <a:rPr lang="de-DE" sz="1800" dirty="0">
                <a:solidFill>
                  <a:srgbClr val="003367"/>
                </a:solidFill>
              </a:rPr>
              <a:t>), %</a:t>
            </a:r>
            <a:r>
              <a:rPr lang="de-DE" sz="1800" dirty="0" err="1">
                <a:solidFill>
                  <a:srgbClr val="003367"/>
                </a:solidFill>
              </a:rPr>
              <a:t>rcx</a:t>
            </a:r>
            <a:endParaRPr lang="de-DE" sz="1800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9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342"/>
          <p:cNvSpPr>
            <a:spLocks noChangeArrowheads="1"/>
          </p:cNvSpPr>
          <p:nvPr/>
        </p:nvSpPr>
        <p:spPr bwMode="auto">
          <a:xfrm>
            <a:off x="5715000" y="5080000"/>
            <a:ext cx="27432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0" name="Rectangle 343"/>
          <p:cNvSpPr>
            <a:spLocks noChangeArrowheads="1"/>
          </p:cNvSpPr>
          <p:nvPr/>
        </p:nvSpPr>
        <p:spPr bwMode="auto">
          <a:xfrm>
            <a:off x="4800600" y="5160963"/>
            <a:ext cx="914400" cy="8413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1" name="Rectangle 341"/>
          <p:cNvSpPr>
            <a:spLocks noChangeArrowheads="1"/>
          </p:cNvSpPr>
          <p:nvPr/>
        </p:nvSpPr>
        <p:spPr bwMode="auto">
          <a:xfrm>
            <a:off x="3746500" y="3249613"/>
            <a:ext cx="9017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2" name="Rectangle 340"/>
          <p:cNvSpPr>
            <a:spLocks noChangeArrowheads="1"/>
          </p:cNvSpPr>
          <p:nvPr/>
        </p:nvSpPr>
        <p:spPr bwMode="auto">
          <a:xfrm>
            <a:off x="4648200" y="3159125"/>
            <a:ext cx="914400" cy="8413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3" name="Rectangle 337"/>
          <p:cNvSpPr>
            <a:spLocks noChangeArrowheads="1"/>
          </p:cNvSpPr>
          <p:nvPr/>
        </p:nvSpPr>
        <p:spPr bwMode="auto">
          <a:xfrm>
            <a:off x="4203700" y="2832100"/>
            <a:ext cx="13589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8134" name="Curved Connector 2"/>
          <p:cNvCxnSpPr>
            <a:cxnSpLocks noChangeShapeType="1"/>
            <a:endCxn id="48370" idx="3"/>
          </p:cNvCxnSpPr>
          <p:nvPr/>
        </p:nvCxnSpPr>
        <p:spPr bwMode="auto">
          <a:xfrm rot="10800000">
            <a:off x="2133600" y="1489075"/>
            <a:ext cx="762000" cy="22431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Curved Connector 249"/>
          <p:cNvCxnSpPr>
            <a:cxnSpLocks noChangeShapeType="1"/>
            <a:endCxn id="48138" idx="1"/>
          </p:cNvCxnSpPr>
          <p:nvPr/>
        </p:nvCxnSpPr>
        <p:spPr bwMode="auto">
          <a:xfrm flipV="1">
            <a:off x="3219450" y="2382838"/>
            <a:ext cx="527050" cy="1349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Curved Connector 322"/>
          <p:cNvCxnSpPr>
            <a:cxnSpLocks noChangeShapeType="1"/>
            <a:endCxn id="48137" idx="1"/>
          </p:cNvCxnSpPr>
          <p:nvPr/>
        </p:nvCxnSpPr>
        <p:spPr bwMode="auto">
          <a:xfrm rot="16200000" flipH="1">
            <a:off x="3491707" y="3482181"/>
            <a:ext cx="874712" cy="1743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37" name="Rectangle 323"/>
          <p:cNvSpPr>
            <a:spLocks noChangeArrowheads="1"/>
          </p:cNvSpPr>
          <p:nvPr/>
        </p:nvSpPr>
        <p:spPr bwMode="auto">
          <a:xfrm>
            <a:off x="4800600" y="4752975"/>
            <a:ext cx="3657600" cy="746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8" name="Rectangle 250"/>
          <p:cNvSpPr>
            <a:spLocks noChangeArrowheads="1"/>
          </p:cNvSpPr>
          <p:nvPr/>
        </p:nvSpPr>
        <p:spPr bwMode="auto">
          <a:xfrm>
            <a:off x="3746500" y="2341563"/>
            <a:ext cx="18161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39" name="Rectangle 325"/>
          <p:cNvSpPr>
            <a:spLocks noChangeArrowheads="1"/>
          </p:cNvSpPr>
          <p:nvPr/>
        </p:nvSpPr>
        <p:spPr bwMode="auto">
          <a:xfrm>
            <a:off x="2757488" y="3681413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140" name="Title 1"/>
          <p:cNvSpPr>
            <a:spLocks noGrp="1"/>
          </p:cNvSpPr>
          <p:nvPr>
            <p:ph type="title"/>
          </p:nvPr>
        </p:nvSpPr>
        <p:spPr>
          <a:xfrm>
            <a:off x="3937000" y="-236538"/>
            <a:ext cx="5257800" cy="15541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Alignment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676400" y="15303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676400" y="1447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6938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676400" y="19415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676400" y="21875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676400" y="2435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676400" y="2681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676400" y="2928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676400" y="31750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676400" y="3421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676400" y="3668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676400" y="3914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676400" y="4162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676400" y="4408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676400" y="4656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676400" y="4984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676400" y="1612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676400" y="17764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676400" y="2024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676400" y="22701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676400" y="2517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676400" y="2763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676400" y="3009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676400" y="3257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676400" y="35036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676400" y="3751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676400" y="39973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676400" y="4244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676400" y="4491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676400" y="4737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676400" y="5067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676400" y="53133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676400" y="18589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676400" y="21050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676400" y="23526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676400" y="2598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676400" y="2846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676400" y="30924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676400" y="3340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1676400" y="35861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676400" y="3832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676400" y="40798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676400" y="4325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676400" y="4573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676400" y="4819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676400" y="5148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1676400" y="53959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6400" y="5559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676400" y="4902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676400" y="52308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676400" y="54784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1676400" y="5641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1676400" y="57245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676400" y="58070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676400" y="5889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676400" y="5972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676400" y="6053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676400" y="6135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1676400" y="62182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676400" y="63007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1676400" y="63833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1676400" y="6464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1676400" y="65468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676400" y="66294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 flipV="1">
            <a:off x="1676400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 flipV="1">
            <a:off x="2133600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>
            <a:off x="37465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5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5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7465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>
            <a:off x="37465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37465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37465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>
            <a:off x="37465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>
            <a:off x="37465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7465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52578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52578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52578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52578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52578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52578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52578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52578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52578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 flipV="1">
            <a:off x="52578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37465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37465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37465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37465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37465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37465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>
            <a:off x="37465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37465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>
            <a:off x="42037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>
            <a:off x="42037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>
            <a:off x="42037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>
            <a:off x="42037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>
            <a:off x="42037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42037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>
            <a:off x="42037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42037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42037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V="1">
            <a:off x="42037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42037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>
            <a:off x="42037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>
            <a:off x="42037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/>
          <p:nvPr/>
        </p:nvCxnSpPr>
        <p:spPr bwMode="auto">
          <a:xfrm>
            <a:off x="42037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>
            <a:off x="42037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2037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>
            <a:off x="42037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/>
          <p:nvPr/>
        </p:nvCxnSpPr>
        <p:spPr bwMode="auto">
          <a:xfrm>
            <a:off x="42037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/>
          <p:nvPr/>
        </p:nvCxnSpPr>
        <p:spPr bwMode="auto">
          <a:xfrm>
            <a:off x="46482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>
            <a:off x="46482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46482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>
            <a:off x="46482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>
            <a:off x="46482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>
            <a:off x="46482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46482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6482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46482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 flipV="1">
            <a:off x="46482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>
            <a:off x="46482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>
            <a:off x="46482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46482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>
            <a:off x="46482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Connector 224"/>
          <p:cNvCxnSpPr/>
          <p:nvPr/>
        </p:nvCxnSpPr>
        <p:spPr bwMode="auto">
          <a:xfrm>
            <a:off x="46482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/>
          <p:cNvCxnSpPr/>
          <p:nvPr/>
        </p:nvCxnSpPr>
        <p:spPr bwMode="auto">
          <a:xfrm>
            <a:off x="46482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/>
          <p:cNvCxnSpPr/>
          <p:nvPr/>
        </p:nvCxnSpPr>
        <p:spPr bwMode="auto">
          <a:xfrm>
            <a:off x="46482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Straight Connector 227"/>
          <p:cNvCxnSpPr/>
          <p:nvPr/>
        </p:nvCxnSpPr>
        <p:spPr bwMode="auto">
          <a:xfrm>
            <a:off x="46482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>
            <a:off x="51054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/>
          <p:cNvCxnSpPr/>
          <p:nvPr/>
        </p:nvCxnSpPr>
        <p:spPr bwMode="auto">
          <a:xfrm>
            <a:off x="51054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>
            <a:off x="51054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>
            <a:off x="51054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>
            <a:off x="51054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/>
          <p:nvPr/>
        </p:nvCxnSpPr>
        <p:spPr bwMode="auto">
          <a:xfrm>
            <a:off x="51054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>
            <a:off x="51054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/>
          <p:nvPr/>
        </p:nvCxnSpPr>
        <p:spPr bwMode="auto">
          <a:xfrm>
            <a:off x="51054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>
            <a:off x="51054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V="1">
            <a:off x="51054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>
            <a:off x="51054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/>
          <p:cNvCxnSpPr/>
          <p:nvPr/>
        </p:nvCxnSpPr>
        <p:spPr bwMode="auto">
          <a:xfrm>
            <a:off x="51054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>
            <a:off x="51054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/>
          <p:cNvCxnSpPr/>
          <p:nvPr/>
        </p:nvCxnSpPr>
        <p:spPr bwMode="auto">
          <a:xfrm>
            <a:off x="51054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>
            <a:off x="51054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/>
          <p:nvPr/>
        </p:nvCxnSpPr>
        <p:spPr bwMode="auto">
          <a:xfrm>
            <a:off x="51054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51054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>
            <a:off x="51054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V="1">
            <a:off x="5562600" y="2347913"/>
            <a:ext cx="0" cy="1309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7150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>
            <a:off x="57150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>
            <a:off x="57150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>
            <a:off x="57150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>
            <a:off x="57150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7150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>
            <a:off x="57150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>
            <a:off x="57150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>
            <a:off x="57150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V="1">
            <a:off x="57150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>
            <a:off x="61722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61722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Straight Connector 263"/>
          <p:cNvCxnSpPr/>
          <p:nvPr/>
        </p:nvCxnSpPr>
        <p:spPr bwMode="auto">
          <a:xfrm>
            <a:off x="61722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Connector 264"/>
          <p:cNvCxnSpPr/>
          <p:nvPr/>
        </p:nvCxnSpPr>
        <p:spPr bwMode="auto">
          <a:xfrm>
            <a:off x="61722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>
            <a:off x="61722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>
            <a:off x="61722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61722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>
            <a:off x="61722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/>
          <p:nvPr/>
        </p:nvCxnSpPr>
        <p:spPr bwMode="auto">
          <a:xfrm>
            <a:off x="61722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61722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/>
          <p:nvPr/>
        </p:nvCxnSpPr>
        <p:spPr bwMode="auto">
          <a:xfrm>
            <a:off x="66294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/>
          <p:nvPr/>
        </p:nvCxnSpPr>
        <p:spPr bwMode="auto">
          <a:xfrm>
            <a:off x="66294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/>
          <p:nvPr/>
        </p:nvCxnSpPr>
        <p:spPr bwMode="auto">
          <a:xfrm>
            <a:off x="66294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/>
          <p:nvPr/>
        </p:nvCxnSpPr>
        <p:spPr bwMode="auto">
          <a:xfrm>
            <a:off x="66294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/>
          <p:nvPr/>
        </p:nvCxnSpPr>
        <p:spPr bwMode="auto">
          <a:xfrm>
            <a:off x="66294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>
            <a:off x="66294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Connector 277"/>
          <p:cNvCxnSpPr/>
          <p:nvPr/>
        </p:nvCxnSpPr>
        <p:spPr bwMode="auto">
          <a:xfrm>
            <a:off x="66294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>
            <a:off x="66294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/>
          <p:nvPr/>
        </p:nvCxnSpPr>
        <p:spPr bwMode="auto">
          <a:xfrm>
            <a:off x="66294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 flipV="1">
            <a:off x="66294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/>
          <p:nvPr/>
        </p:nvCxnSpPr>
        <p:spPr bwMode="auto">
          <a:xfrm>
            <a:off x="66294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Straight Connector 282"/>
          <p:cNvCxnSpPr/>
          <p:nvPr/>
        </p:nvCxnSpPr>
        <p:spPr bwMode="auto">
          <a:xfrm>
            <a:off x="66294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66294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/>
          <p:nvPr/>
        </p:nvCxnSpPr>
        <p:spPr bwMode="auto">
          <a:xfrm>
            <a:off x="66294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/>
          <p:nvPr/>
        </p:nvCxnSpPr>
        <p:spPr bwMode="auto">
          <a:xfrm>
            <a:off x="66294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/>
          <p:nvPr/>
        </p:nvCxnSpPr>
        <p:spPr bwMode="auto">
          <a:xfrm>
            <a:off x="66294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/>
          <p:nvPr/>
        </p:nvCxnSpPr>
        <p:spPr bwMode="auto">
          <a:xfrm>
            <a:off x="66294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/>
          <p:nvPr/>
        </p:nvCxnSpPr>
        <p:spPr bwMode="auto">
          <a:xfrm>
            <a:off x="66294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/>
          <p:nvPr/>
        </p:nvCxnSpPr>
        <p:spPr bwMode="auto">
          <a:xfrm>
            <a:off x="66294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Straight Connector 290"/>
          <p:cNvCxnSpPr/>
          <p:nvPr/>
        </p:nvCxnSpPr>
        <p:spPr bwMode="auto">
          <a:xfrm flipV="1">
            <a:off x="66294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Straight Connector 291"/>
          <p:cNvCxnSpPr/>
          <p:nvPr/>
        </p:nvCxnSpPr>
        <p:spPr bwMode="auto">
          <a:xfrm>
            <a:off x="70866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Straight Connector 292"/>
          <p:cNvCxnSpPr/>
          <p:nvPr/>
        </p:nvCxnSpPr>
        <p:spPr bwMode="auto">
          <a:xfrm>
            <a:off x="70866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>
            <a:off x="70866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/>
          <p:nvPr/>
        </p:nvCxnSpPr>
        <p:spPr bwMode="auto">
          <a:xfrm>
            <a:off x="70866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/>
          <p:nvPr/>
        </p:nvCxnSpPr>
        <p:spPr bwMode="auto">
          <a:xfrm>
            <a:off x="70866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>
            <a:off x="70866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Straight Connector 297"/>
          <p:cNvCxnSpPr/>
          <p:nvPr/>
        </p:nvCxnSpPr>
        <p:spPr bwMode="auto">
          <a:xfrm>
            <a:off x="70866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>
            <a:off x="70866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>
            <a:off x="70866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 flipV="1">
            <a:off x="70866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>
            <a:off x="75438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3" name="Straight Connector 302"/>
          <p:cNvCxnSpPr/>
          <p:nvPr/>
        </p:nvCxnSpPr>
        <p:spPr bwMode="auto">
          <a:xfrm>
            <a:off x="75438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303"/>
          <p:cNvCxnSpPr/>
          <p:nvPr/>
        </p:nvCxnSpPr>
        <p:spPr bwMode="auto">
          <a:xfrm>
            <a:off x="75438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/>
          <p:nvPr/>
        </p:nvCxnSpPr>
        <p:spPr bwMode="auto">
          <a:xfrm>
            <a:off x="75438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/>
          <p:nvPr/>
        </p:nvCxnSpPr>
        <p:spPr bwMode="auto">
          <a:xfrm>
            <a:off x="75438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" name="Straight Connector 306"/>
          <p:cNvCxnSpPr/>
          <p:nvPr/>
        </p:nvCxnSpPr>
        <p:spPr bwMode="auto">
          <a:xfrm>
            <a:off x="75438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>
            <a:off x="75438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/>
          <p:nvPr/>
        </p:nvCxnSpPr>
        <p:spPr bwMode="auto">
          <a:xfrm>
            <a:off x="75438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75438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/>
          <p:nvPr/>
        </p:nvCxnSpPr>
        <p:spPr bwMode="auto">
          <a:xfrm flipV="1">
            <a:off x="75438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Straight Connector 311"/>
          <p:cNvCxnSpPr/>
          <p:nvPr/>
        </p:nvCxnSpPr>
        <p:spPr bwMode="auto">
          <a:xfrm>
            <a:off x="80010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3" name="Straight Connector 312"/>
          <p:cNvCxnSpPr/>
          <p:nvPr/>
        </p:nvCxnSpPr>
        <p:spPr bwMode="auto">
          <a:xfrm>
            <a:off x="80010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/>
          <p:nvPr/>
        </p:nvCxnSpPr>
        <p:spPr bwMode="auto">
          <a:xfrm>
            <a:off x="80010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/>
          <p:nvPr/>
        </p:nvCxnSpPr>
        <p:spPr bwMode="auto">
          <a:xfrm>
            <a:off x="80010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/>
          <p:nvPr/>
        </p:nvCxnSpPr>
        <p:spPr bwMode="auto">
          <a:xfrm>
            <a:off x="80010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/>
          <p:nvPr/>
        </p:nvCxnSpPr>
        <p:spPr bwMode="auto">
          <a:xfrm>
            <a:off x="80010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/>
          <p:nvPr/>
        </p:nvCxnSpPr>
        <p:spPr bwMode="auto">
          <a:xfrm>
            <a:off x="80010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/>
          <p:nvPr/>
        </p:nvCxnSpPr>
        <p:spPr bwMode="auto">
          <a:xfrm>
            <a:off x="80010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/>
          <p:nvPr/>
        </p:nvCxnSpPr>
        <p:spPr bwMode="auto">
          <a:xfrm>
            <a:off x="80010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/>
          <p:cNvCxnSpPr/>
          <p:nvPr/>
        </p:nvCxnSpPr>
        <p:spPr bwMode="auto">
          <a:xfrm flipV="1">
            <a:off x="80010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/>
          <p:nvPr/>
        </p:nvCxnSpPr>
        <p:spPr bwMode="auto">
          <a:xfrm flipV="1">
            <a:off x="84582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361" name="Rectangle 13"/>
          <p:cNvSpPr>
            <a:spLocks noChangeArrowheads="1"/>
          </p:cNvSpPr>
          <p:nvPr/>
        </p:nvSpPr>
        <p:spPr bwMode="auto">
          <a:xfrm>
            <a:off x="523875" y="12684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p + 0x0</a:t>
            </a:r>
          </a:p>
        </p:txBody>
      </p:sp>
      <p:sp>
        <p:nvSpPr>
          <p:cNvPr id="48362" name="Rectangle 13"/>
          <p:cNvSpPr>
            <a:spLocks noChangeArrowheads="1"/>
          </p:cNvSpPr>
          <p:nvPr/>
        </p:nvSpPr>
        <p:spPr bwMode="auto">
          <a:xfrm>
            <a:off x="939800" y="6415088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0x3f</a:t>
            </a:r>
          </a:p>
        </p:txBody>
      </p:sp>
      <p:sp>
        <p:nvSpPr>
          <p:cNvPr id="48363" name="Rectangle 13"/>
          <p:cNvSpPr>
            <a:spLocks noChangeArrowheads="1"/>
          </p:cNvSpPr>
          <p:nvPr/>
        </p:nvSpPr>
        <p:spPr bwMode="auto">
          <a:xfrm>
            <a:off x="3636963" y="2003425"/>
            <a:ext cx="59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48364" name="Rectangle 13"/>
          <p:cNvSpPr>
            <a:spLocks noChangeArrowheads="1"/>
          </p:cNvSpPr>
          <p:nvPr/>
        </p:nvSpPr>
        <p:spPr bwMode="auto">
          <a:xfrm>
            <a:off x="5511800" y="3403600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0x3f</a:t>
            </a:r>
          </a:p>
        </p:txBody>
      </p:sp>
      <p:sp>
        <p:nvSpPr>
          <p:cNvPr id="48365" name="Rectangle 13"/>
          <p:cNvSpPr>
            <a:spLocks noChangeArrowheads="1"/>
          </p:cNvSpPr>
          <p:nvPr/>
        </p:nvSpPr>
        <p:spPr bwMode="auto">
          <a:xfrm>
            <a:off x="8458200" y="5195888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0x3f</a:t>
            </a:r>
          </a:p>
        </p:txBody>
      </p:sp>
      <p:sp>
        <p:nvSpPr>
          <p:cNvPr id="48366" name="Rectangle 13"/>
          <p:cNvSpPr>
            <a:spLocks noChangeArrowheads="1"/>
          </p:cNvSpPr>
          <p:nvPr/>
        </p:nvSpPr>
        <p:spPr bwMode="auto">
          <a:xfrm>
            <a:off x="4737100" y="4383088"/>
            <a:ext cx="59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48367" name="Rectangle 302"/>
          <p:cNvSpPr>
            <a:spLocks noChangeArrowheads="1"/>
          </p:cNvSpPr>
          <p:nvPr/>
        </p:nvSpPr>
        <p:spPr bwMode="auto">
          <a:xfrm>
            <a:off x="436563" y="3160713"/>
            <a:ext cx="1039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 p[]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 *p</a:t>
            </a:r>
          </a:p>
        </p:txBody>
      </p:sp>
      <p:sp>
        <p:nvSpPr>
          <p:cNvPr id="48368" name="Rectangle 302"/>
          <p:cNvSpPr>
            <a:spLocks noChangeArrowheads="1"/>
          </p:cNvSpPr>
          <p:nvPr/>
        </p:nvSpPr>
        <p:spPr bwMode="auto">
          <a:xfrm>
            <a:off x="5986463" y="2438400"/>
            <a:ext cx="841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 p[]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int* p</a:t>
            </a:r>
          </a:p>
        </p:txBody>
      </p:sp>
      <p:sp>
        <p:nvSpPr>
          <p:cNvPr id="48369" name="Rectangle 13"/>
          <p:cNvSpPr>
            <a:spLocks noChangeArrowheads="1"/>
          </p:cNvSpPr>
          <p:nvPr/>
        </p:nvSpPr>
        <p:spPr bwMode="auto">
          <a:xfrm>
            <a:off x="2895600" y="35496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p</a:t>
            </a:r>
          </a:p>
        </p:txBody>
      </p:sp>
      <p:sp>
        <p:nvSpPr>
          <p:cNvPr id="48370" name="Rectangle 71"/>
          <p:cNvSpPr>
            <a:spLocks noChangeArrowheads="1"/>
          </p:cNvSpPr>
          <p:nvPr/>
        </p:nvSpPr>
        <p:spPr bwMode="auto">
          <a:xfrm>
            <a:off x="1676400" y="1447800"/>
            <a:ext cx="4572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371" name="Rectangle 302"/>
          <p:cNvSpPr>
            <a:spLocks noChangeArrowheads="1"/>
          </p:cNvSpPr>
          <p:nvPr/>
        </p:nvSpPr>
        <p:spPr bwMode="auto">
          <a:xfrm>
            <a:off x="7219950" y="3948113"/>
            <a:ext cx="113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char* p[]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char** p</a:t>
            </a:r>
          </a:p>
        </p:txBody>
      </p:sp>
      <p:sp>
        <p:nvSpPr>
          <p:cNvPr id="48372" name="Text Box 48"/>
          <p:cNvSpPr txBox="1">
            <a:spLocks noChangeArrowheads="1"/>
          </p:cNvSpPr>
          <p:nvPr/>
        </p:nvSpPr>
        <p:spPr bwMode="auto">
          <a:xfrm>
            <a:off x="2590800" y="5613400"/>
            <a:ext cx="60150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Machines desire/require that an n-byte type is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aligned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on an n-byte boundary.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 = 2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endParaRPr kumimoji="0" lang="en-US" sz="2400" b="0" i="0" u="none" strike="noStrike" kern="1200" cap="none" spc="0" normalizeH="0" baseline="3000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8" name="Straight Connector 327"/>
          <p:cNvCxnSpPr/>
          <p:nvPr/>
        </p:nvCxnSpPr>
        <p:spPr bwMode="auto">
          <a:xfrm>
            <a:off x="48006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Straight Connector 328"/>
          <p:cNvCxnSpPr/>
          <p:nvPr/>
        </p:nvCxnSpPr>
        <p:spPr bwMode="auto">
          <a:xfrm>
            <a:off x="48006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Straight Connector 329"/>
          <p:cNvCxnSpPr/>
          <p:nvPr/>
        </p:nvCxnSpPr>
        <p:spPr bwMode="auto">
          <a:xfrm>
            <a:off x="48006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1" name="Straight Connector 330"/>
          <p:cNvCxnSpPr/>
          <p:nvPr/>
        </p:nvCxnSpPr>
        <p:spPr bwMode="auto">
          <a:xfrm>
            <a:off x="48006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>
            <a:off x="48006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3" name="Straight Connector 332"/>
          <p:cNvCxnSpPr/>
          <p:nvPr/>
        </p:nvCxnSpPr>
        <p:spPr bwMode="auto">
          <a:xfrm>
            <a:off x="48006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>
            <a:off x="48006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>
            <a:off x="48006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6" name="Straight Connector 335"/>
          <p:cNvCxnSpPr/>
          <p:nvPr/>
        </p:nvCxnSpPr>
        <p:spPr bwMode="auto">
          <a:xfrm flipV="1">
            <a:off x="48006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/>
          <p:cNvCxnSpPr/>
          <p:nvPr/>
        </p:nvCxnSpPr>
        <p:spPr bwMode="auto">
          <a:xfrm>
            <a:off x="4800600" y="4749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383" name="Rectangle 338"/>
          <p:cNvSpPr>
            <a:spLocks noChangeArrowheads="1"/>
          </p:cNvSpPr>
          <p:nvPr/>
        </p:nvSpPr>
        <p:spPr bwMode="auto">
          <a:xfrm>
            <a:off x="3746500" y="2908300"/>
            <a:ext cx="4572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384" name="Text Box 15"/>
          <p:cNvSpPr txBox="1">
            <a:spLocks noChangeArrowheads="1"/>
          </p:cNvSpPr>
          <p:nvPr/>
        </p:nvSpPr>
        <p:spPr bwMode="auto">
          <a:xfrm>
            <a:off x="4081463" y="2598738"/>
            <a:ext cx="309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85" name="Text Box 15"/>
          <p:cNvSpPr txBox="1">
            <a:spLocks noChangeArrowheads="1"/>
          </p:cNvSpPr>
          <p:nvPr/>
        </p:nvSpPr>
        <p:spPr bwMode="auto">
          <a:xfrm>
            <a:off x="4529138" y="2979738"/>
            <a:ext cx="31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  <p:sp>
        <p:nvSpPr>
          <p:cNvPr id="48386" name="Text Box 15"/>
          <p:cNvSpPr txBox="1">
            <a:spLocks noChangeArrowheads="1"/>
          </p:cNvSpPr>
          <p:nvPr/>
        </p:nvSpPr>
        <p:spPr bwMode="auto">
          <a:xfrm>
            <a:off x="5562600" y="4819650"/>
            <a:ext cx="31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92017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Using the heap (1)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57200" y="1443038"/>
            <a:ext cx="4572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#include &lt;stdlib.h&gt;</a:t>
            </a:r>
          </a:p>
          <a:p>
            <a:r>
              <a:rPr lang="en-US">
                <a:solidFill>
                  <a:srgbClr val="37305A"/>
                </a:solidFill>
              </a:rPr>
              <a:t>#include &lt;stdio.h&gt;</a:t>
            </a:r>
          </a:p>
          <a:p>
            <a:endParaRPr lang="en-US">
              <a:solidFill>
                <a:srgbClr val="37305A"/>
              </a:solidFill>
            </a:endParaRPr>
          </a:p>
          <a:p>
            <a:r>
              <a:rPr lang="en-US">
                <a:solidFill>
                  <a:srgbClr val="37305A"/>
                </a:solidFill>
              </a:rPr>
              <a:t>int </a:t>
            </a:r>
          </a:p>
          <a:p>
            <a:r>
              <a:rPr lang="en-US">
                <a:solidFill>
                  <a:srgbClr val="37305A"/>
                </a:solidFill>
              </a:rPr>
              <a:t>main()</a:t>
            </a:r>
          </a:p>
          <a:p>
            <a:r>
              <a:rPr lang="en-US">
                <a:solidFill>
                  <a:srgbClr val="37305A"/>
                </a:solidFill>
              </a:rPr>
              <a:t>{</a:t>
            </a:r>
          </a:p>
          <a:p>
            <a:r>
              <a:rPr lang="en-US">
                <a:solidFill>
                  <a:srgbClr val="37305A"/>
                </a:solidFill>
              </a:rPr>
              <a:t>  char* cb = (char*) malloc(14);</a:t>
            </a:r>
          </a:p>
          <a:p>
            <a:r>
              <a:rPr lang="en-US">
                <a:solidFill>
                  <a:srgbClr val="37305A"/>
                </a:solidFill>
              </a:rPr>
              <a:t>  cb[0]='h';</a:t>
            </a:r>
          </a:p>
          <a:p>
            <a:r>
              <a:rPr lang="en-US">
                <a:solidFill>
                  <a:srgbClr val="37305A"/>
                </a:solidFill>
              </a:rPr>
              <a:t>  cb[1]='i';</a:t>
            </a:r>
          </a:p>
          <a:p>
            <a:r>
              <a:rPr lang="en-US">
                <a:solidFill>
                  <a:srgbClr val="37305A"/>
                </a:solidFill>
              </a:rPr>
              <a:t>  cb[2]='!';</a:t>
            </a:r>
          </a:p>
          <a:p>
            <a:r>
              <a:rPr lang="en-US">
                <a:solidFill>
                  <a:srgbClr val="37305A"/>
                </a:solidFill>
              </a:rPr>
              <a:t>  cb[3]='\0';</a:t>
            </a:r>
          </a:p>
          <a:p>
            <a:r>
              <a:rPr lang="en-US">
                <a:solidFill>
                  <a:srgbClr val="37305A"/>
                </a:solidFill>
              </a:rPr>
              <a:t>  printf("%s\n", cb);</a:t>
            </a:r>
          </a:p>
          <a:p>
            <a:r>
              <a:rPr lang="en-US">
                <a:solidFill>
                  <a:srgbClr val="37305A"/>
                </a:solidFill>
              </a:rPr>
              <a:t>  free(cb);</a:t>
            </a:r>
          </a:p>
          <a:p>
            <a:r>
              <a:rPr lang="en-US">
                <a:solidFill>
                  <a:srgbClr val="37305A"/>
                </a:solidFill>
              </a:rPr>
              <a:t>}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4724400"/>
            <a:ext cx="457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chase$ cc -o heap heap.c</a:t>
            </a:r>
          </a:p>
          <a:p>
            <a:r>
              <a:rPr lang="en-US">
                <a:solidFill>
                  <a:srgbClr val="0000FF"/>
                </a:solidFill>
              </a:rPr>
              <a:t>chase$ ./heap</a:t>
            </a:r>
          </a:p>
          <a:p>
            <a:r>
              <a:rPr lang="en-US">
                <a:solidFill>
                  <a:srgbClr val="0000FF"/>
                </a:solidFill>
              </a:rPr>
              <a:t>hi!</a:t>
            </a:r>
          </a:p>
          <a:p>
            <a:r>
              <a:rPr lang="en-US">
                <a:solidFill>
                  <a:srgbClr val="0000FF"/>
                </a:solidFill>
              </a:rPr>
              <a:t>chase$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Using the heap (2)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09600" y="1447800"/>
            <a:ext cx="45720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7305A"/>
                </a:solidFill>
              </a:rPr>
              <a:t>#include &lt;</a:t>
            </a:r>
            <a:r>
              <a:rPr lang="en-US" sz="2000" err="1">
                <a:solidFill>
                  <a:srgbClr val="37305A"/>
                </a:solidFill>
              </a:rPr>
              <a:t>stdlib.h</a:t>
            </a:r>
            <a:r>
              <a:rPr lang="en-US" sz="2000">
                <a:solidFill>
                  <a:srgbClr val="37305A"/>
                </a:solidFill>
              </a:rPr>
              <a:t>&gt;</a:t>
            </a:r>
          </a:p>
          <a:p>
            <a:r>
              <a:rPr lang="en-US" sz="2000">
                <a:solidFill>
                  <a:srgbClr val="37305A"/>
                </a:solidFill>
              </a:rPr>
              <a:t>#include &lt;</a:t>
            </a:r>
            <a:r>
              <a:rPr lang="en-US" sz="2000" err="1">
                <a:solidFill>
                  <a:srgbClr val="37305A"/>
                </a:solidFill>
              </a:rPr>
              <a:t>stdio.h</a:t>
            </a:r>
            <a:r>
              <a:rPr lang="en-US" sz="2000">
                <a:solidFill>
                  <a:srgbClr val="37305A"/>
                </a:solidFill>
              </a:rPr>
              <a:t>&gt;</a:t>
            </a:r>
          </a:p>
          <a:p>
            <a:endParaRPr lang="en-US" sz="2000">
              <a:solidFill>
                <a:srgbClr val="37305A"/>
              </a:solidFill>
            </a:endParaRPr>
          </a:p>
          <a:p>
            <a:r>
              <a:rPr lang="en-US" sz="2000">
                <a:solidFill>
                  <a:srgbClr val="37305A"/>
                </a:solidFill>
              </a:rPr>
              <a:t>int </a:t>
            </a:r>
          </a:p>
          <a:p>
            <a:r>
              <a:rPr lang="en-US" sz="2000">
                <a:solidFill>
                  <a:srgbClr val="37305A"/>
                </a:solidFill>
              </a:rPr>
              <a:t>main()</a:t>
            </a:r>
          </a:p>
          <a:p>
            <a:r>
              <a:rPr lang="en-US" sz="2000">
                <a:solidFill>
                  <a:srgbClr val="37305A"/>
                </a:solidFill>
              </a:rPr>
              <a:t>{</a:t>
            </a:r>
          </a:p>
          <a:p>
            <a:r>
              <a:rPr lang="en-US" sz="2000">
                <a:solidFill>
                  <a:srgbClr val="37305A"/>
                </a:solidFill>
              </a:rPr>
              <a:t>  char*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 = (char*) malloc(14);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[0]='h';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[1]='</a:t>
            </a:r>
            <a:r>
              <a:rPr lang="en-US" sz="2000" err="1">
                <a:solidFill>
                  <a:srgbClr val="37305A"/>
                </a:solidFill>
              </a:rPr>
              <a:t>i</a:t>
            </a:r>
            <a:r>
              <a:rPr lang="en-US" sz="2000">
                <a:solidFill>
                  <a:srgbClr val="37305A"/>
                </a:solidFill>
              </a:rPr>
              <a:t>';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[2]='!';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[3]='\0';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("%s\n",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int *</a:t>
            </a:r>
            <a:r>
              <a:rPr lang="en-US" sz="2000" err="1">
                <a:solidFill>
                  <a:srgbClr val="37305A"/>
                </a:solidFill>
              </a:rPr>
              <a:t>ip</a:t>
            </a:r>
            <a:r>
              <a:rPr lang="en-US" sz="2000">
                <a:solidFill>
                  <a:srgbClr val="37305A"/>
                </a:solidFill>
              </a:rPr>
              <a:t> = (int*)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("0x%x\n", *</a:t>
            </a:r>
            <a:r>
              <a:rPr lang="en-US" sz="2000" err="1">
                <a:solidFill>
                  <a:srgbClr val="37305A"/>
                </a:solidFill>
              </a:rPr>
              <a:t>ip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free(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}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648200" y="3814763"/>
            <a:ext cx="4572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chase$ cc -o heap heap.c</a:t>
            </a:r>
          </a:p>
          <a:p>
            <a:r>
              <a:rPr lang="en-US">
                <a:solidFill>
                  <a:srgbClr val="0000FF"/>
                </a:solidFill>
              </a:rPr>
              <a:t>chase$ ./heap</a:t>
            </a:r>
          </a:p>
          <a:p>
            <a:r>
              <a:rPr lang="en-US">
                <a:solidFill>
                  <a:srgbClr val="0000FF"/>
                </a:solidFill>
              </a:rPr>
              <a:t>hi!</a:t>
            </a:r>
          </a:p>
          <a:p>
            <a:r>
              <a:rPr lang="en-US">
                <a:solidFill>
                  <a:srgbClr val="0000FF"/>
                </a:solidFill>
              </a:rPr>
              <a:t>0x216968</a:t>
            </a:r>
          </a:p>
          <a:p>
            <a:r>
              <a:rPr lang="en-US">
                <a:solidFill>
                  <a:srgbClr val="0000FF"/>
                </a:solidFill>
              </a:rPr>
              <a:t>chase$ </a:t>
            </a:r>
          </a:p>
        </p:txBody>
      </p:sp>
      <p:grpSp>
        <p:nvGrpSpPr>
          <p:cNvPr id="46084" name="Group 74"/>
          <p:cNvGrpSpPr>
            <a:grpSpLocks/>
          </p:cNvGrpSpPr>
          <p:nvPr/>
        </p:nvGrpSpPr>
        <p:grpSpPr bwMode="auto">
          <a:xfrm>
            <a:off x="7086600" y="766763"/>
            <a:ext cx="1447800" cy="2651125"/>
            <a:chOff x="6324600" y="2133600"/>
            <a:chExt cx="1295400" cy="1676400"/>
          </a:xfrm>
        </p:grpSpPr>
        <p:cxnSp>
          <p:nvCxnSpPr>
            <p:cNvPr id="62" name="Straight Connector 61"/>
            <p:cNvCxnSpPr/>
            <p:nvPr/>
          </p:nvCxnSpPr>
          <p:spPr bwMode="auto">
            <a:xfrm>
              <a:off x="6324600" y="2134604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324600" y="2368497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6324600" y="260238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6324600" y="2836283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6324600" y="3070175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6324600" y="329904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324600" y="3532942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6324600" y="3810000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3246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76200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085" name="Rectangle 75"/>
          <p:cNvSpPr>
            <a:spLocks noChangeArrowheads="1"/>
          </p:cNvSpPr>
          <p:nvPr/>
        </p:nvSpPr>
        <p:spPr bwMode="auto">
          <a:xfrm>
            <a:off x="7086600" y="76200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h=0x68</a:t>
            </a:r>
          </a:p>
        </p:txBody>
      </p:sp>
      <p:sp>
        <p:nvSpPr>
          <p:cNvPr id="46086" name="Rectangle 76"/>
          <p:cNvSpPr>
            <a:spLocks noChangeArrowheads="1"/>
          </p:cNvSpPr>
          <p:nvPr/>
        </p:nvSpPr>
        <p:spPr bwMode="auto">
          <a:xfrm>
            <a:off x="7086600" y="1071563"/>
            <a:ext cx="1100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i=0x69</a:t>
            </a:r>
          </a:p>
        </p:txBody>
      </p:sp>
      <p:sp>
        <p:nvSpPr>
          <p:cNvPr id="46087" name="Rectangle 77"/>
          <p:cNvSpPr>
            <a:spLocks noChangeArrowheads="1"/>
          </p:cNvSpPr>
          <p:nvPr/>
        </p:nvSpPr>
        <p:spPr bwMode="auto">
          <a:xfrm>
            <a:off x="7086600" y="14478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!=0x21</a:t>
            </a:r>
          </a:p>
        </p:txBody>
      </p:sp>
      <p:sp>
        <p:nvSpPr>
          <p:cNvPr id="46088" name="Rectangle 78"/>
          <p:cNvSpPr>
            <a:spLocks noChangeArrowheads="1"/>
          </p:cNvSpPr>
          <p:nvPr/>
        </p:nvSpPr>
        <p:spPr bwMode="auto">
          <a:xfrm>
            <a:off x="7797800" y="1828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0</a:t>
            </a:r>
          </a:p>
        </p:txBody>
      </p:sp>
      <p:cxnSp>
        <p:nvCxnSpPr>
          <p:cNvPr id="46089" name="Curved Connector 249"/>
          <p:cNvCxnSpPr>
            <a:cxnSpLocks noChangeShapeType="1"/>
            <a:endCxn id="46085" idx="1"/>
          </p:cNvCxnSpPr>
          <p:nvPr/>
        </p:nvCxnSpPr>
        <p:spPr bwMode="auto">
          <a:xfrm flipV="1">
            <a:off x="6256338" y="992188"/>
            <a:ext cx="830262" cy="642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0" name="Rectangle 325"/>
          <p:cNvSpPr>
            <a:spLocks noChangeArrowheads="1"/>
          </p:cNvSpPr>
          <p:nvPr/>
        </p:nvSpPr>
        <p:spPr bwMode="auto">
          <a:xfrm>
            <a:off x="5715000" y="1581150"/>
            <a:ext cx="600075" cy="1793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6091" name="Rectangle 13"/>
          <p:cNvSpPr>
            <a:spLocks noChangeArrowheads="1"/>
          </p:cNvSpPr>
          <p:nvPr/>
        </p:nvSpPr>
        <p:spPr bwMode="auto">
          <a:xfrm>
            <a:off x="5791200" y="14525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cb</a:t>
            </a:r>
          </a:p>
        </p:txBody>
      </p:sp>
      <p:cxnSp>
        <p:nvCxnSpPr>
          <p:cNvPr id="46092" name="Curved Connector 249"/>
          <p:cNvCxnSpPr>
            <a:cxnSpLocks noChangeShapeType="1"/>
            <a:endCxn id="46085" idx="1"/>
          </p:cNvCxnSpPr>
          <p:nvPr/>
        </p:nvCxnSpPr>
        <p:spPr bwMode="auto">
          <a:xfrm flipV="1">
            <a:off x="6256338" y="992188"/>
            <a:ext cx="830262" cy="962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3" name="Rectangle 325"/>
          <p:cNvSpPr>
            <a:spLocks noChangeArrowheads="1"/>
          </p:cNvSpPr>
          <p:nvPr/>
        </p:nvSpPr>
        <p:spPr bwMode="auto">
          <a:xfrm>
            <a:off x="5715000" y="1900238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5791200" y="1771650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ip</a:t>
            </a:r>
          </a:p>
        </p:txBody>
      </p:sp>
      <p:sp>
        <p:nvSpPr>
          <p:cNvPr id="46095" name="Rectangle 87"/>
          <p:cNvSpPr>
            <a:spLocks noChangeArrowheads="1"/>
          </p:cNvSpPr>
          <p:nvPr/>
        </p:nvSpPr>
        <p:spPr bwMode="auto">
          <a:xfrm>
            <a:off x="4038600" y="5915025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sz="1600" err="1">
                <a:solidFill>
                  <a:srgbClr val="37305A"/>
                </a:solidFill>
              </a:rPr>
              <a:t>Try</a:t>
            </a:r>
            <a:r>
              <a:rPr lang="pl-PL" sz="1600">
                <a:solidFill>
                  <a:srgbClr val="37305A"/>
                </a:solidFill>
              </a:rPr>
              <a:t>:</a:t>
            </a:r>
          </a:p>
          <a:p>
            <a:r>
              <a:rPr lang="pl-PL" sz="1600">
                <a:solidFill>
                  <a:srgbClr val="37305A"/>
                </a:solidFill>
                <a:hlinkClick r:id="rId2"/>
              </a:rPr>
              <a:t>http://wikipedia.org/wiki/ASCII</a:t>
            </a:r>
            <a:endParaRPr lang="pl-PL" sz="1600">
              <a:solidFill>
                <a:srgbClr val="37305A"/>
              </a:solidFill>
            </a:endParaRPr>
          </a:p>
          <a:p>
            <a:r>
              <a:rPr lang="pl-PL" sz="1600">
                <a:solidFill>
                  <a:srgbClr val="37305A"/>
                </a:solidFill>
                <a:hlinkClick r:id="rId3"/>
              </a:rPr>
              <a:t>http://wikipedia.org/wiki/Endianness</a:t>
            </a:r>
            <a:endParaRPr lang="pl-PL" sz="1600">
              <a:solidFill>
                <a:srgbClr val="37305A"/>
              </a:solidFill>
            </a:endParaRPr>
          </a:p>
          <a:p>
            <a:endParaRPr lang="en-US" sz="1600">
              <a:solidFill>
                <a:srgbClr val="37305A"/>
              </a:solidFill>
            </a:endParaRPr>
          </a:p>
          <a:p>
            <a:endParaRPr lang="en-US" sz="1600">
              <a:solidFill>
                <a:srgbClr val="37305A"/>
              </a:solidFill>
            </a:endParaRPr>
          </a:p>
        </p:txBody>
      </p:sp>
      <p:cxnSp>
        <p:nvCxnSpPr>
          <p:cNvPr id="46096" name="Straight Connector 292"/>
          <p:cNvCxnSpPr>
            <a:cxnSpLocks noChangeShapeType="1"/>
          </p:cNvCxnSpPr>
          <p:nvPr/>
        </p:nvCxnSpPr>
        <p:spPr bwMode="auto">
          <a:xfrm flipV="1">
            <a:off x="2819400" y="2914650"/>
            <a:ext cx="228600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6097" name="Rectangle 302"/>
          <p:cNvSpPr>
            <a:spLocks noChangeArrowheads="1"/>
          </p:cNvSpPr>
          <p:nvPr/>
        </p:nvSpPr>
        <p:spPr bwMode="auto">
          <a:xfrm>
            <a:off x="4343400" y="25146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>
                <a:solidFill>
                  <a:srgbClr val="003367"/>
                </a:solidFill>
              </a:rPr>
              <a:t>Type casts</a:t>
            </a:r>
          </a:p>
        </p:txBody>
      </p:sp>
      <p:cxnSp>
        <p:nvCxnSpPr>
          <p:cNvPr id="46098" name="Straight Connector 292"/>
          <p:cNvCxnSpPr>
            <a:cxnSpLocks noChangeShapeType="1"/>
            <a:endCxn id="46097" idx="2"/>
          </p:cNvCxnSpPr>
          <p:nvPr/>
        </p:nvCxnSpPr>
        <p:spPr bwMode="auto">
          <a:xfrm flipV="1">
            <a:off x="2667000" y="2914650"/>
            <a:ext cx="2438400" cy="2419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292"/>
          <p:cNvCxnSpPr>
            <a:cxnSpLocks noChangeShapeType="1"/>
          </p:cNvCxnSpPr>
          <p:nvPr/>
        </p:nvCxnSpPr>
        <p:spPr bwMode="auto">
          <a:xfrm>
            <a:off x="6096000" y="5181600"/>
            <a:ext cx="990600" cy="29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7086600" y="5181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“Little end” is stored “first”.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Endianness</a:t>
            </a:r>
            <a:r>
              <a:rPr lang="en-US" dirty="0"/>
              <a:t> in C and 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4111625"/>
          </a:xfrm>
        </p:spPr>
        <p:txBody>
          <a:bodyPr/>
          <a:lstStyle/>
          <a:p>
            <a:r>
              <a:rPr lang="en-US" sz="2400" dirty="0">
                <a:solidFill>
                  <a:srgbClr val="003367"/>
                </a:solidFill>
              </a:rPr>
              <a:t>Big end</a:t>
            </a:r>
            <a:r>
              <a:rPr lang="en-US" sz="2400" b="0" dirty="0">
                <a:solidFill>
                  <a:srgbClr val="003367"/>
                </a:solidFill>
              </a:rPr>
              <a:t>: the most significant byte, i.e., the byte containing the most significant bit of a multi-byte value.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Little end</a:t>
            </a:r>
            <a:r>
              <a:rPr lang="en-US" sz="2400" b="0" dirty="0">
                <a:solidFill>
                  <a:srgbClr val="003367"/>
                </a:solidFill>
              </a:rPr>
              <a:t>: the least significant byte, e.g., the least significant bit determines if the value odd or even.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Big-endian</a:t>
            </a:r>
            <a:r>
              <a:rPr lang="en-US" sz="2400" b="0" dirty="0">
                <a:solidFill>
                  <a:srgbClr val="003367"/>
                </a:solidFill>
              </a:rPr>
              <a:t>: the big end of a multi-byte value is stored first (has the lowest address) or sent first on the network.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Little endian</a:t>
            </a:r>
            <a:r>
              <a:rPr lang="en-US" sz="2400" b="0" dirty="0">
                <a:solidFill>
                  <a:srgbClr val="003367"/>
                </a:solidFill>
              </a:rPr>
              <a:t>:</a:t>
            </a:r>
            <a:r>
              <a:rPr lang="en-US" sz="2400" dirty="0">
                <a:solidFill>
                  <a:srgbClr val="003367"/>
                </a:solidFill>
              </a:rPr>
              <a:t> </a:t>
            </a:r>
            <a:r>
              <a:rPr lang="en-US" sz="2400" b="0" dirty="0">
                <a:solidFill>
                  <a:srgbClr val="003367"/>
                </a:solidFill>
              </a:rPr>
              <a:t>addresses/sends/stores the little end first.</a:t>
            </a:r>
          </a:p>
          <a:p>
            <a:r>
              <a:rPr lang="en-US" sz="2400" dirty="0">
                <a:solidFill>
                  <a:srgbClr val="003367"/>
                </a:solidFill>
              </a:rPr>
              <a:t>Intel x86 </a:t>
            </a:r>
            <a:r>
              <a:rPr lang="en-US" sz="2400" b="0" dirty="0">
                <a:solidFill>
                  <a:srgbClr val="003367"/>
                </a:solidFill>
              </a:rPr>
              <a:t>is little-endian; some machines are big-endian.</a:t>
            </a:r>
            <a:endParaRPr lang="en-US" sz="1800" b="0" dirty="0"/>
          </a:p>
          <a:p>
            <a:r>
              <a:rPr lang="en-US" sz="2400" dirty="0">
                <a:solidFill>
                  <a:srgbClr val="003367"/>
                </a:solidFill>
              </a:rPr>
              <a:t>Network byte </a:t>
            </a:r>
            <a:r>
              <a:rPr lang="en-US" sz="2400" b="0" dirty="0">
                <a:solidFill>
                  <a:srgbClr val="003367"/>
                </a:solidFill>
              </a:rPr>
              <a:t>order: big-endian by Internet convention.</a:t>
            </a:r>
          </a:p>
          <a:p>
            <a:pPr lvl="1"/>
            <a:r>
              <a:rPr lang="en-US" sz="2000" b="0" dirty="0">
                <a:solidFill>
                  <a:srgbClr val="003367"/>
                </a:solidFill>
              </a:rPr>
              <a:t>Network software must use machine-dependent “byte swapping” macros (</a:t>
            </a:r>
            <a:r>
              <a:rPr lang="en-US" sz="2000" b="0" dirty="0" err="1">
                <a:solidFill>
                  <a:srgbClr val="003367"/>
                </a:solidFill>
              </a:rPr>
              <a:t>htons</a:t>
            </a:r>
            <a:r>
              <a:rPr lang="en-US" sz="2000" b="0" dirty="0">
                <a:solidFill>
                  <a:srgbClr val="003367"/>
                </a:solidFill>
              </a:rPr>
              <a:t>, </a:t>
            </a:r>
            <a:r>
              <a:rPr lang="en-US" sz="2000" b="0" dirty="0" err="1">
                <a:solidFill>
                  <a:srgbClr val="003367"/>
                </a:solidFill>
              </a:rPr>
              <a:t>htonl</a:t>
            </a:r>
            <a:r>
              <a:rPr lang="en-US" sz="2000" b="0" dirty="0">
                <a:solidFill>
                  <a:srgbClr val="003367"/>
                </a:solidFill>
              </a:rPr>
              <a:t>, </a:t>
            </a:r>
            <a:r>
              <a:rPr lang="en-US" sz="2000" b="0" dirty="0" err="1">
                <a:solidFill>
                  <a:srgbClr val="003367"/>
                </a:solidFill>
              </a:rPr>
              <a:t>ntohl</a:t>
            </a:r>
            <a:r>
              <a:rPr lang="en-US" sz="2000" b="0" dirty="0">
                <a:solidFill>
                  <a:srgbClr val="003367"/>
                </a:solidFill>
              </a:rPr>
              <a:t>,…) in all the right places.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52400"/>
            <a:ext cx="203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5" name="Curved Connector 2"/>
          <p:cNvCxnSpPr>
            <a:cxnSpLocks noChangeShapeType="1"/>
            <a:endCxn id="47341" idx="3"/>
          </p:cNvCxnSpPr>
          <p:nvPr/>
        </p:nvCxnSpPr>
        <p:spPr bwMode="auto">
          <a:xfrm rot="10800000">
            <a:off x="2133600" y="1489075"/>
            <a:ext cx="762000" cy="22431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06" name="Curved Connector 249"/>
          <p:cNvCxnSpPr>
            <a:cxnSpLocks noChangeShapeType="1"/>
            <a:endCxn id="47109" idx="1"/>
          </p:cNvCxnSpPr>
          <p:nvPr/>
        </p:nvCxnSpPr>
        <p:spPr bwMode="auto">
          <a:xfrm flipV="1">
            <a:off x="3219450" y="2382838"/>
            <a:ext cx="527050" cy="1349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Curved Connector 322"/>
          <p:cNvCxnSpPr>
            <a:cxnSpLocks noChangeShapeType="1"/>
            <a:endCxn id="47108" idx="1"/>
          </p:cNvCxnSpPr>
          <p:nvPr/>
        </p:nvCxnSpPr>
        <p:spPr bwMode="auto">
          <a:xfrm rot="16200000" flipH="1">
            <a:off x="3491707" y="3482181"/>
            <a:ext cx="874712" cy="1743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08" name="Rectangle 323"/>
          <p:cNvSpPr>
            <a:spLocks noChangeArrowheads="1"/>
          </p:cNvSpPr>
          <p:nvPr/>
        </p:nvSpPr>
        <p:spPr bwMode="auto">
          <a:xfrm>
            <a:off x="4800600" y="4752975"/>
            <a:ext cx="3657600" cy="746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7109" name="Rectangle 250"/>
          <p:cNvSpPr>
            <a:spLocks noChangeArrowheads="1"/>
          </p:cNvSpPr>
          <p:nvPr/>
        </p:nvSpPr>
        <p:spPr bwMode="auto">
          <a:xfrm>
            <a:off x="3746500" y="2341563"/>
            <a:ext cx="18161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7110" name="Rectangle 325"/>
          <p:cNvSpPr>
            <a:spLocks noChangeArrowheads="1"/>
          </p:cNvSpPr>
          <p:nvPr/>
        </p:nvSpPr>
        <p:spPr bwMode="auto">
          <a:xfrm>
            <a:off x="2757488" y="3681413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7111" name="Title 1"/>
          <p:cNvSpPr>
            <a:spLocks noGrp="1"/>
          </p:cNvSpPr>
          <p:nvPr>
            <p:ph type="title"/>
          </p:nvPr>
        </p:nvSpPr>
        <p:spPr>
          <a:xfrm>
            <a:off x="3937000" y="-236538"/>
            <a:ext cx="5257800" cy="15541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64 bytes: 3 ways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676400" y="15303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676400" y="1447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6938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676400" y="19415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676400" y="21875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676400" y="2435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676400" y="2681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676400" y="2928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676400" y="31750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676400" y="3421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676400" y="3668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676400" y="3914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676400" y="4162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676400" y="4408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676400" y="4656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676400" y="4984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676400" y="1612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676400" y="17764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676400" y="2024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676400" y="22701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676400" y="2517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676400" y="2763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676400" y="3009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676400" y="3257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676400" y="35036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676400" y="3751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676400" y="39973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676400" y="4244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676400" y="4491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676400" y="4737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676400" y="5067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676400" y="53133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676400" y="18589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676400" y="21050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676400" y="23526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676400" y="2598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676400" y="2846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676400" y="30924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676400" y="3340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1676400" y="35861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676400" y="3832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676400" y="40798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676400" y="4325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676400" y="4573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676400" y="4819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676400" y="5148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1676400" y="53959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6400" y="5559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676400" y="4902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676400" y="52308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676400" y="54784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1676400" y="5641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1676400" y="57245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676400" y="58070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676400" y="5889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676400" y="5972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676400" y="6053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676400" y="6135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1676400" y="62182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676400" y="63007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1676400" y="63833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1676400" y="6464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1676400" y="65468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676400" y="66294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 flipV="1">
            <a:off x="1676400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 flipV="1">
            <a:off x="2133600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>
            <a:off x="37465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5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5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7465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>
            <a:off x="37465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37465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37465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>
            <a:off x="37465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>
            <a:off x="37465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7465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52578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52578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52578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52578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52578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52578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52578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52578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52578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 flipV="1">
            <a:off x="52578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37465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37465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37465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37465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37465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37465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>
            <a:off x="37465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37465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>
            <a:off x="42037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>
            <a:off x="42037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>
            <a:off x="42037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>
            <a:off x="42037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>
            <a:off x="42037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42037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>
            <a:off x="42037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42037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42037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V="1">
            <a:off x="42037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42037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>
            <a:off x="42037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>
            <a:off x="42037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/>
          <p:nvPr/>
        </p:nvCxnSpPr>
        <p:spPr bwMode="auto">
          <a:xfrm>
            <a:off x="42037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>
            <a:off x="42037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2037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>
            <a:off x="42037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/>
          <p:nvPr/>
        </p:nvCxnSpPr>
        <p:spPr bwMode="auto">
          <a:xfrm>
            <a:off x="42037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/>
          <p:nvPr/>
        </p:nvCxnSpPr>
        <p:spPr bwMode="auto">
          <a:xfrm>
            <a:off x="46482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>
            <a:off x="46482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46482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>
            <a:off x="46482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>
            <a:off x="46482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>
            <a:off x="46482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46482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6482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46482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 flipV="1">
            <a:off x="46482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>
            <a:off x="46482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>
            <a:off x="46482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46482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>
            <a:off x="46482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Connector 224"/>
          <p:cNvCxnSpPr/>
          <p:nvPr/>
        </p:nvCxnSpPr>
        <p:spPr bwMode="auto">
          <a:xfrm>
            <a:off x="46482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/>
          <p:cNvCxnSpPr/>
          <p:nvPr/>
        </p:nvCxnSpPr>
        <p:spPr bwMode="auto">
          <a:xfrm>
            <a:off x="46482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/>
          <p:cNvCxnSpPr/>
          <p:nvPr/>
        </p:nvCxnSpPr>
        <p:spPr bwMode="auto">
          <a:xfrm>
            <a:off x="46482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Straight Connector 227"/>
          <p:cNvCxnSpPr/>
          <p:nvPr/>
        </p:nvCxnSpPr>
        <p:spPr bwMode="auto">
          <a:xfrm>
            <a:off x="46482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>
            <a:off x="51054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/>
          <p:cNvCxnSpPr/>
          <p:nvPr/>
        </p:nvCxnSpPr>
        <p:spPr bwMode="auto">
          <a:xfrm>
            <a:off x="51054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>
            <a:off x="51054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>
            <a:off x="51054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>
            <a:off x="51054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/>
          <p:nvPr/>
        </p:nvCxnSpPr>
        <p:spPr bwMode="auto">
          <a:xfrm>
            <a:off x="51054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>
            <a:off x="51054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/>
          <p:nvPr/>
        </p:nvCxnSpPr>
        <p:spPr bwMode="auto">
          <a:xfrm>
            <a:off x="51054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>
            <a:off x="51054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V="1">
            <a:off x="51054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>
            <a:off x="51054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/>
          <p:cNvCxnSpPr/>
          <p:nvPr/>
        </p:nvCxnSpPr>
        <p:spPr bwMode="auto">
          <a:xfrm>
            <a:off x="51054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>
            <a:off x="51054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/>
          <p:cNvCxnSpPr/>
          <p:nvPr/>
        </p:nvCxnSpPr>
        <p:spPr bwMode="auto">
          <a:xfrm>
            <a:off x="51054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>
            <a:off x="51054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/>
          <p:nvPr/>
        </p:nvCxnSpPr>
        <p:spPr bwMode="auto">
          <a:xfrm>
            <a:off x="51054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51054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>
            <a:off x="51054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V="1">
            <a:off x="5562600" y="2347913"/>
            <a:ext cx="0" cy="1309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7150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>
            <a:off x="57150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>
            <a:off x="57150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>
            <a:off x="57150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>
            <a:off x="57150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7150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>
            <a:off x="57150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>
            <a:off x="57150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>
            <a:off x="57150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V="1">
            <a:off x="57150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>
            <a:off x="61722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61722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Straight Connector 263"/>
          <p:cNvCxnSpPr/>
          <p:nvPr/>
        </p:nvCxnSpPr>
        <p:spPr bwMode="auto">
          <a:xfrm>
            <a:off x="61722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Connector 264"/>
          <p:cNvCxnSpPr/>
          <p:nvPr/>
        </p:nvCxnSpPr>
        <p:spPr bwMode="auto">
          <a:xfrm>
            <a:off x="61722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>
            <a:off x="61722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>
            <a:off x="61722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61722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>
            <a:off x="61722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/>
          <p:nvPr/>
        </p:nvCxnSpPr>
        <p:spPr bwMode="auto">
          <a:xfrm>
            <a:off x="61722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61722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/>
          <p:nvPr/>
        </p:nvCxnSpPr>
        <p:spPr bwMode="auto">
          <a:xfrm>
            <a:off x="66294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/>
          <p:nvPr/>
        </p:nvCxnSpPr>
        <p:spPr bwMode="auto">
          <a:xfrm>
            <a:off x="66294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/>
          <p:nvPr/>
        </p:nvCxnSpPr>
        <p:spPr bwMode="auto">
          <a:xfrm>
            <a:off x="66294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/>
          <p:nvPr/>
        </p:nvCxnSpPr>
        <p:spPr bwMode="auto">
          <a:xfrm>
            <a:off x="66294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/>
          <p:nvPr/>
        </p:nvCxnSpPr>
        <p:spPr bwMode="auto">
          <a:xfrm>
            <a:off x="66294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>
            <a:off x="66294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Connector 277"/>
          <p:cNvCxnSpPr/>
          <p:nvPr/>
        </p:nvCxnSpPr>
        <p:spPr bwMode="auto">
          <a:xfrm>
            <a:off x="66294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>
            <a:off x="66294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/>
          <p:nvPr/>
        </p:nvCxnSpPr>
        <p:spPr bwMode="auto">
          <a:xfrm>
            <a:off x="66294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 flipV="1">
            <a:off x="66294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/>
          <p:nvPr/>
        </p:nvCxnSpPr>
        <p:spPr bwMode="auto">
          <a:xfrm>
            <a:off x="66294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Straight Connector 282"/>
          <p:cNvCxnSpPr/>
          <p:nvPr/>
        </p:nvCxnSpPr>
        <p:spPr bwMode="auto">
          <a:xfrm>
            <a:off x="66294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66294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/>
          <p:nvPr/>
        </p:nvCxnSpPr>
        <p:spPr bwMode="auto">
          <a:xfrm>
            <a:off x="66294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/>
          <p:nvPr/>
        </p:nvCxnSpPr>
        <p:spPr bwMode="auto">
          <a:xfrm>
            <a:off x="66294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/>
          <p:nvPr/>
        </p:nvCxnSpPr>
        <p:spPr bwMode="auto">
          <a:xfrm>
            <a:off x="66294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/>
          <p:nvPr/>
        </p:nvCxnSpPr>
        <p:spPr bwMode="auto">
          <a:xfrm>
            <a:off x="66294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/>
          <p:nvPr/>
        </p:nvCxnSpPr>
        <p:spPr bwMode="auto">
          <a:xfrm>
            <a:off x="66294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/>
          <p:nvPr/>
        </p:nvCxnSpPr>
        <p:spPr bwMode="auto">
          <a:xfrm>
            <a:off x="66294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Straight Connector 290"/>
          <p:cNvCxnSpPr/>
          <p:nvPr/>
        </p:nvCxnSpPr>
        <p:spPr bwMode="auto">
          <a:xfrm flipV="1">
            <a:off x="66294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Straight Connector 291"/>
          <p:cNvCxnSpPr/>
          <p:nvPr/>
        </p:nvCxnSpPr>
        <p:spPr bwMode="auto">
          <a:xfrm>
            <a:off x="70866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Straight Connector 292"/>
          <p:cNvCxnSpPr/>
          <p:nvPr/>
        </p:nvCxnSpPr>
        <p:spPr bwMode="auto">
          <a:xfrm>
            <a:off x="70866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>
            <a:off x="70866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/>
          <p:nvPr/>
        </p:nvCxnSpPr>
        <p:spPr bwMode="auto">
          <a:xfrm>
            <a:off x="70866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/>
          <p:nvPr/>
        </p:nvCxnSpPr>
        <p:spPr bwMode="auto">
          <a:xfrm>
            <a:off x="70866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>
            <a:off x="70866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Straight Connector 297"/>
          <p:cNvCxnSpPr/>
          <p:nvPr/>
        </p:nvCxnSpPr>
        <p:spPr bwMode="auto">
          <a:xfrm>
            <a:off x="70866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>
            <a:off x="70866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>
            <a:off x="70866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 flipV="1">
            <a:off x="70866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>
            <a:off x="75438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3" name="Straight Connector 302"/>
          <p:cNvCxnSpPr/>
          <p:nvPr/>
        </p:nvCxnSpPr>
        <p:spPr bwMode="auto">
          <a:xfrm>
            <a:off x="75438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303"/>
          <p:cNvCxnSpPr/>
          <p:nvPr/>
        </p:nvCxnSpPr>
        <p:spPr bwMode="auto">
          <a:xfrm>
            <a:off x="75438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/>
          <p:nvPr/>
        </p:nvCxnSpPr>
        <p:spPr bwMode="auto">
          <a:xfrm>
            <a:off x="75438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/>
          <p:nvPr/>
        </p:nvCxnSpPr>
        <p:spPr bwMode="auto">
          <a:xfrm>
            <a:off x="75438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" name="Straight Connector 306"/>
          <p:cNvCxnSpPr/>
          <p:nvPr/>
        </p:nvCxnSpPr>
        <p:spPr bwMode="auto">
          <a:xfrm>
            <a:off x="75438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>
            <a:off x="75438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/>
          <p:nvPr/>
        </p:nvCxnSpPr>
        <p:spPr bwMode="auto">
          <a:xfrm>
            <a:off x="75438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75438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/>
          <p:nvPr/>
        </p:nvCxnSpPr>
        <p:spPr bwMode="auto">
          <a:xfrm flipV="1">
            <a:off x="75438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Straight Connector 311"/>
          <p:cNvCxnSpPr/>
          <p:nvPr/>
        </p:nvCxnSpPr>
        <p:spPr bwMode="auto">
          <a:xfrm>
            <a:off x="80010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3" name="Straight Connector 312"/>
          <p:cNvCxnSpPr/>
          <p:nvPr/>
        </p:nvCxnSpPr>
        <p:spPr bwMode="auto">
          <a:xfrm>
            <a:off x="80010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/>
          <p:nvPr/>
        </p:nvCxnSpPr>
        <p:spPr bwMode="auto">
          <a:xfrm>
            <a:off x="80010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/>
          <p:nvPr/>
        </p:nvCxnSpPr>
        <p:spPr bwMode="auto">
          <a:xfrm>
            <a:off x="80010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/>
          <p:nvPr/>
        </p:nvCxnSpPr>
        <p:spPr bwMode="auto">
          <a:xfrm>
            <a:off x="80010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/>
          <p:nvPr/>
        </p:nvCxnSpPr>
        <p:spPr bwMode="auto">
          <a:xfrm>
            <a:off x="80010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/>
          <p:nvPr/>
        </p:nvCxnSpPr>
        <p:spPr bwMode="auto">
          <a:xfrm>
            <a:off x="80010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/>
          <p:nvPr/>
        </p:nvCxnSpPr>
        <p:spPr bwMode="auto">
          <a:xfrm>
            <a:off x="80010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/>
          <p:nvPr/>
        </p:nvCxnSpPr>
        <p:spPr bwMode="auto">
          <a:xfrm>
            <a:off x="80010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/>
          <p:cNvCxnSpPr/>
          <p:nvPr/>
        </p:nvCxnSpPr>
        <p:spPr bwMode="auto">
          <a:xfrm flipV="1">
            <a:off x="80010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/>
          <p:nvPr/>
        </p:nvCxnSpPr>
        <p:spPr bwMode="auto">
          <a:xfrm flipV="1">
            <a:off x="84582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332" name="Rectangle 13"/>
          <p:cNvSpPr>
            <a:spLocks noChangeArrowheads="1"/>
          </p:cNvSpPr>
          <p:nvPr/>
        </p:nvSpPr>
        <p:spPr bwMode="auto">
          <a:xfrm>
            <a:off x="523875" y="12684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p + 0x0</a:t>
            </a:r>
          </a:p>
        </p:txBody>
      </p:sp>
      <p:sp>
        <p:nvSpPr>
          <p:cNvPr id="47333" name="Rectangle 13"/>
          <p:cNvSpPr>
            <a:spLocks noChangeArrowheads="1"/>
          </p:cNvSpPr>
          <p:nvPr/>
        </p:nvSpPr>
        <p:spPr bwMode="auto">
          <a:xfrm>
            <a:off x="939800" y="6415088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0x3f</a:t>
            </a:r>
          </a:p>
        </p:txBody>
      </p:sp>
      <p:sp>
        <p:nvSpPr>
          <p:cNvPr id="47334" name="Rectangle 13"/>
          <p:cNvSpPr>
            <a:spLocks noChangeArrowheads="1"/>
          </p:cNvSpPr>
          <p:nvPr/>
        </p:nvSpPr>
        <p:spPr bwMode="auto">
          <a:xfrm>
            <a:off x="3636963" y="2003425"/>
            <a:ext cx="59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0x0</a:t>
            </a:r>
          </a:p>
        </p:txBody>
      </p:sp>
      <p:sp>
        <p:nvSpPr>
          <p:cNvPr id="47335" name="Rectangle 13"/>
          <p:cNvSpPr>
            <a:spLocks noChangeArrowheads="1"/>
          </p:cNvSpPr>
          <p:nvPr/>
        </p:nvSpPr>
        <p:spPr bwMode="auto">
          <a:xfrm>
            <a:off x="5511800" y="3403600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0x3f</a:t>
            </a:r>
          </a:p>
        </p:txBody>
      </p:sp>
      <p:sp>
        <p:nvSpPr>
          <p:cNvPr id="47336" name="Rectangle 13"/>
          <p:cNvSpPr>
            <a:spLocks noChangeArrowheads="1"/>
          </p:cNvSpPr>
          <p:nvPr/>
        </p:nvSpPr>
        <p:spPr bwMode="auto">
          <a:xfrm>
            <a:off x="8458200" y="5195888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0x3f</a:t>
            </a:r>
          </a:p>
        </p:txBody>
      </p:sp>
      <p:sp>
        <p:nvSpPr>
          <p:cNvPr id="47337" name="Rectangle 13"/>
          <p:cNvSpPr>
            <a:spLocks noChangeArrowheads="1"/>
          </p:cNvSpPr>
          <p:nvPr/>
        </p:nvSpPr>
        <p:spPr bwMode="auto">
          <a:xfrm>
            <a:off x="4737100" y="4383088"/>
            <a:ext cx="59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0x0</a:t>
            </a:r>
          </a:p>
        </p:txBody>
      </p:sp>
      <p:sp>
        <p:nvSpPr>
          <p:cNvPr id="47338" name="Rectangle 302"/>
          <p:cNvSpPr>
            <a:spLocks noChangeArrowheads="1"/>
          </p:cNvSpPr>
          <p:nvPr/>
        </p:nvSpPr>
        <p:spPr bwMode="auto">
          <a:xfrm>
            <a:off x="436563" y="3160713"/>
            <a:ext cx="1039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char p[]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char *p</a:t>
            </a:r>
          </a:p>
        </p:txBody>
      </p:sp>
      <p:sp>
        <p:nvSpPr>
          <p:cNvPr id="47339" name="Rectangle 302"/>
          <p:cNvSpPr>
            <a:spLocks noChangeArrowheads="1"/>
          </p:cNvSpPr>
          <p:nvPr/>
        </p:nvSpPr>
        <p:spPr bwMode="auto">
          <a:xfrm>
            <a:off x="5986463" y="2438400"/>
            <a:ext cx="841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int p[]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int* p</a:t>
            </a:r>
          </a:p>
        </p:txBody>
      </p:sp>
      <p:sp>
        <p:nvSpPr>
          <p:cNvPr id="47340" name="Rectangle 13"/>
          <p:cNvSpPr>
            <a:spLocks noChangeArrowheads="1"/>
          </p:cNvSpPr>
          <p:nvPr/>
        </p:nvSpPr>
        <p:spPr bwMode="auto">
          <a:xfrm>
            <a:off x="2895600" y="35496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p</a:t>
            </a:r>
          </a:p>
        </p:txBody>
      </p:sp>
      <p:sp>
        <p:nvSpPr>
          <p:cNvPr id="47341" name="Rectangle 71"/>
          <p:cNvSpPr>
            <a:spLocks noChangeArrowheads="1"/>
          </p:cNvSpPr>
          <p:nvPr/>
        </p:nvSpPr>
        <p:spPr bwMode="auto">
          <a:xfrm>
            <a:off x="1676400" y="1447800"/>
            <a:ext cx="4572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7342" name="Rectangle 302"/>
          <p:cNvSpPr>
            <a:spLocks noChangeArrowheads="1"/>
          </p:cNvSpPr>
          <p:nvPr/>
        </p:nvSpPr>
        <p:spPr bwMode="auto">
          <a:xfrm>
            <a:off x="7219950" y="3948113"/>
            <a:ext cx="1139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char* p[]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>
                <a:solidFill>
                  <a:srgbClr val="003367"/>
                </a:solidFill>
              </a:rPr>
              <a:t>char** p</a:t>
            </a:r>
          </a:p>
        </p:txBody>
      </p:sp>
      <p:sp>
        <p:nvSpPr>
          <p:cNvPr id="47343" name="Text Box 48"/>
          <p:cNvSpPr txBox="1">
            <a:spLocks noChangeArrowheads="1"/>
          </p:cNvSpPr>
          <p:nvPr/>
        </p:nvSpPr>
        <p:spPr bwMode="auto">
          <a:xfrm>
            <a:off x="5181600" y="5678488"/>
            <a:ext cx="3375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>
                <a:solidFill>
                  <a:srgbClr val="000000"/>
                </a:solidFill>
                <a:cs typeface="Arial" charset="0"/>
              </a:rPr>
              <a:t>Pointers (addresses) are 8 bytes on a 64-bit machine.</a:t>
            </a:r>
            <a:endParaRPr lang="en-US" sz="1800">
              <a:solidFill>
                <a:srgbClr val="800080"/>
              </a:solidFill>
              <a:cs typeface="Arial" charset="0"/>
            </a:endParaRPr>
          </a:p>
        </p:txBody>
      </p:sp>
      <p:cxnSp>
        <p:nvCxnSpPr>
          <p:cNvPr id="328" name="Straight Connector 327"/>
          <p:cNvCxnSpPr/>
          <p:nvPr/>
        </p:nvCxnSpPr>
        <p:spPr bwMode="auto">
          <a:xfrm>
            <a:off x="48006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Straight Connector 328"/>
          <p:cNvCxnSpPr/>
          <p:nvPr/>
        </p:nvCxnSpPr>
        <p:spPr bwMode="auto">
          <a:xfrm>
            <a:off x="48006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Straight Connector 329"/>
          <p:cNvCxnSpPr/>
          <p:nvPr/>
        </p:nvCxnSpPr>
        <p:spPr bwMode="auto">
          <a:xfrm>
            <a:off x="48006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1" name="Straight Connector 330"/>
          <p:cNvCxnSpPr/>
          <p:nvPr/>
        </p:nvCxnSpPr>
        <p:spPr bwMode="auto">
          <a:xfrm>
            <a:off x="48006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>
            <a:off x="48006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3" name="Straight Connector 332"/>
          <p:cNvCxnSpPr/>
          <p:nvPr/>
        </p:nvCxnSpPr>
        <p:spPr bwMode="auto">
          <a:xfrm>
            <a:off x="48006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>
            <a:off x="48006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>
            <a:off x="48006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6" name="Straight Connector 335"/>
          <p:cNvCxnSpPr/>
          <p:nvPr/>
        </p:nvCxnSpPr>
        <p:spPr bwMode="auto">
          <a:xfrm flipV="1">
            <a:off x="48006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/>
          <p:cNvCxnSpPr/>
          <p:nvPr/>
        </p:nvCxnSpPr>
        <p:spPr bwMode="auto">
          <a:xfrm>
            <a:off x="4800600" y="4749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354" name="Text Box 48"/>
          <p:cNvSpPr txBox="1">
            <a:spLocks noChangeArrowheads="1"/>
          </p:cNvSpPr>
          <p:nvPr/>
        </p:nvSpPr>
        <p:spPr bwMode="auto">
          <a:xfrm>
            <a:off x="4343400" y="12954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2800">
                <a:solidFill>
                  <a:srgbClr val="000000"/>
                </a:solidFill>
                <a:cs typeface="Arial" charset="0"/>
              </a:rPr>
              <a:t>Memory is “fungible”.</a:t>
            </a:r>
            <a:endParaRPr lang="en-US" sz="2800">
              <a:solidFill>
                <a:srgbClr val="800000"/>
              </a:solidFill>
              <a:cs typeface="Arial" charset="0"/>
            </a:endParaRPr>
          </a:p>
        </p:txBody>
      </p:sp>
      <p:pic>
        <p:nvPicPr>
          <p:cNvPr id="47355" name="Picture 7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486400"/>
            <a:ext cx="230187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Pointer arithmetic</a:t>
            </a: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457200" y="1676400"/>
            <a:ext cx="6324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  char* 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 = (char*) </a:t>
            </a:r>
            <a:r>
              <a:rPr lang="en-US" err="1">
                <a:solidFill>
                  <a:srgbClr val="37305A"/>
                </a:solidFill>
              </a:rPr>
              <a:t>malloc</a:t>
            </a:r>
            <a:r>
              <a:rPr lang="en-US">
                <a:solidFill>
                  <a:srgbClr val="37305A"/>
                </a:solidFill>
              </a:rPr>
              <a:t>(14);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strcpy</a:t>
            </a:r>
            <a:r>
              <a:rPr lang="en-US">
                <a:solidFill>
                  <a:srgbClr val="37305A"/>
                </a:solidFill>
              </a:rPr>
              <a:t>(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, "hi!");</a:t>
            </a:r>
          </a:p>
          <a:p>
            <a:endParaRPr lang="en-US">
              <a:solidFill>
                <a:srgbClr val="37305A"/>
              </a:solidFill>
            </a:endParaRPr>
          </a:p>
          <a:p>
            <a:r>
              <a:rPr lang="en-US">
                <a:solidFill>
                  <a:srgbClr val="37305A"/>
                </a:solidFill>
              </a:rPr>
              <a:t>  void* 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 = (void*)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 = 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 + 2;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 = (char*)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printf</a:t>
            </a:r>
            <a:r>
              <a:rPr lang="en-US">
                <a:solidFill>
                  <a:srgbClr val="37305A"/>
                </a:solidFill>
              </a:rPr>
              <a:t>("%s\n", 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); </a:t>
            </a:r>
          </a:p>
          <a:p>
            <a:r>
              <a:rPr lang="en-US">
                <a:solidFill>
                  <a:srgbClr val="37305A"/>
                </a:solidFill>
              </a:rPr>
              <a:t> </a:t>
            </a:r>
          </a:p>
          <a:p>
            <a:r>
              <a:rPr lang="en-US">
                <a:solidFill>
                  <a:srgbClr val="37305A"/>
                </a:solidFill>
              </a:rPr>
              <a:t>  free(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);</a:t>
            </a:r>
          </a:p>
        </p:txBody>
      </p:sp>
      <p:pic>
        <p:nvPicPr>
          <p:cNvPr id="4915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528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56" name="Group 5"/>
          <p:cNvGrpSpPr>
            <a:grpSpLocks/>
          </p:cNvGrpSpPr>
          <p:nvPr/>
        </p:nvGrpSpPr>
        <p:grpSpPr bwMode="auto">
          <a:xfrm>
            <a:off x="7086600" y="919163"/>
            <a:ext cx="1447800" cy="2651125"/>
            <a:chOff x="6324600" y="2133600"/>
            <a:chExt cx="1295400" cy="16764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324600" y="2134604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6324600" y="2368497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324600" y="260238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324600" y="2836283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324600" y="3070175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324600" y="329904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324600" y="3532942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324600" y="3810000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63246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76200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157" name="Rectangle 16"/>
          <p:cNvSpPr>
            <a:spLocks noChangeArrowheads="1"/>
          </p:cNvSpPr>
          <p:nvPr/>
        </p:nvSpPr>
        <p:spPr bwMode="auto">
          <a:xfrm>
            <a:off x="7086600" y="91440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h=0x68</a:t>
            </a:r>
          </a:p>
        </p:txBody>
      </p:sp>
      <p:sp>
        <p:nvSpPr>
          <p:cNvPr id="49158" name="Rectangle 17"/>
          <p:cNvSpPr>
            <a:spLocks noChangeArrowheads="1"/>
          </p:cNvSpPr>
          <p:nvPr/>
        </p:nvSpPr>
        <p:spPr bwMode="auto">
          <a:xfrm>
            <a:off x="7086600" y="1223963"/>
            <a:ext cx="1100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i=0x69</a:t>
            </a:r>
          </a:p>
        </p:txBody>
      </p:sp>
      <p:sp>
        <p:nvSpPr>
          <p:cNvPr id="49159" name="Rectangle 18"/>
          <p:cNvSpPr>
            <a:spLocks noChangeArrowheads="1"/>
          </p:cNvSpPr>
          <p:nvPr/>
        </p:nvSpPr>
        <p:spPr bwMode="auto">
          <a:xfrm>
            <a:off x="7086600" y="16002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!=0x21</a:t>
            </a:r>
          </a:p>
        </p:txBody>
      </p:sp>
      <p:sp>
        <p:nvSpPr>
          <p:cNvPr id="49160" name="Rectangle 19"/>
          <p:cNvSpPr>
            <a:spLocks noChangeArrowheads="1"/>
          </p:cNvSpPr>
          <p:nvPr/>
        </p:nvSpPr>
        <p:spPr bwMode="auto">
          <a:xfrm>
            <a:off x="7797800" y="1981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0</a:t>
            </a:r>
          </a:p>
        </p:txBody>
      </p:sp>
      <p:cxnSp>
        <p:nvCxnSpPr>
          <p:cNvPr id="49161" name="Curved Connector 249"/>
          <p:cNvCxnSpPr>
            <a:cxnSpLocks noChangeShapeType="1"/>
            <a:endCxn id="49159" idx="1"/>
          </p:cNvCxnSpPr>
          <p:nvPr/>
        </p:nvCxnSpPr>
        <p:spPr bwMode="auto">
          <a:xfrm>
            <a:off x="6256338" y="1787525"/>
            <a:ext cx="830262" cy="428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62" name="Rectangle 325"/>
          <p:cNvSpPr>
            <a:spLocks noChangeArrowheads="1"/>
          </p:cNvSpPr>
          <p:nvPr/>
        </p:nvSpPr>
        <p:spPr bwMode="auto">
          <a:xfrm>
            <a:off x="5715000" y="1733550"/>
            <a:ext cx="600075" cy="1793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9163" name="Rectangle 13"/>
          <p:cNvSpPr>
            <a:spLocks noChangeArrowheads="1"/>
          </p:cNvSpPr>
          <p:nvPr/>
        </p:nvSpPr>
        <p:spPr bwMode="auto">
          <a:xfrm>
            <a:off x="5791200" y="16049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cb</a:t>
            </a:r>
          </a:p>
        </p:txBody>
      </p:sp>
      <p:cxnSp>
        <p:nvCxnSpPr>
          <p:cNvPr id="49164" name="Curved Connector 249"/>
          <p:cNvCxnSpPr>
            <a:cxnSpLocks noChangeShapeType="1"/>
            <a:endCxn id="49159" idx="1"/>
          </p:cNvCxnSpPr>
          <p:nvPr/>
        </p:nvCxnSpPr>
        <p:spPr bwMode="auto">
          <a:xfrm flipV="1">
            <a:off x="6389688" y="1830388"/>
            <a:ext cx="696912" cy="276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9165" name="Rectangle 325"/>
          <p:cNvSpPr>
            <a:spLocks noChangeArrowheads="1"/>
          </p:cNvSpPr>
          <p:nvPr/>
        </p:nvSpPr>
        <p:spPr bwMode="auto">
          <a:xfrm>
            <a:off x="5715000" y="2052638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49166" name="Rectangle 13"/>
          <p:cNvSpPr>
            <a:spLocks noChangeArrowheads="1"/>
          </p:cNvSpPr>
          <p:nvPr/>
        </p:nvSpPr>
        <p:spPr bwMode="auto">
          <a:xfrm>
            <a:off x="5791200" y="1924050"/>
            <a:ext cx="59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ptr</a:t>
            </a:r>
          </a:p>
        </p:txBody>
      </p:sp>
      <p:sp>
        <p:nvSpPr>
          <p:cNvPr id="49167" name="Rectangle 28"/>
          <p:cNvSpPr>
            <a:spLocks noChangeArrowheads="1"/>
          </p:cNvSpPr>
          <p:nvPr/>
        </p:nvSpPr>
        <p:spPr bwMode="auto">
          <a:xfrm>
            <a:off x="5334000" y="5381625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chase$ cc -o heap3 heap3.c</a:t>
            </a:r>
          </a:p>
          <a:p>
            <a:r>
              <a:rPr lang="en-US" sz="2000">
                <a:solidFill>
                  <a:srgbClr val="0000FF"/>
                </a:solidFill>
              </a:rPr>
              <a:t>chase$ ./heap3</a:t>
            </a:r>
          </a:p>
          <a:p>
            <a:r>
              <a:rPr lang="en-US" sz="2000">
                <a:solidFill>
                  <a:srgbClr val="E8161F"/>
                </a:solidFill>
              </a:rPr>
              <a:t>???</a:t>
            </a:r>
          </a:p>
          <a:p>
            <a:r>
              <a:rPr lang="en-US" sz="2000">
                <a:solidFill>
                  <a:srgbClr val="0000FF"/>
                </a:solidFill>
              </a:rPr>
              <a:t>chase$ </a:t>
            </a:r>
          </a:p>
        </p:txBody>
      </p:sp>
    </p:spTree>
    <p:extLst>
      <p:ext uri="{BB962C8B-B14F-4D97-AF65-F5344CB8AC3E}">
        <p14:creationId xmlns:p14="http://schemas.microsoft.com/office/powerpoint/2010/main" val="16340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 bwMode="auto">
          <a:xfrm>
            <a:off x="1295400" y="2438400"/>
            <a:ext cx="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1447800" y="2438400"/>
            <a:ext cx="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2971800" y="2438400"/>
            <a:ext cx="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3124200" y="2438400"/>
            <a:ext cx="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648200" y="2438400"/>
            <a:ext cx="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4800600" y="2438400"/>
            <a:ext cx="0" cy="1295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management: two levels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7200" y="5334000"/>
            <a:ext cx="4953000" cy="894443"/>
          </a:xfrm>
          <a:prstGeom prst="rect">
            <a:avLst/>
          </a:prstGeom>
          <a:solidFill>
            <a:srgbClr val="4D8CF1"/>
          </a:solidFill>
          <a:ln w="9525">
            <a:solidFill>
              <a:srgbClr val="003367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 kern="0">
              <a:solidFill>
                <a:srgbClr val="37305A"/>
              </a:solidFill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47725" y="3741057"/>
            <a:ext cx="4333875" cy="526143"/>
          </a:xfrm>
          <a:prstGeom prst="rect">
            <a:avLst/>
          </a:prstGeom>
          <a:solidFill>
            <a:srgbClr val="FFFF99"/>
          </a:solidFill>
          <a:ln w="9525">
            <a:solidFill>
              <a:srgbClr val="003367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 kern="0">
              <a:solidFill>
                <a:srgbClr val="37305A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847725" y="1676400"/>
            <a:ext cx="4333875" cy="789214"/>
          </a:xfrm>
          <a:prstGeom prst="rect">
            <a:avLst/>
          </a:prstGeom>
          <a:solidFill>
            <a:srgbClr val="738300"/>
          </a:solidFill>
          <a:ln w="9525">
            <a:solidFill>
              <a:srgbClr val="0033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kern="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67314" y="373380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7305A"/>
                </a:solidFill>
              </a:rPr>
              <a:t>Heap manager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62200" y="5562600"/>
            <a:ext cx="1553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solidFill>
                  <a:srgbClr val="37305A"/>
                </a:solidFill>
              </a:rPr>
              <a:t>OS kernel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97493" y="1885890"/>
            <a:ext cx="2622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kern="0" dirty="0">
                <a:solidFill>
                  <a:srgbClr val="003367">
                    <a:lumMod val="50000"/>
                  </a:srgbClr>
                </a:solidFill>
              </a:rPr>
              <a:t>Program (app or test)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457200" y="1447800"/>
            <a:ext cx="4953000" cy="304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1371600" y="4267200"/>
            <a:ext cx="0" cy="1066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V="1">
            <a:off x="1447800" y="4267200"/>
            <a:ext cx="0" cy="1066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686553" y="2907268"/>
            <a:ext cx="71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a</a:t>
            </a:r>
            <a:r>
              <a:rPr lang="en-US" sz="1800" b="1" kern="0" dirty="0" err="1">
                <a:solidFill>
                  <a:srgbClr val="37305A"/>
                </a:solidFill>
              </a:rPr>
              <a:t>lloc</a:t>
            </a:r>
            <a:endParaRPr lang="en-US" sz="1800" b="1" kern="0" dirty="0">
              <a:solidFill>
                <a:srgbClr val="37305A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36558" y="2907268"/>
            <a:ext cx="71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a</a:t>
            </a:r>
            <a:r>
              <a:rPr lang="en-US" sz="1800" b="1" kern="0" dirty="0" err="1">
                <a:solidFill>
                  <a:srgbClr val="37305A"/>
                </a:solidFill>
              </a:rPr>
              <a:t>lloc</a:t>
            </a:r>
            <a:endParaRPr lang="en-US" sz="1800" b="1" kern="0" dirty="0">
              <a:solidFill>
                <a:srgbClr val="37305A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86200" y="2743200"/>
            <a:ext cx="838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free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“0xA”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428639" y="2907268"/>
            <a:ext cx="83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“0xA”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047246" y="2895600"/>
            <a:ext cx="83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“0xB”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681965" y="2895600"/>
            <a:ext cx="68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7305A"/>
                </a:solidFill>
              </a:rPr>
              <a:t>“ok”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9600" y="457200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kern="0">
                <a:solidFill>
                  <a:srgbClr val="37305A"/>
                </a:solidFill>
              </a:rPr>
              <a:t>mmap</a:t>
            </a:r>
            <a:endParaRPr lang="en-US" sz="1800" b="1" kern="0" dirty="0">
              <a:solidFill>
                <a:srgbClr val="37305A"/>
              </a:solidFill>
            </a:endParaRPr>
          </a:p>
        </p:txBody>
      </p:sp>
      <p:cxnSp>
        <p:nvCxnSpPr>
          <p:cNvPr id="68" name="Straight Connector 292"/>
          <p:cNvCxnSpPr>
            <a:cxnSpLocks noChangeShapeType="1"/>
          </p:cNvCxnSpPr>
          <p:nvPr/>
        </p:nvCxnSpPr>
        <p:spPr bwMode="auto">
          <a:xfrm flipV="1">
            <a:off x="4952999" y="3264932"/>
            <a:ext cx="1371601" cy="699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302"/>
          <p:cNvSpPr>
            <a:spLocks noChangeArrowheads="1"/>
          </p:cNvSpPr>
          <p:nvPr/>
        </p:nvSpPr>
        <p:spPr bwMode="auto">
          <a:xfrm>
            <a:off x="6114407" y="2066836"/>
            <a:ext cx="220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367"/>
                </a:solidFill>
              </a:rPr>
              <a:t>Allocate and free heap blocks of varying sizes, with arbitrary lifetimes.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524000" y="4572000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solidFill>
                  <a:srgbClr val="37305A"/>
                </a:solidFill>
              </a:rPr>
              <a:t>system call, and other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 dirty="0" err="1">
                <a:solidFill>
                  <a:srgbClr val="37305A"/>
                </a:solidFill>
              </a:rPr>
              <a:t>syscalls</a:t>
            </a:r>
            <a:r>
              <a:rPr lang="en-US" sz="1800" kern="0" dirty="0">
                <a:solidFill>
                  <a:srgbClr val="37305A"/>
                </a:solidFill>
              </a:rPr>
              <a:t> involving </a:t>
            </a:r>
            <a:r>
              <a:rPr lang="en-US" sz="1800" b="1" kern="0" dirty="0" err="1">
                <a:solidFill>
                  <a:srgbClr val="37305A"/>
                </a:solidFill>
              </a:rPr>
              <a:t>mmap</a:t>
            </a:r>
            <a:endParaRPr lang="en-US" sz="1800" b="1" kern="0" dirty="0">
              <a:solidFill>
                <a:srgbClr val="37305A"/>
              </a:solidFill>
            </a:endParaRPr>
          </a:p>
        </p:txBody>
      </p:sp>
      <p:cxnSp>
        <p:nvCxnSpPr>
          <p:cNvPr id="44" name="Straight Connector 292"/>
          <p:cNvCxnSpPr>
            <a:cxnSpLocks noChangeShapeType="1"/>
          </p:cNvCxnSpPr>
          <p:nvPr/>
        </p:nvCxnSpPr>
        <p:spPr bwMode="auto">
          <a:xfrm flipV="1">
            <a:off x="5024404" y="4862900"/>
            <a:ext cx="1371601" cy="699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302"/>
          <p:cNvSpPr>
            <a:spLocks noChangeArrowheads="1"/>
          </p:cNvSpPr>
          <p:nvPr/>
        </p:nvSpPr>
        <p:spPr bwMode="auto">
          <a:xfrm>
            <a:off x="6206066" y="3727578"/>
            <a:ext cx="2209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367"/>
                </a:solidFill>
              </a:rPr>
              <a:t>Allocate and </a:t>
            </a:r>
            <a:r>
              <a:rPr lang="en-US" sz="1800">
                <a:solidFill>
                  <a:srgbClr val="003367"/>
                </a:solidFill>
              </a:rPr>
              <a:t>free VM regions </a:t>
            </a:r>
            <a:r>
              <a:rPr lang="en-US" sz="1800" dirty="0">
                <a:solidFill>
                  <a:srgbClr val="003367"/>
                </a:solidFill>
              </a:rPr>
              <a:t>of varying sizes, with arbitrary lifetimes.</a:t>
            </a:r>
          </a:p>
        </p:txBody>
      </p:sp>
    </p:spTree>
    <p:extLst>
      <p:ext uri="{BB962C8B-B14F-4D97-AF65-F5344CB8AC3E}">
        <p14:creationId xmlns:p14="http://schemas.microsoft.com/office/powerpoint/2010/main" val="234768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Pointer arithmetic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457200" y="1676400"/>
            <a:ext cx="6324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  char* 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 = (char*) </a:t>
            </a:r>
            <a:r>
              <a:rPr lang="en-US" err="1">
                <a:solidFill>
                  <a:srgbClr val="37305A"/>
                </a:solidFill>
              </a:rPr>
              <a:t>malloc</a:t>
            </a:r>
            <a:r>
              <a:rPr lang="en-US">
                <a:solidFill>
                  <a:srgbClr val="37305A"/>
                </a:solidFill>
              </a:rPr>
              <a:t>(14);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strcpy</a:t>
            </a:r>
            <a:r>
              <a:rPr lang="en-US">
                <a:solidFill>
                  <a:srgbClr val="37305A"/>
                </a:solidFill>
              </a:rPr>
              <a:t>(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, "hi!");</a:t>
            </a:r>
          </a:p>
          <a:p>
            <a:endParaRPr lang="en-US">
              <a:solidFill>
                <a:srgbClr val="37305A"/>
              </a:solidFill>
            </a:endParaRPr>
          </a:p>
          <a:p>
            <a:r>
              <a:rPr lang="en-US">
                <a:solidFill>
                  <a:srgbClr val="37305A"/>
                </a:solidFill>
              </a:rPr>
              <a:t>  void* 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 = (void*)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 = 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 + 2;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 = (char*)</a:t>
            </a:r>
            <a:r>
              <a:rPr lang="en-US" err="1">
                <a:solidFill>
                  <a:srgbClr val="37305A"/>
                </a:solidFill>
              </a:rPr>
              <a:t>ptr</a:t>
            </a:r>
            <a:r>
              <a:rPr lang="en-US">
                <a:solidFill>
                  <a:srgbClr val="37305A"/>
                </a:solidFill>
              </a:rPr>
              <a:t>;</a:t>
            </a:r>
          </a:p>
          <a:p>
            <a:r>
              <a:rPr lang="en-US">
                <a:solidFill>
                  <a:srgbClr val="37305A"/>
                </a:solidFill>
              </a:rPr>
              <a:t>  </a:t>
            </a:r>
            <a:r>
              <a:rPr lang="en-US" err="1">
                <a:solidFill>
                  <a:srgbClr val="37305A"/>
                </a:solidFill>
              </a:rPr>
              <a:t>printf</a:t>
            </a:r>
            <a:r>
              <a:rPr lang="en-US">
                <a:solidFill>
                  <a:srgbClr val="37305A"/>
                </a:solidFill>
              </a:rPr>
              <a:t>("%s\n", 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); </a:t>
            </a:r>
          </a:p>
          <a:p>
            <a:r>
              <a:rPr lang="en-US">
                <a:solidFill>
                  <a:srgbClr val="37305A"/>
                </a:solidFill>
              </a:rPr>
              <a:t> </a:t>
            </a:r>
          </a:p>
          <a:p>
            <a:r>
              <a:rPr lang="en-US">
                <a:solidFill>
                  <a:srgbClr val="37305A"/>
                </a:solidFill>
              </a:rPr>
              <a:t>  free(</a:t>
            </a:r>
            <a:r>
              <a:rPr lang="en-US" err="1">
                <a:solidFill>
                  <a:srgbClr val="37305A"/>
                </a:solidFill>
              </a:rPr>
              <a:t>cb</a:t>
            </a:r>
            <a:r>
              <a:rPr lang="en-US">
                <a:solidFill>
                  <a:srgbClr val="37305A"/>
                </a:solidFill>
              </a:rPr>
              <a:t>);</a:t>
            </a:r>
          </a:p>
        </p:txBody>
      </p:sp>
      <p:grpSp>
        <p:nvGrpSpPr>
          <p:cNvPr id="50179" name="Group 5"/>
          <p:cNvGrpSpPr>
            <a:grpSpLocks/>
          </p:cNvGrpSpPr>
          <p:nvPr/>
        </p:nvGrpSpPr>
        <p:grpSpPr bwMode="auto">
          <a:xfrm>
            <a:off x="7086600" y="919163"/>
            <a:ext cx="1447800" cy="2651125"/>
            <a:chOff x="6324600" y="2133600"/>
            <a:chExt cx="1295400" cy="16764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6324600" y="2134604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6324600" y="2368497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324600" y="260238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324600" y="2836283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324600" y="3070175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324600" y="329904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324600" y="3532942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324600" y="3810000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63246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76200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180" name="Rectangle 16"/>
          <p:cNvSpPr>
            <a:spLocks noChangeArrowheads="1"/>
          </p:cNvSpPr>
          <p:nvPr/>
        </p:nvSpPr>
        <p:spPr bwMode="auto">
          <a:xfrm>
            <a:off x="7086600" y="91440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h=0x68</a:t>
            </a:r>
          </a:p>
        </p:txBody>
      </p:sp>
      <p:sp>
        <p:nvSpPr>
          <p:cNvPr id="50181" name="Rectangle 17"/>
          <p:cNvSpPr>
            <a:spLocks noChangeArrowheads="1"/>
          </p:cNvSpPr>
          <p:nvPr/>
        </p:nvSpPr>
        <p:spPr bwMode="auto">
          <a:xfrm>
            <a:off x="7086600" y="1223963"/>
            <a:ext cx="1100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i=0x69</a:t>
            </a:r>
          </a:p>
        </p:txBody>
      </p:sp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7086600" y="16002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!=0x21</a:t>
            </a: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7797800" y="1981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0</a:t>
            </a:r>
          </a:p>
        </p:txBody>
      </p:sp>
      <p:cxnSp>
        <p:nvCxnSpPr>
          <p:cNvPr id="50184" name="Curved Connector 249"/>
          <p:cNvCxnSpPr>
            <a:cxnSpLocks noChangeShapeType="1"/>
            <a:endCxn id="50182" idx="1"/>
          </p:cNvCxnSpPr>
          <p:nvPr/>
        </p:nvCxnSpPr>
        <p:spPr bwMode="auto">
          <a:xfrm>
            <a:off x="6256338" y="1787525"/>
            <a:ext cx="830262" cy="428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85" name="Rectangle 325"/>
          <p:cNvSpPr>
            <a:spLocks noChangeArrowheads="1"/>
          </p:cNvSpPr>
          <p:nvPr/>
        </p:nvSpPr>
        <p:spPr bwMode="auto">
          <a:xfrm>
            <a:off x="5715000" y="1733550"/>
            <a:ext cx="600075" cy="1793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0186" name="Rectangle 13"/>
          <p:cNvSpPr>
            <a:spLocks noChangeArrowheads="1"/>
          </p:cNvSpPr>
          <p:nvPr/>
        </p:nvSpPr>
        <p:spPr bwMode="auto">
          <a:xfrm>
            <a:off x="5791200" y="16049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cb</a:t>
            </a:r>
          </a:p>
        </p:txBody>
      </p:sp>
      <p:cxnSp>
        <p:nvCxnSpPr>
          <p:cNvPr id="50187" name="Curved Connector 249"/>
          <p:cNvCxnSpPr>
            <a:cxnSpLocks noChangeShapeType="1"/>
            <a:endCxn id="50182" idx="1"/>
          </p:cNvCxnSpPr>
          <p:nvPr/>
        </p:nvCxnSpPr>
        <p:spPr bwMode="auto">
          <a:xfrm flipV="1">
            <a:off x="6389688" y="1830388"/>
            <a:ext cx="696912" cy="2762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188" name="Rectangle 325"/>
          <p:cNvSpPr>
            <a:spLocks noChangeArrowheads="1"/>
          </p:cNvSpPr>
          <p:nvPr/>
        </p:nvSpPr>
        <p:spPr bwMode="auto">
          <a:xfrm>
            <a:off x="5715000" y="2052638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5791200" y="1924050"/>
            <a:ext cx="59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ptr</a:t>
            </a:r>
          </a:p>
        </p:txBody>
      </p:sp>
      <p:sp>
        <p:nvSpPr>
          <p:cNvPr id="50190" name="Rectangle 28"/>
          <p:cNvSpPr>
            <a:spLocks noChangeArrowheads="1"/>
          </p:cNvSpPr>
          <p:nvPr/>
        </p:nvSpPr>
        <p:spPr bwMode="auto">
          <a:xfrm>
            <a:off x="4572000" y="4151313"/>
            <a:ext cx="4572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chase$ cc -o heap3 heap3.c</a:t>
            </a:r>
          </a:p>
          <a:p>
            <a:r>
              <a:rPr lang="en-US" sz="2000">
                <a:solidFill>
                  <a:srgbClr val="0000FF"/>
                </a:solidFill>
              </a:rPr>
              <a:t>chase$ ./heap3</a:t>
            </a:r>
          </a:p>
          <a:p>
            <a:r>
              <a:rPr lang="en-US" sz="2000">
                <a:solidFill>
                  <a:srgbClr val="0000FF"/>
                </a:solidFill>
              </a:rPr>
              <a:t>!</a:t>
            </a:r>
          </a:p>
          <a:p>
            <a:r>
              <a:rPr lang="en-US" sz="2000">
                <a:solidFill>
                  <a:srgbClr val="0000FF"/>
                </a:solidFill>
              </a:rPr>
              <a:t>heap3(5478) malloc: *** error for object 0x7f92a9c000e2: pointer being freed was not allocated</a:t>
            </a:r>
          </a:p>
          <a:p>
            <a:r>
              <a:rPr lang="en-US" sz="2000">
                <a:solidFill>
                  <a:srgbClr val="0000FF"/>
                </a:solidFill>
              </a:rPr>
              <a:t>Abort trap: 6</a:t>
            </a:r>
          </a:p>
          <a:p>
            <a:r>
              <a:rPr lang="en-US" sz="2000">
                <a:solidFill>
                  <a:srgbClr val="0000FF"/>
                </a:solidFill>
              </a:rPr>
              <a:t>chase$ </a:t>
            </a:r>
          </a:p>
        </p:txBody>
      </p:sp>
    </p:spTree>
    <p:extLst>
      <p:ext uri="{BB962C8B-B14F-4D97-AF65-F5344CB8AC3E}">
        <p14:creationId xmlns:p14="http://schemas.microsoft.com/office/powerpoint/2010/main" val="45831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Using the heap (3)</a:t>
            </a: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09600" y="1692275"/>
            <a:ext cx="4572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7305A"/>
                </a:solidFill>
              </a:rPr>
              <a:t>  char*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 = (char*)</a:t>
            </a:r>
            <a:r>
              <a:rPr lang="en-US" sz="2000" err="1">
                <a:solidFill>
                  <a:srgbClr val="37305A"/>
                </a:solidFill>
              </a:rPr>
              <a:t>malloc</a:t>
            </a:r>
            <a:r>
              <a:rPr lang="en-US" sz="2000">
                <a:solidFill>
                  <a:srgbClr val="37305A"/>
                </a:solidFill>
              </a:rPr>
              <a:t>(14);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strcpy</a:t>
            </a:r>
            <a:r>
              <a:rPr lang="en-US" sz="2000">
                <a:solidFill>
                  <a:srgbClr val="37305A"/>
                </a:solidFill>
              </a:rPr>
              <a:t>(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, "hi!");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b="1">
                <a:solidFill>
                  <a:srgbClr val="37305A"/>
                </a:solidFill>
              </a:rPr>
              <a:t>free(</a:t>
            </a:r>
            <a:r>
              <a:rPr lang="en-US" sz="2000" b="1" err="1">
                <a:solidFill>
                  <a:srgbClr val="37305A"/>
                </a:solidFill>
              </a:rPr>
              <a:t>cb</a:t>
            </a:r>
            <a:r>
              <a:rPr lang="en-US" sz="2000" b="1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/*</a:t>
            </a:r>
          </a:p>
          <a:p>
            <a:r>
              <a:rPr lang="en-US" sz="2000">
                <a:solidFill>
                  <a:srgbClr val="37305A"/>
                </a:solidFill>
              </a:rPr>
              <a:t>   * </a:t>
            </a:r>
            <a:r>
              <a:rPr lang="en-US" sz="2000" b="1">
                <a:solidFill>
                  <a:srgbClr val="800000"/>
                </a:solidFill>
              </a:rPr>
              <a:t>Dangling reference!</a:t>
            </a:r>
          </a:p>
          <a:p>
            <a:r>
              <a:rPr lang="en-US" sz="2000">
                <a:solidFill>
                  <a:srgbClr val="37305A"/>
                </a:solidFill>
              </a:rPr>
              <a:t>   */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("%s\n",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int</a:t>
            </a:r>
            <a:r>
              <a:rPr lang="en-US" sz="2000">
                <a:solidFill>
                  <a:srgbClr val="37305A"/>
                </a:solidFill>
              </a:rPr>
              <a:t> *</a:t>
            </a:r>
            <a:r>
              <a:rPr lang="en-US" sz="2000" err="1">
                <a:solidFill>
                  <a:srgbClr val="37305A"/>
                </a:solidFill>
              </a:rPr>
              <a:t>ip</a:t>
            </a:r>
            <a:r>
              <a:rPr lang="en-US" sz="2000">
                <a:solidFill>
                  <a:srgbClr val="37305A"/>
                </a:solidFill>
              </a:rPr>
              <a:t> = (</a:t>
            </a:r>
            <a:r>
              <a:rPr lang="en-US" sz="2000" err="1">
                <a:solidFill>
                  <a:srgbClr val="37305A"/>
                </a:solidFill>
              </a:rPr>
              <a:t>int</a:t>
            </a:r>
            <a:r>
              <a:rPr lang="en-US" sz="2000">
                <a:solidFill>
                  <a:srgbClr val="37305A"/>
                </a:solidFill>
              </a:rPr>
              <a:t>*)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("0x%x\n", *</a:t>
            </a:r>
            <a:r>
              <a:rPr lang="en-US" sz="2000" err="1">
                <a:solidFill>
                  <a:srgbClr val="37305A"/>
                </a:solidFill>
              </a:rPr>
              <a:t>ip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/*</a:t>
            </a:r>
          </a:p>
          <a:p>
            <a:r>
              <a:rPr lang="en-US" sz="2000">
                <a:solidFill>
                  <a:srgbClr val="37305A"/>
                </a:solidFill>
              </a:rPr>
              <a:t>   * </a:t>
            </a:r>
            <a:r>
              <a:rPr lang="en-US" sz="2000" b="1">
                <a:solidFill>
                  <a:srgbClr val="800000"/>
                </a:solidFill>
              </a:rPr>
              <a:t>Uninitialized heap block!</a:t>
            </a:r>
          </a:p>
          <a:p>
            <a:r>
              <a:rPr lang="en-US" sz="2000">
                <a:solidFill>
                  <a:srgbClr val="37305A"/>
                </a:solidFill>
              </a:rPr>
              <a:t>   */</a:t>
            </a:r>
          </a:p>
          <a:p>
            <a:r>
              <a:rPr lang="en-US" sz="2000">
                <a:solidFill>
                  <a:srgbClr val="37305A"/>
                </a:solidFill>
              </a:rPr>
              <a:t>  char* cb2 = (char*)</a:t>
            </a:r>
            <a:r>
              <a:rPr lang="en-US" sz="2000" err="1">
                <a:solidFill>
                  <a:srgbClr val="37305A"/>
                </a:solidFill>
              </a:rPr>
              <a:t>malloc</a:t>
            </a:r>
            <a:r>
              <a:rPr lang="en-US" sz="2000">
                <a:solidFill>
                  <a:srgbClr val="37305A"/>
                </a:solidFill>
              </a:rPr>
              <a:t>(14);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("%s\n", cb2);  </a:t>
            </a:r>
          </a:p>
          <a:p>
            <a:endParaRPr lang="en-US" sz="2000">
              <a:solidFill>
                <a:srgbClr val="37305A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648200" y="3814763"/>
            <a:ext cx="457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chase$ cc -o heap2 heap2.c</a:t>
            </a:r>
          </a:p>
          <a:p>
            <a:r>
              <a:rPr lang="en-US">
                <a:solidFill>
                  <a:srgbClr val="0000FF"/>
                </a:solidFill>
              </a:rPr>
              <a:t>chase$ ./heap2</a:t>
            </a:r>
          </a:p>
          <a:p>
            <a:r>
              <a:rPr lang="en-US">
                <a:solidFill>
                  <a:srgbClr val="E8161F"/>
                </a:solidFill>
              </a:rPr>
              <a:t>???</a:t>
            </a:r>
          </a:p>
          <a:p>
            <a:r>
              <a:rPr lang="en-US">
                <a:solidFill>
                  <a:srgbClr val="0000FF"/>
                </a:solidFill>
              </a:rPr>
              <a:t>chase$ </a:t>
            </a:r>
          </a:p>
        </p:txBody>
      </p:sp>
      <p:grpSp>
        <p:nvGrpSpPr>
          <p:cNvPr id="51204" name="Group 74"/>
          <p:cNvGrpSpPr>
            <a:grpSpLocks/>
          </p:cNvGrpSpPr>
          <p:nvPr/>
        </p:nvGrpSpPr>
        <p:grpSpPr bwMode="auto">
          <a:xfrm>
            <a:off x="7086600" y="766763"/>
            <a:ext cx="1447800" cy="2651125"/>
            <a:chOff x="6324600" y="2133600"/>
            <a:chExt cx="1295400" cy="1676400"/>
          </a:xfrm>
        </p:grpSpPr>
        <p:cxnSp>
          <p:nvCxnSpPr>
            <p:cNvPr id="62" name="Straight Connector 61"/>
            <p:cNvCxnSpPr/>
            <p:nvPr/>
          </p:nvCxnSpPr>
          <p:spPr bwMode="auto">
            <a:xfrm>
              <a:off x="6324600" y="2134604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324600" y="2368497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6324600" y="260238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6324600" y="2836283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6324600" y="3070175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6324600" y="329904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324600" y="3532942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6324600" y="3810000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3246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76200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205" name="Rectangle 75"/>
          <p:cNvSpPr>
            <a:spLocks noChangeArrowheads="1"/>
          </p:cNvSpPr>
          <p:nvPr/>
        </p:nvSpPr>
        <p:spPr bwMode="auto">
          <a:xfrm>
            <a:off x="7086600" y="76200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h=0x68</a:t>
            </a:r>
          </a:p>
        </p:txBody>
      </p:sp>
      <p:sp>
        <p:nvSpPr>
          <p:cNvPr id="51206" name="Rectangle 76"/>
          <p:cNvSpPr>
            <a:spLocks noChangeArrowheads="1"/>
          </p:cNvSpPr>
          <p:nvPr/>
        </p:nvSpPr>
        <p:spPr bwMode="auto">
          <a:xfrm>
            <a:off x="7086600" y="1071563"/>
            <a:ext cx="1100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i=0x69</a:t>
            </a:r>
          </a:p>
        </p:txBody>
      </p:sp>
      <p:sp>
        <p:nvSpPr>
          <p:cNvPr id="51207" name="Rectangle 77"/>
          <p:cNvSpPr>
            <a:spLocks noChangeArrowheads="1"/>
          </p:cNvSpPr>
          <p:nvPr/>
        </p:nvSpPr>
        <p:spPr bwMode="auto">
          <a:xfrm>
            <a:off x="7086600" y="14478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!=0x21</a:t>
            </a:r>
          </a:p>
        </p:txBody>
      </p:sp>
      <p:sp>
        <p:nvSpPr>
          <p:cNvPr id="51208" name="Rectangle 78"/>
          <p:cNvSpPr>
            <a:spLocks noChangeArrowheads="1"/>
          </p:cNvSpPr>
          <p:nvPr/>
        </p:nvSpPr>
        <p:spPr bwMode="auto">
          <a:xfrm>
            <a:off x="7797800" y="1828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0</a:t>
            </a:r>
          </a:p>
        </p:txBody>
      </p:sp>
      <p:cxnSp>
        <p:nvCxnSpPr>
          <p:cNvPr id="51209" name="Curved Connector 249"/>
          <p:cNvCxnSpPr>
            <a:cxnSpLocks noChangeShapeType="1"/>
            <a:endCxn id="51205" idx="1"/>
          </p:cNvCxnSpPr>
          <p:nvPr/>
        </p:nvCxnSpPr>
        <p:spPr bwMode="auto">
          <a:xfrm flipV="1">
            <a:off x="6256338" y="992188"/>
            <a:ext cx="830262" cy="642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210" name="Rectangle 325"/>
          <p:cNvSpPr>
            <a:spLocks noChangeArrowheads="1"/>
          </p:cNvSpPr>
          <p:nvPr/>
        </p:nvSpPr>
        <p:spPr bwMode="auto">
          <a:xfrm>
            <a:off x="5715000" y="1581150"/>
            <a:ext cx="600075" cy="1793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1211" name="Rectangle 13"/>
          <p:cNvSpPr>
            <a:spLocks noChangeArrowheads="1"/>
          </p:cNvSpPr>
          <p:nvPr/>
        </p:nvSpPr>
        <p:spPr bwMode="auto">
          <a:xfrm>
            <a:off x="5791200" y="14525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cb</a:t>
            </a:r>
          </a:p>
        </p:txBody>
      </p:sp>
      <p:cxnSp>
        <p:nvCxnSpPr>
          <p:cNvPr id="51212" name="Curved Connector 249"/>
          <p:cNvCxnSpPr>
            <a:cxnSpLocks noChangeShapeType="1"/>
            <a:endCxn id="51205" idx="1"/>
          </p:cNvCxnSpPr>
          <p:nvPr/>
        </p:nvCxnSpPr>
        <p:spPr bwMode="auto">
          <a:xfrm flipV="1">
            <a:off x="6256338" y="992188"/>
            <a:ext cx="830262" cy="962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213" name="Rectangle 325"/>
          <p:cNvSpPr>
            <a:spLocks noChangeArrowheads="1"/>
          </p:cNvSpPr>
          <p:nvPr/>
        </p:nvSpPr>
        <p:spPr bwMode="auto">
          <a:xfrm>
            <a:off x="5715000" y="1900238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1214" name="Rectangle 13"/>
          <p:cNvSpPr>
            <a:spLocks noChangeArrowheads="1"/>
          </p:cNvSpPr>
          <p:nvPr/>
        </p:nvSpPr>
        <p:spPr bwMode="auto">
          <a:xfrm>
            <a:off x="5791200" y="1771650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60969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Using the heap (4)</a:t>
            </a: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4648200" y="3814763"/>
            <a:ext cx="4572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chase$ cc -o heap2 heap2.c</a:t>
            </a:r>
          </a:p>
          <a:p>
            <a:r>
              <a:rPr lang="en-US">
                <a:solidFill>
                  <a:srgbClr val="0000FF"/>
                </a:solidFill>
              </a:rPr>
              <a:t>chase$ ./heap2</a:t>
            </a:r>
          </a:p>
          <a:p>
            <a:r>
              <a:rPr lang="en-US">
                <a:solidFill>
                  <a:srgbClr val="0000FF"/>
                </a:solidFill>
              </a:rPr>
              <a:t>hi!</a:t>
            </a:r>
          </a:p>
          <a:p>
            <a:r>
              <a:rPr lang="en-US">
                <a:solidFill>
                  <a:srgbClr val="0000FF"/>
                </a:solidFill>
              </a:rPr>
              <a:t>0x216968</a:t>
            </a:r>
          </a:p>
          <a:p>
            <a:r>
              <a:rPr lang="en-US">
                <a:solidFill>
                  <a:srgbClr val="0000FF"/>
                </a:solidFill>
              </a:rPr>
              <a:t>hi!</a:t>
            </a:r>
          </a:p>
          <a:p>
            <a:r>
              <a:rPr lang="en-US">
                <a:solidFill>
                  <a:srgbClr val="0000FF"/>
                </a:solidFill>
              </a:rPr>
              <a:t>chase$ </a:t>
            </a:r>
          </a:p>
        </p:txBody>
      </p:sp>
      <p:grpSp>
        <p:nvGrpSpPr>
          <p:cNvPr id="52227" name="Group 74"/>
          <p:cNvGrpSpPr>
            <a:grpSpLocks/>
          </p:cNvGrpSpPr>
          <p:nvPr/>
        </p:nvGrpSpPr>
        <p:grpSpPr bwMode="auto">
          <a:xfrm>
            <a:off x="7086600" y="766763"/>
            <a:ext cx="1447800" cy="2651125"/>
            <a:chOff x="6324600" y="2133600"/>
            <a:chExt cx="1295400" cy="1676400"/>
          </a:xfrm>
        </p:grpSpPr>
        <p:cxnSp>
          <p:nvCxnSpPr>
            <p:cNvPr id="62" name="Straight Connector 61"/>
            <p:cNvCxnSpPr/>
            <p:nvPr/>
          </p:nvCxnSpPr>
          <p:spPr bwMode="auto">
            <a:xfrm>
              <a:off x="6324600" y="2134604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6324600" y="2368497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6324600" y="260238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6324600" y="2836283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6324600" y="3070175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6324600" y="3299049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324600" y="3532942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6324600" y="3810000"/>
              <a:ext cx="12954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63246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flipV="1">
              <a:off x="7620000" y="2133600"/>
              <a:ext cx="0" cy="167640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228" name="Rectangle 75"/>
          <p:cNvSpPr>
            <a:spLocks noChangeArrowheads="1"/>
          </p:cNvSpPr>
          <p:nvPr/>
        </p:nvSpPr>
        <p:spPr bwMode="auto">
          <a:xfrm>
            <a:off x="7086600" y="762000"/>
            <a:ext cx="1203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h=0x68</a:t>
            </a:r>
          </a:p>
        </p:txBody>
      </p:sp>
      <p:sp>
        <p:nvSpPr>
          <p:cNvPr id="52229" name="Rectangle 76"/>
          <p:cNvSpPr>
            <a:spLocks noChangeArrowheads="1"/>
          </p:cNvSpPr>
          <p:nvPr/>
        </p:nvSpPr>
        <p:spPr bwMode="auto">
          <a:xfrm>
            <a:off x="7086600" y="1071563"/>
            <a:ext cx="1100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i=0x69</a:t>
            </a:r>
          </a:p>
        </p:txBody>
      </p:sp>
      <p:sp>
        <p:nvSpPr>
          <p:cNvPr id="52230" name="Rectangle 77"/>
          <p:cNvSpPr>
            <a:spLocks noChangeArrowheads="1"/>
          </p:cNvSpPr>
          <p:nvPr/>
        </p:nvSpPr>
        <p:spPr bwMode="auto">
          <a:xfrm>
            <a:off x="7086600" y="1447800"/>
            <a:ext cx="111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!=0x21</a:t>
            </a:r>
          </a:p>
        </p:txBody>
      </p:sp>
      <p:sp>
        <p:nvSpPr>
          <p:cNvPr id="52231" name="Rectangle 78"/>
          <p:cNvSpPr>
            <a:spLocks noChangeArrowheads="1"/>
          </p:cNvSpPr>
          <p:nvPr/>
        </p:nvSpPr>
        <p:spPr bwMode="auto">
          <a:xfrm>
            <a:off x="7797800" y="1828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7305A"/>
                </a:solidFill>
              </a:rPr>
              <a:t>0</a:t>
            </a:r>
          </a:p>
        </p:txBody>
      </p:sp>
      <p:cxnSp>
        <p:nvCxnSpPr>
          <p:cNvPr id="52232" name="Curved Connector 249"/>
          <p:cNvCxnSpPr>
            <a:cxnSpLocks noChangeShapeType="1"/>
            <a:endCxn id="52228" idx="1"/>
          </p:cNvCxnSpPr>
          <p:nvPr/>
        </p:nvCxnSpPr>
        <p:spPr bwMode="auto">
          <a:xfrm flipV="1">
            <a:off x="6256338" y="992188"/>
            <a:ext cx="830262" cy="642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3" name="Rectangle 325"/>
          <p:cNvSpPr>
            <a:spLocks noChangeArrowheads="1"/>
          </p:cNvSpPr>
          <p:nvPr/>
        </p:nvSpPr>
        <p:spPr bwMode="auto">
          <a:xfrm>
            <a:off x="5715000" y="1581150"/>
            <a:ext cx="600075" cy="179388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2234" name="Rectangle 13"/>
          <p:cNvSpPr>
            <a:spLocks noChangeArrowheads="1"/>
          </p:cNvSpPr>
          <p:nvPr/>
        </p:nvSpPr>
        <p:spPr bwMode="auto">
          <a:xfrm>
            <a:off x="5791200" y="1452563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cb</a:t>
            </a:r>
          </a:p>
        </p:txBody>
      </p:sp>
      <p:cxnSp>
        <p:nvCxnSpPr>
          <p:cNvPr id="52235" name="Curved Connector 249"/>
          <p:cNvCxnSpPr>
            <a:cxnSpLocks noChangeShapeType="1"/>
            <a:endCxn id="52228" idx="1"/>
          </p:cNvCxnSpPr>
          <p:nvPr/>
        </p:nvCxnSpPr>
        <p:spPr bwMode="auto">
          <a:xfrm flipV="1">
            <a:off x="6256338" y="992188"/>
            <a:ext cx="830262" cy="962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236" name="Rectangle 325"/>
          <p:cNvSpPr>
            <a:spLocks noChangeArrowheads="1"/>
          </p:cNvSpPr>
          <p:nvPr/>
        </p:nvSpPr>
        <p:spPr bwMode="auto">
          <a:xfrm>
            <a:off x="5715000" y="1900238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5791200" y="1771650"/>
            <a:ext cx="46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defTabSz="914400" eaLnBrk="0" hangingPunct="0"/>
            <a:r>
              <a:rPr lang="en-US" sz="1800" b="1">
                <a:solidFill>
                  <a:srgbClr val="000000"/>
                </a:solidFill>
                <a:latin typeface="Courier" charset="0"/>
                <a:cs typeface="Arial" charset="0"/>
              </a:rPr>
              <a:t>ip</a:t>
            </a:r>
          </a:p>
        </p:txBody>
      </p:sp>
      <p:sp>
        <p:nvSpPr>
          <p:cNvPr id="52238" name="Rectangle 26"/>
          <p:cNvSpPr>
            <a:spLocks noChangeArrowheads="1"/>
          </p:cNvSpPr>
          <p:nvPr/>
        </p:nvSpPr>
        <p:spPr bwMode="auto">
          <a:xfrm>
            <a:off x="609600" y="1692275"/>
            <a:ext cx="4572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7305A"/>
                </a:solidFill>
              </a:rPr>
              <a:t>  char*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 = (char*)</a:t>
            </a:r>
            <a:r>
              <a:rPr lang="en-US" sz="2000" err="1">
                <a:solidFill>
                  <a:srgbClr val="37305A"/>
                </a:solidFill>
              </a:rPr>
              <a:t>malloc</a:t>
            </a:r>
            <a:r>
              <a:rPr lang="en-US" sz="2000">
                <a:solidFill>
                  <a:srgbClr val="37305A"/>
                </a:solidFill>
              </a:rPr>
              <a:t>(14);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strcpy</a:t>
            </a:r>
            <a:r>
              <a:rPr lang="en-US" sz="2000">
                <a:solidFill>
                  <a:srgbClr val="37305A"/>
                </a:solidFill>
              </a:rPr>
              <a:t>(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, "hi!");</a:t>
            </a:r>
          </a:p>
          <a:p>
            <a:r>
              <a:rPr lang="en-US" sz="2000">
                <a:solidFill>
                  <a:srgbClr val="37305A"/>
                </a:solidFill>
              </a:rPr>
              <a:t>  free(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/*</a:t>
            </a:r>
          </a:p>
          <a:p>
            <a:r>
              <a:rPr lang="en-US" sz="2000">
                <a:solidFill>
                  <a:srgbClr val="37305A"/>
                </a:solidFill>
              </a:rPr>
              <a:t>   * </a:t>
            </a:r>
            <a:r>
              <a:rPr lang="en-US" sz="2000" b="1">
                <a:solidFill>
                  <a:srgbClr val="800000"/>
                </a:solidFill>
              </a:rPr>
              <a:t>Dangling reference!</a:t>
            </a:r>
          </a:p>
          <a:p>
            <a:r>
              <a:rPr lang="en-US" sz="2000">
                <a:solidFill>
                  <a:srgbClr val="37305A"/>
                </a:solidFill>
              </a:rPr>
              <a:t>   */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("%s\n", 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int</a:t>
            </a:r>
            <a:r>
              <a:rPr lang="en-US" sz="2000">
                <a:solidFill>
                  <a:srgbClr val="37305A"/>
                </a:solidFill>
              </a:rPr>
              <a:t> *</a:t>
            </a:r>
            <a:r>
              <a:rPr lang="en-US" sz="2000" err="1">
                <a:solidFill>
                  <a:srgbClr val="37305A"/>
                </a:solidFill>
              </a:rPr>
              <a:t>ip</a:t>
            </a:r>
            <a:r>
              <a:rPr lang="en-US" sz="2000">
                <a:solidFill>
                  <a:srgbClr val="37305A"/>
                </a:solidFill>
              </a:rPr>
              <a:t> = (</a:t>
            </a:r>
            <a:r>
              <a:rPr lang="en-US" sz="2000" err="1">
                <a:solidFill>
                  <a:srgbClr val="37305A"/>
                </a:solidFill>
              </a:rPr>
              <a:t>int</a:t>
            </a:r>
            <a:r>
              <a:rPr lang="en-US" sz="2000">
                <a:solidFill>
                  <a:srgbClr val="37305A"/>
                </a:solidFill>
              </a:rPr>
              <a:t>*)</a:t>
            </a:r>
            <a:r>
              <a:rPr lang="en-US" sz="2000" err="1">
                <a:solidFill>
                  <a:srgbClr val="37305A"/>
                </a:solidFill>
              </a:rPr>
              <a:t>cb</a:t>
            </a:r>
            <a:r>
              <a:rPr lang="en-US" sz="2000">
                <a:solidFill>
                  <a:srgbClr val="37305A"/>
                </a:solidFill>
              </a:rPr>
              <a:t>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("0x%x\n", *</a:t>
            </a:r>
            <a:r>
              <a:rPr lang="en-US" sz="2000" err="1">
                <a:solidFill>
                  <a:srgbClr val="37305A"/>
                </a:solidFill>
              </a:rPr>
              <a:t>ip</a:t>
            </a:r>
            <a:r>
              <a:rPr lang="en-US" sz="2000">
                <a:solidFill>
                  <a:srgbClr val="37305A"/>
                </a:solidFill>
              </a:rPr>
              <a:t>);</a:t>
            </a:r>
          </a:p>
          <a:p>
            <a:r>
              <a:rPr lang="en-US" sz="2000">
                <a:solidFill>
                  <a:srgbClr val="37305A"/>
                </a:solidFill>
              </a:rPr>
              <a:t>  /*</a:t>
            </a:r>
          </a:p>
          <a:p>
            <a:r>
              <a:rPr lang="en-US" sz="2000">
                <a:solidFill>
                  <a:srgbClr val="37305A"/>
                </a:solidFill>
              </a:rPr>
              <a:t>   * </a:t>
            </a:r>
            <a:r>
              <a:rPr lang="en-US" sz="2000" b="1">
                <a:solidFill>
                  <a:srgbClr val="800000"/>
                </a:solidFill>
              </a:rPr>
              <a:t>Uninitialized heap block!</a:t>
            </a:r>
          </a:p>
          <a:p>
            <a:r>
              <a:rPr lang="en-US" sz="2000">
                <a:solidFill>
                  <a:srgbClr val="37305A"/>
                </a:solidFill>
              </a:rPr>
              <a:t>   */</a:t>
            </a:r>
          </a:p>
          <a:p>
            <a:r>
              <a:rPr lang="en-US" sz="2000">
                <a:solidFill>
                  <a:srgbClr val="37305A"/>
                </a:solidFill>
              </a:rPr>
              <a:t>  char* cb2 = (char*)</a:t>
            </a:r>
            <a:r>
              <a:rPr lang="en-US" sz="2000" err="1">
                <a:solidFill>
                  <a:srgbClr val="37305A"/>
                </a:solidFill>
              </a:rPr>
              <a:t>malloc</a:t>
            </a:r>
            <a:r>
              <a:rPr lang="en-US" sz="2000">
                <a:solidFill>
                  <a:srgbClr val="37305A"/>
                </a:solidFill>
              </a:rPr>
              <a:t>(14);</a:t>
            </a:r>
          </a:p>
          <a:p>
            <a:r>
              <a:rPr lang="en-US" sz="2000">
                <a:solidFill>
                  <a:srgbClr val="37305A"/>
                </a:solidFill>
              </a:rPr>
              <a:t>  </a:t>
            </a:r>
            <a:r>
              <a:rPr lang="en-US" sz="2000" err="1">
                <a:solidFill>
                  <a:srgbClr val="37305A"/>
                </a:solidFill>
              </a:rPr>
              <a:t>printf</a:t>
            </a:r>
            <a:r>
              <a:rPr lang="en-US" sz="2000">
                <a:solidFill>
                  <a:srgbClr val="37305A"/>
                </a:solidFill>
              </a:rPr>
              <a:t>("%s\n", cb2);  </a:t>
            </a:r>
          </a:p>
          <a:p>
            <a:endParaRPr lang="en-US" sz="2000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0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WARNING</a:t>
            </a:r>
          </a:p>
        </p:txBody>
      </p:sp>
      <p:sp>
        <p:nvSpPr>
          <p:cNvPr id="5325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These behaviors are </a:t>
            </a:r>
            <a:r>
              <a:rPr lang="en-US">
                <a:solidFill>
                  <a:srgbClr val="E8161F"/>
                </a:solidFill>
                <a:latin typeface="Arial" charset="0"/>
                <a:ea typeface="ＭＳ Ｐゴシック" charset="0"/>
              </a:rPr>
              <a:t>undefined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Any program whose behavior relies on the meaning of a dangling reference is </a:t>
            </a:r>
            <a:r>
              <a:rPr lang="en-US">
                <a:solidFill>
                  <a:srgbClr val="E8161F"/>
                </a:solidFill>
                <a:latin typeface="Arial" charset="0"/>
                <a:ea typeface="ＭＳ Ｐゴシック" charset="0"/>
              </a:rPr>
              <a:t>incorrect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For example, a change in the allocation policy of the heap manager could result in different behavior.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Can a program stay safe from dangling references by just never calling </a:t>
            </a:r>
            <a:r>
              <a:rPr lang="en-US">
                <a:solidFill>
                  <a:srgbClr val="1160DD"/>
                </a:solidFill>
                <a:latin typeface="Arial" charset="0"/>
                <a:ea typeface="ＭＳ Ｐゴシック" charset="0"/>
              </a:rPr>
              <a:t>free</a:t>
            </a:r>
            <a:r>
              <a:rPr lang="en-US">
                <a:latin typeface="Arial" charset="0"/>
                <a:ea typeface="ＭＳ Ｐゴシック" charset="0"/>
              </a:rPr>
              <a:t>?</a:t>
            </a:r>
          </a:p>
          <a:p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Allocation: parking lot analogy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6425" cy="4111625"/>
          </a:xfrm>
        </p:spPr>
        <p:txBody>
          <a:bodyPr/>
          <a:lstStyle/>
          <a:p>
            <a:r>
              <a:rPr lang="en-US" dirty="0"/>
              <a:t>Vehicles take up varying amounts of space, but they don’t grow or shrink, and they don’t have “holes”.</a:t>
            </a:r>
          </a:p>
          <a:p>
            <a:r>
              <a:rPr lang="en-US" dirty="0"/>
              <a:t>They come and go at arbitrary times.</a:t>
            </a:r>
          </a:p>
          <a:p>
            <a:r>
              <a:rPr lang="en-US" dirty="0"/>
              <a:t>Space allocation is </a:t>
            </a:r>
            <a:r>
              <a:rPr lang="en-US" b="1" dirty="0"/>
              <a:t>exclusive</a:t>
            </a:r>
            <a:r>
              <a:rPr lang="en-US" dirty="0"/>
              <a:t>.</a:t>
            </a:r>
          </a:p>
          <a:p>
            <a:r>
              <a:rPr lang="en-US" dirty="0"/>
              <a:t>Vehicles are parked in contiguous space: must find a block that is available (free) and big enough.</a:t>
            </a:r>
          </a:p>
          <a:p>
            <a:endParaRPr lang="en-US" dirty="0"/>
          </a:p>
        </p:txBody>
      </p:sp>
      <p:pic>
        <p:nvPicPr>
          <p:cNvPr id="1026" name="Picture 2" descr="Image result for free parallel parking space on stree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038600"/>
            <a:ext cx="4227512" cy="237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6417412"/>
            <a:ext cx="6951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https://www.youtube.com/watch?v=Mpo6fcaWfC4</a:t>
            </a:r>
          </a:p>
        </p:txBody>
      </p:sp>
    </p:spTree>
    <p:extLst>
      <p:ext uri="{BB962C8B-B14F-4D97-AF65-F5344CB8AC3E}">
        <p14:creationId xmlns:p14="http://schemas.microsoft.com/office/powerpoint/2010/main" val="21619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381000" y="-236538"/>
            <a:ext cx="8077200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Where to find space?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123907-C189-B44D-80DA-40F69AA7C5BD}"/>
              </a:ext>
            </a:extLst>
          </p:cNvPr>
          <p:cNvGrpSpPr/>
          <p:nvPr/>
        </p:nvGrpSpPr>
        <p:grpSpPr>
          <a:xfrm>
            <a:off x="1042995" y="2819400"/>
            <a:ext cx="6753207" cy="1554163"/>
            <a:chOff x="2222500" y="5334000"/>
            <a:chExt cx="4635500" cy="1066800"/>
          </a:xfrm>
        </p:grpSpPr>
        <p:grpSp>
          <p:nvGrpSpPr>
            <p:cNvPr id="68612" name="Group 22"/>
            <p:cNvGrpSpPr>
              <a:grpSpLocks/>
            </p:cNvGrpSpPr>
            <p:nvPr/>
          </p:nvGrpSpPr>
          <p:grpSpPr bwMode="auto">
            <a:xfrm>
              <a:off x="3441700" y="5365750"/>
              <a:ext cx="1206500" cy="673100"/>
              <a:chOff x="1828" y="2884"/>
              <a:chExt cx="760" cy="424"/>
            </a:xfrm>
          </p:grpSpPr>
          <p:sp>
            <p:nvSpPr>
              <p:cNvPr id="68627" name="Rectangle 23"/>
              <p:cNvSpPr>
                <a:spLocks noChangeArrowheads="1"/>
              </p:cNvSpPr>
              <p:nvPr/>
            </p:nvSpPr>
            <p:spPr bwMode="auto">
              <a:xfrm>
                <a:off x="1828" y="2932"/>
                <a:ext cx="760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8" name="Rectangle 24"/>
              <p:cNvSpPr>
                <a:spLocks noChangeArrowheads="1"/>
              </p:cNvSpPr>
              <p:nvPr/>
            </p:nvSpPr>
            <p:spPr bwMode="auto">
              <a:xfrm>
                <a:off x="1930" y="2884"/>
                <a:ext cx="95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9" name="Rectangle 25"/>
              <p:cNvSpPr>
                <a:spLocks noChangeArrowheads="1"/>
              </p:cNvSpPr>
              <p:nvPr/>
            </p:nvSpPr>
            <p:spPr bwMode="auto">
              <a:xfrm>
                <a:off x="2391" y="3268"/>
                <a:ext cx="95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30" name="Rectangle 26"/>
              <p:cNvSpPr>
                <a:spLocks noChangeArrowheads="1"/>
              </p:cNvSpPr>
              <p:nvPr/>
            </p:nvSpPr>
            <p:spPr bwMode="auto">
              <a:xfrm>
                <a:off x="2391" y="2884"/>
                <a:ext cx="95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31" name="Rectangle 27"/>
              <p:cNvSpPr>
                <a:spLocks noChangeArrowheads="1"/>
              </p:cNvSpPr>
              <p:nvPr/>
            </p:nvSpPr>
            <p:spPr bwMode="auto">
              <a:xfrm>
                <a:off x="1930" y="3268"/>
                <a:ext cx="95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8613" name="Group 40"/>
            <p:cNvGrpSpPr>
              <a:grpSpLocks/>
            </p:cNvGrpSpPr>
            <p:nvPr/>
          </p:nvGrpSpPr>
          <p:grpSpPr bwMode="auto">
            <a:xfrm>
              <a:off x="2222500" y="5334000"/>
              <a:ext cx="977900" cy="673100"/>
              <a:chOff x="964" y="2884"/>
              <a:chExt cx="616" cy="424"/>
            </a:xfrm>
          </p:grpSpPr>
          <p:sp>
            <p:nvSpPr>
              <p:cNvPr id="68622" name="Rectangle 41"/>
              <p:cNvSpPr>
                <a:spLocks noChangeArrowheads="1"/>
              </p:cNvSpPr>
              <p:nvPr/>
            </p:nvSpPr>
            <p:spPr bwMode="auto">
              <a:xfrm>
                <a:off x="964" y="2932"/>
                <a:ext cx="616" cy="32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3" name="Rectangle 42"/>
              <p:cNvSpPr>
                <a:spLocks noChangeArrowheads="1"/>
              </p:cNvSpPr>
              <p:nvPr/>
            </p:nvSpPr>
            <p:spPr bwMode="auto">
              <a:xfrm>
                <a:off x="1048" y="2884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4" name="Rectangle 43"/>
              <p:cNvSpPr>
                <a:spLocks noChangeArrowheads="1"/>
              </p:cNvSpPr>
              <p:nvPr/>
            </p:nvSpPr>
            <p:spPr bwMode="auto">
              <a:xfrm>
                <a:off x="1422" y="3268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5" name="Rectangle 44"/>
              <p:cNvSpPr>
                <a:spLocks noChangeArrowheads="1"/>
              </p:cNvSpPr>
              <p:nvPr/>
            </p:nvSpPr>
            <p:spPr bwMode="auto">
              <a:xfrm>
                <a:off x="1422" y="2884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6" name="Rectangle 45"/>
              <p:cNvSpPr>
                <a:spLocks noChangeArrowheads="1"/>
              </p:cNvSpPr>
              <p:nvPr/>
            </p:nvSpPr>
            <p:spPr bwMode="auto">
              <a:xfrm>
                <a:off x="1048" y="3268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8614" name="Group 46"/>
            <p:cNvGrpSpPr>
              <a:grpSpLocks/>
            </p:cNvGrpSpPr>
            <p:nvPr/>
          </p:nvGrpSpPr>
          <p:grpSpPr bwMode="auto">
            <a:xfrm>
              <a:off x="5727700" y="5334000"/>
              <a:ext cx="1130300" cy="673100"/>
              <a:chOff x="3172" y="2884"/>
              <a:chExt cx="712" cy="424"/>
            </a:xfrm>
          </p:grpSpPr>
          <p:sp>
            <p:nvSpPr>
              <p:cNvPr id="68617" name="Rectangle 47"/>
              <p:cNvSpPr>
                <a:spLocks noChangeArrowheads="1"/>
              </p:cNvSpPr>
              <p:nvPr/>
            </p:nvSpPr>
            <p:spPr bwMode="auto">
              <a:xfrm>
                <a:off x="3172" y="2932"/>
                <a:ext cx="712" cy="3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18" name="Rectangle 48"/>
              <p:cNvSpPr>
                <a:spLocks noChangeArrowheads="1"/>
              </p:cNvSpPr>
              <p:nvPr/>
            </p:nvSpPr>
            <p:spPr bwMode="auto">
              <a:xfrm>
                <a:off x="3268" y="2884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19" name="Rectangle 49"/>
              <p:cNvSpPr>
                <a:spLocks noChangeArrowheads="1"/>
              </p:cNvSpPr>
              <p:nvPr/>
            </p:nvSpPr>
            <p:spPr bwMode="auto">
              <a:xfrm>
                <a:off x="3700" y="3268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0" name="Rectangle 50"/>
              <p:cNvSpPr>
                <a:spLocks noChangeArrowheads="1"/>
              </p:cNvSpPr>
              <p:nvPr/>
            </p:nvSpPr>
            <p:spPr bwMode="auto">
              <a:xfrm>
                <a:off x="3700" y="2884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621" name="Rectangle 51"/>
              <p:cNvSpPr>
                <a:spLocks noChangeArrowheads="1"/>
              </p:cNvSpPr>
              <p:nvPr/>
            </p:nvSpPr>
            <p:spPr bwMode="auto">
              <a:xfrm>
                <a:off x="3268" y="3268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8615" name="Rectangle 54" descr="20%"/>
            <p:cNvSpPr>
              <a:spLocks noChangeArrowheads="1"/>
            </p:cNvSpPr>
            <p:nvPr/>
          </p:nvSpPr>
          <p:spPr bwMode="auto">
            <a:xfrm>
              <a:off x="4889500" y="5334000"/>
              <a:ext cx="762000" cy="609600"/>
            </a:xfrm>
            <a:prstGeom prst="rect">
              <a:avLst/>
            </a:prstGeom>
            <a:pattFill prst="pct20">
              <a:fgClr>
                <a:srgbClr val="666699"/>
              </a:fgClr>
              <a:bgClr>
                <a:srgbClr val="FFFFFF"/>
              </a:bgClr>
            </a:patt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cxnSp>
          <p:nvCxnSpPr>
            <p:cNvPr id="68616" name="AutoShape 32"/>
            <p:cNvCxnSpPr>
              <a:cxnSpLocks noChangeShapeType="1"/>
            </p:cNvCxnSpPr>
            <p:nvPr/>
          </p:nvCxnSpPr>
          <p:spPr bwMode="auto">
            <a:xfrm flipH="1" flipV="1">
              <a:off x="5334000" y="5715000"/>
              <a:ext cx="5461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5923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Fixed Partitioning</a:t>
            </a:r>
          </a:p>
        </p:txBody>
      </p:sp>
      <p:grpSp>
        <p:nvGrpSpPr>
          <p:cNvPr id="69634" name="Group 3"/>
          <p:cNvGrpSpPr>
            <a:grpSpLocks/>
          </p:cNvGrpSpPr>
          <p:nvPr/>
        </p:nvGrpSpPr>
        <p:grpSpPr bwMode="auto">
          <a:xfrm>
            <a:off x="3206750" y="2438400"/>
            <a:ext cx="977900" cy="673100"/>
            <a:chOff x="2020" y="1828"/>
            <a:chExt cx="616" cy="424"/>
          </a:xfrm>
        </p:grpSpPr>
        <p:sp>
          <p:nvSpPr>
            <p:cNvPr id="69664" name="Rectangle 4"/>
            <p:cNvSpPr>
              <a:spLocks noChangeArrowheads="1"/>
            </p:cNvSpPr>
            <p:nvPr/>
          </p:nvSpPr>
          <p:spPr bwMode="auto">
            <a:xfrm>
              <a:off x="2020" y="1876"/>
              <a:ext cx="616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5" name="Rectangle 5"/>
            <p:cNvSpPr>
              <a:spLocks noChangeArrowheads="1"/>
            </p:cNvSpPr>
            <p:nvPr/>
          </p:nvSpPr>
          <p:spPr bwMode="auto">
            <a:xfrm>
              <a:off x="2104" y="1828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6" name="Rectangle 6"/>
            <p:cNvSpPr>
              <a:spLocks noChangeArrowheads="1"/>
            </p:cNvSpPr>
            <p:nvPr/>
          </p:nvSpPr>
          <p:spPr bwMode="auto">
            <a:xfrm>
              <a:off x="2478" y="2212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7" name="Rectangle 7"/>
            <p:cNvSpPr>
              <a:spLocks noChangeArrowheads="1"/>
            </p:cNvSpPr>
            <p:nvPr/>
          </p:nvSpPr>
          <p:spPr bwMode="auto">
            <a:xfrm>
              <a:off x="2478" y="1828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8" name="Rectangle 8"/>
            <p:cNvSpPr>
              <a:spLocks noChangeArrowheads="1"/>
            </p:cNvSpPr>
            <p:nvPr/>
          </p:nvSpPr>
          <p:spPr bwMode="auto">
            <a:xfrm>
              <a:off x="2104" y="2212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9635" name="Group 9"/>
          <p:cNvGrpSpPr>
            <a:grpSpLocks/>
          </p:cNvGrpSpPr>
          <p:nvPr/>
        </p:nvGrpSpPr>
        <p:grpSpPr bwMode="auto">
          <a:xfrm>
            <a:off x="4578350" y="2438400"/>
            <a:ext cx="1739900" cy="673100"/>
            <a:chOff x="2884" y="1828"/>
            <a:chExt cx="1096" cy="424"/>
          </a:xfrm>
        </p:grpSpPr>
        <p:sp>
          <p:nvSpPr>
            <p:cNvPr id="69659" name="Rectangle 10"/>
            <p:cNvSpPr>
              <a:spLocks noChangeArrowheads="1"/>
            </p:cNvSpPr>
            <p:nvPr/>
          </p:nvSpPr>
          <p:spPr bwMode="auto">
            <a:xfrm>
              <a:off x="2884" y="1876"/>
              <a:ext cx="1096" cy="328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0" name="Rectangle 11"/>
            <p:cNvSpPr>
              <a:spLocks noChangeArrowheads="1"/>
            </p:cNvSpPr>
            <p:nvPr/>
          </p:nvSpPr>
          <p:spPr bwMode="auto">
            <a:xfrm>
              <a:off x="3031" y="1828"/>
              <a:ext cx="139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1" name="Rectangle 12"/>
            <p:cNvSpPr>
              <a:spLocks noChangeArrowheads="1"/>
            </p:cNvSpPr>
            <p:nvPr/>
          </p:nvSpPr>
          <p:spPr bwMode="auto">
            <a:xfrm>
              <a:off x="3694" y="2212"/>
              <a:ext cx="139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2" name="Rectangle 13"/>
            <p:cNvSpPr>
              <a:spLocks noChangeArrowheads="1"/>
            </p:cNvSpPr>
            <p:nvPr/>
          </p:nvSpPr>
          <p:spPr bwMode="auto">
            <a:xfrm>
              <a:off x="3694" y="1828"/>
              <a:ext cx="139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63" name="Rectangle 14"/>
            <p:cNvSpPr>
              <a:spLocks noChangeArrowheads="1"/>
            </p:cNvSpPr>
            <p:nvPr/>
          </p:nvSpPr>
          <p:spPr bwMode="auto">
            <a:xfrm>
              <a:off x="3031" y="2212"/>
              <a:ext cx="139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9636" name="Group 15"/>
          <p:cNvGrpSpPr>
            <a:grpSpLocks/>
          </p:cNvGrpSpPr>
          <p:nvPr/>
        </p:nvGrpSpPr>
        <p:grpSpPr bwMode="auto">
          <a:xfrm>
            <a:off x="6711950" y="2438400"/>
            <a:ext cx="1130300" cy="673100"/>
            <a:chOff x="4228" y="1828"/>
            <a:chExt cx="712" cy="424"/>
          </a:xfrm>
        </p:grpSpPr>
        <p:sp>
          <p:nvSpPr>
            <p:cNvPr id="69654" name="Rectangle 16"/>
            <p:cNvSpPr>
              <a:spLocks noChangeArrowheads="1"/>
            </p:cNvSpPr>
            <p:nvPr/>
          </p:nvSpPr>
          <p:spPr bwMode="auto">
            <a:xfrm>
              <a:off x="4228" y="1876"/>
              <a:ext cx="7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5" name="Rectangle 17"/>
            <p:cNvSpPr>
              <a:spLocks noChangeArrowheads="1"/>
            </p:cNvSpPr>
            <p:nvPr/>
          </p:nvSpPr>
          <p:spPr bwMode="auto">
            <a:xfrm>
              <a:off x="4324" y="182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6" name="Rectangle 18"/>
            <p:cNvSpPr>
              <a:spLocks noChangeArrowheads="1"/>
            </p:cNvSpPr>
            <p:nvPr/>
          </p:nvSpPr>
          <p:spPr bwMode="auto">
            <a:xfrm>
              <a:off x="4756" y="2212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7" name="Rectangle 19"/>
            <p:cNvSpPr>
              <a:spLocks noChangeArrowheads="1"/>
            </p:cNvSpPr>
            <p:nvPr/>
          </p:nvSpPr>
          <p:spPr bwMode="auto">
            <a:xfrm>
              <a:off x="4756" y="182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8" name="Rectangle 20"/>
            <p:cNvSpPr>
              <a:spLocks noChangeArrowheads="1"/>
            </p:cNvSpPr>
            <p:nvPr/>
          </p:nvSpPr>
          <p:spPr bwMode="auto">
            <a:xfrm>
              <a:off x="4324" y="2212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9637" name="Group 21"/>
          <p:cNvGrpSpPr>
            <a:grpSpLocks/>
          </p:cNvGrpSpPr>
          <p:nvPr/>
        </p:nvGrpSpPr>
        <p:grpSpPr bwMode="auto">
          <a:xfrm>
            <a:off x="1149350" y="2438400"/>
            <a:ext cx="1130300" cy="673100"/>
            <a:chOff x="724" y="1828"/>
            <a:chExt cx="712" cy="424"/>
          </a:xfrm>
        </p:grpSpPr>
        <p:sp>
          <p:nvSpPr>
            <p:cNvPr id="69649" name="Rectangle 22"/>
            <p:cNvSpPr>
              <a:spLocks noChangeArrowheads="1"/>
            </p:cNvSpPr>
            <p:nvPr/>
          </p:nvSpPr>
          <p:spPr bwMode="auto">
            <a:xfrm>
              <a:off x="724" y="1876"/>
              <a:ext cx="7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0" name="Rectangle 23"/>
            <p:cNvSpPr>
              <a:spLocks noChangeArrowheads="1"/>
            </p:cNvSpPr>
            <p:nvPr/>
          </p:nvSpPr>
          <p:spPr bwMode="auto">
            <a:xfrm>
              <a:off x="820" y="182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1252" y="2212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2" name="Rectangle 25"/>
            <p:cNvSpPr>
              <a:spLocks noChangeArrowheads="1"/>
            </p:cNvSpPr>
            <p:nvPr/>
          </p:nvSpPr>
          <p:spPr bwMode="auto">
            <a:xfrm>
              <a:off x="1252" y="182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653" name="Rectangle 26"/>
            <p:cNvSpPr>
              <a:spLocks noChangeArrowheads="1"/>
            </p:cNvSpPr>
            <p:nvPr/>
          </p:nvSpPr>
          <p:spPr bwMode="auto">
            <a:xfrm>
              <a:off x="820" y="2212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9638" name="Rectangle 27"/>
          <p:cNvSpPr>
            <a:spLocks noChangeArrowheads="1"/>
          </p:cNvSpPr>
          <p:nvPr/>
        </p:nvSpPr>
        <p:spPr bwMode="auto">
          <a:xfrm>
            <a:off x="4578350" y="2286000"/>
            <a:ext cx="18161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39" name="Rectangle 28"/>
          <p:cNvSpPr>
            <a:spLocks noChangeArrowheads="1"/>
          </p:cNvSpPr>
          <p:nvPr/>
        </p:nvSpPr>
        <p:spPr bwMode="auto">
          <a:xfrm>
            <a:off x="6407150" y="2286000"/>
            <a:ext cx="18161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40" name="Rectangle 29"/>
          <p:cNvSpPr>
            <a:spLocks noChangeArrowheads="1"/>
          </p:cNvSpPr>
          <p:nvPr/>
        </p:nvSpPr>
        <p:spPr bwMode="auto">
          <a:xfrm>
            <a:off x="2749550" y="2286000"/>
            <a:ext cx="18161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41" name="Rectangle 30"/>
          <p:cNvSpPr>
            <a:spLocks noChangeArrowheads="1"/>
          </p:cNvSpPr>
          <p:nvPr/>
        </p:nvSpPr>
        <p:spPr bwMode="auto">
          <a:xfrm>
            <a:off x="920750" y="2286000"/>
            <a:ext cx="18161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9642" name="AutoShape 32"/>
          <p:cNvCxnSpPr>
            <a:cxnSpLocks noChangeShapeType="1"/>
            <a:endCxn id="69645" idx="2"/>
          </p:cNvCxnSpPr>
          <p:nvPr/>
        </p:nvCxnSpPr>
        <p:spPr bwMode="auto">
          <a:xfrm rot="16200000" flipV="1">
            <a:off x="3090069" y="2542381"/>
            <a:ext cx="990600" cy="2141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643" name="AutoShape 33"/>
          <p:cNvCxnSpPr>
            <a:cxnSpLocks noChangeShapeType="1"/>
            <a:endCxn id="69646" idx="2"/>
          </p:cNvCxnSpPr>
          <p:nvPr/>
        </p:nvCxnSpPr>
        <p:spPr bwMode="auto">
          <a:xfrm rot="16200000" flipV="1">
            <a:off x="3318669" y="2770981"/>
            <a:ext cx="990600" cy="1684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644" name="AutoShape 34"/>
          <p:cNvCxnSpPr>
            <a:cxnSpLocks noChangeShapeType="1"/>
            <a:endCxn id="69647" idx="2"/>
          </p:cNvCxnSpPr>
          <p:nvPr/>
        </p:nvCxnSpPr>
        <p:spPr bwMode="auto">
          <a:xfrm flipH="1" flipV="1">
            <a:off x="4419600" y="3117850"/>
            <a:ext cx="228600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9645" name="Rectangle 35" descr="20%"/>
          <p:cNvSpPr>
            <a:spLocks noChangeArrowheads="1"/>
          </p:cNvSpPr>
          <p:nvPr/>
        </p:nvSpPr>
        <p:spPr bwMode="auto">
          <a:xfrm>
            <a:off x="2362200" y="2508250"/>
            <a:ext cx="304800" cy="609600"/>
          </a:xfrm>
          <a:prstGeom prst="rect">
            <a:avLst/>
          </a:prstGeom>
          <a:pattFill prst="pct20">
            <a:fgClr>
              <a:srgbClr val="666699"/>
            </a:fgClr>
            <a:bgClr>
              <a:srgbClr val="FFFFFF"/>
            </a:bgClr>
          </a:patt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46" name="Rectangle 36" descr="20%"/>
          <p:cNvSpPr>
            <a:spLocks noChangeArrowheads="1"/>
          </p:cNvSpPr>
          <p:nvPr/>
        </p:nvSpPr>
        <p:spPr bwMode="auto">
          <a:xfrm>
            <a:off x="2819400" y="2508250"/>
            <a:ext cx="304800" cy="609600"/>
          </a:xfrm>
          <a:prstGeom prst="rect">
            <a:avLst/>
          </a:prstGeom>
          <a:pattFill prst="pct20">
            <a:fgClr>
              <a:srgbClr val="666699"/>
            </a:fgClr>
            <a:bgClr>
              <a:srgbClr val="FFFFFF"/>
            </a:bgClr>
          </a:patt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47" name="Rectangle 37" descr="20%"/>
          <p:cNvSpPr>
            <a:spLocks noChangeArrowheads="1"/>
          </p:cNvSpPr>
          <p:nvPr/>
        </p:nvSpPr>
        <p:spPr bwMode="auto">
          <a:xfrm>
            <a:off x="4267200" y="2508250"/>
            <a:ext cx="304800" cy="609600"/>
          </a:xfrm>
          <a:prstGeom prst="rect">
            <a:avLst/>
          </a:prstGeom>
          <a:pattFill prst="pct20">
            <a:fgClr>
              <a:srgbClr val="666699"/>
            </a:fgClr>
            <a:bgClr>
              <a:srgbClr val="FFFFFF"/>
            </a:bgClr>
          </a:patt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9648" name="Rectangle 37"/>
          <p:cNvSpPr>
            <a:spLocks noChangeArrowheads="1"/>
          </p:cNvSpPr>
          <p:nvPr/>
        </p:nvSpPr>
        <p:spPr bwMode="auto">
          <a:xfrm>
            <a:off x="4200525" y="41084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Wasted space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internal fragmentation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0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Variable Partitioning</a:t>
            </a:r>
          </a:p>
        </p:txBody>
      </p:sp>
      <p:grpSp>
        <p:nvGrpSpPr>
          <p:cNvPr id="64514" name="Group 3"/>
          <p:cNvGrpSpPr>
            <a:grpSpLocks/>
          </p:cNvGrpSpPr>
          <p:nvPr/>
        </p:nvGrpSpPr>
        <p:grpSpPr bwMode="auto">
          <a:xfrm>
            <a:off x="1371600" y="2590800"/>
            <a:ext cx="4635500" cy="673100"/>
            <a:chOff x="964" y="1396"/>
            <a:chExt cx="2920" cy="424"/>
          </a:xfrm>
        </p:grpSpPr>
        <p:grpSp>
          <p:nvGrpSpPr>
            <p:cNvPr id="64558" name="Group 4"/>
            <p:cNvGrpSpPr>
              <a:grpSpLocks/>
            </p:cNvGrpSpPr>
            <p:nvPr/>
          </p:nvGrpSpPr>
          <p:grpSpPr bwMode="auto">
            <a:xfrm>
              <a:off x="964" y="1396"/>
              <a:ext cx="616" cy="424"/>
              <a:chOff x="964" y="1396"/>
              <a:chExt cx="616" cy="424"/>
            </a:xfrm>
          </p:grpSpPr>
          <p:sp>
            <p:nvSpPr>
              <p:cNvPr id="64571" name="Rectangle 5"/>
              <p:cNvSpPr>
                <a:spLocks noChangeArrowheads="1"/>
              </p:cNvSpPr>
              <p:nvPr/>
            </p:nvSpPr>
            <p:spPr bwMode="auto">
              <a:xfrm>
                <a:off x="964" y="1444"/>
                <a:ext cx="616" cy="32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72" name="Rectangle 6"/>
              <p:cNvSpPr>
                <a:spLocks noChangeArrowheads="1"/>
              </p:cNvSpPr>
              <p:nvPr/>
            </p:nvSpPr>
            <p:spPr bwMode="auto">
              <a:xfrm>
                <a:off x="1048" y="1396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73" name="Rectangle 7"/>
              <p:cNvSpPr>
                <a:spLocks noChangeArrowheads="1"/>
              </p:cNvSpPr>
              <p:nvPr/>
            </p:nvSpPr>
            <p:spPr bwMode="auto">
              <a:xfrm>
                <a:off x="1422" y="1780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74" name="Rectangle 8"/>
              <p:cNvSpPr>
                <a:spLocks noChangeArrowheads="1"/>
              </p:cNvSpPr>
              <p:nvPr/>
            </p:nvSpPr>
            <p:spPr bwMode="auto">
              <a:xfrm>
                <a:off x="1422" y="1396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75" name="Rectangle 9"/>
              <p:cNvSpPr>
                <a:spLocks noChangeArrowheads="1"/>
              </p:cNvSpPr>
              <p:nvPr/>
            </p:nvSpPr>
            <p:spPr bwMode="auto">
              <a:xfrm>
                <a:off x="1048" y="1780"/>
                <a:ext cx="74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4559" name="Group 10"/>
            <p:cNvGrpSpPr>
              <a:grpSpLocks/>
            </p:cNvGrpSpPr>
            <p:nvPr/>
          </p:nvGrpSpPr>
          <p:grpSpPr bwMode="auto">
            <a:xfrm>
              <a:off x="1828" y="1396"/>
              <a:ext cx="1096" cy="424"/>
              <a:chOff x="1828" y="1396"/>
              <a:chExt cx="1096" cy="424"/>
            </a:xfrm>
          </p:grpSpPr>
          <p:sp>
            <p:nvSpPr>
              <p:cNvPr id="64566" name="Rectangle 11"/>
              <p:cNvSpPr>
                <a:spLocks noChangeArrowheads="1"/>
              </p:cNvSpPr>
              <p:nvPr/>
            </p:nvSpPr>
            <p:spPr bwMode="auto">
              <a:xfrm>
                <a:off x="1828" y="1444"/>
                <a:ext cx="1096" cy="328"/>
              </a:xfrm>
              <a:prstGeom prst="rect">
                <a:avLst/>
              </a:prstGeom>
              <a:solidFill>
                <a:srgbClr val="FF7C80"/>
              </a:solidFill>
              <a:ln w="12700">
                <a:solidFill>
                  <a:srgbClr val="FF7C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7" name="Rectangle 12"/>
              <p:cNvSpPr>
                <a:spLocks noChangeArrowheads="1"/>
              </p:cNvSpPr>
              <p:nvPr/>
            </p:nvSpPr>
            <p:spPr bwMode="auto">
              <a:xfrm>
                <a:off x="1975" y="1396"/>
                <a:ext cx="139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FF7C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8" name="Rectangle 13"/>
              <p:cNvSpPr>
                <a:spLocks noChangeArrowheads="1"/>
              </p:cNvSpPr>
              <p:nvPr/>
            </p:nvSpPr>
            <p:spPr bwMode="auto">
              <a:xfrm>
                <a:off x="2638" y="1780"/>
                <a:ext cx="139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FF7C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9" name="Rectangle 14"/>
              <p:cNvSpPr>
                <a:spLocks noChangeArrowheads="1"/>
              </p:cNvSpPr>
              <p:nvPr/>
            </p:nvSpPr>
            <p:spPr bwMode="auto">
              <a:xfrm>
                <a:off x="2638" y="1396"/>
                <a:ext cx="139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FF7C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70" name="Rectangle 15"/>
              <p:cNvSpPr>
                <a:spLocks noChangeArrowheads="1"/>
              </p:cNvSpPr>
              <p:nvPr/>
            </p:nvSpPr>
            <p:spPr bwMode="auto">
              <a:xfrm>
                <a:off x="1975" y="1780"/>
                <a:ext cx="139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rgbClr val="FF7C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4560" name="Group 16"/>
            <p:cNvGrpSpPr>
              <a:grpSpLocks/>
            </p:cNvGrpSpPr>
            <p:nvPr/>
          </p:nvGrpSpPr>
          <p:grpSpPr bwMode="auto">
            <a:xfrm>
              <a:off x="3172" y="1396"/>
              <a:ext cx="712" cy="424"/>
              <a:chOff x="3172" y="1396"/>
              <a:chExt cx="712" cy="424"/>
            </a:xfrm>
          </p:grpSpPr>
          <p:sp>
            <p:nvSpPr>
              <p:cNvPr id="64561" name="Rectangle 17"/>
              <p:cNvSpPr>
                <a:spLocks noChangeArrowheads="1"/>
              </p:cNvSpPr>
              <p:nvPr/>
            </p:nvSpPr>
            <p:spPr bwMode="auto">
              <a:xfrm>
                <a:off x="3172" y="1444"/>
                <a:ext cx="712" cy="3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2" name="Rectangle 18"/>
              <p:cNvSpPr>
                <a:spLocks noChangeArrowheads="1"/>
              </p:cNvSpPr>
              <p:nvPr/>
            </p:nvSpPr>
            <p:spPr bwMode="auto">
              <a:xfrm>
                <a:off x="3268" y="1396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3" name="Rectangle 19"/>
              <p:cNvSpPr>
                <a:spLocks noChangeArrowheads="1"/>
              </p:cNvSpPr>
              <p:nvPr/>
            </p:nvSpPr>
            <p:spPr bwMode="auto">
              <a:xfrm>
                <a:off x="3700" y="1780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4" name="Rectangle 20"/>
              <p:cNvSpPr>
                <a:spLocks noChangeArrowheads="1"/>
              </p:cNvSpPr>
              <p:nvPr/>
            </p:nvSpPr>
            <p:spPr bwMode="auto">
              <a:xfrm>
                <a:off x="3700" y="1396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565" name="Rectangle 21"/>
              <p:cNvSpPr>
                <a:spLocks noChangeArrowheads="1"/>
              </p:cNvSpPr>
              <p:nvPr/>
            </p:nvSpPr>
            <p:spPr bwMode="auto">
              <a:xfrm>
                <a:off x="3268" y="1780"/>
                <a:ext cx="88" cy="4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64515" name="Group 22"/>
          <p:cNvGrpSpPr>
            <a:grpSpLocks/>
          </p:cNvGrpSpPr>
          <p:nvPr/>
        </p:nvGrpSpPr>
        <p:grpSpPr bwMode="auto">
          <a:xfrm>
            <a:off x="2743200" y="4953000"/>
            <a:ext cx="1206500" cy="673100"/>
            <a:chOff x="1828" y="2884"/>
            <a:chExt cx="760" cy="424"/>
          </a:xfrm>
        </p:grpSpPr>
        <p:sp>
          <p:nvSpPr>
            <p:cNvPr id="64553" name="Rectangle 23"/>
            <p:cNvSpPr>
              <a:spLocks noChangeArrowheads="1"/>
            </p:cNvSpPr>
            <p:nvPr/>
          </p:nvSpPr>
          <p:spPr bwMode="auto">
            <a:xfrm>
              <a:off x="1828" y="2932"/>
              <a:ext cx="760" cy="32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4" name="Rectangle 24"/>
            <p:cNvSpPr>
              <a:spLocks noChangeArrowheads="1"/>
            </p:cNvSpPr>
            <p:nvPr/>
          </p:nvSpPr>
          <p:spPr bwMode="auto">
            <a:xfrm>
              <a:off x="1930" y="2884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5" name="Rectangle 25"/>
            <p:cNvSpPr>
              <a:spLocks noChangeArrowheads="1"/>
            </p:cNvSpPr>
            <p:nvPr/>
          </p:nvSpPr>
          <p:spPr bwMode="auto">
            <a:xfrm>
              <a:off x="2391" y="3268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6" name="Rectangle 26"/>
            <p:cNvSpPr>
              <a:spLocks noChangeArrowheads="1"/>
            </p:cNvSpPr>
            <p:nvPr/>
          </p:nvSpPr>
          <p:spPr bwMode="auto">
            <a:xfrm>
              <a:off x="2391" y="2884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7" name="Rectangle 27"/>
            <p:cNvSpPr>
              <a:spLocks noChangeArrowheads="1"/>
            </p:cNvSpPr>
            <p:nvPr/>
          </p:nvSpPr>
          <p:spPr bwMode="auto">
            <a:xfrm>
              <a:off x="1930" y="3268"/>
              <a:ext cx="95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4516" name="Group 28"/>
          <p:cNvGrpSpPr>
            <a:grpSpLocks/>
          </p:cNvGrpSpPr>
          <p:nvPr/>
        </p:nvGrpSpPr>
        <p:grpSpPr bwMode="auto">
          <a:xfrm>
            <a:off x="1371600" y="3733800"/>
            <a:ext cx="977900" cy="673100"/>
            <a:chOff x="964" y="2116"/>
            <a:chExt cx="616" cy="424"/>
          </a:xfrm>
        </p:grpSpPr>
        <p:sp>
          <p:nvSpPr>
            <p:cNvPr id="64548" name="Rectangle 29"/>
            <p:cNvSpPr>
              <a:spLocks noChangeArrowheads="1"/>
            </p:cNvSpPr>
            <p:nvPr/>
          </p:nvSpPr>
          <p:spPr bwMode="auto">
            <a:xfrm>
              <a:off x="964" y="2164"/>
              <a:ext cx="616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9" name="Rectangle 30"/>
            <p:cNvSpPr>
              <a:spLocks noChangeArrowheads="1"/>
            </p:cNvSpPr>
            <p:nvPr/>
          </p:nvSpPr>
          <p:spPr bwMode="auto">
            <a:xfrm>
              <a:off x="1048" y="2116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0" name="Rectangle 31"/>
            <p:cNvSpPr>
              <a:spLocks noChangeArrowheads="1"/>
            </p:cNvSpPr>
            <p:nvPr/>
          </p:nvSpPr>
          <p:spPr bwMode="auto">
            <a:xfrm>
              <a:off x="1422" y="2500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1" name="Rectangle 32"/>
            <p:cNvSpPr>
              <a:spLocks noChangeArrowheads="1"/>
            </p:cNvSpPr>
            <p:nvPr/>
          </p:nvSpPr>
          <p:spPr bwMode="auto">
            <a:xfrm>
              <a:off x="1422" y="2116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52" name="Rectangle 33"/>
            <p:cNvSpPr>
              <a:spLocks noChangeArrowheads="1"/>
            </p:cNvSpPr>
            <p:nvPr/>
          </p:nvSpPr>
          <p:spPr bwMode="auto">
            <a:xfrm>
              <a:off x="1048" y="2500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4517" name="Group 34"/>
          <p:cNvGrpSpPr>
            <a:grpSpLocks/>
          </p:cNvGrpSpPr>
          <p:nvPr/>
        </p:nvGrpSpPr>
        <p:grpSpPr bwMode="auto">
          <a:xfrm>
            <a:off x="4876800" y="3733800"/>
            <a:ext cx="1130300" cy="673100"/>
            <a:chOff x="3172" y="2116"/>
            <a:chExt cx="712" cy="424"/>
          </a:xfrm>
        </p:grpSpPr>
        <p:sp>
          <p:nvSpPr>
            <p:cNvPr id="64543" name="Rectangle 35"/>
            <p:cNvSpPr>
              <a:spLocks noChangeArrowheads="1"/>
            </p:cNvSpPr>
            <p:nvPr/>
          </p:nvSpPr>
          <p:spPr bwMode="auto">
            <a:xfrm>
              <a:off x="3172" y="2164"/>
              <a:ext cx="7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4" name="Rectangle 36"/>
            <p:cNvSpPr>
              <a:spLocks noChangeArrowheads="1"/>
            </p:cNvSpPr>
            <p:nvPr/>
          </p:nvSpPr>
          <p:spPr bwMode="auto">
            <a:xfrm>
              <a:off x="3268" y="2116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5" name="Rectangle 37"/>
            <p:cNvSpPr>
              <a:spLocks noChangeArrowheads="1"/>
            </p:cNvSpPr>
            <p:nvPr/>
          </p:nvSpPr>
          <p:spPr bwMode="auto">
            <a:xfrm>
              <a:off x="3700" y="2500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6" name="Rectangle 38"/>
            <p:cNvSpPr>
              <a:spLocks noChangeArrowheads="1"/>
            </p:cNvSpPr>
            <p:nvPr/>
          </p:nvSpPr>
          <p:spPr bwMode="auto">
            <a:xfrm>
              <a:off x="3700" y="2116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7" name="Rectangle 39"/>
            <p:cNvSpPr>
              <a:spLocks noChangeArrowheads="1"/>
            </p:cNvSpPr>
            <p:nvPr/>
          </p:nvSpPr>
          <p:spPr bwMode="auto">
            <a:xfrm>
              <a:off x="3268" y="2500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4518" name="Group 40"/>
          <p:cNvGrpSpPr>
            <a:grpSpLocks/>
          </p:cNvGrpSpPr>
          <p:nvPr/>
        </p:nvGrpSpPr>
        <p:grpSpPr bwMode="auto">
          <a:xfrm>
            <a:off x="1371600" y="4953000"/>
            <a:ext cx="977900" cy="673100"/>
            <a:chOff x="964" y="2884"/>
            <a:chExt cx="616" cy="424"/>
          </a:xfrm>
        </p:grpSpPr>
        <p:sp>
          <p:nvSpPr>
            <p:cNvPr id="64538" name="Rectangle 41"/>
            <p:cNvSpPr>
              <a:spLocks noChangeArrowheads="1"/>
            </p:cNvSpPr>
            <p:nvPr/>
          </p:nvSpPr>
          <p:spPr bwMode="auto">
            <a:xfrm>
              <a:off x="964" y="2932"/>
              <a:ext cx="616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39" name="Rectangle 42"/>
            <p:cNvSpPr>
              <a:spLocks noChangeArrowheads="1"/>
            </p:cNvSpPr>
            <p:nvPr/>
          </p:nvSpPr>
          <p:spPr bwMode="auto">
            <a:xfrm>
              <a:off x="1048" y="2884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0" name="Rectangle 43"/>
            <p:cNvSpPr>
              <a:spLocks noChangeArrowheads="1"/>
            </p:cNvSpPr>
            <p:nvPr/>
          </p:nvSpPr>
          <p:spPr bwMode="auto">
            <a:xfrm>
              <a:off x="1422" y="3268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1" name="Rectangle 44"/>
            <p:cNvSpPr>
              <a:spLocks noChangeArrowheads="1"/>
            </p:cNvSpPr>
            <p:nvPr/>
          </p:nvSpPr>
          <p:spPr bwMode="auto">
            <a:xfrm>
              <a:off x="1422" y="2884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42" name="Rectangle 45"/>
            <p:cNvSpPr>
              <a:spLocks noChangeArrowheads="1"/>
            </p:cNvSpPr>
            <p:nvPr/>
          </p:nvSpPr>
          <p:spPr bwMode="auto">
            <a:xfrm>
              <a:off x="1048" y="3268"/>
              <a:ext cx="74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4519" name="Group 46"/>
          <p:cNvGrpSpPr>
            <a:grpSpLocks/>
          </p:cNvGrpSpPr>
          <p:nvPr/>
        </p:nvGrpSpPr>
        <p:grpSpPr bwMode="auto">
          <a:xfrm>
            <a:off x="4876800" y="4953000"/>
            <a:ext cx="1130300" cy="673100"/>
            <a:chOff x="3172" y="2884"/>
            <a:chExt cx="712" cy="424"/>
          </a:xfrm>
        </p:grpSpPr>
        <p:sp>
          <p:nvSpPr>
            <p:cNvPr id="64533" name="Rectangle 47"/>
            <p:cNvSpPr>
              <a:spLocks noChangeArrowheads="1"/>
            </p:cNvSpPr>
            <p:nvPr/>
          </p:nvSpPr>
          <p:spPr bwMode="auto">
            <a:xfrm>
              <a:off x="3172" y="2932"/>
              <a:ext cx="712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34" name="Rectangle 48"/>
            <p:cNvSpPr>
              <a:spLocks noChangeArrowheads="1"/>
            </p:cNvSpPr>
            <p:nvPr/>
          </p:nvSpPr>
          <p:spPr bwMode="auto">
            <a:xfrm>
              <a:off x="3268" y="2884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35" name="Rectangle 49"/>
            <p:cNvSpPr>
              <a:spLocks noChangeArrowheads="1"/>
            </p:cNvSpPr>
            <p:nvPr/>
          </p:nvSpPr>
          <p:spPr bwMode="auto">
            <a:xfrm>
              <a:off x="3700" y="326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36" name="Rectangle 50"/>
            <p:cNvSpPr>
              <a:spLocks noChangeArrowheads="1"/>
            </p:cNvSpPr>
            <p:nvPr/>
          </p:nvSpPr>
          <p:spPr bwMode="auto">
            <a:xfrm>
              <a:off x="3700" y="2884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37" name="Rectangle 51"/>
            <p:cNvSpPr>
              <a:spLocks noChangeArrowheads="1"/>
            </p:cNvSpPr>
            <p:nvPr/>
          </p:nvSpPr>
          <p:spPr bwMode="auto">
            <a:xfrm>
              <a:off x="3268" y="3268"/>
              <a:ext cx="88" cy="4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64520" name="Text Box 52"/>
          <p:cNvSpPr txBox="1">
            <a:spLocks noChangeArrowheads="1"/>
          </p:cNvSpPr>
          <p:nvPr/>
        </p:nvSpPr>
        <p:spPr bwMode="auto">
          <a:xfrm>
            <a:off x="1050925" y="1462088"/>
            <a:ext cx="7072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Variable partitioning is the strategy of parking differently sized cars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along a street with no marked parking space dividers.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521" name="Rectangle 54" descr="20%"/>
          <p:cNvSpPr>
            <a:spLocks noChangeArrowheads="1"/>
          </p:cNvSpPr>
          <p:nvPr/>
        </p:nvSpPr>
        <p:spPr bwMode="auto">
          <a:xfrm>
            <a:off x="4038600" y="4953000"/>
            <a:ext cx="762000" cy="609600"/>
          </a:xfrm>
          <a:prstGeom prst="rect">
            <a:avLst/>
          </a:prstGeom>
          <a:pattFill prst="pct20">
            <a:fgClr>
              <a:srgbClr val="666699"/>
            </a:fgClr>
            <a:bgClr>
              <a:srgbClr val="FFFFFF"/>
            </a:bgClr>
          </a:patt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4522" name="Rectangle 1"/>
          <p:cNvSpPr>
            <a:spLocks noChangeArrowheads="1"/>
          </p:cNvSpPr>
          <p:nvPr/>
        </p:nvSpPr>
        <p:spPr bwMode="auto">
          <a:xfrm>
            <a:off x="5029200" y="57912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Wasted space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external fragmentation</a:t>
            </a:r>
          </a:p>
        </p:txBody>
      </p:sp>
      <p:cxnSp>
        <p:nvCxnSpPr>
          <p:cNvPr id="64523" name="AutoShape 32"/>
          <p:cNvCxnSpPr>
            <a:cxnSpLocks noChangeShapeType="1"/>
          </p:cNvCxnSpPr>
          <p:nvPr/>
        </p:nvCxnSpPr>
        <p:spPr bwMode="auto">
          <a:xfrm flipH="1" flipV="1">
            <a:off x="4483100" y="5334000"/>
            <a:ext cx="5461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4524" name="Group 123"/>
          <p:cNvGrpSpPr>
            <a:grpSpLocks/>
          </p:cNvGrpSpPr>
          <p:nvPr/>
        </p:nvGrpSpPr>
        <p:grpSpPr bwMode="auto">
          <a:xfrm>
            <a:off x="588963" y="3832225"/>
            <a:ext cx="457200" cy="420688"/>
            <a:chOff x="8991600" y="2362200"/>
            <a:chExt cx="457200" cy="421332"/>
          </a:xfrm>
        </p:grpSpPr>
        <p:sp>
          <p:nvSpPr>
            <p:cNvPr id="64531" name="TextBox 120"/>
            <p:cNvSpPr txBox="1">
              <a:spLocks noChangeArrowheads="1"/>
            </p:cNvSpPr>
            <p:nvPr/>
          </p:nvSpPr>
          <p:spPr bwMode="auto">
            <a:xfrm>
              <a:off x="8991600" y="2362200"/>
              <a:ext cx="457200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532" name="Oval 121"/>
            <p:cNvSpPr>
              <a:spLocks noChangeArrowheads="1"/>
            </p:cNvSpPr>
            <p:nvPr/>
          </p:nvSpPr>
          <p:spPr bwMode="auto">
            <a:xfrm>
              <a:off x="9029700" y="2402532"/>
              <a:ext cx="381000" cy="38100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4525" name="Group 123"/>
          <p:cNvGrpSpPr>
            <a:grpSpLocks/>
          </p:cNvGrpSpPr>
          <p:nvPr/>
        </p:nvGrpSpPr>
        <p:grpSpPr bwMode="auto">
          <a:xfrm>
            <a:off x="588963" y="5029200"/>
            <a:ext cx="457200" cy="420688"/>
            <a:chOff x="8991600" y="2362200"/>
            <a:chExt cx="457200" cy="421332"/>
          </a:xfrm>
        </p:grpSpPr>
        <p:sp>
          <p:nvSpPr>
            <p:cNvPr id="64529" name="TextBox 120"/>
            <p:cNvSpPr txBox="1">
              <a:spLocks noChangeArrowheads="1"/>
            </p:cNvSpPr>
            <p:nvPr/>
          </p:nvSpPr>
          <p:spPr bwMode="auto">
            <a:xfrm>
              <a:off x="8991600" y="2362200"/>
              <a:ext cx="457200" cy="369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530" name="Oval 121"/>
            <p:cNvSpPr>
              <a:spLocks noChangeArrowheads="1"/>
            </p:cNvSpPr>
            <p:nvPr/>
          </p:nvSpPr>
          <p:spPr bwMode="auto">
            <a:xfrm>
              <a:off x="9029700" y="2402532"/>
              <a:ext cx="381000" cy="38100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4526" name="Group 123"/>
          <p:cNvGrpSpPr>
            <a:grpSpLocks/>
          </p:cNvGrpSpPr>
          <p:nvPr/>
        </p:nvGrpSpPr>
        <p:grpSpPr bwMode="auto">
          <a:xfrm>
            <a:off x="588963" y="2725738"/>
            <a:ext cx="457200" cy="461962"/>
            <a:chOff x="8991600" y="2362200"/>
            <a:chExt cx="457200" cy="461665"/>
          </a:xfrm>
        </p:grpSpPr>
        <p:sp>
          <p:nvSpPr>
            <p:cNvPr id="64527" name="TextBox 120"/>
            <p:cNvSpPr txBox="1">
              <a:spLocks noChangeArrowheads="1"/>
            </p:cNvSpPr>
            <p:nvPr/>
          </p:nvSpPr>
          <p:spPr bwMode="auto">
            <a:xfrm>
              <a:off x="8991600" y="23622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4528" name="Oval 121"/>
            <p:cNvSpPr>
              <a:spLocks noChangeArrowheads="1"/>
            </p:cNvSpPr>
            <p:nvPr/>
          </p:nvSpPr>
          <p:spPr bwMode="auto">
            <a:xfrm>
              <a:off x="9029700" y="2402532"/>
              <a:ext cx="381000" cy="381000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74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Heap manager policy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411162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The heap manager must find a suitable free block to return for each call to </a:t>
            </a:r>
            <a:r>
              <a:rPr lang="en-US" dirty="0" err="1">
                <a:latin typeface="Arial" charset="0"/>
                <a:ea typeface="ＭＳ Ｐゴシック" charset="0"/>
              </a:rPr>
              <a:t>malloc</a:t>
            </a:r>
            <a:r>
              <a:rPr lang="en-US" dirty="0">
                <a:latin typeface="Arial" charset="0"/>
                <a:ea typeface="ＭＳ Ｐゴシック" charset="0"/>
              </a:rPr>
              <a:t>().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No byte can be part of two simultaneously allocated heap blocks!   If any byte of memory is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doubly allocated</a:t>
            </a:r>
            <a:r>
              <a:rPr lang="en-US" dirty="0">
                <a:latin typeface="Arial" charset="0"/>
                <a:ea typeface="ＭＳ Ｐゴシック" charset="0"/>
              </a:rPr>
              <a:t>, programs will fail.  </a:t>
            </a:r>
            <a:r>
              <a:rPr lang="en-US" b="1" dirty="0">
                <a:latin typeface="Arial" charset="0"/>
                <a:ea typeface="ＭＳ Ｐゴシック" charset="0"/>
              </a:rPr>
              <a:t>We test for this!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A heap manager has a </a:t>
            </a:r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policy algorithm</a:t>
            </a:r>
            <a:r>
              <a:rPr lang="en-US" dirty="0">
                <a:latin typeface="Arial" charset="0"/>
                <a:ea typeface="ＭＳ Ｐゴシック" charset="0"/>
              </a:rPr>
              <a:t> to identify a suitable free block within the heap.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Last fit, first fit, best fit, worst fit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Choose your favorite!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Goals: be quick (first-fit), and use memory efficiently (others)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This is an old problem in computer science, and it occurs in many settings.</a:t>
            </a:r>
          </a:p>
        </p:txBody>
      </p:sp>
    </p:spTree>
    <p:extLst>
      <p:ext uri="{BB962C8B-B14F-4D97-AF65-F5344CB8AC3E}">
        <p14:creationId xmlns:p14="http://schemas.microsoft.com/office/powerpoint/2010/main" val="304743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Operating System Concepts</a:t>
            </a:r>
          </a:p>
        </p:txBody>
      </p:sp>
      <p:sp>
        <p:nvSpPr>
          <p:cNvPr id="71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Storage-Allocation Problem</a:t>
            </a:r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2286000"/>
            <a:ext cx="6953250" cy="2238375"/>
          </a:xfrm>
        </p:spPr>
        <p:txBody>
          <a:bodyPr/>
          <a:lstStyle/>
          <a:p>
            <a:r>
              <a:rPr lang="en-US" b="1"/>
              <a:t>First-fit</a:t>
            </a:r>
            <a:r>
              <a:rPr lang="en-US"/>
              <a:t>:  Allocate the </a:t>
            </a:r>
            <a:r>
              <a:rPr lang="en-US" i="1"/>
              <a:t>first</a:t>
            </a:r>
            <a:r>
              <a:rPr lang="en-US"/>
              <a:t> hole that is big enough.</a:t>
            </a:r>
          </a:p>
          <a:p>
            <a:r>
              <a:rPr lang="en-US" b="1"/>
              <a:t>Best-fit</a:t>
            </a:r>
            <a:r>
              <a:rPr lang="en-US"/>
              <a:t>:  Allocate the </a:t>
            </a:r>
            <a:r>
              <a:rPr lang="en-US" i="1"/>
              <a:t>smallest</a:t>
            </a:r>
            <a:r>
              <a:rPr lang="en-US"/>
              <a:t> hole that is big enough; must search entire list, unless ordered by size.  Produces the smallest leftover hole.</a:t>
            </a:r>
          </a:p>
          <a:p>
            <a:r>
              <a:rPr lang="en-US" b="1"/>
              <a:t>Worst-fit</a:t>
            </a:r>
            <a:r>
              <a:rPr lang="en-US"/>
              <a:t>:  Allocate the </a:t>
            </a:r>
            <a:r>
              <a:rPr lang="en-US" i="1"/>
              <a:t>largest</a:t>
            </a:r>
            <a:r>
              <a:rPr lang="en-US"/>
              <a:t> hole; must also search entire list.  Produces the largest leftover hole.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609600" y="1585913"/>
            <a:ext cx="6608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"/>
              </a:rPr>
              <a:t>How to satisfy a request of size </a:t>
            </a: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"/>
              </a:rPr>
              <a:t>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"/>
              </a:rPr>
              <a:t> from a list of free holes.</a:t>
            </a:r>
          </a:p>
        </p:txBody>
      </p:sp>
    </p:spTree>
    <p:extLst>
      <p:ext uri="{BB962C8B-B14F-4D97-AF65-F5344CB8AC3E}">
        <p14:creationId xmlns:p14="http://schemas.microsoft.com/office/powerpoint/2010/main" val="44522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illustrated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967" y="1298555"/>
            <a:ext cx="863600" cy="4577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8555"/>
            <a:ext cx="863600" cy="4577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62" y="1298555"/>
            <a:ext cx="880872" cy="4577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298555"/>
            <a:ext cx="880872" cy="45770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0" y="6400800"/>
            <a:ext cx="579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http://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courses.cs.vt.edu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csonline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/OS/Lessons/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MemoryAllocation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0005" y="5939135"/>
            <a:ext cx="8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24200" y="5939135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593913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4200" y="593913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28211706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131347</TotalTime>
  <Words>1872</Words>
  <Application>Microsoft Office PowerPoint</Application>
  <PresentationFormat>On-screen Show (4:3)</PresentationFormat>
  <Paragraphs>304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Gill Sans MT</vt:lpstr>
      <vt:lpstr>Times New Roman</vt:lpstr>
      <vt:lpstr>Helvetica</vt:lpstr>
      <vt:lpstr>Courier</vt:lpstr>
      <vt:lpstr>Calibri</vt:lpstr>
      <vt:lpstr>Arial</vt:lpstr>
      <vt:lpstr>Default Design</vt:lpstr>
      <vt:lpstr>PowerPoint Presentation</vt:lpstr>
      <vt:lpstr>Memory management: two levels</vt:lpstr>
      <vt:lpstr>Allocation: parking lot analogy</vt:lpstr>
      <vt:lpstr>Where to find space?</vt:lpstr>
      <vt:lpstr>Fixed Partitioning</vt:lpstr>
      <vt:lpstr>Variable Partitioning</vt:lpstr>
      <vt:lpstr>Heap manager policy</vt:lpstr>
      <vt:lpstr>Dynamic Storage-Allocation Problem</vt:lpstr>
      <vt:lpstr>Policies illustrated</vt:lpstr>
      <vt:lpstr>Best fit, worst fit, first fit</vt:lpstr>
      <vt:lpstr>Allocated blocks are contiguous</vt:lpstr>
      <vt:lpstr>Example: stuff</vt:lpstr>
      <vt:lpstr>A storage object: segment/block/file/region</vt:lpstr>
      <vt:lpstr>Alignment</vt:lpstr>
      <vt:lpstr>Using the heap (1)</vt:lpstr>
      <vt:lpstr>Using the heap (2)</vt:lpstr>
      <vt:lpstr>Endianness in C and CS</vt:lpstr>
      <vt:lpstr>64 bytes: 3 ways</vt:lpstr>
      <vt:lpstr>Pointer arithmetic</vt:lpstr>
      <vt:lpstr>Pointer arithmetic</vt:lpstr>
      <vt:lpstr>Using the heap (3)</vt:lpstr>
      <vt:lpstr>Using the heap (4)</vt:lpstr>
      <vt:lpstr>WARNING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Hewner, Mike</cp:lastModifiedBy>
  <cp:revision>5510</cp:revision>
  <cp:lastPrinted>2019-09-06T14:37:54Z</cp:lastPrinted>
  <dcterms:created xsi:type="dcterms:W3CDTF">2011-04-11T18:52:21Z</dcterms:created>
  <dcterms:modified xsi:type="dcterms:W3CDTF">2020-08-05T00:57:37Z</dcterms:modified>
  <cp:category/>
</cp:coreProperties>
</file>