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6.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7.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7741" r:id="rId2"/>
    <p:sldMasterId id="2147487823" r:id="rId3"/>
    <p:sldMasterId id="2147487844" r:id="rId4"/>
    <p:sldMasterId id="2147487849" r:id="rId5"/>
    <p:sldMasterId id="2147487861" r:id="rId6"/>
    <p:sldMasterId id="2147487876" r:id="rId7"/>
    <p:sldMasterId id="2147487881" r:id="rId8"/>
  </p:sldMasterIdLst>
  <p:notesMasterIdLst>
    <p:notesMasterId r:id="rId33"/>
  </p:notesMasterIdLst>
  <p:handoutMasterIdLst>
    <p:handoutMasterId r:id="rId34"/>
  </p:handoutMasterIdLst>
  <p:sldIdLst>
    <p:sldId id="492" r:id="rId9"/>
    <p:sldId id="1403" r:id="rId10"/>
    <p:sldId id="503" r:id="rId11"/>
    <p:sldId id="1539" r:id="rId12"/>
    <p:sldId id="589" r:id="rId13"/>
    <p:sldId id="1358" r:id="rId14"/>
    <p:sldId id="1402" r:id="rId15"/>
    <p:sldId id="1243" r:id="rId16"/>
    <p:sldId id="1535" r:id="rId17"/>
    <p:sldId id="1302" r:id="rId18"/>
    <p:sldId id="1912" r:id="rId19"/>
    <p:sldId id="1538" r:id="rId20"/>
    <p:sldId id="1443" r:id="rId21"/>
    <p:sldId id="1444" r:id="rId22"/>
    <p:sldId id="1436" r:id="rId23"/>
    <p:sldId id="1295" r:id="rId24"/>
    <p:sldId id="1438" r:id="rId25"/>
    <p:sldId id="1439" r:id="rId26"/>
    <p:sldId id="1440" r:id="rId27"/>
    <p:sldId id="1361" r:id="rId28"/>
    <p:sldId id="578" r:id="rId29"/>
    <p:sldId id="1441" r:id="rId30"/>
    <p:sldId id="1155" r:id="rId31"/>
    <p:sldId id="1437" r:id="rId32"/>
  </p:sldIdLst>
  <p:sldSz cx="9144000" cy="6858000" type="screen4x3"/>
  <p:notesSz cx="6858000" cy="9144000"/>
  <p:defaultTextStyle>
    <a:defPPr>
      <a:defRPr lang="en-GB"/>
    </a:defPPr>
    <a:lvl1pPr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2pPr>
    <a:lvl3pPr marL="11430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3pPr>
    <a:lvl4pPr marL="16002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4pPr>
    <a:lvl5pPr marL="20574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5pPr>
    <a:lvl6pPr marL="2286000" algn="l" defTabSz="457200" rtl="0" eaLnBrk="1" latinLnBrk="0" hangingPunct="1">
      <a:defRPr sz="2400" kern="1200">
        <a:solidFill>
          <a:schemeClr val="bg1"/>
        </a:solidFill>
        <a:latin typeface="Arial" charset="0"/>
        <a:ea typeface="ＭＳ Ｐゴシック" charset="0"/>
        <a:cs typeface="ＭＳ Ｐゴシック" charset="0"/>
      </a:defRPr>
    </a:lvl6pPr>
    <a:lvl7pPr marL="2743200" algn="l" defTabSz="457200" rtl="0" eaLnBrk="1" latinLnBrk="0" hangingPunct="1">
      <a:defRPr sz="2400" kern="1200">
        <a:solidFill>
          <a:schemeClr val="bg1"/>
        </a:solidFill>
        <a:latin typeface="Arial" charset="0"/>
        <a:ea typeface="ＭＳ Ｐゴシック" charset="0"/>
        <a:cs typeface="ＭＳ Ｐゴシック" charset="0"/>
      </a:defRPr>
    </a:lvl7pPr>
    <a:lvl8pPr marL="3200400" algn="l" defTabSz="457200" rtl="0" eaLnBrk="1" latinLnBrk="0" hangingPunct="1">
      <a:defRPr sz="2400" kern="1200">
        <a:solidFill>
          <a:schemeClr val="bg1"/>
        </a:solidFill>
        <a:latin typeface="Arial" charset="0"/>
        <a:ea typeface="ＭＳ Ｐゴシック" charset="0"/>
        <a:cs typeface="ＭＳ Ｐゴシック" charset="0"/>
      </a:defRPr>
    </a:lvl8pPr>
    <a:lvl9pPr marL="3657600" algn="l" defTabSz="457200" rtl="0" eaLnBrk="1" latinLnBrk="0" hangingPunct="1">
      <a:defRPr sz="2400" kern="1200">
        <a:solidFill>
          <a:schemeClr val="bg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5A8DFB"/>
    <a:srgbClr val="618FFD"/>
    <a:srgbClr val="00264D"/>
    <a:srgbClr val="636464"/>
    <a:srgbClr val="F3F3F3"/>
    <a:srgbClr val="46FF77"/>
    <a:srgbClr val="E8161F"/>
    <a:srgbClr val="E8E1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76"/>
    <p:restoredTop sz="89076"/>
  </p:normalViewPr>
  <p:slideViewPr>
    <p:cSldViewPr>
      <p:cViewPr varScale="1">
        <p:scale>
          <a:sx n="117" d="100"/>
          <a:sy n="117" d="100"/>
        </p:scale>
        <p:origin x="192" y="44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1" d="1"/>
        <a:sy n="1" d="1"/>
      </p:scale>
      <p:origin x="0" y="-5936"/>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presProps" Target="pres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48D443D6-FB5E-7C42-B16E-7EDDCD870E40}" type="datetime1">
              <a:rPr lang="en-US"/>
              <a:pPr>
                <a:defRPr/>
              </a:pPr>
              <a:t>8/16/20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E037FB44-4180-0044-AD26-22E8151291E6}" type="slidenum">
              <a:rPr lang="en-US"/>
              <a:pPr>
                <a:defRPr/>
              </a:pPr>
              <a:t>‹#›</a:t>
            </a:fld>
            <a:endParaRPr lang="en-US"/>
          </a:p>
        </p:txBody>
      </p:sp>
    </p:spTree>
    <p:extLst>
      <p:ext uri="{BB962C8B-B14F-4D97-AF65-F5344CB8AC3E}">
        <p14:creationId xmlns:p14="http://schemas.microsoft.com/office/powerpoint/2010/main" val="41108116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xmlns="" w="9360">
                <a:solidFill>
                  <a:srgbClr val="000000"/>
                </a:solidFill>
                <a:miter lim="800000"/>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21507"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21508" name="Text Box 3"/>
          <p:cNvSpPr txBox="1">
            <a:spLocks noChangeArrowheads="1"/>
          </p:cNvSpPr>
          <p:nvPr/>
        </p:nvSpPr>
        <p:spPr bwMode="auto">
          <a:xfrm>
            <a:off x="0" y="0"/>
            <a:ext cx="29718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76" name="Rectangle 4"/>
          <p:cNvSpPr>
            <a:spLocks noGrp="1" noChangeArrowheads="1"/>
          </p:cNvSpPr>
          <p:nvPr>
            <p:ph type="dt"/>
          </p:nvPr>
        </p:nvSpPr>
        <p:spPr bwMode="auto">
          <a:xfrm>
            <a:off x="3884613" y="0"/>
            <a:ext cx="29686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ea typeface="Arial" charset="0"/>
                <a:cs typeface="Arial" charset="0"/>
              </a:defRPr>
            </a:lvl1pPr>
          </a:lstStyle>
          <a:p>
            <a:pPr>
              <a:defRPr/>
            </a:pPr>
            <a:endParaRPr lang="en-US"/>
          </a:p>
        </p:txBody>
      </p:sp>
      <p:sp>
        <p:nvSpPr>
          <p:cNvPr id="21510" name="Rectangle 5"/>
          <p:cNvSpPr>
            <a:spLocks noGrp="1" noRot="1" noChangeAspect="1" noChangeArrowheads="1"/>
          </p:cNvSpPr>
          <p:nvPr>
            <p:ph type="sldImg"/>
          </p:nvPr>
        </p:nvSpPr>
        <p:spPr bwMode="auto">
          <a:xfrm>
            <a:off x="1143000" y="685800"/>
            <a:ext cx="4568825" cy="3425825"/>
          </a:xfrm>
          <a:prstGeom prst="rect">
            <a:avLst/>
          </a:prstGeom>
          <a:noFill/>
          <a:ln w="12600">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078" name="Rectangle 6"/>
          <p:cNvSpPr>
            <a:spLocks noGrp="1" noChangeArrowheads="1"/>
          </p:cNvSpPr>
          <p:nvPr>
            <p:ph type="body"/>
          </p:nvPr>
        </p:nvSpPr>
        <p:spPr bwMode="auto">
          <a:xfrm>
            <a:off x="685800" y="4343400"/>
            <a:ext cx="5483225" cy="41116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21512" name="Text Box 7"/>
          <p:cNvSpPr txBox="1">
            <a:spLocks noChangeArrowheads="1"/>
          </p:cNvSpPr>
          <p:nvPr/>
        </p:nvSpPr>
        <p:spPr bwMode="auto">
          <a:xfrm>
            <a:off x="0" y="8683625"/>
            <a:ext cx="29718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80" name="Rectangle 8"/>
          <p:cNvSpPr>
            <a:spLocks noGrp="1" noChangeArrowheads="1"/>
          </p:cNvSpPr>
          <p:nvPr>
            <p:ph type="sldNum"/>
          </p:nvPr>
        </p:nvSpPr>
        <p:spPr bwMode="auto">
          <a:xfrm>
            <a:off x="3884613" y="8685213"/>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cs typeface="Arial" charset="0"/>
              </a:defRPr>
            </a:lvl1pPr>
          </a:lstStyle>
          <a:p>
            <a:pPr>
              <a:defRPr/>
            </a:pPr>
            <a:fld id="{D7113CB9-9A72-F24E-8D2E-4CA3AFA73C24}" type="slidenum">
              <a:rPr lang="en-US"/>
              <a:pPr>
                <a:defRPr/>
              </a:pPr>
              <a:t>‹#›</a:t>
            </a:fld>
            <a:endParaRPr lang="en-US"/>
          </a:p>
        </p:txBody>
      </p:sp>
    </p:spTree>
    <p:extLst>
      <p:ext uri="{BB962C8B-B14F-4D97-AF65-F5344CB8AC3E}">
        <p14:creationId xmlns:p14="http://schemas.microsoft.com/office/powerpoint/2010/main" val="188909305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ＭＳ Ｐゴシック" charset="-128"/>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marL="742950" indent="-285750"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marL="11430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marL="16002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marL="20574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marL="0" marR="0" lvl="0" indent="0" algn="r" defTabSz="457200" rtl="0" eaLnBrk="1" fontAlgn="auto" latinLnBrk="0" hangingPunct="1">
              <a:lnSpc>
                <a:spcPct val="100000"/>
              </a:lnSpc>
              <a:spcBef>
                <a:spcPts val="0"/>
              </a:spcBef>
              <a:spcAft>
                <a:spcPts val="0"/>
              </a:spcAft>
              <a:buClrTx/>
              <a:buSzTx/>
              <a:buFontTx/>
              <a:buNone/>
              <a:tabLst>
                <a:tab pos="723900" algn="l"/>
                <a:tab pos="1447800" algn="l"/>
                <a:tab pos="2171700" algn="l"/>
                <a:tab pos="2895600" algn="l"/>
              </a:tabLst>
              <a:defRPr/>
            </a:pPr>
            <a:fld id="{32F4B3CE-7978-CC47-BB02-3F70B98A13D3}" type="slidenum">
              <a:rPr kumimoji="0" lang="en-US" sz="12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457200" rtl="0" eaLnBrk="1" fontAlgn="auto" latinLnBrk="0" hangingPunct="1">
                <a:lnSpc>
                  <a:spcPct val="100000"/>
                </a:lnSpc>
                <a:spcBef>
                  <a:spcPts val="0"/>
                </a:spcBef>
                <a:spcAft>
                  <a:spcPts val="0"/>
                </a:spcAft>
                <a:buClrTx/>
                <a:buSzTx/>
                <a:buFontTx/>
                <a:buNone/>
                <a:tabLst>
                  <a:tab pos="723900" algn="l"/>
                  <a:tab pos="1447800" algn="l"/>
                  <a:tab pos="2171700" algn="l"/>
                  <a:tab pos="2895600" algn="l"/>
                </a:tabLst>
                <a:defRPr/>
              </a:pPr>
              <a:t>1</a:t>
            </a:fld>
            <a:endParaRPr kumimoji="0" lang="en-US" sz="1200" b="0" i="0" u="none" strike="noStrike" kern="1200" cap="none" spc="0" normalizeH="0" baseline="0" noProof="0">
              <a:ln>
                <a:noFill/>
              </a:ln>
              <a:solidFill>
                <a:srgbClr val="000000"/>
              </a:solidFill>
              <a:effectLst/>
              <a:uLnTx/>
              <a:uFillTx/>
              <a:latin typeface="Calibri" charset="0"/>
              <a:ea typeface="ＭＳ Ｐゴシック" charset="0"/>
            </a:endParaRPr>
          </a:p>
        </p:txBody>
      </p:sp>
      <p:sp>
        <p:nvSpPr>
          <p:cNvPr id="16691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166916" name="Rectangle 2"/>
          <p:cNvSpPr>
            <a:spLocks noGrp="1" noChangeArrowheads="1"/>
          </p:cNvSpPr>
          <p:nvPr>
            <p:ph type="body"/>
          </p:nvPr>
        </p:nvSpPr>
        <p:spPr>
          <a:xfrm>
            <a:off x="685800" y="4343400"/>
            <a:ext cx="5484813" cy="4114800"/>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351871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D7113CB9-9A72-F24E-8D2E-4CA3AFA73C24}" type="slidenum">
              <a:rPr lang="en-US" smtClean="0"/>
              <a:pPr>
                <a:defRPr/>
              </a:pPr>
              <a:t>6</a:t>
            </a:fld>
            <a:endParaRPr lang="en-US"/>
          </a:p>
        </p:txBody>
      </p:sp>
    </p:spTree>
    <p:extLst>
      <p:ext uri="{BB962C8B-B14F-4D97-AF65-F5344CB8AC3E}">
        <p14:creationId xmlns:p14="http://schemas.microsoft.com/office/powerpoint/2010/main" val="4200945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Rectangle 7"/>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marL="742950" indent="-285750"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marL="11430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marL="16002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marL="20574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eaLnBrk="1" hangingPunct="1"/>
            <a:fld id="{6230A844-EC20-6A42-A361-35475C2676F3}" type="slidenum">
              <a:rPr lang="en-US" sz="1200">
                <a:solidFill>
                  <a:prstClr val="black"/>
                </a:solidFill>
                <a:latin typeface="Times New Roman" charset="0"/>
                <a:cs typeface="Arial" charset="0"/>
              </a:rPr>
              <a:pPr eaLnBrk="1" hangingPunct="1"/>
              <a:t>17</a:t>
            </a:fld>
            <a:endParaRPr lang="en-US" sz="1200">
              <a:solidFill>
                <a:prstClr val="black"/>
              </a:solidFill>
              <a:latin typeface="Times New Roman" charset="0"/>
              <a:cs typeface="Arial" charset="0"/>
            </a:endParaRPr>
          </a:p>
        </p:txBody>
      </p:sp>
      <p:sp>
        <p:nvSpPr>
          <p:cNvPr id="212994" name="Rectangle 2"/>
          <p:cNvSpPr>
            <a:spLocks noGrp="1" noRot="1" noChangeAspect="1" noChangeArrowheads="1" noTextEdit="1"/>
          </p:cNvSpPr>
          <p:nvPr>
            <p:ph type="sldImg"/>
          </p:nvPr>
        </p:nvSpPr>
        <p:spPr>
          <a:xfrm>
            <a:off x="1098550" y="674688"/>
            <a:ext cx="4603750" cy="3454400"/>
          </a:xfrm>
          <a:ln/>
        </p:spPr>
      </p:sp>
      <p:sp>
        <p:nvSpPr>
          <p:cNvPr id="212995" name="Rectangle 3"/>
          <p:cNvSpPr>
            <a:spLocks noGrp="1" noChangeArrowheads="1"/>
          </p:cNvSpPr>
          <p:nvPr>
            <p:ph type="body" idx="1"/>
          </p:nvPr>
        </p:nvSpPr>
        <p:spPr>
          <a:xfrm>
            <a:off x="896938" y="4352925"/>
            <a:ext cx="5083175" cy="27146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lIns="91440" tIns="45720" rIns="91440" bIns="45720"/>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074792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D7113CB9-9A72-F24E-8D2E-4CA3AFA73C24}" type="slidenum">
              <a:rPr lang="en-US" smtClean="0"/>
              <a:pPr>
                <a:defRPr/>
              </a:pPr>
              <a:t>20</a:t>
            </a:fld>
            <a:endParaRPr lang="en-US"/>
          </a:p>
        </p:txBody>
      </p:sp>
    </p:spTree>
    <p:extLst>
      <p:ext uri="{BB962C8B-B14F-4D97-AF65-F5344CB8AC3E}">
        <p14:creationId xmlns:p14="http://schemas.microsoft.com/office/powerpoint/2010/main" val="4200945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365B7102-0CB9-2C4E-AEDB-C4FD3D7C4C68}" type="slidenum">
              <a:rPr lang="en-US"/>
              <a:pPr>
                <a:defRPr/>
              </a:pPr>
              <a:t>‹#›</a:t>
            </a:fld>
            <a:endParaRPr lang="en-US"/>
          </a:p>
        </p:txBody>
      </p:sp>
    </p:spTree>
    <p:extLst>
      <p:ext uri="{BB962C8B-B14F-4D97-AF65-F5344CB8AC3E}">
        <p14:creationId xmlns:p14="http://schemas.microsoft.com/office/powerpoint/2010/main" val="4006404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4C572EF1-6F47-D640-B2E7-CE29AE316BB1}" type="slidenum">
              <a:rPr lang="en-US"/>
              <a:pPr>
                <a:defRPr/>
              </a:pPr>
              <a:t>‹#›</a:t>
            </a:fld>
            <a:endParaRPr lang="en-US"/>
          </a:p>
        </p:txBody>
      </p:sp>
    </p:spTree>
    <p:extLst>
      <p:ext uri="{BB962C8B-B14F-4D97-AF65-F5344CB8AC3E}">
        <p14:creationId xmlns:p14="http://schemas.microsoft.com/office/powerpoint/2010/main" val="2897796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EC13943C-0B4E-7540-BE21-8AE447187EB6}" type="slidenum">
              <a:rPr lang="en-US"/>
              <a:pPr>
                <a:defRPr/>
              </a:pPr>
              <a:t>‹#›</a:t>
            </a:fld>
            <a:endParaRPr lang="en-US"/>
          </a:p>
        </p:txBody>
      </p:sp>
    </p:spTree>
    <p:extLst>
      <p:ext uri="{BB962C8B-B14F-4D97-AF65-F5344CB8AC3E}">
        <p14:creationId xmlns:p14="http://schemas.microsoft.com/office/powerpoint/2010/main" val="182715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52561F8E-40E6-F244-A197-61ABB368B4C8}" type="slidenum">
              <a:rPr lang="en-US"/>
              <a:pPr>
                <a:defRPr/>
              </a:pPr>
              <a:t>‹#›</a:t>
            </a:fld>
            <a:endParaRPr lang="en-US"/>
          </a:p>
        </p:txBody>
      </p:sp>
    </p:spTree>
    <p:extLst>
      <p:ext uri="{BB962C8B-B14F-4D97-AF65-F5344CB8AC3E}">
        <p14:creationId xmlns:p14="http://schemas.microsoft.com/office/powerpoint/2010/main" val="1400104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6E39989D-2DF0-E04F-86F4-5E7523BBDE00}" type="slidenum">
              <a:rPr lang="en-US"/>
              <a:pPr>
                <a:defRPr/>
              </a:pPr>
              <a:t>‹#›</a:t>
            </a:fld>
            <a:endParaRPr lang="en-US"/>
          </a:p>
        </p:txBody>
      </p:sp>
    </p:spTree>
    <p:extLst>
      <p:ext uri="{BB962C8B-B14F-4D97-AF65-F5344CB8AC3E}">
        <p14:creationId xmlns:p14="http://schemas.microsoft.com/office/powerpoint/2010/main" val="1599567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559F66F0-ADC0-7944-ACE8-E10F2F605F9A}" type="slidenum">
              <a:rPr lang="en-US"/>
              <a:pPr>
                <a:defRPr/>
              </a:pPr>
              <a:t>‹#›</a:t>
            </a:fld>
            <a:endParaRPr lang="en-US"/>
          </a:p>
        </p:txBody>
      </p:sp>
    </p:spTree>
    <p:extLst>
      <p:ext uri="{BB962C8B-B14F-4D97-AF65-F5344CB8AC3E}">
        <p14:creationId xmlns:p14="http://schemas.microsoft.com/office/powerpoint/2010/main" val="3120892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E036FE78-F78F-E340-8CB8-0DC3663E14F4}" type="slidenum">
              <a:rPr lang="en-US"/>
              <a:pPr>
                <a:defRPr/>
              </a:pPr>
              <a:t>‹#›</a:t>
            </a:fld>
            <a:endParaRPr lang="en-US"/>
          </a:p>
        </p:txBody>
      </p:sp>
    </p:spTree>
    <p:extLst>
      <p:ext uri="{BB962C8B-B14F-4D97-AF65-F5344CB8AC3E}">
        <p14:creationId xmlns:p14="http://schemas.microsoft.com/office/powerpoint/2010/main" val="1430948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70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600200"/>
            <a:ext cx="4037012" cy="197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32213"/>
            <a:ext cx="4037012"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idx="10"/>
          </p:nvPr>
        </p:nvSpPr>
        <p:spPr>
          <a:ln/>
        </p:spPr>
        <p:txBody>
          <a:bodyPr/>
          <a:lstStyle>
            <a:lvl1pPr>
              <a:defRPr/>
            </a:lvl1pPr>
          </a:lstStyle>
          <a:p>
            <a:pPr>
              <a:defRPr/>
            </a:pPr>
            <a:fld id="{28B9C33D-895D-2E41-A011-51E16DD4E4C7}" type="slidenum">
              <a:rPr lang="en-US"/>
              <a:pPr>
                <a:defRPr/>
              </a:pPr>
              <a:t>‹#›</a:t>
            </a:fld>
            <a:endParaRPr lang="en-US"/>
          </a:p>
        </p:txBody>
      </p:sp>
    </p:spTree>
    <p:extLst>
      <p:ext uri="{BB962C8B-B14F-4D97-AF65-F5344CB8AC3E}">
        <p14:creationId xmlns:p14="http://schemas.microsoft.com/office/powerpoint/2010/main" val="4006488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A42AA761-8F8E-D446-AF93-7C15B707A36B}" type="slidenum">
              <a:rPr lang="en-US"/>
              <a:pPr>
                <a:defRPr/>
              </a:pPr>
              <a:t>‹#›</a:t>
            </a:fld>
            <a:endParaRPr lang="en-US"/>
          </a:p>
        </p:txBody>
      </p:sp>
    </p:spTree>
    <p:extLst>
      <p:ext uri="{BB962C8B-B14F-4D97-AF65-F5344CB8AC3E}">
        <p14:creationId xmlns:p14="http://schemas.microsoft.com/office/powerpoint/2010/main" val="15573224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lvl1pPr>
              <a:defRPr sz="2800"/>
            </a:lvl1pPr>
            <a:lvl2pPr>
              <a:defRPr sz="2800"/>
            </a:lvl2pPr>
            <a:lvl3pPr>
              <a:defRPr sz="2800"/>
            </a:lvl3pPr>
            <a:lvl4pPr>
              <a:defRPr sz="2800"/>
            </a:lvl4pPr>
            <a:lvl5pPr>
              <a:defRPr sz="2800"/>
            </a:lvl5p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Slide Number Placeholder 704"/>
          <p:cNvSpPr>
            <a:spLocks noGrp="1" noChangeArrowheads="1"/>
          </p:cNvSpPr>
          <p:nvPr>
            <p:ph type="sldNum" sz="quarter" idx="10"/>
          </p:nvPr>
        </p:nvSpPr>
        <p:spPr/>
        <p:txBody>
          <a:bodyPr/>
          <a:lstStyle>
            <a:lvl1pPr>
              <a:defRPr/>
            </a:lvl1pPr>
          </a:lstStyle>
          <a:p>
            <a:pPr>
              <a:defRPr/>
            </a:pPr>
            <a:fld id="{0FE93563-4FAB-AE41-A46A-3C5A6444ACCA}" type="slidenum">
              <a:rPr lang="en-US"/>
              <a:pPr>
                <a:defRPr/>
              </a:pPr>
              <a:t>‹#›</a:t>
            </a:fld>
            <a:endParaRPr lang="en-US"/>
          </a:p>
        </p:txBody>
      </p:sp>
      <p:sp>
        <p:nvSpPr>
          <p:cNvPr id="5" name="Slide Number Placeholder 704"/>
          <p:cNvSpPr>
            <a:spLocks noGrp="1" noChangeArrowheads="1"/>
          </p:cNvSpPr>
          <p:nvPr>
            <p:ph type="sldNum" sz="quarter" idx="11"/>
          </p:nvPr>
        </p:nvSpPr>
        <p:spPr/>
        <p:txBody>
          <a:bodyPr/>
          <a:lstStyle>
            <a:lvl1pPr>
              <a:defRPr/>
            </a:lvl1pPr>
          </a:lstStyle>
          <a:p>
            <a:pPr>
              <a:defRPr/>
            </a:pPr>
            <a:fld id="{FC625779-8119-F54C-A481-A6CAA2720670}" type="slidenum">
              <a:rPr lang="en-US"/>
              <a:pPr>
                <a:defRPr/>
              </a:pPr>
              <a:t>‹#›</a:t>
            </a:fld>
            <a:endParaRPr lang="en-US"/>
          </a:p>
        </p:txBody>
      </p:sp>
      <p:sp>
        <p:nvSpPr>
          <p:cNvPr id="6" name="Date Placeholder 1028"/>
          <p:cNvSpPr>
            <a:spLocks noGrp="1" noChangeArrowheads="1"/>
          </p:cNvSpPr>
          <p:nvPr>
            <p:ph type="dt" sz="half" idx="12"/>
          </p:nvPr>
        </p:nvSpPr>
        <p:spPr>
          <a:xfrm>
            <a:off x="685800" y="6267450"/>
            <a:ext cx="1905000" cy="457200"/>
          </a:xfrm>
          <a:prstGeom prst="rect">
            <a:avLst/>
          </a:prstGeom>
        </p:spPr>
        <p:txBody>
          <a:bodyPr vert="horz" wrap="square" lIns="91440" tIns="45720" rIns="91440" bIns="45720" numCol="1" anchor="t" anchorCtr="0" compatLnSpc="1">
            <a:prstTxWarp prst="textNoShape">
              <a:avLst/>
            </a:prstTxWarp>
          </a:bodyPr>
          <a:lstStyle>
            <a:lvl1pPr>
              <a:defRPr>
                <a:solidFill>
                  <a:prstClr val="white"/>
                </a:solidFill>
              </a:defRPr>
            </a:lvl1pPr>
          </a:lstStyle>
          <a:p>
            <a:pPr>
              <a:defRPr/>
            </a:pPr>
            <a:endParaRPr lang="en-US"/>
          </a:p>
        </p:txBody>
      </p:sp>
      <p:sp>
        <p:nvSpPr>
          <p:cNvPr id="7" name="Footer Placeholder 1029"/>
          <p:cNvSpPr>
            <a:spLocks noGrp="1" noChangeArrowheads="1"/>
          </p:cNvSpPr>
          <p:nvPr>
            <p:ph type="ftr" sz="quarter" idx="13"/>
          </p:nvPr>
        </p:nvSpPr>
        <p:spPr>
          <a:xfrm>
            <a:off x="3124200" y="6267450"/>
            <a:ext cx="2895600" cy="457200"/>
          </a:xfrm>
          <a:prstGeom prst="rect">
            <a:avLst/>
          </a:prstGeom>
        </p:spPr>
        <p:txBody>
          <a:bodyPr vert="horz" wrap="square" lIns="91440" tIns="45720" rIns="91440" bIns="45720" numCol="1" anchor="t" anchorCtr="0" compatLnSpc="1">
            <a:prstTxWarp prst="textNoShape">
              <a:avLst/>
            </a:prstTxWarp>
          </a:bodyPr>
          <a:lstStyle>
            <a:lvl1pPr>
              <a:defRPr>
                <a:solidFill>
                  <a:prstClr val="white"/>
                </a:solidFill>
              </a:defRPr>
            </a:lvl1pPr>
          </a:lstStyle>
          <a:p>
            <a:pPr>
              <a:defRPr/>
            </a:pPr>
            <a:endParaRPr lang="en-US"/>
          </a:p>
        </p:txBody>
      </p:sp>
      <p:sp>
        <p:nvSpPr>
          <p:cNvPr id="8" name="Slide Number Placeholder 704"/>
          <p:cNvSpPr>
            <a:spLocks noGrp="1" noChangeArrowheads="1"/>
          </p:cNvSpPr>
          <p:nvPr>
            <p:ph type="sldNum" sz="quarter" idx="14"/>
          </p:nvPr>
        </p:nvSpPr>
        <p:spPr/>
        <p:txBody>
          <a:bodyPr/>
          <a:lstStyle>
            <a:lvl1pPr>
              <a:defRPr/>
            </a:lvl1pPr>
          </a:lstStyle>
          <a:p>
            <a:pPr>
              <a:defRPr/>
            </a:pPr>
            <a:fld id="{7CA1EF1D-4984-1046-9052-61BF7C581370}" type="slidenum">
              <a:rPr lang="en-US"/>
              <a:pPr>
                <a:defRPr/>
              </a:pPr>
              <a:t>‹#›</a:t>
            </a:fld>
            <a:endParaRPr lang="en-US"/>
          </a:p>
        </p:txBody>
      </p:sp>
      <p:sp>
        <p:nvSpPr>
          <p:cNvPr id="9" name="Slide Number Placeholder 492"/>
          <p:cNvSpPr>
            <a:spLocks noGrp="1" noChangeArrowheads="1"/>
          </p:cNvSpPr>
          <p:nvPr>
            <p:ph type="sldNum" sz="quarter" idx="15"/>
          </p:nvPr>
        </p:nvSpPr>
        <p:spPr/>
        <p:txBody>
          <a:bodyPr/>
          <a:lstStyle>
            <a:lvl1pPr>
              <a:defRPr/>
            </a:lvl1pPr>
          </a:lstStyle>
          <a:p>
            <a:pPr>
              <a:defRPr/>
            </a:pPr>
            <a:fld id="{062C988C-A77D-8B43-B163-6E50E3796606}" type="slidenum">
              <a:rPr lang="en-US"/>
              <a:pPr>
                <a:defRPr/>
              </a:pPr>
              <a:t>‹#›</a:t>
            </a:fld>
            <a:endParaRPr lang="en-US"/>
          </a:p>
        </p:txBody>
      </p:sp>
    </p:spTree>
    <p:extLst>
      <p:ext uri="{BB962C8B-B14F-4D97-AF65-F5344CB8AC3E}">
        <p14:creationId xmlns:p14="http://schemas.microsoft.com/office/powerpoint/2010/main" val="4124784181"/>
      </p:ext>
    </p:extLst>
  </p:cSld>
  <p:clrMapOvr>
    <a:masterClrMapping/>
  </p:clrMapOvr>
  <p:transition spd="slow" advClick="0" advTm="7000">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lvl1pPr>
              <a:defRPr>
                <a:solidFill>
                  <a:srgbClr val="191966"/>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F3CF32D0-C8AD-F445-8AB0-95FBEC4A4FD3}" type="slidenum">
              <a:rPr lang="en-US"/>
              <a:pPr>
                <a:defRPr/>
              </a:pPr>
              <a:t>‹#›</a:t>
            </a:fld>
            <a:endParaRPr lang="en-US"/>
          </a:p>
        </p:txBody>
      </p:sp>
    </p:spTree>
    <p:extLst>
      <p:ext uri="{BB962C8B-B14F-4D97-AF65-F5344CB8AC3E}">
        <p14:creationId xmlns:p14="http://schemas.microsoft.com/office/powerpoint/2010/main" val="2480600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ea typeface="ＭＳ Ｐゴシック" charset="-128"/>
                <a:cs typeface="ＭＳ Ｐゴシック" charset="-128"/>
              </a:defRPr>
            </a:lvl1pPr>
          </a:lstStyle>
          <a:p>
            <a:pPr>
              <a:defRPr/>
            </a:pPr>
            <a:fld id="{D7740E11-9CFB-B54D-84A8-E9F7C80E41CB}" type="slidenum">
              <a:rPr lang="en-US"/>
              <a:pPr>
                <a:defRPr/>
              </a:pPr>
              <a:t>‹#›</a:t>
            </a:fld>
            <a:r>
              <a:rPr lang="en-US"/>
              <a:t> of 12</a:t>
            </a:r>
          </a:p>
        </p:txBody>
      </p:sp>
    </p:spTree>
    <p:extLst>
      <p:ext uri="{BB962C8B-B14F-4D97-AF65-F5344CB8AC3E}">
        <p14:creationId xmlns:p14="http://schemas.microsoft.com/office/powerpoint/2010/main" val="1704111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sldNum" idx="10"/>
          </p:nvPr>
        </p:nvSpPr>
        <p:spPr>
          <a:xfrm>
            <a:off x="6858000" y="6248400"/>
            <a:ext cx="2130425" cy="473075"/>
          </a:xfrm>
        </p:spPr>
        <p:txBody>
          <a:bodyPr/>
          <a:lstStyle>
            <a:lvl1pPr>
              <a:buFont typeface="Times New Roman" charset="0"/>
              <a:buNone/>
              <a:defRPr>
                <a:latin typeface="Arial" charset="0"/>
                <a:ea typeface="ＭＳ Ｐゴシック" charset="-128"/>
                <a:cs typeface="ＭＳ Ｐゴシック" charset="-128"/>
              </a:defRPr>
            </a:lvl1pPr>
          </a:lstStyle>
          <a:p>
            <a:pPr>
              <a:defRPr/>
            </a:pPr>
            <a:fld id="{17FD9F13-6FD8-E649-9DAC-C7EA285EF8F0}" type="slidenum">
              <a:rPr lang="en-US"/>
              <a:pPr>
                <a:defRPr/>
              </a:pPr>
              <a:t>‹#›</a:t>
            </a:fld>
            <a:r>
              <a:rPr lang="en-US"/>
              <a:t> of 12</a:t>
            </a:r>
          </a:p>
        </p:txBody>
      </p:sp>
    </p:spTree>
    <p:extLst>
      <p:ext uri="{BB962C8B-B14F-4D97-AF65-F5344CB8AC3E}">
        <p14:creationId xmlns:p14="http://schemas.microsoft.com/office/powerpoint/2010/main" val="41896037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79CFAD38-6BAC-FF40-9451-3B5367BC1816}" type="slidenum">
              <a:rPr lang="en-US"/>
              <a:pPr>
                <a:defRPr/>
              </a:pPr>
              <a:t>‹#›</a:t>
            </a:fld>
            <a:endParaRPr lang="en-US"/>
          </a:p>
        </p:txBody>
      </p:sp>
    </p:spTree>
    <p:extLst>
      <p:ext uri="{BB962C8B-B14F-4D97-AF65-F5344CB8AC3E}">
        <p14:creationId xmlns:p14="http://schemas.microsoft.com/office/powerpoint/2010/main" val="26307610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F3CED351-5ED1-854E-A834-90688A4D67C8}" type="slidenum">
              <a:rPr lang="en-US"/>
              <a:pPr>
                <a:defRPr/>
              </a:pPr>
              <a:t>‹#›</a:t>
            </a:fld>
            <a:endParaRPr lang="en-US"/>
          </a:p>
        </p:txBody>
      </p:sp>
    </p:spTree>
    <p:extLst>
      <p:ext uri="{BB962C8B-B14F-4D97-AF65-F5344CB8AC3E}">
        <p14:creationId xmlns:p14="http://schemas.microsoft.com/office/powerpoint/2010/main" val="15919783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9BF8B90B-870C-CF44-B371-A3649728D66A}" type="slidenum">
              <a:rPr lang="en-US"/>
              <a:pPr>
                <a:defRPr/>
              </a:pPr>
              <a:t>‹#›</a:t>
            </a:fld>
            <a:endParaRPr lang="en-US"/>
          </a:p>
        </p:txBody>
      </p:sp>
    </p:spTree>
    <p:extLst>
      <p:ext uri="{BB962C8B-B14F-4D97-AF65-F5344CB8AC3E}">
        <p14:creationId xmlns:p14="http://schemas.microsoft.com/office/powerpoint/2010/main" val="35271950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FEA16A0C-4CCE-EB42-8144-4806279D093E}" type="slidenum">
              <a:rPr lang="en-US"/>
              <a:pPr>
                <a:defRPr/>
              </a:pPr>
              <a:t>‹#›</a:t>
            </a:fld>
            <a:endParaRPr lang="en-US"/>
          </a:p>
        </p:txBody>
      </p:sp>
    </p:spTree>
    <p:extLst>
      <p:ext uri="{BB962C8B-B14F-4D97-AF65-F5344CB8AC3E}">
        <p14:creationId xmlns:p14="http://schemas.microsoft.com/office/powerpoint/2010/main" val="25569481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CA3F09FB-B40F-0543-A1E3-E94EF80A6E47}" type="slidenum">
              <a:rPr lang="en-US"/>
              <a:pPr>
                <a:defRPr/>
              </a:pPr>
              <a:t>‹#›</a:t>
            </a:fld>
            <a:endParaRPr lang="en-US"/>
          </a:p>
        </p:txBody>
      </p:sp>
    </p:spTree>
    <p:extLst>
      <p:ext uri="{BB962C8B-B14F-4D97-AF65-F5344CB8AC3E}">
        <p14:creationId xmlns:p14="http://schemas.microsoft.com/office/powerpoint/2010/main" val="3254641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4BB0FB89-120B-1E46-BEA2-DF51AFC4FC4C}" type="slidenum">
              <a:rPr lang="en-US"/>
              <a:pPr>
                <a:defRPr/>
              </a:pPr>
              <a:t>‹#›</a:t>
            </a:fld>
            <a:endParaRPr lang="en-US"/>
          </a:p>
        </p:txBody>
      </p:sp>
    </p:spTree>
    <p:extLst>
      <p:ext uri="{BB962C8B-B14F-4D97-AF65-F5344CB8AC3E}">
        <p14:creationId xmlns:p14="http://schemas.microsoft.com/office/powerpoint/2010/main" val="14320663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00943686-AD75-E146-A190-3B53E88314F2}" type="slidenum">
              <a:rPr lang="en-US"/>
              <a:pPr>
                <a:defRPr/>
              </a:pPr>
              <a:t>‹#›</a:t>
            </a:fld>
            <a:endParaRPr lang="en-US"/>
          </a:p>
        </p:txBody>
      </p:sp>
    </p:spTree>
    <p:extLst>
      <p:ext uri="{BB962C8B-B14F-4D97-AF65-F5344CB8AC3E}">
        <p14:creationId xmlns:p14="http://schemas.microsoft.com/office/powerpoint/2010/main" val="38842832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619DCAA4-79DA-5042-B27A-41D746F1DA70}" type="slidenum">
              <a:rPr lang="en-US"/>
              <a:pPr>
                <a:defRPr/>
              </a:pPr>
              <a:t>‹#›</a:t>
            </a:fld>
            <a:endParaRPr lang="en-US"/>
          </a:p>
        </p:txBody>
      </p:sp>
    </p:spTree>
    <p:extLst>
      <p:ext uri="{BB962C8B-B14F-4D97-AF65-F5344CB8AC3E}">
        <p14:creationId xmlns:p14="http://schemas.microsoft.com/office/powerpoint/2010/main" val="36099806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0455A5AA-6179-D44E-9583-97F7689F6454}" type="slidenum">
              <a:rPr lang="en-US"/>
              <a:pPr>
                <a:defRPr/>
              </a:pPr>
              <a:t>‹#›</a:t>
            </a:fld>
            <a:endParaRPr lang="en-US"/>
          </a:p>
        </p:txBody>
      </p:sp>
    </p:spTree>
    <p:extLst>
      <p:ext uri="{BB962C8B-B14F-4D97-AF65-F5344CB8AC3E}">
        <p14:creationId xmlns:p14="http://schemas.microsoft.com/office/powerpoint/2010/main" val="63905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09915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Text Placeholder 2"/>
          <p:cNvSpPr>
            <a:spLocks noGrp="1"/>
          </p:cNvSpPr>
          <p:nvPr>
            <p:ph type="body" sz="half" idx="1"/>
          </p:nvPr>
        </p:nvSpPr>
        <p:spPr>
          <a:xfrm>
            <a:off x="457201" y="1600200"/>
            <a:ext cx="40370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600200"/>
            <a:ext cx="4037012" cy="197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32214"/>
            <a:ext cx="4037012"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idx="10"/>
          </p:nvPr>
        </p:nvSpPr>
        <p:spPr>
          <a:ln/>
        </p:spPr>
        <p:txBody>
          <a:bodyPr/>
          <a:lstStyle>
            <a:lvl1pPr>
              <a:defRPr/>
            </a:lvl1pPr>
          </a:lstStyle>
          <a:p>
            <a:pPr>
              <a:defRPr/>
            </a:pPr>
            <a:fld id="{2BCE5ED5-F8AA-8C4C-B0CC-6CB0BE1EBF22}" type="slidenum">
              <a:rPr lang="en-US"/>
              <a:pPr>
                <a:defRPr/>
              </a:pPr>
              <a:t>‹#›</a:t>
            </a:fld>
            <a:endParaRPr lang="en-US"/>
          </a:p>
        </p:txBody>
      </p:sp>
    </p:spTree>
    <p:extLst>
      <p:ext uri="{BB962C8B-B14F-4D97-AF65-F5344CB8AC3E}">
        <p14:creationId xmlns:p14="http://schemas.microsoft.com/office/powerpoint/2010/main" val="39939320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72825165-9936-564B-B628-A3823EDE5C71}" type="slidenum">
              <a:rPr lang="en-US"/>
              <a:pPr>
                <a:defRPr/>
              </a:pPr>
              <a:t>‹#›</a:t>
            </a:fld>
            <a:endParaRPr lang="en-US"/>
          </a:p>
        </p:txBody>
      </p:sp>
    </p:spTree>
    <p:extLst>
      <p:ext uri="{BB962C8B-B14F-4D97-AF65-F5344CB8AC3E}">
        <p14:creationId xmlns:p14="http://schemas.microsoft.com/office/powerpoint/2010/main" val="5387551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solidFill>
                  <a:srgbClr val="37305A"/>
                </a:solidFill>
              </a:defRPr>
            </a:lvl1pPr>
          </a:lstStyle>
          <a:p>
            <a:pPr>
              <a:defRPr/>
            </a:pPr>
            <a:fld id="{51230629-6AB5-6E42-8D1A-AC07F4F4728B}" type="slidenum">
              <a:rPr lang="en-US"/>
              <a:pPr>
                <a:defRPr/>
              </a:pPr>
              <a:t>‹#›</a:t>
            </a:fld>
            <a:endParaRPr lang="en-US"/>
          </a:p>
        </p:txBody>
      </p:sp>
    </p:spTree>
    <p:extLst>
      <p:ext uri="{BB962C8B-B14F-4D97-AF65-F5344CB8AC3E}">
        <p14:creationId xmlns:p14="http://schemas.microsoft.com/office/powerpoint/2010/main" val="30815764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solidFill>
                  <a:srgbClr val="37305A"/>
                </a:solidFill>
                <a:ea typeface="ＭＳ Ｐゴシック" charset="-128"/>
                <a:cs typeface="ＭＳ Ｐゴシック" charset="-128"/>
              </a:defRPr>
            </a:lvl1pPr>
          </a:lstStyle>
          <a:p>
            <a:pPr>
              <a:defRPr/>
            </a:pPr>
            <a:fld id="{DBD340B9-0911-0146-9ECF-34192BF1CC87}" type="slidenum">
              <a:rPr lang="en-US"/>
              <a:pPr>
                <a:defRPr/>
              </a:pPr>
              <a:t>‹#›</a:t>
            </a:fld>
            <a:r>
              <a:rPr lang="en-US"/>
              <a:t> of 12</a:t>
            </a:r>
          </a:p>
        </p:txBody>
      </p:sp>
    </p:spTree>
    <p:extLst>
      <p:ext uri="{BB962C8B-B14F-4D97-AF65-F5344CB8AC3E}">
        <p14:creationId xmlns:p14="http://schemas.microsoft.com/office/powerpoint/2010/main" val="14696051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155687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solidFill>
                  <a:srgbClr val="37305A"/>
                </a:solidFill>
              </a:defRPr>
            </a:lvl1pPr>
          </a:lstStyle>
          <a:p>
            <a:pPr>
              <a:defRPr/>
            </a:pPr>
            <a:fld id="{1126FD84-07CC-DF48-B649-C1E27A20504F}" type="slidenum">
              <a:rPr lang="en-US"/>
              <a:pPr>
                <a:defRPr/>
              </a:pPr>
              <a:t>‹#›</a:t>
            </a:fld>
            <a:endParaRPr lang="en-US"/>
          </a:p>
        </p:txBody>
      </p:sp>
    </p:spTree>
    <p:extLst>
      <p:ext uri="{BB962C8B-B14F-4D97-AF65-F5344CB8AC3E}">
        <p14:creationId xmlns:p14="http://schemas.microsoft.com/office/powerpoint/2010/main" val="37815583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Rectangle 10"/>
          <p:cNvSpPr>
            <a:spLocks noGrp="1" noChangeArrowheads="1"/>
          </p:cNvSpPr>
          <p:nvPr>
            <p:ph type="sldNum" idx="10"/>
          </p:nvPr>
        </p:nvSpPr>
        <p:spPr>
          <a:ln/>
        </p:spPr>
        <p:txBody>
          <a:bodyPr/>
          <a:lstStyle>
            <a:lvl1pPr>
              <a:defRPr/>
            </a:lvl1pPr>
          </a:lstStyle>
          <a:p>
            <a:pPr>
              <a:defRPr/>
            </a:pPr>
            <a:fld id="{27533859-65F5-8E40-9DFC-5B175AEDAA7A}" type="slidenum">
              <a:rPr lang="en-US"/>
              <a:pPr>
                <a:defRPr/>
              </a:pPr>
              <a:t>‹#›</a:t>
            </a:fld>
            <a:endParaRPr lang="en-US"/>
          </a:p>
        </p:txBody>
      </p:sp>
    </p:spTree>
    <p:extLst>
      <p:ext uri="{BB962C8B-B14F-4D97-AF65-F5344CB8AC3E}">
        <p14:creationId xmlns:p14="http://schemas.microsoft.com/office/powerpoint/2010/main" val="34325687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1462F200-F6D9-2D46-A00E-1F505AB0B798}" type="slidenum">
              <a:rPr lang="en-US"/>
              <a:pPr>
                <a:defRPr/>
              </a:pPr>
              <a:t>‹#›</a:t>
            </a:fld>
            <a:endParaRPr lang="en-US"/>
          </a:p>
        </p:txBody>
      </p:sp>
    </p:spTree>
    <p:extLst>
      <p:ext uri="{BB962C8B-B14F-4D97-AF65-F5344CB8AC3E}">
        <p14:creationId xmlns:p14="http://schemas.microsoft.com/office/powerpoint/2010/main" val="10538618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Rectangle 10"/>
          <p:cNvSpPr>
            <a:spLocks noGrp="1" noChangeArrowheads="1"/>
          </p:cNvSpPr>
          <p:nvPr>
            <p:ph type="sldNum" idx="10"/>
          </p:nvPr>
        </p:nvSpPr>
        <p:spPr>
          <a:ln/>
        </p:spPr>
        <p:txBody>
          <a:bodyPr/>
          <a:lstStyle>
            <a:lvl1pPr>
              <a:defRPr/>
            </a:lvl1pPr>
          </a:lstStyle>
          <a:p>
            <a:pPr>
              <a:defRPr/>
            </a:pPr>
            <a:fld id="{41F41010-5A47-AB40-A4EA-9DE235338774}" type="slidenum">
              <a:rPr lang="en-US"/>
              <a:pPr>
                <a:defRPr/>
              </a:pPr>
              <a:t>‹#›</a:t>
            </a:fld>
            <a:endParaRPr lang="en-US"/>
          </a:p>
        </p:txBody>
      </p:sp>
    </p:spTree>
    <p:extLst>
      <p:ext uri="{BB962C8B-B14F-4D97-AF65-F5344CB8AC3E}">
        <p14:creationId xmlns:p14="http://schemas.microsoft.com/office/powerpoint/2010/main" val="41804816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sldNum" idx="10"/>
          </p:nvPr>
        </p:nvSpPr>
        <p:spPr>
          <a:ln/>
        </p:spPr>
        <p:txBody>
          <a:bodyPr/>
          <a:lstStyle>
            <a:lvl1pPr>
              <a:defRPr/>
            </a:lvl1pPr>
          </a:lstStyle>
          <a:p>
            <a:pPr>
              <a:defRPr/>
            </a:pPr>
            <a:fld id="{88B149C1-44AA-5242-A964-C7EB3D6FE8F5}" type="slidenum">
              <a:rPr lang="en-US"/>
              <a:pPr>
                <a:defRPr/>
              </a:pPr>
              <a:t>‹#›</a:t>
            </a:fld>
            <a:endParaRPr lang="en-US"/>
          </a:p>
        </p:txBody>
      </p:sp>
    </p:spTree>
    <p:extLst>
      <p:ext uri="{BB962C8B-B14F-4D97-AF65-F5344CB8AC3E}">
        <p14:creationId xmlns:p14="http://schemas.microsoft.com/office/powerpoint/2010/main" val="1135997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58E93E3D-F40E-5E49-AE61-FB4A0F70F1C0}" type="slidenum">
              <a:rPr lang="en-US"/>
              <a:pPr>
                <a:defRPr/>
              </a:pPr>
              <a:t>‹#›</a:t>
            </a:fld>
            <a:endParaRPr lang="en-US"/>
          </a:p>
        </p:txBody>
      </p:sp>
    </p:spTree>
    <p:extLst>
      <p:ext uri="{BB962C8B-B14F-4D97-AF65-F5344CB8AC3E}">
        <p14:creationId xmlns:p14="http://schemas.microsoft.com/office/powerpoint/2010/main" val="37930159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sldNum" idx="10"/>
          </p:nvPr>
        </p:nvSpPr>
        <p:spPr>
          <a:ln/>
        </p:spPr>
        <p:txBody>
          <a:bodyPr/>
          <a:lstStyle>
            <a:lvl1pPr>
              <a:defRPr/>
            </a:lvl1pPr>
          </a:lstStyle>
          <a:p>
            <a:pPr>
              <a:defRPr/>
            </a:pPr>
            <a:fld id="{1543B17D-3999-ED48-88DF-2A4D6973044A}" type="slidenum">
              <a:rPr lang="en-US"/>
              <a:pPr>
                <a:defRPr/>
              </a:pPr>
              <a:t>‹#›</a:t>
            </a:fld>
            <a:endParaRPr lang="en-US"/>
          </a:p>
        </p:txBody>
      </p:sp>
    </p:spTree>
    <p:extLst>
      <p:ext uri="{BB962C8B-B14F-4D97-AF65-F5344CB8AC3E}">
        <p14:creationId xmlns:p14="http://schemas.microsoft.com/office/powerpoint/2010/main" val="42449000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sldNum" idx="10"/>
          </p:nvPr>
        </p:nvSpPr>
        <p:spPr>
          <a:ln/>
        </p:spPr>
        <p:txBody>
          <a:bodyPr/>
          <a:lstStyle>
            <a:lvl1pPr>
              <a:defRPr/>
            </a:lvl1pPr>
          </a:lstStyle>
          <a:p>
            <a:pPr>
              <a:defRPr/>
            </a:pPr>
            <a:fld id="{2B58E6A3-5A9D-2649-8791-5F7AED4B4809}" type="slidenum">
              <a:rPr lang="en-US"/>
              <a:pPr>
                <a:defRPr/>
              </a:pPr>
              <a:t>‹#›</a:t>
            </a:fld>
            <a:endParaRPr lang="en-US"/>
          </a:p>
        </p:txBody>
      </p:sp>
    </p:spTree>
    <p:extLst>
      <p:ext uri="{BB962C8B-B14F-4D97-AF65-F5344CB8AC3E}">
        <p14:creationId xmlns:p14="http://schemas.microsoft.com/office/powerpoint/2010/main" val="36803271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idx="10"/>
          </p:nvPr>
        </p:nvSpPr>
        <p:spPr>
          <a:ln/>
        </p:spPr>
        <p:txBody>
          <a:bodyPr/>
          <a:lstStyle>
            <a:lvl1pPr>
              <a:defRPr/>
            </a:lvl1pPr>
          </a:lstStyle>
          <a:p>
            <a:pPr>
              <a:defRPr/>
            </a:pPr>
            <a:fld id="{5A4D0827-FA89-6848-BE2C-20A161400E08}" type="slidenum">
              <a:rPr lang="en-US"/>
              <a:pPr>
                <a:defRPr/>
              </a:pPr>
              <a:t>‹#›</a:t>
            </a:fld>
            <a:endParaRPr lang="en-US"/>
          </a:p>
        </p:txBody>
      </p:sp>
    </p:spTree>
    <p:extLst>
      <p:ext uri="{BB962C8B-B14F-4D97-AF65-F5344CB8AC3E}">
        <p14:creationId xmlns:p14="http://schemas.microsoft.com/office/powerpoint/2010/main" val="14050611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D6709650-6F5B-B84E-9D22-EE37B9B13F77}" type="slidenum">
              <a:rPr lang="en-US"/>
              <a:pPr>
                <a:defRPr/>
              </a:pPr>
              <a:t>‹#›</a:t>
            </a:fld>
            <a:endParaRPr lang="en-US"/>
          </a:p>
        </p:txBody>
      </p:sp>
    </p:spTree>
    <p:extLst>
      <p:ext uri="{BB962C8B-B14F-4D97-AF65-F5344CB8AC3E}">
        <p14:creationId xmlns:p14="http://schemas.microsoft.com/office/powerpoint/2010/main" val="30810234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389E8D3C-97BB-644A-A13C-A1EC9E067311}" type="slidenum">
              <a:rPr lang="en-US"/>
              <a:pPr>
                <a:defRPr/>
              </a:pPr>
              <a:t>‹#›</a:t>
            </a:fld>
            <a:endParaRPr lang="en-US"/>
          </a:p>
        </p:txBody>
      </p:sp>
    </p:spTree>
    <p:extLst>
      <p:ext uri="{BB962C8B-B14F-4D97-AF65-F5344CB8AC3E}">
        <p14:creationId xmlns:p14="http://schemas.microsoft.com/office/powerpoint/2010/main" val="39721776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D30B5C97-CEDE-4540-B042-6D80FAD18F0B}" type="slidenum">
              <a:rPr lang="en-US"/>
              <a:pPr>
                <a:defRPr/>
              </a:pPr>
              <a:t>‹#›</a:t>
            </a:fld>
            <a:endParaRPr lang="en-US"/>
          </a:p>
        </p:txBody>
      </p:sp>
    </p:spTree>
    <p:extLst>
      <p:ext uri="{BB962C8B-B14F-4D97-AF65-F5344CB8AC3E}">
        <p14:creationId xmlns:p14="http://schemas.microsoft.com/office/powerpoint/2010/main" val="1309941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05FE37DE-54D1-654B-9221-CEFD61CBADFD}" type="slidenum">
              <a:rPr lang="en-US"/>
              <a:pPr>
                <a:defRPr/>
              </a:pPr>
              <a:t>‹#›</a:t>
            </a:fld>
            <a:endParaRPr lang="en-US"/>
          </a:p>
        </p:txBody>
      </p:sp>
    </p:spTree>
    <p:extLst>
      <p:ext uri="{BB962C8B-B14F-4D97-AF65-F5344CB8AC3E}">
        <p14:creationId xmlns:p14="http://schemas.microsoft.com/office/powerpoint/2010/main" val="31669913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B1DFB35C-7917-734A-BEB8-F2442E3C7E61}" type="slidenum">
              <a:rPr lang="en-US"/>
              <a:pPr>
                <a:defRPr/>
              </a:pPr>
              <a:t>‹#›</a:t>
            </a:fld>
            <a:endParaRPr lang="en-US"/>
          </a:p>
        </p:txBody>
      </p:sp>
    </p:spTree>
    <p:extLst>
      <p:ext uri="{BB962C8B-B14F-4D97-AF65-F5344CB8AC3E}">
        <p14:creationId xmlns:p14="http://schemas.microsoft.com/office/powerpoint/2010/main" val="2669170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sldNum" idx="10"/>
          </p:nvPr>
        </p:nvSpPr>
        <p:spPr>
          <a:xfrm>
            <a:off x="6858000" y="6248400"/>
            <a:ext cx="2130425" cy="473075"/>
          </a:xfrm>
        </p:spPr>
        <p:txBody>
          <a:bodyPr/>
          <a:lstStyle>
            <a:lvl1pPr>
              <a:buFont typeface="Times New Roman" charset="0"/>
              <a:buNone/>
              <a:defRPr>
                <a:latin typeface="Arial" charset="0"/>
                <a:ea typeface="ＭＳ Ｐゴシック" charset="-128"/>
                <a:cs typeface="ＭＳ Ｐゴシック" charset="-128"/>
              </a:defRPr>
            </a:lvl1pPr>
          </a:lstStyle>
          <a:p>
            <a:pPr>
              <a:defRPr/>
            </a:pPr>
            <a:fld id="{A531AB3E-E835-D641-A9D2-07DEBE8216C9}" type="slidenum">
              <a:rPr lang="en-US"/>
              <a:pPr>
                <a:defRPr/>
              </a:pPr>
              <a:t>‹#›</a:t>
            </a:fld>
            <a:r>
              <a:rPr lang="en-US"/>
              <a:t> of 12</a:t>
            </a:r>
          </a:p>
        </p:txBody>
      </p:sp>
    </p:spTree>
    <p:extLst>
      <p:ext uri="{BB962C8B-B14F-4D97-AF65-F5344CB8AC3E}">
        <p14:creationId xmlns:p14="http://schemas.microsoft.com/office/powerpoint/2010/main" val="17167214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48B1C7A3-F2AE-924C-B529-3EEA95A2B224}" type="slidenum">
              <a:rPr lang="en-US"/>
              <a:pPr>
                <a:defRPr/>
              </a:pPr>
              <a:t>‹#›</a:t>
            </a:fld>
            <a:endParaRPr lang="en-US"/>
          </a:p>
        </p:txBody>
      </p:sp>
    </p:spTree>
    <p:extLst>
      <p:ext uri="{BB962C8B-B14F-4D97-AF65-F5344CB8AC3E}">
        <p14:creationId xmlns:p14="http://schemas.microsoft.com/office/powerpoint/2010/main" val="2992051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B1DFB35C-7917-734A-BEB8-F2442E3C7E61}" type="slidenum">
              <a:rPr lang="en-US"/>
              <a:pPr>
                <a:defRPr/>
              </a:pPr>
              <a:t>‹#›</a:t>
            </a:fld>
            <a:endParaRPr lang="en-US"/>
          </a:p>
        </p:txBody>
      </p:sp>
    </p:spTree>
    <p:extLst>
      <p:ext uri="{BB962C8B-B14F-4D97-AF65-F5344CB8AC3E}">
        <p14:creationId xmlns:p14="http://schemas.microsoft.com/office/powerpoint/2010/main" val="24780607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1188D250-1F31-1E4B-BECA-483B5C3508A8}" type="slidenum">
              <a:rPr lang="en-US"/>
              <a:pPr>
                <a:defRPr/>
              </a:pPr>
              <a:t>‹#›</a:t>
            </a:fld>
            <a:endParaRPr lang="en-US"/>
          </a:p>
        </p:txBody>
      </p:sp>
    </p:spTree>
    <p:extLst>
      <p:ext uri="{BB962C8B-B14F-4D97-AF65-F5344CB8AC3E}">
        <p14:creationId xmlns:p14="http://schemas.microsoft.com/office/powerpoint/2010/main" val="266526552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36FD6D5B-0A7B-BE44-9241-445D70D50C87}" type="slidenum">
              <a:rPr lang="en-US"/>
              <a:pPr>
                <a:defRPr/>
              </a:pPr>
              <a:t>‹#›</a:t>
            </a:fld>
            <a:endParaRPr lang="en-US"/>
          </a:p>
        </p:txBody>
      </p:sp>
    </p:spTree>
    <p:extLst>
      <p:ext uri="{BB962C8B-B14F-4D97-AF65-F5344CB8AC3E}">
        <p14:creationId xmlns:p14="http://schemas.microsoft.com/office/powerpoint/2010/main" val="17904570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4C572EF1-6F47-D640-B2E7-CE29AE316BB1}" type="slidenum">
              <a:rPr lang="en-US"/>
              <a:pPr>
                <a:defRPr/>
              </a:pPr>
              <a:t>‹#›</a:t>
            </a:fld>
            <a:endParaRPr lang="en-US"/>
          </a:p>
        </p:txBody>
      </p:sp>
    </p:spTree>
    <p:extLst>
      <p:ext uri="{BB962C8B-B14F-4D97-AF65-F5344CB8AC3E}">
        <p14:creationId xmlns:p14="http://schemas.microsoft.com/office/powerpoint/2010/main" val="37516608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EC13943C-0B4E-7540-BE21-8AE447187EB6}" type="slidenum">
              <a:rPr lang="en-US"/>
              <a:pPr>
                <a:defRPr/>
              </a:pPr>
              <a:t>‹#›</a:t>
            </a:fld>
            <a:endParaRPr lang="en-US"/>
          </a:p>
        </p:txBody>
      </p:sp>
    </p:spTree>
    <p:extLst>
      <p:ext uri="{BB962C8B-B14F-4D97-AF65-F5344CB8AC3E}">
        <p14:creationId xmlns:p14="http://schemas.microsoft.com/office/powerpoint/2010/main" val="36530646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52561F8E-40E6-F244-A197-61ABB368B4C8}" type="slidenum">
              <a:rPr lang="en-US"/>
              <a:pPr>
                <a:defRPr/>
              </a:pPr>
              <a:t>‹#›</a:t>
            </a:fld>
            <a:endParaRPr lang="en-US"/>
          </a:p>
        </p:txBody>
      </p:sp>
    </p:spTree>
    <p:extLst>
      <p:ext uri="{BB962C8B-B14F-4D97-AF65-F5344CB8AC3E}">
        <p14:creationId xmlns:p14="http://schemas.microsoft.com/office/powerpoint/2010/main" val="317248839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6E39989D-2DF0-E04F-86F4-5E7523BBDE00}" type="slidenum">
              <a:rPr lang="en-US"/>
              <a:pPr>
                <a:defRPr/>
              </a:pPr>
              <a:t>‹#›</a:t>
            </a:fld>
            <a:endParaRPr lang="en-US"/>
          </a:p>
        </p:txBody>
      </p:sp>
    </p:spTree>
    <p:extLst>
      <p:ext uri="{BB962C8B-B14F-4D97-AF65-F5344CB8AC3E}">
        <p14:creationId xmlns:p14="http://schemas.microsoft.com/office/powerpoint/2010/main" val="45615693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559F66F0-ADC0-7944-ACE8-E10F2F605F9A}" type="slidenum">
              <a:rPr lang="en-US"/>
              <a:pPr>
                <a:defRPr/>
              </a:pPr>
              <a:t>‹#›</a:t>
            </a:fld>
            <a:endParaRPr lang="en-US"/>
          </a:p>
        </p:txBody>
      </p:sp>
    </p:spTree>
    <p:extLst>
      <p:ext uri="{BB962C8B-B14F-4D97-AF65-F5344CB8AC3E}">
        <p14:creationId xmlns:p14="http://schemas.microsoft.com/office/powerpoint/2010/main" val="171029299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E036FE78-F78F-E340-8CB8-0DC3663E14F4}" type="slidenum">
              <a:rPr lang="en-US"/>
              <a:pPr>
                <a:defRPr/>
              </a:pPr>
              <a:t>‹#›</a:t>
            </a:fld>
            <a:endParaRPr lang="en-US"/>
          </a:p>
        </p:txBody>
      </p:sp>
    </p:spTree>
    <p:extLst>
      <p:ext uri="{BB962C8B-B14F-4D97-AF65-F5344CB8AC3E}">
        <p14:creationId xmlns:p14="http://schemas.microsoft.com/office/powerpoint/2010/main" val="5678986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70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600200"/>
            <a:ext cx="4037012" cy="197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32213"/>
            <a:ext cx="4037012"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idx="10"/>
          </p:nvPr>
        </p:nvSpPr>
        <p:spPr>
          <a:ln/>
        </p:spPr>
        <p:txBody>
          <a:bodyPr/>
          <a:lstStyle>
            <a:lvl1pPr>
              <a:defRPr/>
            </a:lvl1pPr>
          </a:lstStyle>
          <a:p>
            <a:pPr>
              <a:defRPr/>
            </a:pPr>
            <a:fld id="{28B9C33D-895D-2E41-A011-51E16DD4E4C7}" type="slidenum">
              <a:rPr lang="en-US"/>
              <a:pPr>
                <a:defRPr/>
              </a:pPr>
              <a:t>‹#›</a:t>
            </a:fld>
            <a:endParaRPr lang="en-US"/>
          </a:p>
        </p:txBody>
      </p:sp>
    </p:spTree>
    <p:extLst>
      <p:ext uri="{BB962C8B-B14F-4D97-AF65-F5344CB8AC3E}">
        <p14:creationId xmlns:p14="http://schemas.microsoft.com/office/powerpoint/2010/main" val="33764549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A42AA761-8F8E-D446-AF93-7C15B707A36B}" type="slidenum">
              <a:rPr lang="en-US"/>
              <a:pPr>
                <a:defRPr/>
              </a:pPr>
              <a:t>‹#›</a:t>
            </a:fld>
            <a:endParaRPr lang="en-US"/>
          </a:p>
        </p:txBody>
      </p:sp>
    </p:spTree>
    <p:extLst>
      <p:ext uri="{BB962C8B-B14F-4D97-AF65-F5344CB8AC3E}">
        <p14:creationId xmlns:p14="http://schemas.microsoft.com/office/powerpoint/2010/main" val="3180940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400" b="0" baseline="0"/>
            </a:lvl1pPr>
            <a:lvl2pPr>
              <a:defRPr sz="2400" b="0" baseline="0"/>
            </a:lvl2pPr>
            <a:lvl3pPr>
              <a:defRPr sz="2400" b="0" baseline="0"/>
            </a:lvl3pPr>
            <a:lvl4pPr>
              <a:defRPr sz="2400" b="0" baseline="0"/>
            </a:lvl4pPr>
            <a:lvl5pPr>
              <a:defRPr sz="2400" b="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sldNum" idx="10"/>
          </p:nvPr>
        </p:nvSpPr>
        <p:spPr>
          <a:xfrm>
            <a:off x="6858000" y="6248400"/>
            <a:ext cx="2130425" cy="473075"/>
          </a:xfrm>
        </p:spPr>
        <p:txBody>
          <a:bodyPr/>
          <a:lstStyle>
            <a:lvl1pPr>
              <a:buFont typeface="Times New Roman" charset="0"/>
              <a:buNone/>
              <a:defRPr>
                <a:latin typeface="Arial" charset="0"/>
                <a:ea typeface="ＭＳ Ｐゴシック" charset="-128"/>
                <a:cs typeface="ＭＳ Ｐゴシック" charset="-128"/>
              </a:defRPr>
            </a:lvl1pPr>
          </a:lstStyle>
          <a:p>
            <a:pPr>
              <a:defRPr/>
            </a:pPr>
            <a:fld id="{A531AB3E-E835-D641-A9D2-07DEBE8216C9}" type="slidenum">
              <a:rPr lang="en-US"/>
              <a:pPr>
                <a:defRPr/>
              </a:pPr>
              <a:t>‹#›</a:t>
            </a:fld>
            <a:r>
              <a:rPr lang="en-US"/>
              <a:t> of 12</a:t>
            </a:r>
          </a:p>
        </p:txBody>
      </p:sp>
    </p:spTree>
    <p:extLst>
      <p:ext uri="{BB962C8B-B14F-4D97-AF65-F5344CB8AC3E}">
        <p14:creationId xmlns:p14="http://schemas.microsoft.com/office/powerpoint/2010/main" val="107882734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lvl1pPr>
              <a:defRPr sz="2800"/>
            </a:lvl1pPr>
            <a:lvl2pPr>
              <a:defRPr sz="2800"/>
            </a:lvl2pPr>
            <a:lvl3pPr>
              <a:defRPr sz="2800"/>
            </a:lvl3pPr>
            <a:lvl4pPr>
              <a:defRPr sz="2800"/>
            </a:lvl4pPr>
            <a:lvl5pPr>
              <a:defRPr sz="2800"/>
            </a:lvl5p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Slide Number Placeholder 704"/>
          <p:cNvSpPr>
            <a:spLocks noGrp="1" noChangeArrowheads="1"/>
          </p:cNvSpPr>
          <p:nvPr>
            <p:ph type="sldNum" sz="quarter" idx="10"/>
          </p:nvPr>
        </p:nvSpPr>
        <p:spPr/>
        <p:txBody>
          <a:bodyPr/>
          <a:lstStyle>
            <a:lvl1pPr>
              <a:defRPr/>
            </a:lvl1pPr>
          </a:lstStyle>
          <a:p>
            <a:pPr>
              <a:defRPr/>
            </a:pPr>
            <a:fld id="{0FE93563-4FAB-AE41-A46A-3C5A6444ACCA}" type="slidenum">
              <a:rPr lang="en-US"/>
              <a:pPr>
                <a:defRPr/>
              </a:pPr>
              <a:t>‹#›</a:t>
            </a:fld>
            <a:endParaRPr lang="en-US"/>
          </a:p>
        </p:txBody>
      </p:sp>
      <p:sp>
        <p:nvSpPr>
          <p:cNvPr id="5" name="Slide Number Placeholder 704"/>
          <p:cNvSpPr>
            <a:spLocks noGrp="1" noChangeArrowheads="1"/>
          </p:cNvSpPr>
          <p:nvPr>
            <p:ph type="sldNum" sz="quarter" idx="11"/>
          </p:nvPr>
        </p:nvSpPr>
        <p:spPr/>
        <p:txBody>
          <a:bodyPr/>
          <a:lstStyle>
            <a:lvl1pPr>
              <a:defRPr/>
            </a:lvl1pPr>
          </a:lstStyle>
          <a:p>
            <a:pPr>
              <a:defRPr/>
            </a:pPr>
            <a:fld id="{FC625779-8119-F54C-A481-A6CAA2720670}" type="slidenum">
              <a:rPr lang="en-US"/>
              <a:pPr>
                <a:defRPr/>
              </a:pPr>
              <a:t>‹#›</a:t>
            </a:fld>
            <a:endParaRPr lang="en-US"/>
          </a:p>
        </p:txBody>
      </p:sp>
      <p:sp>
        <p:nvSpPr>
          <p:cNvPr id="6" name="Date Placeholder 1028"/>
          <p:cNvSpPr>
            <a:spLocks noGrp="1" noChangeArrowheads="1"/>
          </p:cNvSpPr>
          <p:nvPr>
            <p:ph type="dt" sz="half" idx="12"/>
          </p:nvPr>
        </p:nvSpPr>
        <p:spPr>
          <a:xfrm>
            <a:off x="685800" y="6267450"/>
            <a:ext cx="1905000" cy="457200"/>
          </a:xfrm>
          <a:prstGeom prst="rect">
            <a:avLst/>
          </a:prstGeom>
        </p:spPr>
        <p:txBody>
          <a:bodyPr vert="horz" wrap="square" lIns="91440" tIns="45720" rIns="91440" bIns="45720" numCol="1" anchor="t" anchorCtr="0" compatLnSpc="1">
            <a:prstTxWarp prst="textNoShape">
              <a:avLst/>
            </a:prstTxWarp>
          </a:bodyPr>
          <a:lstStyle>
            <a:lvl1pPr>
              <a:defRPr>
                <a:solidFill>
                  <a:prstClr val="white"/>
                </a:solidFill>
              </a:defRPr>
            </a:lvl1pPr>
          </a:lstStyle>
          <a:p>
            <a:pPr fontAlgn="base">
              <a:spcBef>
                <a:spcPct val="0"/>
              </a:spcBef>
              <a:spcAft>
                <a:spcPct val="0"/>
              </a:spcAft>
              <a:defRPr/>
            </a:pPr>
            <a:endParaRPr lang="en-US" sz="2400">
              <a:latin typeface="Arial" charset="0"/>
              <a:ea typeface="ＭＳ Ｐゴシック" charset="0"/>
              <a:cs typeface="ＭＳ Ｐゴシック" charset="0"/>
            </a:endParaRPr>
          </a:p>
        </p:txBody>
      </p:sp>
      <p:sp>
        <p:nvSpPr>
          <p:cNvPr id="7" name="Footer Placeholder 1029"/>
          <p:cNvSpPr>
            <a:spLocks noGrp="1" noChangeArrowheads="1"/>
          </p:cNvSpPr>
          <p:nvPr>
            <p:ph type="ftr" sz="quarter" idx="13"/>
          </p:nvPr>
        </p:nvSpPr>
        <p:spPr>
          <a:xfrm>
            <a:off x="3124200" y="6267450"/>
            <a:ext cx="2895600" cy="457200"/>
          </a:xfrm>
          <a:prstGeom prst="rect">
            <a:avLst/>
          </a:prstGeom>
        </p:spPr>
        <p:txBody>
          <a:bodyPr vert="horz" wrap="square" lIns="91440" tIns="45720" rIns="91440" bIns="45720" numCol="1" anchor="t" anchorCtr="0" compatLnSpc="1">
            <a:prstTxWarp prst="textNoShape">
              <a:avLst/>
            </a:prstTxWarp>
          </a:bodyPr>
          <a:lstStyle>
            <a:lvl1pPr>
              <a:defRPr>
                <a:solidFill>
                  <a:prstClr val="white"/>
                </a:solidFill>
              </a:defRPr>
            </a:lvl1pPr>
          </a:lstStyle>
          <a:p>
            <a:pPr fontAlgn="base">
              <a:spcBef>
                <a:spcPct val="0"/>
              </a:spcBef>
              <a:spcAft>
                <a:spcPct val="0"/>
              </a:spcAft>
              <a:defRPr/>
            </a:pPr>
            <a:endParaRPr lang="en-US" sz="2400">
              <a:latin typeface="Arial" charset="0"/>
              <a:ea typeface="ＭＳ Ｐゴシック" charset="0"/>
              <a:cs typeface="ＭＳ Ｐゴシック" charset="0"/>
            </a:endParaRPr>
          </a:p>
        </p:txBody>
      </p:sp>
      <p:sp>
        <p:nvSpPr>
          <p:cNvPr id="8" name="Slide Number Placeholder 704"/>
          <p:cNvSpPr>
            <a:spLocks noGrp="1" noChangeArrowheads="1"/>
          </p:cNvSpPr>
          <p:nvPr>
            <p:ph type="sldNum" sz="quarter" idx="14"/>
          </p:nvPr>
        </p:nvSpPr>
        <p:spPr/>
        <p:txBody>
          <a:bodyPr/>
          <a:lstStyle>
            <a:lvl1pPr>
              <a:defRPr/>
            </a:lvl1pPr>
          </a:lstStyle>
          <a:p>
            <a:pPr>
              <a:defRPr/>
            </a:pPr>
            <a:fld id="{7CA1EF1D-4984-1046-9052-61BF7C581370}" type="slidenum">
              <a:rPr lang="en-US"/>
              <a:pPr>
                <a:defRPr/>
              </a:pPr>
              <a:t>‹#›</a:t>
            </a:fld>
            <a:endParaRPr lang="en-US"/>
          </a:p>
        </p:txBody>
      </p:sp>
      <p:sp>
        <p:nvSpPr>
          <p:cNvPr id="9" name="Slide Number Placeholder 492"/>
          <p:cNvSpPr>
            <a:spLocks noGrp="1" noChangeArrowheads="1"/>
          </p:cNvSpPr>
          <p:nvPr>
            <p:ph type="sldNum" sz="quarter" idx="15"/>
          </p:nvPr>
        </p:nvSpPr>
        <p:spPr/>
        <p:txBody>
          <a:bodyPr/>
          <a:lstStyle>
            <a:lvl1pPr>
              <a:defRPr/>
            </a:lvl1pPr>
          </a:lstStyle>
          <a:p>
            <a:pPr>
              <a:defRPr/>
            </a:pPr>
            <a:fld id="{062C988C-A77D-8B43-B163-6E50E3796606}" type="slidenum">
              <a:rPr lang="en-US"/>
              <a:pPr>
                <a:defRPr/>
              </a:pPr>
              <a:t>‹#›</a:t>
            </a:fld>
            <a:endParaRPr lang="en-US"/>
          </a:p>
        </p:txBody>
      </p:sp>
    </p:spTree>
    <p:extLst>
      <p:ext uri="{BB962C8B-B14F-4D97-AF65-F5344CB8AC3E}">
        <p14:creationId xmlns:p14="http://schemas.microsoft.com/office/powerpoint/2010/main" val="1401867333"/>
      </p:ext>
    </p:extLst>
  </p:cSld>
  <p:clrMapOvr>
    <a:masterClrMapping/>
  </p:clrMapOvr>
  <p:transition spd="slow" advClick="0" advTm="7000">
    <p:fade thruBlk="1"/>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lvl1pPr>
          </a:lstStyle>
          <a:p>
            <a:pPr fontAlgn="base">
              <a:spcBef>
                <a:spcPct val="0"/>
              </a:spcBef>
              <a:spcAft>
                <a:spcPct val="0"/>
              </a:spcAft>
              <a:defRPr/>
            </a:pPr>
            <a:fld id="{4E9C3F5F-E69C-CB43-9689-9D533FFACD65}" type="slidenum">
              <a:rPr lang="en-US" sz="2400">
                <a:solidFill>
                  <a:srgbClr val="37305A"/>
                </a:solidFill>
                <a:ea typeface="ＭＳ Ｐゴシック" charset="0"/>
                <a:cs typeface="ＭＳ Ｐゴシック" charset="0"/>
              </a:rPr>
              <a:pPr fontAlgn="base">
                <a:spcBef>
                  <a:spcPct val="0"/>
                </a:spcBef>
                <a:spcAft>
                  <a:spcPct val="0"/>
                </a:spcAft>
                <a:defRPr/>
              </a:pPr>
              <a:t>‹#›</a:t>
            </a:fld>
            <a:endParaRPr lang="en-US" sz="2400">
              <a:solidFill>
                <a:srgbClr val="37305A"/>
              </a:solidFill>
              <a:ea typeface="ＭＳ Ｐゴシック" charset="0"/>
              <a:cs typeface="ＭＳ Ｐゴシック" charset="0"/>
            </a:endParaRPr>
          </a:p>
        </p:txBody>
      </p:sp>
    </p:spTree>
    <p:extLst>
      <p:ext uri="{BB962C8B-B14F-4D97-AF65-F5344CB8AC3E}">
        <p14:creationId xmlns:p14="http://schemas.microsoft.com/office/powerpoint/2010/main" val="252840557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ea typeface="ＭＳ Ｐゴシック" charset="-128"/>
                <a:cs typeface="ＭＳ Ｐゴシック" charset="-128"/>
              </a:defRPr>
            </a:lvl1pPr>
          </a:lstStyle>
          <a:p>
            <a:pPr fontAlgn="base">
              <a:spcBef>
                <a:spcPct val="0"/>
              </a:spcBef>
              <a:spcAft>
                <a:spcPct val="0"/>
              </a:spcAft>
              <a:defRPr/>
            </a:pPr>
            <a:fld id="{DD3EDEF2-50ED-7542-BE14-B8469EA24057}" type="slidenum">
              <a:rPr lang="en-US" sz="2400">
                <a:solidFill>
                  <a:srgbClr val="37305A"/>
                </a:solidFill>
              </a:rPr>
              <a:pPr fontAlgn="base">
                <a:spcBef>
                  <a:spcPct val="0"/>
                </a:spcBef>
                <a:spcAft>
                  <a:spcPct val="0"/>
                </a:spcAft>
                <a:defRPr/>
              </a:pPr>
              <a:t>‹#›</a:t>
            </a:fld>
            <a:r>
              <a:rPr lang="en-US" sz="2400">
                <a:solidFill>
                  <a:srgbClr val="37305A"/>
                </a:solidFill>
              </a:rPr>
              <a:t> of 12</a:t>
            </a:r>
          </a:p>
        </p:txBody>
      </p:sp>
    </p:spTree>
    <p:extLst>
      <p:ext uri="{BB962C8B-B14F-4D97-AF65-F5344CB8AC3E}">
        <p14:creationId xmlns:p14="http://schemas.microsoft.com/office/powerpoint/2010/main" val="35018402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396401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lvl1pPr>
          </a:lstStyle>
          <a:p>
            <a:pPr fontAlgn="base">
              <a:spcBef>
                <a:spcPct val="0"/>
              </a:spcBef>
              <a:spcAft>
                <a:spcPct val="0"/>
              </a:spcAft>
              <a:defRPr/>
            </a:pPr>
            <a:fld id="{96D36BDA-BBEA-F54A-ADAD-6389411D1180}" type="slidenum">
              <a:rPr lang="en-US" sz="2400">
                <a:solidFill>
                  <a:srgbClr val="37305A"/>
                </a:solidFill>
                <a:ea typeface="ＭＳ Ｐゴシック" charset="0"/>
                <a:cs typeface="ＭＳ Ｐゴシック" charset="0"/>
              </a:rPr>
              <a:pPr fontAlgn="base">
                <a:spcBef>
                  <a:spcPct val="0"/>
                </a:spcBef>
                <a:spcAft>
                  <a:spcPct val="0"/>
                </a:spcAft>
                <a:defRPr/>
              </a:pPr>
              <a:t>‹#›</a:t>
            </a:fld>
            <a:endParaRPr lang="en-US" sz="2400">
              <a:solidFill>
                <a:srgbClr val="37305A"/>
              </a:solidFill>
              <a:ea typeface="ＭＳ Ｐゴシック" charset="0"/>
              <a:cs typeface="ＭＳ Ｐゴシック" charset="0"/>
            </a:endParaRPr>
          </a:p>
        </p:txBody>
      </p:sp>
    </p:spTree>
    <p:extLst>
      <p:ext uri="{BB962C8B-B14F-4D97-AF65-F5344CB8AC3E}">
        <p14:creationId xmlns:p14="http://schemas.microsoft.com/office/powerpoint/2010/main" val="37970653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lvl1pPr>
              <a:defRPr>
                <a:solidFill>
                  <a:srgbClr val="191966"/>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F3CF32D0-C8AD-F445-8AB0-95FBEC4A4FD3}" type="slidenum">
              <a:rPr lang="en-US"/>
              <a:pPr>
                <a:defRPr/>
              </a:pPr>
              <a:t>‹#›</a:t>
            </a:fld>
            <a:endParaRPr lang="en-US"/>
          </a:p>
        </p:txBody>
      </p:sp>
    </p:spTree>
    <p:extLst>
      <p:ext uri="{BB962C8B-B14F-4D97-AF65-F5344CB8AC3E}">
        <p14:creationId xmlns:p14="http://schemas.microsoft.com/office/powerpoint/2010/main" val="199934449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400" b="0" baseline="0"/>
            </a:lvl1pPr>
            <a:lvl2pPr>
              <a:defRPr sz="2400" b="0" baseline="0"/>
            </a:lvl2pPr>
            <a:lvl3pPr>
              <a:defRPr sz="2000" b="0" baseline="0"/>
            </a:lvl3pPr>
            <a:lvl4pPr>
              <a:defRPr sz="2000" b="0" baseline="0"/>
            </a:lvl4pPr>
            <a:lvl5pPr>
              <a:defRPr sz="2000" b="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sldNum" idx="10"/>
          </p:nvPr>
        </p:nvSpPr>
        <p:spPr>
          <a:xfrm>
            <a:off x="6858000" y="6248400"/>
            <a:ext cx="2130425" cy="473075"/>
          </a:xfrm>
        </p:spPr>
        <p:txBody>
          <a:bodyPr/>
          <a:lstStyle>
            <a:lvl1pPr>
              <a:buFont typeface="Times New Roman" charset="0"/>
              <a:buNone/>
              <a:defRPr>
                <a:latin typeface="Arial" charset="0"/>
                <a:ea typeface="ＭＳ Ｐゴシック" charset="-128"/>
                <a:cs typeface="ＭＳ Ｐゴシック" charset="-128"/>
              </a:defRPr>
            </a:lvl1pPr>
          </a:lstStyle>
          <a:p>
            <a:pPr>
              <a:defRPr/>
            </a:pPr>
            <a:fld id="{17FD9F13-6FD8-E649-9DAC-C7EA285EF8F0}" type="slidenum">
              <a:rPr lang="en-US"/>
              <a:pPr>
                <a:defRPr/>
              </a:pPr>
              <a:t>‹#›</a:t>
            </a:fld>
            <a:r>
              <a:rPr lang="en-US"/>
              <a:t> of 12</a:t>
            </a:r>
          </a:p>
        </p:txBody>
      </p:sp>
    </p:spTree>
    <p:extLst>
      <p:ext uri="{BB962C8B-B14F-4D97-AF65-F5344CB8AC3E}">
        <p14:creationId xmlns:p14="http://schemas.microsoft.com/office/powerpoint/2010/main" val="214816139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79CFAD38-6BAC-FF40-9451-3B5367BC1816}" type="slidenum">
              <a:rPr lang="en-US"/>
              <a:pPr>
                <a:defRPr/>
              </a:pPr>
              <a:t>‹#›</a:t>
            </a:fld>
            <a:endParaRPr lang="en-US"/>
          </a:p>
        </p:txBody>
      </p:sp>
    </p:spTree>
    <p:extLst>
      <p:ext uri="{BB962C8B-B14F-4D97-AF65-F5344CB8AC3E}">
        <p14:creationId xmlns:p14="http://schemas.microsoft.com/office/powerpoint/2010/main" val="4953346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F3CED351-5ED1-854E-A834-90688A4D67C8}" type="slidenum">
              <a:rPr lang="en-US"/>
              <a:pPr>
                <a:defRPr/>
              </a:pPr>
              <a:t>‹#›</a:t>
            </a:fld>
            <a:endParaRPr lang="en-US"/>
          </a:p>
        </p:txBody>
      </p:sp>
    </p:spTree>
    <p:extLst>
      <p:ext uri="{BB962C8B-B14F-4D97-AF65-F5344CB8AC3E}">
        <p14:creationId xmlns:p14="http://schemas.microsoft.com/office/powerpoint/2010/main" val="4655457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9BF8B90B-870C-CF44-B371-A3649728D66A}" type="slidenum">
              <a:rPr lang="en-US"/>
              <a:pPr>
                <a:defRPr/>
              </a:pPr>
              <a:t>‹#›</a:t>
            </a:fld>
            <a:endParaRPr lang="en-US"/>
          </a:p>
        </p:txBody>
      </p:sp>
    </p:spTree>
    <p:extLst>
      <p:ext uri="{BB962C8B-B14F-4D97-AF65-F5344CB8AC3E}">
        <p14:creationId xmlns:p14="http://schemas.microsoft.com/office/powerpoint/2010/main" val="4091763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48B1C7A3-F2AE-924C-B529-3EEA95A2B224}" type="slidenum">
              <a:rPr lang="en-US"/>
              <a:pPr>
                <a:defRPr/>
              </a:pPr>
              <a:t>‹#›</a:t>
            </a:fld>
            <a:endParaRPr lang="en-US"/>
          </a:p>
        </p:txBody>
      </p:sp>
    </p:spTree>
    <p:extLst>
      <p:ext uri="{BB962C8B-B14F-4D97-AF65-F5344CB8AC3E}">
        <p14:creationId xmlns:p14="http://schemas.microsoft.com/office/powerpoint/2010/main" val="162113615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FEA16A0C-4CCE-EB42-8144-4806279D093E}" type="slidenum">
              <a:rPr lang="en-US"/>
              <a:pPr>
                <a:defRPr/>
              </a:pPr>
              <a:t>‹#›</a:t>
            </a:fld>
            <a:endParaRPr lang="en-US"/>
          </a:p>
        </p:txBody>
      </p:sp>
    </p:spTree>
    <p:extLst>
      <p:ext uri="{BB962C8B-B14F-4D97-AF65-F5344CB8AC3E}">
        <p14:creationId xmlns:p14="http://schemas.microsoft.com/office/powerpoint/2010/main" val="88480373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CA3F09FB-B40F-0543-A1E3-E94EF80A6E47}" type="slidenum">
              <a:rPr lang="en-US"/>
              <a:pPr>
                <a:defRPr/>
              </a:pPr>
              <a:t>‹#›</a:t>
            </a:fld>
            <a:endParaRPr lang="en-US"/>
          </a:p>
        </p:txBody>
      </p:sp>
    </p:spTree>
    <p:extLst>
      <p:ext uri="{BB962C8B-B14F-4D97-AF65-F5344CB8AC3E}">
        <p14:creationId xmlns:p14="http://schemas.microsoft.com/office/powerpoint/2010/main" val="37822150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4BB0FB89-120B-1E46-BEA2-DF51AFC4FC4C}" type="slidenum">
              <a:rPr lang="en-US"/>
              <a:pPr>
                <a:defRPr/>
              </a:pPr>
              <a:t>‹#›</a:t>
            </a:fld>
            <a:endParaRPr lang="en-US"/>
          </a:p>
        </p:txBody>
      </p:sp>
    </p:spTree>
    <p:extLst>
      <p:ext uri="{BB962C8B-B14F-4D97-AF65-F5344CB8AC3E}">
        <p14:creationId xmlns:p14="http://schemas.microsoft.com/office/powerpoint/2010/main" val="39409174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00943686-AD75-E146-A190-3B53E88314F2}" type="slidenum">
              <a:rPr lang="en-US"/>
              <a:pPr>
                <a:defRPr/>
              </a:pPr>
              <a:t>‹#›</a:t>
            </a:fld>
            <a:endParaRPr lang="en-US"/>
          </a:p>
        </p:txBody>
      </p:sp>
    </p:spTree>
    <p:extLst>
      <p:ext uri="{BB962C8B-B14F-4D97-AF65-F5344CB8AC3E}">
        <p14:creationId xmlns:p14="http://schemas.microsoft.com/office/powerpoint/2010/main" val="119710646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619DCAA4-79DA-5042-B27A-41D746F1DA70}" type="slidenum">
              <a:rPr lang="en-US"/>
              <a:pPr>
                <a:defRPr/>
              </a:pPr>
              <a:t>‹#›</a:t>
            </a:fld>
            <a:endParaRPr lang="en-US"/>
          </a:p>
        </p:txBody>
      </p:sp>
    </p:spTree>
    <p:extLst>
      <p:ext uri="{BB962C8B-B14F-4D97-AF65-F5344CB8AC3E}">
        <p14:creationId xmlns:p14="http://schemas.microsoft.com/office/powerpoint/2010/main" val="247860456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0455A5AA-6179-D44E-9583-97F7689F6454}" type="slidenum">
              <a:rPr lang="en-US"/>
              <a:pPr>
                <a:defRPr/>
              </a:pPr>
              <a:t>‹#›</a:t>
            </a:fld>
            <a:endParaRPr lang="en-US"/>
          </a:p>
        </p:txBody>
      </p:sp>
    </p:spTree>
    <p:extLst>
      <p:ext uri="{BB962C8B-B14F-4D97-AF65-F5344CB8AC3E}">
        <p14:creationId xmlns:p14="http://schemas.microsoft.com/office/powerpoint/2010/main" val="163887593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Text Placeholder 2"/>
          <p:cNvSpPr>
            <a:spLocks noGrp="1"/>
          </p:cNvSpPr>
          <p:nvPr>
            <p:ph type="body" sz="half" idx="1"/>
          </p:nvPr>
        </p:nvSpPr>
        <p:spPr>
          <a:xfrm>
            <a:off x="457201" y="1600200"/>
            <a:ext cx="40370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600200"/>
            <a:ext cx="4037012" cy="197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32214"/>
            <a:ext cx="4037012"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idx="10"/>
          </p:nvPr>
        </p:nvSpPr>
        <p:spPr>
          <a:ln/>
        </p:spPr>
        <p:txBody>
          <a:bodyPr/>
          <a:lstStyle>
            <a:lvl1pPr>
              <a:defRPr/>
            </a:lvl1pPr>
          </a:lstStyle>
          <a:p>
            <a:pPr>
              <a:defRPr/>
            </a:pPr>
            <a:fld id="{2BCE5ED5-F8AA-8C4C-B0CC-6CB0BE1EBF22}" type="slidenum">
              <a:rPr lang="en-US"/>
              <a:pPr>
                <a:defRPr/>
              </a:pPr>
              <a:t>‹#›</a:t>
            </a:fld>
            <a:endParaRPr lang="en-US"/>
          </a:p>
        </p:txBody>
      </p:sp>
    </p:spTree>
    <p:extLst>
      <p:ext uri="{BB962C8B-B14F-4D97-AF65-F5344CB8AC3E}">
        <p14:creationId xmlns:p14="http://schemas.microsoft.com/office/powerpoint/2010/main" val="184027850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72825165-9936-564B-B628-A3823EDE5C71}" type="slidenum">
              <a:rPr lang="en-US"/>
              <a:pPr>
                <a:defRPr/>
              </a:pPr>
              <a:t>‹#›</a:t>
            </a:fld>
            <a:endParaRPr lang="en-US"/>
          </a:p>
        </p:txBody>
      </p:sp>
    </p:spTree>
    <p:extLst>
      <p:ext uri="{BB962C8B-B14F-4D97-AF65-F5344CB8AC3E}">
        <p14:creationId xmlns:p14="http://schemas.microsoft.com/office/powerpoint/2010/main" val="2894932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1188D250-1F31-1E4B-BECA-483B5C3508A8}" type="slidenum">
              <a:rPr lang="en-US"/>
              <a:pPr>
                <a:defRPr/>
              </a:pPr>
              <a:t>‹#›</a:t>
            </a:fld>
            <a:endParaRPr lang="en-US"/>
          </a:p>
        </p:txBody>
      </p:sp>
    </p:spTree>
    <p:extLst>
      <p:ext uri="{BB962C8B-B14F-4D97-AF65-F5344CB8AC3E}">
        <p14:creationId xmlns:p14="http://schemas.microsoft.com/office/powerpoint/2010/main" val="3369776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36FD6D5B-0A7B-BE44-9241-445D70D50C87}" type="slidenum">
              <a:rPr lang="en-US"/>
              <a:pPr>
                <a:defRPr/>
              </a:pPr>
              <a:t>‹#›</a:t>
            </a:fld>
            <a:endParaRPr lang="en-US"/>
          </a:p>
        </p:txBody>
      </p:sp>
    </p:spTree>
    <p:extLst>
      <p:ext uri="{BB962C8B-B14F-4D97-AF65-F5344CB8AC3E}">
        <p14:creationId xmlns:p14="http://schemas.microsoft.com/office/powerpoint/2010/main" val="11773579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theme" Target="../theme/theme2.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5" Type="http://schemas.openxmlformats.org/officeDocument/2006/relationships/theme" Target="../theme/theme4.xml"/><Relationship Id="rId4"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5.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theme" Target="../theme/theme6.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63.xml"/><Relationship Id="rId2" Type="http://schemas.openxmlformats.org/officeDocument/2006/relationships/slideLayout" Target="../slideLayouts/slideLayout62.xml"/><Relationship Id="rId1" Type="http://schemas.openxmlformats.org/officeDocument/2006/relationships/slideLayout" Target="../slideLayouts/slideLayout61.xml"/><Relationship Id="rId5" Type="http://schemas.openxmlformats.org/officeDocument/2006/relationships/theme" Target="../theme/theme7.xml"/><Relationship Id="rId4" Type="http://schemas.openxmlformats.org/officeDocument/2006/relationships/slideLayout" Target="../slideLayouts/slideLayout64.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Tree>
  </p:cSld>
  <p:clrMap bg1="lt1" tx1="dk1" bg2="lt2" tx2="dk2" accent1="accent1" accent2="accent2" accent3="accent3" accent4="accent4" accent5="accent5" accent6="accent6" hlink="hlink" folHlink="folHlink"/>
  <p:sldLayoutIdLst>
    <p:sldLayoutId id="2147487797" r:id="rId1"/>
    <p:sldLayoutId id="2147487798" r:id="rId2"/>
    <p:sldLayoutId id="2147487784" r:id="rId3"/>
    <p:sldLayoutId id="2147487799" r:id="rId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5123"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5124"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FFFFFF"/>
              </a:solidFill>
              <a:cs typeface="Arial" charset="0"/>
            </a:endParaRPr>
          </a:p>
        </p:txBody>
      </p:sp>
      <p:sp>
        <p:nvSpPr>
          <p:cNvPr id="5125"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FFFFFF"/>
              </a:solidFill>
              <a:cs typeface="Arial" charset="0"/>
            </a:endParaRPr>
          </a:p>
        </p:txBody>
      </p:sp>
      <p:sp>
        <p:nvSpPr>
          <p:cNvPr id="2"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defRPr sz="1400">
                <a:solidFill>
                  <a:srgbClr val="000000"/>
                </a:solidFill>
                <a:cs typeface="Arial" charset="0"/>
              </a:defRPr>
            </a:lvl1pPr>
          </a:lstStyle>
          <a:p>
            <a:pPr>
              <a:defRPr/>
            </a:pPr>
            <a:fld id="{033DE0C7-245D-944A-922F-0D8B851A68A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7785" r:id="rId1"/>
    <p:sldLayoutId id="2147487800" r:id="rId2"/>
    <p:sldLayoutId id="2147487786" r:id="rId3"/>
    <p:sldLayoutId id="2147487787" r:id="rId4"/>
    <p:sldLayoutId id="2147487788" r:id="rId5"/>
    <p:sldLayoutId id="2147487789" r:id="rId6"/>
    <p:sldLayoutId id="2147487790" r:id="rId7"/>
    <p:sldLayoutId id="2147487791" r:id="rId8"/>
    <p:sldLayoutId id="2147487792" r:id="rId9"/>
    <p:sldLayoutId id="2147487793" r:id="rId10"/>
    <p:sldLayoutId id="2147487794" r:id="rId11"/>
    <p:sldLayoutId id="2147487795" r:id="rId12"/>
    <p:sldLayoutId id="2147487796" r:id="rId13"/>
    <p:sldLayoutId id="2147487801" r:id="rId1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89989" tIns="46794" rIns="89989" bIns="46794" numCol="1" anchor="b" anchorCtr="0" compatLnSpc="1">
            <a:prstTxWarp prst="textNoShape">
              <a:avLst/>
            </a:prstTxWarp>
          </a:bodyPr>
          <a:lstStyle/>
          <a:p>
            <a:pPr lvl="0"/>
            <a:r>
              <a:rPr lang="en-US"/>
              <a:t>Click to edit the title text format</a:t>
            </a:r>
          </a:p>
        </p:txBody>
      </p:sp>
      <p:sp>
        <p:nvSpPr>
          <p:cNvPr id="2051"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89989" tIns="46794" rIns="89989" bIns="46794"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4"/>
            <a:r>
              <a:rPr lang="en-US"/>
              <a:t>Ninth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hangingPunct="1">
              <a:buClr>
                <a:srgbClr val="000000"/>
              </a:buClr>
              <a:buSzPct val="100000"/>
              <a:buFont typeface="Times New Roman" charset="0"/>
              <a:buNone/>
              <a:defRPr/>
            </a:pPr>
            <a:endParaRPr lang="en-US" sz="1800">
              <a:solidFill>
                <a:prstClr val="white"/>
              </a:solidFill>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hangingPunct="1">
              <a:buClr>
                <a:srgbClr val="000000"/>
              </a:buClr>
              <a:buSzPct val="100000"/>
              <a:buFont typeface="Times New Roman" charset="0"/>
              <a:buNone/>
              <a:defRPr/>
            </a:pPr>
            <a:endParaRPr lang="en-US" sz="1800">
              <a:solidFill>
                <a:prstClr val="white"/>
              </a:solidFill>
              <a:cs typeface="Arial" charset="0"/>
            </a:endParaRPr>
          </a:p>
        </p:txBody>
      </p:sp>
      <p:sp>
        <p:nvSpPr>
          <p:cNvPr id="2"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89989" tIns="46794" rIns="89989" bIns="46794" numCol="1" anchor="t" anchorCtr="0" compatLnSpc="1">
            <a:prstTxWarp prst="textNoShape">
              <a:avLst/>
            </a:prstTxWarp>
          </a:bodyPr>
          <a:lstStyle>
            <a:lvl1pPr algn="r" defTabSz="457196">
              <a:buClr>
                <a:srgbClr val="000000"/>
              </a:buClr>
              <a:buSzPct val="100000"/>
              <a:buFont typeface="Times New Roman" charset="0"/>
              <a:buNone/>
              <a:defRPr sz="1400">
                <a:solidFill>
                  <a:srgbClr val="000000"/>
                </a:solidFill>
                <a:cs typeface="Arial" charset="0"/>
              </a:defRPr>
            </a:lvl1pPr>
          </a:lstStyle>
          <a:p>
            <a:pPr>
              <a:defRPr/>
            </a:pPr>
            <a:fld id="{67506DC8-CC2D-694C-B2CD-2A7DD35CA6AB}" type="slidenum">
              <a:rPr lang="en-US"/>
              <a:pPr>
                <a:defRPr/>
              </a:pPr>
              <a:t>‹#›</a:t>
            </a:fld>
            <a:endParaRPr lang="en-US"/>
          </a:p>
        </p:txBody>
      </p:sp>
    </p:spTree>
    <p:extLst>
      <p:ext uri="{BB962C8B-B14F-4D97-AF65-F5344CB8AC3E}">
        <p14:creationId xmlns:p14="http://schemas.microsoft.com/office/powerpoint/2010/main" val="1150589028"/>
      </p:ext>
    </p:extLst>
  </p:cSld>
  <p:clrMap bg1="lt1" tx1="dk1" bg2="lt2" tx2="dk2" accent1="accent1" accent2="accent2" accent3="accent3" accent4="accent4" accent5="accent5" accent6="accent6" hlink="hlink" folHlink="folHlink"/>
  <p:sldLayoutIdLst>
    <p:sldLayoutId id="2147487824" r:id="rId1"/>
    <p:sldLayoutId id="2147487825" r:id="rId2"/>
    <p:sldLayoutId id="2147487826" r:id="rId3"/>
    <p:sldLayoutId id="2147487827" r:id="rId4"/>
    <p:sldLayoutId id="2147487828" r:id="rId5"/>
    <p:sldLayoutId id="2147487829" r:id="rId6"/>
    <p:sldLayoutId id="2147487830" r:id="rId7"/>
    <p:sldLayoutId id="2147487831" r:id="rId8"/>
    <p:sldLayoutId id="2147487832" r:id="rId9"/>
    <p:sldLayoutId id="2147487833" r:id="rId10"/>
    <p:sldLayoutId id="2147487834" r:id="rId11"/>
    <p:sldLayoutId id="2147487835" r:id="rId12"/>
    <p:sldLayoutId id="2147487836" r:id="rId13"/>
  </p:sldLayoutIdLst>
  <p:hf sldNum="0" hdr="0" ftr="0" dt="0"/>
  <p:txStyles>
    <p:titleStyle>
      <a:lvl1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575"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770"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8966"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161"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1313" indent="-341313" algn="l" defTabSz="455613"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575"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3075"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3076"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
        <p:nvSpPr>
          <p:cNvPr id="3077"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Tree>
    <p:extLst>
      <p:ext uri="{BB962C8B-B14F-4D97-AF65-F5344CB8AC3E}">
        <p14:creationId xmlns:p14="http://schemas.microsoft.com/office/powerpoint/2010/main" val="2751673859"/>
      </p:ext>
    </p:extLst>
  </p:cSld>
  <p:clrMap bg1="lt1" tx1="dk1" bg2="lt2" tx2="dk2" accent1="accent1" accent2="accent2" accent3="accent3" accent4="accent4" accent5="accent5" accent6="accent6" hlink="hlink" folHlink="folHlink"/>
  <p:sldLayoutIdLst>
    <p:sldLayoutId id="2147487845" r:id="rId1"/>
    <p:sldLayoutId id="2147487846" r:id="rId2"/>
    <p:sldLayoutId id="2147487847" r:id="rId3"/>
    <p:sldLayoutId id="2147487848" r:id="rId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0" y="0"/>
            <a:ext cx="9144000" cy="1219200"/>
          </a:xfrm>
          <a:prstGeom prst="rect">
            <a:avLst/>
          </a:prstGeom>
          <a:solidFill>
            <a:srgbClr val="161645"/>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p>
            <a:pPr defTabSz="455613"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pic>
        <p:nvPicPr>
          <p:cNvPr id="15363"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60850" y="55563"/>
            <a:ext cx="463550" cy="712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15364" name="Rectangle 3"/>
          <p:cNvSpPr>
            <a:spLocks noChangeArrowheads="1"/>
          </p:cNvSpPr>
          <p:nvPr/>
        </p:nvSpPr>
        <p:spPr bwMode="auto">
          <a:xfrm>
            <a:off x="381000" y="742950"/>
            <a:ext cx="8229600" cy="19050"/>
          </a:xfrm>
          <a:prstGeom prst="rect">
            <a:avLst/>
          </a:prstGeom>
          <a:solidFill>
            <a:srgbClr val="EED7B8"/>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p>
            <a:pPr defTabSz="455613"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sp>
        <p:nvSpPr>
          <p:cNvPr id="15365" name="Text Box 4"/>
          <p:cNvSpPr txBox="1">
            <a:spLocks noChangeArrowheads="1"/>
          </p:cNvSpPr>
          <p:nvPr/>
        </p:nvSpPr>
        <p:spPr bwMode="auto">
          <a:xfrm>
            <a:off x="3279775" y="762000"/>
            <a:ext cx="2478088"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9989" tIns="46794" rIns="89989" bIns="46794">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defTabSz="457196" eaLnBrk="1" fontAlgn="base" hangingPunct="1">
              <a:spcBef>
                <a:spcPct val="0"/>
              </a:spcBef>
              <a:spcAft>
                <a:spcPct val="0"/>
              </a:spcAft>
              <a:buClr>
                <a:srgbClr val="000000"/>
              </a:buClr>
              <a:buSzPct val="100000"/>
              <a:buFont typeface="Times New Roman" charset="0"/>
              <a:buNone/>
              <a:defRPr/>
            </a:pPr>
            <a:r>
              <a:rPr lang="en-US" sz="1800" b="1">
                <a:solidFill>
                  <a:srgbClr val="FFFFFF"/>
                </a:solidFill>
                <a:latin typeface="Lucida Sans Unicode" charset="0"/>
                <a:cs typeface="Arial" charset="0"/>
              </a:rPr>
              <a:t>D u k e  S y s t e m s</a:t>
            </a:r>
          </a:p>
        </p:txBody>
      </p:sp>
      <p:sp>
        <p:nvSpPr>
          <p:cNvPr id="15366" name="Rectangle 5"/>
          <p:cNvSpPr>
            <a:spLocks noChangeArrowheads="1"/>
          </p:cNvSpPr>
          <p:nvPr/>
        </p:nvSpPr>
        <p:spPr bwMode="auto">
          <a:xfrm>
            <a:off x="0" y="5867400"/>
            <a:ext cx="9144000" cy="990600"/>
          </a:xfrm>
          <a:prstGeom prst="rect">
            <a:avLst/>
          </a:prstGeom>
          <a:solidFill>
            <a:srgbClr val="161645"/>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p>
            <a:pPr defTabSz="455613"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sp>
        <p:nvSpPr>
          <p:cNvPr id="15367" name="Rectangle 6"/>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89989" tIns="46794" rIns="89989" bIns="46794" numCol="1" anchor="b" anchorCtr="0" compatLnSpc="1">
            <a:prstTxWarp prst="textNoShape">
              <a:avLst/>
            </a:prstTxWarp>
          </a:bodyPr>
          <a:lstStyle/>
          <a:p>
            <a:pPr lvl="0"/>
            <a:r>
              <a:rPr lang="en-US"/>
              <a:t>Click to edit the title text format</a:t>
            </a:r>
          </a:p>
        </p:txBody>
      </p:sp>
      <p:sp>
        <p:nvSpPr>
          <p:cNvPr id="15368" name="Rectangle 7"/>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89989" tIns="46794" rIns="89989" bIns="46794"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4"/>
            <a:r>
              <a:rPr lang="en-US"/>
              <a:t>Ninth Outline Level</a:t>
            </a:r>
          </a:p>
        </p:txBody>
      </p:sp>
      <p:sp>
        <p:nvSpPr>
          <p:cNvPr id="15369" name="Text Box 8"/>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fontAlgn="base" hangingPunct="1">
              <a:spcBef>
                <a:spcPct val="0"/>
              </a:spcBef>
              <a:spcAft>
                <a:spcPct val="0"/>
              </a:spcAft>
              <a:buClr>
                <a:srgbClr val="000000"/>
              </a:buClr>
              <a:buSzPct val="100000"/>
              <a:buFont typeface="Times New Roman" charset="0"/>
              <a:buNone/>
              <a:defRPr/>
            </a:pPr>
            <a:endParaRPr lang="en-US" sz="1800">
              <a:solidFill>
                <a:srgbClr val="FFFFFF"/>
              </a:solidFill>
              <a:cs typeface="Arial" charset="0"/>
            </a:endParaRPr>
          </a:p>
        </p:txBody>
      </p:sp>
      <p:sp>
        <p:nvSpPr>
          <p:cNvPr id="15370" name="Text Box 9"/>
          <p:cNvSpPr txBox="1">
            <a:spLocks noChangeArrowheads="1"/>
          </p:cNvSpPr>
          <p:nvPr/>
        </p:nvSpPr>
        <p:spPr bwMode="auto">
          <a:xfrm>
            <a:off x="3124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fontAlgn="base" hangingPunct="1">
              <a:spcBef>
                <a:spcPct val="0"/>
              </a:spcBef>
              <a:spcAft>
                <a:spcPct val="0"/>
              </a:spcAft>
              <a:buClr>
                <a:srgbClr val="000000"/>
              </a:buClr>
              <a:buSzPct val="100000"/>
              <a:buFont typeface="Times New Roman" charset="0"/>
              <a:buNone/>
              <a:defRPr/>
            </a:pPr>
            <a:endParaRPr lang="en-US" sz="1800">
              <a:solidFill>
                <a:srgbClr val="FFFFFF"/>
              </a:solidFill>
              <a:cs typeface="Arial" charset="0"/>
            </a:endParaRPr>
          </a:p>
        </p:txBody>
      </p:sp>
      <p:sp>
        <p:nvSpPr>
          <p:cNvPr id="2058" name="Rectangle 10"/>
          <p:cNvSpPr>
            <a:spLocks noGrp="1" noChangeArrowheads="1"/>
          </p:cNvSpPr>
          <p:nvPr>
            <p:ph type="sldNum"/>
          </p:nvPr>
        </p:nvSpPr>
        <p:spPr bwMode="auto">
          <a:xfrm>
            <a:off x="6553200" y="6245225"/>
            <a:ext cx="2130425" cy="473075"/>
          </a:xfrm>
          <a:prstGeom prst="rect">
            <a:avLst/>
          </a:prstGeom>
          <a:noFill/>
          <a:ln w="9525">
            <a:noFill/>
            <a:round/>
            <a:headEnd/>
            <a:tailEnd/>
          </a:ln>
          <a:effectLst/>
        </p:spPr>
        <p:txBody>
          <a:bodyPr vert="horz" wrap="square" lIns="89989" tIns="46794" rIns="89989" bIns="46794" numCol="1" anchor="t" anchorCtr="0" compatLnSpc="1">
            <a:prstTxWarp prst="textNoShape">
              <a:avLst/>
            </a:prstTxWarp>
          </a:bodyPr>
          <a:lstStyle>
            <a:lvl1pPr algn="r" defTabSz="457196">
              <a:buClr>
                <a:srgbClr val="000000"/>
              </a:buClr>
              <a:buSzPct val="100000"/>
              <a:buFont typeface="Times New Roman" charset="0"/>
              <a:buNone/>
              <a:defRPr sz="1400">
                <a:solidFill>
                  <a:srgbClr val="000000"/>
                </a:solidFill>
                <a:latin typeface="Times New Roman" charset="0"/>
                <a:cs typeface="Arial" charset="0"/>
              </a:defRPr>
            </a:lvl1pPr>
          </a:lstStyle>
          <a:p>
            <a:pPr fontAlgn="base">
              <a:spcBef>
                <a:spcPct val="0"/>
              </a:spcBef>
              <a:spcAft>
                <a:spcPct val="0"/>
              </a:spcAft>
              <a:defRPr/>
            </a:pPr>
            <a:fld id="{A0FFA08A-5B16-464F-BA6A-775EF06C952C}" type="slidenum">
              <a:rPr lang="en-US">
                <a:ea typeface="ＭＳ Ｐゴシック" charset="0"/>
              </a:rPr>
              <a:pPr fontAlgn="base">
                <a:spcBef>
                  <a:spcPct val="0"/>
                </a:spcBef>
                <a:spcAft>
                  <a:spcPct val="0"/>
                </a:spcAft>
                <a:defRPr/>
              </a:pPr>
              <a:t>‹#›</a:t>
            </a:fld>
            <a:endParaRPr lang="en-US">
              <a:ea typeface="ＭＳ Ｐゴシック" charset="0"/>
            </a:endParaRPr>
          </a:p>
        </p:txBody>
      </p:sp>
    </p:spTree>
    <p:extLst>
      <p:ext uri="{BB962C8B-B14F-4D97-AF65-F5344CB8AC3E}">
        <p14:creationId xmlns:p14="http://schemas.microsoft.com/office/powerpoint/2010/main" val="2443856055"/>
      </p:ext>
    </p:extLst>
  </p:cSld>
  <p:clrMap bg1="lt1" tx1="dk1" bg2="lt2" tx2="dk2" accent1="accent1" accent2="accent2" accent3="accent3" accent4="accent4" accent5="accent5" accent6="accent6" hlink="hlink" folHlink="folHlink"/>
  <p:sldLayoutIdLst>
    <p:sldLayoutId id="2147487850" r:id="rId1"/>
    <p:sldLayoutId id="2147487851" r:id="rId2"/>
    <p:sldLayoutId id="2147487852" r:id="rId3"/>
    <p:sldLayoutId id="2147487853" r:id="rId4"/>
    <p:sldLayoutId id="2147487854" r:id="rId5"/>
    <p:sldLayoutId id="2147487855" r:id="rId6"/>
    <p:sldLayoutId id="2147487856" r:id="rId7"/>
    <p:sldLayoutId id="2147487857" r:id="rId8"/>
    <p:sldLayoutId id="2147487858" r:id="rId9"/>
    <p:sldLayoutId id="2147487859" r:id="rId10"/>
    <p:sldLayoutId id="2147487860" r:id="rId11"/>
  </p:sldLayoutIdLst>
  <p:hf sldNum="0" hdr="0" ftr="0" dt="0"/>
  <p:txStyles>
    <p:titleStyle>
      <a:lvl1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mj-lt"/>
          <a:ea typeface="ＭＳ Ｐゴシック" charset="-128"/>
          <a:cs typeface="+mj-cs"/>
        </a:defRPr>
      </a:lvl1pPr>
      <a:lvl2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2pPr>
      <a:lvl3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3pPr>
      <a:lvl4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4pPr>
      <a:lvl5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5pPr>
      <a:lvl6pPr marL="2514575"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770"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8966"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161"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1313" indent="-341313" algn="l" defTabSz="455613" rtl="0" eaLnBrk="0" fontAlgn="base" hangingPunct="0">
        <a:spcBef>
          <a:spcPts val="900"/>
        </a:spcBef>
        <a:spcAft>
          <a:spcPct val="0"/>
        </a:spcAft>
        <a:buClr>
          <a:srgbClr val="000000"/>
        </a:buClr>
        <a:buSzPct val="100000"/>
        <a:buFont typeface="Times New Roman" charset="0"/>
        <a:buChar char="•"/>
        <a:defRPr sz="3600" b="1">
          <a:solidFill>
            <a:srgbClr val="161645"/>
          </a:solidFill>
          <a:latin typeface="+mn-lt"/>
          <a:ea typeface="ＭＳ Ｐゴシック" charset="-128"/>
          <a:cs typeface="+mn-cs"/>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3200" b="1">
          <a:solidFill>
            <a:srgbClr val="6B6BCF"/>
          </a:solidFill>
          <a:latin typeface="+mn-lt"/>
          <a:ea typeface="ＭＳ Ｐゴシック" charset="-128"/>
          <a:cs typeface="+mn-cs"/>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800" b="1">
          <a:solidFill>
            <a:srgbClr val="6B6BCF"/>
          </a:solidFill>
          <a:latin typeface="+mn-lt"/>
          <a:ea typeface="ＭＳ Ｐゴシック" charset="-128"/>
          <a:cs typeface="+mn-cs"/>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5pPr>
      <a:lvl6pPr marL="2514575"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5123"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5124"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sp>
        <p:nvSpPr>
          <p:cNvPr id="5125"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sp>
        <p:nvSpPr>
          <p:cNvPr id="2"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defRPr sz="1400">
                <a:solidFill>
                  <a:srgbClr val="000000"/>
                </a:solidFill>
                <a:cs typeface="Arial" charset="0"/>
              </a:defRPr>
            </a:lvl1pPr>
          </a:lstStyle>
          <a:p>
            <a:pPr fontAlgn="base">
              <a:spcBef>
                <a:spcPct val="0"/>
              </a:spcBef>
              <a:spcAft>
                <a:spcPct val="0"/>
              </a:spcAft>
              <a:defRPr/>
            </a:pPr>
            <a:fld id="{033DE0C7-245D-944A-922F-0D8B851A68A3}" type="slidenum">
              <a:rPr lang="en-US">
                <a:latin typeface="Arial" charset="0"/>
                <a:ea typeface="ＭＳ Ｐゴシック" charset="0"/>
              </a:rPr>
              <a:pPr fontAlgn="base">
                <a:spcBef>
                  <a:spcPct val="0"/>
                </a:spcBef>
                <a:spcAft>
                  <a:spcPct val="0"/>
                </a:spcAft>
                <a:defRPr/>
              </a:pPr>
              <a:t>‹#›</a:t>
            </a:fld>
            <a:endParaRPr lang="en-US">
              <a:latin typeface="Arial" charset="0"/>
              <a:ea typeface="ＭＳ Ｐゴシック" charset="0"/>
            </a:endParaRPr>
          </a:p>
        </p:txBody>
      </p:sp>
    </p:spTree>
    <p:extLst>
      <p:ext uri="{BB962C8B-B14F-4D97-AF65-F5344CB8AC3E}">
        <p14:creationId xmlns:p14="http://schemas.microsoft.com/office/powerpoint/2010/main" val="1806262742"/>
      </p:ext>
    </p:extLst>
  </p:cSld>
  <p:clrMap bg1="lt1" tx1="dk1" bg2="lt2" tx2="dk2" accent1="accent1" accent2="accent2" accent3="accent3" accent4="accent4" accent5="accent5" accent6="accent6" hlink="hlink" folHlink="folHlink"/>
  <p:sldLayoutIdLst>
    <p:sldLayoutId id="2147487862" r:id="rId1"/>
    <p:sldLayoutId id="2147487863" r:id="rId2"/>
    <p:sldLayoutId id="2147487864" r:id="rId3"/>
    <p:sldLayoutId id="2147487865" r:id="rId4"/>
    <p:sldLayoutId id="2147487866" r:id="rId5"/>
    <p:sldLayoutId id="2147487867" r:id="rId6"/>
    <p:sldLayoutId id="2147487868" r:id="rId7"/>
    <p:sldLayoutId id="2147487869" r:id="rId8"/>
    <p:sldLayoutId id="2147487870" r:id="rId9"/>
    <p:sldLayoutId id="2147487871" r:id="rId10"/>
    <p:sldLayoutId id="2147487872" r:id="rId11"/>
    <p:sldLayoutId id="2147487873" r:id="rId12"/>
    <p:sldLayoutId id="2147487874" r:id="rId13"/>
    <p:sldLayoutId id="2147487875" r:id="rId1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charset="0"/>
              <a:buNone/>
            </a:pPr>
            <a:endParaRPr lang="en-US">
              <a:solidFill>
                <a:srgbClr val="37305A"/>
              </a:solidFill>
              <a:ea typeface="ＭＳ Ｐゴシック" charset="0"/>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charset="0"/>
              <a:buNone/>
            </a:pPr>
            <a:endParaRPr lang="en-US">
              <a:solidFill>
                <a:srgbClr val="37305A"/>
              </a:solidFill>
              <a:ea typeface="ＭＳ Ｐゴシック" charset="0"/>
              <a:cs typeface="Arial" charset="0"/>
            </a:endParaRPr>
          </a:p>
        </p:txBody>
      </p:sp>
    </p:spTree>
    <p:extLst>
      <p:ext uri="{BB962C8B-B14F-4D97-AF65-F5344CB8AC3E}">
        <p14:creationId xmlns:p14="http://schemas.microsoft.com/office/powerpoint/2010/main" val="1699565443"/>
      </p:ext>
    </p:extLst>
  </p:cSld>
  <p:clrMap bg1="lt1" tx1="dk1" bg2="lt2" tx2="dk2" accent1="accent1" accent2="accent2" accent3="accent3" accent4="accent4" accent5="accent5" accent6="accent6" hlink="hlink" folHlink="folHlink"/>
  <p:sldLayoutIdLst>
    <p:sldLayoutId id="2147487877" r:id="rId1"/>
    <p:sldLayoutId id="2147487878" r:id="rId2"/>
    <p:sldLayoutId id="2147487879" r:id="rId3"/>
    <p:sldLayoutId id="2147487880" r:id="rId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89989" tIns="46794" rIns="89989" bIns="46794" numCol="1" anchor="b" anchorCtr="0" compatLnSpc="1">
            <a:prstTxWarp prst="textNoShape">
              <a:avLst/>
            </a:prstTxWarp>
          </a:bodyPr>
          <a:lstStyle/>
          <a:p>
            <a:pPr lvl="0"/>
            <a:r>
              <a:rPr lang="en-US"/>
              <a:t>Click to edit the title text format</a:t>
            </a:r>
          </a:p>
        </p:txBody>
      </p:sp>
      <p:sp>
        <p:nvSpPr>
          <p:cNvPr id="2051"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89989" tIns="46794" rIns="89989" bIns="46794"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4"/>
            <a:r>
              <a:rPr lang="en-US"/>
              <a:t>Ninth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hangingPunct="1">
              <a:buClr>
                <a:srgbClr val="000000"/>
              </a:buClr>
              <a:buSzPct val="100000"/>
              <a:buFont typeface="Times New Roman" charset="0"/>
              <a:buNone/>
              <a:defRPr/>
            </a:pPr>
            <a:endParaRPr lang="en-US" sz="1800">
              <a:solidFill>
                <a:prstClr val="white"/>
              </a:solidFill>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hangingPunct="1">
              <a:buClr>
                <a:srgbClr val="000000"/>
              </a:buClr>
              <a:buSzPct val="100000"/>
              <a:buFont typeface="Times New Roman" charset="0"/>
              <a:buNone/>
              <a:defRPr/>
            </a:pPr>
            <a:endParaRPr lang="en-US" sz="1800">
              <a:solidFill>
                <a:prstClr val="white"/>
              </a:solidFill>
              <a:cs typeface="Arial" charset="0"/>
            </a:endParaRPr>
          </a:p>
        </p:txBody>
      </p:sp>
      <p:sp>
        <p:nvSpPr>
          <p:cNvPr id="2"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89989" tIns="46794" rIns="89989" bIns="46794" numCol="1" anchor="t" anchorCtr="0" compatLnSpc="1">
            <a:prstTxWarp prst="textNoShape">
              <a:avLst/>
            </a:prstTxWarp>
          </a:bodyPr>
          <a:lstStyle>
            <a:lvl1pPr algn="r" defTabSz="457196">
              <a:buClr>
                <a:srgbClr val="000000"/>
              </a:buClr>
              <a:buSzPct val="100000"/>
              <a:buFont typeface="Times New Roman" charset="0"/>
              <a:buNone/>
              <a:defRPr sz="1400">
                <a:solidFill>
                  <a:srgbClr val="000000"/>
                </a:solidFill>
                <a:cs typeface="Arial" charset="0"/>
              </a:defRPr>
            </a:lvl1pPr>
          </a:lstStyle>
          <a:p>
            <a:pPr>
              <a:defRPr/>
            </a:pPr>
            <a:fld id="{67506DC8-CC2D-694C-B2CD-2A7DD35CA6AB}" type="slidenum">
              <a:rPr lang="en-US"/>
              <a:pPr>
                <a:defRPr/>
              </a:pPr>
              <a:t>‹#›</a:t>
            </a:fld>
            <a:endParaRPr lang="en-US"/>
          </a:p>
        </p:txBody>
      </p:sp>
    </p:spTree>
    <p:extLst>
      <p:ext uri="{BB962C8B-B14F-4D97-AF65-F5344CB8AC3E}">
        <p14:creationId xmlns:p14="http://schemas.microsoft.com/office/powerpoint/2010/main" val="2728028831"/>
      </p:ext>
    </p:extLst>
  </p:cSld>
  <p:clrMap bg1="lt1" tx1="dk1" bg2="lt2" tx2="dk2" accent1="accent1" accent2="accent2" accent3="accent3" accent4="accent4" accent5="accent5" accent6="accent6" hlink="hlink" folHlink="folHlink"/>
  <p:sldLayoutIdLst>
    <p:sldLayoutId id="2147487882" r:id="rId1"/>
    <p:sldLayoutId id="2147487883" r:id="rId2"/>
    <p:sldLayoutId id="2147487884" r:id="rId3"/>
    <p:sldLayoutId id="2147487885" r:id="rId4"/>
    <p:sldLayoutId id="2147487886" r:id="rId5"/>
    <p:sldLayoutId id="2147487887" r:id="rId6"/>
    <p:sldLayoutId id="2147487888" r:id="rId7"/>
    <p:sldLayoutId id="2147487889" r:id="rId8"/>
    <p:sldLayoutId id="2147487890" r:id="rId9"/>
    <p:sldLayoutId id="2147487891" r:id="rId10"/>
    <p:sldLayoutId id="2147487892" r:id="rId11"/>
    <p:sldLayoutId id="2147487893" r:id="rId12"/>
    <p:sldLayoutId id="2147487894" r:id="rId13"/>
  </p:sldLayoutIdLst>
  <p:hf sldNum="0" hdr="0" ftr="0" dt="0"/>
  <p:txStyles>
    <p:titleStyle>
      <a:lvl1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575"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770"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8966"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161"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1313" indent="-341313" algn="l" defTabSz="455613"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575"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ext Box 1"/>
          <p:cNvSpPr txBox="1">
            <a:spLocks noChangeArrowheads="1"/>
          </p:cNvSpPr>
          <p:nvPr/>
        </p:nvSpPr>
        <p:spPr bwMode="auto">
          <a:xfrm>
            <a:off x="1066800" y="1524000"/>
            <a:ext cx="6858000"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429" tIns="45714" rIns="91429" bIns="45714"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800" b="1" i="0" u="none" strike="noStrike" kern="1200" cap="none" spc="0" normalizeH="0" baseline="0" noProof="0" dirty="0">
                <a:ln>
                  <a:noFill/>
                </a:ln>
                <a:solidFill>
                  <a:srgbClr val="161645"/>
                </a:solidFill>
                <a:effectLst/>
                <a:uLnTx/>
                <a:uFillTx/>
                <a:latin typeface="Calibri" charset="0"/>
                <a:ea typeface="ＭＳ Ｐゴシック" charset="0"/>
              </a:rPr>
              <a:t>CPS 310</a:t>
            </a:r>
          </a:p>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800" b="1" i="0" u="none" strike="noStrike" kern="1200" cap="none" spc="0" normalizeH="0" baseline="0" noProof="0" dirty="0">
                <a:ln>
                  <a:noFill/>
                </a:ln>
                <a:solidFill>
                  <a:srgbClr val="161645"/>
                </a:solidFill>
                <a:effectLst/>
                <a:uLnTx/>
                <a:uFillTx/>
                <a:latin typeface="Calibri" charset="0"/>
                <a:ea typeface="ＭＳ Ｐゴシック" charset="0"/>
              </a:rPr>
              <a:t>Processes, Threads, and the Kernel</a:t>
            </a:r>
          </a:p>
        </p:txBody>
      </p:sp>
      <p:sp>
        <p:nvSpPr>
          <p:cNvPr id="165890" name="Text Box 2"/>
          <p:cNvSpPr txBox="1">
            <a:spLocks noChangeArrowheads="1"/>
          </p:cNvSpPr>
          <p:nvPr/>
        </p:nvSpPr>
        <p:spPr bwMode="auto">
          <a:xfrm>
            <a:off x="304800" y="3581400"/>
            <a:ext cx="8458200" cy="175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429" tIns="45714" rIns="91429" bIns="45714"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marL="0" marR="0" lvl="0" indent="0" algn="ctr" defTabSz="455613" rtl="0" eaLnBrk="1" fontAlgn="base" latinLnBrk="0" hangingPunct="1">
              <a:lnSpc>
                <a:spcPct val="100000"/>
              </a:lnSpc>
              <a:spcBef>
                <a:spcPts val="700"/>
              </a:spcBef>
              <a:spcAft>
                <a:spcPct val="0"/>
              </a:spcAft>
              <a:buClr>
                <a:srgbClr val="000000"/>
              </a:buClr>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400" b="1" i="0" u="none" strike="noStrike" kern="1200" cap="none" spc="0" normalizeH="0" baseline="0" noProof="0" dirty="0">
                <a:ln>
                  <a:noFill/>
                </a:ln>
                <a:solidFill>
                  <a:srgbClr val="161645"/>
                </a:solidFill>
                <a:effectLst/>
                <a:uLnTx/>
                <a:uFillTx/>
                <a:latin typeface="Calibri" charset="0"/>
                <a:ea typeface="ＭＳ Ｐゴシック" charset="0"/>
              </a:rPr>
              <a:t>Jeff Chase</a:t>
            </a:r>
          </a:p>
          <a:p>
            <a:pPr marL="0" marR="0" lvl="0" indent="0" algn="ctr" defTabSz="455613" rtl="0" eaLnBrk="1" fontAlgn="base" latinLnBrk="0" hangingPunct="1">
              <a:lnSpc>
                <a:spcPct val="100000"/>
              </a:lnSpc>
              <a:spcBef>
                <a:spcPts val="700"/>
              </a:spcBef>
              <a:spcAft>
                <a:spcPct val="0"/>
              </a:spcAft>
              <a:buClr>
                <a:srgbClr val="000000"/>
              </a:buClr>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400" b="1" i="0" u="none" strike="noStrike" kern="1200" cap="none" spc="0" normalizeH="0" baseline="0" noProof="0" dirty="0">
                <a:ln>
                  <a:noFill/>
                </a:ln>
                <a:solidFill>
                  <a:srgbClr val="161645"/>
                </a:solidFill>
                <a:effectLst/>
                <a:uLnTx/>
                <a:uFillTx/>
                <a:latin typeface="Calibri" charset="0"/>
                <a:ea typeface="ＭＳ Ｐゴシック" charset="0"/>
              </a:rPr>
              <a:t>Duke University</a:t>
            </a:r>
          </a:p>
        </p:txBody>
      </p:sp>
    </p:spTree>
    <p:extLst>
      <p:ext uri="{BB962C8B-B14F-4D97-AF65-F5344CB8AC3E}">
        <p14:creationId xmlns:p14="http://schemas.microsoft.com/office/powerpoint/2010/main" val="417354960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9083" t="4692" r="7995" b="2270"/>
          <a:stretch/>
        </p:blipFill>
        <p:spPr>
          <a:xfrm>
            <a:off x="1536701" y="1295400"/>
            <a:ext cx="6261100" cy="5207000"/>
          </a:xfrm>
          <a:prstGeom prst="rect">
            <a:avLst/>
          </a:prstGeom>
        </p:spPr>
      </p:pic>
      <p:sp>
        <p:nvSpPr>
          <p:cNvPr id="3" name="Title 2"/>
          <p:cNvSpPr>
            <a:spLocks noGrp="1"/>
          </p:cNvSpPr>
          <p:nvPr>
            <p:ph type="title"/>
          </p:nvPr>
        </p:nvSpPr>
        <p:spPr/>
        <p:txBody>
          <a:bodyPr/>
          <a:lstStyle/>
          <a:p>
            <a:r>
              <a:rPr lang="en-US" dirty="0"/>
              <a:t>Example: x86 (32-bit/IA32)</a:t>
            </a:r>
            <a:br>
              <a:rPr lang="en-US" dirty="0"/>
            </a:br>
            <a:r>
              <a:rPr lang="en-US" dirty="0"/>
              <a:t>Privileged control registers</a:t>
            </a:r>
          </a:p>
        </p:txBody>
      </p:sp>
      <p:sp>
        <p:nvSpPr>
          <p:cNvPr id="4" name="Rectangle 3"/>
          <p:cNvSpPr/>
          <p:nvPr/>
        </p:nvSpPr>
        <p:spPr>
          <a:xfrm>
            <a:off x="4419600" y="6488668"/>
            <a:ext cx="4572000" cy="369332"/>
          </a:xfrm>
          <a:prstGeom prst="rect">
            <a:avLst/>
          </a:prstGeom>
        </p:spPr>
        <p:txBody>
          <a:bodyPr>
            <a:spAutoFit/>
          </a:bodyPr>
          <a:lstStyle/>
          <a:p>
            <a:r>
              <a:rPr lang="pl-PL" sz="1800" dirty="0" err="1">
                <a:solidFill>
                  <a:schemeClr val="tx1"/>
                </a:solidFill>
              </a:rPr>
              <a:t>See</a:t>
            </a:r>
            <a:r>
              <a:rPr lang="pl-PL" sz="1800" dirty="0">
                <a:solidFill>
                  <a:schemeClr val="tx1"/>
                </a:solidFill>
              </a:rPr>
              <a:t> [</a:t>
            </a:r>
            <a:r>
              <a:rPr lang="pl-PL" sz="1800" dirty="0" err="1">
                <a:solidFill>
                  <a:schemeClr val="tx1"/>
                </a:solidFill>
              </a:rPr>
              <a:t>en.wikipedia.org</a:t>
            </a:r>
            <a:r>
              <a:rPr lang="pl-PL" sz="1800" dirty="0">
                <a:solidFill>
                  <a:schemeClr val="tx1"/>
                </a:solidFill>
              </a:rPr>
              <a:t>/</a:t>
            </a:r>
            <a:r>
              <a:rPr lang="pl-PL" sz="1800" dirty="0" err="1">
                <a:solidFill>
                  <a:schemeClr val="tx1"/>
                </a:solidFill>
              </a:rPr>
              <a:t>wiki</a:t>
            </a:r>
            <a:r>
              <a:rPr lang="pl-PL" sz="1800" dirty="0">
                <a:solidFill>
                  <a:schemeClr val="tx1"/>
                </a:solidFill>
              </a:rPr>
              <a:t>/</a:t>
            </a:r>
            <a:r>
              <a:rPr lang="pl-PL" sz="1800" dirty="0" err="1">
                <a:solidFill>
                  <a:schemeClr val="tx1"/>
                </a:solidFill>
              </a:rPr>
              <a:t>Control_register</a:t>
            </a:r>
            <a:r>
              <a:rPr lang="pl-PL" sz="1800" dirty="0">
                <a:solidFill>
                  <a:schemeClr val="tx1"/>
                </a:solidFill>
              </a:rPr>
              <a:t>]</a:t>
            </a:r>
            <a:endParaRPr lang="en-US" sz="1800" dirty="0">
              <a:solidFill>
                <a:schemeClr val="tx1"/>
              </a:solidFill>
            </a:endParaRPr>
          </a:p>
        </p:txBody>
      </p:sp>
      <p:sp>
        <p:nvSpPr>
          <p:cNvPr id="5" name="TextBox 3"/>
          <p:cNvSpPr txBox="1">
            <a:spLocks noChangeArrowheads="1"/>
          </p:cNvSpPr>
          <p:nvPr/>
        </p:nvSpPr>
        <p:spPr bwMode="auto">
          <a:xfrm>
            <a:off x="4419600" y="6172200"/>
            <a:ext cx="3352800" cy="369332"/>
          </a:xfrm>
          <a:prstGeom prst="rect">
            <a:avLst/>
          </a:prstGeom>
          <a:solidFill>
            <a:srgbClr val="FFFFFF"/>
          </a:solidFill>
          <a:ln>
            <a:noFill/>
          </a:ln>
        </p:spPr>
        <p:txBody>
          <a:bodyPr wrap="square">
            <a:spAutoFit/>
          </a:bodyPr>
          <a:lstStyle/>
          <a:p>
            <a:r>
              <a:rPr lang="en-US" sz="1800" b="1" dirty="0">
                <a:solidFill>
                  <a:srgbClr val="001934"/>
                </a:solidFill>
              </a:rPr>
              <a:t>The details aren’t important.</a:t>
            </a:r>
            <a:endParaRPr lang="en-US" sz="2800" b="1" dirty="0">
              <a:solidFill>
                <a:srgbClr val="FFFFFF"/>
              </a:solidFill>
            </a:endParaRPr>
          </a:p>
        </p:txBody>
      </p:sp>
      <p:sp>
        <p:nvSpPr>
          <p:cNvPr id="6" name="Freeform 5"/>
          <p:cNvSpPr/>
          <p:nvPr/>
        </p:nvSpPr>
        <p:spPr>
          <a:xfrm>
            <a:off x="6615657" y="5414540"/>
            <a:ext cx="636049" cy="218192"/>
          </a:xfrm>
          <a:custGeom>
            <a:avLst/>
            <a:gdLst>
              <a:gd name="connsiteX0" fmla="*/ 636049 w 636049"/>
              <a:gd name="connsiteY0" fmla="*/ 100270 h 218192"/>
              <a:gd name="connsiteX1" fmla="*/ 636049 w 636049"/>
              <a:gd name="connsiteY1" fmla="*/ 100270 h 218192"/>
              <a:gd name="connsiteX2" fmla="*/ 502377 w 636049"/>
              <a:gd name="connsiteY2" fmla="*/ 50135 h 218192"/>
              <a:gd name="connsiteX3" fmla="*/ 452250 w 636049"/>
              <a:gd name="connsiteY3" fmla="*/ 16712 h 218192"/>
              <a:gd name="connsiteX4" fmla="*/ 368705 w 636049"/>
              <a:gd name="connsiteY4" fmla="*/ 0 h 218192"/>
              <a:gd name="connsiteX5" fmla="*/ 151488 w 636049"/>
              <a:gd name="connsiteY5" fmla="*/ 16712 h 218192"/>
              <a:gd name="connsiteX6" fmla="*/ 134779 w 636049"/>
              <a:gd name="connsiteY6" fmla="*/ 66847 h 218192"/>
              <a:gd name="connsiteX7" fmla="*/ 84652 w 636049"/>
              <a:gd name="connsiteY7" fmla="*/ 100270 h 218192"/>
              <a:gd name="connsiteX8" fmla="*/ 17816 w 636049"/>
              <a:gd name="connsiteY8" fmla="*/ 167116 h 218192"/>
              <a:gd name="connsiteX9" fmla="*/ 1107 w 636049"/>
              <a:gd name="connsiteY9" fmla="*/ 217250 h 218192"/>
              <a:gd name="connsiteX10" fmla="*/ 1107 w 636049"/>
              <a:gd name="connsiteY10" fmla="*/ 200539 h 218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6049" h="218192">
                <a:moveTo>
                  <a:pt x="636049" y="100270"/>
                </a:moveTo>
                <a:lnTo>
                  <a:pt x="636049" y="100270"/>
                </a:lnTo>
                <a:cubicBezTo>
                  <a:pt x="591492" y="83558"/>
                  <a:pt x="545699" y="69830"/>
                  <a:pt x="502377" y="50135"/>
                </a:cubicBezTo>
                <a:cubicBezTo>
                  <a:pt x="484095" y="41824"/>
                  <a:pt x="471054" y="23764"/>
                  <a:pt x="452250" y="16712"/>
                </a:cubicBezTo>
                <a:cubicBezTo>
                  <a:pt x="425659" y="6739"/>
                  <a:pt x="396553" y="5571"/>
                  <a:pt x="368705" y="0"/>
                </a:cubicBezTo>
                <a:cubicBezTo>
                  <a:pt x="296299" y="5571"/>
                  <a:pt x="221313" y="-3241"/>
                  <a:pt x="151488" y="16712"/>
                </a:cubicBezTo>
                <a:cubicBezTo>
                  <a:pt x="134551" y="21552"/>
                  <a:pt x="145782" y="53091"/>
                  <a:pt x="134779" y="66847"/>
                </a:cubicBezTo>
                <a:cubicBezTo>
                  <a:pt x="122235" y="82530"/>
                  <a:pt x="101361" y="89129"/>
                  <a:pt x="84652" y="100270"/>
                </a:cubicBezTo>
                <a:cubicBezTo>
                  <a:pt x="40092" y="233968"/>
                  <a:pt x="106933" y="77986"/>
                  <a:pt x="17816" y="167116"/>
                </a:cubicBezTo>
                <a:cubicBezTo>
                  <a:pt x="5361" y="179573"/>
                  <a:pt x="8984" y="201494"/>
                  <a:pt x="1107" y="217250"/>
                </a:cubicBezTo>
                <a:cubicBezTo>
                  <a:pt x="-1384" y="222232"/>
                  <a:pt x="1107" y="206109"/>
                  <a:pt x="1107" y="200539"/>
                </a:cubicBezTo>
              </a:path>
            </a:pathLst>
          </a:custGeom>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8" name="Rectangle 7"/>
          <p:cNvSpPr/>
          <p:nvPr/>
        </p:nvSpPr>
        <p:spPr bwMode="auto">
          <a:xfrm flipV="1">
            <a:off x="6781801" y="5410200"/>
            <a:ext cx="228600" cy="7620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9" name="TextBox 8"/>
          <p:cNvSpPr txBox="1"/>
          <p:nvPr/>
        </p:nvSpPr>
        <p:spPr>
          <a:xfrm>
            <a:off x="7848600" y="4800600"/>
            <a:ext cx="1447800" cy="923330"/>
          </a:xfrm>
          <a:prstGeom prst="rect">
            <a:avLst/>
          </a:prstGeom>
          <a:noFill/>
        </p:spPr>
        <p:txBody>
          <a:bodyPr wrap="square" rtlCol="0">
            <a:spAutoFit/>
          </a:bodyPr>
          <a:lstStyle/>
          <a:p>
            <a:r>
              <a:rPr lang="en-US" sz="1800" b="1" dirty="0">
                <a:solidFill>
                  <a:schemeClr val="tx1"/>
                </a:solidFill>
              </a:rPr>
              <a:t>P</a:t>
            </a:r>
            <a:r>
              <a:rPr lang="en-US" sz="1800" dirty="0">
                <a:solidFill>
                  <a:schemeClr val="tx1"/>
                </a:solidFill>
              </a:rPr>
              <a:t>rotected mode </a:t>
            </a:r>
            <a:r>
              <a:rPr lang="en-US" sz="1800" b="1" dirty="0">
                <a:solidFill>
                  <a:schemeClr val="tx1"/>
                </a:solidFill>
              </a:rPr>
              <a:t>E</a:t>
            </a:r>
            <a:r>
              <a:rPr lang="en-US" sz="1800" dirty="0">
                <a:solidFill>
                  <a:schemeClr val="tx1"/>
                </a:solidFill>
              </a:rPr>
              <a:t>nable</a:t>
            </a:r>
          </a:p>
        </p:txBody>
      </p:sp>
      <p:cxnSp>
        <p:nvCxnSpPr>
          <p:cNvPr id="11" name="Straight Arrow Connector 10"/>
          <p:cNvCxnSpPr/>
          <p:nvPr/>
        </p:nvCxnSpPr>
        <p:spPr bwMode="auto">
          <a:xfrm flipH="1">
            <a:off x="7010400" y="5257800"/>
            <a:ext cx="914400" cy="3810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3" name="TextBox 12"/>
          <p:cNvSpPr txBox="1"/>
          <p:nvPr/>
        </p:nvSpPr>
        <p:spPr>
          <a:xfrm>
            <a:off x="152400" y="1524000"/>
            <a:ext cx="1447800" cy="2031325"/>
          </a:xfrm>
          <a:prstGeom prst="rect">
            <a:avLst/>
          </a:prstGeom>
          <a:noFill/>
        </p:spPr>
        <p:txBody>
          <a:bodyPr wrap="square" rtlCol="0">
            <a:spAutoFit/>
          </a:bodyPr>
          <a:lstStyle/>
          <a:p>
            <a:r>
              <a:rPr lang="en-US" sz="1800" dirty="0">
                <a:solidFill>
                  <a:schemeClr val="tx1"/>
                </a:solidFill>
              </a:rPr>
              <a:t>Points to page table (in machine memory) for current VAS active on this core</a:t>
            </a:r>
          </a:p>
        </p:txBody>
      </p:sp>
      <p:cxnSp>
        <p:nvCxnSpPr>
          <p:cNvPr id="14" name="Straight Arrow Connector 13"/>
          <p:cNvCxnSpPr/>
          <p:nvPr/>
        </p:nvCxnSpPr>
        <p:spPr bwMode="auto">
          <a:xfrm>
            <a:off x="1524000" y="2819400"/>
            <a:ext cx="914400" cy="3048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6" name="TextBox 15"/>
          <p:cNvSpPr txBox="1"/>
          <p:nvPr/>
        </p:nvSpPr>
        <p:spPr>
          <a:xfrm>
            <a:off x="152400" y="4114800"/>
            <a:ext cx="1447800" cy="923330"/>
          </a:xfrm>
          <a:prstGeom prst="rect">
            <a:avLst/>
          </a:prstGeom>
          <a:noFill/>
        </p:spPr>
        <p:txBody>
          <a:bodyPr wrap="square" rtlCol="0">
            <a:spAutoFit/>
          </a:bodyPr>
          <a:lstStyle/>
          <a:p>
            <a:r>
              <a:rPr lang="en-US" sz="1800" dirty="0">
                <a:solidFill>
                  <a:schemeClr val="tx1"/>
                </a:solidFill>
              </a:rPr>
              <a:t>Faulting VA (if page fault is active)</a:t>
            </a:r>
          </a:p>
        </p:txBody>
      </p:sp>
      <p:cxnSp>
        <p:nvCxnSpPr>
          <p:cNvPr id="17" name="Straight Arrow Connector 16"/>
          <p:cNvCxnSpPr/>
          <p:nvPr/>
        </p:nvCxnSpPr>
        <p:spPr bwMode="auto">
          <a:xfrm flipV="1">
            <a:off x="1524000" y="4038600"/>
            <a:ext cx="762000" cy="3048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859097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B8CAAE-56FA-B847-A5F3-C5139DA23C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3400" y="1755775"/>
            <a:ext cx="3530600" cy="35306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a:extLst>
              <a:ext uri="{FF2B5EF4-FFF2-40B4-BE49-F238E27FC236}">
                <a16:creationId xmlns:a16="http://schemas.microsoft.com/office/drawing/2014/main" id="{3D246D47-F298-8A4E-B1E0-5C2D5897B479}"/>
              </a:ext>
            </a:extLst>
          </p:cNvPr>
          <p:cNvSpPr>
            <a:spLocks noGrp="1"/>
          </p:cNvSpPr>
          <p:nvPr>
            <p:ph type="title"/>
          </p:nvPr>
        </p:nvSpPr>
        <p:spPr/>
        <p:txBody>
          <a:bodyPr/>
          <a:lstStyle/>
          <a:p>
            <a:r>
              <a:rPr lang="en-US" dirty="0"/>
              <a:t>Kernel mode</a:t>
            </a:r>
          </a:p>
        </p:txBody>
      </p:sp>
      <p:sp>
        <p:nvSpPr>
          <p:cNvPr id="9" name="Content Placeholder 8">
            <a:extLst>
              <a:ext uri="{FF2B5EF4-FFF2-40B4-BE49-F238E27FC236}">
                <a16:creationId xmlns:a16="http://schemas.microsoft.com/office/drawing/2014/main" id="{CDDA69BD-EDDE-CF48-B99A-7D031E0839DA}"/>
              </a:ext>
            </a:extLst>
          </p:cNvPr>
          <p:cNvSpPr>
            <a:spLocks noGrp="1"/>
          </p:cNvSpPr>
          <p:nvPr>
            <p:ph idx="1"/>
          </p:nvPr>
        </p:nvSpPr>
        <p:spPr>
          <a:xfrm>
            <a:off x="457201" y="1755775"/>
            <a:ext cx="5486400" cy="4111625"/>
          </a:xfrm>
        </p:spPr>
        <p:txBody>
          <a:bodyPr/>
          <a:lstStyle/>
          <a:p>
            <a:pPr marL="0" indent="0">
              <a:buNone/>
            </a:pPr>
            <a:r>
              <a:rPr lang="en-US" u="sng" dirty="0"/>
              <a:t>What turns it on?  </a:t>
            </a:r>
            <a:r>
              <a:rPr lang="en-US" b="1" u="sng" dirty="0"/>
              <a:t>Exceptions</a:t>
            </a:r>
          </a:p>
          <a:p>
            <a:r>
              <a:rPr lang="en-US" b="1" dirty="0"/>
              <a:t>Trap</a:t>
            </a:r>
            <a:r>
              <a:rPr lang="en-US" dirty="0"/>
              <a:t>: system call from user code</a:t>
            </a:r>
          </a:p>
          <a:p>
            <a:r>
              <a:rPr lang="en-US" b="1" dirty="0"/>
              <a:t>Fault</a:t>
            </a:r>
            <a:r>
              <a:rPr lang="en-US" dirty="0"/>
              <a:t>: CPU needs kernel help</a:t>
            </a:r>
          </a:p>
          <a:p>
            <a:r>
              <a:rPr lang="en-US" b="1" dirty="0"/>
              <a:t>Interrupt</a:t>
            </a:r>
            <a:r>
              <a:rPr lang="en-US" dirty="0"/>
              <a:t>: device needs attention</a:t>
            </a:r>
          </a:p>
          <a:p>
            <a:pPr marL="0" indent="0">
              <a:buNone/>
            </a:pPr>
            <a:r>
              <a:rPr lang="en-US" u="sng" dirty="0"/>
              <a:t>What turns it off?</a:t>
            </a:r>
          </a:p>
          <a:p>
            <a:r>
              <a:rPr lang="en-US" dirty="0"/>
              <a:t>Kernel code executes special instruction to enter user mode.</a:t>
            </a:r>
          </a:p>
          <a:p>
            <a:r>
              <a:rPr lang="en-US" dirty="0"/>
              <a:t>Kernel decides where to enter.</a:t>
            </a:r>
          </a:p>
          <a:p>
            <a:r>
              <a:rPr lang="en-US" dirty="0"/>
              <a:t>E.g., return to saved user context.</a:t>
            </a:r>
          </a:p>
        </p:txBody>
      </p:sp>
      <p:sp>
        <p:nvSpPr>
          <p:cNvPr id="6" name="Text Box 93">
            <a:extLst>
              <a:ext uri="{FF2B5EF4-FFF2-40B4-BE49-F238E27FC236}">
                <a16:creationId xmlns:a16="http://schemas.microsoft.com/office/drawing/2014/main" id="{A51948E2-F2CB-A74E-9F14-919DCBC252BC}"/>
              </a:ext>
            </a:extLst>
          </p:cNvPr>
          <p:cNvSpPr txBox="1">
            <a:spLocks noChangeArrowheads="1"/>
          </p:cNvSpPr>
          <p:nvPr/>
        </p:nvSpPr>
        <p:spPr bwMode="auto">
          <a:xfrm flipH="1">
            <a:off x="6797675" y="2390775"/>
            <a:ext cx="1162050" cy="4638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solidFill>
                  <a:srgbClr val="000000"/>
                </a:solidFill>
                <a:effectLst/>
                <a:uLnTx/>
                <a:uFillTx/>
                <a:latin typeface="Arial" charset="0"/>
                <a:ea typeface="ＭＳ Ｐゴシック" charset="0"/>
              </a:rPr>
              <a:t>kernel</a:t>
            </a:r>
          </a:p>
        </p:txBody>
      </p:sp>
      <p:sp>
        <p:nvSpPr>
          <p:cNvPr id="7" name="Text Box 93">
            <a:extLst>
              <a:ext uri="{FF2B5EF4-FFF2-40B4-BE49-F238E27FC236}">
                <a16:creationId xmlns:a16="http://schemas.microsoft.com/office/drawing/2014/main" id="{CE860681-F5B7-594E-AE3D-814CAEB4FC29}"/>
              </a:ext>
            </a:extLst>
          </p:cNvPr>
          <p:cNvSpPr txBox="1">
            <a:spLocks noChangeArrowheads="1"/>
          </p:cNvSpPr>
          <p:nvPr/>
        </p:nvSpPr>
        <p:spPr bwMode="auto">
          <a:xfrm flipH="1">
            <a:off x="6797675" y="4060529"/>
            <a:ext cx="1162050" cy="4638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solidFill>
                  <a:srgbClr val="000000"/>
                </a:solidFill>
                <a:effectLst/>
                <a:uLnTx/>
                <a:uFillTx/>
                <a:latin typeface="Arial" charset="0"/>
                <a:ea typeface="ＭＳ Ｐゴシック" charset="0"/>
              </a:rPr>
              <a:t>user</a:t>
            </a:r>
          </a:p>
        </p:txBody>
      </p:sp>
    </p:spTree>
    <p:extLst>
      <p:ext uri="{BB962C8B-B14F-4D97-AF65-F5344CB8AC3E}">
        <p14:creationId xmlns:p14="http://schemas.microsoft.com/office/powerpoint/2010/main" val="1899025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2286000" y="2413000"/>
            <a:ext cx="3124200" cy="1524000"/>
          </a:xfrm>
          <a:prstGeom prst="rect">
            <a:avLst/>
          </a:prstGeom>
          <a:noFill/>
          <a:ln w="38100" cap="flat" cmpd="sng" algn="ctr">
            <a:solidFill>
              <a:schemeClr val="accent6"/>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2400" b="0" i="0" u="none" strike="noStrike" kern="1200" cap="none" spc="0" normalizeH="0" baseline="0" noProof="0">
              <a:ln>
                <a:noFill/>
              </a:ln>
              <a:solidFill>
                <a:prstClr val="white"/>
              </a:solidFill>
              <a:effectLst/>
              <a:uLnTx/>
              <a:uFillTx/>
              <a:latin typeface="Arial" charset="0"/>
              <a:ea typeface="Arial" charset="0"/>
            </a:endParaRPr>
          </a:p>
        </p:txBody>
      </p:sp>
      <p:sp>
        <p:nvSpPr>
          <p:cNvPr id="3" name="Rectangle 2"/>
          <p:cNvSpPr/>
          <p:nvPr/>
        </p:nvSpPr>
        <p:spPr bwMode="auto">
          <a:xfrm>
            <a:off x="5410200" y="2413000"/>
            <a:ext cx="3124200" cy="1524000"/>
          </a:xfrm>
          <a:prstGeom prst="rect">
            <a:avLst/>
          </a:prstGeom>
          <a:noFill/>
          <a:ln w="38100" cap="flat" cmpd="sng" algn="ctr">
            <a:solidFill>
              <a:schemeClr val="accent6"/>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2400" b="0" i="0" u="none" strike="noStrike" kern="1200" cap="none" spc="0" normalizeH="0" baseline="0" noProof="0">
              <a:ln>
                <a:noFill/>
              </a:ln>
              <a:solidFill>
                <a:prstClr val="white"/>
              </a:solidFill>
              <a:effectLst/>
              <a:uLnTx/>
              <a:uFillTx/>
              <a:latin typeface="Arial" charset="0"/>
              <a:ea typeface="Arial" charset="0"/>
            </a:endParaRPr>
          </a:p>
        </p:txBody>
      </p:sp>
      <p:sp>
        <p:nvSpPr>
          <p:cNvPr id="4" name="Rectangle 3"/>
          <p:cNvSpPr/>
          <p:nvPr/>
        </p:nvSpPr>
        <p:spPr bwMode="auto">
          <a:xfrm>
            <a:off x="2286000" y="3937000"/>
            <a:ext cx="3124200" cy="1524000"/>
          </a:xfrm>
          <a:prstGeom prst="rect">
            <a:avLst/>
          </a:prstGeom>
          <a:noFill/>
          <a:ln w="38100" cap="flat" cmpd="sng" algn="ctr">
            <a:solidFill>
              <a:schemeClr val="accent6"/>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2400" b="0" i="0" u="none" strike="noStrike" kern="1200" cap="none" spc="0" normalizeH="0" baseline="0" noProof="0">
              <a:ln>
                <a:noFill/>
              </a:ln>
              <a:solidFill>
                <a:prstClr val="white"/>
              </a:solidFill>
              <a:effectLst/>
              <a:uLnTx/>
              <a:uFillTx/>
              <a:latin typeface="Arial" charset="0"/>
              <a:ea typeface="Arial" charset="0"/>
            </a:endParaRPr>
          </a:p>
        </p:txBody>
      </p:sp>
      <p:sp>
        <p:nvSpPr>
          <p:cNvPr id="5" name="Rectangle 4"/>
          <p:cNvSpPr/>
          <p:nvPr/>
        </p:nvSpPr>
        <p:spPr bwMode="auto">
          <a:xfrm>
            <a:off x="5410200" y="3937000"/>
            <a:ext cx="3124200" cy="1524000"/>
          </a:xfrm>
          <a:prstGeom prst="rect">
            <a:avLst/>
          </a:prstGeom>
          <a:noFill/>
          <a:ln w="38100" cap="flat" cmpd="sng" algn="ctr">
            <a:solidFill>
              <a:schemeClr val="accent6"/>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2400" b="0" i="0" u="none" strike="noStrike" kern="1200" cap="none" spc="0" normalizeH="0" baseline="0" noProof="0">
              <a:ln>
                <a:noFill/>
              </a:ln>
              <a:solidFill>
                <a:prstClr val="white"/>
              </a:solidFill>
              <a:effectLst/>
              <a:uLnTx/>
              <a:uFillTx/>
              <a:latin typeface="Arial" charset="0"/>
              <a:ea typeface="Arial" charset="0"/>
            </a:endParaRPr>
          </a:p>
        </p:txBody>
      </p:sp>
      <p:sp>
        <p:nvSpPr>
          <p:cNvPr id="108549" name="TextBox 7"/>
          <p:cNvSpPr txBox="1">
            <a:spLocks noChangeArrowheads="1"/>
          </p:cNvSpPr>
          <p:nvPr/>
        </p:nvSpPr>
        <p:spPr bwMode="auto">
          <a:xfrm>
            <a:off x="304800" y="2652713"/>
            <a:ext cx="2133600" cy="10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3367"/>
                </a:solidFill>
                <a:effectLst/>
                <a:uLnTx/>
                <a:uFillTx/>
                <a:latin typeface="Arial" charset="0"/>
                <a:ea typeface="ＭＳ Ｐゴシック" charset="0"/>
                <a:cs typeface="Arial" charset="0"/>
              </a:rPr>
              <a:t>synchronous</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3367"/>
                </a:solidFill>
                <a:effectLst/>
                <a:uLnTx/>
                <a:uFillTx/>
                <a:latin typeface="Arial" charset="0"/>
                <a:ea typeface="ＭＳ Ｐゴシック" charset="0"/>
                <a:cs typeface="Arial" charset="0"/>
              </a:rPr>
              <a:t>caused by an instruction</a:t>
            </a:r>
          </a:p>
        </p:txBody>
      </p:sp>
      <p:sp>
        <p:nvSpPr>
          <p:cNvPr id="108550" name="TextBox 8"/>
          <p:cNvSpPr txBox="1">
            <a:spLocks noChangeArrowheads="1"/>
          </p:cNvSpPr>
          <p:nvPr/>
        </p:nvSpPr>
        <p:spPr bwMode="auto">
          <a:xfrm>
            <a:off x="304800" y="4013200"/>
            <a:ext cx="1981200"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cs typeface="Arial" charset="0"/>
              </a:rPr>
              <a:t>asynchronous</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cs typeface="Arial" charset="0"/>
              </a:rPr>
              <a:t>caused by some other event</a:t>
            </a:r>
          </a:p>
        </p:txBody>
      </p:sp>
      <p:sp>
        <p:nvSpPr>
          <p:cNvPr id="108551" name="TextBox 9"/>
          <p:cNvSpPr txBox="1">
            <a:spLocks noChangeArrowheads="1"/>
          </p:cNvSpPr>
          <p:nvPr/>
        </p:nvSpPr>
        <p:spPr bwMode="auto">
          <a:xfrm>
            <a:off x="2743200" y="1651000"/>
            <a:ext cx="2438400" cy="677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3367"/>
                </a:solidFill>
                <a:effectLst/>
                <a:uLnTx/>
                <a:uFillTx/>
                <a:latin typeface="Arial" charset="0"/>
                <a:ea typeface="ＭＳ Ｐゴシック" charset="0"/>
                <a:cs typeface="Arial" charset="0"/>
              </a:rPr>
              <a:t>intentional</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cs typeface="Arial" charset="0"/>
              </a:rPr>
              <a:t>happens every time</a:t>
            </a:r>
          </a:p>
        </p:txBody>
      </p:sp>
      <p:sp>
        <p:nvSpPr>
          <p:cNvPr id="108552" name="TextBox 10"/>
          <p:cNvSpPr txBox="1">
            <a:spLocks noChangeArrowheads="1"/>
          </p:cNvSpPr>
          <p:nvPr/>
        </p:nvSpPr>
        <p:spPr bwMode="auto">
          <a:xfrm>
            <a:off x="5715000" y="1651000"/>
            <a:ext cx="2438400" cy="677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3367"/>
                </a:solidFill>
                <a:effectLst/>
                <a:uLnTx/>
                <a:uFillTx/>
                <a:latin typeface="Arial" charset="0"/>
                <a:ea typeface="ＭＳ Ｐゴシック" charset="0"/>
                <a:cs typeface="Arial" charset="0"/>
              </a:rPr>
              <a:t>unintentional</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cs typeface="Arial" charset="0"/>
              </a:rPr>
              <a:t>contributing factors</a:t>
            </a:r>
          </a:p>
        </p:txBody>
      </p:sp>
      <p:sp>
        <p:nvSpPr>
          <p:cNvPr id="108553" name="TextBox 11"/>
          <p:cNvSpPr txBox="1">
            <a:spLocks noChangeArrowheads="1"/>
          </p:cNvSpPr>
          <p:nvPr/>
        </p:nvSpPr>
        <p:spPr bwMode="auto">
          <a:xfrm>
            <a:off x="2743200" y="2546350"/>
            <a:ext cx="2438400" cy="1230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3367"/>
                </a:solidFill>
                <a:effectLst/>
                <a:uLnTx/>
                <a:uFillTx/>
                <a:latin typeface="Arial" charset="0"/>
                <a:ea typeface="ＭＳ Ｐゴシック" charset="0"/>
                <a:cs typeface="Arial" charset="0"/>
              </a:rPr>
              <a:t>trap: system call</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cs typeface="Arial" charset="0"/>
              </a:rPr>
              <a:t>open, close, read, write, fork, exec, exit, wait, kill, etc.</a:t>
            </a:r>
          </a:p>
        </p:txBody>
      </p:sp>
      <p:sp>
        <p:nvSpPr>
          <p:cNvPr id="108554" name="TextBox 12"/>
          <p:cNvSpPr txBox="1">
            <a:spLocks noChangeArrowheads="1"/>
          </p:cNvSpPr>
          <p:nvPr/>
        </p:nvSpPr>
        <p:spPr bwMode="auto">
          <a:xfrm>
            <a:off x="5638800" y="2565400"/>
            <a:ext cx="2743200" cy="1230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3367"/>
                </a:solidFill>
                <a:effectLst/>
                <a:uLnTx/>
                <a:uFillTx/>
                <a:latin typeface="Arial" charset="0"/>
                <a:ea typeface="ＭＳ Ｐゴシック" charset="0"/>
                <a:cs typeface="Arial" charset="0"/>
              </a:rPr>
              <a:t>fault</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cs typeface="Arial" charset="0"/>
              </a:rPr>
              <a:t>invalid or protected address or opcode, page fault, overflow, etc.</a:t>
            </a:r>
          </a:p>
        </p:txBody>
      </p:sp>
      <p:sp>
        <p:nvSpPr>
          <p:cNvPr id="108555" name="TextBox 13"/>
          <p:cNvSpPr txBox="1">
            <a:spLocks noChangeArrowheads="1"/>
          </p:cNvSpPr>
          <p:nvPr/>
        </p:nvSpPr>
        <p:spPr bwMode="auto">
          <a:xfrm>
            <a:off x="5410200" y="4078288"/>
            <a:ext cx="2971800" cy="1230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3367"/>
                </a:solidFill>
                <a:effectLst/>
                <a:uLnTx/>
                <a:uFillTx/>
                <a:latin typeface="Arial" charset="0"/>
                <a:ea typeface="ＭＳ Ｐゴシック" charset="0"/>
                <a:cs typeface="Arial" charset="0"/>
              </a:rPr>
              <a:t>interrupt</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cs typeface="Arial" charset="0"/>
              </a:rPr>
              <a:t>caused by an external event: I/O op completed, clock tick, power fail, etc. </a:t>
            </a:r>
          </a:p>
        </p:txBody>
      </p:sp>
      <p:sp>
        <p:nvSpPr>
          <p:cNvPr id="108556" name="Rectangle 14"/>
          <p:cNvSpPr>
            <a:spLocks noChangeArrowheads="1"/>
          </p:cNvSpPr>
          <p:nvPr/>
        </p:nvSpPr>
        <p:spPr bwMode="auto">
          <a:xfrm>
            <a:off x="2557463" y="4068763"/>
            <a:ext cx="2700337" cy="1570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ja-JP" altLang="en-US" sz="1800" b="0" i="0" u="none" strike="noStrike" kern="1200" cap="none" spc="0" normalizeH="0" baseline="0" noProof="0">
                <a:ln>
                  <a:noFill/>
                </a:ln>
                <a:solidFill>
                  <a:srgbClr val="B5B5B5"/>
                </a:solidFill>
                <a:effectLst/>
                <a:uLnTx/>
                <a:uFillTx/>
                <a:latin typeface="Arial" charset="0"/>
                <a:ea typeface="ＭＳ Ｐゴシック" charset="0"/>
              </a:rPr>
              <a:t>“</a:t>
            </a:r>
            <a:r>
              <a:rPr kumimoji="0" lang="en-US" altLang="ja-JP" sz="1800" b="0" i="0" u="none" strike="noStrike" kern="1200" cap="none" spc="0" normalizeH="0" baseline="0" noProof="0">
                <a:ln>
                  <a:noFill/>
                </a:ln>
                <a:solidFill>
                  <a:srgbClr val="B5B5B5"/>
                </a:solidFill>
                <a:effectLst/>
                <a:uLnTx/>
                <a:uFillTx/>
                <a:latin typeface="Arial" charset="0"/>
                <a:ea typeface="ＭＳ Ｐゴシック" charset="0"/>
              </a:rPr>
              <a:t>software interrupt</a:t>
            </a:r>
            <a:r>
              <a:rPr kumimoji="0" lang="ja-JP" altLang="en-US" sz="1800" b="0" i="0" u="none" strike="noStrike" kern="1200" cap="none" spc="0" normalizeH="0" baseline="0" noProof="0">
                <a:ln>
                  <a:noFill/>
                </a:ln>
                <a:solidFill>
                  <a:srgbClr val="B5B5B5"/>
                </a:solidFill>
                <a:effectLst/>
                <a:uLnTx/>
                <a:uFillTx/>
                <a:latin typeface="Arial" charset="0"/>
                <a:ea typeface="ＭＳ Ｐゴシック" charset="0"/>
              </a:rPr>
              <a:t>”</a:t>
            </a:r>
            <a:r>
              <a:rPr kumimoji="0" lang="en-US" altLang="ja-JP" sz="1800" b="0" i="0" u="none" strike="noStrike" kern="1200" cap="none" spc="0" normalizeH="0" baseline="0" noProof="0">
                <a:ln>
                  <a:noFill/>
                </a:ln>
                <a:solidFill>
                  <a:srgbClr val="B5B5B5"/>
                </a:solidFill>
                <a:effectLst/>
                <a:uLnTx/>
                <a:uFillTx/>
                <a:latin typeface="Arial" charset="0"/>
                <a:ea typeface="ＭＳ Ｐゴシック" charset="0"/>
              </a:rPr>
              <a:t> software requests an interrupt to be delivered at a later time</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B5B5B5"/>
              </a:solidFill>
              <a:effectLst/>
              <a:uLnTx/>
              <a:uFillTx/>
              <a:latin typeface="Arial" charset="0"/>
              <a:ea typeface="ＭＳ Ｐゴシック" charset="0"/>
            </a:endParaRPr>
          </a:p>
        </p:txBody>
      </p:sp>
      <p:sp>
        <p:nvSpPr>
          <p:cNvPr id="108557" name="Title 13"/>
          <p:cNvSpPr>
            <a:spLocks noGrp="1"/>
          </p:cNvSpPr>
          <p:nvPr>
            <p:ph type="title"/>
          </p:nvPr>
        </p:nvSpPr>
        <p:spPr>
          <a:xfrm>
            <a:off x="381000" y="-106363"/>
            <a:ext cx="8226425" cy="1554163"/>
          </a:xfrm>
        </p:spPr>
        <p:txBody>
          <a:bodyPr/>
          <a:lstStyle/>
          <a:p>
            <a:r>
              <a:rPr lang="en-US" dirty="0">
                <a:latin typeface="Arial" charset="0"/>
                <a:ea typeface="ＭＳ Ｐゴシック" charset="0"/>
                <a:cs typeface="Arial" charset="0"/>
              </a:rPr>
              <a:t>Exceptions and interrupts</a:t>
            </a:r>
            <a:br>
              <a:rPr lang="en-US" dirty="0">
                <a:latin typeface="Arial" charset="0"/>
                <a:ea typeface="ＭＳ Ｐゴシック" charset="0"/>
                <a:cs typeface="Arial" charset="0"/>
              </a:rPr>
            </a:br>
            <a:r>
              <a:rPr lang="en-US" sz="3200" dirty="0">
                <a:latin typeface="Arial" charset="0"/>
                <a:ea typeface="ＭＳ Ｐゴシック" charset="0"/>
                <a:cs typeface="Arial" charset="0"/>
              </a:rPr>
              <a:t>“trap, fault, interrupt”</a:t>
            </a:r>
            <a:endParaRPr lang="en-US" dirty="0">
              <a:latin typeface="Arial" charset="0"/>
              <a:ea typeface="ＭＳ Ｐゴシック" charset="0"/>
              <a:cs typeface="Arial" charset="0"/>
            </a:endParaRPr>
          </a:p>
        </p:txBody>
      </p:sp>
      <p:sp>
        <p:nvSpPr>
          <p:cNvPr id="15" name="TextBox 8"/>
          <p:cNvSpPr txBox="1">
            <a:spLocks noChangeArrowheads="1"/>
          </p:cNvSpPr>
          <p:nvPr/>
        </p:nvSpPr>
        <p:spPr bwMode="auto">
          <a:xfrm>
            <a:off x="381000" y="5783262"/>
            <a:ext cx="8382000"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cs typeface="Arial" charset="0"/>
              </a:rPr>
              <a:t>Terminology notes</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cs typeface="Arial" charset="0"/>
              </a:rPr>
              <a:t>: some sources distinguish exceptions and interrupts, and some don’t.  Some sources (e.g., xv6) use “trap” to refer to both </a:t>
            </a:r>
            <a:r>
              <a:rPr lang="en-US" sz="1800" dirty="0">
                <a:solidFill>
                  <a:srgbClr val="003367"/>
                </a:solidFill>
                <a:cs typeface="Arial" charset="0"/>
              </a:rPr>
              <a:t>traps and faults.  Some sources (e.g., old Intel) use “software interrupt” to refer to a trap.</a:t>
            </a:r>
            <a:endParaRPr kumimoji="0" lang="en-US" sz="1800" b="0"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spTree>
    <p:extLst>
      <p:ext uri="{BB962C8B-B14F-4D97-AF65-F5344CB8AC3E}">
        <p14:creationId xmlns:p14="http://schemas.microsoft.com/office/powerpoint/2010/main" val="2564097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 the fans blow</a:t>
            </a:r>
          </a:p>
        </p:txBody>
      </p:sp>
      <p:sp>
        <p:nvSpPr>
          <p:cNvPr id="18" name="Rectangle 17"/>
          <p:cNvSpPr/>
          <p:nvPr/>
        </p:nvSpPr>
        <p:spPr>
          <a:xfrm>
            <a:off x="609600" y="2172831"/>
            <a:ext cx="4572000" cy="2246769"/>
          </a:xfrm>
          <a:prstGeom prst="rect">
            <a:avLst/>
          </a:prstGeom>
        </p:spPr>
        <p:txBody>
          <a:bodyPr>
            <a:spAutoFit/>
          </a:bodyPr>
          <a:lstStyle/>
          <a:p>
            <a:r>
              <a:rPr lang="en-US" sz="2800" dirty="0" err="1">
                <a:solidFill>
                  <a:srgbClr val="37305A"/>
                </a:solidFill>
              </a:rPr>
              <a:t>int</a:t>
            </a:r>
            <a:endParaRPr lang="en-US" sz="2800" dirty="0">
              <a:solidFill>
                <a:srgbClr val="37305A"/>
              </a:solidFill>
            </a:endParaRPr>
          </a:p>
          <a:p>
            <a:r>
              <a:rPr lang="en-US" sz="2800" dirty="0">
                <a:solidFill>
                  <a:srgbClr val="37305A"/>
                </a:solidFill>
              </a:rPr>
              <a:t>main()</a:t>
            </a:r>
          </a:p>
          <a:p>
            <a:r>
              <a:rPr lang="en-US" sz="2800" dirty="0">
                <a:solidFill>
                  <a:srgbClr val="37305A"/>
                </a:solidFill>
              </a:rPr>
              <a:t>{</a:t>
            </a:r>
          </a:p>
          <a:p>
            <a:r>
              <a:rPr lang="en-US" sz="2800" dirty="0">
                <a:solidFill>
                  <a:srgbClr val="37305A"/>
                </a:solidFill>
              </a:rPr>
              <a:t>	while(1);</a:t>
            </a:r>
          </a:p>
          <a:p>
            <a:r>
              <a:rPr lang="en-US" sz="2800" dirty="0">
                <a:solidFill>
                  <a:srgbClr val="37305A"/>
                </a:solidFill>
              </a:rPr>
              <a:t>}</a:t>
            </a:r>
          </a:p>
        </p:txBody>
      </p:sp>
      <p:sp>
        <p:nvSpPr>
          <p:cNvPr id="8" name="Rectangle 302"/>
          <p:cNvSpPr>
            <a:spLocks noChangeArrowheads="1"/>
          </p:cNvSpPr>
          <p:nvPr/>
        </p:nvSpPr>
        <p:spPr bwMode="auto">
          <a:xfrm>
            <a:off x="3581400" y="2286000"/>
            <a:ext cx="5257800" cy="37856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buClr>
                <a:srgbClr val="000000"/>
              </a:buClr>
              <a:buSzPct val="100000"/>
              <a:buFont typeface="Times New Roman" charset="0"/>
              <a:buNone/>
            </a:pPr>
            <a:r>
              <a:rPr lang="en-US" dirty="0">
                <a:solidFill>
                  <a:srgbClr val="003367"/>
                </a:solidFill>
              </a:rPr>
              <a:t>How does the OS regain control of the core from this program?</a:t>
            </a:r>
          </a:p>
          <a:p>
            <a:pPr>
              <a:buClr>
                <a:srgbClr val="000000"/>
              </a:buClr>
              <a:buSzPct val="100000"/>
              <a:buFont typeface="Times New Roman" charset="0"/>
              <a:buNone/>
            </a:pPr>
            <a:r>
              <a:rPr lang="en-US" dirty="0">
                <a:solidFill>
                  <a:srgbClr val="003367"/>
                </a:solidFill>
              </a:rPr>
              <a:t>	</a:t>
            </a:r>
          </a:p>
          <a:p>
            <a:pPr>
              <a:buClr>
                <a:srgbClr val="000000"/>
              </a:buClr>
              <a:buSzPct val="100000"/>
              <a:buFont typeface="Times New Roman" charset="0"/>
              <a:buNone/>
            </a:pPr>
            <a:r>
              <a:rPr lang="en-US" b="1" dirty="0">
                <a:solidFill>
                  <a:srgbClr val="003367"/>
                </a:solidFill>
              </a:rPr>
              <a:t>	No system calls!  No faults!</a:t>
            </a:r>
          </a:p>
          <a:p>
            <a:pPr>
              <a:buClr>
                <a:srgbClr val="000000"/>
              </a:buClr>
              <a:buSzPct val="100000"/>
              <a:buFont typeface="Times New Roman" charset="0"/>
              <a:buNone/>
            </a:pPr>
            <a:endParaRPr lang="en-US" dirty="0">
              <a:solidFill>
                <a:srgbClr val="003367"/>
              </a:solidFill>
            </a:endParaRPr>
          </a:p>
          <a:p>
            <a:pPr>
              <a:buClr>
                <a:srgbClr val="000000"/>
              </a:buClr>
              <a:buSzPct val="100000"/>
              <a:buFont typeface="Times New Roman" charset="0"/>
              <a:buNone/>
            </a:pPr>
            <a:r>
              <a:rPr lang="en-US" dirty="0">
                <a:solidFill>
                  <a:srgbClr val="003367"/>
                </a:solidFill>
              </a:rPr>
              <a:t>How to give someone else a chance to run? </a:t>
            </a:r>
          </a:p>
          <a:p>
            <a:pPr>
              <a:buClr>
                <a:srgbClr val="000000"/>
              </a:buClr>
              <a:buSzPct val="100000"/>
              <a:buFont typeface="Times New Roman" charset="0"/>
              <a:buNone/>
            </a:pPr>
            <a:endParaRPr lang="en-US" dirty="0">
              <a:solidFill>
                <a:srgbClr val="003367"/>
              </a:solidFill>
            </a:endParaRPr>
          </a:p>
          <a:p>
            <a:pPr>
              <a:buClr>
                <a:srgbClr val="000000"/>
              </a:buClr>
              <a:buSzPct val="100000"/>
              <a:buFont typeface="Times New Roman" charset="0"/>
              <a:buNone/>
            </a:pPr>
            <a:r>
              <a:rPr lang="en-US" dirty="0">
                <a:solidFill>
                  <a:srgbClr val="003367"/>
                </a:solidFill>
              </a:rPr>
              <a:t>How to “make” processes share machine resources fairly? </a:t>
            </a:r>
          </a:p>
        </p:txBody>
      </p:sp>
    </p:spTree>
    <p:extLst>
      <p:ext uri="{BB962C8B-B14F-4D97-AF65-F5344CB8AC3E}">
        <p14:creationId xmlns:p14="http://schemas.microsoft.com/office/powerpoint/2010/main" val="4059688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457200" y="-609600"/>
            <a:ext cx="8226425" cy="1554163"/>
          </a:xfrm>
        </p:spPr>
        <p:txBody>
          <a:bodyPr/>
          <a:lstStyle/>
          <a:p>
            <a:r>
              <a:rPr lang="en-US" sz="3200" dirty="0">
                <a:latin typeface="Arial" charset="0"/>
                <a:ea typeface="ＭＳ Ｐゴシック" charset="0"/>
                <a:cs typeface="Arial" charset="0"/>
              </a:rPr>
              <a:t>Timer interrupts</a:t>
            </a:r>
            <a:endParaRPr lang="en-US" dirty="0">
              <a:latin typeface="Arial" charset="0"/>
              <a:ea typeface="ＭＳ Ｐゴシック" charset="0"/>
              <a:cs typeface="Arial" charset="0"/>
            </a:endParaRPr>
          </a:p>
        </p:txBody>
      </p:sp>
      <p:sp>
        <p:nvSpPr>
          <p:cNvPr id="24578" name="AutoShape 10"/>
          <p:cNvSpPr>
            <a:spLocks noChangeArrowheads="1"/>
          </p:cNvSpPr>
          <p:nvPr/>
        </p:nvSpPr>
        <p:spPr bwMode="auto">
          <a:xfrm>
            <a:off x="762000" y="3238500"/>
            <a:ext cx="6781800" cy="873125"/>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defTabSz="455613">
              <a:buClr>
                <a:srgbClr val="000000"/>
              </a:buClr>
              <a:buSzPct val="100000"/>
              <a:buFont typeface="Times New Roman" charset="0"/>
              <a:buNone/>
            </a:pPr>
            <a:endParaRPr lang="en-US" sz="1800">
              <a:solidFill>
                <a:srgbClr val="FFFFFF"/>
              </a:solidFill>
            </a:endParaRPr>
          </a:p>
        </p:txBody>
      </p:sp>
      <p:sp>
        <p:nvSpPr>
          <p:cNvPr id="4" name="Rectangle 3"/>
          <p:cNvSpPr/>
          <p:nvPr/>
        </p:nvSpPr>
        <p:spPr bwMode="auto">
          <a:xfrm>
            <a:off x="777875" y="1473200"/>
            <a:ext cx="3336925" cy="609600"/>
          </a:xfrm>
          <a:prstGeom prst="rect">
            <a:avLst/>
          </a:prstGeom>
          <a:solidFill>
            <a:schemeClr val="bg1">
              <a:lumMod val="50000"/>
            </a:schemeClr>
          </a:solidFill>
          <a:ln w="19050" cap="flat" cmpd="sng" algn="ctr">
            <a:solidFill>
              <a:schemeClr val="accent6"/>
            </a:solidFill>
            <a:prstDash val="solid"/>
            <a:round/>
            <a:headEnd type="none" w="med" len="med"/>
            <a:tailEnd type="none" w="med" len="med"/>
          </a:ln>
          <a:effectLst/>
        </p:spPr>
        <p:txBody>
          <a:bodyPr/>
          <a:lstStyle/>
          <a:p>
            <a:pPr defTabSz="455613">
              <a:buClr>
                <a:srgbClr val="000000"/>
              </a:buClr>
              <a:buSzPct val="100000"/>
              <a:buFont typeface="Times New Roman" pitchFamily="16" charset="0"/>
              <a:buNone/>
              <a:defRPr/>
            </a:pPr>
            <a:endParaRPr lang="en-US" sz="1800">
              <a:solidFill>
                <a:prstClr val="white"/>
              </a:solidFill>
              <a:cs typeface="Arial" charset="0"/>
            </a:endParaRPr>
          </a:p>
        </p:txBody>
      </p:sp>
      <p:cxnSp>
        <p:nvCxnSpPr>
          <p:cNvPr id="24580" name="Straight Connector 4"/>
          <p:cNvCxnSpPr>
            <a:cxnSpLocks noChangeShapeType="1"/>
          </p:cNvCxnSpPr>
          <p:nvPr/>
        </p:nvCxnSpPr>
        <p:spPr bwMode="auto">
          <a:xfrm>
            <a:off x="304800" y="2638425"/>
            <a:ext cx="7543800" cy="0"/>
          </a:xfrm>
          <a:prstGeom prst="line">
            <a:avLst/>
          </a:prstGeom>
          <a:noFill/>
          <a:ln w="28575">
            <a:solidFill>
              <a:schemeClr val="tx1"/>
            </a:solidFill>
            <a:round/>
            <a:headEnd type="none"/>
            <a:tailEnd type="triangle"/>
          </a:ln>
          <a:extLst>
            <a:ext uri="{909E8E84-426E-40dd-AFC4-6F175D3DCCD1}">
              <a14:hiddenFill xmlns:a14="http://schemas.microsoft.com/office/drawing/2010/main" xmlns="">
                <a:noFill/>
              </a14:hiddenFill>
            </a:ext>
          </a:extLst>
        </p:spPr>
      </p:cxnSp>
      <p:sp>
        <p:nvSpPr>
          <p:cNvPr id="24581" name="Text Box 93"/>
          <p:cNvSpPr txBox="1">
            <a:spLocks noChangeArrowheads="1"/>
          </p:cNvSpPr>
          <p:nvPr/>
        </p:nvSpPr>
        <p:spPr bwMode="auto">
          <a:xfrm>
            <a:off x="7450138" y="1371600"/>
            <a:ext cx="1693862" cy="833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dirty="0">
                <a:solidFill>
                  <a:srgbClr val="000000"/>
                </a:solidFill>
              </a:rPr>
              <a:t>user mode</a:t>
            </a:r>
          </a:p>
        </p:txBody>
      </p:sp>
      <p:sp>
        <p:nvSpPr>
          <p:cNvPr id="24582" name="Text Box 93"/>
          <p:cNvSpPr txBox="1">
            <a:spLocks noChangeArrowheads="1"/>
          </p:cNvSpPr>
          <p:nvPr/>
        </p:nvSpPr>
        <p:spPr bwMode="auto">
          <a:xfrm>
            <a:off x="7450138" y="3278188"/>
            <a:ext cx="1693862" cy="833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b="1">
                <a:solidFill>
                  <a:srgbClr val="000000"/>
                </a:solidFill>
              </a:rPr>
              <a:t>kernel mode</a:t>
            </a:r>
          </a:p>
        </p:txBody>
      </p:sp>
      <p:cxnSp>
        <p:nvCxnSpPr>
          <p:cNvPr id="9" name="Straight Connector 8"/>
          <p:cNvCxnSpPr>
            <a:cxnSpLocks noChangeShapeType="1"/>
          </p:cNvCxnSpPr>
          <p:nvPr/>
        </p:nvCxnSpPr>
        <p:spPr bwMode="auto">
          <a:xfrm>
            <a:off x="733425" y="3806825"/>
            <a:ext cx="6810375" cy="0"/>
          </a:xfrm>
          <a:prstGeom prst="line">
            <a:avLst/>
          </a:prstGeom>
          <a:noFill/>
          <a:ln w="19050" cmpd="sng">
            <a:solidFill>
              <a:schemeClr val="accent6">
                <a:lumMod val="50000"/>
              </a:schemeClr>
            </a:solidFill>
            <a:prstDash val="sysDash"/>
            <a:round/>
            <a:headEnd/>
            <a:tailEnd/>
          </a:ln>
          <a:extLst>
            <a:ext uri="{909E8E84-426E-40dd-AFC4-6F175D3DCCD1}">
              <a14:hiddenFill xmlns:a14="http://schemas.microsoft.com/office/drawing/2010/main" xmlns="">
                <a:noFill/>
              </a14:hiddenFill>
            </a:ext>
          </a:extLst>
        </p:spPr>
      </p:cxnSp>
      <p:sp>
        <p:nvSpPr>
          <p:cNvPr id="24586" name="Text Box 93"/>
          <p:cNvSpPr txBox="1">
            <a:spLocks noChangeArrowheads="1"/>
          </p:cNvSpPr>
          <p:nvPr/>
        </p:nvSpPr>
        <p:spPr bwMode="auto">
          <a:xfrm>
            <a:off x="1463675" y="3738563"/>
            <a:ext cx="5486400" cy="401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2000" b="1" dirty="0">
                <a:solidFill>
                  <a:srgbClr val="000000"/>
                </a:solidFill>
              </a:rPr>
              <a:t>interrupt handlers</a:t>
            </a:r>
          </a:p>
        </p:txBody>
      </p:sp>
      <p:pic>
        <p:nvPicPr>
          <p:cNvPr id="24587" name="Picture 21"/>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352800" y="4800600"/>
            <a:ext cx="1828800" cy="182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588" name="AutoShape 16"/>
          <p:cNvSpPr>
            <a:spLocks noChangeArrowheads="1"/>
          </p:cNvSpPr>
          <p:nvPr/>
        </p:nvSpPr>
        <p:spPr bwMode="auto">
          <a:xfrm>
            <a:off x="4022725" y="4140200"/>
            <a:ext cx="219075" cy="611188"/>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24589" name="AutoShape 16"/>
          <p:cNvSpPr>
            <a:spLocks noChangeArrowheads="1"/>
          </p:cNvSpPr>
          <p:nvPr/>
        </p:nvSpPr>
        <p:spPr bwMode="auto">
          <a:xfrm flipV="1">
            <a:off x="4276725" y="4151313"/>
            <a:ext cx="219075" cy="611187"/>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24590" name="AutoShape 16"/>
          <p:cNvSpPr>
            <a:spLocks noChangeArrowheads="1"/>
          </p:cNvSpPr>
          <p:nvPr/>
        </p:nvSpPr>
        <p:spPr bwMode="auto">
          <a:xfrm>
            <a:off x="914400" y="2082800"/>
            <a:ext cx="203200" cy="833438"/>
          </a:xfrm>
          <a:prstGeom prst="upArrow">
            <a:avLst>
              <a:gd name="adj1" fmla="val 50000"/>
              <a:gd name="adj2" fmla="val 75119"/>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24598" name="Text Box 93"/>
          <p:cNvSpPr txBox="1">
            <a:spLocks noChangeArrowheads="1"/>
          </p:cNvSpPr>
          <p:nvPr/>
        </p:nvSpPr>
        <p:spPr bwMode="auto">
          <a:xfrm>
            <a:off x="381000" y="2882900"/>
            <a:ext cx="1398587"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dirty="0">
                <a:solidFill>
                  <a:srgbClr val="000000"/>
                </a:solidFill>
              </a:rPr>
              <a:t>u-start</a:t>
            </a:r>
          </a:p>
        </p:txBody>
      </p:sp>
      <p:sp>
        <p:nvSpPr>
          <p:cNvPr id="24604" name="Text Box 93"/>
          <p:cNvSpPr txBox="1">
            <a:spLocks noChangeArrowheads="1"/>
          </p:cNvSpPr>
          <p:nvPr/>
        </p:nvSpPr>
        <p:spPr bwMode="auto">
          <a:xfrm>
            <a:off x="2641600" y="4178300"/>
            <a:ext cx="17018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dirty="0">
                <a:solidFill>
                  <a:srgbClr val="000000"/>
                </a:solidFill>
              </a:rPr>
              <a:t>clock interrupt</a:t>
            </a:r>
          </a:p>
        </p:txBody>
      </p:sp>
      <p:sp>
        <p:nvSpPr>
          <p:cNvPr id="24605" name="Text Box 93"/>
          <p:cNvSpPr txBox="1">
            <a:spLocks noChangeArrowheads="1"/>
          </p:cNvSpPr>
          <p:nvPr/>
        </p:nvSpPr>
        <p:spPr bwMode="auto">
          <a:xfrm>
            <a:off x="4241800" y="4178300"/>
            <a:ext cx="17018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dirty="0">
                <a:solidFill>
                  <a:srgbClr val="000000"/>
                </a:solidFill>
              </a:rPr>
              <a:t>interrupt</a:t>
            </a:r>
          </a:p>
          <a:p>
            <a:pPr algn="ctr" defTabSz="914400" eaLnBrk="1" hangingPunct="1"/>
            <a:r>
              <a:rPr lang="en-US" sz="1800" b="1" dirty="0">
                <a:solidFill>
                  <a:srgbClr val="000000"/>
                </a:solidFill>
              </a:rPr>
              <a:t>return</a:t>
            </a:r>
          </a:p>
        </p:txBody>
      </p:sp>
      <p:sp>
        <p:nvSpPr>
          <p:cNvPr id="24607" name="Text Box 93"/>
          <p:cNvSpPr txBox="1">
            <a:spLocks noChangeArrowheads="1"/>
          </p:cNvSpPr>
          <p:nvPr/>
        </p:nvSpPr>
        <p:spPr bwMode="auto">
          <a:xfrm>
            <a:off x="152400" y="5257800"/>
            <a:ext cx="3124200" cy="14795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800" dirty="0">
                <a:solidFill>
                  <a:srgbClr val="003367"/>
                </a:solidFill>
              </a:rPr>
              <a:t>The </a:t>
            </a:r>
            <a:r>
              <a:rPr lang="en-US" sz="1800" b="1" dirty="0">
                <a:solidFill>
                  <a:srgbClr val="003367"/>
                </a:solidFill>
              </a:rPr>
              <a:t>system clock</a:t>
            </a:r>
            <a:r>
              <a:rPr lang="en-US" sz="1800" dirty="0">
                <a:solidFill>
                  <a:srgbClr val="003367"/>
                </a:solidFill>
              </a:rPr>
              <a:t> (timer) interrupts periodically, giving control back to the kernel.   The kernel can do whatever it wants, e.g., switch threads.</a:t>
            </a:r>
            <a:endParaRPr lang="en-US" sz="2000" dirty="0">
              <a:solidFill>
                <a:srgbClr val="003367"/>
              </a:solidFill>
            </a:endParaRPr>
          </a:p>
        </p:txBody>
      </p:sp>
      <p:grpSp>
        <p:nvGrpSpPr>
          <p:cNvPr id="36" name="Group 31"/>
          <p:cNvGrpSpPr>
            <a:grpSpLocks/>
          </p:cNvGrpSpPr>
          <p:nvPr/>
        </p:nvGrpSpPr>
        <p:grpSpPr bwMode="auto">
          <a:xfrm>
            <a:off x="838200" y="1587500"/>
            <a:ext cx="404813" cy="404812"/>
            <a:chOff x="4201" y="2912"/>
            <a:chExt cx="255" cy="255"/>
          </a:xfrm>
        </p:grpSpPr>
        <p:sp>
          <p:nvSpPr>
            <p:cNvPr id="37" name="Oval 32"/>
            <p:cNvSpPr>
              <a:spLocks noChangeArrowheads="1"/>
            </p:cNvSpPr>
            <p:nvPr/>
          </p:nvSpPr>
          <p:spPr bwMode="auto">
            <a:xfrm>
              <a:off x="4201" y="2912"/>
              <a:ext cx="255" cy="255"/>
            </a:xfrm>
            <a:prstGeom prst="ellipse">
              <a:avLst/>
            </a:prstGeom>
            <a:solidFill>
              <a:srgbClr val="800080"/>
            </a:solidFill>
            <a:ln w="12700">
              <a:solidFill>
                <a:schemeClr val="tx1"/>
              </a:solidFill>
              <a:round/>
              <a:headEnd type="none" w="sm" len="sm"/>
              <a:tailEnd type="none" w="sm" len="sm"/>
            </a:ln>
          </p:spPr>
          <p:txBody>
            <a:bodyPr wrap="none" anchor="ctr"/>
            <a:lstStyle/>
            <a:p>
              <a:pPr defTabSz="455613">
                <a:buClr>
                  <a:srgbClr val="000000"/>
                </a:buClr>
                <a:buSzPct val="100000"/>
                <a:buFont typeface="Times New Roman" charset="0"/>
                <a:buNone/>
              </a:pPr>
              <a:endParaRPr lang="en-US" sz="1800">
                <a:solidFill>
                  <a:prstClr val="white"/>
                </a:solidFill>
              </a:endParaRPr>
            </a:p>
          </p:txBody>
        </p:sp>
        <p:sp>
          <p:nvSpPr>
            <p:cNvPr id="38" name="AutoShape 33"/>
            <p:cNvSpPr>
              <a:spLocks noChangeArrowheads="1"/>
            </p:cNvSpPr>
            <p:nvPr/>
          </p:nvSpPr>
          <p:spPr bwMode="auto">
            <a:xfrm flipH="1">
              <a:off x="4290" y="2968"/>
              <a:ext cx="87" cy="149"/>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defTabSz="455613">
                <a:buClr>
                  <a:srgbClr val="000000"/>
                </a:buClr>
                <a:buSzPct val="100000"/>
                <a:buFont typeface="Times New Roman" charset="0"/>
                <a:buNone/>
              </a:pPr>
              <a:endParaRPr lang="en-US" sz="1800">
                <a:solidFill>
                  <a:prstClr val="white"/>
                </a:solidFill>
              </a:endParaRPr>
            </a:p>
          </p:txBody>
        </p:sp>
        <p:sp>
          <p:nvSpPr>
            <p:cNvPr id="39" name="AutoShape 34"/>
            <p:cNvSpPr>
              <a:spLocks noChangeArrowheads="1"/>
            </p:cNvSpPr>
            <p:nvPr/>
          </p:nvSpPr>
          <p:spPr bwMode="auto">
            <a:xfrm rot="-8460389">
              <a:off x="4212" y="2946"/>
              <a:ext cx="31" cy="33"/>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defTabSz="455613">
                <a:buClr>
                  <a:srgbClr val="000000"/>
                </a:buClr>
                <a:buSzPct val="100000"/>
                <a:buFont typeface="Times New Roman" charset="0"/>
                <a:buNone/>
              </a:pPr>
              <a:endParaRPr lang="en-US" sz="1800">
                <a:solidFill>
                  <a:prstClr val="white"/>
                </a:solidFill>
              </a:endParaRPr>
            </a:p>
          </p:txBody>
        </p:sp>
      </p:grpSp>
      <p:sp>
        <p:nvSpPr>
          <p:cNvPr id="43" name="Text Box 93"/>
          <p:cNvSpPr txBox="1">
            <a:spLocks noChangeArrowheads="1"/>
          </p:cNvSpPr>
          <p:nvPr/>
        </p:nvSpPr>
        <p:spPr bwMode="auto">
          <a:xfrm>
            <a:off x="7373938" y="2435187"/>
            <a:ext cx="1693862" cy="3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dirty="0">
                <a:solidFill>
                  <a:srgbClr val="000000"/>
                </a:solidFill>
              </a:rPr>
              <a:t>time</a:t>
            </a:r>
            <a:endParaRPr lang="en-US" b="1" dirty="0">
              <a:solidFill>
                <a:srgbClr val="000000"/>
              </a:solidFill>
            </a:endParaRPr>
          </a:p>
        </p:txBody>
      </p:sp>
      <p:sp>
        <p:nvSpPr>
          <p:cNvPr id="44" name="Rectangle 43"/>
          <p:cNvSpPr/>
          <p:nvPr/>
        </p:nvSpPr>
        <p:spPr bwMode="auto">
          <a:xfrm>
            <a:off x="4419600" y="1473200"/>
            <a:ext cx="3124200" cy="609600"/>
          </a:xfrm>
          <a:prstGeom prst="rect">
            <a:avLst/>
          </a:prstGeom>
          <a:solidFill>
            <a:schemeClr val="bg1">
              <a:lumMod val="50000"/>
            </a:schemeClr>
          </a:solidFill>
          <a:ln w="19050" cap="flat" cmpd="sng" algn="ctr">
            <a:solidFill>
              <a:schemeClr val="accent6"/>
            </a:solidFill>
            <a:prstDash val="solid"/>
            <a:round/>
            <a:headEnd type="none" w="med" len="med"/>
            <a:tailEnd type="none" w="med" len="med"/>
          </a:ln>
          <a:effectLst/>
        </p:spPr>
        <p:txBody>
          <a:bodyPr/>
          <a:lstStyle/>
          <a:p>
            <a:pPr defTabSz="455613">
              <a:buClr>
                <a:srgbClr val="000000"/>
              </a:buClr>
              <a:buSzPct val="100000"/>
              <a:buFont typeface="Times New Roman" pitchFamily="16" charset="0"/>
              <a:buNone/>
              <a:defRPr/>
            </a:pPr>
            <a:endParaRPr lang="en-US" sz="1800">
              <a:solidFill>
                <a:prstClr val="white"/>
              </a:solidFill>
              <a:cs typeface="Arial" charset="0"/>
            </a:endParaRPr>
          </a:p>
        </p:txBody>
      </p:sp>
      <p:sp>
        <p:nvSpPr>
          <p:cNvPr id="47" name="AutoShape 16"/>
          <p:cNvSpPr>
            <a:spLocks noChangeArrowheads="1"/>
          </p:cNvSpPr>
          <p:nvPr/>
        </p:nvSpPr>
        <p:spPr bwMode="auto">
          <a:xfrm>
            <a:off x="4316413" y="2105025"/>
            <a:ext cx="103187" cy="333375"/>
          </a:xfrm>
          <a:prstGeom prst="upArrow">
            <a:avLst>
              <a:gd name="adj1" fmla="val 50000"/>
              <a:gd name="adj2" fmla="val 75119"/>
            </a:avLst>
          </a:prstGeom>
          <a:solidFill>
            <a:srgbClr val="000000"/>
          </a:solidFill>
          <a:ln w="9525">
            <a:solidFill>
              <a:srgbClr val="000000"/>
            </a:solidFill>
            <a:miter lim="800000"/>
            <a:headEnd type="none" w="sm" len="sm"/>
            <a:tailEnd type="none" w="sm" len="sm"/>
          </a:ln>
        </p:spPr>
        <p:txBody>
          <a:bodyPr wrap="square" anchor="ctr">
            <a:spAutoFit/>
          </a:bodyPr>
          <a:lstStyle/>
          <a:p>
            <a:pPr defTabSz="914400"/>
            <a:endParaRPr lang="en-US" sz="1800">
              <a:solidFill>
                <a:srgbClr val="000000"/>
              </a:solidFill>
            </a:endParaRPr>
          </a:p>
        </p:txBody>
      </p:sp>
      <p:sp>
        <p:nvSpPr>
          <p:cNvPr id="48" name="Text Box 93"/>
          <p:cNvSpPr txBox="1">
            <a:spLocks noChangeArrowheads="1"/>
          </p:cNvSpPr>
          <p:nvPr/>
        </p:nvSpPr>
        <p:spPr bwMode="auto">
          <a:xfrm>
            <a:off x="4164013" y="2219325"/>
            <a:ext cx="1398587"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dirty="0">
                <a:solidFill>
                  <a:srgbClr val="000000"/>
                </a:solidFill>
              </a:rPr>
              <a:t>resume</a:t>
            </a:r>
          </a:p>
        </p:txBody>
      </p:sp>
      <p:sp>
        <p:nvSpPr>
          <p:cNvPr id="49" name="Text Box 93"/>
          <p:cNvSpPr txBox="1">
            <a:spLocks noChangeArrowheads="1"/>
          </p:cNvSpPr>
          <p:nvPr/>
        </p:nvSpPr>
        <p:spPr bwMode="auto">
          <a:xfrm>
            <a:off x="1600200" y="1600200"/>
            <a:ext cx="1398587"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dirty="0">
                <a:solidFill>
                  <a:srgbClr val="000000"/>
                </a:solidFill>
              </a:rPr>
              <a:t>while(1);</a:t>
            </a:r>
          </a:p>
        </p:txBody>
      </p:sp>
      <p:sp>
        <p:nvSpPr>
          <p:cNvPr id="50" name="Text Box 93"/>
          <p:cNvSpPr txBox="1">
            <a:spLocks noChangeArrowheads="1"/>
          </p:cNvSpPr>
          <p:nvPr/>
        </p:nvSpPr>
        <p:spPr bwMode="auto">
          <a:xfrm>
            <a:off x="4392613" y="1600200"/>
            <a:ext cx="1398587"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dirty="0">
                <a:solidFill>
                  <a:srgbClr val="000000"/>
                </a:solidFill>
              </a:rPr>
              <a:t>…</a:t>
            </a:r>
          </a:p>
        </p:txBody>
      </p:sp>
      <p:grpSp>
        <p:nvGrpSpPr>
          <p:cNvPr id="51" name="Group 50"/>
          <p:cNvGrpSpPr/>
          <p:nvPr/>
        </p:nvGrpSpPr>
        <p:grpSpPr>
          <a:xfrm>
            <a:off x="5638800" y="5108045"/>
            <a:ext cx="3505200" cy="1521355"/>
            <a:chOff x="6934200" y="5562600"/>
            <a:chExt cx="2057400" cy="947738"/>
          </a:xfrm>
        </p:grpSpPr>
        <p:sp>
          <p:nvSpPr>
            <p:cNvPr id="52" name="Rectangle 1"/>
            <p:cNvSpPr>
              <a:spLocks noChangeArrowheads="1"/>
            </p:cNvSpPr>
            <p:nvPr/>
          </p:nvSpPr>
          <p:spPr bwMode="auto">
            <a:xfrm>
              <a:off x="7013575" y="5562600"/>
              <a:ext cx="1749425" cy="947738"/>
            </a:xfrm>
            <a:prstGeom prst="rect">
              <a:avLst/>
            </a:prstGeom>
            <a:solidFill>
              <a:srgbClr val="CCFF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Clr>
                  <a:srgbClr val="000000"/>
                </a:buClr>
                <a:buSzPct val="100000"/>
                <a:buFont typeface="Times New Roman" charset="0"/>
                <a:buNone/>
              </a:pPr>
              <a:endParaRPr lang="en-US" sz="1800">
                <a:solidFill>
                  <a:srgbClr val="37305A"/>
                </a:solidFill>
                <a:cs typeface="Arial" charset="0"/>
              </a:endParaRPr>
            </a:p>
          </p:txBody>
        </p:sp>
        <p:sp>
          <p:nvSpPr>
            <p:cNvPr id="53" name="Rectangle 33"/>
            <p:cNvSpPr>
              <a:spLocks noChangeArrowheads="1"/>
            </p:cNvSpPr>
            <p:nvPr/>
          </p:nvSpPr>
          <p:spPr bwMode="auto">
            <a:xfrm>
              <a:off x="7092950" y="5881688"/>
              <a:ext cx="712788" cy="128587"/>
            </a:xfrm>
            <a:prstGeom prst="rect">
              <a:avLst/>
            </a:prstGeom>
            <a:solidFill>
              <a:srgbClr val="800080"/>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54" name="Rectangle 38"/>
            <p:cNvSpPr>
              <a:spLocks noChangeArrowheads="1"/>
            </p:cNvSpPr>
            <p:nvPr/>
          </p:nvSpPr>
          <p:spPr bwMode="auto">
            <a:xfrm>
              <a:off x="7815263" y="5735638"/>
              <a:ext cx="141287" cy="146050"/>
            </a:xfrm>
            <a:prstGeom prst="rect">
              <a:avLst/>
            </a:prstGeom>
            <a:solidFill>
              <a:srgbClr val="666699"/>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55" name="Rectangle 55"/>
            <p:cNvSpPr>
              <a:spLocks noChangeArrowheads="1"/>
            </p:cNvSpPr>
            <p:nvPr/>
          </p:nvSpPr>
          <p:spPr bwMode="auto">
            <a:xfrm>
              <a:off x="7972425" y="6015038"/>
              <a:ext cx="139700" cy="146050"/>
            </a:xfrm>
            <a:prstGeom prst="rect">
              <a:avLst/>
            </a:prstGeom>
            <a:solidFill>
              <a:srgbClr val="0000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56" name="Line 67"/>
            <p:cNvSpPr>
              <a:spLocks noChangeShapeType="1"/>
            </p:cNvSpPr>
            <p:nvPr/>
          </p:nvSpPr>
          <p:spPr bwMode="auto">
            <a:xfrm>
              <a:off x="7970838" y="5700713"/>
              <a:ext cx="0" cy="471487"/>
            </a:xfrm>
            <a:prstGeom prst="line">
              <a:avLst/>
            </a:prstGeom>
            <a:noFill/>
            <a:ln w="1905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solidFill>
                  <a:srgbClr val="37305A"/>
                </a:solidFill>
              </a:endParaRPr>
            </a:p>
          </p:txBody>
        </p:sp>
        <p:sp>
          <p:nvSpPr>
            <p:cNvPr id="57" name="Line 67"/>
            <p:cNvSpPr>
              <a:spLocks noChangeShapeType="1"/>
            </p:cNvSpPr>
            <p:nvPr/>
          </p:nvSpPr>
          <p:spPr bwMode="auto">
            <a:xfrm>
              <a:off x="8123238" y="5700713"/>
              <a:ext cx="0" cy="471487"/>
            </a:xfrm>
            <a:prstGeom prst="line">
              <a:avLst/>
            </a:prstGeom>
            <a:noFill/>
            <a:ln w="1905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solidFill>
                  <a:srgbClr val="37305A"/>
                </a:solidFill>
              </a:endParaRPr>
            </a:p>
          </p:txBody>
        </p:sp>
        <p:sp>
          <p:nvSpPr>
            <p:cNvPr id="58" name="Line 67"/>
            <p:cNvSpPr>
              <a:spLocks noChangeShapeType="1"/>
            </p:cNvSpPr>
            <p:nvPr/>
          </p:nvSpPr>
          <p:spPr bwMode="auto">
            <a:xfrm>
              <a:off x="7813675" y="5700713"/>
              <a:ext cx="0" cy="471487"/>
            </a:xfrm>
            <a:prstGeom prst="line">
              <a:avLst/>
            </a:prstGeom>
            <a:noFill/>
            <a:ln w="1905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solidFill>
                  <a:srgbClr val="37305A"/>
                </a:solidFill>
              </a:endParaRPr>
            </a:p>
          </p:txBody>
        </p:sp>
        <p:sp>
          <p:nvSpPr>
            <p:cNvPr id="59" name="Line 67"/>
            <p:cNvSpPr>
              <a:spLocks noChangeShapeType="1"/>
            </p:cNvSpPr>
            <p:nvPr/>
          </p:nvSpPr>
          <p:spPr bwMode="auto">
            <a:xfrm>
              <a:off x="8610600" y="5700713"/>
              <a:ext cx="0" cy="471487"/>
            </a:xfrm>
            <a:prstGeom prst="line">
              <a:avLst/>
            </a:prstGeom>
            <a:noFill/>
            <a:ln w="1905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solidFill>
                  <a:srgbClr val="37305A"/>
                </a:solidFill>
              </a:endParaRPr>
            </a:p>
          </p:txBody>
        </p:sp>
        <p:sp>
          <p:nvSpPr>
            <p:cNvPr id="60" name="Line 67"/>
            <p:cNvSpPr>
              <a:spLocks noChangeShapeType="1"/>
            </p:cNvSpPr>
            <p:nvPr/>
          </p:nvSpPr>
          <p:spPr bwMode="auto">
            <a:xfrm>
              <a:off x="7092950" y="5700713"/>
              <a:ext cx="0" cy="471487"/>
            </a:xfrm>
            <a:prstGeom prst="line">
              <a:avLst/>
            </a:prstGeom>
            <a:noFill/>
            <a:ln w="1905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solidFill>
                  <a:srgbClr val="37305A"/>
                </a:solidFill>
              </a:endParaRPr>
            </a:p>
          </p:txBody>
        </p:sp>
        <p:sp>
          <p:nvSpPr>
            <p:cNvPr id="61" name="Rectangle 33"/>
            <p:cNvSpPr>
              <a:spLocks noChangeArrowheads="1"/>
            </p:cNvSpPr>
            <p:nvPr/>
          </p:nvSpPr>
          <p:spPr bwMode="auto">
            <a:xfrm>
              <a:off x="8129588" y="5891213"/>
              <a:ext cx="481012" cy="128587"/>
            </a:xfrm>
            <a:prstGeom prst="rect">
              <a:avLst/>
            </a:prstGeom>
            <a:solidFill>
              <a:srgbClr val="800080"/>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62" name="Rectangle 302"/>
            <p:cNvSpPr>
              <a:spLocks noChangeArrowheads="1"/>
            </p:cNvSpPr>
            <p:nvPr/>
          </p:nvSpPr>
          <p:spPr bwMode="auto">
            <a:xfrm>
              <a:off x="6934200" y="6172200"/>
              <a:ext cx="2057400" cy="244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buClr>
                  <a:srgbClr val="000000"/>
                </a:buClr>
                <a:buSzPct val="100000"/>
                <a:buFont typeface="Times New Roman" charset="0"/>
                <a:buNone/>
                <a:defRPr/>
              </a:pPr>
              <a:r>
                <a:rPr lang="en-US" b="1" dirty="0">
                  <a:solidFill>
                    <a:srgbClr val="003367">
                      <a:lumMod val="50000"/>
                    </a:srgbClr>
                  </a:solidFill>
                </a:rPr>
                <a:t>time </a:t>
              </a:r>
              <a:r>
                <a:rPr lang="en-US" b="1" dirty="0">
                  <a:solidFill>
                    <a:srgbClr val="003367">
                      <a:lumMod val="50000"/>
                    </a:srgbClr>
                  </a:solidFill>
                  <a:sym typeface="Wingdings"/>
                </a:rPr>
                <a:t></a:t>
              </a:r>
              <a:endParaRPr lang="en-US" b="1" dirty="0">
                <a:solidFill>
                  <a:srgbClr val="003367">
                    <a:lumMod val="50000"/>
                  </a:srgbClr>
                </a:solidFill>
              </a:endParaRPr>
            </a:p>
          </p:txBody>
        </p:sp>
      </p:grpSp>
      <p:sp>
        <p:nvSpPr>
          <p:cNvPr id="63" name="Text Box 93"/>
          <p:cNvSpPr txBox="1">
            <a:spLocks noChangeArrowheads="1"/>
          </p:cNvSpPr>
          <p:nvPr/>
        </p:nvSpPr>
        <p:spPr bwMode="auto">
          <a:xfrm>
            <a:off x="5765800" y="4810087"/>
            <a:ext cx="3073400" cy="3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dirty="0">
                <a:solidFill>
                  <a:srgbClr val="000000"/>
                </a:solidFill>
              </a:rPr>
              <a:t>Enables</a:t>
            </a:r>
            <a:r>
              <a:rPr lang="en-US" sz="1800" b="1" dirty="0">
                <a:solidFill>
                  <a:srgbClr val="000000"/>
                </a:solidFill>
              </a:rPr>
              <a:t> </a:t>
            </a:r>
            <a:r>
              <a:rPr lang="en-US" sz="1800" b="1" dirty="0" err="1">
                <a:solidFill>
                  <a:srgbClr val="000000"/>
                </a:solidFill>
              </a:rPr>
              <a:t>timeslicing</a:t>
            </a:r>
            <a:endParaRPr lang="en-US" sz="1800" b="1" dirty="0">
              <a:solidFill>
                <a:srgbClr val="000000"/>
              </a:solidFill>
            </a:endParaRPr>
          </a:p>
        </p:txBody>
      </p:sp>
    </p:spTree>
    <p:extLst>
      <p:ext uri="{BB962C8B-B14F-4D97-AF65-F5344CB8AC3E}">
        <p14:creationId xmlns:p14="http://schemas.microsoft.com/office/powerpoint/2010/main" val="640309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How the kernel gains control</a:t>
            </a:r>
          </a:p>
        </p:txBody>
      </p:sp>
      <p:sp>
        <p:nvSpPr>
          <p:cNvPr id="4" name="Content Placeholder 3"/>
          <p:cNvSpPr>
            <a:spLocks noGrp="1"/>
          </p:cNvSpPr>
          <p:nvPr>
            <p:ph idx="1"/>
          </p:nvPr>
        </p:nvSpPr>
        <p:spPr/>
        <p:txBody>
          <a:bodyPr/>
          <a:lstStyle/>
          <a:p>
            <a:r>
              <a:rPr lang="en-US" dirty="0"/>
              <a:t>When processor core is running a user program, the user program/thread controls (“drives”) the core. </a:t>
            </a:r>
          </a:p>
          <a:p>
            <a:r>
              <a:rPr lang="en-US" dirty="0"/>
              <a:t>The hardware has a </a:t>
            </a:r>
            <a:r>
              <a:rPr lang="en-US" b="1" dirty="0"/>
              <a:t>timer</a:t>
            </a:r>
            <a:r>
              <a:rPr lang="en-US" dirty="0"/>
              <a:t> device that </a:t>
            </a:r>
            <a:r>
              <a:rPr lang="en-US" b="1" dirty="0"/>
              <a:t>interrupts</a:t>
            </a:r>
            <a:r>
              <a:rPr lang="en-US" dirty="0"/>
              <a:t> the core after a specified interval of time.</a:t>
            </a:r>
          </a:p>
          <a:p>
            <a:r>
              <a:rPr lang="en-US" dirty="0"/>
              <a:t>Interrupt transfers control back to the OS kernel, which  may switch the core to another thread, or resume.</a:t>
            </a:r>
          </a:p>
          <a:p>
            <a:r>
              <a:rPr lang="en-US" dirty="0"/>
              <a:t>Other events also return control to the kernel.</a:t>
            </a:r>
          </a:p>
          <a:p>
            <a:pPr lvl="1"/>
            <a:r>
              <a:rPr lang="en-US" dirty="0"/>
              <a:t>Wild pointers</a:t>
            </a:r>
          </a:p>
          <a:p>
            <a:pPr lvl="1"/>
            <a:r>
              <a:rPr lang="en-US" dirty="0"/>
              <a:t>Divide by zero</a:t>
            </a:r>
          </a:p>
          <a:p>
            <a:pPr lvl="1"/>
            <a:r>
              <a:rPr lang="en-US" dirty="0"/>
              <a:t>Other program actions</a:t>
            </a:r>
          </a:p>
          <a:p>
            <a:pPr lvl="1"/>
            <a:r>
              <a:rPr lang="en-US" dirty="0"/>
              <a:t>Page faults</a:t>
            </a:r>
          </a:p>
        </p:txBody>
      </p:sp>
      <p:pic>
        <p:nvPicPr>
          <p:cNvPr id="3" name="Picture 2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29401" y="4191000"/>
            <a:ext cx="2514600" cy="251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8"/>
          <p:cNvSpPr/>
          <p:nvPr/>
        </p:nvSpPr>
        <p:spPr bwMode="auto">
          <a:xfrm>
            <a:off x="4572000" y="4978400"/>
            <a:ext cx="441325" cy="609600"/>
          </a:xfrm>
          <a:prstGeom prst="rect">
            <a:avLst/>
          </a:prstGeom>
          <a:solidFill>
            <a:sysClr val="window" lastClr="FFFFFF">
              <a:lumMod val="50000"/>
            </a:sysClr>
          </a:solidFill>
          <a:ln w="19050" cap="flat" cmpd="sng" algn="ctr">
            <a:solidFill>
              <a:srgbClr val="003367"/>
            </a:solidFill>
            <a:prstDash val="solid"/>
            <a:round/>
            <a:headEnd type="none" w="med" len="med"/>
            <a:tailEnd type="none" w="med" len="med"/>
          </a:ln>
          <a:effectLst/>
        </p:spPr>
        <p:txBody>
          <a:bodyPr/>
          <a:lstStyle/>
          <a:p>
            <a:pPr defTabSz="914400" fontAlgn="auto">
              <a:spcBef>
                <a:spcPts val="0"/>
              </a:spcBef>
              <a:spcAft>
                <a:spcPts val="0"/>
              </a:spcAft>
              <a:buClr>
                <a:srgbClr val="000000"/>
              </a:buClr>
              <a:buSzPct val="100000"/>
              <a:buFont typeface="Times New Roman" pitchFamily="16" charset="0"/>
              <a:buNone/>
              <a:defRPr/>
            </a:pPr>
            <a:endParaRPr lang="en-US" sz="1800" kern="0">
              <a:solidFill>
                <a:sysClr val="windowText" lastClr="000000"/>
              </a:solidFill>
              <a:cs typeface="Arial" charset="0"/>
            </a:endParaRPr>
          </a:p>
        </p:txBody>
      </p:sp>
      <p:sp>
        <p:nvSpPr>
          <p:cNvPr id="10" name="AutoShape 10"/>
          <p:cNvSpPr>
            <a:spLocks noChangeArrowheads="1"/>
          </p:cNvSpPr>
          <p:nvPr/>
        </p:nvSpPr>
        <p:spPr bwMode="auto">
          <a:xfrm>
            <a:off x="4572000" y="5664200"/>
            <a:ext cx="1660525" cy="431800"/>
          </a:xfrm>
          <a:prstGeom prst="flowChartProcess">
            <a:avLst/>
          </a:prstGeom>
          <a:solidFill>
            <a:srgbClr val="99CCFF"/>
          </a:solidFill>
          <a:ln w="12700">
            <a:solidFill>
              <a:srgbClr val="003367"/>
            </a:solidFill>
            <a:miter lim="800000"/>
            <a:headEnd type="none" w="sm" len="sm"/>
            <a:tailEnd type="none" w="sm" len="sm"/>
          </a:ln>
        </p:spPr>
        <p:txBody>
          <a:bodyPr wrap="none" anchor="ctr"/>
          <a:lstStyle/>
          <a:p>
            <a:pPr algn="ctr" defTabSz="914400" fontAlgn="auto">
              <a:spcBef>
                <a:spcPts val="0"/>
              </a:spcBef>
              <a:spcAft>
                <a:spcPts val="0"/>
              </a:spcAft>
              <a:buClr>
                <a:srgbClr val="000000"/>
              </a:buClr>
              <a:buSzPct val="100000"/>
              <a:buFont typeface="Times New Roman" charset="0"/>
              <a:buNone/>
              <a:defRPr/>
            </a:pPr>
            <a:endParaRPr lang="en-US" sz="1800" kern="0">
              <a:solidFill>
                <a:sysClr val="windowText" lastClr="000000"/>
              </a:solidFill>
            </a:endParaRPr>
          </a:p>
        </p:txBody>
      </p:sp>
      <p:sp>
        <p:nvSpPr>
          <p:cNvPr id="11" name="Rectangle 10"/>
          <p:cNvSpPr/>
          <p:nvPr/>
        </p:nvSpPr>
        <p:spPr bwMode="auto">
          <a:xfrm>
            <a:off x="5181600" y="4978400"/>
            <a:ext cx="441325" cy="609600"/>
          </a:xfrm>
          <a:prstGeom prst="rect">
            <a:avLst/>
          </a:prstGeom>
          <a:solidFill>
            <a:sysClr val="window" lastClr="FFFFFF">
              <a:lumMod val="50000"/>
            </a:sysClr>
          </a:solidFill>
          <a:ln w="19050" cap="flat" cmpd="sng" algn="ctr">
            <a:solidFill>
              <a:srgbClr val="003367"/>
            </a:solidFill>
            <a:prstDash val="solid"/>
            <a:round/>
            <a:headEnd type="none" w="med" len="med"/>
            <a:tailEnd type="none" w="med" len="med"/>
          </a:ln>
          <a:effectLst/>
        </p:spPr>
        <p:txBody>
          <a:bodyPr/>
          <a:lstStyle/>
          <a:p>
            <a:pPr defTabSz="914400" fontAlgn="auto">
              <a:spcBef>
                <a:spcPts val="0"/>
              </a:spcBef>
              <a:spcAft>
                <a:spcPts val="0"/>
              </a:spcAft>
              <a:buClr>
                <a:srgbClr val="000000"/>
              </a:buClr>
              <a:buSzPct val="100000"/>
              <a:buFont typeface="Times New Roman" pitchFamily="16" charset="0"/>
              <a:buNone/>
              <a:defRPr/>
            </a:pPr>
            <a:endParaRPr lang="en-US" sz="1800" kern="0">
              <a:solidFill>
                <a:sysClr val="windowText" lastClr="000000"/>
              </a:solidFill>
              <a:cs typeface="Arial" charset="0"/>
            </a:endParaRPr>
          </a:p>
        </p:txBody>
      </p:sp>
      <p:sp>
        <p:nvSpPr>
          <p:cNvPr id="12" name="Rectangle 11"/>
          <p:cNvSpPr/>
          <p:nvPr/>
        </p:nvSpPr>
        <p:spPr bwMode="auto">
          <a:xfrm>
            <a:off x="5791200" y="4978400"/>
            <a:ext cx="441325" cy="609600"/>
          </a:xfrm>
          <a:prstGeom prst="rect">
            <a:avLst/>
          </a:prstGeom>
          <a:solidFill>
            <a:sysClr val="window" lastClr="FFFFFF">
              <a:lumMod val="50000"/>
            </a:sysClr>
          </a:solidFill>
          <a:ln w="19050" cap="flat" cmpd="sng" algn="ctr">
            <a:solidFill>
              <a:srgbClr val="003367"/>
            </a:solidFill>
            <a:prstDash val="solid"/>
            <a:round/>
            <a:headEnd type="none" w="med" len="med"/>
            <a:tailEnd type="none" w="med" len="med"/>
          </a:ln>
          <a:effectLst/>
        </p:spPr>
        <p:txBody>
          <a:bodyPr/>
          <a:lstStyle/>
          <a:p>
            <a:pPr defTabSz="914400" fontAlgn="auto">
              <a:spcBef>
                <a:spcPts val="0"/>
              </a:spcBef>
              <a:spcAft>
                <a:spcPts val="0"/>
              </a:spcAft>
              <a:buClr>
                <a:srgbClr val="000000"/>
              </a:buClr>
              <a:buSzPct val="100000"/>
              <a:buFont typeface="Times New Roman" pitchFamily="16" charset="0"/>
              <a:buNone/>
              <a:defRPr/>
            </a:pPr>
            <a:endParaRPr lang="en-US" sz="1800" kern="0">
              <a:solidFill>
                <a:sysClr val="windowText" lastClr="000000"/>
              </a:solidFill>
              <a:cs typeface="Arial" charset="0"/>
            </a:endParaRPr>
          </a:p>
        </p:txBody>
      </p:sp>
    </p:spTree>
    <p:extLst>
      <p:ext uri="{BB962C8B-B14F-4D97-AF65-F5344CB8AC3E}">
        <p14:creationId xmlns:p14="http://schemas.microsoft.com/office/powerpoint/2010/main" val="402871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457200" y="-609600"/>
            <a:ext cx="8226425" cy="1554163"/>
          </a:xfrm>
        </p:spPr>
        <p:txBody>
          <a:bodyPr/>
          <a:lstStyle/>
          <a:p>
            <a:r>
              <a:rPr lang="en-US" sz="3200" dirty="0">
                <a:latin typeface="Arial" charset="0"/>
                <a:ea typeface="ＭＳ Ｐゴシック" charset="0"/>
                <a:cs typeface="Arial" charset="0"/>
              </a:rPr>
              <a:t>“Limited direct execution”</a:t>
            </a:r>
            <a:endParaRPr lang="en-US" dirty="0">
              <a:latin typeface="Arial" charset="0"/>
              <a:ea typeface="ＭＳ Ｐゴシック" charset="0"/>
              <a:cs typeface="Arial" charset="0"/>
            </a:endParaRPr>
          </a:p>
        </p:txBody>
      </p:sp>
      <p:sp>
        <p:nvSpPr>
          <p:cNvPr id="24578" name="AutoShape 10"/>
          <p:cNvSpPr>
            <a:spLocks noChangeArrowheads="1"/>
          </p:cNvSpPr>
          <p:nvPr/>
        </p:nvSpPr>
        <p:spPr bwMode="auto">
          <a:xfrm>
            <a:off x="762000" y="3238500"/>
            <a:ext cx="6781800" cy="873125"/>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4" name="Rectangle 3"/>
          <p:cNvSpPr/>
          <p:nvPr/>
        </p:nvSpPr>
        <p:spPr bwMode="auto">
          <a:xfrm>
            <a:off x="777875" y="1473200"/>
            <a:ext cx="3336925" cy="609600"/>
          </a:xfrm>
          <a:prstGeom prst="rect">
            <a:avLst/>
          </a:prstGeom>
          <a:solidFill>
            <a:schemeClr val="bg1">
              <a:lumMod val="50000"/>
            </a:schemeClr>
          </a:solidFill>
          <a:ln w="19050" cap="flat" cmpd="sng" algn="ctr">
            <a:solidFill>
              <a:schemeClr val="accent6"/>
            </a:solidFill>
            <a:prstDash val="solid"/>
            <a:round/>
            <a:headEnd type="none" w="med" len="med"/>
            <a:tailEnd type="none" w="med" len="med"/>
          </a:ln>
          <a:effectLst/>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cxnSp>
        <p:nvCxnSpPr>
          <p:cNvPr id="24580" name="Straight Connector 4"/>
          <p:cNvCxnSpPr>
            <a:cxnSpLocks noChangeShapeType="1"/>
          </p:cNvCxnSpPr>
          <p:nvPr/>
        </p:nvCxnSpPr>
        <p:spPr bwMode="auto">
          <a:xfrm>
            <a:off x="304800" y="2638425"/>
            <a:ext cx="7543800" cy="0"/>
          </a:xfrm>
          <a:prstGeom prst="line">
            <a:avLst/>
          </a:prstGeom>
          <a:noFill/>
          <a:ln w="28575">
            <a:solidFill>
              <a:schemeClr val="tx1"/>
            </a:solidFill>
            <a:round/>
            <a:headEnd type="none"/>
            <a:tailEnd type="triangle"/>
          </a:ln>
          <a:extLst>
            <a:ext uri="{909E8E84-426E-40dd-AFC4-6F175D3DCCD1}">
              <a14:hiddenFill xmlns="" xmlns:a14="http://schemas.microsoft.com/office/drawing/2010/main">
                <a:noFill/>
              </a14:hiddenFill>
            </a:ext>
          </a:extLst>
        </p:spPr>
      </p:cxnSp>
      <p:sp>
        <p:nvSpPr>
          <p:cNvPr id="24581" name="Text Box 93"/>
          <p:cNvSpPr txBox="1">
            <a:spLocks noChangeArrowheads="1"/>
          </p:cNvSpPr>
          <p:nvPr/>
        </p:nvSpPr>
        <p:spPr bwMode="auto">
          <a:xfrm>
            <a:off x="7450138" y="1371600"/>
            <a:ext cx="1693862" cy="833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rial" charset="0"/>
                <a:ea typeface="ＭＳ Ｐゴシック" charset="0"/>
              </a:rPr>
              <a:t>user mode</a:t>
            </a:r>
          </a:p>
        </p:txBody>
      </p:sp>
      <p:sp>
        <p:nvSpPr>
          <p:cNvPr id="24582" name="Text Box 93"/>
          <p:cNvSpPr txBox="1">
            <a:spLocks noChangeArrowheads="1"/>
          </p:cNvSpPr>
          <p:nvPr/>
        </p:nvSpPr>
        <p:spPr bwMode="auto">
          <a:xfrm>
            <a:off x="7450138" y="3278188"/>
            <a:ext cx="1693862" cy="833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uLnTx/>
                <a:uFillTx/>
                <a:latin typeface="Arial" charset="0"/>
                <a:ea typeface="ＭＳ Ｐゴシック" charset="0"/>
              </a:rPr>
              <a:t>kernel mode</a:t>
            </a:r>
          </a:p>
        </p:txBody>
      </p:sp>
      <p:sp>
        <p:nvSpPr>
          <p:cNvPr id="8" name="Rectangle 7"/>
          <p:cNvSpPr/>
          <p:nvPr/>
        </p:nvSpPr>
        <p:spPr bwMode="auto">
          <a:xfrm>
            <a:off x="4206875" y="1473200"/>
            <a:ext cx="3336925" cy="609600"/>
          </a:xfrm>
          <a:prstGeom prst="rect">
            <a:avLst/>
          </a:prstGeom>
          <a:solidFill>
            <a:schemeClr val="bg1">
              <a:lumMod val="50000"/>
            </a:schemeClr>
          </a:solidFill>
          <a:ln w="19050" cap="flat" cmpd="sng" algn="ctr">
            <a:solidFill>
              <a:schemeClr val="accent6"/>
            </a:solidFill>
            <a:prstDash val="solid"/>
            <a:round/>
            <a:headEnd type="none" w="med" len="med"/>
            <a:tailEnd type="none" w="med" len="med"/>
          </a:ln>
          <a:effectLst/>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cxnSp>
        <p:nvCxnSpPr>
          <p:cNvPr id="9" name="Straight Connector 8"/>
          <p:cNvCxnSpPr>
            <a:cxnSpLocks noChangeShapeType="1"/>
          </p:cNvCxnSpPr>
          <p:nvPr/>
        </p:nvCxnSpPr>
        <p:spPr bwMode="auto">
          <a:xfrm>
            <a:off x="733425" y="3806825"/>
            <a:ext cx="6810375" cy="0"/>
          </a:xfrm>
          <a:prstGeom prst="line">
            <a:avLst/>
          </a:prstGeom>
          <a:noFill/>
          <a:ln w="19050" cmpd="sng">
            <a:solidFill>
              <a:schemeClr val="accent6">
                <a:lumMod val="50000"/>
              </a:schemeClr>
            </a:solidFill>
            <a:prstDash val="sysDash"/>
            <a:round/>
            <a:headEnd/>
            <a:tailEnd/>
          </a:ln>
          <a:extLst>
            <a:ext uri="{909E8E84-426E-40dd-AFC4-6F175D3DCCD1}">
              <a14:hiddenFill xmlns="" xmlns:a14="http://schemas.microsoft.com/office/drawing/2010/main">
                <a:noFill/>
              </a14:hiddenFill>
            </a:ext>
          </a:extLst>
        </p:spPr>
      </p:cxnSp>
      <p:sp>
        <p:nvSpPr>
          <p:cNvPr id="24586" name="Text Box 93"/>
          <p:cNvSpPr txBox="1">
            <a:spLocks noChangeArrowheads="1"/>
          </p:cNvSpPr>
          <p:nvPr/>
        </p:nvSpPr>
        <p:spPr bwMode="auto">
          <a:xfrm>
            <a:off x="1463675" y="3738563"/>
            <a:ext cx="5486400" cy="40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ＭＳ Ｐゴシック" charset="0"/>
              </a:rPr>
              <a:t>interrupt handlers</a:t>
            </a:r>
          </a:p>
        </p:txBody>
      </p:sp>
      <p:sp>
        <p:nvSpPr>
          <p:cNvPr id="24588" name="AutoShape 16"/>
          <p:cNvSpPr>
            <a:spLocks noChangeArrowheads="1"/>
          </p:cNvSpPr>
          <p:nvPr/>
        </p:nvSpPr>
        <p:spPr bwMode="auto">
          <a:xfrm>
            <a:off x="4022725" y="4140200"/>
            <a:ext cx="219075" cy="611188"/>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4589" name="AutoShape 16"/>
          <p:cNvSpPr>
            <a:spLocks noChangeArrowheads="1"/>
          </p:cNvSpPr>
          <p:nvPr/>
        </p:nvSpPr>
        <p:spPr bwMode="auto">
          <a:xfrm flipV="1">
            <a:off x="4276725" y="4151313"/>
            <a:ext cx="219075" cy="611187"/>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4590" name="AutoShape 16"/>
          <p:cNvSpPr>
            <a:spLocks noChangeArrowheads="1"/>
          </p:cNvSpPr>
          <p:nvPr/>
        </p:nvSpPr>
        <p:spPr bwMode="auto">
          <a:xfrm>
            <a:off x="914400" y="2082800"/>
            <a:ext cx="203200" cy="833438"/>
          </a:xfrm>
          <a:prstGeom prst="upArrow">
            <a:avLst>
              <a:gd name="adj1" fmla="val 50000"/>
              <a:gd name="adj2" fmla="val 75119"/>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4591" name="AutoShape 17"/>
          <p:cNvSpPr>
            <a:spLocks noChangeArrowheads="1"/>
          </p:cNvSpPr>
          <p:nvPr/>
        </p:nvSpPr>
        <p:spPr bwMode="auto">
          <a:xfrm flipV="1">
            <a:off x="1981200" y="2390775"/>
            <a:ext cx="203200" cy="835025"/>
          </a:xfrm>
          <a:prstGeom prst="upArrow">
            <a:avLst>
              <a:gd name="adj1" fmla="val 50000"/>
              <a:gd name="adj2" fmla="val 75262"/>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4592" name="AutoShape 16"/>
          <p:cNvSpPr>
            <a:spLocks noChangeArrowheads="1"/>
          </p:cNvSpPr>
          <p:nvPr/>
        </p:nvSpPr>
        <p:spPr bwMode="auto">
          <a:xfrm>
            <a:off x="3073400" y="2082800"/>
            <a:ext cx="203200" cy="833438"/>
          </a:xfrm>
          <a:prstGeom prst="upArrow">
            <a:avLst>
              <a:gd name="adj1" fmla="val 50000"/>
              <a:gd name="adj2" fmla="val 75119"/>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4593" name="AutoShape 16"/>
          <p:cNvSpPr>
            <a:spLocks noChangeArrowheads="1"/>
          </p:cNvSpPr>
          <p:nvPr/>
        </p:nvSpPr>
        <p:spPr bwMode="auto">
          <a:xfrm>
            <a:off x="4278313" y="2082800"/>
            <a:ext cx="203200" cy="833438"/>
          </a:xfrm>
          <a:prstGeom prst="upArrow">
            <a:avLst>
              <a:gd name="adj1" fmla="val 50000"/>
              <a:gd name="adj2" fmla="val 75119"/>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4594" name="AutoShape 17"/>
          <p:cNvSpPr>
            <a:spLocks noChangeArrowheads="1"/>
          </p:cNvSpPr>
          <p:nvPr/>
        </p:nvSpPr>
        <p:spPr bwMode="auto">
          <a:xfrm flipV="1">
            <a:off x="5257800" y="2390775"/>
            <a:ext cx="203200" cy="835025"/>
          </a:xfrm>
          <a:prstGeom prst="upArrow">
            <a:avLst>
              <a:gd name="adj1" fmla="val 50000"/>
              <a:gd name="adj2" fmla="val 75262"/>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4595" name="AutoShape 17"/>
          <p:cNvSpPr>
            <a:spLocks noChangeArrowheads="1"/>
          </p:cNvSpPr>
          <p:nvPr/>
        </p:nvSpPr>
        <p:spPr bwMode="auto">
          <a:xfrm flipV="1">
            <a:off x="7200900" y="2405063"/>
            <a:ext cx="204788" cy="833437"/>
          </a:xfrm>
          <a:prstGeom prst="upArrow">
            <a:avLst>
              <a:gd name="adj1" fmla="val 50000"/>
              <a:gd name="adj2" fmla="val 74537"/>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4596" name="AutoShape 16"/>
          <p:cNvSpPr>
            <a:spLocks noChangeArrowheads="1"/>
          </p:cNvSpPr>
          <p:nvPr/>
        </p:nvSpPr>
        <p:spPr bwMode="auto">
          <a:xfrm>
            <a:off x="6299200" y="2082800"/>
            <a:ext cx="204788" cy="833438"/>
          </a:xfrm>
          <a:prstGeom prst="upArrow">
            <a:avLst>
              <a:gd name="adj1" fmla="val 50000"/>
              <a:gd name="adj2" fmla="val 74537"/>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4597" name="Text Box 93"/>
          <p:cNvSpPr txBox="1">
            <a:spLocks noChangeArrowheads="1"/>
          </p:cNvSpPr>
          <p:nvPr/>
        </p:nvSpPr>
        <p:spPr bwMode="auto">
          <a:xfrm>
            <a:off x="1219200" y="2006600"/>
            <a:ext cx="1701800"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charset="0"/>
                <a:ea typeface="ＭＳ Ｐゴシック" charset="0"/>
              </a:rPr>
              <a:t>syscall trap</a:t>
            </a:r>
          </a:p>
        </p:txBody>
      </p:sp>
      <p:sp>
        <p:nvSpPr>
          <p:cNvPr id="24598" name="Text Box 93"/>
          <p:cNvSpPr txBox="1">
            <a:spLocks noChangeArrowheads="1"/>
          </p:cNvSpPr>
          <p:nvPr/>
        </p:nvSpPr>
        <p:spPr bwMode="auto">
          <a:xfrm>
            <a:off x="381000" y="2882900"/>
            <a:ext cx="1398587"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rPr>
              <a:t>u-start</a:t>
            </a:r>
          </a:p>
        </p:txBody>
      </p:sp>
      <p:sp>
        <p:nvSpPr>
          <p:cNvPr id="24599" name="Text Box 93"/>
          <p:cNvSpPr txBox="1">
            <a:spLocks noChangeArrowheads="1"/>
          </p:cNvSpPr>
          <p:nvPr/>
        </p:nvSpPr>
        <p:spPr bwMode="auto">
          <a:xfrm>
            <a:off x="2322513" y="2887663"/>
            <a:ext cx="1700212"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rPr>
              <a:t>u-return</a:t>
            </a:r>
          </a:p>
        </p:txBody>
      </p:sp>
      <p:sp>
        <p:nvSpPr>
          <p:cNvPr id="24600" name="Text Box 93"/>
          <p:cNvSpPr txBox="1">
            <a:spLocks noChangeArrowheads="1"/>
          </p:cNvSpPr>
          <p:nvPr/>
        </p:nvSpPr>
        <p:spPr bwMode="auto">
          <a:xfrm>
            <a:off x="3705225" y="2887663"/>
            <a:ext cx="1400175"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rPr>
              <a:t>u-start</a:t>
            </a:r>
          </a:p>
        </p:txBody>
      </p:sp>
      <p:sp>
        <p:nvSpPr>
          <p:cNvPr id="24601" name="Text Box 93"/>
          <p:cNvSpPr txBox="1">
            <a:spLocks noChangeArrowheads="1"/>
          </p:cNvSpPr>
          <p:nvPr/>
        </p:nvSpPr>
        <p:spPr bwMode="auto">
          <a:xfrm>
            <a:off x="4800600" y="2006600"/>
            <a:ext cx="1117600"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charset="0"/>
                <a:ea typeface="ＭＳ Ｐゴシック" charset="0"/>
              </a:rPr>
              <a:t>fault</a:t>
            </a:r>
          </a:p>
        </p:txBody>
      </p:sp>
      <p:sp>
        <p:nvSpPr>
          <p:cNvPr id="24602" name="Text Box 93"/>
          <p:cNvSpPr txBox="1">
            <a:spLocks noChangeArrowheads="1"/>
          </p:cNvSpPr>
          <p:nvPr/>
        </p:nvSpPr>
        <p:spPr bwMode="auto">
          <a:xfrm>
            <a:off x="5537200" y="2887663"/>
            <a:ext cx="1701800"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rPr>
              <a:t>u-return</a:t>
            </a:r>
          </a:p>
        </p:txBody>
      </p:sp>
      <p:sp>
        <p:nvSpPr>
          <p:cNvPr id="24603" name="Text Box 93"/>
          <p:cNvSpPr txBox="1">
            <a:spLocks noChangeArrowheads="1"/>
          </p:cNvSpPr>
          <p:nvPr/>
        </p:nvSpPr>
        <p:spPr bwMode="auto">
          <a:xfrm>
            <a:off x="6731000" y="2006600"/>
            <a:ext cx="1117600"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charset="0"/>
                <a:ea typeface="ＭＳ Ｐゴシック" charset="0"/>
              </a:rPr>
              <a:t>fault</a:t>
            </a:r>
          </a:p>
        </p:txBody>
      </p:sp>
      <p:sp>
        <p:nvSpPr>
          <p:cNvPr id="24604" name="Text Box 93"/>
          <p:cNvSpPr txBox="1">
            <a:spLocks noChangeArrowheads="1"/>
          </p:cNvSpPr>
          <p:nvPr/>
        </p:nvSpPr>
        <p:spPr bwMode="auto">
          <a:xfrm>
            <a:off x="2641600" y="4178300"/>
            <a:ext cx="17018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interrupt</a:t>
            </a:r>
          </a:p>
        </p:txBody>
      </p:sp>
      <p:sp>
        <p:nvSpPr>
          <p:cNvPr id="24605" name="Text Box 93"/>
          <p:cNvSpPr txBox="1">
            <a:spLocks noChangeArrowheads="1"/>
          </p:cNvSpPr>
          <p:nvPr/>
        </p:nvSpPr>
        <p:spPr bwMode="auto">
          <a:xfrm>
            <a:off x="4241800" y="4178300"/>
            <a:ext cx="170180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interrupt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return</a:t>
            </a:r>
          </a:p>
        </p:txBody>
      </p:sp>
      <p:sp>
        <p:nvSpPr>
          <p:cNvPr id="24606" name="Text Box 93"/>
          <p:cNvSpPr txBox="1">
            <a:spLocks noChangeArrowheads="1"/>
          </p:cNvSpPr>
          <p:nvPr/>
        </p:nvSpPr>
        <p:spPr bwMode="auto">
          <a:xfrm>
            <a:off x="4803775" y="5274490"/>
            <a:ext cx="4035425" cy="12025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The kernel executes a special instruction to </a:t>
            </a: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transition to user mode </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(labeled as “u-return”), with selected values in CPU registers.</a:t>
            </a:r>
          </a:p>
        </p:txBody>
      </p:sp>
      <p:sp>
        <p:nvSpPr>
          <p:cNvPr id="24607" name="Text Box 93"/>
          <p:cNvSpPr txBox="1">
            <a:spLocks noChangeArrowheads="1"/>
          </p:cNvSpPr>
          <p:nvPr/>
        </p:nvSpPr>
        <p:spPr bwMode="auto">
          <a:xfrm>
            <a:off x="381000" y="5257800"/>
            <a:ext cx="4114800" cy="12025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User code runs on a CPU core in user mode in a user space.  If it tries to do anything weird,  the core transitions to the kernel, which takes over.</a:t>
            </a:r>
            <a:endParaRPr kumimoji="0" lang="en-US" sz="2000" b="0"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24608" name="Explosion 1 42"/>
          <p:cNvSpPr>
            <a:spLocks noChangeArrowheads="1"/>
          </p:cNvSpPr>
          <p:nvPr/>
        </p:nvSpPr>
        <p:spPr bwMode="auto">
          <a:xfrm>
            <a:off x="5164138" y="1693863"/>
            <a:ext cx="428625" cy="427037"/>
          </a:xfrm>
          <a:prstGeom prst="irregularSeal1">
            <a:avLst/>
          </a:prstGeom>
          <a:solidFill>
            <a:srgbClr val="FFFF00"/>
          </a:solidFill>
          <a:ln w="9525">
            <a:solidFill>
              <a:schemeClr val="tx1"/>
            </a:solidFill>
            <a:round/>
            <a:headEnd/>
            <a:tailEnd/>
          </a:ln>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FFFFFF"/>
              </a:solidFill>
              <a:effectLst/>
              <a:uLnTx/>
              <a:uFillTx/>
              <a:latin typeface="Arial" charset="0"/>
              <a:ea typeface="ＭＳ Ｐゴシック" charset="0"/>
              <a:cs typeface="Arial" charset="0"/>
            </a:endParaRPr>
          </a:p>
        </p:txBody>
      </p:sp>
      <p:sp>
        <p:nvSpPr>
          <p:cNvPr id="24609" name="Explosion 1 43"/>
          <p:cNvSpPr>
            <a:spLocks noChangeArrowheads="1"/>
          </p:cNvSpPr>
          <p:nvPr/>
        </p:nvSpPr>
        <p:spPr bwMode="auto">
          <a:xfrm>
            <a:off x="7116763" y="1693863"/>
            <a:ext cx="427037" cy="427037"/>
          </a:xfrm>
          <a:prstGeom prst="irregularSeal1">
            <a:avLst/>
          </a:prstGeom>
          <a:solidFill>
            <a:srgbClr val="FFFF00"/>
          </a:solidFill>
          <a:ln w="9525">
            <a:solidFill>
              <a:schemeClr val="tx1"/>
            </a:solidFill>
            <a:round/>
            <a:headEnd/>
            <a:tailEnd/>
          </a:ln>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FFFFFF"/>
              </a:solidFill>
              <a:effectLst/>
              <a:uLnTx/>
              <a:uFillTx/>
              <a:latin typeface="Arial" charset="0"/>
              <a:ea typeface="ＭＳ Ｐゴシック" charset="0"/>
              <a:cs typeface="Arial" charset="0"/>
            </a:endParaRPr>
          </a:p>
        </p:txBody>
      </p:sp>
      <p:sp>
        <p:nvSpPr>
          <p:cNvPr id="24610" name="Merge 44"/>
          <p:cNvSpPr>
            <a:spLocks noChangeArrowheads="1"/>
          </p:cNvSpPr>
          <p:nvPr/>
        </p:nvSpPr>
        <p:spPr bwMode="auto">
          <a:xfrm>
            <a:off x="1935163" y="1739900"/>
            <a:ext cx="333375" cy="334963"/>
          </a:xfrm>
          <a:prstGeom prst="flowChartMerge">
            <a:avLst/>
          </a:prstGeom>
          <a:solidFill>
            <a:srgbClr val="FFFF00"/>
          </a:solidFill>
          <a:ln w="9525">
            <a:solidFill>
              <a:schemeClr val="tx1"/>
            </a:solidFill>
            <a:round/>
            <a:headEnd/>
            <a:tailEnd/>
          </a:ln>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FFFFFF"/>
              </a:solidFill>
              <a:effectLst/>
              <a:uLnTx/>
              <a:uFillTx/>
              <a:latin typeface="Arial" charset="0"/>
              <a:ea typeface="ＭＳ Ｐゴシック" charset="0"/>
              <a:cs typeface="Arial" charset="0"/>
            </a:endParaRPr>
          </a:p>
        </p:txBody>
      </p:sp>
      <p:grpSp>
        <p:nvGrpSpPr>
          <p:cNvPr id="36" name="Group 31"/>
          <p:cNvGrpSpPr>
            <a:grpSpLocks/>
          </p:cNvGrpSpPr>
          <p:nvPr/>
        </p:nvGrpSpPr>
        <p:grpSpPr bwMode="auto">
          <a:xfrm>
            <a:off x="838200" y="1587500"/>
            <a:ext cx="404813" cy="404812"/>
            <a:chOff x="4201" y="2912"/>
            <a:chExt cx="255" cy="255"/>
          </a:xfrm>
        </p:grpSpPr>
        <p:sp>
          <p:nvSpPr>
            <p:cNvPr id="37" name="Oval 32"/>
            <p:cNvSpPr>
              <a:spLocks noChangeArrowheads="1"/>
            </p:cNvSpPr>
            <p:nvPr/>
          </p:nvSpPr>
          <p:spPr bwMode="auto">
            <a:xfrm>
              <a:off x="4201" y="2912"/>
              <a:ext cx="255" cy="255"/>
            </a:xfrm>
            <a:prstGeom prst="ellipse">
              <a:avLst/>
            </a:prstGeom>
            <a:solidFill>
              <a:srgbClr val="800080"/>
            </a:solidFill>
            <a:ln w="12700">
              <a:solidFill>
                <a:schemeClr val="tx1"/>
              </a:solidFill>
              <a:round/>
              <a:headEnd type="none" w="sm" len="sm"/>
              <a:tailEnd type="none" w="sm" len="sm"/>
            </a:ln>
          </p:spPr>
          <p:txBody>
            <a:bodyPr wrap="none" anchor="ct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38" name="AutoShape 33"/>
            <p:cNvSpPr>
              <a:spLocks noChangeArrowheads="1"/>
            </p:cNvSpPr>
            <p:nvPr/>
          </p:nvSpPr>
          <p:spPr bwMode="auto">
            <a:xfrm flipH="1">
              <a:off x="4290" y="2968"/>
              <a:ext cx="87" cy="149"/>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39" name="AutoShape 34"/>
            <p:cNvSpPr>
              <a:spLocks noChangeArrowheads="1"/>
            </p:cNvSpPr>
            <p:nvPr/>
          </p:nvSpPr>
          <p:spPr bwMode="auto">
            <a:xfrm rot="-8460389">
              <a:off x="4212" y="2946"/>
              <a:ext cx="31" cy="33"/>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endParaRPr>
            </a:p>
          </p:txBody>
        </p:sp>
      </p:grpSp>
      <p:sp>
        <p:nvSpPr>
          <p:cNvPr id="40" name="AutoShape 16"/>
          <p:cNvSpPr>
            <a:spLocks noChangeArrowheads="1"/>
          </p:cNvSpPr>
          <p:nvPr/>
        </p:nvSpPr>
        <p:spPr bwMode="auto">
          <a:xfrm>
            <a:off x="609600" y="4102100"/>
            <a:ext cx="219075" cy="611188"/>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41" name="Text Box 93"/>
          <p:cNvSpPr txBox="1">
            <a:spLocks noChangeArrowheads="1"/>
          </p:cNvSpPr>
          <p:nvPr/>
        </p:nvSpPr>
        <p:spPr bwMode="auto">
          <a:xfrm>
            <a:off x="127000" y="4711700"/>
            <a:ext cx="1168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boot</a:t>
            </a:r>
          </a:p>
        </p:txBody>
      </p:sp>
      <p:sp>
        <p:nvSpPr>
          <p:cNvPr id="43" name="Text Box 93"/>
          <p:cNvSpPr txBox="1">
            <a:spLocks noChangeArrowheads="1"/>
          </p:cNvSpPr>
          <p:nvPr/>
        </p:nvSpPr>
        <p:spPr bwMode="auto">
          <a:xfrm>
            <a:off x="7373938" y="2435187"/>
            <a:ext cx="1693862"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time</a:t>
            </a:r>
            <a:endParaRPr kumimoji="0" lang="en-US" sz="2400" b="1"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42" name="Text Box 93">
            <a:extLst>
              <a:ext uri="{FF2B5EF4-FFF2-40B4-BE49-F238E27FC236}">
                <a16:creationId xmlns:a16="http://schemas.microsoft.com/office/drawing/2014/main" id="{B5645C33-1815-6B40-99C6-8C3967C5110A}"/>
              </a:ext>
            </a:extLst>
          </p:cNvPr>
          <p:cNvSpPr txBox="1">
            <a:spLocks noChangeArrowheads="1"/>
          </p:cNvSpPr>
          <p:nvPr/>
        </p:nvSpPr>
        <p:spPr bwMode="auto">
          <a:xfrm>
            <a:off x="997063" y="3268663"/>
            <a:ext cx="6394337" cy="402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2000" b="1" dirty="0" err="1">
                <a:solidFill>
                  <a:srgbClr val="000000"/>
                </a:solidFill>
              </a:rPr>
              <a:t>syscall</a:t>
            </a:r>
            <a:r>
              <a:rPr lang="en-US" sz="2000" b="1" dirty="0">
                <a:solidFill>
                  <a:srgbClr val="000000"/>
                </a:solidFill>
              </a:rPr>
              <a:t>/fault handlers (runs as thread)</a:t>
            </a:r>
          </a:p>
        </p:txBody>
      </p:sp>
    </p:spTree>
    <p:extLst>
      <p:ext uri="{BB962C8B-B14F-4D97-AF65-F5344CB8AC3E}">
        <p14:creationId xmlns:p14="http://schemas.microsoft.com/office/powerpoint/2010/main" val="2051778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2"/>
          <p:cNvSpPr>
            <a:spLocks noGrp="1" noChangeArrowheads="1"/>
          </p:cNvSpPr>
          <p:nvPr>
            <p:ph type="title"/>
          </p:nvPr>
        </p:nvSpPr>
        <p:spPr/>
        <p:txBody>
          <a:bodyPr/>
          <a:lstStyle/>
          <a:p>
            <a:r>
              <a:rPr lang="en-US" dirty="0" err="1">
                <a:latin typeface="Arial" charset="0"/>
                <a:ea typeface="ＭＳ Ｐゴシック" charset="0"/>
              </a:rPr>
              <a:t>Syscalls</a:t>
            </a:r>
            <a:r>
              <a:rPr lang="en-US" dirty="0">
                <a:latin typeface="Arial" charset="0"/>
                <a:ea typeface="ＭＳ Ｐゴシック" charset="0"/>
              </a:rPr>
              <a:t>/traps</a:t>
            </a:r>
          </a:p>
        </p:txBody>
      </p:sp>
      <p:sp>
        <p:nvSpPr>
          <p:cNvPr id="211970" name="Rectangle 3"/>
          <p:cNvSpPr>
            <a:spLocks noGrp="1" noChangeArrowheads="1"/>
          </p:cNvSpPr>
          <p:nvPr>
            <p:ph type="body" idx="1"/>
          </p:nvPr>
        </p:nvSpPr>
        <p:spPr>
          <a:xfrm>
            <a:off x="457200" y="1527175"/>
            <a:ext cx="8382000" cy="4111625"/>
          </a:xfrm>
        </p:spPr>
        <p:txBody>
          <a:bodyPr/>
          <a:lstStyle/>
          <a:p>
            <a:r>
              <a:rPr lang="en-US" sz="2400" b="0" dirty="0">
                <a:latin typeface="Arial" charset="0"/>
                <a:ea typeface="ＭＳ Ｐゴシック" charset="0"/>
              </a:rPr>
              <a:t>Programs in C, C++, etc. invoke system calls by linking to a </a:t>
            </a:r>
            <a:r>
              <a:rPr lang="en-US" sz="2400" dirty="0">
                <a:latin typeface="Arial" charset="0"/>
                <a:ea typeface="ＭＳ Ｐゴシック" charset="0"/>
              </a:rPr>
              <a:t>standard library </a:t>
            </a:r>
            <a:r>
              <a:rPr lang="en-US" sz="2400" b="0" dirty="0">
                <a:latin typeface="Arial" charset="0"/>
                <a:ea typeface="ＭＳ Ｐゴシック" charset="0"/>
              </a:rPr>
              <a:t>(</a:t>
            </a:r>
            <a:r>
              <a:rPr lang="en-US" sz="2400" b="0" dirty="0" err="1">
                <a:latin typeface="Arial" charset="0"/>
                <a:ea typeface="ＭＳ Ｐゴシック" charset="0"/>
              </a:rPr>
              <a:t>libc</a:t>
            </a:r>
            <a:r>
              <a:rPr lang="en-US" sz="2400" b="0" dirty="0">
                <a:latin typeface="Arial" charset="0"/>
                <a:ea typeface="ＭＳ Ｐゴシック" charset="0"/>
              </a:rPr>
              <a:t>) written in assembly.</a:t>
            </a:r>
          </a:p>
          <a:p>
            <a:pPr lvl="1"/>
            <a:r>
              <a:rPr lang="en-US" sz="2000" b="0" dirty="0">
                <a:latin typeface="Arial" charset="0"/>
                <a:ea typeface="ＭＳ Ｐゴシック" charset="0"/>
              </a:rPr>
              <a:t>The library defines a </a:t>
            </a:r>
            <a:r>
              <a:rPr lang="en-US" sz="2000" dirty="0">
                <a:solidFill>
                  <a:srgbClr val="800000"/>
                </a:solidFill>
                <a:latin typeface="Arial" charset="0"/>
                <a:ea typeface="ＭＳ Ｐゴシック" charset="0"/>
              </a:rPr>
              <a:t>stub</a:t>
            </a:r>
            <a:r>
              <a:rPr lang="en-US" sz="2000" b="0" dirty="0">
                <a:latin typeface="Arial" charset="0"/>
                <a:ea typeface="ＭＳ Ｐゴシック" charset="0"/>
              </a:rPr>
              <a:t> or wrapper routine for each </a:t>
            </a:r>
            <a:r>
              <a:rPr lang="en-US" sz="2000" b="0" dirty="0" err="1">
                <a:latin typeface="Arial" charset="0"/>
                <a:ea typeface="ＭＳ Ｐゴシック" charset="0"/>
              </a:rPr>
              <a:t>syscall</a:t>
            </a:r>
            <a:r>
              <a:rPr lang="en-US" sz="2000" b="0" dirty="0">
                <a:latin typeface="Arial" charset="0"/>
                <a:ea typeface="ＭＳ Ｐゴシック" charset="0"/>
              </a:rPr>
              <a:t>.</a:t>
            </a:r>
          </a:p>
          <a:p>
            <a:pPr lvl="1"/>
            <a:r>
              <a:rPr lang="en-US" sz="2000" b="0" dirty="0">
                <a:latin typeface="Arial" charset="0"/>
                <a:ea typeface="ＭＳ Ｐゴシック" charset="0"/>
              </a:rPr>
              <a:t>Stub executes a special </a:t>
            </a:r>
            <a:r>
              <a:rPr lang="en-US" sz="2000" dirty="0">
                <a:solidFill>
                  <a:srgbClr val="800000"/>
                </a:solidFill>
                <a:latin typeface="Arial" charset="0"/>
                <a:ea typeface="ＭＳ Ｐゴシック" charset="0"/>
              </a:rPr>
              <a:t>trap instruction </a:t>
            </a:r>
            <a:r>
              <a:rPr lang="en-US" sz="2000" b="0" dirty="0">
                <a:latin typeface="Arial" charset="0"/>
                <a:ea typeface="ＭＳ Ｐゴシック" charset="0"/>
              </a:rPr>
              <a:t>(e.g., </a:t>
            </a:r>
            <a:r>
              <a:rPr lang="en-US" sz="2000" b="0" dirty="0" err="1">
                <a:latin typeface="Arial" charset="0"/>
                <a:ea typeface="ＭＳ Ｐゴシック" charset="0"/>
              </a:rPr>
              <a:t>chmk</a:t>
            </a:r>
            <a:r>
              <a:rPr lang="en-US" sz="2000" b="0" dirty="0">
                <a:latin typeface="Arial" charset="0"/>
                <a:ea typeface="ＭＳ Ｐゴシック" charset="0"/>
              </a:rPr>
              <a:t> or </a:t>
            </a:r>
            <a:r>
              <a:rPr lang="en-US" sz="2000" b="0" dirty="0" err="1">
                <a:latin typeface="Arial" charset="0"/>
                <a:ea typeface="ＭＳ Ｐゴシック" charset="0"/>
              </a:rPr>
              <a:t>callsys</a:t>
            </a:r>
            <a:r>
              <a:rPr lang="en-US" sz="2000" b="0" dirty="0">
                <a:latin typeface="Arial" charset="0"/>
                <a:ea typeface="ＭＳ Ｐゴシック" charset="0"/>
              </a:rPr>
              <a:t> or </a:t>
            </a:r>
            <a:r>
              <a:rPr lang="en-US" sz="2000" b="0" dirty="0" err="1">
                <a:latin typeface="Arial" charset="0"/>
                <a:ea typeface="ＭＳ Ｐゴシック" charset="0"/>
              </a:rPr>
              <a:t>syscall</a:t>
            </a:r>
            <a:r>
              <a:rPr lang="en-US" sz="2000" b="0" dirty="0">
                <a:latin typeface="Arial" charset="0"/>
                <a:ea typeface="ＭＳ Ｐゴシック" charset="0"/>
              </a:rPr>
              <a:t>/</a:t>
            </a:r>
            <a:r>
              <a:rPr lang="en-US" sz="2000" b="0" dirty="0" err="1">
                <a:latin typeface="Arial" charset="0"/>
                <a:ea typeface="ＭＳ Ｐゴシック" charset="0"/>
              </a:rPr>
              <a:t>sysenter</a:t>
            </a:r>
            <a:r>
              <a:rPr lang="en-US" sz="2000" b="0" dirty="0">
                <a:latin typeface="Arial" charset="0"/>
                <a:ea typeface="ＭＳ Ｐゴシック" charset="0"/>
              </a:rPr>
              <a:t> instruction) to change mode to kernel.</a:t>
            </a:r>
          </a:p>
          <a:p>
            <a:pPr lvl="1"/>
            <a:r>
              <a:rPr lang="en-US" sz="2000" b="0" dirty="0" err="1">
                <a:latin typeface="Arial" charset="0"/>
                <a:ea typeface="ＭＳ Ｐゴシック" charset="0"/>
              </a:rPr>
              <a:t>Syscall</a:t>
            </a:r>
            <a:r>
              <a:rPr lang="en-US" sz="2000" b="0" dirty="0">
                <a:latin typeface="Arial" charset="0"/>
                <a:ea typeface="ＭＳ Ｐゴシック" charset="0"/>
              </a:rPr>
              <a:t> arguments/results are passed in registers (or user stack).</a:t>
            </a:r>
          </a:p>
          <a:p>
            <a:pPr lvl="1"/>
            <a:r>
              <a:rPr lang="en-US" sz="2000" b="0" dirty="0" err="1">
                <a:latin typeface="Arial" charset="0"/>
                <a:ea typeface="ＭＳ Ｐゴシック" charset="0"/>
              </a:rPr>
              <a:t>OS+machine</a:t>
            </a:r>
            <a:r>
              <a:rPr lang="en-US" sz="2000" b="0" dirty="0">
                <a:latin typeface="Arial" charset="0"/>
                <a:ea typeface="ＭＳ Ｐゴシック" charset="0"/>
              </a:rPr>
              <a:t> defines </a:t>
            </a:r>
            <a:r>
              <a:rPr lang="en-US" sz="2000" dirty="0">
                <a:solidFill>
                  <a:srgbClr val="800000"/>
                </a:solidFill>
                <a:latin typeface="Arial" charset="0"/>
                <a:ea typeface="ＭＳ Ｐゴシック" charset="0"/>
              </a:rPr>
              <a:t>Application Binary Interface </a:t>
            </a:r>
            <a:r>
              <a:rPr lang="en-US" sz="2000" b="0" dirty="0">
                <a:latin typeface="Arial" charset="0"/>
                <a:ea typeface="ＭＳ Ｐゴシック" charset="0"/>
              </a:rPr>
              <a:t>(ABI).</a:t>
            </a:r>
            <a:endParaRPr lang="en-US" dirty="0">
              <a:latin typeface="Arial" charset="0"/>
              <a:ea typeface="ＭＳ Ｐゴシック" charset="0"/>
            </a:endParaRPr>
          </a:p>
        </p:txBody>
      </p:sp>
      <p:sp>
        <p:nvSpPr>
          <p:cNvPr id="211971" name="Text Box 4"/>
          <p:cNvSpPr txBox="1">
            <a:spLocks noChangeArrowheads="1"/>
          </p:cNvSpPr>
          <p:nvPr/>
        </p:nvSpPr>
        <p:spPr bwMode="auto">
          <a:xfrm>
            <a:off x="1295400" y="4495800"/>
            <a:ext cx="7010400" cy="1887538"/>
          </a:xfrm>
          <a:prstGeom prst="rect">
            <a:avLst/>
          </a:prstGeom>
          <a:solidFill>
            <a:schemeClr val="bg1">
              <a:lumMod val="85000"/>
            </a:schemeClr>
          </a:solidFill>
          <a:ln w="19050">
            <a:solidFill>
              <a:schemeClr val="tx1">
                <a:lumMod val="50000"/>
              </a:schemeClr>
            </a:solidFill>
            <a:miter lim="800000"/>
            <a:headEnd type="none" w="sm" len="sm"/>
            <a:tailEnd type="none" w="sm" len="sm"/>
          </a:ln>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hangingPunct="1">
              <a:spcBef>
                <a:spcPct val="10000"/>
              </a:spcBef>
              <a:spcAft>
                <a:spcPct val="45000"/>
              </a:spcAft>
            </a:pPr>
            <a:r>
              <a:rPr lang="en-US" sz="1600" u="sng" dirty="0">
                <a:solidFill>
                  <a:srgbClr val="003367"/>
                </a:solidFill>
                <a:cs typeface="Arial" charset="0"/>
              </a:rPr>
              <a:t>read() in Unix </a:t>
            </a:r>
            <a:r>
              <a:rPr lang="en-US" sz="1600" u="sng" dirty="0" err="1">
                <a:solidFill>
                  <a:srgbClr val="003367"/>
                </a:solidFill>
                <a:cs typeface="Arial" charset="0"/>
              </a:rPr>
              <a:t>libc.a</a:t>
            </a:r>
            <a:r>
              <a:rPr lang="en-US" sz="1600" u="sng" dirty="0">
                <a:solidFill>
                  <a:srgbClr val="003367"/>
                </a:solidFill>
                <a:cs typeface="Arial" charset="0"/>
              </a:rPr>
              <a:t> Alpha library (</a:t>
            </a:r>
            <a:r>
              <a:rPr lang="en-US" sz="1600" b="1" u="sng" dirty="0">
                <a:solidFill>
                  <a:srgbClr val="003367"/>
                </a:solidFill>
                <a:cs typeface="Arial" charset="0"/>
              </a:rPr>
              <a:t>executes in user mode</a:t>
            </a:r>
            <a:r>
              <a:rPr lang="en-US" sz="1600" u="sng" dirty="0">
                <a:solidFill>
                  <a:srgbClr val="003367"/>
                </a:solidFill>
                <a:cs typeface="Arial" charset="0"/>
              </a:rPr>
              <a:t>):</a:t>
            </a:r>
          </a:p>
          <a:p>
            <a:pPr defTabSz="455613" eaLnBrk="1" hangingPunct="1">
              <a:spcBef>
                <a:spcPct val="10000"/>
              </a:spcBef>
              <a:spcAft>
                <a:spcPct val="45000"/>
              </a:spcAft>
            </a:pPr>
            <a:r>
              <a:rPr lang="en-US" sz="1600" dirty="0">
                <a:solidFill>
                  <a:srgbClr val="003367"/>
                </a:solidFill>
                <a:cs typeface="Arial" charset="0"/>
              </a:rPr>
              <a:t>#define SYSCALL_READ 27	        # op ID for a </a:t>
            </a:r>
            <a:r>
              <a:rPr lang="en-US" sz="1600" b="1" dirty="0">
                <a:solidFill>
                  <a:srgbClr val="003367"/>
                </a:solidFill>
                <a:cs typeface="Arial" charset="0"/>
              </a:rPr>
              <a:t>read</a:t>
            </a:r>
            <a:r>
              <a:rPr lang="en-US" sz="1600" dirty="0">
                <a:solidFill>
                  <a:srgbClr val="003367"/>
                </a:solidFill>
                <a:cs typeface="Arial" charset="0"/>
              </a:rPr>
              <a:t> system call</a:t>
            </a:r>
          </a:p>
          <a:p>
            <a:pPr defTabSz="455613" eaLnBrk="1" hangingPunct="1">
              <a:lnSpc>
                <a:spcPct val="75000"/>
              </a:lnSpc>
              <a:spcBef>
                <a:spcPct val="10000"/>
              </a:spcBef>
            </a:pPr>
            <a:r>
              <a:rPr lang="en-US" sz="1600" dirty="0">
                <a:solidFill>
                  <a:srgbClr val="003367"/>
                </a:solidFill>
                <a:cs typeface="Arial" charset="0"/>
              </a:rPr>
              <a:t>	move arg0…</a:t>
            </a:r>
            <a:r>
              <a:rPr lang="en-US" sz="1600" dirty="0" err="1">
                <a:solidFill>
                  <a:srgbClr val="003367"/>
                </a:solidFill>
                <a:cs typeface="Arial" charset="0"/>
              </a:rPr>
              <a:t>argn</a:t>
            </a:r>
            <a:r>
              <a:rPr lang="en-US" sz="1600" dirty="0">
                <a:solidFill>
                  <a:srgbClr val="003367"/>
                </a:solidFill>
                <a:cs typeface="Arial" charset="0"/>
              </a:rPr>
              <a:t>, a0…an	# </a:t>
            </a:r>
            <a:r>
              <a:rPr lang="en-US" sz="1600" dirty="0" err="1">
                <a:solidFill>
                  <a:srgbClr val="003367"/>
                </a:solidFill>
                <a:cs typeface="Arial" charset="0"/>
              </a:rPr>
              <a:t>syscall</a:t>
            </a:r>
            <a:r>
              <a:rPr lang="en-US" sz="1600" dirty="0">
                <a:solidFill>
                  <a:srgbClr val="003367"/>
                </a:solidFill>
                <a:cs typeface="Arial" charset="0"/>
              </a:rPr>
              <a:t> </a:t>
            </a:r>
            <a:r>
              <a:rPr lang="en-US" sz="1600" dirty="0" err="1">
                <a:solidFill>
                  <a:srgbClr val="003367"/>
                </a:solidFill>
                <a:cs typeface="Arial" charset="0"/>
              </a:rPr>
              <a:t>args</a:t>
            </a:r>
            <a:r>
              <a:rPr lang="en-US" sz="1600" dirty="0">
                <a:solidFill>
                  <a:srgbClr val="003367"/>
                </a:solidFill>
                <a:cs typeface="Arial" charset="0"/>
              </a:rPr>
              <a:t> in registers A0..AN</a:t>
            </a:r>
          </a:p>
          <a:p>
            <a:pPr defTabSz="455613" eaLnBrk="1" hangingPunct="1">
              <a:lnSpc>
                <a:spcPct val="75000"/>
              </a:lnSpc>
              <a:spcBef>
                <a:spcPct val="10000"/>
              </a:spcBef>
            </a:pPr>
            <a:r>
              <a:rPr lang="en-US" sz="1600" dirty="0">
                <a:solidFill>
                  <a:srgbClr val="003367"/>
                </a:solidFill>
                <a:cs typeface="Arial" charset="0"/>
              </a:rPr>
              <a:t>	move SYSCALL_READ, v0	# </a:t>
            </a:r>
            <a:r>
              <a:rPr lang="en-US" sz="1600" dirty="0" err="1">
                <a:solidFill>
                  <a:srgbClr val="003367"/>
                </a:solidFill>
                <a:cs typeface="Arial" charset="0"/>
              </a:rPr>
              <a:t>syscall</a:t>
            </a:r>
            <a:r>
              <a:rPr lang="en-US" sz="1600" dirty="0">
                <a:solidFill>
                  <a:srgbClr val="003367"/>
                </a:solidFill>
                <a:cs typeface="Arial" charset="0"/>
              </a:rPr>
              <a:t> dispatch index in V0</a:t>
            </a:r>
          </a:p>
          <a:p>
            <a:pPr defTabSz="455613" eaLnBrk="1" hangingPunct="1">
              <a:lnSpc>
                <a:spcPct val="75000"/>
              </a:lnSpc>
              <a:spcBef>
                <a:spcPct val="10000"/>
              </a:spcBef>
            </a:pPr>
            <a:r>
              <a:rPr lang="en-US" sz="1600" dirty="0">
                <a:solidFill>
                  <a:srgbClr val="003367"/>
                </a:solidFill>
                <a:cs typeface="Arial" charset="0"/>
              </a:rPr>
              <a:t>	</a:t>
            </a:r>
            <a:r>
              <a:rPr lang="en-US" sz="1600" dirty="0" err="1">
                <a:solidFill>
                  <a:srgbClr val="003367"/>
                </a:solidFill>
                <a:cs typeface="Arial" charset="0"/>
              </a:rPr>
              <a:t>callsys</a:t>
            </a:r>
            <a:r>
              <a:rPr lang="en-US" sz="1600" dirty="0">
                <a:solidFill>
                  <a:srgbClr val="003367"/>
                </a:solidFill>
                <a:cs typeface="Arial" charset="0"/>
              </a:rPr>
              <a:t>					# kernel trap</a:t>
            </a:r>
          </a:p>
          <a:p>
            <a:pPr defTabSz="455613" eaLnBrk="1" hangingPunct="1">
              <a:lnSpc>
                <a:spcPct val="75000"/>
              </a:lnSpc>
              <a:spcBef>
                <a:spcPct val="10000"/>
              </a:spcBef>
            </a:pPr>
            <a:r>
              <a:rPr lang="en-US" sz="1600" dirty="0">
                <a:solidFill>
                  <a:srgbClr val="003367"/>
                </a:solidFill>
                <a:cs typeface="Arial" charset="0"/>
              </a:rPr>
              <a:t>	move r1, _</a:t>
            </a:r>
            <a:r>
              <a:rPr lang="en-US" sz="1600" dirty="0" err="1">
                <a:solidFill>
                  <a:srgbClr val="003367"/>
                </a:solidFill>
                <a:cs typeface="Arial" charset="0"/>
              </a:rPr>
              <a:t>errno</a:t>
            </a:r>
            <a:r>
              <a:rPr lang="en-US" sz="1600" dirty="0">
                <a:solidFill>
                  <a:srgbClr val="003367"/>
                </a:solidFill>
                <a:cs typeface="Arial" charset="0"/>
              </a:rPr>
              <a:t>			# </a:t>
            </a:r>
            <a:r>
              <a:rPr lang="en-US" sz="1600" b="1" dirty="0" err="1">
                <a:solidFill>
                  <a:srgbClr val="800000"/>
                </a:solidFill>
                <a:cs typeface="Arial" charset="0"/>
              </a:rPr>
              <a:t>errno</a:t>
            </a:r>
            <a:r>
              <a:rPr lang="en-US" sz="1600" dirty="0">
                <a:solidFill>
                  <a:srgbClr val="800000"/>
                </a:solidFill>
                <a:cs typeface="Arial" charset="0"/>
              </a:rPr>
              <a:t> </a:t>
            </a:r>
            <a:r>
              <a:rPr lang="en-US" sz="1600" dirty="0">
                <a:solidFill>
                  <a:srgbClr val="003367"/>
                </a:solidFill>
                <a:cs typeface="Arial" charset="0"/>
              </a:rPr>
              <a:t>= return status</a:t>
            </a:r>
          </a:p>
          <a:p>
            <a:pPr defTabSz="455613" eaLnBrk="1" hangingPunct="1">
              <a:lnSpc>
                <a:spcPct val="75000"/>
              </a:lnSpc>
              <a:spcBef>
                <a:spcPct val="10000"/>
              </a:spcBef>
            </a:pPr>
            <a:r>
              <a:rPr lang="en-US" sz="1600" dirty="0">
                <a:solidFill>
                  <a:srgbClr val="003367"/>
                </a:solidFill>
                <a:cs typeface="Arial" charset="0"/>
              </a:rPr>
              <a:t>	return</a:t>
            </a:r>
          </a:p>
        </p:txBody>
      </p:sp>
      <p:sp>
        <p:nvSpPr>
          <p:cNvPr id="211972" name="Rectangle 5"/>
          <p:cNvSpPr>
            <a:spLocks noChangeArrowheads="1"/>
          </p:cNvSpPr>
          <p:nvPr/>
        </p:nvSpPr>
        <p:spPr bwMode="auto">
          <a:xfrm>
            <a:off x="1219200" y="6400800"/>
            <a:ext cx="5306641" cy="2927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0" anchor="ctr">
            <a:spAutoFit/>
          </a:bodyPr>
          <a:lstStyle/>
          <a:p>
            <a:pPr algn="ctr" defTabSz="455613"/>
            <a:r>
              <a:rPr lang="en-US" sz="1600" dirty="0">
                <a:solidFill>
                  <a:srgbClr val="003367"/>
                </a:solidFill>
              </a:rPr>
              <a:t>Example </a:t>
            </a:r>
            <a:r>
              <a:rPr lang="en-US" sz="1600" b="1" dirty="0">
                <a:solidFill>
                  <a:srgbClr val="003367"/>
                </a:solidFill>
              </a:rPr>
              <a:t>read </a:t>
            </a:r>
            <a:r>
              <a:rPr lang="en-US" sz="1600" b="1" dirty="0" err="1">
                <a:solidFill>
                  <a:srgbClr val="003367"/>
                </a:solidFill>
              </a:rPr>
              <a:t>syscall</a:t>
            </a:r>
            <a:r>
              <a:rPr lang="en-US" sz="1600" b="1" dirty="0">
                <a:solidFill>
                  <a:srgbClr val="003367"/>
                </a:solidFill>
              </a:rPr>
              <a:t> stub </a:t>
            </a:r>
            <a:r>
              <a:rPr lang="en-US" sz="1600" dirty="0">
                <a:solidFill>
                  <a:srgbClr val="003367"/>
                </a:solidFill>
              </a:rPr>
              <a:t>for Alpha CPU ISA (defunct)</a:t>
            </a:r>
            <a:endParaRPr lang="en-US" dirty="0">
              <a:solidFill>
                <a:srgbClr val="003367"/>
              </a:solidFill>
            </a:endParaRPr>
          </a:p>
        </p:txBody>
      </p:sp>
    </p:spTree>
    <p:extLst>
      <p:ext uri="{BB962C8B-B14F-4D97-AF65-F5344CB8AC3E}">
        <p14:creationId xmlns:p14="http://schemas.microsoft.com/office/powerpoint/2010/main" val="21149504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MacOS</a:t>
            </a:r>
            <a:r>
              <a:rPr lang="en-US" dirty="0"/>
              <a:t> x86-64 </a:t>
            </a:r>
            <a:r>
              <a:rPr lang="en-US" dirty="0" err="1"/>
              <a:t>syscall</a:t>
            </a:r>
            <a:r>
              <a:rPr lang="en-US" dirty="0"/>
              <a:t> example</a:t>
            </a:r>
          </a:p>
        </p:txBody>
      </p:sp>
      <p:sp>
        <p:nvSpPr>
          <p:cNvPr id="5" name="Rectangle 4"/>
          <p:cNvSpPr/>
          <p:nvPr/>
        </p:nvSpPr>
        <p:spPr>
          <a:xfrm>
            <a:off x="533400" y="1371600"/>
            <a:ext cx="7010400" cy="4708981"/>
          </a:xfrm>
          <a:prstGeom prst="rect">
            <a:avLst/>
          </a:prstGeom>
        </p:spPr>
        <p:txBody>
          <a:bodyPr wrap="square">
            <a:spAutoFit/>
          </a:bodyPr>
          <a:lstStyle/>
          <a:p>
            <a:pPr defTabSz="455613"/>
            <a:r>
              <a:rPr lang="en-US" sz="2000" dirty="0">
                <a:solidFill>
                  <a:srgbClr val="003367">
                    <a:lumMod val="50000"/>
                  </a:srgbClr>
                </a:solidFill>
              </a:rPr>
              <a:t>section .data</a:t>
            </a:r>
          </a:p>
          <a:p>
            <a:pPr defTabSz="455613"/>
            <a:r>
              <a:rPr lang="en-US" sz="2000" dirty="0" err="1">
                <a:solidFill>
                  <a:srgbClr val="003367">
                    <a:lumMod val="50000"/>
                  </a:srgbClr>
                </a:solidFill>
              </a:rPr>
              <a:t>hello_world</a:t>
            </a:r>
            <a:r>
              <a:rPr lang="en-US" sz="2000" dirty="0">
                <a:solidFill>
                  <a:srgbClr val="003367">
                    <a:lumMod val="50000"/>
                  </a:srgbClr>
                </a:solidFill>
              </a:rPr>
              <a:t>     </a:t>
            </a:r>
            <a:r>
              <a:rPr lang="en-US" sz="2000" dirty="0" err="1">
                <a:solidFill>
                  <a:srgbClr val="003367">
                    <a:lumMod val="50000"/>
                  </a:srgbClr>
                </a:solidFill>
              </a:rPr>
              <a:t>db</a:t>
            </a:r>
            <a:r>
              <a:rPr lang="en-US" sz="2000" dirty="0">
                <a:solidFill>
                  <a:srgbClr val="003367">
                    <a:lumMod val="50000"/>
                  </a:srgbClr>
                </a:solidFill>
              </a:rPr>
              <a:t>      "Hello World!", 0x0a</a:t>
            </a:r>
          </a:p>
          <a:p>
            <a:pPr defTabSz="455613"/>
            <a:r>
              <a:rPr lang="en-US" sz="2000" dirty="0">
                <a:solidFill>
                  <a:srgbClr val="003367">
                    <a:lumMod val="50000"/>
                  </a:srgbClr>
                </a:solidFill>
              </a:rPr>
              <a:t> </a:t>
            </a:r>
          </a:p>
          <a:p>
            <a:pPr defTabSz="455613"/>
            <a:r>
              <a:rPr lang="en-US" sz="2000" dirty="0">
                <a:solidFill>
                  <a:srgbClr val="003367">
                    <a:lumMod val="50000"/>
                  </a:srgbClr>
                </a:solidFill>
              </a:rPr>
              <a:t>section .text</a:t>
            </a:r>
          </a:p>
          <a:p>
            <a:pPr defTabSz="455613"/>
            <a:r>
              <a:rPr lang="hu-HU" sz="2000" dirty="0">
                <a:solidFill>
                  <a:srgbClr val="003367">
                    <a:lumMod val="50000"/>
                  </a:srgbClr>
                </a:solidFill>
              </a:rPr>
              <a:t>global start</a:t>
            </a:r>
          </a:p>
          <a:p>
            <a:pPr defTabSz="455613"/>
            <a:r>
              <a:rPr lang="en-US" sz="2000" dirty="0">
                <a:solidFill>
                  <a:srgbClr val="003367">
                    <a:lumMod val="50000"/>
                  </a:srgbClr>
                </a:solidFill>
              </a:rPr>
              <a:t> </a:t>
            </a:r>
          </a:p>
          <a:p>
            <a:pPr defTabSz="455613"/>
            <a:r>
              <a:rPr lang="hu-HU" sz="2000" dirty="0">
                <a:solidFill>
                  <a:srgbClr val="003367">
                    <a:lumMod val="50000"/>
                  </a:srgbClr>
                </a:solidFill>
              </a:rPr>
              <a:t>start:</a:t>
            </a:r>
          </a:p>
          <a:p>
            <a:pPr defTabSz="455613"/>
            <a:r>
              <a:rPr lang="en-US" sz="2000" dirty="0" err="1">
                <a:solidFill>
                  <a:srgbClr val="003367">
                    <a:lumMod val="50000"/>
                  </a:srgbClr>
                </a:solidFill>
              </a:rPr>
              <a:t>mov</a:t>
            </a:r>
            <a:r>
              <a:rPr lang="en-US" sz="2000" dirty="0">
                <a:solidFill>
                  <a:srgbClr val="003367">
                    <a:lumMod val="50000"/>
                  </a:srgbClr>
                </a:solidFill>
              </a:rPr>
              <a:t> </a:t>
            </a:r>
            <a:r>
              <a:rPr lang="en-US" sz="2000" dirty="0" err="1">
                <a:solidFill>
                  <a:srgbClr val="003367">
                    <a:lumMod val="50000"/>
                  </a:srgbClr>
                </a:solidFill>
              </a:rPr>
              <a:t>rax</a:t>
            </a:r>
            <a:r>
              <a:rPr lang="en-US" sz="2000" dirty="0">
                <a:solidFill>
                  <a:srgbClr val="003367">
                    <a:lumMod val="50000"/>
                  </a:srgbClr>
                </a:solidFill>
              </a:rPr>
              <a:t>, 0x2000004      ; System call write = 4</a:t>
            </a:r>
          </a:p>
          <a:p>
            <a:pPr defTabSz="455613"/>
            <a:r>
              <a:rPr lang="en-US" sz="2000" dirty="0" err="1">
                <a:solidFill>
                  <a:srgbClr val="003367">
                    <a:lumMod val="50000"/>
                  </a:srgbClr>
                </a:solidFill>
              </a:rPr>
              <a:t>mov</a:t>
            </a:r>
            <a:r>
              <a:rPr lang="en-US" sz="2000" dirty="0">
                <a:solidFill>
                  <a:srgbClr val="003367">
                    <a:lumMod val="50000"/>
                  </a:srgbClr>
                </a:solidFill>
              </a:rPr>
              <a:t> </a:t>
            </a:r>
            <a:r>
              <a:rPr lang="en-US" sz="2000" dirty="0" err="1">
                <a:solidFill>
                  <a:srgbClr val="003367">
                    <a:lumMod val="50000"/>
                  </a:srgbClr>
                </a:solidFill>
              </a:rPr>
              <a:t>rdi</a:t>
            </a:r>
            <a:r>
              <a:rPr lang="en-US" sz="2000" dirty="0">
                <a:solidFill>
                  <a:srgbClr val="003367">
                    <a:lumMod val="50000"/>
                  </a:srgbClr>
                </a:solidFill>
              </a:rPr>
              <a:t>, 1              		; Write to standard out = 1</a:t>
            </a:r>
          </a:p>
          <a:p>
            <a:pPr defTabSz="455613"/>
            <a:r>
              <a:rPr lang="en-US" sz="2000" dirty="0" err="1">
                <a:solidFill>
                  <a:srgbClr val="003367">
                    <a:lumMod val="50000"/>
                  </a:srgbClr>
                </a:solidFill>
              </a:rPr>
              <a:t>mov</a:t>
            </a:r>
            <a:r>
              <a:rPr lang="en-US" sz="2000" dirty="0">
                <a:solidFill>
                  <a:srgbClr val="003367">
                    <a:lumMod val="50000"/>
                  </a:srgbClr>
                </a:solidFill>
              </a:rPr>
              <a:t> </a:t>
            </a:r>
            <a:r>
              <a:rPr lang="en-US" sz="2000" dirty="0" err="1">
                <a:solidFill>
                  <a:srgbClr val="003367">
                    <a:lumMod val="50000"/>
                  </a:srgbClr>
                </a:solidFill>
              </a:rPr>
              <a:t>rsi</a:t>
            </a:r>
            <a:r>
              <a:rPr lang="en-US" sz="2000" dirty="0">
                <a:solidFill>
                  <a:srgbClr val="003367">
                    <a:lumMod val="50000"/>
                  </a:srgbClr>
                </a:solidFill>
              </a:rPr>
              <a:t>, </a:t>
            </a:r>
            <a:r>
              <a:rPr lang="en-US" sz="2000" dirty="0" err="1">
                <a:solidFill>
                  <a:srgbClr val="003367">
                    <a:lumMod val="50000"/>
                  </a:srgbClr>
                </a:solidFill>
              </a:rPr>
              <a:t>hello_world</a:t>
            </a:r>
            <a:r>
              <a:rPr lang="en-US" sz="2000" dirty="0">
                <a:solidFill>
                  <a:srgbClr val="003367">
                    <a:lumMod val="50000"/>
                  </a:srgbClr>
                </a:solidFill>
              </a:rPr>
              <a:t>    	; The address of </a:t>
            </a:r>
            <a:r>
              <a:rPr lang="en-US" sz="2000" dirty="0" err="1">
                <a:solidFill>
                  <a:srgbClr val="003367">
                    <a:lumMod val="50000"/>
                  </a:srgbClr>
                </a:solidFill>
              </a:rPr>
              <a:t>hello_world</a:t>
            </a:r>
            <a:r>
              <a:rPr lang="en-US" sz="2000" dirty="0">
                <a:solidFill>
                  <a:srgbClr val="003367">
                    <a:lumMod val="50000"/>
                  </a:srgbClr>
                </a:solidFill>
              </a:rPr>
              <a:t> string</a:t>
            </a:r>
          </a:p>
          <a:p>
            <a:pPr defTabSz="455613"/>
            <a:r>
              <a:rPr lang="en-US" sz="2000" dirty="0" err="1">
                <a:solidFill>
                  <a:srgbClr val="003367">
                    <a:lumMod val="50000"/>
                  </a:srgbClr>
                </a:solidFill>
              </a:rPr>
              <a:t>mov</a:t>
            </a:r>
            <a:r>
              <a:rPr lang="en-US" sz="2000" dirty="0">
                <a:solidFill>
                  <a:srgbClr val="003367">
                    <a:lumMod val="50000"/>
                  </a:srgbClr>
                </a:solidFill>
              </a:rPr>
              <a:t> </a:t>
            </a:r>
            <a:r>
              <a:rPr lang="en-US" sz="2000" dirty="0" err="1">
                <a:solidFill>
                  <a:srgbClr val="003367">
                    <a:lumMod val="50000"/>
                  </a:srgbClr>
                </a:solidFill>
              </a:rPr>
              <a:t>rdx</a:t>
            </a:r>
            <a:r>
              <a:rPr lang="en-US" sz="2000" dirty="0">
                <a:solidFill>
                  <a:srgbClr val="003367">
                    <a:lumMod val="50000"/>
                  </a:srgbClr>
                </a:solidFill>
              </a:rPr>
              <a:t>, 14            		; The size to write</a:t>
            </a:r>
          </a:p>
          <a:p>
            <a:pPr defTabSz="455613"/>
            <a:r>
              <a:rPr lang="en-US" sz="2000" b="1" dirty="0" err="1">
                <a:solidFill>
                  <a:srgbClr val="651222"/>
                </a:solidFill>
              </a:rPr>
              <a:t>syscall</a:t>
            </a:r>
            <a:r>
              <a:rPr lang="en-US" sz="2000" dirty="0">
                <a:solidFill>
                  <a:srgbClr val="003367">
                    <a:lumMod val="50000"/>
                  </a:srgbClr>
                </a:solidFill>
              </a:rPr>
              <a:t>                		; Invoke the kernel</a:t>
            </a:r>
          </a:p>
          <a:p>
            <a:pPr defTabSz="455613"/>
            <a:r>
              <a:rPr lang="en-US" sz="2000" dirty="0" err="1">
                <a:solidFill>
                  <a:srgbClr val="003367">
                    <a:lumMod val="50000"/>
                  </a:srgbClr>
                </a:solidFill>
              </a:rPr>
              <a:t>mov</a:t>
            </a:r>
            <a:r>
              <a:rPr lang="en-US" sz="2000" dirty="0">
                <a:solidFill>
                  <a:srgbClr val="003367">
                    <a:lumMod val="50000"/>
                  </a:srgbClr>
                </a:solidFill>
              </a:rPr>
              <a:t> </a:t>
            </a:r>
            <a:r>
              <a:rPr lang="en-US" sz="2000" dirty="0" err="1">
                <a:solidFill>
                  <a:srgbClr val="003367">
                    <a:lumMod val="50000"/>
                  </a:srgbClr>
                </a:solidFill>
              </a:rPr>
              <a:t>rax</a:t>
            </a:r>
            <a:r>
              <a:rPr lang="en-US" sz="2000" dirty="0">
                <a:solidFill>
                  <a:srgbClr val="003367">
                    <a:lumMod val="50000"/>
                  </a:srgbClr>
                </a:solidFill>
              </a:rPr>
              <a:t>, 0x2000001      ; System call number for exit = 1</a:t>
            </a:r>
          </a:p>
          <a:p>
            <a:pPr defTabSz="455613"/>
            <a:r>
              <a:rPr lang="sk-SK" sz="2000" dirty="0">
                <a:solidFill>
                  <a:srgbClr val="003367">
                    <a:lumMod val="50000"/>
                  </a:srgbClr>
                </a:solidFill>
              </a:rPr>
              <a:t>mov rdi, 0              		; Exit success = 0</a:t>
            </a:r>
          </a:p>
          <a:p>
            <a:pPr defTabSz="455613"/>
            <a:r>
              <a:rPr lang="en-US" sz="2000" dirty="0" err="1">
                <a:solidFill>
                  <a:srgbClr val="003367">
                    <a:lumMod val="50000"/>
                  </a:srgbClr>
                </a:solidFill>
              </a:rPr>
              <a:t>syscall</a:t>
            </a:r>
            <a:r>
              <a:rPr lang="en-US" sz="2000" dirty="0">
                <a:solidFill>
                  <a:srgbClr val="003367">
                    <a:lumMod val="50000"/>
                  </a:srgbClr>
                </a:solidFill>
              </a:rPr>
              <a:t>                 		; Invoke the kernel</a:t>
            </a:r>
          </a:p>
        </p:txBody>
      </p:sp>
      <p:sp>
        <p:nvSpPr>
          <p:cNvPr id="6" name="Rectangle 5"/>
          <p:cNvSpPr/>
          <p:nvPr/>
        </p:nvSpPr>
        <p:spPr>
          <a:xfrm>
            <a:off x="533400" y="6488668"/>
            <a:ext cx="7315200" cy="369332"/>
          </a:xfrm>
          <a:prstGeom prst="rect">
            <a:avLst/>
          </a:prstGeom>
        </p:spPr>
        <p:txBody>
          <a:bodyPr wrap="square">
            <a:spAutoFit/>
          </a:bodyPr>
          <a:lstStyle/>
          <a:p>
            <a:pPr defTabSz="455613"/>
            <a:r>
              <a:rPr lang="en-US" sz="1800" dirty="0">
                <a:solidFill>
                  <a:srgbClr val="651222"/>
                </a:solidFill>
              </a:rPr>
              <a:t>http://</a:t>
            </a:r>
            <a:r>
              <a:rPr lang="en-US" sz="1800" dirty="0" err="1">
                <a:solidFill>
                  <a:srgbClr val="651222"/>
                </a:solidFill>
              </a:rPr>
              <a:t>thexploit.com</a:t>
            </a:r>
            <a:r>
              <a:rPr lang="en-US" sz="1800" dirty="0">
                <a:solidFill>
                  <a:srgbClr val="651222"/>
                </a:solidFill>
              </a:rPr>
              <a:t>/</a:t>
            </a:r>
            <a:r>
              <a:rPr lang="en-US" sz="1800" dirty="0" err="1">
                <a:solidFill>
                  <a:srgbClr val="651222"/>
                </a:solidFill>
              </a:rPr>
              <a:t>secdev</a:t>
            </a:r>
            <a:r>
              <a:rPr lang="en-US" sz="1800" dirty="0">
                <a:solidFill>
                  <a:srgbClr val="651222"/>
                </a:solidFill>
              </a:rPr>
              <a:t>/mac-os-x-64-bit-assembly-system-calls/</a:t>
            </a:r>
          </a:p>
        </p:txBody>
      </p:sp>
      <p:sp>
        <p:nvSpPr>
          <p:cNvPr id="7" name="Rectangle 6"/>
          <p:cNvSpPr/>
          <p:nvPr/>
        </p:nvSpPr>
        <p:spPr>
          <a:xfrm>
            <a:off x="4114800" y="2286000"/>
            <a:ext cx="4572000" cy="923330"/>
          </a:xfrm>
          <a:prstGeom prst="rect">
            <a:avLst/>
          </a:prstGeom>
        </p:spPr>
        <p:txBody>
          <a:bodyPr wrap="square">
            <a:spAutoFit/>
          </a:bodyPr>
          <a:lstStyle/>
          <a:p>
            <a:pPr defTabSz="455613"/>
            <a:r>
              <a:rPr lang="en-US" sz="1800" b="1" dirty="0">
                <a:solidFill>
                  <a:srgbClr val="651222"/>
                </a:solidFill>
              </a:rPr>
              <a:t>Illustration only</a:t>
            </a:r>
            <a:r>
              <a:rPr lang="en-US" sz="1800" dirty="0">
                <a:solidFill>
                  <a:srgbClr val="651222"/>
                </a:solidFill>
              </a:rPr>
              <a:t>: this program writes “Hello World!” to standard output (</a:t>
            </a:r>
            <a:r>
              <a:rPr lang="en-US" sz="1800" dirty="0" err="1">
                <a:solidFill>
                  <a:srgbClr val="651222"/>
                </a:solidFill>
              </a:rPr>
              <a:t>fd</a:t>
            </a:r>
            <a:r>
              <a:rPr lang="en-US" sz="1800" dirty="0">
                <a:solidFill>
                  <a:srgbClr val="651222"/>
                </a:solidFill>
              </a:rPr>
              <a:t> == 1), ignores the </a:t>
            </a:r>
            <a:r>
              <a:rPr lang="en-US" sz="1800" dirty="0" err="1">
                <a:solidFill>
                  <a:srgbClr val="651222"/>
                </a:solidFill>
              </a:rPr>
              <a:t>syscall</a:t>
            </a:r>
            <a:r>
              <a:rPr lang="en-US" sz="1800" dirty="0">
                <a:solidFill>
                  <a:srgbClr val="651222"/>
                </a:solidFill>
              </a:rPr>
              <a:t> error return, and exits.</a:t>
            </a:r>
          </a:p>
        </p:txBody>
      </p:sp>
      <p:sp>
        <p:nvSpPr>
          <p:cNvPr id="8" name="TextBox 3"/>
          <p:cNvSpPr txBox="1">
            <a:spLocks noChangeArrowheads="1"/>
          </p:cNvSpPr>
          <p:nvPr/>
        </p:nvSpPr>
        <p:spPr bwMode="auto">
          <a:xfrm>
            <a:off x="533400" y="6172200"/>
            <a:ext cx="5181600" cy="369332"/>
          </a:xfrm>
          <a:prstGeom prst="rect">
            <a:avLst/>
          </a:prstGeom>
          <a:solidFill>
            <a:srgbClr val="FFFFFF"/>
          </a:solidFill>
          <a:ln>
            <a:noFill/>
          </a:ln>
        </p:spPr>
        <p:txBody>
          <a:bodyPr wrap="square">
            <a:spAutoFit/>
          </a:bodyPr>
          <a:lstStyle/>
          <a:p>
            <a:r>
              <a:rPr lang="en-US" sz="1800" b="1" dirty="0">
                <a:solidFill>
                  <a:srgbClr val="001934"/>
                </a:solidFill>
              </a:rPr>
              <a:t>Illustration only: the details aren’t important.</a:t>
            </a:r>
            <a:endParaRPr lang="en-US" sz="2800" b="1" dirty="0">
              <a:solidFill>
                <a:srgbClr val="FFFFFF"/>
              </a:solidFill>
            </a:endParaRPr>
          </a:p>
        </p:txBody>
      </p:sp>
    </p:spTree>
    <p:extLst>
      <p:ext uri="{BB962C8B-B14F-4D97-AF65-F5344CB8AC3E}">
        <p14:creationId xmlns:p14="http://schemas.microsoft.com/office/powerpoint/2010/main" val="2513098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Linux x64 </a:t>
            </a:r>
            <a:r>
              <a:rPr lang="en-US" sz="3600" dirty="0" err="1"/>
              <a:t>syscall</a:t>
            </a:r>
            <a:r>
              <a:rPr lang="en-US" sz="3600" dirty="0"/>
              <a:t> conventions (ABI)</a:t>
            </a:r>
          </a:p>
        </p:txBody>
      </p:sp>
      <p:pic>
        <p:nvPicPr>
          <p:cNvPr id="4" name="Picture 3"/>
          <p:cNvPicPr>
            <a:picLocks noChangeAspect="1"/>
          </p:cNvPicPr>
          <p:nvPr/>
        </p:nvPicPr>
        <p:blipFill>
          <a:blip r:embed="rId2"/>
          <a:stretch>
            <a:fillRect/>
          </a:stretch>
        </p:blipFill>
        <p:spPr>
          <a:xfrm>
            <a:off x="457200" y="1524000"/>
            <a:ext cx="8223580" cy="4978400"/>
          </a:xfrm>
          <a:prstGeom prst="rect">
            <a:avLst/>
          </a:prstGeom>
        </p:spPr>
      </p:pic>
      <p:sp>
        <p:nvSpPr>
          <p:cNvPr id="5" name="TextBox 3"/>
          <p:cNvSpPr txBox="1">
            <a:spLocks noChangeArrowheads="1"/>
          </p:cNvSpPr>
          <p:nvPr/>
        </p:nvSpPr>
        <p:spPr bwMode="auto">
          <a:xfrm>
            <a:off x="1905000" y="6488668"/>
            <a:ext cx="5181600" cy="369332"/>
          </a:xfrm>
          <a:prstGeom prst="rect">
            <a:avLst/>
          </a:prstGeom>
          <a:solidFill>
            <a:srgbClr val="FFFFFF"/>
          </a:solidFill>
          <a:ln>
            <a:noFill/>
          </a:ln>
        </p:spPr>
        <p:txBody>
          <a:bodyPr wrap="square">
            <a:spAutoFit/>
          </a:bodyPr>
          <a:lstStyle/>
          <a:p>
            <a:r>
              <a:rPr lang="en-US" sz="1800" b="1" dirty="0">
                <a:solidFill>
                  <a:srgbClr val="001934"/>
                </a:solidFill>
              </a:rPr>
              <a:t>Illustration only: the details aren’t important.</a:t>
            </a:r>
            <a:endParaRPr lang="en-US" sz="2800" b="1" dirty="0">
              <a:solidFill>
                <a:srgbClr val="FFFFFF"/>
              </a:solidFill>
            </a:endParaRPr>
          </a:p>
        </p:txBody>
      </p:sp>
      <p:sp>
        <p:nvSpPr>
          <p:cNvPr id="6" name="TextBox 3"/>
          <p:cNvSpPr txBox="1">
            <a:spLocks noChangeArrowheads="1"/>
          </p:cNvSpPr>
          <p:nvPr/>
        </p:nvSpPr>
        <p:spPr bwMode="auto">
          <a:xfrm>
            <a:off x="5486400" y="5715000"/>
            <a:ext cx="2895600" cy="369332"/>
          </a:xfrm>
          <a:prstGeom prst="rect">
            <a:avLst/>
          </a:prstGeom>
          <a:solidFill>
            <a:srgbClr val="FFFFFF"/>
          </a:solidFill>
          <a:ln>
            <a:noFill/>
          </a:ln>
        </p:spPr>
        <p:txBody>
          <a:bodyPr wrap="square">
            <a:spAutoFit/>
          </a:bodyPr>
          <a:lstStyle/>
          <a:p>
            <a:r>
              <a:rPr lang="en-US" sz="1800" dirty="0">
                <a:solidFill>
                  <a:srgbClr val="001934"/>
                </a:solidFill>
              </a:rPr>
              <a:t>(user buffer addresses)</a:t>
            </a:r>
            <a:endParaRPr lang="en-US" sz="2800" dirty="0">
              <a:solidFill>
                <a:srgbClr val="FFFFFF"/>
              </a:solidFill>
            </a:endParaRPr>
          </a:p>
        </p:txBody>
      </p:sp>
    </p:spTree>
    <p:extLst>
      <p:ext uri="{BB962C8B-B14F-4D97-AF65-F5344CB8AC3E}">
        <p14:creationId xmlns:p14="http://schemas.microsoft.com/office/powerpoint/2010/main" val="2209238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kernel</a:t>
            </a:r>
          </a:p>
        </p:txBody>
      </p:sp>
      <p:sp>
        <p:nvSpPr>
          <p:cNvPr id="4" name="Content Placeholder 3"/>
          <p:cNvSpPr>
            <a:spLocks noGrp="1"/>
          </p:cNvSpPr>
          <p:nvPr>
            <p:ph idx="1"/>
          </p:nvPr>
        </p:nvSpPr>
        <p:spPr/>
        <p:txBody>
          <a:bodyPr/>
          <a:lstStyle/>
          <a:p>
            <a:r>
              <a:rPr lang="en-US" dirty="0"/>
              <a:t>The operating system kernel!</a:t>
            </a:r>
          </a:p>
          <a:p>
            <a:pPr lvl="1"/>
            <a:r>
              <a:rPr lang="en-US" dirty="0"/>
              <a:t>What is it?</a:t>
            </a:r>
          </a:p>
          <a:p>
            <a:pPr lvl="1"/>
            <a:r>
              <a:rPr lang="en-US" dirty="0"/>
              <a:t>Where is it?</a:t>
            </a:r>
          </a:p>
          <a:p>
            <a:pPr lvl="1"/>
            <a:r>
              <a:rPr lang="en-US" dirty="0"/>
              <a:t>How do we get there?</a:t>
            </a:r>
          </a:p>
          <a:p>
            <a:pPr lvl="1"/>
            <a:r>
              <a:rPr lang="en-US" dirty="0"/>
              <a:t>How is it protected?</a:t>
            </a:r>
          </a:p>
          <a:p>
            <a:pPr lvl="1"/>
            <a:r>
              <a:rPr lang="en-US" dirty="0"/>
              <a:t>How does it control resources?</a:t>
            </a:r>
          </a:p>
          <a:p>
            <a:pPr lvl="1"/>
            <a:r>
              <a:rPr lang="en-US" dirty="0"/>
              <a:t>How does it control access to data?</a:t>
            </a:r>
          </a:p>
          <a:p>
            <a:pPr lvl="1"/>
            <a:r>
              <a:rPr lang="en-US" dirty="0"/>
              <a:t>How does it keep control?</a:t>
            </a:r>
          </a:p>
          <a:p>
            <a:pPr lvl="1"/>
            <a:endParaRPr lang="en-US" dirty="0"/>
          </a:p>
        </p:txBody>
      </p:sp>
      <p:grpSp>
        <p:nvGrpSpPr>
          <p:cNvPr id="13" name="Group 12"/>
          <p:cNvGrpSpPr/>
          <p:nvPr/>
        </p:nvGrpSpPr>
        <p:grpSpPr>
          <a:xfrm>
            <a:off x="5486400" y="2514600"/>
            <a:ext cx="2151135" cy="1447800"/>
            <a:chOff x="5181600" y="2514600"/>
            <a:chExt cx="1660525" cy="1117600"/>
          </a:xfrm>
        </p:grpSpPr>
        <p:sp>
          <p:nvSpPr>
            <p:cNvPr id="9" name="Rectangle 8"/>
            <p:cNvSpPr/>
            <p:nvPr/>
          </p:nvSpPr>
          <p:spPr bwMode="auto">
            <a:xfrm>
              <a:off x="5181600" y="2514600"/>
              <a:ext cx="441325" cy="609600"/>
            </a:xfrm>
            <a:prstGeom prst="rect">
              <a:avLst/>
            </a:prstGeom>
            <a:solidFill>
              <a:sysClr val="window" lastClr="FFFFFF">
                <a:lumMod val="50000"/>
              </a:sysClr>
            </a:solidFill>
            <a:ln w="19050" cap="flat" cmpd="sng" algn="ctr">
              <a:solidFill>
                <a:srgbClr val="003367"/>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10" name="AutoShape 10"/>
            <p:cNvSpPr>
              <a:spLocks noChangeArrowheads="1"/>
            </p:cNvSpPr>
            <p:nvPr/>
          </p:nvSpPr>
          <p:spPr bwMode="auto">
            <a:xfrm>
              <a:off x="5181600" y="3200400"/>
              <a:ext cx="1660525" cy="431800"/>
            </a:xfrm>
            <a:prstGeom prst="flowChartProcess">
              <a:avLst/>
            </a:prstGeom>
            <a:solidFill>
              <a:srgbClr val="99CCFF"/>
            </a:solidFill>
            <a:ln w="12700">
              <a:solidFill>
                <a:srgbClr val="003367"/>
              </a:solidFill>
              <a:miter lim="800000"/>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Rectangle 10"/>
            <p:cNvSpPr/>
            <p:nvPr/>
          </p:nvSpPr>
          <p:spPr bwMode="auto">
            <a:xfrm>
              <a:off x="5791200" y="2514600"/>
              <a:ext cx="441325" cy="609600"/>
            </a:xfrm>
            <a:prstGeom prst="rect">
              <a:avLst/>
            </a:prstGeom>
            <a:solidFill>
              <a:sysClr val="window" lastClr="FFFFFF">
                <a:lumMod val="50000"/>
              </a:sysClr>
            </a:solidFill>
            <a:ln w="19050" cap="flat" cmpd="sng" algn="ctr">
              <a:solidFill>
                <a:srgbClr val="003367"/>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12" name="Rectangle 11"/>
            <p:cNvSpPr/>
            <p:nvPr/>
          </p:nvSpPr>
          <p:spPr bwMode="auto">
            <a:xfrm>
              <a:off x="6400800" y="2514600"/>
              <a:ext cx="441325" cy="609600"/>
            </a:xfrm>
            <a:prstGeom prst="rect">
              <a:avLst/>
            </a:prstGeom>
            <a:solidFill>
              <a:sysClr val="window" lastClr="FFFFFF">
                <a:lumMod val="50000"/>
              </a:sysClr>
            </a:solidFill>
            <a:ln w="19050" cap="flat" cmpd="sng" algn="ctr">
              <a:solidFill>
                <a:srgbClr val="003367"/>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grpSp>
      <p:sp>
        <p:nvSpPr>
          <p:cNvPr id="14" name="Text Box 93"/>
          <p:cNvSpPr txBox="1">
            <a:spLocks noChangeArrowheads="1"/>
          </p:cNvSpPr>
          <p:nvPr/>
        </p:nvSpPr>
        <p:spPr bwMode="auto">
          <a:xfrm flipH="1">
            <a:off x="5961135" y="3514687"/>
            <a:ext cx="1162050" cy="402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2000" b="1" kern="0" dirty="0">
                <a:solidFill>
                  <a:srgbClr val="000000"/>
                </a:solidFill>
              </a:rPr>
              <a:t>kernel</a:t>
            </a:r>
          </a:p>
        </p:txBody>
      </p:sp>
      <p:sp>
        <p:nvSpPr>
          <p:cNvPr id="15" name="TextBox 3"/>
          <p:cNvSpPr txBox="1">
            <a:spLocks noChangeArrowheads="1"/>
          </p:cNvSpPr>
          <p:nvPr/>
        </p:nvSpPr>
        <p:spPr bwMode="auto">
          <a:xfrm>
            <a:off x="7949631" y="3352800"/>
            <a:ext cx="81336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1800" dirty="0">
                <a:solidFill>
                  <a:srgbClr val="001934"/>
                </a:solidFill>
              </a:rPr>
              <a:t>kernel</a:t>
            </a:r>
          </a:p>
          <a:p>
            <a:pPr algn="ctr"/>
            <a:r>
              <a:rPr lang="en-US" sz="1800" dirty="0">
                <a:solidFill>
                  <a:srgbClr val="001934"/>
                </a:solidFill>
              </a:rPr>
              <a:t>space</a:t>
            </a:r>
            <a:endParaRPr lang="en-US" sz="2800" dirty="0">
              <a:solidFill>
                <a:srgbClr val="FFFFFF"/>
              </a:solidFill>
            </a:endParaRPr>
          </a:p>
        </p:txBody>
      </p:sp>
      <p:sp>
        <p:nvSpPr>
          <p:cNvPr id="16" name="Right Bracket 80"/>
          <p:cNvSpPr>
            <a:spLocks/>
          </p:cNvSpPr>
          <p:nvPr/>
        </p:nvSpPr>
        <p:spPr bwMode="auto">
          <a:xfrm>
            <a:off x="7713735" y="3386554"/>
            <a:ext cx="152400" cy="609600"/>
          </a:xfrm>
          <a:prstGeom prst="rightBracket">
            <a:avLst>
              <a:gd name="adj" fmla="val 8361"/>
            </a:avLst>
          </a:prstGeom>
          <a:noFill/>
          <a:ln w="38100">
            <a:solidFill>
              <a:srgbClr val="003367"/>
            </a:solidFill>
            <a:round/>
            <a:headEnd/>
            <a:tailEnd/>
          </a:ln>
          <a:extLst>
            <a:ext uri="{909E8E84-426E-40dd-AFC4-6F175D3DCCD1}">
              <a14:hiddenFill xmlns:a14="http://schemas.microsoft.com/office/drawing/2010/main" xmlns="">
                <a:solidFill>
                  <a:srgbClr val="FFFFFF"/>
                </a:solidFill>
              </a14:hiddenFill>
            </a:ext>
          </a:extLst>
        </p:spPr>
        <p:txBody>
          <a:bodyPr/>
          <a:lstStyle/>
          <a:p>
            <a:pPr>
              <a:buClr>
                <a:srgbClr val="000000"/>
              </a:buClr>
              <a:buSzPct val="100000"/>
              <a:buFont typeface="Times New Roman" charset="0"/>
              <a:buNone/>
            </a:pPr>
            <a:endParaRPr lang="en-US" sz="1800">
              <a:cs typeface="Arial" charset="0"/>
            </a:endParaRPr>
          </a:p>
        </p:txBody>
      </p:sp>
      <p:sp>
        <p:nvSpPr>
          <p:cNvPr id="17" name="TextBox 3"/>
          <p:cNvSpPr txBox="1">
            <a:spLocks noChangeArrowheads="1"/>
          </p:cNvSpPr>
          <p:nvPr/>
        </p:nvSpPr>
        <p:spPr bwMode="auto">
          <a:xfrm>
            <a:off x="7932096" y="2514600"/>
            <a:ext cx="81336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1800" dirty="0">
                <a:solidFill>
                  <a:srgbClr val="001934"/>
                </a:solidFill>
              </a:rPr>
              <a:t>user</a:t>
            </a:r>
          </a:p>
          <a:p>
            <a:pPr algn="ctr"/>
            <a:r>
              <a:rPr lang="en-US" sz="1800" dirty="0">
                <a:solidFill>
                  <a:srgbClr val="001934"/>
                </a:solidFill>
              </a:rPr>
              <a:t>space</a:t>
            </a:r>
            <a:endParaRPr lang="en-US" sz="2800" dirty="0">
              <a:solidFill>
                <a:srgbClr val="FFFFFF"/>
              </a:solidFill>
            </a:endParaRPr>
          </a:p>
        </p:txBody>
      </p:sp>
      <p:sp>
        <p:nvSpPr>
          <p:cNvPr id="18" name="Right Bracket 80"/>
          <p:cNvSpPr>
            <a:spLocks/>
          </p:cNvSpPr>
          <p:nvPr/>
        </p:nvSpPr>
        <p:spPr bwMode="auto">
          <a:xfrm>
            <a:off x="7696200" y="2514600"/>
            <a:ext cx="152400" cy="759023"/>
          </a:xfrm>
          <a:prstGeom prst="rightBracket">
            <a:avLst>
              <a:gd name="adj" fmla="val 8361"/>
            </a:avLst>
          </a:prstGeom>
          <a:noFill/>
          <a:ln w="38100">
            <a:solidFill>
              <a:srgbClr val="003367"/>
            </a:solidFill>
            <a:round/>
            <a:headEnd/>
            <a:tailEnd/>
          </a:ln>
          <a:extLst>
            <a:ext uri="{909E8E84-426E-40dd-AFC4-6F175D3DCCD1}">
              <a14:hiddenFill xmlns:a14="http://schemas.microsoft.com/office/drawing/2010/main" xmlns="">
                <a:solidFill>
                  <a:srgbClr val="FFFFFF"/>
                </a:solidFill>
              </a14:hiddenFill>
            </a:ext>
          </a:extLst>
        </p:spPr>
        <p:txBody>
          <a:bodyPr/>
          <a:lstStyle/>
          <a:p>
            <a:pPr>
              <a:buClr>
                <a:srgbClr val="000000"/>
              </a:buClr>
              <a:buSzPct val="100000"/>
              <a:buFont typeface="Times New Roman" charset="0"/>
              <a:buNone/>
            </a:pPr>
            <a:endParaRPr lang="en-US" sz="1800">
              <a:cs typeface="Arial" charset="0"/>
            </a:endParaRPr>
          </a:p>
        </p:txBody>
      </p:sp>
      <p:sp>
        <p:nvSpPr>
          <p:cNvPr id="19" name="Text Box 93"/>
          <p:cNvSpPr txBox="1">
            <a:spLocks noChangeArrowheads="1"/>
          </p:cNvSpPr>
          <p:nvPr/>
        </p:nvSpPr>
        <p:spPr bwMode="auto">
          <a:xfrm flipH="1">
            <a:off x="5334000" y="2143087"/>
            <a:ext cx="2445696" cy="3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a:solidFill>
                  <a:srgbClr val="000000"/>
                </a:solidFill>
              </a:rPr>
              <a:t>User processes</a:t>
            </a:r>
          </a:p>
        </p:txBody>
      </p:sp>
      <p:pic>
        <p:nvPicPr>
          <p:cNvPr id="20" name="Picture 19"/>
          <p:cNvPicPr>
            <a:picLocks noChangeAspect="1"/>
          </p:cNvPicPr>
          <p:nvPr/>
        </p:nvPicPr>
        <p:blipFill>
          <a:blip r:embed="rId2"/>
          <a:stretch>
            <a:fillRect/>
          </a:stretch>
        </p:blipFill>
        <p:spPr>
          <a:xfrm>
            <a:off x="7010400" y="3429000"/>
            <a:ext cx="457200" cy="457200"/>
          </a:xfrm>
          <a:prstGeom prst="rect">
            <a:avLst/>
          </a:prstGeom>
        </p:spPr>
      </p:pic>
    </p:spTree>
    <p:extLst>
      <p:ext uri="{BB962C8B-B14F-4D97-AF65-F5344CB8AC3E}">
        <p14:creationId xmlns:p14="http://schemas.microsoft.com/office/powerpoint/2010/main" val="3674896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US" dirty="0"/>
              <a:t>Entering the kernel</a:t>
            </a:r>
          </a:p>
        </p:txBody>
      </p:sp>
      <p:sp>
        <p:nvSpPr>
          <p:cNvPr id="21" name="Content Placeholder 20"/>
          <p:cNvSpPr>
            <a:spLocks noGrp="1"/>
          </p:cNvSpPr>
          <p:nvPr>
            <p:ph idx="1"/>
          </p:nvPr>
        </p:nvSpPr>
        <p:spPr>
          <a:xfrm>
            <a:off x="381000" y="1524000"/>
            <a:ext cx="6019800" cy="4800600"/>
          </a:xfrm>
        </p:spPr>
        <p:txBody>
          <a:bodyPr/>
          <a:lstStyle/>
          <a:p>
            <a:r>
              <a:rPr lang="en-US" dirty="0"/>
              <a:t>CPU event: t</a:t>
            </a:r>
            <a:r>
              <a:rPr lang="en-US" b="0" dirty="0"/>
              <a:t>rap, fault, interrupt</a:t>
            </a:r>
          </a:p>
          <a:p>
            <a:r>
              <a:rPr lang="en-US" b="0" dirty="0"/>
              <a:t>Core </a:t>
            </a:r>
            <a:r>
              <a:rPr lang="en-US" dirty="0"/>
              <a:t>transitions to kernel </a:t>
            </a:r>
            <a:r>
              <a:rPr lang="en-US" b="0" dirty="0"/>
              <a:t>mode</a:t>
            </a:r>
          </a:p>
          <a:p>
            <a:pPr lvl="1"/>
            <a:r>
              <a:rPr lang="en-US" dirty="0"/>
              <a:t>Map kernel space—if not already mapped.</a:t>
            </a:r>
            <a:endParaRPr lang="en-US" b="0" dirty="0"/>
          </a:p>
          <a:p>
            <a:r>
              <a:rPr lang="en-US" b="0" dirty="0"/>
              <a:t>Set PC to execute a </a:t>
            </a:r>
            <a:r>
              <a:rPr lang="en-US" dirty="0"/>
              <a:t>pre-designated handler routine </a:t>
            </a:r>
            <a:r>
              <a:rPr lang="en-US" b="0" dirty="0"/>
              <a:t>for that event type.</a:t>
            </a:r>
          </a:p>
          <a:p>
            <a:pPr lvl="1"/>
            <a:r>
              <a:rPr lang="en-US" dirty="0"/>
              <a:t>Lookup event type in table or “vector”</a:t>
            </a:r>
            <a:endParaRPr lang="en-US" b="0" dirty="0"/>
          </a:p>
          <a:p>
            <a:r>
              <a:rPr lang="en-US" b="0" dirty="0"/>
              <a:t>Set SP to pre-designated </a:t>
            </a:r>
            <a:r>
              <a:rPr lang="en-US" dirty="0"/>
              <a:t>kernel stack</a:t>
            </a:r>
            <a:r>
              <a:rPr lang="en-US" b="0" dirty="0"/>
              <a:t>.</a:t>
            </a:r>
          </a:p>
          <a:p>
            <a:pPr lvl="1"/>
            <a:r>
              <a:rPr lang="en-US" dirty="0"/>
              <a:t>Per-thread or interrupt stack</a:t>
            </a:r>
          </a:p>
          <a:p>
            <a:endParaRPr lang="en-US" b="0" dirty="0"/>
          </a:p>
          <a:p>
            <a:pPr marL="0" indent="0">
              <a:buNone/>
            </a:pPr>
            <a:endParaRPr lang="en-US" sz="2200" b="0" dirty="0"/>
          </a:p>
        </p:txBody>
      </p:sp>
      <p:sp>
        <p:nvSpPr>
          <p:cNvPr id="4" name="AutoShape 10"/>
          <p:cNvSpPr>
            <a:spLocks noChangeArrowheads="1"/>
          </p:cNvSpPr>
          <p:nvPr/>
        </p:nvSpPr>
        <p:spPr bwMode="auto">
          <a:xfrm>
            <a:off x="6814535" y="4495801"/>
            <a:ext cx="1447800" cy="2133600"/>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800"/>
          </a:p>
        </p:txBody>
      </p:sp>
      <p:sp>
        <p:nvSpPr>
          <p:cNvPr id="6" name="AutoShape 21"/>
          <p:cNvSpPr>
            <a:spLocks noChangeArrowheads="1"/>
          </p:cNvSpPr>
          <p:nvPr/>
        </p:nvSpPr>
        <p:spPr bwMode="auto">
          <a:xfrm>
            <a:off x="6811996" y="914400"/>
            <a:ext cx="1452879" cy="558728"/>
          </a:xfrm>
          <a:prstGeom prst="flowChartProcess">
            <a:avLst/>
          </a:prstGeom>
          <a:solidFill>
            <a:srgbClr val="3366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400"/>
          </a:p>
        </p:txBody>
      </p:sp>
      <p:sp>
        <p:nvSpPr>
          <p:cNvPr id="7" name="AutoShape 22"/>
          <p:cNvSpPr>
            <a:spLocks noChangeArrowheads="1"/>
          </p:cNvSpPr>
          <p:nvPr/>
        </p:nvSpPr>
        <p:spPr bwMode="auto">
          <a:xfrm>
            <a:off x="6811996" y="1473128"/>
            <a:ext cx="1452879" cy="335236"/>
          </a:xfrm>
          <a:prstGeom prst="flowChartProcess">
            <a:avLst/>
          </a:prstGeom>
          <a:solidFill>
            <a:srgbClr val="008080"/>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400"/>
          </a:p>
        </p:txBody>
      </p:sp>
      <p:sp>
        <p:nvSpPr>
          <p:cNvPr id="8" name="AutoShape 23"/>
          <p:cNvSpPr>
            <a:spLocks noChangeArrowheads="1"/>
          </p:cNvSpPr>
          <p:nvPr/>
        </p:nvSpPr>
        <p:spPr bwMode="auto">
          <a:xfrm>
            <a:off x="6811996" y="1808363"/>
            <a:ext cx="1452879" cy="558728"/>
          </a:xfrm>
          <a:prstGeom prst="flowChartProcess">
            <a:avLst/>
          </a:prstGeom>
          <a:solidFill>
            <a:srgbClr val="666699"/>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800"/>
          </a:p>
        </p:txBody>
      </p:sp>
      <p:sp>
        <p:nvSpPr>
          <p:cNvPr id="9" name="AutoShape 24"/>
          <p:cNvSpPr>
            <a:spLocks noChangeArrowheads="1"/>
          </p:cNvSpPr>
          <p:nvPr/>
        </p:nvSpPr>
        <p:spPr bwMode="auto">
          <a:xfrm>
            <a:off x="6811996" y="2367089"/>
            <a:ext cx="1452879" cy="111746"/>
          </a:xfrm>
          <a:prstGeom prst="flowChartProcess">
            <a:avLst/>
          </a:prstGeom>
          <a:solidFill>
            <a:srgbClr val="FFFFFF"/>
          </a:solidFill>
          <a:ln w="12700">
            <a:solidFill>
              <a:schemeClr val="tx1"/>
            </a:solidFill>
            <a:miter lim="800000"/>
            <a:headEnd type="none" w="sm" len="sm"/>
            <a:tailEnd type="none" w="sm" len="sm"/>
          </a:ln>
        </p:spPr>
        <p:txBody>
          <a:bodyPr wrap="none" anchor="ctr"/>
          <a:lstStyle/>
          <a:p>
            <a:pPr>
              <a:buClr>
                <a:srgbClr val="000000"/>
              </a:buClr>
              <a:buSzPct val="100000"/>
              <a:buFont typeface="Times New Roman" charset="0"/>
              <a:buNone/>
            </a:pPr>
            <a:endParaRPr lang="en-US" sz="1800"/>
          </a:p>
        </p:txBody>
      </p:sp>
      <p:sp>
        <p:nvSpPr>
          <p:cNvPr id="10" name="AutoShape 25"/>
          <p:cNvSpPr>
            <a:spLocks noChangeArrowheads="1"/>
          </p:cNvSpPr>
          <p:nvPr/>
        </p:nvSpPr>
        <p:spPr bwMode="auto">
          <a:xfrm>
            <a:off x="6811996" y="2478835"/>
            <a:ext cx="1452879" cy="558728"/>
          </a:xfrm>
          <a:prstGeom prst="flowChartProcess">
            <a:avLst/>
          </a:prstGeom>
          <a:solidFill>
            <a:srgbClr val="969696"/>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600"/>
          </a:p>
        </p:txBody>
      </p:sp>
      <p:sp>
        <p:nvSpPr>
          <p:cNvPr id="11" name="AutoShape 26"/>
          <p:cNvSpPr>
            <a:spLocks noChangeArrowheads="1"/>
          </p:cNvSpPr>
          <p:nvPr/>
        </p:nvSpPr>
        <p:spPr bwMode="auto">
          <a:xfrm>
            <a:off x="6811996" y="3037563"/>
            <a:ext cx="1452879" cy="335236"/>
          </a:xfrm>
          <a:prstGeom prst="flowChartProcess">
            <a:avLst/>
          </a:prstGeom>
          <a:solidFill>
            <a:srgbClr val="800080"/>
          </a:solidFill>
          <a:ln w="12700">
            <a:solidFill>
              <a:schemeClr val="tx1"/>
            </a:solidFill>
            <a:miter lim="800000"/>
            <a:headEnd type="none" w="sm" len="sm"/>
            <a:tailEnd type="none" w="sm" len="sm"/>
          </a:ln>
        </p:spPr>
        <p:txBody>
          <a:bodyPr wrap="none" anchor="ctr" anchorCtr="1"/>
          <a:lstStyle/>
          <a:p>
            <a:pPr algn="ctr">
              <a:buClr>
                <a:srgbClr val="000000"/>
              </a:buClr>
              <a:buSzPct val="100000"/>
              <a:buFont typeface="Times New Roman" charset="0"/>
              <a:buNone/>
            </a:pPr>
            <a:endParaRPr lang="en-US" sz="1800"/>
          </a:p>
        </p:txBody>
      </p:sp>
      <p:grpSp>
        <p:nvGrpSpPr>
          <p:cNvPr id="13" name="Group 49"/>
          <p:cNvGrpSpPr>
            <a:grpSpLocks/>
          </p:cNvGrpSpPr>
          <p:nvPr/>
        </p:nvGrpSpPr>
        <p:grpSpPr bwMode="auto">
          <a:xfrm>
            <a:off x="7241573" y="1950371"/>
            <a:ext cx="593725" cy="593648"/>
            <a:chOff x="4201" y="2912"/>
            <a:chExt cx="255" cy="255"/>
          </a:xfrm>
        </p:grpSpPr>
        <p:sp>
          <p:nvSpPr>
            <p:cNvPr id="14" name="Oval 50"/>
            <p:cNvSpPr>
              <a:spLocks noChangeArrowheads="1"/>
            </p:cNvSpPr>
            <p:nvPr/>
          </p:nvSpPr>
          <p:spPr bwMode="auto">
            <a:xfrm>
              <a:off x="4201" y="2912"/>
              <a:ext cx="255" cy="255"/>
            </a:xfrm>
            <a:prstGeom prst="ellipse">
              <a:avLst/>
            </a:prstGeom>
            <a:solidFill>
              <a:srgbClr val="800080"/>
            </a:solidFill>
            <a:ln w="12700">
              <a:solidFill>
                <a:schemeClr val="tx1"/>
              </a:solidFill>
              <a:round/>
              <a:headEnd type="none" w="sm" len="sm"/>
              <a:tailEnd type="none" w="sm" len="sm"/>
            </a:ln>
          </p:spPr>
          <p:txBody>
            <a:bodyPr wrap="none" anchor="ctr"/>
            <a:lstStyle/>
            <a:p>
              <a:pPr>
                <a:buClr>
                  <a:srgbClr val="000000"/>
                </a:buClr>
                <a:buSzPct val="100000"/>
                <a:buFont typeface="Times New Roman" charset="0"/>
                <a:buNone/>
              </a:pPr>
              <a:endParaRPr lang="en-US" sz="1800"/>
            </a:p>
          </p:txBody>
        </p:sp>
        <p:sp>
          <p:nvSpPr>
            <p:cNvPr id="15" name="AutoShape 51"/>
            <p:cNvSpPr>
              <a:spLocks noChangeArrowheads="1"/>
            </p:cNvSpPr>
            <p:nvPr/>
          </p:nvSpPr>
          <p:spPr bwMode="auto">
            <a:xfrm flipH="1">
              <a:off x="4290" y="2968"/>
              <a:ext cx="87" cy="149"/>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a:buClr>
                  <a:srgbClr val="000000"/>
                </a:buClr>
                <a:buSzPct val="100000"/>
                <a:buFont typeface="Times New Roman" charset="0"/>
                <a:buNone/>
              </a:pPr>
              <a:endParaRPr lang="en-US" sz="1800"/>
            </a:p>
          </p:txBody>
        </p:sp>
        <p:sp>
          <p:nvSpPr>
            <p:cNvPr id="16" name="AutoShape 52"/>
            <p:cNvSpPr>
              <a:spLocks noChangeArrowheads="1"/>
            </p:cNvSpPr>
            <p:nvPr/>
          </p:nvSpPr>
          <p:spPr bwMode="auto">
            <a:xfrm rot="-8460389">
              <a:off x="4212" y="2946"/>
              <a:ext cx="31" cy="33"/>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a:buClr>
                  <a:srgbClr val="000000"/>
                </a:buClr>
                <a:buSzPct val="100000"/>
                <a:buFont typeface="Times New Roman" charset="0"/>
                <a:buNone/>
              </a:pPr>
              <a:endParaRPr lang="en-US" sz="1800"/>
            </a:p>
          </p:txBody>
        </p:sp>
      </p:grpSp>
      <p:sp>
        <p:nvSpPr>
          <p:cNvPr id="22" name="AutoShape 21"/>
          <p:cNvSpPr>
            <a:spLocks noChangeArrowheads="1"/>
          </p:cNvSpPr>
          <p:nvPr/>
        </p:nvSpPr>
        <p:spPr bwMode="auto">
          <a:xfrm>
            <a:off x="6811996" y="5105400"/>
            <a:ext cx="1452879" cy="558728"/>
          </a:xfrm>
          <a:prstGeom prst="flowChartProcess">
            <a:avLst/>
          </a:prstGeom>
          <a:solidFill>
            <a:srgbClr val="3366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400"/>
          </a:p>
        </p:txBody>
      </p:sp>
      <p:sp>
        <p:nvSpPr>
          <p:cNvPr id="23" name="Oval 59"/>
          <p:cNvSpPr>
            <a:spLocks noChangeArrowheads="1"/>
          </p:cNvSpPr>
          <p:nvPr/>
        </p:nvSpPr>
        <p:spPr bwMode="auto">
          <a:xfrm flipH="1">
            <a:off x="7632131" y="6127750"/>
            <a:ext cx="111125" cy="117475"/>
          </a:xfrm>
          <a:prstGeom prst="ellipse">
            <a:avLst/>
          </a:prstGeom>
          <a:solidFill>
            <a:srgbClr val="333333"/>
          </a:solidFill>
          <a:ln>
            <a:noFill/>
          </a:ln>
          <a:extLst>
            <a:ext uri="{91240B29-F687-4f45-9708-019B960494DF}">
              <a14:hiddenLine xmlns:a14="http://schemas.microsoft.com/office/drawing/2010/main" xmlns="" w="19050">
                <a:solidFill>
                  <a:srgbClr val="000000"/>
                </a:solidFill>
                <a:round/>
                <a:headEnd type="none" w="sm" len="sm"/>
                <a:tailEnd type="none" w="sm" len="sm"/>
              </a14:hiddenLine>
            </a:ext>
          </a:extLst>
        </p:spPr>
        <p:txBody>
          <a:bodyPr anchor="ctr">
            <a:spAutoFit/>
          </a:bodyPr>
          <a:lstStyle/>
          <a:p>
            <a:pPr defTabSz="914400"/>
            <a:endParaRPr lang="en-US" sz="1800">
              <a:solidFill>
                <a:srgbClr val="000000"/>
              </a:solidFill>
              <a:cs typeface="Arial" charset="0"/>
            </a:endParaRPr>
          </a:p>
        </p:txBody>
      </p:sp>
      <p:sp>
        <p:nvSpPr>
          <p:cNvPr id="24" name="Oval 60"/>
          <p:cNvSpPr>
            <a:spLocks noChangeArrowheads="1"/>
          </p:cNvSpPr>
          <p:nvPr/>
        </p:nvSpPr>
        <p:spPr bwMode="auto">
          <a:xfrm flipH="1">
            <a:off x="7801993" y="6207125"/>
            <a:ext cx="111125" cy="117475"/>
          </a:xfrm>
          <a:prstGeom prst="ellipse">
            <a:avLst/>
          </a:prstGeom>
          <a:solidFill>
            <a:srgbClr val="333333"/>
          </a:solidFill>
          <a:ln>
            <a:noFill/>
          </a:ln>
          <a:extLst>
            <a:ext uri="{91240B29-F687-4f45-9708-019B960494DF}">
              <a14:hiddenLine xmlns:a14="http://schemas.microsoft.com/office/drawing/2010/main" xmlns="" w="19050">
                <a:solidFill>
                  <a:srgbClr val="000000"/>
                </a:solidFill>
                <a:round/>
                <a:headEnd type="none" w="sm" len="sm"/>
                <a:tailEnd type="none" w="sm" len="sm"/>
              </a14:hiddenLine>
            </a:ext>
          </a:extLst>
        </p:spPr>
        <p:txBody>
          <a:bodyPr anchor="ctr">
            <a:spAutoFit/>
          </a:bodyPr>
          <a:lstStyle/>
          <a:p>
            <a:pPr defTabSz="914400"/>
            <a:endParaRPr lang="en-US" sz="1800">
              <a:solidFill>
                <a:srgbClr val="000000"/>
              </a:solidFill>
              <a:cs typeface="Arial" charset="0"/>
            </a:endParaRPr>
          </a:p>
        </p:txBody>
      </p:sp>
      <p:sp>
        <p:nvSpPr>
          <p:cNvPr id="25" name="Oval 61"/>
          <p:cNvSpPr>
            <a:spLocks noChangeArrowheads="1"/>
          </p:cNvSpPr>
          <p:nvPr/>
        </p:nvSpPr>
        <p:spPr bwMode="auto">
          <a:xfrm flipH="1">
            <a:off x="7989318" y="6138863"/>
            <a:ext cx="112713" cy="117475"/>
          </a:xfrm>
          <a:prstGeom prst="ellipse">
            <a:avLst/>
          </a:prstGeom>
          <a:solidFill>
            <a:srgbClr val="333333"/>
          </a:solidFill>
          <a:ln>
            <a:noFill/>
          </a:ln>
          <a:extLst>
            <a:ext uri="{91240B29-F687-4f45-9708-019B960494DF}">
              <a14:hiddenLine xmlns:a14="http://schemas.microsoft.com/office/drawing/2010/main" xmlns="" w="19050">
                <a:solidFill>
                  <a:srgbClr val="000000"/>
                </a:solidFill>
                <a:round/>
                <a:headEnd type="none" w="sm" len="sm"/>
                <a:tailEnd type="none" w="sm" len="sm"/>
              </a14:hiddenLine>
            </a:ext>
          </a:extLst>
        </p:spPr>
        <p:txBody>
          <a:bodyPr anchor="ctr">
            <a:spAutoFit/>
          </a:bodyPr>
          <a:lstStyle/>
          <a:p>
            <a:pPr defTabSz="914400"/>
            <a:endParaRPr lang="en-US" sz="1800">
              <a:solidFill>
                <a:srgbClr val="000000"/>
              </a:solidFill>
              <a:cs typeface="Arial" charset="0"/>
            </a:endParaRPr>
          </a:p>
        </p:txBody>
      </p:sp>
      <p:cxnSp>
        <p:nvCxnSpPr>
          <p:cNvPr id="26" name="AutoShape 62"/>
          <p:cNvCxnSpPr>
            <a:cxnSpLocks noChangeShapeType="1"/>
            <a:stCxn id="29" idx="4"/>
            <a:endCxn id="23" idx="0"/>
          </p:cNvCxnSpPr>
          <p:nvPr/>
        </p:nvCxnSpPr>
        <p:spPr bwMode="auto">
          <a:xfrm flipH="1">
            <a:off x="7687693" y="6053138"/>
            <a:ext cx="169863" cy="74612"/>
          </a:xfrm>
          <a:prstGeom prst="straightConnector1">
            <a:avLst/>
          </a:prstGeom>
          <a:noFill/>
          <a:ln w="31750" cap="rnd">
            <a:solidFill>
              <a:srgbClr val="000000"/>
            </a:solidFill>
            <a:prstDash val="sysDot"/>
            <a:round/>
            <a:headEnd type="none" w="sm" len="sm"/>
            <a:tailEnd type="none" w="sm" len="sm"/>
          </a:ln>
          <a:extLst>
            <a:ext uri="{909E8E84-426E-40dd-AFC4-6F175D3DCCD1}">
              <a14:hiddenFill xmlns:a14="http://schemas.microsoft.com/office/drawing/2010/main" xmlns="">
                <a:noFill/>
              </a14:hiddenFill>
            </a:ext>
          </a:extLst>
        </p:spPr>
      </p:cxnSp>
      <p:cxnSp>
        <p:nvCxnSpPr>
          <p:cNvPr id="27" name="AutoShape 63"/>
          <p:cNvCxnSpPr>
            <a:cxnSpLocks noChangeShapeType="1"/>
            <a:stCxn id="29" idx="4"/>
            <a:endCxn id="24" idx="0"/>
          </p:cNvCxnSpPr>
          <p:nvPr/>
        </p:nvCxnSpPr>
        <p:spPr bwMode="auto">
          <a:xfrm>
            <a:off x="7857556" y="6053138"/>
            <a:ext cx="0" cy="153987"/>
          </a:xfrm>
          <a:prstGeom prst="straightConnector1">
            <a:avLst/>
          </a:prstGeom>
          <a:noFill/>
          <a:ln w="31750" cap="rnd">
            <a:solidFill>
              <a:srgbClr val="000000"/>
            </a:solidFill>
            <a:prstDash val="sysDot"/>
            <a:round/>
            <a:headEnd type="none" w="sm" len="sm"/>
            <a:tailEnd type="none" w="sm" len="sm"/>
          </a:ln>
          <a:extLst>
            <a:ext uri="{909E8E84-426E-40dd-AFC4-6F175D3DCCD1}">
              <a14:hiddenFill xmlns:a14="http://schemas.microsoft.com/office/drawing/2010/main" xmlns="">
                <a:noFill/>
              </a14:hiddenFill>
            </a:ext>
          </a:extLst>
        </p:spPr>
      </p:cxnSp>
      <p:cxnSp>
        <p:nvCxnSpPr>
          <p:cNvPr id="28" name="AutoShape 64"/>
          <p:cNvCxnSpPr>
            <a:cxnSpLocks noChangeShapeType="1"/>
            <a:stCxn id="29" idx="4"/>
            <a:endCxn id="25" idx="7"/>
          </p:cNvCxnSpPr>
          <p:nvPr/>
        </p:nvCxnSpPr>
        <p:spPr bwMode="auto">
          <a:xfrm>
            <a:off x="7857556" y="6053138"/>
            <a:ext cx="149225" cy="101600"/>
          </a:xfrm>
          <a:prstGeom prst="straightConnector1">
            <a:avLst/>
          </a:prstGeom>
          <a:noFill/>
          <a:ln w="31750" cap="rnd">
            <a:solidFill>
              <a:srgbClr val="000000"/>
            </a:solidFill>
            <a:prstDash val="sysDot"/>
            <a:round/>
            <a:headEnd type="none" w="sm" len="sm"/>
            <a:tailEnd type="none" w="sm" len="sm"/>
          </a:ln>
          <a:extLst>
            <a:ext uri="{909E8E84-426E-40dd-AFC4-6F175D3DCCD1}">
              <a14:hiddenFill xmlns:a14="http://schemas.microsoft.com/office/drawing/2010/main" xmlns="">
                <a:noFill/>
              </a14:hiddenFill>
            </a:ext>
          </a:extLst>
        </p:spPr>
      </p:cxnSp>
      <p:sp>
        <p:nvSpPr>
          <p:cNvPr id="29" name="Oval 65"/>
          <p:cNvSpPr>
            <a:spLocks noChangeArrowheads="1"/>
          </p:cNvSpPr>
          <p:nvPr/>
        </p:nvSpPr>
        <p:spPr bwMode="auto">
          <a:xfrm flipH="1">
            <a:off x="7800406" y="5942013"/>
            <a:ext cx="112712" cy="112712"/>
          </a:xfrm>
          <a:prstGeom prst="ellipse">
            <a:avLst/>
          </a:prstGeom>
          <a:solidFill>
            <a:srgbClr val="333333"/>
          </a:solidFill>
          <a:ln>
            <a:noFill/>
          </a:ln>
          <a:extLst>
            <a:ext uri="{91240B29-F687-4f45-9708-019B960494DF}">
              <a14:hiddenLine xmlns:a14="http://schemas.microsoft.com/office/drawing/2010/main" xmlns="" w="19050">
                <a:solidFill>
                  <a:srgbClr val="000000"/>
                </a:solidFill>
                <a:round/>
                <a:headEnd type="none" w="sm" len="sm"/>
                <a:tailEnd type="none" w="sm" len="sm"/>
              </a14:hiddenLine>
            </a:ext>
          </a:extLst>
        </p:spPr>
        <p:txBody>
          <a:bodyPr anchor="ctr">
            <a:spAutoFit/>
          </a:bodyPr>
          <a:lstStyle/>
          <a:p>
            <a:pPr defTabSz="914400"/>
            <a:endParaRPr lang="en-US" sz="1800">
              <a:solidFill>
                <a:srgbClr val="000000"/>
              </a:solidFill>
              <a:cs typeface="Arial" charset="0"/>
            </a:endParaRPr>
          </a:p>
        </p:txBody>
      </p:sp>
      <p:pic>
        <p:nvPicPr>
          <p:cNvPr id="31" name="Picture 30"/>
          <p:cNvPicPr>
            <a:picLocks noChangeAspect="1"/>
          </p:cNvPicPr>
          <p:nvPr/>
        </p:nvPicPr>
        <p:blipFill>
          <a:blip r:embed="rId3"/>
          <a:stretch>
            <a:fillRect/>
          </a:stretch>
        </p:blipFill>
        <p:spPr>
          <a:xfrm>
            <a:off x="7543800" y="3657600"/>
            <a:ext cx="457200" cy="457200"/>
          </a:xfrm>
          <a:prstGeom prst="rect">
            <a:avLst/>
          </a:prstGeom>
        </p:spPr>
      </p:pic>
      <p:sp>
        <p:nvSpPr>
          <p:cNvPr id="33" name="TextBox 3"/>
          <p:cNvSpPr txBox="1">
            <a:spLocks noChangeArrowheads="1"/>
          </p:cNvSpPr>
          <p:nvPr/>
        </p:nvSpPr>
        <p:spPr bwMode="auto">
          <a:xfrm>
            <a:off x="6881099" y="5068669"/>
            <a:ext cx="1314673"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sz="1800" dirty="0">
                <a:solidFill>
                  <a:srgbClr val="001934"/>
                </a:solidFill>
              </a:rPr>
              <a:t>kernel</a:t>
            </a:r>
          </a:p>
          <a:p>
            <a:pPr algn="ctr"/>
            <a:r>
              <a:rPr lang="en-US" sz="1800" dirty="0">
                <a:solidFill>
                  <a:srgbClr val="001934"/>
                </a:solidFill>
              </a:rPr>
              <a:t>code</a:t>
            </a:r>
            <a:endParaRPr lang="en-US" sz="2800" dirty="0">
              <a:solidFill>
                <a:srgbClr val="FFFFFF"/>
              </a:solidFill>
            </a:endParaRPr>
          </a:p>
        </p:txBody>
      </p:sp>
      <p:sp>
        <p:nvSpPr>
          <p:cNvPr id="34" name="TextBox 3"/>
          <p:cNvSpPr txBox="1">
            <a:spLocks noChangeArrowheads="1"/>
          </p:cNvSpPr>
          <p:nvPr/>
        </p:nvSpPr>
        <p:spPr bwMode="auto">
          <a:xfrm>
            <a:off x="6558758" y="5754469"/>
            <a:ext cx="1314673"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sz="1800" dirty="0">
                <a:solidFill>
                  <a:srgbClr val="001934"/>
                </a:solidFill>
              </a:rPr>
              <a:t>kernel</a:t>
            </a:r>
          </a:p>
          <a:p>
            <a:pPr algn="ctr"/>
            <a:r>
              <a:rPr lang="en-US" sz="1800" dirty="0">
                <a:solidFill>
                  <a:srgbClr val="001934"/>
                </a:solidFill>
              </a:rPr>
              <a:t>data</a:t>
            </a:r>
            <a:endParaRPr lang="en-US" sz="2800" dirty="0">
              <a:solidFill>
                <a:srgbClr val="FFFFFF"/>
              </a:solidFill>
            </a:endParaRPr>
          </a:p>
        </p:txBody>
      </p:sp>
      <p:sp>
        <p:nvSpPr>
          <p:cNvPr id="35" name="Right Bracket 80"/>
          <p:cNvSpPr>
            <a:spLocks/>
          </p:cNvSpPr>
          <p:nvPr/>
        </p:nvSpPr>
        <p:spPr bwMode="auto">
          <a:xfrm>
            <a:off x="8330631" y="4495800"/>
            <a:ext cx="152400" cy="2133600"/>
          </a:xfrm>
          <a:prstGeom prst="rightBracket">
            <a:avLst>
              <a:gd name="adj" fmla="val 8361"/>
            </a:avLst>
          </a:prstGeom>
          <a:noFill/>
          <a:ln w="38100">
            <a:solidFill>
              <a:srgbClr val="003367"/>
            </a:solidFill>
            <a:round/>
            <a:headEnd/>
            <a:tailEnd/>
          </a:ln>
          <a:extLst>
            <a:ext uri="{909E8E84-426E-40dd-AFC4-6F175D3DCCD1}">
              <a14:hiddenFill xmlns:a14="http://schemas.microsoft.com/office/drawing/2010/main" xmlns="">
                <a:solidFill>
                  <a:srgbClr val="FFFFFF"/>
                </a:solidFill>
              </a14:hiddenFill>
            </a:ext>
          </a:extLst>
        </p:spPr>
        <p:txBody>
          <a:bodyPr/>
          <a:lstStyle/>
          <a:p>
            <a:pPr>
              <a:buClr>
                <a:srgbClr val="000000"/>
              </a:buClr>
              <a:buSzPct val="100000"/>
              <a:buFont typeface="Times New Roman" charset="0"/>
              <a:buNone/>
            </a:pPr>
            <a:endParaRPr lang="en-US" sz="1800">
              <a:cs typeface="Arial" charset="0"/>
            </a:endParaRPr>
          </a:p>
        </p:txBody>
      </p:sp>
      <p:sp>
        <p:nvSpPr>
          <p:cNvPr id="30" name="TextBox 3"/>
          <p:cNvSpPr txBox="1">
            <a:spLocks noChangeArrowheads="1"/>
          </p:cNvSpPr>
          <p:nvPr/>
        </p:nvSpPr>
        <p:spPr bwMode="auto">
          <a:xfrm>
            <a:off x="8330631" y="5068669"/>
            <a:ext cx="813369" cy="646331"/>
          </a:xfrm>
          <a:prstGeom prst="rect">
            <a:avLst/>
          </a:prstGeom>
          <a:solidFill>
            <a:srgbClr val="FFFFFF"/>
          </a:solidFill>
          <a:ln>
            <a:noFill/>
          </a:ln>
        </p:spPr>
        <p:txBody>
          <a:bodyPr wrap="none">
            <a:spAutoFit/>
          </a:bodyPr>
          <a:lstStyle/>
          <a:p>
            <a:pPr algn="ctr"/>
            <a:r>
              <a:rPr lang="en-US" sz="1800" dirty="0">
                <a:solidFill>
                  <a:srgbClr val="001934"/>
                </a:solidFill>
              </a:rPr>
              <a:t>kernel</a:t>
            </a:r>
          </a:p>
          <a:p>
            <a:pPr algn="ctr"/>
            <a:r>
              <a:rPr lang="en-US" sz="1800" dirty="0">
                <a:solidFill>
                  <a:srgbClr val="001934"/>
                </a:solidFill>
              </a:rPr>
              <a:t>space</a:t>
            </a:r>
            <a:endParaRPr lang="en-US" sz="2800" dirty="0">
              <a:solidFill>
                <a:srgbClr val="FFFFFF"/>
              </a:solidFill>
            </a:endParaRPr>
          </a:p>
        </p:txBody>
      </p:sp>
      <p:sp>
        <p:nvSpPr>
          <p:cNvPr id="36" name="Right Bracket 80"/>
          <p:cNvSpPr>
            <a:spLocks/>
          </p:cNvSpPr>
          <p:nvPr/>
        </p:nvSpPr>
        <p:spPr bwMode="auto">
          <a:xfrm>
            <a:off x="8305800" y="934102"/>
            <a:ext cx="152400" cy="2438400"/>
          </a:xfrm>
          <a:prstGeom prst="rightBracket">
            <a:avLst>
              <a:gd name="adj" fmla="val 8361"/>
            </a:avLst>
          </a:prstGeom>
          <a:noFill/>
          <a:ln w="38100">
            <a:solidFill>
              <a:srgbClr val="003367"/>
            </a:solidFill>
            <a:round/>
            <a:headEnd/>
            <a:tailEnd/>
          </a:ln>
          <a:extLst>
            <a:ext uri="{909E8E84-426E-40dd-AFC4-6F175D3DCCD1}">
              <a14:hiddenFill xmlns:a14="http://schemas.microsoft.com/office/drawing/2010/main" xmlns="">
                <a:solidFill>
                  <a:srgbClr val="FFFFFF"/>
                </a:solidFill>
              </a14:hiddenFill>
            </a:ext>
          </a:extLst>
        </p:spPr>
        <p:txBody>
          <a:bodyPr/>
          <a:lstStyle/>
          <a:p>
            <a:pPr>
              <a:buClr>
                <a:srgbClr val="000000"/>
              </a:buClr>
              <a:buSzPct val="100000"/>
              <a:buFont typeface="Times New Roman" charset="0"/>
              <a:buNone/>
            </a:pPr>
            <a:endParaRPr lang="en-US" sz="1800">
              <a:cs typeface="Arial" charset="0"/>
            </a:endParaRPr>
          </a:p>
        </p:txBody>
      </p:sp>
      <p:sp>
        <p:nvSpPr>
          <p:cNvPr id="37" name="TextBox 3"/>
          <p:cNvSpPr txBox="1">
            <a:spLocks noChangeArrowheads="1"/>
          </p:cNvSpPr>
          <p:nvPr/>
        </p:nvSpPr>
        <p:spPr bwMode="auto">
          <a:xfrm>
            <a:off x="8305800" y="1811771"/>
            <a:ext cx="813369" cy="646331"/>
          </a:xfrm>
          <a:prstGeom prst="rect">
            <a:avLst/>
          </a:prstGeom>
          <a:solidFill>
            <a:srgbClr val="FFFFFF"/>
          </a:solidFill>
          <a:ln>
            <a:noFill/>
          </a:ln>
        </p:spPr>
        <p:txBody>
          <a:bodyPr wrap="none">
            <a:spAutoFit/>
          </a:bodyPr>
          <a:lstStyle/>
          <a:p>
            <a:pPr algn="ctr"/>
            <a:r>
              <a:rPr lang="en-US" sz="1800" dirty="0">
                <a:solidFill>
                  <a:srgbClr val="001934"/>
                </a:solidFill>
              </a:rPr>
              <a:t>user</a:t>
            </a:r>
          </a:p>
          <a:p>
            <a:pPr algn="ctr"/>
            <a:r>
              <a:rPr lang="en-US" sz="1800" dirty="0">
                <a:solidFill>
                  <a:srgbClr val="001934"/>
                </a:solidFill>
              </a:rPr>
              <a:t>space</a:t>
            </a:r>
            <a:endParaRPr lang="en-US" sz="2800" dirty="0">
              <a:solidFill>
                <a:srgbClr val="FFFFFF"/>
              </a:solidFill>
            </a:endParaRPr>
          </a:p>
        </p:txBody>
      </p:sp>
      <p:sp>
        <p:nvSpPr>
          <p:cNvPr id="32" name="AutoShape 13"/>
          <p:cNvSpPr>
            <a:spLocks noChangeArrowheads="1"/>
          </p:cNvSpPr>
          <p:nvPr/>
        </p:nvSpPr>
        <p:spPr bwMode="auto">
          <a:xfrm>
            <a:off x="7452360" y="3378347"/>
            <a:ext cx="111759" cy="1117453"/>
          </a:xfrm>
          <a:prstGeom prst="upDownArrow">
            <a:avLst>
              <a:gd name="adj1" fmla="val 50000"/>
              <a:gd name="adj2" fmla="val 200001"/>
            </a:avLst>
          </a:prstGeom>
          <a:solidFill>
            <a:srgbClr val="000000"/>
          </a:solidFill>
          <a:ln w="12700">
            <a:solidFill>
              <a:schemeClr val="tx1"/>
            </a:solidFill>
            <a:miter lim="800000"/>
            <a:headEnd type="none" w="sm" len="sm"/>
            <a:tailEnd type="none" w="sm" len="sm"/>
          </a:ln>
        </p:spPr>
        <p:txBody>
          <a:bodyPr wrap="none" anchor="ctr"/>
          <a:lstStyle/>
          <a:p>
            <a:pPr>
              <a:buClr>
                <a:srgbClr val="000000"/>
              </a:buClr>
              <a:buSzPct val="100000"/>
              <a:buFont typeface="Times New Roman" charset="0"/>
              <a:buNone/>
            </a:pPr>
            <a:endParaRPr lang="en-US" sz="1800"/>
          </a:p>
        </p:txBody>
      </p:sp>
      <p:pic>
        <p:nvPicPr>
          <p:cNvPr id="38" name="Picture 37"/>
          <p:cNvPicPr>
            <a:picLocks noChangeAspect="1"/>
          </p:cNvPicPr>
          <p:nvPr/>
        </p:nvPicPr>
        <p:blipFill>
          <a:blip r:embed="rId3"/>
          <a:stretch>
            <a:fillRect/>
          </a:stretch>
        </p:blipFill>
        <p:spPr>
          <a:xfrm>
            <a:off x="7315200" y="4572000"/>
            <a:ext cx="457200" cy="457200"/>
          </a:xfrm>
          <a:prstGeom prst="rect">
            <a:avLst/>
          </a:prstGeom>
        </p:spPr>
      </p:pic>
      <p:sp>
        <p:nvSpPr>
          <p:cNvPr id="39" name="TextBox 3"/>
          <p:cNvSpPr txBox="1">
            <a:spLocks noChangeArrowheads="1"/>
          </p:cNvSpPr>
          <p:nvPr/>
        </p:nvSpPr>
        <p:spPr bwMode="auto">
          <a:xfrm>
            <a:off x="8001000" y="3429000"/>
            <a:ext cx="1182097" cy="923330"/>
          </a:xfrm>
          <a:prstGeom prst="rect">
            <a:avLst/>
          </a:prstGeom>
          <a:solidFill>
            <a:srgbClr val="FFFFFF"/>
          </a:solidFill>
          <a:ln>
            <a:noFill/>
          </a:ln>
        </p:spPr>
        <p:txBody>
          <a:bodyPr wrap="square">
            <a:spAutoFit/>
          </a:bodyPr>
          <a:lstStyle/>
          <a:p>
            <a:pPr algn="ctr"/>
            <a:r>
              <a:rPr lang="en-US" sz="1800" dirty="0">
                <a:solidFill>
                  <a:srgbClr val="001934"/>
                </a:solidFill>
              </a:rPr>
              <a:t>Safe control transfer</a:t>
            </a:r>
            <a:endParaRPr lang="en-US" sz="2800" dirty="0">
              <a:solidFill>
                <a:srgbClr val="FFFFFF"/>
              </a:solidFill>
            </a:endParaRPr>
          </a:p>
        </p:txBody>
      </p:sp>
    </p:spTree>
    <p:extLst>
      <p:ext uri="{BB962C8B-B14F-4D97-AF65-F5344CB8AC3E}">
        <p14:creationId xmlns:p14="http://schemas.microsoft.com/office/powerpoint/2010/main" val="3620972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3"/>
          <p:cNvSpPr>
            <a:spLocks noGrp="1"/>
          </p:cNvSpPr>
          <p:nvPr>
            <p:ph type="title"/>
          </p:nvPr>
        </p:nvSpPr>
        <p:spPr>
          <a:xfrm>
            <a:off x="457200" y="-533400"/>
            <a:ext cx="8226425" cy="1554163"/>
          </a:xfrm>
        </p:spPr>
        <p:txBody>
          <a:bodyPr/>
          <a:lstStyle/>
          <a:p>
            <a:r>
              <a:rPr lang="en-US" sz="3200">
                <a:latin typeface="Arial" charset="0"/>
                <a:ea typeface="ＭＳ Ｐゴシック" charset="0"/>
                <a:cs typeface="Arial" charset="0"/>
              </a:rPr>
              <a:t>Kernel Stacks and Trap/Fault Handling</a:t>
            </a:r>
          </a:p>
        </p:txBody>
      </p:sp>
      <p:sp>
        <p:nvSpPr>
          <p:cNvPr id="67586" name="AutoShape 3"/>
          <p:cNvSpPr>
            <a:spLocks noChangeArrowheads="1"/>
          </p:cNvSpPr>
          <p:nvPr/>
        </p:nvSpPr>
        <p:spPr bwMode="auto">
          <a:xfrm>
            <a:off x="2847975" y="1604963"/>
            <a:ext cx="882650" cy="339725"/>
          </a:xfrm>
          <a:prstGeom prst="flowChartProcess">
            <a:avLst/>
          </a:prstGeom>
          <a:solidFill>
            <a:srgbClr val="3366FF"/>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587" name="AutoShape 4"/>
          <p:cNvSpPr>
            <a:spLocks noChangeArrowheads="1"/>
          </p:cNvSpPr>
          <p:nvPr/>
        </p:nvSpPr>
        <p:spPr bwMode="auto">
          <a:xfrm>
            <a:off x="2847975" y="1952625"/>
            <a:ext cx="882650" cy="203200"/>
          </a:xfrm>
          <a:prstGeom prst="flowChartProcess">
            <a:avLst/>
          </a:prstGeom>
          <a:solidFill>
            <a:srgbClr val="008080"/>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a:ea typeface="ＭＳ Ｐゴシック" charset="0"/>
                <a:cs typeface="ＭＳ Ｐゴシック" charset="0"/>
              </a:rPr>
              <a:t>data</a:t>
            </a:r>
            <a:endParaRPr kumimoji="0" lang="en-US" sz="14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588" name="AutoShape 5"/>
          <p:cNvSpPr>
            <a:spLocks noChangeArrowheads="1"/>
          </p:cNvSpPr>
          <p:nvPr/>
        </p:nvSpPr>
        <p:spPr bwMode="auto">
          <a:xfrm>
            <a:off x="2847975" y="2181225"/>
            <a:ext cx="882650" cy="339725"/>
          </a:xfrm>
          <a:prstGeom prst="flowChartProcess">
            <a:avLst/>
          </a:prstGeom>
          <a:solidFill>
            <a:srgbClr val="666699"/>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589" name="AutoShape 6"/>
          <p:cNvSpPr>
            <a:spLocks noChangeArrowheads="1"/>
          </p:cNvSpPr>
          <p:nvPr/>
        </p:nvSpPr>
        <p:spPr bwMode="auto">
          <a:xfrm>
            <a:off x="2847975" y="2538413"/>
            <a:ext cx="882650" cy="339725"/>
          </a:xfrm>
          <a:prstGeom prst="flowChartProcess">
            <a:avLst/>
          </a:prstGeom>
          <a:solidFill>
            <a:srgbClr val="969696"/>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590" name="AutoShape 7"/>
          <p:cNvSpPr>
            <a:spLocks noChangeArrowheads="1"/>
          </p:cNvSpPr>
          <p:nvPr/>
        </p:nvSpPr>
        <p:spPr bwMode="auto">
          <a:xfrm>
            <a:off x="2847975" y="1974850"/>
            <a:ext cx="882650" cy="203200"/>
          </a:xfrm>
          <a:prstGeom prst="flowChartProcess">
            <a:avLst/>
          </a:prstGeom>
          <a:solidFill>
            <a:srgbClr val="008080"/>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591" name="AutoShape 8"/>
          <p:cNvSpPr>
            <a:spLocks noChangeArrowheads="1"/>
          </p:cNvSpPr>
          <p:nvPr/>
        </p:nvSpPr>
        <p:spPr bwMode="auto">
          <a:xfrm>
            <a:off x="2497138" y="3667125"/>
            <a:ext cx="4192587" cy="1397000"/>
          </a:xfrm>
          <a:prstGeom prst="flowChartProcess">
            <a:avLst/>
          </a:prstGeom>
          <a:solidFill>
            <a:srgbClr val="99CCFF"/>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592" name="AutoShape 9"/>
          <p:cNvSpPr>
            <a:spLocks noChangeArrowheads="1"/>
          </p:cNvSpPr>
          <p:nvPr/>
        </p:nvSpPr>
        <p:spPr bwMode="auto">
          <a:xfrm>
            <a:off x="3305175" y="2895600"/>
            <a:ext cx="74613" cy="746125"/>
          </a:xfrm>
          <a:prstGeom prst="upDownArrow">
            <a:avLst>
              <a:gd name="adj1" fmla="val 50000"/>
              <a:gd name="adj2" fmla="val 199999"/>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593" name="AutoShape 10"/>
          <p:cNvSpPr>
            <a:spLocks noChangeArrowheads="1"/>
          </p:cNvSpPr>
          <p:nvPr/>
        </p:nvSpPr>
        <p:spPr bwMode="auto">
          <a:xfrm>
            <a:off x="5838825" y="2905125"/>
            <a:ext cx="74613" cy="746125"/>
          </a:xfrm>
          <a:prstGeom prst="upDownArrow">
            <a:avLst>
              <a:gd name="adj1" fmla="val 50000"/>
              <a:gd name="adj2" fmla="val 199999"/>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594" name="AutoShape 11"/>
          <p:cNvSpPr>
            <a:spLocks noChangeArrowheads="1"/>
          </p:cNvSpPr>
          <p:nvPr/>
        </p:nvSpPr>
        <p:spPr bwMode="auto">
          <a:xfrm>
            <a:off x="5381625" y="1627188"/>
            <a:ext cx="882650" cy="339725"/>
          </a:xfrm>
          <a:prstGeom prst="flowChartProcess">
            <a:avLst/>
          </a:prstGeom>
          <a:solidFill>
            <a:srgbClr val="3366FF"/>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595" name="AutoShape 12"/>
          <p:cNvSpPr>
            <a:spLocks noChangeArrowheads="1"/>
          </p:cNvSpPr>
          <p:nvPr/>
        </p:nvSpPr>
        <p:spPr bwMode="auto">
          <a:xfrm>
            <a:off x="5381625" y="1974850"/>
            <a:ext cx="882650" cy="203200"/>
          </a:xfrm>
          <a:prstGeom prst="flowChartProcess">
            <a:avLst/>
          </a:prstGeom>
          <a:solidFill>
            <a:srgbClr val="008080"/>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596" name="AutoShape 13"/>
          <p:cNvSpPr>
            <a:spLocks noChangeArrowheads="1"/>
          </p:cNvSpPr>
          <p:nvPr/>
        </p:nvSpPr>
        <p:spPr bwMode="auto">
          <a:xfrm>
            <a:off x="5381625" y="2181225"/>
            <a:ext cx="882650" cy="339725"/>
          </a:xfrm>
          <a:prstGeom prst="flowChartProcess">
            <a:avLst/>
          </a:prstGeom>
          <a:solidFill>
            <a:srgbClr val="666699"/>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597" name="AutoShape 14"/>
          <p:cNvSpPr>
            <a:spLocks noChangeArrowheads="1"/>
          </p:cNvSpPr>
          <p:nvPr/>
        </p:nvSpPr>
        <p:spPr bwMode="auto">
          <a:xfrm>
            <a:off x="5381625" y="2538413"/>
            <a:ext cx="882650" cy="339725"/>
          </a:xfrm>
          <a:prstGeom prst="flowChartProcess">
            <a:avLst/>
          </a:prstGeom>
          <a:solidFill>
            <a:srgbClr val="969696"/>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nvGrpSpPr>
          <p:cNvPr id="67598" name="Group 15"/>
          <p:cNvGrpSpPr>
            <a:grpSpLocks/>
          </p:cNvGrpSpPr>
          <p:nvPr/>
        </p:nvGrpSpPr>
        <p:grpSpPr bwMode="auto">
          <a:xfrm>
            <a:off x="5708650" y="3802063"/>
            <a:ext cx="360363" cy="360362"/>
            <a:chOff x="4201" y="2912"/>
            <a:chExt cx="255" cy="255"/>
          </a:xfrm>
        </p:grpSpPr>
        <p:sp>
          <p:nvSpPr>
            <p:cNvPr id="67666" name="Oval 16"/>
            <p:cNvSpPr>
              <a:spLocks noChangeArrowheads="1"/>
            </p:cNvSpPr>
            <p:nvPr/>
          </p:nvSpPr>
          <p:spPr bwMode="auto">
            <a:xfrm>
              <a:off x="4201" y="2912"/>
              <a:ext cx="255" cy="255"/>
            </a:xfrm>
            <a:prstGeom prst="ellipse">
              <a:avLst/>
            </a:prstGeom>
            <a:solidFill>
              <a:srgbClr val="800080"/>
            </a:solidFill>
            <a:ln w="12700">
              <a:solidFill>
                <a:srgbClr val="000000"/>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667" name="AutoShape 17"/>
            <p:cNvSpPr>
              <a:spLocks noChangeArrowheads="1"/>
            </p:cNvSpPr>
            <p:nvPr/>
          </p:nvSpPr>
          <p:spPr bwMode="auto">
            <a:xfrm flipH="1">
              <a:off x="4290" y="2968"/>
              <a:ext cx="89" cy="148"/>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668" name="AutoShape 18"/>
            <p:cNvSpPr>
              <a:spLocks noChangeArrowheads="1"/>
            </p:cNvSpPr>
            <p:nvPr/>
          </p:nvSpPr>
          <p:spPr bwMode="auto">
            <a:xfrm rot="-8460389">
              <a:off x="4212" y="2946"/>
              <a:ext cx="29" cy="3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grpSp>
        <p:nvGrpSpPr>
          <p:cNvPr id="67599" name="Group 19"/>
          <p:cNvGrpSpPr>
            <a:grpSpLocks/>
          </p:cNvGrpSpPr>
          <p:nvPr/>
        </p:nvGrpSpPr>
        <p:grpSpPr bwMode="auto">
          <a:xfrm>
            <a:off x="3165475" y="3835400"/>
            <a:ext cx="357188" cy="357188"/>
            <a:chOff x="3689" y="1658"/>
            <a:chExt cx="576" cy="576"/>
          </a:xfrm>
        </p:grpSpPr>
        <p:grpSp>
          <p:nvGrpSpPr>
            <p:cNvPr id="67662" name="Group 20"/>
            <p:cNvGrpSpPr>
              <a:grpSpLocks/>
            </p:cNvGrpSpPr>
            <p:nvPr/>
          </p:nvGrpSpPr>
          <p:grpSpPr bwMode="auto">
            <a:xfrm>
              <a:off x="3689" y="1658"/>
              <a:ext cx="576" cy="576"/>
              <a:chOff x="4269" y="2781"/>
              <a:chExt cx="576" cy="576"/>
            </a:xfrm>
          </p:grpSpPr>
          <p:sp>
            <p:nvSpPr>
              <p:cNvPr id="67664" name="Oval 21"/>
              <p:cNvSpPr>
                <a:spLocks noChangeArrowheads="1"/>
              </p:cNvSpPr>
              <p:nvPr/>
            </p:nvSpPr>
            <p:spPr bwMode="auto">
              <a:xfrm>
                <a:off x="4269" y="2781"/>
                <a:ext cx="576" cy="576"/>
              </a:xfrm>
              <a:prstGeom prst="ellipse">
                <a:avLst/>
              </a:prstGeom>
              <a:solidFill>
                <a:srgbClr val="618FFD"/>
              </a:solidFill>
              <a:ln w="12700">
                <a:solidFill>
                  <a:srgbClr val="000000"/>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665" name="AutoShape 22"/>
              <p:cNvSpPr>
                <a:spLocks noChangeArrowheads="1"/>
              </p:cNvSpPr>
              <p:nvPr/>
            </p:nvSpPr>
            <p:spPr bwMode="auto">
              <a:xfrm flipH="1">
                <a:off x="4469" y="2909"/>
                <a:ext cx="197" cy="335"/>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sp>
          <p:nvSpPr>
            <p:cNvPr id="67663" name="AutoShape 23"/>
            <p:cNvSpPr>
              <a:spLocks noChangeArrowheads="1"/>
            </p:cNvSpPr>
            <p:nvPr/>
          </p:nvSpPr>
          <p:spPr bwMode="auto">
            <a:xfrm rot="-8460389">
              <a:off x="3715" y="1735"/>
              <a:ext cx="69" cy="74"/>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grpSp>
        <p:nvGrpSpPr>
          <p:cNvPr id="67600" name="Group 24"/>
          <p:cNvGrpSpPr>
            <a:grpSpLocks/>
          </p:cNvGrpSpPr>
          <p:nvPr/>
        </p:nvGrpSpPr>
        <p:grpSpPr bwMode="auto">
          <a:xfrm>
            <a:off x="3135313" y="1868488"/>
            <a:ext cx="357187" cy="357187"/>
            <a:chOff x="3689" y="1658"/>
            <a:chExt cx="576" cy="576"/>
          </a:xfrm>
        </p:grpSpPr>
        <p:grpSp>
          <p:nvGrpSpPr>
            <p:cNvPr id="67658" name="Group 25"/>
            <p:cNvGrpSpPr>
              <a:grpSpLocks/>
            </p:cNvGrpSpPr>
            <p:nvPr/>
          </p:nvGrpSpPr>
          <p:grpSpPr bwMode="auto">
            <a:xfrm>
              <a:off x="3689" y="1658"/>
              <a:ext cx="576" cy="576"/>
              <a:chOff x="4269" y="2781"/>
              <a:chExt cx="576" cy="576"/>
            </a:xfrm>
          </p:grpSpPr>
          <p:sp>
            <p:nvSpPr>
              <p:cNvPr id="67660" name="Oval 26"/>
              <p:cNvSpPr>
                <a:spLocks noChangeArrowheads="1"/>
              </p:cNvSpPr>
              <p:nvPr/>
            </p:nvSpPr>
            <p:spPr bwMode="auto">
              <a:xfrm>
                <a:off x="4269" y="2781"/>
                <a:ext cx="576" cy="576"/>
              </a:xfrm>
              <a:prstGeom prst="ellipse">
                <a:avLst/>
              </a:prstGeom>
              <a:solidFill>
                <a:srgbClr val="618FFD"/>
              </a:solidFill>
              <a:ln w="12700">
                <a:solidFill>
                  <a:srgbClr val="000000"/>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661" name="AutoShape 27"/>
              <p:cNvSpPr>
                <a:spLocks noChangeArrowheads="1"/>
              </p:cNvSpPr>
              <p:nvPr/>
            </p:nvSpPr>
            <p:spPr bwMode="auto">
              <a:xfrm flipH="1">
                <a:off x="4469" y="2909"/>
                <a:ext cx="197" cy="335"/>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sp>
          <p:nvSpPr>
            <p:cNvPr id="67659" name="AutoShape 28"/>
            <p:cNvSpPr>
              <a:spLocks noChangeArrowheads="1"/>
            </p:cNvSpPr>
            <p:nvPr/>
          </p:nvSpPr>
          <p:spPr bwMode="auto">
            <a:xfrm rot="-8460389">
              <a:off x="3715" y="1735"/>
              <a:ext cx="69" cy="74"/>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grpSp>
        <p:nvGrpSpPr>
          <p:cNvPr id="67601" name="Group 29"/>
          <p:cNvGrpSpPr>
            <a:grpSpLocks/>
          </p:cNvGrpSpPr>
          <p:nvPr/>
        </p:nvGrpSpPr>
        <p:grpSpPr bwMode="auto">
          <a:xfrm>
            <a:off x="5683250" y="1844675"/>
            <a:ext cx="360363" cy="360363"/>
            <a:chOff x="4201" y="2912"/>
            <a:chExt cx="255" cy="255"/>
          </a:xfrm>
        </p:grpSpPr>
        <p:sp>
          <p:nvSpPr>
            <p:cNvPr id="67655" name="Oval 30"/>
            <p:cNvSpPr>
              <a:spLocks noChangeArrowheads="1"/>
            </p:cNvSpPr>
            <p:nvPr/>
          </p:nvSpPr>
          <p:spPr bwMode="auto">
            <a:xfrm>
              <a:off x="4201" y="2912"/>
              <a:ext cx="255" cy="255"/>
            </a:xfrm>
            <a:prstGeom prst="ellipse">
              <a:avLst/>
            </a:prstGeom>
            <a:solidFill>
              <a:srgbClr val="800080"/>
            </a:solidFill>
            <a:ln w="12700">
              <a:solidFill>
                <a:srgbClr val="000000"/>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656" name="AutoShape 31"/>
            <p:cNvSpPr>
              <a:spLocks noChangeArrowheads="1"/>
            </p:cNvSpPr>
            <p:nvPr/>
          </p:nvSpPr>
          <p:spPr bwMode="auto">
            <a:xfrm flipH="1">
              <a:off x="4290" y="2968"/>
              <a:ext cx="89" cy="148"/>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657" name="AutoShape 32"/>
            <p:cNvSpPr>
              <a:spLocks noChangeArrowheads="1"/>
            </p:cNvSpPr>
            <p:nvPr/>
          </p:nvSpPr>
          <p:spPr bwMode="auto">
            <a:xfrm rot="-8460389">
              <a:off x="4212" y="2946"/>
              <a:ext cx="29" cy="3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sp>
        <p:nvSpPr>
          <p:cNvPr id="178194" name="Text Box 33"/>
          <p:cNvSpPr txBox="1">
            <a:spLocks noChangeArrowheads="1"/>
          </p:cNvSpPr>
          <p:nvPr/>
        </p:nvSpPr>
        <p:spPr bwMode="auto">
          <a:xfrm>
            <a:off x="184150" y="1717994"/>
            <a:ext cx="2312988" cy="1477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lumMod val="50000"/>
                  </a:srgbClr>
                </a:solidFill>
                <a:effectLst/>
                <a:uLnTx/>
                <a:uFillTx/>
                <a:latin typeface="Arial" charset="0"/>
                <a:ea typeface="ＭＳ Ｐゴシック" charset="0"/>
              </a:rPr>
              <a:t>Threads execute user code on a </a:t>
            </a:r>
            <a:r>
              <a:rPr kumimoji="0" lang="en-US" sz="1800" b="1" i="0" u="none" strike="noStrike" kern="1200" cap="none" spc="0" normalizeH="0" baseline="0" noProof="0" dirty="0">
                <a:ln>
                  <a:noFill/>
                </a:ln>
                <a:solidFill>
                  <a:srgbClr val="003367">
                    <a:lumMod val="50000"/>
                  </a:srgbClr>
                </a:solidFill>
                <a:effectLst/>
                <a:uLnTx/>
                <a:uFillTx/>
                <a:latin typeface="Arial" charset="0"/>
                <a:ea typeface="ＭＳ Ｐゴシック" charset="0"/>
              </a:rPr>
              <a:t>user stack</a:t>
            </a:r>
            <a:r>
              <a:rPr kumimoji="0" lang="en-US" sz="1800" b="0" i="0" u="none" strike="noStrike" kern="1200" cap="none" spc="0" normalizeH="0" baseline="0" noProof="0" dirty="0">
                <a:ln>
                  <a:noFill/>
                </a:ln>
                <a:solidFill>
                  <a:srgbClr val="003367">
                    <a:lumMod val="50000"/>
                  </a:srgbClr>
                </a:solidFill>
                <a:effectLst/>
                <a:uLnTx/>
                <a:uFillTx/>
                <a:latin typeface="Arial" charset="0"/>
                <a:ea typeface="ＭＳ Ｐゴシック" charset="0"/>
              </a:rPr>
              <a:t> in user space (the process virtual address space).</a:t>
            </a:r>
          </a:p>
        </p:txBody>
      </p:sp>
      <p:sp>
        <p:nvSpPr>
          <p:cNvPr id="178195" name="Text Box 34"/>
          <p:cNvSpPr txBox="1">
            <a:spLocks noChangeArrowheads="1"/>
          </p:cNvSpPr>
          <p:nvPr/>
        </p:nvSpPr>
        <p:spPr bwMode="auto">
          <a:xfrm>
            <a:off x="76200" y="3657600"/>
            <a:ext cx="2351088" cy="1477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lumMod val="50000"/>
                  </a:srgbClr>
                </a:solidFill>
                <a:effectLst/>
                <a:uLnTx/>
                <a:uFillTx/>
                <a:latin typeface="Arial" charset="0"/>
                <a:ea typeface="ＭＳ Ｐゴシック" charset="0"/>
              </a:rPr>
              <a:t>Each thread has a second </a:t>
            </a:r>
            <a:r>
              <a:rPr kumimoji="0" lang="en-US" sz="1800" b="1" i="0" u="none" strike="noStrike" kern="1200" cap="none" spc="0" normalizeH="0" baseline="0" noProof="0" dirty="0">
                <a:ln>
                  <a:noFill/>
                </a:ln>
                <a:solidFill>
                  <a:srgbClr val="003367">
                    <a:lumMod val="50000"/>
                  </a:srgbClr>
                </a:solidFill>
                <a:effectLst/>
                <a:uLnTx/>
                <a:uFillTx/>
                <a:latin typeface="Arial" charset="0"/>
                <a:ea typeface="ＭＳ Ｐゴシック" charset="0"/>
              </a:rPr>
              <a:t>kernel stack</a:t>
            </a:r>
            <a:r>
              <a:rPr kumimoji="0" lang="en-US" sz="1800" b="0" i="0" u="none" strike="noStrike" kern="1200" cap="none" spc="0" normalizeH="0" baseline="0" noProof="0" dirty="0">
                <a:ln>
                  <a:noFill/>
                </a:ln>
                <a:solidFill>
                  <a:srgbClr val="003367">
                    <a:lumMod val="50000"/>
                  </a:srgbClr>
                </a:solidFill>
                <a:effectLst/>
                <a:uLnTx/>
                <a:uFillTx/>
                <a:latin typeface="Arial" charset="0"/>
                <a:ea typeface="ＭＳ Ｐゴシック" charset="0"/>
              </a:rPr>
              <a:t> in </a:t>
            </a:r>
            <a:r>
              <a:rPr kumimoji="0" lang="en-US" sz="1800" b="1" i="0" u="none" strike="noStrike" kern="1200" cap="none" spc="0" normalizeH="0" baseline="0" noProof="0" dirty="0">
                <a:ln>
                  <a:noFill/>
                </a:ln>
                <a:solidFill>
                  <a:srgbClr val="003367">
                    <a:lumMod val="50000"/>
                  </a:srgbClr>
                </a:solidFill>
                <a:effectLst/>
                <a:uLnTx/>
                <a:uFillTx/>
                <a:latin typeface="Arial" charset="0"/>
                <a:ea typeface="ＭＳ Ｐゴシック" charset="0"/>
              </a:rPr>
              <a:t>kernel space </a:t>
            </a:r>
            <a:r>
              <a:rPr kumimoji="0" lang="en-US" sz="1800" b="0" i="0" u="none" strike="noStrike" kern="1200" cap="none" spc="0" normalizeH="0" baseline="0" noProof="0" dirty="0">
                <a:ln>
                  <a:noFill/>
                </a:ln>
                <a:solidFill>
                  <a:srgbClr val="003367">
                    <a:lumMod val="50000"/>
                  </a:srgbClr>
                </a:solidFill>
                <a:effectLst/>
                <a:uLnTx/>
                <a:uFillTx/>
                <a:latin typeface="Arial" charset="0"/>
                <a:ea typeface="ＭＳ Ｐゴシック" charset="0"/>
              </a:rPr>
              <a:t>(VM accessible only in kernel mode).</a:t>
            </a:r>
          </a:p>
        </p:txBody>
      </p:sp>
      <p:grpSp>
        <p:nvGrpSpPr>
          <p:cNvPr id="67604" name="Group 35"/>
          <p:cNvGrpSpPr>
            <a:grpSpLocks/>
          </p:cNvGrpSpPr>
          <p:nvPr/>
        </p:nvGrpSpPr>
        <p:grpSpPr bwMode="auto">
          <a:xfrm>
            <a:off x="2936875" y="2454275"/>
            <a:ext cx="741363" cy="412750"/>
            <a:chOff x="607" y="660"/>
            <a:chExt cx="524" cy="291"/>
          </a:xfrm>
        </p:grpSpPr>
        <p:sp>
          <p:nvSpPr>
            <p:cNvPr id="67652" name="AutoShape 36"/>
            <p:cNvSpPr>
              <a:spLocks noChangeArrowheads="1"/>
            </p:cNvSpPr>
            <p:nvPr/>
          </p:nvSpPr>
          <p:spPr bwMode="auto">
            <a:xfrm>
              <a:off x="607" y="660"/>
              <a:ext cx="524" cy="85"/>
            </a:xfrm>
            <a:prstGeom prst="flowChartProcess">
              <a:avLst/>
            </a:prstGeom>
            <a:solidFill>
              <a:srgbClr val="DDE1EB"/>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653" name="AutoShape 37"/>
            <p:cNvSpPr>
              <a:spLocks noChangeArrowheads="1"/>
            </p:cNvSpPr>
            <p:nvPr/>
          </p:nvSpPr>
          <p:spPr bwMode="auto">
            <a:xfrm>
              <a:off x="607" y="745"/>
              <a:ext cx="524" cy="206"/>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rPr>
                <a:t>stack</a:t>
              </a:r>
            </a:p>
          </p:txBody>
        </p:sp>
        <p:sp>
          <p:nvSpPr>
            <p:cNvPr id="67654" name="AutoShape 38"/>
            <p:cNvSpPr>
              <a:spLocks noChangeArrowheads="1"/>
            </p:cNvSpPr>
            <p:nvPr/>
          </p:nvSpPr>
          <p:spPr bwMode="auto">
            <a:xfrm>
              <a:off x="848" y="662"/>
              <a:ext cx="42" cy="77"/>
            </a:xfrm>
            <a:prstGeom prst="upArrow">
              <a:avLst>
                <a:gd name="adj1" fmla="val 50000"/>
                <a:gd name="adj2" fmla="val 45833"/>
              </a:avLst>
            </a:prstGeom>
            <a:solidFill>
              <a:srgbClr val="000000"/>
            </a:solidFill>
            <a:ln w="12700">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grpSp>
        <p:nvGrpSpPr>
          <p:cNvPr id="67605" name="Group 39"/>
          <p:cNvGrpSpPr>
            <a:grpSpLocks/>
          </p:cNvGrpSpPr>
          <p:nvPr/>
        </p:nvGrpSpPr>
        <p:grpSpPr bwMode="auto">
          <a:xfrm>
            <a:off x="2959100" y="4424363"/>
            <a:ext cx="741363" cy="412750"/>
            <a:chOff x="607" y="660"/>
            <a:chExt cx="524" cy="291"/>
          </a:xfrm>
        </p:grpSpPr>
        <p:sp>
          <p:nvSpPr>
            <p:cNvPr id="67649" name="AutoShape 40"/>
            <p:cNvSpPr>
              <a:spLocks noChangeArrowheads="1"/>
            </p:cNvSpPr>
            <p:nvPr/>
          </p:nvSpPr>
          <p:spPr bwMode="auto">
            <a:xfrm>
              <a:off x="607" y="660"/>
              <a:ext cx="524" cy="85"/>
            </a:xfrm>
            <a:prstGeom prst="flowChartProcess">
              <a:avLst/>
            </a:prstGeom>
            <a:solidFill>
              <a:srgbClr val="DDE1EB"/>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650" name="AutoShape 41"/>
            <p:cNvSpPr>
              <a:spLocks noChangeArrowheads="1"/>
            </p:cNvSpPr>
            <p:nvPr/>
          </p:nvSpPr>
          <p:spPr bwMode="auto">
            <a:xfrm>
              <a:off x="607" y="745"/>
              <a:ext cx="524" cy="206"/>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rPr>
                <a:t>stack</a:t>
              </a:r>
            </a:p>
          </p:txBody>
        </p:sp>
        <p:sp>
          <p:nvSpPr>
            <p:cNvPr id="67651" name="AutoShape 42"/>
            <p:cNvSpPr>
              <a:spLocks noChangeArrowheads="1"/>
            </p:cNvSpPr>
            <p:nvPr/>
          </p:nvSpPr>
          <p:spPr bwMode="auto">
            <a:xfrm>
              <a:off x="848" y="662"/>
              <a:ext cx="42" cy="77"/>
            </a:xfrm>
            <a:prstGeom prst="upArrow">
              <a:avLst>
                <a:gd name="adj1" fmla="val 50000"/>
                <a:gd name="adj2" fmla="val 45833"/>
              </a:avLst>
            </a:prstGeom>
            <a:solidFill>
              <a:srgbClr val="000000"/>
            </a:solidFill>
            <a:ln w="12700">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grpSp>
        <p:nvGrpSpPr>
          <p:cNvPr id="67606" name="Group 43"/>
          <p:cNvGrpSpPr>
            <a:grpSpLocks/>
          </p:cNvGrpSpPr>
          <p:nvPr/>
        </p:nvGrpSpPr>
        <p:grpSpPr bwMode="auto">
          <a:xfrm>
            <a:off x="5468938" y="2468563"/>
            <a:ext cx="741362" cy="412750"/>
            <a:chOff x="3480" y="1702"/>
            <a:chExt cx="524" cy="291"/>
          </a:xfrm>
        </p:grpSpPr>
        <p:sp>
          <p:nvSpPr>
            <p:cNvPr id="67646" name="AutoShape 44"/>
            <p:cNvSpPr>
              <a:spLocks noChangeArrowheads="1"/>
            </p:cNvSpPr>
            <p:nvPr/>
          </p:nvSpPr>
          <p:spPr bwMode="auto">
            <a:xfrm>
              <a:off x="3480" y="1702"/>
              <a:ext cx="524" cy="85"/>
            </a:xfrm>
            <a:prstGeom prst="flowChartProcess">
              <a:avLst/>
            </a:prstGeom>
            <a:solidFill>
              <a:srgbClr val="DDE1EB"/>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647" name="AutoShape 45"/>
            <p:cNvSpPr>
              <a:spLocks noChangeArrowheads="1"/>
            </p:cNvSpPr>
            <p:nvPr/>
          </p:nvSpPr>
          <p:spPr bwMode="auto">
            <a:xfrm>
              <a:off x="3480" y="1787"/>
              <a:ext cx="524" cy="206"/>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rPr>
                <a:t>stack</a:t>
              </a:r>
            </a:p>
          </p:txBody>
        </p:sp>
        <p:sp>
          <p:nvSpPr>
            <p:cNvPr id="67648" name="AutoShape 46"/>
            <p:cNvSpPr>
              <a:spLocks noChangeArrowheads="1"/>
            </p:cNvSpPr>
            <p:nvPr/>
          </p:nvSpPr>
          <p:spPr bwMode="auto">
            <a:xfrm>
              <a:off x="3721" y="1704"/>
              <a:ext cx="42" cy="77"/>
            </a:xfrm>
            <a:prstGeom prst="upArrow">
              <a:avLst>
                <a:gd name="adj1" fmla="val 50000"/>
                <a:gd name="adj2" fmla="val 45833"/>
              </a:avLst>
            </a:prstGeom>
            <a:solidFill>
              <a:srgbClr val="000000"/>
            </a:solidFill>
            <a:ln w="12700">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grpSp>
        <p:nvGrpSpPr>
          <p:cNvPr id="67607" name="Group 47"/>
          <p:cNvGrpSpPr>
            <a:grpSpLocks/>
          </p:cNvGrpSpPr>
          <p:nvPr/>
        </p:nvGrpSpPr>
        <p:grpSpPr bwMode="auto">
          <a:xfrm>
            <a:off x="5503863" y="4381500"/>
            <a:ext cx="741362" cy="412750"/>
            <a:chOff x="3480" y="1702"/>
            <a:chExt cx="524" cy="291"/>
          </a:xfrm>
        </p:grpSpPr>
        <p:sp>
          <p:nvSpPr>
            <p:cNvPr id="67643" name="AutoShape 48"/>
            <p:cNvSpPr>
              <a:spLocks noChangeArrowheads="1"/>
            </p:cNvSpPr>
            <p:nvPr/>
          </p:nvSpPr>
          <p:spPr bwMode="auto">
            <a:xfrm>
              <a:off x="3480" y="1702"/>
              <a:ext cx="524" cy="85"/>
            </a:xfrm>
            <a:prstGeom prst="flowChartProcess">
              <a:avLst/>
            </a:prstGeom>
            <a:solidFill>
              <a:srgbClr val="DDE1EB"/>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644" name="AutoShape 49"/>
            <p:cNvSpPr>
              <a:spLocks noChangeArrowheads="1"/>
            </p:cNvSpPr>
            <p:nvPr/>
          </p:nvSpPr>
          <p:spPr bwMode="auto">
            <a:xfrm>
              <a:off x="3480" y="1787"/>
              <a:ext cx="524" cy="206"/>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rPr>
                <a:t>stack</a:t>
              </a:r>
            </a:p>
          </p:txBody>
        </p:sp>
        <p:sp>
          <p:nvSpPr>
            <p:cNvPr id="67645" name="AutoShape 50"/>
            <p:cNvSpPr>
              <a:spLocks noChangeArrowheads="1"/>
            </p:cNvSpPr>
            <p:nvPr/>
          </p:nvSpPr>
          <p:spPr bwMode="auto">
            <a:xfrm>
              <a:off x="3721" y="1704"/>
              <a:ext cx="42" cy="77"/>
            </a:xfrm>
            <a:prstGeom prst="upArrow">
              <a:avLst>
                <a:gd name="adj1" fmla="val 50000"/>
                <a:gd name="adj2" fmla="val 45833"/>
              </a:avLst>
            </a:prstGeom>
            <a:solidFill>
              <a:srgbClr val="000000"/>
            </a:solidFill>
            <a:ln w="12700">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sp>
        <p:nvSpPr>
          <p:cNvPr id="178200" name="Text Box 51"/>
          <p:cNvSpPr txBox="1">
            <a:spLocks noChangeArrowheads="1"/>
          </p:cNvSpPr>
          <p:nvPr/>
        </p:nvSpPr>
        <p:spPr bwMode="auto">
          <a:xfrm>
            <a:off x="6689726" y="1559245"/>
            <a:ext cx="2057400" cy="1477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lumMod val="50000"/>
                  </a:srgbClr>
                </a:solidFill>
                <a:effectLst/>
                <a:uLnTx/>
                <a:uFillTx/>
                <a:latin typeface="Arial" charset="0"/>
                <a:ea typeface="ＭＳ Ｐゴシック" charset="0"/>
              </a:rPr>
              <a:t>System calls and faults run in kernel mode on a kernel stack for the current thread.</a:t>
            </a:r>
          </a:p>
        </p:txBody>
      </p:sp>
      <p:grpSp>
        <p:nvGrpSpPr>
          <p:cNvPr id="67609" name="Group 52"/>
          <p:cNvGrpSpPr>
            <a:grpSpLocks/>
          </p:cNvGrpSpPr>
          <p:nvPr/>
        </p:nvGrpSpPr>
        <p:grpSpPr bwMode="auto">
          <a:xfrm>
            <a:off x="4518025" y="3724275"/>
            <a:ext cx="222250" cy="404813"/>
            <a:chOff x="1131" y="2503"/>
            <a:chExt cx="747" cy="810"/>
          </a:xfrm>
        </p:grpSpPr>
        <p:grpSp>
          <p:nvGrpSpPr>
            <p:cNvPr id="67613" name="Group 53"/>
            <p:cNvGrpSpPr>
              <a:grpSpLocks/>
            </p:cNvGrpSpPr>
            <p:nvPr/>
          </p:nvGrpSpPr>
          <p:grpSpPr bwMode="auto">
            <a:xfrm>
              <a:off x="1131" y="2503"/>
              <a:ext cx="747" cy="408"/>
              <a:chOff x="1131" y="2503"/>
              <a:chExt cx="747" cy="408"/>
            </a:xfrm>
          </p:grpSpPr>
          <p:grpSp>
            <p:nvGrpSpPr>
              <p:cNvPr id="67629" name="Group 54"/>
              <p:cNvGrpSpPr>
                <a:grpSpLocks/>
              </p:cNvGrpSpPr>
              <p:nvPr/>
            </p:nvGrpSpPr>
            <p:grpSpPr bwMode="auto">
              <a:xfrm>
                <a:off x="1131" y="2503"/>
                <a:ext cx="747" cy="204"/>
                <a:chOff x="1131" y="2503"/>
                <a:chExt cx="747" cy="204"/>
              </a:xfrm>
            </p:grpSpPr>
            <p:grpSp>
              <p:nvGrpSpPr>
                <p:cNvPr id="67637" name="Group 55"/>
                <p:cNvGrpSpPr>
                  <a:grpSpLocks/>
                </p:cNvGrpSpPr>
                <p:nvPr/>
              </p:nvGrpSpPr>
              <p:grpSpPr bwMode="auto">
                <a:xfrm>
                  <a:off x="1131" y="2503"/>
                  <a:ext cx="747" cy="102"/>
                  <a:chOff x="1131" y="2503"/>
                  <a:chExt cx="747" cy="102"/>
                </a:xfrm>
              </p:grpSpPr>
              <p:sp>
                <p:nvSpPr>
                  <p:cNvPr id="67641" name="AutoShape 56"/>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642" name="AutoShape 57"/>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grpSp>
              <p:nvGrpSpPr>
                <p:cNvPr id="67638" name="Group 58"/>
                <p:cNvGrpSpPr>
                  <a:grpSpLocks/>
                </p:cNvGrpSpPr>
                <p:nvPr/>
              </p:nvGrpSpPr>
              <p:grpSpPr bwMode="auto">
                <a:xfrm>
                  <a:off x="1131" y="2605"/>
                  <a:ext cx="747" cy="102"/>
                  <a:chOff x="1131" y="2503"/>
                  <a:chExt cx="747" cy="102"/>
                </a:xfrm>
              </p:grpSpPr>
              <p:sp>
                <p:nvSpPr>
                  <p:cNvPr id="67639" name="AutoShape 59"/>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640" name="AutoShape 60"/>
                  <p:cNvSpPr>
                    <a:spLocks noChangeArrowheads="1"/>
                  </p:cNvSpPr>
                  <p:nvPr/>
                </p:nvSpPr>
                <p:spPr bwMode="auto">
                  <a:xfrm>
                    <a:off x="1131" y="255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grpSp>
          <p:grpSp>
            <p:nvGrpSpPr>
              <p:cNvPr id="67630" name="Group 61"/>
              <p:cNvGrpSpPr>
                <a:grpSpLocks/>
              </p:cNvGrpSpPr>
              <p:nvPr/>
            </p:nvGrpSpPr>
            <p:grpSpPr bwMode="auto">
              <a:xfrm>
                <a:off x="1131" y="2707"/>
                <a:ext cx="747" cy="204"/>
                <a:chOff x="1131" y="2503"/>
                <a:chExt cx="747" cy="204"/>
              </a:xfrm>
            </p:grpSpPr>
            <p:grpSp>
              <p:nvGrpSpPr>
                <p:cNvPr id="67631" name="Group 62"/>
                <p:cNvGrpSpPr>
                  <a:grpSpLocks/>
                </p:cNvGrpSpPr>
                <p:nvPr/>
              </p:nvGrpSpPr>
              <p:grpSpPr bwMode="auto">
                <a:xfrm>
                  <a:off x="1131" y="2503"/>
                  <a:ext cx="747" cy="102"/>
                  <a:chOff x="1131" y="2503"/>
                  <a:chExt cx="747" cy="102"/>
                </a:xfrm>
              </p:grpSpPr>
              <p:sp>
                <p:nvSpPr>
                  <p:cNvPr id="67635" name="AutoShape 63"/>
                  <p:cNvSpPr>
                    <a:spLocks noChangeArrowheads="1"/>
                  </p:cNvSpPr>
                  <p:nvPr/>
                </p:nvSpPr>
                <p:spPr bwMode="auto">
                  <a:xfrm>
                    <a:off x="1131" y="2502"/>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636" name="AutoShape 64"/>
                  <p:cNvSpPr>
                    <a:spLocks noChangeArrowheads="1"/>
                  </p:cNvSpPr>
                  <p:nvPr/>
                </p:nvSpPr>
                <p:spPr bwMode="auto">
                  <a:xfrm>
                    <a:off x="1131" y="255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grpSp>
              <p:nvGrpSpPr>
                <p:cNvPr id="67632" name="Group 65"/>
                <p:cNvGrpSpPr>
                  <a:grpSpLocks/>
                </p:cNvGrpSpPr>
                <p:nvPr/>
              </p:nvGrpSpPr>
              <p:grpSpPr bwMode="auto">
                <a:xfrm>
                  <a:off x="1131" y="2605"/>
                  <a:ext cx="747" cy="102"/>
                  <a:chOff x="1131" y="2503"/>
                  <a:chExt cx="747" cy="102"/>
                </a:xfrm>
              </p:grpSpPr>
              <p:sp>
                <p:nvSpPr>
                  <p:cNvPr id="67633" name="AutoShape 66"/>
                  <p:cNvSpPr>
                    <a:spLocks noChangeArrowheads="1"/>
                  </p:cNvSpPr>
                  <p:nvPr/>
                </p:nvSpPr>
                <p:spPr bwMode="auto">
                  <a:xfrm>
                    <a:off x="1131" y="2502"/>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634" name="AutoShape 67"/>
                  <p:cNvSpPr>
                    <a:spLocks noChangeArrowheads="1"/>
                  </p:cNvSpPr>
                  <p:nvPr/>
                </p:nvSpPr>
                <p:spPr bwMode="auto">
                  <a:xfrm>
                    <a:off x="1131" y="255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grpSp>
        </p:grpSp>
        <p:grpSp>
          <p:nvGrpSpPr>
            <p:cNvPr id="67614" name="Group 68"/>
            <p:cNvGrpSpPr>
              <a:grpSpLocks/>
            </p:cNvGrpSpPr>
            <p:nvPr/>
          </p:nvGrpSpPr>
          <p:grpSpPr bwMode="auto">
            <a:xfrm>
              <a:off x="1131" y="2905"/>
              <a:ext cx="747" cy="408"/>
              <a:chOff x="1131" y="2503"/>
              <a:chExt cx="747" cy="408"/>
            </a:xfrm>
          </p:grpSpPr>
          <p:grpSp>
            <p:nvGrpSpPr>
              <p:cNvPr id="67615" name="Group 69"/>
              <p:cNvGrpSpPr>
                <a:grpSpLocks/>
              </p:cNvGrpSpPr>
              <p:nvPr/>
            </p:nvGrpSpPr>
            <p:grpSpPr bwMode="auto">
              <a:xfrm>
                <a:off x="1131" y="2503"/>
                <a:ext cx="747" cy="204"/>
                <a:chOff x="1131" y="2503"/>
                <a:chExt cx="747" cy="204"/>
              </a:xfrm>
            </p:grpSpPr>
            <p:grpSp>
              <p:nvGrpSpPr>
                <p:cNvPr id="67623" name="Group 70"/>
                <p:cNvGrpSpPr>
                  <a:grpSpLocks/>
                </p:cNvGrpSpPr>
                <p:nvPr/>
              </p:nvGrpSpPr>
              <p:grpSpPr bwMode="auto">
                <a:xfrm>
                  <a:off x="1131" y="2503"/>
                  <a:ext cx="747" cy="102"/>
                  <a:chOff x="1131" y="2503"/>
                  <a:chExt cx="747" cy="102"/>
                </a:xfrm>
              </p:grpSpPr>
              <p:sp>
                <p:nvSpPr>
                  <p:cNvPr id="67627" name="AutoShape 71"/>
                  <p:cNvSpPr>
                    <a:spLocks noChangeArrowheads="1"/>
                  </p:cNvSpPr>
                  <p:nvPr/>
                </p:nvSpPr>
                <p:spPr bwMode="auto">
                  <a:xfrm>
                    <a:off x="1131" y="250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628" name="AutoShape 72"/>
                  <p:cNvSpPr>
                    <a:spLocks noChangeArrowheads="1"/>
                  </p:cNvSpPr>
                  <p:nvPr/>
                </p:nvSpPr>
                <p:spPr bwMode="auto">
                  <a:xfrm>
                    <a:off x="1131" y="2555"/>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grpSp>
              <p:nvGrpSpPr>
                <p:cNvPr id="67624" name="Group 73"/>
                <p:cNvGrpSpPr>
                  <a:grpSpLocks/>
                </p:cNvGrpSpPr>
                <p:nvPr/>
              </p:nvGrpSpPr>
              <p:grpSpPr bwMode="auto">
                <a:xfrm>
                  <a:off x="1131" y="2605"/>
                  <a:ext cx="747" cy="102"/>
                  <a:chOff x="1131" y="2503"/>
                  <a:chExt cx="747" cy="102"/>
                </a:xfrm>
              </p:grpSpPr>
              <p:sp>
                <p:nvSpPr>
                  <p:cNvPr id="67625" name="AutoShape 74"/>
                  <p:cNvSpPr>
                    <a:spLocks noChangeArrowheads="1"/>
                  </p:cNvSpPr>
                  <p:nvPr/>
                </p:nvSpPr>
                <p:spPr bwMode="auto">
                  <a:xfrm>
                    <a:off x="1131" y="250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626" name="AutoShape 75"/>
                  <p:cNvSpPr>
                    <a:spLocks noChangeArrowheads="1"/>
                  </p:cNvSpPr>
                  <p:nvPr/>
                </p:nvSpPr>
                <p:spPr bwMode="auto">
                  <a:xfrm>
                    <a:off x="1131" y="2555"/>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grpSp>
          <p:grpSp>
            <p:nvGrpSpPr>
              <p:cNvPr id="67616" name="Group 76"/>
              <p:cNvGrpSpPr>
                <a:grpSpLocks/>
              </p:cNvGrpSpPr>
              <p:nvPr/>
            </p:nvGrpSpPr>
            <p:grpSpPr bwMode="auto">
              <a:xfrm>
                <a:off x="1131" y="2707"/>
                <a:ext cx="747" cy="204"/>
                <a:chOff x="1131" y="2503"/>
                <a:chExt cx="747" cy="204"/>
              </a:xfrm>
            </p:grpSpPr>
            <p:grpSp>
              <p:nvGrpSpPr>
                <p:cNvPr id="67617" name="Group 77"/>
                <p:cNvGrpSpPr>
                  <a:grpSpLocks/>
                </p:cNvGrpSpPr>
                <p:nvPr/>
              </p:nvGrpSpPr>
              <p:grpSpPr bwMode="auto">
                <a:xfrm>
                  <a:off x="1131" y="2503"/>
                  <a:ext cx="747" cy="102"/>
                  <a:chOff x="1131" y="2503"/>
                  <a:chExt cx="747" cy="102"/>
                </a:xfrm>
              </p:grpSpPr>
              <p:sp>
                <p:nvSpPr>
                  <p:cNvPr id="67621" name="AutoShape 78"/>
                  <p:cNvSpPr>
                    <a:spLocks noChangeArrowheads="1"/>
                  </p:cNvSpPr>
                  <p:nvPr/>
                </p:nvSpPr>
                <p:spPr bwMode="auto">
                  <a:xfrm>
                    <a:off x="1131" y="250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622" name="AutoShape 79"/>
                  <p:cNvSpPr>
                    <a:spLocks noChangeArrowheads="1"/>
                  </p:cNvSpPr>
                  <p:nvPr/>
                </p:nvSpPr>
                <p:spPr bwMode="auto">
                  <a:xfrm>
                    <a:off x="1131" y="2555"/>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grpSp>
              <p:nvGrpSpPr>
                <p:cNvPr id="67618" name="Group 80"/>
                <p:cNvGrpSpPr>
                  <a:grpSpLocks/>
                </p:cNvGrpSpPr>
                <p:nvPr/>
              </p:nvGrpSpPr>
              <p:grpSpPr bwMode="auto">
                <a:xfrm>
                  <a:off x="1131" y="2605"/>
                  <a:ext cx="747" cy="102"/>
                  <a:chOff x="1131" y="2503"/>
                  <a:chExt cx="747" cy="102"/>
                </a:xfrm>
              </p:grpSpPr>
              <p:sp>
                <p:nvSpPr>
                  <p:cNvPr id="67619" name="AutoShape 81"/>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620" name="AutoShape 82"/>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grpSp>
        </p:grpSp>
      </p:grpSp>
      <p:sp>
        <p:nvSpPr>
          <p:cNvPr id="67610" name="Rectangle 83"/>
          <p:cNvSpPr>
            <a:spLocks noChangeArrowheads="1"/>
          </p:cNvSpPr>
          <p:nvPr/>
        </p:nvSpPr>
        <p:spPr bwMode="auto">
          <a:xfrm>
            <a:off x="3994150" y="4075113"/>
            <a:ext cx="1231900" cy="915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4D0660"/>
                </a:solidFill>
                <a:effectLst/>
                <a:uLnTx/>
                <a:uFillTx/>
                <a:latin typeface="Arial"/>
                <a:ea typeface="ＭＳ Ｐゴシック" charset="0"/>
                <a:cs typeface="ＭＳ Ｐゴシック" charset="0"/>
              </a:rPr>
              <a:t>syscall dispatch table</a:t>
            </a:r>
          </a:p>
        </p:txBody>
      </p:sp>
      <p:sp>
        <p:nvSpPr>
          <p:cNvPr id="178203" name="Rectangle 84"/>
          <p:cNvSpPr>
            <a:spLocks noChangeArrowheads="1"/>
          </p:cNvSpPr>
          <p:nvPr/>
        </p:nvSpPr>
        <p:spPr bwMode="auto">
          <a:xfrm>
            <a:off x="6791326" y="3690461"/>
            <a:ext cx="2200274" cy="1477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lumMod val="50000"/>
                  </a:srgbClr>
                </a:solidFill>
                <a:effectLst/>
                <a:uLnTx/>
                <a:uFillTx/>
                <a:latin typeface="Arial"/>
                <a:ea typeface="ＭＳ Ｐゴシック" charset="0"/>
                <a:cs typeface="ＭＳ Ｐゴシック" charset="0"/>
              </a:rPr>
              <a:t>Kernel code running in P’s process context has access to P’s virtual memory.  </a:t>
            </a:r>
          </a:p>
        </p:txBody>
      </p:sp>
      <p:sp>
        <p:nvSpPr>
          <p:cNvPr id="178204" name="Rectangle 85"/>
          <p:cNvSpPr>
            <a:spLocks noChangeArrowheads="1"/>
          </p:cNvSpPr>
          <p:nvPr/>
        </p:nvSpPr>
        <p:spPr bwMode="auto">
          <a:xfrm>
            <a:off x="1143000" y="5756959"/>
            <a:ext cx="739140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lumMod val="50000"/>
                  </a:srgbClr>
                </a:solidFill>
                <a:effectLst/>
                <a:uLnTx/>
                <a:uFillTx/>
                <a:latin typeface="Arial"/>
                <a:ea typeface="ＭＳ Ｐゴシック" charset="0"/>
                <a:cs typeface="ＭＳ Ｐゴシック" charset="0"/>
              </a:rPr>
              <a:t>The </a:t>
            </a:r>
            <a:r>
              <a:rPr kumimoji="0" lang="en-US" sz="1800" b="0" i="0" u="none" strike="noStrike" kern="1200" cap="none" spc="0" normalizeH="0" baseline="0" noProof="0" dirty="0" err="1">
                <a:ln>
                  <a:noFill/>
                </a:ln>
                <a:solidFill>
                  <a:srgbClr val="003367">
                    <a:lumMod val="50000"/>
                  </a:srgbClr>
                </a:solidFill>
                <a:effectLst/>
                <a:uLnTx/>
                <a:uFillTx/>
                <a:latin typeface="Arial"/>
                <a:ea typeface="ＭＳ Ｐゴシック" charset="0"/>
                <a:cs typeface="ＭＳ Ｐゴシック" charset="0"/>
              </a:rPr>
              <a:t>syscall</a:t>
            </a:r>
            <a:r>
              <a:rPr kumimoji="0" lang="en-US" sz="1800" b="0" i="0" u="none" strike="noStrike" kern="1200" cap="none" spc="0" normalizeH="0" baseline="0" noProof="0" dirty="0">
                <a:ln>
                  <a:noFill/>
                </a:ln>
                <a:solidFill>
                  <a:srgbClr val="003367">
                    <a:lumMod val="50000"/>
                  </a:srgbClr>
                </a:solidFill>
                <a:effectLst/>
                <a:uLnTx/>
                <a:uFillTx/>
                <a:latin typeface="Arial"/>
                <a:ea typeface="ＭＳ Ｐゴシック" charset="0"/>
                <a:cs typeface="ＭＳ Ｐゴシック" charset="0"/>
              </a:rPr>
              <a:t> (trap) handler makes an indirect call through the system call dispatch table to the handler registered for the specific system call.</a:t>
            </a:r>
          </a:p>
        </p:txBody>
      </p:sp>
    </p:spTree>
    <p:extLst>
      <p:ext uri="{BB962C8B-B14F-4D97-AF65-F5344CB8AC3E}">
        <p14:creationId xmlns:p14="http://schemas.microsoft.com/office/powerpoint/2010/main" val="1786724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dirty="0">
                <a:latin typeface="Arial" charset="0"/>
                <a:ea typeface="ＭＳ Ｐゴシック" charset="0"/>
                <a:cs typeface="Arial" charset="0"/>
              </a:rPr>
              <a:t>The kernel must be bulletproof</a:t>
            </a:r>
            <a:endParaRPr lang="en-US" sz="4800" dirty="0">
              <a:latin typeface="Arial" charset="0"/>
              <a:ea typeface="ＭＳ Ｐゴシック" charset="0"/>
              <a:cs typeface="Arial" charset="0"/>
            </a:endParaRPr>
          </a:p>
        </p:txBody>
      </p:sp>
      <p:sp>
        <p:nvSpPr>
          <p:cNvPr id="25602" name="AutoShape 10"/>
          <p:cNvSpPr>
            <a:spLocks noChangeArrowheads="1"/>
          </p:cNvSpPr>
          <p:nvPr/>
        </p:nvSpPr>
        <p:spPr bwMode="auto">
          <a:xfrm>
            <a:off x="2908301" y="3610571"/>
            <a:ext cx="3568700" cy="1866900"/>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800">
              <a:solidFill>
                <a:srgbClr val="FFFFFF"/>
              </a:solidFill>
            </a:endParaRPr>
          </a:p>
        </p:txBody>
      </p:sp>
      <p:sp>
        <p:nvSpPr>
          <p:cNvPr id="25624" name="AutoShape 17"/>
          <p:cNvSpPr>
            <a:spLocks noChangeArrowheads="1"/>
          </p:cNvSpPr>
          <p:nvPr/>
        </p:nvSpPr>
        <p:spPr bwMode="auto">
          <a:xfrm flipV="1">
            <a:off x="3032125" y="3153370"/>
            <a:ext cx="203200" cy="457200"/>
          </a:xfrm>
          <a:prstGeom prst="upArrow">
            <a:avLst>
              <a:gd name="adj1" fmla="val 50000"/>
              <a:gd name="adj2" fmla="val 75262"/>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25625" name="AutoShape 16"/>
          <p:cNvSpPr>
            <a:spLocks noChangeArrowheads="1"/>
          </p:cNvSpPr>
          <p:nvPr/>
        </p:nvSpPr>
        <p:spPr bwMode="auto">
          <a:xfrm>
            <a:off x="6248400" y="3154239"/>
            <a:ext cx="203200" cy="456331"/>
          </a:xfrm>
          <a:prstGeom prst="upArrow">
            <a:avLst>
              <a:gd name="adj1" fmla="val 50000"/>
              <a:gd name="adj2" fmla="val 75119"/>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31" name="Rectangle 30"/>
          <p:cNvSpPr/>
          <p:nvPr/>
        </p:nvSpPr>
        <p:spPr bwMode="auto">
          <a:xfrm>
            <a:off x="2895601" y="2505670"/>
            <a:ext cx="3582334" cy="609600"/>
          </a:xfrm>
          <a:prstGeom prst="rect">
            <a:avLst/>
          </a:prstGeom>
          <a:solidFill>
            <a:sysClr val="window" lastClr="FFFFFF">
              <a:lumMod val="50000"/>
            </a:sysClr>
          </a:solidFill>
          <a:ln w="19050" cap="flat" cmpd="sng" algn="ctr">
            <a:solidFill>
              <a:srgbClr val="003367"/>
            </a:solidFill>
            <a:prstDash val="solid"/>
            <a:round/>
            <a:headEnd type="none" w="med" len="med"/>
            <a:tailEnd type="none" w="med" len="med"/>
          </a:ln>
          <a:effectLst/>
        </p:spPr>
        <p:txBody>
          <a:bodyPr/>
          <a:lstStyle/>
          <a:p>
            <a:pPr defTabSz="455613" fontAlgn="auto">
              <a:spcBef>
                <a:spcPts val="0"/>
              </a:spcBef>
              <a:spcAft>
                <a:spcPts val="0"/>
              </a:spcAft>
              <a:buClr>
                <a:srgbClr val="000000"/>
              </a:buClr>
              <a:buSzPct val="100000"/>
              <a:buFont typeface="Times New Roman" pitchFamily="16" charset="0"/>
              <a:buNone/>
              <a:defRPr/>
            </a:pPr>
            <a:endParaRPr lang="en-US" sz="1800" kern="0">
              <a:solidFill>
                <a:prstClr val="white"/>
              </a:solidFill>
              <a:cs typeface="Arial" charset="0"/>
            </a:endParaRPr>
          </a:p>
        </p:txBody>
      </p:sp>
      <p:sp>
        <p:nvSpPr>
          <p:cNvPr id="32" name="Text Box 93"/>
          <p:cNvSpPr txBox="1">
            <a:spLocks noChangeArrowheads="1"/>
          </p:cNvSpPr>
          <p:nvPr/>
        </p:nvSpPr>
        <p:spPr bwMode="auto">
          <a:xfrm>
            <a:off x="3157538" y="3115270"/>
            <a:ext cx="636587"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dirty="0">
                <a:solidFill>
                  <a:srgbClr val="000000"/>
                </a:solidFill>
              </a:rPr>
              <a:t>trap</a:t>
            </a:r>
          </a:p>
        </p:txBody>
      </p:sp>
      <p:sp>
        <p:nvSpPr>
          <p:cNvPr id="34" name="AutoShape 7"/>
          <p:cNvSpPr>
            <a:spLocks noChangeArrowheads="1"/>
          </p:cNvSpPr>
          <p:nvPr/>
        </p:nvSpPr>
        <p:spPr bwMode="auto">
          <a:xfrm flipV="1">
            <a:off x="4498860" y="2581870"/>
            <a:ext cx="666865" cy="309838"/>
          </a:xfrm>
          <a:prstGeom prst="flowChartProcess">
            <a:avLst/>
          </a:prstGeom>
          <a:solidFill>
            <a:srgbClr val="DCE1EC"/>
          </a:solidFill>
          <a:ln w="12700">
            <a:solidFill>
              <a:srgbClr val="000000"/>
            </a:solidFill>
            <a:miter lim="800000"/>
            <a:headEnd type="none" w="sm" len="sm"/>
            <a:tailEnd type="none" w="sm" len="sm"/>
          </a:ln>
        </p:spPr>
        <p:txBody>
          <a:bodyPr wrap="none" anchor="ctr"/>
          <a:lstStyle/>
          <a:p>
            <a:pPr algn="ctr" defTabSz="914400"/>
            <a:endParaRPr lang="en-US" sz="1800" dirty="0">
              <a:solidFill>
                <a:srgbClr val="000000"/>
              </a:solidFill>
              <a:cs typeface="Arial" charset="0"/>
            </a:endParaRPr>
          </a:p>
        </p:txBody>
      </p:sp>
      <p:grpSp>
        <p:nvGrpSpPr>
          <p:cNvPr id="36" name="Group 52"/>
          <p:cNvGrpSpPr>
            <a:grpSpLocks/>
          </p:cNvGrpSpPr>
          <p:nvPr/>
        </p:nvGrpSpPr>
        <p:grpSpPr bwMode="auto">
          <a:xfrm>
            <a:off x="3571875" y="3724870"/>
            <a:ext cx="222250" cy="404813"/>
            <a:chOff x="1131" y="2503"/>
            <a:chExt cx="747" cy="810"/>
          </a:xfrm>
        </p:grpSpPr>
        <p:grpSp>
          <p:nvGrpSpPr>
            <p:cNvPr id="37" name="Group 53"/>
            <p:cNvGrpSpPr>
              <a:grpSpLocks/>
            </p:cNvGrpSpPr>
            <p:nvPr/>
          </p:nvGrpSpPr>
          <p:grpSpPr bwMode="auto">
            <a:xfrm>
              <a:off x="1131" y="2503"/>
              <a:ext cx="747" cy="408"/>
              <a:chOff x="1131" y="2503"/>
              <a:chExt cx="747" cy="408"/>
            </a:xfrm>
          </p:grpSpPr>
          <p:grpSp>
            <p:nvGrpSpPr>
              <p:cNvPr id="53" name="Group 54"/>
              <p:cNvGrpSpPr>
                <a:grpSpLocks/>
              </p:cNvGrpSpPr>
              <p:nvPr/>
            </p:nvGrpSpPr>
            <p:grpSpPr bwMode="auto">
              <a:xfrm>
                <a:off x="1131" y="2503"/>
                <a:ext cx="747" cy="204"/>
                <a:chOff x="1131" y="2503"/>
                <a:chExt cx="747" cy="204"/>
              </a:xfrm>
            </p:grpSpPr>
            <p:grpSp>
              <p:nvGrpSpPr>
                <p:cNvPr id="61" name="Group 55"/>
                <p:cNvGrpSpPr>
                  <a:grpSpLocks/>
                </p:cNvGrpSpPr>
                <p:nvPr/>
              </p:nvGrpSpPr>
              <p:grpSpPr bwMode="auto">
                <a:xfrm>
                  <a:off x="1131" y="2503"/>
                  <a:ext cx="747" cy="102"/>
                  <a:chOff x="1131" y="2503"/>
                  <a:chExt cx="747" cy="102"/>
                </a:xfrm>
              </p:grpSpPr>
              <p:sp>
                <p:nvSpPr>
                  <p:cNvPr id="65" name="AutoShape 56"/>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66" name="AutoShape 57"/>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grpSp>
            <p:grpSp>
              <p:nvGrpSpPr>
                <p:cNvPr id="62" name="Group 58"/>
                <p:cNvGrpSpPr>
                  <a:grpSpLocks/>
                </p:cNvGrpSpPr>
                <p:nvPr/>
              </p:nvGrpSpPr>
              <p:grpSpPr bwMode="auto">
                <a:xfrm>
                  <a:off x="1131" y="2605"/>
                  <a:ext cx="747" cy="102"/>
                  <a:chOff x="1131" y="2503"/>
                  <a:chExt cx="747" cy="102"/>
                </a:xfrm>
              </p:grpSpPr>
              <p:sp>
                <p:nvSpPr>
                  <p:cNvPr id="63" name="AutoShape 59"/>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64" name="AutoShape 60"/>
                  <p:cNvSpPr>
                    <a:spLocks noChangeArrowheads="1"/>
                  </p:cNvSpPr>
                  <p:nvPr/>
                </p:nvSpPr>
                <p:spPr bwMode="auto">
                  <a:xfrm>
                    <a:off x="1131" y="255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grpSp>
          </p:grpSp>
          <p:grpSp>
            <p:nvGrpSpPr>
              <p:cNvPr id="54" name="Group 61"/>
              <p:cNvGrpSpPr>
                <a:grpSpLocks/>
              </p:cNvGrpSpPr>
              <p:nvPr/>
            </p:nvGrpSpPr>
            <p:grpSpPr bwMode="auto">
              <a:xfrm>
                <a:off x="1131" y="2707"/>
                <a:ext cx="747" cy="204"/>
                <a:chOff x="1131" y="2503"/>
                <a:chExt cx="747" cy="204"/>
              </a:xfrm>
            </p:grpSpPr>
            <p:grpSp>
              <p:nvGrpSpPr>
                <p:cNvPr id="55" name="Group 62"/>
                <p:cNvGrpSpPr>
                  <a:grpSpLocks/>
                </p:cNvGrpSpPr>
                <p:nvPr/>
              </p:nvGrpSpPr>
              <p:grpSpPr bwMode="auto">
                <a:xfrm>
                  <a:off x="1131" y="2503"/>
                  <a:ext cx="747" cy="102"/>
                  <a:chOff x="1131" y="2503"/>
                  <a:chExt cx="747" cy="102"/>
                </a:xfrm>
              </p:grpSpPr>
              <p:sp>
                <p:nvSpPr>
                  <p:cNvPr id="59" name="AutoShape 63"/>
                  <p:cNvSpPr>
                    <a:spLocks noChangeArrowheads="1"/>
                  </p:cNvSpPr>
                  <p:nvPr/>
                </p:nvSpPr>
                <p:spPr bwMode="auto">
                  <a:xfrm>
                    <a:off x="1131" y="2502"/>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60" name="AutoShape 64"/>
                  <p:cNvSpPr>
                    <a:spLocks noChangeArrowheads="1"/>
                  </p:cNvSpPr>
                  <p:nvPr/>
                </p:nvSpPr>
                <p:spPr bwMode="auto">
                  <a:xfrm>
                    <a:off x="1131" y="255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grpSp>
            <p:grpSp>
              <p:nvGrpSpPr>
                <p:cNvPr id="56" name="Group 65"/>
                <p:cNvGrpSpPr>
                  <a:grpSpLocks/>
                </p:cNvGrpSpPr>
                <p:nvPr/>
              </p:nvGrpSpPr>
              <p:grpSpPr bwMode="auto">
                <a:xfrm>
                  <a:off x="1131" y="2605"/>
                  <a:ext cx="747" cy="102"/>
                  <a:chOff x="1131" y="2503"/>
                  <a:chExt cx="747" cy="102"/>
                </a:xfrm>
              </p:grpSpPr>
              <p:sp>
                <p:nvSpPr>
                  <p:cNvPr id="57" name="AutoShape 66"/>
                  <p:cNvSpPr>
                    <a:spLocks noChangeArrowheads="1"/>
                  </p:cNvSpPr>
                  <p:nvPr/>
                </p:nvSpPr>
                <p:spPr bwMode="auto">
                  <a:xfrm>
                    <a:off x="1131" y="2502"/>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58" name="AutoShape 67"/>
                  <p:cNvSpPr>
                    <a:spLocks noChangeArrowheads="1"/>
                  </p:cNvSpPr>
                  <p:nvPr/>
                </p:nvSpPr>
                <p:spPr bwMode="auto">
                  <a:xfrm>
                    <a:off x="1131" y="255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grpSp>
          </p:grpSp>
        </p:grpSp>
        <p:grpSp>
          <p:nvGrpSpPr>
            <p:cNvPr id="38" name="Group 68"/>
            <p:cNvGrpSpPr>
              <a:grpSpLocks/>
            </p:cNvGrpSpPr>
            <p:nvPr/>
          </p:nvGrpSpPr>
          <p:grpSpPr bwMode="auto">
            <a:xfrm>
              <a:off x="1131" y="2905"/>
              <a:ext cx="747" cy="408"/>
              <a:chOff x="1131" y="2503"/>
              <a:chExt cx="747" cy="408"/>
            </a:xfrm>
          </p:grpSpPr>
          <p:grpSp>
            <p:nvGrpSpPr>
              <p:cNvPr id="39" name="Group 69"/>
              <p:cNvGrpSpPr>
                <a:grpSpLocks/>
              </p:cNvGrpSpPr>
              <p:nvPr/>
            </p:nvGrpSpPr>
            <p:grpSpPr bwMode="auto">
              <a:xfrm>
                <a:off x="1131" y="2503"/>
                <a:ext cx="747" cy="204"/>
                <a:chOff x="1131" y="2503"/>
                <a:chExt cx="747" cy="204"/>
              </a:xfrm>
            </p:grpSpPr>
            <p:grpSp>
              <p:nvGrpSpPr>
                <p:cNvPr id="47" name="Group 70"/>
                <p:cNvGrpSpPr>
                  <a:grpSpLocks/>
                </p:cNvGrpSpPr>
                <p:nvPr/>
              </p:nvGrpSpPr>
              <p:grpSpPr bwMode="auto">
                <a:xfrm>
                  <a:off x="1131" y="2503"/>
                  <a:ext cx="747" cy="102"/>
                  <a:chOff x="1131" y="2503"/>
                  <a:chExt cx="747" cy="102"/>
                </a:xfrm>
              </p:grpSpPr>
              <p:sp>
                <p:nvSpPr>
                  <p:cNvPr id="51" name="AutoShape 71"/>
                  <p:cNvSpPr>
                    <a:spLocks noChangeArrowheads="1"/>
                  </p:cNvSpPr>
                  <p:nvPr/>
                </p:nvSpPr>
                <p:spPr bwMode="auto">
                  <a:xfrm>
                    <a:off x="1131" y="250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52" name="AutoShape 72"/>
                  <p:cNvSpPr>
                    <a:spLocks noChangeArrowheads="1"/>
                  </p:cNvSpPr>
                  <p:nvPr/>
                </p:nvSpPr>
                <p:spPr bwMode="auto">
                  <a:xfrm>
                    <a:off x="1131" y="2555"/>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grpSp>
            <p:grpSp>
              <p:nvGrpSpPr>
                <p:cNvPr id="48" name="Group 73"/>
                <p:cNvGrpSpPr>
                  <a:grpSpLocks/>
                </p:cNvGrpSpPr>
                <p:nvPr/>
              </p:nvGrpSpPr>
              <p:grpSpPr bwMode="auto">
                <a:xfrm>
                  <a:off x="1131" y="2605"/>
                  <a:ext cx="747" cy="102"/>
                  <a:chOff x="1131" y="2503"/>
                  <a:chExt cx="747" cy="102"/>
                </a:xfrm>
              </p:grpSpPr>
              <p:sp>
                <p:nvSpPr>
                  <p:cNvPr id="49" name="AutoShape 74"/>
                  <p:cNvSpPr>
                    <a:spLocks noChangeArrowheads="1"/>
                  </p:cNvSpPr>
                  <p:nvPr/>
                </p:nvSpPr>
                <p:spPr bwMode="auto">
                  <a:xfrm>
                    <a:off x="1131" y="250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50" name="AutoShape 75"/>
                  <p:cNvSpPr>
                    <a:spLocks noChangeArrowheads="1"/>
                  </p:cNvSpPr>
                  <p:nvPr/>
                </p:nvSpPr>
                <p:spPr bwMode="auto">
                  <a:xfrm>
                    <a:off x="1131" y="2555"/>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grpSp>
          </p:grpSp>
          <p:grpSp>
            <p:nvGrpSpPr>
              <p:cNvPr id="40" name="Group 76"/>
              <p:cNvGrpSpPr>
                <a:grpSpLocks/>
              </p:cNvGrpSpPr>
              <p:nvPr/>
            </p:nvGrpSpPr>
            <p:grpSpPr bwMode="auto">
              <a:xfrm>
                <a:off x="1131" y="2707"/>
                <a:ext cx="747" cy="204"/>
                <a:chOff x="1131" y="2503"/>
                <a:chExt cx="747" cy="204"/>
              </a:xfrm>
            </p:grpSpPr>
            <p:grpSp>
              <p:nvGrpSpPr>
                <p:cNvPr id="41" name="Group 77"/>
                <p:cNvGrpSpPr>
                  <a:grpSpLocks/>
                </p:cNvGrpSpPr>
                <p:nvPr/>
              </p:nvGrpSpPr>
              <p:grpSpPr bwMode="auto">
                <a:xfrm>
                  <a:off x="1131" y="2503"/>
                  <a:ext cx="747" cy="102"/>
                  <a:chOff x="1131" y="2503"/>
                  <a:chExt cx="747" cy="102"/>
                </a:xfrm>
              </p:grpSpPr>
              <p:sp>
                <p:nvSpPr>
                  <p:cNvPr id="45" name="AutoShape 78"/>
                  <p:cNvSpPr>
                    <a:spLocks noChangeArrowheads="1"/>
                  </p:cNvSpPr>
                  <p:nvPr/>
                </p:nvSpPr>
                <p:spPr bwMode="auto">
                  <a:xfrm>
                    <a:off x="1131" y="250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46" name="AutoShape 79"/>
                  <p:cNvSpPr>
                    <a:spLocks noChangeArrowheads="1"/>
                  </p:cNvSpPr>
                  <p:nvPr/>
                </p:nvSpPr>
                <p:spPr bwMode="auto">
                  <a:xfrm>
                    <a:off x="1131" y="2555"/>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grpSp>
            <p:grpSp>
              <p:nvGrpSpPr>
                <p:cNvPr id="42" name="Group 80"/>
                <p:cNvGrpSpPr>
                  <a:grpSpLocks/>
                </p:cNvGrpSpPr>
                <p:nvPr/>
              </p:nvGrpSpPr>
              <p:grpSpPr bwMode="auto">
                <a:xfrm>
                  <a:off x="1131" y="2605"/>
                  <a:ext cx="747" cy="102"/>
                  <a:chOff x="1131" y="2503"/>
                  <a:chExt cx="747" cy="102"/>
                </a:xfrm>
              </p:grpSpPr>
              <p:sp>
                <p:nvSpPr>
                  <p:cNvPr id="43" name="AutoShape 81"/>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44" name="AutoShape 82"/>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grpSp>
          </p:grpSp>
        </p:grpSp>
      </p:grpSp>
      <p:sp>
        <p:nvSpPr>
          <p:cNvPr id="67" name="Rectangle 83"/>
          <p:cNvSpPr>
            <a:spLocks noChangeArrowheads="1"/>
          </p:cNvSpPr>
          <p:nvPr/>
        </p:nvSpPr>
        <p:spPr bwMode="auto">
          <a:xfrm>
            <a:off x="152400" y="2286001"/>
            <a:ext cx="2743200" cy="1754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p>
            <a:pPr defTabSz="914400"/>
            <a:r>
              <a:rPr lang="en-US" sz="1800" dirty="0" err="1">
                <a:solidFill>
                  <a:srgbClr val="003367"/>
                </a:solidFill>
              </a:rPr>
              <a:t>Syscalls</a:t>
            </a:r>
            <a:r>
              <a:rPr lang="en-US" sz="1800" dirty="0">
                <a:solidFill>
                  <a:srgbClr val="003367"/>
                </a:solidFill>
              </a:rPr>
              <a:t> indirect through </a:t>
            </a:r>
            <a:r>
              <a:rPr lang="en-US" sz="1800" b="1" dirty="0" err="1">
                <a:solidFill>
                  <a:srgbClr val="003367"/>
                </a:solidFill>
              </a:rPr>
              <a:t>syscall</a:t>
            </a:r>
            <a:r>
              <a:rPr lang="en-US" sz="1800" b="1" dirty="0">
                <a:solidFill>
                  <a:srgbClr val="003367"/>
                </a:solidFill>
              </a:rPr>
              <a:t> dispatch table </a:t>
            </a:r>
            <a:r>
              <a:rPr lang="en-US" sz="1800" dirty="0">
                <a:solidFill>
                  <a:srgbClr val="003367"/>
                </a:solidFill>
              </a:rPr>
              <a:t>by </a:t>
            </a:r>
            <a:r>
              <a:rPr lang="en-US" sz="1800" dirty="0" err="1">
                <a:solidFill>
                  <a:srgbClr val="003367"/>
                </a:solidFill>
              </a:rPr>
              <a:t>syscall</a:t>
            </a:r>
            <a:r>
              <a:rPr lang="en-US" sz="1800" dirty="0">
                <a:solidFill>
                  <a:srgbClr val="003367"/>
                </a:solidFill>
              </a:rPr>
              <a:t> number.  No direct calls to kernel routines from user space!</a:t>
            </a:r>
          </a:p>
        </p:txBody>
      </p:sp>
      <p:pic>
        <p:nvPicPr>
          <p:cNvPr id="72" name="Picture 71"/>
          <p:cNvPicPr>
            <a:picLocks noChangeAspect="1"/>
          </p:cNvPicPr>
          <p:nvPr/>
        </p:nvPicPr>
        <p:blipFill>
          <a:blip r:embed="rId2"/>
          <a:stretch>
            <a:fillRect/>
          </a:stretch>
        </p:blipFill>
        <p:spPr>
          <a:xfrm>
            <a:off x="3200400" y="4953000"/>
            <a:ext cx="457200" cy="457200"/>
          </a:xfrm>
          <a:prstGeom prst="rect">
            <a:avLst/>
          </a:prstGeom>
        </p:spPr>
      </p:pic>
      <p:sp>
        <p:nvSpPr>
          <p:cNvPr id="73" name="AutoShape 21"/>
          <p:cNvSpPr>
            <a:spLocks noChangeArrowheads="1"/>
          </p:cNvSpPr>
          <p:nvPr/>
        </p:nvSpPr>
        <p:spPr bwMode="auto">
          <a:xfrm>
            <a:off x="4155852" y="4334470"/>
            <a:ext cx="1390873" cy="353199"/>
          </a:xfrm>
          <a:prstGeom prst="flowChartProcess">
            <a:avLst/>
          </a:prstGeom>
          <a:solidFill>
            <a:srgbClr val="3366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400">
              <a:solidFill>
                <a:srgbClr val="37305A"/>
              </a:solidFill>
            </a:endParaRPr>
          </a:p>
        </p:txBody>
      </p:sp>
      <p:sp>
        <p:nvSpPr>
          <p:cNvPr id="74" name="TextBox 3"/>
          <p:cNvSpPr txBox="1">
            <a:spLocks noChangeArrowheads="1"/>
          </p:cNvSpPr>
          <p:nvPr/>
        </p:nvSpPr>
        <p:spPr bwMode="auto">
          <a:xfrm>
            <a:off x="4175125" y="4346138"/>
            <a:ext cx="1295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sz="1800" b="1" dirty="0">
                <a:solidFill>
                  <a:srgbClr val="001934"/>
                </a:solidFill>
              </a:rPr>
              <a:t>read</a:t>
            </a:r>
            <a:r>
              <a:rPr lang="en-US" sz="1800" dirty="0">
                <a:solidFill>
                  <a:srgbClr val="001934"/>
                </a:solidFill>
              </a:rPr>
              <a:t>() {…}</a:t>
            </a:r>
          </a:p>
        </p:txBody>
      </p:sp>
      <p:sp>
        <p:nvSpPr>
          <p:cNvPr id="75" name="AutoShape 21"/>
          <p:cNvSpPr>
            <a:spLocks noChangeArrowheads="1"/>
          </p:cNvSpPr>
          <p:nvPr/>
        </p:nvSpPr>
        <p:spPr bwMode="auto">
          <a:xfrm>
            <a:off x="4994052" y="4840069"/>
            <a:ext cx="1178275" cy="304800"/>
          </a:xfrm>
          <a:prstGeom prst="flowChartProcess">
            <a:avLst/>
          </a:prstGeom>
          <a:solidFill>
            <a:srgbClr val="3366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400">
              <a:solidFill>
                <a:srgbClr val="37305A"/>
              </a:solidFill>
            </a:endParaRPr>
          </a:p>
        </p:txBody>
      </p:sp>
      <p:sp>
        <p:nvSpPr>
          <p:cNvPr id="76" name="TextBox 3"/>
          <p:cNvSpPr txBox="1">
            <a:spLocks noChangeArrowheads="1"/>
          </p:cNvSpPr>
          <p:nvPr/>
        </p:nvSpPr>
        <p:spPr bwMode="auto">
          <a:xfrm>
            <a:off x="4917852" y="4803338"/>
            <a:ext cx="13146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sz="1800" b="1" dirty="0">
                <a:solidFill>
                  <a:srgbClr val="001934"/>
                </a:solidFill>
              </a:rPr>
              <a:t>write</a:t>
            </a:r>
            <a:r>
              <a:rPr lang="en-US" sz="1800" dirty="0">
                <a:solidFill>
                  <a:srgbClr val="001934"/>
                </a:solidFill>
              </a:rPr>
              <a:t>() {…}</a:t>
            </a:r>
          </a:p>
        </p:txBody>
      </p:sp>
      <p:cxnSp>
        <p:nvCxnSpPr>
          <p:cNvPr id="77" name="AutoShape 72"/>
          <p:cNvCxnSpPr>
            <a:cxnSpLocks noChangeShapeType="1"/>
            <a:stCxn id="51" idx="3"/>
            <a:endCxn id="74" idx="1"/>
          </p:cNvCxnSpPr>
          <p:nvPr/>
        </p:nvCxnSpPr>
        <p:spPr bwMode="auto">
          <a:xfrm>
            <a:off x="3794125" y="3939022"/>
            <a:ext cx="381000" cy="591782"/>
          </a:xfrm>
          <a:prstGeom prst="curvedConnector3">
            <a:avLst>
              <a:gd name="adj1" fmla="val 50000"/>
            </a:avLst>
          </a:prstGeom>
          <a:noFill/>
          <a:ln w="9525">
            <a:solidFill>
              <a:srgbClr val="000000"/>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85" name="AutoShape 72"/>
          <p:cNvCxnSpPr>
            <a:cxnSpLocks noChangeShapeType="1"/>
            <a:stCxn id="43" idx="3"/>
            <a:endCxn id="75" idx="1"/>
          </p:cNvCxnSpPr>
          <p:nvPr/>
        </p:nvCxnSpPr>
        <p:spPr bwMode="auto">
          <a:xfrm>
            <a:off x="3794125" y="4091452"/>
            <a:ext cx="1199927" cy="901017"/>
          </a:xfrm>
          <a:prstGeom prst="curvedConnector3">
            <a:avLst>
              <a:gd name="adj1" fmla="val 9781"/>
            </a:avLst>
          </a:prstGeom>
          <a:noFill/>
          <a:ln w="9525">
            <a:solidFill>
              <a:srgbClr val="000000"/>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96" name="Straight Connector 95"/>
          <p:cNvCxnSpPr>
            <a:stCxn id="74" idx="0"/>
            <a:endCxn id="34" idx="0"/>
          </p:cNvCxnSpPr>
          <p:nvPr/>
        </p:nvCxnSpPr>
        <p:spPr bwMode="auto">
          <a:xfrm flipV="1">
            <a:off x="4822825" y="2891708"/>
            <a:ext cx="9468" cy="1454430"/>
          </a:xfrm>
          <a:prstGeom prst="line">
            <a:avLst/>
          </a:prstGeom>
          <a:solidFill>
            <a:srgbClr val="00B8FF"/>
          </a:solidFill>
          <a:ln w="38100" cap="flat" cmpd="sng" algn="ctr">
            <a:solidFill>
              <a:schemeClr val="tx1"/>
            </a:solidFill>
            <a:prstDash val="solid"/>
            <a:round/>
            <a:headEnd type="none" w="med" len="med"/>
            <a:tailEnd type="triangle" w="med" len="med"/>
          </a:ln>
          <a:effectLst/>
        </p:spPr>
      </p:cxnSp>
      <p:sp>
        <p:nvSpPr>
          <p:cNvPr id="101" name="AutoShape 7"/>
          <p:cNvSpPr>
            <a:spLocks noChangeArrowheads="1"/>
          </p:cNvSpPr>
          <p:nvPr/>
        </p:nvSpPr>
        <p:spPr bwMode="auto">
          <a:xfrm flipV="1">
            <a:off x="5337060" y="2581870"/>
            <a:ext cx="666865" cy="309838"/>
          </a:xfrm>
          <a:prstGeom prst="flowChartProcess">
            <a:avLst/>
          </a:prstGeom>
          <a:solidFill>
            <a:srgbClr val="DCE1EC"/>
          </a:solidFill>
          <a:ln w="12700">
            <a:solidFill>
              <a:srgbClr val="000000"/>
            </a:solidFill>
            <a:miter lim="800000"/>
            <a:headEnd type="none" w="sm" len="sm"/>
            <a:tailEnd type="none" w="sm" len="sm"/>
          </a:ln>
        </p:spPr>
        <p:txBody>
          <a:bodyPr wrap="none" anchor="ctr"/>
          <a:lstStyle/>
          <a:p>
            <a:pPr algn="ctr" defTabSz="914400"/>
            <a:endParaRPr lang="en-US" sz="1800" dirty="0">
              <a:solidFill>
                <a:srgbClr val="000000"/>
              </a:solidFill>
              <a:cs typeface="Arial" charset="0"/>
            </a:endParaRPr>
          </a:p>
        </p:txBody>
      </p:sp>
      <p:cxnSp>
        <p:nvCxnSpPr>
          <p:cNvPr id="104" name="Straight Connector 103"/>
          <p:cNvCxnSpPr>
            <a:stCxn id="101" idx="0"/>
          </p:cNvCxnSpPr>
          <p:nvPr/>
        </p:nvCxnSpPr>
        <p:spPr bwMode="auto">
          <a:xfrm>
            <a:off x="5670493" y="2891708"/>
            <a:ext cx="28632" cy="1976162"/>
          </a:xfrm>
          <a:prstGeom prst="line">
            <a:avLst/>
          </a:prstGeom>
          <a:solidFill>
            <a:srgbClr val="00B8FF"/>
          </a:solidFill>
          <a:ln w="38100" cap="flat" cmpd="sng" algn="ctr">
            <a:solidFill>
              <a:schemeClr val="tx1"/>
            </a:solidFill>
            <a:prstDash val="solid"/>
            <a:round/>
            <a:headEnd type="none" w="med" len="med"/>
            <a:tailEnd type="triangle" w="med" len="med"/>
          </a:ln>
          <a:effectLst/>
        </p:spPr>
      </p:cxnSp>
      <p:sp>
        <p:nvSpPr>
          <p:cNvPr id="108" name="Text Box 93"/>
          <p:cNvSpPr txBox="1">
            <a:spLocks noChangeArrowheads="1"/>
          </p:cNvSpPr>
          <p:nvPr/>
        </p:nvSpPr>
        <p:spPr bwMode="auto">
          <a:xfrm>
            <a:off x="4191000" y="3200957"/>
            <a:ext cx="1127125" cy="371513"/>
          </a:xfrm>
          <a:prstGeom prst="rect">
            <a:avLst/>
          </a:prstGeom>
          <a:solidFill>
            <a:srgbClr val="FFFFFF"/>
          </a:solidFill>
          <a:ln>
            <a:noFill/>
          </a:ln>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dirty="0" err="1">
                <a:solidFill>
                  <a:srgbClr val="000000"/>
                </a:solidFill>
              </a:rPr>
              <a:t>copyout</a:t>
            </a:r>
            <a:endParaRPr lang="en-US" sz="1800" b="1" dirty="0">
              <a:solidFill>
                <a:srgbClr val="000000"/>
              </a:solidFill>
            </a:endParaRPr>
          </a:p>
        </p:txBody>
      </p:sp>
      <p:sp>
        <p:nvSpPr>
          <p:cNvPr id="109" name="Text Box 93"/>
          <p:cNvSpPr txBox="1">
            <a:spLocks noChangeArrowheads="1"/>
          </p:cNvSpPr>
          <p:nvPr/>
        </p:nvSpPr>
        <p:spPr bwMode="auto">
          <a:xfrm>
            <a:off x="5241925" y="3191470"/>
            <a:ext cx="990600" cy="371513"/>
          </a:xfrm>
          <a:prstGeom prst="rect">
            <a:avLst/>
          </a:prstGeom>
          <a:solidFill>
            <a:srgbClr val="FFFFFF"/>
          </a:solidFill>
          <a:ln>
            <a:noFill/>
          </a:ln>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dirty="0" err="1">
                <a:solidFill>
                  <a:srgbClr val="000000"/>
                </a:solidFill>
              </a:rPr>
              <a:t>copyin</a:t>
            </a:r>
            <a:endParaRPr lang="en-US" sz="1800" b="1" dirty="0">
              <a:solidFill>
                <a:srgbClr val="000000"/>
              </a:solidFill>
            </a:endParaRPr>
          </a:p>
        </p:txBody>
      </p:sp>
      <p:grpSp>
        <p:nvGrpSpPr>
          <p:cNvPr id="110" name="Group 52"/>
          <p:cNvGrpSpPr>
            <a:grpSpLocks/>
          </p:cNvGrpSpPr>
          <p:nvPr/>
        </p:nvGrpSpPr>
        <p:grpSpPr bwMode="auto">
          <a:xfrm>
            <a:off x="3565525" y="4409083"/>
            <a:ext cx="222250" cy="404813"/>
            <a:chOff x="1131" y="2503"/>
            <a:chExt cx="747" cy="810"/>
          </a:xfrm>
        </p:grpSpPr>
        <p:grpSp>
          <p:nvGrpSpPr>
            <p:cNvPr id="111" name="Group 53"/>
            <p:cNvGrpSpPr>
              <a:grpSpLocks/>
            </p:cNvGrpSpPr>
            <p:nvPr/>
          </p:nvGrpSpPr>
          <p:grpSpPr bwMode="auto">
            <a:xfrm>
              <a:off x="1131" y="2503"/>
              <a:ext cx="747" cy="408"/>
              <a:chOff x="1131" y="2503"/>
              <a:chExt cx="747" cy="408"/>
            </a:xfrm>
          </p:grpSpPr>
          <p:grpSp>
            <p:nvGrpSpPr>
              <p:cNvPr id="127" name="Group 54"/>
              <p:cNvGrpSpPr>
                <a:grpSpLocks/>
              </p:cNvGrpSpPr>
              <p:nvPr/>
            </p:nvGrpSpPr>
            <p:grpSpPr bwMode="auto">
              <a:xfrm>
                <a:off x="1131" y="2503"/>
                <a:ext cx="747" cy="204"/>
                <a:chOff x="1131" y="2503"/>
                <a:chExt cx="747" cy="204"/>
              </a:xfrm>
            </p:grpSpPr>
            <p:grpSp>
              <p:nvGrpSpPr>
                <p:cNvPr id="135" name="Group 55"/>
                <p:cNvGrpSpPr>
                  <a:grpSpLocks/>
                </p:cNvGrpSpPr>
                <p:nvPr/>
              </p:nvGrpSpPr>
              <p:grpSpPr bwMode="auto">
                <a:xfrm>
                  <a:off x="1131" y="2503"/>
                  <a:ext cx="747" cy="102"/>
                  <a:chOff x="1131" y="2503"/>
                  <a:chExt cx="747" cy="102"/>
                </a:xfrm>
              </p:grpSpPr>
              <p:sp>
                <p:nvSpPr>
                  <p:cNvPr id="139" name="AutoShape 56"/>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140" name="AutoShape 57"/>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grpSp>
            <p:grpSp>
              <p:nvGrpSpPr>
                <p:cNvPr id="136" name="Group 58"/>
                <p:cNvGrpSpPr>
                  <a:grpSpLocks/>
                </p:cNvGrpSpPr>
                <p:nvPr/>
              </p:nvGrpSpPr>
              <p:grpSpPr bwMode="auto">
                <a:xfrm>
                  <a:off x="1131" y="2605"/>
                  <a:ext cx="747" cy="102"/>
                  <a:chOff x="1131" y="2503"/>
                  <a:chExt cx="747" cy="102"/>
                </a:xfrm>
              </p:grpSpPr>
              <p:sp>
                <p:nvSpPr>
                  <p:cNvPr id="137" name="AutoShape 59"/>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138" name="AutoShape 60"/>
                  <p:cNvSpPr>
                    <a:spLocks noChangeArrowheads="1"/>
                  </p:cNvSpPr>
                  <p:nvPr/>
                </p:nvSpPr>
                <p:spPr bwMode="auto">
                  <a:xfrm>
                    <a:off x="1131" y="255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grpSp>
          </p:grpSp>
          <p:grpSp>
            <p:nvGrpSpPr>
              <p:cNvPr id="128" name="Group 61"/>
              <p:cNvGrpSpPr>
                <a:grpSpLocks/>
              </p:cNvGrpSpPr>
              <p:nvPr/>
            </p:nvGrpSpPr>
            <p:grpSpPr bwMode="auto">
              <a:xfrm>
                <a:off x="1131" y="2707"/>
                <a:ext cx="747" cy="204"/>
                <a:chOff x="1131" y="2503"/>
                <a:chExt cx="747" cy="204"/>
              </a:xfrm>
            </p:grpSpPr>
            <p:grpSp>
              <p:nvGrpSpPr>
                <p:cNvPr id="129" name="Group 62"/>
                <p:cNvGrpSpPr>
                  <a:grpSpLocks/>
                </p:cNvGrpSpPr>
                <p:nvPr/>
              </p:nvGrpSpPr>
              <p:grpSpPr bwMode="auto">
                <a:xfrm>
                  <a:off x="1131" y="2503"/>
                  <a:ext cx="747" cy="102"/>
                  <a:chOff x="1131" y="2503"/>
                  <a:chExt cx="747" cy="102"/>
                </a:xfrm>
              </p:grpSpPr>
              <p:sp>
                <p:nvSpPr>
                  <p:cNvPr id="133" name="AutoShape 63"/>
                  <p:cNvSpPr>
                    <a:spLocks noChangeArrowheads="1"/>
                  </p:cNvSpPr>
                  <p:nvPr/>
                </p:nvSpPr>
                <p:spPr bwMode="auto">
                  <a:xfrm>
                    <a:off x="1131" y="2502"/>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134" name="AutoShape 64"/>
                  <p:cNvSpPr>
                    <a:spLocks noChangeArrowheads="1"/>
                  </p:cNvSpPr>
                  <p:nvPr/>
                </p:nvSpPr>
                <p:spPr bwMode="auto">
                  <a:xfrm>
                    <a:off x="1131" y="255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grpSp>
            <p:grpSp>
              <p:nvGrpSpPr>
                <p:cNvPr id="130" name="Group 65"/>
                <p:cNvGrpSpPr>
                  <a:grpSpLocks/>
                </p:cNvGrpSpPr>
                <p:nvPr/>
              </p:nvGrpSpPr>
              <p:grpSpPr bwMode="auto">
                <a:xfrm>
                  <a:off x="1131" y="2605"/>
                  <a:ext cx="747" cy="102"/>
                  <a:chOff x="1131" y="2503"/>
                  <a:chExt cx="747" cy="102"/>
                </a:xfrm>
              </p:grpSpPr>
              <p:sp>
                <p:nvSpPr>
                  <p:cNvPr id="131" name="AutoShape 66"/>
                  <p:cNvSpPr>
                    <a:spLocks noChangeArrowheads="1"/>
                  </p:cNvSpPr>
                  <p:nvPr/>
                </p:nvSpPr>
                <p:spPr bwMode="auto">
                  <a:xfrm>
                    <a:off x="1131" y="2502"/>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132" name="AutoShape 67"/>
                  <p:cNvSpPr>
                    <a:spLocks noChangeArrowheads="1"/>
                  </p:cNvSpPr>
                  <p:nvPr/>
                </p:nvSpPr>
                <p:spPr bwMode="auto">
                  <a:xfrm>
                    <a:off x="1131" y="255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grpSp>
          </p:grpSp>
        </p:grpSp>
        <p:grpSp>
          <p:nvGrpSpPr>
            <p:cNvPr id="112" name="Group 68"/>
            <p:cNvGrpSpPr>
              <a:grpSpLocks/>
            </p:cNvGrpSpPr>
            <p:nvPr/>
          </p:nvGrpSpPr>
          <p:grpSpPr bwMode="auto">
            <a:xfrm>
              <a:off x="1131" y="2905"/>
              <a:ext cx="747" cy="408"/>
              <a:chOff x="1131" y="2503"/>
              <a:chExt cx="747" cy="408"/>
            </a:xfrm>
          </p:grpSpPr>
          <p:grpSp>
            <p:nvGrpSpPr>
              <p:cNvPr id="113" name="Group 69"/>
              <p:cNvGrpSpPr>
                <a:grpSpLocks/>
              </p:cNvGrpSpPr>
              <p:nvPr/>
            </p:nvGrpSpPr>
            <p:grpSpPr bwMode="auto">
              <a:xfrm>
                <a:off x="1131" y="2503"/>
                <a:ext cx="747" cy="204"/>
                <a:chOff x="1131" y="2503"/>
                <a:chExt cx="747" cy="204"/>
              </a:xfrm>
            </p:grpSpPr>
            <p:grpSp>
              <p:nvGrpSpPr>
                <p:cNvPr id="121" name="Group 70"/>
                <p:cNvGrpSpPr>
                  <a:grpSpLocks/>
                </p:cNvGrpSpPr>
                <p:nvPr/>
              </p:nvGrpSpPr>
              <p:grpSpPr bwMode="auto">
                <a:xfrm>
                  <a:off x="1131" y="2503"/>
                  <a:ext cx="747" cy="102"/>
                  <a:chOff x="1131" y="2503"/>
                  <a:chExt cx="747" cy="102"/>
                </a:xfrm>
              </p:grpSpPr>
              <p:sp>
                <p:nvSpPr>
                  <p:cNvPr id="125" name="AutoShape 71"/>
                  <p:cNvSpPr>
                    <a:spLocks noChangeArrowheads="1"/>
                  </p:cNvSpPr>
                  <p:nvPr/>
                </p:nvSpPr>
                <p:spPr bwMode="auto">
                  <a:xfrm>
                    <a:off x="1131" y="250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126" name="AutoShape 72"/>
                  <p:cNvSpPr>
                    <a:spLocks noChangeArrowheads="1"/>
                  </p:cNvSpPr>
                  <p:nvPr/>
                </p:nvSpPr>
                <p:spPr bwMode="auto">
                  <a:xfrm>
                    <a:off x="1131" y="2555"/>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grpSp>
            <p:grpSp>
              <p:nvGrpSpPr>
                <p:cNvPr id="122" name="Group 73"/>
                <p:cNvGrpSpPr>
                  <a:grpSpLocks/>
                </p:cNvGrpSpPr>
                <p:nvPr/>
              </p:nvGrpSpPr>
              <p:grpSpPr bwMode="auto">
                <a:xfrm>
                  <a:off x="1131" y="2605"/>
                  <a:ext cx="747" cy="102"/>
                  <a:chOff x="1131" y="2503"/>
                  <a:chExt cx="747" cy="102"/>
                </a:xfrm>
              </p:grpSpPr>
              <p:sp>
                <p:nvSpPr>
                  <p:cNvPr id="123" name="AutoShape 74"/>
                  <p:cNvSpPr>
                    <a:spLocks noChangeArrowheads="1"/>
                  </p:cNvSpPr>
                  <p:nvPr/>
                </p:nvSpPr>
                <p:spPr bwMode="auto">
                  <a:xfrm>
                    <a:off x="1131" y="250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124" name="AutoShape 75"/>
                  <p:cNvSpPr>
                    <a:spLocks noChangeArrowheads="1"/>
                  </p:cNvSpPr>
                  <p:nvPr/>
                </p:nvSpPr>
                <p:spPr bwMode="auto">
                  <a:xfrm>
                    <a:off x="1131" y="2555"/>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grpSp>
          </p:grpSp>
          <p:grpSp>
            <p:nvGrpSpPr>
              <p:cNvPr id="114" name="Group 76"/>
              <p:cNvGrpSpPr>
                <a:grpSpLocks/>
              </p:cNvGrpSpPr>
              <p:nvPr/>
            </p:nvGrpSpPr>
            <p:grpSpPr bwMode="auto">
              <a:xfrm>
                <a:off x="1131" y="2707"/>
                <a:ext cx="747" cy="204"/>
                <a:chOff x="1131" y="2503"/>
                <a:chExt cx="747" cy="204"/>
              </a:xfrm>
            </p:grpSpPr>
            <p:grpSp>
              <p:nvGrpSpPr>
                <p:cNvPr id="115" name="Group 77"/>
                <p:cNvGrpSpPr>
                  <a:grpSpLocks/>
                </p:cNvGrpSpPr>
                <p:nvPr/>
              </p:nvGrpSpPr>
              <p:grpSpPr bwMode="auto">
                <a:xfrm>
                  <a:off x="1131" y="2503"/>
                  <a:ext cx="747" cy="102"/>
                  <a:chOff x="1131" y="2503"/>
                  <a:chExt cx="747" cy="102"/>
                </a:xfrm>
              </p:grpSpPr>
              <p:sp>
                <p:nvSpPr>
                  <p:cNvPr id="119" name="AutoShape 78"/>
                  <p:cNvSpPr>
                    <a:spLocks noChangeArrowheads="1"/>
                  </p:cNvSpPr>
                  <p:nvPr/>
                </p:nvSpPr>
                <p:spPr bwMode="auto">
                  <a:xfrm>
                    <a:off x="1131" y="250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120" name="AutoShape 79"/>
                  <p:cNvSpPr>
                    <a:spLocks noChangeArrowheads="1"/>
                  </p:cNvSpPr>
                  <p:nvPr/>
                </p:nvSpPr>
                <p:spPr bwMode="auto">
                  <a:xfrm>
                    <a:off x="1131" y="2555"/>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grpSp>
            <p:grpSp>
              <p:nvGrpSpPr>
                <p:cNvPr id="116" name="Group 80"/>
                <p:cNvGrpSpPr>
                  <a:grpSpLocks/>
                </p:cNvGrpSpPr>
                <p:nvPr/>
              </p:nvGrpSpPr>
              <p:grpSpPr bwMode="auto">
                <a:xfrm>
                  <a:off x="1131" y="2605"/>
                  <a:ext cx="747" cy="102"/>
                  <a:chOff x="1131" y="2503"/>
                  <a:chExt cx="747" cy="102"/>
                </a:xfrm>
              </p:grpSpPr>
              <p:sp>
                <p:nvSpPr>
                  <p:cNvPr id="117" name="AutoShape 81"/>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118" name="AutoShape 82"/>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grpSp>
          </p:grpSp>
        </p:grpSp>
      </p:grpSp>
      <p:sp>
        <p:nvSpPr>
          <p:cNvPr id="141" name="Oval 59"/>
          <p:cNvSpPr>
            <a:spLocks noChangeArrowheads="1"/>
          </p:cNvSpPr>
          <p:nvPr/>
        </p:nvSpPr>
        <p:spPr bwMode="auto">
          <a:xfrm flipH="1">
            <a:off x="3870325" y="5206007"/>
            <a:ext cx="111125" cy="117475"/>
          </a:xfrm>
          <a:prstGeom prst="ellipse">
            <a:avLst/>
          </a:prstGeom>
          <a:solidFill>
            <a:srgbClr val="333333"/>
          </a:solidFill>
          <a:ln>
            <a:noFill/>
          </a:ln>
          <a:extLst>
            <a:ext uri="{91240B29-F687-4f45-9708-019B960494DF}">
              <a14:hiddenLine xmlns:a14="http://schemas.microsoft.com/office/drawing/2010/main" xmlns="" w="19050">
                <a:solidFill>
                  <a:srgbClr val="000000"/>
                </a:solidFill>
                <a:round/>
                <a:headEnd type="none" w="sm" len="sm"/>
                <a:tailEnd type="none" w="sm" len="sm"/>
              </a14:hiddenLine>
            </a:ext>
          </a:extLst>
        </p:spPr>
        <p:txBody>
          <a:bodyPr anchor="ctr">
            <a:spAutoFit/>
          </a:bodyPr>
          <a:lstStyle/>
          <a:p>
            <a:pPr defTabSz="914400"/>
            <a:endParaRPr lang="en-US" sz="1800">
              <a:solidFill>
                <a:srgbClr val="000000"/>
              </a:solidFill>
              <a:cs typeface="Arial" charset="0"/>
            </a:endParaRPr>
          </a:p>
        </p:txBody>
      </p:sp>
      <p:sp>
        <p:nvSpPr>
          <p:cNvPr id="142" name="Oval 60"/>
          <p:cNvSpPr>
            <a:spLocks noChangeArrowheads="1"/>
          </p:cNvSpPr>
          <p:nvPr/>
        </p:nvSpPr>
        <p:spPr bwMode="auto">
          <a:xfrm flipH="1">
            <a:off x="4040187" y="5285382"/>
            <a:ext cx="111125" cy="117475"/>
          </a:xfrm>
          <a:prstGeom prst="ellipse">
            <a:avLst/>
          </a:prstGeom>
          <a:solidFill>
            <a:srgbClr val="333333"/>
          </a:solidFill>
          <a:ln>
            <a:noFill/>
          </a:ln>
          <a:extLst>
            <a:ext uri="{91240B29-F687-4f45-9708-019B960494DF}">
              <a14:hiddenLine xmlns:a14="http://schemas.microsoft.com/office/drawing/2010/main" xmlns="" w="19050">
                <a:solidFill>
                  <a:srgbClr val="000000"/>
                </a:solidFill>
                <a:round/>
                <a:headEnd type="none" w="sm" len="sm"/>
                <a:tailEnd type="none" w="sm" len="sm"/>
              </a14:hiddenLine>
            </a:ext>
          </a:extLst>
        </p:spPr>
        <p:txBody>
          <a:bodyPr anchor="ctr">
            <a:spAutoFit/>
          </a:bodyPr>
          <a:lstStyle/>
          <a:p>
            <a:pPr defTabSz="914400"/>
            <a:endParaRPr lang="en-US" sz="1800">
              <a:solidFill>
                <a:srgbClr val="000000"/>
              </a:solidFill>
              <a:cs typeface="Arial" charset="0"/>
            </a:endParaRPr>
          </a:p>
        </p:txBody>
      </p:sp>
      <p:sp>
        <p:nvSpPr>
          <p:cNvPr id="143" name="Oval 61"/>
          <p:cNvSpPr>
            <a:spLocks noChangeArrowheads="1"/>
          </p:cNvSpPr>
          <p:nvPr/>
        </p:nvSpPr>
        <p:spPr bwMode="auto">
          <a:xfrm flipH="1">
            <a:off x="4227512" y="5217120"/>
            <a:ext cx="112713" cy="117475"/>
          </a:xfrm>
          <a:prstGeom prst="ellipse">
            <a:avLst/>
          </a:prstGeom>
          <a:solidFill>
            <a:srgbClr val="333333"/>
          </a:solidFill>
          <a:ln>
            <a:noFill/>
          </a:ln>
          <a:extLst>
            <a:ext uri="{91240B29-F687-4f45-9708-019B960494DF}">
              <a14:hiddenLine xmlns:a14="http://schemas.microsoft.com/office/drawing/2010/main" xmlns="" w="19050">
                <a:solidFill>
                  <a:srgbClr val="000000"/>
                </a:solidFill>
                <a:round/>
                <a:headEnd type="none" w="sm" len="sm"/>
                <a:tailEnd type="none" w="sm" len="sm"/>
              </a14:hiddenLine>
            </a:ext>
          </a:extLst>
        </p:spPr>
        <p:txBody>
          <a:bodyPr anchor="ctr">
            <a:spAutoFit/>
          </a:bodyPr>
          <a:lstStyle/>
          <a:p>
            <a:pPr defTabSz="914400"/>
            <a:endParaRPr lang="en-US" sz="1800">
              <a:solidFill>
                <a:srgbClr val="000000"/>
              </a:solidFill>
              <a:cs typeface="Arial" charset="0"/>
            </a:endParaRPr>
          </a:p>
        </p:txBody>
      </p:sp>
      <p:cxnSp>
        <p:nvCxnSpPr>
          <p:cNvPr id="144" name="AutoShape 62"/>
          <p:cNvCxnSpPr>
            <a:cxnSpLocks noChangeShapeType="1"/>
            <a:stCxn id="147" idx="4"/>
            <a:endCxn id="141" idx="0"/>
          </p:cNvCxnSpPr>
          <p:nvPr/>
        </p:nvCxnSpPr>
        <p:spPr bwMode="auto">
          <a:xfrm flipH="1">
            <a:off x="3925887" y="5131395"/>
            <a:ext cx="169863" cy="74612"/>
          </a:xfrm>
          <a:prstGeom prst="straightConnector1">
            <a:avLst/>
          </a:prstGeom>
          <a:noFill/>
          <a:ln w="31750" cap="rnd">
            <a:solidFill>
              <a:srgbClr val="000000"/>
            </a:solidFill>
            <a:prstDash val="sysDot"/>
            <a:round/>
            <a:headEnd type="none" w="sm" len="sm"/>
            <a:tailEnd type="none" w="sm" len="sm"/>
          </a:ln>
          <a:extLst>
            <a:ext uri="{909E8E84-426E-40dd-AFC4-6F175D3DCCD1}">
              <a14:hiddenFill xmlns:a14="http://schemas.microsoft.com/office/drawing/2010/main" xmlns="">
                <a:noFill/>
              </a14:hiddenFill>
            </a:ext>
          </a:extLst>
        </p:spPr>
      </p:cxnSp>
      <p:cxnSp>
        <p:nvCxnSpPr>
          <p:cNvPr id="145" name="AutoShape 63"/>
          <p:cNvCxnSpPr>
            <a:cxnSpLocks noChangeShapeType="1"/>
            <a:stCxn id="147" idx="4"/>
            <a:endCxn id="142" idx="0"/>
          </p:cNvCxnSpPr>
          <p:nvPr/>
        </p:nvCxnSpPr>
        <p:spPr bwMode="auto">
          <a:xfrm>
            <a:off x="4095750" y="5131395"/>
            <a:ext cx="0" cy="153987"/>
          </a:xfrm>
          <a:prstGeom prst="straightConnector1">
            <a:avLst/>
          </a:prstGeom>
          <a:noFill/>
          <a:ln w="31750" cap="rnd">
            <a:solidFill>
              <a:srgbClr val="000000"/>
            </a:solidFill>
            <a:prstDash val="sysDot"/>
            <a:round/>
            <a:headEnd type="none" w="sm" len="sm"/>
            <a:tailEnd type="none" w="sm" len="sm"/>
          </a:ln>
          <a:extLst>
            <a:ext uri="{909E8E84-426E-40dd-AFC4-6F175D3DCCD1}">
              <a14:hiddenFill xmlns:a14="http://schemas.microsoft.com/office/drawing/2010/main" xmlns="">
                <a:noFill/>
              </a14:hiddenFill>
            </a:ext>
          </a:extLst>
        </p:spPr>
      </p:cxnSp>
      <p:cxnSp>
        <p:nvCxnSpPr>
          <p:cNvPr id="146" name="AutoShape 64"/>
          <p:cNvCxnSpPr>
            <a:cxnSpLocks noChangeShapeType="1"/>
            <a:stCxn id="147" idx="4"/>
            <a:endCxn id="143" idx="7"/>
          </p:cNvCxnSpPr>
          <p:nvPr/>
        </p:nvCxnSpPr>
        <p:spPr bwMode="auto">
          <a:xfrm>
            <a:off x="4095750" y="5131395"/>
            <a:ext cx="149225" cy="101600"/>
          </a:xfrm>
          <a:prstGeom prst="straightConnector1">
            <a:avLst/>
          </a:prstGeom>
          <a:noFill/>
          <a:ln w="31750" cap="rnd">
            <a:solidFill>
              <a:srgbClr val="000000"/>
            </a:solidFill>
            <a:prstDash val="sysDot"/>
            <a:round/>
            <a:headEnd type="none" w="sm" len="sm"/>
            <a:tailEnd type="none" w="sm" len="sm"/>
          </a:ln>
          <a:extLst>
            <a:ext uri="{909E8E84-426E-40dd-AFC4-6F175D3DCCD1}">
              <a14:hiddenFill xmlns:a14="http://schemas.microsoft.com/office/drawing/2010/main" xmlns="">
                <a:noFill/>
              </a14:hiddenFill>
            </a:ext>
          </a:extLst>
        </p:spPr>
      </p:cxnSp>
      <p:sp>
        <p:nvSpPr>
          <p:cNvPr id="147" name="Oval 65"/>
          <p:cNvSpPr>
            <a:spLocks noChangeArrowheads="1"/>
          </p:cNvSpPr>
          <p:nvPr/>
        </p:nvSpPr>
        <p:spPr bwMode="auto">
          <a:xfrm flipH="1">
            <a:off x="4038600" y="5020270"/>
            <a:ext cx="112712" cy="112712"/>
          </a:xfrm>
          <a:prstGeom prst="ellipse">
            <a:avLst/>
          </a:prstGeom>
          <a:solidFill>
            <a:srgbClr val="333333"/>
          </a:solidFill>
          <a:ln>
            <a:noFill/>
          </a:ln>
          <a:extLst>
            <a:ext uri="{91240B29-F687-4f45-9708-019B960494DF}">
              <a14:hiddenLine xmlns:a14="http://schemas.microsoft.com/office/drawing/2010/main" xmlns="" w="19050">
                <a:solidFill>
                  <a:srgbClr val="000000"/>
                </a:solidFill>
                <a:round/>
                <a:headEnd type="none" w="sm" len="sm"/>
                <a:tailEnd type="none" w="sm" len="sm"/>
              </a14:hiddenLine>
            </a:ext>
          </a:extLst>
        </p:spPr>
        <p:txBody>
          <a:bodyPr anchor="ctr">
            <a:spAutoFit/>
          </a:bodyPr>
          <a:lstStyle/>
          <a:p>
            <a:pPr defTabSz="914400"/>
            <a:endParaRPr lang="en-US" sz="1800">
              <a:solidFill>
                <a:srgbClr val="000000"/>
              </a:solidFill>
              <a:cs typeface="Arial" charset="0"/>
            </a:endParaRPr>
          </a:p>
        </p:txBody>
      </p:sp>
      <p:cxnSp>
        <p:nvCxnSpPr>
          <p:cNvPr id="148" name="AutoShape 72"/>
          <p:cNvCxnSpPr>
            <a:cxnSpLocks noChangeShapeType="1"/>
            <a:endCxn id="147" idx="7"/>
          </p:cNvCxnSpPr>
          <p:nvPr/>
        </p:nvCxnSpPr>
        <p:spPr bwMode="auto">
          <a:xfrm rot="16200000" flipH="1">
            <a:off x="3763962" y="4745632"/>
            <a:ext cx="321306" cy="260981"/>
          </a:xfrm>
          <a:prstGeom prst="curvedConnector3">
            <a:avLst>
              <a:gd name="adj1" fmla="val 50000"/>
            </a:avLst>
          </a:prstGeom>
          <a:noFill/>
          <a:ln w="9525">
            <a:solidFill>
              <a:srgbClr val="000000"/>
            </a:solidFill>
            <a:round/>
            <a:headEnd type="none" w="sm" len="sm"/>
            <a:tailEnd type="triangle" w="sm" len="sm"/>
          </a:ln>
          <a:extLst>
            <a:ext uri="{909E8E84-426E-40dd-AFC4-6F175D3DCCD1}">
              <a14:hiddenFill xmlns:a14="http://schemas.microsoft.com/office/drawing/2010/main" xmlns="">
                <a:noFill/>
              </a14:hiddenFill>
            </a:ext>
          </a:extLst>
        </p:spPr>
      </p:cxnSp>
      <p:sp>
        <p:nvSpPr>
          <p:cNvPr id="151" name="AutoShape 50"/>
          <p:cNvSpPr>
            <a:spLocks noChangeArrowheads="1"/>
          </p:cNvSpPr>
          <p:nvPr/>
        </p:nvSpPr>
        <p:spPr bwMode="auto">
          <a:xfrm flipV="1">
            <a:off x="3086100" y="3999507"/>
            <a:ext cx="479425" cy="5635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FFFFF"/>
          </a:solidFill>
          <a:ln w="15875">
            <a:solidFill>
              <a:srgbClr val="003366"/>
            </a:solidFill>
            <a:miter lim="800000"/>
            <a:headEnd type="none" w="sm" len="sm"/>
            <a:tailEnd type="none" w="sm" len="sm"/>
          </a:ln>
        </p:spPr>
        <p:txBody>
          <a:bodyPr anchor="ctr">
            <a:spAutoFit/>
          </a:bodyPr>
          <a:lstStyle/>
          <a:p>
            <a:endParaRPr lang="en-US">
              <a:solidFill>
                <a:srgbClr val="37305A"/>
              </a:solidFill>
            </a:endParaRPr>
          </a:p>
        </p:txBody>
      </p:sp>
      <p:sp>
        <p:nvSpPr>
          <p:cNvPr id="68" name="AutoShape 50"/>
          <p:cNvSpPr>
            <a:spLocks noChangeArrowheads="1"/>
          </p:cNvSpPr>
          <p:nvPr/>
        </p:nvSpPr>
        <p:spPr bwMode="auto">
          <a:xfrm flipV="1">
            <a:off x="3048000" y="3648670"/>
            <a:ext cx="479425" cy="5635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FFFFF"/>
          </a:solidFill>
          <a:ln w="15875">
            <a:solidFill>
              <a:srgbClr val="003366"/>
            </a:solidFill>
            <a:miter lim="800000"/>
            <a:headEnd type="none" w="sm" len="sm"/>
            <a:tailEnd type="none" w="sm" len="sm"/>
          </a:ln>
        </p:spPr>
        <p:txBody>
          <a:bodyPr anchor="ctr">
            <a:spAutoFit/>
          </a:bodyPr>
          <a:lstStyle/>
          <a:p>
            <a:endParaRPr lang="en-US">
              <a:solidFill>
                <a:srgbClr val="37305A"/>
              </a:solidFill>
            </a:endParaRPr>
          </a:p>
        </p:txBody>
      </p:sp>
      <p:sp>
        <p:nvSpPr>
          <p:cNvPr id="160" name="Rectangle 83"/>
          <p:cNvSpPr>
            <a:spLocks noChangeArrowheads="1"/>
          </p:cNvSpPr>
          <p:nvPr/>
        </p:nvSpPr>
        <p:spPr bwMode="auto">
          <a:xfrm>
            <a:off x="152400" y="4114800"/>
            <a:ext cx="2743200"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p>
            <a:pPr defTabSz="914400"/>
            <a:r>
              <a:rPr lang="en-US" sz="1800" dirty="0">
                <a:solidFill>
                  <a:srgbClr val="003367"/>
                </a:solidFill>
              </a:rPr>
              <a:t>What about references to kernel data objects passed as </a:t>
            </a:r>
            <a:r>
              <a:rPr lang="en-US" sz="1800" dirty="0" err="1">
                <a:solidFill>
                  <a:srgbClr val="003367"/>
                </a:solidFill>
              </a:rPr>
              <a:t>syscall</a:t>
            </a:r>
            <a:r>
              <a:rPr lang="en-US" sz="1800" dirty="0">
                <a:solidFill>
                  <a:srgbClr val="003367"/>
                </a:solidFill>
              </a:rPr>
              <a:t> arguments (e.g., file to read or write)? </a:t>
            </a:r>
          </a:p>
        </p:txBody>
      </p:sp>
      <p:sp>
        <p:nvSpPr>
          <p:cNvPr id="161" name="Rectangle 83"/>
          <p:cNvSpPr>
            <a:spLocks noChangeArrowheads="1"/>
          </p:cNvSpPr>
          <p:nvPr/>
        </p:nvSpPr>
        <p:spPr bwMode="auto">
          <a:xfrm>
            <a:off x="228600" y="5943600"/>
            <a:ext cx="86868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p>
            <a:pPr defTabSz="914400"/>
            <a:r>
              <a:rPr lang="en-US" sz="1800" dirty="0">
                <a:solidFill>
                  <a:srgbClr val="003367"/>
                </a:solidFill>
              </a:rPr>
              <a:t>Use an integer index into a kernel table that points at the data object.  The value is called a </a:t>
            </a:r>
            <a:r>
              <a:rPr lang="en-US" sz="1800" b="1" dirty="0">
                <a:solidFill>
                  <a:srgbClr val="003367"/>
                </a:solidFill>
              </a:rPr>
              <a:t>handle</a:t>
            </a:r>
            <a:r>
              <a:rPr lang="en-US" sz="1800" dirty="0">
                <a:solidFill>
                  <a:srgbClr val="003367"/>
                </a:solidFill>
              </a:rPr>
              <a:t> or </a:t>
            </a:r>
            <a:r>
              <a:rPr lang="en-US" sz="1800" b="1" dirty="0">
                <a:solidFill>
                  <a:srgbClr val="003367"/>
                </a:solidFill>
              </a:rPr>
              <a:t>descriptor</a:t>
            </a:r>
            <a:r>
              <a:rPr lang="en-US" sz="1800" dirty="0">
                <a:solidFill>
                  <a:srgbClr val="003367"/>
                </a:solidFill>
              </a:rPr>
              <a:t>.  No direct pointers to kernel data from user space!   </a:t>
            </a:r>
          </a:p>
        </p:txBody>
      </p:sp>
      <p:sp>
        <p:nvSpPr>
          <p:cNvPr id="162" name="Rectangle 83"/>
          <p:cNvSpPr>
            <a:spLocks noChangeArrowheads="1"/>
          </p:cNvSpPr>
          <p:nvPr/>
        </p:nvSpPr>
        <p:spPr bwMode="auto">
          <a:xfrm>
            <a:off x="6705600" y="3648670"/>
            <a:ext cx="2362200" cy="203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p>
            <a:pPr defTabSz="914400"/>
            <a:r>
              <a:rPr lang="en-US" sz="1800" dirty="0">
                <a:solidFill>
                  <a:srgbClr val="003367"/>
                </a:solidFill>
              </a:rPr>
              <a:t>Kernel interprets pointer arguments in context of the user VAS, and copies the data in/out of kernel space (e.g., for </a:t>
            </a:r>
            <a:r>
              <a:rPr lang="en-US" sz="1800" b="1" dirty="0">
                <a:solidFill>
                  <a:srgbClr val="003367"/>
                </a:solidFill>
              </a:rPr>
              <a:t>read</a:t>
            </a:r>
            <a:r>
              <a:rPr lang="en-US" sz="1800" dirty="0">
                <a:solidFill>
                  <a:srgbClr val="003367"/>
                </a:solidFill>
              </a:rPr>
              <a:t> and </a:t>
            </a:r>
            <a:r>
              <a:rPr lang="en-US" sz="1800" b="1" dirty="0">
                <a:solidFill>
                  <a:srgbClr val="003367"/>
                </a:solidFill>
              </a:rPr>
              <a:t>write</a:t>
            </a:r>
            <a:r>
              <a:rPr lang="en-US" sz="1800" dirty="0">
                <a:solidFill>
                  <a:srgbClr val="003367"/>
                </a:solidFill>
              </a:rPr>
              <a:t> </a:t>
            </a:r>
            <a:r>
              <a:rPr lang="en-US" sz="1800" dirty="0" err="1">
                <a:solidFill>
                  <a:srgbClr val="003367"/>
                </a:solidFill>
              </a:rPr>
              <a:t>syscalls</a:t>
            </a:r>
            <a:r>
              <a:rPr lang="en-US" sz="1800" dirty="0">
                <a:solidFill>
                  <a:srgbClr val="003367"/>
                </a:solidFill>
              </a:rPr>
              <a:t>).</a:t>
            </a:r>
          </a:p>
        </p:txBody>
      </p:sp>
      <p:sp>
        <p:nvSpPr>
          <p:cNvPr id="163" name="Rectangle 83"/>
          <p:cNvSpPr>
            <a:spLocks noChangeArrowheads="1"/>
          </p:cNvSpPr>
          <p:nvPr/>
        </p:nvSpPr>
        <p:spPr bwMode="auto">
          <a:xfrm>
            <a:off x="6705600" y="2304871"/>
            <a:ext cx="23622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p>
            <a:pPr defTabSz="914400"/>
            <a:r>
              <a:rPr lang="en-US" sz="1800" dirty="0">
                <a:solidFill>
                  <a:srgbClr val="003367"/>
                </a:solidFill>
              </a:rPr>
              <a:t>Kernel copies all arguments into kernel space and validates them.</a:t>
            </a:r>
          </a:p>
        </p:txBody>
      </p:sp>
      <p:sp>
        <p:nvSpPr>
          <p:cNvPr id="164" name="Rectangle 83"/>
          <p:cNvSpPr>
            <a:spLocks noChangeArrowheads="1"/>
          </p:cNvSpPr>
          <p:nvPr/>
        </p:nvSpPr>
        <p:spPr bwMode="auto">
          <a:xfrm>
            <a:off x="1295400" y="1600200"/>
            <a:ext cx="67056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p>
            <a:pPr defTabSz="914400"/>
            <a:r>
              <a:rPr lang="en-US" sz="2000" b="1" dirty="0">
                <a:solidFill>
                  <a:srgbClr val="003367"/>
                </a:solidFill>
              </a:rPr>
              <a:t>Secure kernels handle system calls </a:t>
            </a:r>
            <a:r>
              <a:rPr lang="en-US" sz="2000" b="1" dirty="0" err="1">
                <a:solidFill>
                  <a:srgbClr val="003367"/>
                </a:solidFill>
              </a:rPr>
              <a:t>verrry</a:t>
            </a:r>
            <a:r>
              <a:rPr lang="en-US" sz="2000" b="1" dirty="0">
                <a:solidFill>
                  <a:srgbClr val="003367"/>
                </a:solidFill>
              </a:rPr>
              <a:t> carefully.</a:t>
            </a:r>
          </a:p>
        </p:txBody>
      </p:sp>
      <p:cxnSp>
        <p:nvCxnSpPr>
          <p:cNvPr id="165" name="Straight Connector 164"/>
          <p:cNvCxnSpPr/>
          <p:nvPr/>
        </p:nvCxnSpPr>
        <p:spPr bwMode="auto">
          <a:xfrm flipV="1">
            <a:off x="1447800" y="4724400"/>
            <a:ext cx="2057400" cy="1295400"/>
          </a:xfrm>
          <a:prstGeom prst="line">
            <a:avLst/>
          </a:prstGeom>
          <a:solidFill>
            <a:srgbClr val="00B8FF"/>
          </a:solidFill>
          <a:ln w="9525" cap="flat" cmpd="sng" algn="ctr">
            <a:solidFill>
              <a:schemeClr val="tx1"/>
            </a:solidFill>
            <a:prstDash val="solid"/>
            <a:round/>
            <a:headEnd type="none" w="med" len="med"/>
            <a:tailEnd type="triangle" w="med" len="med"/>
          </a:ln>
          <a:effectLst/>
        </p:spPr>
      </p:cxnSp>
      <p:cxnSp>
        <p:nvCxnSpPr>
          <p:cNvPr id="168" name="Straight Connector 167"/>
          <p:cNvCxnSpPr/>
          <p:nvPr/>
        </p:nvCxnSpPr>
        <p:spPr bwMode="auto">
          <a:xfrm>
            <a:off x="2362200" y="3276600"/>
            <a:ext cx="685800" cy="533400"/>
          </a:xfrm>
          <a:prstGeom prst="line">
            <a:avLst/>
          </a:prstGeom>
          <a:solidFill>
            <a:srgbClr val="00B8FF"/>
          </a:solidFill>
          <a:ln w="9525" cap="flat" cmpd="sng" algn="ctr">
            <a:solidFill>
              <a:schemeClr val="tx1"/>
            </a:solidFill>
            <a:prstDash val="solid"/>
            <a:round/>
            <a:headEnd type="none" w="med" len="med"/>
            <a:tailEnd type="triangle" w="med" len="med"/>
          </a:ln>
          <a:effectLst/>
        </p:spPr>
      </p:cxnSp>
      <p:cxnSp>
        <p:nvCxnSpPr>
          <p:cNvPr id="171" name="Straight Connector 170"/>
          <p:cNvCxnSpPr>
            <a:endCxn id="109" idx="2"/>
          </p:cNvCxnSpPr>
          <p:nvPr/>
        </p:nvCxnSpPr>
        <p:spPr bwMode="auto">
          <a:xfrm flipH="1" flipV="1">
            <a:off x="5737225" y="3562983"/>
            <a:ext cx="1044575" cy="856617"/>
          </a:xfrm>
          <a:prstGeom prst="line">
            <a:avLst/>
          </a:prstGeom>
          <a:solidFill>
            <a:srgbClr val="00B8FF"/>
          </a:solidFill>
          <a:ln w="9525" cap="flat" cmpd="sng" algn="ctr">
            <a:solidFill>
              <a:schemeClr val="tx1"/>
            </a:solidFill>
            <a:prstDash val="solid"/>
            <a:round/>
            <a:headEnd type="none" w="med" len="med"/>
            <a:tailEnd type="triangle" w="med" len="med"/>
          </a:ln>
          <a:effectLst/>
        </p:spPr>
      </p:cxnSp>
      <p:cxnSp>
        <p:nvCxnSpPr>
          <p:cNvPr id="174" name="Straight Connector 173"/>
          <p:cNvCxnSpPr/>
          <p:nvPr/>
        </p:nvCxnSpPr>
        <p:spPr bwMode="auto">
          <a:xfrm flipH="1" flipV="1">
            <a:off x="5029200" y="3505200"/>
            <a:ext cx="1752600" cy="914400"/>
          </a:xfrm>
          <a:prstGeom prst="line">
            <a:avLst/>
          </a:prstGeom>
          <a:solidFill>
            <a:srgbClr val="00B8FF"/>
          </a:solidFill>
          <a:ln w="9525" cap="flat" cmpd="sng" algn="ctr">
            <a:solidFill>
              <a:schemeClr val="tx1"/>
            </a:solidFill>
            <a:prstDash val="solid"/>
            <a:round/>
            <a:headEnd type="none" w="med" len="med"/>
            <a:tailEnd type="triangle" w="med" len="med"/>
          </a:ln>
          <a:effectLst/>
        </p:spPr>
      </p:cxnSp>
      <p:sp>
        <p:nvSpPr>
          <p:cNvPr id="181" name="AutoShape 7"/>
          <p:cNvSpPr>
            <a:spLocks noChangeArrowheads="1"/>
          </p:cNvSpPr>
          <p:nvPr/>
        </p:nvSpPr>
        <p:spPr bwMode="auto">
          <a:xfrm flipV="1">
            <a:off x="4495801" y="2590800"/>
            <a:ext cx="1524000" cy="313730"/>
          </a:xfrm>
          <a:prstGeom prst="flowChartProcess">
            <a:avLst/>
          </a:prstGeom>
          <a:solidFill>
            <a:srgbClr val="DCE1EC"/>
          </a:solidFill>
          <a:ln w="12700">
            <a:solidFill>
              <a:srgbClr val="000000"/>
            </a:solidFill>
            <a:miter lim="800000"/>
            <a:headEnd type="none" w="sm" len="sm"/>
            <a:tailEnd type="none" w="sm" len="sm"/>
          </a:ln>
        </p:spPr>
        <p:txBody>
          <a:bodyPr wrap="none" anchor="ctr"/>
          <a:lstStyle/>
          <a:p>
            <a:pPr algn="ctr" defTabSz="914400"/>
            <a:endParaRPr lang="en-US" sz="1800" dirty="0">
              <a:solidFill>
                <a:srgbClr val="000000"/>
              </a:solidFill>
              <a:cs typeface="Arial" charset="0"/>
            </a:endParaRPr>
          </a:p>
        </p:txBody>
      </p:sp>
      <p:sp>
        <p:nvSpPr>
          <p:cNvPr id="182" name="Text Box 93"/>
          <p:cNvSpPr txBox="1">
            <a:spLocks noChangeArrowheads="1"/>
          </p:cNvSpPr>
          <p:nvPr/>
        </p:nvSpPr>
        <p:spPr bwMode="auto">
          <a:xfrm>
            <a:off x="4495800" y="2514600"/>
            <a:ext cx="1524000" cy="3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dirty="0">
                <a:solidFill>
                  <a:srgbClr val="000000"/>
                </a:solidFill>
              </a:rPr>
              <a:t>user buffers</a:t>
            </a:r>
          </a:p>
        </p:txBody>
      </p:sp>
      <p:sp>
        <p:nvSpPr>
          <p:cNvPr id="183" name="Text Box 93"/>
          <p:cNvSpPr txBox="1">
            <a:spLocks noChangeArrowheads="1"/>
          </p:cNvSpPr>
          <p:nvPr/>
        </p:nvSpPr>
        <p:spPr bwMode="auto">
          <a:xfrm>
            <a:off x="2743200" y="2133600"/>
            <a:ext cx="3352800" cy="3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dirty="0">
                <a:solidFill>
                  <a:srgbClr val="000000"/>
                </a:solidFill>
              </a:rPr>
              <a:t>User program / user space</a:t>
            </a:r>
          </a:p>
        </p:txBody>
      </p:sp>
      <p:sp>
        <p:nvSpPr>
          <p:cNvPr id="184" name="Text Box 93"/>
          <p:cNvSpPr txBox="1">
            <a:spLocks noChangeArrowheads="1"/>
          </p:cNvSpPr>
          <p:nvPr/>
        </p:nvSpPr>
        <p:spPr bwMode="auto">
          <a:xfrm>
            <a:off x="5181600" y="5105400"/>
            <a:ext cx="1828800" cy="3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dirty="0">
                <a:solidFill>
                  <a:srgbClr val="000000"/>
                </a:solidFill>
              </a:rPr>
              <a:t>kernel</a:t>
            </a:r>
          </a:p>
        </p:txBody>
      </p:sp>
      <p:sp>
        <p:nvSpPr>
          <p:cNvPr id="107" name="AutoShape 17"/>
          <p:cNvSpPr>
            <a:spLocks noChangeArrowheads="1"/>
          </p:cNvSpPr>
          <p:nvPr/>
        </p:nvSpPr>
        <p:spPr bwMode="auto">
          <a:xfrm flipH="1" flipV="1">
            <a:off x="914400" y="5600700"/>
            <a:ext cx="152400" cy="342900"/>
          </a:xfrm>
          <a:prstGeom prst="upArrow">
            <a:avLst>
              <a:gd name="adj1" fmla="val 50000"/>
              <a:gd name="adj2" fmla="val 75262"/>
            </a:avLst>
          </a:prstGeom>
          <a:solidFill>
            <a:schemeClr val="tx1"/>
          </a:solidFill>
          <a:ln w="9525">
            <a:solidFill>
              <a:srgbClr val="000000"/>
            </a:solidFill>
            <a:miter lim="800000"/>
            <a:headEnd type="none" w="sm" len="sm"/>
            <a:tailEnd type="none" w="sm" len="sm"/>
          </a:ln>
        </p:spPr>
        <p:txBody>
          <a:bodyPr wrap="square" anchor="ctr">
            <a:spAutoFit/>
          </a:bodyPr>
          <a:lstStyle/>
          <a:p>
            <a:pPr defTabSz="914400"/>
            <a:endParaRPr lang="en-US" sz="1800">
              <a:solidFill>
                <a:srgbClr val="000000"/>
              </a:solidFill>
            </a:endParaRPr>
          </a:p>
        </p:txBody>
      </p:sp>
    </p:spTree>
    <p:extLst>
      <p:ext uri="{BB962C8B-B14F-4D97-AF65-F5344CB8AC3E}">
        <p14:creationId xmlns:p14="http://schemas.microsoft.com/office/powerpoint/2010/main" val="392908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dirty="0">
                <a:latin typeface="Arial" charset="0"/>
                <a:ea typeface="ＭＳ Ｐゴシック" charset="0"/>
                <a:cs typeface="Arial" charset="0"/>
              </a:rPr>
              <a:t>Entry to the kernel</a:t>
            </a:r>
            <a:endParaRPr lang="en-US" sz="4800" dirty="0">
              <a:latin typeface="Arial" charset="0"/>
              <a:ea typeface="ＭＳ Ｐゴシック" charset="0"/>
              <a:cs typeface="Arial" charset="0"/>
            </a:endParaRPr>
          </a:p>
        </p:txBody>
      </p:sp>
      <p:sp>
        <p:nvSpPr>
          <p:cNvPr id="25602" name="AutoShape 10"/>
          <p:cNvSpPr>
            <a:spLocks noChangeArrowheads="1"/>
          </p:cNvSpPr>
          <p:nvPr/>
        </p:nvSpPr>
        <p:spPr bwMode="auto">
          <a:xfrm>
            <a:off x="1171575" y="3086100"/>
            <a:ext cx="6781800" cy="1914525"/>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800">
              <a:solidFill>
                <a:srgbClr val="FFFFFF"/>
              </a:solidFill>
            </a:endParaRPr>
          </a:p>
        </p:txBody>
      </p:sp>
      <p:cxnSp>
        <p:nvCxnSpPr>
          <p:cNvPr id="9" name="Straight Connector 8"/>
          <p:cNvCxnSpPr>
            <a:cxnSpLocks noChangeShapeType="1"/>
          </p:cNvCxnSpPr>
          <p:nvPr/>
        </p:nvCxnSpPr>
        <p:spPr bwMode="auto">
          <a:xfrm>
            <a:off x="1190625" y="4608513"/>
            <a:ext cx="6734175" cy="0"/>
          </a:xfrm>
          <a:prstGeom prst="line">
            <a:avLst/>
          </a:prstGeom>
          <a:noFill/>
          <a:ln w="19050" cmpd="sng">
            <a:solidFill>
              <a:schemeClr val="accent6">
                <a:lumMod val="50000"/>
              </a:schemeClr>
            </a:solidFill>
            <a:prstDash val="sysDash"/>
            <a:round/>
            <a:headEnd/>
            <a:tailEnd/>
          </a:ln>
          <a:extLst>
            <a:ext uri="{909E8E84-426E-40dd-AFC4-6F175D3DCCD1}">
              <a14:hiddenFill xmlns:a14="http://schemas.microsoft.com/office/drawing/2010/main" xmlns="">
                <a:noFill/>
              </a14:hiddenFill>
            </a:ext>
          </a:extLst>
        </p:spPr>
      </p:cxnSp>
      <p:grpSp>
        <p:nvGrpSpPr>
          <p:cNvPr id="25604" name="Group 5"/>
          <p:cNvGrpSpPr>
            <a:grpSpLocks/>
          </p:cNvGrpSpPr>
          <p:nvPr/>
        </p:nvGrpSpPr>
        <p:grpSpPr bwMode="auto">
          <a:xfrm>
            <a:off x="4432300" y="5029200"/>
            <a:ext cx="473075" cy="381000"/>
            <a:chOff x="4432300" y="5029200"/>
            <a:chExt cx="473075" cy="622300"/>
          </a:xfrm>
        </p:grpSpPr>
        <p:sp>
          <p:nvSpPr>
            <p:cNvPr id="25628" name="AutoShape 16"/>
            <p:cNvSpPr>
              <a:spLocks noChangeArrowheads="1"/>
            </p:cNvSpPr>
            <p:nvPr/>
          </p:nvSpPr>
          <p:spPr bwMode="auto">
            <a:xfrm>
              <a:off x="4432300" y="5029200"/>
              <a:ext cx="219075" cy="611188"/>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25629" name="AutoShape 16"/>
            <p:cNvSpPr>
              <a:spLocks noChangeArrowheads="1"/>
            </p:cNvSpPr>
            <p:nvPr/>
          </p:nvSpPr>
          <p:spPr bwMode="auto">
            <a:xfrm flipV="1">
              <a:off x="4686300" y="5040313"/>
              <a:ext cx="219075" cy="611187"/>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grpSp>
      <p:grpSp>
        <p:nvGrpSpPr>
          <p:cNvPr id="25605" name="Group 2"/>
          <p:cNvGrpSpPr>
            <a:grpSpLocks/>
          </p:cNvGrpSpPr>
          <p:nvPr/>
        </p:nvGrpSpPr>
        <p:grpSpPr bwMode="auto">
          <a:xfrm>
            <a:off x="2286000" y="2628900"/>
            <a:ext cx="4522788" cy="457200"/>
            <a:chOff x="1981200" y="2060575"/>
            <a:chExt cx="4522788" cy="835025"/>
          </a:xfrm>
        </p:grpSpPr>
        <p:sp>
          <p:nvSpPr>
            <p:cNvPr id="25624" name="AutoShape 17"/>
            <p:cNvSpPr>
              <a:spLocks noChangeArrowheads="1"/>
            </p:cNvSpPr>
            <p:nvPr/>
          </p:nvSpPr>
          <p:spPr bwMode="auto">
            <a:xfrm flipV="1">
              <a:off x="1981200" y="2060575"/>
              <a:ext cx="203200" cy="835025"/>
            </a:xfrm>
            <a:prstGeom prst="upArrow">
              <a:avLst>
                <a:gd name="adj1" fmla="val 50000"/>
                <a:gd name="adj2" fmla="val 75262"/>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25625" name="AutoShape 16"/>
            <p:cNvSpPr>
              <a:spLocks noChangeArrowheads="1"/>
            </p:cNvSpPr>
            <p:nvPr/>
          </p:nvSpPr>
          <p:spPr bwMode="auto">
            <a:xfrm>
              <a:off x="3073400" y="2062162"/>
              <a:ext cx="203200" cy="833438"/>
            </a:xfrm>
            <a:prstGeom prst="upArrow">
              <a:avLst>
                <a:gd name="adj1" fmla="val 50000"/>
                <a:gd name="adj2" fmla="val 75119"/>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25626" name="AutoShape 17"/>
            <p:cNvSpPr>
              <a:spLocks noChangeArrowheads="1"/>
            </p:cNvSpPr>
            <p:nvPr/>
          </p:nvSpPr>
          <p:spPr bwMode="auto">
            <a:xfrm flipV="1">
              <a:off x="5257800" y="2060575"/>
              <a:ext cx="203200" cy="835025"/>
            </a:xfrm>
            <a:prstGeom prst="upArrow">
              <a:avLst>
                <a:gd name="adj1" fmla="val 50000"/>
                <a:gd name="adj2" fmla="val 75262"/>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25627" name="AutoShape 16"/>
            <p:cNvSpPr>
              <a:spLocks noChangeArrowheads="1"/>
            </p:cNvSpPr>
            <p:nvPr/>
          </p:nvSpPr>
          <p:spPr bwMode="auto">
            <a:xfrm>
              <a:off x="6299200" y="2062162"/>
              <a:ext cx="204788" cy="833438"/>
            </a:xfrm>
            <a:prstGeom prst="upArrow">
              <a:avLst>
                <a:gd name="adj1" fmla="val 50000"/>
                <a:gd name="adj2" fmla="val 74537"/>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grpSp>
      <p:sp>
        <p:nvSpPr>
          <p:cNvPr id="25606" name="Text Box 93"/>
          <p:cNvSpPr txBox="1">
            <a:spLocks noChangeArrowheads="1"/>
          </p:cNvSpPr>
          <p:nvPr/>
        </p:nvSpPr>
        <p:spPr bwMode="auto">
          <a:xfrm>
            <a:off x="1752600" y="3133725"/>
            <a:ext cx="2362200"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a:solidFill>
                  <a:srgbClr val="000000"/>
                </a:solidFill>
              </a:rPr>
              <a:t>syscall trap/return</a:t>
            </a:r>
          </a:p>
        </p:txBody>
      </p:sp>
      <p:sp>
        <p:nvSpPr>
          <p:cNvPr id="25607" name="Text Box 93"/>
          <p:cNvSpPr txBox="1">
            <a:spLocks noChangeArrowheads="1"/>
          </p:cNvSpPr>
          <p:nvPr/>
        </p:nvSpPr>
        <p:spPr bwMode="auto">
          <a:xfrm>
            <a:off x="5334000" y="3133725"/>
            <a:ext cx="1828800"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dirty="0">
                <a:solidFill>
                  <a:srgbClr val="000000"/>
                </a:solidFill>
              </a:rPr>
              <a:t>fault/return</a:t>
            </a:r>
          </a:p>
        </p:txBody>
      </p:sp>
      <p:sp>
        <p:nvSpPr>
          <p:cNvPr id="25608" name="Text Box 93"/>
          <p:cNvSpPr txBox="1">
            <a:spLocks noChangeArrowheads="1"/>
          </p:cNvSpPr>
          <p:nvPr/>
        </p:nvSpPr>
        <p:spPr bwMode="auto">
          <a:xfrm>
            <a:off x="3708400" y="4657725"/>
            <a:ext cx="2006600"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a:solidFill>
                  <a:srgbClr val="000000"/>
                </a:solidFill>
              </a:rPr>
              <a:t>interrupt/return</a:t>
            </a:r>
          </a:p>
        </p:txBody>
      </p:sp>
      <p:sp>
        <p:nvSpPr>
          <p:cNvPr id="25609" name="Text Box 93"/>
          <p:cNvSpPr txBox="1">
            <a:spLocks noChangeArrowheads="1"/>
          </p:cNvSpPr>
          <p:nvPr/>
        </p:nvSpPr>
        <p:spPr bwMode="auto">
          <a:xfrm>
            <a:off x="457200" y="5675313"/>
            <a:ext cx="8229600" cy="71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000">
                <a:solidFill>
                  <a:srgbClr val="003367"/>
                </a:solidFill>
              </a:rPr>
              <a:t>The handler accesses the core register context to read the details of the exception (trap, fault, or interrupt).  It may call other kernel routines.  </a:t>
            </a:r>
          </a:p>
        </p:txBody>
      </p:sp>
      <p:grpSp>
        <p:nvGrpSpPr>
          <p:cNvPr id="25612" name="Group 13"/>
          <p:cNvGrpSpPr>
            <a:grpSpLocks/>
          </p:cNvGrpSpPr>
          <p:nvPr/>
        </p:nvGrpSpPr>
        <p:grpSpPr bwMode="auto">
          <a:xfrm>
            <a:off x="2790825" y="2652713"/>
            <a:ext cx="357188" cy="357187"/>
            <a:chOff x="4784" y="2819"/>
            <a:chExt cx="255" cy="255"/>
          </a:xfrm>
        </p:grpSpPr>
        <p:sp>
          <p:nvSpPr>
            <p:cNvPr id="25621" name="Oval 14"/>
            <p:cNvSpPr>
              <a:spLocks noChangeArrowheads="1"/>
            </p:cNvSpPr>
            <p:nvPr/>
          </p:nvSpPr>
          <p:spPr bwMode="auto">
            <a:xfrm>
              <a:off x="4784" y="2819"/>
              <a:ext cx="255" cy="255"/>
            </a:xfrm>
            <a:prstGeom prst="ellipse">
              <a:avLst/>
            </a:prstGeom>
            <a:solidFill>
              <a:srgbClr val="008080"/>
            </a:solidFill>
            <a:ln w="12700">
              <a:solidFill>
                <a:schemeClr val="tx1"/>
              </a:solidFill>
              <a:round/>
              <a:headEnd type="none" w="sm" len="sm"/>
              <a:tailEnd type="none" w="sm" len="sm"/>
            </a:ln>
          </p:spPr>
          <p:txBody>
            <a:bodyPr wrap="none" anchor="ctr"/>
            <a:lstStyle/>
            <a:p>
              <a:endParaRPr lang="en-US">
                <a:solidFill>
                  <a:srgbClr val="FFFFFF"/>
                </a:solidFill>
              </a:endParaRPr>
            </a:p>
          </p:txBody>
        </p:sp>
        <p:sp>
          <p:nvSpPr>
            <p:cNvPr id="25622" name="AutoShape 15"/>
            <p:cNvSpPr>
              <a:spLocks noChangeArrowheads="1"/>
            </p:cNvSpPr>
            <p:nvPr/>
          </p:nvSpPr>
          <p:spPr bwMode="auto">
            <a:xfrm flipH="1">
              <a:off x="4873" y="2875"/>
              <a:ext cx="87" cy="149"/>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endParaRPr lang="en-US">
                <a:solidFill>
                  <a:srgbClr val="FFFFFF"/>
                </a:solidFill>
              </a:endParaRPr>
            </a:p>
          </p:txBody>
        </p:sp>
        <p:sp>
          <p:nvSpPr>
            <p:cNvPr id="25623" name="AutoShape 16"/>
            <p:cNvSpPr>
              <a:spLocks noChangeArrowheads="1"/>
            </p:cNvSpPr>
            <p:nvPr/>
          </p:nvSpPr>
          <p:spPr bwMode="auto">
            <a:xfrm rot="-8460389">
              <a:off x="4795" y="2853"/>
              <a:ext cx="31" cy="33"/>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solidFill>
                  <a:srgbClr val="FFFFFF"/>
                </a:solidFill>
              </a:endParaRPr>
            </a:p>
          </p:txBody>
        </p:sp>
      </p:grpSp>
      <p:grpSp>
        <p:nvGrpSpPr>
          <p:cNvPr id="25613" name="Group 78"/>
          <p:cNvGrpSpPr>
            <a:grpSpLocks/>
          </p:cNvGrpSpPr>
          <p:nvPr/>
        </p:nvGrpSpPr>
        <p:grpSpPr bwMode="auto">
          <a:xfrm>
            <a:off x="6016625" y="2628900"/>
            <a:ext cx="355600" cy="347663"/>
            <a:chOff x="5799138" y="3614737"/>
            <a:chExt cx="355600" cy="347663"/>
          </a:xfrm>
        </p:grpSpPr>
        <p:sp>
          <p:nvSpPr>
            <p:cNvPr id="25618" name="Oval 10"/>
            <p:cNvSpPr>
              <a:spLocks noChangeArrowheads="1"/>
            </p:cNvSpPr>
            <p:nvPr/>
          </p:nvSpPr>
          <p:spPr bwMode="auto">
            <a:xfrm>
              <a:off x="5799138" y="3614737"/>
              <a:ext cx="355600" cy="347663"/>
            </a:xfrm>
            <a:prstGeom prst="ellipse">
              <a:avLst/>
            </a:prstGeom>
            <a:solidFill>
              <a:srgbClr val="008000"/>
            </a:solidFill>
            <a:ln w="12700">
              <a:solidFill>
                <a:schemeClr val="tx1"/>
              </a:solidFill>
              <a:round/>
              <a:headEnd type="none" w="sm" len="sm"/>
              <a:tailEnd type="none" w="sm" len="sm"/>
            </a:ln>
          </p:spPr>
          <p:txBody>
            <a:bodyPr wrap="none" anchor="ctr"/>
            <a:lstStyle/>
            <a:p>
              <a:endParaRPr lang="en-US">
                <a:solidFill>
                  <a:srgbClr val="FFFFFF"/>
                </a:solidFill>
              </a:endParaRPr>
            </a:p>
          </p:txBody>
        </p:sp>
        <p:sp>
          <p:nvSpPr>
            <p:cNvPr id="25619" name="AutoShape 11"/>
            <p:cNvSpPr>
              <a:spLocks noChangeArrowheads="1"/>
            </p:cNvSpPr>
            <p:nvPr/>
          </p:nvSpPr>
          <p:spPr bwMode="auto">
            <a:xfrm flipH="1">
              <a:off x="5922963" y="3692525"/>
              <a:ext cx="120650" cy="201612"/>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endParaRPr lang="en-US">
                <a:solidFill>
                  <a:srgbClr val="FFFFFF"/>
                </a:solidFill>
              </a:endParaRPr>
            </a:p>
          </p:txBody>
        </p:sp>
        <p:sp>
          <p:nvSpPr>
            <p:cNvPr id="25620" name="AutoShape 12"/>
            <p:cNvSpPr>
              <a:spLocks noChangeArrowheads="1"/>
            </p:cNvSpPr>
            <p:nvPr/>
          </p:nvSpPr>
          <p:spPr bwMode="auto">
            <a:xfrm rot="-8460389">
              <a:off x="5815013" y="3660775"/>
              <a:ext cx="42862"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solidFill>
                  <a:srgbClr val="FFFFFF"/>
                </a:solidFill>
              </a:endParaRPr>
            </a:p>
          </p:txBody>
        </p:sp>
      </p:grpSp>
      <p:sp>
        <p:nvSpPr>
          <p:cNvPr id="25614" name="Rectangle 33"/>
          <p:cNvSpPr>
            <a:spLocks noChangeArrowheads="1"/>
          </p:cNvSpPr>
          <p:nvPr/>
        </p:nvSpPr>
        <p:spPr bwMode="auto">
          <a:xfrm>
            <a:off x="228600" y="1636713"/>
            <a:ext cx="8686800" cy="71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spAutoFit/>
          </a:bodyPr>
          <a:lstStyle/>
          <a:p>
            <a:pPr defTabSz="914400"/>
            <a:r>
              <a:rPr lang="en-US" sz="2000">
                <a:solidFill>
                  <a:srgbClr val="003367"/>
                </a:solidFill>
              </a:rPr>
              <a:t>Every entry to the kernel is the result of a </a:t>
            </a:r>
            <a:r>
              <a:rPr lang="en-US" sz="2000" b="1">
                <a:solidFill>
                  <a:srgbClr val="003367"/>
                </a:solidFill>
              </a:rPr>
              <a:t>trap</a:t>
            </a:r>
            <a:r>
              <a:rPr lang="en-US" sz="2000">
                <a:solidFill>
                  <a:srgbClr val="003367"/>
                </a:solidFill>
              </a:rPr>
              <a:t>, </a:t>
            </a:r>
            <a:r>
              <a:rPr lang="en-US" sz="2000" b="1">
                <a:solidFill>
                  <a:srgbClr val="003367"/>
                </a:solidFill>
              </a:rPr>
              <a:t>fault</a:t>
            </a:r>
            <a:r>
              <a:rPr lang="en-US" sz="2000">
                <a:solidFill>
                  <a:srgbClr val="003367"/>
                </a:solidFill>
              </a:rPr>
              <a:t>, or </a:t>
            </a:r>
            <a:r>
              <a:rPr lang="en-US" sz="2000" b="1">
                <a:solidFill>
                  <a:srgbClr val="003367"/>
                </a:solidFill>
              </a:rPr>
              <a:t>interrupt</a:t>
            </a:r>
            <a:r>
              <a:rPr lang="en-US" sz="2000">
                <a:solidFill>
                  <a:srgbClr val="003367"/>
                </a:solidFill>
              </a:rPr>
              <a:t>.  The core switches to kernel mode and transfers control to a handler routine.</a:t>
            </a:r>
          </a:p>
        </p:txBody>
      </p:sp>
      <p:sp>
        <p:nvSpPr>
          <p:cNvPr id="25615" name="Text Box 93"/>
          <p:cNvSpPr txBox="1">
            <a:spLocks noChangeArrowheads="1"/>
          </p:cNvSpPr>
          <p:nvPr/>
        </p:nvSpPr>
        <p:spPr bwMode="auto">
          <a:xfrm>
            <a:off x="1219200" y="3581400"/>
            <a:ext cx="6705600" cy="925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a:solidFill>
                  <a:srgbClr val="000000"/>
                </a:solidFill>
              </a:rPr>
              <a:t>OS kernel code and data for  system calls (files, process fork/exit/wait, pipes, binder IPC, low-level thread support, etc.) and virtual memory management (page faults, etc.)</a:t>
            </a:r>
          </a:p>
        </p:txBody>
      </p:sp>
      <p:sp>
        <p:nvSpPr>
          <p:cNvPr id="25616" name="Text Box 93"/>
          <p:cNvSpPr txBox="1">
            <a:spLocks noChangeArrowheads="1"/>
          </p:cNvSpPr>
          <p:nvPr/>
        </p:nvSpPr>
        <p:spPr bwMode="auto">
          <a:xfrm>
            <a:off x="838200" y="4648200"/>
            <a:ext cx="3200400"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a:solidFill>
                  <a:srgbClr val="000000"/>
                </a:solidFill>
              </a:rPr>
              <a:t>I/O completions</a:t>
            </a:r>
          </a:p>
        </p:txBody>
      </p:sp>
      <p:sp>
        <p:nvSpPr>
          <p:cNvPr id="25617" name="Text Box 93"/>
          <p:cNvSpPr txBox="1">
            <a:spLocks noChangeArrowheads="1"/>
          </p:cNvSpPr>
          <p:nvPr/>
        </p:nvSpPr>
        <p:spPr bwMode="auto">
          <a:xfrm>
            <a:off x="5181600" y="4648200"/>
            <a:ext cx="3200400"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a:solidFill>
                  <a:srgbClr val="000000"/>
                </a:solidFill>
              </a:rPr>
              <a:t>timer ticks</a:t>
            </a:r>
          </a:p>
        </p:txBody>
      </p:sp>
      <p:pic>
        <p:nvPicPr>
          <p:cNvPr id="29" name="Picture 21"/>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00800" y="5029200"/>
            <a:ext cx="723900" cy="723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Title 1"/>
          <p:cNvSpPr>
            <a:spLocks noGrp="1"/>
          </p:cNvSpPr>
          <p:nvPr>
            <p:ph type="title"/>
          </p:nvPr>
        </p:nvSpPr>
        <p:spPr/>
        <p:txBody>
          <a:bodyPr/>
          <a:lstStyle/>
          <a:p>
            <a:r>
              <a:rPr lang="en-US" dirty="0">
                <a:latin typeface="Arial" charset="0"/>
                <a:ea typeface="ＭＳ Ｐゴシック" charset="0"/>
              </a:rPr>
              <a:t>Recap: OS protection</a:t>
            </a:r>
          </a:p>
        </p:txBody>
      </p:sp>
      <p:sp>
        <p:nvSpPr>
          <p:cNvPr id="3" name="Content Placeholder 2"/>
          <p:cNvSpPr>
            <a:spLocks noGrp="1"/>
          </p:cNvSpPr>
          <p:nvPr>
            <p:ph idx="1"/>
          </p:nvPr>
        </p:nvSpPr>
        <p:spPr>
          <a:xfrm>
            <a:off x="457200" y="1371600"/>
            <a:ext cx="8226425" cy="4111625"/>
          </a:xfrm>
        </p:spPr>
        <p:txBody>
          <a:bodyPr/>
          <a:lstStyle/>
          <a:p>
            <a:pPr marL="0" indent="0">
              <a:buFont typeface="Times New Roman" charset="0"/>
              <a:buNone/>
              <a:defRPr/>
            </a:pPr>
            <a:r>
              <a:rPr lang="en-US" sz="2000" b="0" dirty="0"/>
              <a:t>Know how a classical OS uses the hardware to protect itself and implement a </a:t>
            </a:r>
            <a:r>
              <a:rPr lang="en-US" sz="2000" dirty="0"/>
              <a:t>limited direct execution </a:t>
            </a:r>
            <a:r>
              <a:rPr lang="en-US" sz="2000" b="0" dirty="0"/>
              <a:t>model for untrusted user code.</a:t>
            </a:r>
          </a:p>
          <a:p>
            <a:pPr>
              <a:defRPr/>
            </a:pPr>
            <a:r>
              <a:rPr lang="en-US" sz="2000" dirty="0"/>
              <a:t>Virtual addressing</a:t>
            </a:r>
            <a:r>
              <a:rPr lang="en-US" sz="2000" b="0" dirty="0"/>
              <a:t>.  Applications run in sandboxes that prevent them from calling procedures in the kernel or accessing kernel data directly (unless the kernel chooses to allow it).</a:t>
            </a:r>
          </a:p>
          <a:p>
            <a:pPr>
              <a:defRPr/>
            </a:pPr>
            <a:r>
              <a:rPr lang="en-US" sz="2000" dirty="0"/>
              <a:t>Events</a:t>
            </a:r>
            <a:r>
              <a:rPr lang="en-US" sz="2000" b="0" dirty="0"/>
              <a:t>.  The OS kernel installs handlers for various machine events when it boots (starts up).  These events include machine exceptions (</a:t>
            </a:r>
            <a:r>
              <a:rPr lang="en-US" sz="2000" b="0" dirty="0">
                <a:solidFill>
                  <a:srgbClr val="651222"/>
                </a:solidFill>
              </a:rPr>
              <a:t>faults</a:t>
            </a:r>
            <a:r>
              <a:rPr lang="en-US" sz="2000" b="0" dirty="0"/>
              <a:t>), which may be caused by errant code, </a:t>
            </a:r>
            <a:r>
              <a:rPr lang="en-US" sz="2000" b="0" dirty="0">
                <a:solidFill>
                  <a:srgbClr val="651222"/>
                </a:solidFill>
              </a:rPr>
              <a:t>interrupts</a:t>
            </a:r>
            <a:r>
              <a:rPr lang="en-US" sz="2000" b="0" dirty="0"/>
              <a:t> from the clock or external devices (e.g., network packet arrives), and deliberate kernel calls (</a:t>
            </a:r>
            <a:r>
              <a:rPr lang="en-US" sz="2000" b="0" dirty="0">
                <a:solidFill>
                  <a:srgbClr val="651222"/>
                </a:solidFill>
              </a:rPr>
              <a:t>traps</a:t>
            </a:r>
            <a:r>
              <a:rPr lang="en-US" sz="2000" b="0" dirty="0"/>
              <a:t>) caused by programs requesting service from the kernel through its API.</a:t>
            </a:r>
          </a:p>
          <a:p>
            <a:pPr>
              <a:defRPr/>
            </a:pPr>
            <a:r>
              <a:rPr lang="en-US" sz="2000" dirty="0"/>
              <a:t>Designated handlers</a:t>
            </a:r>
            <a:r>
              <a:rPr lang="en-US" sz="2000" b="0" dirty="0"/>
              <a:t>.  All of these machine events make </a:t>
            </a:r>
            <a:r>
              <a:rPr lang="en-US" sz="2000" b="0" u="sng" dirty="0"/>
              <a:t>safe</a:t>
            </a:r>
            <a:r>
              <a:rPr lang="en-US" sz="2000" b="0" dirty="0"/>
              <a:t> control transfers into the kernel handler for the named event.  In fact, once the system is booted, these events are the only ways to ever enter the kernel, i.e., to run code in the kernel.  </a:t>
            </a:r>
          </a:p>
        </p:txBody>
      </p:sp>
    </p:spTree>
    <p:extLst>
      <p:ext uri="{BB962C8B-B14F-4D97-AF65-F5344CB8AC3E}">
        <p14:creationId xmlns:p14="http://schemas.microsoft.com/office/powerpoint/2010/main" val="4091689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6454775" y="1563468"/>
            <a:ext cx="2228850" cy="417385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87041" name="Title 3"/>
          <p:cNvSpPr>
            <a:spLocks noGrp="1"/>
          </p:cNvSpPr>
          <p:nvPr>
            <p:ph type="title"/>
          </p:nvPr>
        </p:nvSpPr>
        <p:spPr/>
        <p:txBody>
          <a:bodyPr/>
          <a:lstStyle/>
          <a:p>
            <a:r>
              <a:rPr lang="en-US" dirty="0">
                <a:latin typeface="Arial" charset="0"/>
                <a:ea typeface="ＭＳ Ｐゴシック" charset="0"/>
                <a:cs typeface="Arial" charset="0"/>
              </a:rPr>
              <a:t>A process and its threads</a:t>
            </a:r>
          </a:p>
        </p:txBody>
      </p:sp>
      <p:sp>
        <p:nvSpPr>
          <p:cNvPr id="87042" name="Text Box 3"/>
          <p:cNvSpPr txBox="1">
            <a:spLocks noChangeArrowheads="1"/>
          </p:cNvSpPr>
          <p:nvPr/>
        </p:nvSpPr>
        <p:spPr bwMode="auto">
          <a:xfrm>
            <a:off x="2627313" y="2209800"/>
            <a:ext cx="473075"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1200" cap="none" spc="0" normalizeH="0" baseline="0" noProof="0">
                <a:ln>
                  <a:noFill/>
                </a:ln>
                <a:solidFill>
                  <a:srgbClr val="000000"/>
                </a:solidFill>
                <a:effectLst/>
                <a:uLnTx/>
                <a:uFillTx/>
                <a:latin typeface="Arial" charset="0"/>
                <a:ea typeface="ＭＳ Ｐゴシック" charset="0"/>
                <a:cs typeface="Arial" charset="0"/>
              </a:rPr>
              <a:t>+</a:t>
            </a: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87043" name="Text Box 4"/>
          <p:cNvSpPr txBox="1">
            <a:spLocks noChangeArrowheads="1"/>
          </p:cNvSpPr>
          <p:nvPr/>
        </p:nvSpPr>
        <p:spPr bwMode="auto">
          <a:xfrm>
            <a:off x="5175250" y="2206625"/>
            <a:ext cx="99695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1200" cap="none" spc="0" normalizeH="0" baseline="0" noProof="0">
                <a:ln>
                  <a:noFill/>
                </a:ln>
                <a:solidFill>
                  <a:srgbClr val="000000"/>
                </a:solidFill>
                <a:effectLst/>
                <a:uLnTx/>
                <a:uFillTx/>
                <a:latin typeface="Arial" charset="0"/>
                <a:ea typeface="ＭＳ Ｐゴシック" charset="0"/>
                <a:cs typeface="Arial" charset="0"/>
              </a:rPr>
              <a:t>+…</a:t>
            </a: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grpSp>
        <p:nvGrpSpPr>
          <p:cNvPr id="87044" name="Group 23"/>
          <p:cNvGrpSpPr>
            <a:grpSpLocks/>
          </p:cNvGrpSpPr>
          <p:nvPr/>
        </p:nvGrpSpPr>
        <p:grpSpPr bwMode="auto">
          <a:xfrm>
            <a:off x="596900" y="1538288"/>
            <a:ext cx="2152650" cy="1479550"/>
            <a:chOff x="1903" y="969"/>
            <a:chExt cx="1356" cy="932"/>
          </a:xfrm>
        </p:grpSpPr>
        <p:grpSp>
          <p:nvGrpSpPr>
            <p:cNvPr id="87074" name="Group 24"/>
            <p:cNvGrpSpPr>
              <a:grpSpLocks/>
            </p:cNvGrpSpPr>
            <p:nvPr/>
          </p:nvGrpSpPr>
          <p:grpSpPr bwMode="auto">
            <a:xfrm>
              <a:off x="2397" y="1302"/>
              <a:ext cx="391" cy="574"/>
              <a:chOff x="4691" y="3082"/>
              <a:chExt cx="289" cy="426"/>
            </a:xfrm>
          </p:grpSpPr>
          <p:sp>
            <p:nvSpPr>
              <p:cNvPr id="87076" name="AutoShape 25"/>
              <p:cNvSpPr>
                <a:spLocks noChangeArrowheads="1"/>
              </p:cNvSpPr>
              <p:nvPr/>
            </p:nvSpPr>
            <p:spPr bwMode="auto">
              <a:xfrm>
                <a:off x="4691" y="3082"/>
                <a:ext cx="289" cy="83"/>
              </a:xfrm>
              <a:prstGeom prst="flowChartProcess">
                <a:avLst/>
              </a:prstGeom>
              <a:solidFill>
                <a:srgbClr val="3366FF"/>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87077" name="AutoShape 26"/>
              <p:cNvSpPr>
                <a:spLocks noChangeArrowheads="1"/>
              </p:cNvSpPr>
              <p:nvPr/>
            </p:nvSpPr>
            <p:spPr bwMode="auto">
              <a:xfrm>
                <a:off x="4691" y="3165"/>
                <a:ext cx="289" cy="50"/>
              </a:xfrm>
              <a:prstGeom prst="flowChartProcess">
                <a:avLst/>
              </a:prstGeom>
              <a:solidFill>
                <a:srgbClr val="008080"/>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87078" name="AutoShape 27"/>
              <p:cNvSpPr>
                <a:spLocks noChangeArrowheads="1"/>
              </p:cNvSpPr>
              <p:nvPr/>
            </p:nvSpPr>
            <p:spPr bwMode="auto">
              <a:xfrm>
                <a:off x="4691" y="3215"/>
                <a:ext cx="289" cy="83"/>
              </a:xfrm>
              <a:prstGeom prst="flowChartProcess">
                <a:avLst/>
              </a:prstGeom>
              <a:solidFill>
                <a:srgbClr val="666699"/>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87079" name="AutoShape 28"/>
              <p:cNvSpPr>
                <a:spLocks noChangeArrowheads="1"/>
              </p:cNvSpPr>
              <p:nvPr/>
            </p:nvSpPr>
            <p:spPr bwMode="auto">
              <a:xfrm>
                <a:off x="4691" y="3298"/>
                <a:ext cx="289" cy="16"/>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87080" name="AutoShape 29"/>
              <p:cNvSpPr>
                <a:spLocks noChangeArrowheads="1"/>
              </p:cNvSpPr>
              <p:nvPr/>
            </p:nvSpPr>
            <p:spPr bwMode="auto">
              <a:xfrm>
                <a:off x="4691" y="3314"/>
                <a:ext cx="289" cy="84"/>
              </a:xfrm>
              <a:prstGeom prst="flowChartProcess">
                <a:avLst/>
              </a:prstGeom>
              <a:solidFill>
                <a:srgbClr val="969696"/>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87081" name="AutoShape 30"/>
              <p:cNvSpPr>
                <a:spLocks noChangeArrowheads="1"/>
              </p:cNvSpPr>
              <p:nvPr/>
            </p:nvSpPr>
            <p:spPr bwMode="auto">
              <a:xfrm>
                <a:off x="4691" y="3398"/>
                <a:ext cx="289" cy="49"/>
              </a:xfrm>
              <a:prstGeom prst="flowChartProcess">
                <a:avLst/>
              </a:prstGeom>
              <a:solidFill>
                <a:srgbClr val="800080"/>
              </a:solidFill>
              <a:ln w="12700">
                <a:solidFill>
                  <a:srgbClr val="000000"/>
                </a:solidFill>
                <a:miter lim="800000"/>
                <a:headEnd type="none" w="sm" len="sm"/>
                <a:tailEnd type="none" w="sm" len="sm"/>
              </a:ln>
            </p:spPr>
            <p:txBody>
              <a:bodyPr wrap="none" anchor="ctr" anchorCtr="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87082" name="AutoShape 31"/>
              <p:cNvSpPr>
                <a:spLocks noChangeArrowheads="1"/>
              </p:cNvSpPr>
              <p:nvPr/>
            </p:nvSpPr>
            <p:spPr bwMode="auto">
              <a:xfrm>
                <a:off x="4691" y="3165"/>
                <a:ext cx="289" cy="50"/>
              </a:xfrm>
              <a:prstGeom prst="flowChartProcess">
                <a:avLst/>
              </a:prstGeom>
              <a:solidFill>
                <a:srgbClr val="008080"/>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87083" name="AutoShape 32"/>
              <p:cNvSpPr>
                <a:spLocks noChangeArrowheads="1"/>
              </p:cNvSpPr>
              <p:nvPr/>
            </p:nvSpPr>
            <p:spPr bwMode="auto">
              <a:xfrm>
                <a:off x="4691" y="3449"/>
                <a:ext cx="289" cy="59"/>
              </a:xfrm>
              <a:prstGeom prst="flowChartProcess">
                <a:avLst/>
              </a:prstGeom>
              <a:solidFill>
                <a:srgbClr val="99CCFF"/>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grpSp>
        <p:sp>
          <p:nvSpPr>
            <p:cNvPr id="87075" name="Rectangle 33"/>
            <p:cNvSpPr>
              <a:spLocks noChangeArrowheads="1"/>
            </p:cNvSpPr>
            <p:nvPr/>
          </p:nvSpPr>
          <p:spPr bwMode="auto">
            <a:xfrm>
              <a:off x="1903" y="969"/>
              <a:ext cx="135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charset="0"/>
                  <a:ea typeface="ＭＳ Ｐゴシック" charset="0"/>
                  <a:cs typeface="Arial" charset="0"/>
                </a:rPr>
                <a:t>virtual address space</a:t>
              </a:r>
            </a:p>
          </p:txBody>
        </p:sp>
      </p:grpSp>
      <p:grpSp>
        <p:nvGrpSpPr>
          <p:cNvPr id="87045" name="Group 36"/>
          <p:cNvGrpSpPr>
            <a:grpSpLocks/>
          </p:cNvGrpSpPr>
          <p:nvPr/>
        </p:nvGrpSpPr>
        <p:grpSpPr bwMode="auto">
          <a:xfrm>
            <a:off x="3663950" y="1525588"/>
            <a:ext cx="1492250" cy="1519237"/>
            <a:chOff x="374" y="968"/>
            <a:chExt cx="940" cy="957"/>
          </a:xfrm>
        </p:grpSpPr>
        <p:grpSp>
          <p:nvGrpSpPr>
            <p:cNvPr id="87064" name="Group 37"/>
            <p:cNvGrpSpPr>
              <a:grpSpLocks/>
            </p:cNvGrpSpPr>
            <p:nvPr/>
          </p:nvGrpSpPr>
          <p:grpSpPr bwMode="auto">
            <a:xfrm>
              <a:off x="674" y="1237"/>
              <a:ext cx="330" cy="332"/>
              <a:chOff x="3689" y="1658"/>
              <a:chExt cx="576" cy="576"/>
            </a:xfrm>
          </p:grpSpPr>
          <p:grpSp>
            <p:nvGrpSpPr>
              <p:cNvPr id="87070" name="Group 38"/>
              <p:cNvGrpSpPr>
                <a:grpSpLocks/>
              </p:cNvGrpSpPr>
              <p:nvPr/>
            </p:nvGrpSpPr>
            <p:grpSpPr bwMode="auto">
              <a:xfrm>
                <a:off x="3689" y="1658"/>
                <a:ext cx="576" cy="576"/>
                <a:chOff x="4269" y="2781"/>
                <a:chExt cx="576" cy="576"/>
              </a:xfrm>
            </p:grpSpPr>
            <p:sp>
              <p:nvSpPr>
                <p:cNvPr id="87072" name="Oval 39"/>
                <p:cNvSpPr>
                  <a:spLocks noChangeArrowheads="1"/>
                </p:cNvSpPr>
                <p:nvPr/>
              </p:nvSpPr>
              <p:spPr bwMode="auto">
                <a:xfrm>
                  <a:off x="4269" y="2781"/>
                  <a:ext cx="576" cy="576"/>
                </a:xfrm>
                <a:prstGeom prst="ellipse">
                  <a:avLst/>
                </a:prstGeom>
                <a:solidFill>
                  <a:srgbClr val="618FFD"/>
                </a:solidFill>
                <a:ln w="12700">
                  <a:solidFill>
                    <a:srgbClr val="000000"/>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87073" name="AutoShape 40"/>
                <p:cNvSpPr>
                  <a:spLocks noChangeArrowheads="1"/>
                </p:cNvSpPr>
                <p:nvPr/>
              </p:nvSpPr>
              <p:spPr bwMode="auto">
                <a:xfrm flipH="1">
                  <a:off x="4470" y="2908"/>
                  <a:ext cx="195" cy="337"/>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grpSp>
          <p:sp>
            <p:nvSpPr>
              <p:cNvPr id="87071" name="AutoShape 41"/>
              <p:cNvSpPr>
                <a:spLocks noChangeArrowheads="1"/>
              </p:cNvSpPr>
              <p:nvPr/>
            </p:nvSpPr>
            <p:spPr bwMode="auto">
              <a:xfrm rot="-8460389">
                <a:off x="3713" y="1734"/>
                <a:ext cx="70" cy="76"/>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grpSp>
        <p:sp>
          <p:nvSpPr>
            <p:cNvPr id="87065" name="Rectangle 42"/>
            <p:cNvSpPr>
              <a:spLocks noChangeArrowheads="1"/>
            </p:cNvSpPr>
            <p:nvPr/>
          </p:nvSpPr>
          <p:spPr bwMode="auto">
            <a:xfrm>
              <a:off x="374" y="968"/>
              <a:ext cx="940"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charset="0"/>
                  <a:ea typeface="ＭＳ Ｐゴシック" charset="0"/>
                  <a:cs typeface="Arial" charset="0"/>
                </a:rPr>
                <a:t>main thread</a:t>
              </a:r>
            </a:p>
          </p:txBody>
        </p:sp>
        <p:grpSp>
          <p:nvGrpSpPr>
            <p:cNvPr id="87066" name="Group 43"/>
            <p:cNvGrpSpPr>
              <a:grpSpLocks/>
            </p:cNvGrpSpPr>
            <p:nvPr/>
          </p:nvGrpSpPr>
          <p:grpSpPr bwMode="auto">
            <a:xfrm>
              <a:off x="574" y="1634"/>
              <a:ext cx="524" cy="291"/>
              <a:chOff x="607" y="660"/>
              <a:chExt cx="524" cy="291"/>
            </a:xfrm>
          </p:grpSpPr>
          <p:sp>
            <p:nvSpPr>
              <p:cNvPr id="87067" name="AutoShape 44"/>
              <p:cNvSpPr>
                <a:spLocks noChangeArrowheads="1"/>
              </p:cNvSpPr>
              <p:nvPr/>
            </p:nvSpPr>
            <p:spPr bwMode="auto">
              <a:xfrm>
                <a:off x="607" y="660"/>
                <a:ext cx="524" cy="85"/>
              </a:xfrm>
              <a:prstGeom prst="flowChartProcess">
                <a:avLst/>
              </a:prstGeom>
              <a:solidFill>
                <a:srgbClr val="DDE1EB"/>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87068" name="AutoShape 45"/>
              <p:cNvSpPr>
                <a:spLocks noChangeArrowheads="1"/>
              </p:cNvSpPr>
              <p:nvPr/>
            </p:nvSpPr>
            <p:spPr bwMode="auto">
              <a:xfrm>
                <a:off x="607" y="745"/>
                <a:ext cx="524" cy="206"/>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rPr>
                  <a:t>stack</a:t>
                </a:r>
              </a:p>
            </p:txBody>
          </p:sp>
          <p:sp>
            <p:nvSpPr>
              <p:cNvPr id="87069" name="AutoShape 46"/>
              <p:cNvSpPr>
                <a:spLocks noChangeArrowheads="1"/>
              </p:cNvSpPr>
              <p:nvPr/>
            </p:nvSpPr>
            <p:spPr bwMode="auto">
              <a:xfrm>
                <a:off x="848" y="662"/>
                <a:ext cx="42" cy="77"/>
              </a:xfrm>
              <a:prstGeom prst="upArrow">
                <a:avLst>
                  <a:gd name="adj1" fmla="val 50000"/>
                  <a:gd name="adj2" fmla="val 45833"/>
                </a:avLst>
              </a:prstGeom>
              <a:solidFill>
                <a:srgbClr val="000000"/>
              </a:solidFill>
              <a:ln w="12700">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grpSp>
      </p:grpSp>
      <p:sp>
        <p:nvSpPr>
          <p:cNvPr id="87046" name="Text Box 47"/>
          <p:cNvSpPr txBox="1">
            <a:spLocks noChangeArrowheads="1"/>
          </p:cNvSpPr>
          <p:nvPr/>
        </p:nvSpPr>
        <p:spPr bwMode="auto">
          <a:xfrm>
            <a:off x="2971800" y="3429000"/>
            <a:ext cx="2971800" cy="2308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Each process has a </a:t>
            </a: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main thread </a:t>
            </a: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bound to the VAS, with a stack.</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The </a:t>
            </a: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scheduler</a:t>
            </a: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 (in kernel) can suspend/resume threads wherever and whenever it wants.</a:t>
            </a:r>
            <a:endParaRPr kumimoji="0" lang="en-US" sz="1800" b="0" i="0" u="none" strike="noStrike" kern="1200" cap="none" spc="0" normalizeH="0" baseline="0" noProof="0" dirty="0">
              <a:ln>
                <a:noFill/>
              </a:ln>
              <a:solidFill>
                <a:srgbClr val="800080"/>
              </a:solidFill>
              <a:effectLst/>
              <a:uLnTx/>
              <a:uFillTx/>
              <a:latin typeface="Arial" charset="0"/>
              <a:ea typeface="ＭＳ Ｐゴシック" charset="0"/>
              <a:cs typeface="Arial" charset="0"/>
            </a:endParaRPr>
          </a:p>
        </p:txBody>
      </p:sp>
      <p:sp>
        <p:nvSpPr>
          <p:cNvPr id="87047" name="Text Box 49"/>
          <p:cNvSpPr txBox="1">
            <a:spLocks noChangeArrowheads="1"/>
          </p:cNvSpPr>
          <p:nvPr/>
        </p:nvSpPr>
        <p:spPr bwMode="auto">
          <a:xfrm>
            <a:off x="401638" y="3444130"/>
            <a:ext cx="2517775" cy="1477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Each process has a virtual address space (VAS): a private name space for the virtual memory it uses.</a:t>
            </a:r>
          </a:p>
        </p:txBody>
      </p:sp>
      <p:sp>
        <p:nvSpPr>
          <p:cNvPr id="87048" name="Text Box 47"/>
          <p:cNvSpPr txBox="1">
            <a:spLocks noChangeArrowheads="1"/>
          </p:cNvSpPr>
          <p:nvPr/>
        </p:nvSpPr>
        <p:spPr bwMode="auto">
          <a:xfrm>
            <a:off x="6447490" y="3352800"/>
            <a:ext cx="2239310" cy="2308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On modern systems they </a:t>
            </a:r>
            <a:r>
              <a:rPr lang="en-US" sz="1800" dirty="0">
                <a:solidFill>
                  <a:srgbClr val="000000"/>
                </a:solidFill>
                <a:cs typeface="Arial" charset="0"/>
              </a:rPr>
              <a:t>are all visible to the kernel.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800" dirty="0">
                <a:solidFill>
                  <a:srgbClr val="000000"/>
                </a:solidFill>
                <a:cs typeface="Arial" charset="0"/>
              </a:rPr>
              <a:t>They </a:t>
            </a: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can all make system calls and </a:t>
            </a:r>
            <a:r>
              <a:rPr kumimoji="0" lang="en-US" sz="1800" i="0" u="none" strike="noStrike" kern="1200" cap="none" spc="0" normalizeH="0" baseline="0" noProof="0" dirty="0">
                <a:ln>
                  <a:noFill/>
                </a:ln>
                <a:solidFill>
                  <a:srgbClr val="000000"/>
                </a:solidFill>
                <a:effectLst/>
                <a:uLnTx/>
                <a:uFillTx/>
                <a:latin typeface="Arial" charset="0"/>
                <a:ea typeface="ＭＳ Ｐゴシック" charset="0"/>
                <a:cs typeface="Arial" charset="0"/>
              </a:rPr>
              <a:t>enter the kernel</a:t>
            </a: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 independently.  </a:t>
            </a:r>
            <a:endParaRPr kumimoji="0" lang="en-US" sz="1800" b="0" i="0" u="none" strike="noStrike" kern="1200" cap="none" spc="0" normalizeH="0" baseline="0" noProof="0" dirty="0">
              <a:ln>
                <a:noFill/>
              </a:ln>
              <a:solidFill>
                <a:srgbClr val="800080"/>
              </a:solidFill>
              <a:effectLst/>
              <a:uLnTx/>
              <a:uFillTx/>
              <a:latin typeface="Arial" charset="0"/>
              <a:ea typeface="ＭＳ Ｐゴシック" charset="0"/>
              <a:cs typeface="Arial" charset="0"/>
            </a:endParaRPr>
          </a:p>
        </p:txBody>
      </p:sp>
      <p:grpSp>
        <p:nvGrpSpPr>
          <p:cNvPr id="87049" name="Group 2"/>
          <p:cNvGrpSpPr>
            <a:grpSpLocks/>
          </p:cNvGrpSpPr>
          <p:nvPr/>
        </p:nvGrpSpPr>
        <p:grpSpPr bwMode="auto">
          <a:xfrm>
            <a:off x="6902450" y="2382838"/>
            <a:ext cx="520700" cy="509587"/>
            <a:chOff x="6858000" y="1905000"/>
            <a:chExt cx="673100" cy="658813"/>
          </a:xfrm>
        </p:grpSpPr>
        <p:sp>
          <p:nvSpPr>
            <p:cNvPr id="87061" name="Oval 20"/>
            <p:cNvSpPr>
              <a:spLocks noChangeArrowheads="1"/>
            </p:cNvSpPr>
            <p:nvPr/>
          </p:nvSpPr>
          <p:spPr bwMode="auto">
            <a:xfrm>
              <a:off x="6858000" y="1905000"/>
              <a:ext cx="673100" cy="658813"/>
            </a:xfrm>
            <a:prstGeom prst="ellipse">
              <a:avLst/>
            </a:prstGeom>
            <a:solidFill>
              <a:srgbClr val="008000"/>
            </a:solidFill>
            <a:ln w="12700">
              <a:solidFill>
                <a:schemeClr val="tx1"/>
              </a:solidFill>
              <a:round/>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sp>
          <p:nvSpPr>
            <p:cNvPr id="87062" name="AutoShape 21"/>
            <p:cNvSpPr>
              <a:spLocks noChangeArrowheads="1"/>
            </p:cNvSpPr>
            <p:nvPr/>
          </p:nvSpPr>
          <p:spPr bwMode="auto">
            <a:xfrm flipH="1">
              <a:off x="7091363" y="2051050"/>
              <a:ext cx="230187" cy="384175"/>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sp>
          <p:nvSpPr>
            <p:cNvPr id="87063" name="AutoShape 22"/>
            <p:cNvSpPr>
              <a:spLocks noChangeArrowheads="1"/>
            </p:cNvSpPr>
            <p:nvPr/>
          </p:nvSpPr>
          <p:spPr bwMode="auto">
            <a:xfrm rot="-8460389">
              <a:off x="6888163" y="1992313"/>
              <a:ext cx="79375" cy="87312"/>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grpSp>
      <p:grpSp>
        <p:nvGrpSpPr>
          <p:cNvPr id="87050" name="Group 1"/>
          <p:cNvGrpSpPr>
            <a:grpSpLocks/>
          </p:cNvGrpSpPr>
          <p:nvPr/>
        </p:nvGrpSpPr>
        <p:grpSpPr bwMode="auto">
          <a:xfrm>
            <a:off x="7589838" y="2767013"/>
            <a:ext cx="519112" cy="509587"/>
            <a:chOff x="7634288" y="2541587"/>
            <a:chExt cx="671512" cy="658813"/>
          </a:xfrm>
        </p:grpSpPr>
        <p:sp>
          <p:nvSpPr>
            <p:cNvPr id="87058" name="Oval 24"/>
            <p:cNvSpPr>
              <a:spLocks noChangeArrowheads="1"/>
            </p:cNvSpPr>
            <p:nvPr/>
          </p:nvSpPr>
          <p:spPr bwMode="auto">
            <a:xfrm>
              <a:off x="7634288" y="2541587"/>
              <a:ext cx="671512" cy="658813"/>
            </a:xfrm>
            <a:prstGeom prst="ellipse">
              <a:avLst/>
            </a:prstGeom>
            <a:solidFill>
              <a:srgbClr val="800080"/>
            </a:solidFill>
            <a:ln w="12700">
              <a:solidFill>
                <a:schemeClr val="tx1"/>
              </a:solidFill>
              <a:round/>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sp>
          <p:nvSpPr>
            <p:cNvPr id="87059" name="AutoShape 25"/>
            <p:cNvSpPr>
              <a:spLocks noChangeArrowheads="1"/>
            </p:cNvSpPr>
            <p:nvPr/>
          </p:nvSpPr>
          <p:spPr bwMode="auto">
            <a:xfrm flipH="1">
              <a:off x="7867650" y="2687637"/>
              <a:ext cx="230188" cy="384175"/>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sp>
          <p:nvSpPr>
            <p:cNvPr id="87060" name="AutoShape 26"/>
            <p:cNvSpPr>
              <a:spLocks noChangeArrowheads="1"/>
            </p:cNvSpPr>
            <p:nvPr/>
          </p:nvSpPr>
          <p:spPr bwMode="auto">
            <a:xfrm rot="-8460389">
              <a:off x="7662863" y="2628900"/>
              <a:ext cx="80962" cy="87312"/>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grpSp>
      <p:sp>
        <p:nvSpPr>
          <p:cNvPr id="87051" name="Rectangle 42"/>
          <p:cNvSpPr>
            <a:spLocks noChangeArrowheads="1"/>
          </p:cNvSpPr>
          <p:nvPr/>
        </p:nvSpPr>
        <p:spPr bwMode="auto">
          <a:xfrm>
            <a:off x="6729960" y="1563469"/>
            <a:ext cx="1659429"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other threads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(optional)</a:t>
            </a:r>
          </a:p>
        </p:txBody>
      </p:sp>
    </p:spTree>
    <p:extLst>
      <p:ext uri="{BB962C8B-B14F-4D97-AF65-F5344CB8AC3E}">
        <p14:creationId xmlns:p14="http://schemas.microsoft.com/office/powerpoint/2010/main" val="1482572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8EE30F-23DA-7941-9E2A-D985B60CEEC7}"/>
              </a:ext>
            </a:extLst>
          </p:cNvPr>
          <p:cNvSpPr>
            <a:spLocks noGrp="1"/>
          </p:cNvSpPr>
          <p:nvPr>
            <p:ph type="title"/>
          </p:nvPr>
        </p:nvSpPr>
        <p:spPr/>
        <p:txBody>
          <a:bodyPr/>
          <a:lstStyle/>
          <a:p>
            <a:r>
              <a:rPr lang="en-US" sz="2800" dirty="0"/>
              <a:t>Process vs. thread: what’s the difference?</a:t>
            </a:r>
          </a:p>
        </p:txBody>
      </p:sp>
      <p:sp>
        <p:nvSpPr>
          <p:cNvPr id="4" name="Content Placeholder 3">
            <a:extLst>
              <a:ext uri="{FF2B5EF4-FFF2-40B4-BE49-F238E27FC236}">
                <a16:creationId xmlns:a16="http://schemas.microsoft.com/office/drawing/2014/main" id="{994DCCF3-75FA-E745-8976-9A131D46F645}"/>
              </a:ext>
            </a:extLst>
          </p:cNvPr>
          <p:cNvSpPr>
            <a:spLocks noGrp="1"/>
          </p:cNvSpPr>
          <p:nvPr>
            <p:ph idx="1"/>
          </p:nvPr>
        </p:nvSpPr>
        <p:spPr/>
        <p:txBody>
          <a:bodyPr/>
          <a:lstStyle/>
          <a:p>
            <a:r>
              <a:rPr lang="en-US" dirty="0"/>
              <a:t>In classical Unix, each process (each VAS) has exactly one thread—it predates any distinction.</a:t>
            </a:r>
          </a:p>
          <a:p>
            <a:r>
              <a:rPr lang="en-US" dirty="0"/>
              <a:t>Linux people say that threads are “just processes” that happen to share an address space, file descriptors, and a program—they like to blur the distinction.</a:t>
            </a:r>
          </a:p>
          <a:p>
            <a:r>
              <a:rPr lang="en-US" dirty="0"/>
              <a:t>Sometimes it is useful to speak loosely when we emphasize what is common (e.g., context switch).</a:t>
            </a:r>
          </a:p>
          <a:p>
            <a:r>
              <a:rPr lang="en-US" dirty="0"/>
              <a:t>I want you to think in terms of the fundamental kernel-supported abstractions: threads and address spaces.</a:t>
            </a:r>
          </a:p>
          <a:p>
            <a:r>
              <a:rPr lang="en-US" dirty="0"/>
              <a:t>If we say a process does something, we really mean a thread within the process does it.  </a:t>
            </a:r>
          </a:p>
        </p:txBody>
      </p:sp>
    </p:spTree>
    <p:extLst>
      <p:ext uri="{BB962C8B-B14F-4D97-AF65-F5344CB8AC3E}">
        <p14:creationId xmlns:p14="http://schemas.microsoft.com/office/powerpoint/2010/main" val="402366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Threads </a:t>
            </a:r>
            <a:r>
              <a:rPr lang="en-US" sz="3600" dirty="0"/>
              <a:t>and the kernel</a:t>
            </a:r>
          </a:p>
        </p:txBody>
      </p:sp>
      <p:sp>
        <p:nvSpPr>
          <p:cNvPr id="51" name="Content Placeholder 50"/>
          <p:cNvSpPr>
            <a:spLocks noGrp="1"/>
          </p:cNvSpPr>
          <p:nvPr>
            <p:ph idx="1"/>
          </p:nvPr>
        </p:nvSpPr>
        <p:spPr>
          <a:xfrm>
            <a:off x="304801" y="1600200"/>
            <a:ext cx="5638800" cy="4111625"/>
          </a:xfrm>
        </p:spPr>
        <p:txBody>
          <a:bodyPr/>
          <a:lstStyle/>
          <a:p>
            <a:r>
              <a:rPr lang="en-US" sz="2000" b="1" dirty="0"/>
              <a:t>Modern operating systems have multi-threaded processes. </a:t>
            </a:r>
          </a:p>
          <a:p>
            <a:r>
              <a:rPr lang="en-US" sz="2000" dirty="0"/>
              <a:t>Kernel API has </a:t>
            </a:r>
            <a:r>
              <a:rPr lang="en-US" sz="2000" dirty="0" err="1"/>
              <a:t>syscalls</a:t>
            </a:r>
            <a:r>
              <a:rPr lang="en-US" sz="2000" dirty="0"/>
              <a:t> to create threads</a:t>
            </a:r>
          </a:p>
          <a:p>
            <a:pPr lvl="1"/>
            <a:r>
              <a:rPr lang="en-US" sz="1800" dirty="0"/>
              <a:t>e.g., Linux </a:t>
            </a:r>
            <a:r>
              <a:rPr lang="en-US" sz="1800" b="1" dirty="0"/>
              <a:t>clone</a:t>
            </a:r>
            <a:r>
              <a:rPr lang="en-US" sz="1800" dirty="0"/>
              <a:t>, used by </a:t>
            </a:r>
            <a:r>
              <a:rPr lang="en-US" sz="1800" dirty="0" err="1"/>
              <a:t>pthreads</a:t>
            </a:r>
            <a:r>
              <a:rPr lang="en-US" sz="1800" dirty="0"/>
              <a:t> library</a:t>
            </a:r>
          </a:p>
          <a:p>
            <a:r>
              <a:rPr lang="en-US" sz="2000" dirty="0"/>
              <a:t>Threads may enter the kernel (e.g., for </a:t>
            </a:r>
            <a:r>
              <a:rPr lang="en-US" sz="2000" dirty="0" err="1"/>
              <a:t>syscalls</a:t>
            </a:r>
            <a:r>
              <a:rPr lang="en-US" sz="2000" dirty="0"/>
              <a:t>) and run concurrently in the kernel.</a:t>
            </a:r>
          </a:p>
          <a:p>
            <a:r>
              <a:rPr lang="en-US" sz="2000" dirty="0"/>
              <a:t>This model (1x1) applies to Linux, MacOS, Windows, Android, and </a:t>
            </a:r>
            <a:r>
              <a:rPr lang="en-US" sz="2000" dirty="0" err="1"/>
              <a:t>pthreads</a:t>
            </a:r>
            <a:r>
              <a:rPr lang="en-US" sz="2000" dirty="0"/>
              <a:t> or Java on those systems.</a:t>
            </a:r>
          </a:p>
          <a:p>
            <a:pPr marL="0" indent="0">
              <a:buNone/>
            </a:pPr>
            <a:endParaRPr lang="en-US" sz="2000" dirty="0"/>
          </a:p>
        </p:txBody>
      </p:sp>
      <p:sp>
        <p:nvSpPr>
          <p:cNvPr id="3" name="AutoShape 3"/>
          <p:cNvSpPr>
            <a:spLocks noChangeArrowheads="1"/>
          </p:cNvSpPr>
          <p:nvPr/>
        </p:nvSpPr>
        <p:spPr bwMode="auto">
          <a:xfrm>
            <a:off x="6248400" y="1879600"/>
            <a:ext cx="990600" cy="381000"/>
          </a:xfrm>
          <a:prstGeom prst="flowChartProcess">
            <a:avLst/>
          </a:prstGeom>
          <a:solidFill>
            <a:srgbClr val="3366FF"/>
          </a:solidFill>
          <a:ln w="12700">
            <a:solidFill>
              <a:schemeClr val="tx1"/>
            </a:solidFill>
            <a:miter lim="800000"/>
            <a:headEnd type="none" w="sm" len="sm"/>
            <a:tailEnd type="none" w="sm" len="sm"/>
          </a:ln>
        </p:spPr>
        <p:txBody>
          <a:bodyPr wrap="none" anchor="ct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400" b="0" i="0" u="none" strike="noStrike" kern="1200" cap="none" spc="0" normalizeH="0" baseline="0" noProof="0">
              <a:ln>
                <a:noFill/>
              </a:ln>
              <a:solidFill>
                <a:srgbClr val="37305A"/>
              </a:solidFill>
              <a:effectLst/>
              <a:uLnTx/>
              <a:uFillTx/>
              <a:latin typeface="Arial"/>
              <a:ea typeface="ＭＳ Ｐゴシック" charset="0"/>
              <a:cs typeface="ＭＳ Ｐゴシック" charset="0"/>
            </a:endParaRPr>
          </a:p>
        </p:txBody>
      </p:sp>
      <p:sp>
        <p:nvSpPr>
          <p:cNvPr id="4" name="AutoShape 4"/>
          <p:cNvSpPr>
            <a:spLocks noChangeArrowheads="1"/>
          </p:cNvSpPr>
          <p:nvPr/>
        </p:nvSpPr>
        <p:spPr bwMode="auto">
          <a:xfrm>
            <a:off x="6248400" y="2260600"/>
            <a:ext cx="990600" cy="228600"/>
          </a:xfrm>
          <a:prstGeom prst="flowChartProcess">
            <a:avLst/>
          </a:prstGeom>
          <a:solidFill>
            <a:srgbClr val="008080"/>
          </a:solidFill>
          <a:ln w="12700">
            <a:solidFill>
              <a:schemeClr val="tx1"/>
            </a:solidFill>
            <a:miter lim="800000"/>
            <a:headEnd type="none" w="sm" len="sm"/>
            <a:tailEnd type="none" w="sm" len="sm"/>
          </a:ln>
        </p:spPr>
        <p:txBody>
          <a:bodyPr wrap="none" anchor="ct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1600" b="0" i="0" u="none" strike="noStrike" kern="1200" cap="none" spc="0" normalizeH="0" baseline="0" noProof="0">
                <a:ln>
                  <a:noFill/>
                </a:ln>
                <a:solidFill>
                  <a:srgbClr val="37305A"/>
                </a:solidFill>
                <a:effectLst/>
                <a:uLnTx/>
                <a:uFillTx/>
                <a:latin typeface="Arial"/>
                <a:ea typeface="ＭＳ Ｐゴシック" charset="0"/>
                <a:cs typeface="ＭＳ Ｐゴシック" charset="0"/>
              </a:rPr>
              <a:t>data</a:t>
            </a:r>
            <a:endParaRPr kumimoji="0" lang="en-US" sz="1400" b="0" i="0" u="none" strike="noStrike" kern="1200" cap="none" spc="0" normalizeH="0" baseline="0" noProof="0">
              <a:ln>
                <a:noFill/>
              </a:ln>
              <a:solidFill>
                <a:srgbClr val="37305A"/>
              </a:solidFill>
              <a:effectLst/>
              <a:uLnTx/>
              <a:uFillTx/>
              <a:latin typeface="Arial"/>
              <a:ea typeface="ＭＳ Ｐゴシック" charset="0"/>
              <a:cs typeface="ＭＳ Ｐゴシック" charset="0"/>
            </a:endParaRPr>
          </a:p>
        </p:txBody>
      </p:sp>
      <p:sp>
        <p:nvSpPr>
          <p:cNvPr id="5" name="AutoShape 5"/>
          <p:cNvSpPr>
            <a:spLocks noChangeArrowheads="1"/>
          </p:cNvSpPr>
          <p:nvPr/>
        </p:nvSpPr>
        <p:spPr bwMode="auto">
          <a:xfrm>
            <a:off x="6248400" y="2489200"/>
            <a:ext cx="990600" cy="381000"/>
          </a:xfrm>
          <a:prstGeom prst="flowChartProcess">
            <a:avLst/>
          </a:prstGeom>
          <a:solidFill>
            <a:srgbClr val="666699"/>
          </a:solidFill>
          <a:ln w="12700">
            <a:solidFill>
              <a:schemeClr val="tx1"/>
            </a:solidFill>
            <a:miter lim="800000"/>
            <a:headEnd type="none" w="sm" len="sm"/>
            <a:tailEnd type="none" w="sm" len="sm"/>
          </a:ln>
        </p:spPr>
        <p:txBody>
          <a:bodyPr wrap="none" anchor="ct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a:ea typeface="ＭＳ Ｐゴシック" charset="0"/>
              <a:cs typeface="ＭＳ Ｐゴシック" charset="0"/>
            </a:endParaRPr>
          </a:p>
        </p:txBody>
      </p:sp>
      <p:sp>
        <p:nvSpPr>
          <p:cNvPr id="6" name="AutoShape 6"/>
          <p:cNvSpPr>
            <a:spLocks noChangeArrowheads="1"/>
          </p:cNvSpPr>
          <p:nvPr/>
        </p:nvSpPr>
        <p:spPr bwMode="auto">
          <a:xfrm>
            <a:off x="6248400" y="2870200"/>
            <a:ext cx="990600" cy="76200"/>
          </a:xfrm>
          <a:prstGeom prst="flowChartProcess">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a:ea typeface="ＭＳ Ｐゴシック" charset="0"/>
              <a:cs typeface="ＭＳ Ｐゴシック" charset="0"/>
            </a:endParaRPr>
          </a:p>
        </p:txBody>
      </p:sp>
      <p:sp>
        <p:nvSpPr>
          <p:cNvPr id="7" name="AutoShape 7"/>
          <p:cNvSpPr>
            <a:spLocks noChangeArrowheads="1"/>
          </p:cNvSpPr>
          <p:nvPr/>
        </p:nvSpPr>
        <p:spPr bwMode="auto">
          <a:xfrm>
            <a:off x="6248400" y="2946400"/>
            <a:ext cx="990600" cy="381000"/>
          </a:xfrm>
          <a:prstGeom prst="flowChartProcess">
            <a:avLst/>
          </a:prstGeom>
          <a:solidFill>
            <a:srgbClr val="969696"/>
          </a:solidFill>
          <a:ln w="12700">
            <a:solidFill>
              <a:schemeClr val="tx1"/>
            </a:solidFill>
            <a:miter lim="800000"/>
            <a:headEnd type="none" w="sm" len="sm"/>
            <a:tailEnd type="none" w="sm" len="sm"/>
          </a:ln>
        </p:spPr>
        <p:txBody>
          <a:bodyPr wrap="none" anchor="ct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600" b="0" i="0" u="none" strike="noStrike" kern="1200" cap="none" spc="0" normalizeH="0" baseline="0" noProof="0">
              <a:ln>
                <a:noFill/>
              </a:ln>
              <a:solidFill>
                <a:srgbClr val="37305A"/>
              </a:solidFill>
              <a:effectLst/>
              <a:uLnTx/>
              <a:uFillTx/>
              <a:latin typeface="Arial"/>
              <a:ea typeface="ＭＳ Ｐゴシック" charset="0"/>
              <a:cs typeface="ＭＳ Ｐゴシック" charset="0"/>
            </a:endParaRPr>
          </a:p>
        </p:txBody>
      </p:sp>
      <p:sp>
        <p:nvSpPr>
          <p:cNvPr id="8" name="AutoShape 8"/>
          <p:cNvSpPr>
            <a:spLocks noChangeArrowheads="1"/>
          </p:cNvSpPr>
          <p:nvPr/>
        </p:nvSpPr>
        <p:spPr bwMode="auto">
          <a:xfrm>
            <a:off x="6248400" y="3327400"/>
            <a:ext cx="990600" cy="228600"/>
          </a:xfrm>
          <a:prstGeom prst="flowChartProcess">
            <a:avLst/>
          </a:prstGeom>
          <a:solidFill>
            <a:srgbClr val="800080"/>
          </a:solidFill>
          <a:ln w="12700">
            <a:solidFill>
              <a:schemeClr val="tx1"/>
            </a:solidFill>
            <a:miter lim="800000"/>
            <a:headEnd type="none" w="sm" len="sm"/>
            <a:tailEnd type="none" w="sm" len="sm"/>
          </a:ln>
        </p:spPr>
        <p:txBody>
          <a:bodyPr wrap="none" anchor="ctr" anchorCtr="1"/>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a:ea typeface="ＭＳ Ｐゴシック" charset="0"/>
              <a:cs typeface="ＭＳ Ｐゴシック" charset="0"/>
            </a:endParaRPr>
          </a:p>
        </p:txBody>
      </p:sp>
      <p:sp>
        <p:nvSpPr>
          <p:cNvPr id="9" name="AutoShape 9"/>
          <p:cNvSpPr>
            <a:spLocks noChangeArrowheads="1"/>
          </p:cNvSpPr>
          <p:nvPr/>
        </p:nvSpPr>
        <p:spPr bwMode="auto">
          <a:xfrm>
            <a:off x="6248400" y="2260600"/>
            <a:ext cx="990600" cy="228600"/>
          </a:xfrm>
          <a:prstGeom prst="flowChartProcess">
            <a:avLst/>
          </a:prstGeom>
          <a:solidFill>
            <a:srgbClr val="008080"/>
          </a:solidFill>
          <a:ln w="12700">
            <a:solidFill>
              <a:schemeClr val="tx1"/>
            </a:solidFill>
            <a:miter lim="800000"/>
            <a:headEnd type="none" w="sm" len="sm"/>
            <a:tailEnd type="none" w="sm" len="sm"/>
          </a:ln>
        </p:spPr>
        <p:txBody>
          <a:bodyPr wrap="none" anchor="ct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400" b="0" i="0" u="none" strike="noStrike" kern="1200" cap="none" spc="0" normalizeH="0" baseline="0" noProof="0">
              <a:ln>
                <a:noFill/>
              </a:ln>
              <a:solidFill>
                <a:srgbClr val="37305A"/>
              </a:solidFill>
              <a:effectLst/>
              <a:uLnTx/>
              <a:uFillTx/>
              <a:latin typeface="Arial"/>
              <a:ea typeface="ＭＳ Ｐゴシック" charset="0"/>
              <a:cs typeface="ＭＳ Ｐゴシック" charset="0"/>
            </a:endParaRPr>
          </a:p>
        </p:txBody>
      </p:sp>
      <p:grpSp>
        <p:nvGrpSpPr>
          <p:cNvPr id="10" name="Group 40"/>
          <p:cNvGrpSpPr>
            <a:grpSpLocks/>
          </p:cNvGrpSpPr>
          <p:nvPr/>
        </p:nvGrpSpPr>
        <p:grpSpPr bwMode="auto">
          <a:xfrm>
            <a:off x="6324600" y="2260600"/>
            <a:ext cx="400050" cy="400050"/>
            <a:chOff x="3689" y="1658"/>
            <a:chExt cx="576" cy="576"/>
          </a:xfrm>
        </p:grpSpPr>
        <p:grpSp>
          <p:nvGrpSpPr>
            <p:cNvPr id="11" name="Group 41"/>
            <p:cNvGrpSpPr>
              <a:grpSpLocks/>
            </p:cNvGrpSpPr>
            <p:nvPr/>
          </p:nvGrpSpPr>
          <p:grpSpPr bwMode="auto">
            <a:xfrm>
              <a:off x="3689" y="1658"/>
              <a:ext cx="576" cy="576"/>
              <a:chOff x="4269" y="2781"/>
              <a:chExt cx="576" cy="576"/>
            </a:xfrm>
          </p:grpSpPr>
          <p:sp>
            <p:nvSpPr>
              <p:cNvPr id="13" name="Oval 42"/>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a:ea typeface="ＭＳ Ｐゴシック" charset="0"/>
                  <a:cs typeface="ＭＳ Ｐゴシック" charset="0"/>
                </a:endParaRPr>
              </a:p>
            </p:txBody>
          </p:sp>
          <p:sp>
            <p:nvSpPr>
              <p:cNvPr id="14" name="AutoShape 43"/>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a:ea typeface="ＭＳ Ｐゴシック" charset="0"/>
                  <a:cs typeface="ＭＳ Ｐゴシック" charset="0"/>
                </a:endParaRPr>
              </a:p>
            </p:txBody>
          </p:sp>
        </p:grpSp>
        <p:sp>
          <p:nvSpPr>
            <p:cNvPr id="12" name="AutoShape 44"/>
            <p:cNvSpPr>
              <a:spLocks noChangeArrowheads="1"/>
            </p:cNvSpPr>
            <p:nvPr/>
          </p:nvSpPr>
          <p:spPr bwMode="auto">
            <a:xfrm rot="-8460389">
              <a:off x="3714" y="1735"/>
              <a:ext cx="69" cy="7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a:ea typeface="ＭＳ Ｐゴシック" charset="0"/>
                <a:cs typeface="ＭＳ Ｐゴシック" charset="0"/>
              </a:endParaRPr>
            </a:p>
          </p:txBody>
        </p:sp>
      </p:grpSp>
      <p:grpSp>
        <p:nvGrpSpPr>
          <p:cNvPr id="15" name="Group 45"/>
          <p:cNvGrpSpPr>
            <a:grpSpLocks/>
          </p:cNvGrpSpPr>
          <p:nvPr/>
        </p:nvGrpSpPr>
        <p:grpSpPr bwMode="auto">
          <a:xfrm>
            <a:off x="6477000" y="2870200"/>
            <a:ext cx="404813" cy="404813"/>
            <a:chOff x="4784" y="2819"/>
            <a:chExt cx="255" cy="255"/>
          </a:xfrm>
        </p:grpSpPr>
        <p:sp>
          <p:nvSpPr>
            <p:cNvPr id="16" name="Oval 46"/>
            <p:cNvSpPr>
              <a:spLocks noChangeArrowheads="1"/>
            </p:cNvSpPr>
            <p:nvPr/>
          </p:nvSpPr>
          <p:spPr bwMode="auto">
            <a:xfrm>
              <a:off x="4784" y="2819"/>
              <a:ext cx="255" cy="255"/>
            </a:xfrm>
            <a:prstGeom prst="ellipse">
              <a:avLst/>
            </a:prstGeom>
            <a:solidFill>
              <a:srgbClr val="008080"/>
            </a:solidFill>
            <a:ln w="12700">
              <a:solidFill>
                <a:schemeClr val="tx1"/>
              </a:solidFill>
              <a:round/>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a:ea typeface="ＭＳ Ｐゴシック" charset="0"/>
                <a:cs typeface="ＭＳ Ｐゴシック" charset="0"/>
              </a:endParaRPr>
            </a:p>
          </p:txBody>
        </p:sp>
        <p:sp>
          <p:nvSpPr>
            <p:cNvPr id="17" name="AutoShape 47"/>
            <p:cNvSpPr>
              <a:spLocks noChangeArrowheads="1"/>
            </p:cNvSpPr>
            <p:nvPr/>
          </p:nvSpPr>
          <p:spPr bwMode="auto">
            <a:xfrm flipH="1">
              <a:off x="4873" y="2875"/>
              <a:ext cx="87" cy="149"/>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a:ea typeface="ＭＳ Ｐゴシック" charset="0"/>
                <a:cs typeface="ＭＳ Ｐゴシック" charset="0"/>
              </a:endParaRPr>
            </a:p>
          </p:txBody>
        </p:sp>
        <p:sp>
          <p:nvSpPr>
            <p:cNvPr id="18" name="AutoShape 48"/>
            <p:cNvSpPr>
              <a:spLocks noChangeArrowheads="1"/>
            </p:cNvSpPr>
            <p:nvPr/>
          </p:nvSpPr>
          <p:spPr bwMode="auto">
            <a:xfrm rot="-8460389">
              <a:off x="4795" y="2853"/>
              <a:ext cx="31" cy="33"/>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a:ea typeface="ＭＳ Ｐゴシック" charset="0"/>
                <a:cs typeface="ＭＳ Ｐゴシック" charset="0"/>
              </a:endParaRPr>
            </a:p>
          </p:txBody>
        </p:sp>
      </p:grpSp>
      <p:grpSp>
        <p:nvGrpSpPr>
          <p:cNvPr id="19" name="Group 49"/>
          <p:cNvGrpSpPr>
            <a:grpSpLocks/>
          </p:cNvGrpSpPr>
          <p:nvPr/>
        </p:nvGrpSpPr>
        <p:grpSpPr bwMode="auto">
          <a:xfrm>
            <a:off x="6781800" y="2489200"/>
            <a:ext cx="404812" cy="404813"/>
            <a:chOff x="4201" y="2912"/>
            <a:chExt cx="255" cy="255"/>
          </a:xfrm>
        </p:grpSpPr>
        <p:sp>
          <p:nvSpPr>
            <p:cNvPr id="20" name="Oval 50"/>
            <p:cNvSpPr>
              <a:spLocks noChangeArrowheads="1"/>
            </p:cNvSpPr>
            <p:nvPr/>
          </p:nvSpPr>
          <p:spPr bwMode="auto">
            <a:xfrm>
              <a:off x="4201" y="2912"/>
              <a:ext cx="255" cy="255"/>
            </a:xfrm>
            <a:prstGeom prst="ellipse">
              <a:avLst/>
            </a:prstGeom>
            <a:solidFill>
              <a:srgbClr val="800080"/>
            </a:solidFill>
            <a:ln w="12700">
              <a:solidFill>
                <a:schemeClr val="tx1"/>
              </a:solidFill>
              <a:round/>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a:ea typeface="ＭＳ Ｐゴシック" charset="0"/>
                <a:cs typeface="ＭＳ Ｐゴシック" charset="0"/>
              </a:endParaRPr>
            </a:p>
          </p:txBody>
        </p:sp>
        <p:sp>
          <p:nvSpPr>
            <p:cNvPr id="21" name="AutoShape 51"/>
            <p:cNvSpPr>
              <a:spLocks noChangeArrowheads="1"/>
            </p:cNvSpPr>
            <p:nvPr/>
          </p:nvSpPr>
          <p:spPr bwMode="auto">
            <a:xfrm flipH="1">
              <a:off x="4290" y="2968"/>
              <a:ext cx="87" cy="149"/>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a:ea typeface="ＭＳ Ｐゴシック" charset="0"/>
                <a:cs typeface="ＭＳ Ｐゴシック" charset="0"/>
              </a:endParaRPr>
            </a:p>
          </p:txBody>
        </p:sp>
        <p:sp>
          <p:nvSpPr>
            <p:cNvPr id="22" name="AutoShape 52"/>
            <p:cNvSpPr>
              <a:spLocks noChangeArrowheads="1"/>
            </p:cNvSpPr>
            <p:nvPr/>
          </p:nvSpPr>
          <p:spPr bwMode="auto">
            <a:xfrm rot="-8460389">
              <a:off x="4212" y="2946"/>
              <a:ext cx="31" cy="33"/>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a:ea typeface="ＭＳ Ｐゴシック" charset="0"/>
                <a:cs typeface="ＭＳ Ｐゴシック" charset="0"/>
              </a:endParaRPr>
            </a:p>
          </p:txBody>
        </p:sp>
      </p:grpSp>
      <p:sp>
        <p:nvSpPr>
          <p:cNvPr id="23" name="AutoShape 10"/>
          <p:cNvSpPr>
            <a:spLocks noChangeArrowheads="1"/>
          </p:cNvSpPr>
          <p:nvPr/>
        </p:nvSpPr>
        <p:spPr bwMode="auto">
          <a:xfrm>
            <a:off x="6248400" y="5029200"/>
            <a:ext cx="990600" cy="1143000"/>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a:ea typeface="ＭＳ Ｐゴシック" charset="0"/>
              <a:cs typeface="ＭＳ Ｐゴシック" charset="0"/>
            </a:endParaRPr>
          </a:p>
        </p:txBody>
      </p:sp>
      <p:sp>
        <p:nvSpPr>
          <p:cNvPr id="24" name="AutoShape 11"/>
          <p:cNvSpPr>
            <a:spLocks noChangeArrowheads="1"/>
          </p:cNvSpPr>
          <p:nvPr/>
        </p:nvSpPr>
        <p:spPr bwMode="auto">
          <a:xfrm>
            <a:off x="6705600" y="3581400"/>
            <a:ext cx="144780" cy="1447800"/>
          </a:xfrm>
          <a:prstGeom prst="upDownArrow">
            <a:avLst>
              <a:gd name="adj1" fmla="val 50000"/>
              <a:gd name="adj2" fmla="val 200000"/>
            </a:avLst>
          </a:prstGeom>
          <a:solidFill>
            <a:srgbClr val="000000"/>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a:ea typeface="ＭＳ Ｐゴシック" charset="0"/>
              <a:cs typeface="ＭＳ Ｐゴシック" charset="0"/>
            </a:endParaRPr>
          </a:p>
        </p:txBody>
      </p:sp>
      <p:sp>
        <p:nvSpPr>
          <p:cNvPr id="25" name="Text Box 54"/>
          <p:cNvSpPr txBox="1">
            <a:spLocks noChangeArrowheads="1"/>
          </p:cNvSpPr>
          <p:nvPr/>
        </p:nvSpPr>
        <p:spPr bwMode="auto">
          <a:xfrm>
            <a:off x="7010400" y="3810000"/>
            <a:ext cx="114300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1" i="0" u="none" strike="noStrike" kern="1200" cap="none" spc="0" normalizeH="0" baseline="0" noProof="0" dirty="0">
                <a:ln>
                  <a:noFill/>
                </a:ln>
                <a:solidFill>
                  <a:srgbClr val="0036A6"/>
                </a:solidFill>
                <a:effectLst/>
                <a:uLnTx/>
                <a:uFillTx/>
                <a:latin typeface="Arial" charset="0"/>
                <a:ea typeface="ＭＳ Ｐゴシック" charset="0"/>
              </a:rPr>
              <a:t>trap</a:t>
            </a:r>
          </a:p>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1" i="0" u="none" strike="noStrike" kern="1200" cap="none" spc="0" normalizeH="0" baseline="0" noProof="0" dirty="0">
                <a:ln>
                  <a:noFill/>
                </a:ln>
                <a:solidFill>
                  <a:srgbClr val="0036A6"/>
                </a:solidFill>
                <a:effectLst/>
                <a:uLnTx/>
                <a:uFillTx/>
                <a:latin typeface="Arial" charset="0"/>
                <a:ea typeface="ＭＳ Ｐゴシック" charset="0"/>
              </a:rPr>
              <a:t>fault</a:t>
            </a:r>
          </a:p>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1" i="0" u="none" strike="noStrike" kern="1200" cap="none" spc="0" normalizeH="0" baseline="0" noProof="0" dirty="0">
                <a:ln>
                  <a:noFill/>
                </a:ln>
                <a:solidFill>
                  <a:srgbClr val="0036A6"/>
                </a:solidFill>
                <a:effectLst/>
                <a:uLnTx/>
                <a:uFillTx/>
                <a:latin typeface="Arial" charset="0"/>
                <a:ea typeface="ＭＳ Ｐゴシック" charset="0"/>
              </a:rPr>
              <a:t>resume</a:t>
            </a:r>
          </a:p>
        </p:txBody>
      </p:sp>
      <p:sp>
        <p:nvSpPr>
          <p:cNvPr id="26" name="Text Box 54"/>
          <p:cNvSpPr txBox="1">
            <a:spLocks noChangeArrowheads="1"/>
          </p:cNvSpPr>
          <p:nvPr/>
        </p:nvSpPr>
        <p:spPr bwMode="auto">
          <a:xfrm>
            <a:off x="7391400" y="2057400"/>
            <a:ext cx="1676400"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1" i="0" u="none" strike="noStrike" kern="1200" cap="none" spc="0" normalizeH="0" baseline="0" noProof="0" dirty="0">
                <a:ln>
                  <a:noFill/>
                </a:ln>
                <a:solidFill>
                  <a:srgbClr val="0036A6"/>
                </a:solidFill>
                <a:effectLst/>
                <a:uLnTx/>
                <a:uFillTx/>
                <a:latin typeface="Arial" charset="0"/>
                <a:ea typeface="ＭＳ Ｐゴシック" charset="0"/>
              </a:rPr>
              <a:t>user mode</a:t>
            </a:r>
          </a:p>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1" i="0" u="none" strike="noStrike" kern="1200" cap="none" spc="0" normalizeH="0" baseline="0" noProof="0" dirty="0">
                <a:ln>
                  <a:noFill/>
                </a:ln>
                <a:solidFill>
                  <a:srgbClr val="0036A6"/>
                </a:solidFill>
                <a:effectLst/>
                <a:uLnTx/>
                <a:uFillTx/>
                <a:latin typeface="Arial" charset="0"/>
                <a:ea typeface="ＭＳ Ｐゴシック" charset="0"/>
              </a:rPr>
              <a:t>user space</a:t>
            </a:r>
          </a:p>
        </p:txBody>
      </p:sp>
      <p:sp>
        <p:nvSpPr>
          <p:cNvPr id="27" name="Text Box 54"/>
          <p:cNvSpPr txBox="1">
            <a:spLocks noChangeArrowheads="1"/>
          </p:cNvSpPr>
          <p:nvPr/>
        </p:nvSpPr>
        <p:spPr bwMode="auto">
          <a:xfrm>
            <a:off x="7315200" y="5181600"/>
            <a:ext cx="1943100"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1" i="0" u="none" strike="noStrike" kern="1200" cap="none" spc="0" normalizeH="0" baseline="0" noProof="0" dirty="0">
                <a:ln>
                  <a:noFill/>
                </a:ln>
                <a:solidFill>
                  <a:srgbClr val="0036A6"/>
                </a:solidFill>
                <a:effectLst/>
                <a:uLnTx/>
                <a:uFillTx/>
                <a:latin typeface="Arial" charset="0"/>
                <a:ea typeface="ＭＳ Ｐゴシック" charset="0"/>
              </a:rPr>
              <a:t>kernel mode</a:t>
            </a:r>
          </a:p>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1" i="0" u="none" strike="noStrike" kern="1200" cap="none" spc="0" normalizeH="0" baseline="0" noProof="0" dirty="0">
                <a:ln>
                  <a:noFill/>
                </a:ln>
                <a:solidFill>
                  <a:srgbClr val="0036A6"/>
                </a:solidFill>
                <a:effectLst/>
                <a:uLnTx/>
                <a:uFillTx/>
                <a:latin typeface="Arial" charset="0"/>
                <a:ea typeface="ＭＳ Ｐゴシック" charset="0"/>
              </a:rPr>
              <a:t>kernel space</a:t>
            </a:r>
          </a:p>
        </p:txBody>
      </p:sp>
      <p:grpSp>
        <p:nvGrpSpPr>
          <p:cNvPr id="28" name="Group 40"/>
          <p:cNvGrpSpPr>
            <a:grpSpLocks/>
          </p:cNvGrpSpPr>
          <p:nvPr/>
        </p:nvGrpSpPr>
        <p:grpSpPr bwMode="auto">
          <a:xfrm>
            <a:off x="6324600" y="5105400"/>
            <a:ext cx="400050" cy="400050"/>
            <a:chOff x="3689" y="1658"/>
            <a:chExt cx="576" cy="576"/>
          </a:xfrm>
        </p:grpSpPr>
        <p:grpSp>
          <p:nvGrpSpPr>
            <p:cNvPr id="29" name="Group 41"/>
            <p:cNvGrpSpPr>
              <a:grpSpLocks/>
            </p:cNvGrpSpPr>
            <p:nvPr/>
          </p:nvGrpSpPr>
          <p:grpSpPr bwMode="auto">
            <a:xfrm>
              <a:off x="3689" y="1658"/>
              <a:ext cx="576" cy="576"/>
              <a:chOff x="4269" y="2781"/>
              <a:chExt cx="576" cy="576"/>
            </a:xfrm>
          </p:grpSpPr>
          <p:sp>
            <p:nvSpPr>
              <p:cNvPr id="31" name="Oval 42"/>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a:ea typeface="ＭＳ Ｐゴシック" charset="0"/>
                  <a:cs typeface="ＭＳ Ｐゴシック" charset="0"/>
                </a:endParaRPr>
              </a:p>
            </p:txBody>
          </p:sp>
          <p:sp>
            <p:nvSpPr>
              <p:cNvPr id="32" name="AutoShape 43"/>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a:ea typeface="ＭＳ Ｐゴシック" charset="0"/>
                  <a:cs typeface="ＭＳ Ｐゴシック" charset="0"/>
                </a:endParaRPr>
              </a:p>
            </p:txBody>
          </p:sp>
        </p:grpSp>
        <p:sp>
          <p:nvSpPr>
            <p:cNvPr id="30" name="AutoShape 44"/>
            <p:cNvSpPr>
              <a:spLocks noChangeArrowheads="1"/>
            </p:cNvSpPr>
            <p:nvPr/>
          </p:nvSpPr>
          <p:spPr bwMode="auto">
            <a:xfrm rot="-8460389">
              <a:off x="3714" y="1735"/>
              <a:ext cx="69" cy="7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a:ea typeface="ＭＳ Ｐゴシック" charset="0"/>
                <a:cs typeface="ＭＳ Ｐゴシック" charset="0"/>
              </a:endParaRPr>
            </a:p>
          </p:txBody>
        </p:sp>
      </p:grpSp>
      <p:grpSp>
        <p:nvGrpSpPr>
          <p:cNvPr id="33" name="Group 45"/>
          <p:cNvGrpSpPr>
            <a:grpSpLocks/>
          </p:cNvGrpSpPr>
          <p:nvPr/>
        </p:nvGrpSpPr>
        <p:grpSpPr bwMode="auto">
          <a:xfrm>
            <a:off x="6477000" y="5715000"/>
            <a:ext cx="404813" cy="404813"/>
            <a:chOff x="4784" y="2819"/>
            <a:chExt cx="255" cy="255"/>
          </a:xfrm>
        </p:grpSpPr>
        <p:sp>
          <p:nvSpPr>
            <p:cNvPr id="34" name="Oval 46"/>
            <p:cNvSpPr>
              <a:spLocks noChangeArrowheads="1"/>
            </p:cNvSpPr>
            <p:nvPr/>
          </p:nvSpPr>
          <p:spPr bwMode="auto">
            <a:xfrm>
              <a:off x="4784" y="2819"/>
              <a:ext cx="255" cy="255"/>
            </a:xfrm>
            <a:prstGeom prst="ellipse">
              <a:avLst/>
            </a:prstGeom>
            <a:solidFill>
              <a:srgbClr val="008080"/>
            </a:solidFill>
            <a:ln w="12700">
              <a:solidFill>
                <a:schemeClr val="tx1"/>
              </a:solidFill>
              <a:round/>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a:ea typeface="ＭＳ Ｐゴシック" charset="0"/>
                <a:cs typeface="ＭＳ Ｐゴシック" charset="0"/>
              </a:endParaRPr>
            </a:p>
          </p:txBody>
        </p:sp>
        <p:sp>
          <p:nvSpPr>
            <p:cNvPr id="35" name="AutoShape 47"/>
            <p:cNvSpPr>
              <a:spLocks noChangeArrowheads="1"/>
            </p:cNvSpPr>
            <p:nvPr/>
          </p:nvSpPr>
          <p:spPr bwMode="auto">
            <a:xfrm flipH="1">
              <a:off x="4873" y="2875"/>
              <a:ext cx="87" cy="149"/>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a:ea typeface="ＭＳ Ｐゴシック" charset="0"/>
                <a:cs typeface="ＭＳ Ｐゴシック" charset="0"/>
              </a:endParaRPr>
            </a:p>
          </p:txBody>
        </p:sp>
        <p:sp>
          <p:nvSpPr>
            <p:cNvPr id="36" name="AutoShape 48"/>
            <p:cNvSpPr>
              <a:spLocks noChangeArrowheads="1"/>
            </p:cNvSpPr>
            <p:nvPr/>
          </p:nvSpPr>
          <p:spPr bwMode="auto">
            <a:xfrm rot="-8460389">
              <a:off x="4795" y="2853"/>
              <a:ext cx="31" cy="33"/>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a:ea typeface="ＭＳ Ｐゴシック" charset="0"/>
                <a:cs typeface="ＭＳ Ｐゴシック" charset="0"/>
              </a:endParaRPr>
            </a:p>
          </p:txBody>
        </p:sp>
      </p:grpSp>
      <p:grpSp>
        <p:nvGrpSpPr>
          <p:cNvPr id="37" name="Group 49"/>
          <p:cNvGrpSpPr>
            <a:grpSpLocks/>
          </p:cNvGrpSpPr>
          <p:nvPr/>
        </p:nvGrpSpPr>
        <p:grpSpPr bwMode="auto">
          <a:xfrm>
            <a:off x="6781800" y="5334000"/>
            <a:ext cx="404812" cy="404813"/>
            <a:chOff x="4201" y="2912"/>
            <a:chExt cx="255" cy="255"/>
          </a:xfrm>
        </p:grpSpPr>
        <p:sp>
          <p:nvSpPr>
            <p:cNvPr id="38" name="Oval 50"/>
            <p:cNvSpPr>
              <a:spLocks noChangeArrowheads="1"/>
            </p:cNvSpPr>
            <p:nvPr/>
          </p:nvSpPr>
          <p:spPr bwMode="auto">
            <a:xfrm>
              <a:off x="4201" y="2912"/>
              <a:ext cx="255" cy="255"/>
            </a:xfrm>
            <a:prstGeom prst="ellipse">
              <a:avLst/>
            </a:prstGeom>
            <a:solidFill>
              <a:srgbClr val="800080"/>
            </a:solidFill>
            <a:ln w="12700">
              <a:solidFill>
                <a:schemeClr val="tx1"/>
              </a:solidFill>
              <a:round/>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a:ea typeface="ＭＳ Ｐゴシック" charset="0"/>
                <a:cs typeface="ＭＳ Ｐゴシック" charset="0"/>
              </a:endParaRPr>
            </a:p>
          </p:txBody>
        </p:sp>
        <p:sp>
          <p:nvSpPr>
            <p:cNvPr id="39" name="AutoShape 51"/>
            <p:cNvSpPr>
              <a:spLocks noChangeArrowheads="1"/>
            </p:cNvSpPr>
            <p:nvPr/>
          </p:nvSpPr>
          <p:spPr bwMode="auto">
            <a:xfrm flipH="1">
              <a:off x="4290" y="2968"/>
              <a:ext cx="87" cy="149"/>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a:ea typeface="ＭＳ Ｐゴシック" charset="0"/>
                <a:cs typeface="ＭＳ Ｐゴシック" charset="0"/>
              </a:endParaRPr>
            </a:p>
          </p:txBody>
        </p:sp>
        <p:sp>
          <p:nvSpPr>
            <p:cNvPr id="40" name="AutoShape 52"/>
            <p:cNvSpPr>
              <a:spLocks noChangeArrowheads="1"/>
            </p:cNvSpPr>
            <p:nvPr/>
          </p:nvSpPr>
          <p:spPr bwMode="auto">
            <a:xfrm rot="-8460389">
              <a:off x="4212" y="2946"/>
              <a:ext cx="31" cy="33"/>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a:ea typeface="ＭＳ Ｐゴシック" charset="0"/>
                <a:cs typeface="ＭＳ Ｐゴシック" charset="0"/>
              </a:endParaRPr>
            </a:p>
          </p:txBody>
        </p:sp>
      </p:grpSp>
      <p:sp>
        <p:nvSpPr>
          <p:cNvPr id="41" name="Text Box 54"/>
          <p:cNvSpPr txBox="1">
            <a:spLocks noChangeArrowheads="1"/>
          </p:cNvSpPr>
          <p:nvPr/>
        </p:nvSpPr>
        <p:spPr bwMode="auto">
          <a:xfrm>
            <a:off x="6172200" y="1447800"/>
            <a:ext cx="16764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1" i="0" u="none" strike="noStrike" kern="1200" cap="none" spc="0" normalizeH="0" baseline="0" noProof="0" dirty="0">
                <a:ln>
                  <a:noFill/>
                </a:ln>
                <a:solidFill>
                  <a:srgbClr val="0036A6"/>
                </a:solidFill>
                <a:effectLst/>
                <a:uLnTx/>
                <a:uFillTx/>
                <a:latin typeface="Arial" charset="0"/>
                <a:ea typeface="ＭＳ Ｐゴシック" charset="0"/>
              </a:rPr>
              <a:t>process</a:t>
            </a:r>
          </a:p>
        </p:txBody>
      </p:sp>
      <p:sp>
        <p:nvSpPr>
          <p:cNvPr id="42" name="Text Box 54"/>
          <p:cNvSpPr txBox="1">
            <a:spLocks noChangeArrowheads="1"/>
          </p:cNvSpPr>
          <p:nvPr/>
        </p:nvSpPr>
        <p:spPr bwMode="auto">
          <a:xfrm>
            <a:off x="7772400" y="3048000"/>
            <a:ext cx="16764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1" i="0" u="none" strike="noStrike" kern="1200" cap="none" spc="0" normalizeH="0" baseline="0" noProof="0" dirty="0">
                <a:ln>
                  <a:noFill/>
                </a:ln>
                <a:solidFill>
                  <a:srgbClr val="0036A6"/>
                </a:solidFill>
                <a:effectLst/>
                <a:uLnTx/>
                <a:uFillTx/>
                <a:latin typeface="Arial" charset="0"/>
                <a:ea typeface="ＭＳ Ｐゴシック" charset="0"/>
              </a:rPr>
              <a:t>threads</a:t>
            </a:r>
          </a:p>
        </p:txBody>
      </p:sp>
      <p:cxnSp>
        <p:nvCxnSpPr>
          <p:cNvPr id="43" name="Straight Connector 54"/>
          <p:cNvCxnSpPr>
            <a:cxnSpLocks noChangeShapeType="1"/>
            <a:stCxn id="42" idx="1"/>
            <a:endCxn id="20" idx="5"/>
          </p:cNvCxnSpPr>
          <p:nvPr/>
        </p:nvCxnSpPr>
        <p:spPr bwMode="auto">
          <a:xfrm flipH="1" flipV="1">
            <a:off x="7127329" y="2834730"/>
            <a:ext cx="645071" cy="413325"/>
          </a:xfrm>
          <a:prstGeom prst="line">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47" name="Straight Connector 54"/>
          <p:cNvCxnSpPr>
            <a:cxnSpLocks noChangeShapeType="1"/>
            <a:stCxn id="42" idx="1"/>
            <a:endCxn id="16" idx="6"/>
          </p:cNvCxnSpPr>
          <p:nvPr/>
        </p:nvCxnSpPr>
        <p:spPr bwMode="auto">
          <a:xfrm flipH="1" flipV="1">
            <a:off x="6881813" y="3072607"/>
            <a:ext cx="890587" cy="175448"/>
          </a:xfrm>
          <a:prstGeom prst="line">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50" name="Text Box 54"/>
          <p:cNvSpPr txBox="1">
            <a:spLocks noChangeArrowheads="1"/>
          </p:cNvSpPr>
          <p:nvPr/>
        </p:nvSpPr>
        <p:spPr bwMode="auto">
          <a:xfrm>
            <a:off x="7391400" y="1752600"/>
            <a:ext cx="16764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1" i="0" u="none" strike="noStrike" kern="1200" cap="none" spc="0" normalizeH="0" baseline="0" noProof="0" dirty="0">
                <a:ln>
                  <a:noFill/>
                </a:ln>
                <a:solidFill>
                  <a:srgbClr val="0036A6"/>
                </a:solidFill>
                <a:effectLst/>
                <a:uLnTx/>
                <a:uFillTx/>
                <a:latin typeface="Arial" charset="0"/>
                <a:ea typeface="ＭＳ Ｐゴシック" charset="0"/>
              </a:rPr>
              <a:t>VAS</a:t>
            </a:r>
          </a:p>
        </p:txBody>
      </p:sp>
      <p:sp>
        <p:nvSpPr>
          <p:cNvPr id="44" name="Rectangle 43">
            <a:extLst>
              <a:ext uri="{FF2B5EF4-FFF2-40B4-BE49-F238E27FC236}">
                <a16:creationId xmlns:a16="http://schemas.microsoft.com/office/drawing/2014/main" id="{02AD06C0-503C-7842-B197-307FFC6036E0}"/>
              </a:ext>
            </a:extLst>
          </p:cNvPr>
          <p:cNvSpPr/>
          <p:nvPr/>
        </p:nvSpPr>
        <p:spPr>
          <a:xfrm>
            <a:off x="152400" y="5105400"/>
            <a:ext cx="5410200" cy="1477328"/>
          </a:xfrm>
          <a:prstGeom prst="rect">
            <a:avLst/>
          </a:prstGeom>
        </p:spPr>
        <p:txBody>
          <a:bodyPr wrap="square">
            <a:spAutoFit/>
          </a:bodyPr>
          <a:lstStyle/>
          <a:p>
            <a:pPr marL="457200" lvl="1" indent="0" eaLnBrk="0" hangingPunct="0">
              <a:spcBef>
                <a:spcPts val="800"/>
              </a:spcBef>
              <a:buClr>
                <a:srgbClr val="000000"/>
              </a:buClr>
              <a:buSzPct val="100000"/>
            </a:pPr>
            <a:r>
              <a:rPr lang="en-US" sz="1800" kern="0" dirty="0">
                <a:solidFill>
                  <a:srgbClr val="00264D"/>
                </a:solidFill>
                <a:latin typeface="Arial"/>
                <a:ea typeface="ＭＳ Ｐゴシック" charset="-128"/>
                <a:cs typeface="Arial"/>
              </a:rPr>
              <a:t>In labs we implement Nx1 threads (</a:t>
            </a:r>
            <a:r>
              <a:rPr lang="en-US" sz="1800" b="1" kern="0" dirty="0">
                <a:solidFill>
                  <a:srgbClr val="00264D"/>
                </a:solidFill>
                <a:latin typeface="Arial"/>
                <a:ea typeface="ＭＳ Ｐゴシック" charset="-128"/>
                <a:cs typeface="Arial"/>
              </a:rPr>
              <a:t>user-level</a:t>
            </a:r>
            <a:r>
              <a:rPr lang="en-US" sz="1800" kern="0" dirty="0">
                <a:solidFill>
                  <a:srgbClr val="00264D"/>
                </a:solidFill>
                <a:latin typeface="Arial"/>
                <a:ea typeface="ＭＳ Ｐゴシック" charset="-128"/>
                <a:cs typeface="Arial"/>
              </a:rPr>
              <a:t> or </a:t>
            </a:r>
            <a:r>
              <a:rPr lang="en-US" sz="1800" b="1" kern="0" dirty="0">
                <a:solidFill>
                  <a:srgbClr val="00264D"/>
                </a:solidFill>
                <a:latin typeface="Arial"/>
                <a:ea typeface="ＭＳ Ｐゴシック" charset="-128"/>
                <a:cs typeface="Arial"/>
              </a:rPr>
              <a:t>green</a:t>
            </a:r>
            <a:r>
              <a:rPr lang="en-US" sz="1800" kern="0" dirty="0">
                <a:solidFill>
                  <a:srgbClr val="00264D"/>
                </a:solidFill>
                <a:latin typeface="Arial"/>
                <a:ea typeface="ＭＳ Ｐゴシック" charset="-128"/>
                <a:cs typeface="Arial"/>
              </a:rPr>
              <a:t> threads) in which the main thread calls library routines for switch/swap contexts.  No true parallelism!  We use it to emulate the kernel environment.</a:t>
            </a:r>
          </a:p>
        </p:txBody>
      </p:sp>
    </p:spTree>
    <p:extLst>
      <p:ext uri="{BB962C8B-B14F-4D97-AF65-F5344CB8AC3E}">
        <p14:creationId xmlns:p14="http://schemas.microsoft.com/office/powerpoint/2010/main" val="3053753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US" dirty="0"/>
              <a:t>The kernel</a:t>
            </a:r>
          </a:p>
        </p:txBody>
      </p:sp>
      <p:sp>
        <p:nvSpPr>
          <p:cNvPr id="21" name="Content Placeholder 20"/>
          <p:cNvSpPr>
            <a:spLocks noGrp="1"/>
          </p:cNvSpPr>
          <p:nvPr>
            <p:ph idx="1"/>
          </p:nvPr>
        </p:nvSpPr>
        <p:spPr>
          <a:xfrm>
            <a:off x="304800" y="1371600"/>
            <a:ext cx="6248400" cy="4800600"/>
          </a:xfrm>
        </p:spPr>
        <p:txBody>
          <a:bodyPr/>
          <a:lstStyle/>
          <a:p>
            <a:r>
              <a:rPr lang="en-US" sz="2200" dirty="0"/>
              <a:t>The kernel is just a program: a collection of modules and their state.</a:t>
            </a:r>
          </a:p>
          <a:p>
            <a:r>
              <a:rPr lang="en-US" sz="2200" dirty="0"/>
              <a:t>E.g., it may be written in C and compiled/linked a little differently.</a:t>
            </a:r>
          </a:p>
          <a:p>
            <a:pPr lvl="1"/>
            <a:r>
              <a:rPr lang="en-US" sz="1800" dirty="0"/>
              <a:t>E.g., linked with –static option: no dynamic libs</a:t>
            </a:r>
          </a:p>
          <a:p>
            <a:r>
              <a:rPr lang="en-US" sz="2200" dirty="0"/>
              <a:t>At runtime, kernel code and data reside in a protected range of virtual addresses.</a:t>
            </a:r>
          </a:p>
          <a:p>
            <a:pPr lvl="1"/>
            <a:r>
              <a:rPr lang="en-US" sz="1800" dirty="0"/>
              <a:t>V</a:t>
            </a:r>
            <a:r>
              <a:rPr lang="en-US" sz="1800" dirty="0">
                <a:sym typeface="Wingdings"/>
              </a:rPr>
              <a:t>PN-&gt;PFN t</a:t>
            </a:r>
            <a:r>
              <a:rPr lang="en-US" sz="1800" dirty="0"/>
              <a:t>ranslations for kernel space are </a:t>
            </a:r>
            <a:r>
              <a:rPr lang="en-US" sz="1800" b="1" dirty="0"/>
              <a:t>global</a:t>
            </a:r>
            <a:r>
              <a:rPr lang="en-US" sz="1800" dirty="0"/>
              <a:t>.</a:t>
            </a:r>
          </a:p>
          <a:p>
            <a:pPr lvl="2"/>
            <a:r>
              <a:rPr lang="en-US" dirty="0"/>
              <a:t>(Details vary by machine and OS configuration)</a:t>
            </a:r>
          </a:p>
          <a:p>
            <a:pPr lvl="1"/>
            <a:r>
              <a:rPr lang="en-US" sz="1800" dirty="0"/>
              <a:t>Access to kernel space is denied for user programs.</a:t>
            </a:r>
          </a:p>
          <a:p>
            <a:pPr lvl="1"/>
            <a:r>
              <a:rPr lang="en-US" sz="1800" dirty="0"/>
              <a:t>Portions of kernel space may be non-</a:t>
            </a:r>
            <a:r>
              <a:rPr lang="en-US" sz="1800" dirty="0" err="1"/>
              <a:t>pageable</a:t>
            </a:r>
            <a:r>
              <a:rPr lang="en-US" sz="1800" dirty="0"/>
              <a:t> and/or direct-mapped to machine memory.</a:t>
            </a:r>
          </a:p>
          <a:p>
            <a:pPr marL="457200" lvl="1" indent="0">
              <a:buNone/>
            </a:pPr>
            <a:endParaRPr lang="en-US" sz="1800" dirty="0"/>
          </a:p>
          <a:p>
            <a:pPr lvl="1"/>
            <a:endParaRPr lang="en-US" sz="1800" dirty="0"/>
          </a:p>
        </p:txBody>
      </p:sp>
      <p:sp>
        <p:nvSpPr>
          <p:cNvPr id="4" name="AutoShape 10"/>
          <p:cNvSpPr>
            <a:spLocks noChangeArrowheads="1"/>
          </p:cNvSpPr>
          <p:nvPr/>
        </p:nvSpPr>
        <p:spPr bwMode="auto">
          <a:xfrm>
            <a:off x="6814535" y="4419600"/>
            <a:ext cx="1447800" cy="2133600"/>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800"/>
          </a:p>
        </p:txBody>
      </p:sp>
      <p:sp>
        <p:nvSpPr>
          <p:cNvPr id="6" name="AutoShape 21"/>
          <p:cNvSpPr>
            <a:spLocks noChangeArrowheads="1"/>
          </p:cNvSpPr>
          <p:nvPr/>
        </p:nvSpPr>
        <p:spPr bwMode="auto">
          <a:xfrm>
            <a:off x="6811996" y="1428098"/>
            <a:ext cx="1452879" cy="558728"/>
          </a:xfrm>
          <a:prstGeom prst="flowChartProcess">
            <a:avLst/>
          </a:prstGeom>
          <a:solidFill>
            <a:srgbClr val="3366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400"/>
          </a:p>
        </p:txBody>
      </p:sp>
      <p:sp>
        <p:nvSpPr>
          <p:cNvPr id="7" name="AutoShape 22"/>
          <p:cNvSpPr>
            <a:spLocks noChangeArrowheads="1"/>
          </p:cNvSpPr>
          <p:nvPr/>
        </p:nvSpPr>
        <p:spPr bwMode="auto">
          <a:xfrm>
            <a:off x="6811996" y="1986826"/>
            <a:ext cx="1452879" cy="335236"/>
          </a:xfrm>
          <a:prstGeom prst="flowChartProcess">
            <a:avLst/>
          </a:prstGeom>
          <a:solidFill>
            <a:srgbClr val="008080"/>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400"/>
          </a:p>
        </p:txBody>
      </p:sp>
      <p:sp>
        <p:nvSpPr>
          <p:cNvPr id="8" name="AutoShape 23"/>
          <p:cNvSpPr>
            <a:spLocks noChangeArrowheads="1"/>
          </p:cNvSpPr>
          <p:nvPr/>
        </p:nvSpPr>
        <p:spPr bwMode="auto">
          <a:xfrm>
            <a:off x="6811996" y="2322061"/>
            <a:ext cx="1452879" cy="558728"/>
          </a:xfrm>
          <a:prstGeom prst="flowChartProcess">
            <a:avLst/>
          </a:prstGeom>
          <a:solidFill>
            <a:srgbClr val="666699"/>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800"/>
          </a:p>
        </p:txBody>
      </p:sp>
      <p:sp>
        <p:nvSpPr>
          <p:cNvPr id="9" name="AutoShape 24"/>
          <p:cNvSpPr>
            <a:spLocks noChangeArrowheads="1"/>
          </p:cNvSpPr>
          <p:nvPr/>
        </p:nvSpPr>
        <p:spPr bwMode="auto">
          <a:xfrm>
            <a:off x="6811996" y="2880787"/>
            <a:ext cx="1452879" cy="111746"/>
          </a:xfrm>
          <a:prstGeom prst="flowChartProcess">
            <a:avLst/>
          </a:prstGeom>
          <a:solidFill>
            <a:srgbClr val="FFFFFF"/>
          </a:solidFill>
          <a:ln w="12700">
            <a:solidFill>
              <a:schemeClr val="tx1"/>
            </a:solidFill>
            <a:miter lim="800000"/>
            <a:headEnd type="none" w="sm" len="sm"/>
            <a:tailEnd type="none" w="sm" len="sm"/>
          </a:ln>
        </p:spPr>
        <p:txBody>
          <a:bodyPr wrap="none" anchor="ctr"/>
          <a:lstStyle/>
          <a:p>
            <a:pPr>
              <a:buClr>
                <a:srgbClr val="000000"/>
              </a:buClr>
              <a:buSzPct val="100000"/>
              <a:buFont typeface="Times New Roman" charset="0"/>
              <a:buNone/>
            </a:pPr>
            <a:endParaRPr lang="en-US" sz="1800"/>
          </a:p>
        </p:txBody>
      </p:sp>
      <p:sp>
        <p:nvSpPr>
          <p:cNvPr id="10" name="AutoShape 25"/>
          <p:cNvSpPr>
            <a:spLocks noChangeArrowheads="1"/>
          </p:cNvSpPr>
          <p:nvPr/>
        </p:nvSpPr>
        <p:spPr bwMode="auto">
          <a:xfrm>
            <a:off x="6811996" y="2992533"/>
            <a:ext cx="1452879" cy="558728"/>
          </a:xfrm>
          <a:prstGeom prst="flowChartProcess">
            <a:avLst/>
          </a:prstGeom>
          <a:solidFill>
            <a:srgbClr val="969696"/>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600"/>
          </a:p>
        </p:txBody>
      </p:sp>
      <p:sp>
        <p:nvSpPr>
          <p:cNvPr id="11" name="AutoShape 26"/>
          <p:cNvSpPr>
            <a:spLocks noChangeArrowheads="1"/>
          </p:cNvSpPr>
          <p:nvPr/>
        </p:nvSpPr>
        <p:spPr bwMode="auto">
          <a:xfrm>
            <a:off x="6811996" y="3551261"/>
            <a:ext cx="1452879" cy="335236"/>
          </a:xfrm>
          <a:prstGeom prst="flowChartProcess">
            <a:avLst/>
          </a:prstGeom>
          <a:solidFill>
            <a:srgbClr val="800080"/>
          </a:solidFill>
          <a:ln w="12700">
            <a:solidFill>
              <a:schemeClr val="tx1"/>
            </a:solidFill>
            <a:miter lim="800000"/>
            <a:headEnd type="none" w="sm" len="sm"/>
            <a:tailEnd type="none" w="sm" len="sm"/>
          </a:ln>
        </p:spPr>
        <p:txBody>
          <a:bodyPr wrap="none" anchor="ctr" anchorCtr="1"/>
          <a:lstStyle/>
          <a:p>
            <a:pPr algn="ctr">
              <a:buClr>
                <a:srgbClr val="000000"/>
              </a:buClr>
              <a:buSzPct val="100000"/>
              <a:buFont typeface="Times New Roman" charset="0"/>
              <a:buNone/>
            </a:pPr>
            <a:endParaRPr lang="en-US" sz="1800"/>
          </a:p>
        </p:txBody>
      </p:sp>
      <p:grpSp>
        <p:nvGrpSpPr>
          <p:cNvPr id="13" name="Group 49"/>
          <p:cNvGrpSpPr>
            <a:grpSpLocks/>
          </p:cNvGrpSpPr>
          <p:nvPr/>
        </p:nvGrpSpPr>
        <p:grpSpPr bwMode="auto">
          <a:xfrm>
            <a:off x="7241573" y="2464069"/>
            <a:ext cx="593725" cy="593648"/>
            <a:chOff x="4201" y="2912"/>
            <a:chExt cx="255" cy="255"/>
          </a:xfrm>
        </p:grpSpPr>
        <p:sp>
          <p:nvSpPr>
            <p:cNvPr id="14" name="Oval 50"/>
            <p:cNvSpPr>
              <a:spLocks noChangeArrowheads="1"/>
            </p:cNvSpPr>
            <p:nvPr/>
          </p:nvSpPr>
          <p:spPr bwMode="auto">
            <a:xfrm>
              <a:off x="4201" y="2912"/>
              <a:ext cx="255" cy="255"/>
            </a:xfrm>
            <a:prstGeom prst="ellipse">
              <a:avLst/>
            </a:prstGeom>
            <a:solidFill>
              <a:srgbClr val="800080"/>
            </a:solidFill>
            <a:ln w="12700">
              <a:solidFill>
                <a:schemeClr val="tx1"/>
              </a:solidFill>
              <a:round/>
              <a:headEnd type="none" w="sm" len="sm"/>
              <a:tailEnd type="none" w="sm" len="sm"/>
            </a:ln>
          </p:spPr>
          <p:txBody>
            <a:bodyPr wrap="none" anchor="ctr"/>
            <a:lstStyle/>
            <a:p>
              <a:pPr>
                <a:buClr>
                  <a:srgbClr val="000000"/>
                </a:buClr>
                <a:buSzPct val="100000"/>
                <a:buFont typeface="Times New Roman" charset="0"/>
                <a:buNone/>
              </a:pPr>
              <a:endParaRPr lang="en-US" sz="1800"/>
            </a:p>
          </p:txBody>
        </p:sp>
        <p:sp>
          <p:nvSpPr>
            <p:cNvPr id="15" name="AutoShape 51"/>
            <p:cNvSpPr>
              <a:spLocks noChangeArrowheads="1"/>
            </p:cNvSpPr>
            <p:nvPr/>
          </p:nvSpPr>
          <p:spPr bwMode="auto">
            <a:xfrm flipH="1">
              <a:off x="4290" y="2968"/>
              <a:ext cx="87" cy="149"/>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a:buClr>
                  <a:srgbClr val="000000"/>
                </a:buClr>
                <a:buSzPct val="100000"/>
                <a:buFont typeface="Times New Roman" charset="0"/>
                <a:buNone/>
              </a:pPr>
              <a:endParaRPr lang="en-US" sz="1800"/>
            </a:p>
          </p:txBody>
        </p:sp>
        <p:sp>
          <p:nvSpPr>
            <p:cNvPr id="16" name="AutoShape 52"/>
            <p:cNvSpPr>
              <a:spLocks noChangeArrowheads="1"/>
            </p:cNvSpPr>
            <p:nvPr/>
          </p:nvSpPr>
          <p:spPr bwMode="auto">
            <a:xfrm rot="-8460389">
              <a:off x="4212" y="2946"/>
              <a:ext cx="31" cy="33"/>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a:buClr>
                  <a:srgbClr val="000000"/>
                </a:buClr>
                <a:buSzPct val="100000"/>
                <a:buFont typeface="Times New Roman" charset="0"/>
                <a:buNone/>
              </a:pPr>
              <a:endParaRPr lang="en-US" sz="1800"/>
            </a:p>
          </p:txBody>
        </p:sp>
      </p:grpSp>
      <p:sp>
        <p:nvSpPr>
          <p:cNvPr id="22" name="AutoShape 21"/>
          <p:cNvSpPr>
            <a:spLocks noChangeArrowheads="1"/>
          </p:cNvSpPr>
          <p:nvPr/>
        </p:nvSpPr>
        <p:spPr bwMode="auto">
          <a:xfrm>
            <a:off x="6811996" y="5029199"/>
            <a:ext cx="1452879" cy="558728"/>
          </a:xfrm>
          <a:prstGeom prst="flowChartProcess">
            <a:avLst/>
          </a:prstGeom>
          <a:solidFill>
            <a:srgbClr val="3366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400"/>
          </a:p>
        </p:txBody>
      </p:sp>
      <p:sp>
        <p:nvSpPr>
          <p:cNvPr id="23" name="Oval 59"/>
          <p:cNvSpPr>
            <a:spLocks noChangeArrowheads="1"/>
          </p:cNvSpPr>
          <p:nvPr/>
        </p:nvSpPr>
        <p:spPr bwMode="auto">
          <a:xfrm flipH="1">
            <a:off x="7632131" y="6051549"/>
            <a:ext cx="111125" cy="117475"/>
          </a:xfrm>
          <a:prstGeom prst="ellipse">
            <a:avLst/>
          </a:prstGeom>
          <a:solidFill>
            <a:srgbClr val="333333"/>
          </a:solidFill>
          <a:ln>
            <a:noFill/>
          </a:ln>
          <a:extLst>
            <a:ext uri="{91240B29-F687-4f45-9708-019B960494DF}">
              <a14:hiddenLine xmlns:a14="http://schemas.microsoft.com/office/drawing/2010/main" xmlns="" w="19050">
                <a:solidFill>
                  <a:srgbClr val="000000"/>
                </a:solidFill>
                <a:round/>
                <a:headEnd type="none" w="sm" len="sm"/>
                <a:tailEnd type="none" w="sm" len="sm"/>
              </a14:hiddenLine>
            </a:ext>
          </a:extLst>
        </p:spPr>
        <p:txBody>
          <a:bodyPr anchor="ctr">
            <a:spAutoFit/>
          </a:bodyPr>
          <a:lstStyle/>
          <a:p>
            <a:pPr defTabSz="914400"/>
            <a:endParaRPr lang="en-US" sz="1800">
              <a:solidFill>
                <a:srgbClr val="000000"/>
              </a:solidFill>
              <a:cs typeface="Arial" charset="0"/>
            </a:endParaRPr>
          </a:p>
        </p:txBody>
      </p:sp>
      <p:sp>
        <p:nvSpPr>
          <p:cNvPr id="24" name="Oval 60"/>
          <p:cNvSpPr>
            <a:spLocks noChangeArrowheads="1"/>
          </p:cNvSpPr>
          <p:nvPr/>
        </p:nvSpPr>
        <p:spPr bwMode="auto">
          <a:xfrm flipH="1">
            <a:off x="7801993" y="6130924"/>
            <a:ext cx="111125" cy="117475"/>
          </a:xfrm>
          <a:prstGeom prst="ellipse">
            <a:avLst/>
          </a:prstGeom>
          <a:solidFill>
            <a:srgbClr val="333333"/>
          </a:solidFill>
          <a:ln>
            <a:noFill/>
          </a:ln>
          <a:extLst>
            <a:ext uri="{91240B29-F687-4f45-9708-019B960494DF}">
              <a14:hiddenLine xmlns:a14="http://schemas.microsoft.com/office/drawing/2010/main" xmlns="" w="19050">
                <a:solidFill>
                  <a:srgbClr val="000000"/>
                </a:solidFill>
                <a:round/>
                <a:headEnd type="none" w="sm" len="sm"/>
                <a:tailEnd type="none" w="sm" len="sm"/>
              </a14:hiddenLine>
            </a:ext>
          </a:extLst>
        </p:spPr>
        <p:txBody>
          <a:bodyPr anchor="ctr">
            <a:spAutoFit/>
          </a:bodyPr>
          <a:lstStyle/>
          <a:p>
            <a:pPr defTabSz="914400"/>
            <a:endParaRPr lang="en-US" sz="1800">
              <a:solidFill>
                <a:srgbClr val="000000"/>
              </a:solidFill>
              <a:cs typeface="Arial" charset="0"/>
            </a:endParaRPr>
          </a:p>
        </p:txBody>
      </p:sp>
      <p:sp>
        <p:nvSpPr>
          <p:cNvPr id="25" name="Oval 61"/>
          <p:cNvSpPr>
            <a:spLocks noChangeArrowheads="1"/>
          </p:cNvSpPr>
          <p:nvPr/>
        </p:nvSpPr>
        <p:spPr bwMode="auto">
          <a:xfrm flipH="1">
            <a:off x="7989318" y="6062662"/>
            <a:ext cx="112713" cy="117475"/>
          </a:xfrm>
          <a:prstGeom prst="ellipse">
            <a:avLst/>
          </a:prstGeom>
          <a:solidFill>
            <a:srgbClr val="333333"/>
          </a:solidFill>
          <a:ln>
            <a:noFill/>
          </a:ln>
          <a:extLst>
            <a:ext uri="{91240B29-F687-4f45-9708-019B960494DF}">
              <a14:hiddenLine xmlns:a14="http://schemas.microsoft.com/office/drawing/2010/main" xmlns="" w="19050">
                <a:solidFill>
                  <a:srgbClr val="000000"/>
                </a:solidFill>
                <a:round/>
                <a:headEnd type="none" w="sm" len="sm"/>
                <a:tailEnd type="none" w="sm" len="sm"/>
              </a14:hiddenLine>
            </a:ext>
          </a:extLst>
        </p:spPr>
        <p:txBody>
          <a:bodyPr anchor="ctr">
            <a:spAutoFit/>
          </a:bodyPr>
          <a:lstStyle/>
          <a:p>
            <a:pPr defTabSz="914400"/>
            <a:endParaRPr lang="en-US" sz="1800">
              <a:solidFill>
                <a:srgbClr val="000000"/>
              </a:solidFill>
              <a:cs typeface="Arial" charset="0"/>
            </a:endParaRPr>
          </a:p>
        </p:txBody>
      </p:sp>
      <p:cxnSp>
        <p:nvCxnSpPr>
          <p:cNvPr id="26" name="AutoShape 62"/>
          <p:cNvCxnSpPr>
            <a:cxnSpLocks noChangeShapeType="1"/>
            <a:stCxn id="29" idx="4"/>
            <a:endCxn id="23" idx="0"/>
          </p:cNvCxnSpPr>
          <p:nvPr/>
        </p:nvCxnSpPr>
        <p:spPr bwMode="auto">
          <a:xfrm flipH="1">
            <a:off x="7687693" y="5976937"/>
            <a:ext cx="169863" cy="74612"/>
          </a:xfrm>
          <a:prstGeom prst="straightConnector1">
            <a:avLst/>
          </a:prstGeom>
          <a:noFill/>
          <a:ln w="31750" cap="rnd">
            <a:solidFill>
              <a:srgbClr val="000000"/>
            </a:solidFill>
            <a:prstDash val="sysDot"/>
            <a:round/>
            <a:headEnd type="none" w="sm" len="sm"/>
            <a:tailEnd type="none" w="sm" len="sm"/>
          </a:ln>
          <a:extLst>
            <a:ext uri="{909E8E84-426E-40dd-AFC4-6F175D3DCCD1}">
              <a14:hiddenFill xmlns:a14="http://schemas.microsoft.com/office/drawing/2010/main" xmlns="">
                <a:noFill/>
              </a14:hiddenFill>
            </a:ext>
          </a:extLst>
        </p:spPr>
      </p:cxnSp>
      <p:cxnSp>
        <p:nvCxnSpPr>
          <p:cNvPr id="27" name="AutoShape 63"/>
          <p:cNvCxnSpPr>
            <a:cxnSpLocks noChangeShapeType="1"/>
            <a:stCxn id="29" idx="4"/>
            <a:endCxn id="24" idx="0"/>
          </p:cNvCxnSpPr>
          <p:nvPr/>
        </p:nvCxnSpPr>
        <p:spPr bwMode="auto">
          <a:xfrm>
            <a:off x="7857556" y="5976937"/>
            <a:ext cx="0" cy="153987"/>
          </a:xfrm>
          <a:prstGeom prst="straightConnector1">
            <a:avLst/>
          </a:prstGeom>
          <a:noFill/>
          <a:ln w="31750" cap="rnd">
            <a:solidFill>
              <a:srgbClr val="000000"/>
            </a:solidFill>
            <a:prstDash val="sysDot"/>
            <a:round/>
            <a:headEnd type="none" w="sm" len="sm"/>
            <a:tailEnd type="none" w="sm" len="sm"/>
          </a:ln>
          <a:extLst>
            <a:ext uri="{909E8E84-426E-40dd-AFC4-6F175D3DCCD1}">
              <a14:hiddenFill xmlns:a14="http://schemas.microsoft.com/office/drawing/2010/main" xmlns="">
                <a:noFill/>
              </a14:hiddenFill>
            </a:ext>
          </a:extLst>
        </p:spPr>
      </p:cxnSp>
      <p:cxnSp>
        <p:nvCxnSpPr>
          <p:cNvPr id="28" name="AutoShape 64"/>
          <p:cNvCxnSpPr>
            <a:cxnSpLocks noChangeShapeType="1"/>
            <a:stCxn id="29" idx="4"/>
            <a:endCxn id="25" idx="7"/>
          </p:cNvCxnSpPr>
          <p:nvPr/>
        </p:nvCxnSpPr>
        <p:spPr bwMode="auto">
          <a:xfrm>
            <a:off x="7857556" y="5976937"/>
            <a:ext cx="149225" cy="101600"/>
          </a:xfrm>
          <a:prstGeom prst="straightConnector1">
            <a:avLst/>
          </a:prstGeom>
          <a:noFill/>
          <a:ln w="31750" cap="rnd">
            <a:solidFill>
              <a:srgbClr val="000000"/>
            </a:solidFill>
            <a:prstDash val="sysDot"/>
            <a:round/>
            <a:headEnd type="none" w="sm" len="sm"/>
            <a:tailEnd type="none" w="sm" len="sm"/>
          </a:ln>
          <a:extLst>
            <a:ext uri="{909E8E84-426E-40dd-AFC4-6F175D3DCCD1}">
              <a14:hiddenFill xmlns:a14="http://schemas.microsoft.com/office/drawing/2010/main" xmlns="">
                <a:noFill/>
              </a14:hiddenFill>
            </a:ext>
          </a:extLst>
        </p:spPr>
      </p:cxnSp>
      <p:sp>
        <p:nvSpPr>
          <p:cNvPr id="29" name="Oval 65"/>
          <p:cNvSpPr>
            <a:spLocks noChangeArrowheads="1"/>
          </p:cNvSpPr>
          <p:nvPr/>
        </p:nvSpPr>
        <p:spPr bwMode="auto">
          <a:xfrm flipH="1">
            <a:off x="7800406" y="5865812"/>
            <a:ext cx="112712" cy="112712"/>
          </a:xfrm>
          <a:prstGeom prst="ellipse">
            <a:avLst/>
          </a:prstGeom>
          <a:solidFill>
            <a:srgbClr val="333333"/>
          </a:solidFill>
          <a:ln>
            <a:noFill/>
          </a:ln>
          <a:extLst>
            <a:ext uri="{91240B29-F687-4f45-9708-019B960494DF}">
              <a14:hiddenLine xmlns:a14="http://schemas.microsoft.com/office/drawing/2010/main" xmlns="" w="19050">
                <a:solidFill>
                  <a:srgbClr val="000000"/>
                </a:solidFill>
                <a:round/>
                <a:headEnd type="none" w="sm" len="sm"/>
                <a:tailEnd type="none" w="sm" len="sm"/>
              </a14:hiddenLine>
            </a:ext>
          </a:extLst>
        </p:spPr>
        <p:txBody>
          <a:bodyPr anchor="ctr">
            <a:spAutoFit/>
          </a:bodyPr>
          <a:lstStyle/>
          <a:p>
            <a:pPr defTabSz="914400"/>
            <a:endParaRPr lang="en-US" sz="1800">
              <a:solidFill>
                <a:srgbClr val="000000"/>
              </a:solidFill>
              <a:cs typeface="Arial" charset="0"/>
            </a:endParaRPr>
          </a:p>
        </p:txBody>
      </p:sp>
      <p:pic>
        <p:nvPicPr>
          <p:cNvPr id="31" name="Picture 30"/>
          <p:cNvPicPr>
            <a:picLocks noChangeAspect="1"/>
          </p:cNvPicPr>
          <p:nvPr/>
        </p:nvPicPr>
        <p:blipFill>
          <a:blip r:embed="rId3"/>
          <a:stretch>
            <a:fillRect/>
          </a:stretch>
        </p:blipFill>
        <p:spPr>
          <a:xfrm>
            <a:off x="7309835" y="4495799"/>
            <a:ext cx="457200" cy="457200"/>
          </a:xfrm>
          <a:prstGeom prst="rect">
            <a:avLst/>
          </a:prstGeom>
        </p:spPr>
      </p:pic>
      <p:sp>
        <p:nvSpPr>
          <p:cNvPr id="33" name="TextBox 3"/>
          <p:cNvSpPr txBox="1">
            <a:spLocks noChangeArrowheads="1"/>
          </p:cNvSpPr>
          <p:nvPr/>
        </p:nvSpPr>
        <p:spPr bwMode="auto">
          <a:xfrm>
            <a:off x="6881099" y="4992468"/>
            <a:ext cx="1314673"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sz="1800" dirty="0">
                <a:solidFill>
                  <a:srgbClr val="001934"/>
                </a:solidFill>
              </a:rPr>
              <a:t>kernel</a:t>
            </a:r>
          </a:p>
          <a:p>
            <a:pPr algn="ctr"/>
            <a:r>
              <a:rPr lang="en-US" sz="1800" dirty="0">
                <a:solidFill>
                  <a:srgbClr val="001934"/>
                </a:solidFill>
              </a:rPr>
              <a:t>code</a:t>
            </a:r>
            <a:endParaRPr lang="en-US" sz="2800" dirty="0">
              <a:solidFill>
                <a:srgbClr val="FFFFFF"/>
              </a:solidFill>
            </a:endParaRPr>
          </a:p>
        </p:txBody>
      </p:sp>
      <p:sp>
        <p:nvSpPr>
          <p:cNvPr id="34" name="TextBox 3"/>
          <p:cNvSpPr txBox="1">
            <a:spLocks noChangeArrowheads="1"/>
          </p:cNvSpPr>
          <p:nvPr/>
        </p:nvSpPr>
        <p:spPr bwMode="auto">
          <a:xfrm>
            <a:off x="6558758" y="5678268"/>
            <a:ext cx="1314673"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sz="1800" dirty="0">
                <a:solidFill>
                  <a:srgbClr val="001934"/>
                </a:solidFill>
              </a:rPr>
              <a:t>kernel</a:t>
            </a:r>
          </a:p>
          <a:p>
            <a:pPr algn="ctr"/>
            <a:r>
              <a:rPr lang="en-US" sz="1800" dirty="0">
                <a:solidFill>
                  <a:srgbClr val="001934"/>
                </a:solidFill>
              </a:rPr>
              <a:t>data</a:t>
            </a:r>
            <a:endParaRPr lang="en-US" sz="2800" dirty="0">
              <a:solidFill>
                <a:srgbClr val="FFFFFF"/>
              </a:solidFill>
            </a:endParaRPr>
          </a:p>
        </p:txBody>
      </p:sp>
      <p:sp>
        <p:nvSpPr>
          <p:cNvPr id="35" name="Right Bracket 80"/>
          <p:cNvSpPr>
            <a:spLocks/>
          </p:cNvSpPr>
          <p:nvPr/>
        </p:nvSpPr>
        <p:spPr bwMode="auto">
          <a:xfrm>
            <a:off x="8330631" y="4419599"/>
            <a:ext cx="152400" cy="2133600"/>
          </a:xfrm>
          <a:prstGeom prst="rightBracket">
            <a:avLst>
              <a:gd name="adj" fmla="val 8361"/>
            </a:avLst>
          </a:prstGeom>
          <a:noFill/>
          <a:ln w="38100">
            <a:solidFill>
              <a:srgbClr val="003367"/>
            </a:solidFill>
            <a:round/>
            <a:headEnd/>
            <a:tailEnd/>
          </a:ln>
          <a:extLst>
            <a:ext uri="{909E8E84-426E-40dd-AFC4-6F175D3DCCD1}">
              <a14:hiddenFill xmlns:a14="http://schemas.microsoft.com/office/drawing/2010/main" xmlns="">
                <a:solidFill>
                  <a:srgbClr val="FFFFFF"/>
                </a:solidFill>
              </a14:hiddenFill>
            </a:ext>
          </a:extLst>
        </p:spPr>
        <p:txBody>
          <a:bodyPr/>
          <a:lstStyle/>
          <a:p>
            <a:pPr>
              <a:buClr>
                <a:srgbClr val="000000"/>
              </a:buClr>
              <a:buSzPct val="100000"/>
              <a:buFont typeface="Times New Roman" charset="0"/>
              <a:buNone/>
            </a:pPr>
            <a:endParaRPr lang="en-US" sz="1800">
              <a:cs typeface="Arial" charset="0"/>
            </a:endParaRPr>
          </a:p>
        </p:txBody>
      </p:sp>
      <p:sp>
        <p:nvSpPr>
          <p:cNvPr id="30" name="TextBox 3"/>
          <p:cNvSpPr txBox="1">
            <a:spLocks noChangeArrowheads="1"/>
          </p:cNvSpPr>
          <p:nvPr/>
        </p:nvSpPr>
        <p:spPr bwMode="auto">
          <a:xfrm>
            <a:off x="8330631" y="4992468"/>
            <a:ext cx="813369" cy="646331"/>
          </a:xfrm>
          <a:prstGeom prst="rect">
            <a:avLst/>
          </a:prstGeom>
          <a:solidFill>
            <a:srgbClr val="FFFFFF"/>
          </a:solidFill>
          <a:ln>
            <a:noFill/>
          </a:ln>
        </p:spPr>
        <p:txBody>
          <a:bodyPr wrap="none">
            <a:spAutoFit/>
          </a:bodyPr>
          <a:lstStyle/>
          <a:p>
            <a:pPr algn="ctr"/>
            <a:r>
              <a:rPr lang="en-US" sz="1800" dirty="0">
                <a:solidFill>
                  <a:srgbClr val="001934"/>
                </a:solidFill>
              </a:rPr>
              <a:t>kernel</a:t>
            </a:r>
          </a:p>
          <a:p>
            <a:pPr algn="ctr"/>
            <a:r>
              <a:rPr lang="en-US" sz="1800" dirty="0">
                <a:solidFill>
                  <a:srgbClr val="001934"/>
                </a:solidFill>
              </a:rPr>
              <a:t>space</a:t>
            </a:r>
            <a:endParaRPr lang="en-US" sz="2800" dirty="0">
              <a:solidFill>
                <a:srgbClr val="FFFFFF"/>
              </a:solidFill>
            </a:endParaRPr>
          </a:p>
        </p:txBody>
      </p:sp>
      <p:sp>
        <p:nvSpPr>
          <p:cNvPr id="36" name="Right Bracket 80"/>
          <p:cNvSpPr>
            <a:spLocks/>
          </p:cNvSpPr>
          <p:nvPr/>
        </p:nvSpPr>
        <p:spPr bwMode="auto">
          <a:xfrm>
            <a:off x="8305800" y="1447800"/>
            <a:ext cx="152400" cy="2438400"/>
          </a:xfrm>
          <a:prstGeom prst="rightBracket">
            <a:avLst>
              <a:gd name="adj" fmla="val 8361"/>
            </a:avLst>
          </a:prstGeom>
          <a:noFill/>
          <a:ln w="38100">
            <a:solidFill>
              <a:srgbClr val="003367"/>
            </a:solidFill>
            <a:round/>
            <a:headEnd/>
            <a:tailEnd/>
          </a:ln>
          <a:extLst>
            <a:ext uri="{909E8E84-426E-40dd-AFC4-6F175D3DCCD1}">
              <a14:hiddenFill xmlns:a14="http://schemas.microsoft.com/office/drawing/2010/main" xmlns="">
                <a:solidFill>
                  <a:srgbClr val="FFFFFF"/>
                </a:solidFill>
              </a14:hiddenFill>
            </a:ext>
          </a:extLst>
        </p:spPr>
        <p:txBody>
          <a:bodyPr/>
          <a:lstStyle/>
          <a:p>
            <a:pPr>
              <a:buClr>
                <a:srgbClr val="000000"/>
              </a:buClr>
              <a:buSzPct val="100000"/>
              <a:buFont typeface="Times New Roman" charset="0"/>
              <a:buNone/>
            </a:pPr>
            <a:endParaRPr lang="en-US" sz="1800">
              <a:cs typeface="Arial" charset="0"/>
            </a:endParaRPr>
          </a:p>
        </p:txBody>
      </p:sp>
      <p:sp>
        <p:nvSpPr>
          <p:cNvPr id="37" name="TextBox 3"/>
          <p:cNvSpPr txBox="1">
            <a:spLocks noChangeArrowheads="1"/>
          </p:cNvSpPr>
          <p:nvPr/>
        </p:nvSpPr>
        <p:spPr bwMode="auto">
          <a:xfrm>
            <a:off x="8305800" y="2325469"/>
            <a:ext cx="813369" cy="646331"/>
          </a:xfrm>
          <a:prstGeom prst="rect">
            <a:avLst/>
          </a:prstGeom>
          <a:solidFill>
            <a:srgbClr val="FFFFFF"/>
          </a:solidFill>
          <a:ln>
            <a:noFill/>
          </a:ln>
        </p:spPr>
        <p:txBody>
          <a:bodyPr wrap="none">
            <a:spAutoFit/>
          </a:bodyPr>
          <a:lstStyle/>
          <a:p>
            <a:pPr algn="ctr"/>
            <a:r>
              <a:rPr lang="en-US" sz="1800" dirty="0">
                <a:solidFill>
                  <a:srgbClr val="001934"/>
                </a:solidFill>
              </a:rPr>
              <a:t>user</a:t>
            </a:r>
          </a:p>
          <a:p>
            <a:pPr algn="ctr"/>
            <a:r>
              <a:rPr lang="en-US" sz="1800" dirty="0">
                <a:solidFill>
                  <a:srgbClr val="001934"/>
                </a:solidFill>
              </a:rPr>
              <a:t>space</a:t>
            </a:r>
            <a:endParaRPr lang="en-US" sz="2800" dirty="0">
              <a:solidFill>
                <a:srgbClr val="FFFFFF"/>
              </a:solidFill>
            </a:endParaRPr>
          </a:p>
        </p:txBody>
      </p:sp>
      <p:sp>
        <p:nvSpPr>
          <p:cNvPr id="32" name="Rectangle 6"/>
          <p:cNvSpPr>
            <a:spLocks noChangeArrowheads="1"/>
          </p:cNvSpPr>
          <p:nvPr/>
        </p:nvSpPr>
        <p:spPr bwMode="auto">
          <a:xfrm>
            <a:off x="6324600" y="838200"/>
            <a:ext cx="2438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sz="1800" b="1" dirty="0">
                <a:solidFill>
                  <a:srgbClr val="003367"/>
                </a:solidFill>
              </a:rPr>
              <a:t>Example 32-bit VAS</a:t>
            </a:r>
            <a:endParaRPr lang="en-US" sz="1600" b="1" dirty="0">
              <a:solidFill>
                <a:srgbClr val="003367"/>
              </a:solidFill>
            </a:endParaRPr>
          </a:p>
        </p:txBody>
      </p:sp>
      <p:sp>
        <p:nvSpPr>
          <p:cNvPr id="38" name="Rectangle 6"/>
          <p:cNvSpPr>
            <a:spLocks noChangeArrowheads="1"/>
          </p:cNvSpPr>
          <p:nvPr/>
        </p:nvSpPr>
        <p:spPr bwMode="auto">
          <a:xfrm>
            <a:off x="8001000" y="1219200"/>
            <a:ext cx="16002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sz="1800" dirty="0">
                <a:solidFill>
                  <a:srgbClr val="003367"/>
                </a:solidFill>
              </a:rPr>
              <a:t>0x0</a:t>
            </a:r>
            <a:endParaRPr lang="en-US" sz="1600" dirty="0">
              <a:solidFill>
                <a:srgbClr val="003367"/>
              </a:solidFill>
            </a:endParaRPr>
          </a:p>
        </p:txBody>
      </p:sp>
      <p:sp>
        <p:nvSpPr>
          <p:cNvPr id="39" name="Rectangle 6"/>
          <p:cNvSpPr>
            <a:spLocks noChangeArrowheads="1"/>
          </p:cNvSpPr>
          <p:nvPr/>
        </p:nvSpPr>
        <p:spPr bwMode="auto">
          <a:xfrm>
            <a:off x="8001000" y="6324600"/>
            <a:ext cx="16002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sz="1800" dirty="0">
                <a:solidFill>
                  <a:srgbClr val="003367"/>
                </a:solidFill>
              </a:rPr>
              <a:t>high</a:t>
            </a:r>
            <a:endParaRPr lang="en-US" sz="1600" dirty="0">
              <a:solidFill>
                <a:srgbClr val="003367"/>
              </a:solidFill>
            </a:endParaRPr>
          </a:p>
        </p:txBody>
      </p:sp>
      <p:sp>
        <p:nvSpPr>
          <p:cNvPr id="40" name="Rectangle 6">
            <a:extLst>
              <a:ext uri="{FF2B5EF4-FFF2-40B4-BE49-F238E27FC236}">
                <a16:creationId xmlns:a16="http://schemas.microsoft.com/office/drawing/2014/main" id="{F81FF6C3-C86E-544F-BB69-A8D920BF406A}"/>
              </a:ext>
            </a:extLst>
          </p:cNvPr>
          <p:cNvSpPr>
            <a:spLocks noChangeArrowheads="1"/>
          </p:cNvSpPr>
          <p:nvPr/>
        </p:nvSpPr>
        <p:spPr bwMode="auto">
          <a:xfrm>
            <a:off x="6781800" y="3839813"/>
            <a:ext cx="160020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sz="1600" dirty="0">
                <a:solidFill>
                  <a:srgbClr val="003367"/>
                </a:solidFill>
              </a:rPr>
              <a:t>0x7FFFFFFF</a:t>
            </a:r>
          </a:p>
        </p:txBody>
      </p:sp>
      <p:sp>
        <p:nvSpPr>
          <p:cNvPr id="41" name="Rectangle 6">
            <a:extLst>
              <a:ext uri="{FF2B5EF4-FFF2-40B4-BE49-F238E27FC236}">
                <a16:creationId xmlns:a16="http://schemas.microsoft.com/office/drawing/2014/main" id="{ED10DA78-CDC3-144F-B7F1-A77E42695343}"/>
              </a:ext>
            </a:extLst>
          </p:cNvPr>
          <p:cNvSpPr>
            <a:spLocks noChangeArrowheads="1"/>
          </p:cNvSpPr>
          <p:nvPr/>
        </p:nvSpPr>
        <p:spPr bwMode="auto">
          <a:xfrm>
            <a:off x="6730431" y="4125892"/>
            <a:ext cx="160020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sz="1600" dirty="0">
                <a:solidFill>
                  <a:srgbClr val="003367"/>
                </a:solidFill>
              </a:rPr>
              <a:t>0x80000000</a:t>
            </a:r>
          </a:p>
        </p:txBody>
      </p:sp>
      <p:sp>
        <p:nvSpPr>
          <p:cNvPr id="42" name="Rectangle 6">
            <a:extLst>
              <a:ext uri="{FF2B5EF4-FFF2-40B4-BE49-F238E27FC236}">
                <a16:creationId xmlns:a16="http://schemas.microsoft.com/office/drawing/2014/main" id="{D1278178-252F-174A-B63F-503CB9B800D9}"/>
              </a:ext>
            </a:extLst>
          </p:cNvPr>
          <p:cNvSpPr>
            <a:spLocks noChangeArrowheads="1"/>
          </p:cNvSpPr>
          <p:nvPr/>
        </p:nvSpPr>
        <p:spPr bwMode="auto">
          <a:xfrm>
            <a:off x="6781800" y="6519446"/>
            <a:ext cx="160020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sz="1600" dirty="0">
                <a:solidFill>
                  <a:srgbClr val="003367"/>
                </a:solidFill>
              </a:rPr>
              <a:t>0xFFFFFFFF</a:t>
            </a:r>
          </a:p>
        </p:txBody>
      </p:sp>
    </p:spTree>
    <p:extLst>
      <p:ext uri="{BB962C8B-B14F-4D97-AF65-F5344CB8AC3E}">
        <p14:creationId xmlns:p14="http://schemas.microsoft.com/office/powerpoint/2010/main" val="1692959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is kernel space?</a:t>
            </a:r>
          </a:p>
        </p:txBody>
      </p:sp>
      <p:sp>
        <p:nvSpPr>
          <p:cNvPr id="9" name="Content Placeholder 8">
            <a:extLst>
              <a:ext uri="{FF2B5EF4-FFF2-40B4-BE49-F238E27FC236}">
                <a16:creationId xmlns:a16="http://schemas.microsoft.com/office/drawing/2014/main" id="{5DAC6DB5-2549-2B47-B686-9BDD796061BF}"/>
              </a:ext>
            </a:extLst>
          </p:cNvPr>
          <p:cNvSpPr>
            <a:spLocks noGrp="1"/>
          </p:cNvSpPr>
          <p:nvPr>
            <p:ph idx="1"/>
          </p:nvPr>
        </p:nvSpPr>
        <p:spPr>
          <a:xfrm>
            <a:off x="457200" y="4343400"/>
            <a:ext cx="8226425" cy="1216025"/>
          </a:xfrm>
        </p:spPr>
        <p:txBody>
          <a:bodyPr/>
          <a:lstStyle/>
          <a:p>
            <a:r>
              <a:rPr lang="en-US" dirty="0"/>
              <a:t>Classically, the kernel is mapped in every process/VAS.</a:t>
            </a:r>
          </a:p>
          <a:p>
            <a:pPr lvl="1"/>
            <a:r>
              <a:rPr lang="en-US" dirty="0"/>
              <a:t>At least on Intel/AMD and most other machines. The details of the mapping are OS-dependent.</a:t>
            </a:r>
          </a:p>
          <a:p>
            <a:r>
              <a:rPr lang="en-US" dirty="0"/>
              <a:t>Recent OS </a:t>
            </a:r>
            <a:r>
              <a:rPr lang="en-US" dirty="0" err="1"/>
              <a:t>unmap</a:t>
            </a:r>
            <a:r>
              <a:rPr lang="en-US" dirty="0"/>
              <a:t> the kernel in user mode to defend against the Meltdown vulnerability.</a:t>
            </a:r>
          </a:p>
        </p:txBody>
      </p:sp>
      <p:pic>
        <p:nvPicPr>
          <p:cNvPr id="3" name="Picture 2"/>
          <p:cNvPicPr>
            <a:picLocks noChangeAspect="1"/>
          </p:cNvPicPr>
          <p:nvPr/>
        </p:nvPicPr>
        <p:blipFill>
          <a:blip r:embed="rId2"/>
          <a:stretch>
            <a:fillRect/>
          </a:stretch>
        </p:blipFill>
        <p:spPr>
          <a:xfrm>
            <a:off x="457200" y="1600200"/>
            <a:ext cx="7937500" cy="2413000"/>
          </a:xfrm>
          <a:prstGeom prst="rect">
            <a:avLst/>
          </a:prstGeom>
        </p:spPr>
      </p:pic>
      <p:cxnSp>
        <p:nvCxnSpPr>
          <p:cNvPr id="6" name="Straight Arrow Connector 5"/>
          <p:cNvCxnSpPr/>
          <p:nvPr/>
        </p:nvCxnSpPr>
        <p:spPr bwMode="auto">
          <a:xfrm flipV="1">
            <a:off x="8763000" y="2667000"/>
            <a:ext cx="0" cy="1143000"/>
          </a:xfrm>
          <a:prstGeom prst="straightConnector1">
            <a:avLst/>
          </a:prstGeom>
          <a:solidFill>
            <a:srgbClr val="00B8FF"/>
          </a:solidFill>
          <a:ln w="38100" cap="flat" cmpd="sng" algn="ctr">
            <a:solidFill>
              <a:schemeClr val="accent3">
                <a:lumMod val="50000"/>
              </a:schemeClr>
            </a:solidFill>
            <a:prstDash val="solid"/>
            <a:round/>
            <a:headEnd type="none" w="med" len="med"/>
            <a:tailEnd type="stealth" w="lg" len="lg"/>
          </a:ln>
          <a:effectLst/>
        </p:spPr>
      </p:cxnSp>
      <p:sp>
        <p:nvSpPr>
          <p:cNvPr id="7" name="TextBox 3"/>
          <p:cNvSpPr txBox="1">
            <a:spLocks noChangeArrowheads="1"/>
          </p:cNvSpPr>
          <p:nvPr/>
        </p:nvSpPr>
        <p:spPr bwMode="auto">
          <a:xfrm>
            <a:off x="8077200" y="2205335"/>
            <a:ext cx="1447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b="1">
                <a:solidFill>
                  <a:srgbClr val="001934"/>
                </a:solidFill>
              </a:rPr>
              <a:t>N </a:t>
            </a:r>
            <a:endParaRPr lang="en-US" sz="1800" b="1" dirty="0">
              <a:solidFill>
                <a:srgbClr val="001934"/>
              </a:solidFill>
            </a:endParaRPr>
          </a:p>
        </p:txBody>
      </p:sp>
      <p:sp>
        <p:nvSpPr>
          <p:cNvPr id="4" name="TextBox 3">
            <a:extLst>
              <a:ext uri="{FF2B5EF4-FFF2-40B4-BE49-F238E27FC236}">
                <a16:creationId xmlns:a16="http://schemas.microsoft.com/office/drawing/2014/main" id="{C8411555-5732-7B4C-930E-DCB22E8C0286}"/>
              </a:ext>
            </a:extLst>
          </p:cNvPr>
          <p:cNvSpPr txBox="1"/>
          <p:nvPr/>
        </p:nvSpPr>
        <p:spPr>
          <a:xfrm>
            <a:off x="5229543" y="3115389"/>
            <a:ext cx="1247457" cy="246221"/>
          </a:xfrm>
          <a:prstGeom prst="rect">
            <a:avLst/>
          </a:prstGeom>
          <a:noFill/>
        </p:spPr>
        <p:txBody>
          <a:bodyPr wrap="none" rtlCol="0">
            <a:spAutoFit/>
          </a:bodyPr>
          <a:lstStyle/>
          <a:p>
            <a:r>
              <a:rPr lang="en-US" sz="1000" dirty="0"/>
              <a:t>1 high-order bit set</a:t>
            </a:r>
          </a:p>
        </p:txBody>
      </p:sp>
      <p:sp>
        <p:nvSpPr>
          <p:cNvPr id="8" name="TextBox 7">
            <a:extLst>
              <a:ext uri="{FF2B5EF4-FFF2-40B4-BE49-F238E27FC236}">
                <a16:creationId xmlns:a16="http://schemas.microsoft.com/office/drawing/2014/main" id="{33A67DEF-BA68-484C-A9B8-D6AE602EEF4F}"/>
              </a:ext>
            </a:extLst>
          </p:cNvPr>
          <p:cNvSpPr txBox="1"/>
          <p:nvPr/>
        </p:nvSpPr>
        <p:spPr>
          <a:xfrm>
            <a:off x="2117422" y="2667000"/>
            <a:ext cx="1311578" cy="246221"/>
          </a:xfrm>
          <a:prstGeom prst="rect">
            <a:avLst/>
          </a:prstGeom>
          <a:noFill/>
        </p:spPr>
        <p:txBody>
          <a:bodyPr wrap="none" rtlCol="0">
            <a:spAutoFit/>
          </a:bodyPr>
          <a:lstStyle/>
          <a:p>
            <a:r>
              <a:rPr lang="en-US" sz="1000" dirty="0"/>
              <a:t>2 high-order bits set</a:t>
            </a:r>
          </a:p>
        </p:txBody>
      </p:sp>
    </p:spTree>
    <p:extLst>
      <p:ext uri="{BB962C8B-B14F-4D97-AF65-F5344CB8AC3E}">
        <p14:creationId xmlns:p14="http://schemas.microsoft.com/office/powerpoint/2010/main" val="1972047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1" name="Group 17"/>
          <p:cNvGrpSpPr>
            <a:grpSpLocks/>
          </p:cNvGrpSpPr>
          <p:nvPr/>
        </p:nvGrpSpPr>
        <p:grpSpPr bwMode="auto">
          <a:xfrm>
            <a:off x="6884988" y="2089150"/>
            <a:ext cx="914400" cy="914400"/>
            <a:chOff x="4480" y="2017"/>
            <a:chExt cx="576" cy="576"/>
          </a:xfrm>
        </p:grpSpPr>
        <p:sp>
          <p:nvSpPr>
            <p:cNvPr id="66590" name="Oval 18"/>
            <p:cNvSpPr>
              <a:spLocks noChangeArrowheads="1"/>
            </p:cNvSpPr>
            <p:nvPr/>
          </p:nvSpPr>
          <p:spPr bwMode="auto">
            <a:xfrm>
              <a:off x="4480" y="2017"/>
              <a:ext cx="576" cy="576"/>
            </a:xfrm>
            <a:prstGeom prst="ellipse">
              <a:avLst/>
            </a:prstGeom>
            <a:solidFill>
              <a:srgbClr val="800080"/>
            </a:solidFill>
            <a:ln w="12700">
              <a:solidFill>
                <a:srgbClr val="000000"/>
              </a:solidFill>
              <a:round/>
              <a:headEnd type="none" w="sm" len="sm"/>
              <a:tailEnd type="none" w="sm" len="sm"/>
            </a:ln>
          </p:spPr>
          <p:txBody>
            <a:bodyPr wrap="none" anchor="ctr"/>
            <a:lstStyle/>
            <a:p>
              <a:pPr defTabSz="914400"/>
              <a:endParaRPr lang="en-US" sz="1800">
                <a:solidFill>
                  <a:srgbClr val="000000"/>
                </a:solidFill>
              </a:endParaRPr>
            </a:p>
          </p:txBody>
        </p:sp>
        <p:sp>
          <p:nvSpPr>
            <p:cNvPr id="66591" name="AutoShape 19"/>
            <p:cNvSpPr>
              <a:spLocks noChangeArrowheads="1"/>
            </p:cNvSpPr>
            <p:nvPr/>
          </p:nvSpPr>
          <p:spPr bwMode="auto">
            <a:xfrm flipH="1">
              <a:off x="4680" y="2144"/>
              <a:ext cx="197" cy="336"/>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defTabSz="914400"/>
              <a:endParaRPr lang="en-US" sz="1800">
                <a:solidFill>
                  <a:srgbClr val="000000"/>
                </a:solidFill>
              </a:endParaRPr>
            </a:p>
          </p:txBody>
        </p:sp>
        <p:sp>
          <p:nvSpPr>
            <p:cNvPr id="66592" name="AutoShape 20"/>
            <p:cNvSpPr>
              <a:spLocks noChangeArrowheads="1"/>
            </p:cNvSpPr>
            <p:nvPr/>
          </p:nvSpPr>
          <p:spPr bwMode="auto">
            <a:xfrm rot="-8460389">
              <a:off x="4505" y="2094"/>
              <a:ext cx="69" cy="7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grpSp>
      <p:sp>
        <p:nvSpPr>
          <p:cNvPr id="66562" name="AutoShape 21"/>
          <p:cNvSpPr>
            <a:spLocks noChangeArrowheads="1"/>
          </p:cNvSpPr>
          <p:nvPr/>
        </p:nvSpPr>
        <p:spPr bwMode="auto">
          <a:xfrm>
            <a:off x="6972300" y="3617913"/>
            <a:ext cx="704850" cy="80962"/>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66563" name="AutoShape 22"/>
          <p:cNvSpPr>
            <a:spLocks noChangeArrowheads="1"/>
          </p:cNvSpPr>
          <p:nvPr/>
        </p:nvSpPr>
        <p:spPr bwMode="auto">
          <a:xfrm>
            <a:off x="6972300" y="3698875"/>
            <a:ext cx="704850" cy="80963"/>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66564" name="AutoShape 23"/>
          <p:cNvSpPr>
            <a:spLocks noChangeArrowheads="1"/>
          </p:cNvSpPr>
          <p:nvPr/>
        </p:nvSpPr>
        <p:spPr bwMode="auto">
          <a:xfrm>
            <a:off x="6972300" y="3779838"/>
            <a:ext cx="704850" cy="80962"/>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66565" name="AutoShape 24"/>
          <p:cNvSpPr>
            <a:spLocks noChangeArrowheads="1"/>
          </p:cNvSpPr>
          <p:nvPr/>
        </p:nvSpPr>
        <p:spPr bwMode="auto">
          <a:xfrm>
            <a:off x="6972300" y="3860800"/>
            <a:ext cx="704850" cy="80963"/>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66566" name="AutoShape 25"/>
          <p:cNvSpPr>
            <a:spLocks noChangeArrowheads="1"/>
          </p:cNvSpPr>
          <p:nvPr/>
        </p:nvSpPr>
        <p:spPr bwMode="auto">
          <a:xfrm>
            <a:off x="6972300" y="3941763"/>
            <a:ext cx="704850" cy="80962"/>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66567" name="AutoShape 26"/>
          <p:cNvSpPr>
            <a:spLocks noChangeArrowheads="1"/>
          </p:cNvSpPr>
          <p:nvPr/>
        </p:nvSpPr>
        <p:spPr bwMode="auto">
          <a:xfrm>
            <a:off x="6972300" y="4022725"/>
            <a:ext cx="704850" cy="80963"/>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66568" name="AutoShape 27"/>
          <p:cNvSpPr>
            <a:spLocks noChangeArrowheads="1"/>
          </p:cNvSpPr>
          <p:nvPr/>
        </p:nvSpPr>
        <p:spPr bwMode="auto">
          <a:xfrm>
            <a:off x="6972300" y="4103688"/>
            <a:ext cx="704850" cy="80962"/>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66569" name="AutoShape 28"/>
          <p:cNvSpPr>
            <a:spLocks noChangeArrowheads="1"/>
          </p:cNvSpPr>
          <p:nvPr/>
        </p:nvSpPr>
        <p:spPr bwMode="auto">
          <a:xfrm>
            <a:off x="6972300" y="4184650"/>
            <a:ext cx="704850" cy="80963"/>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66570" name="AutoShape 29"/>
          <p:cNvSpPr>
            <a:spLocks noChangeArrowheads="1"/>
          </p:cNvSpPr>
          <p:nvPr/>
        </p:nvSpPr>
        <p:spPr bwMode="auto">
          <a:xfrm>
            <a:off x="6972300" y="4256088"/>
            <a:ext cx="704850" cy="80962"/>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66571" name="AutoShape 30"/>
          <p:cNvSpPr>
            <a:spLocks noChangeArrowheads="1"/>
          </p:cNvSpPr>
          <p:nvPr/>
        </p:nvSpPr>
        <p:spPr bwMode="auto">
          <a:xfrm>
            <a:off x="6972300" y="4337050"/>
            <a:ext cx="704850" cy="80963"/>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66572" name="AutoShape 31"/>
          <p:cNvSpPr>
            <a:spLocks noChangeArrowheads="1"/>
          </p:cNvSpPr>
          <p:nvPr/>
        </p:nvSpPr>
        <p:spPr bwMode="auto">
          <a:xfrm>
            <a:off x="6972300" y="4418013"/>
            <a:ext cx="704850" cy="80962"/>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66573" name="AutoShape 32"/>
          <p:cNvSpPr>
            <a:spLocks noChangeArrowheads="1"/>
          </p:cNvSpPr>
          <p:nvPr/>
        </p:nvSpPr>
        <p:spPr bwMode="auto">
          <a:xfrm>
            <a:off x="6972300" y="4498975"/>
            <a:ext cx="704850" cy="80963"/>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66574" name="AutoShape 33"/>
          <p:cNvSpPr>
            <a:spLocks noChangeArrowheads="1"/>
          </p:cNvSpPr>
          <p:nvPr/>
        </p:nvSpPr>
        <p:spPr bwMode="auto">
          <a:xfrm>
            <a:off x="6972300" y="4579938"/>
            <a:ext cx="704850" cy="80962"/>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66575" name="AutoShape 34"/>
          <p:cNvSpPr>
            <a:spLocks noChangeArrowheads="1"/>
          </p:cNvSpPr>
          <p:nvPr/>
        </p:nvSpPr>
        <p:spPr bwMode="auto">
          <a:xfrm>
            <a:off x="6972300" y="4660900"/>
            <a:ext cx="704850" cy="80963"/>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66576" name="AutoShape 35"/>
          <p:cNvSpPr>
            <a:spLocks noChangeArrowheads="1"/>
          </p:cNvSpPr>
          <p:nvPr/>
        </p:nvSpPr>
        <p:spPr bwMode="auto">
          <a:xfrm>
            <a:off x="6972300" y="4741863"/>
            <a:ext cx="704850" cy="80962"/>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66577" name="AutoShape 36"/>
          <p:cNvSpPr>
            <a:spLocks noChangeArrowheads="1"/>
          </p:cNvSpPr>
          <p:nvPr/>
        </p:nvSpPr>
        <p:spPr bwMode="auto">
          <a:xfrm>
            <a:off x="6972300" y="4822825"/>
            <a:ext cx="704850" cy="80963"/>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66578" name="Text Box 37"/>
          <p:cNvSpPr txBox="1">
            <a:spLocks noChangeArrowheads="1"/>
          </p:cNvSpPr>
          <p:nvPr/>
        </p:nvSpPr>
        <p:spPr bwMode="auto">
          <a:xfrm>
            <a:off x="6824663" y="4879975"/>
            <a:ext cx="958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a:solidFill>
                  <a:srgbClr val="000000"/>
                </a:solidFill>
              </a:rPr>
              <a:t>registers</a:t>
            </a:r>
            <a:endParaRPr lang="en-US">
              <a:solidFill>
                <a:srgbClr val="000000"/>
              </a:solidFill>
            </a:endParaRPr>
          </a:p>
        </p:txBody>
      </p:sp>
      <p:sp>
        <p:nvSpPr>
          <p:cNvPr id="66579" name="Rectangle 38"/>
          <p:cNvSpPr>
            <a:spLocks noChangeArrowheads="1"/>
          </p:cNvSpPr>
          <p:nvPr/>
        </p:nvSpPr>
        <p:spPr bwMode="auto">
          <a:xfrm>
            <a:off x="6430963" y="1898650"/>
            <a:ext cx="1798637" cy="3530600"/>
          </a:xfrm>
          <a:prstGeom prst="rect">
            <a:avLst/>
          </a:prstGeom>
          <a:noFill/>
          <a:ln w="12700">
            <a:solidFill>
              <a:srgbClr val="000000"/>
            </a:solidFill>
            <a:prstDash val="sysDot"/>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defTabSz="914400"/>
            <a:endParaRPr lang="en-US" sz="1800">
              <a:solidFill>
                <a:srgbClr val="000000"/>
              </a:solidFill>
            </a:endParaRPr>
          </a:p>
        </p:txBody>
      </p:sp>
      <p:sp>
        <p:nvSpPr>
          <p:cNvPr id="66580" name="Text Box 39"/>
          <p:cNvSpPr txBox="1">
            <a:spLocks noChangeArrowheads="1"/>
          </p:cNvSpPr>
          <p:nvPr/>
        </p:nvSpPr>
        <p:spPr bwMode="auto">
          <a:xfrm>
            <a:off x="6357938" y="1530350"/>
            <a:ext cx="118586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a:solidFill>
                  <a:srgbClr val="000000"/>
                </a:solidFill>
              </a:rPr>
              <a:t>CPU core</a:t>
            </a:r>
            <a:endParaRPr lang="en-US">
              <a:solidFill>
                <a:srgbClr val="000000"/>
              </a:solidFill>
            </a:endParaRPr>
          </a:p>
        </p:txBody>
      </p:sp>
      <p:sp>
        <p:nvSpPr>
          <p:cNvPr id="66581" name="Text Box 40"/>
          <p:cNvSpPr txBox="1">
            <a:spLocks noChangeArrowheads="1"/>
          </p:cNvSpPr>
          <p:nvPr/>
        </p:nvSpPr>
        <p:spPr bwMode="auto">
          <a:xfrm>
            <a:off x="6664325" y="3505200"/>
            <a:ext cx="3619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200">
                <a:solidFill>
                  <a:srgbClr val="000000"/>
                </a:solidFill>
              </a:rPr>
              <a:t>R0</a:t>
            </a:r>
          </a:p>
        </p:txBody>
      </p:sp>
      <p:sp>
        <p:nvSpPr>
          <p:cNvPr id="66582" name="Text Box 41"/>
          <p:cNvSpPr txBox="1">
            <a:spLocks noChangeArrowheads="1"/>
          </p:cNvSpPr>
          <p:nvPr/>
        </p:nvSpPr>
        <p:spPr bwMode="auto">
          <a:xfrm>
            <a:off x="6664325" y="4103688"/>
            <a:ext cx="36195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200">
                <a:solidFill>
                  <a:srgbClr val="000000"/>
                </a:solidFill>
              </a:rPr>
              <a:t>Rn</a:t>
            </a:r>
          </a:p>
        </p:txBody>
      </p:sp>
      <p:sp>
        <p:nvSpPr>
          <p:cNvPr id="66583" name="Text Box 42"/>
          <p:cNvSpPr txBox="1">
            <a:spLocks noChangeArrowheads="1"/>
          </p:cNvSpPr>
          <p:nvPr/>
        </p:nvSpPr>
        <p:spPr bwMode="auto">
          <a:xfrm>
            <a:off x="6656388" y="4570413"/>
            <a:ext cx="369887"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200">
                <a:solidFill>
                  <a:srgbClr val="000000"/>
                </a:solidFill>
              </a:rPr>
              <a:t>PC</a:t>
            </a:r>
          </a:p>
        </p:txBody>
      </p:sp>
      <p:sp>
        <p:nvSpPr>
          <p:cNvPr id="66584" name="Text Box 45"/>
          <p:cNvSpPr txBox="1">
            <a:spLocks noChangeArrowheads="1"/>
          </p:cNvSpPr>
          <p:nvPr/>
        </p:nvSpPr>
        <p:spPr bwMode="auto">
          <a:xfrm>
            <a:off x="7202488" y="4548188"/>
            <a:ext cx="252412"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200">
                <a:solidFill>
                  <a:srgbClr val="FC0128"/>
                </a:solidFill>
              </a:rPr>
              <a:t>x</a:t>
            </a:r>
            <a:endParaRPr lang="en-US" sz="1200">
              <a:solidFill>
                <a:srgbClr val="000000"/>
              </a:solidFill>
            </a:endParaRPr>
          </a:p>
        </p:txBody>
      </p:sp>
      <p:sp>
        <p:nvSpPr>
          <p:cNvPr id="66585" name="AutoShape 47"/>
          <p:cNvSpPr>
            <a:spLocks noChangeArrowheads="1"/>
          </p:cNvSpPr>
          <p:nvPr/>
        </p:nvSpPr>
        <p:spPr bwMode="auto">
          <a:xfrm>
            <a:off x="6972300" y="3276600"/>
            <a:ext cx="704850" cy="80963"/>
          </a:xfrm>
          <a:prstGeom prst="flowChartProcess">
            <a:avLst/>
          </a:prstGeom>
          <a:solidFill>
            <a:schemeClr val="tx1">
              <a:lumMod val="20000"/>
              <a:lumOff val="80000"/>
            </a:schemeClr>
          </a:solidFill>
          <a:ln w="12700">
            <a:solidFill>
              <a:srgbClr val="000000"/>
            </a:solidFill>
            <a:miter lim="800000"/>
            <a:headEnd type="none" w="sm" len="sm"/>
            <a:tailEnd type="none" w="sm" len="sm"/>
          </a:ln>
        </p:spPr>
        <p:txBody>
          <a:bodyPr wrap="none" anchor="ctr"/>
          <a:lstStyle/>
          <a:p>
            <a:pPr defTabSz="914400"/>
            <a:endParaRPr lang="en-US" sz="1800">
              <a:solidFill>
                <a:srgbClr val="000000"/>
              </a:solidFill>
            </a:endParaRPr>
          </a:p>
        </p:txBody>
      </p:sp>
      <p:sp>
        <p:nvSpPr>
          <p:cNvPr id="66586" name="Text Box 48"/>
          <p:cNvSpPr txBox="1">
            <a:spLocks noChangeArrowheads="1"/>
          </p:cNvSpPr>
          <p:nvPr/>
        </p:nvSpPr>
        <p:spPr bwMode="auto">
          <a:xfrm>
            <a:off x="6400800" y="3159125"/>
            <a:ext cx="59508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200" b="1" dirty="0">
                <a:solidFill>
                  <a:srgbClr val="000000"/>
                </a:solidFill>
              </a:rPr>
              <a:t>mode</a:t>
            </a:r>
          </a:p>
        </p:txBody>
      </p:sp>
      <p:sp>
        <p:nvSpPr>
          <p:cNvPr id="66587" name="Rectangle 49"/>
          <p:cNvSpPr>
            <a:spLocks noChangeArrowheads="1"/>
          </p:cNvSpPr>
          <p:nvPr/>
        </p:nvSpPr>
        <p:spPr bwMode="auto">
          <a:xfrm>
            <a:off x="381000" y="1827312"/>
            <a:ext cx="5562600" cy="37856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p>
            <a:pPr defTabSz="914400"/>
            <a:r>
              <a:rPr lang="en-US" sz="2000" dirty="0">
                <a:solidFill>
                  <a:srgbClr val="000000"/>
                </a:solidFill>
              </a:rPr>
              <a:t>The current </a:t>
            </a:r>
            <a:r>
              <a:rPr lang="en-US" sz="2000" b="1" dirty="0">
                <a:solidFill>
                  <a:srgbClr val="651222"/>
                </a:solidFill>
              </a:rPr>
              <a:t>mode</a:t>
            </a:r>
            <a:r>
              <a:rPr lang="en-US" sz="2000" dirty="0">
                <a:solidFill>
                  <a:srgbClr val="000000"/>
                </a:solidFill>
              </a:rPr>
              <a:t> of a CPU core is represented by a field in a protected register.</a:t>
            </a:r>
          </a:p>
          <a:p>
            <a:pPr defTabSz="914400"/>
            <a:endParaRPr lang="en-US" sz="2000" dirty="0">
              <a:solidFill>
                <a:srgbClr val="000000"/>
              </a:solidFill>
            </a:endParaRPr>
          </a:p>
          <a:p>
            <a:pPr defTabSz="914400"/>
            <a:r>
              <a:rPr lang="en-US" sz="2000" dirty="0">
                <a:solidFill>
                  <a:srgbClr val="000000"/>
                </a:solidFill>
              </a:rPr>
              <a:t>We consider only two possible values: </a:t>
            </a:r>
            <a:r>
              <a:rPr lang="en-US" sz="2000" b="1" dirty="0">
                <a:solidFill>
                  <a:srgbClr val="800000"/>
                </a:solidFill>
              </a:rPr>
              <a:t>user mode </a:t>
            </a:r>
            <a:r>
              <a:rPr lang="en-US" sz="2000" dirty="0">
                <a:solidFill>
                  <a:srgbClr val="000000"/>
                </a:solidFill>
              </a:rPr>
              <a:t>or </a:t>
            </a:r>
            <a:r>
              <a:rPr lang="en-US" sz="2000" b="1" dirty="0">
                <a:solidFill>
                  <a:srgbClr val="800000"/>
                </a:solidFill>
              </a:rPr>
              <a:t>kernel mode </a:t>
            </a:r>
            <a:r>
              <a:rPr lang="en-US" sz="2000" dirty="0">
                <a:solidFill>
                  <a:srgbClr val="000000"/>
                </a:solidFill>
              </a:rPr>
              <a:t>(also called </a:t>
            </a:r>
            <a:r>
              <a:rPr lang="en-US" sz="2000" b="1" dirty="0">
                <a:solidFill>
                  <a:srgbClr val="000000"/>
                </a:solidFill>
              </a:rPr>
              <a:t>protected mode </a:t>
            </a:r>
            <a:r>
              <a:rPr lang="en-US" sz="2000" dirty="0">
                <a:solidFill>
                  <a:srgbClr val="000000"/>
                </a:solidFill>
              </a:rPr>
              <a:t>or </a:t>
            </a:r>
            <a:r>
              <a:rPr lang="en-US" sz="2000" b="1" dirty="0">
                <a:solidFill>
                  <a:srgbClr val="000000"/>
                </a:solidFill>
              </a:rPr>
              <a:t>supervisor mode</a:t>
            </a:r>
            <a:r>
              <a:rPr lang="en-US" sz="2000" dirty="0">
                <a:solidFill>
                  <a:srgbClr val="000000"/>
                </a:solidFill>
              </a:rPr>
              <a:t>).</a:t>
            </a:r>
          </a:p>
          <a:p>
            <a:pPr defTabSz="914400"/>
            <a:endParaRPr lang="en-US" sz="2000" dirty="0">
              <a:solidFill>
                <a:srgbClr val="000000"/>
              </a:solidFill>
            </a:endParaRPr>
          </a:p>
          <a:p>
            <a:pPr defTabSz="914400"/>
            <a:r>
              <a:rPr lang="en-US" sz="2000" dirty="0">
                <a:solidFill>
                  <a:srgbClr val="000000"/>
                </a:solidFill>
              </a:rPr>
              <a:t>If the core is in </a:t>
            </a:r>
            <a:r>
              <a:rPr lang="en-US" sz="2000" b="1" dirty="0">
                <a:solidFill>
                  <a:srgbClr val="000000"/>
                </a:solidFill>
              </a:rPr>
              <a:t>protected mode </a:t>
            </a:r>
            <a:r>
              <a:rPr lang="en-US" sz="2000" dirty="0">
                <a:solidFill>
                  <a:srgbClr val="000000"/>
                </a:solidFill>
              </a:rPr>
              <a:t>then it can:</a:t>
            </a:r>
          </a:p>
          <a:p>
            <a:pPr marL="800100" lvl="1" indent="-342900" defTabSz="914400">
              <a:buFont typeface="Arial" panose="020B0604020202020204" pitchFamily="34" charset="0"/>
              <a:buChar char="•"/>
            </a:pPr>
            <a:r>
              <a:rPr lang="en-US" sz="2000" dirty="0">
                <a:solidFill>
                  <a:srgbClr val="000000"/>
                </a:solidFill>
              </a:rPr>
              <a:t>access kernel space</a:t>
            </a:r>
          </a:p>
          <a:p>
            <a:pPr marL="800100" lvl="1" indent="-342900" defTabSz="914400">
              <a:buFont typeface="Arial" panose="020B0604020202020204" pitchFamily="34" charset="0"/>
              <a:buChar char="•"/>
            </a:pPr>
            <a:r>
              <a:rPr lang="en-US" sz="2000" dirty="0">
                <a:solidFill>
                  <a:srgbClr val="000000"/>
                </a:solidFill>
              </a:rPr>
              <a:t>access certain </a:t>
            </a:r>
            <a:r>
              <a:rPr lang="en-US" sz="2000" b="1" dirty="0">
                <a:solidFill>
                  <a:srgbClr val="000000"/>
                </a:solidFill>
              </a:rPr>
              <a:t>control registers</a:t>
            </a:r>
          </a:p>
          <a:p>
            <a:pPr marL="800100" lvl="1" indent="-342900" defTabSz="914400">
              <a:buFont typeface="Arial" panose="020B0604020202020204" pitchFamily="34" charset="0"/>
              <a:buChar char="•"/>
            </a:pPr>
            <a:r>
              <a:rPr lang="en-US" sz="2000" dirty="0">
                <a:solidFill>
                  <a:srgbClr val="000000"/>
                </a:solidFill>
              </a:rPr>
              <a:t>execute certain special instructions</a:t>
            </a:r>
          </a:p>
          <a:p>
            <a:pPr defTabSz="914400"/>
            <a:r>
              <a:rPr lang="en-US" sz="2000" dirty="0">
                <a:solidFill>
                  <a:srgbClr val="000000"/>
                </a:solidFill>
              </a:rPr>
              <a:t> </a:t>
            </a:r>
          </a:p>
        </p:txBody>
      </p:sp>
      <p:sp>
        <p:nvSpPr>
          <p:cNvPr id="66588" name="Title 97"/>
          <p:cNvSpPr>
            <a:spLocks noGrp="1"/>
          </p:cNvSpPr>
          <p:nvPr>
            <p:ph type="title"/>
          </p:nvPr>
        </p:nvSpPr>
        <p:spPr>
          <a:xfrm>
            <a:off x="457200" y="-76200"/>
            <a:ext cx="8226425" cy="1554163"/>
          </a:xfrm>
        </p:spPr>
        <p:txBody>
          <a:bodyPr/>
          <a:lstStyle/>
          <a:p>
            <a:r>
              <a:rPr lang="en-US" dirty="0">
                <a:latin typeface="Arial" charset="0"/>
                <a:ea typeface="ＭＳ Ｐゴシック" charset="0"/>
                <a:cs typeface="Arial" charset="0"/>
              </a:rPr>
              <a:t>CPU mode:</a:t>
            </a:r>
            <a:br>
              <a:rPr lang="en-US" dirty="0">
                <a:latin typeface="Arial" charset="0"/>
                <a:ea typeface="ＭＳ Ｐゴシック" charset="0"/>
                <a:cs typeface="Arial" charset="0"/>
              </a:rPr>
            </a:br>
            <a:r>
              <a:rPr lang="en-US" dirty="0">
                <a:latin typeface="Arial" charset="0"/>
                <a:ea typeface="ＭＳ Ｐゴシック" charset="0"/>
                <a:cs typeface="Arial" charset="0"/>
              </a:rPr>
              <a:t>user and kernel</a:t>
            </a:r>
          </a:p>
        </p:txBody>
      </p:sp>
      <p:sp>
        <p:nvSpPr>
          <p:cNvPr id="66589" name="Text Box 40"/>
          <p:cNvSpPr txBox="1">
            <a:spLocks noChangeArrowheads="1"/>
          </p:cNvSpPr>
          <p:nvPr/>
        </p:nvSpPr>
        <p:spPr bwMode="auto">
          <a:xfrm>
            <a:off x="7696200" y="3152775"/>
            <a:ext cx="4413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200">
                <a:solidFill>
                  <a:srgbClr val="000000"/>
                </a:solidFill>
              </a:rPr>
              <a:t>U/K</a:t>
            </a:r>
          </a:p>
        </p:txBody>
      </p:sp>
      <p:sp>
        <p:nvSpPr>
          <p:cNvPr id="2" name="Rectangle 1"/>
          <p:cNvSpPr/>
          <p:nvPr/>
        </p:nvSpPr>
        <p:spPr>
          <a:xfrm>
            <a:off x="381000" y="5692914"/>
            <a:ext cx="8153400" cy="707886"/>
          </a:xfrm>
          <a:prstGeom prst="rect">
            <a:avLst/>
          </a:prstGeom>
        </p:spPr>
        <p:txBody>
          <a:bodyPr wrap="square">
            <a:spAutoFit/>
          </a:bodyPr>
          <a:lstStyle/>
          <a:p>
            <a:pPr defTabSz="914400"/>
            <a:r>
              <a:rPr lang="en-US" sz="2000" dirty="0">
                <a:solidFill>
                  <a:srgbClr val="000000"/>
                </a:solidFill>
              </a:rPr>
              <a:t>If software attempts to do any of these things when the core is in user mode, then the core raises a CPU exception (a </a:t>
            </a:r>
            <a:r>
              <a:rPr lang="en-US" sz="2000" b="1" dirty="0">
                <a:solidFill>
                  <a:srgbClr val="000000"/>
                </a:solidFill>
              </a:rPr>
              <a:t>fault</a:t>
            </a:r>
            <a:r>
              <a:rPr lang="en-US" sz="2000" dirty="0">
                <a:solidFill>
                  <a:srgbClr val="000000"/>
                </a:solidFill>
              </a:rPr>
              <a:t>).</a:t>
            </a:r>
          </a:p>
        </p:txBody>
      </p:sp>
    </p:spTree>
    <p:extLst>
      <p:ext uri="{BB962C8B-B14F-4D97-AF65-F5344CB8AC3E}">
        <p14:creationId xmlns:p14="http://schemas.microsoft.com/office/powerpoint/2010/main" val="183298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2451-E0BA-BE4B-83FA-92E923CD6DA1}"/>
              </a:ext>
            </a:extLst>
          </p:cNvPr>
          <p:cNvSpPr>
            <a:spLocks noGrp="1"/>
          </p:cNvSpPr>
          <p:nvPr>
            <p:ph type="title"/>
          </p:nvPr>
        </p:nvSpPr>
        <p:spPr>
          <a:xfrm>
            <a:off x="457200" y="-258763"/>
            <a:ext cx="8226425" cy="1554163"/>
          </a:xfrm>
        </p:spPr>
        <p:txBody>
          <a:bodyPr/>
          <a:lstStyle/>
          <a:p>
            <a:r>
              <a:rPr lang="en-US" sz="3600" dirty="0"/>
              <a:t>Kernel space example</a:t>
            </a:r>
            <a:br>
              <a:rPr lang="en-US" sz="3600" dirty="0"/>
            </a:br>
            <a:r>
              <a:rPr lang="en-US" sz="2400" dirty="0"/>
              <a:t>x86-64 Intel Core i7 PTE</a:t>
            </a:r>
            <a:endParaRPr lang="en-US" sz="3600" dirty="0"/>
          </a:p>
        </p:txBody>
      </p:sp>
      <p:sp>
        <p:nvSpPr>
          <p:cNvPr id="34" name="Rectangle 379">
            <a:extLst>
              <a:ext uri="{FF2B5EF4-FFF2-40B4-BE49-F238E27FC236}">
                <a16:creationId xmlns:a16="http://schemas.microsoft.com/office/drawing/2014/main" id="{27157844-D300-2D47-BA69-E8FF06F8F631}"/>
              </a:ext>
            </a:extLst>
          </p:cNvPr>
          <p:cNvSpPr>
            <a:spLocks noChangeArrowheads="1"/>
          </p:cNvSpPr>
          <p:nvPr/>
        </p:nvSpPr>
        <p:spPr bwMode="auto">
          <a:xfrm>
            <a:off x="1033337" y="5440269"/>
            <a:ext cx="2834640" cy="539829"/>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lnSpc>
                <a:spcPct val="90000"/>
              </a:lnSpc>
              <a:spcBef>
                <a:spcPct val="30000"/>
              </a:spcBef>
            </a:pPr>
            <a:r>
              <a:rPr lang="en-US" sz="1800" dirty="0">
                <a:solidFill>
                  <a:schemeClr val="bg1">
                    <a:lumMod val="65000"/>
                  </a:schemeClr>
                </a:solidFill>
                <a:latin typeface="Helvetica" charset="0"/>
                <a:cs typeface="+mn-cs"/>
              </a:rPr>
              <a:t>PFN / PPN (40-bit)</a:t>
            </a:r>
          </a:p>
        </p:txBody>
      </p:sp>
      <p:sp>
        <p:nvSpPr>
          <p:cNvPr id="36" name="Rectangle 381">
            <a:extLst>
              <a:ext uri="{FF2B5EF4-FFF2-40B4-BE49-F238E27FC236}">
                <a16:creationId xmlns:a16="http://schemas.microsoft.com/office/drawing/2014/main" id="{8D5F4E52-D1EF-D34F-855F-92B6B9758ECD}"/>
              </a:ext>
            </a:extLst>
          </p:cNvPr>
          <p:cNvSpPr>
            <a:spLocks noChangeArrowheads="1"/>
          </p:cNvSpPr>
          <p:nvPr/>
        </p:nvSpPr>
        <p:spPr bwMode="auto">
          <a:xfrm>
            <a:off x="4113837" y="5440269"/>
            <a:ext cx="539829" cy="539829"/>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lnSpc>
                <a:spcPct val="90000"/>
              </a:lnSpc>
              <a:spcBef>
                <a:spcPct val="30000"/>
              </a:spcBef>
            </a:pPr>
            <a:r>
              <a:rPr lang="en-US" sz="1800" dirty="0">
                <a:solidFill>
                  <a:schemeClr val="accent4">
                    <a:lumMod val="60000"/>
                    <a:lumOff val="40000"/>
                  </a:schemeClr>
                </a:solidFill>
                <a:latin typeface="Helvetica" charset="0"/>
                <a:cs typeface="+mn-cs"/>
              </a:rPr>
              <a:t>G</a:t>
            </a:r>
          </a:p>
        </p:txBody>
      </p:sp>
      <p:sp>
        <p:nvSpPr>
          <p:cNvPr id="37" name="Rectangle 382">
            <a:extLst>
              <a:ext uri="{FF2B5EF4-FFF2-40B4-BE49-F238E27FC236}">
                <a16:creationId xmlns:a16="http://schemas.microsoft.com/office/drawing/2014/main" id="{1351087C-9C37-B247-B0AD-411E2427FD0A}"/>
              </a:ext>
            </a:extLst>
          </p:cNvPr>
          <p:cNvSpPr>
            <a:spLocks noChangeArrowheads="1"/>
          </p:cNvSpPr>
          <p:nvPr/>
        </p:nvSpPr>
        <p:spPr bwMode="auto">
          <a:xfrm>
            <a:off x="4653666" y="5440269"/>
            <a:ext cx="539829" cy="539829"/>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lnSpc>
                <a:spcPct val="90000"/>
              </a:lnSpc>
              <a:spcBef>
                <a:spcPct val="30000"/>
              </a:spcBef>
            </a:pPr>
            <a:r>
              <a:rPr lang="en-US" sz="1800">
                <a:solidFill>
                  <a:schemeClr val="bg1">
                    <a:lumMod val="65000"/>
                  </a:schemeClr>
                </a:solidFill>
                <a:latin typeface="Helvetica" charset="0"/>
                <a:cs typeface="+mn-cs"/>
              </a:rPr>
              <a:t>0</a:t>
            </a:r>
          </a:p>
        </p:txBody>
      </p:sp>
      <p:sp>
        <p:nvSpPr>
          <p:cNvPr id="38" name="Rectangle 383">
            <a:extLst>
              <a:ext uri="{FF2B5EF4-FFF2-40B4-BE49-F238E27FC236}">
                <a16:creationId xmlns:a16="http://schemas.microsoft.com/office/drawing/2014/main" id="{7FE12C12-2B37-3449-9AF1-5C69913551A3}"/>
              </a:ext>
            </a:extLst>
          </p:cNvPr>
          <p:cNvSpPr>
            <a:spLocks noChangeArrowheads="1"/>
          </p:cNvSpPr>
          <p:nvPr/>
        </p:nvSpPr>
        <p:spPr bwMode="auto">
          <a:xfrm>
            <a:off x="5193495" y="5440269"/>
            <a:ext cx="539829" cy="539829"/>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lnSpc>
                <a:spcPct val="90000"/>
              </a:lnSpc>
              <a:spcBef>
                <a:spcPct val="30000"/>
              </a:spcBef>
            </a:pPr>
            <a:r>
              <a:rPr lang="en-US" sz="1800">
                <a:solidFill>
                  <a:schemeClr val="bg1">
                    <a:lumMod val="65000"/>
                  </a:schemeClr>
                </a:solidFill>
                <a:latin typeface="Helvetica" charset="0"/>
                <a:cs typeface="+mn-cs"/>
              </a:rPr>
              <a:t>D</a:t>
            </a:r>
          </a:p>
        </p:txBody>
      </p:sp>
      <p:sp>
        <p:nvSpPr>
          <p:cNvPr id="39" name="Rectangle 384">
            <a:extLst>
              <a:ext uri="{FF2B5EF4-FFF2-40B4-BE49-F238E27FC236}">
                <a16:creationId xmlns:a16="http://schemas.microsoft.com/office/drawing/2014/main" id="{53B85411-8287-1B47-AE10-916A0438C70C}"/>
              </a:ext>
            </a:extLst>
          </p:cNvPr>
          <p:cNvSpPr>
            <a:spLocks noChangeArrowheads="1"/>
          </p:cNvSpPr>
          <p:nvPr/>
        </p:nvSpPr>
        <p:spPr bwMode="auto">
          <a:xfrm>
            <a:off x="5733323" y="5440269"/>
            <a:ext cx="539829" cy="539829"/>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lnSpc>
                <a:spcPct val="90000"/>
              </a:lnSpc>
              <a:spcBef>
                <a:spcPct val="30000"/>
              </a:spcBef>
            </a:pPr>
            <a:r>
              <a:rPr lang="en-US" sz="1800">
                <a:solidFill>
                  <a:schemeClr val="bg1">
                    <a:lumMod val="65000"/>
                  </a:schemeClr>
                </a:solidFill>
                <a:latin typeface="Helvetica" charset="0"/>
                <a:cs typeface="+mn-cs"/>
              </a:rPr>
              <a:t>A</a:t>
            </a:r>
          </a:p>
        </p:txBody>
      </p:sp>
      <p:sp>
        <p:nvSpPr>
          <p:cNvPr id="40" name="Rectangle 385">
            <a:extLst>
              <a:ext uri="{FF2B5EF4-FFF2-40B4-BE49-F238E27FC236}">
                <a16:creationId xmlns:a16="http://schemas.microsoft.com/office/drawing/2014/main" id="{2883FE55-0207-CA4E-AB2C-EC0B355E5E0B}"/>
              </a:ext>
            </a:extLst>
          </p:cNvPr>
          <p:cNvSpPr>
            <a:spLocks noChangeArrowheads="1"/>
          </p:cNvSpPr>
          <p:nvPr/>
        </p:nvSpPr>
        <p:spPr bwMode="auto">
          <a:xfrm>
            <a:off x="6273152" y="5440269"/>
            <a:ext cx="539829" cy="539829"/>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lnSpc>
                <a:spcPct val="90000"/>
              </a:lnSpc>
              <a:spcBef>
                <a:spcPct val="30000"/>
              </a:spcBef>
            </a:pPr>
            <a:r>
              <a:rPr lang="en-US" sz="1800" dirty="0">
                <a:solidFill>
                  <a:schemeClr val="accent4">
                    <a:lumMod val="60000"/>
                    <a:lumOff val="40000"/>
                  </a:schemeClr>
                </a:solidFill>
                <a:latin typeface="Helvetica" charset="0"/>
                <a:cs typeface="+mn-cs"/>
              </a:rPr>
              <a:t>CD</a:t>
            </a:r>
          </a:p>
        </p:txBody>
      </p:sp>
      <p:sp>
        <p:nvSpPr>
          <p:cNvPr id="41" name="Rectangle 386">
            <a:extLst>
              <a:ext uri="{FF2B5EF4-FFF2-40B4-BE49-F238E27FC236}">
                <a16:creationId xmlns:a16="http://schemas.microsoft.com/office/drawing/2014/main" id="{78938DF4-50B2-BB49-91E7-9E85B3C6F6D5}"/>
              </a:ext>
            </a:extLst>
          </p:cNvPr>
          <p:cNvSpPr>
            <a:spLocks noChangeArrowheads="1"/>
          </p:cNvSpPr>
          <p:nvPr/>
        </p:nvSpPr>
        <p:spPr bwMode="auto">
          <a:xfrm>
            <a:off x="6812981" y="5440269"/>
            <a:ext cx="539829" cy="539829"/>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lnSpc>
                <a:spcPct val="90000"/>
              </a:lnSpc>
              <a:spcBef>
                <a:spcPct val="30000"/>
              </a:spcBef>
            </a:pPr>
            <a:r>
              <a:rPr lang="en-US" sz="1800" dirty="0">
                <a:solidFill>
                  <a:schemeClr val="accent4">
                    <a:lumMod val="60000"/>
                    <a:lumOff val="40000"/>
                  </a:schemeClr>
                </a:solidFill>
                <a:latin typeface="Helvetica" charset="0"/>
                <a:cs typeface="+mn-cs"/>
              </a:rPr>
              <a:t>WT</a:t>
            </a:r>
          </a:p>
        </p:txBody>
      </p:sp>
      <p:sp>
        <p:nvSpPr>
          <p:cNvPr id="42" name="Rectangle 387">
            <a:extLst>
              <a:ext uri="{FF2B5EF4-FFF2-40B4-BE49-F238E27FC236}">
                <a16:creationId xmlns:a16="http://schemas.microsoft.com/office/drawing/2014/main" id="{F38E7751-508B-DA4D-852B-FEF1DDE81CAA}"/>
              </a:ext>
            </a:extLst>
          </p:cNvPr>
          <p:cNvSpPr>
            <a:spLocks noChangeArrowheads="1"/>
          </p:cNvSpPr>
          <p:nvPr/>
        </p:nvSpPr>
        <p:spPr bwMode="auto">
          <a:xfrm>
            <a:off x="7352810" y="5440269"/>
            <a:ext cx="539829" cy="539829"/>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lnSpc>
                <a:spcPct val="90000"/>
              </a:lnSpc>
              <a:spcBef>
                <a:spcPct val="30000"/>
              </a:spcBef>
            </a:pPr>
            <a:r>
              <a:rPr lang="en-US" sz="1800">
                <a:solidFill>
                  <a:srgbClr val="000000"/>
                </a:solidFill>
                <a:latin typeface="Helvetica" charset="0"/>
                <a:cs typeface="+mn-cs"/>
              </a:rPr>
              <a:t>U/S</a:t>
            </a:r>
          </a:p>
        </p:txBody>
      </p:sp>
      <p:sp>
        <p:nvSpPr>
          <p:cNvPr id="43" name="Rectangle 388">
            <a:extLst>
              <a:ext uri="{FF2B5EF4-FFF2-40B4-BE49-F238E27FC236}">
                <a16:creationId xmlns:a16="http://schemas.microsoft.com/office/drawing/2014/main" id="{269F8F53-3310-7543-A4C8-C4AD8B40D6C3}"/>
              </a:ext>
            </a:extLst>
          </p:cNvPr>
          <p:cNvSpPr>
            <a:spLocks noChangeArrowheads="1"/>
          </p:cNvSpPr>
          <p:nvPr/>
        </p:nvSpPr>
        <p:spPr bwMode="auto">
          <a:xfrm>
            <a:off x="7892638" y="5440269"/>
            <a:ext cx="539829" cy="539829"/>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lnSpc>
                <a:spcPct val="90000"/>
              </a:lnSpc>
              <a:spcBef>
                <a:spcPct val="30000"/>
              </a:spcBef>
            </a:pPr>
            <a:r>
              <a:rPr lang="en-US" sz="1800" dirty="0">
                <a:solidFill>
                  <a:schemeClr val="bg1">
                    <a:lumMod val="65000"/>
                  </a:schemeClr>
                </a:solidFill>
                <a:latin typeface="Helvetica" charset="0"/>
                <a:cs typeface="+mn-cs"/>
              </a:rPr>
              <a:t>R/W</a:t>
            </a:r>
          </a:p>
        </p:txBody>
      </p:sp>
      <p:sp>
        <p:nvSpPr>
          <p:cNvPr id="44" name="Rectangle 389">
            <a:extLst>
              <a:ext uri="{FF2B5EF4-FFF2-40B4-BE49-F238E27FC236}">
                <a16:creationId xmlns:a16="http://schemas.microsoft.com/office/drawing/2014/main" id="{0126334D-64A8-4E46-BB67-156BB15DBC8A}"/>
              </a:ext>
            </a:extLst>
          </p:cNvPr>
          <p:cNvSpPr>
            <a:spLocks noChangeArrowheads="1"/>
          </p:cNvSpPr>
          <p:nvPr/>
        </p:nvSpPr>
        <p:spPr bwMode="auto">
          <a:xfrm>
            <a:off x="8432467" y="5440269"/>
            <a:ext cx="539829" cy="539829"/>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lnSpc>
                <a:spcPct val="90000"/>
              </a:lnSpc>
              <a:spcBef>
                <a:spcPct val="30000"/>
              </a:spcBef>
            </a:pPr>
            <a:r>
              <a:rPr lang="en-US" sz="1800" b="1" dirty="0">
                <a:solidFill>
                  <a:schemeClr val="bg1">
                    <a:lumMod val="65000"/>
                  </a:schemeClr>
                </a:solidFill>
                <a:latin typeface="Helvetica" charset="0"/>
                <a:cs typeface="+mn-cs"/>
              </a:rPr>
              <a:t>P=1</a:t>
            </a:r>
          </a:p>
        </p:txBody>
      </p:sp>
      <p:sp>
        <p:nvSpPr>
          <p:cNvPr id="45" name="Text Box 391">
            <a:extLst>
              <a:ext uri="{FF2B5EF4-FFF2-40B4-BE49-F238E27FC236}">
                <a16:creationId xmlns:a16="http://schemas.microsoft.com/office/drawing/2014/main" id="{448E7D28-7AF2-7B43-8F5F-83A8BFA14CAE}"/>
              </a:ext>
            </a:extLst>
          </p:cNvPr>
          <p:cNvSpPr txBox="1">
            <a:spLocks noChangeArrowheads="1"/>
          </p:cNvSpPr>
          <p:nvPr/>
        </p:nvSpPr>
        <p:spPr bwMode="auto">
          <a:xfrm>
            <a:off x="990600" y="5181600"/>
            <a:ext cx="339836" cy="2429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defTabSz="914400" eaLnBrk="0" hangingPunct="0">
              <a:lnSpc>
                <a:spcPct val="90000"/>
              </a:lnSpc>
              <a:spcBef>
                <a:spcPct val="30000"/>
              </a:spcBef>
            </a:pPr>
            <a:r>
              <a:rPr lang="en-US" sz="1100">
                <a:solidFill>
                  <a:srgbClr val="000000"/>
                </a:solidFill>
                <a:latin typeface="Helvetica" charset="0"/>
                <a:cs typeface="+mn-cs"/>
              </a:rPr>
              <a:t>51</a:t>
            </a:r>
          </a:p>
        </p:txBody>
      </p:sp>
      <p:sp>
        <p:nvSpPr>
          <p:cNvPr id="46" name="Text Box 392">
            <a:extLst>
              <a:ext uri="{FF2B5EF4-FFF2-40B4-BE49-F238E27FC236}">
                <a16:creationId xmlns:a16="http://schemas.microsoft.com/office/drawing/2014/main" id="{83AB07B0-6391-654A-98ED-0D98C74148F8}"/>
              </a:ext>
            </a:extLst>
          </p:cNvPr>
          <p:cNvSpPr txBox="1">
            <a:spLocks noChangeArrowheads="1"/>
          </p:cNvSpPr>
          <p:nvPr/>
        </p:nvSpPr>
        <p:spPr bwMode="auto">
          <a:xfrm>
            <a:off x="3622564" y="5181600"/>
            <a:ext cx="339836" cy="2429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defTabSz="914400" eaLnBrk="0" hangingPunct="0">
              <a:lnSpc>
                <a:spcPct val="90000"/>
              </a:lnSpc>
              <a:spcBef>
                <a:spcPct val="30000"/>
              </a:spcBef>
            </a:pPr>
            <a:r>
              <a:rPr lang="en-US" sz="1100" dirty="0">
                <a:solidFill>
                  <a:srgbClr val="000000"/>
                </a:solidFill>
                <a:latin typeface="Helvetica" charset="0"/>
                <a:cs typeface="+mn-cs"/>
              </a:rPr>
              <a:t>12</a:t>
            </a:r>
          </a:p>
        </p:txBody>
      </p:sp>
      <p:sp>
        <p:nvSpPr>
          <p:cNvPr id="49" name="Text Box 395">
            <a:extLst>
              <a:ext uri="{FF2B5EF4-FFF2-40B4-BE49-F238E27FC236}">
                <a16:creationId xmlns:a16="http://schemas.microsoft.com/office/drawing/2014/main" id="{78B57C2E-1818-1849-9C52-142D47D6FAC6}"/>
              </a:ext>
            </a:extLst>
          </p:cNvPr>
          <p:cNvSpPr txBox="1">
            <a:spLocks noChangeArrowheads="1"/>
          </p:cNvSpPr>
          <p:nvPr/>
        </p:nvSpPr>
        <p:spPr bwMode="auto">
          <a:xfrm>
            <a:off x="4221803" y="5181600"/>
            <a:ext cx="261289" cy="2429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defTabSz="914400" eaLnBrk="0" hangingPunct="0">
              <a:lnSpc>
                <a:spcPct val="90000"/>
              </a:lnSpc>
              <a:spcBef>
                <a:spcPct val="30000"/>
              </a:spcBef>
            </a:pPr>
            <a:r>
              <a:rPr lang="en-US" sz="1100">
                <a:solidFill>
                  <a:srgbClr val="000000"/>
                </a:solidFill>
                <a:latin typeface="Helvetica" charset="0"/>
                <a:cs typeface="+mn-cs"/>
              </a:rPr>
              <a:t>8</a:t>
            </a:r>
          </a:p>
        </p:txBody>
      </p:sp>
      <p:sp>
        <p:nvSpPr>
          <p:cNvPr id="50" name="Text Box 396">
            <a:extLst>
              <a:ext uri="{FF2B5EF4-FFF2-40B4-BE49-F238E27FC236}">
                <a16:creationId xmlns:a16="http://schemas.microsoft.com/office/drawing/2014/main" id="{D536B8AF-142E-5644-B48B-DFE2DDAB8F3C}"/>
              </a:ext>
            </a:extLst>
          </p:cNvPr>
          <p:cNvSpPr txBox="1">
            <a:spLocks noChangeArrowheads="1"/>
          </p:cNvSpPr>
          <p:nvPr/>
        </p:nvSpPr>
        <p:spPr bwMode="auto">
          <a:xfrm>
            <a:off x="4761632" y="5181600"/>
            <a:ext cx="261289" cy="2429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defTabSz="914400" eaLnBrk="0" hangingPunct="0">
              <a:lnSpc>
                <a:spcPct val="90000"/>
              </a:lnSpc>
              <a:spcBef>
                <a:spcPct val="30000"/>
              </a:spcBef>
            </a:pPr>
            <a:r>
              <a:rPr lang="en-US" sz="1100">
                <a:solidFill>
                  <a:srgbClr val="000000"/>
                </a:solidFill>
                <a:latin typeface="Helvetica" charset="0"/>
                <a:cs typeface="+mn-cs"/>
              </a:rPr>
              <a:t>7</a:t>
            </a:r>
          </a:p>
        </p:txBody>
      </p:sp>
      <p:sp>
        <p:nvSpPr>
          <p:cNvPr id="51" name="Text Box 397">
            <a:extLst>
              <a:ext uri="{FF2B5EF4-FFF2-40B4-BE49-F238E27FC236}">
                <a16:creationId xmlns:a16="http://schemas.microsoft.com/office/drawing/2014/main" id="{AD87B95C-1E4C-994D-A546-52282818D75E}"/>
              </a:ext>
            </a:extLst>
          </p:cNvPr>
          <p:cNvSpPr txBox="1">
            <a:spLocks noChangeArrowheads="1"/>
          </p:cNvSpPr>
          <p:nvPr/>
        </p:nvSpPr>
        <p:spPr bwMode="auto">
          <a:xfrm>
            <a:off x="5229483" y="5181600"/>
            <a:ext cx="261289" cy="2429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defTabSz="914400" eaLnBrk="0" hangingPunct="0">
              <a:lnSpc>
                <a:spcPct val="90000"/>
              </a:lnSpc>
              <a:spcBef>
                <a:spcPct val="30000"/>
              </a:spcBef>
            </a:pPr>
            <a:r>
              <a:rPr lang="en-US" sz="1100">
                <a:solidFill>
                  <a:srgbClr val="000000"/>
                </a:solidFill>
                <a:latin typeface="Helvetica" charset="0"/>
                <a:cs typeface="+mn-cs"/>
              </a:rPr>
              <a:t>6</a:t>
            </a:r>
          </a:p>
        </p:txBody>
      </p:sp>
      <p:sp>
        <p:nvSpPr>
          <p:cNvPr id="52" name="Text Box 398">
            <a:extLst>
              <a:ext uri="{FF2B5EF4-FFF2-40B4-BE49-F238E27FC236}">
                <a16:creationId xmlns:a16="http://schemas.microsoft.com/office/drawing/2014/main" id="{2E6C16C9-D48A-7441-A292-D808B6A75362}"/>
              </a:ext>
            </a:extLst>
          </p:cNvPr>
          <p:cNvSpPr txBox="1">
            <a:spLocks noChangeArrowheads="1"/>
          </p:cNvSpPr>
          <p:nvPr/>
        </p:nvSpPr>
        <p:spPr bwMode="auto">
          <a:xfrm>
            <a:off x="5823295" y="5181600"/>
            <a:ext cx="261289" cy="2429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defTabSz="914400" eaLnBrk="0" hangingPunct="0">
              <a:lnSpc>
                <a:spcPct val="90000"/>
              </a:lnSpc>
              <a:spcBef>
                <a:spcPct val="30000"/>
              </a:spcBef>
            </a:pPr>
            <a:r>
              <a:rPr lang="en-US" sz="1100">
                <a:solidFill>
                  <a:srgbClr val="000000"/>
                </a:solidFill>
                <a:latin typeface="Helvetica" charset="0"/>
                <a:cs typeface="+mn-cs"/>
              </a:rPr>
              <a:t>5</a:t>
            </a:r>
          </a:p>
        </p:txBody>
      </p:sp>
      <p:sp>
        <p:nvSpPr>
          <p:cNvPr id="53" name="Text Box 399">
            <a:extLst>
              <a:ext uri="{FF2B5EF4-FFF2-40B4-BE49-F238E27FC236}">
                <a16:creationId xmlns:a16="http://schemas.microsoft.com/office/drawing/2014/main" id="{75F49D6F-21D6-CA4C-99AF-87B8A6F5682E}"/>
              </a:ext>
            </a:extLst>
          </p:cNvPr>
          <p:cNvSpPr txBox="1">
            <a:spLocks noChangeArrowheads="1"/>
          </p:cNvSpPr>
          <p:nvPr/>
        </p:nvSpPr>
        <p:spPr bwMode="auto">
          <a:xfrm>
            <a:off x="6381118" y="5181600"/>
            <a:ext cx="261289" cy="2429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defTabSz="914400" eaLnBrk="0" hangingPunct="0">
              <a:lnSpc>
                <a:spcPct val="90000"/>
              </a:lnSpc>
              <a:spcBef>
                <a:spcPct val="30000"/>
              </a:spcBef>
            </a:pPr>
            <a:r>
              <a:rPr lang="en-US" sz="1100">
                <a:solidFill>
                  <a:srgbClr val="000000"/>
                </a:solidFill>
                <a:latin typeface="Helvetica" charset="0"/>
                <a:cs typeface="+mn-cs"/>
              </a:rPr>
              <a:t>4</a:t>
            </a:r>
          </a:p>
        </p:txBody>
      </p:sp>
      <p:sp>
        <p:nvSpPr>
          <p:cNvPr id="54" name="Text Box 400">
            <a:extLst>
              <a:ext uri="{FF2B5EF4-FFF2-40B4-BE49-F238E27FC236}">
                <a16:creationId xmlns:a16="http://schemas.microsoft.com/office/drawing/2014/main" id="{321F4D40-B03C-A744-9C97-A5394DE1767D}"/>
              </a:ext>
            </a:extLst>
          </p:cNvPr>
          <p:cNvSpPr txBox="1">
            <a:spLocks noChangeArrowheads="1"/>
          </p:cNvSpPr>
          <p:nvPr/>
        </p:nvSpPr>
        <p:spPr bwMode="auto">
          <a:xfrm>
            <a:off x="6920947" y="5181600"/>
            <a:ext cx="261289" cy="2429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defTabSz="914400" eaLnBrk="0" hangingPunct="0">
              <a:lnSpc>
                <a:spcPct val="90000"/>
              </a:lnSpc>
              <a:spcBef>
                <a:spcPct val="30000"/>
              </a:spcBef>
            </a:pPr>
            <a:r>
              <a:rPr lang="en-US" sz="1100">
                <a:solidFill>
                  <a:srgbClr val="000000"/>
                </a:solidFill>
                <a:latin typeface="Helvetica" charset="0"/>
                <a:cs typeface="+mn-cs"/>
              </a:rPr>
              <a:t>3</a:t>
            </a:r>
          </a:p>
        </p:txBody>
      </p:sp>
      <p:sp>
        <p:nvSpPr>
          <p:cNvPr id="55" name="Text Box 401">
            <a:extLst>
              <a:ext uri="{FF2B5EF4-FFF2-40B4-BE49-F238E27FC236}">
                <a16:creationId xmlns:a16="http://schemas.microsoft.com/office/drawing/2014/main" id="{DCDA45F2-C386-914F-BBF9-4BD5F8BBB2D2}"/>
              </a:ext>
            </a:extLst>
          </p:cNvPr>
          <p:cNvSpPr txBox="1">
            <a:spLocks noChangeArrowheads="1"/>
          </p:cNvSpPr>
          <p:nvPr/>
        </p:nvSpPr>
        <p:spPr bwMode="auto">
          <a:xfrm>
            <a:off x="7460775" y="5181600"/>
            <a:ext cx="261289" cy="2429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defTabSz="914400" eaLnBrk="0" hangingPunct="0">
              <a:lnSpc>
                <a:spcPct val="90000"/>
              </a:lnSpc>
              <a:spcBef>
                <a:spcPct val="30000"/>
              </a:spcBef>
            </a:pPr>
            <a:r>
              <a:rPr lang="en-US" sz="1100">
                <a:solidFill>
                  <a:srgbClr val="000000"/>
                </a:solidFill>
                <a:latin typeface="Helvetica" charset="0"/>
                <a:cs typeface="+mn-cs"/>
              </a:rPr>
              <a:t>2</a:t>
            </a:r>
          </a:p>
        </p:txBody>
      </p:sp>
      <p:sp>
        <p:nvSpPr>
          <p:cNvPr id="56" name="Text Box 402">
            <a:extLst>
              <a:ext uri="{FF2B5EF4-FFF2-40B4-BE49-F238E27FC236}">
                <a16:creationId xmlns:a16="http://schemas.microsoft.com/office/drawing/2014/main" id="{70F97BD5-C842-804B-9043-1E1267312CE5}"/>
              </a:ext>
            </a:extLst>
          </p:cNvPr>
          <p:cNvSpPr txBox="1">
            <a:spLocks noChangeArrowheads="1"/>
          </p:cNvSpPr>
          <p:nvPr/>
        </p:nvSpPr>
        <p:spPr bwMode="auto">
          <a:xfrm>
            <a:off x="8000604" y="5181600"/>
            <a:ext cx="261289" cy="2429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defTabSz="914400" eaLnBrk="0" hangingPunct="0">
              <a:lnSpc>
                <a:spcPct val="90000"/>
              </a:lnSpc>
              <a:spcBef>
                <a:spcPct val="30000"/>
              </a:spcBef>
            </a:pPr>
            <a:r>
              <a:rPr lang="en-US" sz="1100">
                <a:solidFill>
                  <a:srgbClr val="000000"/>
                </a:solidFill>
                <a:latin typeface="Helvetica" charset="0"/>
                <a:cs typeface="+mn-cs"/>
              </a:rPr>
              <a:t>1</a:t>
            </a:r>
          </a:p>
        </p:txBody>
      </p:sp>
      <p:sp>
        <p:nvSpPr>
          <p:cNvPr id="57" name="Text Box 403">
            <a:extLst>
              <a:ext uri="{FF2B5EF4-FFF2-40B4-BE49-F238E27FC236}">
                <a16:creationId xmlns:a16="http://schemas.microsoft.com/office/drawing/2014/main" id="{4E42B9A0-63CB-1140-B1F4-7C06E9631B94}"/>
              </a:ext>
            </a:extLst>
          </p:cNvPr>
          <p:cNvSpPr txBox="1">
            <a:spLocks noChangeArrowheads="1"/>
          </p:cNvSpPr>
          <p:nvPr/>
        </p:nvSpPr>
        <p:spPr bwMode="auto">
          <a:xfrm>
            <a:off x="8540433" y="5181600"/>
            <a:ext cx="261289" cy="2429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defTabSz="914400" eaLnBrk="0" hangingPunct="0">
              <a:lnSpc>
                <a:spcPct val="90000"/>
              </a:lnSpc>
              <a:spcBef>
                <a:spcPct val="30000"/>
              </a:spcBef>
            </a:pPr>
            <a:r>
              <a:rPr lang="en-US" sz="1100">
                <a:solidFill>
                  <a:srgbClr val="000000"/>
                </a:solidFill>
                <a:latin typeface="Helvetica" charset="0"/>
                <a:cs typeface="+mn-cs"/>
              </a:rPr>
              <a:t>0</a:t>
            </a:r>
          </a:p>
        </p:txBody>
      </p:sp>
      <p:sp>
        <p:nvSpPr>
          <p:cNvPr id="62" name="Rectangle 411">
            <a:extLst>
              <a:ext uri="{FF2B5EF4-FFF2-40B4-BE49-F238E27FC236}">
                <a16:creationId xmlns:a16="http://schemas.microsoft.com/office/drawing/2014/main" id="{B83F7BA0-5B7B-0946-B6FE-9EC92B06C742}"/>
              </a:ext>
            </a:extLst>
          </p:cNvPr>
          <p:cNvSpPr>
            <a:spLocks noChangeArrowheads="1"/>
          </p:cNvSpPr>
          <p:nvPr/>
        </p:nvSpPr>
        <p:spPr bwMode="auto">
          <a:xfrm>
            <a:off x="228600" y="5440269"/>
            <a:ext cx="539829" cy="539829"/>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lnSpc>
                <a:spcPct val="90000"/>
              </a:lnSpc>
              <a:spcBef>
                <a:spcPct val="30000"/>
              </a:spcBef>
            </a:pPr>
            <a:r>
              <a:rPr lang="en-US" sz="1800">
                <a:solidFill>
                  <a:schemeClr val="bg1">
                    <a:lumMod val="65000"/>
                  </a:schemeClr>
                </a:solidFill>
                <a:latin typeface="Helvetica" charset="0"/>
                <a:cs typeface="+mn-cs"/>
              </a:rPr>
              <a:t>XD</a:t>
            </a:r>
          </a:p>
        </p:txBody>
      </p:sp>
      <p:sp>
        <p:nvSpPr>
          <p:cNvPr id="63" name="Text Box 412">
            <a:extLst>
              <a:ext uri="{FF2B5EF4-FFF2-40B4-BE49-F238E27FC236}">
                <a16:creationId xmlns:a16="http://schemas.microsoft.com/office/drawing/2014/main" id="{C6C2C226-0081-C044-B8BA-8AD1F0FB26EF}"/>
              </a:ext>
            </a:extLst>
          </p:cNvPr>
          <p:cNvSpPr txBox="1">
            <a:spLocks noChangeArrowheads="1"/>
          </p:cNvSpPr>
          <p:nvPr/>
        </p:nvSpPr>
        <p:spPr bwMode="auto">
          <a:xfrm>
            <a:off x="323070" y="5181600"/>
            <a:ext cx="339836" cy="2429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defTabSz="914400" eaLnBrk="0" hangingPunct="0">
              <a:lnSpc>
                <a:spcPct val="90000"/>
              </a:lnSpc>
              <a:spcBef>
                <a:spcPct val="30000"/>
              </a:spcBef>
            </a:pPr>
            <a:r>
              <a:rPr lang="en-US" sz="1100" dirty="0">
                <a:solidFill>
                  <a:srgbClr val="000000"/>
                </a:solidFill>
                <a:latin typeface="Helvetica" charset="0"/>
                <a:cs typeface="+mn-cs"/>
              </a:rPr>
              <a:t>63</a:t>
            </a:r>
          </a:p>
        </p:txBody>
      </p:sp>
      <p:sp>
        <p:nvSpPr>
          <p:cNvPr id="66" name="TextBox 65">
            <a:extLst>
              <a:ext uri="{FF2B5EF4-FFF2-40B4-BE49-F238E27FC236}">
                <a16:creationId xmlns:a16="http://schemas.microsoft.com/office/drawing/2014/main" id="{2E6F2F3E-D7B5-1042-8164-AE0146F574A3}"/>
              </a:ext>
            </a:extLst>
          </p:cNvPr>
          <p:cNvSpPr txBox="1"/>
          <p:nvPr/>
        </p:nvSpPr>
        <p:spPr>
          <a:xfrm>
            <a:off x="451329" y="6400800"/>
            <a:ext cx="4509568" cy="338554"/>
          </a:xfrm>
          <a:prstGeom prst="rect">
            <a:avLst/>
          </a:prstGeom>
          <a:noFill/>
        </p:spPr>
        <p:txBody>
          <a:bodyPr wrap="none" rtlCol="0">
            <a:spAutoFit/>
          </a:bodyPr>
          <a:lstStyle/>
          <a:p>
            <a:r>
              <a:rPr lang="en-US" sz="1600" dirty="0">
                <a:solidFill>
                  <a:schemeClr val="accent4">
                    <a:lumMod val="60000"/>
                    <a:lumOff val="40000"/>
                  </a:schemeClr>
                </a:solidFill>
              </a:rPr>
              <a:t>[from CS:APP3e F9.24: edited and not to scale]</a:t>
            </a:r>
          </a:p>
        </p:txBody>
      </p:sp>
      <p:sp>
        <p:nvSpPr>
          <p:cNvPr id="67" name="Text Box 64">
            <a:extLst>
              <a:ext uri="{FF2B5EF4-FFF2-40B4-BE49-F238E27FC236}">
                <a16:creationId xmlns:a16="http://schemas.microsoft.com/office/drawing/2014/main" id="{5619B08D-63BB-D545-93DE-A4FAC9C33E62}"/>
              </a:ext>
            </a:extLst>
          </p:cNvPr>
          <p:cNvSpPr txBox="1">
            <a:spLocks noChangeArrowheads="1"/>
          </p:cNvSpPr>
          <p:nvPr/>
        </p:nvSpPr>
        <p:spPr bwMode="auto">
          <a:xfrm>
            <a:off x="359916" y="1709678"/>
            <a:ext cx="7985062" cy="28623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2000" i="0" u="sng" strike="noStrike" kern="1200" cap="none" spc="0" normalizeH="0" baseline="0" noProof="0" dirty="0">
                <a:ln>
                  <a:noFill/>
                </a:ln>
                <a:solidFill>
                  <a:schemeClr val="accent6">
                    <a:lumMod val="75000"/>
                  </a:schemeClr>
                </a:solidFill>
                <a:effectLst/>
                <a:uLnTx/>
                <a:uFillTx/>
                <a:latin typeface="Arial" charset="0"/>
                <a:ea typeface="ＭＳ Ｐゴシック" charset="0"/>
                <a:cs typeface="Arial" charset="0"/>
              </a:rPr>
              <a:t>Protection bits</a:t>
            </a:r>
          </a:p>
          <a:p>
            <a:pPr marL="0" marR="0" lvl="0" indent="0" defTabSz="914400" rtl="0" eaLnBrk="1" fontAlgn="base" latinLnBrk="0" hangingPunct="1">
              <a:lnSpc>
                <a:spcPct val="100000"/>
              </a:lnSpc>
              <a:spcBef>
                <a:spcPct val="0"/>
              </a:spcBef>
              <a:spcAft>
                <a:spcPct val="0"/>
              </a:spcAft>
              <a:buClrTx/>
              <a:buSzTx/>
              <a:buFontTx/>
              <a:buNone/>
              <a:tabLst/>
              <a:defRPr/>
            </a:pPr>
            <a:r>
              <a:rPr lang="en-US" sz="2000" b="1" dirty="0">
                <a:solidFill>
                  <a:schemeClr val="bg1">
                    <a:lumMod val="65000"/>
                  </a:schemeClr>
                </a:solidFill>
                <a:cs typeface="Arial" charset="0"/>
              </a:rPr>
              <a:t>XD</a:t>
            </a:r>
            <a:r>
              <a:rPr lang="en-US" sz="2000" dirty="0">
                <a:solidFill>
                  <a:schemeClr val="bg1">
                    <a:lumMod val="65000"/>
                  </a:schemeClr>
                </a:solidFill>
                <a:cs typeface="Arial" charset="0"/>
              </a:rPr>
              <a:t>: execute disable: 1 -&gt; no instruction fetch from this page </a:t>
            </a:r>
          </a:p>
          <a:p>
            <a:pPr marL="0" marR="0" lvl="0" indent="0"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chemeClr val="bg1">
                    <a:lumMod val="65000"/>
                  </a:schemeClr>
                </a:solidFill>
                <a:effectLst/>
                <a:uLnTx/>
                <a:uFillTx/>
                <a:latin typeface="Arial" charset="0"/>
                <a:ea typeface="ＭＳ Ｐゴシック" charset="0"/>
                <a:cs typeface="Arial" charset="0"/>
              </a:rPr>
              <a:t>R/W</a:t>
            </a:r>
            <a:r>
              <a:rPr kumimoji="0" lang="en-US" sz="2000" i="0" u="none" strike="noStrike" kern="1200" cap="none" spc="0" normalizeH="0" baseline="0" noProof="0" dirty="0">
                <a:ln>
                  <a:noFill/>
                </a:ln>
                <a:solidFill>
                  <a:schemeClr val="bg1">
                    <a:lumMod val="65000"/>
                  </a:schemeClr>
                </a:solidFill>
                <a:effectLst/>
                <a:uLnTx/>
                <a:uFillTx/>
                <a:latin typeface="Arial" charset="0"/>
                <a:ea typeface="ＭＳ Ｐゴシック" charset="0"/>
                <a:cs typeface="Arial" charset="0"/>
              </a:rPr>
              <a:t>: read-write </a:t>
            </a:r>
            <a:r>
              <a:rPr lang="en-US" sz="2000" dirty="0">
                <a:solidFill>
                  <a:schemeClr val="bg1">
                    <a:lumMod val="65000"/>
                  </a:schemeClr>
                </a:solidFill>
                <a:cs typeface="Arial" charset="0"/>
              </a:rPr>
              <a:t>privilege?  or read-only?</a:t>
            </a:r>
          </a:p>
          <a:p>
            <a:pPr marL="0" marR="0" lvl="0" indent="0"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chemeClr val="accent6">
                    <a:lumMod val="75000"/>
                  </a:schemeClr>
                </a:solidFill>
                <a:effectLst/>
                <a:uLnTx/>
                <a:uFillTx/>
                <a:latin typeface="Arial" charset="0"/>
                <a:ea typeface="ＭＳ Ｐゴシック" charset="0"/>
                <a:cs typeface="Arial" charset="0"/>
              </a:rPr>
              <a:t>U/S</a:t>
            </a:r>
            <a:r>
              <a:rPr kumimoji="0" lang="en-US" sz="2000" i="0" u="none" strike="noStrike" kern="1200" cap="none" spc="0" normalizeH="0" baseline="0" noProof="0" dirty="0">
                <a:ln>
                  <a:noFill/>
                </a:ln>
                <a:solidFill>
                  <a:schemeClr val="accent6">
                    <a:lumMod val="75000"/>
                  </a:schemeClr>
                </a:solidFill>
                <a:effectLst/>
                <a:uLnTx/>
                <a:uFillTx/>
                <a:latin typeface="Arial" charset="0"/>
                <a:ea typeface="ＭＳ Ｐゴシック" charset="0"/>
                <a:cs typeface="Arial" charset="0"/>
              </a:rPr>
              <a:t>: accessible from user code?  Or only by OS (supervisor)?</a:t>
            </a:r>
          </a:p>
          <a:p>
            <a:pPr marL="0" marR="0" lvl="0" indent="0" defTabSz="914400" rtl="0" eaLnBrk="1" fontAlgn="base" latinLnBrk="0" hangingPunct="1">
              <a:lnSpc>
                <a:spcPct val="100000"/>
              </a:lnSpc>
              <a:spcBef>
                <a:spcPct val="0"/>
              </a:spcBef>
              <a:spcAft>
                <a:spcPct val="0"/>
              </a:spcAft>
              <a:buClrTx/>
              <a:buSzTx/>
              <a:buFontTx/>
              <a:buNone/>
              <a:tabLst/>
              <a:defRPr/>
            </a:pPr>
            <a:endParaRPr lang="en-US" sz="2000" dirty="0">
              <a:solidFill>
                <a:schemeClr val="accent6">
                  <a:lumMod val="75000"/>
                </a:schemeClr>
              </a:solidFill>
              <a:cs typeface="Arial" charset="0"/>
            </a:endParaRPr>
          </a:p>
          <a:p>
            <a:pPr marL="0" marR="0" lvl="0" indent="0" defTabSz="914400" rtl="0" eaLnBrk="1" fontAlgn="base" latinLnBrk="0" hangingPunct="1">
              <a:lnSpc>
                <a:spcPct val="100000"/>
              </a:lnSpc>
              <a:spcBef>
                <a:spcPct val="0"/>
              </a:spcBef>
              <a:spcAft>
                <a:spcPct val="0"/>
              </a:spcAft>
              <a:buClrTx/>
              <a:buSzTx/>
              <a:buFontTx/>
              <a:buNone/>
              <a:tabLst/>
              <a:defRPr/>
            </a:pPr>
            <a:r>
              <a:rPr kumimoji="0" lang="en-US" sz="2000" i="0" u="none" strike="noStrike" kern="1200" cap="none" spc="0" normalizeH="0" baseline="0" noProof="0" dirty="0">
                <a:ln>
                  <a:noFill/>
                </a:ln>
                <a:solidFill>
                  <a:schemeClr val="accent6">
                    <a:lumMod val="75000"/>
                  </a:schemeClr>
                </a:solidFill>
                <a:effectLst/>
                <a:uLnTx/>
                <a:uFillTx/>
                <a:latin typeface="Arial" charset="0"/>
                <a:ea typeface="ＭＳ Ｐゴシック" charset="0"/>
                <a:cs typeface="Arial" charset="0"/>
              </a:rPr>
              <a:t>This is an </a:t>
            </a:r>
            <a:r>
              <a:rPr kumimoji="0" lang="en-US" sz="2000" b="1" i="0" u="none" strike="noStrike" kern="1200" cap="none" spc="0" normalizeH="0" baseline="0" noProof="0" dirty="0">
                <a:ln>
                  <a:noFill/>
                </a:ln>
                <a:solidFill>
                  <a:schemeClr val="accent6">
                    <a:lumMod val="75000"/>
                  </a:schemeClr>
                </a:solidFill>
                <a:effectLst/>
                <a:uLnTx/>
                <a:uFillTx/>
                <a:latin typeface="Arial" charset="0"/>
                <a:ea typeface="ＭＳ Ｐゴシック" charset="0"/>
                <a:cs typeface="Arial" charset="0"/>
              </a:rPr>
              <a:t>example</a:t>
            </a:r>
            <a:r>
              <a:rPr kumimoji="0" lang="en-US" sz="2000" i="0" u="none" strike="noStrike" kern="1200" cap="none" spc="0" normalizeH="0" baseline="0" noProof="0" dirty="0">
                <a:ln>
                  <a:noFill/>
                </a:ln>
                <a:solidFill>
                  <a:schemeClr val="accent6">
                    <a:lumMod val="75000"/>
                  </a:schemeClr>
                </a:solidFill>
                <a:effectLst/>
                <a:uLnTx/>
                <a:uFillTx/>
                <a:latin typeface="Arial" charset="0"/>
                <a:ea typeface="ＭＳ Ｐゴシック" charset="0"/>
                <a:cs typeface="Arial" charset="0"/>
              </a:rPr>
              <a:t> of how to map portions of the VAS as accessible only in protected kernel (supervisor) mode.   These portions constitute </a:t>
            </a:r>
            <a:r>
              <a:rPr kumimoji="0" lang="en-US" sz="2000" b="1" i="0" u="none" strike="noStrike" kern="1200" cap="none" spc="0" normalizeH="0" baseline="0" noProof="0" dirty="0">
                <a:ln>
                  <a:noFill/>
                </a:ln>
                <a:solidFill>
                  <a:schemeClr val="accent6">
                    <a:lumMod val="75000"/>
                  </a:schemeClr>
                </a:solidFill>
                <a:effectLst/>
                <a:uLnTx/>
                <a:uFillTx/>
                <a:latin typeface="Arial" charset="0"/>
                <a:ea typeface="ＭＳ Ｐゴシック" charset="0"/>
                <a:cs typeface="Arial" charset="0"/>
              </a:rPr>
              <a:t>kernel space</a:t>
            </a:r>
            <a:r>
              <a:rPr kumimoji="0" lang="en-US" sz="2000" i="0" u="none" strike="noStrike" kern="1200" cap="none" spc="0" normalizeH="0" baseline="0" noProof="0" dirty="0">
                <a:ln>
                  <a:noFill/>
                </a:ln>
                <a:solidFill>
                  <a:schemeClr val="accent6">
                    <a:lumMod val="75000"/>
                  </a:schemeClr>
                </a:solidFill>
                <a:effectLst/>
                <a:uLnTx/>
                <a:uFillTx/>
                <a:latin typeface="Arial" charset="0"/>
                <a:ea typeface="ＭＳ Ｐゴシック" charset="0"/>
                <a:cs typeface="Arial" charset="0"/>
              </a:rPr>
              <a:t>.  If an instruction addresses </a:t>
            </a:r>
            <a:r>
              <a:rPr lang="en-US" sz="2000" dirty="0">
                <a:solidFill>
                  <a:schemeClr val="accent6">
                    <a:lumMod val="75000"/>
                  </a:schemeClr>
                </a:solidFill>
                <a:cs typeface="Arial" charset="0"/>
              </a:rPr>
              <a:t>kernel space while the core is </a:t>
            </a:r>
            <a:r>
              <a:rPr kumimoji="0" lang="en-US" sz="2000" i="0" u="none" strike="noStrike" kern="1200" cap="none" spc="0" normalizeH="0" baseline="0" noProof="0" dirty="0">
                <a:ln>
                  <a:noFill/>
                </a:ln>
                <a:solidFill>
                  <a:schemeClr val="accent6">
                    <a:lumMod val="75000"/>
                  </a:schemeClr>
                </a:solidFill>
                <a:effectLst/>
                <a:uLnTx/>
                <a:uFillTx/>
                <a:latin typeface="Arial" charset="0"/>
                <a:ea typeface="ＭＳ Ｐゴシック" charset="0"/>
                <a:cs typeface="Arial" charset="0"/>
              </a:rPr>
              <a:t>in user mode, then it raises a protection fault. </a:t>
            </a:r>
          </a:p>
        </p:txBody>
      </p:sp>
    </p:spTree>
    <p:extLst>
      <p:ext uri="{BB962C8B-B14F-4D97-AF65-F5344CB8AC3E}">
        <p14:creationId xmlns:p14="http://schemas.microsoft.com/office/powerpoint/2010/main" val="2328824267"/>
      </p:ext>
    </p:extLst>
  </p:cSld>
  <p:clrMapOvr>
    <a:masterClrMapping/>
  </p:clrMapOvr>
</p:sld>
</file>

<file path=ppt/theme/theme1.xml><?xml version="1.0" encoding="utf-8"?>
<a:theme xmlns:a="http://schemas.openxmlformats.org/drawingml/2006/main" name="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efault Design">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plate">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7_Default Design">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5_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template">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137657</TotalTime>
  <Words>2399</Words>
  <Application>Microsoft Macintosh PowerPoint</Application>
  <PresentationFormat>On-screen Show (4:3)</PresentationFormat>
  <Paragraphs>326</Paragraphs>
  <Slides>24</Slides>
  <Notes>4</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24</vt:i4>
      </vt:variant>
    </vt:vector>
  </HeadingPairs>
  <TitlesOfParts>
    <vt:vector size="38" baseType="lpstr">
      <vt:lpstr>Arial</vt:lpstr>
      <vt:lpstr>Calibri</vt:lpstr>
      <vt:lpstr>Gill Sans MT</vt:lpstr>
      <vt:lpstr>Helvetica</vt:lpstr>
      <vt:lpstr>Lucida Sans Unicode</vt:lpstr>
      <vt:lpstr>Times New Roman</vt:lpstr>
      <vt:lpstr>Default Design</vt:lpstr>
      <vt:lpstr>1_Default Design</vt:lpstr>
      <vt:lpstr>template</vt:lpstr>
      <vt:lpstr>3_Default Design</vt:lpstr>
      <vt:lpstr>2_Default Design</vt:lpstr>
      <vt:lpstr>17_Default Design</vt:lpstr>
      <vt:lpstr>15_Default Design</vt:lpstr>
      <vt:lpstr>1_template</vt:lpstr>
      <vt:lpstr>PowerPoint Presentation</vt:lpstr>
      <vt:lpstr>The kernel</vt:lpstr>
      <vt:lpstr>A process and its threads</vt:lpstr>
      <vt:lpstr>Process vs. thread: what’s the difference?</vt:lpstr>
      <vt:lpstr>Threads and the kernel</vt:lpstr>
      <vt:lpstr>The kernel</vt:lpstr>
      <vt:lpstr>Where is kernel space?</vt:lpstr>
      <vt:lpstr>CPU mode: user and kernel</vt:lpstr>
      <vt:lpstr>Kernel space example x86-64 Intel Core i7 PTE</vt:lpstr>
      <vt:lpstr>Example: x86 (32-bit/IA32) Privileged control registers</vt:lpstr>
      <vt:lpstr>Kernel mode</vt:lpstr>
      <vt:lpstr>Exceptions and interrupts “trap, fault, interrupt”</vt:lpstr>
      <vt:lpstr>Hear the fans blow</vt:lpstr>
      <vt:lpstr>Timer interrupts</vt:lpstr>
      <vt:lpstr>How the kernel gains control</vt:lpstr>
      <vt:lpstr>“Limited direct execution”</vt:lpstr>
      <vt:lpstr>Syscalls/traps</vt:lpstr>
      <vt:lpstr>MacOS x86-64 syscall example</vt:lpstr>
      <vt:lpstr>Linux x64 syscall conventions (ABI)</vt:lpstr>
      <vt:lpstr>Entering the kernel</vt:lpstr>
      <vt:lpstr>Kernel Stacks and Trap/Fault Handling</vt:lpstr>
      <vt:lpstr>The kernel must be bulletproof</vt:lpstr>
      <vt:lpstr>Entry to the kernel</vt:lpstr>
      <vt:lpstr>Recap: OS protection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 About Systems</dc:title>
  <dc:subject/>
  <dc:creator>Jeff Chase</dc:creator>
  <cp:keywords/>
  <dc:description/>
  <cp:lastModifiedBy>Jeff Chase</cp:lastModifiedBy>
  <cp:revision>5500</cp:revision>
  <cp:lastPrinted>2019-09-11T15:19:20Z</cp:lastPrinted>
  <dcterms:created xsi:type="dcterms:W3CDTF">2011-04-11T18:52:21Z</dcterms:created>
  <dcterms:modified xsi:type="dcterms:W3CDTF">2020-08-17T01:52:23Z</dcterms:modified>
  <cp:category/>
</cp:coreProperties>
</file>