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23" r:id="rId1"/>
    <p:sldMasterId id="2147483922" r:id="rId2"/>
  </p:sldMasterIdLst>
  <p:notesMasterIdLst>
    <p:notesMasterId r:id="rId15"/>
  </p:notesMasterIdLst>
  <p:sldIdLst>
    <p:sldId id="492" r:id="rId3"/>
    <p:sldId id="564" r:id="rId4"/>
    <p:sldId id="1443" r:id="rId5"/>
    <p:sldId id="601" r:id="rId6"/>
    <p:sldId id="291" r:id="rId7"/>
    <p:sldId id="1461" r:id="rId8"/>
    <p:sldId id="1463" r:id="rId9"/>
    <p:sldId id="1462" r:id="rId10"/>
    <p:sldId id="1464" r:id="rId11"/>
    <p:sldId id="1465" r:id="rId12"/>
    <p:sldId id="1466" r:id="rId13"/>
    <p:sldId id="1467" r:id="rId14"/>
  </p:sldIdLst>
  <p:sldSz cx="9144000" cy="6858000" type="screen4x3"/>
  <p:notesSz cx="6858000" cy="9144000"/>
  <p:embeddedFontLst>
    <p:embeddedFont>
      <p:font typeface="Calibri" panose="020F0502020204030204" pitchFamily="34" charset="0"/>
      <p:regular r:id="rId16"/>
      <p:bold r:id="rId17"/>
      <p:italic r:id="rId18"/>
      <p:boldItalic r:id="rId19"/>
    </p:embeddedFont>
    <p:embeddedFont>
      <p:font typeface="Gill Sans MT" panose="020B0502020104020203" pitchFamily="34" charset="0"/>
      <p:regular r:id="rId20"/>
      <p:bold r:id="rId21"/>
      <p:italic r:id="rId22"/>
      <p:boldItalic r:id="rId23"/>
    </p:embeddedFont>
    <p:embeddedFont>
      <p:font typeface="Lucida Sans Unicode" panose="020B0602030504020204" pitchFamily="34" charset="0"/>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21"/>
    <p:restoredTop sz="93632"/>
  </p:normalViewPr>
  <p:slideViewPr>
    <p:cSldViewPr snapToGrid="0" snapToObjects="1">
      <p:cViewPr varScale="1">
        <p:scale>
          <a:sx n="83" d="100"/>
          <a:sy n="83" d="100"/>
        </p:scale>
        <p:origin x="84" y="38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3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2D6791-563E-8E47-83A4-9E7CB0E579E7}" type="datetimeFigureOut">
              <a:rPr lang="en-US" smtClean="0"/>
              <a:t>8/11/2020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F5A228-5C2A-004E-A23A-F2830DC3DE91}" type="slidenum">
              <a:rPr lang="en-US" smtClean="0"/>
              <a:t>‹#›</a:t>
            </a:fld>
            <a:endParaRPr lang="en-US"/>
          </a:p>
        </p:txBody>
      </p:sp>
    </p:spTree>
    <p:extLst>
      <p:ext uri="{BB962C8B-B14F-4D97-AF65-F5344CB8AC3E}">
        <p14:creationId xmlns:p14="http://schemas.microsoft.com/office/powerpoint/2010/main" val="35185820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8"/>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742950" indent="-285750"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marL="11430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marL="16002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marL="20574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32F4B3CE-7978-CC47-BB02-3F70B98A13D3}" type="slidenum">
              <a:rPr lang="en-US" sz="1200">
                <a:solidFill>
                  <a:srgbClr val="000000"/>
                </a:solidFill>
                <a:latin typeface="Calibri" charset="0"/>
              </a:rPr>
              <a:pPr eaLnBrk="1" hangingPunct="1"/>
              <a:t>1</a:t>
            </a:fld>
            <a:endParaRPr lang="en-US" sz="1200">
              <a:solidFill>
                <a:srgbClr val="000000"/>
              </a:solidFill>
              <a:latin typeface="Calibri" charset="0"/>
            </a:endParaRPr>
          </a:p>
        </p:txBody>
      </p:sp>
      <p:sp>
        <p:nvSpPr>
          <p:cNvPr id="16691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pPr>
            <a:endParaRPr lang="en-US" sz="1800">
              <a:solidFill>
                <a:prstClr val="white"/>
              </a:solidFill>
            </a:endParaRPr>
          </a:p>
        </p:txBody>
      </p:sp>
      <p:sp>
        <p:nvSpPr>
          <p:cNvPr id="166916" name="Rectangle 2"/>
          <p:cNvSpPr>
            <a:spLocks noGrp="1" noChangeArrowheads="1"/>
          </p:cNvSpPr>
          <p:nvPr>
            <p:ph type="body"/>
          </p:nvPr>
        </p:nvSpPr>
        <p:spPr>
          <a:xfrm>
            <a:off x="685800" y="4343400"/>
            <a:ext cx="5484813" cy="41148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94955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8/11/2020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012853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8/11/2020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369458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8/11/2020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59830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10"/>
          <p:cNvSpPr>
            <a:spLocks noGrp="1" noChangeArrowheads="1"/>
          </p:cNvSpPr>
          <p:nvPr>
            <p:ph type="sldNum" idx="10"/>
          </p:nvPr>
        </p:nvSpPr>
        <p:spPr>
          <a:ln/>
        </p:spPr>
        <p:txBody>
          <a:bodyPr/>
          <a:lstStyle>
            <a:lvl1pPr>
              <a:defRPr/>
            </a:lvl1pPr>
          </a:lstStyle>
          <a:p>
            <a:pPr>
              <a:defRPr/>
            </a:pPr>
            <a:fld id="{27533859-65F5-8E40-9DFC-5B175AEDAA7A}" type="slidenum">
              <a:rPr lang="en-US"/>
              <a:pPr>
                <a:defRPr/>
              </a:pPr>
              <a:t>‹#›</a:t>
            </a:fld>
            <a:endParaRPr lang="en-US"/>
          </a:p>
        </p:txBody>
      </p:sp>
    </p:spTree>
    <p:extLst>
      <p:ext uri="{BB962C8B-B14F-4D97-AF65-F5344CB8AC3E}">
        <p14:creationId xmlns:p14="http://schemas.microsoft.com/office/powerpoint/2010/main" val="223079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1462F200-F6D9-2D46-A00E-1F505AB0B798}" type="slidenum">
              <a:rPr lang="en-US"/>
              <a:pPr>
                <a:defRPr/>
              </a:pPr>
              <a:t>‹#›</a:t>
            </a:fld>
            <a:endParaRPr lang="en-US"/>
          </a:p>
        </p:txBody>
      </p:sp>
    </p:spTree>
    <p:extLst>
      <p:ext uri="{BB962C8B-B14F-4D97-AF65-F5344CB8AC3E}">
        <p14:creationId xmlns:p14="http://schemas.microsoft.com/office/powerpoint/2010/main" val="3551120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41F41010-5A47-AB40-A4EA-9DE235338774}" type="slidenum">
              <a:rPr lang="en-US"/>
              <a:pPr>
                <a:defRPr/>
              </a:pPr>
              <a:t>‹#›</a:t>
            </a:fld>
            <a:endParaRPr lang="en-US"/>
          </a:p>
        </p:txBody>
      </p:sp>
    </p:spTree>
    <p:extLst>
      <p:ext uri="{BB962C8B-B14F-4D97-AF65-F5344CB8AC3E}">
        <p14:creationId xmlns:p14="http://schemas.microsoft.com/office/powerpoint/2010/main" val="3941314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idx="10"/>
          </p:nvPr>
        </p:nvSpPr>
        <p:spPr>
          <a:ln/>
        </p:spPr>
        <p:txBody>
          <a:bodyPr/>
          <a:lstStyle>
            <a:lvl1pPr>
              <a:defRPr/>
            </a:lvl1pPr>
          </a:lstStyle>
          <a:p>
            <a:pPr>
              <a:defRPr/>
            </a:pPr>
            <a:fld id="{88B149C1-44AA-5242-A964-C7EB3D6FE8F5}" type="slidenum">
              <a:rPr lang="en-US"/>
              <a:pPr>
                <a:defRPr/>
              </a:pPr>
              <a:t>‹#›</a:t>
            </a:fld>
            <a:endParaRPr lang="en-US"/>
          </a:p>
        </p:txBody>
      </p:sp>
    </p:spTree>
    <p:extLst>
      <p:ext uri="{BB962C8B-B14F-4D97-AF65-F5344CB8AC3E}">
        <p14:creationId xmlns:p14="http://schemas.microsoft.com/office/powerpoint/2010/main" val="3622782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idx="10"/>
          </p:nvPr>
        </p:nvSpPr>
        <p:spPr>
          <a:ln/>
        </p:spPr>
        <p:txBody>
          <a:bodyPr/>
          <a:lstStyle>
            <a:lvl1pPr>
              <a:defRPr/>
            </a:lvl1pPr>
          </a:lstStyle>
          <a:p>
            <a:pPr>
              <a:defRPr/>
            </a:pPr>
            <a:fld id="{1543B17D-3999-ED48-88DF-2A4D6973044A}" type="slidenum">
              <a:rPr lang="en-US"/>
              <a:pPr>
                <a:defRPr/>
              </a:pPr>
              <a:t>‹#›</a:t>
            </a:fld>
            <a:endParaRPr lang="en-US"/>
          </a:p>
        </p:txBody>
      </p:sp>
    </p:spTree>
    <p:extLst>
      <p:ext uri="{BB962C8B-B14F-4D97-AF65-F5344CB8AC3E}">
        <p14:creationId xmlns:p14="http://schemas.microsoft.com/office/powerpoint/2010/main" val="918065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idx="10"/>
          </p:nvPr>
        </p:nvSpPr>
        <p:spPr>
          <a:ln/>
        </p:spPr>
        <p:txBody>
          <a:bodyPr/>
          <a:lstStyle>
            <a:lvl1pPr>
              <a:defRPr/>
            </a:lvl1pPr>
          </a:lstStyle>
          <a:p>
            <a:pPr>
              <a:defRPr/>
            </a:pPr>
            <a:fld id="{2B58E6A3-5A9D-2649-8791-5F7AED4B4809}" type="slidenum">
              <a:rPr lang="en-US"/>
              <a:pPr>
                <a:defRPr/>
              </a:pPr>
              <a:t>‹#›</a:t>
            </a:fld>
            <a:endParaRPr lang="en-US"/>
          </a:p>
        </p:txBody>
      </p:sp>
    </p:spTree>
    <p:extLst>
      <p:ext uri="{BB962C8B-B14F-4D97-AF65-F5344CB8AC3E}">
        <p14:creationId xmlns:p14="http://schemas.microsoft.com/office/powerpoint/2010/main" val="3488814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pPr>
              <a:defRPr/>
            </a:pPr>
            <a:fld id="{5A4D0827-FA89-6848-BE2C-20A161400E08}" type="slidenum">
              <a:rPr lang="en-US"/>
              <a:pPr>
                <a:defRPr/>
              </a:pPr>
              <a:t>‹#›</a:t>
            </a:fld>
            <a:endParaRPr lang="en-US"/>
          </a:p>
        </p:txBody>
      </p:sp>
    </p:spTree>
    <p:extLst>
      <p:ext uri="{BB962C8B-B14F-4D97-AF65-F5344CB8AC3E}">
        <p14:creationId xmlns:p14="http://schemas.microsoft.com/office/powerpoint/2010/main" val="27365490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D6709650-6F5B-B84E-9D22-EE37B9B13F77}" type="slidenum">
              <a:rPr lang="en-US"/>
              <a:pPr>
                <a:defRPr/>
              </a:pPr>
              <a:t>‹#›</a:t>
            </a:fld>
            <a:endParaRPr lang="en-US"/>
          </a:p>
        </p:txBody>
      </p:sp>
    </p:spTree>
    <p:extLst>
      <p:ext uri="{BB962C8B-B14F-4D97-AF65-F5344CB8AC3E}">
        <p14:creationId xmlns:p14="http://schemas.microsoft.com/office/powerpoint/2010/main" val="4269190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8/11/2020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457660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389E8D3C-97BB-644A-A13C-A1EC9E067311}" type="slidenum">
              <a:rPr lang="en-US"/>
              <a:pPr>
                <a:defRPr/>
              </a:pPr>
              <a:t>‹#›</a:t>
            </a:fld>
            <a:endParaRPr lang="en-US"/>
          </a:p>
        </p:txBody>
      </p:sp>
    </p:spTree>
    <p:extLst>
      <p:ext uri="{BB962C8B-B14F-4D97-AF65-F5344CB8AC3E}">
        <p14:creationId xmlns:p14="http://schemas.microsoft.com/office/powerpoint/2010/main" val="19647186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D30B5C97-CEDE-4540-B042-6D80FAD18F0B}" type="slidenum">
              <a:rPr lang="en-US"/>
              <a:pPr>
                <a:defRPr/>
              </a:pPr>
              <a:t>‹#›</a:t>
            </a:fld>
            <a:endParaRPr lang="en-US"/>
          </a:p>
        </p:txBody>
      </p:sp>
    </p:spTree>
    <p:extLst>
      <p:ext uri="{BB962C8B-B14F-4D97-AF65-F5344CB8AC3E}">
        <p14:creationId xmlns:p14="http://schemas.microsoft.com/office/powerpoint/2010/main" val="38606599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05FE37DE-54D1-654B-9221-CEFD61CBADFD}" type="slidenum">
              <a:rPr lang="en-US"/>
              <a:pPr>
                <a:defRPr/>
              </a:pPr>
              <a:t>‹#›</a:t>
            </a:fld>
            <a:endParaRPr lang="en-US"/>
          </a:p>
        </p:txBody>
      </p:sp>
    </p:spTree>
    <p:extLst>
      <p:ext uri="{BB962C8B-B14F-4D97-AF65-F5344CB8AC3E}">
        <p14:creationId xmlns:p14="http://schemas.microsoft.com/office/powerpoint/2010/main" val="98540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8/11/2020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833030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8/11/2020</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267094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8/11/2020</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93610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8/11/2020</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98956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8/11/2020</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92160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8/11/2020</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72119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8/11/2020</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78864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9FA4-D782-704D-BA4F-C6B6CE6C5758}" type="datetimeFigureOut">
              <a:rPr lang="en-US" smtClean="0">
                <a:solidFill>
                  <a:prstClr val="black">
                    <a:tint val="75000"/>
                  </a:prstClr>
                </a:solidFill>
                <a:latin typeface="Calibri"/>
              </a:rPr>
              <a:pPr/>
              <a:t>8/11/2020</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617612619"/>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0" y="0"/>
            <a:ext cx="9144000" cy="1219200"/>
          </a:xfrm>
          <a:prstGeom prst="rect">
            <a:avLst/>
          </a:prstGeom>
          <a:solidFill>
            <a:srgbClr val="16164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pic>
        <p:nvPicPr>
          <p:cNvPr id="15363"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0850" y="55563"/>
            <a:ext cx="463550" cy="712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15364" name="Rectangle 3"/>
          <p:cNvSpPr>
            <a:spLocks noChangeArrowheads="1"/>
          </p:cNvSpPr>
          <p:nvPr/>
        </p:nvSpPr>
        <p:spPr bwMode="auto">
          <a:xfrm>
            <a:off x="381000" y="742950"/>
            <a:ext cx="8229600" cy="19050"/>
          </a:xfrm>
          <a:prstGeom prst="rect">
            <a:avLst/>
          </a:prstGeom>
          <a:solidFill>
            <a:srgbClr val="EED7B8"/>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5" name="Text Box 4"/>
          <p:cNvSpPr txBox="1">
            <a:spLocks noChangeArrowheads="1"/>
          </p:cNvSpPr>
          <p:nvPr/>
        </p:nvSpPr>
        <p:spPr bwMode="auto">
          <a:xfrm>
            <a:off x="3279775" y="762000"/>
            <a:ext cx="2478088"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9989" tIns="46794" rIns="89989" bIns="4679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7196" eaLnBrk="1" fontAlgn="base" hangingPunct="1">
              <a:spcBef>
                <a:spcPct val="0"/>
              </a:spcBef>
              <a:spcAft>
                <a:spcPct val="0"/>
              </a:spcAft>
              <a:buClr>
                <a:srgbClr val="000000"/>
              </a:buClr>
              <a:buSzPct val="100000"/>
              <a:buFont typeface="Times New Roman" charset="0"/>
              <a:buNone/>
              <a:defRPr/>
            </a:pPr>
            <a:r>
              <a:rPr lang="en-US" sz="1800" b="1">
                <a:solidFill>
                  <a:srgbClr val="FFFFFF"/>
                </a:solidFill>
                <a:latin typeface="Lucida Sans Unicode" charset="0"/>
                <a:cs typeface="Arial" charset="0"/>
              </a:rPr>
              <a:t>D u k e  S y s t e m s</a:t>
            </a:r>
          </a:p>
        </p:txBody>
      </p:sp>
      <p:sp>
        <p:nvSpPr>
          <p:cNvPr id="15366" name="Rectangle 5"/>
          <p:cNvSpPr>
            <a:spLocks noChangeArrowheads="1"/>
          </p:cNvSpPr>
          <p:nvPr/>
        </p:nvSpPr>
        <p:spPr bwMode="auto">
          <a:xfrm>
            <a:off x="0" y="5867400"/>
            <a:ext cx="9144000" cy="990600"/>
          </a:xfrm>
          <a:prstGeom prst="rect">
            <a:avLst/>
          </a:prstGeom>
          <a:solidFill>
            <a:srgbClr val="16164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7" name="Rectangle 6"/>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5368" name="Rectangle 7"/>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5369" name="Text Box 8"/>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15370" name="Text Box 9"/>
          <p:cNvSpPr txBox="1">
            <a:spLocks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2058" name="Rectangle 1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latin typeface="Times New Roman" charset="0"/>
                <a:cs typeface="Arial" charset="0"/>
              </a:defRPr>
            </a:lvl1pPr>
          </a:lstStyle>
          <a:p>
            <a:pPr fontAlgn="base">
              <a:spcBef>
                <a:spcPct val="0"/>
              </a:spcBef>
              <a:spcAft>
                <a:spcPct val="0"/>
              </a:spcAft>
              <a:defRPr/>
            </a:pPr>
            <a:fld id="{A0FFA08A-5B16-464F-BA6A-775EF06C952C}" type="slidenum">
              <a:rPr lang="en-US">
                <a:ea typeface="ＭＳ Ｐゴシック" charset="0"/>
              </a:rPr>
              <a:pPr fontAlgn="base">
                <a:spcBef>
                  <a:spcPct val="0"/>
                </a:spcBef>
                <a:spcAft>
                  <a:spcPct val="0"/>
                </a:spcAft>
                <a:defRPr/>
              </a:pPr>
              <a:t>‹#›</a:t>
            </a:fld>
            <a:endParaRPr lang="en-US">
              <a:ea typeface="ＭＳ Ｐゴシック" charset="0"/>
            </a:endParaRPr>
          </a:p>
        </p:txBody>
      </p:sp>
    </p:spTree>
    <p:extLst>
      <p:ext uri="{BB962C8B-B14F-4D97-AF65-F5344CB8AC3E}">
        <p14:creationId xmlns:p14="http://schemas.microsoft.com/office/powerpoint/2010/main" val="3827345135"/>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mj-lt"/>
          <a:ea typeface="ＭＳ Ｐゴシック" charset="-128"/>
          <a:cs typeface="+mj-cs"/>
        </a:defRPr>
      </a:lvl1pPr>
      <a:lvl2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5pPr>
      <a:lvl6pPr marL="2514575"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3600" b="1">
          <a:solidFill>
            <a:srgbClr val="161645"/>
          </a:solidFill>
          <a:latin typeface="+mn-lt"/>
          <a:ea typeface="ＭＳ Ｐゴシック" charset="-128"/>
          <a:cs typeface="+mn-cs"/>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3200" b="1">
          <a:solidFill>
            <a:srgbClr val="6B6BCF"/>
          </a:solidFill>
          <a:latin typeface="+mn-lt"/>
          <a:ea typeface="ＭＳ Ｐゴシック" charset="-128"/>
          <a:cs typeface="+mn-cs"/>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800" b="1">
          <a:solidFill>
            <a:srgbClr val="6B6BCF"/>
          </a:solidFill>
          <a:latin typeface="+mn-lt"/>
          <a:ea typeface="ＭＳ Ｐゴシック" charset="-128"/>
          <a:cs typeface="+mn-cs"/>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5pPr>
      <a:lvl6pPr marL="2514575"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ext Box 1"/>
          <p:cNvSpPr txBox="1">
            <a:spLocks noChangeArrowheads="1"/>
          </p:cNvSpPr>
          <p:nvPr/>
        </p:nvSpPr>
        <p:spPr bwMode="auto">
          <a:xfrm>
            <a:off x="1066800" y="1524000"/>
            <a:ext cx="685800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5613" eaLnBrk="1" fontAlgn="base" hangingPunct="1">
              <a:spcBef>
                <a:spcPct val="0"/>
              </a:spcBef>
              <a:spcAft>
                <a:spcPct val="0"/>
              </a:spcAft>
              <a:buClr>
                <a:srgbClr val="000000"/>
              </a:buClr>
              <a:buSzPct val="100000"/>
              <a:buFont typeface="Times New Roman" charset="0"/>
              <a:buNone/>
            </a:pPr>
            <a:r>
              <a:rPr lang="en-US" sz="2800" b="1" dirty="0">
                <a:solidFill>
                  <a:srgbClr val="161645"/>
                </a:solidFill>
                <a:latin typeface="Calibri" charset="0"/>
              </a:rPr>
              <a:t>CPS 310</a:t>
            </a:r>
          </a:p>
          <a:p>
            <a:pPr algn="ctr" defTabSz="455613" eaLnBrk="1" fontAlgn="base" hangingPunct="1">
              <a:spcBef>
                <a:spcPct val="0"/>
              </a:spcBef>
              <a:spcAft>
                <a:spcPct val="0"/>
              </a:spcAft>
              <a:buClr>
                <a:srgbClr val="000000"/>
              </a:buClr>
              <a:buSzPct val="100000"/>
              <a:buFont typeface="Times New Roman" charset="0"/>
              <a:buNone/>
            </a:pPr>
            <a:r>
              <a:rPr lang="en-US" sz="2800" b="1" dirty="0">
                <a:solidFill>
                  <a:srgbClr val="161645"/>
                </a:solidFill>
                <a:latin typeface="Calibri" charset="0"/>
              </a:rPr>
              <a:t>Process Lifecycle</a:t>
            </a:r>
          </a:p>
        </p:txBody>
      </p:sp>
      <p:sp>
        <p:nvSpPr>
          <p:cNvPr id="165890" name="Text Box 2"/>
          <p:cNvSpPr txBox="1">
            <a:spLocks noChangeArrowheads="1"/>
          </p:cNvSpPr>
          <p:nvPr/>
        </p:nvSpPr>
        <p:spPr bwMode="auto">
          <a:xfrm>
            <a:off x="304800" y="3581400"/>
            <a:ext cx="84582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5613" eaLnBrk="1" fontAlgn="base" hangingPunct="1">
              <a:spcBef>
                <a:spcPts val="700"/>
              </a:spcBef>
              <a:spcAft>
                <a:spcPct val="0"/>
              </a:spcAft>
              <a:buClr>
                <a:srgbClr val="000000"/>
              </a:buClr>
              <a:buSzPct val="100000"/>
            </a:pPr>
            <a:r>
              <a:rPr lang="en-US" b="1" dirty="0">
                <a:solidFill>
                  <a:srgbClr val="161645"/>
                </a:solidFill>
                <a:latin typeface="Calibri" charset="0"/>
              </a:rPr>
              <a:t>Jeff Chase</a:t>
            </a:r>
          </a:p>
          <a:p>
            <a:pPr algn="ctr" defTabSz="455613" eaLnBrk="1" fontAlgn="base" hangingPunct="1">
              <a:spcBef>
                <a:spcPts val="700"/>
              </a:spcBef>
              <a:spcAft>
                <a:spcPct val="0"/>
              </a:spcAft>
              <a:buClr>
                <a:srgbClr val="000000"/>
              </a:buClr>
              <a:buSzPct val="100000"/>
            </a:pPr>
            <a:r>
              <a:rPr lang="en-US" b="1" dirty="0">
                <a:solidFill>
                  <a:srgbClr val="161645"/>
                </a:solidFill>
                <a:latin typeface="Calibri" charset="0"/>
              </a:rPr>
              <a:t>Duke University</a:t>
            </a:r>
          </a:p>
        </p:txBody>
      </p:sp>
      <p:pic>
        <p:nvPicPr>
          <p:cNvPr id="1658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67000"/>
            <a:ext cx="1930400" cy="1930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7315200" y="5879806"/>
            <a:ext cx="744451" cy="952204"/>
          </a:xfrm>
          <a:prstGeom prst="rect">
            <a:avLst/>
          </a:prstGeom>
        </p:spPr>
      </p:pic>
    </p:spTree>
    <p:extLst>
      <p:ext uri="{BB962C8B-B14F-4D97-AF65-F5344CB8AC3E}">
        <p14:creationId xmlns:p14="http://schemas.microsoft.com/office/powerpoint/2010/main" val="35763821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waiting?</a:t>
            </a:r>
          </a:p>
        </p:txBody>
      </p:sp>
      <p:pic>
        <p:nvPicPr>
          <p:cNvPr id="4" name="Content Placeholder 3" descr="thread-states.pdf"/>
          <p:cNvPicPr>
            <a:picLocks noGrp="1" noChangeAspect="1"/>
          </p:cNvPicPr>
          <p:nvPr>
            <p:ph idx="1"/>
          </p:nvPr>
        </p:nvPicPr>
        <p:blipFill>
          <a:blip r:embed="rId2"/>
          <a:srcRect t="-28889" b="-28889"/>
          <a:stretch>
            <a:fillRect/>
          </a:stretch>
        </p:blipFill>
        <p:spPr>
          <a:xfrm>
            <a:off x="17145" y="1600200"/>
            <a:ext cx="9140162" cy="5026737"/>
          </a:xfrm>
        </p:spPr>
      </p:pic>
      <p:pic>
        <p:nvPicPr>
          <p:cNvPr id="5" name="Picture 4"/>
          <p:cNvPicPr>
            <a:picLocks noChangeAspect="1"/>
          </p:cNvPicPr>
          <p:nvPr/>
        </p:nvPicPr>
        <p:blipFill>
          <a:blip r:embed="rId3"/>
          <a:stretch>
            <a:fillRect/>
          </a:stretch>
        </p:blipFill>
        <p:spPr>
          <a:xfrm>
            <a:off x="8542490" y="6046027"/>
            <a:ext cx="540816" cy="703061"/>
          </a:xfrm>
          <a:prstGeom prst="rect">
            <a:avLst/>
          </a:prstGeom>
        </p:spPr>
      </p:pic>
      <p:sp>
        <p:nvSpPr>
          <p:cNvPr id="3" name="Rectangle 2">
            <a:extLst>
              <a:ext uri="{FF2B5EF4-FFF2-40B4-BE49-F238E27FC236}">
                <a16:creationId xmlns:a16="http://schemas.microsoft.com/office/drawing/2014/main" id="{347A2720-2BBF-45BC-8337-E8EAF1A00EAB}"/>
              </a:ext>
            </a:extLst>
          </p:cNvPr>
          <p:cNvSpPr/>
          <p:nvPr/>
        </p:nvSpPr>
        <p:spPr>
          <a:xfrm>
            <a:off x="2025570" y="3429000"/>
            <a:ext cx="5764192" cy="2705582"/>
          </a:xfrm>
          <a:prstGeom prst="rect">
            <a:avLst/>
          </a:prstGeom>
          <a:noFill/>
          <a:ln w="38100">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9622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54EB-E69E-45E0-937A-7272B1D60CB3}"/>
              </a:ext>
            </a:extLst>
          </p:cNvPr>
          <p:cNvSpPr>
            <a:spLocks noGrp="1"/>
          </p:cNvSpPr>
          <p:nvPr>
            <p:ph type="title"/>
          </p:nvPr>
        </p:nvSpPr>
        <p:spPr/>
        <p:txBody>
          <a:bodyPr/>
          <a:lstStyle/>
          <a:p>
            <a:r>
              <a:rPr lang="en-US" dirty="0"/>
              <a:t>Voluntary Preemption</a:t>
            </a:r>
          </a:p>
        </p:txBody>
      </p:sp>
      <p:sp>
        <p:nvSpPr>
          <p:cNvPr id="3" name="Content Placeholder 2">
            <a:extLst>
              <a:ext uri="{FF2B5EF4-FFF2-40B4-BE49-F238E27FC236}">
                <a16:creationId xmlns:a16="http://schemas.microsoft.com/office/drawing/2014/main" id="{DE7574CC-ED8C-407C-9BC2-503701B93893}"/>
              </a:ext>
            </a:extLst>
          </p:cNvPr>
          <p:cNvSpPr>
            <a:spLocks noGrp="1"/>
          </p:cNvSpPr>
          <p:nvPr>
            <p:ph idx="1"/>
          </p:nvPr>
        </p:nvSpPr>
        <p:spPr/>
        <p:txBody>
          <a:bodyPr>
            <a:normAutofit fontScale="85000" lnSpcReduction="10000"/>
          </a:bodyPr>
          <a:lstStyle/>
          <a:p>
            <a:r>
              <a:rPr lang="en-US" dirty="0"/>
              <a:t>If a program wants to pause, it can use a </a:t>
            </a:r>
            <a:r>
              <a:rPr lang="en-US" dirty="0" err="1"/>
              <a:t>syscall</a:t>
            </a:r>
            <a:r>
              <a:rPr lang="en-US" dirty="0"/>
              <a:t> to yield as you did in the activity</a:t>
            </a:r>
          </a:p>
          <a:p>
            <a:r>
              <a:rPr lang="en-US" dirty="0"/>
              <a:t>BUT more likely is that a program will try to do some relatively slow thing (e.g. read data from the network or disk) with a </a:t>
            </a:r>
            <a:r>
              <a:rPr lang="en-US" dirty="0" err="1"/>
              <a:t>syscall</a:t>
            </a:r>
            <a:endParaRPr lang="en-US" dirty="0"/>
          </a:p>
          <a:p>
            <a:r>
              <a:rPr lang="en-US" dirty="0"/>
              <a:t>The OS doesn’t just loop while waiting for this to happen – instead it puts the process in a *blocked* state and context switches to something else</a:t>
            </a:r>
          </a:p>
          <a:p>
            <a:r>
              <a:rPr lang="en-US" dirty="0"/>
              <a:t>When the CPU gets the thing the process was waiting for, it moves the process back to the ready queue.  At some time the process will be scheduled again.</a:t>
            </a:r>
          </a:p>
        </p:txBody>
      </p:sp>
    </p:spTree>
    <p:extLst>
      <p:ext uri="{BB962C8B-B14F-4D97-AF65-F5344CB8AC3E}">
        <p14:creationId xmlns:p14="http://schemas.microsoft.com/office/powerpoint/2010/main" val="1101866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Reviewing One Last Time</a:t>
            </a:r>
          </a:p>
        </p:txBody>
      </p:sp>
      <p:pic>
        <p:nvPicPr>
          <p:cNvPr id="4" name="Content Placeholder 3" descr="thread-states.pdf"/>
          <p:cNvPicPr>
            <a:picLocks noGrp="1" noChangeAspect="1"/>
          </p:cNvPicPr>
          <p:nvPr>
            <p:ph idx="1"/>
          </p:nvPr>
        </p:nvPicPr>
        <p:blipFill>
          <a:blip r:embed="rId2"/>
          <a:srcRect t="-28889" b="-28889"/>
          <a:stretch>
            <a:fillRect/>
          </a:stretch>
        </p:blipFill>
        <p:spPr>
          <a:xfrm>
            <a:off x="17145" y="1600200"/>
            <a:ext cx="9140162" cy="5026737"/>
          </a:xfrm>
        </p:spPr>
      </p:pic>
      <p:pic>
        <p:nvPicPr>
          <p:cNvPr id="5" name="Picture 4"/>
          <p:cNvPicPr>
            <a:picLocks noChangeAspect="1"/>
          </p:cNvPicPr>
          <p:nvPr/>
        </p:nvPicPr>
        <p:blipFill>
          <a:blip r:embed="rId3"/>
          <a:stretch>
            <a:fillRect/>
          </a:stretch>
        </p:blipFill>
        <p:spPr>
          <a:xfrm>
            <a:off x="8542490" y="6046027"/>
            <a:ext cx="540816" cy="703061"/>
          </a:xfrm>
          <a:prstGeom prst="rect">
            <a:avLst/>
          </a:prstGeom>
        </p:spPr>
      </p:pic>
    </p:spTree>
    <p:extLst>
      <p:ext uri="{BB962C8B-B14F-4D97-AF65-F5344CB8AC3E}">
        <p14:creationId xmlns:p14="http://schemas.microsoft.com/office/powerpoint/2010/main" val="3886501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r>
              <a:rPr lang="en-US">
                <a:latin typeface="Arial" charset="0"/>
                <a:ea typeface="ＭＳ Ｐゴシック" charset="0"/>
                <a:cs typeface="Arial" charset="0"/>
              </a:rPr>
              <a:t>Thread context switch</a:t>
            </a:r>
          </a:p>
        </p:txBody>
      </p:sp>
      <p:grpSp>
        <p:nvGrpSpPr>
          <p:cNvPr id="92168" name="Group 9"/>
          <p:cNvGrpSpPr>
            <a:grpSpLocks/>
          </p:cNvGrpSpPr>
          <p:nvPr/>
        </p:nvGrpSpPr>
        <p:grpSpPr bwMode="auto">
          <a:xfrm>
            <a:off x="2087563" y="2686050"/>
            <a:ext cx="700087" cy="700088"/>
            <a:chOff x="4480" y="2017"/>
            <a:chExt cx="576" cy="576"/>
          </a:xfrm>
        </p:grpSpPr>
        <p:sp>
          <p:nvSpPr>
            <p:cNvPr id="169"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170" name="AutoShape 11"/>
            <p:cNvSpPr>
              <a:spLocks noChangeArrowheads="1"/>
            </p:cNvSpPr>
            <p:nvPr/>
          </p:nvSpPr>
          <p:spPr bwMode="auto">
            <a:xfrm flipH="1">
              <a:off x="4680" y="2144"/>
              <a:ext cx="197" cy="336"/>
            </a:xfrm>
            <a:prstGeom prst="lightningBolt">
              <a:avLst/>
            </a:prstGeom>
            <a:solidFill>
              <a:srgbClr val="FFFFFF"/>
            </a:solidFill>
            <a:ln w="12700">
              <a:no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171" name="AutoShape 12"/>
            <p:cNvSpPr>
              <a:spLocks noChangeArrowheads="1"/>
            </p:cNvSpPr>
            <p:nvPr/>
          </p:nvSpPr>
          <p:spPr bwMode="auto">
            <a:xfrm rot="-8460389">
              <a:off x="4505" y="2094"/>
              <a:ext cx="69" cy="74"/>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nvGrpSpPr>
          <p:cNvPr id="92169" name="Group 13"/>
          <p:cNvGrpSpPr>
            <a:grpSpLocks/>
          </p:cNvGrpSpPr>
          <p:nvPr/>
        </p:nvGrpSpPr>
        <p:grpSpPr bwMode="auto">
          <a:xfrm>
            <a:off x="2438400" y="3838575"/>
            <a:ext cx="704850" cy="1285875"/>
            <a:chOff x="1131" y="2503"/>
            <a:chExt cx="747" cy="810"/>
          </a:xfrm>
        </p:grpSpPr>
        <p:grpSp>
          <p:nvGrpSpPr>
            <p:cNvPr id="92287" name="Group 14"/>
            <p:cNvGrpSpPr>
              <a:grpSpLocks/>
            </p:cNvGrpSpPr>
            <p:nvPr/>
          </p:nvGrpSpPr>
          <p:grpSpPr bwMode="auto">
            <a:xfrm>
              <a:off x="1131" y="2503"/>
              <a:ext cx="747" cy="408"/>
              <a:chOff x="1131" y="2503"/>
              <a:chExt cx="747" cy="408"/>
            </a:xfrm>
          </p:grpSpPr>
          <p:grpSp>
            <p:nvGrpSpPr>
              <p:cNvPr id="92303" name="Group 15"/>
              <p:cNvGrpSpPr>
                <a:grpSpLocks/>
              </p:cNvGrpSpPr>
              <p:nvPr/>
            </p:nvGrpSpPr>
            <p:grpSpPr bwMode="auto">
              <a:xfrm>
                <a:off x="1131" y="2503"/>
                <a:ext cx="747" cy="204"/>
                <a:chOff x="1131" y="2503"/>
                <a:chExt cx="747" cy="204"/>
              </a:xfrm>
            </p:grpSpPr>
            <p:grpSp>
              <p:nvGrpSpPr>
                <p:cNvPr id="92311" name="Group 16"/>
                <p:cNvGrpSpPr>
                  <a:grpSpLocks/>
                </p:cNvGrpSpPr>
                <p:nvPr/>
              </p:nvGrpSpPr>
              <p:grpSpPr bwMode="auto">
                <a:xfrm>
                  <a:off x="1131" y="2503"/>
                  <a:ext cx="747" cy="102"/>
                  <a:chOff x="1131" y="2503"/>
                  <a:chExt cx="747" cy="102"/>
                </a:xfrm>
              </p:grpSpPr>
              <p:sp>
                <p:nvSpPr>
                  <p:cNvPr id="201" name="AutoShape 17"/>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202" name="AutoShape 18"/>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nvGrpSpPr>
                <p:cNvPr id="92312" name="Group 19"/>
                <p:cNvGrpSpPr>
                  <a:grpSpLocks/>
                </p:cNvGrpSpPr>
                <p:nvPr/>
              </p:nvGrpSpPr>
              <p:grpSpPr bwMode="auto">
                <a:xfrm>
                  <a:off x="1131" y="2605"/>
                  <a:ext cx="747" cy="102"/>
                  <a:chOff x="1131" y="2503"/>
                  <a:chExt cx="747" cy="102"/>
                </a:xfrm>
              </p:grpSpPr>
              <p:sp>
                <p:nvSpPr>
                  <p:cNvPr id="199" name="AutoShape 20"/>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200" name="AutoShape 21"/>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grpSp>
            <p:nvGrpSpPr>
              <p:cNvPr id="92304" name="Group 22"/>
              <p:cNvGrpSpPr>
                <a:grpSpLocks/>
              </p:cNvGrpSpPr>
              <p:nvPr/>
            </p:nvGrpSpPr>
            <p:grpSpPr bwMode="auto">
              <a:xfrm>
                <a:off x="1131" y="2707"/>
                <a:ext cx="747" cy="204"/>
                <a:chOff x="1131" y="2503"/>
                <a:chExt cx="747" cy="204"/>
              </a:xfrm>
            </p:grpSpPr>
            <p:grpSp>
              <p:nvGrpSpPr>
                <p:cNvPr id="92305" name="Group 23"/>
                <p:cNvGrpSpPr>
                  <a:grpSpLocks/>
                </p:cNvGrpSpPr>
                <p:nvPr/>
              </p:nvGrpSpPr>
              <p:grpSpPr bwMode="auto">
                <a:xfrm>
                  <a:off x="1131" y="2503"/>
                  <a:ext cx="747" cy="102"/>
                  <a:chOff x="1131" y="2503"/>
                  <a:chExt cx="747" cy="102"/>
                </a:xfrm>
              </p:grpSpPr>
              <p:sp>
                <p:nvSpPr>
                  <p:cNvPr id="195" name="AutoShape 24"/>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196" name="AutoShape 25"/>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nvGrpSpPr>
                <p:cNvPr id="92306" name="Group 26"/>
                <p:cNvGrpSpPr>
                  <a:grpSpLocks/>
                </p:cNvGrpSpPr>
                <p:nvPr/>
              </p:nvGrpSpPr>
              <p:grpSpPr bwMode="auto">
                <a:xfrm>
                  <a:off x="1131" y="2605"/>
                  <a:ext cx="747" cy="102"/>
                  <a:chOff x="1131" y="2503"/>
                  <a:chExt cx="747" cy="102"/>
                </a:xfrm>
              </p:grpSpPr>
              <p:sp>
                <p:nvSpPr>
                  <p:cNvPr id="193" name="AutoShape 27"/>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194" name="AutoShape 28"/>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grpSp>
        <p:grpSp>
          <p:nvGrpSpPr>
            <p:cNvPr id="92288" name="Group 29"/>
            <p:cNvGrpSpPr>
              <a:grpSpLocks/>
            </p:cNvGrpSpPr>
            <p:nvPr/>
          </p:nvGrpSpPr>
          <p:grpSpPr bwMode="auto">
            <a:xfrm>
              <a:off x="1131" y="2905"/>
              <a:ext cx="747" cy="408"/>
              <a:chOff x="1131" y="2503"/>
              <a:chExt cx="747" cy="408"/>
            </a:xfrm>
          </p:grpSpPr>
          <p:grpSp>
            <p:nvGrpSpPr>
              <p:cNvPr id="92289" name="Group 30"/>
              <p:cNvGrpSpPr>
                <a:grpSpLocks/>
              </p:cNvGrpSpPr>
              <p:nvPr/>
            </p:nvGrpSpPr>
            <p:grpSpPr bwMode="auto">
              <a:xfrm>
                <a:off x="1131" y="2503"/>
                <a:ext cx="747" cy="204"/>
                <a:chOff x="1131" y="2503"/>
                <a:chExt cx="747" cy="204"/>
              </a:xfrm>
            </p:grpSpPr>
            <p:grpSp>
              <p:nvGrpSpPr>
                <p:cNvPr id="92297" name="Group 31"/>
                <p:cNvGrpSpPr>
                  <a:grpSpLocks/>
                </p:cNvGrpSpPr>
                <p:nvPr/>
              </p:nvGrpSpPr>
              <p:grpSpPr bwMode="auto">
                <a:xfrm>
                  <a:off x="1131" y="2503"/>
                  <a:ext cx="747" cy="102"/>
                  <a:chOff x="1131" y="2503"/>
                  <a:chExt cx="747" cy="102"/>
                </a:xfrm>
              </p:grpSpPr>
              <p:sp>
                <p:nvSpPr>
                  <p:cNvPr id="187" name="AutoShape 32"/>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188" name="AutoShape 33"/>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nvGrpSpPr>
                <p:cNvPr id="92298" name="Group 34"/>
                <p:cNvGrpSpPr>
                  <a:grpSpLocks/>
                </p:cNvGrpSpPr>
                <p:nvPr/>
              </p:nvGrpSpPr>
              <p:grpSpPr bwMode="auto">
                <a:xfrm>
                  <a:off x="1131" y="2605"/>
                  <a:ext cx="747" cy="102"/>
                  <a:chOff x="1131" y="2503"/>
                  <a:chExt cx="747" cy="102"/>
                </a:xfrm>
              </p:grpSpPr>
              <p:sp>
                <p:nvSpPr>
                  <p:cNvPr id="185" name="AutoShape 35"/>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186" name="AutoShape 36"/>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grpSp>
            <p:nvGrpSpPr>
              <p:cNvPr id="92290" name="Group 37"/>
              <p:cNvGrpSpPr>
                <a:grpSpLocks/>
              </p:cNvGrpSpPr>
              <p:nvPr/>
            </p:nvGrpSpPr>
            <p:grpSpPr bwMode="auto">
              <a:xfrm>
                <a:off x="1131" y="2707"/>
                <a:ext cx="747" cy="204"/>
                <a:chOff x="1131" y="2503"/>
                <a:chExt cx="747" cy="204"/>
              </a:xfrm>
            </p:grpSpPr>
            <p:grpSp>
              <p:nvGrpSpPr>
                <p:cNvPr id="92291" name="Group 38"/>
                <p:cNvGrpSpPr>
                  <a:grpSpLocks/>
                </p:cNvGrpSpPr>
                <p:nvPr/>
              </p:nvGrpSpPr>
              <p:grpSpPr bwMode="auto">
                <a:xfrm>
                  <a:off x="1131" y="2503"/>
                  <a:ext cx="747" cy="102"/>
                  <a:chOff x="1131" y="2503"/>
                  <a:chExt cx="747" cy="102"/>
                </a:xfrm>
              </p:grpSpPr>
              <p:sp>
                <p:nvSpPr>
                  <p:cNvPr id="181" name="AutoShape 39"/>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182" name="AutoShape 40"/>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nvGrpSpPr>
                <p:cNvPr id="92292" name="Group 41"/>
                <p:cNvGrpSpPr>
                  <a:grpSpLocks/>
                </p:cNvGrpSpPr>
                <p:nvPr/>
              </p:nvGrpSpPr>
              <p:grpSpPr bwMode="auto">
                <a:xfrm>
                  <a:off x="1131" y="2605"/>
                  <a:ext cx="747" cy="102"/>
                  <a:chOff x="1131" y="2503"/>
                  <a:chExt cx="747" cy="102"/>
                </a:xfrm>
              </p:grpSpPr>
              <p:sp>
                <p:nvSpPr>
                  <p:cNvPr id="179" name="AutoShape 42"/>
                  <p:cNvSpPr>
                    <a:spLocks noChangeArrowheads="1"/>
                  </p:cNvSpPr>
                  <p:nvPr/>
                </p:nvSpPr>
                <p:spPr bwMode="auto">
                  <a:xfrm>
                    <a:off x="1131" y="2503"/>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180" name="AutoShape 43"/>
                  <p:cNvSpPr>
                    <a:spLocks noChangeArrowheads="1"/>
                  </p:cNvSpPr>
                  <p:nvPr/>
                </p:nvSpPr>
                <p:spPr bwMode="auto">
                  <a:xfrm>
                    <a:off x="1131" y="2554"/>
                    <a:ext cx="747" cy="51"/>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grpSp>
      </p:grpSp>
      <p:sp>
        <p:nvSpPr>
          <p:cNvPr id="203" name="Text Box 44"/>
          <p:cNvSpPr txBox="1">
            <a:spLocks noChangeArrowheads="1"/>
          </p:cNvSpPr>
          <p:nvPr/>
        </p:nvSpPr>
        <p:spPr bwMode="auto">
          <a:xfrm>
            <a:off x="2290763" y="5100638"/>
            <a:ext cx="958850" cy="366712"/>
          </a:xfrm>
          <a:prstGeom prst="rect">
            <a:avLst/>
          </a:prstGeom>
          <a:noFill/>
          <a:ln w="12700">
            <a:noFill/>
            <a:miter lim="800000"/>
            <a:headEnd type="none" w="sm" len="sm"/>
            <a:tailEnd type="none" w="sm" len="sm"/>
          </a:ln>
        </p:spPr>
        <p:txBody>
          <a:bodyPr wrap="none" anchor="ctr">
            <a:spAutoFit/>
          </a:bodyPr>
          <a:lstStyle/>
          <a:p>
            <a:pPr algn="ctr">
              <a:defRPr/>
            </a:pPr>
            <a:r>
              <a:rPr lang="en-US" sz="2400" kern="0">
                <a:solidFill>
                  <a:sysClr val="windowText" lastClr="000000"/>
                </a:solidFill>
                <a:ea typeface="Arial" charset="0"/>
                <a:cs typeface="ＭＳ Ｐゴシック" charset="0"/>
              </a:rPr>
              <a:t>registers</a:t>
            </a:r>
          </a:p>
        </p:txBody>
      </p:sp>
      <p:sp>
        <p:nvSpPr>
          <p:cNvPr id="204" name="Rectangle 45"/>
          <p:cNvSpPr>
            <a:spLocks noChangeArrowheads="1"/>
          </p:cNvSpPr>
          <p:nvPr/>
        </p:nvSpPr>
        <p:spPr bwMode="auto">
          <a:xfrm>
            <a:off x="1897063" y="2479675"/>
            <a:ext cx="1798637" cy="3170238"/>
          </a:xfrm>
          <a:prstGeom prst="rect">
            <a:avLst/>
          </a:prstGeom>
          <a:noFill/>
          <a:ln w="12700">
            <a:solidFill>
              <a:srgbClr val="000000"/>
            </a:solidFill>
            <a:prstDash val="sysDot"/>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205" name="Text Box 46"/>
          <p:cNvSpPr txBox="1">
            <a:spLocks noChangeArrowheads="1"/>
          </p:cNvSpPr>
          <p:nvPr/>
        </p:nvSpPr>
        <p:spPr bwMode="auto">
          <a:xfrm>
            <a:off x="1085850" y="4160838"/>
            <a:ext cx="854075" cy="706437"/>
          </a:xfrm>
          <a:prstGeom prst="rect">
            <a:avLst/>
          </a:prstGeom>
          <a:noFill/>
          <a:ln w="12700">
            <a:noFill/>
            <a:miter lim="800000"/>
            <a:headEnd type="none" w="sm" len="sm"/>
            <a:tailEnd type="none" w="sm" len="sm"/>
          </a:ln>
        </p:spPr>
        <p:txBody>
          <a:bodyPr wrap="none" anchor="ctr">
            <a:spAutoFit/>
          </a:bodyPr>
          <a:lstStyle/>
          <a:p>
            <a:pPr algn="ctr">
              <a:defRPr/>
            </a:pPr>
            <a:r>
              <a:rPr lang="en-US" sz="2000" kern="0" dirty="0">
                <a:solidFill>
                  <a:sysClr val="windowText" lastClr="000000"/>
                </a:solidFill>
                <a:ea typeface="Arial" charset="0"/>
                <a:cs typeface="ＭＳ Ｐゴシック" charset="0"/>
              </a:rPr>
              <a:t>CPU</a:t>
            </a:r>
          </a:p>
          <a:p>
            <a:pPr algn="ctr">
              <a:defRPr/>
            </a:pPr>
            <a:r>
              <a:rPr lang="en-US" sz="2000" kern="0" dirty="0">
                <a:solidFill>
                  <a:sysClr val="windowText" lastClr="000000"/>
                </a:solidFill>
                <a:ea typeface="Arial" charset="0"/>
                <a:cs typeface="ＭＳ Ｐゴシック" charset="0"/>
              </a:rPr>
              <a:t>(core)</a:t>
            </a:r>
          </a:p>
        </p:txBody>
      </p:sp>
      <p:sp>
        <p:nvSpPr>
          <p:cNvPr id="206" name="Text Box 47"/>
          <p:cNvSpPr txBox="1">
            <a:spLocks noChangeArrowheads="1"/>
          </p:cNvSpPr>
          <p:nvPr/>
        </p:nvSpPr>
        <p:spPr bwMode="auto">
          <a:xfrm>
            <a:off x="2130425" y="3725863"/>
            <a:ext cx="361950" cy="274637"/>
          </a:xfrm>
          <a:prstGeom prst="rect">
            <a:avLst/>
          </a:prstGeom>
          <a:noFill/>
          <a:ln w="12700">
            <a:noFill/>
            <a:miter lim="800000"/>
            <a:headEnd type="none" w="sm" len="sm"/>
            <a:tailEnd type="none" w="sm" len="sm"/>
          </a:ln>
        </p:spPr>
        <p:txBody>
          <a:bodyPr wrap="none">
            <a:spAutoFit/>
          </a:bodyPr>
          <a:lstStyle/>
          <a:p>
            <a:pPr>
              <a:defRPr/>
            </a:pPr>
            <a:r>
              <a:rPr lang="en-US" sz="1200" kern="0">
                <a:solidFill>
                  <a:sysClr val="windowText" lastClr="000000"/>
                </a:solidFill>
                <a:ea typeface="Arial" charset="0"/>
                <a:cs typeface="ＭＳ Ｐゴシック" charset="0"/>
              </a:rPr>
              <a:t>R0</a:t>
            </a:r>
          </a:p>
        </p:txBody>
      </p:sp>
      <p:sp>
        <p:nvSpPr>
          <p:cNvPr id="207" name="Text Box 48"/>
          <p:cNvSpPr txBox="1">
            <a:spLocks noChangeArrowheads="1"/>
          </p:cNvSpPr>
          <p:nvPr/>
        </p:nvSpPr>
        <p:spPr bwMode="auto">
          <a:xfrm>
            <a:off x="2130425" y="4324350"/>
            <a:ext cx="361950" cy="274638"/>
          </a:xfrm>
          <a:prstGeom prst="rect">
            <a:avLst/>
          </a:prstGeom>
          <a:noFill/>
          <a:ln w="12700">
            <a:noFill/>
            <a:miter lim="800000"/>
            <a:headEnd type="none" w="sm" len="sm"/>
            <a:tailEnd type="none" w="sm" len="sm"/>
          </a:ln>
        </p:spPr>
        <p:txBody>
          <a:bodyPr wrap="none">
            <a:spAutoFit/>
          </a:bodyPr>
          <a:lstStyle/>
          <a:p>
            <a:pPr>
              <a:defRPr/>
            </a:pPr>
            <a:r>
              <a:rPr lang="en-US" sz="1200" kern="0">
                <a:solidFill>
                  <a:sysClr val="windowText" lastClr="000000"/>
                </a:solidFill>
                <a:ea typeface="Arial" charset="0"/>
                <a:cs typeface="ＭＳ Ｐゴシック" charset="0"/>
              </a:rPr>
              <a:t>Rn</a:t>
            </a:r>
          </a:p>
        </p:txBody>
      </p:sp>
      <p:sp>
        <p:nvSpPr>
          <p:cNvPr id="208" name="Text Box 49"/>
          <p:cNvSpPr txBox="1">
            <a:spLocks noChangeArrowheads="1"/>
          </p:cNvSpPr>
          <p:nvPr/>
        </p:nvSpPr>
        <p:spPr bwMode="auto">
          <a:xfrm>
            <a:off x="2122488" y="4791075"/>
            <a:ext cx="369887" cy="274638"/>
          </a:xfrm>
          <a:prstGeom prst="rect">
            <a:avLst/>
          </a:prstGeom>
          <a:noFill/>
          <a:ln w="12700">
            <a:noFill/>
            <a:miter lim="800000"/>
            <a:headEnd type="none" w="sm" len="sm"/>
            <a:tailEnd type="none" w="sm" len="sm"/>
          </a:ln>
        </p:spPr>
        <p:txBody>
          <a:bodyPr wrap="none">
            <a:spAutoFit/>
          </a:bodyPr>
          <a:lstStyle/>
          <a:p>
            <a:pPr>
              <a:defRPr/>
            </a:pPr>
            <a:r>
              <a:rPr lang="en-US" sz="1200" kern="0">
                <a:solidFill>
                  <a:sysClr val="windowText" lastClr="000000"/>
                </a:solidFill>
                <a:ea typeface="Arial" charset="0"/>
                <a:cs typeface="ＭＳ Ｐゴシック" charset="0"/>
              </a:rPr>
              <a:t>PC</a:t>
            </a:r>
          </a:p>
        </p:txBody>
      </p:sp>
      <p:sp>
        <p:nvSpPr>
          <p:cNvPr id="211" name="Text Box 52"/>
          <p:cNvSpPr txBox="1">
            <a:spLocks noChangeArrowheads="1"/>
          </p:cNvSpPr>
          <p:nvPr/>
        </p:nvSpPr>
        <p:spPr bwMode="auto">
          <a:xfrm>
            <a:off x="2668588" y="4768850"/>
            <a:ext cx="252412" cy="274638"/>
          </a:xfrm>
          <a:prstGeom prst="rect">
            <a:avLst/>
          </a:prstGeom>
          <a:noFill/>
          <a:ln w="12700">
            <a:noFill/>
            <a:miter lim="800000"/>
            <a:headEnd type="none" w="sm" len="sm"/>
            <a:tailEnd type="none" w="sm" len="sm"/>
          </a:ln>
        </p:spPr>
        <p:txBody>
          <a:bodyPr wrap="none">
            <a:spAutoFit/>
          </a:bodyPr>
          <a:lstStyle/>
          <a:p>
            <a:pPr>
              <a:defRPr/>
            </a:pPr>
            <a:r>
              <a:rPr lang="en-US" sz="1200" i="1" kern="0">
                <a:solidFill>
                  <a:srgbClr val="FC0128"/>
                </a:solidFill>
                <a:ea typeface="Arial" charset="0"/>
                <a:cs typeface="ＭＳ Ｐゴシック" charset="0"/>
              </a:rPr>
              <a:t>x</a:t>
            </a:r>
          </a:p>
        </p:txBody>
      </p:sp>
      <p:sp>
        <p:nvSpPr>
          <p:cNvPr id="228" name="Text Box 69"/>
          <p:cNvSpPr txBox="1">
            <a:spLocks noChangeArrowheads="1"/>
          </p:cNvSpPr>
          <p:nvPr/>
        </p:nvSpPr>
        <p:spPr bwMode="auto">
          <a:xfrm>
            <a:off x="2132013" y="4951413"/>
            <a:ext cx="352425" cy="274637"/>
          </a:xfrm>
          <a:prstGeom prst="rect">
            <a:avLst/>
          </a:prstGeom>
          <a:noFill/>
          <a:ln w="12700">
            <a:noFill/>
            <a:miter lim="800000"/>
            <a:headEnd type="none" w="sm" len="sm"/>
            <a:tailEnd type="none" w="sm" len="sm"/>
          </a:ln>
        </p:spPr>
        <p:txBody>
          <a:bodyPr wrap="none">
            <a:spAutoFit/>
          </a:bodyPr>
          <a:lstStyle/>
          <a:p>
            <a:pPr>
              <a:defRPr/>
            </a:pPr>
            <a:r>
              <a:rPr lang="en-US" sz="1200" kern="0">
                <a:solidFill>
                  <a:sysClr val="windowText" lastClr="000000"/>
                </a:solidFill>
                <a:ea typeface="Arial" charset="0"/>
                <a:cs typeface="ＭＳ Ｐゴシック" charset="0"/>
              </a:rPr>
              <a:t>SP</a:t>
            </a:r>
          </a:p>
        </p:txBody>
      </p:sp>
      <p:sp>
        <p:nvSpPr>
          <p:cNvPr id="230" name="Rectangle 71"/>
          <p:cNvSpPr>
            <a:spLocks noChangeArrowheads="1"/>
          </p:cNvSpPr>
          <p:nvPr/>
        </p:nvSpPr>
        <p:spPr bwMode="auto">
          <a:xfrm>
            <a:off x="2662238" y="4908550"/>
            <a:ext cx="252412" cy="274638"/>
          </a:xfrm>
          <a:prstGeom prst="rect">
            <a:avLst/>
          </a:prstGeom>
          <a:noFill/>
          <a:ln w="12700">
            <a:noFill/>
            <a:miter lim="800000"/>
            <a:headEnd type="none" w="sm" len="sm"/>
            <a:tailEnd type="none" w="sm" len="sm"/>
          </a:ln>
        </p:spPr>
        <p:txBody>
          <a:bodyPr wrap="none" anchor="ctr">
            <a:spAutoFit/>
          </a:bodyPr>
          <a:lstStyle/>
          <a:p>
            <a:pPr algn="ctr">
              <a:defRPr/>
            </a:pPr>
            <a:r>
              <a:rPr lang="en-US" sz="1200" i="1" kern="0">
                <a:solidFill>
                  <a:srgbClr val="FC0128"/>
                </a:solidFill>
                <a:ea typeface="Arial" charset="0"/>
                <a:cs typeface="ＭＳ Ｐゴシック" charset="0"/>
              </a:rPr>
              <a:t>y</a:t>
            </a:r>
          </a:p>
        </p:txBody>
      </p:sp>
      <p:sp>
        <p:nvSpPr>
          <p:cNvPr id="231" name="Oval 72"/>
          <p:cNvSpPr>
            <a:spLocks noChangeArrowheads="1"/>
          </p:cNvSpPr>
          <p:nvPr/>
        </p:nvSpPr>
        <p:spPr bwMode="auto">
          <a:xfrm>
            <a:off x="3359150" y="4875213"/>
            <a:ext cx="74613" cy="74612"/>
          </a:xfrm>
          <a:prstGeom prst="ellipse">
            <a:avLst/>
          </a:prstGeom>
          <a:noFill/>
          <a:ln w="12700">
            <a:noFill/>
            <a:round/>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232" name="Oval 73"/>
          <p:cNvSpPr>
            <a:spLocks noChangeArrowheads="1"/>
          </p:cNvSpPr>
          <p:nvPr/>
        </p:nvSpPr>
        <p:spPr bwMode="auto">
          <a:xfrm>
            <a:off x="3344863" y="5043488"/>
            <a:ext cx="74612" cy="74612"/>
          </a:xfrm>
          <a:prstGeom prst="ellipse">
            <a:avLst/>
          </a:prstGeom>
          <a:noFill/>
          <a:ln w="12700">
            <a:noFill/>
            <a:round/>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233" name="Oval 74"/>
          <p:cNvSpPr>
            <a:spLocks noChangeArrowheads="1"/>
          </p:cNvSpPr>
          <p:nvPr/>
        </p:nvSpPr>
        <p:spPr bwMode="auto">
          <a:xfrm>
            <a:off x="3382963" y="4325938"/>
            <a:ext cx="74612" cy="74612"/>
          </a:xfrm>
          <a:prstGeom prst="ellipse">
            <a:avLst/>
          </a:prstGeom>
          <a:noFill/>
          <a:ln w="12700">
            <a:noFill/>
            <a:round/>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nvGrpSpPr>
          <p:cNvPr id="92194" name="Group 79"/>
          <p:cNvGrpSpPr>
            <a:grpSpLocks/>
          </p:cNvGrpSpPr>
          <p:nvPr/>
        </p:nvGrpSpPr>
        <p:grpSpPr bwMode="auto">
          <a:xfrm>
            <a:off x="3898900" y="1655763"/>
            <a:ext cx="673100" cy="658812"/>
            <a:chOff x="3689" y="1658"/>
            <a:chExt cx="576" cy="576"/>
          </a:xfrm>
        </p:grpSpPr>
        <p:grpSp>
          <p:nvGrpSpPr>
            <p:cNvPr id="92273" name="Group 80"/>
            <p:cNvGrpSpPr>
              <a:grpSpLocks/>
            </p:cNvGrpSpPr>
            <p:nvPr/>
          </p:nvGrpSpPr>
          <p:grpSpPr bwMode="auto">
            <a:xfrm>
              <a:off x="3689" y="1658"/>
              <a:ext cx="576" cy="576"/>
              <a:chOff x="4269" y="2781"/>
              <a:chExt cx="576" cy="576"/>
            </a:xfrm>
          </p:grpSpPr>
          <p:sp>
            <p:nvSpPr>
              <p:cNvPr id="241" name="Oval 81"/>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242" name="AutoShape 82"/>
              <p:cNvSpPr>
                <a:spLocks noChangeArrowheads="1"/>
              </p:cNvSpPr>
              <p:nvPr/>
            </p:nvSpPr>
            <p:spPr bwMode="auto">
              <a:xfrm flipH="1">
                <a:off x="4469" y="2909"/>
                <a:ext cx="197" cy="336"/>
              </a:xfrm>
              <a:prstGeom prst="lightningBolt">
                <a:avLst/>
              </a:prstGeom>
              <a:solidFill>
                <a:srgbClr val="FFFFFF"/>
              </a:solidFill>
              <a:ln w="12700">
                <a:no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sp>
          <p:nvSpPr>
            <p:cNvPr id="240" name="AutoShape 83"/>
            <p:cNvSpPr>
              <a:spLocks noChangeArrowheads="1"/>
            </p:cNvSpPr>
            <p:nvPr/>
          </p:nvSpPr>
          <p:spPr bwMode="auto">
            <a:xfrm rot="-8460389">
              <a:off x="3713" y="1734"/>
              <a:ext cx="68" cy="76"/>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sp>
        <p:nvSpPr>
          <p:cNvPr id="305" name="AutoShape 146"/>
          <p:cNvSpPr>
            <a:spLocks noChangeArrowheads="1"/>
          </p:cNvSpPr>
          <p:nvPr/>
        </p:nvSpPr>
        <p:spPr bwMode="auto">
          <a:xfrm rot="6280549" flipH="1">
            <a:off x="4579938" y="3530600"/>
            <a:ext cx="104775" cy="2149475"/>
          </a:xfrm>
          <a:prstGeom prst="upArrow">
            <a:avLst>
              <a:gd name="adj1" fmla="val 50000"/>
              <a:gd name="adj2" fmla="val 512879"/>
            </a:avLst>
          </a:prstGeom>
          <a:solidFill>
            <a:srgbClr val="000000"/>
          </a:solidFill>
          <a:ln w="12700">
            <a:solidFill>
              <a:srgbClr val="000000"/>
            </a:solidFill>
            <a:miter lim="800000"/>
            <a:headEnd type="none" w="sm" len="sm"/>
            <a:tailEnd type="none" w="sm" len="sm"/>
          </a:ln>
        </p:spPr>
        <p:txBody>
          <a:bodyPr anchor="ctr">
            <a:spAutoFit/>
          </a:bodyPr>
          <a:lstStyle/>
          <a:p>
            <a:pPr>
              <a:defRPr/>
            </a:pPr>
            <a:endParaRPr lang="en-US" sz="2400" kern="0">
              <a:solidFill>
                <a:sysClr val="windowText" lastClr="000000"/>
              </a:solidFill>
              <a:ea typeface="Arial" charset="0"/>
              <a:cs typeface="ＭＳ Ｐゴシック" charset="0"/>
            </a:endParaRPr>
          </a:p>
        </p:txBody>
      </p:sp>
      <p:sp>
        <p:nvSpPr>
          <p:cNvPr id="306" name="AutoShape 147"/>
          <p:cNvSpPr>
            <a:spLocks noChangeArrowheads="1"/>
          </p:cNvSpPr>
          <p:nvPr/>
        </p:nvSpPr>
        <p:spPr bwMode="auto">
          <a:xfrm rot="17055259" flipH="1">
            <a:off x="4567238" y="4114800"/>
            <a:ext cx="104775" cy="2149475"/>
          </a:xfrm>
          <a:prstGeom prst="upArrow">
            <a:avLst>
              <a:gd name="adj1" fmla="val 50000"/>
              <a:gd name="adj2" fmla="val 512879"/>
            </a:avLst>
          </a:prstGeom>
          <a:solidFill>
            <a:srgbClr val="000000"/>
          </a:solidFill>
          <a:ln w="12700">
            <a:solidFill>
              <a:srgbClr val="000000"/>
            </a:solidFill>
            <a:miter lim="800000"/>
            <a:headEnd type="none" w="sm" len="sm"/>
            <a:tailEnd type="none" w="sm" len="sm"/>
          </a:ln>
        </p:spPr>
        <p:txBody>
          <a:bodyPr anchor="ctr">
            <a:spAutoFit/>
          </a:bodyPr>
          <a:lstStyle/>
          <a:p>
            <a:pPr>
              <a:defRPr/>
            </a:pPr>
            <a:endParaRPr lang="en-US" sz="2400" kern="0">
              <a:solidFill>
                <a:sysClr val="windowText" lastClr="000000"/>
              </a:solidFill>
              <a:ea typeface="Arial" charset="0"/>
              <a:cs typeface="ＭＳ Ｐゴシック" charset="0"/>
            </a:endParaRPr>
          </a:p>
        </p:txBody>
      </p:sp>
      <p:sp>
        <p:nvSpPr>
          <p:cNvPr id="307" name="Text Box 148"/>
          <p:cNvSpPr txBox="1">
            <a:spLocks noChangeArrowheads="1"/>
          </p:cNvSpPr>
          <p:nvPr/>
        </p:nvSpPr>
        <p:spPr bwMode="auto">
          <a:xfrm>
            <a:off x="3609975" y="4086225"/>
            <a:ext cx="2257425" cy="401638"/>
          </a:xfrm>
          <a:prstGeom prst="rect">
            <a:avLst/>
          </a:prstGeom>
          <a:noFill/>
          <a:ln w="12700">
            <a:noFill/>
            <a:miter lim="800000"/>
            <a:headEnd type="none" w="sm" len="sm"/>
            <a:tailEnd type="none" w="sm" len="sm"/>
          </a:ln>
        </p:spPr>
        <p:txBody>
          <a:bodyPr wrap="none" anchor="ctr">
            <a:spAutoFit/>
          </a:bodyPr>
          <a:lstStyle/>
          <a:p>
            <a:pPr algn="ctr">
              <a:defRPr/>
            </a:pPr>
            <a:r>
              <a:rPr lang="en-US" sz="2000" b="1" i="1" kern="0" dirty="0">
                <a:solidFill>
                  <a:sysClr val="windowText" lastClr="000000"/>
                </a:solidFill>
                <a:ea typeface="Arial" charset="0"/>
                <a:cs typeface="ＭＳ Ｐゴシック" charset="0"/>
              </a:rPr>
              <a:t>1. save registers</a:t>
            </a:r>
          </a:p>
        </p:txBody>
      </p:sp>
      <p:sp>
        <p:nvSpPr>
          <p:cNvPr id="308" name="Text Box 149"/>
          <p:cNvSpPr txBox="1">
            <a:spLocks noChangeArrowheads="1"/>
          </p:cNvSpPr>
          <p:nvPr/>
        </p:nvSpPr>
        <p:spPr bwMode="auto">
          <a:xfrm>
            <a:off x="3648075" y="5335588"/>
            <a:ext cx="2212975" cy="401637"/>
          </a:xfrm>
          <a:prstGeom prst="rect">
            <a:avLst/>
          </a:prstGeom>
          <a:noFill/>
          <a:ln w="12700">
            <a:noFill/>
            <a:miter lim="800000"/>
            <a:headEnd type="none" w="sm" len="sm"/>
            <a:tailEnd type="none" w="sm" len="sm"/>
          </a:ln>
        </p:spPr>
        <p:txBody>
          <a:bodyPr wrap="none" anchor="ctr">
            <a:spAutoFit/>
          </a:bodyPr>
          <a:lstStyle/>
          <a:p>
            <a:pPr algn="ctr">
              <a:defRPr/>
            </a:pPr>
            <a:r>
              <a:rPr lang="en-US" sz="2000" b="1" i="1" kern="0" dirty="0">
                <a:solidFill>
                  <a:sysClr val="windowText" lastClr="000000"/>
                </a:solidFill>
                <a:ea typeface="Arial" charset="0"/>
                <a:cs typeface="ＭＳ Ｐゴシック" charset="0"/>
              </a:rPr>
              <a:t>2. load registers</a:t>
            </a:r>
          </a:p>
        </p:txBody>
      </p:sp>
      <p:grpSp>
        <p:nvGrpSpPr>
          <p:cNvPr id="92201" name="Group 150"/>
          <p:cNvGrpSpPr>
            <a:grpSpLocks/>
          </p:cNvGrpSpPr>
          <p:nvPr/>
        </p:nvGrpSpPr>
        <p:grpSpPr bwMode="auto">
          <a:xfrm>
            <a:off x="2921000" y="2717800"/>
            <a:ext cx="700088" cy="700088"/>
            <a:chOff x="1101" y="346"/>
            <a:chExt cx="441" cy="441"/>
          </a:xfrm>
        </p:grpSpPr>
        <p:sp>
          <p:nvSpPr>
            <p:cNvPr id="310" name="Oval 151"/>
            <p:cNvSpPr>
              <a:spLocks noChangeArrowheads="1"/>
            </p:cNvSpPr>
            <p:nvPr/>
          </p:nvSpPr>
          <p:spPr bwMode="auto">
            <a:xfrm>
              <a:off x="1101" y="346"/>
              <a:ext cx="441" cy="441"/>
            </a:xfrm>
            <a:prstGeom prst="ellipse">
              <a:avLst/>
            </a:prstGeom>
            <a:solidFill>
              <a:srgbClr val="DDE1EB"/>
            </a:solidFill>
            <a:ln w="12700">
              <a:solidFill>
                <a:srgbClr val="969696"/>
              </a:solidFill>
              <a:round/>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311" name="AutoShape 152"/>
            <p:cNvSpPr>
              <a:spLocks noChangeArrowheads="1"/>
            </p:cNvSpPr>
            <p:nvPr/>
          </p:nvSpPr>
          <p:spPr bwMode="auto">
            <a:xfrm flipH="1">
              <a:off x="1254" y="443"/>
              <a:ext cx="151" cy="257"/>
            </a:xfrm>
            <a:prstGeom prst="lightningBolt">
              <a:avLst/>
            </a:prstGeom>
            <a:solidFill>
              <a:srgbClr val="FFFFFF"/>
            </a:solidFill>
            <a:ln w="12700">
              <a:no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312" name="AutoShape 153"/>
            <p:cNvSpPr>
              <a:spLocks noChangeArrowheads="1"/>
            </p:cNvSpPr>
            <p:nvPr/>
          </p:nvSpPr>
          <p:spPr bwMode="auto">
            <a:xfrm rot="-8460389">
              <a:off x="1120" y="405"/>
              <a:ext cx="53" cy="57"/>
            </a:xfrm>
            <a:prstGeom prst="triangle">
              <a:avLst>
                <a:gd name="adj" fmla="val 50000"/>
              </a:avLst>
            </a:prstGeom>
            <a:solidFill>
              <a:srgbClr val="919191"/>
            </a:solidFill>
            <a:ln w="12700">
              <a:solidFill>
                <a:srgbClr val="919191"/>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nvGrpSpPr>
          <p:cNvPr id="92202" name="Group 154"/>
          <p:cNvGrpSpPr>
            <a:grpSpLocks/>
          </p:cNvGrpSpPr>
          <p:nvPr/>
        </p:nvGrpSpPr>
        <p:grpSpPr bwMode="auto">
          <a:xfrm>
            <a:off x="1054100" y="1570038"/>
            <a:ext cx="700088" cy="700087"/>
            <a:chOff x="1101" y="346"/>
            <a:chExt cx="441" cy="441"/>
          </a:xfrm>
        </p:grpSpPr>
        <p:sp>
          <p:nvSpPr>
            <p:cNvPr id="314" name="Oval 155"/>
            <p:cNvSpPr>
              <a:spLocks noChangeArrowheads="1"/>
            </p:cNvSpPr>
            <p:nvPr/>
          </p:nvSpPr>
          <p:spPr bwMode="auto">
            <a:xfrm>
              <a:off x="1101" y="346"/>
              <a:ext cx="441" cy="441"/>
            </a:xfrm>
            <a:prstGeom prst="ellipse">
              <a:avLst/>
            </a:prstGeom>
            <a:solidFill>
              <a:srgbClr val="DDE1EB"/>
            </a:solidFill>
            <a:ln w="12700">
              <a:solidFill>
                <a:srgbClr val="969696"/>
              </a:solidFill>
              <a:round/>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315" name="AutoShape 156"/>
            <p:cNvSpPr>
              <a:spLocks noChangeArrowheads="1"/>
            </p:cNvSpPr>
            <p:nvPr/>
          </p:nvSpPr>
          <p:spPr bwMode="auto">
            <a:xfrm flipH="1">
              <a:off x="1254" y="443"/>
              <a:ext cx="151" cy="257"/>
            </a:xfrm>
            <a:prstGeom prst="lightningBolt">
              <a:avLst/>
            </a:prstGeom>
            <a:solidFill>
              <a:srgbClr val="FFFFFF"/>
            </a:solidFill>
            <a:ln w="12700">
              <a:no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316" name="AutoShape 157"/>
            <p:cNvSpPr>
              <a:spLocks noChangeArrowheads="1"/>
            </p:cNvSpPr>
            <p:nvPr/>
          </p:nvSpPr>
          <p:spPr bwMode="auto">
            <a:xfrm rot="-8460389">
              <a:off x="1120" y="405"/>
              <a:ext cx="53" cy="57"/>
            </a:xfrm>
            <a:prstGeom prst="triangle">
              <a:avLst>
                <a:gd name="adj" fmla="val 50000"/>
              </a:avLst>
            </a:prstGeom>
            <a:solidFill>
              <a:srgbClr val="919191"/>
            </a:solidFill>
            <a:ln w="12700">
              <a:solidFill>
                <a:srgbClr val="919191"/>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cxnSp>
        <p:nvCxnSpPr>
          <p:cNvPr id="92203" name="AutoShape 158"/>
          <p:cNvCxnSpPr>
            <a:cxnSpLocks noChangeShapeType="1"/>
          </p:cNvCxnSpPr>
          <p:nvPr/>
        </p:nvCxnSpPr>
        <p:spPr bwMode="auto">
          <a:xfrm rot="10800000" flipV="1">
            <a:off x="3271838" y="1985963"/>
            <a:ext cx="627062" cy="731837"/>
          </a:xfrm>
          <a:prstGeom prst="curvedConnector2">
            <a:avLst/>
          </a:prstGeom>
          <a:noFill/>
          <a:ln w="28575">
            <a:solidFill>
              <a:srgbClr val="000000"/>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92204" name="AutoShape 159"/>
          <p:cNvCxnSpPr>
            <a:cxnSpLocks noChangeShapeType="1"/>
            <a:stCxn id="169" idx="0"/>
            <a:endCxn id="314" idx="6"/>
          </p:cNvCxnSpPr>
          <p:nvPr/>
        </p:nvCxnSpPr>
        <p:spPr bwMode="auto">
          <a:xfrm rot="5400000" flipH="1">
            <a:off x="1713706" y="1961357"/>
            <a:ext cx="765175" cy="684212"/>
          </a:xfrm>
          <a:prstGeom prst="curvedConnector2">
            <a:avLst/>
          </a:prstGeom>
          <a:noFill/>
          <a:ln w="28575">
            <a:solidFill>
              <a:srgbClr val="000000"/>
            </a:solidFill>
            <a:round/>
            <a:headEnd type="none" w="sm" len="sm"/>
            <a:tailEnd type="triangle" w="sm" len="sm"/>
          </a:ln>
          <a:extLst>
            <a:ext uri="{909E8E84-426E-40dd-AFC4-6F175D3DCCD1}">
              <a14:hiddenFill xmlns:a14="http://schemas.microsoft.com/office/drawing/2010/main" xmlns="">
                <a:noFill/>
              </a14:hiddenFill>
            </a:ext>
          </a:extLst>
        </p:spPr>
      </p:cxnSp>
      <p:sp>
        <p:nvSpPr>
          <p:cNvPr id="319" name="Rectangle 160"/>
          <p:cNvSpPr>
            <a:spLocks noChangeArrowheads="1"/>
          </p:cNvSpPr>
          <p:nvPr/>
        </p:nvSpPr>
        <p:spPr bwMode="auto">
          <a:xfrm>
            <a:off x="2971800" y="1447800"/>
            <a:ext cx="1066800" cy="708025"/>
          </a:xfrm>
          <a:prstGeom prst="rect">
            <a:avLst/>
          </a:prstGeom>
          <a:noFill/>
          <a:ln w="12700">
            <a:noFill/>
            <a:miter lim="800000"/>
            <a:headEnd type="none" w="sm" len="sm"/>
            <a:tailEnd type="none" w="sm" len="sm"/>
          </a:ln>
        </p:spPr>
        <p:txBody>
          <a:bodyPr anchor="ctr">
            <a:spAutoFit/>
          </a:bodyPr>
          <a:lstStyle/>
          <a:p>
            <a:pPr algn="ctr">
              <a:defRPr/>
            </a:pPr>
            <a:r>
              <a:rPr lang="en-US" sz="2000" b="1" i="1" kern="0" dirty="0">
                <a:solidFill>
                  <a:sysClr val="windowText" lastClr="000000"/>
                </a:solidFill>
                <a:ea typeface="Arial" charset="0"/>
                <a:cs typeface="ＭＳ Ｐゴシック" charset="0"/>
              </a:rPr>
              <a:t>switch in</a:t>
            </a:r>
          </a:p>
        </p:txBody>
      </p:sp>
      <p:sp>
        <p:nvSpPr>
          <p:cNvPr id="320" name="Rectangle 161"/>
          <p:cNvSpPr>
            <a:spLocks noChangeArrowheads="1"/>
          </p:cNvSpPr>
          <p:nvPr/>
        </p:nvSpPr>
        <p:spPr bwMode="auto">
          <a:xfrm>
            <a:off x="1828800" y="1447800"/>
            <a:ext cx="990600" cy="708025"/>
          </a:xfrm>
          <a:prstGeom prst="rect">
            <a:avLst/>
          </a:prstGeom>
          <a:noFill/>
          <a:ln w="12700">
            <a:noFill/>
            <a:miter lim="800000"/>
            <a:headEnd type="none" w="sm" len="sm"/>
            <a:tailEnd type="none" w="sm" len="sm"/>
          </a:ln>
        </p:spPr>
        <p:txBody>
          <a:bodyPr anchor="ctr">
            <a:spAutoFit/>
          </a:bodyPr>
          <a:lstStyle/>
          <a:p>
            <a:pPr algn="ctr">
              <a:defRPr/>
            </a:pPr>
            <a:r>
              <a:rPr lang="en-US" sz="2000" b="1" i="1" kern="0" dirty="0">
                <a:solidFill>
                  <a:sysClr val="windowText" lastClr="000000"/>
                </a:solidFill>
                <a:ea typeface="Arial" charset="0"/>
                <a:cs typeface="ＭＳ Ｐゴシック" charset="0"/>
              </a:rPr>
              <a:t>switch out</a:t>
            </a:r>
          </a:p>
        </p:txBody>
      </p:sp>
      <p:sp>
        <p:nvSpPr>
          <p:cNvPr id="347" name="AutoShape 5"/>
          <p:cNvSpPr>
            <a:spLocks noChangeArrowheads="1"/>
          </p:cNvSpPr>
          <p:nvPr/>
        </p:nvSpPr>
        <p:spPr bwMode="auto">
          <a:xfrm>
            <a:off x="6026150" y="2903538"/>
            <a:ext cx="1470025" cy="444500"/>
          </a:xfrm>
          <a:prstGeom prst="flowChartProcess">
            <a:avLst/>
          </a:prstGeom>
          <a:solidFill>
            <a:srgbClr val="969696"/>
          </a:solidFill>
          <a:ln w="12700">
            <a:solidFill>
              <a:srgbClr val="000000"/>
            </a:solidFill>
            <a:miter lim="800000"/>
            <a:headEnd type="none" w="sm" len="sm"/>
            <a:tailEnd type="none" w="sm" len="sm"/>
          </a:ln>
        </p:spPr>
        <p:txBody>
          <a:bodyPr wrap="none" anchor="ctr"/>
          <a:lstStyle/>
          <a:p>
            <a:pPr algn="ctr" fontAlgn="base">
              <a:spcBef>
                <a:spcPct val="0"/>
              </a:spcBef>
              <a:spcAft>
                <a:spcPct val="0"/>
              </a:spcAft>
            </a:pPr>
            <a:r>
              <a:rPr lang="en-US" sz="2000">
                <a:solidFill>
                  <a:srgbClr val="000000"/>
                </a:solidFill>
                <a:ea typeface="ＭＳ Ｐゴシック" charset="0"/>
                <a:cs typeface="ＭＳ Ｐゴシック" charset="0"/>
              </a:rPr>
              <a:t>code library</a:t>
            </a:r>
            <a:endParaRPr lang="en-US">
              <a:solidFill>
                <a:srgbClr val="000000"/>
              </a:solidFill>
              <a:ea typeface="ＭＳ Ｐゴシック" charset="0"/>
              <a:cs typeface="ＭＳ Ｐゴシック" charset="0"/>
            </a:endParaRPr>
          </a:p>
        </p:txBody>
      </p:sp>
      <p:sp>
        <p:nvSpPr>
          <p:cNvPr id="348" name="AutoShape 6"/>
          <p:cNvSpPr>
            <a:spLocks noChangeArrowheads="1"/>
          </p:cNvSpPr>
          <p:nvPr/>
        </p:nvSpPr>
        <p:spPr bwMode="auto">
          <a:xfrm>
            <a:off x="6026150" y="3563938"/>
            <a:ext cx="1470025" cy="390525"/>
          </a:xfrm>
          <a:prstGeom prst="flowChartProcess">
            <a:avLst/>
          </a:prstGeom>
          <a:solidFill>
            <a:srgbClr val="008080"/>
          </a:solidFill>
          <a:ln w="12700">
            <a:solidFill>
              <a:srgbClr val="000000"/>
            </a:solidFill>
            <a:miter lim="800000"/>
            <a:headEnd type="none" w="sm" len="sm"/>
            <a:tailEnd type="none" w="sm" len="sm"/>
          </a:ln>
        </p:spPr>
        <p:txBody>
          <a:bodyPr wrap="none" anchor="ctr"/>
          <a:lstStyle/>
          <a:p>
            <a:pPr algn="ctr">
              <a:defRPr/>
            </a:pPr>
            <a:r>
              <a:rPr lang="en-US" sz="2400" kern="0">
                <a:solidFill>
                  <a:sysClr val="windowText" lastClr="000000"/>
                </a:solidFill>
                <a:ea typeface="Arial" charset="0"/>
                <a:cs typeface="ＭＳ Ｐゴシック" charset="0"/>
              </a:rPr>
              <a:t>data</a:t>
            </a:r>
          </a:p>
        </p:txBody>
      </p:sp>
      <p:sp>
        <p:nvSpPr>
          <p:cNvPr id="349" name="AutoShape 7"/>
          <p:cNvSpPr>
            <a:spLocks noChangeArrowheads="1"/>
          </p:cNvSpPr>
          <p:nvPr/>
        </p:nvSpPr>
        <p:spPr bwMode="auto">
          <a:xfrm>
            <a:off x="6026150" y="3954463"/>
            <a:ext cx="1470025" cy="2085975"/>
          </a:xfrm>
          <a:prstGeom prst="flowChartProcess">
            <a:avLst/>
          </a:prstGeom>
          <a:solidFill>
            <a:srgbClr val="DCE1EC"/>
          </a:solidFill>
          <a:ln w="12700">
            <a:solidFill>
              <a:srgbClr val="000000"/>
            </a:solidFill>
            <a:miter lim="800000"/>
            <a:headEnd type="none" w="sm" len="sm"/>
            <a:tailEnd type="none" w="sm" len="sm"/>
          </a:ln>
        </p:spPr>
        <p:txBody>
          <a:bodyPr wrap="none" anchor="ctr"/>
          <a:lstStyle/>
          <a:p>
            <a:pPr algn="ctr">
              <a:defRPr/>
            </a:pPr>
            <a:endParaRPr lang="en-US" sz="2400" kern="0">
              <a:solidFill>
                <a:sysClr val="windowText" lastClr="000000"/>
              </a:solidFill>
              <a:ea typeface="Arial" charset="0"/>
              <a:cs typeface="ＭＳ Ｐゴシック" charset="0"/>
            </a:endParaRPr>
          </a:p>
        </p:txBody>
      </p:sp>
      <p:sp>
        <p:nvSpPr>
          <p:cNvPr id="350" name="AutoShape 8"/>
          <p:cNvSpPr>
            <a:spLocks noChangeArrowheads="1"/>
          </p:cNvSpPr>
          <p:nvPr/>
        </p:nvSpPr>
        <p:spPr bwMode="auto">
          <a:xfrm>
            <a:off x="6026150" y="3348038"/>
            <a:ext cx="1470025" cy="212725"/>
          </a:xfrm>
          <a:prstGeom prst="flowChartProcess">
            <a:avLst/>
          </a:prstGeom>
          <a:solidFill>
            <a:srgbClr val="FFFFFF"/>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351" name="Text Box 51"/>
          <p:cNvSpPr txBox="1">
            <a:spLocks noChangeArrowheads="1"/>
          </p:cNvSpPr>
          <p:nvPr/>
        </p:nvSpPr>
        <p:spPr bwMode="auto">
          <a:xfrm>
            <a:off x="5776913" y="2478088"/>
            <a:ext cx="252412" cy="273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p>
            <a:pPr fontAlgn="base">
              <a:spcBef>
                <a:spcPct val="0"/>
              </a:spcBef>
              <a:spcAft>
                <a:spcPct val="0"/>
              </a:spcAft>
            </a:pPr>
            <a:r>
              <a:rPr lang="en-US" sz="1200" i="1" dirty="0">
                <a:solidFill>
                  <a:srgbClr val="FC0128"/>
                </a:solidFill>
                <a:ea typeface="ＭＳ Ｐゴシック" charset="0"/>
                <a:cs typeface="Arial" charset="0"/>
              </a:rPr>
              <a:t>x</a:t>
            </a:r>
            <a:endParaRPr lang="en-US" sz="1200" dirty="0">
              <a:solidFill>
                <a:srgbClr val="000000"/>
              </a:solidFill>
              <a:ea typeface="ＭＳ Ｐゴシック" charset="0"/>
              <a:cs typeface="Arial" charset="0"/>
            </a:endParaRPr>
          </a:p>
        </p:txBody>
      </p:sp>
      <p:sp>
        <p:nvSpPr>
          <p:cNvPr id="352" name="AutoShape 53"/>
          <p:cNvSpPr>
            <a:spLocks noChangeArrowheads="1"/>
          </p:cNvSpPr>
          <p:nvPr/>
        </p:nvSpPr>
        <p:spPr bwMode="auto">
          <a:xfrm>
            <a:off x="6026150" y="2459038"/>
            <a:ext cx="1470025" cy="444500"/>
          </a:xfrm>
          <a:prstGeom prst="flowChartProcess">
            <a:avLst/>
          </a:prstGeom>
          <a:solidFill>
            <a:srgbClr val="3366FF"/>
          </a:solidFill>
          <a:ln w="12700">
            <a:solidFill>
              <a:srgbClr val="000000"/>
            </a:solidFill>
            <a:miter lim="800000"/>
            <a:headEnd type="none" w="sm" len="sm"/>
            <a:tailEnd type="none" w="sm" len="sm"/>
          </a:ln>
        </p:spPr>
        <p:txBody>
          <a:bodyPr wrap="none" anchor="ctr"/>
          <a:lstStyle/>
          <a:p>
            <a:pPr algn="ctr">
              <a:defRPr/>
            </a:pPr>
            <a:r>
              <a:rPr lang="en-US" sz="2000" kern="0">
                <a:solidFill>
                  <a:sysClr val="windowText" lastClr="000000"/>
                </a:solidFill>
                <a:ea typeface="Arial" charset="0"/>
                <a:cs typeface="ＭＳ Ｐゴシック" charset="0"/>
              </a:rPr>
              <a:t>program</a:t>
            </a:r>
          </a:p>
        </p:txBody>
      </p:sp>
      <p:grpSp>
        <p:nvGrpSpPr>
          <p:cNvPr id="353" name="Group 55"/>
          <p:cNvGrpSpPr>
            <a:grpSpLocks/>
          </p:cNvGrpSpPr>
          <p:nvPr/>
        </p:nvGrpSpPr>
        <p:grpSpPr bwMode="auto">
          <a:xfrm>
            <a:off x="6588125" y="5376863"/>
            <a:ext cx="831850" cy="463550"/>
            <a:chOff x="4573" y="2055"/>
            <a:chExt cx="634" cy="352"/>
          </a:xfrm>
        </p:grpSpPr>
        <p:sp>
          <p:nvSpPr>
            <p:cNvPr id="354" name="AutoShape 56"/>
            <p:cNvSpPr>
              <a:spLocks noChangeArrowheads="1"/>
            </p:cNvSpPr>
            <p:nvPr/>
          </p:nvSpPr>
          <p:spPr bwMode="auto">
            <a:xfrm>
              <a:off x="4573" y="2055"/>
              <a:ext cx="634" cy="102"/>
            </a:xfrm>
            <a:prstGeom prst="flowChartProcess">
              <a:avLst/>
            </a:prstGeom>
            <a:noFill/>
            <a:ln w="12700">
              <a:solidFill>
                <a:srgbClr val="000000"/>
              </a:solidFill>
              <a:miter lim="800000"/>
              <a:headEnd type="none" w="sm" len="sm"/>
              <a:tailEnd type="none" w="sm" len="sm"/>
            </a:ln>
          </p:spPr>
          <p:txBody>
            <a:bodyPr wrap="none" anchor="ctr"/>
            <a:lstStyle/>
            <a:p>
              <a:pPr algn="ctr">
                <a:defRPr/>
              </a:pPr>
              <a:endParaRPr lang="en-US" sz="2000" kern="0">
                <a:solidFill>
                  <a:sysClr val="windowText" lastClr="000000"/>
                </a:solidFill>
                <a:ea typeface="Arial" charset="0"/>
                <a:cs typeface="ＭＳ Ｐゴシック" charset="0"/>
              </a:endParaRPr>
            </a:p>
          </p:txBody>
        </p:sp>
        <p:sp>
          <p:nvSpPr>
            <p:cNvPr id="355" name="AutoShape 57"/>
            <p:cNvSpPr>
              <a:spLocks noChangeArrowheads="1"/>
            </p:cNvSpPr>
            <p:nvPr/>
          </p:nvSpPr>
          <p:spPr bwMode="auto">
            <a:xfrm>
              <a:off x="4573" y="2157"/>
              <a:ext cx="634" cy="250"/>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lgn="ctr">
                <a:defRPr/>
              </a:pPr>
              <a:r>
                <a:rPr lang="en-US" sz="2000" kern="0" dirty="0">
                  <a:solidFill>
                    <a:sysClr val="windowText" lastClr="000000"/>
                  </a:solidFill>
                  <a:ea typeface="Arial" charset="0"/>
                  <a:cs typeface="ＭＳ Ｐゴシック" charset="0"/>
                </a:rPr>
                <a:t>stack</a:t>
              </a:r>
            </a:p>
          </p:txBody>
        </p:sp>
        <p:sp>
          <p:nvSpPr>
            <p:cNvPr id="356" name="AutoShape 58"/>
            <p:cNvSpPr>
              <a:spLocks noChangeArrowheads="1"/>
            </p:cNvSpPr>
            <p:nvPr/>
          </p:nvSpPr>
          <p:spPr bwMode="auto">
            <a:xfrm>
              <a:off x="4865" y="2057"/>
              <a:ext cx="51" cy="94"/>
            </a:xfrm>
            <a:prstGeom prst="upArrow">
              <a:avLst>
                <a:gd name="adj1" fmla="val 50000"/>
                <a:gd name="adj2" fmla="val 44712"/>
              </a:avLst>
            </a:prstGeom>
            <a:solidFill>
              <a:srgbClr val="000000"/>
            </a:solidFill>
            <a:ln w="12700">
              <a:solidFill>
                <a:srgbClr val="000000"/>
              </a:solidFill>
              <a:miter lim="800000"/>
              <a:headEnd type="none" w="sm" len="sm"/>
              <a:tailEnd type="none" w="sm" len="sm"/>
            </a:ln>
          </p:spPr>
          <p:txBody>
            <a:bodyPr anchor="ctr">
              <a:spAutoFit/>
            </a:bodyPr>
            <a:lstStyle/>
            <a:p>
              <a:pPr>
                <a:defRPr/>
              </a:pPr>
              <a:endParaRPr lang="en-US" sz="2400" kern="0">
                <a:solidFill>
                  <a:sysClr val="windowText" lastClr="000000"/>
                </a:solidFill>
                <a:ea typeface="Arial" charset="0"/>
                <a:cs typeface="ＭＳ Ｐゴシック" charset="0"/>
              </a:endParaRPr>
            </a:p>
          </p:txBody>
        </p:sp>
      </p:grpSp>
      <p:sp>
        <p:nvSpPr>
          <p:cNvPr id="357" name="Rectangle 59"/>
          <p:cNvSpPr>
            <a:spLocks noChangeArrowheads="1"/>
          </p:cNvSpPr>
          <p:nvPr/>
        </p:nvSpPr>
        <p:spPr bwMode="auto">
          <a:xfrm>
            <a:off x="5796146" y="1736695"/>
            <a:ext cx="19173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spAutoFit/>
          </a:bodyPr>
          <a:lstStyle/>
          <a:p>
            <a:pPr algn="ctr" fontAlgn="base">
              <a:spcBef>
                <a:spcPct val="0"/>
              </a:spcBef>
              <a:spcAft>
                <a:spcPct val="0"/>
              </a:spcAft>
            </a:pPr>
            <a:r>
              <a:rPr lang="en-US" sz="2000" dirty="0">
                <a:solidFill>
                  <a:srgbClr val="000000"/>
                </a:solidFill>
                <a:ea typeface="ＭＳ Ｐゴシック" charset="0"/>
                <a:cs typeface="ＭＳ Ｐゴシック" charset="0"/>
              </a:rPr>
              <a:t>Virtual memory</a:t>
            </a:r>
          </a:p>
        </p:txBody>
      </p:sp>
      <p:grpSp>
        <p:nvGrpSpPr>
          <p:cNvPr id="358" name="Group 60"/>
          <p:cNvGrpSpPr>
            <a:grpSpLocks/>
          </p:cNvGrpSpPr>
          <p:nvPr/>
        </p:nvGrpSpPr>
        <p:grpSpPr bwMode="auto">
          <a:xfrm>
            <a:off x="6891338" y="4094163"/>
            <a:ext cx="469900" cy="384175"/>
            <a:chOff x="3842" y="2581"/>
            <a:chExt cx="296" cy="241"/>
          </a:xfrm>
        </p:grpSpPr>
        <p:sp>
          <p:nvSpPr>
            <p:cNvPr id="359" name="Oval 61"/>
            <p:cNvSpPr>
              <a:spLocks noChangeArrowheads="1"/>
            </p:cNvSpPr>
            <p:nvPr/>
          </p:nvSpPr>
          <p:spPr bwMode="auto">
            <a:xfrm flipH="1">
              <a:off x="3842" y="2698"/>
              <a:ext cx="70" cy="82"/>
            </a:xfrm>
            <a:prstGeom prst="ellipse">
              <a:avLst/>
            </a:prstGeom>
            <a:solidFill>
              <a:srgbClr val="333333"/>
            </a:solidFill>
            <a:ln w="19050">
              <a:noFill/>
              <a:round/>
              <a:headEnd type="none" w="sm" len="sm"/>
              <a:tailEnd type="none" w="sm" len="sm"/>
            </a:ln>
          </p:spPr>
          <p:txBody>
            <a:bodyPr anchor="ctr">
              <a:spAutoFit/>
            </a:bodyPr>
            <a:lstStyle/>
            <a:p>
              <a:pPr>
                <a:defRPr/>
              </a:pPr>
              <a:endParaRPr lang="en-US" sz="2400" kern="0">
                <a:solidFill>
                  <a:sysClr val="windowText" lastClr="000000"/>
                </a:solidFill>
                <a:ea typeface="Arial" charset="0"/>
                <a:cs typeface="ＭＳ Ｐゴシック" charset="0"/>
              </a:endParaRPr>
            </a:p>
          </p:txBody>
        </p:sp>
        <p:sp>
          <p:nvSpPr>
            <p:cNvPr id="360" name="Oval 62"/>
            <p:cNvSpPr>
              <a:spLocks noChangeArrowheads="1"/>
            </p:cNvSpPr>
            <p:nvPr/>
          </p:nvSpPr>
          <p:spPr bwMode="auto">
            <a:xfrm flipH="1">
              <a:off x="3949" y="2748"/>
              <a:ext cx="70" cy="74"/>
            </a:xfrm>
            <a:prstGeom prst="ellipse">
              <a:avLst/>
            </a:prstGeom>
            <a:solidFill>
              <a:srgbClr val="333333"/>
            </a:solidFill>
            <a:ln w="19050">
              <a:noFill/>
              <a:round/>
              <a:headEnd type="none" w="sm" len="sm"/>
              <a:tailEnd type="none" w="sm" len="sm"/>
            </a:ln>
          </p:spPr>
          <p:txBody>
            <a:bodyPr anchor="ctr">
              <a:spAutoFit/>
            </a:bodyPr>
            <a:lstStyle/>
            <a:p>
              <a:pPr>
                <a:defRPr/>
              </a:pPr>
              <a:endParaRPr lang="en-US" sz="2400" kern="0">
                <a:solidFill>
                  <a:sysClr val="windowText" lastClr="000000"/>
                </a:solidFill>
                <a:ea typeface="Arial" charset="0"/>
                <a:cs typeface="ＭＳ Ｐゴシック" charset="0"/>
              </a:endParaRPr>
            </a:p>
          </p:txBody>
        </p:sp>
        <p:sp>
          <p:nvSpPr>
            <p:cNvPr id="361" name="Oval 63"/>
            <p:cNvSpPr>
              <a:spLocks noChangeArrowheads="1"/>
            </p:cNvSpPr>
            <p:nvPr/>
          </p:nvSpPr>
          <p:spPr bwMode="auto">
            <a:xfrm flipH="1">
              <a:off x="4067" y="2705"/>
              <a:ext cx="71" cy="74"/>
            </a:xfrm>
            <a:prstGeom prst="ellipse">
              <a:avLst/>
            </a:prstGeom>
            <a:solidFill>
              <a:srgbClr val="333333"/>
            </a:solidFill>
            <a:ln w="19050">
              <a:noFill/>
              <a:round/>
              <a:headEnd type="none" w="sm" len="sm"/>
              <a:tailEnd type="none" w="sm" len="sm"/>
            </a:ln>
          </p:spPr>
          <p:txBody>
            <a:bodyPr anchor="ctr">
              <a:spAutoFit/>
            </a:bodyPr>
            <a:lstStyle/>
            <a:p>
              <a:pPr>
                <a:defRPr/>
              </a:pPr>
              <a:endParaRPr lang="en-US" sz="2400" kern="0">
                <a:solidFill>
                  <a:sysClr val="windowText" lastClr="000000"/>
                </a:solidFill>
                <a:ea typeface="Arial" charset="0"/>
                <a:cs typeface="ＭＳ Ｐゴシック" charset="0"/>
              </a:endParaRPr>
            </a:p>
          </p:txBody>
        </p:sp>
        <p:cxnSp>
          <p:nvCxnSpPr>
            <p:cNvPr id="362" name="AutoShape 64"/>
            <p:cNvCxnSpPr>
              <a:cxnSpLocks noChangeShapeType="1"/>
              <a:stCxn id="365" idx="4"/>
              <a:endCxn id="359" idx="0"/>
            </p:cNvCxnSpPr>
            <p:nvPr/>
          </p:nvCxnSpPr>
          <p:spPr bwMode="auto">
            <a:xfrm flipH="1">
              <a:off x="3877" y="2651"/>
              <a:ext cx="107" cy="47"/>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cxnSp>
          <p:nvCxnSpPr>
            <p:cNvPr id="363" name="AutoShape 65"/>
            <p:cNvCxnSpPr>
              <a:cxnSpLocks noChangeShapeType="1"/>
              <a:stCxn id="365" idx="4"/>
              <a:endCxn id="360" idx="0"/>
            </p:cNvCxnSpPr>
            <p:nvPr/>
          </p:nvCxnSpPr>
          <p:spPr bwMode="auto">
            <a:xfrm>
              <a:off x="3984" y="2651"/>
              <a:ext cx="0" cy="97"/>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cxnSp>
          <p:nvCxnSpPr>
            <p:cNvPr id="364" name="AutoShape 66"/>
            <p:cNvCxnSpPr>
              <a:cxnSpLocks noChangeShapeType="1"/>
              <a:stCxn id="365" idx="4"/>
              <a:endCxn id="361" idx="7"/>
            </p:cNvCxnSpPr>
            <p:nvPr/>
          </p:nvCxnSpPr>
          <p:spPr bwMode="auto">
            <a:xfrm>
              <a:off x="3984" y="2651"/>
              <a:ext cx="94" cy="64"/>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sp>
          <p:nvSpPr>
            <p:cNvPr id="365" name="Oval 67"/>
            <p:cNvSpPr>
              <a:spLocks noChangeArrowheads="1"/>
            </p:cNvSpPr>
            <p:nvPr/>
          </p:nvSpPr>
          <p:spPr bwMode="auto">
            <a:xfrm flipH="1">
              <a:off x="3948" y="2581"/>
              <a:ext cx="71" cy="71"/>
            </a:xfrm>
            <a:prstGeom prst="ellipse">
              <a:avLst/>
            </a:prstGeom>
            <a:solidFill>
              <a:srgbClr val="333333"/>
            </a:solidFill>
            <a:ln w="19050">
              <a:noFill/>
              <a:round/>
              <a:headEnd type="none" w="sm" len="sm"/>
              <a:tailEnd type="none" w="sm" len="sm"/>
            </a:ln>
          </p:spPr>
          <p:txBody>
            <a:bodyPr anchor="ctr">
              <a:spAutoFit/>
            </a:bodyPr>
            <a:lstStyle/>
            <a:p>
              <a:pPr>
                <a:defRPr/>
              </a:pPr>
              <a:endParaRPr lang="en-US" sz="2400" kern="0">
                <a:solidFill>
                  <a:sysClr val="windowText" lastClr="000000"/>
                </a:solidFill>
                <a:ea typeface="Arial" charset="0"/>
                <a:cs typeface="ＭＳ Ｐゴシック" charset="0"/>
              </a:endParaRPr>
            </a:p>
          </p:txBody>
        </p:sp>
      </p:grpSp>
      <p:sp>
        <p:nvSpPr>
          <p:cNvPr id="366" name="Oval 68"/>
          <p:cNvSpPr>
            <a:spLocks noChangeArrowheads="1"/>
          </p:cNvSpPr>
          <p:nvPr/>
        </p:nvSpPr>
        <p:spPr bwMode="auto">
          <a:xfrm flipH="1">
            <a:off x="6199188" y="4348163"/>
            <a:ext cx="111125" cy="117475"/>
          </a:xfrm>
          <a:prstGeom prst="ellipse">
            <a:avLst/>
          </a:prstGeom>
          <a:solidFill>
            <a:srgbClr val="333333"/>
          </a:solidFill>
          <a:ln w="19050">
            <a:noFill/>
            <a:round/>
            <a:headEnd type="none" w="sm" len="sm"/>
            <a:tailEnd type="none" w="sm" len="sm"/>
          </a:ln>
        </p:spPr>
        <p:txBody>
          <a:bodyPr anchor="ctr">
            <a:spAutoFit/>
          </a:bodyPr>
          <a:lstStyle/>
          <a:p>
            <a:pPr>
              <a:defRPr/>
            </a:pPr>
            <a:endParaRPr lang="en-US" sz="2400" kern="0">
              <a:solidFill>
                <a:sysClr val="windowText" lastClr="000000"/>
              </a:solidFill>
              <a:ea typeface="Arial" charset="0"/>
              <a:cs typeface="ＭＳ Ｐゴシック" charset="0"/>
            </a:endParaRPr>
          </a:p>
        </p:txBody>
      </p:sp>
      <p:sp>
        <p:nvSpPr>
          <p:cNvPr id="367" name="Oval 69"/>
          <p:cNvSpPr>
            <a:spLocks noChangeArrowheads="1"/>
          </p:cNvSpPr>
          <p:nvPr/>
        </p:nvSpPr>
        <p:spPr bwMode="auto">
          <a:xfrm flipH="1">
            <a:off x="6365875" y="4078288"/>
            <a:ext cx="111125" cy="117475"/>
          </a:xfrm>
          <a:prstGeom prst="ellipse">
            <a:avLst/>
          </a:prstGeom>
          <a:solidFill>
            <a:srgbClr val="333333"/>
          </a:solidFill>
          <a:ln w="19050">
            <a:noFill/>
            <a:round/>
            <a:headEnd type="none" w="sm" len="sm"/>
            <a:tailEnd type="none" w="sm" len="sm"/>
          </a:ln>
        </p:spPr>
        <p:txBody>
          <a:bodyPr anchor="ctr">
            <a:spAutoFit/>
          </a:bodyPr>
          <a:lstStyle/>
          <a:p>
            <a:pPr>
              <a:defRPr/>
            </a:pPr>
            <a:endParaRPr lang="en-US" sz="2400" kern="0">
              <a:solidFill>
                <a:sysClr val="windowText" lastClr="000000"/>
              </a:solidFill>
              <a:ea typeface="Arial" charset="0"/>
              <a:cs typeface="ＭＳ Ｐゴシック" charset="0"/>
            </a:endParaRPr>
          </a:p>
        </p:txBody>
      </p:sp>
      <p:sp>
        <p:nvSpPr>
          <p:cNvPr id="368" name="Rectangle 71"/>
          <p:cNvSpPr>
            <a:spLocks noChangeArrowheads="1"/>
          </p:cNvSpPr>
          <p:nvPr/>
        </p:nvSpPr>
        <p:spPr bwMode="auto">
          <a:xfrm>
            <a:off x="7005638" y="4678363"/>
            <a:ext cx="252412" cy="276225"/>
          </a:xfrm>
          <a:prstGeom prst="rect">
            <a:avLst/>
          </a:prstGeom>
          <a:noFill/>
          <a:ln w="12700">
            <a:noFill/>
            <a:miter lim="800000"/>
            <a:headEnd type="none" w="sm" len="sm"/>
            <a:tailEnd type="none" w="sm" len="sm"/>
          </a:ln>
        </p:spPr>
        <p:txBody>
          <a:bodyPr wrap="none" anchor="ctr">
            <a:spAutoFit/>
          </a:bodyPr>
          <a:lstStyle/>
          <a:p>
            <a:pPr algn="ctr">
              <a:defRPr/>
            </a:pPr>
            <a:r>
              <a:rPr lang="en-US" sz="1200" i="1" kern="0">
                <a:solidFill>
                  <a:srgbClr val="FC0128"/>
                </a:solidFill>
                <a:ea typeface="Arial" charset="0"/>
                <a:cs typeface="ＭＳ Ｐゴシック" charset="0"/>
              </a:rPr>
              <a:t>y</a:t>
            </a:r>
          </a:p>
        </p:txBody>
      </p:sp>
      <p:grpSp>
        <p:nvGrpSpPr>
          <p:cNvPr id="369" name="Group 79"/>
          <p:cNvGrpSpPr>
            <a:grpSpLocks/>
          </p:cNvGrpSpPr>
          <p:nvPr/>
        </p:nvGrpSpPr>
        <p:grpSpPr bwMode="auto">
          <a:xfrm>
            <a:off x="6581775" y="4779963"/>
            <a:ext cx="846138" cy="469900"/>
            <a:chOff x="3234" y="3005"/>
            <a:chExt cx="926" cy="514"/>
          </a:xfrm>
        </p:grpSpPr>
        <p:sp>
          <p:nvSpPr>
            <p:cNvPr id="370" name="AutoShape 80"/>
            <p:cNvSpPr>
              <a:spLocks noChangeArrowheads="1"/>
            </p:cNvSpPr>
            <p:nvPr/>
          </p:nvSpPr>
          <p:spPr bwMode="auto">
            <a:xfrm>
              <a:off x="3234" y="3005"/>
              <a:ext cx="926" cy="149"/>
            </a:xfrm>
            <a:prstGeom prst="flowChartProcess">
              <a:avLst/>
            </a:prstGeom>
            <a:noFill/>
            <a:ln w="12700">
              <a:solidFill>
                <a:srgbClr val="000000"/>
              </a:solidFill>
              <a:miter lim="800000"/>
              <a:headEnd type="none" w="sm" len="sm"/>
              <a:tailEnd type="none" w="sm" len="sm"/>
            </a:ln>
          </p:spPr>
          <p:txBody>
            <a:bodyPr wrap="none" anchor="ctr"/>
            <a:lstStyle/>
            <a:p>
              <a:pPr algn="ctr">
                <a:defRPr/>
              </a:pPr>
              <a:endParaRPr lang="en-US" sz="2000" kern="0">
                <a:solidFill>
                  <a:sysClr val="windowText" lastClr="000000"/>
                </a:solidFill>
                <a:ea typeface="Arial" charset="0"/>
                <a:cs typeface="ＭＳ Ｐゴシック" charset="0"/>
              </a:endParaRPr>
            </a:p>
          </p:txBody>
        </p:sp>
        <p:sp>
          <p:nvSpPr>
            <p:cNvPr id="371" name="AutoShape 81"/>
            <p:cNvSpPr>
              <a:spLocks noChangeArrowheads="1"/>
            </p:cNvSpPr>
            <p:nvPr/>
          </p:nvSpPr>
          <p:spPr bwMode="auto">
            <a:xfrm>
              <a:off x="3234" y="3154"/>
              <a:ext cx="926" cy="365"/>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lgn="ctr">
                <a:defRPr/>
              </a:pPr>
              <a:r>
                <a:rPr lang="en-US" sz="2000" kern="0" dirty="0">
                  <a:solidFill>
                    <a:sysClr val="windowText" lastClr="000000"/>
                  </a:solidFill>
                  <a:ea typeface="Arial" charset="0"/>
                  <a:cs typeface="ＭＳ Ｐゴシック" charset="0"/>
                </a:rPr>
                <a:t>stack</a:t>
              </a:r>
            </a:p>
          </p:txBody>
        </p:sp>
        <p:sp>
          <p:nvSpPr>
            <p:cNvPr id="372" name="AutoShape 82"/>
            <p:cNvSpPr>
              <a:spLocks noChangeArrowheads="1"/>
            </p:cNvSpPr>
            <p:nvPr/>
          </p:nvSpPr>
          <p:spPr bwMode="auto">
            <a:xfrm>
              <a:off x="3660" y="3010"/>
              <a:ext cx="75" cy="135"/>
            </a:xfrm>
            <a:prstGeom prst="upArrow">
              <a:avLst>
                <a:gd name="adj1" fmla="val 50000"/>
                <a:gd name="adj2" fmla="val 44408"/>
              </a:avLst>
            </a:prstGeom>
            <a:solidFill>
              <a:srgbClr val="000000"/>
            </a:solidFill>
            <a:ln w="12700">
              <a:solidFill>
                <a:srgbClr val="000000"/>
              </a:solidFill>
              <a:miter lim="800000"/>
              <a:headEnd type="none" w="sm" len="sm"/>
              <a:tailEnd type="none" w="sm" len="sm"/>
            </a:ln>
          </p:spPr>
          <p:txBody>
            <a:bodyPr anchor="ctr">
              <a:spAutoFit/>
            </a:bodyPr>
            <a:lstStyle/>
            <a:p>
              <a:pPr>
                <a:defRPr/>
              </a:pPr>
              <a:endParaRPr lang="en-US" sz="2400" kern="0">
                <a:solidFill>
                  <a:sysClr val="windowText" lastClr="000000"/>
                </a:solidFill>
                <a:ea typeface="Arial" charset="0"/>
                <a:cs typeface="ＭＳ Ｐゴシック" charset="0"/>
              </a:endParaRPr>
            </a:p>
          </p:txBody>
        </p:sp>
      </p:grpSp>
      <p:grpSp>
        <p:nvGrpSpPr>
          <p:cNvPr id="373" name="Group 88"/>
          <p:cNvGrpSpPr>
            <a:grpSpLocks/>
          </p:cNvGrpSpPr>
          <p:nvPr/>
        </p:nvGrpSpPr>
        <p:grpSpPr bwMode="auto">
          <a:xfrm>
            <a:off x="6200775" y="4767263"/>
            <a:ext cx="250825" cy="457200"/>
            <a:chOff x="1131" y="2503"/>
            <a:chExt cx="747" cy="810"/>
          </a:xfrm>
        </p:grpSpPr>
        <p:grpSp>
          <p:nvGrpSpPr>
            <p:cNvPr id="374" name="Group 89"/>
            <p:cNvGrpSpPr>
              <a:grpSpLocks/>
            </p:cNvGrpSpPr>
            <p:nvPr/>
          </p:nvGrpSpPr>
          <p:grpSpPr bwMode="auto">
            <a:xfrm>
              <a:off x="1131" y="2503"/>
              <a:ext cx="747" cy="408"/>
              <a:chOff x="1131" y="2503"/>
              <a:chExt cx="747" cy="408"/>
            </a:xfrm>
          </p:grpSpPr>
          <p:grpSp>
            <p:nvGrpSpPr>
              <p:cNvPr id="390" name="Group 90"/>
              <p:cNvGrpSpPr>
                <a:grpSpLocks/>
              </p:cNvGrpSpPr>
              <p:nvPr/>
            </p:nvGrpSpPr>
            <p:grpSpPr bwMode="auto">
              <a:xfrm>
                <a:off x="1131" y="2503"/>
                <a:ext cx="747" cy="204"/>
                <a:chOff x="1131" y="2503"/>
                <a:chExt cx="747" cy="204"/>
              </a:xfrm>
            </p:grpSpPr>
            <p:grpSp>
              <p:nvGrpSpPr>
                <p:cNvPr id="398" name="Group 91"/>
                <p:cNvGrpSpPr>
                  <a:grpSpLocks/>
                </p:cNvGrpSpPr>
                <p:nvPr/>
              </p:nvGrpSpPr>
              <p:grpSpPr bwMode="auto">
                <a:xfrm>
                  <a:off x="1131" y="2503"/>
                  <a:ext cx="747" cy="102"/>
                  <a:chOff x="1131" y="2503"/>
                  <a:chExt cx="747" cy="102"/>
                </a:xfrm>
              </p:grpSpPr>
              <p:sp>
                <p:nvSpPr>
                  <p:cNvPr id="402" name="AutoShape 92"/>
                  <p:cNvSpPr>
                    <a:spLocks noChangeArrowheads="1"/>
                  </p:cNvSpPr>
                  <p:nvPr/>
                </p:nvSpPr>
                <p:spPr bwMode="auto">
                  <a:xfrm>
                    <a:off x="1131" y="2503"/>
                    <a:ext cx="747" cy="53"/>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403" name="AutoShape 93"/>
                  <p:cNvSpPr>
                    <a:spLocks noChangeArrowheads="1"/>
                  </p:cNvSpPr>
                  <p:nvPr/>
                </p:nvSpPr>
                <p:spPr bwMode="auto">
                  <a:xfrm>
                    <a:off x="1131" y="2556"/>
                    <a:ext cx="747" cy="53"/>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nvGrpSpPr>
                <p:cNvPr id="399" name="Group 94"/>
                <p:cNvGrpSpPr>
                  <a:grpSpLocks/>
                </p:cNvGrpSpPr>
                <p:nvPr/>
              </p:nvGrpSpPr>
              <p:grpSpPr bwMode="auto">
                <a:xfrm>
                  <a:off x="1131" y="2605"/>
                  <a:ext cx="747" cy="102"/>
                  <a:chOff x="1131" y="2503"/>
                  <a:chExt cx="747" cy="102"/>
                </a:xfrm>
              </p:grpSpPr>
              <p:sp>
                <p:nvSpPr>
                  <p:cNvPr id="400" name="AutoShape 95"/>
                  <p:cNvSpPr>
                    <a:spLocks noChangeArrowheads="1"/>
                  </p:cNvSpPr>
                  <p:nvPr/>
                </p:nvSpPr>
                <p:spPr bwMode="auto">
                  <a:xfrm>
                    <a:off x="1131" y="2525"/>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401" name="AutoShape 96"/>
                  <p:cNvSpPr>
                    <a:spLocks noChangeArrowheads="1"/>
                  </p:cNvSpPr>
                  <p:nvPr/>
                </p:nvSpPr>
                <p:spPr bwMode="auto">
                  <a:xfrm>
                    <a:off x="1131" y="2558"/>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grpSp>
            <p:nvGrpSpPr>
              <p:cNvPr id="391" name="Group 97"/>
              <p:cNvGrpSpPr>
                <a:grpSpLocks/>
              </p:cNvGrpSpPr>
              <p:nvPr/>
            </p:nvGrpSpPr>
            <p:grpSpPr bwMode="auto">
              <a:xfrm>
                <a:off x="1131" y="2707"/>
                <a:ext cx="747" cy="204"/>
                <a:chOff x="1131" y="2503"/>
                <a:chExt cx="747" cy="204"/>
              </a:xfrm>
            </p:grpSpPr>
            <p:grpSp>
              <p:nvGrpSpPr>
                <p:cNvPr id="392" name="Group 98"/>
                <p:cNvGrpSpPr>
                  <a:grpSpLocks/>
                </p:cNvGrpSpPr>
                <p:nvPr/>
              </p:nvGrpSpPr>
              <p:grpSpPr bwMode="auto">
                <a:xfrm>
                  <a:off x="1131" y="2503"/>
                  <a:ext cx="747" cy="102"/>
                  <a:chOff x="1131" y="2503"/>
                  <a:chExt cx="747" cy="102"/>
                </a:xfrm>
              </p:grpSpPr>
              <p:sp>
                <p:nvSpPr>
                  <p:cNvPr id="396" name="AutoShape 99"/>
                  <p:cNvSpPr>
                    <a:spLocks noChangeArrowheads="1"/>
                  </p:cNvSpPr>
                  <p:nvPr/>
                </p:nvSpPr>
                <p:spPr bwMode="auto">
                  <a:xfrm>
                    <a:off x="1131" y="2504"/>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397" name="AutoShape 100"/>
                  <p:cNvSpPr>
                    <a:spLocks noChangeArrowheads="1"/>
                  </p:cNvSpPr>
                  <p:nvPr/>
                </p:nvSpPr>
                <p:spPr bwMode="auto">
                  <a:xfrm>
                    <a:off x="1131" y="2555"/>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nvGrpSpPr>
                <p:cNvPr id="393" name="Group 101"/>
                <p:cNvGrpSpPr>
                  <a:grpSpLocks/>
                </p:cNvGrpSpPr>
                <p:nvPr/>
              </p:nvGrpSpPr>
              <p:grpSpPr bwMode="auto">
                <a:xfrm>
                  <a:off x="1131" y="2605"/>
                  <a:ext cx="747" cy="102"/>
                  <a:chOff x="1131" y="2503"/>
                  <a:chExt cx="747" cy="102"/>
                </a:xfrm>
              </p:grpSpPr>
              <p:sp>
                <p:nvSpPr>
                  <p:cNvPr id="394" name="AutoShape 102"/>
                  <p:cNvSpPr>
                    <a:spLocks noChangeArrowheads="1"/>
                  </p:cNvSpPr>
                  <p:nvPr/>
                </p:nvSpPr>
                <p:spPr bwMode="auto">
                  <a:xfrm>
                    <a:off x="1131" y="2504"/>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395" name="AutoShape 103"/>
                  <p:cNvSpPr>
                    <a:spLocks noChangeArrowheads="1"/>
                  </p:cNvSpPr>
                  <p:nvPr/>
                </p:nvSpPr>
                <p:spPr bwMode="auto">
                  <a:xfrm>
                    <a:off x="1131" y="2554"/>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grpSp>
        <p:grpSp>
          <p:nvGrpSpPr>
            <p:cNvPr id="375" name="Group 104"/>
            <p:cNvGrpSpPr>
              <a:grpSpLocks/>
            </p:cNvGrpSpPr>
            <p:nvPr/>
          </p:nvGrpSpPr>
          <p:grpSpPr bwMode="auto">
            <a:xfrm>
              <a:off x="1131" y="2905"/>
              <a:ext cx="747" cy="408"/>
              <a:chOff x="1131" y="2503"/>
              <a:chExt cx="747" cy="408"/>
            </a:xfrm>
          </p:grpSpPr>
          <p:grpSp>
            <p:nvGrpSpPr>
              <p:cNvPr id="376" name="Group 105"/>
              <p:cNvGrpSpPr>
                <a:grpSpLocks/>
              </p:cNvGrpSpPr>
              <p:nvPr/>
            </p:nvGrpSpPr>
            <p:grpSpPr bwMode="auto">
              <a:xfrm>
                <a:off x="1131" y="2503"/>
                <a:ext cx="747" cy="204"/>
                <a:chOff x="1131" y="2503"/>
                <a:chExt cx="747" cy="204"/>
              </a:xfrm>
            </p:grpSpPr>
            <p:grpSp>
              <p:nvGrpSpPr>
                <p:cNvPr id="384" name="Group 106"/>
                <p:cNvGrpSpPr>
                  <a:grpSpLocks/>
                </p:cNvGrpSpPr>
                <p:nvPr/>
              </p:nvGrpSpPr>
              <p:grpSpPr bwMode="auto">
                <a:xfrm>
                  <a:off x="1131" y="2503"/>
                  <a:ext cx="747" cy="102"/>
                  <a:chOff x="1131" y="2503"/>
                  <a:chExt cx="747" cy="102"/>
                </a:xfrm>
              </p:grpSpPr>
              <p:sp>
                <p:nvSpPr>
                  <p:cNvPr id="388" name="AutoShape 107"/>
                  <p:cNvSpPr>
                    <a:spLocks noChangeArrowheads="1"/>
                  </p:cNvSpPr>
                  <p:nvPr/>
                </p:nvSpPr>
                <p:spPr bwMode="auto">
                  <a:xfrm>
                    <a:off x="1131" y="2503"/>
                    <a:ext cx="747" cy="53"/>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389" name="AutoShape 108"/>
                  <p:cNvSpPr>
                    <a:spLocks noChangeArrowheads="1"/>
                  </p:cNvSpPr>
                  <p:nvPr/>
                </p:nvSpPr>
                <p:spPr bwMode="auto">
                  <a:xfrm>
                    <a:off x="1131" y="2559"/>
                    <a:ext cx="747" cy="67"/>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nvGrpSpPr>
                <p:cNvPr id="385" name="Group 109"/>
                <p:cNvGrpSpPr>
                  <a:grpSpLocks/>
                </p:cNvGrpSpPr>
                <p:nvPr/>
              </p:nvGrpSpPr>
              <p:grpSpPr bwMode="auto">
                <a:xfrm>
                  <a:off x="1131" y="2605"/>
                  <a:ext cx="747" cy="102"/>
                  <a:chOff x="1131" y="2503"/>
                  <a:chExt cx="747" cy="102"/>
                </a:xfrm>
              </p:grpSpPr>
              <p:sp>
                <p:nvSpPr>
                  <p:cNvPr id="386" name="AutoShape 110"/>
                  <p:cNvSpPr>
                    <a:spLocks noChangeArrowheads="1"/>
                  </p:cNvSpPr>
                  <p:nvPr/>
                </p:nvSpPr>
                <p:spPr bwMode="auto">
                  <a:xfrm>
                    <a:off x="1131" y="2525"/>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387" name="AutoShape 111"/>
                  <p:cNvSpPr>
                    <a:spLocks noChangeArrowheads="1"/>
                  </p:cNvSpPr>
                  <p:nvPr/>
                </p:nvSpPr>
                <p:spPr bwMode="auto">
                  <a:xfrm>
                    <a:off x="1131" y="2561"/>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grpSp>
            <p:nvGrpSpPr>
              <p:cNvPr id="377" name="Group 112"/>
              <p:cNvGrpSpPr>
                <a:grpSpLocks/>
              </p:cNvGrpSpPr>
              <p:nvPr/>
            </p:nvGrpSpPr>
            <p:grpSpPr bwMode="auto">
              <a:xfrm>
                <a:off x="1131" y="2707"/>
                <a:ext cx="747" cy="204"/>
                <a:chOff x="1131" y="2503"/>
                <a:chExt cx="747" cy="204"/>
              </a:xfrm>
            </p:grpSpPr>
            <p:grpSp>
              <p:nvGrpSpPr>
                <p:cNvPr id="378" name="Group 113"/>
                <p:cNvGrpSpPr>
                  <a:grpSpLocks/>
                </p:cNvGrpSpPr>
                <p:nvPr/>
              </p:nvGrpSpPr>
              <p:grpSpPr bwMode="auto">
                <a:xfrm>
                  <a:off x="1131" y="2503"/>
                  <a:ext cx="747" cy="102"/>
                  <a:chOff x="1131" y="2503"/>
                  <a:chExt cx="747" cy="102"/>
                </a:xfrm>
              </p:grpSpPr>
              <p:sp>
                <p:nvSpPr>
                  <p:cNvPr id="382" name="AutoShape 114"/>
                  <p:cNvSpPr>
                    <a:spLocks noChangeArrowheads="1"/>
                  </p:cNvSpPr>
                  <p:nvPr/>
                </p:nvSpPr>
                <p:spPr bwMode="auto">
                  <a:xfrm>
                    <a:off x="1131" y="2504"/>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383" name="AutoShape 115"/>
                  <p:cNvSpPr>
                    <a:spLocks noChangeArrowheads="1"/>
                  </p:cNvSpPr>
                  <p:nvPr/>
                </p:nvSpPr>
                <p:spPr bwMode="auto">
                  <a:xfrm>
                    <a:off x="1131" y="2555"/>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nvGrpSpPr>
                <p:cNvPr id="379" name="Group 116"/>
                <p:cNvGrpSpPr>
                  <a:grpSpLocks/>
                </p:cNvGrpSpPr>
                <p:nvPr/>
              </p:nvGrpSpPr>
              <p:grpSpPr bwMode="auto">
                <a:xfrm>
                  <a:off x="1131" y="2605"/>
                  <a:ext cx="747" cy="102"/>
                  <a:chOff x="1131" y="2503"/>
                  <a:chExt cx="747" cy="102"/>
                </a:xfrm>
              </p:grpSpPr>
              <p:sp>
                <p:nvSpPr>
                  <p:cNvPr id="380" name="AutoShape 117"/>
                  <p:cNvSpPr>
                    <a:spLocks noChangeArrowheads="1"/>
                  </p:cNvSpPr>
                  <p:nvPr/>
                </p:nvSpPr>
                <p:spPr bwMode="auto">
                  <a:xfrm>
                    <a:off x="1131" y="2504"/>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381" name="AutoShape 118"/>
                  <p:cNvSpPr>
                    <a:spLocks noChangeArrowheads="1"/>
                  </p:cNvSpPr>
                  <p:nvPr/>
                </p:nvSpPr>
                <p:spPr bwMode="auto">
                  <a:xfrm>
                    <a:off x="1131" y="2554"/>
                    <a:ext cx="747" cy="51"/>
                  </a:xfrm>
                  <a:prstGeom prst="flowChartProcess">
                    <a:avLst/>
                  </a:prstGeom>
                  <a:solidFill>
                    <a:srgbClr val="800080"/>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grpSp>
      </p:grpSp>
      <p:grpSp>
        <p:nvGrpSpPr>
          <p:cNvPr id="404" name="Group 119"/>
          <p:cNvGrpSpPr>
            <a:grpSpLocks/>
          </p:cNvGrpSpPr>
          <p:nvPr/>
        </p:nvGrpSpPr>
        <p:grpSpPr bwMode="auto">
          <a:xfrm>
            <a:off x="6216650" y="5380038"/>
            <a:ext cx="250825" cy="457200"/>
            <a:chOff x="1131" y="2503"/>
            <a:chExt cx="747" cy="810"/>
          </a:xfrm>
        </p:grpSpPr>
        <p:grpSp>
          <p:nvGrpSpPr>
            <p:cNvPr id="405" name="Group 120"/>
            <p:cNvGrpSpPr>
              <a:grpSpLocks/>
            </p:cNvGrpSpPr>
            <p:nvPr/>
          </p:nvGrpSpPr>
          <p:grpSpPr bwMode="auto">
            <a:xfrm>
              <a:off x="1131" y="2503"/>
              <a:ext cx="747" cy="408"/>
              <a:chOff x="1131" y="2503"/>
              <a:chExt cx="747" cy="408"/>
            </a:xfrm>
          </p:grpSpPr>
          <p:grpSp>
            <p:nvGrpSpPr>
              <p:cNvPr id="421" name="Group 121"/>
              <p:cNvGrpSpPr>
                <a:grpSpLocks/>
              </p:cNvGrpSpPr>
              <p:nvPr/>
            </p:nvGrpSpPr>
            <p:grpSpPr bwMode="auto">
              <a:xfrm>
                <a:off x="1131" y="2503"/>
                <a:ext cx="747" cy="204"/>
                <a:chOff x="1131" y="2503"/>
                <a:chExt cx="747" cy="204"/>
              </a:xfrm>
            </p:grpSpPr>
            <p:grpSp>
              <p:nvGrpSpPr>
                <p:cNvPr id="429" name="Group 122"/>
                <p:cNvGrpSpPr>
                  <a:grpSpLocks/>
                </p:cNvGrpSpPr>
                <p:nvPr/>
              </p:nvGrpSpPr>
              <p:grpSpPr bwMode="auto">
                <a:xfrm>
                  <a:off x="1131" y="2503"/>
                  <a:ext cx="747" cy="102"/>
                  <a:chOff x="1131" y="2503"/>
                  <a:chExt cx="747" cy="102"/>
                </a:xfrm>
              </p:grpSpPr>
              <p:sp>
                <p:nvSpPr>
                  <p:cNvPr id="433" name="AutoShape 123"/>
                  <p:cNvSpPr>
                    <a:spLocks noChangeArrowheads="1"/>
                  </p:cNvSpPr>
                  <p:nvPr/>
                </p:nvSpPr>
                <p:spPr bwMode="auto">
                  <a:xfrm>
                    <a:off x="1131" y="2503"/>
                    <a:ext cx="747" cy="53"/>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434" name="AutoShape 124"/>
                  <p:cNvSpPr>
                    <a:spLocks noChangeArrowheads="1"/>
                  </p:cNvSpPr>
                  <p:nvPr/>
                </p:nvSpPr>
                <p:spPr bwMode="auto">
                  <a:xfrm>
                    <a:off x="1131" y="2556"/>
                    <a:ext cx="747" cy="53"/>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nvGrpSpPr>
                <p:cNvPr id="430" name="Group 125"/>
                <p:cNvGrpSpPr>
                  <a:grpSpLocks/>
                </p:cNvGrpSpPr>
                <p:nvPr/>
              </p:nvGrpSpPr>
              <p:grpSpPr bwMode="auto">
                <a:xfrm>
                  <a:off x="1131" y="2605"/>
                  <a:ext cx="747" cy="102"/>
                  <a:chOff x="1131" y="2503"/>
                  <a:chExt cx="747" cy="102"/>
                </a:xfrm>
              </p:grpSpPr>
              <p:sp>
                <p:nvSpPr>
                  <p:cNvPr id="431" name="AutoShape 126"/>
                  <p:cNvSpPr>
                    <a:spLocks noChangeArrowheads="1"/>
                  </p:cNvSpPr>
                  <p:nvPr/>
                </p:nvSpPr>
                <p:spPr bwMode="auto">
                  <a:xfrm>
                    <a:off x="1131" y="2525"/>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432" name="AutoShape 127"/>
                  <p:cNvSpPr>
                    <a:spLocks noChangeArrowheads="1"/>
                  </p:cNvSpPr>
                  <p:nvPr/>
                </p:nvSpPr>
                <p:spPr bwMode="auto">
                  <a:xfrm>
                    <a:off x="1131" y="2558"/>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grpSp>
            <p:nvGrpSpPr>
              <p:cNvPr id="422" name="Group 128"/>
              <p:cNvGrpSpPr>
                <a:grpSpLocks/>
              </p:cNvGrpSpPr>
              <p:nvPr/>
            </p:nvGrpSpPr>
            <p:grpSpPr bwMode="auto">
              <a:xfrm>
                <a:off x="1131" y="2707"/>
                <a:ext cx="747" cy="204"/>
                <a:chOff x="1131" y="2503"/>
                <a:chExt cx="747" cy="204"/>
              </a:xfrm>
            </p:grpSpPr>
            <p:grpSp>
              <p:nvGrpSpPr>
                <p:cNvPr id="423" name="Group 129"/>
                <p:cNvGrpSpPr>
                  <a:grpSpLocks/>
                </p:cNvGrpSpPr>
                <p:nvPr/>
              </p:nvGrpSpPr>
              <p:grpSpPr bwMode="auto">
                <a:xfrm>
                  <a:off x="1131" y="2503"/>
                  <a:ext cx="747" cy="102"/>
                  <a:chOff x="1131" y="2503"/>
                  <a:chExt cx="747" cy="102"/>
                </a:xfrm>
              </p:grpSpPr>
              <p:sp>
                <p:nvSpPr>
                  <p:cNvPr id="427" name="AutoShape 130"/>
                  <p:cNvSpPr>
                    <a:spLocks noChangeArrowheads="1"/>
                  </p:cNvSpPr>
                  <p:nvPr/>
                </p:nvSpPr>
                <p:spPr bwMode="auto">
                  <a:xfrm>
                    <a:off x="1131" y="2504"/>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428" name="AutoShape 131"/>
                  <p:cNvSpPr>
                    <a:spLocks noChangeArrowheads="1"/>
                  </p:cNvSpPr>
                  <p:nvPr/>
                </p:nvSpPr>
                <p:spPr bwMode="auto">
                  <a:xfrm>
                    <a:off x="1131" y="2555"/>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nvGrpSpPr>
                <p:cNvPr id="424" name="Group 132"/>
                <p:cNvGrpSpPr>
                  <a:grpSpLocks/>
                </p:cNvGrpSpPr>
                <p:nvPr/>
              </p:nvGrpSpPr>
              <p:grpSpPr bwMode="auto">
                <a:xfrm>
                  <a:off x="1131" y="2605"/>
                  <a:ext cx="747" cy="102"/>
                  <a:chOff x="1131" y="2503"/>
                  <a:chExt cx="747" cy="102"/>
                </a:xfrm>
              </p:grpSpPr>
              <p:sp>
                <p:nvSpPr>
                  <p:cNvPr id="425" name="AutoShape 133"/>
                  <p:cNvSpPr>
                    <a:spLocks noChangeArrowheads="1"/>
                  </p:cNvSpPr>
                  <p:nvPr/>
                </p:nvSpPr>
                <p:spPr bwMode="auto">
                  <a:xfrm>
                    <a:off x="1131" y="2504"/>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426" name="AutoShape 134"/>
                  <p:cNvSpPr>
                    <a:spLocks noChangeArrowheads="1"/>
                  </p:cNvSpPr>
                  <p:nvPr/>
                </p:nvSpPr>
                <p:spPr bwMode="auto">
                  <a:xfrm>
                    <a:off x="1131" y="2554"/>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grpSp>
        <p:grpSp>
          <p:nvGrpSpPr>
            <p:cNvPr id="406" name="Group 135"/>
            <p:cNvGrpSpPr>
              <a:grpSpLocks/>
            </p:cNvGrpSpPr>
            <p:nvPr/>
          </p:nvGrpSpPr>
          <p:grpSpPr bwMode="auto">
            <a:xfrm>
              <a:off x="1131" y="2905"/>
              <a:ext cx="747" cy="408"/>
              <a:chOff x="1131" y="2503"/>
              <a:chExt cx="747" cy="408"/>
            </a:xfrm>
          </p:grpSpPr>
          <p:grpSp>
            <p:nvGrpSpPr>
              <p:cNvPr id="407" name="Group 136"/>
              <p:cNvGrpSpPr>
                <a:grpSpLocks/>
              </p:cNvGrpSpPr>
              <p:nvPr/>
            </p:nvGrpSpPr>
            <p:grpSpPr bwMode="auto">
              <a:xfrm>
                <a:off x="1131" y="2503"/>
                <a:ext cx="747" cy="204"/>
                <a:chOff x="1131" y="2503"/>
                <a:chExt cx="747" cy="204"/>
              </a:xfrm>
            </p:grpSpPr>
            <p:grpSp>
              <p:nvGrpSpPr>
                <p:cNvPr id="415" name="Group 137"/>
                <p:cNvGrpSpPr>
                  <a:grpSpLocks/>
                </p:cNvGrpSpPr>
                <p:nvPr/>
              </p:nvGrpSpPr>
              <p:grpSpPr bwMode="auto">
                <a:xfrm>
                  <a:off x="1131" y="2503"/>
                  <a:ext cx="747" cy="102"/>
                  <a:chOff x="1131" y="2503"/>
                  <a:chExt cx="747" cy="102"/>
                </a:xfrm>
              </p:grpSpPr>
              <p:sp>
                <p:nvSpPr>
                  <p:cNvPr id="419" name="AutoShape 138"/>
                  <p:cNvSpPr>
                    <a:spLocks noChangeArrowheads="1"/>
                  </p:cNvSpPr>
                  <p:nvPr/>
                </p:nvSpPr>
                <p:spPr bwMode="auto">
                  <a:xfrm>
                    <a:off x="1131" y="2503"/>
                    <a:ext cx="747" cy="53"/>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420" name="AutoShape 139"/>
                  <p:cNvSpPr>
                    <a:spLocks noChangeArrowheads="1"/>
                  </p:cNvSpPr>
                  <p:nvPr/>
                </p:nvSpPr>
                <p:spPr bwMode="auto">
                  <a:xfrm>
                    <a:off x="1131" y="2559"/>
                    <a:ext cx="747" cy="67"/>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nvGrpSpPr>
                <p:cNvPr id="416" name="Group 140"/>
                <p:cNvGrpSpPr>
                  <a:grpSpLocks/>
                </p:cNvGrpSpPr>
                <p:nvPr/>
              </p:nvGrpSpPr>
              <p:grpSpPr bwMode="auto">
                <a:xfrm>
                  <a:off x="1131" y="2605"/>
                  <a:ext cx="747" cy="102"/>
                  <a:chOff x="1131" y="2503"/>
                  <a:chExt cx="747" cy="102"/>
                </a:xfrm>
              </p:grpSpPr>
              <p:sp>
                <p:nvSpPr>
                  <p:cNvPr id="417" name="AutoShape 141"/>
                  <p:cNvSpPr>
                    <a:spLocks noChangeArrowheads="1"/>
                  </p:cNvSpPr>
                  <p:nvPr/>
                </p:nvSpPr>
                <p:spPr bwMode="auto">
                  <a:xfrm>
                    <a:off x="1131" y="2525"/>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418" name="AutoShape 142"/>
                  <p:cNvSpPr>
                    <a:spLocks noChangeArrowheads="1"/>
                  </p:cNvSpPr>
                  <p:nvPr/>
                </p:nvSpPr>
                <p:spPr bwMode="auto">
                  <a:xfrm>
                    <a:off x="1131" y="2561"/>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grpSp>
            <p:nvGrpSpPr>
              <p:cNvPr id="408" name="Group 143"/>
              <p:cNvGrpSpPr>
                <a:grpSpLocks/>
              </p:cNvGrpSpPr>
              <p:nvPr/>
            </p:nvGrpSpPr>
            <p:grpSpPr bwMode="auto">
              <a:xfrm>
                <a:off x="1131" y="2707"/>
                <a:ext cx="747" cy="204"/>
                <a:chOff x="1131" y="2503"/>
                <a:chExt cx="747" cy="204"/>
              </a:xfrm>
            </p:grpSpPr>
            <p:grpSp>
              <p:nvGrpSpPr>
                <p:cNvPr id="409" name="Group 144"/>
                <p:cNvGrpSpPr>
                  <a:grpSpLocks/>
                </p:cNvGrpSpPr>
                <p:nvPr/>
              </p:nvGrpSpPr>
              <p:grpSpPr bwMode="auto">
                <a:xfrm>
                  <a:off x="1131" y="2503"/>
                  <a:ext cx="747" cy="102"/>
                  <a:chOff x="1131" y="2503"/>
                  <a:chExt cx="747" cy="102"/>
                </a:xfrm>
              </p:grpSpPr>
              <p:sp>
                <p:nvSpPr>
                  <p:cNvPr id="413" name="AutoShape 145"/>
                  <p:cNvSpPr>
                    <a:spLocks noChangeArrowheads="1"/>
                  </p:cNvSpPr>
                  <p:nvPr/>
                </p:nvSpPr>
                <p:spPr bwMode="auto">
                  <a:xfrm>
                    <a:off x="1131" y="2504"/>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414" name="AutoShape 146"/>
                  <p:cNvSpPr>
                    <a:spLocks noChangeArrowheads="1"/>
                  </p:cNvSpPr>
                  <p:nvPr/>
                </p:nvSpPr>
                <p:spPr bwMode="auto">
                  <a:xfrm>
                    <a:off x="1131" y="2555"/>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nvGrpSpPr>
                <p:cNvPr id="410" name="Group 147"/>
                <p:cNvGrpSpPr>
                  <a:grpSpLocks/>
                </p:cNvGrpSpPr>
                <p:nvPr/>
              </p:nvGrpSpPr>
              <p:grpSpPr bwMode="auto">
                <a:xfrm>
                  <a:off x="1131" y="2605"/>
                  <a:ext cx="747" cy="102"/>
                  <a:chOff x="1131" y="2503"/>
                  <a:chExt cx="747" cy="102"/>
                </a:xfrm>
              </p:grpSpPr>
              <p:sp>
                <p:nvSpPr>
                  <p:cNvPr id="411" name="AutoShape 148"/>
                  <p:cNvSpPr>
                    <a:spLocks noChangeArrowheads="1"/>
                  </p:cNvSpPr>
                  <p:nvPr/>
                </p:nvSpPr>
                <p:spPr bwMode="auto">
                  <a:xfrm>
                    <a:off x="1131" y="2504"/>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sp>
                <p:nvSpPr>
                  <p:cNvPr id="412" name="AutoShape 149"/>
                  <p:cNvSpPr>
                    <a:spLocks noChangeArrowheads="1"/>
                  </p:cNvSpPr>
                  <p:nvPr/>
                </p:nvSpPr>
                <p:spPr bwMode="auto">
                  <a:xfrm>
                    <a:off x="1131" y="2554"/>
                    <a:ext cx="747" cy="51"/>
                  </a:xfrm>
                  <a:prstGeom prst="flowChartProcess">
                    <a:avLst/>
                  </a:prstGeom>
                  <a:solidFill>
                    <a:srgbClr val="618FFD"/>
                  </a:solidFill>
                  <a:ln w="12700">
                    <a:solidFill>
                      <a:srgbClr val="000000"/>
                    </a:solidFill>
                    <a:miter lim="800000"/>
                    <a:headEnd type="none" w="sm" len="sm"/>
                    <a:tailEnd type="none" w="sm" len="sm"/>
                  </a:ln>
                </p:spPr>
                <p:txBody>
                  <a:bodyPr wrap="none" anchor="ctr"/>
                  <a:lstStyle/>
                  <a:p>
                    <a:pPr>
                      <a:defRPr/>
                    </a:pPr>
                    <a:endParaRPr lang="en-US" sz="2400" kern="0">
                      <a:solidFill>
                        <a:sysClr val="windowText" lastClr="000000"/>
                      </a:solidFill>
                      <a:ea typeface="Arial" charset="0"/>
                      <a:cs typeface="ＭＳ Ｐゴシック" charset="0"/>
                    </a:endParaRPr>
                  </a:p>
                </p:txBody>
              </p:sp>
            </p:grpSp>
          </p:grpSp>
        </p:grpSp>
      </p:grpSp>
      <p:sp>
        <p:nvSpPr>
          <p:cNvPr id="435" name="AutoShape 7"/>
          <p:cNvSpPr>
            <a:spLocks noChangeArrowheads="1"/>
          </p:cNvSpPr>
          <p:nvPr/>
        </p:nvSpPr>
        <p:spPr bwMode="auto">
          <a:xfrm>
            <a:off x="6026150" y="2133600"/>
            <a:ext cx="1470025" cy="312737"/>
          </a:xfrm>
          <a:prstGeom prst="flowChartProcess">
            <a:avLst/>
          </a:prstGeom>
          <a:solidFill>
            <a:srgbClr val="DCE1EC"/>
          </a:solidFill>
          <a:ln w="12700">
            <a:solidFill>
              <a:srgbClr val="000000"/>
            </a:solidFill>
            <a:miter lim="800000"/>
            <a:headEnd type="none" w="sm" len="sm"/>
            <a:tailEnd type="none" w="sm" len="sm"/>
          </a:ln>
        </p:spPr>
        <p:txBody>
          <a:bodyPr wrap="none" anchor="ctr"/>
          <a:lstStyle/>
          <a:p>
            <a:pPr algn="ctr">
              <a:defRPr/>
            </a:pPr>
            <a:endParaRPr lang="en-US" sz="2400" kern="0">
              <a:solidFill>
                <a:sysClr val="windowText" lastClr="000000"/>
              </a:solidFill>
              <a:ea typeface="Arial" charset="0"/>
              <a:cs typeface="ＭＳ Ｐゴシック" charset="0"/>
            </a:endParaRPr>
          </a:p>
        </p:txBody>
      </p:sp>
      <p:sp>
        <p:nvSpPr>
          <p:cNvPr id="438" name="Text Box 44"/>
          <p:cNvSpPr txBox="1">
            <a:spLocks noChangeArrowheads="1"/>
          </p:cNvSpPr>
          <p:nvPr/>
        </p:nvSpPr>
        <p:spPr bwMode="auto">
          <a:xfrm>
            <a:off x="569263" y="6073914"/>
            <a:ext cx="7965137" cy="707886"/>
          </a:xfrm>
          <a:prstGeom prst="rect">
            <a:avLst/>
          </a:prstGeom>
          <a:noFill/>
          <a:ln w="12700">
            <a:noFill/>
            <a:miter lim="800000"/>
            <a:headEnd type="none" w="sm" len="sm"/>
            <a:tailEnd type="none" w="sm" len="sm"/>
          </a:ln>
        </p:spPr>
        <p:txBody>
          <a:bodyPr wrap="square" anchor="ctr">
            <a:spAutoFit/>
          </a:bodyPr>
          <a:lstStyle/>
          <a:p>
            <a:pPr>
              <a:defRPr/>
            </a:pPr>
            <a:r>
              <a:rPr lang="en-US" sz="2000" kern="0" dirty="0">
                <a:solidFill>
                  <a:sysClr val="windowText" lastClr="000000"/>
                </a:solidFill>
                <a:ea typeface="Arial" charset="0"/>
                <a:cs typeface="ＭＳ Ｐゴシック" charset="0"/>
              </a:rPr>
              <a:t>Running code can suspend the current thread just by saving its register values in memory.  Load them back to resume it at any time.</a:t>
            </a:r>
          </a:p>
        </p:txBody>
      </p:sp>
    </p:spTree>
    <p:extLst>
      <p:ext uri="{BB962C8B-B14F-4D97-AF65-F5344CB8AC3E}">
        <p14:creationId xmlns:p14="http://schemas.microsoft.com/office/powerpoint/2010/main" val="3197459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2"/>
          <p:cNvSpPr txBox="1">
            <a:spLocks noChangeArrowheads="1"/>
          </p:cNvSpPr>
          <p:nvPr/>
        </p:nvSpPr>
        <p:spPr bwMode="auto">
          <a:xfrm>
            <a:off x="527050" y="892175"/>
            <a:ext cx="8178800" cy="4426853"/>
          </a:xfrm>
          <a:prstGeom prst="rec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lnSpc>
                <a:spcPct val="80000"/>
              </a:lnSpc>
              <a:spcAft>
                <a:spcPts val="200"/>
              </a:spcAft>
            </a:pPr>
            <a:r>
              <a:rPr lang="en-US" sz="2000" dirty="0">
                <a:solidFill>
                  <a:srgbClr val="003367"/>
                </a:solidFill>
                <a:cs typeface="Arial" charset="0"/>
              </a:rPr>
              <a:t>/*</a:t>
            </a:r>
          </a:p>
          <a:p>
            <a:pPr defTabSz="914400" eaLnBrk="1" hangingPunct="1">
              <a:lnSpc>
                <a:spcPct val="80000"/>
              </a:lnSpc>
              <a:spcAft>
                <a:spcPts val="200"/>
              </a:spcAft>
            </a:pPr>
            <a:r>
              <a:rPr lang="en-US" sz="2000" dirty="0">
                <a:solidFill>
                  <a:srgbClr val="003367"/>
                </a:solidFill>
                <a:cs typeface="Arial" charset="0"/>
              </a:rPr>
              <a:t> *  Save context of the calling thread (</a:t>
            </a:r>
            <a:r>
              <a:rPr lang="en-US" sz="2000" b="1" dirty="0">
                <a:solidFill>
                  <a:srgbClr val="003367"/>
                </a:solidFill>
                <a:cs typeface="Arial" charset="0"/>
              </a:rPr>
              <a:t>old</a:t>
            </a:r>
            <a:r>
              <a:rPr lang="en-US" sz="2000" dirty="0">
                <a:solidFill>
                  <a:srgbClr val="003367"/>
                </a:solidFill>
                <a:cs typeface="Arial" charset="0"/>
              </a:rPr>
              <a:t>), restore registers of</a:t>
            </a:r>
          </a:p>
          <a:p>
            <a:pPr defTabSz="914400" eaLnBrk="1" hangingPunct="1">
              <a:lnSpc>
                <a:spcPct val="80000"/>
              </a:lnSpc>
              <a:spcAft>
                <a:spcPts val="200"/>
              </a:spcAft>
            </a:pPr>
            <a:r>
              <a:rPr lang="en-US" sz="2000" dirty="0">
                <a:solidFill>
                  <a:srgbClr val="003367"/>
                </a:solidFill>
                <a:cs typeface="Arial" charset="0"/>
              </a:rPr>
              <a:t> *  the next thread to run (</a:t>
            </a:r>
            <a:r>
              <a:rPr lang="en-US" sz="2000" b="1" dirty="0">
                <a:solidFill>
                  <a:srgbClr val="003367"/>
                </a:solidFill>
                <a:cs typeface="Arial" charset="0"/>
              </a:rPr>
              <a:t>new</a:t>
            </a:r>
            <a:r>
              <a:rPr lang="en-US" sz="2000" dirty="0">
                <a:solidFill>
                  <a:srgbClr val="003367"/>
                </a:solidFill>
                <a:cs typeface="Arial" charset="0"/>
              </a:rPr>
              <a:t>), and return in context of </a:t>
            </a:r>
            <a:r>
              <a:rPr lang="en-US" sz="2000" b="1" dirty="0">
                <a:solidFill>
                  <a:srgbClr val="003367"/>
                </a:solidFill>
                <a:cs typeface="Arial" charset="0"/>
              </a:rPr>
              <a:t>new</a:t>
            </a:r>
            <a:r>
              <a:rPr lang="en-US" sz="2000" dirty="0">
                <a:solidFill>
                  <a:srgbClr val="003367"/>
                </a:solidFill>
                <a:cs typeface="Arial" charset="0"/>
              </a:rPr>
              <a:t>.</a:t>
            </a:r>
          </a:p>
          <a:p>
            <a:pPr defTabSz="914400" eaLnBrk="1" hangingPunct="1">
              <a:lnSpc>
                <a:spcPct val="80000"/>
              </a:lnSpc>
              <a:spcAft>
                <a:spcPts val="200"/>
              </a:spcAft>
            </a:pPr>
            <a:r>
              <a:rPr lang="en-US" sz="2000" dirty="0">
                <a:solidFill>
                  <a:srgbClr val="003367"/>
                </a:solidFill>
                <a:cs typeface="Arial" charset="0"/>
              </a:rPr>
              <a:t> *  RA = return address (the PC after the call to switch).</a:t>
            </a:r>
          </a:p>
          <a:p>
            <a:pPr defTabSz="914400" eaLnBrk="1" hangingPunct="1">
              <a:lnSpc>
                <a:spcPct val="80000"/>
              </a:lnSpc>
              <a:spcAft>
                <a:spcPts val="200"/>
              </a:spcAft>
            </a:pPr>
            <a:r>
              <a:rPr lang="en-US" sz="2000" dirty="0">
                <a:solidFill>
                  <a:srgbClr val="003367"/>
                </a:solidFill>
                <a:cs typeface="Arial" charset="0"/>
              </a:rPr>
              <a:t> */</a:t>
            </a:r>
          </a:p>
          <a:p>
            <a:pPr defTabSz="914400" eaLnBrk="1" hangingPunct="1">
              <a:lnSpc>
                <a:spcPct val="80000"/>
              </a:lnSpc>
              <a:spcAft>
                <a:spcPts val="200"/>
              </a:spcAft>
            </a:pPr>
            <a:r>
              <a:rPr lang="en-US" sz="2000" b="1" dirty="0">
                <a:solidFill>
                  <a:srgbClr val="003367"/>
                </a:solidFill>
                <a:cs typeface="Arial" charset="0"/>
              </a:rPr>
              <a:t>switch (old, new)</a:t>
            </a:r>
            <a:r>
              <a:rPr lang="en-US" sz="2000" dirty="0">
                <a:solidFill>
                  <a:srgbClr val="003367"/>
                </a:solidFill>
                <a:cs typeface="Arial" charset="0"/>
              </a:rPr>
              <a:t> {</a:t>
            </a:r>
          </a:p>
          <a:p>
            <a:pPr defTabSz="914400" eaLnBrk="1" hangingPunct="1">
              <a:lnSpc>
                <a:spcPct val="80000"/>
              </a:lnSpc>
              <a:spcAft>
                <a:spcPts val="200"/>
              </a:spcAft>
            </a:pPr>
            <a:r>
              <a:rPr lang="en-US" sz="2000" dirty="0">
                <a:solidFill>
                  <a:srgbClr val="003367"/>
                </a:solidFill>
                <a:cs typeface="Arial" charset="0"/>
              </a:rPr>
              <a:t>	old-&gt;</a:t>
            </a:r>
            <a:r>
              <a:rPr lang="en-US" sz="2000" dirty="0" err="1">
                <a:solidFill>
                  <a:srgbClr val="003367"/>
                </a:solidFill>
                <a:cs typeface="Arial" charset="0"/>
              </a:rPr>
              <a:t>stackTop</a:t>
            </a:r>
            <a:r>
              <a:rPr lang="en-US" sz="2000" dirty="0">
                <a:solidFill>
                  <a:srgbClr val="003367"/>
                </a:solidFill>
                <a:cs typeface="Arial" charset="0"/>
              </a:rPr>
              <a:t> = SP;</a:t>
            </a:r>
          </a:p>
          <a:p>
            <a:pPr defTabSz="914400" eaLnBrk="1" hangingPunct="1">
              <a:lnSpc>
                <a:spcPct val="80000"/>
              </a:lnSpc>
              <a:spcAft>
                <a:spcPts val="200"/>
              </a:spcAft>
            </a:pPr>
            <a:r>
              <a:rPr lang="en-US" sz="2000" dirty="0">
                <a:solidFill>
                  <a:srgbClr val="003367"/>
                </a:solidFill>
                <a:cs typeface="Arial" charset="0"/>
              </a:rPr>
              <a:t>	save RA in old-&gt;</a:t>
            </a:r>
            <a:r>
              <a:rPr lang="en-US" sz="2000" dirty="0" err="1">
                <a:solidFill>
                  <a:srgbClr val="003367"/>
                </a:solidFill>
                <a:cs typeface="Arial" charset="0"/>
              </a:rPr>
              <a:t>MachineState</a:t>
            </a:r>
            <a:r>
              <a:rPr lang="en-US" sz="2000" dirty="0">
                <a:solidFill>
                  <a:srgbClr val="003367"/>
                </a:solidFill>
                <a:cs typeface="Arial" charset="0"/>
              </a:rPr>
              <a:t>[PC];</a:t>
            </a:r>
          </a:p>
          <a:p>
            <a:pPr defTabSz="914400" eaLnBrk="1" hangingPunct="1">
              <a:lnSpc>
                <a:spcPct val="80000"/>
              </a:lnSpc>
              <a:spcAft>
                <a:spcPts val="200"/>
              </a:spcAft>
            </a:pPr>
            <a:r>
              <a:rPr lang="en-US" sz="2000" b="1" i="1" dirty="0">
                <a:solidFill>
                  <a:srgbClr val="003367"/>
                </a:solidFill>
                <a:cs typeface="Arial" charset="0"/>
              </a:rPr>
              <a:t>	save </a:t>
            </a:r>
            <a:r>
              <a:rPr lang="en-US" sz="2000" b="1" i="1" dirty="0" err="1">
                <a:solidFill>
                  <a:srgbClr val="003367"/>
                </a:solidFill>
                <a:cs typeface="Arial" charset="0"/>
              </a:rPr>
              <a:t>callee</a:t>
            </a:r>
            <a:r>
              <a:rPr lang="en-US" sz="2000" b="1" i="1" dirty="0">
                <a:solidFill>
                  <a:srgbClr val="003367"/>
                </a:solidFill>
                <a:cs typeface="Arial" charset="0"/>
              </a:rPr>
              <a:t> registers in old-&gt;</a:t>
            </a:r>
            <a:r>
              <a:rPr lang="en-US" sz="2000" b="1" i="1" dirty="0" err="1">
                <a:solidFill>
                  <a:srgbClr val="003367"/>
                </a:solidFill>
                <a:cs typeface="Arial" charset="0"/>
              </a:rPr>
              <a:t>MachineState</a:t>
            </a:r>
            <a:endParaRPr lang="en-US" sz="2000" dirty="0">
              <a:solidFill>
                <a:srgbClr val="003367"/>
              </a:solidFill>
              <a:cs typeface="Arial" charset="0"/>
            </a:endParaRPr>
          </a:p>
          <a:p>
            <a:pPr defTabSz="914400" eaLnBrk="1" hangingPunct="1">
              <a:lnSpc>
                <a:spcPct val="80000"/>
              </a:lnSpc>
              <a:spcAft>
                <a:spcPts val="200"/>
              </a:spcAft>
            </a:pPr>
            <a:r>
              <a:rPr lang="en-US" sz="2000" dirty="0">
                <a:solidFill>
                  <a:srgbClr val="003367"/>
                </a:solidFill>
                <a:cs typeface="Arial" charset="0"/>
              </a:rPr>
              <a:t> </a:t>
            </a:r>
          </a:p>
          <a:p>
            <a:pPr defTabSz="914400" eaLnBrk="1" hangingPunct="1">
              <a:lnSpc>
                <a:spcPct val="80000"/>
              </a:lnSpc>
              <a:spcAft>
                <a:spcPts val="200"/>
              </a:spcAft>
            </a:pPr>
            <a:r>
              <a:rPr lang="en-US" sz="2000" dirty="0">
                <a:solidFill>
                  <a:srgbClr val="003367"/>
                </a:solidFill>
                <a:cs typeface="Arial" charset="0"/>
              </a:rPr>
              <a:t>	</a:t>
            </a:r>
            <a:r>
              <a:rPr lang="en-US" sz="2000" b="1" i="1" dirty="0">
                <a:solidFill>
                  <a:srgbClr val="003367"/>
                </a:solidFill>
                <a:cs typeface="Arial" charset="0"/>
              </a:rPr>
              <a:t>restore </a:t>
            </a:r>
            <a:r>
              <a:rPr lang="en-US" sz="2000" b="1" i="1" dirty="0" err="1">
                <a:solidFill>
                  <a:srgbClr val="003367"/>
                </a:solidFill>
                <a:cs typeface="Arial" charset="0"/>
              </a:rPr>
              <a:t>callee</a:t>
            </a:r>
            <a:r>
              <a:rPr lang="en-US" sz="2000" b="1" i="1" dirty="0">
                <a:solidFill>
                  <a:srgbClr val="003367"/>
                </a:solidFill>
                <a:cs typeface="Arial" charset="0"/>
              </a:rPr>
              <a:t> registers from new-&gt;</a:t>
            </a:r>
            <a:r>
              <a:rPr lang="en-US" sz="2000" b="1" i="1" dirty="0" err="1">
                <a:solidFill>
                  <a:srgbClr val="003367"/>
                </a:solidFill>
                <a:cs typeface="Arial" charset="0"/>
              </a:rPr>
              <a:t>MachineState</a:t>
            </a:r>
            <a:r>
              <a:rPr lang="en-US" sz="2000" dirty="0">
                <a:solidFill>
                  <a:srgbClr val="003367"/>
                </a:solidFill>
                <a:cs typeface="Arial" charset="0"/>
              </a:rPr>
              <a:t>	</a:t>
            </a:r>
          </a:p>
          <a:p>
            <a:pPr defTabSz="914400" eaLnBrk="1" hangingPunct="1">
              <a:lnSpc>
                <a:spcPct val="80000"/>
              </a:lnSpc>
              <a:spcAft>
                <a:spcPts val="200"/>
              </a:spcAft>
            </a:pPr>
            <a:r>
              <a:rPr lang="en-US" sz="2000" dirty="0">
                <a:solidFill>
                  <a:srgbClr val="003367"/>
                </a:solidFill>
                <a:cs typeface="Arial" charset="0"/>
              </a:rPr>
              <a:t>             RA = new-&gt;</a:t>
            </a:r>
            <a:r>
              <a:rPr lang="en-US" sz="2000" dirty="0" err="1">
                <a:solidFill>
                  <a:srgbClr val="003367"/>
                </a:solidFill>
                <a:cs typeface="Arial" charset="0"/>
              </a:rPr>
              <a:t>MachineState</a:t>
            </a:r>
            <a:r>
              <a:rPr lang="en-US" sz="2000" dirty="0">
                <a:solidFill>
                  <a:srgbClr val="003367"/>
                </a:solidFill>
                <a:cs typeface="Arial" charset="0"/>
              </a:rPr>
              <a:t>[PC];</a:t>
            </a:r>
          </a:p>
          <a:p>
            <a:pPr defTabSz="914400" eaLnBrk="1" hangingPunct="1">
              <a:lnSpc>
                <a:spcPct val="80000"/>
              </a:lnSpc>
              <a:spcAft>
                <a:spcPts val="200"/>
              </a:spcAft>
            </a:pPr>
            <a:r>
              <a:rPr lang="en-US" sz="2000" dirty="0">
                <a:solidFill>
                  <a:srgbClr val="003367"/>
                </a:solidFill>
                <a:cs typeface="Arial" charset="0"/>
              </a:rPr>
              <a:t>	SP = new-&gt;</a:t>
            </a:r>
            <a:r>
              <a:rPr lang="en-US" sz="2000" dirty="0" err="1">
                <a:solidFill>
                  <a:srgbClr val="003367"/>
                </a:solidFill>
                <a:cs typeface="Arial" charset="0"/>
              </a:rPr>
              <a:t>stackTop</a:t>
            </a:r>
            <a:r>
              <a:rPr lang="en-US" sz="2000" dirty="0">
                <a:solidFill>
                  <a:srgbClr val="003367"/>
                </a:solidFill>
                <a:cs typeface="Arial" charset="0"/>
              </a:rPr>
              <a:t>;</a:t>
            </a:r>
          </a:p>
          <a:p>
            <a:pPr defTabSz="914400" eaLnBrk="1" hangingPunct="1">
              <a:lnSpc>
                <a:spcPct val="80000"/>
              </a:lnSpc>
              <a:spcAft>
                <a:spcPts val="200"/>
              </a:spcAft>
            </a:pPr>
            <a:endParaRPr lang="en-US" sz="2000" dirty="0">
              <a:solidFill>
                <a:srgbClr val="003367"/>
              </a:solidFill>
              <a:cs typeface="Arial" charset="0"/>
            </a:endParaRPr>
          </a:p>
          <a:p>
            <a:pPr defTabSz="914400" eaLnBrk="1" hangingPunct="1">
              <a:lnSpc>
                <a:spcPct val="80000"/>
              </a:lnSpc>
              <a:spcAft>
                <a:spcPts val="200"/>
              </a:spcAft>
            </a:pPr>
            <a:r>
              <a:rPr lang="en-US" sz="2000" dirty="0">
                <a:solidFill>
                  <a:srgbClr val="003367"/>
                </a:solidFill>
                <a:cs typeface="Arial" charset="0"/>
              </a:rPr>
              <a:t>	return (to RA)</a:t>
            </a:r>
          </a:p>
          <a:p>
            <a:pPr defTabSz="914400" eaLnBrk="1" hangingPunct="1">
              <a:lnSpc>
                <a:spcPct val="80000"/>
              </a:lnSpc>
              <a:spcAft>
                <a:spcPts val="200"/>
              </a:spcAft>
            </a:pPr>
            <a:r>
              <a:rPr lang="en-US" sz="2000" dirty="0">
                <a:solidFill>
                  <a:srgbClr val="003367"/>
                </a:solidFill>
                <a:cs typeface="Arial" charset="0"/>
              </a:rPr>
              <a:t>}</a:t>
            </a:r>
          </a:p>
        </p:txBody>
      </p:sp>
      <p:sp>
        <p:nvSpPr>
          <p:cNvPr id="47106" name="TextBox 1"/>
          <p:cNvSpPr txBox="1">
            <a:spLocks noChangeArrowheads="1"/>
          </p:cNvSpPr>
          <p:nvPr/>
        </p:nvSpPr>
        <p:spPr bwMode="auto">
          <a:xfrm>
            <a:off x="685800" y="5461000"/>
            <a:ext cx="769620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defTabSz="455613"/>
            <a:r>
              <a:rPr lang="en-US" sz="2000" dirty="0">
                <a:solidFill>
                  <a:srgbClr val="0000FF"/>
                </a:solidFill>
              </a:rPr>
              <a:t>This example illustrates how context switch saves/restores the user register context for a thread, efficiently and without assigning a value directly into the PC.</a:t>
            </a:r>
          </a:p>
        </p:txBody>
      </p:sp>
    </p:spTree>
    <p:extLst>
      <p:ext uri="{BB962C8B-B14F-4D97-AF65-F5344CB8AC3E}">
        <p14:creationId xmlns:p14="http://schemas.microsoft.com/office/powerpoint/2010/main" val="95919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Thread/Process Lifecycle</a:t>
            </a:r>
          </a:p>
        </p:txBody>
      </p:sp>
      <p:pic>
        <p:nvPicPr>
          <p:cNvPr id="4" name="Content Placeholder 3" descr="thread-states.pdf"/>
          <p:cNvPicPr>
            <a:picLocks noGrp="1" noChangeAspect="1"/>
          </p:cNvPicPr>
          <p:nvPr>
            <p:ph idx="1"/>
          </p:nvPr>
        </p:nvPicPr>
        <p:blipFill>
          <a:blip r:embed="rId2"/>
          <a:srcRect t="-28889" b="-28889"/>
          <a:stretch>
            <a:fillRect/>
          </a:stretch>
        </p:blipFill>
        <p:spPr>
          <a:xfrm>
            <a:off x="17145" y="1600200"/>
            <a:ext cx="9140162" cy="5026737"/>
          </a:xfrm>
        </p:spPr>
      </p:pic>
      <p:pic>
        <p:nvPicPr>
          <p:cNvPr id="5" name="Picture 4"/>
          <p:cNvPicPr>
            <a:picLocks noChangeAspect="1"/>
          </p:cNvPicPr>
          <p:nvPr/>
        </p:nvPicPr>
        <p:blipFill>
          <a:blip r:embed="rId3"/>
          <a:stretch>
            <a:fillRect/>
          </a:stretch>
        </p:blipFill>
        <p:spPr>
          <a:xfrm>
            <a:off x="8542490" y="6046027"/>
            <a:ext cx="540816" cy="703061"/>
          </a:xfrm>
          <a:prstGeom prst="rect">
            <a:avLst/>
          </a:prstGeom>
        </p:spPr>
      </p:pic>
    </p:spTree>
    <p:extLst>
      <p:ext uri="{BB962C8B-B14F-4D97-AF65-F5344CB8AC3E}">
        <p14:creationId xmlns:p14="http://schemas.microsoft.com/office/powerpoint/2010/main" val="2345948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B54B-AEC0-4E11-8411-16BA01C52148}"/>
              </a:ext>
            </a:extLst>
          </p:cNvPr>
          <p:cNvSpPr>
            <a:spLocks noGrp="1"/>
          </p:cNvSpPr>
          <p:nvPr>
            <p:ph type="title"/>
          </p:nvPr>
        </p:nvSpPr>
        <p:spPr/>
        <p:txBody>
          <a:bodyPr/>
          <a:lstStyle/>
          <a:p>
            <a:r>
              <a:rPr lang="en-US" dirty="0">
                <a:cs typeface="Calibri Light"/>
              </a:rPr>
              <a:t>A Review from Last Lecture</a:t>
            </a:r>
            <a:endParaRPr lang="en-US" dirty="0"/>
          </a:p>
        </p:txBody>
      </p:sp>
      <p:sp>
        <p:nvSpPr>
          <p:cNvPr id="3" name="Content Placeholder 2">
            <a:extLst>
              <a:ext uri="{FF2B5EF4-FFF2-40B4-BE49-F238E27FC236}">
                <a16:creationId xmlns:a16="http://schemas.microsoft.com/office/drawing/2014/main" id="{63714D05-A748-4F8B-962F-4CAAE606D146}"/>
              </a:ext>
            </a:extLst>
          </p:cNvPr>
          <p:cNvSpPr>
            <a:spLocks noGrp="1"/>
          </p:cNvSpPr>
          <p:nvPr>
            <p:ph idx="1"/>
          </p:nvPr>
        </p:nvSpPr>
        <p:spPr>
          <a:xfrm>
            <a:off x="628650" y="1812625"/>
            <a:ext cx="7886700" cy="4026611"/>
          </a:xfrm>
        </p:spPr>
        <p:txBody>
          <a:bodyPr vert="horz" lIns="68580" tIns="34290" rIns="68580" bIns="34290" rtlCol="0" anchor="t">
            <a:noAutofit/>
          </a:bodyPr>
          <a:lstStyle/>
          <a:p>
            <a:pPr marL="0" indent="0">
              <a:buNone/>
            </a:pPr>
            <a:r>
              <a:rPr lang="en-US" sz="1500" dirty="0">
                <a:cs typeface="Calibri"/>
              </a:rPr>
              <a:t>Even on systems with 1 CPU, users frequently run many problems at the same time.  As we discussed, I said that this happens via the OS "switching" really fast between all running processes, causing the illusion that processes are executing at the same time.   But imagine that an assembly language program is running on the CPU and has a bug that causes it to infinite loop.  Why doesn't this lock up the computer?</a:t>
            </a:r>
          </a:p>
          <a:p>
            <a:pPr marL="385763" indent="-385763">
              <a:buAutoNum type="arabicPeriod"/>
            </a:pPr>
            <a:r>
              <a:rPr lang="en-US" sz="1500" dirty="0">
                <a:cs typeface="Calibri"/>
              </a:rPr>
              <a:t>Well it would, but luckily it's no longer 1990 so we all have computers with multiple cores</a:t>
            </a:r>
          </a:p>
          <a:p>
            <a:pPr marL="385763" indent="-385763">
              <a:buAutoNum type="arabicPeriod"/>
            </a:pPr>
            <a:r>
              <a:rPr lang="en-US" sz="1500" dirty="0">
                <a:cs typeface="Calibri"/>
              </a:rPr>
              <a:t>The assembler has secretly inserted special instructions into the machine code which cause the program to occasionally switch back to the OS</a:t>
            </a:r>
          </a:p>
          <a:p>
            <a:pPr marL="385763" indent="-385763">
              <a:buAutoNum type="arabicPeriod"/>
            </a:pPr>
            <a:r>
              <a:rPr lang="en-US" sz="1500" dirty="0">
                <a:cs typeface="Calibri"/>
              </a:rPr>
              <a:t>The OS still running simulating the misbehaving program on a virtual CPU that the OS manages and can stop</a:t>
            </a:r>
          </a:p>
          <a:p>
            <a:pPr marL="385763" indent="-385763">
              <a:buAutoNum type="arabicPeriod"/>
            </a:pPr>
            <a:r>
              <a:rPr lang="en-US" sz="1500" dirty="0">
                <a:cs typeface="Calibri"/>
              </a:rPr>
              <a:t>There is special hardware in the computer that stops the running program and runs OS code</a:t>
            </a:r>
          </a:p>
          <a:p>
            <a:pPr marL="385763" indent="-385763">
              <a:buAutoNum type="arabicPeriod"/>
            </a:pPr>
            <a:r>
              <a:rPr lang="en-US" sz="1500" dirty="0">
                <a:cs typeface="Calibri"/>
              </a:rPr>
              <a:t>The OS is written in a special assembly language that overrides ordinary assembly language instructions</a:t>
            </a:r>
          </a:p>
        </p:txBody>
      </p:sp>
    </p:spTree>
    <p:extLst>
      <p:ext uri="{BB962C8B-B14F-4D97-AF65-F5344CB8AC3E}">
        <p14:creationId xmlns:p14="http://schemas.microsoft.com/office/powerpoint/2010/main" val="253667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AC8D9-07E0-4EF6-8F95-1C6BE95545FE}"/>
              </a:ext>
            </a:extLst>
          </p:cNvPr>
          <p:cNvSpPr>
            <a:spLocks noGrp="1"/>
          </p:cNvSpPr>
          <p:nvPr>
            <p:ph type="title"/>
          </p:nvPr>
        </p:nvSpPr>
        <p:spPr/>
        <p:txBody>
          <a:bodyPr/>
          <a:lstStyle/>
          <a:p>
            <a:r>
              <a:rPr lang="en-US" dirty="0"/>
              <a:t>Preemption</a:t>
            </a:r>
          </a:p>
        </p:txBody>
      </p:sp>
      <p:sp>
        <p:nvSpPr>
          <p:cNvPr id="3" name="Content Placeholder 2">
            <a:extLst>
              <a:ext uri="{FF2B5EF4-FFF2-40B4-BE49-F238E27FC236}">
                <a16:creationId xmlns:a16="http://schemas.microsoft.com/office/drawing/2014/main" id="{4D548117-E802-4124-98F3-9D6C9228B553}"/>
              </a:ext>
            </a:extLst>
          </p:cNvPr>
          <p:cNvSpPr>
            <a:spLocks noGrp="1"/>
          </p:cNvSpPr>
          <p:nvPr>
            <p:ph idx="1"/>
          </p:nvPr>
        </p:nvSpPr>
        <p:spPr/>
        <p:txBody>
          <a:bodyPr>
            <a:normAutofit fontScale="92500"/>
          </a:bodyPr>
          <a:lstStyle/>
          <a:p>
            <a:r>
              <a:rPr lang="en-US" dirty="0"/>
              <a:t>Remember: outside of traps faults and interrupts the OS is not running – ordinary programs are</a:t>
            </a:r>
          </a:p>
          <a:p>
            <a:r>
              <a:rPr lang="en-US" dirty="0"/>
              <a:t>Timer interrupts bring the OS back into control</a:t>
            </a:r>
          </a:p>
          <a:p>
            <a:r>
              <a:rPr lang="en-US" dirty="0"/>
              <a:t>These work pretty similarly to a sudden non-optional function call – that will trigger an OS level context switch</a:t>
            </a:r>
          </a:p>
          <a:p>
            <a:r>
              <a:rPr lang="en-US" dirty="0"/>
              <a:t>Each process gets a “</a:t>
            </a:r>
            <a:r>
              <a:rPr lang="en-US" dirty="0" err="1"/>
              <a:t>timeslice</a:t>
            </a:r>
            <a:r>
              <a:rPr lang="en-US" dirty="0"/>
              <a:t>” of time to work, then we switch to something else to provide the illusion of running at the same time</a:t>
            </a:r>
          </a:p>
        </p:txBody>
      </p:sp>
    </p:spTree>
    <p:extLst>
      <p:ext uri="{BB962C8B-B14F-4D97-AF65-F5344CB8AC3E}">
        <p14:creationId xmlns:p14="http://schemas.microsoft.com/office/powerpoint/2010/main" val="4117742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119F-EBBB-4217-B882-9565932AAF54}"/>
              </a:ext>
            </a:extLst>
          </p:cNvPr>
          <p:cNvSpPr>
            <a:spLocks noGrp="1"/>
          </p:cNvSpPr>
          <p:nvPr>
            <p:ph type="title"/>
          </p:nvPr>
        </p:nvSpPr>
        <p:spPr/>
        <p:txBody>
          <a:bodyPr/>
          <a:lstStyle/>
          <a:p>
            <a:r>
              <a:rPr lang="en-US" dirty="0"/>
              <a:t>OS Context Switching</a:t>
            </a:r>
          </a:p>
        </p:txBody>
      </p:sp>
      <p:sp>
        <p:nvSpPr>
          <p:cNvPr id="3" name="Content Placeholder 2">
            <a:extLst>
              <a:ext uri="{FF2B5EF4-FFF2-40B4-BE49-F238E27FC236}">
                <a16:creationId xmlns:a16="http://schemas.microsoft.com/office/drawing/2014/main" id="{8F4D1FEE-2736-45F3-934A-230965AD9F69}"/>
              </a:ext>
            </a:extLst>
          </p:cNvPr>
          <p:cNvSpPr>
            <a:spLocks noGrp="1"/>
          </p:cNvSpPr>
          <p:nvPr>
            <p:ph idx="1"/>
          </p:nvPr>
        </p:nvSpPr>
        <p:spPr/>
        <p:txBody>
          <a:bodyPr/>
          <a:lstStyle/>
          <a:p>
            <a:r>
              <a:rPr lang="en-US" dirty="0"/>
              <a:t>This non-optional function will save the register state, load the register state of the process we’re switching to just like </a:t>
            </a:r>
            <a:r>
              <a:rPr lang="en-US" dirty="0" err="1"/>
              <a:t>swapcontext</a:t>
            </a:r>
            <a:endParaRPr lang="en-US" dirty="0"/>
          </a:p>
          <a:p>
            <a:r>
              <a:rPr lang="en-US" dirty="0"/>
              <a:t>Except – we also change the page table pointer to reconfigure the memory state</a:t>
            </a:r>
          </a:p>
          <a:p>
            <a:pPr marL="0" indent="0">
              <a:buNone/>
            </a:pPr>
            <a:endParaRPr lang="en-US" dirty="0"/>
          </a:p>
        </p:txBody>
      </p:sp>
    </p:spTree>
    <p:extLst>
      <p:ext uri="{BB962C8B-B14F-4D97-AF65-F5344CB8AC3E}">
        <p14:creationId xmlns:p14="http://schemas.microsoft.com/office/powerpoint/2010/main" val="793491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6D6D-7E10-4306-ADAD-7AFEE13B9690}"/>
              </a:ext>
            </a:extLst>
          </p:cNvPr>
          <p:cNvSpPr>
            <a:spLocks noGrp="1"/>
          </p:cNvSpPr>
          <p:nvPr>
            <p:ph type="title"/>
          </p:nvPr>
        </p:nvSpPr>
        <p:spPr/>
        <p:txBody>
          <a:bodyPr/>
          <a:lstStyle/>
          <a:p>
            <a:r>
              <a:rPr lang="en-US" dirty="0"/>
              <a:t>So Many Stacks!</a:t>
            </a:r>
          </a:p>
        </p:txBody>
      </p:sp>
      <p:sp>
        <p:nvSpPr>
          <p:cNvPr id="3" name="Content Placeholder 2">
            <a:extLst>
              <a:ext uri="{FF2B5EF4-FFF2-40B4-BE49-F238E27FC236}">
                <a16:creationId xmlns:a16="http://schemas.microsoft.com/office/drawing/2014/main" id="{938158A7-94C0-48DD-B2A7-D4DA85E0F5AD}"/>
              </a:ext>
            </a:extLst>
          </p:cNvPr>
          <p:cNvSpPr>
            <a:spLocks noGrp="1"/>
          </p:cNvSpPr>
          <p:nvPr>
            <p:ph idx="1"/>
          </p:nvPr>
        </p:nvSpPr>
        <p:spPr/>
        <p:txBody>
          <a:bodyPr>
            <a:normAutofit/>
          </a:bodyPr>
          <a:lstStyle/>
          <a:p>
            <a:r>
              <a:rPr lang="en-US" dirty="0"/>
              <a:t>All programs need a stack</a:t>
            </a:r>
          </a:p>
          <a:p>
            <a:r>
              <a:rPr lang="en-US" dirty="0"/>
              <a:t>Special handlers often need a separate stack because handling can occur while the regular stack is in flux</a:t>
            </a:r>
          </a:p>
          <a:p>
            <a:r>
              <a:rPr lang="en-US" dirty="0"/>
              <a:t>Every process has a 2 stacks – the regular stack and a kernel-only process-specific stack for doing work during </a:t>
            </a:r>
            <a:r>
              <a:rPr lang="en-US" dirty="0" err="1"/>
              <a:t>syscalls</a:t>
            </a:r>
            <a:endParaRPr lang="en-US" dirty="0"/>
          </a:p>
        </p:txBody>
      </p:sp>
    </p:spTree>
    <p:extLst>
      <p:ext uri="{BB962C8B-B14F-4D97-AF65-F5344CB8AC3E}">
        <p14:creationId xmlns:p14="http://schemas.microsoft.com/office/powerpoint/2010/main" val="3398203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155E-4703-46F3-85C1-461278D8638F}"/>
              </a:ext>
            </a:extLst>
          </p:cNvPr>
          <p:cNvSpPr>
            <a:spLocks noGrp="1"/>
          </p:cNvSpPr>
          <p:nvPr>
            <p:ph type="title"/>
          </p:nvPr>
        </p:nvSpPr>
        <p:spPr/>
        <p:txBody>
          <a:bodyPr/>
          <a:lstStyle/>
          <a:p>
            <a:r>
              <a:rPr lang="en-US" dirty="0"/>
              <a:t>Races – Preemption gone bad</a:t>
            </a:r>
          </a:p>
        </p:txBody>
      </p:sp>
      <p:sp>
        <p:nvSpPr>
          <p:cNvPr id="3" name="Content Placeholder 2">
            <a:extLst>
              <a:ext uri="{FF2B5EF4-FFF2-40B4-BE49-F238E27FC236}">
                <a16:creationId xmlns:a16="http://schemas.microsoft.com/office/drawing/2014/main" id="{AC054210-AF89-4BA2-84BB-624A92332D54}"/>
              </a:ext>
            </a:extLst>
          </p:cNvPr>
          <p:cNvSpPr>
            <a:spLocks noGrp="1"/>
          </p:cNvSpPr>
          <p:nvPr>
            <p:ph idx="1"/>
          </p:nvPr>
        </p:nvSpPr>
        <p:spPr/>
        <p:txBody>
          <a:bodyPr>
            <a:normAutofit fontScale="77500" lnSpcReduction="20000"/>
          </a:bodyPr>
          <a:lstStyle/>
          <a:p>
            <a:r>
              <a:rPr lang="en-US" dirty="0"/>
              <a:t>In your </a:t>
            </a:r>
            <a:r>
              <a:rPr lang="en-US" dirty="0" err="1"/>
              <a:t>Userspace</a:t>
            </a:r>
            <a:r>
              <a:rPr lang="en-US" dirty="0"/>
              <a:t> Threads, there was only yielding.  That was nice because the switch was always happening at a controlled time.</a:t>
            </a:r>
          </a:p>
          <a:p>
            <a:r>
              <a:rPr lang="en-US" dirty="0"/>
              <a:t>When you have preemption like the OS does switching can happen at ANY time – even halfway through specific lines of code, critical system calls etc.  This can leave things is an inconsistent (i.e. broken) state</a:t>
            </a:r>
          </a:p>
          <a:p>
            <a:r>
              <a:rPr lang="en-US" dirty="0"/>
              <a:t>Sometimes when the OS is doing something dangerous and critical it can disable interrupts so it can work without the issue of a context switch interrupting things</a:t>
            </a:r>
          </a:p>
          <a:p>
            <a:r>
              <a:rPr lang="en-US" dirty="0"/>
              <a:t>Ordinary threaded programs have this issue too but disabling interrupts is not an option.  We’ll discuss this issue more in the future.</a:t>
            </a:r>
          </a:p>
        </p:txBody>
      </p:sp>
    </p:spTree>
    <p:extLst>
      <p:ext uri="{BB962C8B-B14F-4D97-AF65-F5344CB8AC3E}">
        <p14:creationId xmlns:p14="http://schemas.microsoft.com/office/powerpoint/2010/main" val="370682989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47202</TotalTime>
  <Words>798</Words>
  <Application>Microsoft Office PowerPoint</Application>
  <PresentationFormat>On-screen Show (4:3)</PresentationFormat>
  <Paragraphs>77</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Calibri</vt:lpstr>
      <vt:lpstr>Arial</vt:lpstr>
      <vt:lpstr>Gill Sans MT</vt:lpstr>
      <vt:lpstr>Times New Roman</vt:lpstr>
      <vt:lpstr>Lucida Sans Unicode</vt:lpstr>
      <vt:lpstr>1_Office Theme</vt:lpstr>
      <vt:lpstr>1_Default Design</vt:lpstr>
      <vt:lpstr>PowerPoint Presentation</vt:lpstr>
      <vt:lpstr>Thread context switch</vt:lpstr>
      <vt:lpstr>PowerPoint Presentation</vt:lpstr>
      <vt:lpstr>Thread/Process Lifecycle</vt:lpstr>
      <vt:lpstr>A Review from Last Lecture</vt:lpstr>
      <vt:lpstr>Preemption</vt:lpstr>
      <vt:lpstr>OS Context Switching</vt:lpstr>
      <vt:lpstr>So Many Stacks!</vt:lpstr>
      <vt:lpstr>Races – Preemption gone bad</vt:lpstr>
      <vt:lpstr>What about waiting?</vt:lpstr>
      <vt:lpstr>Voluntary Preemption</vt:lpstr>
      <vt:lpstr>Reviewing One Last Time</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Chase</dc:creator>
  <cp:lastModifiedBy>Hewner, Mike</cp:lastModifiedBy>
  <cp:revision>182</cp:revision>
  <cp:lastPrinted>2019-09-26T22:07:14Z</cp:lastPrinted>
  <dcterms:created xsi:type="dcterms:W3CDTF">2015-01-09T14:09:45Z</dcterms:created>
  <dcterms:modified xsi:type="dcterms:W3CDTF">2020-08-11T18:39:44Z</dcterms:modified>
</cp:coreProperties>
</file>