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  <p:sldMasterId id="2147483922" r:id="rId2"/>
    <p:sldMasterId id="2147484040" r:id="rId3"/>
    <p:sldMasterId id="2147484190" r:id="rId4"/>
    <p:sldMasterId id="2147484196" r:id="rId5"/>
    <p:sldMasterId id="2147484210" r:id="rId6"/>
  </p:sldMasterIdLst>
  <p:notesMasterIdLst>
    <p:notesMasterId r:id="rId28"/>
  </p:notesMasterIdLst>
  <p:sldIdLst>
    <p:sldId id="492" r:id="rId7"/>
    <p:sldId id="617" r:id="rId8"/>
    <p:sldId id="1517" r:id="rId9"/>
    <p:sldId id="505" r:id="rId10"/>
    <p:sldId id="1433" r:id="rId11"/>
    <p:sldId id="1454" r:id="rId12"/>
    <p:sldId id="618" r:id="rId13"/>
    <p:sldId id="1518" r:id="rId14"/>
    <p:sldId id="1519" r:id="rId15"/>
    <p:sldId id="716" r:id="rId16"/>
    <p:sldId id="717" r:id="rId17"/>
    <p:sldId id="1516" r:id="rId18"/>
    <p:sldId id="1131" r:id="rId19"/>
    <p:sldId id="500" r:id="rId20"/>
    <p:sldId id="578" r:id="rId21"/>
    <p:sldId id="1453" r:id="rId22"/>
    <p:sldId id="565" r:id="rId23"/>
    <p:sldId id="1520" r:id="rId24"/>
    <p:sldId id="1448" r:id="rId25"/>
    <p:sldId id="1456" r:id="rId26"/>
    <p:sldId id="5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632"/>
  </p:normalViewPr>
  <p:slideViewPr>
    <p:cSldViewPr snapToGrid="0" snapToObjects="1">
      <p:cViewPr varScale="1">
        <p:scale>
          <a:sx n="128" d="100"/>
          <a:sy n="128" d="100"/>
        </p:scale>
        <p:origin x="6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6791-563E-8E47-83A4-9E7CB0E579E7}" type="datetimeFigureOut">
              <a:rPr lang="en-US" smtClean="0"/>
              <a:t>9/5/20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4FDC8-A719-0044-BB93-2E4525EC66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8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BAAA67-FB5F-A84F-B527-AC347AE3FC48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0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5B7102-0CB9-2C4E-AEDB-C4FD3D7C4C68}" type="slidenum">
              <a:rPr lang="en-US" sz="2400">
                <a:solidFill>
                  <a:srgbClr val="37305A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3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0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740E11-9CFB-B54D-84A8-E9F7C80E41CB}" type="slidenum">
              <a:rPr lang="en-US" sz="2400">
                <a:solidFill>
                  <a:srgbClr val="3730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99534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164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E93E3D-F40E-5E49-AE61-FB4A0F70F1C0}" type="slidenum">
              <a:rPr lang="en-US" sz="2400">
                <a:solidFill>
                  <a:srgbClr val="37305A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0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E1196-C208-4942-9493-FBB4FA8EE65D}" type="slidenum">
              <a:rPr lang="en-US" sz="2400">
                <a:solidFill>
                  <a:srgbClr val="37305A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  <a:latin typeface="Arial" charset="0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86982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03459-9E55-9548-9624-77CC09F678E2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43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AC67F32-80B8-0341-B8BF-2D1316817D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449125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834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24469-D9E0-1E40-A70D-240DD8DA21AD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88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55509-2EED-294B-BFCF-A1BA4679C6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70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F9366-4B51-9D40-AB59-77283875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71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A518005-5FF9-CA45-B619-0B08FEAD35EF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095426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808E6-16AE-C242-B318-CD1947BC3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8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02C2A-700D-B94F-AB41-4A0E2B437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24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E82C-3C6A-8749-91E0-78607E542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7179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065D6-7B43-4C41-9647-3668A226A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15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A711-EB98-E247-835E-E413C531E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60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6DC02-C6BA-2D43-8CB4-F541FC1E5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49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076D0-8C9A-7240-AADE-64D0D0C9F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4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2F633-966E-CD47-86C7-E05337332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7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31EA-4EEA-8E4A-A906-44C68D76A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729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B9FB4-743C-1F4F-BB72-97161D08E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721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D31A-165D-0A43-9413-D75356D1B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9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7102-0CB9-2C4E-AEDB-C4FD3D7C4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80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7740E11-9CFB-B54D-84A8-E9F7C80E41CB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18520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F0ADA3-3B2E-674C-87EF-02A693D51051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787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04993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3E3D-F40E-5E49-AE61-FB4A0F70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0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7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8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0AB5F-A7EF-4A49-8C32-0D19750F23CB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1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9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Threads in the Kernel: See How they Block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pic>
        <p:nvPicPr>
          <p:cNvPr id="1658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06800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879806"/>
            <a:ext cx="744451" cy="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Handling a page fault</a:t>
            </a:r>
          </a:p>
        </p:txBody>
      </p:sp>
      <p:grpSp>
        <p:nvGrpSpPr>
          <p:cNvPr id="112645" name="Group 3"/>
          <p:cNvGrpSpPr>
            <a:grpSpLocks/>
          </p:cNvGrpSpPr>
          <p:nvPr/>
        </p:nvGrpSpPr>
        <p:grpSpPr bwMode="auto">
          <a:xfrm>
            <a:off x="442911" y="1915319"/>
            <a:ext cx="914400" cy="914400"/>
            <a:chOff x="3689" y="1658"/>
            <a:chExt cx="576" cy="576"/>
          </a:xfrm>
        </p:grpSpPr>
        <p:grpSp>
          <p:nvGrpSpPr>
            <p:cNvPr id="11269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12646" name="AutoShape 10"/>
          <p:cNvSpPr>
            <a:spLocks noChangeArrowheads="1"/>
          </p:cNvSpPr>
          <p:nvPr/>
        </p:nvSpPr>
        <p:spPr bwMode="auto">
          <a:xfrm>
            <a:off x="342899" y="3225800"/>
            <a:ext cx="8458201" cy="1669654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7" name="AutoShape 11"/>
          <p:cNvSpPr>
            <a:spLocks noChangeArrowheads="1"/>
          </p:cNvSpPr>
          <p:nvPr/>
        </p:nvSpPr>
        <p:spPr bwMode="auto">
          <a:xfrm flipH="1">
            <a:off x="4094163" y="6348413"/>
            <a:ext cx="120650" cy="201612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8" name="AutoShape 12"/>
          <p:cNvSpPr>
            <a:spLocks noChangeArrowheads="1"/>
          </p:cNvSpPr>
          <p:nvPr/>
        </p:nvSpPr>
        <p:spPr bwMode="auto">
          <a:xfrm rot="-8460389">
            <a:off x="3986213" y="6316663"/>
            <a:ext cx="42862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Connector 4"/>
          <p:cNvCxnSpPr>
            <a:cxnSpLocks noChangeShapeType="1"/>
          </p:cNvCxnSpPr>
          <p:nvPr/>
        </p:nvCxnSpPr>
        <p:spPr bwMode="auto">
          <a:xfrm>
            <a:off x="1357311" y="2397125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93"/>
          <p:cNvSpPr txBox="1">
            <a:spLocks noChangeArrowheads="1"/>
          </p:cNvSpPr>
          <p:nvPr/>
        </p:nvSpPr>
        <p:spPr bwMode="auto">
          <a:xfrm>
            <a:off x="1618455" y="1843068"/>
            <a:ext cx="1117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</a:t>
            </a:r>
          </a:p>
        </p:txBody>
      </p:sp>
      <p:sp>
        <p:nvSpPr>
          <p:cNvPr id="45" name="Explosion 1 42"/>
          <p:cNvSpPr>
            <a:spLocks noChangeArrowheads="1"/>
          </p:cNvSpPr>
          <p:nvPr/>
        </p:nvSpPr>
        <p:spPr bwMode="auto">
          <a:xfrm>
            <a:off x="1978025" y="2159000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9" name="Straight Connector 4"/>
          <p:cNvCxnSpPr>
            <a:cxnSpLocks noChangeShapeType="1"/>
          </p:cNvCxnSpPr>
          <p:nvPr/>
        </p:nvCxnSpPr>
        <p:spPr bwMode="auto">
          <a:xfrm>
            <a:off x="2229643" y="3759200"/>
            <a:ext cx="1204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"/>
          <p:cNvCxnSpPr>
            <a:cxnSpLocks noChangeShapeType="1"/>
          </p:cNvCxnSpPr>
          <p:nvPr/>
        </p:nvCxnSpPr>
        <p:spPr bwMode="auto">
          <a:xfrm>
            <a:off x="2229643" y="2576511"/>
            <a:ext cx="0" cy="1182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93"/>
          <p:cNvSpPr txBox="1">
            <a:spLocks noChangeArrowheads="1"/>
          </p:cNvSpPr>
          <p:nvPr/>
        </p:nvSpPr>
        <p:spPr bwMode="auto">
          <a:xfrm>
            <a:off x="1854109" y="3952837"/>
            <a:ext cx="1371692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identify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missing page</a:t>
            </a:r>
          </a:p>
        </p:txBody>
      </p:sp>
      <p:cxnSp>
        <p:nvCxnSpPr>
          <p:cNvPr id="55" name="Straight Connector 4"/>
          <p:cNvCxnSpPr>
            <a:cxnSpLocks noChangeShapeType="1"/>
          </p:cNvCxnSpPr>
          <p:nvPr/>
        </p:nvCxnSpPr>
        <p:spPr bwMode="auto">
          <a:xfrm>
            <a:off x="3433763" y="37592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93"/>
          <p:cNvSpPr txBox="1">
            <a:spLocks noChangeArrowheads="1"/>
          </p:cNvSpPr>
          <p:nvPr/>
        </p:nvSpPr>
        <p:spPr bwMode="auto">
          <a:xfrm>
            <a:off x="4483100" y="3969943"/>
            <a:ext cx="1205705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Read page from disk</a:t>
            </a:r>
          </a:p>
        </p:txBody>
      </p:sp>
      <p:sp>
        <p:nvSpPr>
          <p:cNvPr id="57" name="Text Box 93"/>
          <p:cNvSpPr txBox="1">
            <a:spLocks noChangeArrowheads="1"/>
          </p:cNvSpPr>
          <p:nvPr/>
        </p:nvSpPr>
        <p:spPr bwMode="auto">
          <a:xfrm>
            <a:off x="3125603" y="3975895"/>
            <a:ext cx="1357497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Allocate empty page frame</a:t>
            </a:r>
          </a:p>
        </p:txBody>
      </p:sp>
      <p:cxnSp>
        <p:nvCxnSpPr>
          <p:cNvPr id="60" name="Straight Connector 4"/>
          <p:cNvCxnSpPr>
            <a:cxnSpLocks noChangeShapeType="1"/>
          </p:cNvCxnSpPr>
          <p:nvPr/>
        </p:nvCxnSpPr>
        <p:spPr bwMode="auto">
          <a:xfrm>
            <a:off x="4398963" y="37592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72100" y="35941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62" name="Straight Connector 4"/>
          <p:cNvCxnSpPr>
            <a:cxnSpLocks noChangeShapeType="1"/>
          </p:cNvCxnSpPr>
          <p:nvPr/>
        </p:nvCxnSpPr>
        <p:spPr bwMode="auto">
          <a:xfrm>
            <a:off x="5856280" y="3753366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93"/>
          <p:cNvSpPr txBox="1">
            <a:spLocks noChangeArrowheads="1"/>
          </p:cNvSpPr>
          <p:nvPr/>
        </p:nvSpPr>
        <p:spPr bwMode="auto">
          <a:xfrm>
            <a:off x="5854700" y="3969943"/>
            <a:ext cx="146050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Map 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sym typeface="Wingdings"/>
              </a:rPr>
              <a:t>PFN and return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4" name="Straight Connector 4"/>
          <p:cNvCxnSpPr>
            <a:cxnSpLocks noChangeShapeType="1"/>
          </p:cNvCxnSpPr>
          <p:nvPr/>
        </p:nvCxnSpPr>
        <p:spPr bwMode="auto">
          <a:xfrm flipV="1">
            <a:off x="6829417" y="2432050"/>
            <a:ext cx="0" cy="132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4"/>
          <p:cNvCxnSpPr>
            <a:cxnSpLocks noChangeShapeType="1"/>
          </p:cNvCxnSpPr>
          <p:nvPr/>
        </p:nvCxnSpPr>
        <p:spPr bwMode="auto">
          <a:xfrm>
            <a:off x="6812755" y="2406650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6921499" y="1950476"/>
            <a:ext cx="194310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Re-execute faulting instruction, continue</a:t>
            </a:r>
          </a:p>
        </p:txBody>
      </p:sp>
      <p:sp>
        <p:nvSpPr>
          <p:cNvPr id="68" name="Text Box 93"/>
          <p:cNvSpPr txBox="1">
            <a:spLocks noChangeArrowheads="1"/>
          </p:cNvSpPr>
          <p:nvPr/>
        </p:nvSpPr>
        <p:spPr bwMode="auto">
          <a:xfrm>
            <a:off x="596810" y="3532188"/>
            <a:ext cx="160663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 handler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Text Box 93"/>
          <p:cNvSpPr txBox="1">
            <a:spLocks noChangeArrowheads="1"/>
          </p:cNvSpPr>
          <p:nvPr/>
        </p:nvSpPr>
        <p:spPr bwMode="auto">
          <a:xfrm>
            <a:off x="3608387" y="1692523"/>
            <a:ext cx="2538414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What should this thread be doing while it waits here for the disk operation to complete?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2" name="Curved Connector 11"/>
          <p:cNvCxnSpPr>
            <a:stCxn id="69" idx="2"/>
            <a:endCxn id="9" idx="0"/>
          </p:cNvCxnSpPr>
          <p:nvPr/>
        </p:nvCxnSpPr>
        <p:spPr bwMode="auto">
          <a:xfrm rot="16200000" flipH="1">
            <a:off x="5028508" y="3021118"/>
            <a:ext cx="422068" cy="723896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113"/>
          <p:cNvGrpSpPr>
            <a:grpSpLocks/>
          </p:cNvGrpSpPr>
          <p:nvPr/>
        </p:nvGrpSpPr>
        <p:grpSpPr bwMode="auto">
          <a:xfrm>
            <a:off x="5600693" y="3352799"/>
            <a:ext cx="792163" cy="639763"/>
            <a:chOff x="1905000" y="2895599"/>
            <a:chExt cx="792162" cy="639765"/>
          </a:xfrm>
        </p:grpSpPr>
        <p:sp>
          <p:nvSpPr>
            <p:cNvPr id="77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9" name="Group 3"/>
          <p:cNvGrpSpPr>
            <a:grpSpLocks/>
          </p:cNvGrpSpPr>
          <p:nvPr/>
        </p:nvGrpSpPr>
        <p:grpSpPr bwMode="auto">
          <a:xfrm>
            <a:off x="7518399" y="3352799"/>
            <a:ext cx="914400" cy="914400"/>
            <a:chOff x="3689" y="1658"/>
            <a:chExt cx="576" cy="576"/>
          </a:xfrm>
        </p:grpSpPr>
        <p:grpSp>
          <p:nvGrpSpPr>
            <p:cNvPr id="8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82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83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81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66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Blocking/sleeping in a page fault</a:t>
            </a:r>
          </a:p>
        </p:txBody>
      </p:sp>
      <p:grpSp>
        <p:nvGrpSpPr>
          <p:cNvPr id="112645" name="Group 3"/>
          <p:cNvGrpSpPr>
            <a:grpSpLocks/>
          </p:cNvGrpSpPr>
          <p:nvPr/>
        </p:nvGrpSpPr>
        <p:grpSpPr bwMode="auto">
          <a:xfrm>
            <a:off x="442911" y="1928019"/>
            <a:ext cx="914400" cy="914400"/>
            <a:chOff x="3689" y="1658"/>
            <a:chExt cx="576" cy="576"/>
          </a:xfrm>
        </p:grpSpPr>
        <p:grpSp>
          <p:nvGrpSpPr>
            <p:cNvPr id="11269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12646" name="AutoShape 10"/>
          <p:cNvSpPr>
            <a:spLocks noChangeArrowheads="1"/>
          </p:cNvSpPr>
          <p:nvPr/>
        </p:nvSpPr>
        <p:spPr bwMode="auto">
          <a:xfrm>
            <a:off x="342899" y="3238500"/>
            <a:ext cx="8458201" cy="1669654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7" name="AutoShape 11"/>
          <p:cNvSpPr>
            <a:spLocks noChangeArrowheads="1"/>
          </p:cNvSpPr>
          <p:nvPr/>
        </p:nvSpPr>
        <p:spPr bwMode="auto">
          <a:xfrm flipH="1">
            <a:off x="4094163" y="6348413"/>
            <a:ext cx="120650" cy="201612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Connector 4"/>
          <p:cNvCxnSpPr>
            <a:cxnSpLocks noChangeShapeType="1"/>
          </p:cNvCxnSpPr>
          <p:nvPr/>
        </p:nvCxnSpPr>
        <p:spPr bwMode="auto">
          <a:xfrm>
            <a:off x="1357311" y="2409825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93"/>
          <p:cNvSpPr txBox="1">
            <a:spLocks noChangeArrowheads="1"/>
          </p:cNvSpPr>
          <p:nvPr/>
        </p:nvSpPr>
        <p:spPr bwMode="auto">
          <a:xfrm>
            <a:off x="1618455" y="1855768"/>
            <a:ext cx="1117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</a:t>
            </a:r>
          </a:p>
        </p:txBody>
      </p:sp>
      <p:sp>
        <p:nvSpPr>
          <p:cNvPr id="45" name="Explosion 1 42"/>
          <p:cNvSpPr>
            <a:spLocks noChangeArrowheads="1"/>
          </p:cNvSpPr>
          <p:nvPr/>
        </p:nvSpPr>
        <p:spPr bwMode="auto">
          <a:xfrm>
            <a:off x="1978025" y="2171700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9" name="Straight Connector 4"/>
          <p:cNvCxnSpPr>
            <a:cxnSpLocks noChangeShapeType="1"/>
          </p:cNvCxnSpPr>
          <p:nvPr/>
        </p:nvCxnSpPr>
        <p:spPr bwMode="auto">
          <a:xfrm>
            <a:off x="2229643" y="3771900"/>
            <a:ext cx="1204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"/>
          <p:cNvCxnSpPr>
            <a:cxnSpLocks noChangeShapeType="1"/>
          </p:cNvCxnSpPr>
          <p:nvPr/>
        </p:nvCxnSpPr>
        <p:spPr bwMode="auto">
          <a:xfrm>
            <a:off x="2229643" y="2589211"/>
            <a:ext cx="0" cy="1182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93"/>
          <p:cNvSpPr txBox="1">
            <a:spLocks noChangeArrowheads="1"/>
          </p:cNvSpPr>
          <p:nvPr/>
        </p:nvSpPr>
        <p:spPr bwMode="auto">
          <a:xfrm>
            <a:off x="1854109" y="3965537"/>
            <a:ext cx="1371692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identify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missing page</a:t>
            </a:r>
          </a:p>
        </p:txBody>
      </p:sp>
      <p:cxnSp>
        <p:nvCxnSpPr>
          <p:cNvPr id="55" name="Straight Connector 4"/>
          <p:cNvCxnSpPr>
            <a:cxnSpLocks noChangeShapeType="1"/>
          </p:cNvCxnSpPr>
          <p:nvPr/>
        </p:nvCxnSpPr>
        <p:spPr bwMode="auto">
          <a:xfrm>
            <a:off x="3433763" y="37719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93"/>
          <p:cNvSpPr txBox="1">
            <a:spLocks noChangeArrowheads="1"/>
          </p:cNvSpPr>
          <p:nvPr/>
        </p:nvSpPr>
        <p:spPr bwMode="auto">
          <a:xfrm>
            <a:off x="4483100" y="3982643"/>
            <a:ext cx="1205705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Read page from disk</a:t>
            </a:r>
          </a:p>
        </p:txBody>
      </p:sp>
      <p:sp>
        <p:nvSpPr>
          <p:cNvPr id="57" name="Text Box 93"/>
          <p:cNvSpPr txBox="1">
            <a:spLocks noChangeArrowheads="1"/>
          </p:cNvSpPr>
          <p:nvPr/>
        </p:nvSpPr>
        <p:spPr bwMode="auto">
          <a:xfrm>
            <a:off x="3125603" y="3988595"/>
            <a:ext cx="1357497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Allocate empty page frame</a:t>
            </a:r>
          </a:p>
        </p:txBody>
      </p:sp>
      <p:cxnSp>
        <p:nvCxnSpPr>
          <p:cNvPr id="60" name="Straight Connector 4"/>
          <p:cNvCxnSpPr>
            <a:cxnSpLocks noChangeShapeType="1"/>
          </p:cNvCxnSpPr>
          <p:nvPr/>
        </p:nvCxnSpPr>
        <p:spPr bwMode="auto">
          <a:xfrm>
            <a:off x="4398963" y="37719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72100" y="36068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62" name="Straight Connector 4"/>
          <p:cNvCxnSpPr>
            <a:cxnSpLocks noChangeShapeType="1"/>
          </p:cNvCxnSpPr>
          <p:nvPr/>
        </p:nvCxnSpPr>
        <p:spPr bwMode="auto">
          <a:xfrm>
            <a:off x="5856280" y="3766066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93"/>
          <p:cNvSpPr txBox="1">
            <a:spLocks noChangeArrowheads="1"/>
          </p:cNvSpPr>
          <p:nvPr/>
        </p:nvSpPr>
        <p:spPr bwMode="auto">
          <a:xfrm>
            <a:off x="5854700" y="3982643"/>
            <a:ext cx="146050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Map 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sym typeface="Wingdings"/>
              </a:rPr>
              <a:t>PFN and return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4" name="Straight Connector 4"/>
          <p:cNvCxnSpPr>
            <a:cxnSpLocks noChangeShapeType="1"/>
          </p:cNvCxnSpPr>
          <p:nvPr/>
        </p:nvCxnSpPr>
        <p:spPr bwMode="auto">
          <a:xfrm flipV="1">
            <a:off x="6829417" y="2444750"/>
            <a:ext cx="0" cy="132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4"/>
          <p:cNvCxnSpPr>
            <a:cxnSpLocks noChangeShapeType="1"/>
          </p:cNvCxnSpPr>
          <p:nvPr/>
        </p:nvCxnSpPr>
        <p:spPr bwMode="auto">
          <a:xfrm>
            <a:off x="6812755" y="2419350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6921499" y="1963176"/>
            <a:ext cx="194310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Re-execute faulting instruction, continue</a:t>
            </a:r>
          </a:p>
        </p:txBody>
      </p:sp>
      <p:sp>
        <p:nvSpPr>
          <p:cNvPr id="68" name="Text Box 93"/>
          <p:cNvSpPr txBox="1">
            <a:spLocks noChangeArrowheads="1"/>
          </p:cNvSpPr>
          <p:nvPr/>
        </p:nvSpPr>
        <p:spPr bwMode="auto">
          <a:xfrm>
            <a:off x="596810" y="3544888"/>
            <a:ext cx="160663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 handler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Text Box 93"/>
          <p:cNvSpPr txBox="1">
            <a:spLocks noChangeArrowheads="1"/>
          </p:cNvSpPr>
          <p:nvPr/>
        </p:nvSpPr>
        <p:spPr bwMode="auto">
          <a:xfrm>
            <a:off x="3608387" y="1705223"/>
            <a:ext cx="2538414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Sleep (block)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suspend execution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until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read is complete and the thread can continue.</a:t>
            </a:r>
          </a:p>
        </p:txBody>
      </p:sp>
      <p:cxnSp>
        <p:nvCxnSpPr>
          <p:cNvPr id="12" name="Curved Connector 11"/>
          <p:cNvCxnSpPr>
            <a:stCxn id="69" idx="2"/>
            <a:endCxn id="9" idx="0"/>
          </p:cNvCxnSpPr>
          <p:nvPr/>
        </p:nvCxnSpPr>
        <p:spPr bwMode="auto">
          <a:xfrm rot="16200000" flipH="1">
            <a:off x="5028508" y="3033818"/>
            <a:ext cx="422068" cy="723896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113"/>
          <p:cNvGrpSpPr>
            <a:grpSpLocks/>
          </p:cNvGrpSpPr>
          <p:nvPr/>
        </p:nvGrpSpPr>
        <p:grpSpPr bwMode="auto">
          <a:xfrm>
            <a:off x="5600693" y="3365499"/>
            <a:ext cx="792163" cy="639763"/>
            <a:chOff x="1905000" y="2895599"/>
            <a:chExt cx="792162" cy="639765"/>
          </a:xfrm>
        </p:grpSpPr>
        <p:sp>
          <p:nvSpPr>
            <p:cNvPr id="77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518399" y="3365499"/>
            <a:ext cx="914400" cy="914400"/>
            <a:chOff x="3689" y="1658"/>
            <a:chExt cx="576" cy="576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37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38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47" name="Text Box 93"/>
          <p:cNvSpPr txBox="1">
            <a:spLocks noChangeArrowheads="1"/>
          </p:cNvSpPr>
          <p:nvPr/>
        </p:nvSpPr>
        <p:spPr bwMode="auto">
          <a:xfrm>
            <a:off x="328611" y="5179656"/>
            <a:ext cx="8523288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When a thread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blocks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it stops running, leaves the core for use by other threads,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sleeps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it wakes/resumes only after some specified event or condition occurs.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Threads block for page faults, and for many other reasons as well.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It happens all the time.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39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Blocking/sleeping in a page fault</a:t>
            </a:r>
          </a:p>
        </p:txBody>
      </p:sp>
      <p:grpSp>
        <p:nvGrpSpPr>
          <p:cNvPr id="112645" name="Group 3"/>
          <p:cNvGrpSpPr>
            <a:grpSpLocks/>
          </p:cNvGrpSpPr>
          <p:nvPr/>
        </p:nvGrpSpPr>
        <p:grpSpPr bwMode="auto">
          <a:xfrm>
            <a:off x="442911" y="1928019"/>
            <a:ext cx="914400" cy="914400"/>
            <a:chOff x="3689" y="1658"/>
            <a:chExt cx="576" cy="576"/>
          </a:xfrm>
        </p:grpSpPr>
        <p:grpSp>
          <p:nvGrpSpPr>
            <p:cNvPr id="11269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12646" name="AutoShape 10"/>
          <p:cNvSpPr>
            <a:spLocks noChangeArrowheads="1"/>
          </p:cNvSpPr>
          <p:nvPr/>
        </p:nvSpPr>
        <p:spPr bwMode="auto">
          <a:xfrm>
            <a:off x="342899" y="3238500"/>
            <a:ext cx="8458201" cy="1669654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7" name="AutoShape 11"/>
          <p:cNvSpPr>
            <a:spLocks noChangeArrowheads="1"/>
          </p:cNvSpPr>
          <p:nvPr/>
        </p:nvSpPr>
        <p:spPr bwMode="auto">
          <a:xfrm flipH="1">
            <a:off x="4094163" y="6348413"/>
            <a:ext cx="120650" cy="201612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Connector 4"/>
          <p:cNvCxnSpPr>
            <a:cxnSpLocks noChangeShapeType="1"/>
          </p:cNvCxnSpPr>
          <p:nvPr/>
        </p:nvCxnSpPr>
        <p:spPr bwMode="auto">
          <a:xfrm>
            <a:off x="1357311" y="2409825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93"/>
          <p:cNvSpPr txBox="1">
            <a:spLocks noChangeArrowheads="1"/>
          </p:cNvSpPr>
          <p:nvPr/>
        </p:nvSpPr>
        <p:spPr bwMode="auto">
          <a:xfrm>
            <a:off x="1618455" y="1855768"/>
            <a:ext cx="1117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</a:t>
            </a:r>
          </a:p>
        </p:txBody>
      </p:sp>
      <p:sp>
        <p:nvSpPr>
          <p:cNvPr id="45" name="Explosion 1 42"/>
          <p:cNvSpPr>
            <a:spLocks noChangeArrowheads="1"/>
          </p:cNvSpPr>
          <p:nvPr/>
        </p:nvSpPr>
        <p:spPr bwMode="auto">
          <a:xfrm>
            <a:off x="1978025" y="2171700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9" name="Straight Connector 4"/>
          <p:cNvCxnSpPr>
            <a:cxnSpLocks noChangeShapeType="1"/>
          </p:cNvCxnSpPr>
          <p:nvPr/>
        </p:nvCxnSpPr>
        <p:spPr bwMode="auto">
          <a:xfrm>
            <a:off x="2229643" y="3771900"/>
            <a:ext cx="1204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"/>
          <p:cNvCxnSpPr>
            <a:cxnSpLocks noChangeShapeType="1"/>
          </p:cNvCxnSpPr>
          <p:nvPr/>
        </p:nvCxnSpPr>
        <p:spPr bwMode="auto">
          <a:xfrm>
            <a:off x="2229643" y="2589211"/>
            <a:ext cx="0" cy="1182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93"/>
          <p:cNvSpPr txBox="1">
            <a:spLocks noChangeArrowheads="1"/>
          </p:cNvSpPr>
          <p:nvPr/>
        </p:nvSpPr>
        <p:spPr bwMode="auto">
          <a:xfrm>
            <a:off x="1854109" y="3965537"/>
            <a:ext cx="1371692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identify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missing page</a:t>
            </a:r>
          </a:p>
        </p:txBody>
      </p:sp>
      <p:cxnSp>
        <p:nvCxnSpPr>
          <p:cNvPr id="55" name="Straight Connector 4"/>
          <p:cNvCxnSpPr>
            <a:cxnSpLocks noChangeShapeType="1"/>
          </p:cNvCxnSpPr>
          <p:nvPr/>
        </p:nvCxnSpPr>
        <p:spPr bwMode="auto">
          <a:xfrm>
            <a:off x="3433763" y="37719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93"/>
          <p:cNvSpPr txBox="1">
            <a:spLocks noChangeArrowheads="1"/>
          </p:cNvSpPr>
          <p:nvPr/>
        </p:nvSpPr>
        <p:spPr bwMode="auto">
          <a:xfrm>
            <a:off x="4483100" y="3982643"/>
            <a:ext cx="1205705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Read page from disk</a:t>
            </a:r>
          </a:p>
        </p:txBody>
      </p:sp>
      <p:sp>
        <p:nvSpPr>
          <p:cNvPr id="57" name="Text Box 93"/>
          <p:cNvSpPr txBox="1">
            <a:spLocks noChangeArrowheads="1"/>
          </p:cNvSpPr>
          <p:nvPr/>
        </p:nvSpPr>
        <p:spPr bwMode="auto">
          <a:xfrm>
            <a:off x="3125603" y="3988595"/>
            <a:ext cx="1357497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Allocate empty page frame</a:t>
            </a:r>
          </a:p>
        </p:txBody>
      </p:sp>
      <p:cxnSp>
        <p:nvCxnSpPr>
          <p:cNvPr id="60" name="Straight Connector 4"/>
          <p:cNvCxnSpPr>
            <a:cxnSpLocks noChangeShapeType="1"/>
          </p:cNvCxnSpPr>
          <p:nvPr/>
        </p:nvCxnSpPr>
        <p:spPr bwMode="auto">
          <a:xfrm>
            <a:off x="4398963" y="37719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72100" y="36068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62" name="Straight Connector 4"/>
          <p:cNvCxnSpPr>
            <a:cxnSpLocks noChangeShapeType="1"/>
          </p:cNvCxnSpPr>
          <p:nvPr/>
        </p:nvCxnSpPr>
        <p:spPr bwMode="auto">
          <a:xfrm>
            <a:off x="5856280" y="3766066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93"/>
          <p:cNvSpPr txBox="1">
            <a:spLocks noChangeArrowheads="1"/>
          </p:cNvSpPr>
          <p:nvPr/>
        </p:nvSpPr>
        <p:spPr bwMode="auto">
          <a:xfrm>
            <a:off x="5854700" y="3982643"/>
            <a:ext cx="146050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Map 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sym typeface="Wingdings"/>
              </a:rPr>
              <a:t>PFN and return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4" name="Straight Connector 4"/>
          <p:cNvCxnSpPr>
            <a:cxnSpLocks noChangeShapeType="1"/>
          </p:cNvCxnSpPr>
          <p:nvPr/>
        </p:nvCxnSpPr>
        <p:spPr bwMode="auto">
          <a:xfrm flipV="1">
            <a:off x="6829417" y="2444750"/>
            <a:ext cx="0" cy="132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4"/>
          <p:cNvCxnSpPr>
            <a:cxnSpLocks noChangeShapeType="1"/>
          </p:cNvCxnSpPr>
          <p:nvPr/>
        </p:nvCxnSpPr>
        <p:spPr bwMode="auto">
          <a:xfrm>
            <a:off x="6812755" y="2419350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6921499" y="1963176"/>
            <a:ext cx="194310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Re-execute faulting instruction, continue</a:t>
            </a:r>
          </a:p>
        </p:txBody>
      </p:sp>
      <p:sp>
        <p:nvSpPr>
          <p:cNvPr id="68" name="Text Box 93"/>
          <p:cNvSpPr txBox="1">
            <a:spLocks noChangeArrowheads="1"/>
          </p:cNvSpPr>
          <p:nvPr/>
        </p:nvSpPr>
        <p:spPr bwMode="auto">
          <a:xfrm>
            <a:off x="596810" y="3544888"/>
            <a:ext cx="160663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 handler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Text Box 93"/>
          <p:cNvSpPr txBox="1">
            <a:spLocks noChangeArrowheads="1"/>
          </p:cNvSpPr>
          <p:nvPr/>
        </p:nvSpPr>
        <p:spPr bwMode="auto">
          <a:xfrm>
            <a:off x="3608387" y="1705223"/>
            <a:ext cx="2538414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Sleep (block)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suspend execution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until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read is complete and the thread can continue.</a:t>
            </a:r>
          </a:p>
        </p:txBody>
      </p:sp>
      <p:cxnSp>
        <p:nvCxnSpPr>
          <p:cNvPr id="12" name="Curved Connector 11"/>
          <p:cNvCxnSpPr>
            <a:stCxn id="69" idx="2"/>
            <a:endCxn id="9" idx="0"/>
          </p:cNvCxnSpPr>
          <p:nvPr/>
        </p:nvCxnSpPr>
        <p:spPr bwMode="auto">
          <a:xfrm rot="16200000" flipH="1">
            <a:off x="5028508" y="3033818"/>
            <a:ext cx="422068" cy="723896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113"/>
          <p:cNvGrpSpPr>
            <a:grpSpLocks/>
          </p:cNvGrpSpPr>
          <p:nvPr/>
        </p:nvGrpSpPr>
        <p:grpSpPr bwMode="auto">
          <a:xfrm>
            <a:off x="5600693" y="3365499"/>
            <a:ext cx="792163" cy="639763"/>
            <a:chOff x="1905000" y="2895599"/>
            <a:chExt cx="792162" cy="639765"/>
          </a:xfrm>
        </p:grpSpPr>
        <p:sp>
          <p:nvSpPr>
            <p:cNvPr id="77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518399" y="3365499"/>
            <a:ext cx="914400" cy="914400"/>
            <a:chOff x="3689" y="1658"/>
            <a:chExt cx="576" cy="576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37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38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47" name="Text Box 93"/>
          <p:cNvSpPr txBox="1">
            <a:spLocks noChangeArrowheads="1"/>
          </p:cNvSpPr>
          <p:nvPr/>
        </p:nvSpPr>
        <p:spPr bwMode="auto">
          <a:xfrm>
            <a:off x="328611" y="5179656"/>
            <a:ext cx="8523288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When a thread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blocks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it stops running, leaves the core for use by other threads,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sleeps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it wakes/resumes only after some specified event or condition occurs.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Threads block for page faults, and for many other reasons as well.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It happens all the time.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5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Anatomy of a read()</a:t>
            </a:r>
          </a:p>
        </p:txBody>
      </p:sp>
      <p:grpSp>
        <p:nvGrpSpPr>
          <p:cNvPr id="21506" name="Group 9"/>
          <p:cNvGrpSpPr>
            <a:grpSpLocks/>
          </p:cNvGrpSpPr>
          <p:nvPr/>
        </p:nvGrpSpPr>
        <p:grpSpPr bwMode="auto">
          <a:xfrm>
            <a:off x="3048000" y="4540250"/>
            <a:ext cx="4419600" cy="1322387"/>
            <a:chOff x="914400" y="3813175"/>
            <a:chExt cx="2239963" cy="669925"/>
          </a:xfrm>
        </p:grpSpPr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1201637" y="3813175"/>
              <a:ext cx="112642" cy="31767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914400" y="3813175"/>
              <a:ext cx="284019" cy="317671"/>
            </a:xfrm>
            <a:prstGeom prst="rect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1322325" y="4165429"/>
              <a:ext cx="388614" cy="317671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1710939" y="4165429"/>
              <a:ext cx="1054810" cy="317671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2774599" y="3813175"/>
              <a:ext cx="379764" cy="31767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507" name="Text Box 57"/>
          <p:cNvSpPr txBox="1">
            <a:spLocks noChangeArrowheads="1"/>
          </p:cNvSpPr>
          <p:nvPr/>
        </p:nvSpPr>
        <p:spPr bwMode="auto">
          <a:xfrm>
            <a:off x="304800" y="438785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1. Compute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(user mode)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1508" name="AutoShape 51"/>
          <p:cNvCxnSpPr>
            <a:cxnSpLocks noChangeShapeType="1"/>
            <a:endCxn id="6" idx="1"/>
          </p:cNvCxnSpPr>
          <p:nvPr/>
        </p:nvCxnSpPr>
        <p:spPr bwMode="auto">
          <a:xfrm>
            <a:off x="2133600" y="4768850"/>
            <a:ext cx="914400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09" name="Text Box 57"/>
          <p:cNvSpPr txBox="1">
            <a:spLocks noChangeArrowheads="1"/>
          </p:cNvSpPr>
          <p:nvPr/>
        </p:nvSpPr>
        <p:spPr bwMode="auto">
          <a:xfrm>
            <a:off x="533400" y="32766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2. Enter kernel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read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syscall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cxnSp>
        <p:nvCxnSpPr>
          <p:cNvPr id="21510" name="AutoShape 51"/>
          <p:cNvCxnSpPr>
            <a:cxnSpLocks noChangeShapeType="1"/>
          </p:cNvCxnSpPr>
          <p:nvPr/>
        </p:nvCxnSpPr>
        <p:spPr bwMode="auto">
          <a:xfrm>
            <a:off x="2514600" y="3810000"/>
            <a:ext cx="1066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1" name="Text Box 57"/>
          <p:cNvSpPr txBox="1">
            <a:spLocks noChangeArrowheads="1"/>
          </p:cNvSpPr>
          <p:nvPr/>
        </p:nvSpPr>
        <p:spPr bwMode="auto">
          <a:xfrm>
            <a:off x="381000" y="1724561"/>
            <a:ext cx="464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3. Check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to see if requested data (e.g., a block) is in memory.  If not, figure where it is on disk, and start the I/O.</a:t>
            </a:r>
          </a:p>
        </p:txBody>
      </p:sp>
      <p:cxnSp>
        <p:nvCxnSpPr>
          <p:cNvPr id="21512" name="AutoShape 51"/>
          <p:cNvCxnSpPr>
            <a:cxnSpLocks noChangeShapeType="1"/>
            <a:stCxn id="21511" idx="2"/>
            <a:endCxn id="5" idx="0"/>
          </p:cNvCxnSpPr>
          <p:nvPr/>
        </p:nvCxnSpPr>
        <p:spPr bwMode="auto">
          <a:xfrm>
            <a:off x="2705100" y="2740224"/>
            <a:ext cx="1020763" cy="18000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3" name="Text Box 57"/>
          <p:cNvSpPr txBox="1">
            <a:spLocks noChangeArrowheads="1"/>
          </p:cNvSpPr>
          <p:nvPr/>
        </p:nvSpPr>
        <p:spPr bwMode="auto">
          <a:xfrm>
            <a:off x="3657600" y="530225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seek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4" name="Text Box 57"/>
          <p:cNvSpPr txBox="1">
            <a:spLocks noChangeArrowheads="1"/>
          </p:cNvSpPr>
          <p:nvPr/>
        </p:nvSpPr>
        <p:spPr bwMode="auto">
          <a:xfrm>
            <a:off x="4648200" y="5302250"/>
            <a:ext cx="198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transfer (DMA)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5" name="Text Box 57"/>
          <p:cNvSpPr txBox="1">
            <a:spLocks noChangeArrowheads="1"/>
          </p:cNvSpPr>
          <p:nvPr/>
        </p:nvSpPr>
        <p:spPr bwMode="auto">
          <a:xfrm>
            <a:off x="3886200" y="4473714"/>
            <a:ext cx="274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4. sleep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for I/O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Wakeup by interrupt.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6" name="Text Box 57"/>
          <p:cNvSpPr txBox="1">
            <a:spLocks noChangeArrowheads="1"/>
          </p:cNvSpPr>
          <p:nvPr/>
        </p:nvSpPr>
        <p:spPr bwMode="auto">
          <a:xfrm>
            <a:off x="4953000" y="2410361"/>
            <a:ext cx="2667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5.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Copy data from kernel buffer to user buffer 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(kernel mode)</a:t>
            </a:r>
          </a:p>
        </p:txBody>
      </p:sp>
      <p:cxnSp>
        <p:nvCxnSpPr>
          <p:cNvPr id="21517" name="AutoShape 51"/>
          <p:cNvCxnSpPr>
            <a:cxnSpLocks noChangeShapeType="1"/>
            <a:stCxn id="21516" idx="2"/>
            <a:endCxn id="9" idx="0"/>
          </p:cNvCxnSpPr>
          <p:nvPr/>
        </p:nvCxnSpPr>
        <p:spPr bwMode="auto">
          <a:xfrm>
            <a:off x="6286500" y="3733800"/>
            <a:ext cx="8064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8" name="Text Box 57"/>
          <p:cNvSpPr txBox="1">
            <a:spLocks noChangeArrowheads="1"/>
          </p:cNvSpPr>
          <p:nvPr/>
        </p:nvSpPr>
        <p:spPr bwMode="auto">
          <a:xfrm>
            <a:off x="7772400" y="4616450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CPU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9" name="Text Box 57"/>
          <p:cNvSpPr txBox="1">
            <a:spLocks noChangeArrowheads="1"/>
          </p:cNvSpPr>
          <p:nvPr/>
        </p:nvSpPr>
        <p:spPr bwMode="auto">
          <a:xfrm>
            <a:off x="7772400" y="5299075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Disk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20" name="Text Box 57"/>
          <p:cNvSpPr txBox="1">
            <a:spLocks noChangeArrowheads="1"/>
          </p:cNvSpPr>
          <p:nvPr/>
        </p:nvSpPr>
        <p:spPr bwMode="auto">
          <a:xfrm>
            <a:off x="6934200" y="16764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6.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Return to user mode.</a:t>
            </a:r>
          </a:p>
        </p:txBody>
      </p:sp>
      <p:cxnSp>
        <p:nvCxnSpPr>
          <p:cNvPr id="21521" name="AutoShape 51"/>
          <p:cNvCxnSpPr>
            <a:cxnSpLocks noChangeShapeType="1"/>
            <a:stCxn id="21520" idx="2"/>
          </p:cNvCxnSpPr>
          <p:nvPr/>
        </p:nvCxnSpPr>
        <p:spPr bwMode="auto">
          <a:xfrm flipH="1">
            <a:off x="7467600" y="2384425"/>
            <a:ext cx="495300" cy="218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22" name="Text Box 57"/>
          <p:cNvSpPr txBox="1">
            <a:spLocks noChangeArrowheads="1"/>
          </p:cNvSpPr>
          <p:nvPr/>
        </p:nvSpPr>
        <p:spPr bwMode="auto">
          <a:xfrm>
            <a:off x="3124200" y="6167437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1523" name="AutoShape 51"/>
          <p:cNvCxnSpPr>
            <a:cxnSpLocks noChangeShapeType="1"/>
          </p:cNvCxnSpPr>
          <p:nvPr/>
        </p:nvCxnSpPr>
        <p:spPr bwMode="auto">
          <a:xfrm>
            <a:off x="4343400" y="6472237"/>
            <a:ext cx="914400" cy="0"/>
          </a:xfrm>
          <a:prstGeom prst="straightConnector1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7467600" y="4549776"/>
            <a:ext cx="560389" cy="627061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35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Portrait of a thread: the TCB</a:t>
            </a:r>
          </a:p>
        </p:txBody>
      </p:sp>
      <p:grpSp>
        <p:nvGrpSpPr>
          <p:cNvPr id="82946" name="Group 3"/>
          <p:cNvGrpSpPr>
            <a:grpSpLocks/>
          </p:cNvGrpSpPr>
          <p:nvPr/>
        </p:nvGrpSpPr>
        <p:grpSpPr bwMode="auto">
          <a:xfrm>
            <a:off x="4351338" y="2846209"/>
            <a:ext cx="914400" cy="914400"/>
            <a:chOff x="3689" y="1658"/>
            <a:chExt cx="576" cy="576"/>
          </a:xfrm>
        </p:grpSpPr>
        <p:grpSp>
          <p:nvGrpSpPr>
            <p:cNvPr id="82963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30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3352800" y="4697234"/>
            <a:ext cx="1752600" cy="42862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ucontext_t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3352800" y="4300359"/>
            <a:ext cx="1752600" cy="428625"/>
          </a:xfrm>
          <a:prstGeom prst="rect">
            <a:avLst/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name/status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etc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2949" name="AutoShape 13"/>
          <p:cNvCxnSpPr>
            <a:cxnSpLocks noChangeShapeType="1"/>
            <a:stCxn id="24" idx="2"/>
            <a:endCxn id="35" idx="1"/>
          </p:cNvCxnSpPr>
          <p:nvPr/>
        </p:nvCxnSpPr>
        <p:spPr bwMode="auto">
          <a:xfrm rot="16200000" flipH="1">
            <a:off x="2362200" y="3524071"/>
            <a:ext cx="914401" cy="1066800"/>
          </a:xfrm>
          <a:prstGeom prst="curvedConnector2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5440363" y="4706759"/>
            <a:ext cx="723900" cy="471487"/>
          </a:xfrm>
          <a:prstGeom prst="rect">
            <a:avLst/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51" name="Rectangle 15"/>
          <p:cNvSpPr>
            <a:spLocks noChangeArrowheads="1"/>
          </p:cNvSpPr>
          <p:nvPr/>
        </p:nvSpPr>
        <p:spPr bwMode="auto">
          <a:xfrm>
            <a:off x="5440363" y="4384496"/>
            <a:ext cx="723900" cy="1444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0xdeadbeef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0" name="AutoShape 16"/>
          <p:cNvSpPr>
            <a:spLocks noChangeArrowheads="1"/>
          </p:cNvSpPr>
          <p:nvPr/>
        </p:nvSpPr>
        <p:spPr bwMode="auto">
          <a:xfrm>
            <a:off x="5745163" y="4955996"/>
            <a:ext cx="120650" cy="214313"/>
          </a:xfrm>
          <a:prstGeom prst="upArrow">
            <a:avLst>
              <a:gd name="adj1" fmla="val 50000"/>
              <a:gd name="adj2" fmla="val 4440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953" name="Rectangle 17"/>
          <p:cNvSpPr>
            <a:spLocks noChangeArrowheads="1"/>
          </p:cNvSpPr>
          <p:nvPr/>
        </p:nvSpPr>
        <p:spPr bwMode="auto">
          <a:xfrm>
            <a:off x="5494338" y="4668659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Stack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" name="Rectangle 20" descr="Dark upward diagonal"/>
          <p:cNvSpPr>
            <a:spLocks noChangeArrowheads="1"/>
          </p:cNvSpPr>
          <p:nvPr/>
        </p:nvSpPr>
        <p:spPr bwMode="auto">
          <a:xfrm>
            <a:off x="5440363" y="4546421"/>
            <a:ext cx="723900" cy="144463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475E76"/>
            </a:bgClr>
          </a:patt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Rectangle 24"/>
          <p:cNvSpPr>
            <a:spLocks noChangeArrowheads="1"/>
          </p:cNvSpPr>
          <p:nvPr/>
        </p:nvSpPr>
        <p:spPr bwMode="auto">
          <a:xfrm>
            <a:off x="2986088" y="3981271"/>
            <a:ext cx="3703637" cy="1501775"/>
          </a:xfrm>
          <a:prstGeom prst="rect">
            <a:avLst/>
          </a:prstGeom>
          <a:noFill/>
          <a:ln w="25400" cap="rnd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58"/>
          <p:cNvSpPr>
            <a:spLocks noChangeArrowheads="1"/>
          </p:cNvSpPr>
          <p:nvPr/>
        </p:nvSpPr>
        <p:spPr bwMode="auto">
          <a:xfrm>
            <a:off x="1219200" y="2953940"/>
            <a:ext cx="213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Thread Control Block (“TCB”)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6" name="AutoShape 13"/>
          <p:cNvCxnSpPr>
            <a:cxnSpLocks noChangeShapeType="1"/>
          </p:cNvCxnSpPr>
          <p:nvPr/>
        </p:nvCxnSpPr>
        <p:spPr bwMode="auto">
          <a:xfrm>
            <a:off x="5105400" y="4514671"/>
            <a:ext cx="334963" cy="4286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58"/>
          <p:cNvSpPr>
            <a:spLocks noChangeArrowheads="1"/>
          </p:cNvSpPr>
          <p:nvPr/>
        </p:nvSpPr>
        <p:spPr bwMode="auto">
          <a:xfrm>
            <a:off x="6477000" y="2819400"/>
            <a:ext cx="213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“Heuristic fencepost”: try to detect stack overflow errors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3" name="AutoShape 13"/>
          <p:cNvCxnSpPr>
            <a:cxnSpLocks noChangeShapeType="1"/>
            <a:stCxn id="32" idx="2"/>
            <a:endCxn id="82951" idx="0"/>
          </p:cNvCxnSpPr>
          <p:nvPr/>
        </p:nvCxnSpPr>
        <p:spPr bwMode="auto">
          <a:xfrm rot="5400000">
            <a:off x="6490674" y="3331369"/>
            <a:ext cx="364767" cy="17414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533400" y="4286071"/>
            <a:ext cx="233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Storage for context (register values) when thread is not running.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9" name="AutoShape 13"/>
          <p:cNvCxnSpPr>
            <a:cxnSpLocks noChangeShapeType="1"/>
            <a:endCxn id="34" idx="1"/>
          </p:cNvCxnSpPr>
          <p:nvPr/>
        </p:nvCxnSpPr>
        <p:spPr bwMode="auto">
          <a:xfrm>
            <a:off x="2590800" y="4743271"/>
            <a:ext cx="762000" cy="168276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02"/>
          <p:cNvSpPr>
            <a:spLocks noChangeArrowheads="1"/>
          </p:cNvSpPr>
          <p:nvPr/>
        </p:nvSpPr>
        <p:spPr bwMode="auto">
          <a:xfrm>
            <a:off x="457200" y="1447800"/>
            <a:ext cx="845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 an implementation, each thread is represented by a data structure.  We call it a “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thread object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” or “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Thread Control Block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”.  It stores information about the thread, and may be linked into other system data structures.</a:t>
            </a:r>
          </a:p>
        </p:txBody>
      </p:sp>
      <p:sp>
        <p:nvSpPr>
          <p:cNvPr id="36" name="Rectangle 302"/>
          <p:cNvSpPr>
            <a:spLocks noChangeArrowheads="1"/>
          </p:cNvSpPr>
          <p:nvPr/>
        </p:nvSpPr>
        <p:spPr bwMode="auto">
          <a:xfrm>
            <a:off x="533400" y="57912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Each thread also has a runtime stack for its own use.  As a running thread calls procedures in the code, frames are pushed on its stack.</a:t>
            </a:r>
          </a:p>
        </p:txBody>
      </p:sp>
    </p:spTree>
    <p:extLst>
      <p:ext uri="{BB962C8B-B14F-4D97-AF65-F5344CB8AC3E}">
        <p14:creationId xmlns:p14="http://schemas.microsoft.com/office/powerpoint/2010/main" val="336670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3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6425" cy="1554163"/>
          </a:xfrm>
        </p:spPr>
        <p:txBody>
          <a:bodyPr/>
          <a:lstStyle/>
          <a:p>
            <a:r>
              <a:rPr lang="en-US" sz="3200">
                <a:latin typeface="Arial" charset="0"/>
                <a:ea typeface="ＭＳ Ｐゴシック" charset="0"/>
                <a:cs typeface="Arial" charset="0"/>
              </a:rPr>
              <a:t>Kernel Stacks and Trap/Fault Handling</a:t>
            </a:r>
          </a:p>
        </p:txBody>
      </p:sp>
      <p:sp>
        <p:nvSpPr>
          <p:cNvPr id="67586" name="AutoShape 3"/>
          <p:cNvSpPr>
            <a:spLocks noChangeArrowheads="1"/>
          </p:cNvSpPr>
          <p:nvPr/>
        </p:nvSpPr>
        <p:spPr bwMode="auto">
          <a:xfrm>
            <a:off x="2847975" y="1604963"/>
            <a:ext cx="882650" cy="339725"/>
          </a:xfrm>
          <a:prstGeom prst="flowChartProcess">
            <a:avLst/>
          </a:prstGeom>
          <a:solidFill>
            <a:srgbClr val="3366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87" name="AutoShape 4"/>
          <p:cNvSpPr>
            <a:spLocks noChangeArrowheads="1"/>
          </p:cNvSpPr>
          <p:nvPr/>
        </p:nvSpPr>
        <p:spPr bwMode="auto">
          <a:xfrm>
            <a:off x="2847975" y="1952625"/>
            <a:ext cx="882650" cy="203200"/>
          </a:xfrm>
          <a:prstGeom prst="flowChartProcess">
            <a:avLst/>
          </a:prstGeom>
          <a:solidFill>
            <a:srgbClr val="00808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data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AutoShape 5"/>
          <p:cNvSpPr>
            <a:spLocks noChangeArrowheads="1"/>
          </p:cNvSpPr>
          <p:nvPr/>
        </p:nvSpPr>
        <p:spPr bwMode="auto">
          <a:xfrm>
            <a:off x="2847975" y="2181225"/>
            <a:ext cx="882650" cy="339725"/>
          </a:xfrm>
          <a:prstGeom prst="flowChartProcess">
            <a:avLst/>
          </a:prstGeom>
          <a:solidFill>
            <a:srgbClr val="666699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89" name="AutoShape 6"/>
          <p:cNvSpPr>
            <a:spLocks noChangeArrowheads="1"/>
          </p:cNvSpPr>
          <p:nvPr/>
        </p:nvSpPr>
        <p:spPr bwMode="auto">
          <a:xfrm>
            <a:off x="2847975" y="2538413"/>
            <a:ext cx="882650" cy="339725"/>
          </a:xfrm>
          <a:prstGeom prst="flowChartProcess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90" name="AutoShape 7"/>
          <p:cNvSpPr>
            <a:spLocks noChangeArrowheads="1"/>
          </p:cNvSpPr>
          <p:nvPr/>
        </p:nvSpPr>
        <p:spPr bwMode="auto">
          <a:xfrm>
            <a:off x="2847975" y="1974850"/>
            <a:ext cx="882650" cy="203200"/>
          </a:xfrm>
          <a:prstGeom prst="flowChartProcess">
            <a:avLst/>
          </a:prstGeom>
          <a:solidFill>
            <a:srgbClr val="00808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91" name="AutoShape 8"/>
          <p:cNvSpPr>
            <a:spLocks noChangeArrowheads="1"/>
          </p:cNvSpPr>
          <p:nvPr/>
        </p:nvSpPr>
        <p:spPr bwMode="auto">
          <a:xfrm>
            <a:off x="2497138" y="3667125"/>
            <a:ext cx="4192587" cy="1397000"/>
          </a:xfrm>
          <a:prstGeom prst="flowChartProcess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92" name="AutoShape 9"/>
          <p:cNvSpPr>
            <a:spLocks noChangeArrowheads="1"/>
          </p:cNvSpPr>
          <p:nvPr/>
        </p:nvSpPr>
        <p:spPr bwMode="auto">
          <a:xfrm>
            <a:off x="3305175" y="2895600"/>
            <a:ext cx="74613" cy="746125"/>
          </a:xfrm>
          <a:prstGeom prst="upDownArrow">
            <a:avLst>
              <a:gd name="adj1" fmla="val 50000"/>
              <a:gd name="adj2" fmla="val 199999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93" name="AutoShape 10"/>
          <p:cNvSpPr>
            <a:spLocks noChangeArrowheads="1"/>
          </p:cNvSpPr>
          <p:nvPr/>
        </p:nvSpPr>
        <p:spPr bwMode="auto">
          <a:xfrm>
            <a:off x="5838825" y="2905125"/>
            <a:ext cx="74613" cy="746125"/>
          </a:xfrm>
          <a:prstGeom prst="upDownArrow">
            <a:avLst>
              <a:gd name="adj1" fmla="val 50000"/>
              <a:gd name="adj2" fmla="val 199999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94" name="AutoShape 11"/>
          <p:cNvSpPr>
            <a:spLocks noChangeArrowheads="1"/>
          </p:cNvSpPr>
          <p:nvPr/>
        </p:nvSpPr>
        <p:spPr bwMode="auto">
          <a:xfrm>
            <a:off x="5381625" y="1627188"/>
            <a:ext cx="882650" cy="339725"/>
          </a:xfrm>
          <a:prstGeom prst="flowChartProcess">
            <a:avLst/>
          </a:prstGeom>
          <a:solidFill>
            <a:srgbClr val="3366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95" name="AutoShape 12"/>
          <p:cNvSpPr>
            <a:spLocks noChangeArrowheads="1"/>
          </p:cNvSpPr>
          <p:nvPr/>
        </p:nvSpPr>
        <p:spPr bwMode="auto">
          <a:xfrm>
            <a:off x="5381625" y="1974850"/>
            <a:ext cx="882650" cy="203200"/>
          </a:xfrm>
          <a:prstGeom prst="flowChartProcess">
            <a:avLst/>
          </a:prstGeom>
          <a:solidFill>
            <a:srgbClr val="00808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96" name="AutoShape 13"/>
          <p:cNvSpPr>
            <a:spLocks noChangeArrowheads="1"/>
          </p:cNvSpPr>
          <p:nvPr/>
        </p:nvSpPr>
        <p:spPr bwMode="auto">
          <a:xfrm>
            <a:off x="5381625" y="2181225"/>
            <a:ext cx="882650" cy="339725"/>
          </a:xfrm>
          <a:prstGeom prst="flowChartProcess">
            <a:avLst/>
          </a:prstGeom>
          <a:solidFill>
            <a:srgbClr val="666699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67597" name="AutoShape 14"/>
          <p:cNvSpPr>
            <a:spLocks noChangeArrowheads="1"/>
          </p:cNvSpPr>
          <p:nvPr/>
        </p:nvSpPr>
        <p:spPr bwMode="auto">
          <a:xfrm>
            <a:off x="5381625" y="2538413"/>
            <a:ext cx="882650" cy="339725"/>
          </a:xfrm>
          <a:prstGeom prst="flowChartProcess">
            <a:avLst/>
          </a:prstGeom>
          <a:solidFill>
            <a:srgbClr val="969696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7598" name="Group 15"/>
          <p:cNvGrpSpPr>
            <a:grpSpLocks/>
          </p:cNvGrpSpPr>
          <p:nvPr/>
        </p:nvGrpSpPr>
        <p:grpSpPr bwMode="auto">
          <a:xfrm>
            <a:off x="5708650" y="3802063"/>
            <a:ext cx="360363" cy="360362"/>
            <a:chOff x="4201" y="2912"/>
            <a:chExt cx="255" cy="255"/>
          </a:xfrm>
        </p:grpSpPr>
        <p:sp>
          <p:nvSpPr>
            <p:cNvPr id="67666" name="Oval 16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667" name="AutoShape 17"/>
            <p:cNvSpPr>
              <a:spLocks noChangeArrowheads="1"/>
            </p:cNvSpPr>
            <p:nvPr/>
          </p:nvSpPr>
          <p:spPr bwMode="auto">
            <a:xfrm flipH="1">
              <a:off x="4290" y="2968"/>
              <a:ext cx="89" cy="148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668" name="AutoShape 18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29" cy="3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7599" name="Group 19"/>
          <p:cNvGrpSpPr>
            <a:grpSpLocks/>
          </p:cNvGrpSpPr>
          <p:nvPr/>
        </p:nvGrpSpPr>
        <p:grpSpPr bwMode="auto">
          <a:xfrm>
            <a:off x="3165475" y="3835400"/>
            <a:ext cx="357188" cy="357188"/>
            <a:chOff x="3689" y="1658"/>
            <a:chExt cx="576" cy="576"/>
          </a:xfrm>
        </p:grpSpPr>
        <p:grpSp>
          <p:nvGrpSpPr>
            <p:cNvPr id="67662" name="Group 20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67664" name="Oval 21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665" name="AutoShape 22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5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7663" name="AutoShape 23"/>
            <p:cNvSpPr>
              <a:spLocks noChangeArrowheads="1"/>
            </p:cNvSpPr>
            <p:nvPr/>
          </p:nvSpPr>
          <p:spPr bwMode="auto">
            <a:xfrm rot="-8460389">
              <a:off x="3715" y="1735"/>
              <a:ext cx="69" cy="74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7600" name="Group 24"/>
          <p:cNvGrpSpPr>
            <a:grpSpLocks/>
          </p:cNvGrpSpPr>
          <p:nvPr/>
        </p:nvGrpSpPr>
        <p:grpSpPr bwMode="auto">
          <a:xfrm>
            <a:off x="3135313" y="1868488"/>
            <a:ext cx="357187" cy="357187"/>
            <a:chOff x="3689" y="1658"/>
            <a:chExt cx="576" cy="576"/>
          </a:xfrm>
        </p:grpSpPr>
        <p:grpSp>
          <p:nvGrpSpPr>
            <p:cNvPr id="67658" name="Group 2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67660" name="Oval 2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661" name="AutoShape 2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5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7659" name="AutoShape 28"/>
            <p:cNvSpPr>
              <a:spLocks noChangeArrowheads="1"/>
            </p:cNvSpPr>
            <p:nvPr/>
          </p:nvSpPr>
          <p:spPr bwMode="auto">
            <a:xfrm rot="-8460389">
              <a:off x="3715" y="1735"/>
              <a:ext cx="69" cy="74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7601" name="Group 29"/>
          <p:cNvGrpSpPr>
            <a:grpSpLocks/>
          </p:cNvGrpSpPr>
          <p:nvPr/>
        </p:nvGrpSpPr>
        <p:grpSpPr bwMode="auto">
          <a:xfrm>
            <a:off x="5683250" y="1844675"/>
            <a:ext cx="360363" cy="360363"/>
            <a:chOff x="4201" y="2912"/>
            <a:chExt cx="255" cy="255"/>
          </a:xfrm>
        </p:grpSpPr>
        <p:sp>
          <p:nvSpPr>
            <p:cNvPr id="67655" name="Oval 30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656" name="AutoShape 31"/>
            <p:cNvSpPr>
              <a:spLocks noChangeArrowheads="1"/>
            </p:cNvSpPr>
            <p:nvPr/>
          </p:nvSpPr>
          <p:spPr bwMode="auto">
            <a:xfrm flipH="1">
              <a:off x="4290" y="2968"/>
              <a:ext cx="89" cy="148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657" name="AutoShape 32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29" cy="3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8194" name="Text Box 33"/>
          <p:cNvSpPr txBox="1">
            <a:spLocks noChangeArrowheads="1"/>
          </p:cNvSpPr>
          <p:nvPr/>
        </p:nvSpPr>
        <p:spPr bwMode="auto">
          <a:xfrm>
            <a:off x="184150" y="1717994"/>
            <a:ext cx="2312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Threads execute user code on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user stack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in user space (the process virtual address space).</a:t>
            </a:r>
          </a:p>
        </p:txBody>
      </p:sp>
      <p:sp>
        <p:nvSpPr>
          <p:cNvPr id="178195" name="Text Box 34"/>
          <p:cNvSpPr txBox="1">
            <a:spLocks noChangeArrowheads="1"/>
          </p:cNvSpPr>
          <p:nvPr/>
        </p:nvSpPr>
        <p:spPr bwMode="auto">
          <a:xfrm>
            <a:off x="76200" y="3657600"/>
            <a:ext cx="23510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Each thread has a second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kernel stack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kernel space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(VM accessible only in kernel mode).</a:t>
            </a:r>
          </a:p>
        </p:txBody>
      </p:sp>
      <p:grpSp>
        <p:nvGrpSpPr>
          <p:cNvPr id="67604" name="Group 35"/>
          <p:cNvGrpSpPr>
            <a:grpSpLocks/>
          </p:cNvGrpSpPr>
          <p:nvPr/>
        </p:nvGrpSpPr>
        <p:grpSpPr bwMode="auto">
          <a:xfrm>
            <a:off x="2936875" y="2454275"/>
            <a:ext cx="741363" cy="412750"/>
            <a:chOff x="607" y="660"/>
            <a:chExt cx="524" cy="291"/>
          </a:xfrm>
        </p:grpSpPr>
        <p:sp>
          <p:nvSpPr>
            <p:cNvPr id="67652" name="AutoShape 36"/>
            <p:cNvSpPr>
              <a:spLocks noChangeArrowheads="1"/>
            </p:cNvSpPr>
            <p:nvPr/>
          </p:nvSpPr>
          <p:spPr bwMode="auto">
            <a:xfrm>
              <a:off x="607" y="660"/>
              <a:ext cx="524" cy="85"/>
            </a:xfrm>
            <a:prstGeom prst="flowChartProcess">
              <a:avLst/>
            </a:prstGeom>
            <a:solidFill>
              <a:srgbClr val="DDE1EB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653" name="AutoShape 37"/>
            <p:cNvSpPr>
              <a:spLocks noChangeArrowheads="1"/>
            </p:cNvSpPr>
            <p:nvPr/>
          </p:nvSpPr>
          <p:spPr bwMode="auto">
            <a:xfrm>
              <a:off x="607" y="745"/>
              <a:ext cx="524" cy="206"/>
            </a:xfrm>
            <a:prstGeom prst="flowChartProcess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rPr>
                <a:t>stack</a:t>
              </a:r>
            </a:p>
          </p:txBody>
        </p:sp>
        <p:sp>
          <p:nvSpPr>
            <p:cNvPr id="67654" name="AutoShape 38"/>
            <p:cNvSpPr>
              <a:spLocks noChangeArrowheads="1"/>
            </p:cNvSpPr>
            <p:nvPr/>
          </p:nvSpPr>
          <p:spPr bwMode="auto">
            <a:xfrm>
              <a:off x="848" y="662"/>
              <a:ext cx="42" cy="77"/>
            </a:xfrm>
            <a:prstGeom prst="upArrow">
              <a:avLst>
                <a:gd name="adj1" fmla="val 50000"/>
                <a:gd name="adj2" fmla="val 45833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7605" name="Group 39"/>
          <p:cNvGrpSpPr>
            <a:grpSpLocks/>
          </p:cNvGrpSpPr>
          <p:nvPr/>
        </p:nvGrpSpPr>
        <p:grpSpPr bwMode="auto">
          <a:xfrm>
            <a:off x="2959100" y="4424363"/>
            <a:ext cx="741363" cy="412750"/>
            <a:chOff x="607" y="660"/>
            <a:chExt cx="524" cy="291"/>
          </a:xfrm>
        </p:grpSpPr>
        <p:sp>
          <p:nvSpPr>
            <p:cNvPr id="67649" name="AutoShape 40"/>
            <p:cNvSpPr>
              <a:spLocks noChangeArrowheads="1"/>
            </p:cNvSpPr>
            <p:nvPr/>
          </p:nvSpPr>
          <p:spPr bwMode="auto">
            <a:xfrm>
              <a:off x="607" y="660"/>
              <a:ext cx="524" cy="85"/>
            </a:xfrm>
            <a:prstGeom prst="flowChartProcess">
              <a:avLst/>
            </a:prstGeom>
            <a:solidFill>
              <a:srgbClr val="DDE1EB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650" name="AutoShape 41"/>
            <p:cNvSpPr>
              <a:spLocks noChangeArrowheads="1"/>
            </p:cNvSpPr>
            <p:nvPr/>
          </p:nvSpPr>
          <p:spPr bwMode="auto">
            <a:xfrm>
              <a:off x="607" y="745"/>
              <a:ext cx="524" cy="206"/>
            </a:xfrm>
            <a:prstGeom prst="flowChartProcess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rPr>
                <a:t>stack</a:t>
              </a:r>
            </a:p>
          </p:txBody>
        </p:sp>
        <p:sp>
          <p:nvSpPr>
            <p:cNvPr id="67651" name="AutoShape 42"/>
            <p:cNvSpPr>
              <a:spLocks noChangeArrowheads="1"/>
            </p:cNvSpPr>
            <p:nvPr/>
          </p:nvSpPr>
          <p:spPr bwMode="auto">
            <a:xfrm>
              <a:off x="848" y="662"/>
              <a:ext cx="42" cy="77"/>
            </a:xfrm>
            <a:prstGeom prst="upArrow">
              <a:avLst>
                <a:gd name="adj1" fmla="val 50000"/>
                <a:gd name="adj2" fmla="val 45833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7606" name="Group 43"/>
          <p:cNvGrpSpPr>
            <a:grpSpLocks/>
          </p:cNvGrpSpPr>
          <p:nvPr/>
        </p:nvGrpSpPr>
        <p:grpSpPr bwMode="auto">
          <a:xfrm>
            <a:off x="5468938" y="2468563"/>
            <a:ext cx="741362" cy="412750"/>
            <a:chOff x="3480" y="1702"/>
            <a:chExt cx="524" cy="291"/>
          </a:xfrm>
        </p:grpSpPr>
        <p:sp>
          <p:nvSpPr>
            <p:cNvPr id="67646" name="AutoShape 44"/>
            <p:cNvSpPr>
              <a:spLocks noChangeArrowheads="1"/>
            </p:cNvSpPr>
            <p:nvPr/>
          </p:nvSpPr>
          <p:spPr bwMode="auto">
            <a:xfrm>
              <a:off x="3480" y="1702"/>
              <a:ext cx="524" cy="85"/>
            </a:xfrm>
            <a:prstGeom prst="flowChartProcess">
              <a:avLst/>
            </a:prstGeom>
            <a:solidFill>
              <a:srgbClr val="DDE1EB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647" name="AutoShape 45"/>
            <p:cNvSpPr>
              <a:spLocks noChangeArrowheads="1"/>
            </p:cNvSpPr>
            <p:nvPr/>
          </p:nvSpPr>
          <p:spPr bwMode="auto">
            <a:xfrm>
              <a:off x="3480" y="1787"/>
              <a:ext cx="524" cy="206"/>
            </a:xfrm>
            <a:prstGeom prst="flowChartProcess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rPr>
                <a:t>stack</a:t>
              </a:r>
            </a:p>
          </p:txBody>
        </p:sp>
        <p:sp>
          <p:nvSpPr>
            <p:cNvPr id="67648" name="AutoShape 46"/>
            <p:cNvSpPr>
              <a:spLocks noChangeArrowheads="1"/>
            </p:cNvSpPr>
            <p:nvPr/>
          </p:nvSpPr>
          <p:spPr bwMode="auto">
            <a:xfrm>
              <a:off x="3721" y="1704"/>
              <a:ext cx="42" cy="77"/>
            </a:xfrm>
            <a:prstGeom prst="upArrow">
              <a:avLst>
                <a:gd name="adj1" fmla="val 50000"/>
                <a:gd name="adj2" fmla="val 45833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7607" name="Group 47"/>
          <p:cNvGrpSpPr>
            <a:grpSpLocks/>
          </p:cNvGrpSpPr>
          <p:nvPr/>
        </p:nvGrpSpPr>
        <p:grpSpPr bwMode="auto">
          <a:xfrm>
            <a:off x="5503863" y="4381500"/>
            <a:ext cx="741362" cy="412750"/>
            <a:chOff x="3480" y="1702"/>
            <a:chExt cx="524" cy="291"/>
          </a:xfrm>
        </p:grpSpPr>
        <p:sp>
          <p:nvSpPr>
            <p:cNvPr id="67643" name="AutoShape 48"/>
            <p:cNvSpPr>
              <a:spLocks noChangeArrowheads="1"/>
            </p:cNvSpPr>
            <p:nvPr/>
          </p:nvSpPr>
          <p:spPr bwMode="auto">
            <a:xfrm>
              <a:off x="3480" y="1702"/>
              <a:ext cx="524" cy="85"/>
            </a:xfrm>
            <a:prstGeom prst="flowChartProcess">
              <a:avLst/>
            </a:prstGeom>
            <a:solidFill>
              <a:srgbClr val="DDE1EB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644" name="AutoShape 49"/>
            <p:cNvSpPr>
              <a:spLocks noChangeArrowheads="1"/>
            </p:cNvSpPr>
            <p:nvPr/>
          </p:nvSpPr>
          <p:spPr bwMode="auto">
            <a:xfrm>
              <a:off x="3480" y="1787"/>
              <a:ext cx="524" cy="206"/>
            </a:xfrm>
            <a:prstGeom prst="flowChartProcess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rPr>
                <a:t>stack</a:t>
              </a:r>
            </a:p>
          </p:txBody>
        </p:sp>
        <p:sp>
          <p:nvSpPr>
            <p:cNvPr id="67645" name="AutoShape 50"/>
            <p:cNvSpPr>
              <a:spLocks noChangeArrowheads="1"/>
            </p:cNvSpPr>
            <p:nvPr/>
          </p:nvSpPr>
          <p:spPr bwMode="auto">
            <a:xfrm>
              <a:off x="3721" y="1704"/>
              <a:ext cx="42" cy="77"/>
            </a:xfrm>
            <a:prstGeom prst="upArrow">
              <a:avLst>
                <a:gd name="adj1" fmla="val 50000"/>
                <a:gd name="adj2" fmla="val 45833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8200" name="Text Box 51"/>
          <p:cNvSpPr txBox="1">
            <a:spLocks noChangeArrowheads="1"/>
          </p:cNvSpPr>
          <p:nvPr/>
        </p:nvSpPr>
        <p:spPr bwMode="auto">
          <a:xfrm>
            <a:off x="6689726" y="1559245"/>
            <a:ext cx="205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System calls and faults run in kernel mode on a kernel stack for the current thread.</a:t>
            </a:r>
          </a:p>
        </p:txBody>
      </p:sp>
      <p:grpSp>
        <p:nvGrpSpPr>
          <p:cNvPr id="67609" name="Group 52"/>
          <p:cNvGrpSpPr>
            <a:grpSpLocks/>
          </p:cNvGrpSpPr>
          <p:nvPr/>
        </p:nvGrpSpPr>
        <p:grpSpPr bwMode="auto">
          <a:xfrm>
            <a:off x="4518025" y="3724275"/>
            <a:ext cx="222250" cy="404813"/>
            <a:chOff x="1131" y="2503"/>
            <a:chExt cx="747" cy="810"/>
          </a:xfrm>
        </p:grpSpPr>
        <p:grpSp>
          <p:nvGrpSpPr>
            <p:cNvPr id="67613" name="Group 53"/>
            <p:cNvGrpSpPr>
              <a:grpSpLocks/>
            </p:cNvGrpSpPr>
            <p:nvPr/>
          </p:nvGrpSpPr>
          <p:grpSpPr bwMode="auto">
            <a:xfrm>
              <a:off x="1131" y="2503"/>
              <a:ext cx="747" cy="408"/>
              <a:chOff x="1131" y="2503"/>
              <a:chExt cx="747" cy="408"/>
            </a:xfrm>
          </p:grpSpPr>
          <p:grpSp>
            <p:nvGrpSpPr>
              <p:cNvPr id="67629" name="Group 54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67637" name="Group 55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67641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67642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7638" name="Group 58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67639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67640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7630" name="Group 61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67631" name="Group 62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67635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2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67636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7632" name="Group 65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67633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2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67634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67614" name="Group 68"/>
            <p:cNvGrpSpPr>
              <a:grpSpLocks/>
            </p:cNvGrpSpPr>
            <p:nvPr/>
          </p:nvGrpSpPr>
          <p:grpSpPr bwMode="auto">
            <a:xfrm>
              <a:off x="1131" y="2905"/>
              <a:ext cx="747" cy="408"/>
              <a:chOff x="1131" y="2503"/>
              <a:chExt cx="747" cy="408"/>
            </a:xfrm>
          </p:grpSpPr>
          <p:grpSp>
            <p:nvGrpSpPr>
              <p:cNvPr id="67615" name="Group 69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67623" name="Group 70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67627" name="AutoShape 71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67628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5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7624" name="Group 73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67625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67626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5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7616" name="Group 76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67617" name="Group 77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67621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67622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5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7618" name="Group 80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67619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67620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67610" name="Rectangle 83"/>
          <p:cNvSpPr>
            <a:spLocks noChangeArrowheads="1"/>
          </p:cNvSpPr>
          <p:nvPr/>
        </p:nvSpPr>
        <p:spPr bwMode="auto">
          <a:xfrm>
            <a:off x="3994150" y="4075113"/>
            <a:ext cx="1231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D066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syscall dispatch table</a:t>
            </a:r>
          </a:p>
        </p:txBody>
      </p:sp>
      <p:sp>
        <p:nvSpPr>
          <p:cNvPr id="178203" name="Rectangle 84"/>
          <p:cNvSpPr>
            <a:spLocks noChangeArrowheads="1"/>
          </p:cNvSpPr>
          <p:nvPr/>
        </p:nvSpPr>
        <p:spPr bwMode="auto">
          <a:xfrm>
            <a:off x="6791326" y="3690461"/>
            <a:ext cx="220027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Kernel code running in P’s process context has access to P’s virtual memory.  </a:t>
            </a:r>
          </a:p>
        </p:txBody>
      </p:sp>
      <p:sp>
        <p:nvSpPr>
          <p:cNvPr id="178204" name="Rectangle 85"/>
          <p:cNvSpPr>
            <a:spLocks noChangeArrowheads="1"/>
          </p:cNvSpPr>
          <p:nvPr/>
        </p:nvSpPr>
        <p:spPr bwMode="auto">
          <a:xfrm>
            <a:off x="1143000" y="5756959"/>
            <a:ext cx="7391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syscall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(trap) handler makes an indirect call through the system call dispatch table to the handler registered for the specific system call.</a:t>
            </a:r>
          </a:p>
        </p:txBody>
      </p:sp>
    </p:spTree>
    <p:extLst>
      <p:ext uri="{BB962C8B-B14F-4D97-AF65-F5344CB8AC3E}">
        <p14:creationId xmlns:p14="http://schemas.microsoft.com/office/powerpoint/2010/main" val="358229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More analogies: threads and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6425" cy="4111625"/>
          </a:xfrm>
        </p:spPr>
        <p:txBody>
          <a:bodyPr/>
          <a:lstStyle/>
          <a:p>
            <a:r>
              <a:rPr lang="en-US" dirty="0"/>
              <a:t>Each thread chooses its own path. (By its program.)</a:t>
            </a:r>
          </a:p>
          <a:p>
            <a:r>
              <a:rPr lang="en-US" dirty="0"/>
              <a:t>But they must leave some “bread crumbs” to find their way back on the return!</a:t>
            </a:r>
          </a:p>
          <a:p>
            <a:r>
              <a:rPr lang="en-US" dirty="0"/>
              <a:t>Where does a thread leave its crumbs?  </a:t>
            </a:r>
            <a:r>
              <a:rPr lang="en-US" b="1" dirty="0"/>
              <a:t>On its stack!</a:t>
            </a:r>
          </a:p>
          <a:p>
            <a:pPr lvl="1"/>
            <a:r>
              <a:rPr lang="en-US" dirty="0"/>
              <a:t>Call frames with local variables</a:t>
            </a:r>
          </a:p>
          <a:p>
            <a:pPr lvl="1"/>
            <a:r>
              <a:rPr lang="en-US" dirty="0"/>
              <a:t>Return addresses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810000"/>
            <a:ext cx="3810000" cy="289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626" y="4267196"/>
            <a:ext cx="469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This means that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each thread must have its own stack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in memory, so that their crumbs aren’t all mixed together.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120775" y="5551487"/>
            <a:ext cx="357188" cy="357188"/>
            <a:chOff x="3689" y="1658"/>
            <a:chExt cx="576" cy="576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AutoShape 22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5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 rot="-8460389">
              <a:off x="3715" y="1735"/>
              <a:ext cx="69" cy="74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914400" y="6140450"/>
            <a:ext cx="741363" cy="412750"/>
            <a:chOff x="607" y="660"/>
            <a:chExt cx="524" cy="291"/>
          </a:xfrm>
        </p:grpSpPr>
        <p:sp>
          <p:nvSpPr>
            <p:cNvPr id="12" name="AutoShape 40"/>
            <p:cNvSpPr>
              <a:spLocks noChangeArrowheads="1"/>
            </p:cNvSpPr>
            <p:nvPr/>
          </p:nvSpPr>
          <p:spPr bwMode="auto">
            <a:xfrm>
              <a:off x="607" y="660"/>
              <a:ext cx="524" cy="85"/>
            </a:xfrm>
            <a:prstGeom prst="flowChartProcess">
              <a:avLst/>
            </a:prstGeom>
            <a:solidFill>
              <a:srgbClr val="DDE1EB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AutoShape 41"/>
            <p:cNvSpPr>
              <a:spLocks noChangeArrowheads="1"/>
            </p:cNvSpPr>
            <p:nvPr/>
          </p:nvSpPr>
          <p:spPr bwMode="auto">
            <a:xfrm>
              <a:off x="607" y="745"/>
              <a:ext cx="524" cy="206"/>
            </a:xfrm>
            <a:prstGeom prst="flowChartProcess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rPr>
                <a:t>stack</a:t>
              </a:r>
            </a:p>
          </p:txBody>
        </p:sp>
        <p:sp>
          <p:nvSpPr>
            <p:cNvPr id="14" name="AutoShape 42"/>
            <p:cNvSpPr>
              <a:spLocks noChangeArrowheads="1"/>
            </p:cNvSpPr>
            <p:nvPr/>
          </p:nvSpPr>
          <p:spPr bwMode="auto">
            <a:xfrm>
              <a:off x="848" y="662"/>
              <a:ext cx="42" cy="77"/>
            </a:xfrm>
            <a:prstGeom prst="upArrow">
              <a:avLst>
                <a:gd name="adj1" fmla="val 50000"/>
                <a:gd name="adj2" fmla="val 45833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490787" y="5561013"/>
            <a:ext cx="360363" cy="360362"/>
            <a:chOff x="4201" y="2912"/>
            <a:chExt cx="255" cy="255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 flipH="1">
              <a:off x="4290" y="2968"/>
              <a:ext cx="89" cy="148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29" cy="3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2286000" y="6140450"/>
            <a:ext cx="741362" cy="412750"/>
            <a:chOff x="3480" y="1702"/>
            <a:chExt cx="524" cy="291"/>
          </a:xfrm>
        </p:grpSpPr>
        <p:sp>
          <p:nvSpPr>
            <p:cNvPr id="20" name="AutoShape 48"/>
            <p:cNvSpPr>
              <a:spLocks noChangeArrowheads="1"/>
            </p:cNvSpPr>
            <p:nvPr/>
          </p:nvSpPr>
          <p:spPr bwMode="auto">
            <a:xfrm>
              <a:off x="3480" y="1702"/>
              <a:ext cx="524" cy="85"/>
            </a:xfrm>
            <a:prstGeom prst="flowChartProcess">
              <a:avLst/>
            </a:prstGeom>
            <a:solidFill>
              <a:srgbClr val="DDE1EB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AutoShape 49"/>
            <p:cNvSpPr>
              <a:spLocks noChangeArrowheads="1"/>
            </p:cNvSpPr>
            <p:nvPr/>
          </p:nvSpPr>
          <p:spPr bwMode="auto">
            <a:xfrm>
              <a:off x="3480" y="1787"/>
              <a:ext cx="524" cy="206"/>
            </a:xfrm>
            <a:prstGeom prst="flowChartProcess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rPr>
                <a:t>stack</a:t>
              </a:r>
            </a:p>
          </p:txBody>
        </p:sp>
        <p:sp>
          <p:nvSpPr>
            <p:cNvPr id="22" name="AutoShape 50"/>
            <p:cNvSpPr>
              <a:spLocks noChangeArrowheads="1"/>
            </p:cNvSpPr>
            <p:nvPr/>
          </p:nvSpPr>
          <p:spPr bwMode="auto">
            <a:xfrm>
              <a:off x="3721" y="1704"/>
              <a:ext cx="42" cy="77"/>
            </a:xfrm>
            <a:prstGeom prst="upArrow">
              <a:avLst>
                <a:gd name="adj1" fmla="val 50000"/>
                <a:gd name="adj2" fmla="val 45833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05C24-A5F1-2040-BF3E-95B6B9ED4199}"/>
              </a:ext>
            </a:extLst>
          </p:cNvPr>
          <p:cNvSpPr/>
          <p:nvPr/>
        </p:nvSpPr>
        <p:spPr>
          <a:xfrm>
            <a:off x="6640282" y="3810000"/>
            <a:ext cx="2316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636464"/>
                </a:solidFill>
                <a:ea typeface="ＭＳ Ｐゴシック" charset="0"/>
                <a:cs typeface="ＭＳ Ｐゴシック" charset="0"/>
              </a:rPr>
              <a:t>See: Hansel and Gretel</a:t>
            </a:r>
            <a:endParaRPr lang="en-US" sz="1600" dirty="0">
              <a:solidFill>
                <a:srgbClr val="63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9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ChangeArrowheads="1"/>
          </p:cNvSpPr>
          <p:nvPr/>
        </p:nvSpPr>
        <p:spPr bwMode="auto">
          <a:xfrm>
            <a:off x="7013575" y="5562600"/>
            <a:ext cx="1749425" cy="9477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145410" name="Title 3"/>
          <p:cNvSpPr>
            <a:spLocks noGrp="1"/>
          </p:cNvSpPr>
          <p:nvPr>
            <p:ph type="title"/>
          </p:nvPr>
        </p:nvSpPr>
        <p:spPr>
          <a:xfrm>
            <a:off x="381000" y="-457200"/>
            <a:ext cx="8458200" cy="1554163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</a:rPr>
              <a:t>More analogies: context/switching</a:t>
            </a:r>
          </a:p>
        </p:txBody>
      </p:sp>
      <p:pic>
        <p:nvPicPr>
          <p:cNvPr id="14541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161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5412" name="Straight Connector 292"/>
          <p:cNvCxnSpPr>
            <a:cxnSpLocks noChangeShapeType="1"/>
          </p:cNvCxnSpPr>
          <p:nvPr/>
        </p:nvCxnSpPr>
        <p:spPr bwMode="auto">
          <a:xfrm flipH="1">
            <a:off x="1676400" y="2971800"/>
            <a:ext cx="1371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413" name="Rectangle 302"/>
          <p:cNvSpPr>
            <a:spLocks noChangeArrowheads="1"/>
          </p:cNvSpPr>
          <p:nvPr/>
        </p:nvSpPr>
        <p:spPr bwMode="auto">
          <a:xfrm>
            <a:off x="182563" y="3452813"/>
            <a:ext cx="2057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Page links and back button navigate a “stack” of pages in each tab.</a:t>
            </a:r>
          </a:p>
        </p:txBody>
      </p:sp>
      <p:grpSp>
        <p:nvGrpSpPr>
          <p:cNvPr id="145414" name="Group 40"/>
          <p:cNvGrpSpPr>
            <a:grpSpLocks/>
          </p:cNvGrpSpPr>
          <p:nvPr/>
        </p:nvGrpSpPr>
        <p:grpSpPr bwMode="auto">
          <a:xfrm>
            <a:off x="6096000" y="1957388"/>
            <a:ext cx="400050" cy="400050"/>
            <a:chOff x="3689" y="1658"/>
            <a:chExt cx="576" cy="576"/>
          </a:xfrm>
        </p:grpSpPr>
        <p:grpSp>
          <p:nvGrpSpPr>
            <p:cNvPr id="145442" name="Group 41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45444" name="Oval 42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445" name="AutoShape 43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45443" name="AutoShape 44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5415" name="Group 45"/>
          <p:cNvGrpSpPr>
            <a:grpSpLocks/>
          </p:cNvGrpSpPr>
          <p:nvPr/>
        </p:nvGrpSpPr>
        <p:grpSpPr bwMode="auto">
          <a:xfrm>
            <a:off x="4448175" y="1957388"/>
            <a:ext cx="404813" cy="404812"/>
            <a:chOff x="4784" y="2819"/>
            <a:chExt cx="255" cy="255"/>
          </a:xfrm>
        </p:grpSpPr>
        <p:sp>
          <p:nvSpPr>
            <p:cNvPr id="145439" name="Oval 46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440" name="AutoShape 47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441" name="AutoShape 48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5416" name="Rectangle 302"/>
          <p:cNvSpPr>
            <a:spLocks noChangeArrowheads="1"/>
          </p:cNvSpPr>
          <p:nvPr/>
        </p:nvSpPr>
        <p:spPr bwMode="auto">
          <a:xfrm>
            <a:off x="2971800" y="3733800"/>
            <a:ext cx="5867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Each tab has its own stack.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One tab is active at any given time.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 You create/destroy tabs as needed.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You switch between tabs at your whim.   </a:t>
            </a:r>
          </a:p>
        </p:txBody>
      </p:sp>
      <p:cxnSp>
        <p:nvCxnSpPr>
          <p:cNvPr id="145417" name="Straight Connector 292"/>
          <p:cNvCxnSpPr>
            <a:cxnSpLocks noChangeShapeType="1"/>
          </p:cNvCxnSpPr>
          <p:nvPr/>
        </p:nvCxnSpPr>
        <p:spPr bwMode="auto">
          <a:xfrm>
            <a:off x="4589463" y="2590800"/>
            <a:ext cx="1049337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5418" name="Rectangle 302"/>
          <p:cNvSpPr>
            <a:spLocks noChangeArrowheads="1"/>
          </p:cNvSpPr>
          <p:nvPr/>
        </p:nvSpPr>
        <p:spPr bwMode="auto">
          <a:xfrm>
            <a:off x="381000" y="5486400"/>
            <a:ext cx="6629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Similarly, each thread has a separate stack.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The OS switches between threads at its whim.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One thread is active per CPU core at any given time.</a:t>
            </a:r>
          </a:p>
        </p:txBody>
      </p:sp>
      <p:sp>
        <p:nvSpPr>
          <p:cNvPr id="145419" name="Rectangle 33"/>
          <p:cNvSpPr>
            <a:spLocks noChangeArrowheads="1"/>
          </p:cNvSpPr>
          <p:nvPr/>
        </p:nvSpPr>
        <p:spPr bwMode="auto">
          <a:xfrm>
            <a:off x="7092950" y="5881688"/>
            <a:ext cx="712788" cy="128587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45420" name="Rectangle 38"/>
          <p:cNvSpPr>
            <a:spLocks noChangeArrowheads="1"/>
          </p:cNvSpPr>
          <p:nvPr/>
        </p:nvSpPr>
        <p:spPr bwMode="auto">
          <a:xfrm>
            <a:off x="7815263" y="5735638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45421" name="Rectangle 55"/>
          <p:cNvSpPr>
            <a:spLocks noChangeArrowheads="1"/>
          </p:cNvSpPr>
          <p:nvPr/>
        </p:nvSpPr>
        <p:spPr bwMode="auto">
          <a:xfrm>
            <a:off x="7972425" y="6015038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45422" name="Line 67"/>
          <p:cNvSpPr>
            <a:spLocks noChangeShapeType="1"/>
          </p:cNvSpPr>
          <p:nvPr/>
        </p:nvSpPr>
        <p:spPr bwMode="auto">
          <a:xfrm>
            <a:off x="7970838" y="5700713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45423" name="Line 67"/>
          <p:cNvSpPr>
            <a:spLocks noChangeShapeType="1"/>
          </p:cNvSpPr>
          <p:nvPr/>
        </p:nvSpPr>
        <p:spPr bwMode="auto">
          <a:xfrm>
            <a:off x="8123238" y="5700713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45424" name="Line 67"/>
          <p:cNvSpPr>
            <a:spLocks noChangeShapeType="1"/>
          </p:cNvSpPr>
          <p:nvPr/>
        </p:nvSpPr>
        <p:spPr bwMode="auto">
          <a:xfrm>
            <a:off x="7813675" y="5700713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45425" name="Line 67"/>
          <p:cNvSpPr>
            <a:spLocks noChangeShapeType="1"/>
          </p:cNvSpPr>
          <p:nvPr/>
        </p:nvSpPr>
        <p:spPr bwMode="auto">
          <a:xfrm>
            <a:off x="8610600" y="5700713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45426" name="Line 67"/>
          <p:cNvSpPr>
            <a:spLocks noChangeShapeType="1"/>
          </p:cNvSpPr>
          <p:nvPr/>
        </p:nvSpPr>
        <p:spPr bwMode="auto">
          <a:xfrm>
            <a:off x="7092950" y="5700713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45427" name="Rectangle 33"/>
          <p:cNvSpPr>
            <a:spLocks noChangeArrowheads="1"/>
          </p:cNvSpPr>
          <p:nvPr/>
        </p:nvSpPr>
        <p:spPr bwMode="auto">
          <a:xfrm>
            <a:off x="8129588" y="5891213"/>
            <a:ext cx="481012" cy="128587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pic>
        <p:nvPicPr>
          <p:cNvPr id="145428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44588"/>
            <a:ext cx="17526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5429" name="Group 123"/>
          <p:cNvGrpSpPr>
            <a:grpSpLocks/>
          </p:cNvGrpSpPr>
          <p:nvPr/>
        </p:nvGrpSpPr>
        <p:grpSpPr bwMode="auto">
          <a:xfrm>
            <a:off x="762000" y="3081338"/>
            <a:ext cx="457200" cy="461962"/>
            <a:chOff x="8991600" y="2362200"/>
            <a:chExt cx="457200" cy="461665"/>
          </a:xfrm>
        </p:grpSpPr>
        <p:sp>
          <p:nvSpPr>
            <p:cNvPr id="145437" name="TextBox 120"/>
            <p:cNvSpPr txBox="1">
              <a:spLocks noChangeArrowheads="1"/>
            </p:cNvSpPr>
            <p:nvPr/>
          </p:nvSpPr>
          <p:spPr bwMode="auto">
            <a:xfrm>
              <a:off x="8991600" y="2362200"/>
              <a:ext cx="457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145438" name="Oval 121"/>
            <p:cNvSpPr>
              <a:spLocks noChangeArrowheads="1"/>
            </p:cNvSpPr>
            <p:nvPr/>
          </p:nvSpPr>
          <p:spPr bwMode="auto">
            <a:xfrm>
              <a:off x="9029700" y="2402532"/>
              <a:ext cx="381000" cy="381000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45430" name="Group 123"/>
          <p:cNvGrpSpPr>
            <a:grpSpLocks/>
          </p:cNvGrpSpPr>
          <p:nvPr/>
        </p:nvGrpSpPr>
        <p:grpSpPr bwMode="auto">
          <a:xfrm>
            <a:off x="3886200" y="3657600"/>
            <a:ext cx="457200" cy="420688"/>
            <a:chOff x="8991600" y="2362200"/>
            <a:chExt cx="457200" cy="421332"/>
          </a:xfrm>
        </p:grpSpPr>
        <p:sp>
          <p:nvSpPr>
            <p:cNvPr id="145435" name="TextBox 120"/>
            <p:cNvSpPr txBox="1">
              <a:spLocks noChangeArrowheads="1"/>
            </p:cNvSpPr>
            <p:nvPr/>
          </p:nvSpPr>
          <p:spPr bwMode="auto">
            <a:xfrm>
              <a:off x="8991600" y="2362200"/>
              <a:ext cx="457200" cy="36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145436" name="Oval 121"/>
            <p:cNvSpPr>
              <a:spLocks noChangeArrowheads="1"/>
            </p:cNvSpPr>
            <p:nvPr/>
          </p:nvSpPr>
          <p:spPr bwMode="auto">
            <a:xfrm>
              <a:off x="9029700" y="2402532"/>
              <a:ext cx="381000" cy="381000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45431" name="Group 123"/>
          <p:cNvGrpSpPr>
            <a:grpSpLocks/>
          </p:cNvGrpSpPr>
          <p:nvPr/>
        </p:nvGrpSpPr>
        <p:grpSpPr bwMode="auto">
          <a:xfrm>
            <a:off x="685800" y="5451475"/>
            <a:ext cx="457200" cy="420688"/>
            <a:chOff x="8991600" y="2362200"/>
            <a:chExt cx="457200" cy="421332"/>
          </a:xfrm>
        </p:grpSpPr>
        <p:sp>
          <p:nvSpPr>
            <p:cNvPr id="145433" name="TextBox 120"/>
            <p:cNvSpPr txBox="1">
              <a:spLocks noChangeArrowheads="1"/>
            </p:cNvSpPr>
            <p:nvPr/>
          </p:nvSpPr>
          <p:spPr bwMode="auto">
            <a:xfrm>
              <a:off x="8991600" y="2362200"/>
              <a:ext cx="457200" cy="36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145434" name="Oval 121"/>
            <p:cNvSpPr>
              <a:spLocks noChangeArrowheads="1"/>
            </p:cNvSpPr>
            <p:nvPr/>
          </p:nvSpPr>
          <p:spPr bwMode="auto">
            <a:xfrm>
              <a:off x="9029700" y="2402532"/>
              <a:ext cx="381000" cy="381000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7" name="Rectangle 302"/>
          <p:cNvSpPr>
            <a:spLocks noChangeArrowheads="1"/>
          </p:cNvSpPr>
          <p:nvPr/>
        </p:nvSpPr>
        <p:spPr bwMode="auto">
          <a:xfrm>
            <a:off x="6934200" y="6172200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time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  <a:sym typeface="Wingdings"/>
              </a:rPr>
              <a:t>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3367">
                  <a:lumMod val="50000"/>
                </a:srgbClr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5D9A-04C6-5543-B612-9D5D503B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 and queues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F6BB159C-CCCC-A844-8D8E-C55F0E80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6425" cy="2045841"/>
          </a:xfrm>
        </p:spPr>
        <p:txBody>
          <a:bodyPr/>
          <a:lstStyle/>
          <a:p>
            <a:r>
              <a:rPr lang="en-US" dirty="0"/>
              <a:t>At </a:t>
            </a:r>
            <a:r>
              <a:rPr lang="en-US"/>
              <a:t>most one </a:t>
            </a:r>
            <a:r>
              <a:rPr lang="en-US" dirty="0"/>
              <a:t>thread T is </a:t>
            </a:r>
            <a:r>
              <a:rPr lang="en-US" b="1" dirty="0"/>
              <a:t>running </a:t>
            </a:r>
            <a:r>
              <a:rPr lang="en-US" dirty="0"/>
              <a:t>(per core).</a:t>
            </a:r>
            <a:endParaRPr lang="en-US" b="1" dirty="0"/>
          </a:p>
          <a:p>
            <a:pPr lvl="1"/>
            <a:r>
              <a:rPr lang="en-US" sz="2400" dirty="0"/>
              <a:t>Current[core] points at T’s TCB.</a:t>
            </a:r>
          </a:p>
          <a:p>
            <a:r>
              <a:rPr lang="en-US" dirty="0"/>
              <a:t>Any other thread P is </a:t>
            </a:r>
            <a:r>
              <a:rPr lang="en-US" b="1" dirty="0"/>
              <a:t>blocked</a:t>
            </a:r>
            <a:r>
              <a:rPr lang="en-US" dirty="0"/>
              <a:t> or </a:t>
            </a:r>
            <a:r>
              <a:rPr lang="en-US" b="1" dirty="0"/>
              <a:t>ready</a:t>
            </a:r>
            <a:r>
              <a:rPr lang="en-US" dirty="0"/>
              <a:t>.</a:t>
            </a:r>
          </a:p>
          <a:p>
            <a:r>
              <a:rPr lang="en-US" dirty="0"/>
              <a:t>Link P’s TCB onto a </a:t>
            </a:r>
            <a:r>
              <a:rPr lang="en-US" b="1" dirty="0"/>
              <a:t>thread queue</a:t>
            </a:r>
            <a:r>
              <a:rPr lang="en-US" dirty="0"/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884851-1B24-9C4C-8F07-C0645FC694A8}"/>
              </a:ext>
            </a:extLst>
          </p:cNvPr>
          <p:cNvGrpSpPr/>
          <p:nvPr/>
        </p:nvGrpSpPr>
        <p:grpSpPr>
          <a:xfrm>
            <a:off x="5121339" y="3600694"/>
            <a:ext cx="3217119" cy="2157522"/>
            <a:chOff x="2386013" y="1782866"/>
            <a:chExt cx="4613573" cy="309403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C17947-0510-3A4D-8234-2FC53DDF4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1782866"/>
              <a:ext cx="1066800" cy="1066800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Arial" charset="0"/>
                  <a:cs typeface="ＭＳ Ｐゴシック" charset="0"/>
                </a:rPr>
                <a:t>running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E475AB-66D2-EF47-B5CA-6CC920FDD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213" y="3810103"/>
              <a:ext cx="1066800" cy="1066800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Arial" charset="0"/>
                  <a:cs typeface="ＭＳ Ｐゴシック" charset="0"/>
                </a:rPr>
                <a:t>ready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D80B8B-579D-744A-BD03-FF7469E79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013" y="3810103"/>
              <a:ext cx="1066800" cy="1066800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Arial" charset="0"/>
                  <a:cs typeface="ＭＳ Ｐゴシック" charset="0"/>
                </a:rPr>
                <a:t>blocked</a:t>
              </a:r>
            </a:p>
          </p:txBody>
        </p:sp>
        <p:cxnSp>
          <p:nvCxnSpPr>
            <p:cNvPr id="27" name="AutoShape 6">
              <a:extLst>
                <a:ext uri="{FF2B5EF4-FFF2-40B4-BE49-F238E27FC236}">
                  <a16:creationId xmlns:a16="http://schemas.microsoft.com/office/drawing/2014/main" id="{50AD612E-86EF-B648-AB80-1E2EADA03C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41675" y="2652816"/>
              <a:ext cx="996950" cy="12715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AutoShape 7">
              <a:extLst>
                <a:ext uri="{FF2B5EF4-FFF2-40B4-BE49-F238E27FC236}">
                  <a16:creationId xmlns:a16="http://schemas.microsoft.com/office/drawing/2014/main" id="{598F5CAA-BAB2-474B-922F-50A9299CB0B0}"/>
                </a:ext>
              </a:extLst>
            </p:cNvPr>
            <p:cNvCxnSpPr>
              <a:cxnSpLocks noChangeShapeType="1"/>
              <a:stCxn id="26" idx="6"/>
              <a:endCxn id="25" idx="2"/>
            </p:cNvCxnSpPr>
            <p:nvPr/>
          </p:nvCxnSpPr>
          <p:spPr bwMode="auto">
            <a:xfrm>
              <a:off x="3452813" y="4343503"/>
              <a:ext cx="24384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AutoShape 11">
              <a:extLst>
                <a:ext uri="{FF2B5EF4-FFF2-40B4-BE49-F238E27FC236}">
                  <a16:creationId xmlns:a16="http://schemas.microsoft.com/office/drawing/2014/main" id="{DF671010-D95C-6A4D-902F-120830740D28}"/>
                </a:ext>
              </a:extLst>
            </p:cNvPr>
            <p:cNvCxnSpPr>
              <a:cxnSpLocks noChangeShapeType="1"/>
              <a:stCxn id="24" idx="6"/>
              <a:endCxn id="25" idx="0"/>
            </p:cNvCxnSpPr>
            <p:nvPr/>
          </p:nvCxnSpPr>
          <p:spPr bwMode="auto">
            <a:xfrm>
              <a:off x="5205413" y="2316266"/>
              <a:ext cx="1219200" cy="1493837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89ACC8EB-1CEB-3D4B-9D6D-4D3C8356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3" y="2460728"/>
              <a:ext cx="264917" cy="4413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defTabSz="4556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Arial" charset="0"/>
                <a:cs typeface="ＭＳ Ｐゴシック" charset="0"/>
              </a:endParaRPr>
            </a:p>
          </p:txBody>
        </p:sp>
        <p:cxnSp>
          <p:nvCxnSpPr>
            <p:cNvPr id="31" name="AutoShape 13">
              <a:extLst>
                <a:ext uri="{FF2B5EF4-FFF2-40B4-BE49-F238E27FC236}">
                  <a16:creationId xmlns:a16="http://schemas.microsoft.com/office/drawing/2014/main" id="{2E501828-4B0F-1545-8F7D-106B14ED21CB}"/>
                </a:ext>
              </a:extLst>
            </p:cNvPr>
            <p:cNvCxnSpPr>
              <a:cxnSpLocks noChangeShapeType="1"/>
              <a:stCxn id="25" idx="1"/>
              <a:endCxn id="24" idx="5"/>
            </p:cNvCxnSpPr>
            <p:nvPr/>
          </p:nvCxnSpPr>
          <p:spPr bwMode="auto">
            <a:xfrm flipH="1" flipV="1">
              <a:off x="5049838" y="2694091"/>
              <a:ext cx="996950" cy="12715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" name="Rectangle 58">
              <a:extLst>
                <a:ext uri="{FF2B5EF4-FFF2-40B4-BE49-F238E27FC236}">
                  <a16:creationId xmlns:a16="http://schemas.microsoft.com/office/drawing/2014/main" id="{93E203B6-AC51-A64E-B978-39A1FB9FD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447" y="2846118"/>
              <a:ext cx="1136649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sleep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Oval 67">
              <a:extLst>
                <a:ext uri="{FF2B5EF4-FFF2-40B4-BE49-F238E27FC236}">
                  <a16:creationId xmlns:a16="http://schemas.microsoft.com/office/drawing/2014/main" id="{D90B7ED4-AB55-0742-B654-FA9E58B71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25" y="2933803"/>
              <a:ext cx="152400" cy="152400"/>
            </a:xfrm>
            <a:prstGeom prst="ellipse">
              <a:avLst/>
            </a:prstGeom>
            <a:solidFill>
              <a:srgbClr val="E8161F"/>
            </a:solidFill>
            <a:ln w="9525">
              <a:solidFill>
                <a:srgbClr val="00336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4556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Oval 54">
              <a:extLst>
                <a:ext uri="{FF2B5EF4-FFF2-40B4-BE49-F238E27FC236}">
                  <a16:creationId xmlns:a16="http://schemas.microsoft.com/office/drawing/2014/main" id="{2AB4AA79-3779-DE49-A800-08A48E98F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231" y="4153003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336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4556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70DC9F95-18FE-AB48-AAE2-FA2269A4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825" y="3885799"/>
              <a:ext cx="1676400" cy="529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rPr>
                <a:t>wakeup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Rectangle 58">
              <a:extLst>
                <a:ext uri="{FF2B5EF4-FFF2-40B4-BE49-F238E27FC236}">
                  <a16:creationId xmlns:a16="http://schemas.microsoft.com/office/drawing/2014/main" id="{AC78459B-F5FA-6943-B406-36A69CF1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000" y="3225767"/>
              <a:ext cx="1295400" cy="40011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dispatch</a:t>
              </a:r>
            </a:p>
          </p:txBody>
        </p:sp>
        <p:sp>
          <p:nvSpPr>
            <p:cNvPr id="37" name="Rectangle 58">
              <a:extLst>
                <a:ext uri="{FF2B5EF4-FFF2-40B4-BE49-F238E27FC236}">
                  <a16:creationId xmlns:a16="http://schemas.microsoft.com/office/drawing/2014/main" id="{5C4E4030-90F8-4144-B86B-DAF18B816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2936" y="2390921"/>
              <a:ext cx="1136650" cy="674132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yield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preempt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CF4C697-8B5E-1746-8AB9-4647D918D598}"/>
              </a:ext>
            </a:extLst>
          </p:cNvPr>
          <p:cNvSpPr txBox="1"/>
          <p:nvPr/>
        </p:nvSpPr>
        <p:spPr>
          <a:xfrm>
            <a:off x="4720182" y="5912222"/>
            <a:ext cx="4283908" cy="6463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kern="0" dirty="0" err="1">
                <a:solidFill>
                  <a:srgbClr val="003367"/>
                </a:solidFill>
              </a:rPr>
              <a:t>Ready</a:t>
            </a:r>
            <a:r>
              <a:rPr lang="en-US" kern="0" dirty="0" err="1">
                <a:solidFill>
                  <a:srgbClr val="003367"/>
                </a:solidFill>
                <a:sym typeface="Wingdings" pitchFamily="2" charset="2"/>
              </a:rPr>
              <a:t>r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</a:rPr>
              <a:t>eady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</a:rPr>
              <a:t> queue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</a:rPr>
              <a:t>Blocked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sym typeface="Wingdings" pitchFamily="2" charset="2"/>
              </a:rPr>
              <a:t>waiter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sym typeface="Wingdings" pitchFamily="2" charset="2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</a:rPr>
              <a:t>queue for event/object</a:t>
            </a:r>
          </a:p>
        </p:txBody>
      </p:sp>
      <p:cxnSp>
        <p:nvCxnSpPr>
          <p:cNvPr id="39" name="AutoShape 7">
            <a:extLst>
              <a:ext uri="{FF2B5EF4-FFF2-40B4-BE49-F238E27FC236}">
                <a16:creationId xmlns:a16="http://schemas.microsoft.com/office/drawing/2014/main" id="{1E7C08FB-121A-2D41-B38C-035914C2BF3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38458" y="5378554"/>
            <a:ext cx="665632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Rectangle 58">
            <a:extLst>
              <a:ext uri="{FF2B5EF4-FFF2-40B4-BE49-F238E27FC236}">
                <a16:creationId xmlns:a16="http://schemas.microsoft.com/office/drawing/2014/main" id="{682326FB-CC13-374F-8F05-1B3CEF73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180" y="4821383"/>
            <a:ext cx="792604" cy="47008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create</a:t>
            </a:r>
            <a:endParaRPr lang="en-US" sz="1600" b="1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AutoShape 7">
            <a:extLst>
              <a:ext uri="{FF2B5EF4-FFF2-40B4-BE49-F238E27FC236}">
                <a16:creationId xmlns:a16="http://schemas.microsoft.com/office/drawing/2014/main" id="{8167DA07-F2D8-A047-B477-F3E580A9E55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43442" y="3972642"/>
            <a:ext cx="665632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Rectangle 58">
            <a:extLst>
              <a:ext uri="{FF2B5EF4-FFF2-40B4-BE49-F238E27FC236}">
                <a16:creationId xmlns:a16="http://schemas.microsoft.com/office/drawing/2014/main" id="{93A5273F-7DCB-B749-BC91-22805E01B6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77810" y="3713420"/>
            <a:ext cx="792604" cy="470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exit</a:t>
            </a:r>
            <a:endParaRPr lang="en-US" sz="1600" b="1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5A206E-9A46-104C-A97C-7179A0008248}"/>
              </a:ext>
            </a:extLst>
          </p:cNvPr>
          <p:cNvSpPr txBox="1"/>
          <p:nvPr/>
        </p:nvSpPr>
        <p:spPr>
          <a:xfrm>
            <a:off x="491239" y="3939814"/>
            <a:ext cx="3641267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Internal routines manage thread state changes.</a:t>
            </a:r>
          </a:p>
          <a:p>
            <a:r>
              <a:rPr lang="en-US" sz="2000" dirty="0"/>
              <a:t>E.g.: </a:t>
            </a:r>
            <a:r>
              <a:rPr lang="en-US" sz="2000" b="1" dirty="0"/>
              <a:t>yield</a:t>
            </a:r>
            <a:r>
              <a:rPr lang="en-US" sz="2000" dirty="0"/>
              <a:t>, </a:t>
            </a:r>
            <a:r>
              <a:rPr lang="en-US" sz="2000" b="1" dirty="0"/>
              <a:t>sleep</a:t>
            </a:r>
            <a:r>
              <a:rPr lang="en-US" sz="2000" dirty="0"/>
              <a:t>, </a:t>
            </a:r>
            <a:r>
              <a:rPr lang="en-US" sz="2000" b="1" dirty="0"/>
              <a:t>wakeup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These routines slam thread TCBs on and off various internal thread queues.</a:t>
            </a:r>
          </a:p>
        </p:txBody>
      </p:sp>
    </p:spTree>
    <p:extLst>
      <p:ext uri="{BB962C8B-B14F-4D97-AF65-F5344CB8AC3E}">
        <p14:creationId xmlns:p14="http://schemas.microsoft.com/office/powerpoint/2010/main" val="340017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ready queue</a:t>
            </a:r>
          </a:p>
        </p:txBody>
      </p:sp>
      <p:sp>
        <p:nvSpPr>
          <p:cNvPr id="136196" name="Text Box 5"/>
          <p:cNvSpPr txBox="1">
            <a:spLocks noChangeArrowheads="1"/>
          </p:cNvSpPr>
          <p:nvPr/>
        </p:nvSpPr>
        <p:spPr bwMode="auto">
          <a:xfrm>
            <a:off x="1192213" y="4124325"/>
            <a:ext cx="1027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 charset="0"/>
              </a:rPr>
              <a:t>Wakeup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"/>
              <a:cs typeface="Arial" charset="0"/>
            </a:endParaRPr>
          </a:p>
        </p:txBody>
      </p:sp>
      <p:cxnSp>
        <p:nvCxnSpPr>
          <p:cNvPr id="136197" name="AutoShape 6"/>
          <p:cNvCxnSpPr>
            <a:cxnSpLocks noChangeShapeType="1"/>
            <a:stCxn id="136196" idx="3"/>
            <a:endCxn id="37900" idx="1"/>
          </p:cNvCxnSpPr>
          <p:nvPr/>
        </p:nvCxnSpPr>
        <p:spPr bwMode="auto">
          <a:xfrm flipV="1">
            <a:off x="2219225" y="3789363"/>
            <a:ext cx="1755714" cy="53501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6694488" y="3810000"/>
            <a:ext cx="1760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 charset="0"/>
              </a:rPr>
              <a:t>GetNextToRun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"/>
              <a:cs typeface="Arial" charset="0"/>
            </a:endParaRPr>
          </a:p>
        </p:txBody>
      </p:sp>
      <p:sp>
        <p:nvSpPr>
          <p:cNvPr id="136199" name="Text Box 8"/>
          <p:cNvSpPr txBox="1">
            <a:spLocks noChangeArrowheads="1"/>
          </p:cNvSpPr>
          <p:nvPr/>
        </p:nvSpPr>
        <p:spPr bwMode="auto">
          <a:xfrm>
            <a:off x="7467600" y="4637088"/>
            <a:ext cx="1258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 charset="0"/>
              </a:rPr>
              <a:t>SWITCH()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"/>
              <a:cs typeface="Arial" charset="0"/>
            </a:endParaRPr>
          </a:p>
        </p:txBody>
      </p:sp>
      <p:cxnSp>
        <p:nvCxnSpPr>
          <p:cNvPr id="136200" name="AutoShape 9"/>
          <p:cNvCxnSpPr>
            <a:cxnSpLocks noChangeShapeType="1"/>
            <a:endCxn id="136198" idx="1"/>
          </p:cNvCxnSpPr>
          <p:nvPr/>
        </p:nvCxnSpPr>
        <p:spPr bwMode="auto">
          <a:xfrm>
            <a:off x="5410200" y="3756025"/>
            <a:ext cx="1284288" cy="25403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6201" name="AutoShape 10"/>
          <p:cNvCxnSpPr>
            <a:cxnSpLocks noChangeShapeType="1"/>
            <a:stCxn id="136198" idx="2"/>
            <a:endCxn id="136199" idx="0"/>
          </p:cNvCxnSpPr>
          <p:nvPr/>
        </p:nvCxnSpPr>
        <p:spPr bwMode="auto">
          <a:xfrm rot="16200000" flipH="1">
            <a:off x="7622494" y="4162538"/>
            <a:ext cx="426978" cy="522121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6202" name="Group 11"/>
          <p:cNvGrpSpPr>
            <a:grpSpLocks/>
          </p:cNvGrpSpPr>
          <p:nvPr/>
        </p:nvGrpSpPr>
        <p:grpSpPr bwMode="auto">
          <a:xfrm>
            <a:off x="812800" y="3435350"/>
            <a:ext cx="350838" cy="350838"/>
            <a:chOff x="788" y="3479"/>
            <a:chExt cx="221" cy="221"/>
          </a:xfrm>
        </p:grpSpPr>
        <p:sp>
          <p:nvSpPr>
            <p:cNvPr id="136216" name="Oval 12"/>
            <p:cNvSpPr>
              <a:spLocks noChangeArrowheads="1"/>
            </p:cNvSpPr>
            <p:nvPr/>
          </p:nvSpPr>
          <p:spPr bwMode="auto">
            <a:xfrm>
              <a:off x="788" y="3479"/>
              <a:ext cx="221" cy="221"/>
            </a:xfrm>
            <a:prstGeom prst="ellipse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  <p:sp>
          <p:nvSpPr>
            <p:cNvPr id="136217" name="AutoShape 13"/>
            <p:cNvSpPr>
              <a:spLocks noChangeArrowheads="1"/>
            </p:cNvSpPr>
            <p:nvPr/>
          </p:nvSpPr>
          <p:spPr bwMode="auto">
            <a:xfrm flipH="1">
              <a:off x="865" y="3528"/>
              <a:ext cx="75" cy="12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  <p:sp>
          <p:nvSpPr>
            <p:cNvPr id="136218" name="AutoShape 14"/>
            <p:cNvSpPr>
              <a:spLocks noChangeArrowheads="1"/>
            </p:cNvSpPr>
            <p:nvPr/>
          </p:nvSpPr>
          <p:spPr bwMode="auto">
            <a:xfrm rot="-8460389">
              <a:off x="798" y="3509"/>
              <a:ext cx="26" cy="2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</p:grp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3974939" y="3589308"/>
            <a:ext cx="1490986" cy="40011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Calibri"/>
                <a:ea typeface=""/>
                <a:cs typeface="Arial"/>
              </a:rPr>
              <a:t>ready queue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3367">
                  <a:lumMod val="50000"/>
                </a:srgbClr>
              </a:solidFill>
              <a:effectLst/>
              <a:uLnTx/>
              <a:uFillTx/>
              <a:latin typeface="Calibri"/>
              <a:ea typeface=""/>
              <a:cs typeface="Arial"/>
            </a:endParaRPr>
          </a:p>
        </p:txBody>
      </p:sp>
      <p:grpSp>
        <p:nvGrpSpPr>
          <p:cNvPr id="136204" name="Group 16"/>
          <p:cNvGrpSpPr>
            <a:grpSpLocks/>
          </p:cNvGrpSpPr>
          <p:nvPr/>
        </p:nvGrpSpPr>
        <p:grpSpPr bwMode="auto">
          <a:xfrm>
            <a:off x="4176713" y="3990975"/>
            <a:ext cx="355600" cy="355600"/>
            <a:chOff x="4784" y="2819"/>
            <a:chExt cx="255" cy="255"/>
          </a:xfrm>
        </p:grpSpPr>
        <p:sp>
          <p:nvSpPr>
            <p:cNvPr id="136213" name="Oval 17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  <p:sp>
          <p:nvSpPr>
            <p:cNvPr id="136214" name="AutoShape 18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  <p:sp>
          <p:nvSpPr>
            <p:cNvPr id="136215" name="AutoShape 19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</p:grpSp>
      <p:grpSp>
        <p:nvGrpSpPr>
          <p:cNvPr id="136205" name="Group 20"/>
          <p:cNvGrpSpPr>
            <a:grpSpLocks/>
          </p:cNvGrpSpPr>
          <p:nvPr/>
        </p:nvGrpSpPr>
        <p:grpSpPr bwMode="auto">
          <a:xfrm>
            <a:off x="4837113" y="3990975"/>
            <a:ext cx="355600" cy="355600"/>
            <a:chOff x="4201" y="2912"/>
            <a:chExt cx="255" cy="255"/>
          </a:xfrm>
        </p:grpSpPr>
        <p:sp>
          <p:nvSpPr>
            <p:cNvPr id="136210" name="Oval 21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  <p:sp>
          <p:nvSpPr>
            <p:cNvPr id="136211" name="AutoShape 22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  <p:sp>
          <p:nvSpPr>
            <p:cNvPr id="136212" name="AutoShape 23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</p:grpSp>
      <p:cxnSp>
        <p:nvCxnSpPr>
          <p:cNvPr id="136206" name="AutoShape 24"/>
          <p:cNvCxnSpPr>
            <a:cxnSpLocks noChangeShapeType="1"/>
          </p:cNvCxnSpPr>
          <p:nvPr/>
        </p:nvCxnSpPr>
        <p:spPr bwMode="auto">
          <a:xfrm>
            <a:off x="4543425" y="4159250"/>
            <a:ext cx="303213" cy="1588"/>
          </a:xfrm>
          <a:prstGeom prst="curvedConnector3">
            <a:avLst>
              <a:gd name="adj1" fmla="val 49736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6207" name="Rectangle 25"/>
          <p:cNvSpPr>
            <a:spLocks noChangeArrowheads="1"/>
          </p:cNvSpPr>
          <p:nvPr/>
        </p:nvSpPr>
        <p:spPr bwMode="auto">
          <a:xfrm>
            <a:off x="773113" y="3284538"/>
            <a:ext cx="1860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rPr>
              <a:t>blocked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rPr>
              <a:t>threads</a:t>
            </a:r>
          </a:p>
        </p:txBody>
      </p:sp>
      <p:cxnSp>
        <p:nvCxnSpPr>
          <p:cNvPr id="136208" name="AutoShape 26"/>
          <p:cNvCxnSpPr>
            <a:cxnSpLocks noChangeShapeType="1"/>
            <a:stCxn id="136207" idx="1"/>
            <a:endCxn id="136196" idx="1"/>
          </p:cNvCxnSpPr>
          <p:nvPr/>
        </p:nvCxnSpPr>
        <p:spPr bwMode="auto">
          <a:xfrm rot="10800000" flipH="1" flipV="1">
            <a:off x="773113" y="3638550"/>
            <a:ext cx="419100" cy="685829"/>
          </a:xfrm>
          <a:prstGeom prst="curvedConnector3">
            <a:avLst>
              <a:gd name="adj1" fmla="val -54545"/>
            </a:avLst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6209" name="Rectangle 27"/>
          <p:cNvSpPr>
            <a:spLocks noChangeArrowheads="1"/>
          </p:cNvSpPr>
          <p:nvPr/>
        </p:nvSpPr>
        <p:spPr bwMode="auto">
          <a:xfrm>
            <a:off x="6227763" y="2308225"/>
            <a:ext cx="24590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rPr>
              <a:t>If timer expires, or running thread blocks, yields, or terminates:</a:t>
            </a:r>
          </a:p>
        </p:txBody>
      </p:sp>
      <p:grpSp>
        <p:nvGrpSpPr>
          <p:cNvPr id="29" name="Group 11"/>
          <p:cNvGrpSpPr>
            <a:grpSpLocks/>
          </p:cNvGrpSpPr>
          <p:nvPr/>
        </p:nvGrpSpPr>
        <p:grpSpPr bwMode="auto">
          <a:xfrm>
            <a:off x="2141537" y="1620837"/>
            <a:ext cx="350838" cy="350838"/>
            <a:chOff x="788" y="3479"/>
            <a:chExt cx="221" cy="221"/>
          </a:xfrm>
        </p:grpSpPr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788" y="3479"/>
              <a:ext cx="221" cy="221"/>
            </a:xfrm>
            <a:prstGeom prst="ellipse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 flipH="1">
              <a:off x="865" y="3528"/>
              <a:ext cx="75" cy="12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-8460389">
              <a:off x="798" y="3509"/>
              <a:ext cx="26" cy="2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endParaRPr>
            </a:p>
          </p:txBody>
        </p:sp>
      </p:grp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2101850" y="1470025"/>
            <a:ext cx="1860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rPr>
              <a:t>new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/>
              </a:rPr>
              <a:t>threads</a:t>
            </a:r>
          </a:p>
        </p:txBody>
      </p:sp>
      <p:cxnSp>
        <p:nvCxnSpPr>
          <p:cNvPr id="34" name="AutoShape 26"/>
          <p:cNvCxnSpPr>
            <a:cxnSpLocks noChangeShapeType="1"/>
            <a:stCxn id="33" idx="1"/>
          </p:cNvCxnSpPr>
          <p:nvPr/>
        </p:nvCxnSpPr>
        <p:spPr bwMode="auto">
          <a:xfrm rot="10800000" flipH="1" flipV="1">
            <a:off x="2101850" y="1824037"/>
            <a:ext cx="419100" cy="715963"/>
          </a:xfrm>
          <a:prstGeom prst="curvedConnector3">
            <a:avLst>
              <a:gd name="adj1" fmla="val -54546"/>
            </a:avLst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514600" y="2308225"/>
            <a:ext cx="1595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"/>
                <a:cs typeface="Arial" charset="0"/>
              </a:rPr>
              <a:t>ThreadCreate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"/>
              <a:cs typeface="Arial" charset="0"/>
            </a:endParaRPr>
          </a:p>
        </p:txBody>
      </p:sp>
      <p:cxnSp>
        <p:nvCxnSpPr>
          <p:cNvPr id="36" name="AutoShape 6"/>
          <p:cNvCxnSpPr>
            <a:cxnSpLocks noChangeShapeType="1"/>
            <a:endCxn id="37900" idx="0"/>
          </p:cNvCxnSpPr>
          <p:nvPr/>
        </p:nvCxnSpPr>
        <p:spPr bwMode="auto">
          <a:xfrm rot="16200000" flipH="1">
            <a:off x="3815174" y="2684050"/>
            <a:ext cx="976284" cy="83423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3333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17714" y="5374412"/>
            <a:ext cx="85705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For p1t, the ready pool is a simple FIFO queue: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ready list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ready queue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runqueue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).    Scalable multi-core systems use multiple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runqueues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to reduce locking contention among cores.   It is typical to implement a ready pool as an array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runqueues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different priority levels.</a:t>
            </a:r>
          </a:p>
        </p:txBody>
      </p:sp>
    </p:spTree>
    <p:extLst>
      <p:ext uri="{BB962C8B-B14F-4D97-AF65-F5344CB8AC3E}">
        <p14:creationId xmlns:p14="http://schemas.microsoft.com/office/powerpoint/2010/main" val="16303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19478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9478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478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9478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478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6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9478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478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871663" y="4471988"/>
            <a:ext cx="5486400" cy="11430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2405063" y="3606800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538663" y="3582988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672263" y="3582988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0814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40814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40814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40814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40814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6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40814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40814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62150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62150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62150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62150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62150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6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62150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algn="ctr"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4335463" y="4837113"/>
            <a:ext cx="404812" cy="404812"/>
            <a:chOff x="4784" y="2819"/>
            <a:chExt cx="255" cy="255"/>
          </a:xfrm>
        </p:grpSpPr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AutoShape 29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6508750" y="4837113"/>
            <a:ext cx="404813" cy="404812"/>
            <a:chOff x="4201" y="2912"/>
            <a:chExt cx="255" cy="255"/>
          </a:xfrm>
        </p:grpSpPr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2233613" y="4837113"/>
            <a:ext cx="400050" cy="400050"/>
            <a:chOff x="3689" y="1658"/>
            <a:chExt cx="576" cy="576"/>
          </a:xfrm>
        </p:grpSpPr>
        <p:grpSp>
          <p:nvGrpSpPr>
            <p:cNvPr id="35" name="Group 36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37" name="Oval 37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455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>
                  <a:solidFill>
                    <a:srgbClr val="37305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AutoShape 38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defTabSz="455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>
                  <a:solidFill>
                    <a:srgbClr val="37305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AutoShape 39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2212975" y="2541588"/>
            <a:ext cx="400050" cy="400050"/>
            <a:chOff x="3689" y="1658"/>
            <a:chExt cx="576" cy="576"/>
          </a:xfrm>
        </p:grpSpPr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42" name="Oval 42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455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>
                  <a:solidFill>
                    <a:srgbClr val="37305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AutoShape 43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defTabSz="45561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>
                  <a:solidFill>
                    <a:srgbClr val="37305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4397375" y="2520950"/>
            <a:ext cx="404813" cy="404813"/>
            <a:chOff x="4784" y="2819"/>
            <a:chExt cx="255" cy="255"/>
          </a:xfrm>
        </p:grpSpPr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AutoShape 47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6538913" y="2511425"/>
            <a:ext cx="404812" cy="404813"/>
            <a:chOff x="4201" y="2912"/>
            <a:chExt cx="255" cy="255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AutoShape 51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AutoShape 52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far… </a:t>
            </a:r>
          </a:p>
        </p:txBody>
      </p:sp>
    </p:spTree>
    <p:extLst>
      <p:ext uri="{BB962C8B-B14F-4D97-AF65-F5344CB8AC3E}">
        <p14:creationId xmlns:p14="http://schemas.microsoft.com/office/powerpoint/2010/main" val="56836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cores do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782737" y="3368675"/>
            <a:ext cx="355600" cy="347663"/>
            <a:chOff x="4269" y="2781"/>
            <a:chExt cx="576" cy="576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4269" y="2781"/>
              <a:ext cx="576" cy="5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 flipH="1">
              <a:off x="4469" y="2908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" name="AutoShape 8"/>
          <p:cNvSpPr>
            <a:spLocks noChangeArrowheads="1"/>
          </p:cNvSpPr>
          <p:nvPr/>
        </p:nvSpPr>
        <p:spPr bwMode="auto">
          <a:xfrm rot="13139611">
            <a:off x="3798612" y="3414713"/>
            <a:ext cx="42863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301850" y="3375025"/>
            <a:ext cx="355600" cy="347663"/>
            <a:chOff x="5799138" y="3614737"/>
            <a:chExt cx="355600" cy="347663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799138" y="3614737"/>
              <a:ext cx="355600" cy="347663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 flipH="1">
              <a:off x="5922963" y="3692525"/>
              <a:ext cx="120650" cy="201612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 rot="-8460389">
              <a:off x="5815013" y="3660775"/>
              <a:ext cx="42862" cy="460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851125" y="3376613"/>
            <a:ext cx="357187" cy="357187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 flipH="1">
            <a:off x="4976537" y="3454400"/>
            <a:ext cx="120650" cy="2095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13139611">
            <a:off x="4867000" y="3424238"/>
            <a:ext cx="42862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74"/>
          <p:cNvSpPr>
            <a:spLocks noChangeArrowheads="1"/>
          </p:cNvSpPr>
          <p:nvPr/>
        </p:nvSpPr>
        <p:spPr bwMode="auto">
          <a:xfrm>
            <a:off x="3608112" y="32766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auto">
          <a:xfrm>
            <a:off x="3684312" y="3810000"/>
            <a:ext cx="1725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ready queue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runqueue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752600" y="1903512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scheduler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getNextToRun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rot="16200000" flipH="1">
            <a:off x="838200" y="40386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rot="16200000" flipH="1">
            <a:off x="4533900" y="14097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58"/>
          <p:cNvSpPr>
            <a:spLocks noChangeArrowheads="1"/>
          </p:cNvSpPr>
          <p:nvPr/>
        </p:nvSpPr>
        <p:spPr bwMode="auto">
          <a:xfrm>
            <a:off x="3810000" y="2209800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nothing?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ectangle 58"/>
          <p:cNvSpPr>
            <a:spLocks noChangeArrowheads="1"/>
          </p:cNvSpPr>
          <p:nvPr/>
        </p:nvSpPr>
        <p:spPr bwMode="auto">
          <a:xfrm>
            <a:off x="5181600" y="1982688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pause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auto">
          <a:xfrm>
            <a:off x="1447800" y="3940314"/>
            <a:ext cx="1371600" cy="707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got thread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 rot="16200000" flipH="1">
            <a:off x="3238500" y="43053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4419600" y="5181600"/>
            <a:ext cx="601662" cy="588233"/>
            <a:chOff x="5799138" y="3614737"/>
            <a:chExt cx="355600" cy="347663"/>
          </a:xfrm>
        </p:grpSpPr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5799138" y="3614737"/>
              <a:ext cx="355600" cy="347663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 flipH="1">
              <a:off x="5922963" y="3692525"/>
              <a:ext cx="120650" cy="201612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auto">
            <a:xfrm rot="-8460389">
              <a:off x="5815013" y="3660775"/>
              <a:ext cx="42862" cy="460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 rot="16200000" flipH="1">
            <a:off x="6286500" y="4229101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rot="5400000" flipH="1" flipV="1">
            <a:off x="5981700" y="39243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6781800" y="2971800"/>
            <a:ext cx="1371600" cy="707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sleep?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exit?</a:t>
            </a: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rot="16200000" flipH="1">
            <a:off x="6705600" y="1828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6781800" y="1981200"/>
            <a:ext cx="137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idle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rot="5400000" flipH="1" flipV="1">
            <a:off x="5219700" y="39243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58"/>
          <p:cNvSpPr>
            <a:spLocks noChangeArrowheads="1"/>
          </p:cNvSpPr>
          <p:nvPr/>
        </p:nvSpPr>
        <p:spPr bwMode="auto">
          <a:xfrm>
            <a:off x="6019800" y="3884712"/>
            <a:ext cx="1371600" cy="101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quantum expired?</a:t>
            </a:r>
          </a:p>
        </p:txBody>
      </p:sp>
      <p:sp>
        <p:nvSpPr>
          <p:cNvPr id="44" name="Rectangle 58"/>
          <p:cNvSpPr>
            <a:spLocks noChangeArrowheads="1"/>
          </p:cNvSpPr>
          <p:nvPr/>
        </p:nvSpPr>
        <p:spPr bwMode="auto">
          <a:xfrm>
            <a:off x="3810000" y="5867400"/>
            <a:ext cx="1905000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run thread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 rot="5400000">
            <a:off x="3365935" y="5169336"/>
            <a:ext cx="279399" cy="456331"/>
          </a:xfrm>
          <a:prstGeom prst="upArrow">
            <a:avLst>
              <a:gd name="adj1" fmla="val 50000"/>
              <a:gd name="adj2" fmla="val 751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le 58"/>
          <p:cNvSpPr>
            <a:spLocks noChangeArrowheads="1"/>
          </p:cNvSpPr>
          <p:nvPr/>
        </p:nvSpPr>
        <p:spPr bwMode="auto">
          <a:xfrm>
            <a:off x="2590800" y="55626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switch in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" name="AutoShape 16"/>
          <p:cNvSpPr>
            <a:spLocks noChangeArrowheads="1"/>
          </p:cNvSpPr>
          <p:nvPr/>
        </p:nvSpPr>
        <p:spPr bwMode="auto">
          <a:xfrm rot="5400000">
            <a:off x="5804335" y="5169334"/>
            <a:ext cx="279399" cy="456331"/>
          </a:xfrm>
          <a:prstGeom prst="upArrow">
            <a:avLst>
              <a:gd name="adj1" fmla="val 50000"/>
              <a:gd name="adj2" fmla="val 751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Rectangle 58"/>
          <p:cNvSpPr>
            <a:spLocks noChangeArrowheads="1"/>
          </p:cNvSpPr>
          <p:nvPr/>
        </p:nvSpPr>
        <p:spPr bwMode="auto">
          <a:xfrm>
            <a:off x="5029200" y="5562598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switch out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 rot="5400000">
            <a:off x="4800600" y="-9906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rot="5400000" flipH="1" flipV="1">
            <a:off x="7315200" y="182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rot="16200000" flipH="1">
            <a:off x="1981200" y="182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Rectangle 58"/>
          <p:cNvSpPr>
            <a:spLocks noChangeArrowheads="1"/>
          </p:cNvSpPr>
          <p:nvPr/>
        </p:nvSpPr>
        <p:spPr bwMode="auto">
          <a:xfrm>
            <a:off x="4114800" y="1447800"/>
            <a:ext cx="1371600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Idle loop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 rot="5400000">
            <a:off x="2857500" y="2857500"/>
            <a:ext cx="0" cy="1447800"/>
          </a:xfrm>
          <a:prstGeom prst="line">
            <a:avLst/>
          </a:prstGeom>
          <a:noFill/>
          <a:ln w="38100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rot="5400000">
            <a:off x="6057900" y="2933700"/>
            <a:ext cx="0" cy="1295400"/>
          </a:xfrm>
          <a:prstGeom prst="line">
            <a:avLst/>
          </a:prstGeom>
          <a:noFill/>
          <a:ln w="38100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>
            <a:off x="2438400" y="2858869"/>
            <a:ext cx="99060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get thread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5562600" y="2858869"/>
            <a:ext cx="99060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put thread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5029200" y="5257800"/>
            <a:ext cx="340177" cy="381000"/>
          </a:xfrm>
          <a:prstGeom prst="irregularSeal1">
            <a:avLst/>
          </a:prstGeom>
          <a:solidFill>
            <a:srgbClr val="FFFF00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AutoShape 16"/>
          <p:cNvSpPr>
            <a:spLocks noChangeArrowheads="1"/>
          </p:cNvSpPr>
          <p:nvPr/>
        </p:nvSpPr>
        <p:spPr bwMode="auto">
          <a:xfrm rot="5400000">
            <a:off x="1688666" y="1435534"/>
            <a:ext cx="279399" cy="456331"/>
          </a:xfrm>
          <a:prstGeom prst="upArrow">
            <a:avLst>
              <a:gd name="adj1" fmla="val 50000"/>
              <a:gd name="adj2" fmla="val 751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3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19405" y="-1017543"/>
            <a:ext cx="6173651" cy="881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811283-191E-CF4B-AAF7-11D7F6255FC3}"/>
              </a:ext>
            </a:extLst>
          </p:cNvPr>
          <p:cNvSpPr txBox="1"/>
          <p:nvPr/>
        </p:nvSpPr>
        <p:spPr>
          <a:xfrm>
            <a:off x="427383" y="6478452"/>
            <a:ext cx="679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former student named Grace Chen drew this artwork freeform for extra credit on a final exam. </a:t>
            </a:r>
          </a:p>
        </p:txBody>
      </p:sp>
    </p:spTree>
    <p:extLst>
      <p:ext uri="{BB962C8B-B14F-4D97-AF65-F5344CB8AC3E}">
        <p14:creationId xmlns:p14="http://schemas.microsoft.com/office/powerpoint/2010/main" val="133425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BD19C-932C-1C45-BBBC-D1D604C6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for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B741F-0C37-5E41-A842-7A93F30B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today, and for the thread labs, let’s assume classic processes, with a single thread.</a:t>
            </a:r>
          </a:p>
          <a:p>
            <a:r>
              <a:rPr lang="en-US" dirty="0"/>
              <a:t>Then we can use the terms “process” and “thread” interchangeably.</a:t>
            </a:r>
          </a:p>
          <a:p>
            <a:pPr lvl="1"/>
            <a:r>
              <a:rPr lang="en-US" dirty="0"/>
              <a:t>(As Linux people would do anyway.)</a:t>
            </a:r>
          </a:p>
          <a:p>
            <a:r>
              <a:rPr lang="en-US" dirty="0"/>
              <a:t>Let’s also assume a uniprocessor: one core, one slot.</a:t>
            </a:r>
          </a:p>
          <a:p>
            <a:pPr lvl="1"/>
            <a:r>
              <a:rPr lang="en-US" dirty="0"/>
              <a:t>Then we can ignore physical concurrency.  There is only logical concurrency.</a:t>
            </a:r>
          </a:p>
          <a:p>
            <a:pPr lvl="1"/>
            <a:r>
              <a:rPr lang="en-US" dirty="0"/>
              <a:t>Which comes from….</a:t>
            </a:r>
            <a:r>
              <a:rPr lang="en-US" b="1" dirty="0"/>
              <a:t>what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01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Two threads sharing a CPU/core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1546225" y="3482975"/>
            <a:ext cx="5997575" cy="2262188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grpSp>
        <p:nvGrpSpPr>
          <p:cNvPr id="135171" name="Group 4"/>
          <p:cNvGrpSpPr>
            <a:grpSpLocks/>
          </p:cNvGrpSpPr>
          <p:nvPr/>
        </p:nvGrpSpPr>
        <p:grpSpPr bwMode="auto">
          <a:xfrm>
            <a:off x="2917825" y="4129088"/>
            <a:ext cx="3952875" cy="166687"/>
            <a:chOff x="1916" y="2576"/>
            <a:chExt cx="1808" cy="67"/>
          </a:xfrm>
        </p:grpSpPr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2179" y="2576"/>
              <a:ext cx="394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2567" y="2576"/>
              <a:ext cx="154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2721" y="2576"/>
              <a:ext cx="90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2810" y="2576"/>
              <a:ext cx="74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3146" y="2576"/>
              <a:ext cx="266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3412" y="2576"/>
              <a:ext cx="52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9" name="Rectangle 11"/>
            <p:cNvSpPr>
              <a:spLocks noChangeArrowheads="1"/>
            </p:cNvSpPr>
            <p:nvPr/>
          </p:nvSpPr>
          <p:spPr bwMode="auto">
            <a:xfrm>
              <a:off x="3460" y="2576"/>
              <a:ext cx="175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916" y="2576"/>
              <a:ext cx="266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2883" y="2576"/>
              <a:ext cx="262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3634" y="2576"/>
              <a:ext cx="90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1638300" y="3444875"/>
            <a:ext cx="9541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reality</a:t>
            </a:r>
            <a:endParaRPr lang="en-US" sz="16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1549400" y="1676400"/>
            <a:ext cx="6003925" cy="1692275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grpSp>
        <p:nvGrpSpPr>
          <p:cNvPr id="135174" name="Group 17"/>
          <p:cNvGrpSpPr>
            <a:grpSpLocks/>
          </p:cNvGrpSpPr>
          <p:nvPr/>
        </p:nvGrpSpPr>
        <p:grpSpPr bwMode="auto">
          <a:xfrm>
            <a:off x="2925763" y="1736725"/>
            <a:ext cx="4516437" cy="1474788"/>
            <a:chOff x="2108" y="1104"/>
            <a:chExt cx="2787" cy="929"/>
          </a:xfrm>
        </p:grpSpPr>
        <p:grpSp>
          <p:nvGrpSpPr>
            <p:cNvPr id="135183" name="Group 18"/>
            <p:cNvGrpSpPr>
              <a:grpSpLocks/>
            </p:cNvGrpSpPr>
            <p:nvPr/>
          </p:nvGrpSpPr>
          <p:grpSpPr bwMode="auto">
            <a:xfrm>
              <a:off x="2108" y="1104"/>
              <a:ext cx="415" cy="415"/>
              <a:chOff x="3689" y="1658"/>
              <a:chExt cx="576" cy="576"/>
            </a:xfrm>
          </p:grpSpPr>
          <p:grpSp>
            <p:nvGrpSpPr>
              <p:cNvPr id="135190" name="Group 19"/>
              <p:cNvGrpSpPr>
                <a:grpSpLocks/>
              </p:cNvGrpSpPr>
              <p:nvPr/>
            </p:nvGrpSpPr>
            <p:grpSpPr bwMode="auto">
              <a:xfrm>
                <a:off x="3689" y="1658"/>
                <a:ext cx="576" cy="576"/>
                <a:chOff x="4269" y="2781"/>
                <a:chExt cx="576" cy="576"/>
              </a:xfrm>
            </p:grpSpPr>
            <p:sp>
              <p:nvSpPr>
                <p:cNvPr id="95" name="Oval 20"/>
                <p:cNvSpPr>
                  <a:spLocks noChangeArrowheads="1"/>
                </p:cNvSpPr>
                <p:nvPr/>
              </p:nvSpPr>
              <p:spPr bwMode="auto">
                <a:xfrm>
                  <a:off x="4269" y="2781"/>
                  <a:ext cx="576" cy="576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>
                    <a:solidFill>
                      <a:sysClr val="windowText" lastClr="000000"/>
                    </a:solidFill>
                    <a:latin typeface="Arial" charset="0"/>
                    <a:ea typeface="Arial" charset="0"/>
                    <a:cs typeface="ＭＳ Ｐゴシック" charset="0"/>
                  </a:endParaRPr>
                </a:p>
              </p:txBody>
            </p:sp>
            <p:sp>
              <p:nvSpPr>
                <p:cNvPr id="96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4469" y="2909"/>
                  <a:ext cx="197" cy="336"/>
                </a:xfrm>
                <a:prstGeom prst="lightningBol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>
                    <a:solidFill>
                      <a:sysClr val="windowText" lastClr="000000"/>
                    </a:solidFill>
                    <a:latin typeface="Arial" charset="0"/>
                    <a:ea typeface="Arial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4" name="AutoShape 22"/>
              <p:cNvSpPr>
                <a:spLocks noChangeArrowheads="1"/>
              </p:cNvSpPr>
              <p:nvPr/>
            </p:nvSpPr>
            <p:spPr bwMode="auto">
              <a:xfrm rot="-8460389">
                <a:off x="3713" y="1734"/>
                <a:ext cx="68" cy="76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</p:grpSp>
        <p:grpSp>
          <p:nvGrpSpPr>
            <p:cNvPr id="135184" name="Group 23"/>
            <p:cNvGrpSpPr>
              <a:grpSpLocks/>
            </p:cNvGrpSpPr>
            <p:nvPr/>
          </p:nvGrpSpPr>
          <p:grpSpPr bwMode="auto">
            <a:xfrm>
              <a:off x="2108" y="1618"/>
              <a:ext cx="415" cy="415"/>
              <a:chOff x="2146" y="1704"/>
              <a:chExt cx="415" cy="415"/>
            </a:xfrm>
          </p:grpSpPr>
          <p:sp>
            <p:nvSpPr>
              <p:cNvPr id="90" name="Oval 24"/>
              <p:cNvSpPr>
                <a:spLocks noChangeArrowheads="1"/>
              </p:cNvSpPr>
              <p:nvPr/>
            </p:nvSpPr>
            <p:spPr bwMode="auto">
              <a:xfrm>
                <a:off x="2146" y="1704"/>
                <a:ext cx="415" cy="415"/>
              </a:xfrm>
              <a:prstGeom prst="ellipse">
                <a:avLst/>
              </a:prstGeom>
              <a:solidFill>
                <a:srgbClr val="80008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  <p:sp>
            <p:nvSpPr>
              <p:cNvPr id="91" name="AutoShape 25"/>
              <p:cNvSpPr>
                <a:spLocks noChangeArrowheads="1"/>
              </p:cNvSpPr>
              <p:nvPr/>
            </p:nvSpPr>
            <p:spPr bwMode="auto">
              <a:xfrm flipH="1">
                <a:off x="2290" y="1796"/>
                <a:ext cx="142" cy="242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  <p:sp>
            <p:nvSpPr>
              <p:cNvPr id="92" name="AutoShape 26"/>
              <p:cNvSpPr>
                <a:spLocks noChangeArrowheads="1"/>
              </p:cNvSpPr>
              <p:nvPr/>
            </p:nvSpPr>
            <p:spPr bwMode="auto">
              <a:xfrm rot="-8460389">
                <a:off x="2164" y="1759"/>
                <a:ext cx="50" cy="55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</p:grpSp>
        <p:sp>
          <p:nvSpPr>
            <p:cNvPr id="88" name="AutoShape 27"/>
            <p:cNvSpPr>
              <a:spLocks noChangeArrowheads="1"/>
            </p:cNvSpPr>
            <p:nvPr/>
          </p:nvSpPr>
          <p:spPr bwMode="auto">
            <a:xfrm>
              <a:off x="2865" y="1239"/>
              <a:ext cx="2030" cy="158"/>
            </a:xfrm>
            <a:prstGeom prst="rightArrow">
              <a:avLst>
                <a:gd name="adj1" fmla="val 50000"/>
                <a:gd name="adj2" fmla="val 321203"/>
              </a:avLst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9" name="AutoShape 28"/>
            <p:cNvSpPr>
              <a:spLocks noChangeArrowheads="1"/>
            </p:cNvSpPr>
            <p:nvPr/>
          </p:nvSpPr>
          <p:spPr bwMode="auto">
            <a:xfrm>
              <a:off x="2865" y="1728"/>
              <a:ext cx="2030" cy="158"/>
            </a:xfrm>
            <a:prstGeom prst="rightArrow">
              <a:avLst>
                <a:gd name="adj1" fmla="val 50000"/>
                <a:gd name="adj2" fmla="val 321203"/>
              </a:avLst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97" name="Text Box 29"/>
          <p:cNvSpPr txBox="1">
            <a:spLocks noChangeArrowheads="1"/>
          </p:cNvSpPr>
          <p:nvPr/>
        </p:nvSpPr>
        <p:spPr bwMode="auto">
          <a:xfrm>
            <a:off x="1524000" y="1714500"/>
            <a:ext cx="116800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concept</a:t>
            </a:r>
            <a:endParaRPr lang="en-US" sz="16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99" name="Line 32"/>
          <p:cNvSpPr>
            <a:spLocks noChangeShapeType="1"/>
          </p:cNvSpPr>
          <p:nvPr/>
        </p:nvSpPr>
        <p:spPr bwMode="auto">
          <a:xfrm flipV="1">
            <a:off x="4084638" y="4295775"/>
            <a:ext cx="257175" cy="6080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V="1">
            <a:off x="4098925" y="4273550"/>
            <a:ext cx="579438" cy="615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 flipV="1">
            <a:off x="4084638" y="4287838"/>
            <a:ext cx="782637" cy="622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2" name="Oval 35"/>
          <p:cNvSpPr>
            <a:spLocks noChangeArrowheads="1"/>
          </p:cNvSpPr>
          <p:nvPr/>
        </p:nvSpPr>
        <p:spPr bwMode="auto">
          <a:xfrm>
            <a:off x="4968875" y="4435475"/>
            <a:ext cx="74613" cy="746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3" name="Oval 36"/>
          <p:cNvSpPr>
            <a:spLocks noChangeArrowheads="1"/>
          </p:cNvSpPr>
          <p:nvPr/>
        </p:nvSpPr>
        <p:spPr bwMode="auto">
          <a:xfrm>
            <a:off x="5121275" y="4435475"/>
            <a:ext cx="74613" cy="746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4" name="Oval 37"/>
          <p:cNvSpPr>
            <a:spLocks noChangeArrowheads="1"/>
          </p:cNvSpPr>
          <p:nvPr/>
        </p:nvSpPr>
        <p:spPr bwMode="auto">
          <a:xfrm>
            <a:off x="5273675" y="4435475"/>
            <a:ext cx="74613" cy="746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3276600" y="4876800"/>
            <a:ext cx="15240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context switch</a:t>
            </a:r>
            <a:endParaRPr lang="en-US" sz="16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9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5936975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38600"/>
            <a:ext cx="264013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0" y="4038600"/>
            <a:ext cx="2640135" cy="1752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82563"/>
            <a:ext cx="8226425" cy="1554163"/>
          </a:xfrm>
        </p:spPr>
        <p:txBody>
          <a:bodyPr/>
          <a:lstStyle/>
          <a:p>
            <a:r>
              <a:rPr lang="en-US" dirty="0"/>
              <a:t>The core-and-driver</a:t>
            </a:r>
            <a:br>
              <a:rPr lang="en-US" dirty="0"/>
            </a:br>
            <a:r>
              <a:rPr lang="en-US" dirty="0"/>
              <a:t>analogy</a:t>
            </a:r>
          </a:p>
        </p:txBody>
      </p:sp>
      <p:sp>
        <p:nvSpPr>
          <p:cNvPr id="7" name="TextBox 52"/>
          <p:cNvSpPr txBox="1">
            <a:spLocks noChangeArrowheads="1"/>
          </p:cNvSpPr>
          <p:nvPr/>
        </p:nvSpPr>
        <p:spPr bwMode="auto">
          <a:xfrm>
            <a:off x="685800" y="5638800"/>
            <a:ext cx="1495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Core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TextBox 52"/>
          <p:cNvSpPr txBox="1">
            <a:spLocks noChangeArrowheads="1"/>
          </p:cNvSpPr>
          <p:nvPr/>
        </p:nvSpPr>
        <p:spPr bwMode="auto">
          <a:xfrm>
            <a:off x="3810000" y="5635625"/>
            <a:ext cx="1495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Core #2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302"/>
          <p:cNvSpPr>
            <a:spLocks noChangeArrowheads="1"/>
          </p:cNvSpPr>
          <p:nvPr/>
        </p:nvSpPr>
        <p:spPr bwMode="auto">
          <a:xfrm>
            <a:off x="6019800" y="2514600"/>
            <a:ext cx="3048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The machine has a bank of CPU cores for threads to run on.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The OS allocates cores to threads (the “drivers”).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Cores are hardware.  They go where the driver tells them.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OS can force a switch of drivers any time.</a:t>
            </a:r>
          </a:p>
        </p:txBody>
      </p:sp>
    </p:spTree>
    <p:extLst>
      <p:ext uri="{BB962C8B-B14F-4D97-AF65-F5344CB8AC3E}">
        <p14:creationId xmlns:p14="http://schemas.microsoft.com/office/powerpoint/2010/main" val="11810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a context switch?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possible causes: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Preempt (yield)</a:t>
            </a:r>
            <a:r>
              <a:rPr lang="en-US" sz="2400" b="0" dirty="0"/>
              <a:t>.  The thread has had full use of the core for long enough.  It has more to do, but it’s time to let some other thread “drive the core”.</a:t>
            </a:r>
          </a:p>
          <a:p>
            <a:pPr marL="914400" lvl="1" indent="-514350"/>
            <a:r>
              <a:rPr lang="en-US" sz="2000" b="0" dirty="0"/>
              <a:t>E.g., timer interrupt, quantum expired </a:t>
            </a:r>
            <a:r>
              <a:rPr lang="en-US" sz="2000" b="0" dirty="0">
                <a:sym typeface="Wingdings"/>
              </a:rPr>
              <a:t> OS forces yield</a:t>
            </a:r>
          </a:p>
          <a:p>
            <a:pPr marL="914400" lvl="1" indent="-514350"/>
            <a:r>
              <a:rPr lang="en-US" sz="2000" b="0" dirty="0">
                <a:sym typeface="Wingdings"/>
              </a:rPr>
              <a:t>Thread enters </a:t>
            </a:r>
            <a:r>
              <a:rPr lang="en-US" sz="2000" dirty="0">
                <a:sym typeface="Wingdings"/>
              </a:rPr>
              <a:t>Ready</a:t>
            </a:r>
            <a:r>
              <a:rPr lang="en-US" sz="2000" b="0" dirty="0">
                <a:sym typeface="Wingdings"/>
              </a:rPr>
              <a:t> state, goes into pool of runnable threads.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ym typeface="Wingdings"/>
              </a:rPr>
              <a:t>Exit</a:t>
            </a:r>
            <a:r>
              <a:rPr lang="en-US" sz="2400" b="0" dirty="0">
                <a:sym typeface="Wingdings"/>
              </a:rPr>
              <a:t>.  Thread is finished: “park the core” and die.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ym typeface="Wingdings"/>
              </a:rPr>
              <a:t>Block/sleep/wait</a:t>
            </a:r>
            <a:r>
              <a:rPr lang="en-US" sz="2400" b="0" dirty="0">
                <a:sym typeface="Wingdings"/>
              </a:rPr>
              <a:t>.  The thread cannot make forward progress until some specific occurrence takes place. </a:t>
            </a:r>
          </a:p>
          <a:p>
            <a:pPr marL="914400" lvl="1" indent="-514350"/>
            <a:r>
              <a:rPr lang="en-US" sz="2000" b="0" dirty="0">
                <a:sym typeface="Wingdings"/>
              </a:rPr>
              <a:t> Thread enters </a:t>
            </a:r>
            <a:r>
              <a:rPr lang="en-US" sz="2000" dirty="0">
                <a:sym typeface="Wingdings"/>
              </a:rPr>
              <a:t>Blocked</a:t>
            </a:r>
            <a:r>
              <a:rPr lang="en-US" sz="2000" b="0" dirty="0">
                <a:sym typeface="Wingdings"/>
              </a:rPr>
              <a:t> state, and just lies there until the event occurs.  (Think “stop sign” or “red light”.) </a:t>
            </a:r>
            <a:endParaRPr lang="en-US" sz="2000" b="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400800" y="5937250"/>
            <a:ext cx="809625" cy="692150"/>
            <a:chOff x="7696200" y="2812458"/>
            <a:chExt cx="808973" cy="692742"/>
          </a:xfrm>
        </p:grpSpPr>
        <p:sp>
          <p:nvSpPr>
            <p:cNvPr id="5" name="Octagon 57"/>
            <p:cNvSpPr>
              <a:spLocks noChangeArrowheads="1"/>
            </p:cNvSpPr>
            <p:nvPr/>
          </p:nvSpPr>
          <p:spPr bwMode="auto">
            <a:xfrm>
              <a:off x="7754315" y="2812458"/>
              <a:ext cx="692742" cy="692742"/>
            </a:xfrm>
            <a:prstGeom prst="octagon">
              <a:avLst>
                <a:gd name="adj" fmla="val 29287"/>
              </a:avLst>
            </a:prstGeom>
            <a:solidFill>
              <a:srgbClr val="E816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endParaRPr>
            </a:p>
          </p:txBody>
        </p:sp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7696200" y="2974163"/>
              <a:ext cx="8089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STOP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" name="Group 113"/>
          <p:cNvGrpSpPr>
            <a:grpSpLocks/>
          </p:cNvGrpSpPr>
          <p:nvPr/>
        </p:nvGrpSpPr>
        <p:grpSpPr bwMode="auto">
          <a:xfrm>
            <a:off x="7361238" y="5983288"/>
            <a:ext cx="792162" cy="639762"/>
            <a:chOff x="1905000" y="2895599"/>
            <a:chExt cx="792162" cy="639765"/>
          </a:xfrm>
        </p:grpSpPr>
        <p:sp>
          <p:nvSpPr>
            <p:cNvPr id="8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89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38613" y="1782866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running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891213" y="3810103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ready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386013" y="3810103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blocked</a:t>
            </a:r>
          </a:p>
        </p:txBody>
      </p:sp>
      <p:cxnSp>
        <p:nvCxnSpPr>
          <p:cNvPr id="6" name="AutoShape 6"/>
          <p:cNvCxnSpPr>
            <a:cxnSpLocks noChangeShapeType="1"/>
          </p:cNvCxnSpPr>
          <p:nvPr/>
        </p:nvCxnSpPr>
        <p:spPr bwMode="auto">
          <a:xfrm flipH="1">
            <a:off x="3241675" y="2652816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/>
          <p:cNvCxnSpPr>
            <a:cxnSpLocks noChangeShapeType="1"/>
            <a:stCxn id="5" idx="6"/>
            <a:endCxn id="4" idx="2"/>
          </p:cNvCxnSpPr>
          <p:nvPr/>
        </p:nvCxnSpPr>
        <p:spPr bwMode="auto">
          <a:xfrm>
            <a:off x="3452813" y="4343503"/>
            <a:ext cx="2438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1"/>
          <p:cNvCxnSpPr>
            <a:cxnSpLocks noChangeShapeType="1"/>
            <a:stCxn id="3" idx="6"/>
            <a:endCxn id="4" idx="0"/>
          </p:cNvCxnSpPr>
          <p:nvPr/>
        </p:nvCxnSpPr>
        <p:spPr bwMode="auto">
          <a:xfrm>
            <a:off x="5205413" y="2316266"/>
            <a:ext cx="1219200" cy="1493837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64263" y="2460728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455613">
              <a:defRPr/>
            </a:pPr>
            <a:endParaRPr lang="en-US" sz="1600" i="1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cxnSp>
        <p:nvCxnSpPr>
          <p:cNvPr id="10" name="AutoShape 13"/>
          <p:cNvCxnSpPr>
            <a:cxnSpLocks noChangeShapeType="1"/>
            <a:stCxn id="4" idx="1"/>
            <a:endCxn id="3" idx="5"/>
          </p:cNvCxnSpPr>
          <p:nvPr/>
        </p:nvCxnSpPr>
        <p:spPr bwMode="auto">
          <a:xfrm flipH="1" flipV="1">
            <a:off x="5049838" y="2694091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2937855" y="2846119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sleep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828800" y="4686403"/>
            <a:ext cx="809625" cy="692150"/>
            <a:chOff x="7696200" y="2812458"/>
            <a:chExt cx="808973" cy="692742"/>
          </a:xfrm>
        </p:grpSpPr>
        <p:sp>
          <p:nvSpPr>
            <p:cNvPr id="13" name="Octagon 57"/>
            <p:cNvSpPr>
              <a:spLocks noChangeArrowheads="1"/>
            </p:cNvSpPr>
            <p:nvPr/>
          </p:nvSpPr>
          <p:spPr bwMode="auto">
            <a:xfrm>
              <a:off x="7754315" y="2812458"/>
              <a:ext cx="692742" cy="692742"/>
            </a:xfrm>
            <a:prstGeom prst="octagon">
              <a:avLst>
                <a:gd name="adj" fmla="val 29287"/>
              </a:avLst>
            </a:prstGeom>
            <a:solidFill>
              <a:srgbClr val="E816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7696200" y="2974163"/>
              <a:ext cx="8089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prstClr val="white"/>
                  </a:solidFill>
                  <a:cs typeface="Arial" charset="0"/>
                </a:rPr>
                <a:t>STOP</a:t>
              </a:r>
              <a:endParaRPr lang="en-US" sz="1400" dirty="0">
                <a:solidFill>
                  <a:prstClr val="white"/>
                </a:solidFill>
                <a:cs typeface="Arial" charset="0"/>
              </a:endParaRPr>
            </a:p>
          </p:txBody>
        </p: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3141663" y="4686403"/>
            <a:ext cx="792162" cy="639762"/>
            <a:chOff x="1905000" y="2895599"/>
            <a:chExt cx="792162" cy="639765"/>
          </a:xfrm>
        </p:grpSpPr>
        <p:sp>
          <p:nvSpPr>
            <p:cNvPr id="16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0000"/>
                  </a:solidFill>
                  <a:cs typeface="Arial" charset="0"/>
                </a:rPr>
                <a:t>wait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8" name="Oval 67"/>
          <p:cNvSpPr>
            <a:spLocks noChangeArrowheads="1"/>
          </p:cNvSpPr>
          <p:nvPr/>
        </p:nvSpPr>
        <p:spPr bwMode="auto">
          <a:xfrm>
            <a:off x="3857625" y="29338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4924425" y="415300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auto">
          <a:xfrm>
            <a:off x="3552825" y="3950567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wakeup</a:t>
            </a:r>
            <a:endParaRPr lang="en-US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ectangle 58"/>
          <p:cNvSpPr>
            <a:spLocks noChangeArrowheads="1"/>
          </p:cNvSpPr>
          <p:nvPr/>
        </p:nvSpPr>
        <p:spPr bwMode="auto">
          <a:xfrm>
            <a:off x="4769000" y="3225767"/>
            <a:ext cx="1295400" cy="40011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dispatch</a:t>
            </a:r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5862936" y="2390921"/>
            <a:ext cx="1136650" cy="6741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yield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preempt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49"/>
          <p:cNvGrpSpPr>
            <a:grpSpLocks/>
          </p:cNvGrpSpPr>
          <p:nvPr/>
        </p:nvGrpSpPr>
        <p:grpSpPr bwMode="auto">
          <a:xfrm>
            <a:off x="1130299" y="2492555"/>
            <a:ext cx="593725" cy="593648"/>
            <a:chOff x="4201" y="2912"/>
            <a:chExt cx="255" cy="255"/>
          </a:xfrm>
        </p:grpSpPr>
        <p:sp>
          <p:nvSpPr>
            <p:cNvPr id="24" name="Oval 50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AutoShape 51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utoShape 52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63337" y="-205344"/>
            <a:ext cx="8226425" cy="1554163"/>
          </a:xfrm>
        </p:spPr>
        <p:txBody>
          <a:bodyPr/>
          <a:lstStyle/>
          <a:p>
            <a:r>
              <a:rPr lang="en-US" dirty="0"/>
              <a:t>Thread states</a:t>
            </a:r>
            <a:br>
              <a:rPr lang="en-US" dirty="0"/>
            </a:br>
            <a:r>
              <a:rPr lang="en-US" sz="2400" dirty="0"/>
              <a:t>Concept: block/sleep/wait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590031" y="5631641"/>
            <a:ext cx="8069156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Often a thread’s execution is blocked: it cannot continue until a designated event occurs.  The thread waits for the event.  We say that the thread </a:t>
            </a: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blocks</a:t>
            </a: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 or </a:t>
            </a: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sleeps</a:t>
            </a: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 and that the event </a:t>
            </a: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wakes</a:t>
            </a: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 it up.</a:t>
            </a:r>
            <a:endParaRPr lang="en-US" sz="1600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0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B0854E-8778-3445-AB71-6B081409255D}"/>
              </a:ext>
            </a:extLst>
          </p:cNvPr>
          <p:cNvCxnSpPr>
            <a:cxnSpLocks/>
          </p:cNvCxnSpPr>
          <p:nvPr/>
        </p:nvCxnSpPr>
        <p:spPr bwMode="auto">
          <a:xfrm flipV="1">
            <a:off x="1192696" y="2478012"/>
            <a:ext cx="7017026" cy="19229"/>
          </a:xfrm>
          <a:prstGeom prst="line">
            <a:avLst/>
          </a:prstGeom>
          <a:solidFill>
            <a:srgbClr val="00B8FF"/>
          </a:solidFill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38613" y="1782866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running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891213" y="3810103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ready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386013" y="3810103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blocked</a:t>
            </a:r>
          </a:p>
        </p:txBody>
      </p:sp>
      <p:cxnSp>
        <p:nvCxnSpPr>
          <p:cNvPr id="6" name="AutoShape 6"/>
          <p:cNvCxnSpPr>
            <a:cxnSpLocks noChangeShapeType="1"/>
          </p:cNvCxnSpPr>
          <p:nvPr/>
        </p:nvCxnSpPr>
        <p:spPr bwMode="auto">
          <a:xfrm flipH="1">
            <a:off x="3241675" y="2652816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/>
          <p:cNvCxnSpPr>
            <a:cxnSpLocks noChangeShapeType="1"/>
            <a:stCxn id="5" idx="6"/>
            <a:endCxn id="4" idx="2"/>
          </p:cNvCxnSpPr>
          <p:nvPr/>
        </p:nvCxnSpPr>
        <p:spPr bwMode="auto">
          <a:xfrm>
            <a:off x="3452813" y="4343503"/>
            <a:ext cx="2438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1"/>
          <p:cNvCxnSpPr>
            <a:cxnSpLocks noChangeShapeType="1"/>
            <a:endCxn id="4" idx="0"/>
          </p:cNvCxnSpPr>
          <p:nvPr/>
        </p:nvCxnSpPr>
        <p:spPr bwMode="auto">
          <a:xfrm>
            <a:off x="5200881" y="2629003"/>
            <a:ext cx="1223732" cy="11811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64263" y="2460728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455613">
              <a:defRPr/>
            </a:pPr>
            <a:endParaRPr lang="en-US" sz="1600" i="1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cxnSp>
        <p:nvCxnSpPr>
          <p:cNvPr id="10" name="AutoShape 13"/>
          <p:cNvCxnSpPr>
            <a:cxnSpLocks noChangeShapeType="1"/>
            <a:stCxn id="4" idx="1"/>
            <a:endCxn id="3" idx="5"/>
          </p:cNvCxnSpPr>
          <p:nvPr/>
        </p:nvCxnSpPr>
        <p:spPr bwMode="auto">
          <a:xfrm flipH="1" flipV="1">
            <a:off x="5049838" y="2694091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2937855" y="2846119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sleep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828800" y="4686403"/>
            <a:ext cx="809625" cy="692150"/>
            <a:chOff x="7696200" y="2812458"/>
            <a:chExt cx="808973" cy="692742"/>
          </a:xfrm>
        </p:grpSpPr>
        <p:sp>
          <p:nvSpPr>
            <p:cNvPr id="13" name="Octagon 57"/>
            <p:cNvSpPr>
              <a:spLocks noChangeArrowheads="1"/>
            </p:cNvSpPr>
            <p:nvPr/>
          </p:nvSpPr>
          <p:spPr bwMode="auto">
            <a:xfrm>
              <a:off x="7754315" y="2812458"/>
              <a:ext cx="692742" cy="692742"/>
            </a:xfrm>
            <a:prstGeom prst="octagon">
              <a:avLst>
                <a:gd name="adj" fmla="val 29287"/>
              </a:avLst>
            </a:prstGeom>
            <a:solidFill>
              <a:srgbClr val="E816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7696200" y="2974163"/>
              <a:ext cx="8089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prstClr val="white"/>
                  </a:solidFill>
                  <a:cs typeface="Arial" charset="0"/>
                </a:rPr>
                <a:t>STOP</a:t>
              </a:r>
              <a:endParaRPr lang="en-US" sz="1400" dirty="0">
                <a:solidFill>
                  <a:prstClr val="white"/>
                </a:solidFill>
                <a:cs typeface="Arial" charset="0"/>
              </a:endParaRPr>
            </a:p>
          </p:txBody>
        </p: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3141663" y="4686403"/>
            <a:ext cx="792162" cy="639762"/>
            <a:chOff x="1905000" y="2895599"/>
            <a:chExt cx="792162" cy="639765"/>
          </a:xfrm>
        </p:grpSpPr>
        <p:sp>
          <p:nvSpPr>
            <p:cNvPr id="16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0000"/>
                  </a:solidFill>
                  <a:cs typeface="Arial" charset="0"/>
                </a:rPr>
                <a:t>wait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8" name="Oval 67"/>
          <p:cNvSpPr>
            <a:spLocks noChangeArrowheads="1"/>
          </p:cNvSpPr>
          <p:nvPr/>
        </p:nvSpPr>
        <p:spPr bwMode="auto">
          <a:xfrm>
            <a:off x="3857625" y="29338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4924425" y="415300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auto">
          <a:xfrm>
            <a:off x="3552825" y="3950567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wakeup</a:t>
            </a:r>
            <a:endParaRPr lang="en-US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ectangle 58"/>
          <p:cNvSpPr>
            <a:spLocks noChangeArrowheads="1"/>
          </p:cNvSpPr>
          <p:nvPr/>
        </p:nvSpPr>
        <p:spPr bwMode="auto">
          <a:xfrm>
            <a:off x="4769000" y="3225767"/>
            <a:ext cx="1295400" cy="40011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dispatch</a:t>
            </a:r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5862936" y="2609579"/>
            <a:ext cx="1136650" cy="6741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yield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preempt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63337" y="-205344"/>
            <a:ext cx="8226425" cy="1554163"/>
          </a:xfrm>
        </p:spPr>
        <p:txBody>
          <a:bodyPr/>
          <a:lstStyle/>
          <a:p>
            <a:r>
              <a:rPr lang="en-US" sz="3600" dirty="0"/>
              <a:t>Thread states: user mode vs. kernel</a:t>
            </a:r>
            <a:endParaRPr lang="en-US" sz="2000" dirty="0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590031" y="5631641"/>
            <a:ext cx="8069156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In a “real” OS, threads/processes change states only in kernel mode.</a:t>
            </a:r>
            <a:endParaRPr lang="en-US" sz="1600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Let us assume for today that our threads are in kernel mode </a:t>
            </a: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68EC892C-E1E7-8D4F-B014-61822AF6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07" y="2086019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 mode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CF4B58EE-976B-BD47-A50C-9EE62CB5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51" y="2467017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kernel mode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B52A33-D82C-594B-88C0-35E2D41C7F51}"/>
              </a:ext>
            </a:extLst>
          </p:cNvPr>
          <p:cNvCxnSpPr>
            <a:cxnSpLocks/>
          </p:cNvCxnSpPr>
          <p:nvPr/>
        </p:nvCxnSpPr>
        <p:spPr bwMode="auto">
          <a:xfrm flipV="1">
            <a:off x="1192696" y="2478012"/>
            <a:ext cx="7017026" cy="19229"/>
          </a:xfrm>
          <a:prstGeom prst="line">
            <a:avLst/>
          </a:prstGeom>
          <a:solidFill>
            <a:srgbClr val="00B8FF"/>
          </a:solidFill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38613" y="1782866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running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891213" y="3810103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ready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386013" y="3810103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blocked</a:t>
            </a:r>
          </a:p>
        </p:txBody>
      </p:sp>
      <p:cxnSp>
        <p:nvCxnSpPr>
          <p:cNvPr id="6" name="AutoShape 6"/>
          <p:cNvCxnSpPr>
            <a:cxnSpLocks noChangeShapeType="1"/>
          </p:cNvCxnSpPr>
          <p:nvPr/>
        </p:nvCxnSpPr>
        <p:spPr bwMode="auto">
          <a:xfrm flipH="1">
            <a:off x="3241675" y="2652816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/>
          <p:cNvCxnSpPr>
            <a:cxnSpLocks noChangeShapeType="1"/>
            <a:stCxn id="5" idx="6"/>
            <a:endCxn id="4" idx="2"/>
          </p:cNvCxnSpPr>
          <p:nvPr/>
        </p:nvCxnSpPr>
        <p:spPr bwMode="auto">
          <a:xfrm>
            <a:off x="3452813" y="4343503"/>
            <a:ext cx="2438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1"/>
          <p:cNvCxnSpPr>
            <a:cxnSpLocks noChangeShapeType="1"/>
            <a:endCxn id="4" idx="0"/>
          </p:cNvCxnSpPr>
          <p:nvPr/>
        </p:nvCxnSpPr>
        <p:spPr bwMode="auto">
          <a:xfrm>
            <a:off x="5200881" y="2629003"/>
            <a:ext cx="1223732" cy="11811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64263" y="2460728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455613">
              <a:defRPr/>
            </a:pPr>
            <a:endParaRPr lang="en-US" sz="1600" i="1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cxnSp>
        <p:nvCxnSpPr>
          <p:cNvPr id="10" name="AutoShape 13"/>
          <p:cNvCxnSpPr>
            <a:cxnSpLocks noChangeShapeType="1"/>
            <a:stCxn id="4" idx="1"/>
            <a:endCxn id="3" idx="5"/>
          </p:cNvCxnSpPr>
          <p:nvPr/>
        </p:nvCxnSpPr>
        <p:spPr bwMode="auto">
          <a:xfrm flipH="1" flipV="1">
            <a:off x="5049838" y="2694091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2937855" y="2846119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sleep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828800" y="4686403"/>
            <a:ext cx="809625" cy="692150"/>
            <a:chOff x="7696200" y="2812458"/>
            <a:chExt cx="808973" cy="692742"/>
          </a:xfrm>
        </p:grpSpPr>
        <p:sp>
          <p:nvSpPr>
            <p:cNvPr id="13" name="Octagon 57"/>
            <p:cNvSpPr>
              <a:spLocks noChangeArrowheads="1"/>
            </p:cNvSpPr>
            <p:nvPr/>
          </p:nvSpPr>
          <p:spPr bwMode="auto">
            <a:xfrm>
              <a:off x="7754315" y="2812458"/>
              <a:ext cx="692742" cy="692742"/>
            </a:xfrm>
            <a:prstGeom prst="octagon">
              <a:avLst>
                <a:gd name="adj" fmla="val 29287"/>
              </a:avLst>
            </a:prstGeom>
            <a:solidFill>
              <a:srgbClr val="E816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7696200" y="2974163"/>
              <a:ext cx="8089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prstClr val="white"/>
                  </a:solidFill>
                  <a:cs typeface="Arial" charset="0"/>
                </a:rPr>
                <a:t>STOP</a:t>
              </a:r>
              <a:endParaRPr lang="en-US" sz="1400" dirty="0">
                <a:solidFill>
                  <a:prstClr val="white"/>
                </a:solidFill>
                <a:cs typeface="Arial" charset="0"/>
              </a:endParaRPr>
            </a:p>
          </p:txBody>
        </p: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3141663" y="4686403"/>
            <a:ext cx="792162" cy="639762"/>
            <a:chOff x="1905000" y="2895599"/>
            <a:chExt cx="792162" cy="639765"/>
          </a:xfrm>
        </p:grpSpPr>
        <p:sp>
          <p:nvSpPr>
            <p:cNvPr id="16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0000"/>
                  </a:solidFill>
                  <a:cs typeface="Arial" charset="0"/>
                </a:rPr>
                <a:t>wait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8" name="Oval 67"/>
          <p:cNvSpPr>
            <a:spLocks noChangeArrowheads="1"/>
          </p:cNvSpPr>
          <p:nvPr/>
        </p:nvSpPr>
        <p:spPr bwMode="auto">
          <a:xfrm>
            <a:off x="3857625" y="29338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4924425" y="415300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auto">
          <a:xfrm>
            <a:off x="3552825" y="3950567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wakeup</a:t>
            </a:r>
            <a:endParaRPr lang="en-US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ectangle 58"/>
          <p:cNvSpPr>
            <a:spLocks noChangeArrowheads="1"/>
          </p:cNvSpPr>
          <p:nvPr/>
        </p:nvSpPr>
        <p:spPr bwMode="auto">
          <a:xfrm>
            <a:off x="4769000" y="3225767"/>
            <a:ext cx="1295400" cy="40011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dispatch</a:t>
            </a:r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5862936" y="2609579"/>
            <a:ext cx="1136650" cy="6741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yield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preempt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63337" y="-205344"/>
            <a:ext cx="8226425" cy="1554163"/>
          </a:xfrm>
        </p:spPr>
        <p:txBody>
          <a:bodyPr/>
          <a:lstStyle/>
          <a:p>
            <a:r>
              <a:rPr lang="en-US" sz="3600" dirty="0"/>
              <a:t>Mode switches</a:t>
            </a:r>
            <a:endParaRPr lang="en-US" sz="2000" dirty="0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590031" y="5552129"/>
            <a:ext cx="8069156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u="sng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Mode switches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User mode to kernel mode: trap, fault, or interrupt.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Kernel mode to user mode: return from trap, fault, or interrupt.</a:t>
            </a: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68EC892C-E1E7-8D4F-B014-61822AF6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07" y="2086019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 mode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CF4B58EE-976B-BD47-A50C-9EE62CB5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51" y="2467017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kernel mode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AutoShape 17">
            <a:extLst>
              <a:ext uri="{FF2B5EF4-FFF2-40B4-BE49-F238E27FC236}">
                <a16:creationId xmlns:a16="http://schemas.microsoft.com/office/drawing/2014/main" id="{747BA52C-877A-5A40-8FBB-C92DCF3F0A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86881" y="2127411"/>
            <a:ext cx="203200" cy="835025"/>
          </a:xfrm>
          <a:prstGeom prst="upArrow">
            <a:avLst>
              <a:gd name="adj1" fmla="val 50000"/>
              <a:gd name="adj2" fmla="val 75262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3AD7E2B9-9339-254D-9D04-E1C50A5F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734" y="2086405"/>
            <a:ext cx="204788" cy="833438"/>
          </a:xfrm>
          <a:prstGeom prst="upArrow">
            <a:avLst>
              <a:gd name="adj1" fmla="val 50000"/>
              <a:gd name="adj2" fmla="val 74537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" name="Rectangle 58">
            <a:extLst>
              <a:ext uri="{FF2B5EF4-FFF2-40B4-BE49-F238E27FC236}">
                <a16:creationId xmlns:a16="http://schemas.microsoft.com/office/drawing/2014/main" id="{6A939F71-3106-AA48-9C9E-6E52B34B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032" y="2951543"/>
            <a:ext cx="1136650" cy="6741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mode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switches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487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6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7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45304</TotalTime>
  <Words>1479</Words>
  <Application>Microsoft Macintosh PowerPoint</Application>
  <PresentationFormat>On-screen Show (4:3)</PresentationFormat>
  <Paragraphs>242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Gill Sans MT</vt:lpstr>
      <vt:lpstr>Lucida Sans Unicode</vt:lpstr>
      <vt:lpstr>Times New Roman</vt:lpstr>
      <vt:lpstr>Default Design</vt:lpstr>
      <vt:lpstr>1_Default Design</vt:lpstr>
      <vt:lpstr>16_Default Design</vt:lpstr>
      <vt:lpstr>17_Default Design</vt:lpstr>
      <vt:lpstr>2_Default Design</vt:lpstr>
      <vt:lpstr>6_Default Design</vt:lpstr>
      <vt:lpstr>PowerPoint Presentation</vt:lpstr>
      <vt:lpstr>The story so far… </vt:lpstr>
      <vt:lpstr>Simplify for today</vt:lpstr>
      <vt:lpstr>Two threads sharing a CPU/core</vt:lpstr>
      <vt:lpstr>The core-and-driver analogy</vt:lpstr>
      <vt:lpstr>What causes a context switch?</vt:lpstr>
      <vt:lpstr>Thread states Concept: block/sleep/wait</vt:lpstr>
      <vt:lpstr>Thread states: user mode vs. kernel</vt:lpstr>
      <vt:lpstr>Mode switches</vt:lpstr>
      <vt:lpstr>Handling a page fault</vt:lpstr>
      <vt:lpstr>Blocking/sleeping in a page fault</vt:lpstr>
      <vt:lpstr>Blocking/sleeping in a page fault</vt:lpstr>
      <vt:lpstr>Anatomy of a read()</vt:lpstr>
      <vt:lpstr>Portrait of a thread: the TCB</vt:lpstr>
      <vt:lpstr>Kernel Stacks and Trap/Fault Handling</vt:lpstr>
      <vt:lpstr>More analogies: threads and stacks</vt:lpstr>
      <vt:lpstr>More analogies: context/switching</vt:lpstr>
      <vt:lpstr>Thread states and queues</vt:lpstr>
      <vt:lpstr>The ready queue</vt:lpstr>
      <vt:lpstr>What cores do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Jeff Chase</cp:lastModifiedBy>
  <cp:revision>178</cp:revision>
  <cp:lastPrinted>2019-09-13T16:47:49Z</cp:lastPrinted>
  <dcterms:created xsi:type="dcterms:W3CDTF">2015-01-09T14:09:45Z</dcterms:created>
  <dcterms:modified xsi:type="dcterms:W3CDTF">2020-09-05T20:40:29Z</dcterms:modified>
</cp:coreProperties>
</file>