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8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1" r:id="rId3"/>
    <p:sldId id="289" r:id="rId4"/>
    <p:sldId id="290" r:id="rId5"/>
    <p:sldId id="287" r:id="rId6"/>
    <p:sldId id="278" r:id="rId7"/>
    <p:sldId id="279" r:id="rId8"/>
    <p:sldId id="280" r:id="rId9"/>
    <p:sldId id="281" r:id="rId10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93"/>
    <p:restoredTop sz="94674"/>
  </p:normalViewPr>
  <p:slideViewPr>
    <p:cSldViewPr snapToGrid="0" snapToObjects="1">
      <p:cViewPr varScale="1">
        <p:scale>
          <a:sx n="76" d="100"/>
          <a:sy n="76" d="100"/>
        </p:scale>
        <p:origin x="45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C8C915EE-EF16-458C-9FAA-288C75E4F016}"/>
    <pc:docChg chg="custSel addSld modSld">
      <pc:chgData name="Hewner, Mike" userId="7f3f83dd-6dfb-4127-a87f-c1714bd4fac9" providerId="ADAL" clId="{C8C915EE-EF16-458C-9FAA-288C75E4F016}" dt="2020-09-07T19:30:41.046" v="399"/>
      <pc:docMkLst>
        <pc:docMk/>
      </pc:docMkLst>
      <pc:sldChg chg="modSp mod">
        <pc:chgData name="Hewner, Mike" userId="7f3f83dd-6dfb-4127-a87f-c1714bd4fac9" providerId="ADAL" clId="{C8C915EE-EF16-458C-9FAA-288C75E4F016}" dt="2020-09-07T19:30:41.046" v="399"/>
        <pc:sldMkLst>
          <pc:docMk/>
          <pc:sldMk cId="25011158" sldId="256"/>
        </pc:sldMkLst>
        <pc:spChg chg="mod">
          <ac:chgData name="Hewner, Mike" userId="7f3f83dd-6dfb-4127-a87f-c1714bd4fac9" providerId="ADAL" clId="{C8C915EE-EF16-458C-9FAA-288C75E4F016}" dt="2020-09-07T19:30:41.046" v="399"/>
          <ac:spMkLst>
            <pc:docMk/>
            <pc:sldMk cId="25011158" sldId="256"/>
            <ac:spMk id="5" creationId="{638B314E-1E5E-411A-8ED5-23A57B06C40A}"/>
          </ac:spMkLst>
        </pc:spChg>
      </pc:sldChg>
      <pc:sldChg chg="modSp new mod">
        <pc:chgData name="Hewner, Mike" userId="7f3f83dd-6dfb-4127-a87f-c1714bd4fac9" providerId="ADAL" clId="{C8C915EE-EF16-458C-9FAA-288C75E4F016}" dt="2020-09-07T19:16:23.350" v="398" actId="20577"/>
        <pc:sldMkLst>
          <pc:docMk/>
          <pc:sldMk cId="2238172741" sldId="291"/>
        </pc:sldMkLst>
        <pc:spChg chg="mod">
          <ac:chgData name="Hewner, Mike" userId="7f3f83dd-6dfb-4127-a87f-c1714bd4fac9" providerId="ADAL" clId="{C8C915EE-EF16-458C-9FAA-288C75E4F016}" dt="2020-09-07T19:14:16.291" v="11" actId="20577"/>
          <ac:spMkLst>
            <pc:docMk/>
            <pc:sldMk cId="2238172741" sldId="291"/>
            <ac:spMk id="2" creationId="{33398923-DC04-44E9-B02D-90F18D695AD1}"/>
          </ac:spMkLst>
        </pc:spChg>
        <pc:spChg chg="mod">
          <ac:chgData name="Hewner, Mike" userId="7f3f83dd-6dfb-4127-a87f-c1714bd4fac9" providerId="ADAL" clId="{C8C915EE-EF16-458C-9FAA-288C75E4F016}" dt="2020-09-07T19:16:23.350" v="398" actId="20577"/>
          <ac:spMkLst>
            <pc:docMk/>
            <pc:sldMk cId="2238172741" sldId="291"/>
            <ac:spMk id="3" creationId="{88D0DE5F-E276-4545-96F3-317517FE048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5A2A30-E1C2-B54E-B787-36B11926FA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D9784-FC5A-D242-B55B-471AB0C6A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99CBE-2880-364F-A223-8E393E38EFAB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CF148-8BA6-7343-8172-504427DC63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4008-8F80-F74E-AD36-9C215B2E8B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83193-B706-0248-820A-963D2888E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8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2-07T15:52:24.60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2982 235,'0'-1,"-1"0,1 0,-1 0,1 0,-1 1,0-1,1 0,-1 0,0 0,0 1,1-1,-1 0,0 1,0-1,0 0,0 1,0-1,0 1,0 0,0-1,0 1,0 0,0 0,-1-1,-35-6,28 5,-9-2,-57-13,-1 4,-1 2,-74 1,107 8,0-1,0-2,1-2,0-1,0-3,-5-4,15 7,0 1,0 1,0 2,-27 0,-138 5,80 2,-884-2,964 1,0 2,0 1,-4 3,20-4,3 2,-1 1,1 0,0 2,1 0,0 1,-7 6,5-4,-19 10,1 2,1 2,1 1,-2 5,25-19,0 0,1 0,1 1,0 0,1 1,0 1,1-1,1 1,1 1,0 0,-2 10,-2 9,-2 7,2-1,-5 39,14-65,1 0,1 1,0-1,1 0,1 1,0-1,2 0,0 0,3 9,6 5,1 0,1-1,2 0,1-1,1-1,1-1,1-1,2 0,0-2,2-1,0-1,15 9,-14-14,1-1,0-1,1-1,2-1,23 11,69 26,2-5,54 9,-13-5,-65-17,1-5,35 1,407 82,-451-82,-60-17,0-1,0-1,0-2,28 2,68 3,26 10,-118-16,249 25,-168-20,-1-5,79-8,-28 0,-57-1,69-13,-82 11,1 3,21 6,120-3,-209-5,-1-1,1-1,-1-1,0-2,-1 0,0-3,17-10,-26 15,66-35,-3-2,28-24,-79 45,-1-2,-1 0,-1-2,-2-1,0-2,16-26,-36 47,0 0,-1 0,-1-1,1 1,-2-1,1 0,-1 0,-1-1,0-1,9-103,-11 113,1-26,0 0,-2 0,-1 0,-2 0,0 1,-2-1,-1 1,-2 0,0 1,-6-10,0 8,-1 1,-1 0,-1 1,-2 1,-1 1,-21-20,-29-30,44 44,-1 2,-1 1,-1 1,-1 2,-2 1,-18-10,-28-11,36 19,-1 2,-1 2,-1 2,0 2,-2 2,-15-1,-24-8,-84-11,-35 6,-2 9,-108 5,162 20,-38 9,96-5,55-6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AE51D-F948-044F-B984-1DA50063DAD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22CBE-7C8D-5A43-B8F2-1E0DADD69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22CBE-7C8D-5A43-B8F2-1E0DADD690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4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4E09-0290-4CAB-9313-D23B616C4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E6A93-4612-4C03-AF60-68C7254B0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32E35-585D-4E21-A099-807B0F35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AEEF2-C070-4304-B0E1-95F79A4B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3EAFA-A657-4AA6-B8DD-C0428CA2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7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9C25-B375-4881-B873-B04C3A9F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6889A-D928-49D5-81F2-700D0A188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FB40B-CD8E-46B4-A501-D3159F3D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2C08F-1455-4432-9B53-D8DA14AC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DA12B-D831-491E-A392-E75793090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1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3D85D-1D2E-46A8-B0BF-45103F4DF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62AE4-9092-44DA-AEE0-5B2B8F530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8F2E4-01A5-4ED1-9FC8-19FBCFFF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A29DF-3057-47CA-862E-868AAA13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268FE-0683-435A-93F5-51E9664E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4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F155-4513-4E5F-88A7-A817BF5C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EEE32-CBAB-4D2C-96AE-60112FEF7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12103-9875-484E-B4B7-E9823D61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BFB50-C806-464A-A7FD-766DC3F2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375A2-F0F3-43AA-92E0-59A87B49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0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DCFF-3238-4237-9AC2-21296DAC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27A86-9C72-4413-BE46-5B7A77D19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9F816-AF76-4248-BF90-791F6118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8406C-79F1-47FA-8AAF-CF56521F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5393D-D22A-4868-BC74-C46AB7DE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A7CA-B812-4D6A-A834-19717075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76D8-AE32-4E95-B6CC-EBF9DDA9E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D1DE0-C571-4C9C-9DA0-9CFA367F8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3F82F-AD6C-480A-903F-50AA1CBA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AA17F-235A-4C2E-B9A2-8E7593CC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384C2-5380-4BC0-AA25-C89512E9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3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A615-449A-4F00-896E-1F18E050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69B41-F514-413B-872E-E45FC18F3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58B7B-6530-4277-82B4-43AF8050E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767D2-2C0F-43EF-BB9C-BC230223A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B7A14-E36D-4C88-8E81-57366903C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E57CA-94A4-4DDF-AC6C-60AA6524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83820D-C325-4BA6-8F7E-77BDD7DD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FD4F2-EDEB-4CBD-8570-39C1847B6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3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16B9-F9D3-4B25-9ED2-50B69A32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64D3B-EC0C-4C1B-B262-9D3EDB9D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2D57C-ACEC-4B5E-BF30-4F97D058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E3E49-E67D-4B29-AB0B-A5663E29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1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68768-9F2E-4BF4-94C2-81F5FFC8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4AE2D-813B-4AF9-BCC1-546BF18C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BFDE0-5592-4527-87EA-181712F2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3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77EA-693C-442C-AC53-9F5631C8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3F70-EDFD-4756-8437-20F184DE7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09CE3-BD73-40B6-B712-57D686F6A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D6254-6947-4612-B7AB-07BA677E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B6EBD-121B-4E7D-B096-8E2CEB1BD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8B29-B144-4D14-B65F-124AB3F3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5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EED5-190A-4BB9-B0EE-9A1BCF4C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81D64-7EE5-4DE5-B1AD-16587D863E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D929B-247E-48D5-97A0-273A0547A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BDE7C-37AD-43D5-9EE8-3A86FC65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E24-5133-184A-B08C-013331FC80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09675-495B-4EED-A84A-3D7EB856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53EEB-024A-44A5-8D1D-D6493AD9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B8D34-3B86-40FE-8600-E8F48947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55B03-DEB9-4AF4-971D-4B6156AA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FE610-E4D0-42BE-829E-B2D83436F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3E24-5133-184A-B08C-013331FC8007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5B228-512C-4D22-AB18-A4AA06CC0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2E5F9-DDD4-4085-9935-D2BC6DC90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2FA4-6E38-7249-B5CA-42FCC46F9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48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001A-43E3-1449-893B-948F2BFF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4" y="980849"/>
            <a:ext cx="9699171" cy="2387600"/>
          </a:xfrm>
        </p:spPr>
        <p:txBody>
          <a:bodyPr>
            <a:normAutofit/>
          </a:bodyPr>
          <a:lstStyle/>
          <a:p>
            <a:r>
              <a:rPr lang="en-US" dirty="0" err="1"/>
              <a:t>Pthread</a:t>
            </a:r>
            <a:r>
              <a:rPr lang="en-US" dirty="0"/>
              <a:t> Activity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8B314E-1E5E-411A-8ED5-23A57B06C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https://repl.it/@hewner/PthreadDuke#README.md</a:t>
            </a:r>
          </a:p>
        </p:txBody>
      </p:sp>
    </p:spTree>
    <p:extLst>
      <p:ext uri="{BB962C8B-B14F-4D97-AF65-F5344CB8AC3E}">
        <p14:creationId xmlns:p14="http://schemas.microsoft.com/office/powerpoint/2010/main" val="2501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8923-DC04-44E9-B02D-90F18D69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DE5F-E276-4545-96F3-317517FE0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Upcoming assignment p1d – deli problem</a:t>
            </a:r>
          </a:p>
          <a:p>
            <a:r>
              <a:rPr lang="en-US" dirty="0"/>
              <a:t>There’s an issue with the repos you check out from AG350 – two files are corrupted and for various reasons this can’t be easily fixed</a:t>
            </a:r>
          </a:p>
          <a:p>
            <a:r>
              <a:rPr lang="en-US" dirty="0"/>
              <a:t>We have new versions of the files you can copy into your repos</a:t>
            </a:r>
          </a:p>
          <a:p>
            <a:r>
              <a:rPr lang="en-US" dirty="0"/>
              <a:t>There’s a pinned post on Piazza explaining it – we will also be adding it to the assignment instructions very soon</a:t>
            </a:r>
          </a:p>
        </p:txBody>
      </p:sp>
    </p:spTree>
    <p:extLst>
      <p:ext uri="{BB962C8B-B14F-4D97-AF65-F5344CB8AC3E}">
        <p14:creationId xmlns:p14="http://schemas.microsoft.com/office/powerpoint/2010/main" val="223817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3DB5-A4A0-40B4-9109-33C74027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in </a:t>
            </a:r>
            <a:r>
              <a:rPr lang="en-US" dirty="0" err="1"/>
              <a:t>threadExample.c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093EE-9783-414D-81F2-CB94BB49A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</a:rPr>
              <a:t>To make a thread:</a:t>
            </a:r>
          </a:p>
          <a:p>
            <a:pPr marL="0" indent="0">
              <a:buNone/>
            </a:pP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NULL, runner, &amp;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threadData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wait for a thread to complete: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NULL);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llout: Up Arrow 3">
            <a:extLst>
              <a:ext uri="{FF2B5EF4-FFF2-40B4-BE49-F238E27FC236}">
                <a16:creationId xmlns:a16="http://schemas.microsoft.com/office/drawing/2014/main" id="{D9882CDF-22F0-4296-A0DB-002DD1A0CD22}"/>
              </a:ext>
            </a:extLst>
          </p:cNvPr>
          <p:cNvSpPr/>
          <p:nvPr/>
        </p:nvSpPr>
        <p:spPr>
          <a:xfrm>
            <a:off x="2870200" y="2832100"/>
            <a:ext cx="3619500" cy="1003300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 parameter: </a:t>
            </a:r>
            <a:r>
              <a:rPr lang="en-US" dirty="0" err="1"/>
              <a:t>threadID</a:t>
            </a:r>
            <a:endParaRPr lang="en-US" dirty="0"/>
          </a:p>
        </p:txBody>
      </p:sp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937BB9EB-9EA2-4BEA-BCF2-C7D12A717693}"/>
              </a:ext>
            </a:extLst>
          </p:cNvPr>
          <p:cNvSpPr/>
          <p:nvPr/>
        </p:nvSpPr>
        <p:spPr>
          <a:xfrm>
            <a:off x="5270500" y="1397000"/>
            <a:ext cx="2489200" cy="952500"/>
          </a:xfrm>
          <a:prstGeom prst="down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Thread function pointer</a:t>
            </a:r>
          </a:p>
        </p:txBody>
      </p:sp>
      <p:sp>
        <p:nvSpPr>
          <p:cNvPr id="8" name="Callout: Up Arrow 7">
            <a:extLst>
              <a:ext uri="{FF2B5EF4-FFF2-40B4-BE49-F238E27FC236}">
                <a16:creationId xmlns:a16="http://schemas.microsoft.com/office/drawing/2014/main" id="{26C27978-F452-48AB-8805-E50D7D0DC864}"/>
              </a:ext>
            </a:extLst>
          </p:cNvPr>
          <p:cNvSpPr/>
          <p:nvPr/>
        </p:nvSpPr>
        <p:spPr>
          <a:xfrm>
            <a:off x="7023100" y="2859880"/>
            <a:ext cx="3238500" cy="975519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Parameter void pointer</a:t>
            </a:r>
          </a:p>
        </p:txBody>
      </p:sp>
      <p:sp>
        <p:nvSpPr>
          <p:cNvPr id="10" name="Callout: Up Arrow 9">
            <a:extLst>
              <a:ext uri="{FF2B5EF4-FFF2-40B4-BE49-F238E27FC236}">
                <a16:creationId xmlns:a16="http://schemas.microsoft.com/office/drawing/2014/main" id="{5EAD620A-E35F-4A1A-9A7D-FB0F66671BBC}"/>
              </a:ext>
            </a:extLst>
          </p:cNvPr>
          <p:cNvSpPr/>
          <p:nvPr/>
        </p:nvSpPr>
        <p:spPr>
          <a:xfrm>
            <a:off x="2171700" y="5308599"/>
            <a:ext cx="3619500" cy="1350963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parameter: </a:t>
            </a:r>
            <a:r>
              <a:rPr lang="en-US" dirty="0" err="1"/>
              <a:t>threadID</a:t>
            </a:r>
            <a:endParaRPr lang="en-US" dirty="0"/>
          </a:p>
          <a:p>
            <a:pPr algn="ctr"/>
            <a:r>
              <a:rPr lang="en-US" dirty="0"/>
              <a:t>NOTE: no &amp;</a:t>
            </a:r>
          </a:p>
        </p:txBody>
      </p:sp>
    </p:spTree>
    <p:extLst>
      <p:ext uri="{BB962C8B-B14F-4D97-AF65-F5344CB8AC3E}">
        <p14:creationId xmlns:p14="http://schemas.microsoft.com/office/powerpoint/2010/main" val="26529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0A8B-E9D0-4A09-ABE5-F41A19A3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 with your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B26AE-49AE-4658-9DD0-BDE9CD37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88700" cy="22129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Broken: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NULL, runner, &amp;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allout: Up Arrow 4">
            <a:extLst>
              <a:ext uri="{FF2B5EF4-FFF2-40B4-BE49-F238E27FC236}">
                <a16:creationId xmlns:a16="http://schemas.microsoft.com/office/drawing/2014/main" id="{F20FF54B-208E-4CB8-B962-39690154593A}"/>
              </a:ext>
            </a:extLst>
          </p:cNvPr>
          <p:cNvSpPr/>
          <p:nvPr/>
        </p:nvSpPr>
        <p:spPr>
          <a:xfrm>
            <a:off x="7023100" y="3550840"/>
            <a:ext cx="3238500" cy="2942035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value is the same on each pass through the for loop.  That means your threads are sharing their parameters.</a:t>
            </a:r>
          </a:p>
        </p:txBody>
      </p:sp>
    </p:spTree>
    <p:extLst>
      <p:ext uri="{BB962C8B-B14F-4D97-AF65-F5344CB8AC3E}">
        <p14:creationId xmlns:p14="http://schemas.microsoft.com/office/powerpoint/2010/main" val="348628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CF1D-D8FF-45A3-8FA2-2CD44E60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Let's use </a:t>
            </a:r>
            <a:r>
              <a:rPr lang="en-US" dirty="0" err="1">
                <a:cs typeface="Calibri Light"/>
              </a:rPr>
              <a:t>pthreads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18EC2-C8C4-4CA8-BC92-1410695E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In you breakout rooms, try to solve </a:t>
            </a:r>
            <a:r>
              <a:rPr lang="en-US" dirty="0" err="1">
                <a:cs typeface="Calibri"/>
              </a:rPr>
              <a:t>factoring.c</a:t>
            </a:r>
            <a:r>
              <a:rPr lang="en-US" dirty="0">
                <a:cs typeface="Calibri"/>
              </a:rPr>
              <a:t> (following the readme)</a:t>
            </a:r>
          </a:p>
          <a:p>
            <a:r>
              <a:rPr lang="en-US" dirty="0">
                <a:cs typeface="Calibri"/>
              </a:rPr>
              <a:t>At some point, I’m going to move you to the race condition part which is </a:t>
            </a:r>
            <a:r>
              <a:rPr lang="en-US" dirty="0" err="1">
                <a:cs typeface="Calibri"/>
              </a:rPr>
              <a:t>add_a_lot.c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As always, ask for help if you need it</a:t>
            </a:r>
          </a:p>
        </p:txBody>
      </p:sp>
    </p:spTree>
    <p:extLst>
      <p:ext uri="{BB962C8B-B14F-4D97-AF65-F5344CB8AC3E}">
        <p14:creationId xmlns:p14="http://schemas.microsoft.com/office/powerpoint/2010/main" val="408720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4C51-5DC4-473C-AE6E-A18212AB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illustration with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B1C0-2497-4D5E-BEBE-4C38D5D1A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4188"/>
            <a:ext cx="10515600" cy="5072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 </a:t>
            </a:r>
            <a:r>
              <a:rPr lang="en-US" dirty="0">
                <a:solidFill>
                  <a:srgbClr val="0070C0"/>
                </a:solidFill>
              </a:rPr>
              <a:t>volatile</a:t>
            </a:r>
            <a:r>
              <a:rPr lang="en-US" dirty="0"/>
              <a:t> means the variable may change.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7041A-96AA-40B1-90FB-408546EBA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5544"/>
            <a:ext cx="7644838" cy="447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1576-D24C-4CE1-8D69-A5A3A817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illustration with example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4A932-D32F-4CBE-845A-254F54E49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775" y="1580890"/>
            <a:ext cx="6317796" cy="3958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7A8A90-F24F-4E11-8272-1389D9637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146" y="2317491"/>
            <a:ext cx="4347775" cy="1812472"/>
          </a:xfrm>
          <a:prstGeom prst="rect">
            <a:avLst/>
          </a:prstGeom>
        </p:spPr>
      </p:pic>
      <p:pic>
        <p:nvPicPr>
          <p:cNvPr id="1026" name="Picture 2" descr="Image result for what meme">
            <a:extLst>
              <a:ext uri="{FF2B5EF4-FFF2-40B4-BE49-F238E27FC236}">
                <a16:creationId xmlns:a16="http://schemas.microsoft.com/office/drawing/2014/main" id="{39CC7E81-8B49-4A2A-84B3-4D416D488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301" y="447383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1E9E74-1812-443D-B917-682800B0A95B}"/>
                  </a:ext>
                </a:extLst>
              </p14:cNvPr>
              <p14:cNvContentPartPr/>
              <p14:nvPr/>
            </p14:nvContentPartPr>
            <p14:xfrm>
              <a:off x="7267878" y="3591558"/>
              <a:ext cx="1829880" cy="66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1E9E74-1812-443D-B917-682800B0A9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32238" y="3555558"/>
                <a:ext cx="1901520" cy="73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955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A8FD-5FE3-4543-B6A9-F39C279E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E6293-F43D-4535-8870-50002F048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3467" y="1690688"/>
            <a:ext cx="5986027" cy="1603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mov</a:t>
            </a:r>
            <a:r>
              <a:rPr lang="en-US" dirty="0"/>
              <a:t> 0x8049a1c, </a:t>
            </a:r>
            <a:r>
              <a:rPr lang="en-US" dirty="0">
                <a:solidFill>
                  <a:schemeClr val="accent2"/>
                </a:solidFill>
              </a:rPr>
              <a:t>%</a:t>
            </a:r>
            <a:r>
              <a:rPr lang="en-US" dirty="0" err="1">
                <a:solidFill>
                  <a:schemeClr val="accent2"/>
                </a:solidFill>
              </a:rPr>
              <a:t>eax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//1. load count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add</a:t>
            </a:r>
            <a:r>
              <a:rPr lang="en-US" dirty="0"/>
              <a:t> $0x1, </a:t>
            </a:r>
            <a:r>
              <a:rPr lang="en-US" dirty="0">
                <a:solidFill>
                  <a:schemeClr val="accent2"/>
                </a:solidFill>
              </a:rPr>
              <a:t>%</a:t>
            </a:r>
            <a:r>
              <a:rPr lang="en-US" dirty="0" err="1">
                <a:solidFill>
                  <a:schemeClr val="accent2"/>
                </a:solidFill>
              </a:rPr>
              <a:t>eax</a:t>
            </a:r>
            <a:r>
              <a:rPr lang="en-US" dirty="0">
                <a:solidFill>
                  <a:schemeClr val="accent2"/>
                </a:solidFill>
              </a:rPr>
              <a:t>            </a:t>
            </a:r>
            <a:r>
              <a:rPr lang="en-US" dirty="0"/>
              <a:t>//2. add one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mov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%</a:t>
            </a:r>
            <a:r>
              <a:rPr lang="en-US" dirty="0" err="1">
                <a:solidFill>
                  <a:schemeClr val="accent2"/>
                </a:solidFill>
              </a:rPr>
              <a:t>eax</a:t>
            </a:r>
            <a:r>
              <a:rPr lang="en-US" dirty="0"/>
              <a:t>, 0x8049a1c //3. store new value 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47A91C-08EF-40F5-AA32-B44CA80DD751}"/>
              </a:ext>
            </a:extLst>
          </p:cNvPr>
          <p:cNvSpPr/>
          <p:nvPr/>
        </p:nvSpPr>
        <p:spPr>
          <a:xfrm>
            <a:off x="1015482" y="2165647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count = count + 1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	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41469-D887-49BF-A513-B7919D142176}"/>
              </a:ext>
            </a:extLst>
          </p:cNvPr>
          <p:cNvSpPr txBox="1"/>
          <p:nvPr/>
        </p:nvSpPr>
        <p:spPr>
          <a:xfrm>
            <a:off x="1015482" y="3638939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If ..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753354-8965-4690-A8C8-CCCC6848E126}"/>
              </a:ext>
            </a:extLst>
          </p:cNvPr>
          <p:cNvSpPr txBox="1">
            <a:spLocks/>
          </p:cNvSpPr>
          <p:nvPr/>
        </p:nvSpPr>
        <p:spPr>
          <a:xfrm>
            <a:off x="1684255" y="4033515"/>
            <a:ext cx="5986027" cy="26845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51F1C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mov</a:t>
            </a:r>
            <a:r>
              <a:rPr lang="en-US" sz="2400" dirty="0"/>
              <a:t> 0x8049a1c,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add</a:t>
            </a:r>
            <a:r>
              <a:rPr lang="en-US" sz="2400" dirty="0"/>
              <a:t> $0x1,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r>
              <a:rPr lang="en-US" sz="2400" dirty="0">
                <a:solidFill>
                  <a:schemeClr val="accent2"/>
                </a:solidFill>
              </a:rPr>
              <a:t>   </a:t>
            </a:r>
          </a:p>
          <a:p>
            <a:pPr marL="0" indent="0">
              <a:buFont typeface="Wingdings" pitchFamily="2" charset="2"/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en-US" sz="2400" dirty="0">
              <a:solidFill>
                <a:schemeClr val="accent2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mov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r>
              <a:rPr lang="en-US" sz="2400" dirty="0"/>
              <a:t>, 0x8049a1c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690FCA-1A5B-499B-9661-1BA16248BA94}"/>
              </a:ext>
            </a:extLst>
          </p:cNvPr>
          <p:cNvSpPr txBox="1">
            <a:spLocks/>
          </p:cNvSpPr>
          <p:nvPr/>
        </p:nvSpPr>
        <p:spPr>
          <a:xfrm>
            <a:off x="7239080" y="4797587"/>
            <a:ext cx="5986027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51F1C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51F1C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mov</a:t>
            </a:r>
            <a:r>
              <a:rPr lang="en-US" sz="2400" dirty="0"/>
              <a:t> 0x8049a1c,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add</a:t>
            </a:r>
            <a:r>
              <a:rPr lang="en-US" sz="2400" dirty="0"/>
              <a:t> $0x1,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r>
              <a:rPr lang="en-US" sz="2400" dirty="0">
                <a:solidFill>
                  <a:schemeClr val="accent2"/>
                </a:solidFill>
              </a:rPr>
              <a:t>   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0070C0"/>
                </a:solidFill>
              </a:rPr>
              <a:t>mov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/>
                </a:solidFill>
              </a:rPr>
              <a:t>%</a:t>
            </a:r>
            <a:r>
              <a:rPr lang="en-US" sz="2400" dirty="0" err="1">
                <a:solidFill>
                  <a:schemeClr val="accent2"/>
                </a:solidFill>
              </a:rPr>
              <a:t>eax</a:t>
            </a:r>
            <a:r>
              <a:rPr lang="en-US" sz="2400" dirty="0"/>
              <a:t>, 0x8049a1c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F26D4-E8A2-4D49-BDB6-E6A7CF13CFE5}"/>
              </a:ext>
            </a:extLst>
          </p:cNvPr>
          <p:cNvSpPr txBox="1"/>
          <p:nvPr/>
        </p:nvSpPr>
        <p:spPr>
          <a:xfrm>
            <a:off x="2703893" y="3638394"/>
            <a:ext cx="102367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Thread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0B6C7D-DAF1-4022-8E5E-A91A674E863F}"/>
              </a:ext>
            </a:extLst>
          </p:cNvPr>
          <p:cNvSpPr txBox="1"/>
          <p:nvPr/>
        </p:nvSpPr>
        <p:spPr>
          <a:xfrm>
            <a:off x="7952592" y="3641504"/>
            <a:ext cx="102367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Thread 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C21F3-953D-4A04-89B5-C1BC2814C229}"/>
              </a:ext>
            </a:extLst>
          </p:cNvPr>
          <p:cNvCxnSpPr/>
          <p:nvPr/>
        </p:nvCxnSpPr>
        <p:spPr>
          <a:xfrm>
            <a:off x="1015482" y="4797587"/>
            <a:ext cx="967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A049F9-1754-453D-8CD8-77D4D975AAE2}"/>
              </a:ext>
            </a:extLst>
          </p:cNvPr>
          <p:cNvCxnSpPr/>
          <p:nvPr/>
        </p:nvCxnSpPr>
        <p:spPr>
          <a:xfrm>
            <a:off x="1015482" y="6099921"/>
            <a:ext cx="967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13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9CA3-1958-4B07-836A-BA48A424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Wish For 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77967-F38F-4617-B1AA-AA548BDC3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finish code in a </a:t>
            </a:r>
            <a:r>
              <a:rPr lang="en-US" dirty="0">
                <a:solidFill>
                  <a:srgbClr val="FF0000"/>
                </a:solidFill>
              </a:rPr>
              <a:t>critical section</a:t>
            </a:r>
            <a:r>
              <a:rPr lang="en-US" dirty="0"/>
              <a:t> as a unit – no interrupt.</a:t>
            </a:r>
          </a:p>
          <a:p>
            <a:pPr lvl="1"/>
            <a:r>
              <a:rPr lang="en-US" dirty="0"/>
              <a:t>Correctness</a:t>
            </a:r>
          </a:p>
          <a:p>
            <a:pPr lvl="1"/>
            <a:r>
              <a:rPr lang="en-US" dirty="0"/>
              <a:t>Performance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70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5244</TotalTime>
  <Words>364</Words>
  <Application>Microsoft Office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Arial</vt:lpstr>
      <vt:lpstr>Calibri Light</vt:lpstr>
      <vt:lpstr>Consolas</vt:lpstr>
      <vt:lpstr>Wingdings</vt:lpstr>
      <vt:lpstr>Office Theme</vt:lpstr>
      <vt:lpstr>Pthread Activity</vt:lpstr>
      <vt:lpstr>Minor aside</vt:lpstr>
      <vt:lpstr>Let’s start in threadExample.c</vt:lpstr>
      <vt:lpstr>Be careful with your parameters</vt:lpstr>
      <vt:lpstr>Let's use pthreads</vt:lpstr>
      <vt:lpstr>Problem illustration with example</vt:lpstr>
      <vt:lpstr>Problem illustration with example (cont.)</vt:lpstr>
      <vt:lpstr>Problem investigation</vt:lpstr>
      <vt:lpstr>Solution: The Wish For Atomicity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132 Introduction to Computer Systems</dc:title>
  <dc:creator>Song, Lixing</dc:creator>
  <cp:lastModifiedBy>Hewner, Mike</cp:lastModifiedBy>
  <cp:revision>63</cp:revision>
  <cp:lastPrinted>2018-08-28T17:03:11Z</cp:lastPrinted>
  <dcterms:created xsi:type="dcterms:W3CDTF">2018-07-09T21:38:51Z</dcterms:created>
  <dcterms:modified xsi:type="dcterms:W3CDTF">2020-09-07T19:31:18Z</dcterms:modified>
</cp:coreProperties>
</file>