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  <p:sldMasterId id="2147483922" r:id="rId2"/>
    <p:sldMasterId id="2147484085" r:id="rId3"/>
    <p:sldMasterId id="2147484113" r:id="rId4"/>
    <p:sldMasterId id="2147484116" r:id="rId5"/>
    <p:sldMasterId id="2147484119" r:id="rId6"/>
    <p:sldMasterId id="2147484190" r:id="rId7"/>
  </p:sldMasterIdLst>
  <p:notesMasterIdLst>
    <p:notesMasterId r:id="rId33"/>
  </p:notesMasterIdLst>
  <p:sldIdLst>
    <p:sldId id="492" r:id="rId8"/>
    <p:sldId id="1527" r:id="rId9"/>
    <p:sldId id="406" r:id="rId10"/>
    <p:sldId id="408" r:id="rId11"/>
    <p:sldId id="1522" r:id="rId12"/>
    <p:sldId id="505" r:id="rId13"/>
    <p:sldId id="1524" r:id="rId14"/>
    <p:sldId id="1531" r:id="rId15"/>
    <p:sldId id="1526" r:id="rId16"/>
    <p:sldId id="507" r:id="rId17"/>
    <p:sldId id="506" r:id="rId18"/>
    <p:sldId id="600" r:id="rId19"/>
    <p:sldId id="601" r:id="rId20"/>
    <p:sldId id="511" r:id="rId21"/>
    <p:sldId id="608" r:id="rId22"/>
    <p:sldId id="515" r:id="rId23"/>
    <p:sldId id="518" r:id="rId24"/>
    <p:sldId id="514" r:id="rId25"/>
    <p:sldId id="1528" r:id="rId26"/>
    <p:sldId id="1529" r:id="rId27"/>
    <p:sldId id="1530" r:id="rId28"/>
    <p:sldId id="706" r:id="rId29"/>
    <p:sldId id="619" r:id="rId30"/>
    <p:sldId id="605" r:id="rId31"/>
    <p:sldId id="60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632"/>
  </p:normalViewPr>
  <p:slideViewPr>
    <p:cSldViewPr snapToGrid="0" snapToObjects="1"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1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6791-563E-8E47-83A4-9E7CB0E579E7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228-5C2A-004E-A23A-F2830DC3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5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 model: each thread runs on a dedicated virtual processor with unpredictable and variable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30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5A228-5C2A-004E-A23A-F2830DC3DE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BAAA67-FB5F-A84F-B527-AC347AE3FC48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0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8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0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F9366-4B51-9D40-AB59-77283875E551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077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A518005-5FF9-CA45-B619-0B08FEAD35EF}" type="slidenum">
              <a:rPr lang="en-US">
                <a:latin typeface="Calibri"/>
              </a:rPr>
              <a:pPr>
                <a:defRPr/>
              </a:pPr>
              <a:t>‹#›</a:t>
            </a:fld>
            <a:r>
              <a:rPr lang="en-US">
                <a:latin typeface="Calibri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78230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808E6-16AE-C242-B318-CD1947BC324A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759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02C2A-700D-B94F-AB41-4A0E2B43721E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9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E1196-C208-4942-9493-FBB4FA8EE65D}" type="slidenum">
              <a:rPr lang="en-US" sz="2400">
                <a:solidFill>
                  <a:srgbClr val="37305A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solidFill>
                  <a:srgbClr val="37305A"/>
                </a:solidFill>
                <a:latin typeface="Arial" charset="0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86982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1E82C-3C6A-8749-91E0-78607E542123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695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065D6-7B43-4C41-9647-3668A226AC54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7329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A711-EB98-E247-835E-E413C531EB79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975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6DC02-C6BA-2D43-8CB4-F541FC1E59F5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911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076D0-8C9A-7240-AADE-64D0D0C9F73B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0748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2F633-966E-CD47-86C7-E0533733236D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4090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631EA-4EEA-8E4A-A906-44C68D76AF1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3143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B9FB4-743C-1F4F-BB72-97161D08E9CC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19381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6D31A-165D-0A43-9413-D75356D1BE94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7243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72DC228-8AF8-A54D-8643-96126D393590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535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71797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 defTabSz="457200"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B57F8D67-39D2-594B-BD12-EE14DBE78570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371849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49057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 defTabSz="457200"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B57F8D67-39D2-594B-BD12-EE14DBE78570}" type="slidenum">
              <a:rPr lang="en-US">
                <a:latin typeface="Calibri"/>
              </a:rPr>
              <a:pPr>
                <a:defRPr/>
              </a:pPr>
              <a:t>‹#›</a:t>
            </a:fld>
            <a:r>
              <a:rPr lang="en-US">
                <a:latin typeface="Calibri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818864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E3C9C-AB0D-A247-8BFA-8C05724EA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369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3DB4795-5D76-8949-95E1-928A934A7D7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43798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765E3-C26D-ED42-AE12-D6E5F085A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8A08D-9BBC-5245-9617-6B4F4B4E24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05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17FCA-2918-9741-9B9E-53B42F49F3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3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0FE05-97A8-BD44-A185-28C73CA0A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075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4A889-DB81-0049-B047-AAEDA525FB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F0ADA3-3B2E-674C-87EF-02A693D51051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787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DBA19-6253-F34E-8C40-CC2D150FB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66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A1C37-70D0-5842-82E7-1DCDB797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026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AE202-C4AE-0442-A23C-3867B4A40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42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D2ADD-7333-C94C-9B81-D356D58EB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710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CB0BE-2885-D54D-95C0-A5AE989F3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23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752DB-DEFC-CD41-A3E0-1C7E91B10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915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 defTabSz="457200"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B57F8D67-39D2-594B-BD12-EE14DBE78570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9446020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82D3D27-8CCA-B547-8D50-7DE420F7B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053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defTabSz="914400">
              <a:defRPr sz="1800">
                <a:solidFill>
                  <a:srgbClr val="003367"/>
                </a:solidFill>
                <a:ea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defRPr sz="1800">
                <a:solidFill>
                  <a:srgbClr val="003367"/>
                </a:solidFill>
                <a:ea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6ADFD23-3C26-8747-8AF5-294BC8BDC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4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7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FA08A-5B16-464F-BA6A-775EF06C952C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0AB5F-A7EF-4A49-8C32-0D19750F23CB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6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246C74-A263-CB42-B3A0-757BD83D1E50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0FED1-7F02-1D4E-A12E-3CB093534AC4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5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B013BD-5475-554F-B776-151B3F9B72F8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242A6-7375-F246-817C-127C150C2077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1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1" r:id="rId1"/>
    <p:sldLayoutId id="2147484192" r:id="rId2"/>
    <p:sldLayoutId id="2147484193" r:id="rId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</a:t>
            </a:r>
          </a:p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Synchronization 101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13B3E-F0B1-4E4F-B766-50ECD406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8" y="2980844"/>
            <a:ext cx="1930399" cy="246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2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>
                <a:latin typeface="Arial" charset="0"/>
                <a:ea typeface="ＭＳ Ｐゴシック" charset="0"/>
                <a:cs typeface="Arial" charset="0"/>
              </a:rPr>
              <a:t>Resource Trajectory Graphs</a:t>
            </a:r>
          </a:p>
        </p:txBody>
      </p:sp>
      <p:grpSp>
        <p:nvGrpSpPr>
          <p:cNvPr id="90114" name="Group 4"/>
          <p:cNvGrpSpPr>
            <a:grpSpLocks/>
          </p:cNvGrpSpPr>
          <p:nvPr/>
        </p:nvGrpSpPr>
        <p:grpSpPr bwMode="auto">
          <a:xfrm>
            <a:off x="2063750" y="2339975"/>
            <a:ext cx="4565650" cy="98425"/>
            <a:chOff x="1824" y="3624"/>
            <a:chExt cx="2419" cy="98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164" y="3624"/>
              <a:ext cx="831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2995" y="3624"/>
              <a:ext cx="864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859" y="3624"/>
              <a:ext cx="384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1824" y="3624"/>
              <a:ext cx="343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0115" name="Group 9"/>
          <p:cNvGrpSpPr>
            <a:grpSpLocks/>
          </p:cNvGrpSpPr>
          <p:nvPr/>
        </p:nvGrpSpPr>
        <p:grpSpPr bwMode="auto">
          <a:xfrm>
            <a:off x="3127375" y="3408362"/>
            <a:ext cx="2638425" cy="2535238"/>
            <a:chOff x="3487" y="2034"/>
            <a:chExt cx="1662" cy="1597"/>
          </a:xfrm>
        </p:grpSpPr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 rot="16200000" flipV="1">
              <a:off x="3416" y="3092"/>
              <a:ext cx="988" cy="30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 flipV="1">
              <a:off x="3925" y="2582"/>
              <a:ext cx="1028" cy="31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 rot="16200000" flipV="1">
              <a:off x="4740" y="2339"/>
              <a:ext cx="456" cy="30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 flipV="1">
              <a:off x="3487" y="3601"/>
              <a:ext cx="408" cy="30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3487" y="2034"/>
              <a:ext cx="1662" cy="159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90116" name="TextBox 27"/>
          <p:cNvSpPr txBox="1">
            <a:spLocks noChangeArrowheads="1"/>
          </p:cNvSpPr>
          <p:nvPr/>
        </p:nvSpPr>
        <p:spPr bwMode="auto">
          <a:xfrm>
            <a:off x="609600" y="1447800"/>
            <a:ext cx="807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This RTG depicts a schedule within the space of possible schedules for a simple program of two threads sharing one core.</a:t>
            </a:r>
          </a:p>
        </p:txBody>
      </p:sp>
      <p:sp>
        <p:nvSpPr>
          <p:cNvPr id="90117" name="TextBox 27"/>
          <p:cNvSpPr txBox="1">
            <a:spLocks noChangeArrowheads="1"/>
          </p:cNvSpPr>
          <p:nvPr/>
        </p:nvSpPr>
        <p:spPr bwMode="auto">
          <a:xfrm>
            <a:off x="304800" y="3124200"/>
            <a:ext cx="213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Blue advances along the y-axis.</a:t>
            </a:r>
          </a:p>
        </p:txBody>
      </p:sp>
      <p:grpSp>
        <p:nvGrpSpPr>
          <p:cNvPr id="90118" name="Group 4"/>
          <p:cNvGrpSpPr>
            <a:grpSpLocks/>
          </p:cNvGrpSpPr>
          <p:nvPr/>
        </p:nvGrpSpPr>
        <p:grpSpPr bwMode="auto">
          <a:xfrm>
            <a:off x="2374900" y="5105400"/>
            <a:ext cx="673100" cy="658813"/>
            <a:chOff x="3689" y="1658"/>
            <a:chExt cx="576" cy="576"/>
          </a:xfrm>
        </p:grpSpPr>
        <p:grpSp>
          <p:nvGrpSpPr>
            <p:cNvPr id="90140" name="Group 5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29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8" name="AutoShape 8"/>
            <p:cNvSpPr>
              <a:spLocks noChangeArrowheads="1"/>
            </p:cNvSpPr>
            <p:nvPr/>
          </p:nvSpPr>
          <p:spPr bwMode="auto">
            <a:xfrm rot="-8460389">
              <a:off x="3713" y="1734"/>
              <a:ext cx="68" cy="7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0119" name="Group 9"/>
          <p:cNvGrpSpPr>
            <a:grpSpLocks/>
          </p:cNvGrpSpPr>
          <p:nvPr/>
        </p:nvGrpSpPr>
        <p:grpSpPr bwMode="auto">
          <a:xfrm>
            <a:off x="3124200" y="6019800"/>
            <a:ext cx="673100" cy="658813"/>
            <a:chOff x="2146" y="1704"/>
            <a:chExt cx="415" cy="415"/>
          </a:xfrm>
        </p:grpSpPr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90120" name="Straight Connector 2"/>
          <p:cNvCxnSpPr>
            <a:cxnSpLocks noChangeShapeType="1"/>
          </p:cNvCxnSpPr>
          <p:nvPr/>
        </p:nvCxnSpPr>
        <p:spPr bwMode="auto">
          <a:xfrm flipV="1">
            <a:off x="2743200" y="4267200"/>
            <a:ext cx="0" cy="685800"/>
          </a:xfrm>
          <a:prstGeom prst="line">
            <a:avLst/>
          </a:prstGeom>
          <a:noFill/>
          <a:ln w="38100">
            <a:solidFill>
              <a:srgbClr val="5385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0121" name="Straight Connector 40"/>
          <p:cNvCxnSpPr>
            <a:cxnSpLocks noChangeShapeType="1"/>
          </p:cNvCxnSpPr>
          <p:nvPr/>
        </p:nvCxnSpPr>
        <p:spPr bwMode="auto">
          <a:xfrm rot="5400000" flipV="1">
            <a:off x="4229100" y="5981700"/>
            <a:ext cx="0" cy="685800"/>
          </a:xfrm>
          <a:prstGeom prst="line">
            <a:avLst/>
          </a:prstGeom>
          <a:noFill/>
          <a:ln w="38100">
            <a:solidFill>
              <a:srgbClr val="5D005E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0122" name="TextBox 27"/>
          <p:cNvSpPr txBox="1">
            <a:spLocks noChangeArrowheads="1"/>
          </p:cNvSpPr>
          <p:nvPr/>
        </p:nvSpPr>
        <p:spPr bwMode="auto">
          <a:xfrm>
            <a:off x="304800" y="4016375"/>
            <a:ext cx="213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Purple advances along the x-axis.</a:t>
            </a:r>
          </a:p>
        </p:txBody>
      </p:sp>
      <p:sp>
        <p:nvSpPr>
          <p:cNvPr id="90123" name="TextBox 27"/>
          <p:cNvSpPr txBox="1">
            <a:spLocks noChangeArrowheads="1"/>
          </p:cNvSpPr>
          <p:nvPr/>
        </p:nvSpPr>
        <p:spPr bwMode="auto">
          <a:xfrm>
            <a:off x="5943600" y="4191000"/>
            <a:ext cx="2971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 scheduler chooses the path (schedule, event order, or interleaving).</a:t>
            </a:r>
          </a:p>
        </p:txBody>
      </p:sp>
      <p:cxnSp>
        <p:nvCxnSpPr>
          <p:cNvPr id="90124" name="Straight Connector 5"/>
          <p:cNvCxnSpPr>
            <a:cxnSpLocks noChangeShapeType="1"/>
            <a:stCxn id="66" idx="1"/>
          </p:cNvCxnSpPr>
          <p:nvPr/>
        </p:nvCxnSpPr>
        <p:spPr bwMode="auto">
          <a:xfrm flipV="1">
            <a:off x="3127375" y="3462337"/>
            <a:ext cx="2587625" cy="2457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0125" name="TextBox 27"/>
          <p:cNvSpPr txBox="1">
            <a:spLocks noChangeArrowheads="1"/>
          </p:cNvSpPr>
          <p:nvPr/>
        </p:nvSpPr>
        <p:spPr bwMode="auto">
          <a:xfrm>
            <a:off x="5943600" y="3505200"/>
            <a:ext cx="327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 diagonal is an idealized parallel execution (two cores).</a:t>
            </a:r>
          </a:p>
        </p:txBody>
      </p:sp>
      <p:sp>
        <p:nvSpPr>
          <p:cNvPr id="90126" name="TextBox 27"/>
          <p:cNvSpPr txBox="1">
            <a:spLocks noChangeArrowheads="1"/>
          </p:cNvSpPr>
          <p:nvPr/>
        </p:nvSpPr>
        <p:spPr bwMode="auto">
          <a:xfrm>
            <a:off x="914400" y="6059488"/>
            <a:ext cx="1981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Every schedule starts here.  </a:t>
            </a:r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2819400" y="3200400"/>
            <a:ext cx="657225" cy="3381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EXIT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5438775" y="5757863"/>
            <a:ext cx="657225" cy="33813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EXIT</a:t>
            </a:r>
          </a:p>
        </p:txBody>
      </p:sp>
      <p:cxnSp>
        <p:nvCxnSpPr>
          <p:cNvPr id="90129" name="Straight Connector 54"/>
          <p:cNvCxnSpPr>
            <a:cxnSpLocks noChangeShapeType="1"/>
          </p:cNvCxnSpPr>
          <p:nvPr/>
        </p:nvCxnSpPr>
        <p:spPr bwMode="auto">
          <a:xfrm flipV="1">
            <a:off x="2819400" y="5943600"/>
            <a:ext cx="2413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0130" name="Straight Connector 56"/>
          <p:cNvCxnSpPr>
            <a:cxnSpLocks noChangeShapeType="1"/>
          </p:cNvCxnSpPr>
          <p:nvPr/>
        </p:nvCxnSpPr>
        <p:spPr bwMode="auto">
          <a:xfrm flipH="1">
            <a:off x="5791200" y="3124200"/>
            <a:ext cx="2413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0131" name="TextBox 27"/>
          <p:cNvSpPr txBox="1">
            <a:spLocks noChangeArrowheads="1"/>
          </p:cNvSpPr>
          <p:nvPr/>
        </p:nvSpPr>
        <p:spPr bwMode="auto">
          <a:xfrm>
            <a:off x="5715000" y="2706688"/>
            <a:ext cx="1981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Every schedule ends here.  </a:t>
            </a:r>
          </a:p>
        </p:txBody>
      </p:sp>
      <p:sp>
        <p:nvSpPr>
          <p:cNvPr id="90132" name="TextBox 27"/>
          <p:cNvSpPr txBox="1">
            <a:spLocks noChangeArrowheads="1"/>
          </p:cNvSpPr>
          <p:nvPr/>
        </p:nvSpPr>
        <p:spPr bwMode="auto">
          <a:xfrm>
            <a:off x="3532188" y="5559980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yield</a:t>
            </a:r>
          </a:p>
        </p:txBody>
      </p:sp>
      <p:sp>
        <p:nvSpPr>
          <p:cNvPr id="90136" name="TextBox 27"/>
          <p:cNvSpPr txBox="1">
            <a:spLocks noChangeArrowheads="1"/>
          </p:cNvSpPr>
          <p:nvPr/>
        </p:nvSpPr>
        <p:spPr bwMode="auto">
          <a:xfrm>
            <a:off x="6172200" y="5553075"/>
            <a:ext cx="2971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From the point of view of the program, the chosen path is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nondeterministic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42" name="TextBox 27"/>
          <p:cNvSpPr txBox="1">
            <a:spLocks noChangeArrowheads="1"/>
          </p:cNvSpPr>
          <p:nvPr/>
        </p:nvSpPr>
        <p:spPr bwMode="auto">
          <a:xfrm>
            <a:off x="2962276" y="4025076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yield</a:t>
            </a:r>
          </a:p>
        </p:txBody>
      </p:sp>
      <p:sp>
        <p:nvSpPr>
          <p:cNvPr id="43" name="TextBox 27"/>
          <p:cNvSpPr txBox="1">
            <a:spLocks noChangeArrowheads="1"/>
          </p:cNvSpPr>
          <p:nvPr/>
        </p:nvSpPr>
        <p:spPr bwMode="auto">
          <a:xfrm>
            <a:off x="4800601" y="4229863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28202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>
                <a:latin typeface="Arial" charset="0"/>
                <a:ea typeface="ＭＳ Ｐゴシック" charset="0"/>
                <a:cs typeface="Arial" charset="0"/>
              </a:rPr>
              <a:t>Resource Trajectory Graphs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65250"/>
            <a:ext cx="7772400" cy="757238"/>
          </a:xfrm>
        </p:spPr>
        <p:txBody>
          <a:bodyPr/>
          <a:lstStyle/>
          <a:p>
            <a:pPr>
              <a:spcBef>
                <a:spcPts val="1400"/>
              </a:spcBef>
              <a:buFontTx/>
              <a:buNone/>
            </a:pP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Resource trajectory graphs (RTG) depict the </a:t>
            </a:r>
            <a:r>
              <a:rPr lang="ja-JP" altLang="en-US" sz="2000"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lang="en-US" altLang="ja-JP" sz="2000">
                <a:latin typeface="Arial" charset="0"/>
                <a:ea typeface="ＭＳ Ｐゴシック" charset="0"/>
                <a:cs typeface="Arial" charset="0"/>
              </a:rPr>
              <a:t>random walk</a:t>
            </a:r>
            <a:r>
              <a:rPr lang="ja-JP" altLang="en-US" sz="2000">
                <a:latin typeface="Arial" charset="0"/>
                <a:ea typeface="ＭＳ Ｐゴシック" charset="0"/>
                <a:cs typeface="Arial" charset="0"/>
              </a:rPr>
              <a:t>”</a:t>
            </a:r>
            <a:r>
              <a:rPr lang="en-US" altLang="ja-JP" sz="2000">
                <a:latin typeface="Arial" charset="0"/>
                <a:ea typeface="ＭＳ Ｐゴシック" charset="0"/>
                <a:cs typeface="Arial" charset="0"/>
              </a:rPr>
              <a:t> through the space of possible program states.</a:t>
            </a:r>
            <a:endParaRPr lang="en-US" altLang="ja-JP">
              <a:latin typeface="Arial" charset="0"/>
              <a:ea typeface="ＭＳ Ｐゴシック" charset="0"/>
              <a:cs typeface="Arial" charset="0"/>
            </a:endParaRPr>
          </a:p>
          <a:p>
            <a:pPr marL="1085850" lvl="2">
              <a:spcBef>
                <a:spcPts val="1400"/>
              </a:spcBef>
              <a:buFontTx/>
              <a:buNone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  <a:p>
            <a:pPr>
              <a:spcBef>
                <a:spcPts val="1400"/>
              </a:spcBef>
              <a:buFontTx/>
              <a:buNone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091" name="Text Box 15"/>
          <p:cNvSpPr txBox="1">
            <a:spLocks noChangeArrowheads="1"/>
          </p:cNvSpPr>
          <p:nvPr/>
        </p:nvSpPr>
        <p:spPr bwMode="auto">
          <a:xfrm>
            <a:off x="609600" y="2819400"/>
            <a:ext cx="4587875" cy="382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RTG is useful to depict all possible executions of multiple threads.  I draw them for only two threads because slides are two-dimensional.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RTG for N threads is N-dimensional.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Thread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advances along axis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Each point represents one state in the set of all possible system states.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Cross-product of the possible states of all threads in the system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1317625" y="2459038"/>
            <a:ext cx="4565650" cy="98425"/>
            <a:chOff x="1824" y="3624"/>
            <a:chExt cx="2419" cy="98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2164" y="3624"/>
              <a:ext cx="831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2995" y="3624"/>
              <a:ext cx="864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859" y="3624"/>
              <a:ext cx="384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1824" y="3624"/>
              <a:ext cx="343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9093" name="Oval 17"/>
          <p:cNvSpPr>
            <a:spLocks noChangeArrowheads="1"/>
          </p:cNvSpPr>
          <p:nvPr/>
        </p:nvSpPr>
        <p:spPr bwMode="auto">
          <a:xfrm>
            <a:off x="6230938" y="2255838"/>
            <a:ext cx="668337" cy="431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094" name="Oval 18"/>
          <p:cNvSpPr>
            <a:spLocks noChangeArrowheads="1"/>
          </p:cNvSpPr>
          <p:nvPr/>
        </p:nvSpPr>
        <p:spPr bwMode="auto">
          <a:xfrm>
            <a:off x="7253288" y="2652713"/>
            <a:ext cx="657225" cy="431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095" name="Oval 19"/>
          <p:cNvSpPr>
            <a:spLocks noChangeArrowheads="1"/>
          </p:cNvSpPr>
          <p:nvPr/>
        </p:nvSpPr>
        <p:spPr bwMode="auto">
          <a:xfrm>
            <a:off x="7278688" y="2073275"/>
            <a:ext cx="631825" cy="431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89096" name="AutoShape 20"/>
          <p:cNvCxnSpPr>
            <a:cxnSpLocks noChangeShapeType="1"/>
            <a:stCxn id="89093" idx="6"/>
            <a:endCxn id="89095" idx="2"/>
          </p:cNvCxnSpPr>
          <p:nvPr/>
        </p:nvCxnSpPr>
        <p:spPr bwMode="auto">
          <a:xfrm flipV="1">
            <a:off x="6899275" y="2289175"/>
            <a:ext cx="379413" cy="182563"/>
          </a:xfrm>
          <a:prstGeom prst="straightConnector1">
            <a:avLst/>
          </a:prstGeom>
          <a:noFill/>
          <a:ln w="12700">
            <a:solidFill>
              <a:srgbClr val="80008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9097" name="AutoShape 21"/>
          <p:cNvCxnSpPr>
            <a:cxnSpLocks noChangeShapeType="1"/>
            <a:stCxn id="89093" idx="6"/>
            <a:endCxn id="89094" idx="1"/>
          </p:cNvCxnSpPr>
          <p:nvPr/>
        </p:nvCxnSpPr>
        <p:spPr bwMode="auto">
          <a:xfrm>
            <a:off x="6899275" y="2471738"/>
            <a:ext cx="450850" cy="244475"/>
          </a:xfrm>
          <a:prstGeom prst="straightConnector1">
            <a:avLst/>
          </a:prstGeom>
          <a:noFill/>
          <a:ln w="12700">
            <a:solidFill>
              <a:srgbClr val="618FFD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89098" name="Group 9"/>
          <p:cNvGrpSpPr>
            <a:grpSpLocks/>
          </p:cNvGrpSpPr>
          <p:nvPr/>
        </p:nvGrpSpPr>
        <p:grpSpPr bwMode="auto">
          <a:xfrm>
            <a:off x="5535613" y="3375025"/>
            <a:ext cx="2638425" cy="2535238"/>
            <a:chOff x="3487" y="2034"/>
            <a:chExt cx="1662" cy="1597"/>
          </a:xfrm>
        </p:grpSpPr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 rot="16200000" flipV="1">
              <a:off x="3416" y="3092"/>
              <a:ext cx="988" cy="30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 flipV="1">
              <a:off x="3925" y="2582"/>
              <a:ext cx="1028" cy="31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 rot="16200000" flipV="1">
              <a:off x="4740" y="2339"/>
              <a:ext cx="456" cy="30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 flipV="1">
              <a:off x="3487" y="3601"/>
              <a:ext cx="408" cy="30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3487" y="2034"/>
              <a:ext cx="1662" cy="159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45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438400" y="3505200"/>
            <a:ext cx="1317625" cy="911225"/>
          </a:xfrm>
          <a:prstGeom prst="rect">
            <a:avLst/>
          </a:prstGeom>
          <a:solidFill>
            <a:srgbClr val="91919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race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 flipV="1">
            <a:off x="2863850" y="2286000"/>
            <a:ext cx="1119886" cy="49213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 rot="16200000" flipV="1">
            <a:off x="1998535" y="3179636"/>
            <a:ext cx="1746504" cy="47625"/>
          </a:xfrm>
          <a:prstGeom prst="rect">
            <a:avLst/>
          </a:prstGeom>
          <a:solidFill>
            <a:srgbClr val="618FF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 flipV="1">
            <a:off x="1346200" y="4756150"/>
            <a:ext cx="647700" cy="47625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346200" y="2268537"/>
            <a:ext cx="2638425" cy="2535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63939" y="4572000"/>
            <a:ext cx="439543" cy="430213"/>
            <a:chOff x="3689" y="1658"/>
            <a:chExt cx="576" cy="576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8460389">
              <a:off x="3713" y="1734"/>
              <a:ext cx="68" cy="7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513082" y="5208587"/>
            <a:ext cx="439543" cy="430213"/>
            <a:chOff x="2146" y="1704"/>
            <a:chExt cx="415" cy="415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cxnSp>
        <p:nvCxnSpPr>
          <p:cNvPr id="18" name="Straight Connector 2"/>
          <p:cNvCxnSpPr>
            <a:cxnSpLocks noChangeShapeType="1"/>
          </p:cNvCxnSpPr>
          <p:nvPr/>
        </p:nvCxnSpPr>
        <p:spPr bwMode="auto">
          <a:xfrm flipV="1">
            <a:off x="674882" y="4114800"/>
            <a:ext cx="0" cy="381000"/>
          </a:xfrm>
          <a:prstGeom prst="line">
            <a:avLst/>
          </a:prstGeom>
          <a:noFill/>
          <a:ln w="38100">
            <a:solidFill>
              <a:srgbClr val="5385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40"/>
          <p:cNvCxnSpPr>
            <a:cxnSpLocks noChangeShapeType="1"/>
          </p:cNvCxnSpPr>
          <p:nvPr/>
        </p:nvCxnSpPr>
        <p:spPr bwMode="auto">
          <a:xfrm rot="5400000" flipV="1">
            <a:off x="2389382" y="5067300"/>
            <a:ext cx="0" cy="685800"/>
          </a:xfrm>
          <a:prstGeom prst="line">
            <a:avLst/>
          </a:prstGeom>
          <a:noFill/>
          <a:ln w="38100">
            <a:solidFill>
              <a:srgbClr val="5D005E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428625" y="4953000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start  </a:t>
            </a:r>
          </a:p>
        </p:txBody>
      </p:sp>
      <p:cxnSp>
        <p:nvCxnSpPr>
          <p:cNvPr id="24" name="Straight Connector 54"/>
          <p:cNvCxnSpPr>
            <a:cxnSpLocks noChangeShapeType="1"/>
          </p:cNvCxnSpPr>
          <p:nvPr/>
        </p:nvCxnSpPr>
        <p:spPr bwMode="auto">
          <a:xfrm flipV="1">
            <a:off x="1114425" y="4800600"/>
            <a:ext cx="2413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2425700" y="4724400"/>
            <a:ext cx="1304925" cy="169862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2665412" y="4891087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5400000">
            <a:off x="896143" y="3890169"/>
            <a:ext cx="855663" cy="190500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45" name="TextBox 38"/>
          <p:cNvSpPr txBox="1">
            <a:spLocks noChangeArrowheads="1"/>
          </p:cNvSpPr>
          <p:nvPr/>
        </p:nvSpPr>
        <p:spPr bwMode="auto">
          <a:xfrm>
            <a:off x="304800" y="3657600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828800"/>
            <a:ext cx="444967" cy="457200"/>
          </a:xfrm>
          <a:prstGeom prst="rect">
            <a:avLst/>
          </a:prstGeom>
        </p:spPr>
      </p:pic>
      <p:pic>
        <p:nvPicPr>
          <p:cNvPr id="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6" y="2496596"/>
            <a:ext cx="815470" cy="8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368799" y="959683"/>
            <a:ext cx="4470401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This valid schedule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interleaves executions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of the code “x = x+ 1” in the two threads.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The variable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is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shared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, like the counter in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pthreads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example.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This schedule can corrupt the value of the shared variable x, causing the program to execute incorrectly.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This is an example of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race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: the behavior of the program depends on the schedule, and some schedules yield incorrect results.  A race results from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concurrent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conflicting accesses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: two or more threads access the same shared location concurrently, and at least one of the accesses is a write.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cxnSp>
        <p:nvCxnSpPr>
          <p:cNvPr id="52" name="Straight Connector 71"/>
          <p:cNvCxnSpPr>
            <a:cxnSpLocks noChangeShapeType="1"/>
          </p:cNvCxnSpPr>
          <p:nvPr/>
        </p:nvCxnSpPr>
        <p:spPr bwMode="auto">
          <a:xfrm>
            <a:off x="1371600" y="3581400"/>
            <a:ext cx="1066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71"/>
          <p:cNvCxnSpPr>
            <a:cxnSpLocks noChangeShapeType="1"/>
          </p:cNvCxnSpPr>
          <p:nvPr/>
        </p:nvCxnSpPr>
        <p:spPr bwMode="auto">
          <a:xfrm>
            <a:off x="1371600" y="4419600"/>
            <a:ext cx="1066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71"/>
          <p:cNvCxnSpPr>
            <a:cxnSpLocks noChangeShapeType="1"/>
            <a:stCxn id="38" idx="1"/>
          </p:cNvCxnSpPr>
          <p:nvPr/>
        </p:nvCxnSpPr>
        <p:spPr bwMode="auto">
          <a:xfrm flipV="1">
            <a:off x="2425700" y="4419600"/>
            <a:ext cx="12700" cy="389731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71"/>
          <p:cNvCxnSpPr>
            <a:cxnSpLocks noChangeShapeType="1"/>
          </p:cNvCxnSpPr>
          <p:nvPr/>
        </p:nvCxnSpPr>
        <p:spPr bwMode="auto">
          <a:xfrm flipV="1">
            <a:off x="3721100" y="4419600"/>
            <a:ext cx="12700" cy="389731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12"/>
          <p:cNvSpPr>
            <a:spLocks noChangeArrowheads="1"/>
          </p:cNvSpPr>
          <p:nvPr/>
        </p:nvSpPr>
        <p:spPr bwMode="auto">
          <a:xfrm rot="16200000" flipV="1">
            <a:off x="1643063" y="4414837"/>
            <a:ext cx="723900" cy="47625"/>
          </a:xfrm>
          <a:prstGeom prst="rect">
            <a:avLst/>
          </a:prstGeom>
          <a:solidFill>
            <a:srgbClr val="618FF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 flipV="1">
            <a:off x="1981197" y="4038600"/>
            <a:ext cx="922014" cy="47625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3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438400" y="3505200"/>
            <a:ext cx="1317625" cy="911225"/>
          </a:xfrm>
          <a:prstGeom prst="rect">
            <a:avLst/>
          </a:prstGeom>
          <a:solidFill>
            <a:srgbClr val="91919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sections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 flipV="1">
            <a:off x="2863850" y="2286000"/>
            <a:ext cx="1119886" cy="49213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 rot="16200000" flipV="1">
            <a:off x="1998535" y="3179636"/>
            <a:ext cx="1746504" cy="47625"/>
          </a:xfrm>
          <a:prstGeom prst="rect">
            <a:avLst/>
          </a:prstGeom>
          <a:solidFill>
            <a:srgbClr val="618FF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 flipV="1">
            <a:off x="1346200" y="4756150"/>
            <a:ext cx="647700" cy="47625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346200" y="2268537"/>
            <a:ext cx="2638425" cy="25352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63939" y="4572000"/>
            <a:ext cx="439543" cy="430213"/>
            <a:chOff x="3689" y="1658"/>
            <a:chExt cx="576" cy="576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8460389">
              <a:off x="3713" y="1734"/>
              <a:ext cx="68" cy="7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513082" y="5208587"/>
            <a:ext cx="439543" cy="430213"/>
            <a:chOff x="2146" y="1704"/>
            <a:chExt cx="415" cy="415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cxnSp>
        <p:nvCxnSpPr>
          <p:cNvPr id="18" name="Straight Connector 2"/>
          <p:cNvCxnSpPr>
            <a:cxnSpLocks noChangeShapeType="1"/>
          </p:cNvCxnSpPr>
          <p:nvPr/>
        </p:nvCxnSpPr>
        <p:spPr bwMode="auto">
          <a:xfrm flipV="1">
            <a:off x="674882" y="4114800"/>
            <a:ext cx="0" cy="381000"/>
          </a:xfrm>
          <a:prstGeom prst="line">
            <a:avLst/>
          </a:prstGeom>
          <a:noFill/>
          <a:ln w="38100">
            <a:solidFill>
              <a:srgbClr val="5385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40"/>
          <p:cNvCxnSpPr>
            <a:cxnSpLocks noChangeShapeType="1"/>
          </p:cNvCxnSpPr>
          <p:nvPr/>
        </p:nvCxnSpPr>
        <p:spPr bwMode="auto">
          <a:xfrm rot="5400000" flipV="1">
            <a:off x="2389382" y="5067300"/>
            <a:ext cx="0" cy="685800"/>
          </a:xfrm>
          <a:prstGeom prst="line">
            <a:avLst/>
          </a:prstGeom>
          <a:noFill/>
          <a:ln w="38100">
            <a:solidFill>
              <a:srgbClr val="5D005E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428625" y="4953000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start  </a:t>
            </a:r>
          </a:p>
        </p:txBody>
      </p:sp>
      <p:cxnSp>
        <p:nvCxnSpPr>
          <p:cNvPr id="24" name="Straight Connector 54"/>
          <p:cNvCxnSpPr>
            <a:cxnSpLocks noChangeShapeType="1"/>
          </p:cNvCxnSpPr>
          <p:nvPr/>
        </p:nvCxnSpPr>
        <p:spPr bwMode="auto">
          <a:xfrm flipV="1">
            <a:off x="1114425" y="4800600"/>
            <a:ext cx="2413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2425700" y="4724400"/>
            <a:ext cx="1304925" cy="169862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2665412" y="4891087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5400000">
            <a:off x="896143" y="3890169"/>
            <a:ext cx="855663" cy="190500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45" name="TextBox 38"/>
          <p:cNvSpPr txBox="1">
            <a:spLocks noChangeArrowheads="1"/>
          </p:cNvSpPr>
          <p:nvPr/>
        </p:nvSpPr>
        <p:spPr bwMode="auto">
          <a:xfrm>
            <a:off x="304800" y="3657600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828800"/>
            <a:ext cx="444967" cy="457200"/>
          </a:xfrm>
          <a:prstGeom prst="rect">
            <a:avLst/>
          </a:prstGeom>
        </p:spPr>
      </p:pic>
      <p:pic>
        <p:nvPicPr>
          <p:cNvPr id="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6" y="2496596"/>
            <a:ext cx="815470" cy="81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406899" y="1532048"/>
            <a:ext cx="4470401" cy="480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This schedule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interleaves executions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of the shaded code section (“x = x+ 1”) in the two threads, creating an unsafe race.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Such a sensitive code piece is called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critical section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: it accesses a shared location in a way that may result in a conflict with another thread executing its own critical section.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E.g., two threads reference a shared variable, and at least one of them writes to 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We need a way to protect critical sections, so that threads do not execute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mutually critical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code sections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concurrently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cxnSp>
        <p:nvCxnSpPr>
          <p:cNvPr id="52" name="Straight Connector 71"/>
          <p:cNvCxnSpPr>
            <a:cxnSpLocks noChangeShapeType="1"/>
          </p:cNvCxnSpPr>
          <p:nvPr/>
        </p:nvCxnSpPr>
        <p:spPr bwMode="auto">
          <a:xfrm>
            <a:off x="1371600" y="3581400"/>
            <a:ext cx="1066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71"/>
          <p:cNvCxnSpPr>
            <a:cxnSpLocks noChangeShapeType="1"/>
          </p:cNvCxnSpPr>
          <p:nvPr/>
        </p:nvCxnSpPr>
        <p:spPr bwMode="auto">
          <a:xfrm>
            <a:off x="1371600" y="4419600"/>
            <a:ext cx="1066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71"/>
          <p:cNvCxnSpPr>
            <a:cxnSpLocks noChangeShapeType="1"/>
            <a:stCxn id="38" idx="1"/>
          </p:cNvCxnSpPr>
          <p:nvPr/>
        </p:nvCxnSpPr>
        <p:spPr bwMode="auto">
          <a:xfrm flipV="1">
            <a:off x="2425700" y="4419600"/>
            <a:ext cx="12700" cy="389731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71"/>
          <p:cNvCxnSpPr>
            <a:cxnSpLocks noChangeShapeType="1"/>
          </p:cNvCxnSpPr>
          <p:nvPr/>
        </p:nvCxnSpPr>
        <p:spPr bwMode="auto">
          <a:xfrm flipV="1">
            <a:off x="3721100" y="4419600"/>
            <a:ext cx="12700" cy="389731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12"/>
          <p:cNvSpPr>
            <a:spLocks noChangeArrowheads="1"/>
          </p:cNvSpPr>
          <p:nvPr/>
        </p:nvSpPr>
        <p:spPr bwMode="auto">
          <a:xfrm rot="16200000" flipV="1">
            <a:off x="1643063" y="4414837"/>
            <a:ext cx="723900" cy="47625"/>
          </a:xfrm>
          <a:prstGeom prst="rect">
            <a:avLst/>
          </a:prstGeom>
          <a:solidFill>
            <a:srgbClr val="618FF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  <p:sp>
        <p:nvSpPr>
          <p:cNvPr id="53" name="Rectangle 13"/>
          <p:cNvSpPr>
            <a:spLocks noChangeArrowheads="1"/>
          </p:cNvSpPr>
          <p:nvPr/>
        </p:nvSpPr>
        <p:spPr bwMode="auto">
          <a:xfrm flipV="1">
            <a:off x="1981197" y="4038600"/>
            <a:ext cx="922014" cy="47625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22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The need for mutual exclusion</a:t>
            </a:r>
          </a:p>
        </p:txBody>
      </p:sp>
      <p:grpSp>
        <p:nvGrpSpPr>
          <p:cNvPr id="96258" name="Group 3"/>
          <p:cNvGrpSpPr>
            <a:grpSpLocks/>
          </p:cNvGrpSpPr>
          <p:nvPr/>
        </p:nvGrpSpPr>
        <p:grpSpPr bwMode="auto">
          <a:xfrm>
            <a:off x="669925" y="1579563"/>
            <a:ext cx="4565650" cy="98425"/>
            <a:chOff x="1824" y="3624"/>
            <a:chExt cx="2419" cy="98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164" y="3624"/>
              <a:ext cx="831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995" y="3624"/>
              <a:ext cx="864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859" y="3624"/>
              <a:ext cx="384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824" y="3624"/>
              <a:ext cx="343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</p:grpSp>
      <p:grpSp>
        <p:nvGrpSpPr>
          <p:cNvPr id="96259" name="Group 8"/>
          <p:cNvGrpSpPr>
            <a:grpSpLocks/>
          </p:cNvGrpSpPr>
          <p:nvPr/>
        </p:nvGrpSpPr>
        <p:grpSpPr bwMode="auto">
          <a:xfrm>
            <a:off x="1231900" y="2062163"/>
            <a:ext cx="3575050" cy="3435350"/>
            <a:chOff x="3487" y="2034"/>
            <a:chExt cx="1662" cy="1597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 rot="16200000" flipV="1">
              <a:off x="3429" y="3092"/>
              <a:ext cx="987" cy="30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 flipV="1">
              <a:off x="3925" y="2582"/>
              <a:ext cx="1028" cy="31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 rot="16200000" flipV="1">
              <a:off x="4740" y="2339"/>
              <a:ext cx="456" cy="30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 flipV="1">
              <a:off x="3487" y="3601"/>
              <a:ext cx="408" cy="30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3487" y="2034"/>
              <a:ext cx="1662" cy="159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</p:grp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76475" y="3978275"/>
            <a:ext cx="1317625" cy="911225"/>
          </a:xfrm>
          <a:prstGeom prst="rect">
            <a:avLst/>
          </a:prstGeom>
          <a:solidFill>
            <a:srgbClr val="91919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 rot="5400000">
            <a:off x="819943" y="4355307"/>
            <a:ext cx="855663" cy="190500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2274888" y="5395913"/>
            <a:ext cx="1304925" cy="169862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96263" name="TextBox 20"/>
          <p:cNvSpPr txBox="1">
            <a:spLocks noChangeArrowheads="1"/>
          </p:cNvSpPr>
          <p:nvPr/>
        </p:nvSpPr>
        <p:spPr bwMode="auto">
          <a:xfrm>
            <a:off x="5105400" y="2057400"/>
            <a:ext cx="3733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The program may fail if the schedule enters the grey box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(i.e., if two threads execute the critical section concurrently).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The two threads must not both operate on the shared global x “at the same time”.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cxnSp>
        <p:nvCxnSpPr>
          <p:cNvPr id="96264" name="Straight Arrow Connector 36"/>
          <p:cNvCxnSpPr>
            <a:cxnSpLocks noChangeShapeType="1"/>
            <a:stCxn id="96263" idx="1"/>
            <a:endCxn id="32" idx="3"/>
          </p:cNvCxnSpPr>
          <p:nvPr/>
        </p:nvCxnSpPr>
        <p:spPr bwMode="auto">
          <a:xfrm flipH="1">
            <a:off x="3594100" y="3489325"/>
            <a:ext cx="1511300" cy="9445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6265" name="TextBox 38"/>
          <p:cNvSpPr txBox="1">
            <a:spLocks noChangeArrowheads="1"/>
          </p:cNvSpPr>
          <p:nvPr/>
        </p:nvSpPr>
        <p:spPr bwMode="auto">
          <a:xfrm>
            <a:off x="228600" y="4321175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96266" name="TextBox 39"/>
          <p:cNvSpPr txBox="1">
            <a:spLocks noChangeArrowheads="1"/>
          </p:cNvSpPr>
          <p:nvPr/>
        </p:nvSpPr>
        <p:spPr bwMode="auto">
          <a:xfrm>
            <a:off x="2514600" y="5562600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96267" name="TextBox 40"/>
          <p:cNvSpPr txBox="1">
            <a:spLocks noChangeArrowheads="1"/>
          </p:cNvSpPr>
          <p:nvPr/>
        </p:nvSpPr>
        <p:spPr bwMode="auto">
          <a:xfrm>
            <a:off x="2438400" y="3962400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x=???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96269" name="Text Box 15"/>
          <p:cNvSpPr txBox="1">
            <a:spLocks noChangeArrowheads="1"/>
          </p:cNvSpPr>
          <p:nvPr/>
        </p:nvSpPr>
        <p:spPr bwMode="auto">
          <a:xfrm>
            <a:off x="4419600" y="1905000"/>
            <a:ext cx="51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Wingdings" charset="0"/>
                <a:ea typeface="+mn-ea"/>
                <a:cs typeface="Wingdings" charset="0"/>
                <a:sym typeface="Wingdings" charset="0"/>
              </a:rPr>
              <a:t>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9627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0" y="4670425"/>
            <a:ext cx="19304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&quot;No&quot; Symbol 25"/>
          <p:cNvSpPr/>
          <p:nvPr/>
        </p:nvSpPr>
        <p:spPr bwMode="auto">
          <a:xfrm>
            <a:off x="2590800" y="4267200"/>
            <a:ext cx="609600" cy="609600"/>
          </a:xfrm>
          <a:prstGeom prst="noSmoking">
            <a:avLst/>
          </a:prstGeom>
          <a:solidFill>
            <a:srgbClr val="E8161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pic>
        <p:nvPicPr>
          <p:cNvPr id="35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381001"/>
            <a:ext cx="85931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81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 Lock/Mutex/Monitor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8600"/>
            <a:ext cx="8226425" cy="4111625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Lock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is a construct to enforce mutual exclusion in conflicting code sections (</a:t>
            </a:r>
            <a:r>
              <a:rPr lang="en-US" sz="2400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critical sections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A lock is a special data item/object in memory.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API methods: </a:t>
            </a:r>
            <a:r>
              <a:rPr lang="en-US" sz="2000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Acquire()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n-US" sz="2000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Release()</a:t>
            </a:r>
            <a:r>
              <a:rPr lang="en-US" sz="2000" b="0" i="1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Also called </a:t>
            </a:r>
            <a:r>
              <a:rPr lang="en-US" sz="2000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Lock()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n-US" sz="2000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Unlock()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r>
              <a:rPr lang="en-US" sz="2000" b="0" i="1" dirty="0">
                <a:latin typeface="Arial" charset="0"/>
                <a:ea typeface="ＭＳ Ｐゴシック" charset="0"/>
                <a:cs typeface="Arial" charset="0"/>
              </a:rPr>
              <a:t>Acquire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upon entering a critical section.</a:t>
            </a:r>
          </a:p>
          <a:p>
            <a:r>
              <a:rPr lang="en-US" sz="2000" b="0" i="1" dirty="0">
                <a:latin typeface="Arial" charset="0"/>
                <a:ea typeface="ＭＳ Ｐゴシック" charset="0"/>
                <a:cs typeface="Arial" charset="0"/>
              </a:rPr>
              <a:t>Release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upon leaving a critical section.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Between </a:t>
            </a:r>
            <a:r>
              <a:rPr lang="en-US" sz="2000" b="0" i="1" dirty="0">
                <a:latin typeface="Arial" charset="0"/>
                <a:ea typeface="ＭＳ Ｐゴシック" charset="0"/>
                <a:cs typeface="Arial" charset="0"/>
              </a:rPr>
              <a:t>Acquire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/</a:t>
            </a:r>
            <a:r>
              <a:rPr lang="en-US" sz="2000" b="0" i="1" dirty="0">
                <a:latin typeface="Arial" charset="0"/>
                <a:ea typeface="ＭＳ Ｐゴシック" charset="0"/>
                <a:cs typeface="Arial" charset="0"/>
              </a:rPr>
              <a:t>Release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, the thread </a:t>
            </a:r>
            <a:r>
              <a:rPr lang="en-US" sz="20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holds</a:t>
            </a:r>
            <a:r>
              <a:rPr lang="en-US" sz="2000" b="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 the lock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r>
              <a:rPr lang="en-US" sz="2000" b="0" i="1" dirty="0">
                <a:latin typeface="Arial" charset="0"/>
                <a:ea typeface="ＭＳ Ｐゴシック" charset="0"/>
                <a:cs typeface="Arial" charset="0"/>
              </a:rPr>
              <a:t>Acquire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waits if another thread holds the lock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Waiting locks can spin (a </a:t>
            </a:r>
            <a:r>
              <a:rPr lang="en-US" sz="2000" b="0" i="1" dirty="0">
                <a:latin typeface="Arial" charset="0"/>
                <a:ea typeface="ＭＳ Ｐゴシック" charset="0"/>
                <a:cs typeface="Arial" charset="0"/>
              </a:rPr>
              <a:t>spinlock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) or block (a </a:t>
            </a:r>
            <a:r>
              <a:rPr lang="en-US" sz="2000" b="0" i="1" dirty="0" err="1">
                <a:latin typeface="Arial" charset="0"/>
                <a:ea typeface="ＭＳ Ｐゴシック" charset="0"/>
                <a:cs typeface="Arial" charset="0"/>
              </a:rPr>
              <a:t>mutex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).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Also called a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monitor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: threads enter (acquire) and exit (release).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 rot="5400000">
            <a:off x="6411119" y="2764631"/>
            <a:ext cx="1981200" cy="1512888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Arial" charset="0"/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 rot="5400000">
            <a:off x="6569869" y="3175794"/>
            <a:ext cx="1238250" cy="166688"/>
          </a:xfrm>
          <a:prstGeom prst="rect">
            <a:avLst/>
          </a:prstGeom>
          <a:solidFill>
            <a:srgbClr val="618FF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Arial" charset="0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 rot="5400000">
            <a:off x="6882607" y="3158331"/>
            <a:ext cx="635000" cy="309563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Arial" charset="0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 rot="5400000">
            <a:off x="7423150" y="3132138"/>
            <a:ext cx="0" cy="9842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Arial" charset="0"/>
            </a:endParaRPr>
          </a:p>
        </p:txBody>
      </p:sp>
      <p:grpSp>
        <p:nvGrpSpPr>
          <p:cNvPr id="97287" name="Group 8"/>
          <p:cNvGrpSpPr>
            <a:grpSpLocks/>
          </p:cNvGrpSpPr>
          <p:nvPr/>
        </p:nvGrpSpPr>
        <p:grpSpPr bwMode="auto">
          <a:xfrm>
            <a:off x="7496175" y="2633663"/>
            <a:ext cx="309563" cy="1817687"/>
            <a:chOff x="4511" y="1543"/>
            <a:chExt cx="195" cy="1145"/>
          </a:xfrm>
        </p:grpSpPr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 rot="5400000">
              <a:off x="4437" y="1659"/>
              <a:ext cx="337" cy="105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Arial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 rot="5400000">
              <a:off x="4409" y="2279"/>
              <a:ext cx="400" cy="19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Arial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 rot="5400000">
              <a:off x="4347" y="2377"/>
              <a:ext cx="516" cy="105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Arial" charset="0"/>
              </a:endParaRP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 rot="5400000">
              <a:off x="4457" y="1971"/>
              <a:ext cx="296" cy="105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Arial" charset="0"/>
              </a:endParaRPr>
            </a:p>
          </p:txBody>
        </p:sp>
      </p:grp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6754813" y="2835275"/>
            <a:ext cx="3190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kern="0">
                <a:solidFill>
                  <a:sysClr val="windowText" lastClr="000000"/>
                </a:solidFill>
                <a:ea typeface="Arial" charset="0"/>
              </a:rPr>
              <a:t>A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7759700" y="2965450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kern="0">
                <a:solidFill>
                  <a:sysClr val="windowText" lastClr="000000"/>
                </a:solidFill>
                <a:ea typeface="Arial" charset="0"/>
              </a:rPr>
              <a:t>A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6754813" y="3413125"/>
            <a:ext cx="3190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kern="0">
                <a:solidFill>
                  <a:sysClr val="windowText" lastClr="000000"/>
                </a:solidFill>
                <a:ea typeface="Arial" charset="0"/>
              </a:rPr>
              <a:t>R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7759700" y="4094163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kern="0">
                <a:solidFill>
                  <a:sysClr val="windowText" lastClr="000000"/>
                </a:solidFill>
                <a:ea typeface="Arial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6355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Using a lock/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mutex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00354" name="Group 3"/>
          <p:cNvGrpSpPr>
            <a:grpSpLocks/>
          </p:cNvGrpSpPr>
          <p:nvPr/>
        </p:nvGrpSpPr>
        <p:grpSpPr bwMode="auto">
          <a:xfrm>
            <a:off x="669925" y="1579563"/>
            <a:ext cx="4565650" cy="98425"/>
            <a:chOff x="1824" y="3624"/>
            <a:chExt cx="2419" cy="98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164" y="3624"/>
              <a:ext cx="831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995" y="3624"/>
              <a:ext cx="864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859" y="3624"/>
              <a:ext cx="384" cy="9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1824" y="3624"/>
              <a:ext cx="343" cy="9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</p:grpSp>
      <p:grpSp>
        <p:nvGrpSpPr>
          <p:cNvPr id="100355" name="Group 8"/>
          <p:cNvGrpSpPr>
            <a:grpSpLocks/>
          </p:cNvGrpSpPr>
          <p:nvPr/>
        </p:nvGrpSpPr>
        <p:grpSpPr bwMode="auto">
          <a:xfrm>
            <a:off x="1231900" y="2062163"/>
            <a:ext cx="3575050" cy="3435350"/>
            <a:chOff x="3487" y="2034"/>
            <a:chExt cx="1662" cy="1597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 rot="16200000" flipV="1">
              <a:off x="3429" y="3092"/>
              <a:ext cx="987" cy="30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 flipV="1">
              <a:off x="3925" y="2582"/>
              <a:ext cx="1028" cy="31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 rot="16200000" flipV="1">
              <a:off x="4740" y="2339"/>
              <a:ext cx="456" cy="30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 flipV="1">
              <a:off x="3487" y="3601"/>
              <a:ext cx="408" cy="30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3487" y="2034"/>
              <a:ext cx="1662" cy="159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endParaRPr>
            </a:p>
          </p:txBody>
        </p:sp>
      </p:grp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276475" y="3978275"/>
            <a:ext cx="1317625" cy="911225"/>
          </a:xfrm>
          <a:prstGeom prst="rect">
            <a:avLst/>
          </a:prstGeom>
          <a:solidFill>
            <a:srgbClr val="91919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 rot="5400000">
            <a:off x="819943" y="4355307"/>
            <a:ext cx="855663" cy="190500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2274888" y="5395913"/>
            <a:ext cx="1304925" cy="169862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2090738" y="5562600"/>
            <a:ext cx="41116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A</a:t>
            </a: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825500" y="4656138"/>
            <a:ext cx="4111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A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839788" y="3841750"/>
            <a:ext cx="41116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</a:t>
            </a:r>
          </a:p>
        </p:txBody>
      </p: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3371850" y="5559425"/>
            <a:ext cx="4111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</a:t>
            </a:r>
          </a:p>
        </p:txBody>
      </p:sp>
      <p:sp>
        <p:nvSpPr>
          <p:cNvPr id="100363" name="TextBox 20"/>
          <p:cNvSpPr txBox="1">
            <a:spLocks noChangeArrowheads="1"/>
          </p:cNvSpPr>
          <p:nvPr/>
        </p:nvSpPr>
        <p:spPr bwMode="auto">
          <a:xfrm>
            <a:off x="5105400" y="1828800"/>
            <a:ext cx="37338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The program may fail if it enters the grey box.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 lock (mutex) prevents the schedule from ever entering the grey box, ever: both threads would have to hold the same lock at the same time, and locks don’t allow that.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cxnSp>
        <p:nvCxnSpPr>
          <p:cNvPr id="100364" name="Straight Arrow Connector 36"/>
          <p:cNvCxnSpPr>
            <a:cxnSpLocks noChangeShapeType="1"/>
          </p:cNvCxnSpPr>
          <p:nvPr/>
        </p:nvCxnSpPr>
        <p:spPr bwMode="auto">
          <a:xfrm flipH="1">
            <a:off x="3657600" y="3657600"/>
            <a:ext cx="13716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0365" name="TextBox 38"/>
          <p:cNvSpPr txBox="1">
            <a:spLocks noChangeArrowheads="1"/>
          </p:cNvSpPr>
          <p:nvPr/>
        </p:nvSpPr>
        <p:spPr bwMode="auto">
          <a:xfrm>
            <a:off x="228600" y="4244975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00366" name="TextBox 39"/>
          <p:cNvSpPr txBox="1">
            <a:spLocks noChangeArrowheads="1"/>
          </p:cNvSpPr>
          <p:nvPr/>
        </p:nvSpPr>
        <p:spPr bwMode="auto">
          <a:xfrm>
            <a:off x="2514600" y="5562600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00367" name="TextBox 40"/>
          <p:cNvSpPr txBox="1">
            <a:spLocks noChangeArrowheads="1"/>
          </p:cNvSpPr>
          <p:nvPr/>
        </p:nvSpPr>
        <p:spPr bwMode="auto">
          <a:xfrm>
            <a:off x="2438400" y="3962400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x=???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00368" name="Text Box 15"/>
          <p:cNvSpPr txBox="1">
            <a:spLocks noChangeArrowheads="1"/>
          </p:cNvSpPr>
          <p:nvPr/>
        </p:nvSpPr>
        <p:spPr bwMode="auto">
          <a:xfrm>
            <a:off x="4419600" y="1905000"/>
            <a:ext cx="51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Wingdings" charset="0"/>
                <a:ea typeface="+mn-ea"/>
                <a:cs typeface="Wingdings" charset="0"/>
                <a:sym typeface="Wingdings" charset="0"/>
              </a:rPr>
              <a:t>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100369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181600"/>
            <a:ext cx="11430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1054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&quot;No&quot; Symbol 38"/>
          <p:cNvSpPr/>
          <p:nvPr/>
        </p:nvSpPr>
        <p:spPr bwMode="auto">
          <a:xfrm>
            <a:off x="2590800" y="4267200"/>
            <a:ext cx="609600" cy="609600"/>
          </a:xfrm>
          <a:prstGeom prst="noSmoking">
            <a:avLst/>
          </a:prstGeom>
          <a:solidFill>
            <a:srgbClr val="E8161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86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“Lock it down”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346200" y="2268537"/>
            <a:ext cx="2638425" cy="2535238"/>
            <a:chOff x="3487" y="2034"/>
            <a:chExt cx="1662" cy="1597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 rot="16200000" flipV="1">
              <a:off x="3416" y="3092"/>
              <a:ext cx="988" cy="30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 flipV="1">
              <a:off x="3925" y="2582"/>
              <a:ext cx="1028" cy="31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 rot="16200000" flipV="1">
              <a:off x="4740" y="2339"/>
              <a:ext cx="456" cy="30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 flipV="1">
              <a:off x="3487" y="3601"/>
              <a:ext cx="408" cy="30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3487" y="2034"/>
              <a:ext cx="1662" cy="159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63939" y="4572000"/>
            <a:ext cx="439543" cy="430213"/>
            <a:chOff x="3689" y="1658"/>
            <a:chExt cx="576" cy="576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8460389">
              <a:off x="3713" y="1734"/>
              <a:ext cx="68" cy="7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513082" y="5208587"/>
            <a:ext cx="439543" cy="430213"/>
            <a:chOff x="2146" y="1704"/>
            <a:chExt cx="415" cy="415"/>
          </a:xfrm>
        </p:grpSpPr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17" name="AutoShape 12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cxnSp>
        <p:nvCxnSpPr>
          <p:cNvPr id="18" name="Straight Connector 2"/>
          <p:cNvCxnSpPr>
            <a:cxnSpLocks noChangeShapeType="1"/>
          </p:cNvCxnSpPr>
          <p:nvPr/>
        </p:nvCxnSpPr>
        <p:spPr bwMode="auto">
          <a:xfrm flipV="1">
            <a:off x="674882" y="4114800"/>
            <a:ext cx="0" cy="381000"/>
          </a:xfrm>
          <a:prstGeom prst="line">
            <a:avLst/>
          </a:prstGeom>
          <a:noFill/>
          <a:ln w="38100">
            <a:solidFill>
              <a:srgbClr val="5385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40"/>
          <p:cNvCxnSpPr>
            <a:cxnSpLocks noChangeShapeType="1"/>
          </p:cNvCxnSpPr>
          <p:nvPr/>
        </p:nvCxnSpPr>
        <p:spPr bwMode="auto">
          <a:xfrm rot="5400000" flipV="1">
            <a:off x="2389382" y="5067300"/>
            <a:ext cx="0" cy="685800"/>
          </a:xfrm>
          <a:prstGeom prst="line">
            <a:avLst/>
          </a:prstGeom>
          <a:noFill/>
          <a:ln w="38100">
            <a:solidFill>
              <a:srgbClr val="5D005E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428625" y="4953000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start  </a:t>
            </a:r>
          </a:p>
        </p:txBody>
      </p:sp>
      <p:cxnSp>
        <p:nvCxnSpPr>
          <p:cNvPr id="24" name="Straight Connector 54"/>
          <p:cNvCxnSpPr>
            <a:cxnSpLocks noChangeShapeType="1"/>
          </p:cNvCxnSpPr>
          <p:nvPr/>
        </p:nvCxnSpPr>
        <p:spPr bwMode="auto">
          <a:xfrm flipV="1">
            <a:off x="1114425" y="4800600"/>
            <a:ext cx="2413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1143000" y="1764268"/>
            <a:ext cx="2028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context switch</a:t>
            </a:r>
          </a:p>
        </p:txBody>
      </p:sp>
      <p:cxnSp>
        <p:nvCxnSpPr>
          <p:cNvPr id="29" name="Straight Connector 70"/>
          <p:cNvCxnSpPr>
            <a:cxnSpLocks noChangeShapeType="1"/>
            <a:stCxn id="27" idx="2"/>
            <a:endCxn id="5" idx="1"/>
          </p:cNvCxnSpPr>
          <p:nvPr/>
        </p:nvCxnSpPr>
        <p:spPr bwMode="auto">
          <a:xfrm flipH="1">
            <a:off x="2041525" y="2133600"/>
            <a:ext cx="115888" cy="1029493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71"/>
          <p:cNvCxnSpPr>
            <a:cxnSpLocks noChangeShapeType="1"/>
            <a:stCxn id="27" idx="2"/>
            <a:endCxn id="5" idx="3"/>
          </p:cNvCxnSpPr>
          <p:nvPr/>
        </p:nvCxnSpPr>
        <p:spPr bwMode="auto">
          <a:xfrm>
            <a:off x="2157413" y="2133600"/>
            <a:ext cx="1516062" cy="1029493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416175" y="3521075"/>
            <a:ext cx="1317625" cy="911225"/>
          </a:xfrm>
          <a:prstGeom prst="rect">
            <a:avLst/>
          </a:prstGeom>
          <a:solidFill>
            <a:srgbClr val="91919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37" name="&quot;No&quot; Symbol 36"/>
          <p:cNvSpPr/>
          <p:nvPr/>
        </p:nvSpPr>
        <p:spPr bwMode="auto">
          <a:xfrm>
            <a:off x="2743200" y="3657600"/>
            <a:ext cx="609600" cy="609600"/>
          </a:xfrm>
          <a:prstGeom prst="noSmoking">
            <a:avLst/>
          </a:prstGeom>
          <a:solidFill>
            <a:srgbClr val="E8161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8" name="Rectangle 16"/>
          <p:cNvSpPr>
            <a:spLocks noChangeArrowheads="1"/>
          </p:cNvSpPr>
          <p:nvPr/>
        </p:nvSpPr>
        <p:spPr bwMode="auto">
          <a:xfrm>
            <a:off x="2425700" y="4724400"/>
            <a:ext cx="1304925" cy="169862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2241550" y="4891087"/>
            <a:ext cx="41116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A</a:t>
            </a: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3522662" y="4887912"/>
            <a:ext cx="4111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</a:t>
            </a:r>
          </a:p>
        </p:txBody>
      </p:sp>
      <p:sp>
        <p:nvSpPr>
          <p:cNvPr id="41" name="TextBox 39"/>
          <p:cNvSpPr txBox="1">
            <a:spLocks noChangeArrowheads="1"/>
          </p:cNvSpPr>
          <p:nvPr/>
        </p:nvSpPr>
        <p:spPr bwMode="auto">
          <a:xfrm>
            <a:off x="2665412" y="4891087"/>
            <a:ext cx="99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5400000">
            <a:off x="896143" y="3890169"/>
            <a:ext cx="855663" cy="190500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Arial" charset="0"/>
              <a:cs typeface="Arial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901700" y="4191000"/>
            <a:ext cx="4111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A</a:t>
            </a:r>
          </a:p>
        </p:txBody>
      </p:sp>
      <p:sp>
        <p:nvSpPr>
          <p:cNvPr id="44" name="Rectangle 19"/>
          <p:cNvSpPr>
            <a:spLocks noChangeArrowheads="1"/>
          </p:cNvSpPr>
          <p:nvPr/>
        </p:nvSpPr>
        <p:spPr bwMode="auto">
          <a:xfrm>
            <a:off x="915988" y="3376612"/>
            <a:ext cx="411162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</a:t>
            </a:r>
          </a:p>
        </p:txBody>
      </p:sp>
      <p:sp>
        <p:nvSpPr>
          <p:cNvPr id="45" name="TextBox 38"/>
          <p:cNvSpPr txBox="1">
            <a:spLocks noChangeArrowheads="1"/>
          </p:cNvSpPr>
          <p:nvPr/>
        </p:nvSpPr>
        <p:spPr bwMode="auto">
          <a:xfrm>
            <a:off x="304800" y="3657600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x=x+1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629025" y="2143125"/>
            <a:ext cx="515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Wingdings" charset="0"/>
                <a:ea typeface="+mn-ea"/>
                <a:cs typeface="Wingdings" charset="0"/>
                <a:sym typeface="Wingdings" charset="0"/>
              </a:rPr>
              <a:t>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828800"/>
            <a:ext cx="444967" cy="457200"/>
          </a:xfrm>
          <a:prstGeom prst="rect">
            <a:avLst/>
          </a:prstGeom>
        </p:spPr>
      </p:pic>
      <p:pic>
        <p:nvPicPr>
          <p:cNvPr id="48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28601"/>
            <a:ext cx="85931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400"/>
            <a:ext cx="1203042" cy="120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4648200" y="1696283"/>
            <a:ext cx="4191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Use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mutex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 to synchronize access to a data structure that is shared by multiple threads.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 thread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acquires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(locks) the designated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mutex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before entering the critical section.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The thread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holds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mutex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.   At most one thread can hold a given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mutex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at a time (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mutual exclusion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Thread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releases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(unlocks)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mutex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when done.  If other threads are waiting to acquire, then at least one of them wakes.</a:t>
            </a:r>
          </a:p>
        </p:txBody>
      </p:sp>
      <p:cxnSp>
        <p:nvCxnSpPr>
          <p:cNvPr id="52" name="Straight Connector 71"/>
          <p:cNvCxnSpPr>
            <a:cxnSpLocks noChangeShapeType="1"/>
          </p:cNvCxnSpPr>
          <p:nvPr/>
        </p:nvCxnSpPr>
        <p:spPr bwMode="auto">
          <a:xfrm>
            <a:off x="1371600" y="3581400"/>
            <a:ext cx="1066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71"/>
          <p:cNvCxnSpPr>
            <a:cxnSpLocks noChangeShapeType="1"/>
          </p:cNvCxnSpPr>
          <p:nvPr/>
        </p:nvCxnSpPr>
        <p:spPr bwMode="auto">
          <a:xfrm>
            <a:off x="1371600" y="4419600"/>
            <a:ext cx="10668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71"/>
          <p:cNvCxnSpPr>
            <a:cxnSpLocks noChangeShapeType="1"/>
            <a:stCxn id="38" idx="1"/>
          </p:cNvCxnSpPr>
          <p:nvPr/>
        </p:nvCxnSpPr>
        <p:spPr bwMode="auto">
          <a:xfrm flipV="1">
            <a:off x="2425700" y="4419600"/>
            <a:ext cx="12700" cy="389731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71"/>
          <p:cNvCxnSpPr>
            <a:cxnSpLocks noChangeShapeType="1"/>
          </p:cNvCxnSpPr>
          <p:nvPr/>
        </p:nvCxnSpPr>
        <p:spPr bwMode="auto">
          <a:xfrm flipV="1">
            <a:off x="3721100" y="4419600"/>
            <a:ext cx="12700" cy="389731"/>
          </a:xfrm>
          <a:prstGeom prst="line">
            <a:avLst/>
          </a:prstGeom>
          <a:noFill/>
          <a:ln w="19050">
            <a:solidFill>
              <a:schemeClr val="bg2"/>
            </a:solidFill>
            <a:prstDash val="dot"/>
            <a:round/>
            <a:headEnd type="none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457200" y="6183868"/>
            <a:ext cx="838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mutex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bars entry to the grey box: the threads cannot both hold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mutex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28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Mutex: the contract</a:t>
            </a:r>
          </a:p>
        </p:txBody>
      </p:sp>
      <p:sp>
        <p:nvSpPr>
          <p:cNvPr id="9830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Program promises that </a:t>
            </a:r>
            <a:r>
              <a:rPr lang="en-US" b="0" dirty="0" err="1">
                <a:latin typeface="Arial" charset="0"/>
                <a:ea typeface="ＭＳ Ｐゴシック" charset="0"/>
                <a:cs typeface="Arial" charset="0"/>
              </a:rPr>
              <a:t>acquire+release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 ops on each lock </a:t>
            </a:r>
            <a:r>
              <a:rPr lang="en-US" b="0" i="1" dirty="0">
                <a:latin typeface="Arial" charset="0"/>
                <a:ea typeface="ＭＳ Ｐゴシック" charset="0"/>
                <a:cs typeface="Arial" charset="0"/>
              </a:rPr>
              <a:t>L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 are strictly </a:t>
            </a:r>
            <a:r>
              <a:rPr lang="en-US" b="0" u="sng" dirty="0">
                <a:latin typeface="Arial" charset="0"/>
                <a:ea typeface="ＭＳ Ｐゴシック" charset="0"/>
                <a:cs typeface="Arial" charset="0"/>
              </a:rPr>
              <a:t>paired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 within each thread.</a:t>
            </a:r>
          </a:p>
          <a:p>
            <a:pPr lvl="1"/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After </a:t>
            </a:r>
            <a:r>
              <a:rPr lang="en-US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acquire 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completes, the caller </a:t>
            </a:r>
            <a:r>
              <a:rPr lang="en-US" b="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holds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 (owns) the lock </a:t>
            </a:r>
            <a:r>
              <a:rPr lang="en-US" b="0" i="1" dirty="0">
                <a:latin typeface="Arial" charset="0"/>
                <a:ea typeface="ＭＳ Ｐゴシック" charset="0"/>
                <a:cs typeface="Arial" charset="0"/>
              </a:rPr>
              <a:t>L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 until the </a:t>
            </a:r>
            <a:r>
              <a:rPr lang="en-US" b="0" dirty="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rPr>
              <a:t>matching </a:t>
            </a:r>
            <a:r>
              <a:rPr lang="en-US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release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The lock promises that the </a:t>
            </a:r>
            <a:r>
              <a:rPr lang="en-US" b="0" dirty="0" err="1">
                <a:latin typeface="Arial" charset="0"/>
                <a:ea typeface="ＭＳ Ｐゴシック" charset="0"/>
                <a:cs typeface="Arial" charset="0"/>
              </a:rPr>
              <a:t>acquire+release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 pairs on each </a:t>
            </a:r>
            <a:r>
              <a:rPr lang="en-US" b="0" i="1" dirty="0">
                <a:latin typeface="Arial" charset="0"/>
                <a:ea typeface="ＭＳ Ｐゴシック" charset="0"/>
                <a:cs typeface="Arial" charset="0"/>
              </a:rPr>
              <a:t>L 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are </a:t>
            </a:r>
            <a:r>
              <a:rPr lang="en-US" b="0" u="sng" dirty="0">
                <a:latin typeface="Arial" charset="0"/>
                <a:ea typeface="ＭＳ Ｐゴシック" charset="0"/>
                <a:cs typeface="Arial" charset="0"/>
              </a:rPr>
              <a:t>ordered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 across threads.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Total order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: each lock </a:t>
            </a:r>
            <a:r>
              <a:rPr lang="en-US" b="0" i="1" dirty="0">
                <a:latin typeface="Arial" charset="0"/>
                <a:ea typeface="ＭＳ Ｐゴシック" charset="0"/>
                <a:cs typeface="Arial" charset="0"/>
              </a:rPr>
              <a:t>L 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has at most one holder at a time.  Thus mutually critical sections run one at a time.</a:t>
            </a:r>
          </a:p>
          <a:p>
            <a:pPr lvl="1"/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That property is </a:t>
            </a:r>
            <a:r>
              <a:rPr lang="en-US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mutual exclusion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; </a:t>
            </a:r>
            <a:r>
              <a:rPr lang="en-US" b="0" i="1" dirty="0">
                <a:latin typeface="Arial" charset="0"/>
                <a:ea typeface="ＭＳ Ｐゴシック" charset="0"/>
                <a:cs typeface="Arial" charset="0"/>
              </a:rPr>
              <a:t>L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 is a </a:t>
            </a:r>
            <a:r>
              <a:rPr lang="en-US" b="0" dirty="0" err="1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mutex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>
              <a:buFont typeface="Times New Roman" charset="0"/>
              <a:buNone/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98308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5534851"/>
            <a:ext cx="854021" cy="98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5585651"/>
            <a:ext cx="793750" cy="8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02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Waiting for conditions</a:t>
            </a:r>
          </a:p>
        </p:txBody>
      </p:sp>
      <p:sp>
        <p:nvSpPr>
          <p:cNvPr id="12083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We need more general synchronization primitives.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In particular, we need some way for a thread to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sleep until some other thread or handler wakes it up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This enables explicit signaling over any kind of condition, e.g., changes in the program state or state of a shared resource.</a:t>
            </a:r>
          </a:p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Ideally, the threads don’t have to know about each other explicitly.  They should be able to coordinate around shared objects.</a:t>
            </a:r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3833813" y="4311650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running</a:t>
            </a: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5586413" y="5486400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ready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2081213" y="5486400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blocked</a:t>
            </a:r>
          </a:p>
        </p:txBody>
      </p:sp>
      <p:cxnSp>
        <p:nvCxnSpPr>
          <p:cNvPr id="35" name="AutoShape 6"/>
          <p:cNvCxnSpPr>
            <a:cxnSpLocks noChangeShapeType="1"/>
          </p:cNvCxnSpPr>
          <p:nvPr/>
        </p:nvCxnSpPr>
        <p:spPr bwMode="auto">
          <a:xfrm flipH="1">
            <a:off x="2936875" y="4921250"/>
            <a:ext cx="949325" cy="6794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7"/>
          <p:cNvCxnSpPr>
            <a:cxnSpLocks noChangeShapeType="1"/>
            <a:stCxn id="34" idx="6"/>
            <a:endCxn id="33" idx="2"/>
          </p:cNvCxnSpPr>
          <p:nvPr/>
        </p:nvCxnSpPr>
        <p:spPr bwMode="auto">
          <a:xfrm>
            <a:off x="3148013" y="6019800"/>
            <a:ext cx="24384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  <a:stCxn id="32" idx="6"/>
            <a:endCxn id="33" idx="1"/>
          </p:cNvCxnSpPr>
          <p:nvPr/>
        </p:nvCxnSpPr>
        <p:spPr bwMode="auto">
          <a:xfrm>
            <a:off x="4900613" y="4845050"/>
            <a:ext cx="842029" cy="797579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/>
          <p:cNvCxnSpPr>
            <a:cxnSpLocks noChangeShapeType="1"/>
            <a:stCxn id="33" idx="1"/>
          </p:cNvCxnSpPr>
          <p:nvPr/>
        </p:nvCxnSpPr>
        <p:spPr bwMode="auto">
          <a:xfrm flipH="1" flipV="1">
            <a:off x="4876800" y="4997450"/>
            <a:ext cx="865842" cy="64517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2286000" y="5009118"/>
            <a:ext cx="914400" cy="36933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1. T sleeps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0" name="Oval 67"/>
          <p:cNvSpPr>
            <a:spLocks noChangeArrowheads="1"/>
          </p:cNvSpPr>
          <p:nvPr/>
        </p:nvSpPr>
        <p:spPr bwMode="auto">
          <a:xfrm>
            <a:off x="3429000" y="5105400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4619625" y="58293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2" name="Rectangle 58"/>
          <p:cNvSpPr>
            <a:spLocks noChangeArrowheads="1"/>
          </p:cNvSpPr>
          <p:nvPr/>
        </p:nvSpPr>
        <p:spPr bwMode="auto">
          <a:xfrm>
            <a:off x="3324225" y="6000690"/>
            <a:ext cx="21621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2. T2 wakes up 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3" name="Rectangle 58"/>
          <p:cNvSpPr>
            <a:spLocks noChangeArrowheads="1"/>
          </p:cNvSpPr>
          <p:nvPr/>
        </p:nvSpPr>
        <p:spPr bwMode="auto">
          <a:xfrm>
            <a:off x="5717242" y="4581664"/>
            <a:ext cx="2667000" cy="7078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0,3. Scheduler dispatches 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5" name="Rectangle 58"/>
          <p:cNvSpPr>
            <a:spLocks noChangeArrowheads="1"/>
          </p:cNvSpPr>
          <p:nvPr/>
        </p:nvSpPr>
        <p:spPr bwMode="auto">
          <a:xfrm>
            <a:off x="354807" y="4788495"/>
            <a:ext cx="1981200" cy="92333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States and transitions for thread 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60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457200" y="19506"/>
            <a:ext cx="8226425" cy="1554163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Concurrency</a:t>
            </a:r>
            <a:br>
              <a:rPr lang="en-US" dirty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Control it!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6425" cy="4800600"/>
          </a:xfrm>
        </p:spPr>
        <p:txBody>
          <a:bodyPr/>
          <a:lstStyle/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Each thread executes a sequence of instructions, but their sequences may be arbitrarily interleaved.	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E.g., from the point of view of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loads/stores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on memory.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Each possible execution order is a 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schedule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thread-safe 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program must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exclude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schedules that lead to incorrect behavior.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It is called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synchronization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or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concurrency control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pic>
        <p:nvPicPr>
          <p:cNvPr id="4" name="Picture 4" descr="ds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60" y="304800"/>
            <a:ext cx="280954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1061" y="2065680"/>
            <a:ext cx="6095999" cy="11049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 scheduler (and the machine) select the execution order of threads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FD47D4-BF16-084E-9202-CB9DAEE1886D}"/>
              </a:ext>
            </a:extLst>
          </p:cNvPr>
          <p:cNvSpPr txBox="1"/>
          <p:nvPr/>
        </p:nvSpPr>
        <p:spPr>
          <a:xfrm>
            <a:off x="6632555" y="2286000"/>
            <a:ext cx="220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Sorcerer’s Apprentice</a:t>
            </a:r>
          </a:p>
        </p:txBody>
      </p:sp>
    </p:spTree>
    <p:extLst>
      <p:ext uri="{BB962C8B-B14F-4D97-AF65-F5344CB8AC3E}">
        <p14:creationId xmlns:p14="http://schemas.microsoft.com/office/powerpoint/2010/main" val="208627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Waiting for conditions</a:t>
            </a:r>
          </a:p>
        </p:txBody>
      </p:sp>
      <p:sp>
        <p:nvSpPr>
          <p:cNvPr id="120834" name="Content Placeholder 3"/>
          <p:cNvSpPr>
            <a:spLocks noGrp="1"/>
          </p:cNvSpPr>
          <p:nvPr>
            <p:ph idx="1"/>
          </p:nvPr>
        </p:nvSpPr>
        <p:spPr>
          <a:xfrm>
            <a:off x="457200" y="1450975"/>
            <a:ext cx="8226425" cy="2968625"/>
          </a:xfrm>
        </p:spPr>
        <p:txBody>
          <a:bodyPr/>
          <a:lstStyle/>
          <a:p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In particular, a thread might wait for some logical condition to become true.  A </a:t>
            </a: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condition</a:t>
            </a:r>
            <a:r>
              <a:rPr lang="en-US" sz="2000" b="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is a predicate over state: it is any statement about the “world” that is either true or false.</a:t>
            </a:r>
          </a:p>
          <a:p>
            <a:pPr lvl="1"/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Wait until a new event arrives; wait until event queue is not empty. </a:t>
            </a:r>
          </a:p>
          <a:p>
            <a:pPr lvl="1"/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Wait for certain amount of time to elapse, then wake up at time t.</a:t>
            </a:r>
          </a:p>
          <a:p>
            <a:pPr lvl="1"/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Wait for a network packet to arrive or an I/O operation to complete.</a:t>
            </a:r>
          </a:p>
          <a:p>
            <a:pPr lvl="1"/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Wait for a shared resource (e.g., buffer space) to free up.</a:t>
            </a:r>
          </a:p>
          <a:p>
            <a:pPr lvl="1"/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Wait for some other thread to finish some operation (e.g., initializing).</a:t>
            </a:r>
          </a:p>
          <a:p>
            <a:pPr lvl="1"/>
            <a:endParaRPr lang="en-US" sz="1800" b="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3833813" y="4464050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running</a:t>
            </a: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5586413" y="5638800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ready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2081213" y="5638800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blocked</a:t>
            </a:r>
          </a:p>
        </p:txBody>
      </p:sp>
      <p:cxnSp>
        <p:nvCxnSpPr>
          <p:cNvPr id="35" name="AutoShape 6"/>
          <p:cNvCxnSpPr>
            <a:cxnSpLocks noChangeShapeType="1"/>
          </p:cNvCxnSpPr>
          <p:nvPr/>
        </p:nvCxnSpPr>
        <p:spPr bwMode="auto">
          <a:xfrm flipH="1">
            <a:off x="2936875" y="5073650"/>
            <a:ext cx="949325" cy="6794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7"/>
          <p:cNvCxnSpPr>
            <a:cxnSpLocks noChangeShapeType="1"/>
            <a:stCxn id="34" idx="6"/>
            <a:endCxn id="33" idx="2"/>
          </p:cNvCxnSpPr>
          <p:nvPr/>
        </p:nvCxnSpPr>
        <p:spPr bwMode="auto">
          <a:xfrm>
            <a:off x="3148013" y="6172200"/>
            <a:ext cx="24384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  <a:stCxn id="32" idx="6"/>
            <a:endCxn id="33" idx="1"/>
          </p:cNvCxnSpPr>
          <p:nvPr/>
        </p:nvCxnSpPr>
        <p:spPr bwMode="auto">
          <a:xfrm>
            <a:off x="4900613" y="4997450"/>
            <a:ext cx="842029" cy="797579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3"/>
          <p:cNvCxnSpPr>
            <a:cxnSpLocks noChangeShapeType="1"/>
            <a:stCxn id="33" idx="1"/>
          </p:cNvCxnSpPr>
          <p:nvPr/>
        </p:nvCxnSpPr>
        <p:spPr bwMode="auto">
          <a:xfrm flipH="1" flipV="1">
            <a:off x="4876800" y="5149850"/>
            <a:ext cx="865842" cy="64517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1752600" y="5181600"/>
            <a:ext cx="1447800" cy="36933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T: wait on 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0" name="Oval 67"/>
          <p:cNvSpPr>
            <a:spLocks noChangeArrowheads="1"/>
          </p:cNvSpPr>
          <p:nvPr/>
        </p:nvSpPr>
        <p:spPr bwMode="auto">
          <a:xfrm>
            <a:off x="3352800" y="5073650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4619625" y="632460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2" name="Rectangle 58"/>
          <p:cNvSpPr>
            <a:spLocks noChangeArrowheads="1"/>
          </p:cNvSpPr>
          <p:nvPr/>
        </p:nvSpPr>
        <p:spPr bwMode="auto">
          <a:xfrm>
            <a:off x="3019424" y="5791200"/>
            <a:ext cx="26193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T2: signal/notify on 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3" name="Rectangle 58"/>
          <p:cNvSpPr>
            <a:spLocks noChangeArrowheads="1"/>
          </p:cNvSpPr>
          <p:nvPr/>
        </p:nvSpPr>
        <p:spPr bwMode="auto">
          <a:xfrm>
            <a:off x="5257800" y="4793674"/>
            <a:ext cx="22860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Scheduler controls these transitions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auto">
          <a:xfrm>
            <a:off x="76200" y="4572000"/>
            <a:ext cx="1981200" cy="92333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States and transitions for thread 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7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Condition variables (conditions)</a:t>
            </a:r>
          </a:p>
        </p:txBody>
      </p:sp>
      <p:sp>
        <p:nvSpPr>
          <p:cNvPr id="11673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condition variable (CV) 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is an object with an API.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wait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: block until some condition becomes true</a:t>
            </a:r>
          </a:p>
          <a:p>
            <a:pPr lvl="2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Not to be confused with Unix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wait*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system call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signal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(also called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notify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): signal that the condition is true</a:t>
            </a:r>
          </a:p>
          <a:p>
            <a:pPr lvl="2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Wake up one waiter, if </a:t>
            </a:r>
            <a:r>
              <a:rPr lang="en-US" sz="2000" b="0">
                <a:latin typeface="Arial" charset="0"/>
                <a:ea typeface="ＭＳ Ｐゴシック" charset="0"/>
                <a:cs typeface="Arial" charset="0"/>
              </a:rPr>
              <a:t>there is one.</a:t>
            </a: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Every CV (or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condition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) is bound to exactly one </a:t>
            </a:r>
            <a:r>
              <a:rPr lang="en-US" sz="2400" b="0" dirty="0" err="1">
                <a:latin typeface="Arial" charset="0"/>
                <a:ea typeface="ＭＳ Ｐゴシック" charset="0"/>
                <a:cs typeface="Arial" charset="0"/>
              </a:rPr>
              <a:t>mutex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, which is necessary for safe use of the CV.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The </a:t>
            </a:r>
            <a:r>
              <a:rPr lang="en-US" sz="2000" b="0" dirty="0" err="1"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mutex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  <a:sym typeface="Wingdings" charset="0"/>
              </a:rPr>
              <a:t> protects shared state associated with the condition</a:t>
            </a:r>
            <a:endParaRPr lang="en-US" altLang="ja-JP" sz="1600" b="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sz="2400" b="0" dirty="0" err="1">
                <a:latin typeface="Arial" charset="0"/>
                <a:ea typeface="ＭＳ Ｐゴシック" charset="0"/>
                <a:cs typeface="Arial" charset="0"/>
              </a:rPr>
              <a:t>mutex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may have any number of CVs bound to it.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CVs also define a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broadcast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(</a:t>
            </a:r>
            <a:r>
              <a:rPr lang="en-US" sz="2400" dirty="0" err="1">
                <a:latin typeface="Arial" charset="0"/>
                <a:ea typeface="ＭＳ Ｐゴシック" charset="0"/>
                <a:cs typeface="Arial" charset="0"/>
              </a:rPr>
              <a:t>notifyAll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) primitive.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Signal all waiters.</a:t>
            </a:r>
          </a:p>
          <a:p>
            <a:pPr lvl="1"/>
            <a:endParaRPr lang="en-US" sz="800" b="0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73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Using conditions</a:t>
            </a:r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3833813" y="4255331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running</a:t>
            </a:r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5586413" y="5430081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ready</a:t>
            </a:r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2081213" y="5430081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blocked</a:t>
            </a:r>
          </a:p>
        </p:txBody>
      </p:sp>
      <p:cxnSp>
        <p:nvCxnSpPr>
          <p:cNvPr id="35" name="AutoShape 6"/>
          <p:cNvCxnSpPr>
            <a:cxnSpLocks noChangeShapeType="1"/>
          </p:cNvCxnSpPr>
          <p:nvPr/>
        </p:nvCxnSpPr>
        <p:spPr bwMode="auto">
          <a:xfrm flipH="1">
            <a:off x="2936875" y="4864931"/>
            <a:ext cx="949325" cy="6794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6" name="AutoShape 7"/>
          <p:cNvCxnSpPr>
            <a:cxnSpLocks noChangeShapeType="1"/>
            <a:stCxn id="34" idx="6"/>
            <a:endCxn id="33" idx="2"/>
          </p:cNvCxnSpPr>
          <p:nvPr/>
        </p:nvCxnSpPr>
        <p:spPr bwMode="auto">
          <a:xfrm>
            <a:off x="3148013" y="5963481"/>
            <a:ext cx="24384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  <a:stCxn id="32" idx="6"/>
            <a:endCxn id="33" idx="1"/>
          </p:cNvCxnSpPr>
          <p:nvPr/>
        </p:nvCxnSpPr>
        <p:spPr bwMode="auto">
          <a:xfrm>
            <a:off x="4900613" y="4788731"/>
            <a:ext cx="842029" cy="797579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8" name="AutoShape 13"/>
          <p:cNvCxnSpPr>
            <a:cxnSpLocks noChangeShapeType="1"/>
            <a:stCxn id="33" idx="1"/>
          </p:cNvCxnSpPr>
          <p:nvPr/>
        </p:nvCxnSpPr>
        <p:spPr bwMode="auto">
          <a:xfrm flipH="1" flipV="1">
            <a:off x="4876800" y="4941131"/>
            <a:ext cx="865842" cy="64517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1752600" y="4972881"/>
            <a:ext cx="1447800" cy="36933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T: wait on 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40" name="Oval 67"/>
          <p:cNvSpPr>
            <a:spLocks noChangeArrowheads="1"/>
          </p:cNvSpPr>
          <p:nvPr/>
        </p:nvSpPr>
        <p:spPr bwMode="auto">
          <a:xfrm>
            <a:off x="3352800" y="4864931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4619625" y="6115881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2" name="Rectangle 58"/>
          <p:cNvSpPr>
            <a:spLocks noChangeArrowheads="1"/>
          </p:cNvSpPr>
          <p:nvPr/>
        </p:nvSpPr>
        <p:spPr bwMode="auto">
          <a:xfrm>
            <a:off x="3019424" y="5582481"/>
            <a:ext cx="26193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T2: signal/notify on 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3" name="Rectangle 58"/>
          <p:cNvSpPr>
            <a:spLocks noChangeArrowheads="1"/>
          </p:cNvSpPr>
          <p:nvPr/>
        </p:nvSpPr>
        <p:spPr bwMode="auto">
          <a:xfrm>
            <a:off x="5257800" y="4584955"/>
            <a:ext cx="22860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Scheduler controls these transitions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auto">
          <a:xfrm>
            <a:off x="175590" y="4363281"/>
            <a:ext cx="1981200" cy="92333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States and transitions for thread 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89E99-D6D3-9E45-B106-2B84247D8D45}"/>
              </a:ext>
            </a:extLst>
          </p:cNvPr>
          <p:cNvSpPr txBox="1"/>
          <p:nvPr/>
        </p:nvSpPr>
        <p:spPr>
          <a:xfrm>
            <a:off x="475495" y="1718610"/>
            <a:ext cx="2293769" cy="19389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Get from 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lock(mx);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while(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list.empty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())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	wait(mx, cv);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element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list.pop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unlock(mx);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9B6AF-82B9-8A49-A3A6-07254190FDFA}"/>
              </a:ext>
            </a:extLst>
          </p:cNvPr>
          <p:cNvSpPr txBox="1"/>
          <p:nvPr/>
        </p:nvSpPr>
        <p:spPr>
          <a:xfrm>
            <a:off x="6629444" y="1728510"/>
            <a:ext cx="2151102" cy="19389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Put to 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lock(mx);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list.push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(element);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signal(mx, cv);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unlock(mx);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8C0EE-7710-274E-8F49-81416CD46633}"/>
              </a:ext>
            </a:extLst>
          </p:cNvPr>
          <p:cNvSpPr txBox="1"/>
          <p:nvPr/>
        </p:nvSpPr>
        <p:spPr>
          <a:xfrm>
            <a:off x="2936874" y="1647921"/>
            <a:ext cx="3603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Must hold mutex to wait().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Wait() unlocks so another thread can work.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Wait() re-locks before return.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automatic and atomic.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threads run between.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Loop before you leap! 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96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Threads project APIs</a:t>
            </a:r>
          </a:p>
        </p:txBody>
      </p:sp>
      <p:grpSp>
        <p:nvGrpSpPr>
          <p:cNvPr id="267266" name="Group 3"/>
          <p:cNvGrpSpPr>
            <a:grpSpLocks/>
          </p:cNvGrpSpPr>
          <p:nvPr/>
        </p:nvGrpSpPr>
        <p:grpSpPr bwMode="auto">
          <a:xfrm>
            <a:off x="7200900" y="1600200"/>
            <a:ext cx="914400" cy="914400"/>
            <a:chOff x="3689" y="1658"/>
            <a:chExt cx="576" cy="576"/>
          </a:xfrm>
        </p:grpSpPr>
        <p:grpSp>
          <p:nvGrpSpPr>
            <p:cNvPr id="267275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30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</p:grp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</p:grp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1676400" y="1676400"/>
            <a:ext cx="5181600" cy="7683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thread_create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func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arg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fontAlgn="base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0000"/>
                </a:solidFill>
              </a:rPr>
              <a:t>thread_yield</a:t>
            </a:r>
            <a:r>
              <a:rPr lang="en-US" dirty="0">
                <a:solidFill>
                  <a:srgbClr val="000000"/>
                </a:solidFill>
              </a:rPr>
              <a:t>();</a:t>
            </a:r>
          </a:p>
          <a:p>
            <a:pPr eaLnBrk="1" fontAlgn="base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590800" y="2971800"/>
            <a:ext cx="4624388" cy="790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thread_lock(lockID);</a:t>
            </a:r>
          </a:p>
          <a:p>
            <a:pPr eaLnBrk="1" fontAlgn="base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thread_unlock(lockID);</a:t>
            </a:r>
          </a:p>
          <a:p>
            <a:pPr eaLnBrk="1" fontAlgn="base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590800" y="4267200"/>
            <a:ext cx="4648200" cy="12684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thread_wait(lockID, cvID);</a:t>
            </a:r>
          </a:p>
          <a:p>
            <a:pPr eaLnBrk="1" fontAlgn="base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thread_signal(lockID, cvID);</a:t>
            </a:r>
          </a:p>
          <a:p>
            <a:pPr eaLnBrk="1" fontAlgn="base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thread_broadcast(lockID, cvID);</a:t>
            </a:r>
          </a:p>
          <a:p>
            <a:pPr eaLnBrk="1" fontAlgn="base" hangingPunct="1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7270" name="TextBox 10"/>
          <p:cNvSpPr txBox="1">
            <a:spLocks noChangeArrowheads="1"/>
          </p:cNvSpPr>
          <p:nvPr/>
        </p:nvSpPr>
        <p:spPr bwMode="auto">
          <a:xfrm>
            <a:off x="152400" y="1828800"/>
            <a:ext cx="1314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Threads</a:t>
            </a:r>
            <a:endParaRPr lang="en-US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7271" name="TextBox 11"/>
          <p:cNvSpPr txBox="1">
            <a:spLocks noChangeArrowheads="1"/>
          </p:cNvSpPr>
          <p:nvPr/>
        </p:nvSpPr>
        <p:spPr bwMode="auto">
          <a:xfrm>
            <a:off x="201613" y="3124200"/>
            <a:ext cx="2236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Locks/Mutexes</a:t>
            </a:r>
            <a:endParaRPr lang="en-US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7272" name="TextBox 12"/>
          <p:cNvSpPr txBox="1">
            <a:spLocks noChangeArrowheads="1"/>
          </p:cNvSpPr>
          <p:nvPr/>
        </p:nvSpPr>
        <p:spPr bwMode="auto">
          <a:xfrm>
            <a:off x="914400" y="4419600"/>
            <a:ext cx="2362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Condition Variables</a:t>
            </a:r>
            <a:endParaRPr lang="en-US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7273" name="Rectangle 13"/>
          <p:cNvSpPr>
            <a:spLocks noChangeArrowheads="1"/>
          </p:cNvSpPr>
          <p:nvPr/>
        </p:nvSpPr>
        <p:spPr bwMode="auto">
          <a:xfrm>
            <a:off x="2438400" y="2743200"/>
            <a:ext cx="4937125" cy="3124200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400">
              <a:solidFill>
                <a:prstClr val="white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7274" name="TextBox 14"/>
          <p:cNvSpPr txBox="1">
            <a:spLocks noChangeArrowheads="1"/>
          </p:cNvSpPr>
          <p:nvPr/>
        </p:nvSpPr>
        <p:spPr bwMode="auto">
          <a:xfrm>
            <a:off x="7467600" y="3733800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Mesa monitors</a:t>
            </a:r>
            <a:endParaRPr lang="en-US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38150" y="6320135"/>
            <a:ext cx="7677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All functions return an error code: 0 is success, else -1.</a:t>
            </a:r>
            <a:endParaRPr lang="en-US" sz="16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191000" y="2590800"/>
            <a:ext cx="4648200" cy="266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304800" y="2667000"/>
            <a:ext cx="3810000" cy="190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Java uses </a:t>
            </a:r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mutexes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and CVs</a:t>
            </a:r>
          </a:p>
        </p:txBody>
      </p:sp>
      <p:sp>
        <p:nvSpPr>
          <p:cNvPr id="117764" name="Rectangle 3"/>
          <p:cNvSpPr>
            <a:spLocks noChangeArrowheads="1"/>
          </p:cNvSpPr>
          <p:nvPr/>
        </p:nvSpPr>
        <p:spPr bwMode="auto">
          <a:xfrm>
            <a:off x="381000" y="2644775"/>
            <a:ext cx="40989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public class Object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    void notify();     /* signal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    void notifyAll(); /* broadcast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    void wait();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    void wait(long timeout);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64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4191000" y="2620963"/>
            <a:ext cx="48006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public class PingPong extends Object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    public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synchronized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void PingPong()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	while(true)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	        notify();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	        wait();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}</a:t>
            </a:r>
          </a:p>
        </p:txBody>
      </p:sp>
      <p:sp>
        <p:nvSpPr>
          <p:cNvPr id="117766" name="Rectangle 5"/>
          <p:cNvSpPr>
            <a:spLocks noChangeArrowheads="1"/>
          </p:cNvSpPr>
          <p:nvPr/>
        </p:nvSpPr>
        <p:spPr bwMode="auto">
          <a:xfrm>
            <a:off x="533400" y="1600200"/>
            <a:ext cx="7921625" cy="77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Every Java object has a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mutex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(“monitor”) and condition variable (“CV”) built in.  You don’t have to use it, but it’s there.</a:t>
            </a:r>
          </a:p>
        </p:txBody>
      </p:sp>
      <p:sp>
        <p:nvSpPr>
          <p:cNvPr id="117767" name="Rectangle 6"/>
          <p:cNvSpPr>
            <a:spLocks noChangeArrowheads="1"/>
          </p:cNvSpPr>
          <p:nvPr/>
        </p:nvSpPr>
        <p:spPr bwMode="auto">
          <a:xfrm>
            <a:off x="506413" y="5381625"/>
            <a:ext cx="42179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 thread must own an object’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 monitor (“</a:t>
            </a:r>
            <a:r>
              <a:rPr kumimoji="0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synchronized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”) to call wait/notify, else the method raises an </a:t>
            </a:r>
            <a:r>
              <a:rPr kumimoji="0" lang="en-US" altLang="ja-JP" sz="2000" b="0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IllegalMonitorStateException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17768" name="Rectangle 7"/>
          <p:cNvSpPr>
            <a:spLocks noChangeArrowheads="1"/>
          </p:cNvSpPr>
          <p:nvPr/>
        </p:nvSpPr>
        <p:spPr bwMode="auto">
          <a:xfrm>
            <a:off x="5000625" y="5543550"/>
            <a:ext cx="3914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Wait(*) waits until the timeout elapses or another thread notifies.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6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Mutual exclusion in Java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7175"/>
            <a:ext cx="8226425" cy="4111625"/>
          </a:xfrm>
        </p:spPr>
        <p:txBody>
          <a:bodyPr/>
          <a:lstStyle/>
          <a:p>
            <a:r>
              <a:rPr lang="en-US" sz="2400" b="0" dirty="0" err="1">
                <a:latin typeface="Arial" charset="0"/>
                <a:ea typeface="ＭＳ Ｐゴシック" charset="0"/>
                <a:cs typeface="Arial" charset="0"/>
              </a:rPr>
              <a:t>Mutexes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are built in to every Java object.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no separate classes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Every Java object is/has a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monitor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At most one thread may </a:t>
            </a:r>
            <a:r>
              <a:rPr lang="ja-JP" altLang="en-US" sz="2000" b="0" dirty="0"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lang="en-US" altLang="ja-JP" sz="2000" b="0" dirty="0">
                <a:latin typeface="Arial" charset="0"/>
                <a:ea typeface="ＭＳ Ｐゴシック" charset="0"/>
                <a:cs typeface="Arial" charset="0"/>
              </a:rPr>
              <a:t>own</a:t>
            </a:r>
            <a:r>
              <a:rPr lang="ja-JP" altLang="en-US" sz="2000" b="0" dirty="0">
                <a:latin typeface="Arial" charset="0"/>
                <a:ea typeface="ＭＳ Ｐゴシック" charset="0"/>
                <a:cs typeface="Arial" charset="0"/>
              </a:rPr>
              <a:t>”</a:t>
            </a:r>
            <a:r>
              <a:rPr lang="en-US" altLang="ja-JP" sz="2000" b="0" dirty="0">
                <a:latin typeface="Arial" charset="0"/>
                <a:ea typeface="ＭＳ Ｐゴシック" charset="0"/>
                <a:cs typeface="Arial" charset="0"/>
              </a:rPr>
              <a:t> a monitor at any given time.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A thread becomes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owner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of an object’s monitor by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executing an object method declared as </a:t>
            </a:r>
            <a:r>
              <a:rPr lang="en-US" sz="20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synchronized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executing a block that is </a:t>
            </a:r>
            <a:r>
              <a:rPr lang="en-US" sz="20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synchronized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on the object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05400" y="4876800"/>
            <a:ext cx="32766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105400" y="4953000"/>
            <a:ext cx="4495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public void increment()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	synchronized(this)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	        x = x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2000" y="4876800"/>
            <a:ext cx="39624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762000" y="4970463"/>
            <a:ext cx="44958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public synchronized void increment()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	x = x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225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1417637"/>
            <a:ext cx="8900547" cy="4525963"/>
          </a:xfrm>
        </p:spPr>
        <p:txBody>
          <a:bodyPr/>
          <a:lstStyle/>
          <a:p>
            <a:r>
              <a:rPr lang="en-US" dirty="0"/>
              <a:t>Infinite number of processors</a:t>
            </a:r>
          </a:p>
          <a:p>
            <a:r>
              <a:rPr lang="en-US" dirty="0"/>
              <a:t>Threads execute with variable speed</a:t>
            </a:r>
          </a:p>
          <a:p>
            <a:pPr lvl="1"/>
            <a:r>
              <a:rPr lang="en-US" dirty="0"/>
              <a:t>Programs must be designed to work with any schedule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457200" y="2498585"/>
            <a:ext cx="8229600" cy="4525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490" y="6046027"/>
            <a:ext cx="540816" cy="7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6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Executions</a:t>
            </a:r>
          </a:p>
        </p:txBody>
      </p:sp>
      <p:pic>
        <p:nvPicPr>
          <p:cNvPr id="6" name="Content Placeholder 5" descr="unpredictableSpeed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549" r="-4549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90" y="6046027"/>
            <a:ext cx="540816" cy="7030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028225"/>
            <a:ext cx="737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These executions are “</a:t>
            </a:r>
            <a:r>
              <a:rPr lang="en-US" b="1" dirty="0">
                <a:latin typeface="Arial"/>
                <a:cs typeface="Arial"/>
              </a:rPr>
              <a:t>schedules</a:t>
            </a:r>
            <a:r>
              <a:rPr lang="en-US" dirty="0">
                <a:latin typeface="Arial"/>
                <a:cs typeface="Arial"/>
              </a:rPr>
              <a:t>” chosen by the system.  Threads may constrain the schedule by blocking: a blocked thread cannot run.</a:t>
            </a:r>
          </a:p>
        </p:txBody>
      </p:sp>
    </p:spTree>
    <p:extLst>
      <p:ext uri="{BB962C8B-B14F-4D97-AF65-F5344CB8AC3E}">
        <p14:creationId xmlns:p14="http://schemas.microsoft.com/office/powerpoint/2010/main" val="395645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Pthread</a:t>
            </a:r>
            <a:r>
              <a:rPr lang="en-US" sz="3600" dirty="0"/>
              <a:t> (</a:t>
            </a:r>
            <a:r>
              <a:rPr lang="en-US" sz="3600" dirty="0" err="1"/>
              <a:t>posix</a:t>
            </a:r>
            <a:r>
              <a:rPr lang="en-US" sz="3600" dirty="0"/>
              <a:t> thread)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538883"/>
            <a:ext cx="6705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volatile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counter = 0;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loops;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void *worker(void 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arg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for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= 0;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&lt; loops;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++)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counter++;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pthread_exit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(NULL)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1219200"/>
            <a:ext cx="6705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main(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argc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char 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argv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[])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if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argc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!= 2) {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fprintf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stderr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"usage: threads &lt;loops&gt;\n");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exit(1);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}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loops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atoi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argv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[1]);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pthread_t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p1, p2;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printf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("Initial value : %d\n", counter);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pthread_create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(&amp;p1, NULL, worker, NULL);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pthread_create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(&amp;p2, NULL, worker, NULL);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pthread_join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(p1, NULL);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pthread_join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(p2, NULL);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printf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("Final value   : %d\n", counter);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return 0;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371600" y="4876800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371600" y="5257800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371600" y="5486400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371600" y="5867400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371600" y="5943600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371600" y="6324600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371600" y="5257800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1447800" y="5257800"/>
            <a:ext cx="400050" cy="400050"/>
            <a:chOff x="3689" y="1658"/>
            <a:chExt cx="576" cy="576"/>
          </a:xfrm>
        </p:grpSpPr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5" name="Oval 42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AutoShape 43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4" name="AutoShape 44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" name="Group 45"/>
          <p:cNvGrpSpPr>
            <a:grpSpLocks/>
          </p:cNvGrpSpPr>
          <p:nvPr/>
        </p:nvGrpSpPr>
        <p:grpSpPr bwMode="auto">
          <a:xfrm>
            <a:off x="1600200" y="5867400"/>
            <a:ext cx="404813" cy="404813"/>
            <a:chOff x="4784" y="2819"/>
            <a:chExt cx="255" cy="255"/>
          </a:xfrm>
        </p:grpSpPr>
        <p:sp>
          <p:nvSpPr>
            <p:cNvPr id="18" name="Oval 46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AutoShape 47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AutoShape 48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1" name="Group 49"/>
          <p:cNvGrpSpPr>
            <a:grpSpLocks/>
          </p:cNvGrpSpPr>
          <p:nvPr/>
        </p:nvGrpSpPr>
        <p:grpSpPr bwMode="auto">
          <a:xfrm>
            <a:off x="1905000" y="5486400"/>
            <a:ext cx="404812" cy="404813"/>
            <a:chOff x="4201" y="2912"/>
            <a:chExt cx="255" cy="255"/>
          </a:xfrm>
        </p:grpSpPr>
        <p:sp>
          <p:nvSpPr>
            <p:cNvPr id="22" name="Oval 50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AutoShape 51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AutoShape 52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10200" y="6324600"/>
            <a:ext cx="354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pthread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code from OSTEP]</a:t>
            </a:r>
          </a:p>
        </p:txBody>
      </p:sp>
    </p:spTree>
    <p:extLst>
      <p:ext uri="{BB962C8B-B14F-4D97-AF65-F5344CB8AC3E}">
        <p14:creationId xmlns:p14="http://schemas.microsoft.com/office/powerpoint/2010/main" val="121044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Two threads sharing a CPU/core</a:t>
            </a: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1546225" y="3482975"/>
            <a:ext cx="5997575" cy="2262188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grpSp>
        <p:nvGrpSpPr>
          <p:cNvPr id="135171" name="Group 4"/>
          <p:cNvGrpSpPr>
            <a:grpSpLocks/>
          </p:cNvGrpSpPr>
          <p:nvPr/>
        </p:nvGrpSpPr>
        <p:grpSpPr bwMode="auto">
          <a:xfrm>
            <a:off x="2917825" y="4129088"/>
            <a:ext cx="3952875" cy="166687"/>
            <a:chOff x="1916" y="2576"/>
            <a:chExt cx="1808" cy="67"/>
          </a:xfrm>
        </p:grpSpPr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2179" y="2576"/>
              <a:ext cx="394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2567" y="2576"/>
              <a:ext cx="154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2721" y="2576"/>
              <a:ext cx="90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2810" y="2576"/>
              <a:ext cx="74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3146" y="2576"/>
              <a:ext cx="266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3412" y="2576"/>
              <a:ext cx="52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9" name="Rectangle 11"/>
            <p:cNvSpPr>
              <a:spLocks noChangeArrowheads="1"/>
            </p:cNvSpPr>
            <p:nvPr/>
          </p:nvSpPr>
          <p:spPr bwMode="auto">
            <a:xfrm>
              <a:off x="3460" y="2576"/>
              <a:ext cx="175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1916" y="2576"/>
              <a:ext cx="266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2883" y="2576"/>
              <a:ext cx="262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3634" y="2576"/>
              <a:ext cx="90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</p:grpSp>
      <p:sp>
        <p:nvSpPr>
          <p:cNvPr id="83" name="Text Box 15"/>
          <p:cNvSpPr txBox="1">
            <a:spLocks noChangeArrowheads="1"/>
          </p:cNvSpPr>
          <p:nvPr/>
        </p:nvSpPr>
        <p:spPr bwMode="auto">
          <a:xfrm>
            <a:off x="1638300" y="3444875"/>
            <a:ext cx="9541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rPr>
              <a:t>reality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84" name="Rectangle 16"/>
          <p:cNvSpPr>
            <a:spLocks noChangeArrowheads="1"/>
          </p:cNvSpPr>
          <p:nvPr/>
        </p:nvSpPr>
        <p:spPr bwMode="auto">
          <a:xfrm>
            <a:off x="1549400" y="1676400"/>
            <a:ext cx="6003925" cy="1692275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grpSp>
        <p:nvGrpSpPr>
          <p:cNvPr id="135174" name="Group 17"/>
          <p:cNvGrpSpPr>
            <a:grpSpLocks/>
          </p:cNvGrpSpPr>
          <p:nvPr/>
        </p:nvGrpSpPr>
        <p:grpSpPr bwMode="auto">
          <a:xfrm>
            <a:off x="2925763" y="1736725"/>
            <a:ext cx="4516437" cy="1474788"/>
            <a:chOff x="2108" y="1104"/>
            <a:chExt cx="2787" cy="929"/>
          </a:xfrm>
        </p:grpSpPr>
        <p:grpSp>
          <p:nvGrpSpPr>
            <p:cNvPr id="135183" name="Group 18"/>
            <p:cNvGrpSpPr>
              <a:grpSpLocks/>
            </p:cNvGrpSpPr>
            <p:nvPr/>
          </p:nvGrpSpPr>
          <p:grpSpPr bwMode="auto">
            <a:xfrm>
              <a:off x="2108" y="1104"/>
              <a:ext cx="415" cy="415"/>
              <a:chOff x="3689" y="1658"/>
              <a:chExt cx="576" cy="576"/>
            </a:xfrm>
          </p:grpSpPr>
          <p:grpSp>
            <p:nvGrpSpPr>
              <p:cNvPr id="135190" name="Group 19"/>
              <p:cNvGrpSpPr>
                <a:grpSpLocks/>
              </p:cNvGrpSpPr>
              <p:nvPr/>
            </p:nvGrpSpPr>
            <p:grpSpPr bwMode="auto">
              <a:xfrm>
                <a:off x="3689" y="1658"/>
                <a:ext cx="576" cy="576"/>
                <a:chOff x="4269" y="2781"/>
                <a:chExt cx="576" cy="576"/>
              </a:xfrm>
            </p:grpSpPr>
            <p:sp>
              <p:nvSpPr>
                <p:cNvPr id="95" name="Oval 20"/>
                <p:cNvSpPr>
                  <a:spLocks noChangeArrowheads="1"/>
                </p:cNvSpPr>
                <p:nvPr/>
              </p:nvSpPr>
              <p:spPr bwMode="auto">
                <a:xfrm>
                  <a:off x="4269" y="2781"/>
                  <a:ext cx="576" cy="576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ＭＳ Ｐゴシック" charset="0"/>
                  </a:endParaRPr>
                </a:p>
              </p:txBody>
            </p:sp>
            <p:sp>
              <p:nvSpPr>
                <p:cNvPr id="96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4469" y="2909"/>
                  <a:ext cx="197" cy="336"/>
                </a:xfrm>
                <a:prstGeom prst="lightningBol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charset="0"/>
                    <a:ea typeface="Arial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94" name="AutoShape 22"/>
              <p:cNvSpPr>
                <a:spLocks noChangeArrowheads="1"/>
              </p:cNvSpPr>
              <p:nvPr/>
            </p:nvSpPr>
            <p:spPr bwMode="auto">
              <a:xfrm rot="-8460389">
                <a:off x="3713" y="1734"/>
                <a:ext cx="68" cy="76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</p:grpSp>
        <p:grpSp>
          <p:nvGrpSpPr>
            <p:cNvPr id="135184" name="Group 23"/>
            <p:cNvGrpSpPr>
              <a:grpSpLocks/>
            </p:cNvGrpSpPr>
            <p:nvPr/>
          </p:nvGrpSpPr>
          <p:grpSpPr bwMode="auto">
            <a:xfrm>
              <a:off x="2108" y="1618"/>
              <a:ext cx="415" cy="415"/>
              <a:chOff x="2146" y="1704"/>
              <a:chExt cx="415" cy="415"/>
            </a:xfrm>
          </p:grpSpPr>
          <p:sp>
            <p:nvSpPr>
              <p:cNvPr id="90" name="Oval 24"/>
              <p:cNvSpPr>
                <a:spLocks noChangeArrowheads="1"/>
              </p:cNvSpPr>
              <p:nvPr/>
            </p:nvSpPr>
            <p:spPr bwMode="auto">
              <a:xfrm>
                <a:off x="2146" y="1704"/>
                <a:ext cx="415" cy="415"/>
              </a:xfrm>
              <a:prstGeom prst="ellipse">
                <a:avLst/>
              </a:prstGeom>
              <a:solidFill>
                <a:srgbClr val="80008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  <p:sp>
            <p:nvSpPr>
              <p:cNvPr id="91" name="AutoShape 25"/>
              <p:cNvSpPr>
                <a:spLocks noChangeArrowheads="1"/>
              </p:cNvSpPr>
              <p:nvPr/>
            </p:nvSpPr>
            <p:spPr bwMode="auto">
              <a:xfrm flipH="1">
                <a:off x="2290" y="1796"/>
                <a:ext cx="142" cy="242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  <p:sp>
            <p:nvSpPr>
              <p:cNvPr id="92" name="AutoShape 26"/>
              <p:cNvSpPr>
                <a:spLocks noChangeArrowheads="1"/>
              </p:cNvSpPr>
              <p:nvPr/>
            </p:nvSpPr>
            <p:spPr bwMode="auto">
              <a:xfrm rot="-8460389">
                <a:off x="2164" y="1759"/>
                <a:ext cx="50" cy="55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</p:grpSp>
        <p:sp>
          <p:nvSpPr>
            <p:cNvPr id="88" name="AutoShape 27"/>
            <p:cNvSpPr>
              <a:spLocks noChangeArrowheads="1"/>
            </p:cNvSpPr>
            <p:nvPr/>
          </p:nvSpPr>
          <p:spPr bwMode="auto">
            <a:xfrm>
              <a:off x="2865" y="1239"/>
              <a:ext cx="2030" cy="158"/>
            </a:xfrm>
            <a:prstGeom prst="rightArrow">
              <a:avLst>
                <a:gd name="adj1" fmla="val 50000"/>
                <a:gd name="adj2" fmla="val 321203"/>
              </a:avLst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9" name="AutoShape 28"/>
            <p:cNvSpPr>
              <a:spLocks noChangeArrowheads="1"/>
            </p:cNvSpPr>
            <p:nvPr/>
          </p:nvSpPr>
          <p:spPr bwMode="auto">
            <a:xfrm>
              <a:off x="2865" y="1728"/>
              <a:ext cx="2030" cy="158"/>
            </a:xfrm>
            <a:prstGeom prst="rightArrow">
              <a:avLst>
                <a:gd name="adj1" fmla="val 50000"/>
                <a:gd name="adj2" fmla="val 321203"/>
              </a:avLst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</p:grpSp>
      <p:sp>
        <p:nvSpPr>
          <p:cNvPr id="97" name="Text Box 29"/>
          <p:cNvSpPr txBox="1">
            <a:spLocks noChangeArrowheads="1"/>
          </p:cNvSpPr>
          <p:nvPr/>
        </p:nvSpPr>
        <p:spPr bwMode="auto">
          <a:xfrm>
            <a:off x="1524000" y="1714500"/>
            <a:ext cx="116800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rPr>
              <a:t>concept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99" name="Line 32"/>
          <p:cNvSpPr>
            <a:spLocks noChangeShapeType="1"/>
          </p:cNvSpPr>
          <p:nvPr/>
        </p:nvSpPr>
        <p:spPr bwMode="auto">
          <a:xfrm flipV="1">
            <a:off x="4084638" y="4295775"/>
            <a:ext cx="257175" cy="6080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stealth" w="sm" len="sm"/>
          </a:ln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V="1">
            <a:off x="4098925" y="4273550"/>
            <a:ext cx="579438" cy="615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stealth" w="sm" len="sm"/>
          </a:ln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1" name="Line 34"/>
          <p:cNvSpPr>
            <a:spLocks noChangeShapeType="1"/>
          </p:cNvSpPr>
          <p:nvPr/>
        </p:nvSpPr>
        <p:spPr bwMode="auto">
          <a:xfrm flipV="1">
            <a:off x="4084638" y="4287838"/>
            <a:ext cx="782637" cy="622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stealth" w="sm" len="sm"/>
          </a:ln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2" name="Oval 35"/>
          <p:cNvSpPr>
            <a:spLocks noChangeArrowheads="1"/>
          </p:cNvSpPr>
          <p:nvPr/>
        </p:nvSpPr>
        <p:spPr bwMode="auto">
          <a:xfrm>
            <a:off x="4968875" y="4435475"/>
            <a:ext cx="74613" cy="746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3" name="Oval 36"/>
          <p:cNvSpPr>
            <a:spLocks noChangeArrowheads="1"/>
          </p:cNvSpPr>
          <p:nvPr/>
        </p:nvSpPr>
        <p:spPr bwMode="auto">
          <a:xfrm>
            <a:off x="5121275" y="4435475"/>
            <a:ext cx="74613" cy="746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4" name="Oval 37"/>
          <p:cNvSpPr>
            <a:spLocks noChangeArrowheads="1"/>
          </p:cNvSpPr>
          <p:nvPr/>
        </p:nvSpPr>
        <p:spPr bwMode="auto">
          <a:xfrm>
            <a:off x="5273675" y="4435475"/>
            <a:ext cx="74613" cy="746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3276600" y="4876800"/>
            <a:ext cx="15240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rPr>
              <a:t>context switch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7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Interleaving matters</a:t>
            </a:r>
          </a:p>
        </p:txBody>
      </p:sp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1600200" y="1828800"/>
            <a:ext cx="5867400" cy="923925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x, R2		; load global variable 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add	R2, 1, R2	; increment: x = x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R2, x		; store global variable x</a:t>
            </a:r>
          </a:p>
        </p:txBody>
      </p:sp>
      <p:grpSp>
        <p:nvGrpSpPr>
          <p:cNvPr id="91139" name="Group 4"/>
          <p:cNvGrpSpPr>
            <a:grpSpLocks/>
          </p:cNvGrpSpPr>
          <p:nvPr/>
        </p:nvGrpSpPr>
        <p:grpSpPr bwMode="auto">
          <a:xfrm>
            <a:off x="2362200" y="3048000"/>
            <a:ext cx="673100" cy="658813"/>
            <a:chOff x="3689" y="1658"/>
            <a:chExt cx="576" cy="576"/>
          </a:xfrm>
        </p:grpSpPr>
        <p:grpSp>
          <p:nvGrpSpPr>
            <p:cNvPr id="91152" name="Group 5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8460389">
              <a:off x="3713" y="1734"/>
              <a:ext cx="68" cy="7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1140" name="Group 9"/>
          <p:cNvGrpSpPr>
            <a:grpSpLocks/>
          </p:cNvGrpSpPr>
          <p:nvPr/>
        </p:nvGrpSpPr>
        <p:grpSpPr bwMode="auto">
          <a:xfrm>
            <a:off x="5727700" y="3049588"/>
            <a:ext cx="673100" cy="658812"/>
            <a:chOff x="2146" y="1704"/>
            <a:chExt cx="415" cy="415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91141" name="Text Box 3"/>
          <p:cNvSpPr txBox="1">
            <a:spLocks noChangeArrowheads="1"/>
          </p:cNvSpPr>
          <p:nvPr/>
        </p:nvSpPr>
        <p:spPr bwMode="auto">
          <a:xfrm>
            <a:off x="2286000" y="3886200"/>
            <a:ext cx="762000" cy="1754188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add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1142" name="Text Box 3"/>
          <p:cNvSpPr txBox="1">
            <a:spLocks noChangeArrowheads="1"/>
          </p:cNvSpPr>
          <p:nvPr/>
        </p:nvSpPr>
        <p:spPr bwMode="auto">
          <a:xfrm>
            <a:off x="5715000" y="4343400"/>
            <a:ext cx="762000" cy="1477963"/>
          </a:xfrm>
          <a:prstGeom prst="rect">
            <a:avLst/>
          </a:prstGeom>
          <a:solidFill>
            <a:srgbClr val="FFFFFF"/>
          </a:solidFill>
          <a:ln w="12700">
            <a:solidFill>
              <a:srgbClr val="6600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add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1143" name="Straight Connector 17"/>
          <p:cNvCxnSpPr>
            <a:cxnSpLocks noChangeShapeType="1"/>
          </p:cNvCxnSpPr>
          <p:nvPr/>
        </p:nvCxnSpPr>
        <p:spPr bwMode="auto">
          <a:xfrm>
            <a:off x="1600200" y="4724400"/>
            <a:ext cx="58674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1144" name="Straight Connector 16"/>
          <p:cNvCxnSpPr>
            <a:cxnSpLocks noChangeShapeType="1"/>
          </p:cNvCxnSpPr>
          <p:nvPr/>
        </p:nvCxnSpPr>
        <p:spPr bwMode="auto">
          <a:xfrm>
            <a:off x="1600200" y="5256213"/>
            <a:ext cx="58674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1145" name="TextBox 18"/>
          <p:cNvSpPr txBox="1">
            <a:spLocks noChangeArrowheads="1"/>
          </p:cNvSpPr>
          <p:nvPr/>
        </p:nvSpPr>
        <p:spPr bwMode="auto">
          <a:xfrm>
            <a:off x="1219200" y="6019800"/>
            <a:ext cx="6556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 this schedule,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is incremented only once: last writer wins.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 program breaks under this schedule.  This bug is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91146" name="TextBox 20"/>
          <p:cNvSpPr txBox="1">
            <a:spLocks noChangeArrowheads="1"/>
          </p:cNvSpPr>
          <p:nvPr/>
        </p:nvSpPr>
        <p:spPr bwMode="auto">
          <a:xfrm>
            <a:off x="3276600" y="3200400"/>
            <a:ext cx="2286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Two threads execute this code section.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x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is a shared variable.</a:t>
            </a:r>
          </a:p>
        </p:txBody>
      </p:sp>
      <p:cxnSp>
        <p:nvCxnSpPr>
          <p:cNvPr id="91147" name="Straight Arrow Connector 36"/>
          <p:cNvCxnSpPr>
            <a:cxnSpLocks noChangeShapeType="1"/>
          </p:cNvCxnSpPr>
          <p:nvPr/>
        </p:nvCxnSpPr>
        <p:spPr bwMode="auto">
          <a:xfrm flipH="1" flipV="1">
            <a:off x="3505200" y="2667000"/>
            <a:ext cx="3810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1148" name="Text Box 15"/>
          <p:cNvSpPr txBox="1">
            <a:spLocks noChangeArrowheads="1"/>
          </p:cNvSpPr>
          <p:nvPr/>
        </p:nvSpPr>
        <p:spPr bwMode="auto">
          <a:xfrm>
            <a:off x="6477000" y="5257800"/>
            <a:ext cx="763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2009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99FF2E-5E86-8F42-AB8C-847D78B0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OSTEP </a:t>
            </a:r>
            <a:r>
              <a:rPr lang="en-US" sz="3200" dirty="0" err="1"/>
              <a:t>pthread</a:t>
            </a:r>
            <a:r>
              <a:rPr lang="en-US" sz="3200" dirty="0"/>
              <a:t> example: before and after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27B63-6BC2-B446-9B69-E81F9F214F21}"/>
              </a:ext>
            </a:extLst>
          </p:cNvPr>
          <p:cNvSpPr/>
          <p:nvPr/>
        </p:nvSpPr>
        <p:spPr>
          <a:xfrm>
            <a:off x="5633338" y="1536174"/>
            <a:ext cx="2544417" cy="50783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chase$ ./before 10000</a:t>
            </a:r>
          </a:p>
          <a:p>
            <a:r>
              <a:rPr lang="en-US" dirty="0"/>
              <a:t>Initial value : 0</a:t>
            </a:r>
          </a:p>
          <a:p>
            <a:r>
              <a:rPr lang="en-US" dirty="0"/>
              <a:t>Final value   : 15949</a:t>
            </a:r>
          </a:p>
          <a:p>
            <a:r>
              <a:rPr lang="en-US" dirty="0"/>
              <a:t>chase$ ./before 10000</a:t>
            </a:r>
          </a:p>
          <a:p>
            <a:r>
              <a:rPr lang="en-US" dirty="0"/>
              <a:t>Initial value : 0</a:t>
            </a:r>
          </a:p>
          <a:p>
            <a:r>
              <a:rPr lang="en-US" dirty="0"/>
              <a:t>Final value   : 17581</a:t>
            </a:r>
          </a:p>
          <a:p>
            <a:r>
              <a:rPr lang="en-US" dirty="0"/>
              <a:t>chase$ ./before 10000</a:t>
            </a:r>
          </a:p>
          <a:p>
            <a:r>
              <a:rPr lang="en-US" dirty="0"/>
              <a:t>Initial value : 0</a:t>
            </a:r>
          </a:p>
          <a:p>
            <a:r>
              <a:rPr lang="en-US" dirty="0"/>
              <a:t>Final value   : 15363</a:t>
            </a:r>
          </a:p>
          <a:p>
            <a:r>
              <a:rPr lang="en-US" dirty="0"/>
              <a:t>chase$ ./before 10000</a:t>
            </a:r>
          </a:p>
          <a:p>
            <a:r>
              <a:rPr lang="en-US" dirty="0"/>
              <a:t>Initial value : 0</a:t>
            </a:r>
          </a:p>
          <a:p>
            <a:r>
              <a:rPr lang="en-US" dirty="0"/>
              <a:t>Final value   : 15482</a:t>
            </a:r>
          </a:p>
          <a:p>
            <a:r>
              <a:rPr lang="en-US" dirty="0"/>
              <a:t>chase$ ./before 10000</a:t>
            </a:r>
          </a:p>
          <a:p>
            <a:r>
              <a:rPr lang="en-US" dirty="0"/>
              <a:t>Initial value : 0</a:t>
            </a:r>
          </a:p>
          <a:p>
            <a:r>
              <a:rPr lang="en-US" dirty="0"/>
              <a:t>Final value   : 13956</a:t>
            </a:r>
          </a:p>
          <a:p>
            <a:r>
              <a:rPr lang="en-US" dirty="0"/>
              <a:t>chase$ ./before 10000</a:t>
            </a:r>
          </a:p>
          <a:p>
            <a:r>
              <a:rPr lang="en-US" dirty="0"/>
              <a:t>Initial value : 0</a:t>
            </a:r>
          </a:p>
          <a:p>
            <a:r>
              <a:rPr lang="en-US" dirty="0"/>
              <a:t>Final value   : 15115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A1808-CEC1-8D45-A5BF-303CB29B2D65}"/>
              </a:ext>
            </a:extLst>
          </p:cNvPr>
          <p:cNvSpPr/>
          <p:nvPr/>
        </p:nvSpPr>
        <p:spPr>
          <a:xfrm>
            <a:off x="563893" y="3405256"/>
            <a:ext cx="2388029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3367"/>
                </a:solidFill>
              </a:rPr>
              <a:t>chase$ ./after 10000</a:t>
            </a:r>
          </a:p>
          <a:p>
            <a:pPr lvl="0"/>
            <a:r>
              <a:rPr lang="en-US" dirty="0">
                <a:solidFill>
                  <a:srgbClr val="003367"/>
                </a:solidFill>
              </a:rPr>
              <a:t>Initial value : 0</a:t>
            </a:r>
          </a:p>
          <a:p>
            <a:pPr lvl="0"/>
            <a:r>
              <a:rPr lang="en-US" dirty="0">
                <a:solidFill>
                  <a:srgbClr val="003367"/>
                </a:solidFill>
              </a:rPr>
              <a:t>Final value   : 20000</a:t>
            </a:r>
          </a:p>
          <a:p>
            <a:pPr lvl="0"/>
            <a:r>
              <a:rPr lang="en-US" dirty="0">
                <a:solidFill>
                  <a:srgbClr val="003367"/>
                </a:solidFill>
              </a:rPr>
              <a:t>chase$ ./after 10000</a:t>
            </a:r>
          </a:p>
          <a:p>
            <a:pPr lvl="0"/>
            <a:r>
              <a:rPr lang="en-US" dirty="0">
                <a:solidFill>
                  <a:srgbClr val="003367"/>
                </a:solidFill>
              </a:rPr>
              <a:t>Initial value : 0</a:t>
            </a:r>
          </a:p>
          <a:p>
            <a:pPr lvl="0"/>
            <a:r>
              <a:rPr lang="en-US" dirty="0">
                <a:solidFill>
                  <a:srgbClr val="003367"/>
                </a:solidFill>
              </a:rPr>
              <a:t>Final value   : 20000</a:t>
            </a:r>
          </a:p>
          <a:p>
            <a:pPr lvl="0"/>
            <a:r>
              <a:rPr lang="en-US" dirty="0">
                <a:solidFill>
                  <a:srgbClr val="003367"/>
                </a:solidFill>
              </a:rPr>
              <a:t>chase$ ./after 10000</a:t>
            </a:r>
          </a:p>
          <a:p>
            <a:pPr lvl="0"/>
            <a:r>
              <a:rPr lang="en-US" dirty="0">
                <a:solidFill>
                  <a:srgbClr val="003367"/>
                </a:solidFill>
              </a:rPr>
              <a:t>Initial value : 0</a:t>
            </a:r>
          </a:p>
          <a:p>
            <a:pPr lvl="0"/>
            <a:r>
              <a:rPr lang="en-US" dirty="0">
                <a:solidFill>
                  <a:srgbClr val="003367"/>
                </a:solidFill>
              </a:rPr>
              <a:t>Final value   : 20000</a:t>
            </a:r>
          </a:p>
          <a:p>
            <a:pPr lvl="0"/>
            <a:r>
              <a:rPr lang="en-US" dirty="0">
                <a:solidFill>
                  <a:srgbClr val="003367"/>
                </a:solidFill>
              </a:rPr>
              <a:t>chase$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7A797-6F0B-6A45-A29F-102287FF27E4}"/>
              </a:ext>
            </a:extLst>
          </p:cNvPr>
          <p:cNvSpPr/>
          <p:nvPr/>
        </p:nvSpPr>
        <p:spPr>
          <a:xfrm>
            <a:off x="563356" y="1536174"/>
            <a:ext cx="3548269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chase$ cd c-samples</a:t>
            </a:r>
          </a:p>
          <a:p>
            <a:r>
              <a:rPr lang="en-US" dirty="0"/>
              <a:t>chase$ cc -o before threads.v0.c </a:t>
            </a:r>
          </a:p>
          <a:p>
            <a:r>
              <a:rPr lang="en-US" dirty="0"/>
              <a:t>chase$ cc -o after threads.v1.c</a:t>
            </a:r>
          </a:p>
        </p:txBody>
      </p:sp>
      <p:sp>
        <p:nvSpPr>
          <p:cNvPr id="9" name="AutoShape 16">
            <a:extLst>
              <a:ext uri="{FF2B5EF4-FFF2-40B4-BE49-F238E27FC236}">
                <a16:creationId xmlns:a16="http://schemas.microsoft.com/office/drawing/2014/main" id="{ABDEB957-DD28-C343-AAE5-F0C4B343A9D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84737" y="1581120"/>
            <a:ext cx="204788" cy="833438"/>
          </a:xfrm>
          <a:prstGeom prst="upArrow">
            <a:avLst>
              <a:gd name="adj1" fmla="val 50000"/>
              <a:gd name="adj2" fmla="val 74537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AutoShape 16">
            <a:extLst>
              <a:ext uri="{FF2B5EF4-FFF2-40B4-BE49-F238E27FC236}">
                <a16:creationId xmlns:a16="http://schemas.microsoft.com/office/drawing/2014/main" id="{4EF79803-F57B-114B-8CB8-04E5AC39871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4190236" y="4084172"/>
            <a:ext cx="204788" cy="833438"/>
          </a:xfrm>
          <a:prstGeom prst="upArrow">
            <a:avLst>
              <a:gd name="adj1" fmla="val 50000"/>
              <a:gd name="adj2" fmla="val 74537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1" name="Picture 33">
            <a:extLst>
              <a:ext uri="{FF2B5EF4-FFF2-40B4-BE49-F238E27FC236}">
                <a16:creationId xmlns:a16="http://schemas.microsoft.com/office/drawing/2014/main" id="{00708CC4-B82E-C249-819D-48ADA0102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652" y="5151314"/>
            <a:ext cx="854021" cy="98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138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OSTEP </a:t>
            </a:r>
            <a:r>
              <a:rPr lang="en-US" sz="3600" dirty="0" err="1"/>
              <a:t>pthread</a:t>
            </a:r>
            <a:r>
              <a:rPr lang="en-US" sz="3600" dirty="0"/>
              <a:t> example (2)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538883"/>
            <a:ext cx="6705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pthread_mutex_t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m;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volatile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counter = 0;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loops;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void *worker(void *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arg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for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= 0;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&lt; loops;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++)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Pthread_mutex_lock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(&amp;m);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counter++;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Pthread_mutex_unlock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(&amp;m);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pthread_exit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(NULL);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TextBox 80"/>
          <p:cNvSpPr txBox="1">
            <a:spLocks noChangeArrowheads="1"/>
          </p:cNvSpPr>
          <p:nvPr/>
        </p:nvSpPr>
        <p:spPr bwMode="auto">
          <a:xfrm>
            <a:off x="4114800" y="2343090"/>
            <a:ext cx="2209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“Lock it down.”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8" name="AutoShape 13"/>
          <p:cNvCxnSpPr>
            <a:cxnSpLocks noChangeShapeType="1"/>
            <a:stCxn id="27" idx="2"/>
            <a:endCxn id="30" idx="3"/>
          </p:cNvCxnSpPr>
          <p:nvPr/>
        </p:nvCxnSpPr>
        <p:spPr bwMode="auto">
          <a:xfrm rot="5400000">
            <a:off x="4114800" y="3124200"/>
            <a:ext cx="1485900" cy="723900"/>
          </a:xfrm>
          <a:prstGeom prst="curvedConnector2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838200" y="3733800"/>
            <a:ext cx="3657600" cy="990600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grpSp>
        <p:nvGrpSpPr>
          <p:cNvPr id="32" name="Group 20"/>
          <p:cNvGrpSpPr>
            <a:grpSpLocks/>
          </p:cNvGrpSpPr>
          <p:nvPr/>
        </p:nvGrpSpPr>
        <p:grpSpPr bwMode="auto">
          <a:xfrm>
            <a:off x="7804150" y="5638800"/>
            <a:ext cx="730250" cy="838200"/>
            <a:chOff x="102" y="1249"/>
            <a:chExt cx="460" cy="528"/>
          </a:xfrm>
        </p:grpSpPr>
        <p:grpSp>
          <p:nvGrpSpPr>
            <p:cNvPr id="33" name="Group 21"/>
            <p:cNvGrpSpPr>
              <a:grpSpLocks/>
            </p:cNvGrpSpPr>
            <p:nvPr/>
          </p:nvGrpSpPr>
          <p:grpSpPr bwMode="auto">
            <a:xfrm>
              <a:off x="169" y="1249"/>
              <a:ext cx="393" cy="528"/>
              <a:chOff x="799" y="1063"/>
              <a:chExt cx="393" cy="528"/>
            </a:xfrm>
          </p:grpSpPr>
          <p:sp>
            <p:nvSpPr>
              <p:cNvPr id="36" name="Text Box 22"/>
              <p:cNvSpPr txBox="1">
                <a:spLocks noChangeArrowheads="1"/>
              </p:cNvSpPr>
              <p:nvPr/>
            </p:nvSpPr>
            <p:spPr bwMode="auto">
              <a:xfrm>
                <a:off x="799" y="1063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800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80008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load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80008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add</a:t>
                </a: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80008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store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7" name="Rectangle 23"/>
              <p:cNvSpPr>
                <a:spLocks noChangeArrowheads="1"/>
              </p:cNvSpPr>
              <p:nvPr/>
            </p:nvSpPr>
            <p:spPr bwMode="auto">
              <a:xfrm rot="5400000">
                <a:off x="763" y="1183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4" name="Oval 24"/>
            <p:cNvSpPr>
              <a:spLocks noChangeArrowheads="1"/>
            </p:cNvSpPr>
            <p:nvPr/>
          </p:nvSpPr>
          <p:spPr bwMode="auto">
            <a:xfrm>
              <a:off x="108" y="130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Oval 25"/>
            <p:cNvSpPr>
              <a:spLocks noChangeArrowheads="1"/>
            </p:cNvSpPr>
            <p:nvPr/>
          </p:nvSpPr>
          <p:spPr bwMode="auto">
            <a:xfrm>
              <a:off x="102" y="162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8" name="Group 26"/>
          <p:cNvGrpSpPr>
            <a:grpSpLocks/>
          </p:cNvGrpSpPr>
          <p:nvPr/>
        </p:nvGrpSpPr>
        <p:grpSpPr bwMode="auto">
          <a:xfrm>
            <a:off x="6999287" y="4781549"/>
            <a:ext cx="696913" cy="838200"/>
            <a:chOff x="1170" y="2393"/>
            <a:chExt cx="439" cy="528"/>
          </a:xfrm>
        </p:grpSpPr>
        <p:grpSp>
          <p:nvGrpSpPr>
            <p:cNvPr id="39" name="Group 27"/>
            <p:cNvGrpSpPr>
              <a:grpSpLocks/>
            </p:cNvGrpSpPr>
            <p:nvPr/>
          </p:nvGrpSpPr>
          <p:grpSpPr bwMode="auto">
            <a:xfrm>
              <a:off x="1216" y="2393"/>
              <a:ext cx="393" cy="528"/>
              <a:chOff x="793" y="1741"/>
              <a:chExt cx="393" cy="528"/>
            </a:xfrm>
          </p:grpSpPr>
          <p:sp>
            <p:nvSpPr>
              <p:cNvPr id="42" name="Text Box 28"/>
              <p:cNvSpPr txBox="1">
                <a:spLocks noChangeArrowheads="1"/>
              </p:cNvSpPr>
              <p:nvPr/>
            </p:nvSpPr>
            <p:spPr bwMode="auto">
              <a:xfrm>
                <a:off x="793" y="1741"/>
                <a:ext cx="393" cy="52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FF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195F9E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load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195F9E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add</a:t>
                </a: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195F9E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ＭＳ Ｐゴシック" charset="0"/>
                  </a:rPr>
                  <a:t>store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 rot="5400000">
                <a:off x="757" y="1861"/>
                <a:ext cx="471" cy="29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0" name="Oval 30"/>
            <p:cNvSpPr>
              <a:spLocks noChangeArrowheads="1"/>
            </p:cNvSpPr>
            <p:nvPr/>
          </p:nvSpPr>
          <p:spPr bwMode="auto">
            <a:xfrm>
              <a:off x="1170" y="2460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Oval 31"/>
            <p:cNvSpPr>
              <a:spLocks noChangeArrowheads="1"/>
            </p:cNvSpPr>
            <p:nvPr/>
          </p:nvSpPr>
          <p:spPr bwMode="auto">
            <a:xfrm>
              <a:off x="1170" y="2778"/>
              <a:ext cx="90" cy="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4" name="Group 4"/>
          <p:cNvGrpSpPr>
            <a:grpSpLocks/>
          </p:cNvGrpSpPr>
          <p:nvPr/>
        </p:nvGrpSpPr>
        <p:grpSpPr bwMode="auto">
          <a:xfrm>
            <a:off x="7180457" y="4038600"/>
            <a:ext cx="439543" cy="430213"/>
            <a:chOff x="3689" y="1658"/>
            <a:chExt cx="576" cy="576"/>
          </a:xfrm>
        </p:grpSpPr>
        <p:grpSp>
          <p:nvGrpSpPr>
            <p:cNvPr id="45" name="Group 5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47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8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46" name="AutoShape 8"/>
            <p:cNvSpPr>
              <a:spLocks noChangeArrowheads="1"/>
            </p:cNvSpPr>
            <p:nvPr/>
          </p:nvSpPr>
          <p:spPr bwMode="auto">
            <a:xfrm rot="-8460389">
              <a:off x="3713" y="1734"/>
              <a:ext cx="68" cy="7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9" name="Group 9"/>
          <p:cNvGrpSpPr>
            <a:grpSpLocks/>
          </p:cNvGrpSpPr>
          <p:nvPr/>
        </p:nvGrpSpPr>
        <p:grpSpPr bwMode="auto">
          <a:xfrm>
            <a:off x="7986713" y="4953000"/>
            <a:ext cx="439543" cy="430213"/>
            <a:chOff x="2146" y="1704"/>
            <a:chExt cx="415" cy="415"/>
          </a:xfrm>
        </p:grpSpPr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AutoShape 11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AutoShape 12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3" name="Rectangle 4"/>
          <p:cNvSpPr>
            <a:spLocks noChangeArrowheads="1"/>
          </p:cNvSpPr>
          <p:nvPr/>
        </p:nvSpPr>
        <p:spPr bwMode="auto">
          <a:xfrm rot="5400000">
            <a:off x="6787356" y="1986756"/>
            <a:ext cx="1981200" cy="1512888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 rot="5400000">
            <a:off x="6946106" y="2397919"/>
            <a:ext cx="1238250" cy="166688"/>
          </a:xfrm>
          <a:prstGeom prst="rect">
            <a:avLst/>
          </a:prstGeom>
          <a:solidFill>
            <a:srgbClr val="618FF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 rot="5400000">
            <a:off x="7258844" y="2380456"/>
            <a:ext cx="635000" cy="309563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 rot="5400000">
            <a:off x="7799387" y="2354263"/>
            <a:ext cx="0" cy="9842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grpSp>
        <p:nvGrpSpPr>
          <p:cNvPr id="57" name="Group 8"/>
          <p:cNvGrpSpPr>
            <a:grpSpLocks/>
          </p:cNvGrpSpPr>
          <p:nvPr/>
        </p:nvGrpSpPr>
        <p:grpSpPr bwMode="auto">
          <a:xfrm>
            <a:off x="7872412" y="1855788"/>
            <a:ext cx="309563" cy="1817687"/>
            <a:chOff x="4511" y="1543"/>
            <a:chExt cx="195" cy="1145"/>
          </a:xfrm>
        </p:grpSpPr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 rot="5400000">
              <a:off x="4437" y="1659"/>
              <a:ext cx="337" cy="105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 rot="5400000">
              <a:off x="4409" y="2279"/>
              <a:ext cx="400" cy="19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60" name="Rectangle 11"/>
            <p:cNvSpPr>
              <a:spLocks noChangeArrowheads="1"/>
            </p:cNvSpPr>
            <p:nvPr/>
          </p:nvSpPr>
          <p:spPr bwMode="auto">
            <a:xfrm rot="5400000">
              <a:off x="4347" y="2377"/>
              <a:ext cx="516" cy="105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 rot="5400000">
              <a:off x="4457" y="1971"/>
              <a:ext cx="296" cy="105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</p:grp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7131050" y="2057400"/>
            <a:ext cx="3190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rPr>
              <a:t>A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8135937" y="2187575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rPr>
              <a:t>A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7131050" y="2635250"/>
            <a:ext cx="3190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rPr>
              <a:t>R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8135937" y="3316288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rPr>
              <a:t>R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5334000" y="5105400"/>
            <a:ext cx="7635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Wingdings" charset="0"/>
                <a:ea typeface="ＭＳ Ｐゴシック" charset="0"/>
                <a:cs typeface="Wingdings" charset="0"/>
                <a:sym typeface="Wingdings" charset="0"/>
              </a:rPr>
              <a:t>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9837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4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1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45766</TotalTime>
  <Words>2374</Words>
  <Application>Microsoft Macintosh PowerPoint</Application>
  <PresentationFormat>On-screen Show (4:3)</PresentationFormat>
  <Paragraphs>351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Gill Sans MT</vt:lpstr>
      <vt:lpstr>Lucida Sans Unicode</vt:lpstr>
      <vt:lpstr>Times New Roman</vt:lpstr>
      <vt:lpstr>Wingdings</vt:lpstr>
      <vt:lpstr>Default Design</vt:lpstr>
      <vt:lpstr>1_Default Design</vt:lpstr>
      <vt:lpstr>20_Default Design</vt:lpstr>
      <vt:lpstr>5_Default Design</vt:lpstr>
      <vt:lpstr>14_Default Design</vt:lpstr>
      <vt:lpstr>1_template</vt:lpstr>
      <vt:lpstr>11_Default Design</vt:lpstr>
      <vt:lpstr>PowerPoint Presentation</vt:lpstr>
      <vt:lpstr>Concurrency Control it!</vt:lpstr>
      <vt:lpstr>Thread Abstraction</vt:lpstr>
      <vt:lpstr>Possible Executions</vt:lpstr>
      <vt:lpstr>Pthread (posix thread) example</vt:lpstr>
      <vt:lpstr>Two threads sharing a CPU/core</vt:lpstr>
      <vt:lpstr>Interleaving matters</vt:lpstr>
      <vt:lpstr>OSTEP pthread example: before and after</vt:lpstr>
      <vt:lpstr>OSTEP pthread example (2)</vt:lpstr>
      <vt:lpstr>Resource Trajectory Graphs</vt:lpstr>
      <vt:lpstr>Resource Trajectory Graphs</vt:lpstr>
      <vt:lpstr>A race</vt:lpstr>
      <vt:lpstr>Critical sections</vt:lpstr>
      <vt:lpstr>The need for mutual exclusion</vt:lpstr>
      <vt:lpstr>A Lock/Mutex/Monitor</vt:lpstr>
      <vt:lpstr>Using a lock/mutex</vt:lpstr>
      <vt:lpstr>“Lock it down”</vt:lpstr>
      <vt:lpstr>Mutex: the contract</vt:lpstr>
      <vt:lpstr>Waiting for conditions</vt:lpstr>
      <vt:lpstr>Waiting for conditions</vt:lpstr>
      <vt:lpstr>Condition variables (conditions)</vt:lpstr>
      <vt:lpstr>Using conditions</vt:lpstr>
      <vt:lpstr>Threads project APIs</vt:lpstr>
      <vt:lpstr>Java uses mutexes and CVs</vt:lpstr>
      <vt:lpstr>Mutual exclusion in Java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Chase</dc:creator>
  <cp:lastModifiedBy>Jeff Chase</cp:lastModifiedBy>
  <cp:revision>187</cp:revision>
  <cp:lastPrinted>2019-09-13T16:47:49Z</cp:lastPrinted>
  <dcterms:created xsi:type="dcterms:W3CDTF">2015-01-09T14:09:45Z</dcterms:created>
  <dcterms:modified xsi:type="dcterms:W3CDTF">2020-09-25T00:43:25Z</dcterms:modified>
</cp:coreProperties>
</file>