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5.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6.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2" r:id="rId1"/>
    <p:sldMasterId id="2147484000" r:id="rId2"/>
    <p:sldMasterId id="2147484005" r:id="rId3"/>
    <p:sldMasterId id="2147484010" r:id="rId4"/>
    <p:sldMasterId id="2147484139" r:id="rId5"/>
    <p:sldMasterId id="2147484165" r:id="rId6"/>
    <p:sldMasterId id="2147484179" r:id="rId7"/>
  </p:sldMasterIdLst>
  <p:notesMasterIdLst>
    <p:notesMasterId r:id="rId39"/>
  </p:notesMasterIdLst>
  <p:sldIdLst>
    <p:sldId id="492" r:id="rId8"/>
    <p:sldId id="676" r:id="rId9"/>
    <p:sldId id="680" r:id="rId10"/>
    <p:sldId id="682" r:id="rId11"/>
    <p:sldId id="683" r:id="rId12"/>
    <p:sldId id="613" r:id="rId13"/>
    <p:sldId id="708" r:id="rId14"/>
    <p:sldId id="689" r:id="rId15"/>
    <p:sldId id="709" r:id="rId16"/>
    <p:sldId id="604" r:id="rId17"/>
    <p:sldId id="710" r:id="rId18"/>
    <p:sldId id="711" r:id="rId19"/>
    <p:sldId id="712" r:id="rId20"/>
    <p:sldId id="703" r:id="rId21"/>
    <p:sldId id="704" r:id="rId22"/>
    <p:sldId id="713" r:id="rId23"/>
    <p:sldId id="714" r:id="rId24"/>
    <p:sldId id="607" r:id="rId25"/>
    <p:sldId id="715" r:id="rId26"/>
    <p:sldId id="591" r:id="rId27"/>
    <p:sldId id="592" r:id="rId28"/>
    <p:sldId id="593" r:id="rId29"/>
    <p:sldId id="594" r:id="rId30"/>
    <p:sldId id="595" r:id="rId31"/>
    <p:sldId id="596" r:id="rId32"/>
    <p:sldId id="599" r:id="rId33"/>
    <p:sldId id="698" r:id="rId34"/>
    <p:sldId id="699" r:id="rId35"/>
    <p:sldId id="700" r:id="rId36"/>
    <p:sldId id="717" r:id="rId37"/>
    <p:sldId id="608" r:id="rId38"/>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7666"/>
    <p:restoredTop sz="85254"/>
  </p:normalViewPr>
  <p:slideViewPr>
    <p:cSldViewPr snapToGrid="0" snapToObjects="1">
      <p:cViewPr varScale="1">
        <p:scale>
          <a:sx n="120" d="100"/>
          <a:sy n="120" d="100"/>
        </p:scale>
        <p:origin x="304" y="19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920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notesMaster" Target="notesMasters/notesMaster1.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B72D6791-563E-8E47-83A4-9E7CB0E579E7}" type="datetimeFigureOut">
              <a:rPr lang="en-US" smtClean="0"/>
              <a:t>8/29/20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FBF5A228-5C2A-004E-A23A-F2830DC3DE91}" type="slidenum">
              <a:rPr lang="en-US" smtClean="0"/>
              <a:t>‹#›</a:t>
            </a:fld>
            <a:endParaRPr lang="en-US"/>
          </a:p>
        </p:txBody>
      </p:sp>
    </p:spTree>
    <p:extLst>
      <p:ext uri="{BB962C8B-B14F-4D97-AF65-F5344CB8AC3E}">
        <p14:creationId xmlns:p14="http://schemas.microsoft.com/office/powerpoint/2010/main" val="35185820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65235" algn="l"/>
                <a:tab pos="1530469" algn="l"/>
                <a:tab pos="2295704" algn="l"/>
                <a:tab pos="3060939" algn="l"/>
              </a:tabLst>
              <a:defRPr sz="2500">
                <a:solidFill>
                  <a:schemeClr val="bg1"/>
                </a:solidFill>
                <a:latin typeface="Arial" charset="0"/>
                <a:ea typeface="ＭＳ Ｐゴシック" charset="0"/>
                <a:cs typeface="ＭＳ Ｐゴシック" charset="0"/>
              </a:defRPr>
            </a:lvl1pPr>
            <a:lvl2pPr marL="785372" indent="-302066" eaLnBrk="0" hangingPunct="0">
              <a:tabLst>
                <a:tab pos="765235" algn="l"/>
                <a:tab pos="1530469" algn="l"/>
                <a:tab pos="2295704" algn="l"/>
                <a:tab pos="3060939" algn="l"/>
              </a:tabLst>
              <a:defRPr sz="2500">
                <a:solidFill>
                  <a:schemeClr val="bg1"/>
                </a:solidFill>
                <a:latin typeface="Arial" charset="0"/>
                <a:ea typeface="ＭＳ Ｐゴシック" charset="0"/>
              </a:defRPr>
            </a:lvl2pPr>
            <a:lvl3pPr marL="1208265" indent="-241653" eaLnBrk="0" hangingPunct="0">
              <a:tabLst>
                <a:tab pos="765235" algn="l"/>
                <a:tab pos="1530469" algn="l"/>
                <a:tab pos="2295704" algn="l"/>
                <a:tab pos="3060939" algn="l"/>
              </a:tabLst>
              <a:defRPr sz="2500">
                <a:solidFill>
                  <a:schemeClr val="bg1"/>
                </a:solidFill>
                <a:latin typeface="Arial" charset="0"/>
                <a:ea typeface="ＭＳ Ｐゴシック" charset="0"/>
              </a:defRPr>
            </a:lvl3pPr>
            <a:lvl4pPr marL="1691571" indent="-241653" eaLnBrk="0" hangingPunct="0">
              <a:tabLst>
                <a:tab pos="765235" algn="l"/>
                <a:tab pos="1530469" algn="l"/>
                <a:tab pos="2295704" algn="l"/>
                <a:tab pos="3060939" algn="l"/>
              </a:tabLst>
              <a:defRPr sz="2500">
                <a:solidFill>
                  <a:schemeClr val="bg1"/>
                </a:solidFill>
                <a:latin typeface="Arial" charset="0"/>
                <a:ea typeface="ＭＳ Ｐゴシック" charset="0"/>
              </a:defRPr>
            </a:lvl4pPr>
            <a:lvl5pPr marL="2174878" indent="-241653" eaLnBrk="0" hangingPunct="0">
              <a:tabLst>
                <a:tab pos="765235" algn="l"/>
                <a:tab pos="1530469" algn="l"/>
                <a:tab pos="2295704" algn="l"/>
                <a:tab pos="3060939" algn="l"/>
              </a:tabLst>
              <a:defRPr sz="2500">
                <a:solidFill>
                  <a:schemeClr val="bg1"/>
                </a:solidFill>
                <a:latin typeface="Arial" charset="0"/>
                <a:ea typeface="ＭＳ Ｐゴシック" charset="0"/>
              </a:defRPr>
            </a:lvl5pPr>
            <a:lvl6pPr marL="2658184" indent="-241653" defTabSz="481629" eaLnBrk="0" fontAlgn="base" hangingPunct="0">
              <a:spcBef>
                <a:spcPct val="0"/>
              </a:spcBef>
              <a:spcAft>
                <a:spcPct val="0"/>
              </a:spcAft>
              <a:tabLst>
                <a:tab pos="765235" algn="l"/>
                <a:tab pos="1530469" algn="l"/>
                <a:tab pos="2295704" algn="l"/>
                <a:tab pos="3060939" algn="l"/>
              </a:tabLst>
              <a:defRPr sz="2500">
                <a:solidFill>
                  <a:schemeClr val="bg1"/>
                </a:solidFill>
                <a:latin typeface="Arial" charset="0"/>
                <a:ea typeface="ＭＳ Ｐゴシック" charset="0"/>
              </a:defRPr>
            </a:lvl6pPr>
            <a:lvl7pPr marL="3141490" indent="-241653" defTabSz="481629" eaLnBrk="0" fontAlgn="base" hangingPunct="0">
              <a:spcBef>
                <a:spcPct val="0"/>
              </a:spcBef>
              <a:spcAft>
                <a:spcPct val="0"/>
              </a:spcAft>
              <a:tabLst>
                <a:tab pos="765235" algn="l"/>
                <a:tab pos="1530469" algn="l"/>
                <a:tab pos="2295704" algn="l"/>
                <a:tab pos="3060939" algn="l"/>
              </a:tabLst>
              <a:defRPr sz="2500">
                <a:solidFill>
                  <a:schemeClr val="bg1"/>
                </a:solidFill>
                <a:latin typeface="Arial" charset="0"/>
                <a:ea typeface="ＭＳ Ｐゴシック" charset="0"/>
              </a:defRPr>
            </a:lvl7pPr>
            <a:lvl8pPr marL="3624796" indent="-241653" defTabSz="481629" eaLnBrk="0" fontAlgn="base" hangingPunct="0">
              <a:spcBef>
                <a:spcPct val="0"/>
              </a:spcBef>
              <a:spcAft>
                <a:spcPct val="0"/>
              </a:spcAft>
              <a:tabLst>
                <a:tab pos="765235" algn="l"/>
                <a:tab pos="1530469" algn="l"/>
                <a:tab pos="2295704" algn="l"/>
                <a:tab pos="3060939" algn="l"/>
              </a:tabLst>
              <a:defRPr sz="2500">
                <a:solidFill>
                  <a:schemeClr val="bg1"/>
                </a:solidFill>
                <a:latin typeface="Arial" charset="0"/>
                <a:ea typeface="ＭＳ Ｐゴシック" charset="0"/>
              </a:defRPr>
            </a:lvl8pPr>
            <a:lvl9pPr marL="4108102" indent="-241653" defTabSz="481629" eaLnBrk="0" fontAlgn="base" hangingPunct="0">
              <a:spcBef>
                <a:spcPct val="0"/>
              </a:spcBef>
              <a:spcAft>
                <a:spcPct val="0"/>
              </a:spcAft>
              <a:tabLst>
                <a:tab pos="765235" algn="l"/>
                <a:tab pos="1530469" algn="l"/>
                <a:tab pos="2295704" algn="l"/>
                <a:tab pos="3060939" algn="l"/>
              </a:tabLst>
              <a:defRPr sz="2500">
                <a:solidFill>
                  <a:schemeClr val="bg1"/>
                </a:solidFill>
                <a:latin typeface="Arial" charset="0"/>
                <a:ea typeface="ＭＳ Ｐゴシック" charset="0"/>
              </a:defRPr>
            </a:lvl9pPr>
          </a:lstStyle>
          <a:p>
            <a:pPr eaLnBrk="1" hangingPunct="1"/>
            <a:fld id="{32F4B3CE-7978-CC47-BB02-3F70B98A13D3}" type="slidenum">
              <a:rPr lang="en-US" sz="1300">
                <a:solidFill>
                  <a:srgbClr val="000000"/>
                </a:solidFill>
                <a:latin typeface="Calibri" charset="0"/>
              </a:rPr>
              <a:pPr eaLnBrk="1" hangingPunct="1"/>
              <a:t>1</a:t>
            </a:fld>
            <a:endParaRPr lang="en-US" sz="1300">
              <a:solidFill>
                <a:srgbClr val="000000"/>
              </a:solidFill>
              <a:latin typeface="Calibri" charset="0"/>
            </a:endParaRPr>
          </a:p>
        </p:txBody>
      </p:sp>
      <p:sp>
        <p:nvSpPr>
          <p:cNvPr id="166915" name="Text Box 1"/>
          <p:cNvSpPr txBox="1">
            <a:spLocks noChangeArrowheads="1"/>
          </p:cNvSpPr>
          <p:nvPr/>
        </p:nvSpPr>
        <p:spPr bwMode="auto">
          <a:xfrm>
            <a:off x="1219200" y="720090"/>
            <a:ext cx="4876800" cy="3600450"/>
          </a:xfrm>
          <a:prstGeom prst="rect">
            <a:avLst/>
          </a:prstGeom>
          <a:solidFill>
            <a:srgbClr val="FFFFFF"/>
          </a:solidFill>
          <a:ln w="9525">
            <a:solidFill>
              <a:srgbClr val="000000"/>
            </a:solidFill>
            <a:miter lim="800000"/>
            <a:headEnd/>
            <a:tailEnd/>
          </a:ln>
        </p:spPr>
        <p:txBody>
          <a:bodyPr wrap="none" lIns="96661" tIns="48331" rIns="96661" bIns="48331"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81629" eaLnBrk="1" fontAlgn="base" hangingPunct="1">
              <a:spcBef>
                <a:spcPct val="0"/>
              </a:spcBef>
              <a:spcAft>
                <a:spcPct val="0"/>
              </a:spcAft>
              <a:buClr>
                <a:srgbClr val="000000"/>
              </a:buClr>
              <a:buSzPct val="100000"/>
            </a:pPr>
            <a:endParaRPr lang="en-US" sz="1900">
              <a:solidFill>
                <a:prstClr val="white"/>
              </a:solidFill>
            </a:endParaRPr>
          </a:p>
        </p:txBody>
      </p:sp>
      <p:sp>
        <p:nvSpPr>
          <p:cNvPr id="166916" name="Rectangle 2"/>
          <p:cNvSpPr>
            <a:spLocks noGrp="1" noChangeArrowheads="1"/>
          </p:cNvSpPr>
          <p:nvPr>
            <p:ph type="body"/>
          </p:nvPr>
        </p:nvSpPr>
        <p:spPr>
          <a:xfrm>
            <a:off x="731521" y="4560570"/>
            <a:ext cx="5850467" cy="4320540"/>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4955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2230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386065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985400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F7F81A53-7704-7549-B192-2DFBA44A7A13}" type="slidenum">
              <a:rPr lang="en-US"/>
              <a:pPr>
                <a:defRPr/>
              </a:pPr>
              <a:t>‹#›</a:t>
            </a:fld>
            <a:endParaRPr lang="en-US"/>
          </a:p>
        </p:txBody>
      </p:sp>
    </p:spTree>
    <p:extLst>
      <p:ext uri="{BB962C8B-B14F-4D97-AF65-F5344CB8AC3E}">
        <p14:creationId xmlns:p14="http://schemas.microsoft.com/office/powerpoint/2010/main" val="7210619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000" b="0" baseline="0"/>
            </a:lvl4pPr>
            <a:lvl5pPr>
              <a:defRPr sz="20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defTabSz="457200">
              <a:defRPr>
                <a:ea typeface="ＭＳ Ｐゴシック" charset="-128"/>
                <a:cs typeface="ＭＳ Ｐゴシック" charset="-128"/>
              </a:defRPr>
            </a:lvl1pPr>
          </a:lstStyle>
          <a:p>
            <a:pPr marL="0" marR="0" lvl="0" indent="0" algn="r" defTabSz="457200" rtl="0" eaLnBrk="1" fontAlgn="auto" latinLnBrk="0" hangingPunct="1">
              <a:lnSpc>
                <a:spcPct val="100000"/>
              </a:lnSpc>
              <a:spcBef>
                <a:spcPts val="0"/>
              </a:spcBef>
              <a:spcAft>
                <a:spcPts val="0"/>
              </a:spcAft>
              <a:buClr>
                <a:srgbClr val="000000"/>
              </a:buClr>
              <a:buSzPct val="100000"/>
              <a:buFont typeface="Times New Roman" charset="0"/>
              <a:buNone/>
              <a:tabLst/>
              <a:defRPr/>
            </a:pPr>
            <a:fld id="{B57F8D67-39D2-594B-BD12-EE14DBE78570}" type="slidenum">
              <a:rPr kumimoji="0" lang="en-US" sz="1400" b="0" i="0" u="none" strike="noStrike" kern="1200" cap="none" spc="0" normalizeH="0" baseline="0" noProof="0">
                <a:ln>
                  <a:noFill/>
                </a:ln>
                <a:solidFill>
                  <a:srgbClr val="000000"/>
                </a:solidFill>
                <a:effectLst/>
                <a:uLnTx/>
                <a:uFillTx/>
                <a:latin typeface="Calibri"/>
                <a:ea typeface="ＭＳ Ｐゴシック" charset="-128"/>
              </a:rPr>
              <a:pPr marL="0" marR="0" lvl="0" indent="0" algn="r" defTabSz="457200" rtl="0" eaLnBrk="1" fontAlgn="auto" latinLnBrk="0" hangingPunct="1">
                <a:lnSpc>
                  <a:spcPct val="100000"/>
                </a:lnSpc>
                <a:spcBef>
                  <a:spcPts val="0"/>
                </a:spcBef>
                <a:spcAft>
                  <a:spcPts val="0"/>
                </a:spcAft>
                <a:buClr>
                  <a:srgbClr val="000000"/>
                </a:buClr>
                <a:buSzPct val="100000"/>
                <a:buFont typeface="Times New Roman" charset="0"/>
                <a:buNone/>
                <a:tabLst/>
                <a:defRPr/>
              </a:pPr>
              <a:t>‹#›</a:t>
            </a:fld>
            <a:r>
              <a:rPr kumimoji="0" lang="en-US" sz="1400" b="0" i="0" u="none" strike="noStrike" kern="1200" cap="none" spc="0" normalizeH="0" baseline="0" noProof="0">
                <a:ln>
                  <a:noFill/>
                </a:ln>
                <a:solidFill>
                  <a:srgbClr val="000000"/>
                </a:solidFill>
                <a:effectLst/>
                <a:uLnTx/>
                <a:uFillTx/>
                <a:latin typeface="Calibri"/>
                <a:ea typeface="ＭＳ Ｐゴシック" charset="-128"/>
              </a:rPr>
              <a:t> of 12</a:t>
            </a:r>
          </a:p>
        </p:txBody>
      </p:sp>
    </p:spTree>
    <p:extLst>
      <p:ext uri="{BB962C8B-B14F-4D97-AF65-F5344CB8AC3E}">
        <p14:creationId xmlns:p14="http://schemas.microsoft.com/office/powerpoint/2010/main" val="147589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400" b="0" baseline="0"/>
            </a:lvl1pPr>
            <a:lvl2pPr>
              <a:defRPr sz="2400" b="0" baseline="0"/>
            </a:lvl2pPr>
            <a:lvl3pPr>
              <a:defRPr sz="2400" b="0" baseline="0"/>
            </a:lvl3pPr>
            <a:lvl4pPr>
              <a:defRPr sz="2000" b="0" baseline="0"/>
            </a:lvl4pPr>
            <a:lvl5pPr>
              <a:defRPr sz="2000" b="0"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5"/>
          <p:cNvSpPr>
            <a:spLocks noGrp="1" noChangeArrowheads="1"/>
          </p:cNvSpPr>
          <p:nvPr>
            <p:ph type="sldNum" idx="10"/>
          </p:nvPr>
        </p:nvSpPr>
        <p:spPr>
          <a:xfrm>
            <a:off x="6858000" y="6248400"/>
            <a:ext cx="2130425" cy="473075"/>
          </a:xfrm>
        </p:spPr>
        <p:txBody>
          <a:bodyPr/>
          <a:lstStyle>
            <a:lvl1pPr defTabSz="457200">
              <a:defRPr>
                <a:ea typeface="ＭＳ Ｐゴシック" charset="-128"/>
                <a:cs typeface="ＭＳ Ｐゴシック" charset="-128"/>
              </a:defRPr>
            </a:lvl1pPr>
          </a:lstStyle>
          <a:p>
            <a:pPr>
              <a:defRPr/>
            </a:pPr>
            <a:fld id="{B57F8D67-39D2-594B-BD12-EE14DBE78570}" type="slidenum">
              <a:rPr lang="en-US"/>
              <a:pPr>
                <a:defRPr/>
              </a:pPr>
              <a:t>‹#›</a:t>
            </a:fld>
            <a:r>
              <a:rPr lang="en-US"/>
              <a:t> of 12</a:t>
            </a:r>
          </a:p>
        </p:txBody>
      </p:sp>
    </p:spTree>
    <p:extLst>
      <p:ext uri="{BB962C8B-B14F-4D97-AF65-F5344CB8AC3E}">
        <p14:creationId xmlns:p14="http://schemas.microsoft.com/office/powerpoint/2010/main" val="26304498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p:txBody>
          <a:bodyPr/>
          <a:lstStyle>
            <a:lvl1pPr defTabSz="457200">
              <a:defRPr>
                <a:cs typeface="ＭＳ Ｐゴシック" charset="0"/>
              </a:defRPr>
            </a:lvl1pPr>
          </a:lstStyle>
          <a:p>
            <a:pPr>
              <a:defRPr/>
            </a:pPr>
            <a:fld id="{B82D3D27-8CCA-B547-8D50-7DE420F7BB14}" type="slidenum">
              <a:rPr lang="en-US"/>
              <a:pPr>
                <a:defRPr/>
              </a:pPr>
              <a:t>‹#›</a:t>
            </a:fld>
            <a:endParaRPr lang="en-US"/>
          </a:p>
        </p:txBody>
      </p:sp>
    </p:spTree>
    <p:extLst>
      <p:ext uri="{BB962C8B-B14F-4D97-AF65-F5344CB8AC3E}">
        <p14:creationId xmlns:p14="http://schemas.microsoft.com/office/powerpoint/2010/main" val="70159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Rectangle 3"/>
          <p:cNvSpPr>
            <a:spLocks noGrp="1" noChangeArrowheads="1"/>
          </p:cNvSpPr>
          <p:nvPr>
            <p:ph type="dt" sz="half" idx="10"/>
          </p:nvPr>
        </p:nvSpPr>
        <p:spPr>
          <a:xfrm>
            <a:off x="685800" y="6248400"/>
            <a:ext cx="1905000" cy="457200"/>
          </a:xfrm>
          <a:prstGeom prst="rect">
            <a:avLst/>
          </a:prstGeom>
        </p:spPr>
        <p:txBody>
          <a:bodyPr/>
          <a:lstStyle>
            <a:lvl1pPr defTabSz="914400">
              <a:defRPr sz="1800">
                <a:solidFill>
                  <a:srgbClr val="003367"/>
                </a:solidFill>
                <a:ea typeface="Arial" charset="0"/>
                <a:cs typeface="Arial" charset="0"/>
              </a:defRPr>
            </a:lvl1pPr>
          </a:lstStyle>
          <a:p>
            <a:pPr fontAlgn="base">
              <a:spcBef>
                <a:spcPct val="0"/>
              </a:spcBef>
              <a:spcAft>
                <a:spcPct val="0"/>
              </a:spcAft>
              <a:defRPr/>
            </a:pPr>
            <a:endParaRPr lang="en-US">
              <a:latin typeface="Arial" charset="0"/>
            </a:endParaRPr>
          </a:p>
        </p:txBody>
      </p:sp>
      <p:sp>
        <p:nvSpPr>
          <p:cNvPr id="3" name="Rectangle 4"/>
          <p:cNvSpPr>
            <a:spLocks noGrp="1" noChangeArrowheads="1"/>
          </p:cNvSpPr>
          <p:nvPr>
            <p:ph type="ftr" sz="quarter" idx="11"/>
          </p:nvPr>
        </p:nvSpPr>
        <p:spPr>
          <a:xfrm>
            <a:off x="3124200" y="6248400"/>
            <a:ext cx="2895600" cy="457200"/>
          </a:xfrm>
          <a:prstGeom prst="rect">
            <a:avLst/>
          </a:prstGeom>
        </p:spPr>
        <p:txBody>
          <a:bodyPr/>
          <a:lstStyle>
            <a:lvl1pPr defTabSz="914400">
              <a:defRPr sz="1800">
                <a:solidFill>
                  <a:srgbClr val="003367"/>
                </a:solidFill>
                <a:ea typeface="Arial" charset="0"/>
                <a:cs typeface="Arial" charset="0"/>
              </a:defRPr>
            </a:lvl1pPr>
          </a:lstStyle>
          <a:p>
            <a:pPr fontAlgn="base">
              <a:spcBef>
                <a:spcPct val="0"/>
              </a:spcBef>
              <a:spcAft>
                <a:spcPct val="0"/>
              </a:spcAft>
              <a:defRPr/>
            </a:pPr>
            <a:endParaRPr lang="en-US">
              <a:latin typeface="Arial" charset="0"/>
            </a:endParaRPr>
          </a:p>
        </p:txBody>
      </p:sp>
      <p:sp>
        <p:nvSpPr>
          <p:cNvPr id="4" name="Rectangle 5"/>
          <p:cNvSpPr>
            <a:spLocks noGrp="1" noChangeArrowheads="1"/>
          </p:cNvSpPr>
          <p:nvPr>
            <p:ph type="sldNum" sz="quarter" idx="12"/>
          </p:nvPr>
        </p:nvSpPr>
        <p:spPr/>
        <p:txBody>
          <a:bodyPr/>
          <a:lstStyle>
            <a:lvl1pPr defTabSz="457200">
              <a:defRPr>
                <a:cs typeface="ＭＳ Ｐゴシック" charset="0"/>
              </a:defRPr>
            </a:lvl1pPr>
          </a:lstStyle>
          <a:p>
            <a:pPr>
              <a:defRPr/>
            </a:pPr>
            <a:fld id="{B6ADFD23-3C26-8747-8AF5-294BC8BDC364}" type="slidenum">
              <a:rPr lang="en-US"/>
              <a:pPr>
                <a:defRPr/>
              </a:pPr>
              <a:t>‹#›</a:t>
            </a:fld>
            <a:endParaRPr lang="en-US"/>
          </a:p>
        </p:txBody>
      </p:sp>
    </p:spTree>
    <p:extLst>
      <p:ext uri="{BB962C8B-B14F-4D97-AF65-F5344CB8AC3E}">
        <p14:creationId xmlns:p14="http://schemas.microsoft.com/office/powerpoint/2010/main" val="1835278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Rectangl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100" y="0"/>
            <a:ext cx="3733800" cy="1485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Rectangle 10"/>
          <p:cNvSpPr>
            <a:spLocks noChangeArrowheads="1"/>
          </p:cNvSpPr>
          <p:nvPr/>
        </p:nvSpPr>
        <p:spPr bwMode="auto">
          <a:xfrm>
            <a:off x="381000" y="64770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914400" fontAlgn="base">
              <a:spcBef>
                <a:spcPct val="0"/>
              </a:spcBef>
              <a:spcAft>
                <a:spcPct val="0"/>
              </a:spcAft>
            </a:pPr>
            <a:endParaRPr lang="en-US">
              <a:solidFill>
                <a:srgbClr val="000000"/>
              </a:solidFill>
              <a:latin typeface="Gill Sans MT" charset="0"/>
              <a:ea typeface="ＭＳ Ｐゴシック" charset="0"/>
              <a:cs typeface="Arial" charset="0"/>
            </a:endParaRPr>
          </a:p>
        </p:txBody>
      </p:sp>
      <p:sp>
        <p:nvSpPr>
          <p:cNvPr id="6" name="Rectangle 11"/>
          <p:cNvSpPr>
            <a:spLocks noChangeArrowheads="1"/>
          </p:cNvSpPr>
          <p:nvPr/>
        </p:nvSpPr>
        <p:spPr bwMode="auto">
          <a:xfrm>
            <a:off x="457200" y="6076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914400" fontAlgn="base">
              <a:spcBef>
                <a:spcPct val="0"/>
              </a:spcBef>
              <a:spcAft>
                <a:spcPct val="0"/>
              </a:spcAft>
            </a:pPr>
            <a:endParaRPr lang="en-US">
              <a:solidFill>
                <a:srgbClr val="000000"/>
              </a:solidFill>
              <a:latin typeface="Gill Sans MT" charset="0"/>
              <a:ea typeface="ＭＳ Ｐゴシック" charset="0"/>
              <a:cs typeface="Arial" charset="0"/>
            </a:endParaRPr>
          </a:p>
        </p:txBody>
      </p:sp>
      <p:sp>
        <p:nvSpPr>
          <p:cNvPr id="5122" name="Title 5121"/>
          <p:cNvSpPr>
            <a:spLocks noGrp="1" noChangeArrowheads="1"/>
          </p:cNvSpPr>
          <p:nvPr>
            <p:ph type="ctrTitle"/>
          </p:nvPr>
        </p:nvSpPr>
        <p:spPr>
          <a:xfrm>
            <a:off x="685800" y="1730375"/>
            <a:ext cx="7772400" cy="1470025"/>
          </a:xfrm>
        </p:spPr>
        <p:txBody>
          <a:bodyPr anchor="ctr" anchorCtr="1"/>
          <a:lstStyle>
            <a:lvl1pPr algn="ctr">
              <a:defRPr/>
            </a:lvl1pPr>
          </a:lstStyle>
          <a:p>
            <a:r>
              <a:rPr lang="en-US"/>
              <a:t>Click to edit Master title style</a:t>
            </a:r>
          </a:p>
        </p:txBody>
      </p:sp>
      <p:sp>
        <p:nvSpPr>
          <p:cNvPr id="5123" name="Subtitle 5122"/>
          <p:cNvSpPr>
            <a:spLocks noGrp="1" noChangeArrowheads="1"/>
          </p:cNvSpPr>
          <p:nvPr>
            <p:ph type="subTitle" idx="1"/>
          </p:nvPr>
        </p:nvSpPr>
        <p:spPr>
          <a:xfrm>
            <a:off x="1371600" y="3733800"/>
            <a:ext cx="6400800" cy="1752600"/>
          </a:xfrm>
        </p:spPr>
        <p:txBody>
          <a:bodyPr anchor="ctr" anchorCtr="1"/>
          <a:lstStyle>
            <a:lvl1pPr marL="0" indent="0" algn="ctr">
              <a:buNone/>
              <a:defRPr/>
            </a:lvl1pPr>
          </a:lstStyle>
          <a:p>
            <a:r>
              <a:rPr lang="en-US"/>
              <a:t>Click to edit Master subtitle style</a:t>
            </a:r>
          </a:p>
        </p:txBody>
      </p:sp>
      <p:sp>
        <p:nvSpPr>
          <p:cNvPr id="7" name="Rectangle 6"/>
          <p:cNvSpPr>
            <a:spLocks noGrp="1" noChangeArrowheads="1"/>
          </p:cNvSpPr>
          <p:nvPr>
            <p:ph type="dt" sz="half" idx="10"/>
          </p:nvPr>
        </p:nvSpPr>
        <p:spPr/>
        <p:txBody>
          <a:bodyPr/>
          <a:lstStyle>
            <a:lvl1pPr defTabSz="457200" eaLnBrk="1" hangingPunct="1">
              <a:defRPr sz="1400">
                <a:cs typeface="Arial"/>
              </a:defRPr>
            </a:lvl1pPr>
          </a:lstStyle>
          <a:p>
            <a:pPr>
              <a:defRPr/>
            </a:pPr>
            <a:endParaRPr lang="en-US"/>
          </a:p>
        </p:txBody>
      </p:sp>
      <p:sp>
        <p:nvSpPr>
          <p:cNvPr id="8" name="Rectangle 7"/>
          <p:cNvSpPr>
            <a:spLocks noGrp="1" noChangeArrowheads="1"/>
          </p:cNvSpPr>
          <p:nvPr>
            <p:ph type="ftr" sz="quarter" idx="11"/>
          </p:nvPr>
        </p:nvSpPr>
        <p:spPr>
          <a:xfrm>
            <a:off x="3124200" y="6245225"/>
            <a:ext cx="2895600" cy="476250"/>
          </a:xfrm>
        </p:spPr>
        <p:txBody>
          <a:bodyPr/>
          <a:lstStyle>
            <a:lvl1pPr algn="ctr" defTabSz="457200" eaLnBrk="1" hangingPunct="1">
              <a:defRPr sz="1400">
                <a:cs typeface="Arial"/>
              </a:defRPr>
            </a:lvl1pPr>
          </a:lstStyle>
          <a:p>
            <a:pPr>
              <a:defRPr/>
            </a:pPr>
            <a:endParaRPr lang="en-US"/>
          </a:p>
        </p:txBody>
      </p:sp>
      <p:sp>
        <p:nvSpPr>
          <p:cNvPr id="9" name="Rectangle 8"/>
          <p:cNvSpPr>
            <a:spLocks noGrp="1" noChangeArrowheads="1"/>
          </p:cNvSpPr>
          <p:nvPr>
            <p:ph type="sldNum" sz="quarter" idx="12"/>
          </p:nvPr>
        </p:nvSpPr>
        <p:spPr>
          <a:xfrm>
            <a:off x="6553200" y="6245225"/>
            <a:ext cx="2133600" cy="476250"/>
          </a:xfrm>
        </p:spPr>
        <p:txBody>
          <a:bodyPr/>
          <a:lstStyle>
            <a:lvl1pPr defTabSz="457200">
              <a:defRPr>
                <a:cs typeface="ＭＳ Ｐゴシック" charset="0"/>
              </a:defRPr>
            </a:lvl1pPr>
          </a:lstStyle>
          <a:p>
            <a:pPr>
              <a:defRPr/>
            </a:pPr>
            <a:fld id="{315EBF4E-34EC-BD4F-A1C9-E328D1CCEDE0}" type="slidenum">
              <a:rPr lang="en-US"/>
              <a:pPr>
                <a:defRPr/>
              </a:pPr>
              <a:t>‹#›</a:t>
            </a:fld>
            <a:endParaRPr lang="en-US"/>
          </a:p>
        </p:txBody>
      </p:sp>
    </p:spTree>
    <p:extLst>
      <p:ext uri="{BB962C8B-B14F-4D97-AF65-F5344CB8AC3E}">
        <p14:creationId xmlns:p14="http://schemas.microsoft.com/office/powerpoint/2010/main" val="25044513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Content Placeholder 2"/>
          <p:cNvSpPr>
            <a:spLocks noGrp="1"/>
          </p:cNvSpPr>
          <p:nvPr>
            <p:ph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027"/>
          <p:cNvSpPr>
            <a:spLocks noGrp="1" noChangeArrowheads="1"/>
          </p:cNvSpPr>
          <p:nvPr>
            <p:ph type="dt" sz="half" idx="10"/>
          </p:nvPr>
        </p:nvSpPr>
        <p:spPr/>
        <p:txBody>
          <a:bodyPr/>
          <a:lstStyle>
            <a:lvl1pPr defTabSz="457200">
              <a:defRPr/>
            </a:lvl1pPr>
          </a:lstStyle>
          <a:p>
            <a:pPr>
              <a:defRPr/>
            </a:pPr>
            <a:endParaRPr lang="en-US"/>
          </a:p>
        </p:txBody>
      </p:sp>
      <p:sp>
        <p:nvSpPr>
          <p:cNvPr id="5" name="Footer Placeholder 1028"/>
          <p:cNvSpPr>
            <a:spLocks noGrp="1" noChangeArrowheads="1"/>
          </p:cNvSpPr>
          <p:nvPr>
            <p:ph type="ftr" sz="quarter" idx="11"/>
          </p:nvPr>
        </p:nvSpPr>
        <p:spPr/>
        <p:txBody>
          <a:bodyPr/>
          <a:lstStyle>
            <a:lvl1pPr defTabSz="457200">
              <a:defRPr/>
            </a:lvl1pPr>
          </a:lstStyle>
          <a:p>
            <a:pPr>
              <a:defRPr/>
            </a:pPr>
            <a:endParaRPr lang="en-US"/>
          </a:p>
        </p:txBody>
      </p:sp>
      <p:sp>
        <p:nvSpPr>
          <p:cNvPr id="6" name="Slide Number Placeholder 4101"/>
          <p:cNvSpPr>
            <a:spLocks noGrp="1" noChangeArrowheads="1"/>
          </p:cNvSpPr>
          <p:nvPr>
            <p:ph type="sldNum" sz="quarter" idx="12"/>
          </p:nvPr>
        </p:nvSpPr>
        <p:spPr/>
        <p:txBody>
          <a:bodyPr/>
          <a:lstStyle>
            <a:lvl1pPr defTabSz="457200">
              <a:defRPr>
                <a:cs typeface="ＭＳ Ｐゴシック" charset="0"/>
              </a:defRPr>
            </a:lvl1pPr>
          </a:lstStyle>
          <a:p>
            <a:pPr>
              <a:defRPr/>
            </a:pPr>
            <a:fld id="{26D478AA-76A7-9E42-A8DE-229A5D82E560}" type="slidenum">
              <a:rPr lang="en-US"/>
              <a:pPr>
                <a:defRPr/>
              </a:pPr>
              <a:t>‹#›</a:t>
            </a:fld>
            <a:endParaRPr lang="en-US"/>
          </a:p>
        </p:txBody>
      </p:sp>
    </p:spTree>
    <p:extLst>
      <p:ext uri="{BB962C8B-B14F-4D97-AF65-F5344CB8AC3E}">
        <p14:creationId xmlns:p14="http://schemas.microsoft.com/office/powerpoint/2010/main" val="95141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rtlCol="0"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rtlCol="0"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1027"/>
          <p:cNvSpPr>
            <a:spLocks noGrp="1" noChangeArrowheads="1"/>
          </p:cNvSpPr>
          <p:nvPr>
            <p:ph type="dt" sz="half" idx="10"/>
          </p:nvPr>
        </p:nvSpPr>
        <p:spPr/>
        <p:txBody>
          <a:bodyPr/>
          <a:lstStyle>
            <a:lvl1pPr defTabSz="457200">
              <a:defRPr/>
            </a:lvl1pPr>
          </a:lstStyle>
          <a:p>
            <a:pPr>
              <a:defRPr/>
            </a:pPr>
            <a:endParaRPr lang="en-US"/>
          </a:p>
        </p:txBody>
      </p:sp>
      <p:sp>
        <p:nvSpPr>
          <p:cNvPr id="5" name="Footer Placeholder 1028"/>
          <p:cNvSpPr>
            <a:spLocks noGrp="1" noChangeArrowheads="1"/>
          </p:cNvSpPr>
          <p:nvPr>
            <p:ph type="ftr" sz="quarter" idx="11"/>
          </p:nvPr>
        </p:nvSpPr>
        <p:spPr/>
        <p:txBody>
          <a:bodyPr/>
          <a:lstStyle>
            <a:lvl1pPr defTabSz="457200">
              <a:defRPr/>
            </a:lvl1pPr>
          </a:lstStyle>
          <a:p>
            <a:pPr>
              <a:defRPr/>
            </a:pPr>
            <a:endParaRPr lang="en-US"/>
          </a:p>
        </p:txBody>
      </p:sp>
      <p:sp>
        <p:nvSpPr>
          <p:cNvPr id="6" name="Slide Number Placeholder 4101"/>
          <p:cNvSpPr>
            <a:spLocks noGrp="1" noChangeArrowheads="1"/>
          </p:cNvSpPr>
          <p:nvPr>
            <p:ph type="sldNum" sz="quarter" idx="12"/>
          </p:nvPr>
        </p:nvSpPr>
        <p:spPr/>
        <p:txBody>
          <a:bodyPr/>
          <a:lstStyle>
            <a:lvl1pPr defTabSz="457200">
              <a:defRPr>
                <a:cs typeface="ＭＳ Ｐゴシック" charset="0"/>
              </a:defRPr>
            </a:lvl1pPr>
          </a:lstStyle>
          <a:p>
            <a:pPr>
              <a:defRPr/>
            </a:pPr>
            <a:fld id="{8AB8CC6B-E21C-4545-89B0-E109C1A6A042}" type="slidenum">
              <a:rPr lang="en-US"/>
              <a:pPr>
                <a:defRPr/>
              </a:pPr>
              <a:t>‹#›</a:t>
            </a:fld>
            <a:endParaRPr lang="en-US"/>
          </a:p>
        </p:txBody>
      </p:sp>
    </p:spTree>
    <p:extLst>
      <p:ext uri="{BB962C8B-B14F-4D97-AF65-F5344CB8AC3E}">
        <p14:creationId xmlns:p14="http://schemas.microsoft.com/office/powerpoint/2010/main" val="3514396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35511205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Content Placeholder 2"/>
          <p:cNvSpPr>
            <a:spLocks noGrp="1"/>
          </p:cNvSpPr>
          <p:nvPr>
            <p:ph sz="half" idx="1"/>
          </p:nvPr>
        </p:nvSpPr>
        <p:spPr>
          <a:xfrm>
            <a:off x="457200" y="1600200"/>
            <a:ext cx="4038600" cy="41148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114800"/>
          </a:xfrm>
        </p:spPr>
        <p:txBody>
          <a:bodyPr rtlCol="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027"/>
          <p:cNvSpPr>
            <a:spLocks noGrp="1" noChangeArrowheads="1"/>
          </p:cNvSpPr>
          <p:nvPr>
            <p:ph type="dt" sz="half" idx="10"/>
          </p:nvPr>
        </p:nvSpPr>
        <p:spPr/>
        <p:txBody>
          <a:bodyPr/>
          <a:lstStyle>
            <a:lvl1pPr defTabSz="457200">
              <a:defRPr/>
            </a:lvl1pPr>
          </a:lstStyle>
          <a:p>
            <a:pPr>
              <a:defRPr/>
            </a:pPr>
            <a:endParaRPr lang="en-US"/>
          </a:p>
        </p:txBody>
      </p:sp>
      <p:sp>
        <p:nvSpPr>
          <p:cNvPr id="6" name="Footer Placeholder 1028"/>
          <p:cNvSpPr>
            <a:spLocks noGrp="1" noChangeArrowheads="1"/>
          </p:cNvSpPr>
          <p:nvPr>
            <p:ph type="ftr" sz="quarter" idx="11"/>
          </p:nvPr>
        </p:nvSpPr>
        <p:spPr/>
        <p:txBody>
          <a:bodyPr/>
          <a:lstStyle>
            <a:lvl1pPr defTabSz="457200">
              <a:defRPr/>
            </a:lvl1pPr>
          </a:lstStyle>
          <a:p>
            <a:pPr>
              <a:defRPr/>
            </a:pPr>
            <a:endParaRPr lang="en-US"/>
          </a:p>
        </p:txBody>
      </p:sp>
      <p:sp>
        <p:nvSpPr>
          <p:cNvPr id="7" name="Slide Number Placeholder 4101"/>
          <p:cNvSpPr>
            <a:spLocks noGrp="1" noChangeArrowheads="1"/>
          </p:cNvSpPr>
          <p:nvPr>
            <p:ph type="sldNum" sz="quarter" idx="12"/>
          </p:nvPr>
        </p:nvSpPr>
        <p:spPr/>
        <p:txBody>
          <a:bodyPr/>
          <a:lstStyle>
            <a:lvl1pPr defTabSz="457200">
              <a:defRPr>
                <a:cs typeface="ＭＳ Ｐゴシック" charset="0"/>
              </a:defRPr>
            </a:lvl1pPr>
          </a:lstStyle>
          <a:p>
            <a:pPr>
              <a:defRPr/>
            </a:pPr>
            <a:fld id="{0960E80A-AA9B-474E-98BC-81FE7897E853}" type="slidenum">
              <a:rPr lang="en-US"/>
              <a:pPr>
                <a:defRPr/>
              </a:pPr>
              <a:t>‹#›</a:t>
            </a:fld>
            <a:endParaRPr lang="en-US"/>
          </a:p>
        </p:txBody>
      </p:sp>
    </p:spTree>
    <p:extLst>
      <p:ext uri="{BB962C8B-B14F-4D97-AF65-F5344CB8AC3E}">
        <p14:creationId xmlns:p14="http://schemas.microsoft.com/office/powerpoint/2010/main" val="4736025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rtlCol="0" anchor="ct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rtlCol="0"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rtlCol="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027"/>
          <p:cNvSpPr>
            <a:spLocks noGrp="1" noChangeArrowheads="1"/>
          </p:cNvSpPr>
          <p:nvPr>
            <p:ph type="dt" sz="half" idx="10"/>
          </p:nvPr>
        </p:nvSpPr>
        <p:spPr/>
        <p:txBody>
          <a:bodyPr/>
          <a:lstStyle>
            <a:lvl1pPr defTabSz="457200">
              <a:defRPr/>
            </a:lvl1pPr>
          </a:lstStyle>
          <a:p>
            <a:pPr>
              <a:defRPr/>
            </a:pPr>
            <a:endParaRPr lang="en-US"/>
          </a:p>
        </p:txBody>
      </p:sp>
      <p:sp>
        <p:nvSpPr>
          <p:cNvPr id="8" name="Footer Placeholder 1028"/>
          <p:cNvSpPr>
            <a:spLocks noGrp="1" noChangeArrowheads="1"/>
          </p:cNvSpPr>
          <p:nvPr>
            <p:ph type="ftr" sz="quarter" idx="11"/>
          </p:nvPr>
        </p:nvSpPr>
        <p:spPr/>
        <p:txBody>
          <a:bodyPr/>
          <a:lstStyle>
            <a:lvl1pPr defTabSz="457200">
              <a:defRPr/>
            </a:lvl1pPr>
          </a:lstStyle>
          <a:p>
            <a:pPr>
              <a:defRPr/>
            </a:pPr>
            <a:endParaRPr lang="en-US"/>
          </a:p>
        </p:txBody>
      </p:sp>
      <p:sp>
        <p:nvSpPr>
          <p:cNvPr id="9" name="Slide Number Placeholder 4101"/>
          <p:cNvSpPr>
            <a:spLocks noGrp="1" noChangeArrowheads="1"/>
          </p:cNvSpPr>
          <p:nvPr>
            <p:ph type="sldNum" sz="quarter" idx="12"/>
          </p:nvPr>
        </p:nvSpPr>
        <p:spPr/>
        <p:txBody>
          <a:bodyPr/>
          <a:lstStyle>
            <a:lvl1pPr defTabSz="457200">
              <a:defRPr>
                <a:cs typeface="ＭＳ Ｐゴシック" charset="0"/>
              </a:defRPr>
            </a:lvl1pPr>
          </a:lstStyle>
          <a:p>
            <a:pPr>
              <a:defRPr/>
            </a:pPr>
            <a:fld id="{FCF8AC74-7BF4-FC4C-B462-AC14C9DD48CF}" type="slidenum">
              <a:rPr lang="en-US"/>
              <a:pPr>
                <a:defRPr/>
              </a:pPr>
              <a:t>‹#›</a:t>
            </a:fld>
            <a:endParaRPr lang="en-US"/>
          </a:p>
        </p:txBody>
      </p:sp>
    </p:spTree>
    <p:extLst>
      <p:ext uri="{BB962C8B-B14F-4D97-AF65-F5344CB8AC3E}">
        <p14:creationId xmlns:p14="http://schemas.microsoft.com/office/powerpoint/2010/main" val="1027534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Date Placeholder 1027"/>
          <p:cNvSpPr>
            <a:spLocks noGrp="1" noChangeArrowheads="1"/>
          </p:cNvSpPr>
          <p:nvPr>
            <p:ph type="dt" sz="half" idx="10"/>
          </p:nvPr>
        </p:nvSpPr>
        <p:spPr/>
        <p:txBody>
          <a:bodyPr/>
          <a:lstStyle>
            <a:lvl1pPr defTabSz="457200">
              <a:defRPr/>
            </a:lvl1pPr>
          </a:lstStyle>
          <a:p>
            <a:pPr>
              <a:defRPr/>
            </a:pPr>
            <a:endParaRPr lang="en-US"/>
          </a:p>
        </p:txBody>
      </p:sp>
      <p:sp>
        <p:nvSpPr>
          <p:cNvPr id="4" name="Footer Placeholder 1028"/>
          <p:cNvSpPr>
            <a:spLocks noGrp="1" noChangeArrowheads="1"/>
          </p:cNvSpPr>
          <p:nvPr>
            <p:ph type="ftr" sz="quarter" idx="11"/>
          </p:nvPr>
        </p:nvSpPr>
        <p:spPr/>
        <p:txBody>
          <a:bodyPr/>
          <a:lstStyle>
            <a:lvl1pPr defTabSz="457200">
              <a:defRPr/>
            </a:lvl1pPr>
          </a:lstStyle>
          <a:p>
            <a:pPr>
              <a:defRPr/>
            </a:pPr>
            <a:endParaRPr lang="en-US"/>
          </a:p>
        </p:txBody>
      </p:sp>
      <p:sp>
        <p:nvSpPr>
          <p:cNvPr id="5" name="Slide Number Placeholder 4101"/>
          <p:cNvSpPr>
            <a:spLocks noGrp="1" noChangeArrowheads="1"/>
          </p:cNvSpPr>
          <p:nvPr>
            <p:ph type="sldNum" sz="quarter" idx="12"/>
          </p:nvPr>
        </p:nvSpPr>
        <p:spPr/>
        <p:txBody>
          <a:bodyPr/>
          <a:lstStyle>
            <a:lvl1pPr defTabSz="457200">
              <a:defRPr>
                <a:cs typeface="ＭＳ Ｐゴシック" charset="0"/>
              </a:defRPr>
            </a:lvl1pPr>
          </a:lstStyle>
          <a:p>
            <a:pPr>
              <a:defRPr/>
            </a:pPr>
            <a:fld id="{064D0EE3-E73C-7842-81B3-12B665478D4D}" type="slidenum">
              <a:rPr lang="en-US"/>
              <a:pPr>
                <a:defRPr/>
              </a:pPr>
              <a:t>‹#›</a:t>
            </a:fld>
            <a:endParaRPr lang="en-US"/>
          </a:p>
        </p:txBody>
      </p:sp>
    </p:spTree>
    <p:extLst>
      <p:ext uri="{BB962C8B-B14F-4D97-AF65-F5344CB8AC3E}">
        <p14:creationId xmlns:p14="http://schemas.microsoft.com/office/powerpoint/2010/main" val="7851893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027"/>
          <p:cNvSpPr>
            <a:spLocks noGrp="1" noChangeArrowheads="1"/>
          </p:cNvSpPr>
          <p:nvPr>
            <p:ph type="dt" sz="half" idx="10"/>
          </p:nvPr>
        </p:nvSpPr>
        <p:spPr/>
        <p:txBody>
          <a:bodyPr/>
          <a:lstStyle>
            <a:lvl1pPr defTabSz="457200">
              <a:defRPr/>
            </a:lvl1pPr>
          </a:lstStyle>
          <a:p>
            <a:pPr>
              <a:defRPr/>
            </a:pPr>
            <a:endParaRPr lang="en-US"/>
          </a:p>
        </p:txBody>
      </p:sp>
      <p:sp>
        <p:nvSpPr>
          <p:cNvPr id="3" name="Footer Placeholder 1028"/>
          <p:cNvSpPr>
            <a:spLocks noGrp="1" noChangeArrowheads="1"/>
          </p:cNvSpPr>
          <p:nvPr>
            <p:ph type="ftr" sz="quarter" idx="11"/>
          </p:nvPr>
        </p:nvSpPr>
        <p:spPr/>
        <p:txBody>
          <a:bodyPr/>
          <a:lstStyle>
            <a:lvl1pPr defTabSz="457200">
              <a:defRPr/>
            </a:lvl1pPr>
          </a:lstStyle>
          <a:p>
            <a:pPr>
              <a:defRPr/>
            </a:pPr>
            <a:endParaRPr lang="en-US"/>
          </a:p>
        </p:txBody>
      </p:sp>
      <p:sp>
        <p:nvSpPr>
          <p:cNvPr id="4" name="Slide Number Placeholder 4101"/>
          <p:cNvSpPr>
            <a:spLocks noGrp="1" noChangeArrowheads="1"/>
          </p:cNvSpPr>
          <p:nvPr>
            <p:ph type="sldNum" sz="quarter" idx="12"/>
          </p:nvPr>
        </p:nvSpPr>
        <p:spPr/>
        <p:txBody>
          <a:bodyPr/>
          <a:lstStyle>
            <a:lvl1pPr defTabSz="457200">
              <a:defRPr>
                <a:cs typeface="ＭＳ Ｐゴシック" charset="0"/>
              </a:defRPr>
            </a:lvl1pPr>
          </a:lstStyle>
          <a:p>
            <a:pPr>
              <a:defRPr/>
            </a:pPr>
            <a:fld id="{2B63B896-6483-6344-9F29-A3B9AD40556D}" type="slidenum">
              <a:rPr lang="en-US"/>
              <a:pPr>
                <a:defRPr/>
              </a:pPr>
              <a:t>‹#›</a:t>
            </a:fld>
            <a:endParaRPr lang="en-US"/>
          </a:p>
        </p:txBody>
      </p:sp>
    </p:spTree>
    <p:extLst>
      <p:ext uri="{BB962C8B-B14F-4D97-AF65-F5344CB8AC3E}">
        <p14:creationId xmlns:p14="http://schemas.microsoft.com/office/powerpoint/2010/main" val="400281691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rtlCol="0"/>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rtlCol="0"/>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027"/>
          <p:cNvSpPr>
            <a:spLocks noGrp="1" noChangeArrowheads="1"/>
          </p:cNvSpPr>
          <p:nvPr>
            <p:ph type="dt" sz="half" idx="10"/>
          </p:nvPr>
        </p:nvSpPr>
        <p:spPr/>
        <p:txBody>
          <a:bodyPr/>
          <a:lstStyle>
            <a:lvl1pPr defTabSz="457200">
              <a:defRPr/>
            </a:lvl1pPr>
          </a:lstStyle>
          <a:p>
            <a:pPr>
              <a:defRPr/>
            </a:pPr>
            <a:endParaRPr lang="en-US"/>
          </a:p>
        </p:txBody>
      </p:sp>
      <p:sp>
        <p:nvSpPr>
          <p:cNvPr id="6" name="Footer Placeholder 1028"/>
          <p:cNvSpPr>
            <a:spLocks noGrp="1" noChangeArrowheads="1"/>
          </p:cNvSpPr>
          <p:nvPr>
            <p:ph type="ftr" sz="quarter" idx="11"/>
          </p:nvPr>
        </p:nvSpPr>
        <p:spPr/>
        <p:txBody>
          <a:bodyPr/>
          <a:lstStyle>
            <a:lvl1pPr defTabSz="457200">
              <a:defRPr/>
            </a:lvl1pPr>
          </a:lstStyle>
          <a:p>
            <a:pPr>
              <a:defRPr/>
            </a:pPr>
            <a:endParaRPr lang="en-US"/>
          </a:p>
        </p:txBody>
      </p:sp>
      <p:sp>
        <p:nvSpPr>
          <p:cNvPr id="7" name="Slide Number Placeholder 4101"/>
          <p:cNvSpPr>
            <a:spLocks noGrp="1" noChangeArrowheads="1"/>
          </p:cNvSpPr>
          <p:nvPr>
            <p:ph type="sldNum" sz="quarter" idx="12"/>
          </p:nvPr>
        </p:nvSpPr>
        <p:spPr/>
        <p:txBody>
          <a:bodyPr/>
          <a:lstStyle>
            <a:lvl1pPr defTabSz="457200">
              <a:defRPr>
                <a:cs typeface="ＭＳ Ｐゴシック" charset="0"/>
              </a:defRPr>
            </a:lvl1pPr>
          </a:lstStyle>
          <a:p>
            <a:pPr>
              <a:defRPr/>
            </a:pPr>
            <a:fld id="{C83DDBCE-6250-E042-A31A-E7CD7BA8FB7A}" type="slidenum">
              <a:rPr lang="en-US"/>
              <a:pPr>
                <a:defRPr/>
              </a:pPr>
              <a:t>‹#›</a:t>
            </a:fld>
            <a:endParaRPr lang="en-US"/>
          </a:p>
        </p:txBody>
      </p:sp>
    </p:spTree>
    <p:extLst>
      <p:ext uri="{BB962C8B-B14F-4D97-AF65-F5344CB8AC3E}">
        <p14:creationId xmlns:p14="http://schemas.microsoft.com/office/powerpoint/2010/main" val="23992945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rtlCol="0"/>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rtlCol="0"/>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1027"/>
          <p:cNvSpPr>
            <a:spLocks noGrp="1" noChangeArrowheads="1"/>
          </p:cNvSpPr>
          <p:nvPr>
            <p:ph type="dt" sz="half" idx="10"/>
          </p:nvPr>
        </p:nvSpPr>
        <p:spPr/>
        <p:txBody>
          <a:bodyPr/>
          <a:lstStyle>
            <a:lvl1pPr defTabSz="457200">
              <a:defRPr/>
            </a:lvl1pPr>
          </a:lstStyle>
          <a:p>
            <a:pPr>
              <a:defRPr/>
            </a:pPr>
            <a:endParaRPr lang="en-US"/>
          </a:p>
        </p:txBody>
      </p:sp>
      <p:sp>
        <p:nvSpPr>
          <p:cNvPr id="6" name="Footer Placeholder 1028"/>
          <p:cNvSpPr>
            <a:spLocks noGrp="1" noChangeArrowheads="1"/>
          </p:cNvSpPr>
          <p:nvPr>
            <p:ph type="ftr" sz="quarter" idx="11"/>
          </p:nvPr>
        </p:nvSpPr>
        <p:spPr/>
        <p:txBody>
          <a:bodyPr/>
          <a:lstStyle>
            <a:lvl1pPr defTabSz="457200">
              <a:defRPr/>
            </a:lvl1pPr>
          </a:lstStyle>
          <a:p>
            <a:pPr>
              <a:defRPr/>
            </a:pPr>
            <a:endParaRPr lang="en-US"/>
          </a:p>
        </p:txBody>
      </p:sp>
      <p:sp>
        <p:nvSpPr>
          <p:cNvPr id="7" name="Slide Number Placeholder 4101"/>
          <p:cNvSpPr>
            <a:spLocks noGrp="1" noChangeArrowheads="1"/>
          </p:cNvSpPr>
          <p:nvPr>
            <p:ph type="sldNum" sz="quarter" idx="12"/>
          </p:nvPr>
        </p:nvSpPr>
        <p:spPr/>
        <p:txBody>
          <a:bodyPr/>
          <a:lstStyle>
            <a:lvl1pPr defTabSz="457200">
              <a:defRPr>
                <a:cs typeface="ＭＳ Ｐゴシック" charset="0"/>
              </a:defRPr>
            </a:lvl1pPr>
          </a:lstStyle>
          <a:p>
            <a:pPr>
              <a:defRPr/>
            </a:pPr>
            <a:fld id="{C4EEA341-54AF-2144-AFA6-AF61DBA9208B}" type="slidenum">
              <a:rPr lang="en-US"/>
              <a:pPr>
                <a:defRPr/>
              </a:pPr>
              <a:t>‹#›</a:t>
            </a:fld>
            <a:endParaRPr lang="en-US"/>
          </a:p>
        </p:txBody>
      </p:sp>
    </p:spTree>
    <p:extLst>
      <p:ext uri="{BB962C8B-B14F-4D97-AF65-F5344CB8AC3E}">
        <p14:creationId xmlns:p14="http://schemas.microsoft.com/office/powerpoint/2010/main" val="241922707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rtlCol="0" anchor="ctr"/>
          <a:lstStyle/>
          <a:p>
            <a:r>
              <a:rPr lang="en-US"/>
              <a:t>Click to edit Master title style</a:t>
            </a:r>
          </a:p>
        </p:txBody>
      </p:sp>
      <p:sp>
        <p:nvSpPr>
          <p:cNvPr id="3" name="Text Placeholder 2"/>
          <p:cNvSpPr>
            <a:spLocks noGrp="1"/>
          </p:cNvSpPr>
          <p:nvPr>
            <p:ph type="body" idx="1"/>
          </p:nvPr>
        </p:nvSpPr>
        <p:spPr/>
        <p:txBody>
          <a:bodyPr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027"/>
          <p:cNvSpPr>
            <a:spLocks noGrp="1" noChangeArrowheads="1"/>
          </p:cNvSpPr>
          <p:nvPr>
            <p:ph type="dt" sz="half" idx="10"/>
          </p:nvPr>
        </p:nvSpPr>
        <p:spPr/>
        <p:txBody>
          <a:bodyPr/>
          <a:lstStyle>
            <a:lvl1pPr defTabSz="457200">
              <a:defRPr/>
            </a:lvl1pPr>
          </a:lstStyle>
          <a:p>
            <a:pPr>
              <a:defRPr/>
            </a:pPr>
            <a:endParaRPr lang="en-US"/>
          </a:p>
        </p:txBody>
      </p:sp>
      <p:sp>
        <p:nvSpPr>
          <p:cNvPr id="5" name="Footer Placeholder 1028"/>
          <p:cNvSpPr>
            <a:spLocks noGrp="1" noChangeArrowheads="1"/>
          </p:cNvSpPr>
          <p:nvPr>
            <p:ph type="ftr" sz="quarter" idx="11"/>
          </p:nvPr>
        </p:nvSpPr>
        <p:spPr/>
        <p:txBody>
          <a:bodyPr/>
          <a:lstStyle>
            <a:lvl1pPr defTabSz="457200">
              <a:defRPr/>
            </a:lvl1pPr>
          </a:lstStyle>
          <a:p>
            <a:pPr>
              <a:defRPr/>
            </a:pPr>
            <a:endParaRPr lang="en-US"/>
          </a:p>
        </p:txBody>
      </p:sp>
      <p:sp>
        <p:nvSpPr>
          <p:cNvPr id="6" name="Slide Number Placeholder 4101"/>
          <p:cNvSpPr>
            <a:spLocks noGrp="1" noChangeArrowheads="1"/>
          </p:cNvSpPr>
          <p:nvPr>
            <p:ph type="sldNum" sz="quarter" idx="12"/>
          </p:nvPr>
        </p:nvSpPr>
        <p:spPr/>
        <p:txBody>
          <a:bodyPr/>
          <a:lstStyle>
            <a:lvl1pPr defTabSz="457200">
              <a:defRPr>
                <a:cs typeface="ＭＳ Ｐゴシック" charset="0"/>
              </a:defRPr>
            </a:lvl1pPr>
          </a:lstStyle>
          <a:p>
            <a:pPr>
              <a:defRPr/>
            </a:pPr>
            <a:fld id="{75436AF8-3641-B64F-A02D-457A2BCBFA63}" type="slidenum">
              <a:rPr lang="en-US"/>
              <a:pPr>
                <a:defRPr/>
              </a:pPr>
              <a:t>‹#›</a:t>
            </a:fld>
            <a:endParaRPr lang="en-US"/>
          </a:p>
        </p:txBody>
      </p:sp>
    </p:spTree>
    <p:extLst>
      <p:ext uri="{BB962C8B-B14F-4D97-AF65-F5344CB8AC3E}">
        <p14:creationId xmlns:p14="http://schemas.microsoft.com/office/powerpoint/2010/main" val="410574212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4E9C3F5F-E69C-CB43-9689-9D533FFACD65}"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3577772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fontAlgn="base">
              <a:spcBef>
                <a:spcPct val="0"/>
              </a:spcBef>
              <a:spcAft>
                <a:spcPct val="0"/>
              </a:spcAft>
              <a:defRPr/>
            </a:pPr>
            <a:fld id="{DD3EDEF2-50ED-7542-BE14-B8469EA24057}" type="slidenum">
              <a:rPr lang="en-US" sz="2400">
                <a:solidFill>
                  <a:srgbClr val="37305A"/>
                </a:solidFill>
                <a:latin typeface="Arial" charset="0"/>
              </a:rPr>
              <a:pPr fontAlgn="base">
                <a:spcBef>
                  <a:spcPct val="0"/>
                </a:spcBef>
                <a:spcAft>
                  <a:spcPct val="0"/>
                </a:spcAft>
                <a:defRPr/>
              </a:pPr>
              <a:t>‹#›</a:t>
            </a:fld>
            <a:r>
              <a:rPr lang="en-US" sz="2400">
                <a:solidFill>
                  <a:srgbClr val="37305A"/>
                </a:solidFill>
                <a:latin typeface="Arial" charset="0"/>
              </a:rPr>
              <a:t> of 12</a:t>
            </a:r>
          </a:p>
        </p:txBody>
      </p:sp>
    </p:spTree>
    <p:extLst>
      <p:ext uri="{BB962C8B-B14F-4D97-AF65-F5344CB8AC3E}">
        <p14:creationId xmlns:p14="http://schemas.microsoft.com/office/powerpoint/2010/main" val="198306419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528380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394131457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fontAlgn="base">
              <a:spcBef>
                <a:spcPct val="0"/>
              </a:spcBef>
              <a:spcAft>
                <a:spcPct val="0"/>
              </a:spcAft>
              <a:defRPr/>
            </a:pPr>
            <a:fld id="{96D36BDA-BBEA-F54A-ADAD-6389411D1180}" type="slidenum">
              <a:rPr lang="en-US" sz="2400">
                <a:solidFill>
                  <a:srgbClr val="37305A"/>
                </a:solidFill>
                <a:latin typeface="Arial" charset="0"/>
                <a:ea typeface="ＭＳ Ｐゴシック" charset="0"/>
                <a:cs typeface="ＭＳ Ｐゴシック" charset="0"/>
              </a:rPr>
              <a:pPr fontAlgn="base">
                <a:spcBef>
                  <a:spcPct val="0"/>
                </a:spcBef>
                <a:spcAft>
                  <a:spcPct val="0"/>
                </a:spcAft>
                <a:defRPr/>
              </a:pPr>
              <a:t>‹#›</a:t>
            </a:fld>
            <a:endParaRPr lang="en-US" sz="2400">
              <a:solidFill>
                <a:srgbClr val="37305A"/>
              </a:solidFill>
              <a:latin typeface="Arial" charset="0"/>
              <a:ea typeface="ＭＳ Ｐゴシック" charset="0"/>
              <a:cs typeface="ＭＳ Ｐゴシック" charset="0"/>
            </a:endParaRPr>
          </a:p>
        </p:txBody>
      </p:sp>
    </p:spTree>
    <p:extLst>
      <p:ext uri="{BB962C8B-B14F-4D97-AF65-F5344CB8AC3E}">
        <p14:creationId xmlns:p14="http://schemas.microsoft.com/office/powerpoint/2010/main" val="16535818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lvl1pPr>
              <a:defRPr>
                <a:solidFill>
                  <a:srgbClr val="191966"/>
                </a:solidFill>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5"/>
          <p:cNvSpPr>
            <a:spLocks noGrp="1" noChangeArrowheads="1"/>
          </p:cNvSpPr>
          <p:nvPr>
            <p:ph type="sldNum" idx="10"/>
          </p:nvPr>
        </p:nvSpPr>
        <p:spPr>
          <a:ln/>
        </p:spPr>
        <p:txBody>
          <a:bodyPr/>
          <a:lstStyle>
            <a:lvl1pPr>
              <a:defRPr/>
            </a:lvl1pPr>
          </a:lstStyle>
          <a:p>
            <a:pPr>
              <a:defRPr/>
            </a:pPr>
            <a:fld id="{DB7E3C9C-AB0D-A247-8BFA-8C05724EAD23}" type="slidenum">
              <a:rPr lang="en-US"/>
              <a:pPr>
                <a:defRPr/>
              </a:pPr>
              <a:t>‹#›</a:t>
            </a:fld>
            <a:endParaRPr lang="en-US"/>
          </a:p>
        </p:txBody>
      </p:sp>
    </p:spTree>
    <p:extLst>
      <p:ext uri="{BB962C8B-B14F-4D97-AF65-F5344CB8AC3E}">
        <p14:creationId xmlns:p14="http://schemas.microsoft.com/office/powerpoint/2010/main" val="184830125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5"/>
          <p:cNvSpPr>
            <a:spLocks noGrp="1" noChangeArrowheads="1"/>
          </p:cNvSpPr>
          <p:nvPr>
            <p:ph type="sldNum" idx="10"/>
          </p:nvPr>
        </p:nvSpPr>
        <p:spPr>
          <a:xfrm>
            <a:off x="6858000" y="6248400"/>
            <a:ext cx="2130425" cy="473075"/>
          </a:xfrm>
        </p:spPr>
        <p:txBody>
          <a:bodyPr/>
          <a:lstStyle>
            <a:lvl1pPr>
              <a:buFont typeface="Times New Roman" charset="0"/>
              <a:buNone/>
              <a:defRPr>
                <a:latin typeface="Arial" charset="0"/>
                <a:ea typeface="ＭＳ Ｐゴシック" charset="-128"/>
                <a:cs typeface="ＭＳ Ｐゴシック" charset="-128"/>
              </a:defRPr>
            </a:lvl1pPr>
          </a:lstStyle>
          <a:p>
            <a:pPr>
              <a:defRPr/>
            </a:pPr>
            <a:fld id="{A3DB4795-5D76-8949-95E1-928A934A7D75}" type="slidenum">
              <a:rPr lang="en-US"/>
              <a:pPr>
                <a:defRPr/>
              </a:pPr>
              <a:t>‹#›</a:t>
            </a:fld>
            <a:r>
              <a:rPr lang="en-US"/>
              <a:t> of 12</a:t>
            </a:r>
          </a:p>
        </p:txBody>
      </p:sp>
    </p:spTree>
    <p:extLst>
      <p:ext uri="{BB962C8B-B14F-4D97-AF65-F5344CB8AC3E}">
        <p14:creationId xmlns:p14="http://schemas.microsoft.com/office/powerpoint/2010/main" val="16212587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5"/>
          <p:cNvSpPr>
            <a:spLocks noGrp="1" noChangeArrowheads="1"/>
          </p:cNvSpPr>
          <p:nvPr>
            <p:ph type="sldNum" idx="10"/>
          </p:nvPr>
        </p:nvSpPr>
        <p:spPr>
          <a:ln/>
        </p:spPr>
        <p:txBody>
          <a:bodyPr/>
          <a:lstStyle>
            <a:lvl1pPr>
              <a:defRPr/>
            </a:lvl1pPr>
          </a:lstStyle>
          <a:p>
            <a:pPr>
              <a:defRPr/>
            </a:pPr>
            <a:fld id="{6DF765E3-C26D-ED42-AE12-D6E5F085AE10}" type="slidenum">
              <a:rPr lang="en-US"/>
              <a:pPr>
                <a:defRPr/>
              </a:pPr>
              <a:t>‹#›</a:t>
            </a:fld>
            <a:endParaRPr lang="en-US"/>
          </a:p>
        </p:txBody>
      </p:sp>
    </p:spTree>
    <p:extLst>
      <p:ext uri="{BB962C8B-B14F-4D97-AF65-F5344CB8AC3E}">
        <p14:creationId xmlns:p14="http://schemas.microsoft.com/office/powerpoint/2010/main" val="1990334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sldNum" idx="10"/>
          </p:nvPr>
        </p:nvSpPr>
        <p:spPr>
          <a:ln/>
        </p:spPr>
        <p:txBody>
          <a:bodyPr/>
          <a:lstStyle>
            <a:lvl1pPr>
              <a:defRPr/>
            </a:lvl1pPr>
          </a:lstStyle>
          <a:p>
            <a:pPr>
              <a:defRPr/>
            </a:pPr>
            <a:fld id="{D878A08D-9BBC-5245-9617-6B4F4B4E2471}" type="slidenum">
              <a:rPr lang="en-US"/>
              <a:pPr>
                <a:defRPr/>
              </a:pPr>
              <a:t>‹#›</a:t>
            </a:fld>
            <a:endParaRPr lang="en-US"/>
          </a:p>
        </p:txBody>
      </p:sp>
    </p:spTree>
    <p:extLst>
      <p:ext uri="{BB962C8B-B14F-4D97-AF65-F5344CB8AC3E}">
        <p14:creationId xmlns:p14="http://schemas.microsoft.com/office/powerpoint/2010/main" val="15714061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sldNum" idx="10"/>
          </p:nvPr>
        </p:nvSpPr>
        <p:spPr>
          <a:ln/>
        </p:spPr>
        <p:txBody>
          <a:bodyPr/>
          <a:lstStyle>
            <a:lvl1pPr>
              <a:defRPr/>
            </a:lvl1pPr>
          </a:lstStyle>
          <a:p>
            <a:pPr>
              <a:defRPr/>
            </a:pPr>
            <a:fld id="{0F017FCA-2918-9741-9B9E-53B42F49F363}" type="slidenum">
              <a:rPr lang="en-US"/>
              <a:pPr>
                <a:defRPr/>
              </a:pPr>
              <a:t>‹#›</a:t>
            </a:fld>
            <a:endParaRPr lang="en-US"/>
          </a:p>
        </p:txBody>
      </p:sp>
    </p:spTree>
    <p:extLst>
      <p:ext uri="{BB962C8B-B14F-4D97-AF65-F5344CB8AC3E}">
        <p14:creationId xmlns:p14="http://schemas.microsoft.com/office/powerpoint/2010/main" val="13822353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6970FE05-97A8-BD44-A185-28C73CA0AE2F}" type="slidenum">
              <a:rPr lang="en-US"/>
              <a:pPr>
                <a:defRPr/>
              </a:pPr>
              <a:t>‹#›</a:t>
            </a:fld>
            <a:endParaRPr lang="en-US"/>
          </a:p>
        </p:txBody>
      </p:sp>
    </p:spTree>
    <p:extLst>
      <p:ext uri="{BB962C8B-B14F-4D97-AF65-F5344CB8AC3E}">
        <p14:creationId xmlns:p14="http://schemas.microsoft.com/office/powerpoint/2010/main" val="18903202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sldNum" idx="10"/>
          </p:nvPr>
        </p:nvSpPr>
        <p:spPr>
          <a:ln/>
        </p:spPr>
        <p:txBody>
          <a:bodyPr/>
          <a:lstStyle>
            <a:lvl1pPr>
              <a:defRPr/>
            </a:lvl1pPr>
          </a:lstStyle>
          <a:p>
            <a:pPr>
              <a:defRPr/>
            </a:pPr>
            <a:fld id="{7664A889-DB81-0049-B047-AAEDA525FB83}" type="slidenum">
              <a:rPr lang="en-US"/>
              <a:pPr>
                <a:defRPr/>
              </a:pPr>
              <a:t>‹#›</a:t>
            </a:fld>
            <a:endParaRPr lang="en-US"/>
          </a:p>
        </p:txBody>
      </p:sp>
    </p:spTree>
    <p:extLst>
      <p:ext uri="{BB962C8B-B14F-4D97-AF65-F5344CB8AC3E}">
        <p14:creationId xmlns:p14="http://schemas.microsoft.com/office/powerpoint/2010/main" val="10351889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9EFDBA19-6253-F34E-8C40-CC2D150FB925}" type="slidenum">
              <a:rPr lang="en-US"/>
              <a:pPr>
                <a:defRPr/>
              </a:pPr>
              <a:t>‹#›</a:t>
            </a:fld>
            <a:endParaRPr lang="en-US"/>
          </a:p>
        </p:txBody>
      </p:sp>
    </p:spTree>
    <p:extLst>
      <p:ext uri="{BB962C8B-B14F-4D97-AF65-F5344CB8AC3E}">
        <p14:creationId xmlns:p14="http://schemas.microsoft.com/office/powerpoint/2010/main" val="32462109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r>
              <a:rPr lang="en-US" noProof="0"/>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5"/>
          <p:cNvSpPr>
            <a:spLocks noGrp="1" noChangeArrowheads="1"/>
          </p:cNvSpPr>
          <p:nvPr>
            <p:ph type="sldNum" idx="10"/>
          </p:nvPr>
        </p:nvSpPr>
        <p:spPr>
          <a:ln/>
        </p:spPr>
        <p:txBody>
          <a:bodyPr/>
          <a:lstStyle>
            <a:lvl1pPr>
              <a:defRPr/>
            </a:lvl1pPr>
          </a:lstStyle>
          <a:p>
            <a:pPr>
              <a:defRPr/>
            </a:pPr>
            <a:fld id="{790A1C37-70D0-5842-82E7-1DCDB79783F5}" type="slidenum">
              <a:rPr lang="en-US"/>
              <a:pPr>
                <a:defRPr/>
              </a:pPr>
              <a:t>‹#›</a:t>
            </a:fld>
            <a:endParaRPr lang="en-US"/>
          </a:p>
        </p:txBody>
      </p:sp>
    </p:spTree>
    <p:extLst>
      <p:ext uri="{BB962C8B-B14F-4D97-AF65-F5344CB8AC3E}">
        <p14:creationId xmlns:p14="http://schemas.microsoft.com/office/powerpoint/2010/main" val="20738207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62278287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A45AE202-C4AE-0442-A23C-3867B4A40B58}" type="slidenum">
              <a:rPr lang="en-US"/>
              <a:pPr>
                <a:defRPr/>
              </a:pPr>
              <a:t>‹#›</a:t>
            </a:fld>
            <a:endParaRPr lang="en-US"/>
          </a:p>
        </p:txBody>
      </p:sp>
    </p:spTree>
    <p:extLst>
      <p:ext uri="{BB962C8B-B14F-4D97-AF65-F5344CB8AC3E}">
        <p14:creationId xmlns:p14="http://schemas.microsoft.com/office/powerpoint/2010/main" val="212561432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sldNum" idx="10"/>
          </p:nvPr>
        </p:nvSpPr>
        <p:spPr>
          <a:ln/>
        </p:spPr>
        <p:txBody>
          <a:bodyPr/>
          <a:lstStyle>
            <a:lvl1pPr>
              <a:defRPr/>
            </a:lvl1pPr>
          </a:lstStyle>
          <a:p>
            <a:pPr>
              <a:defRPr/>
            </a:pPr>
            <a:fld id="{328D2ADD-7333-C94C-9B81-D356D58EBD9A}" type="slidenum">
              <a:rPr lang="en-US"/>
              <a:pPr>
                <a:defRPr/>
              </a:pPr>
              <a:t>‹#›</a:t>
            </a:fld>
            <a:endParaRPr lang="en-US"/>
          </a:p>
        </p:txBody>
      </p:sp>
    </p:spTree>
    <p:extLst>
      <p:ext uri="{BB962C8B-B14F-4D97-AF65-F5344CB8AC3E}">
        <p14:creationId xmlns:p14="http://schemas.microsoft.com/office/powerpoint/2010/main" val="405409498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Text Placeholder 2"/>
          <p:cNvSpPr>
            <a:spLocks noGrp="1"/>
          </p:cNvSpPr>
          <p:nvPr>
            <p:ph type="body" sz="half" idx="1"/>
          </p:nvPr>
        </p:nvSpPr>
        <p:spPr>
          <a:xfrm>
            <a:off x="457201" y="1600200"/>
            <a:ext cx="4037013" cy="411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6613" y="1600200"/>
            <a:ext cx="4037012" cy="19796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6613" y="3732214"/>
            <a:ext cx="4037012" cy="19796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5"/>
          <p:cNvSpPr>
            <a:spLocks noGrp="1" noChangeArrowheads="1"/>
          </p:cNvSpPr>
          <p:nvPr>
            <p:ph type="sldNum" idx="10"/>
          </p:nvPr>
        </p:nvSpPr>
        <p:spPr>
          <a:ln/>
        </p:spPr>
        <p:txBody>
          <a:bodyPr/>
          <a:lstStyle>
            <a:lvl1pPr>
              <a:defRPr/>
            </a:lvl1pPr>
          </a:lstStyle>
          <a:p>
            <a:pPr>
              <a:defRPr/>
            </a:pPr>
            <a:fld id="{ABECB0BE-2885-D54D-95C0-A5AE989F3AA4}" type="slidenum">
              <a:rPr lang="en-US"/>
              <a:pPr>
                <a:defRPr/>
              </a:pPr>
              <a:t>‹#›</a:t>
            </a:fld>
            <a:endParaRPr lang="en-US"/>
          </a:p>
        </p:txBody>
      </p:sp>
    </p:spTree>
    <p:extLst>
      <p:ext uri="{BB962C8B-B14F-4D97-AF65-F5344CB8AC3E}">
        <p14:creationId xmlns:p14="http://schemas.microsoft.com/office/powerpoint/2010/main" val="201686671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7200" y="-339725"/>
            <a:ext cx="8226425" cy="1554163"/>
          </a:xfrm>
        </p:spPr>
        <p:txBody>
          <a:bodyPr/>
          <a:lstStyle/>
          <a:p>
            <a:r>
              <a:rPr lang="en-US"/>
              <a:t>Click to edit Master title style</a:t>
            </a:r>
          </a:p>
        </p:txBody>
      </p:sp>
      <p:sp>
        <p:nvSpPr>
          <p:cNvPr id="3" name="Rectangle 5"/>
          <p:cNvSpPr>
            <a:spLocks noGrp="1" noChangeArrowheads="1"/>
          </p:cNvSpPr>
          <p:nvPr>
            <p:ph type="sldNum" idx="10"/>
          </p:nvPr>
        </p:nvSpPr>
        <p:spPr>
          <a:ln/>
        </p:spPr>
        <p:txBody>
          <a:bodyPr/>
          <a:lstStyle>
            <a:lvl1pPr>
              <a:defRPr/>
            </a:lvl1pPr>
          </a:lstStyle>
          <a:p>
            <a:pPr>
              <a:defRPr/>
            </a:pPr>
            <a:fld id="{7E6752DB-DEFC-CD41-A3E0-1C7E91B10CF0}" type="slidenum">
              <a:rPr lang="en-US"/>
              <a:pPr>
                <a:defRPr/>
              </a:pPr>
              <a:t>‹#›</a:t>
            </a:fld>
            <a:endParaRPr lang="en-US"/>
          </a:p>
        </p:txBody>
      </p:sp>
    </p:spTree>
    <p:extLst>
      <p:ext uri="{BB962C8B-B14F-4D97-AF65-F5344CB8AC3E}">
        <p14:creationId xmlns:p14="http://schemas.microsoft.com/office/powerpoint/2010/main" val="9009509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98498086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4903865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19886868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119261472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8" name="Footer Placeholder 7"/>
          <p:cNvSpPr>
            <a:spLocks noGrp="1"/>
          </p:cNvSpPr>
          <p:nvPr>
            <p:ph type="ftr" sz="quarter" idx="11"/>
          </p:nvPr>
        </p:nvSpPr>
        <p:spPr/>
        <p:txBody>
          <a:bodyPr/>
          <a:lstStyle/>
          <a:p>
            <a:endParaRPr lang="en-US">
              <a:solidFill>
                <a:prstClr val="black">
                  <a:tint val="75000"/>
                </a:prstClr>
              </a:solidFill>
              <a:latin typeface="Calibri"/>
            </a:endParaRPr>
          </a:p>
        </p:txBody>
      </p:sp>
      <p:sp>
        <p:nvSpPr>
          <p:cNvPr id="9" name="Slide Number Placeholder 8"/>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851490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4" name="Footer Placeholder 3"/>
          <p:cNvSpPr>
            <a:spLocks noGrp="1"/>
          </p:cNvSpPr>
          <p:nvPr>
            <p:ph type="ftr" sz="quarter" idx="11"/>
          </p:nvPr>
        </p:nvSpPr>
        <p:spPr/>
        <p:txBody>
          <a:bodyPr/>
          <a:lstStyle/>
          <a:p>
            <a:endParaRPr lang="en-US">
              <a:solidFill>
                <a:prstClr val="black">
                  <a:tint val="75000"/>
                </a:prstClr>
              </a:solidFill>
              <a:latin typeface="Calibri"/>
            </a:endParaRPr>
          </a:p>
        </p:txBody>
      </p:sp>
      <p:sp>
        <p:nvSpPr>
          <p:cNvPr id="5" name="Slide Number Placeholder 4"/>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660509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91806557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endParaRPr lang="en-US">
              <a:solidFill>
                <a:prstClr val="black">
                  <a:tint val="75000"/>
                </a:prstClr>
              </a:solidFill>
              <a:latin typeface="Calibri"/>
            </a:endParaRPr>
          </a:p>
        </p:txBody>
      </p:sp>
      <p:sp>
        <p:nvSpPr>
          <p:cNvPr id="4" name="Slide Number Placeholder 3"/>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841608711"/>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6262132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6" name="Footer Placeholder 5"/>
          <p:cNvSpPr>
            <a:spLocks noGrp="1"/>
          </p:cNvSpPr>
          <p:nvPr>
            <p:ph type="ftr" sz="quarter" idx="11"/>
          </p:nvPr>
        </p:nvSpPr>
        <p:spPr/>
        <p:txBody>
          <a:bodyPr/>
          <a:lstStyle/>
          <a:p>
            <a:endParaRPr lang="en-US">
              <a:solidFill>
                <a:prstClr val="black">
                  <a:tint val="75000"/>
                </a:prstClr>
              </a:solidFill>
              <a:latin typeface="Calibri"/>
            </a:endParaRPr>
          </a:p>
        </p:txBody>
      </p:sp>
      <p:sp>
        <p:nvSpPr>
          <p:cNvPr id="7" name="Slide Number Placeholder 6"/>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4369061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45100174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5" name="Footer Placeholder 4"/>
          <p:cNvSpPr>
            <a:spLocks noGrp="1"/>
          </p:cNvSpPr>
          <p:nvPr>
            <p:ph type="ftr" sz="quarter" idx="11"/>
          </p:nvPr>
        </p:nvSpPr>
        <p:spPr/>
        <p:txBody>
          <a:bodyPr/>
          <a:lstStyle/>
          <a:p>
            <a:endParaRPr lang="en-US">
              <a:solidFill>
                <a:prstClr val="black">
                  <a:tint val="75000"/>
                </a:prstClr>
              </a:solidFill>
              <a:latin typeface="Calibri"/>
            </a:endParaRPr>
          </a:p>
        </p:txBody>
      </p:sp>
      <p:sp>
        <p:nvSpPr>
          <p:cNvPr id="6" name="Slide Number Placeholder 5"/>
          <p:cNvSpPr>
            <a:spLocks noGrp="1"/>
          </p:cNvSpPr>
          <p:nvPr>
            <p:ph type="sldNum" sz="quarter" idx="12"/>
          </p:nvPr>
        </p:nvSpPr>
        <p:spPr/>
        <p:txBody>
          <a:body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063168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48881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273654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426919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96471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image" Target="../media/image2.png"/><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heme" Target="../theme/theme4.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5.xml"/><Relationship Id="rId4" Type="http://schemas.openxmlformats.org/officeDocument/2006/relationships/slideLayout" Target="../slideLayouts/slideLayout30.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1.xml"/><Relationship Id="rId3" Type="http://schemas.openxmlformats.org/officeDocument/2006/relationships/slideLayout" Target="../slideLayouts/slideLayout46.xml"/><Relationship Id="rId7" Type="http://schemas.openxmlformats.org/officeDocument/2006/relationships/slideLayout" Target="../slideLayouts/slideLayout50.xml"/><Relationship Id="rId12" Type="http://schemas.openxmlformats.org/officeDocument/2006/relationships/theme" Target="../theme/theme7.xml"/><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slideLayout" Target="../slideLayouts/slideLayout49.xml"/><Relationship Id="rId11" Type="http://schemas.openxmlformats.org/officeDocument/2006/relationships/slideLayout" Target="../slideLayouts/slideLayout54.xml"/><Relationship Id="rId5" Type="http://schemas.openxmlformats.org/officeDocument/2006/relationships/slideLayout" Target="../slideLayouts/slideLayout48.xml"/><Relationship Id="rId10" Type="http://schemas.openxmlformats.org/officeDocument/2006/relationships/slideLayout" Target="../slideLayouts/slideLayout53.xml"/><Relationship Id="rId4" Type="http://schemas.openxmlformats.org/officeDocument/2006/relationships/slideLayout" Target="../slideLayouts/slideLayout47.xml"/><Relationship Id="rId9"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fontAlgn="base" hangingPunct="1">
              <a:spcBef>
                <a:spcPct val="0"/>
              </a:spcBef>
              <a:spcAft>
                <a:spcPct val="0"/>
              </a:spcAft>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fontAlgn="base">
              <a:spcBef>
                <a:spcPct val="0"/>
              </a:spcBef>
              <a:spcAft>
                <a:spcPct val="0"/>
              </a:spcAft>
              <a:defRPr/>
            </a:pPr>
            <a:fld id="{A0FFA08A-5B16-464F-BA6A-775EF06C952C}" type="slidenum">
              <a:rPr lang="en-US">
                <a:ea typeface="ＭＳ Ｐゴシック" charset="0"/>
              </a:rPr>
              <a:pPr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382734513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74755"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74756"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74757"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fontAlgn="base">
              <a:spcBef>
                <a:spcPct val="0"/>
              </a:spcBef>
              <a:spcAft>
                <a:spcPct val="0"/>
              </a:spcAft>
              <a:defRPr/>
            </a:pPr>
            <a:fld id="{376242A6-7375-F246-817C-127C150C2077}"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Tree>
    <p:extLst>
      <p:ext uri="{BB962C8B-B14F-4D97-AF65-F5344CB8AC3E}">
        <p14:creationId xmlns:p14="http://schemas.microsoft.com/office/powerpoint/2010/main" val="2169406242"/>
      </p:ext>
    </p:extLst>
  </p:cSld>
  <p:clrMap bg1="lt1" tx1="dk1" bg2="lt2" tx2="dk2" accent1="accent1" accent2="accent2" accent3="accent3" accent4="accent4" accent5="accent5" accent6="accent6" hlink="hlink" folHlink="folHlink"/>
  <p:sldLayoutIdLst>
    <p:sldLayoutId id="2147484004" r:id="rId1"/>
    <p:sldLayoutId id="2147484161" r:id="rId2"/>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4754"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74755"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a:p>
            <a:pPr lvl="3"/>
            <a:r>
              <a:rPr lang="en-GB"/>
              <a:t>Fourth Outline Level</a:t>
            </a:r>
          </a:p>
          <a:p>
            <a:pPr lvl="4"/>
            <a:r>
              <a:rPr lang="en-GB"/>
              <a:t>Fifth Outline Level</a:t>
            </a:r>
          </a:p>
          <a:p>
            <a:pPr lvl="4"/>
            <a:r>
              <a:rPr lang="en-GB"/>
              <a:t>Sixth Outline Level</a:t>
            </a:r>
          </a:p>
          <a:p>
            <a:pPr lvl="4"/>
            <a:r>
              <a:rPr lang="en-GB"/>
              <a:t>Seventh Outline Level</a:t>
            </a:r>
          </a:p>
          <a:p>
            <a:pPr lvl="4"/>
            <a:r>
              <a:rPr lang="en-GB"/>
              <a:t>Eighth Outline Level</a:t>
            </a:r>
          </a:p>
          <a:p>
            <a:pPr lvl="4"/>
            <a:r>
              <a:rPr lang="en-GB"/>
              <a:t>Ninth Outline Level</a:t>
            </a:r>
          </a:p>
        </p:txBody>
      </p:sp>
      <p:sp>
        <p:nvSpPr>
          <p:cNvPr id="74756"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74757"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029"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defTabSz="914400">
              <a:buClr>
                <a:srgbClr val="000000"/>
              </a:buClr>
              <a:buSzPct val="100000"/>
              <a:buFont typeface="Times New Roman" charset="0"/>
              <a:buNone/>
              <a:defRPr sz="1400">
                <a:solidFill>
                  <a:srgbClr val="000000"/>
                </a:solidFill>
                <a:cs typeface="Arial" charset="0"/>
              </a:defRPr>
            </a:lvl1pPr>
          </a:lstStyle>
          <a:p>
            <a:pPr fontAlgn="base">
              <a:spcBef>
                <a:spcPct val="0"/>
              </a:spcBef>
              <a:spcAft>
                <a:spcPct val="0"/>
              </a:spcAft>
              <a:defRPr/>
            </a:pPr>
            <a:fld id="{376242A6-7375-F246-817C-127C150C2077}"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Tree>
    <p:extLst>
      <p:ext uri="{BB962C8B-B14F-4D97-AF65-F5344CB8AC3E}">
        <p14:creationId xmlns:p14="http://schemas.microsoft.com/office/powerpoint/2010/main" val="3513841985"/>
      </p:ext>
    </p:extLst>
  </p:cSld>
  <p:clrMap bg1="lt1" tx1="dk1" bg2="lt2" tx2="dk2" accent1="accent1" accent2="accent2" accent3="accent3" accent4="accent4" accent5="accent5" accent6="accent6" hlink="hlink" folHlink="folHlink"/>
  <p:sldLayoutIdLst>
    <p:sldLayoutId id="2147484006" r:id="rId1"/>
    <p:sldLayoutId id="2147484007" r:id="rId2"/>
    <p:sldLayoutId id="2147484160" r:id="rId3"/>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000080"/>
        </a:solidFill>
        <a:effectLst/>
      </p:bgPr>
    </p:bg>
    <p:spTree>
      <p:nvGrpSpPr>
        <p:cNvPr id="1" name=""/>
        <p:cNvGrpSpPr/>
        <p:nvPr/>
      </p:nvGrpSpPr>
      <p:grpSpPr>
        <a:xfrm>
          <a:off x="0" y="0"/>
          <a:ext cx="0" cy="0"/>
          <a:chOff x="0" y="0"/>
          <a:chExt cx="0" cy="0"/>
        </a:xfrm>
      </p:grpSpPr>
      <p:sp>
        <p:nvSpPr>
          <p:cNvPr id="88066" name="Title Placeholder 1025"/>
          <p:cNvSpPr>
            <a:spLocks noGrp="1" noChangeArrowheads="1"/>
          </p:cNvSpPr>
          <p:nvPr>
            <p:ph type="title"/>
          </p:nvPr>
        </p:nvSpPr>
        <p:spPr bwMode="auto">
          <a:xfrm>
            <a:off x="457200" y="274638"/>
            <a:ext cx="8229600" cy="944562"/>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88067" name="Text Placeholder 1026"/>
          <p:cNvSpPr>
            <a:spLocks noGrp="1" noChangeArrowheads="1"/>
          </p:cNvSpPr>
          <p:nvPr>
            <p:ph type="body" idx="1"/>
          </p:nvPr>
        </p:nvSpPr>
        <p:spPr bwMode="auto">
          <a:xfrm>
            <a:off x="457200" y="1600200"/>
            <a:ext cx="8229600" cy="4114800"/>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Date Placeholder 1027"/>
          <p:cNvSpPr>
            <a:spLocks noGrp="1" noChangeArrowheads="1"/>
          </p:cNvSpPr>
          <p:nvPr>
            <p:ph type="dt" sz="half" idx="2"/>
          </p:nvPr>
        </p:nvSpPr>
        <p:spPr bwMode="auto">
          <a:xfrm>
            <a:off x="457200" y="6245225"/>
            <a:ext cx="2133600" cy="47625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anchor="t" compatLnSpc="1"/>
          <a:lstStyle>
            <a:lvl1pPr defTabSz="914400" eaLnBrk="1" fontAlgn="auto" hangingPunct="1">
              <a:spcBef>
                <a:spcPts val="0"/>
              </a:spcBef>
              <a:spcAft>
                <a:spcPts val="0"/>
              </a:spcAft>
              <a:defRPr sz="1400">
                <a:solidFill>
                  <a:srgbClr val="000000"/>
                </a:solidFill>
                <a:latin typeface="Gill Sans MT"/>
                <a:ea typeface="+mn-ea"/>
                <a:cs typeface="Arial"/>
              </a:defRPr>
            </a:lvl1pPr>
          </a:lstStyle>
          <a:p>
            <a:pPr>
              <a:defRPr/>
            </a:pPr>
            <a:endParaRPr lang="en-US"/>
          </a:p>
        </p:txBody>
      </p:sp>
      <p:sp>
        <p:nvSpPr>
          <p:cNvPr id="1029" name="Footer Placeholder 1028"/>
          <p:cNvSpPr>
            <a:spLocks noGrp="1" noChangeArrowheads="1"/>
          </p:cNvSpPr>
          <p:nvPr>
            <p:ph type="ftr" sz="quarter" idx="3"/>
          </p:nvPr>
        </p:nvSpPr>
        <p:spPr bwMode="auto">
          <a:xfrm>
            <a:off x="5791200" y="6245225"/>
            <a:ext cx="2895600" cy="47625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anchor="t" compatLnSpc="1"/>
          <a:lstStyle>
            <a:lvl1pPr algn="ctr" defTabSz="914400" eaLnBrk="1" fontAlgn="auto" hangingPunct="1">
              <a:spcBef>
                <a:spcPts val="0"/>
              </a:spcBef>
              <a:spcAft>
                <a:spcPts val="0"/>
              </a:spcAft>
              <a:defRPr sz="1400">
                <a:solidFill>
                  <a:srgbClr val="000000"/>
                </a:solidFill>
                <a:latin typeface="Gill Sans MT"/>
                <a:ea typeface="+mn-ea"/>
                <a:cs typeface="Arial"/>
              </a:defRPr>
            </a:lvl1pPr>
          </a:lstStyle>
          <a:p>
            <a:pPr>
              <a:defRPr/>
            </a:pPr>
            <a:endParaRPr lang="en-US"/>
          </a:p>
        </p:txBody>
      </p:sp>
      <p:sp>
        <p:nvSpPr>
          <p:cNvPr id="4102" name="Slide Number Placeholder 4101"/>
          <p:cNvSpPr>
            <a:spLocks noGrp="1" noChangeArrowheads="1"/>
          </p:cNvSpPr>
          <p:nvPr>
            <p:ph type="sldNum" sz="quarter" idx="4"/>
          </p:nvPr>
        </p:nvSpPr>
        <p:spPr bwMode="auto">
          <a:xfrm>
            <a:off x="3124200" y="6229350"/>
            <a:ext cx="2133600" cy="476250"/>
          </a:xfrm>
          <a:prstGeom prst="rect">
            <a:avLst/>
          </a:prstGeom>
          <a:noFill/>
          <a:ln w="9525" cap="flat" cmpd="sng" algn="ctr">
            <a:noFill/>
            <a:prstDash val="solid"/>
            <a:miter lim="800000"/>
            <a:headEnd type="none" w="med" len="med"/>
            <a:tailEnd type="none" w="med" len="med"/>
          </a:ln>
          <a:effectLst/>
        </p:spPr>
        <p:txBody>
          <a:bodyPr vert="horz" wrap="square" lIns="91440" tIns="45720" rIns="91440" bIns="45720" numCol="1" anchor="t" anchorCtr="0" compatLnSpc="1">
            <a:prstTxWarp prst="textNoShape">
              <a:avLst/>
            </a:prstTxWarp>
          </a:bodyPr>
          <a:lstStyle>
            <a:lvl1pPr algn="r" defTabSz="914400">
              <a:defRPr sz="1400">
                <a:solidFill>
                  <a:srgbClr val="000000"/>
                </a:solidFill>
                <a:cs typeface="Arial" charset="0"/>
              </a:defRPr>
            </a:lvl1pPr>
          </a:lstStyle>
          <a:p>
            <a:pPr fontAlgn="base">
              <a:spcBef>
                <a:spcPct val="0"/>
              </a:spcBef>
              <a:spcAft>
                <a:spcPct val="0"/>
              </a:spcAft>
              <a:defRPr/>
            </a:pPr>
            <a:fld id="{65FD7126-D8B3-0E4C-A167-D0F4517BE4E5}"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
        <p:nvSpPr>
          <p:cNvPr id="88071" name="Rectangle 1030"/>
          <p:cNvSpPr>
            <a:spLocks noChangeArrowheads="1"/>
          </p:cNvSpPr>
          <p:nvPr/>
        </p:nvSpPr>
        <p:spPr bwMode="auto">
          <a:xfrm>
            <a:off x="457200" y="6457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914400" fontAlgn="base">
              <a:spcBef>
                <a:spcPct val="0"/>
              </a:spcBef>
              <a:spcAft>
                <a:spcPct val="0"/>
              </a:spcAft>
            </a:pPr>
            <a:endParaRPr lang="en-US">
              <a:solidFill>
                <a:srgbClr val="000000"/>
              </a:solidFill>
              <a:latin typeface="Gill Sans MT" charset="0"/>
              <a:ea typeface="ＭＳ Ｐゴシック" charset="0"/>
              <a:cs typeface="Arial" charset="0"/>
            </a:endParaRPr>
          </a:p>
        </p:txBody>
      </p:sp>
      <p:pic>
        <p:nvPicPr>
          <p:cNvPr id="88072" name="Rectangle 103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05600" y="6019800"/>
            <a:ext cx="2590800" cy="1030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8073" name="Rectangle 1032"/>
          <p:cNvSpPr>
            <a:spLocks noChangeArrowheads="1"/>
          </p:cNvSpPr>
          <p:nvPr/>
        </p:nvSpPr>
        <p:spPr bwMode="auto">
          <a:xfrm>
            <a:off x="3886200" y="5715000"/>
            <a:ext cx="2362200" cy="304800"/>
          </a:xfrm>
          <a:prstGeom prst="rect">
            <a:avLst/>
          </a:prstGeom>
          <a:solidFill>
            <a:srgbClr val="000080"/>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nchor="ctr"/>
          <a:lstStyle/>
          <a:p>
            <a:pPr defTabSz="914400" fontAlgn="base">
              <a:spcBef>
                <a:spcPct val="0"/>
              </a:spcBef>
              <a:spcAft>
                <a:spcPct val="0"/>
              </a:spcAft>
            </a:pPr>
            <a:endParaRPr lang="en-US">
              <a:solidFill>
                <a:srgbClr val="000000"/>
              </a:solidFill>
              <a:latin typeface="Gill Sans MT" charset="0"/>
              <a:ea typeface="ＭＳ Ｐゴシック" charset="0"/>
              <a:cs typeface="Arial" charset="0"/>
            </a:endParaRPr>
          </a:p>
        </p:txBody>
      </p:sp>
    </p:spTree>
    <p:extLst>
      <p:ext uri="{BB962C8B-B14F-4D97-AF65-F5344CB8AC3E}">
        <p14:creationId xmlns:p14="http://schemas.microsoft.com/office/powerpoint/2010/main" val="3124032027"/>
      </p:ext>
    </p:extLst>
  </p:cSld>
  <p:clrMap bg1="lt1" tx1="dk1" bg2="lt2" tx2="dk2" accent1="accent1" accent2="accent2" accent3="accent3" accent4="accent4" accent5="accent5" accent6="accent6" hlink="hlink" folHlink="folHlink"/>
  <p:sldLayoutIdLst>
    <p:sldLayoutId id="2147484011" r:id="rId1"/>
    <p:sldLayoutId id="2147484012"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Lst>
  <p:txStyles>
    <p:titleStyle>
      <a:lvl1pPr marL="342900" indent="-342900" algn="l" defTabSz="-13873163" rtl="0" eaLnBrk="0" fontAlgn="base" hangingPunct="0">
        <a:spcBef>
          <a:spcPct val="0"/>
        </a:spcBef>
        <a:spcAft>
          <a:spcPct val="0"/>
        </a:spcAft>
        <a:defRPr sz="4800">
          <a:solidFill>
            <a:srgbClr val="EED7B8"/>
          </a:solidFill>
          <a:latin typeface="+mj-lt"/>
          <a:ea typeface="ＭＳ Ｐゴシック" charset="0"/>
          <a:cs typeface="+mj-cs"/>
        </a:defRPr>
      </a:lvl1pPr>
      <a:lvl2pPr marL="342900" indent="-342900" algn="l" defTabSz="-13873163" rtl="0" eaLnBrk="0" fontAlgn="base" hangingPunct="0">
        <a:spcBef>
          <a:spcPct val="0"/>
        </a:spcBef>
        <a:spcAft>
          <a:spcPct val="0"/>
        </a:spcAft>
        <a:defRPr sz="4800">
          <a:solidFill>
            <a:srgbClr val="EED7B8"/>
          </a:solidFill>
          <a:latin typeface="Gill Sans MT"/>
          <a:ea typeface="ＭＳ Ｐゴシック" charset="0"/>
          <a:cs typeface="Arial"/>
        </a:defRPr>
      </a:lvl2pPr>
      <a:lvl3pPr marL="342900" indent="-342900" algn="l" defTabSz="-13873163" rtl="0" eaLnBrk="0" fontAlgn="base" hangingPunct="0">
        <a:spcBef>
          <a:spcPct val="0"/>
        </a:spcBef>
        <a:spcAft>
          <a:spcPct val="0"/>
        </a:spcAft>
        <a:defRPr sz="4800">
          <a:solidFill>
            <a:srgbClr val="EED7B8"/>
          </a:solidFill>
          <a:latin typeface="Gill Sans MT"/>
          <a:ea typeface="ＭＳ Ｐゴシック" charset="0"/>
          <a:cs typeface="Arial"/>
        </a:defRPr>
      </a:lvl3pPr>
      <a:lvl4pPr marL="342900" indent="-342900" algn="l" defTabSz="-13873163" rtl="0" eaLnBrk="0" fontAlgn="base" hangingPunct="0">
        <a:spcBef>
          <a:spcPct val="0"/>
        </a:spcBef>
        <a:spcAft>
          <a:spcPct val="0"/>
        </a:spcAft>
        <a:defRPr sz="4800">
          <a:solidFill>
            <a:srgbClr val="EED7B8"/>
          </a:solidFill>
          <a:latin typeface="Gill Sans MT"/>
          <a:ea typeface="ＭＳ Ｐゴシック" charset="0"/>
          <a:cs typeface="Arial"/>
        </a:defRPr>
      </a:lvl4pPr>
      <a:lvl5pPr marL="342900" indent="-342900" algn="l" defTabSz="-13873163" rtl="0" eaLnBrk="0" fontAlgn="base" hangingPunct="0">
        <a:spcBef>
          <a:spcPct val="0"/>
        </a:spcBef>
        <a:spcAft>
          <a:spcPct val="0"/>
        </a:spcAft>
        <a:defRPr sz="4800">
          <a:solidFill>
            <a:srgbClr val="EED7B8"/>
          </a:solidFill>
          <a:latin typeface="Gill Sans MT"/>
          <a:ea typeface="ＭＳ Ｐゴシック" charset="0"/>
          <a:cs typeface="Arial"/>
        </a:defRPr>
      </a:lvl5pPr>
      <a:lvl6pPr marL="457200" algn="l" fontAlgn="base">
        <a:spcBef>
          <a:spcPct val="0"/>
        </a:spcBef>
        <a:spcAft>
          <a:spcPct val="0"/>
        </a:spcAft>
        <a:defRPr sz="4800">
          <a:solidFill>
            <a:srgbClr val="EED7B8">
              <a:alpha val="100000"/>
            </a:srgbClr>
          </a:solidFill>
          <a:latin typeface="Gill Sans MT"/>
          <a:cs typeface="Arial"/>
        </a:defRPr>
      </a:lvl6pPr>
      <a:lvl7pPr marL="914400" algn="l" fontAlgn="base">
        <a:spcBef>
          <a:spcPct val="0"/>
        </a:spcBef>
        <a:spcAft>
          <a:spcPct val="0"/>
        </a:spcAft>
        <a:defRPr sz="4800">
          <a:solidFill>
            <a:srgbClr val="EED7B8">
              <a:alpha val="100000"/>
            </a:srgbClr>
          </a:solidFill>
          <a:latin typeface="Gill Sans MT"/>
          <a:cs typeface="Arial"/>
        </a:defRPr>
      </a:lvl7pPr>
      <a:lvl8pPr marL="1371600" algn="l" fontAlgn="base">
        <a:spcBef>
          <a:spcPct val="0"/>
        </a:spcBef>
        <a:spcAft>
          <a:spcPct val="0"/>
        </a:spcAft>
        <a:defRPr sz="4800">
          <a:solidFill>
            <a:srgbClr val="EED7B8">
              <a:alpha val="100000"/>
            </a:srgbClr>
          </a:solidFill>
          <a:latin typeface="Gill Sans MT"/>
          <a:cs typeface="Arial"/>
        </a:defRPr>
      </a:lvl8pPr>
      <a:lvl9pPr marL="1828800" algn="l" fontAlgn="base">
        <a:spcBef>
          <a:spcPct val="0"/>
        </a:spcBef>
        <a:spcAft>
          <a:spcPct val="0"/>
        </a:spcAft>
        <a:defRPr sz="4800">
          <a:solidFill>
            <a:srgbClr val="EED7B8">
              <a:alpha val="100000"/>
            </a:srgbClr>
          </a:solidFill>
          <a:latin typeface="Gill Sans MT"/>
          <a:cs typeface="Arial"/>
        </a:defRPr>
      </a:lvl9pPr>
    </p:titleStyle>
    <p:bodyStyle>
      <a:lvl1pPr marL="342900" indent="-342900" algn="l" defTabSz="-13873163" rtl="0" eaLnBrk="0" fontAlgn="base" hangingPunct="0">
        <a:spcBef>
          <a:spcPct val="20000"/>
        </a:spcBef>
        <a:spcAft>
          <a:spcPct val="0"/>
        </a:spcAft>
        <a:buClr>
          <a:srgbClr val="EED7B8"/>
        </a:buClr>
        <a:buFont typeface="Wingdings 3" charset="0"/>
        <a:buChar char="ê"/>
        <a:defRPr sz="3600">
          <a:solidFill>
            <a:schemeClr val="bg1"/>
          </a:solidFill>
          <a:latin typeface="+mn-lt"/>
          <a:ea typeface="ＭＳ Ｐゴシック" charset="0"/>
          <a:cs typeface="+mn-cs"/>
        </a:defRPr>
      </a:lvl1pPr>
      <a:lvl2pPr marL="742950" indent="-285750" algn="l" defTabSz="-13873163" rtl="0" eaLnBrk="0" fontAlgn="base" hangingPunct="0">
        <a:spcBef>
          <a:spcPct val="20000"/>
        </a:spcBef>
        <a:spcAft>
          <a:spcPct val="0"/>
        </a:spcAft>
        <a:buClr>
          <a:srgbClr val="EED7B8"/>
        </a:buClr>
        <a:buFont typeface="Wingdings 3" charset="0"/>
        <a:buChar char="ê"/>
        <a:defRPr sz="3200">
          <a:solidFill>
            <a:schemeClr val="bg1"/>
          </a:solidFill>
          <a:latin typeface="+mn-lt"/>
          <a:ea typeface="Arial" charset="0"/>
          <a:cs typeface="+mn-cs"/>
        </a:defRPr>
      </a:lvl2pPr>
      <a:lvl3pPr marL="1143000" indent="-228600" algn="l" defTabSz="-13873163" rtl="0" eaLnBrk="0" fontAlgn="base" hangingPunct="0">
        <a:spcBef>
          <a:spcPct val="20000"/>
        </a:spcBef>
        <a:spcAft>
          <a:spcPct val="0"/>
        </a:spcAft>
        <a:buClr>
          <a:srgbClr val="EED7B8"/>
        </a:buClr>
        <a:buFont typeface="Wingdings 3" charset="0"/>
        <a:buChar char="ê"/>
        <a:defRPr sz="2800">
          <a:solidFill>
            <a:schemeClr val="bg1"/>
          </a:solidFill>
          <a:latin typeface="+mn-lt"/>
          <a:ea typeface="Arial" charset="0"/>
          <a:cs typeface="+mn-cs"/>
        </a:defRPr>
      </a:lvl3pPr>
      <a:lvl4pPr marL="1600200" indent="-228600" algn="l" defTabSz="-13873163" rtl="0" eaLnBrk="0" fontAlgn="base" hangingPunct="0">
        <a:spcBef>
          <a:spcPct val="20000"/>
        </a:spcBef>
        <a:spcAft>
          <a:spcPct val="0"/>
        </a:spcAft>
        <a:buClr>
          <a:srgbClr val="EED7B8"/>
        </a:buClr>
        <a:buFont typeface="Wingdings 3" charset="0"/>
        <a:buChar char="ê"/>
        <a:defRPr sz="2400">
          <a:solidFill>
            <a:schemeClr val="bg1"/>
          </a:solidFill>
          <a:latin typeface="+mn-lt"/>
          <a:ea typeface="Arial" charset="0"/>
          <a:cs typeface="+mn-cs"/>
        </a:defRPr>
      </a:lvl4pPr>
      <a:lvl5pPr marL="2057400" indent="-228600" algn="l" defTabSz="-13873163" rtl="0" eaLnBrk="0" fontAlgn="base" hangingPunct="0">
        <a:spcBef>
          <a:spcPct val="20000"/>
        </a:spcBef>
        <a:spcAft>
          <a:spcPct val="0"/>
        </a:spcAft>
        <a:buClr>
          <a:srgbClr val="EED7B8"/>
        </a:buClr>
        <a:buFont typeface="Wingdings 3" charset="0"/>
        <a:buChar char="ê"/>
        <a:defRPr sz="2400">
          <a:solidFill>
            <a:schemeClr val="bg1"/>
          </a:solidFill>
          <a:latin typeface="+mn-lt"/>
          <a:ea typeface="Arial" charset="0"/>
          <a:cs typeface="+mn-cs"/>
        </a:defRPr>
      </a:lvl5pPr>
      <a:lvl6pPr marL="2514600" indent="-228600" algn="l" fontAlgn="base">
        <a:spcBef>
          <a:spcPct val="20000"/>
        </a:spcBef>
        <a:spcAft>
          <a:spcPct val="0"/>
        </a:spcAft>
        <a:buClr>
          <a:srgbClr val="EED7B8">
            <a:alpha val="100000"/>
          </a:srgbClr>
        </a:buClr>
        <a:buFont typeface="Wingdings 3"/>
        <a:buChar char="ê"/>
        <a:defRPr sz="2400">
          <a:solidFill>
            <a:schemeClr val="bg1">
              <a:alpha val="100000"/>
            </a:schemeClr>
          </a:solidFill>
          <a:latin typeface="+mn-lt"/>
          <a:cs typeface="+mn-cs"/>
        </a:defRPr>
      </a:lvl6pPr>
      <a:lvl7pPr marL="2971800" indent="-228600" algn="l" fontAlgn="base">
        <a:spcBef>
          <a:spcPct val="20000"/>
        </a:spcBef>
        <a:spcAft>
          <a:spcPct val="0"/>
        </a:spcAft>
        <a:buClr>
          <a:srgbClr val="EED7B8">
            <a:alpha val="100000"/>
          </a:srgbClr>
        </a:buClr>
        <a:buFont typeface="Wingdings 3"/>
        <a:buChar char="ê"/>
        <a:defRPr sz="2400">
          <a:solidFill>
            <a:schemeClr val="bg1">
              <a:alpha val="100000"/>
            </a:schemeClr>
          </a:solidFill>
          <a:latin typeface="+mn-lt"/>
          <a:cs typeface="+mn-cs"/>
        </a:defRPr>
      </a:lvl7pPr>
      <a:lvl8pPr marL="3429000" indent="-228600" algn="l" fontAlgn="base">
        <a:spcBef>
          <a:spcPct val="20000"/>
        </a:spcBef>
        <a:spcAft>
          <a:spcPct val="0"/>
        </a:spcAft>
        <a:buClr>
          <a:srgbClr val="EED7B8">
            <a:alpha val="100000"/>
          </a:srgbClr>
        </a:buClr>
        <a:buFont typeface="Wingdings 3"/>
        <a:buChar char="ê"/>
        <a:defRPr sz="2400">
          <a:solidFill>
            <a:schemeClr val="bg1">
              <a:alpha val="100000"/>
            </a:schemeClr>
          </a:solidFill>
          <a:latin typeface="+mn-lt"/>
          <a:cs typeface="+mn-cs"/>
        </a:defRPr>
      </a:lvl8pPr>
      <a:lvl9pPr marL="3886200" indent="-228600" algn="l" fontAlgn="base">
        <a:spcBef>
          <a:spcPct val="20000"/>
        </a:spcBef>
        <a:spcAft>
          <a:spcPct val="0"/>
        </a:spcAft>
        <a:buClr>
          <a:srgbClr val="EED7B8">
            <a:alpha val="100000"/>
          </a:srgbClr>
        </a:buClr>
        <a:buFont typeface="Wingdings 3"/>
        <a:buChar char="ê"/>
        <a:defRPr sz="2400">
          <a:solidFill>
            <a:schemeClr val="bg1">
              <a:alpha val="100000"/>
            </a:schemeClr>
          </a:solidFill>
          <a:latin typeface="+mn-lt"/>
          <a:cs typeface="+mn-cs"/>
        </a:defRPr>
      </a:lvl9pPr>
    </p:bodyStyle>
    <p:otherStyle>
      <a:lvl1pPr algn="l" eaLnBrk="0" fontAlgn="base" hangingPunct="0">
        <a:spcBef>
          <a:spcPct val="0"/>
        </a:spcBef>
        <a:spcAft>
          <a:spcPct val="0"/>
        </a:spcAft>
        <a:defRPr>
          <a:solidFill>
            <a:schemeClr val="tx1">
              <a:alpha val="100000"/>
            </a:schemeClr>
          </a:solidFill>
          <a:latin typeface="Arial"/>
        </a:defRPr>
      </a:lvl1pPr>
      <a:lvl2pPr marL="457200" algn="l" eaLnBrk="0" fontAlgn="base" hangingPunct="0">
        <a:spcBef>
          <a:spcPct val="0"/>
        </a:spcBef>
        <a:spcAft>
          <a:spcPct val="0"/>
        </a:spcAft>
        <a:defRPr>
          <a:solidFill>
            <a:schemeClr val="tx1">
              <a:alpha val="100000"/>
            </a:schemeClr>
          </a:solidFill>
          <a:latin typeface="Arial"/>
        </a:defRPr>
      </a:lvl2pPr>
      <a:lvl3pPr marL="914400" algn="l" eaLnBrk="0" fontAlgn="base" hangingPunct="0">
        <a:spcBef>
          <a:spcPct val="0"/>
        </a:spcBef>
        <a:spcAft>
          <a:spcPct val="0"/>
        </a:spcAft>
        <a:defRPr>
          <a:solidFill>
            <a:schemeClr val="tx1">
              <a:alpha val="100000"/>
            </a:schemeClr>
          </a:solidFill>
          <a:latin typeface="Arial"/>
        </a:defRPr>
      </a:lvl3pPr>
      <a:lvl4pPr marL="1371600" algn="l" eaLnBrk="0" fontAlgn="base" hangingPunct="0">
        <a:spcBef>
          <a:spcPct val="0"/>
        </a:spcBef>
        <a:spcAft>
          <a:spcPct val="0"/>
        </a:spcAft>
        <a:defRPr>
          <a:solidFill>
            <a:schemeClr val="tx1">
              <a:alpha val="100000"/>
            </a:schemeClr>
          </a:solidFill>
          <a:latin typeface="Arial"/>
        </a:defRPr>
      </a:lvl4pPr>
      <a:lvl5pPr marL="1828800" algn="l" eaLnBrk="0" fontAlgn="base" hangingPunct="0">
        <a:spcBef>
          <a:spcPct val="0"/>
        </a:spcBef>
        <a:spcAft>
          <a:spcPct val="0"/>
        </a:spcAft>
        <a:defRPr>
          <a:solidFill>
            <a:schemeClr val="tx1">
              <a:alpha val="100000"/>
            </a:schemeClr>
          </a:solidFill>
          <a:latin typeface="Arial"/>
        </a:defRPr>
      </a:lvl5pPr>
      <a:lvl6pPr marL="2286000" algn="l" eaLnBrk="0" fontAlgn="base" hangingPunct="0">
        <a:spcBef>
          <a:spcPct val="0"/>
        </a:spcBef>
        <a:spcAft>
          <a:spcPct val="0"/>
        </a:spcAft>
        <a:defRPr>
          <a:solidFill>
            <a:schemeClr val="tx1">
              <a:alpha val="100000"/>
            </a:schemeClr>
          </a:solidFill>
          <a:latin typeface="Arial"/>
        </a:defRPr>
      </a:lvl6pPr>
      <a:lvl7pPr marL="2743200" algn="l" eaLnBrk="0" fontAlgn="base" hangingPunct="0">
        <a:spcBef>
          <a:spcPct val="0"/>
        </a:spcBef>
        <a:spcAft>
          <a:spcPct val="0"/>
        </a:spcAft>
        <a:defRPr>
          <a:solidFill>
            <a:schemeClr val="tx1">
              <a:alpha val="100000"/>
            </a:schemeClr>
          </a:solidFill>
          <a:latin typeface="Arial"/>
        </a:defRPr>
      </a:lvl7pPr>
      <a:lvl8pPr marL="3200400" algn="l" eaLnBrk="0" fontAlgn="base" hangingPunct="0">
        <a:spcBef>
          <a:spcPct val="0"/>
        </a:spcBef>
        <a:spcAft>
          <a:spcPct val="0"/>
        </a:spcAft>
        <a:defRPr>
          <a:solidFill>
            <a:schemeClr val="tx1">
              <a:alpha val="100000"/>
            </a:schemeClr>
          </a:solidFill>
          <a:latin typeface="Arial"/>
        </a:defRPr>
      </a:lvl8pPr>
      <a:lvl9pPr marL="3657600" algn="l" eaLnBrk="0" fontAlgn="base" hangingPunct="0">
        <a:spcBef>
          <a:spcPct val="0"/>
        </a:spcBef>
        <a:spcAft>
          <a:spcPct val="0"/>
        </a:spcAft>
        <a:defRPr>
          <a:solidFill>
            <a:schemeClr val="tx1">
              <a:alpha val="100000"/>
            </a:schemeClr>
          </a:solidFill>
          <a:latin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pPr fontAlgn="base">
              <a:spcBef>
                <a:spcPct val="0"/>
              </a:spcBef>
              <a:spcAft>
                <a:spcPct val="0"/>
              </a:spcAft>
              <a:buClr>
                <a:srgbClr val="000000"/>
              </a:buClr>
              <a:buSzPct val="100000"/>
              <a:buFont typeface="Times New Roman" charset="0"/>
              <a:buNone/>
            </a:pPr>
            <a:endParaRPr lang="en-US">
              <a:solidFill>
                <a:srgbClr val="37305A"/>
              </a:solidFill>
              <a:latin typeface="Arial" charset="0"/>
              <a:ea typeface="ＭＳ Ｐゴシック" charset="0"/>
              <a:cs typeface="Arial" charset="0"/>
            </a:endParaRPr>
          </a:p>
        </p:txBody>
      </p:sp>
    </p:spTree>
    <p:extLst>
      <p:ext uri="{BB962C8B-B14F-4D97-AF65-F5344CB8AC3E}">
        <p14:creationId xmlns:p14="http://schemas.microsoft.com/office/powerpoint/2010/main" val="3215942721"/>
      </p:ext>
    </p:extLst>
  </p:cSld>
  <p:clrMap bg1="lt1" tx1="dk1" bg2="lt2" tx2="dk2" accent1="accent1" accent2="accent2" accent3="accent3" accent4="accent4" accent5="accent5" accent6="accent6" hlink="hlink" folHlink="folHlink"/>
  <p:sldLayoutIdLst>
    <p:sldLayoutId id="2147484140" r:id="rId1"/>
    <p:sldLayoutId id="2147484141" r:id="rId2"/>
    <p:sldLayoutId id="2147484142" r:id="rId3"/>
    <p:sldLayoutId id="2147484143"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prstClr val="white"/>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prstClr val="white"/>
              </a:solidFill>
              <a:cs typeface="Arial" charset="0"/>
            </a:endParaRPr>
          </a:p>
        </p:txBody>
      </p:sp>
      <p:sp>
        <p:nvSpPr>
          <p:cNvPr id="2" name="Rectangle 5"/>
          <p:cNvSpPr>
            <a:spLocks noGrp="1" noChangeArrowheads="1"/>
          </p:cNvSpPr>
          <p:nvPr>
            <p:ph type="sldNum"/>
          </p:nvPr>
        </p:nvSpPr>
        <p:spPr bwMode="auto">
          <a:xfrm>
            <a:off x="3124200" y="6229350"/>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cs typeface="Arial" charset="0"/>
              </a:defRPr>
            </a:lvl1pPr>
          </a:lstStyle>
          <a:p>
            <a:pPr fontAlgn="base">
              <a:spcBef>
                <a:spcPct val="0"/>
              </a:spcBef>
              <a:spcAft>
                <a:spcPct val="0"/>
              </a:spcAft>
              <a:defRPr/>
            </a:pPr>
            <a:fld id="{FFB013BD-5475-554F-B776-151B3F9B72F8}" type="slidenum">
              <a:rPr lang="en-US">
                <a:latin typeface="Arial" charset="0"/>
                <a:ea typeface="ＭＳ Ｐゴシック" charset="0"/>
              </a:rPr>
              <a:pPr fontAlgn="base">
                <a:spcBef>
                  <a:spcPct val="0"/>
                </a:spcBef>
                <a:spcAft>
                  <a:spcPct val="0"/>
                </a:spcAft>
                <a:defRPr/>
              </a:pPr>
              <a:t>‹#›</a:t>
            </a:fld>
            <a:endParaRPr lang="en-US">
              <a:latin typeface="Arial" charset="0"/>
              <a:ea typeface="ＭＳ Ｐゴシック" charset="0"/>
            </a:endParaRPr>
          </a:p>
        </p:txBody>
      </p:sp>
    </p:spTree>
    <p:extLst>
      <p:ext uri="{BB962C8B-B14F-4D97-AF65-F5344CB8AC3E}">
        <p14:creationId xmlns:p14="http://schemas.microsoft.com/office/powerpoint/2010/main" val="3705912899"/>
      </p:ext>
    </p:extLst>
  </p:cSld>
  <p:clrMap bg1="lt1" tx1="dk1" bg2="lt2" tx2="dk2" accent1="accent1" accent2="accent2" accent3="accent3" accent4="accent4" accent5="accent5" accent6="accent6" hlink="hlink" folHlink="folHlink"/>
  <p:sldLayoutIdLst>
    <p:sldLayoutId id="2147484166" r:id="rId1"/>
    <p:sldLayoutId id="2147484167" r:id="rId2"/>
    <p:sldLayoutId id="2147484168" r:id="rId3"/>
    <p:sldLayoutId id="2147484169" r:id="rId4"/>
    <p:sldLayoutId id="2147484170" r:id="rId5"/>
    <p:sldLayoutId id="2147484171" r:id="rId6"/>
    <p:sldLayoutId id="2147484172" r:id="rId7"/>
    <p:sldLayoutId id="2147484173" r:id="rId8"/>
    <p:sldLayoutId id="2147484174" r:id="rId9"/>
    <p:sldLayoutId id="2147484175" r:id="rId10"/>
    <p:sldLayoutId id="2147484176" r:id="rId11"/>
    <p:sldLayoutId id="2147484177" r:id="rId12"/>
    <p:sldLayoutId id="2147484178" r:id="rId13"/>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575"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1" fontAlgn="base" hangingPunct="1">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2800" b="1">
          <a:solidFill>
            <a:srgbClr val="00264D"/>
          </a:solidFill>
          <a:latin typeface="Arial"/>
          <a:ea typeface="ＭＳ Ｐゴシック" charset="-128"/>
          <a:cs typeface="Arial"/>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400" b="1">
          <a:solidFill>
            <a:srgbClr val="00264D"/>
          </a:solidFill>
          <a:latin typeface="Arial"/>
          <a:ea typeface="ＭＳ Ｐゴシック" charset="-128"/>
          <a:cs typeface="Arial"/>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575"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1" fontAlgn="base" hangingPunct="1">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D09FA4-D782-704D-BA4F-C6B6CE6C5758}" type="datetimeFigureOut">
              <a:rPr lang="en-US" smtClean="0">
                <a:solidFill>
                  <a:prstClr val="black">
                    <a:tint val="75000"/>
                  </a:prstClr>
                </a:solidFill>
                <a:latin typeface="Calibri"/>
              </a:rPr>
              <a:pPr/>
              <a:t>8/29/20</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E6C75-BD49-9148-AF50-F8E61D68AE68}" type="slidenum">
              <a:rPr lang="en-US" smtClean="0">
                <a:solidFill>
                  <a:prstClr val="black">
                    <a:tint val="75000"/>
                  </a:prstClr>
                </a:solidFill>
                <a:latin typeface="Calibri"/>
              </a:rPr>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3478420693"/>
      </p:ext>
    </p:extLst>
  </p:cSld>
  <p:clrMap bg1="lt1" tx1="dk1" bg2="lt2" tx2="dk2" accent1="accent1" accent2="accent2" accent3="accent3" accent4="accent4" accent5="accent5" accent6="accent6" hlink="hlink" folHlink="folHlink"/>
  <p:sldLayoutIdLst>
    <p:sldLayoutId id="2147484180" r:id="rId1"/>
    <p:sldLayoutId id="2147484181" r:id="rId2"/>
    <p:sldLayoutId id="2147484182" r:id="rId3"/>
    <p:sldLayoutId id="2147484183" r:id="rId4"/>
    <p:sldLayoutId id="2147484184" r:id="rId5"/>
    <p:sldLayoutId id="2147484185" r:id="rId6"/>
    <p:sldLayoutId id="2147484186" r:id="rId7"/>
    <p:sldLayoutId id="2147484187" r:id="rId8"/>
    <p:sldLayoutId id="2147484188" r:id="rId9"/>
    <p:sldLayoutId id="2147484189" r:id="rId10"/>
    <p:sldLayoutId id="2147484190"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emf"/><Relationship Id="rId1" Type="http://schemas.openxmlformats.org/officeDocument/2006/relationships/slideLayout" Target="../slideLayouts/slideLayout4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png"/><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8.xml"/><Relationship Id="rId5" Type="http://schemas.openxmlformats.org/officeDocument/2006/relationships/image" Target="../media/image15.png"/><Relationship Id="rId4" Type="http://schemas.openxmlformats.org/officeDocument/2006/relationships/image" Target="../media/image14.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CPS 310</a:t>
            </a:r>
          </a:p>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Synchronization:</a:t>
            </a:r>
          </a:p>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Digging Deeper</a:t>
            </a: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Jeff Chase</a:t>
            </a:r>
          </a:p>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Duke University</a:t>
            </a:r>
          </a:p>
        </p:txBody>
      </p:sp>
      <p:pic>
        <p:nvPicPr>
          <p:cNvPr id="2" name="Picture 1"/>
          <p:cNvPicPr>
            <a:picLocks noChangeAspect="1"/>
          </p:cNvPicPr>
          <p:nvPr/>
        </p:nvPicPr>
        <p:blipFill>
          <a:blip r:embed="rId3"/>
          <a:stretch>
            <a:fillRect/>
          </a:stretch>
        </p:blipFill>
        <p:spPr>
          <a:xfrm>
            <a:off x="304800" y="2704806"/>
            <a:ext cx="1612900" cy="2063010"/>
          </a:xfrm>
          <a:prstGeom prst="rect">
            <a:avLst/>
          </a:prstGeom>
        </p:spPr>
      </p:pic>
    </p:spTree>
    <p:extLst>
      <p:ext uri="{BB962C8B-B14F-4D97-AF65-F5344CB8AC3E}">
        <p14:creationId xmlns:p14="http://schemas.microsoft.com/office/powerpoint/2010/main" val="3576382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vs. Per-Thread State</a:t>
            </a:r>
          </a:p>
        </p:txBody>
      </p:sp>
      <p:pic>
        <p:nvPicPr>
          <p:cNvPr id="4" name="Content Placeholder 3" descr="perThreadAndSharedState.pdf"/>
          <p:cNvPicPr>
            <a:picLocks noGrp="1" noChangeAspect="1"/>
          </p:cNvPicPr>
          <p:nvPr>
            <p:ph idx="1"/>
          </p:nvPr>
        </p:nvPicPr>
        <p:blipFill>
          <a:blip r:embed="rId2"/>
          <a:srcRect l="-10740" r="-10740"/>
          <a:stretch>
            <a:fillRect/>
          </a:stretch>
        </p:blipFill>
        <p:spPr/>
      </p:pic>
      <p:pic>
        <p:nvPicPr>
          <p:cNvPr id="5" name="Picture 4"/>
          <p:cNvPicPr>
            <a:picLocks noChangeAspect="1"/>
          </p:cNvPicPr>
          <p:nvPr/>
        </p:nvPicPr>
        <p:blipFill>
          <a:blip r:embed="rId3"/>
          <a:stretch>
            <a:fillRect/>
          </a:stretch>
        </p:blipFill>
        <p:spPr>
          <a:xfrm>
            <a:off x="8542490" y="6046027"/>
            <a:ext cx="540816" cy="703061"/>
          </a:xfrm>
          <a:prstGeom prst="rect">
            <a:avLst/>
          </a:prstGeom>
        </p:spPr>
      </p:pic>
      <p:sp>
        <p:nvSpPr>
          <p:cNvPr id="6" name="TextBox 14">
            <a:extLst>
              <a:ext uri="{FF2B5EF4-FFF2-40B4-BE49-F238E27FC236}">
                <a16:creationId xmlns:a16="http://schemas.microsoft.com/office/drawing/2014/main" id="{0304F483-85E4-334D-B440-B132FB6F091B}"/>
              </a:ext>
            </a:extLst>
          </p:cNvPr>
          <p:cNvSpPr txBox="1">
            <a:spLocks noChangeArrowheads="1"/>
          </p:cNvSpPr>
          <p:nvPr/>
        </p:nvSpPr>
        <p:spPr bwMode="auto">
          <a:xfrm>
            <a:off x="1732564" y="6284507"/>
            <a:ext cx="551419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Lock it down!  </a:t>
            </a: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When accessing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shared</a:t>
            </a: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 state.</a:t>
            </a:r>
            <a:endParaRPr kumimoji="0" lang="en-US" sz="1600"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1985458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p:txBody>
          <a:bodyPr/>
          <a:lstStyle/>
          <a:p>
            <a:r>
              <a:rPr lang="en-US" sz="3600" dirty="0">
                <a:latin typeface="Arial" charset="0"/>
                <a:ea typeface="ＭＳ Ｐゴシック" charset="0"/>
                <a:cs typeface="Arial" charset="0"/>
              </a:rPr>
              <a:t>The missed wakeup problem</a:t>
            </a:r>
          </a:p>
        </p:txBody>
      </p:sp>
      <p:sp>
        <p:nvSpPr>
          <p:cNvPr id="17" name="Content Placeholder 16">
            <a:extLst>
              <a:ext uri="{FF2B5EF4-FFF2-40B4-BE49-F238E27FC236}">
                <a16:creationId xmlns:a16="http://schemas.microsoft.com/office/drawing/2014/main" id="{84EBAC2B-31A9-C44A-A1FB-8F0075F333B9}"/>
              </a:ext>
            </a:extLst>
          </p:cNvPr>
          <p:cNvSpPr>
            <a:spLocks noGrp="1"/>
          </p:cNvSpPr>
          <p:nvPr>
            <p:ph idx="1"/>
          </p:nvPr>
        </p:nvSpPr>
        <p:spPr>
          <a:xfrm>
            <a:off x="433450" y="3943747"/>
            <a:ext cx="8226425" cy="2480596"/>
          </a:xfrm>
        </p:spPr>
        <p:txBody>
          <a:bodyPr/>
          <a:lstStyle/>
          <a:p>
            <a:r>
              <a:rPr lang="en-US" sz="2000" dirty="0"/>
              <a:t>We need sleep/wakeup primitives that are </a:t>
            </a:r>
            <a:r>
              <a:rPr lang="en-US" sz="2000" b="1" dirty="0"/>
              <a:t>integrated with locking</a:t>
            </a:r>
            <a:r>
              <a:rPr lang="en-US" sz="2000" dirty="0"/>
              <a:t>.   Why?   Sleep is inherently racy!</a:t>
            </a:r>
          </a:p>
          <a:p>
            <a:r>
              <a:rPr lang="en-US" sz="2000" dirty="0"/>
              <a:t>If T sleeps due to state of shared structure (e.g., empty list), it </a:t>
            </a:r>
            <a:r>
              <a:rPr lang="en-US" sz="2000" b="1" dirty="0"/>
              <a:t>must</a:t>
            </a:r>
            <a:r>
              <a:rPr lang="en-US" sz="2000" dirty="0"/>
              <a:t> unlock first, else T2 can’t get in to “fix it”.</a:t>
            </a:r>
          </a:p>
          <a:p>
            <a:r>
              <a:rPr lang="en-US" sz="2000" dirty="0"/>
              <a:t>But if T unlocks, then T2 could finish before T even gets to sleep!  T can </a:t>
            </a:r>
            <a:r>
              <a:rPr lang="en-US" sz="2000" b="1" dirty="0"/>
              <a:t>miss the wakeup </a:t>
            </a:r>
            <a:r>
              <a:rPr lang="en-US" sz="2000" dirty="0"/>
              <a:t>and sleep “forever”.</a:t>
            </a:r>
          </a:p>
          <a:p>
            <a:r>
              <a:rPr lang="en-US" sz="2000" dirty="0"/>
              <a:t>This is called the </a:t>
            </a:r>
            <a:r>
              <a:rPr lang="en-US" sz="2000" b="1" dirty="0"/>
              <a:t>missed wakeup </a:t>
            </a:r>
            <a:r>
              <a:rPr lang="en-US" sz="2000" dirty="0"/>
              <a:t>or </a:t>
            </a:r>
            <a:r>
              <a:rPr lang="en-US" sz="2000" b="1" dirty="0"/>
              <a:t>wake up waiter </a:t>
            </a:r>
            <a:r>
              <a:rPr lang="en-US" sz="2000" dirty="0"/>
              <a:t>problem.</a:t>
            </a:r>
          </a:p>
        </p:txBody>
      </p:sp>
      <p:sp>
        <p:nvSpPr>
          <p:cNvPr id="4" name="TextBox 3">
            <a:extLst>
              <a:ext uri="{FF2B5EF4-FFF2-40B4-BE49-F238E27FC236}">
                <a16:creationId xmlns:a16="http://schemas.microsoft.com/office/drawing/2014/main" id="{B2389E99-D6D3-9E45-B106-2B84247D8D45}"/>
              </a:ext>
            </a:extLst>
          </p:cNvPr>
          <p:cNvSpPr txBox="1"/>
          <p:nvPr/>
        </p:nvSpPr>
        <p:spPr>
          <a:xfrm>
            <a:off x="475495" y="1754236"/>
            <a:ext cx="2786340" cy="1938992"/>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Get from list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while</a:t>
            </a:r>
            <a:r>
              <a:rPr kumimoji="0" lang="en-US" sz="2000" b="0" i="0" u="none" strike="noStrike" kern="1200" cap="none" spc="0" normalizeH="0" baseline="0" noProof="0" dirty="0">
                <a:ln>
                  <a:noFill/>
                </a:ln>
                <a:solidFill>
                  <a:srgbClr val="003367"/>
                </a:solidFill>
                <a:effectLst/>
                <a:uLnTx/>
                <a:uFillTx/>
                <a:latin typeface="Calibri"/>
                <a:ea typeface="+mn-ea"/>
                <a:cs typeface="Arial"/>
              </a:rPr>
              <a:t> (empty(list))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	unlock; sleep(); lock;</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element =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list.pop</a:t>
            </a:r>
            <a:r>
              <a:rPr kumimoji="0" lang="en-US" sz="2000" b="0" i="0" u="none" strike="noStrike" kern="1200" cap="none" spc="0" normalizeH="0" baseline="0" noProof="0" dirty="0">
                <a:ln>
                  <a:noFill/>
                </a:ln>
                <a:solidFill>
                  <a:srgbClr val="003367"/>
                </a:solidFill>
                <a:effectLst/>
                <a:uLnTx/>
                <a:uFillTx/>
                <a:latin typeface="Calibri"/>
                <a:ea typeface="+mn-ea"/>
                <a:cs typeface="Arial"/>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20" name="TextBox 19">
            <a:extLst>
              <a:ext uri="{FF2B5EF4-FFF2-40B4-BE49-F238E27FC236}">
                <a16:creationId xmlns:a16="http://schemas.microsoft.com/office/drawing/2014/main" id="{62F9B6AF-82B9-8A49-A3A6-07254190FDFA}"/>
              </a:ext>
            </a:extLst>
          </p:cNvPr>
          <p:cNvSpPr txBox="1"/>
          <p:nvPr/>
        </p:nvSpPr>
        <p:spPr>
          <a:xfrm>
            <a:off x="6629444" y="1764136"/>
            <a:ext cx="2151102" cy="1938992"/>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Put to list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list.push</a:t>
            </a:r>
            <a:r>
              <a:rPr kumimoji="0" lang="en-US" sz="2000" b="0" i="0" u="none" strike="noStrike" kern="1200" cap="none" spc="0" normalizeH="0" baseline="0" noProof="0" dirty="0">
                <a:ln>
                  <a:noFill/>
                </a:ln>
                <a:solidFill>
                  <a:srgbClr val="003367"/>
                </a:solidFill>
                <a:effectLst/>
                <a:uLnTx/>
                <a:uFillTx/>
                <a:latin typeface="Calibri"/>
                <a:ea typeface="+mn-ea"/>
                <a:cs typeface="Arial"/>
              </a:rPr>
              <a:t>(element);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if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	</a:t>
            </a:r>
            <a:r>
              <a:rPr lang="en-US" sz="2000" dirty="0" err="1">
                <a:solidFill>
                  <a:srgbClr val="003367"/>
                </a:solidFill>
                <a:latin typeface="Calibri"/>
                <a:cs typeface="Arial"/>
              </a:rPr>
              <a:t>T.wakeup</a:t>
            </a:r>
            <a:r>
              <a:rPr lang="en-US" sz="2000" dirty="0">
                <a:solidFill>
                  <a:srgbClr val="003367"/>
                </a:solidFill>
                <a:latin typeface="Calibri"/>
                <a:cs typeface="Arial"/>
              </a:rPr>
              <a:t>();</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3" name="Rectangle 2">
            <a:extLst>
              <a:ext uri="{FF2B5EF4-FFF2-40B4-BE49-F238E27FC236}">
                <a16:creationId xmlns:a16="http://schemas.microsoft.com/office/drawing/2014/main" id="{C7580763-C3EF-FF4F-A37B-6FBBC57092E1}"/>
              </a:ext>
            </a:extLst>
          </p:cNvPr>
          <p:cNvSpPr/>
          <p:nvPr/>
        </p:nvSpPr>
        <p:spPr bwMode="auto">
          <a:xfrm>
            <a:off x="4025738" y="2042557"/>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Arial" charset="0"/>
            </a:endParaRPr>
          </a:p>
        </p:txBody>
      </p:sp>
      <p:sp>
        <p:nvSpPr>
          <p:cNvPr id="21" name="Rectangle 20">
            <a:extLst>
              <a:ext uri="{FF2B5EF4-FFF2-40B4-BE49-F238E27FC236}">
                <a16:creationId xmlns:a16="http://schemas.microsoft.com/office/drawing/2014/main" id="{F3176250-FEF0-944B-AC93-F7BE23874230}"/>
              </a:ext>
            </a:extLst>
          </p:cNvPr>
          <p:cNvSpPr/>
          <p:nvPr/>
        </p:nvSpPr>
        <p:spPr bwMode="auto">
          <a:xfrm>
            <a:off x="4629400" y="2042557"/>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Arial" charset="0"/>
            </a:endParaRPr>
          </a:p>
        </p:txBody>
      </p:sp>
      <p:sp>
        <p:nvSpPr>
          <p:cNvPr id="22" name="Rectangle 21">
            <a:extLst>
              <a:ext uri="{FF2B5EF4-FFF2-40B4-BE49-F238E27FC236}">
                <a16:creationId xmlns:a16="http://schemas.microsoft.com/office/drawing/2014/main" id="{5CDF5CF1-A57D-5D46-88C1-D55DC08DAF11}"/>
              </a:ext>
            </a:extLst>
          </p:cNvPr>
          <p:cNvSpPr/>
          <p:nvPr/>
        </p:nvSpPr>
        <p:spPr bwMode="auto">
          <a:xfrm>
            <a:off x="5233061" y="2042557"/>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Arial" charset="0"/>
            </a:endParaRPr>
          </a:p>
        </p:txBody>
      </p:sp>
      <p:cxnSp>
        <p:nvCxnSpPr>
          <p:cNvPr id="6" name="Curved Connector 5">
            <a:extLst>
              <a:ext uri="{FF2B5EF4-FFF2-40B4-BE49-F238E27FC236}">
                <a16:creationId xmlns:a16="http://schemas.microsoft.com/office/drawing/2014/main" id="{9E7D5D65-97FE-E540-935E-E9CFAFFEB82E}"/>
              </a:ext>
            </a:extLst>
          </p:cNvPr>
          <p:cNvCxnSpPr>
            <a:cxnSpLocks/>
            <a:stCxn id="3" idx="0"/>
            <a:endCxn id="21" idx="0"/>
          </p:cNvCxnSpPr>
          <p:nvPr/>
        </p:nvCxnSpPr>
        <p:spPr bwMode="auto">
          <a:xfrm rot="5400000" flipH="1" flipV="1">
            <a:off x="4428510" y="1740726"/>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27" name="Curved Connector 26">
            <a:extLst>
              <a:ext uri="{FF2B5EF4-FFF2-40B4-BE49-F238E27FC236}">
                <a16:creationId xmlns:a16="http://schemas.microsoft.com/office/drawing/2014/main" id="{5E2CBCAD-B4CC-F140-8F0A-67709B1B0A51}"/>
              </a:ext>
            </a:extLst>
          </p:cNvPr>
          <p:cNvCxnSpPr>
            <a:cxnSpLocks/>
            <a:stCxn id="21" idx="0"/>
            <a:endCxn id="22" idx="0"/>
          </p:cNvCxnSpPr>
          <p:nvPr/>
        </p:nvCxnSpPr>
        <p:spPr bwMode="auto">
          <a:xfrm rot="5400000" flipH="1" flipV="1">
            <a:off x="5032171" y="1740727"/>
            <a:ext cx="12700" cy="603661"/>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30" name="Curved Connector 29">
            <a:extLst>
              <a:ext uri="{FF2B5EF4-FFF2-40B4-BE49-F238E27FC236}">
                <a16:creationId xmlns:a16="http://schemas.microsoft.com/office/drawing/2014/main" id="{98F10D1A-767F-0C4D-8930-E1FF32A1F838}"/>
              </a:ext>
            </a:extLst>
          </p:cNvPr>
          <p:cNvCxnSpPr>
            <a:cxnSpLocks/>
            <a:stCxn id="22" idx="2"/>
            <a:endCxn id="21" idx="2"/>
          </p:cNvCxnSpPr>
          <p:nvPr/>
        </p:nvCxnSpPr>
        <p:spPr bwMode="auto">
          <a:xfrm rot="5400000">
            <a:off x="5032172" y="1942608"/>
            <a:ext cx="12700" cy="603661"/>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44" name="Curved Connector 43">
            <a:extLst>
              <a:ext uri="{FF2B5EF4-FFF2-40B4-BE49-F238E27FC236}">
                <a16:creationId xmlns:a16="http://schemas.microsoft.com/office/drawing/2014/main" id="{E32DDC47-BBE4-FA4C-894E-25E346186FBA}"/>
              </a:ext>
            </a:extLst>
          </p:cNvPr>
          <p:cNvCxnSpPr>
            <a:cxnSpLocks/>
            <a:stCxn id="21" idx="2"/>
            <a:endCxn id="3" idx="2"/>
          </p:cNvCxnSpPr>
          <p:nvPr/>
        </p:nvCxnSpPr>
        <p:spPr bwMode="auto">
          <a:xfrm rot="5400000">
            <a:off x="4428510" y="1942607"/>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sp>
        <p:nvSpPr>
          <p:cNvPr id="73" name="TextBox 14">
            <a:extLst>
              <a:ext uri="{FF2B5EF4-FFF2-40B4-BE49-F238E27FC236}">
                <a16:creationId xmlns:a16="http://schemas.microsoft.com/office/drawing/2014/main" id="{A254203D-6AEC-F640-B7A3-F547EA41652D}"/>
              </a:ext>
            </a:extLst>
          </p:cNvPr>
          <p:cNvSpPr txBox="1">
            <a:spLocks noChangeArrowheads="1"/>
          </p:cNvSpPr>
          <p:nvPr/>
        </p:nvSpPr>
        <p:spPr bwMode="auto">
          <a:xfrm>
            <a:off x="3586348" y="2969608"/>
            <a:ext cx="2683823"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Pseudocode OK.</a:t>
            </a:r>
          </a:p>
          <a:p>
            <a:pPr marL="0" marR="0" lvl="0" indent="0" algn="l" defTabSz="457200" rtl="0" eaLnBrk="1" fontAlgn="base" latinLnBrk="0" hangingPunct="1">
              <a:lnSpc>
                <a:spcPct val="100000"/>
              </a:lnSpc>
              <a:spcBef>
                <a:spcPct val="0"/>
              </a:spcBef>
              <a:spcAft>
                <a:spcPct val="0"/>
              </a:spcAft>
              <a:buClrTx/>
              <a:buSzTx/>
              <a:buFontTx/>
              <a:buNone/>
              <a:tabLst/>
              <a:defRPr/>
            </a:pPr>
            <a:r>
              <a:rPr lang="en-US" sz="2000" b="1" dirty="0">
                <a:solidFill>
                  <a:srgbClr val="003367"/>
                </a:solidFill>
                <a:latin typeface="Arial" charset="0"/>
                <a:ea typeface="ＭＳ Ｐゴシック" charset="0"/>
                <a:cs typeface="Arial" charset="0"/>
              </a:rPr>
              <a:t>But this won’t work!</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4" name="TextBox 14">
            <a:extLst>
              <a:ext uri="{FF2B5EF4-FFF2-40B4-BE49-F238E27FC236}">
                <a16:creationId xmlns:a16="http://schemas.microsoft.com/office/drawing/2014/main" id="{A02EF135-F90C-794E-9F12-F7713D950CF1}"/>
              </a:ext>
            </a:extLst>
          </p:cNvPr>
          <p:cNvSpPr txBox="1">
            <a:spLocks noChangeArrowheads="1"/>
          </p:cNvSpPr>
          <p:nvPr/>
        </p:nvSpPr>
        <p:spPr bwMode="auto">
          <a:xfrm>
            <a:off x="482204" y="1424968"/>
            <a:ext cx="346363"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7" name="TextBox 14">
            <a:extLst>
              <a:ext uri="{FF2B5EF4-FFF2-40B4-BE49-F238E27FC236}">
                <a16:creationId xmlns:a16="http://schemas.microsoft.com/office/drawing/2014/main" id="{8A1E32D8-9026-0D49-B200-7E879C026CF1}"/>
              </a:ext>
            </a:extLst>
          </p:cNvPr>
          <p:cNvSpPr txBox="1">
            <a:spLocks noChangeArrowheads="1"/>
          </p:cNvSpPr>
          <p:nvPr/>
        </p:nvSpPr>
        <p:spPr bwMode="auto">
          <a:xfrm>
            <a:off x="6616021" y="1443009"/>
            <a:ext cx="603662"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825668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p:txBody>
          <a:bodyPr/>
          <a:lstStyle/>
          <a:p>
            <a:r>
              <a:rPr lang="en-US" sz="3200" dirty="0">
                <a:latin typeface="Arial" charset="0"/>
                <a:ea typeface="ＭＳ Ｐゴシック" charset="0"/>
                <a:cs typeface="Arial" charset="0"/>
              </a:rPr>
              <a:t>Monitors fix the missed wakeup problem</a:t>
            </a:r>
          </a:p>
        </p:txBody>
      </p:sp>
      <p:sp>
        <p:nvSpPr>
          <p:cNvPr id="17" name="Content Placeholder 16">
            <a:extLst>
              <a:ext uri="{FF2B5EF4-FFF2-40B4-BE49-F238E27FC236}">
                <a16:creationId xmlns:a16="http://schemas.microsoft.com/office/drawing/2014/main" id="{84EBAC2B-31A9-C44A-A1FB-8F0075F333B9}"/>
              </a:ext>
            </a:extLst>
          </p:cNvPr>
          <p:cNvSpPr>
            <a:spLocks noGrp="1"/>
          </p:cNvSpPr>
          <p:nvPr>
            <p:ph idx="1"/>
          </p:nvPr>
        </p:nvSpPr>
        <p:spPr>
          <a:xfrm>
            <a:off x="492827" y="4026872"/>
            <a:ext cx="8226425" cy="2480596"/>
          </a:xfrm>
        </p:spPr>
        <p:txBody>
          <a:bodyPr/>
          <a:lstStyle/>
          <a:p>
            <a:r>
              <a:rPr lang="en-US" sz="2000" dirty="0"/>
              <a:t>Monitors are designed to solve the missed wakeup problem.</a:t>
            </a:r>
          </a:p>
          <a:p>
            <a:r>
              <a:rPr lang="en-US" sz="2000" dirty="0"/>
              <a:t>The integrated lock protects the data structure and condition covered by the CV.</a:t>
            </a:r>
          </a:p>
          <a:p>
            <a:r>
              <a:rPr lang="en-US" sz="2000" dirty="0"/>
              <a:t>Another synchronization construct called </a:t>
            </a:r>
            <a:r>
              <a:rPr lang="en-US" sz="2000" b="1" dirty="0"/>
              <a:t>semaphores</a:t>
            </a:r>
            <a:r>
              <a:rPr lang="en-US" sz="2000" dirty="0"/>
              <a:t> also fixes the problem in a different way. </a:t>
            </a:r>
          </a:p>
          <a:p>
            <a:r>
              <a:rPr lang="en-US" sz="2000" dirty="0"/>
              <a:t>More on all this later.</a:t>
            </a:r>
          </a:p>
        </p:txBody>
      </p:sp>
      <p:sp>
        <p:nvSpPr>
          <p:cNvPr id="4" name="TextBox 3">
            <a:extLst>
              <a:ext uri="{FF2B5EF4-FFF2-40B4-BE49-F238E27FC236}">
                <a16:creationId xmlns:a16="http://schemas.microsoft.com/office/drawing/2014/main" id="{B2389E99-D6D3-9E45-B106-2B84247D8D45}"/>
              </a:ext>
            </a:extLst>
          </p:cNvPr>
          <p:cNvSpPr txBox="1"/>
          <p:nvPr/>
        </p:nvSpPr>
        <p:spPr>
          <a:xfrm>
            <a:off x="475495" y="1754236"/>
            <a:ext cx="2293769" cy="1938992"/>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Get from list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while</a:t>
            </a:r>
            <a:r>
              <a:rPr kumimoji="0" lang="en-US" sz="2000" b="0" i="0" u="none" strike="noStrike" kern="1200" cap="none" spc="0" normalizeH="0" baseline="0" noProof="0" dirty="0">
                <a:ln>
                  <a:noFill/>
                </a:ln>
                <a:solidFill>
                  <a:srgbClr val="003367"/>
                </a:solidFill>
                <a:effectLst/>
                <a:uLnTx/>
                <a:uFillTx/>
                <a:latin typeface="Calibri"/>
                <a:ea typeface="+mn-ea"/>
                <a:cs typeface="Arial"/>
              </a:rPr>
              <a:t> (empty(list))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	wait(mx, cv);</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element =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list.pop</a:t>
            </a:r>
            <a:r>
              <a:rPr kumimoji="0" lang="en-US" sz="2000" b="0" i="0" u="none" strike="noStrike" kern="1200" cap="none" spc="0" normalizeH="0" baseline="0" noProof="0" dirty="0">
                <a:ln>
                  <a:noFill/>
                </a:ln>
                <a:solidFill>
                  <a:srgbClr val="003367"/>
                </a:solidFill>
                <a:effectLst/>
                <a:uLnTx/>
                <a:uFillTx/>
                <a:latin typeface="Calibri"/>
                <a:ea typeface="+mn-ea"/>
                <a:cs typeface="Arial"/>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20" name="TextBox 19">
            <a:extLst>
              <a:ext uri="{FF2B5EF4-FFF2-40B4-BE49-F238E27FC236}">
                <a16:creationId xmlns:a16="http://schemas.microsoft.com/office/drawing/2014/main" id="{62F9B6AF-82B9-8A49-A3A6-07254190FDFA}"/>
              </a:ext>
            </a:extLst>
          </p:cNvPr>
          <p:cNvSpPr txBox="1"/>
          <p:nvPr/>
        </p:nvSpPr>
        <p:spPr>
          <a:xfrm>
            <a:off x="6629444" y="1764136"/>
            <a:ext cx="2151102" cy="1938992"/>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Put to list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list.push</a:t>
            </a:r>
            <a:r>
              <a:rPr kumimoji="0" lang="en-US" sz="2000" b="0" i="0" u="none" strike="noStrike" kern="1200" cap="none" spc="0" normalizeH="0" baseline="0" noProof="0" dirty="0">
                <a:ln>
                  <a:noFill/>
                </a:ln>
                <a:solidFill>
                  <a:srgbClr val="003367"/>
                </a:solidFill>
                <a:effectLst/>
                <a:uLnTx/>
                <a:uFillTx/>
                <a:latin typeface="Calibri"/>
                <a:ea typeface="+mn-ea"/>
                <a:cs typeface="Arial"/>
              </a:rPr>
              <a:t>(element);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signal(cv);</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3" name="Rectangle 2">
            <a:extLst>
              <a:ext uri="{FF2B5EF4-FFF2-40B4-BE49-F238E27FC236}">
                <a16:creationId xmlns:a16="http://schemas.microsoft.com/office/drawing/2014/main" id="{C7580763-C3EF-FF4F-A37B-6FBBC57092E1}"/>
              </a:ext>
            </a:extLst>
          </p:cNvPr>
          <p:cNvSpPr/>
          <p:nvPr/>
        </p:nvSpPr>
        <p:spPr bwMode="auto">
          <a:xfrm>
            <a:off x="4025738" y="2042557"/>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Arial" charset="0"/>
            </a:endParaRPr>
          </a:p>
        </p:txBody>
      </p:sp>
      <p:sp>
        <p:nvSpPr>
          <p:cNvPr id="21" name="Rectangle 20">
            <a:extLst>
              <a:ext uri="{FF2B5EF4-FFF2-40B4-BE49-F238E27FC236}">
                <a16:creationId xmlns:a16="http://schemas.microsoft.com/office/drawing/2014/main" id="{F3176250-FEF0-944B-AC93-F7BE23874230}"/>
              </a:ext>
            </a:extLst>
          </p:cNvPr>
          <p:cNvSpPr/>
          <p:nvPr/>
        </p:nvSpPr>
        <p:spPr bwMode="auto">
          <a:xfrm>
            <a:off x="4629400" y="2042557"/>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Arial" charset="0"/>
            </a:endParaRPr>
          </a:p>
        </p:txBody>
      </p:sp>
      <p:sp>
        <p:nvSpPr>
          <p:cNvPr id="22" name="Rectangle 21">
            <a:extLst>
              <a:ext uri="{FF2B5EF4-FFF2-40B4-BE49-F238E27FC236}">
                <a16:creationId xmlns:a16="http://schemas.microsoft.com/office/drawing/2014/main" id="{5CDF5CF1-A57D-5D46-88C1-D55DC08DAF11}"/>
              </a:ext>
            </a:extLst>
          </p:cNvPr>
          <p:cNvSpPr/>
          <p:nvPr/>
        </p:nvSpPr>
        <p:spPr bwMode="auto">
          <a:xfrm>
            <a:off x="5233061" y="2042557"/>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a:pPr>
            <a:endParaRPr kumimoji="0" lang="en-US" sz="1800" b="0" i="0" u="none" strike="noStrike" kern="1200" cap="none" spc="0" normalizeH="0" baseline="0" noProof="0" dirty="0">
              <a:ln>
                <a:noFill/>
              </a:ln>
              <a:solidFill>
                <a:prstClr val="white"/>
              </a:solidFill>
              <a:effectLst/>
              <a:uLnTx/>
              <a:uFillTx/>
              <a:latin typeface="Arial" charset="0"/>
              <a:ea typeface="+mn-ea"/>
              <a:cs typeface="Arial" charset="0"/>
            </a:endParaRPr>
          </a:p>
        </p:txBody>
      </p:sp>
      <p:cxnSp>
        <p:nvCxnSpPr>
          <p:cNvPr id="6" name="Curved Connector 5">
            <a:extLst>
              <a:ext uri="{FF2B5EF4-FFF2-40B4-BE49-F238E27FC236}">
                <a16:creationId xmlns:a16="http://schemas.microsoft.com/office/drawing/2014/main" id="{9E7D5D65-97FE-E540-935E-E9CFAFFEB82E}"/>
              </a:ext>
            </a:extLst>
          </p:cNvPr>
          <p:cNvCxnSpPr>
            <a:cxnSpLocks/>
            <a:stCxn id="3" idx="0"/>
            <a:endCxn id="21" idx="0"/>
          </p:cNvCxnSpPr>
          <p:nvPr/>
        </p:nvCxnSpPr>
        <p:spPr bwMode="auto">
          <a:xfrm rot="5400000" flipH="1" flipV="1">
            <a:off x="4428510" y="1740726"/>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27" name="Curved Connector 26">
            <a:extLst>
              <a:ext uri="{FF2B5EF4-FFF2-40B4-BE49-F238E27FC236}">
                <a16:creationId xmlns:a16="http://schemas.microsoft.com/office/drawing/2014/main" id="{5E2CBCAD-B4CC-F140-8F0A-67709B1B0A51}"/>
              </a:ext>
            </a:extLst>
          </p:cNvPr>
          <p:cNvCxnSpPr>
            <a:cxnSpLocks/>
            <a:stCxn id="21" idx="0"/>
            <a:endCxn id="22" idx="0"/>
          </p:cNvCxnSpPr>
          <p:nvPr/>
        </p:nvCxnSpPr>
        <p:spPr bwMode="auto">
          <a:xfrm rot="5400000" flipH="1" flipV="1">
            <a:off x="5032171" y="1740727"/>
            <a:ext cx="12700" cy="603661"/>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30" name="Curved Connector 29">
            <a:extLst>
              <a:ext uri="{FF2B5EF4-FFF2-40B4-BE49-F238E27FC236}">
                <a16:creationId xmlns:a16="http://schemas.microsoft.com/office/drawing/2014/main" id="{98F10D1A-767F-0C4D-8930-E1FF32A1F838}"/>
              </a:ext>
            </a:extLst>
          </p:cNvPr>
          <p:cNvCxnSpPr>
            <a:cxnSpLocks/>
            <a:stCxn id="22" idx="2"/>
            <a:endCxn id="21" idx="2"/>
          </p:cNvCxnSpPr>
          <p:nvPr/>
        </p:nvCxnSpPr>
        <p:spPr bwMode="auto">
          <a:xfrm rot="5400000">
            <a:off x="5032172" y="1942608"/>
            <a:ext cx="12700" cy="603661"/>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44" name="Curved Connector 43">
            <a:extLst>
              <a:ext uri="{FF2B5EF4-FFF2-40B4-BE49-F238E27FC236}">
                <a16:creationId xmlns:a16="http://schemas.microsoft.com/office/drawing/2014/main" id="{E32DDC47-BBE4-FA4C-894E-25E346186FBA}"/>
              </a:ext>
            </a:extLst>
          </p:cNvPr>
          <p:cNvCxnSpPr>
            <a:cxnSpLocks/>
            <a:stCxn id="21" idx="2"/>
            <a:endCxn id="3" idx="2"/>
          </p:cNvCxnSpPr>
          <p:nvPr/>
        </p:nvCxnSpPr>
        <p:spPr bwMode="auto">
          <a:xfrm rot="5400000">
            <a:off x="4428510" y="1942607"/>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sp>
        <p:nvSpPr>
          <p:cNvPr id="73" name="TextBox 14">
            <a:extLst>
              <a:ext uri="{FF2B5EF4-FFF2-40B4-BE49-F238E27FC236}">
                <a16:creationId xmlns:a16="http://schemas.microsoft.com/office/drawing/2014/main" id="{A254203D-6AEC-F640-B7A3-F547EA41652D}"/>
              </a:ext>
            </a:extLst>
          </p:cNvPr>
          <p:cNvSpPr txBox="1">
            <a:spLocks noChangeArrowheads="1"/>
          </p:cNvSpPr>
          <p:nvPr/>
        </p:nvSpPr>
        <p:spPr bwMode="auto">
          <a:xfrm>
            <a:off x="3224875" y="2607180"/>
            <a:ext cx="3033421"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Monitor wait() unlocks for duration of the wait, </a:t>
            </a: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atomically</a:t>
            </a: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  It’s magic!</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4" name="TextBox 14">
            <a:extLst>
              <a:ext uri="{FF2B5EF4-FFF2-40B4-BE49-F238E27FC236}">
                <a16:creationId xmlns:a16="http://schemas.microsoft.com/office/drawing/2014/main" id="{A02EF135-F90C-794E-9F12-F7713D950CF1}"/>
              </a:ext>
            </a:extLst>
          </p:cNvPr>
          <p:cNvSpPr txBox="1">
            <a:spLocks noChangeArrowheads="1"/>
          </p:cNvSpPr>
          <p:nvPr/>
        </p:nvSpPr>
        <p:spPr bwMode="auto">
          <a:xfrm>
            <a:off x="482204" y="1424968"/>
            <a:ext cx="346363"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7" name="TextBox 14">
            <a:extLst>
              <a:ext uri="{FF2B5EF4-FFF2-40B4-BE49-F238E27FC236}">
                <a16:creationId xmlns:a16="http://schemas.microsoft.com/office/drawing/2014/main" id="{8A1E32D8-9026-0D49-B200-7E879C026CF1}"/>
              </a:ext>
            </a:extLst>
          </p:cNvPr>
          <p:cNvSpPr txBox="1">
            <a:spLocks noChangeArrowheads="1"/>
          </p:cNvSpPr>
          <p:nvPr/>
        </p:nvSpPr>
        <p:spPr bwMode="auto">
          <a:xfrm>
            <a:off x="6616021" y="1443009"/>
            <a:ext cx="603662"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16361130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p:txBody>
          <a:bodyPr/>
          <a:lstStyle/>
          <a:p>
            <a:r>
              <a:rPr lang="en-US" sz="3200" dirty="0">
                <a:latin typeface="Arial" charset="0"/>
                <a:ea typeface="ＭＳ Ｐゴシック" charset="0"/>
                <a:cs typeface="Arial" charset="0"/>
              </a:rPr>
              <a:t>Monitors make no promises</a:t>
            </a:r>
          </a:p>
        </p:txBody>
      </p:sp>
      <p:sp>
        <p:nvSpPr>
          <p:cNvPr id="17" name="Content Placeholder 16">
            <a:extLst>
              <a:ext uri="{FF2B5EF4-FFF2-40B4-BE49-F238E27FC236}">
                <a16:creationId xmlns:a16="http://schemas.microsoft.com/office/drawing/2014/main" id="{84EBAC2B-31A9-C44A-A1FB-8F0075F333B9}"/>
              </a:ext>
            </a:extLst>
          </p:cNvPr>
          <p:cNvSpPr>
            <a:spLocks noGrp="1"/>
          </p:cNvSpPr>
          <p:nvPr>
            <p:ph idx="1"/>
          </p:nvPr>
        </p:nvSpPr>
        <p:spPr>
          <a:xfrm>
            <a:off x="492827" y="4026872"/>
            <a:ext cx="8226425" cy="2480596"/>
          </a:xfrm>
        </p:spPr>
        <p:txBody>
          <a:bodyPr/>
          <a:lstStyle/>
          <a:p>
            <a:r>
              <a:rPr lang="en-US" sz="2000" dirty="0"/>
              <a:t>The monitor </a:t>
            </a:r>
            <a:r>
              <a:rPr lang="en-US" sz="2000" b="1" dirty="0"/>
              <a:t>contract</a:t>
            </a:r>
            <a:r>
              <a:rPr lang="en-US" sz="2000" dirty="0"/>
              <a:t> is </a:t>
            </a:r>
            <a:r>
              <a:rPr lang="en-US" sz="2000" b="1" dirty="0"/>
              <a:t>nondeterministic</a:t>
            </a:r>
            <a:r>
              <a:rPr lang="en-US" sz="2000" dirty="0"/>
              <a:t>.</a:t>
            </a:r>
          </a:p>
          <a:p>
            <a:r>
              <a:rPr lang="en-US" sz="2000" dirty="0"/>
              <a:t>User cannot know which waiter a mutex or CV chooses next.</a:t>
            </a:r>
          </a:p>
          <a:p>
            <a:r>
              <a:rPr lang="en-US" sz="2000" dirty="0"/>
              <a:t>The monitor implementation is free to choose.  E.g., the thread lab is All FIFO All the Time. </a:t>
            </a:r>
          </a:p>
          <a:p>
            <a:r>
              <a:rPr lang="en-US" sz="2000" dirty="0"/>
              <a:t>But a user/programmer should never assume any particular choice.</a:t>
            </a:r>
          </a:p>
          <a:p>
            <a:r>
              <a:rPr lang="en-US" sz="2000" b="1" dirty="0"/>
              <a:t>Loop before you leap!</a:t>
            </a:r>
          </a:p>
        </p:txBody>
      </p:sp>
      <p:sp>
        <p:nvSpPr>
          <p:cNvPr id="4" name="TextBox 3">
            <a:extLst>
              <a:ext uri="{FF2B5EF4-FFF2-40B4-BE49-F238E27FC236}">
                <a16:creationId xmlns:a16="http://schemas.microsoft.com/office/drawing/2014/main" id="{B2389E99-D6D3-9E45-B106-2B84247D8D45}"/>
              </a:ext>
            </a:extLst>
          </p:cNvPr>
          <p:cNvSpPr txBox="1"/>
          <p:nvPr/>
        </p:nvSpPr>
        <p:spPr>
          <a:xfrm>
            <a:off x="475495" y="1754236"/>
            <a:ext cx="2293769" cy="1938992"/>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Get from list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003367"/>
                </a:solidFill>
                <a:latin typeface="Calibri"/>
                <a:cs typeface="Arial"/>
              </a:rPr>
              <a:t>if</a:t>
            </a:r>
            <a:r>
              <a:rPr kumimoji="0" lang="en-US" sz="2000" b="1" i="0" u="none" strike="noStrike" kern="1200" cap="none" spc="0" normalizeH="0" baseline="0" noProof="0" dirty="0">
                <a:ln>
                  <a:noFill/>
                </a:ln>
                <a:solidFill>
                  <a:srgbClr val="003367"/>
                </a:solidFill>
                <a:effectLst/>
                <a:uLnTx/>
                <a:uFillTx/>
                <a:latin typeface="Calibri"/>
                <a:ea typeface="+mn-ea"/>
                <a:cs typeface="Arial"/>
              </a:rPr>
              <a:t> </a:t>
            </a:r>
            <a:r>
              <a:rPr kumimoji="0" lang="en-US" sz="2000" b="0" i="0" u="none" strike="noStrike" kern="1200" cap="none" spc="0" normalizeH="0" baseline="0" noProof="0" dirty="0">
                <a:ln>
                  <a:noFill/>
                </a:ln>
                <a:solidFill>
                  <a:srgbClr val="003367"/>
                </a:solidFill>
                <a:effectLst/>
                <a:uLnTx/>
                <a:uFillTx/>
                <a:latin typeface="Calibri"/>
                <a:ea typeface="+mn-ea"/>
                <a:cs typeface="Arial"/>
              </a:rPr>
              <a:t>(empty(list))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	wait(mx, cv);</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element =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list.pop</a:t>
            </a:r>
            <a:r>
              <a:rPr kumimoji="0" lang="en-US" sz="2000" b="0" i="0" u="none" strike="noStrike" kern="1200" cap="none" spc="0" normalizeH="0" baseline="0" noProof="0" dirty="0">
                <a:ln>
                  <a:noFill/>
                </a:ln>
                <a:solidFill>
                  <a:srgbClr val="003367"/>
                </a:solidFill>
                <a:effectLst/>
                <a:uLnTx/>
                <a:uFillTx/>
                <a:latin typeface="Calibri"/>
                <a:ea typeface="+mn-ea"/>
                <a:cs typeface="Arial"/>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20" name="TextBox 19">
            <a:extLst>
              <a:ext uri="{FF2B5EF4-FFF2-40B4-BE49-F238E27FC236}">
                <a16:creationId xmlns:a16="http://schemas.microsoft.com/office/drawing/2014/main" id="{62F9B6AF-82B9-8A49-A3A6-07254190FDFA}"/>
              </a:ext>
            </a:extLst>
          </p:cNvPr>
          <p:cNvSpPr txBox="1"/>
          <p:nvPr/>
        </p:nvSpPr>
        <p:spPr>
          <a:xfrm>
            <a:off x="6629444" y="1764136"/>
            <a:ext cx="2151102" cy="1938992"/>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Put to list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list.push</a:t>
            </a:r>
            <a:r>
              <a:rPr kumimoji="0" lang="en-US" sz="2000" b="0" i="0" u="none" strike="noStrike" kern="1200" cap="none" spc="0" normalizeH="0" baseline="0" noProof="0" dirty="0">
                <a:ln>
                  <a:noFill/>
                </a:ln>
                <a:solidFill>
                  <a:srgbClr val="003367"/>
                </a:solidFill>
                <a:effectLst/>
                <a:uLnTx/>
                <a:uFillTx/>
                <a:latin typeface="Calibri"/>
                <a:ea typeface="+mn-ea"/>
                <a:cs typeface="Arial"/>
              </a:rPr>
              <a:t>(element);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signal(cv);</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84" name="TextBox 14">
            <a:extLst>
              <a:ext uri="{FF2B5EF4-FFF2-40B4-BE49-F238E27FC236}">
                <a16:creationId xmlns:a16="http://schemas.microsoft.com/office/drawing/2014/main" id="{A02EF135-F90C-794E-9F12-F7713D950CF1}"/>
              </a:ext>
            </a:extLst>
          </p:cNvPr>
          <p:cNvSpPr txBox="1">
            <a:spLocks noChangeArrowheads="1"/>
          </p:cNvSpPr>
          <p:nvPr/>
        </p:nvSpPr>
        <p:spPr bwMode="auto">
          <a:xfrm>
            <a:off x="482204" y="1424968"/>
            <a:ext cx="346363"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7" name="TextBox 14">
            <a:extLst>
              <a:ext uri="{FF2B5EF4-FFF2-40B4-BE49-F238E27FC236}">
                <a16:creationId xmlns:a16="http://schemas.microsoft.com/office/drawing/2014/main" id="{8A1E32D8-9026-0D49-B200-7E879C026CF1}"/>
              </a:ext>
            </a:extLst>
          </p:cNvPr>
          <p:cNvSpPr txBox="1">
            <a:spLocks noChangeArrowheads="1"/>
          </p:cNvSpPr>
          <p:nvPr/>
        </p:nvSpPr>
        <p:spPr bwMode="auto">
          <a:xfrm>
            <a:off x="6616021" y="1443009"/>
            <a:ext cx="603662"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25" name="Rectangle 9">
            <a:extLst>
              <a:ext uri="{FF2B5EF4-FFF2-40B4-BE49-F238E27FC236}">
                <a16:creationId xmlns:a16="http://schemas.microsoft.com/office/drawing/2014/main" id="{BDCEE6D2-2429-3349-BA7C-AEEA5E7A3B67}"/>
              </a:ext>
            </a:extLst>
          </p:cNvPr>
          <p:cNvSpPr>
            <a:spLocks noChangeArrowheads="1"/>
          </p:cNvSpPr>
          <p:nvPr/>
        </p:nvSpPr>
        <p:spPr bwMode="auto">
          <a:xfrm>
            <a:off x="5203855" y="1928326"/>
            <a:ext cx="581562" cy="166687"/>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28" name="Rectangle 11">
            <a:extLst>
              <a:ext uri="{FF2B5EF4-FFF2-40B4-BE49-F238E27FC236}">
                <a16:creationId xmlns:a16="http://schemas.microsoft.com/office/drawing/2014/main" id="{A9D0A62F-8A1E-F34C-8019-3E050A7F3ECB}"/>
              </a:ext>
            </a:extLst>
          </p:cNvPr>
          <p:cNvSpPr>
            <a:spLocks noChangeArrowheads="1"/>
          </p:cNvSpPr>
          <p:nvPr/>
        </p:nvSpPr>
        <p:spPr bwMode="auto">
          <a:xfrm>
            <a:off x="5236255" y="3352252"/>
            <a:ext cx="382607" cy="166687"/>
          </a:xfrm>
          <a:prstGeom prst="rect">
            <a:avLst/>
          </a:prstGeom>
          <a:solidFill>
            <a:schemeClr val="tx1">
              <a:lumMod val="50000"/>
            </a:schemeClr>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dirty="0">
              <a:ln>
                <a:noFill/>
              </a:ln>
              <a:solidFill>
                <a:sysClr val="windowText" lastClr="000000"/>
              </a:solidFill>
              <a:effectLst/>
              <a:uLnTx/>
              <a:uFillTx/>
              <a:latin typeface="Arial" charset="0"/>
              <a:ea typeface="Arial" charset="0"/>
              <a:cs typeface="ＭＳ Ｐゴシック" charset="0"/>
            </a:endParaRPr>
          </a:p>
        </p:txBody>
      </p:sp>
      <p:sp>
        <p:nvSpPr>
          <p:cNvPr id="29" name="Rectangle 12">
            <a:extLst>
              <a:ext uri="{FF2B5EF4-FFF2-40B4-BE49-F238E27FC236}">
                <a16:creationId xmlns:a16="http://schemas.microsoft.com/office/drawing/2014/main" id="{C5FAC44C-9D4D-704C-AD2D-1C73F09DE642}"/>
              </a:ext>
            </a:extLst>
          </p:cNvPr>
          <p:cNvSpPr>
            <a:spLocks noChangeArrowheads="1"/>
          </p:cNvSpPr>
          <p:nvPr/>
        </p:nvSpPr>
        <p:spPr bwMode="auto">
          <a:xfrm>
            <a:off x="4045981" y="1905003"/>
            <a:ext cx="581562" cy="166687"/>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31" name="Rectangle 13">
            <a:extLst>
              <a:ext uri="{FF2B5EF4-FFF2-40B4-BE49-F238E27FC236}">
                <a16:creationId xmlns:a16="http://schemas.microsoft.com/office/drawing/2014/main" id="{DD7ED577-9981-3D4F-B23E-BCFB90EBC6D5}"/>
              </a:ext>
            </a:extLst>
          </p:cNvPr>
          <p:cNvSpPr>
            <a:spLocks noChangeArrowheads="1"/>
          </p:cNvSpPr>
          <p:nvPr/>
        </p:nvSpPr>
        <p:spPr bwMode="auto">
          <a:xfrm>
            <a:off x="4640115" y="2095013"/>
            <a:ext cx="572817" cy="166687"/>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nvGrpSpPr>
          <p:cNvPr id="34" name="Group 18">
            <a:extLst>
              <a:ext uri="{FF2B5EF4-FFF2-40B4-BE49-F238E27FC236}">
                <a16:creationId xmlns:a16="http://schemas.microsoft.com/office/drawing/2014/main" id="{616AA4FA-CC89-5248-A841-C97DBAC36C6D}"/>
              </a:ext>
            </a:extLst>
          </p:cNvPr>
          <p:cNvGrpSpPr>
            <a:grpSpLocks/>
          </p:cNvGrpSpPr>
          <p:nvPr/>
        </p:nvGrpSpPr>
        <p:grpSpPr bwMode="auto">
          <a:xfrm>
            <a:off x="8301215" y="1902350"/>
            <a:ext cx="356786" cy="349513"/>
            <a:chOff x="3689" y="1658"/>
            <a:chExt cx="576" cy="576"/>
          </a:xfrm>
        </p:grpSpPr>
        <p:grpSp>
          <p:nvGrpSpPr>
            <p:cNvPr id="41" name="Group 19">
              <a:extLst>
                <a:ext uri="{FF2B5EF4-FFF2-40B4-BE49-F238E27FC236}">
                  <a16:creationId xmlns:a16="http://schemas.microsoft.com/office/drawing/2014/main" id="{EF8F5E51-50A5-BA45-8AEB-8E177C980787}"/>
                </a:ext>
              </a:extLst>
            </p:cNvPr>
            <p:cNvGrpSpPr>
              <a:grpSpLocks/>
            </p:cNvGrpSpPr>
            <p:nvPr/>
          </p:nvGrpSpPr>
          <p:grpSpPr bwMode="auto">
            <a:xfrm>
              <a:off x="3689" y="1658"/>
              <a:ext cx="576" cy="576"/>
              <a:chOff x="4269" y="2781"/>
              <a:chExt cx="576" cy="576"/>
            </a:xfrm>
          </p:grpSpPr>
          <p:sp>
            <p:nvSpPr>
              <p:cNvPr id="43" name="Oval 20">
                <a:extLst>
                  <a:ext uri="{FF2B5EF4-FFF2-40B4-BE49-F238E27FC236}">
                    <a16:creationId xmlns:a16="http://schemas.microsoft.com/office/drawing/2014/main" id="{BA552DDA-4806-AC4D-9141-C39E6B4578FB}"/>
                  </a:ext>
                </a:extLst>
              </p:cNvPr>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45" name="AutoShape 21">
                <a:extLst>
                  <a:ext uri="{FF2B5EF4-FFF2-40B4-BE49-F238E27FC236}">
                    <a16:creationId xmlns:a16="http://schemas.microsoft.com/office/drawing/2014/main" id="{45E35579-92C5-0049-A159-CCCEB815C8E6}"/>
                  </a:ext>
                </a:extLst>
              </p:cNvPr>
              <p:cNvSpPr>
                <a:spLocks noChangeArrowheads="1"/>
              </p:cNvSpPr>
              <p:nvPr/>
            </p:nvSpPr>
            <p:spPr bwMode="auto">
              <a:xfrm flipH="1">
                <a:off x="4469" y="2909"/>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sp>
          <p:nvSpPr>
            <p:cNvPr id="42" name="AutoShape 22">
              <a:extLst>
                <a:ext uri="{FF2B5EF4-FFF2-40B4-BE49-F238E27FC236}">
                  <a16:creationId xmlns:a16="http://schemas.microsoft.com/office/drawing/2014/main" id="{C79F49E5-4D43-EF49-B8B9-11CA45EC125A}"/>
                </a:ext>
              </a:extLst>
            </p:cNvPr>
            <p:cNvSpPr>
              <a:spLocks noChangeArrowheads="1"/>
            </p:cNvSpPr>
            <p:nvPr/>
          </p:nvSpPr>
          <p:spPr bwMode="auto">
            <a:xfrm rot="-8460389">
              <a:off x="3713" y="1734"/>
              <a:ext cx="68" cy="76"/>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grpSp>
        <p:nvGrpSpPr>
          <p:cNvPr id="35" name="Group 23">
            <a:extLst>
              <a:ext uri="{FF2B5EF4-FFF2-40B4-BE49-F238E27FC236}">
                <a16:creationId xmlns:a16="http://schemas.microsoft.com/office/drawing/2014/main" id="{F89F98C0-6111-D846-9B10-1DD864AEDEC2}"/>
              </a:ext>
            </a:extLst>
          </p:cNvPr>
          <p:cNvGrpSpPr>
            <a:grpSpLocks/>
          </p:cNvGrpSpPr>
          <p:nvPr/>
        </p:nvGrpSpPr>
        <p:grpSpPr bwMode="auto">
          <a:xfrm>
            <a:off x="2307355" y="1843119"/>
            <a:ext cx="356786" cy="349513"/>
            <a:chOff x="2146" y="1704"/>
            <a:chExt cx="415" cy="415"/>
          </a:xfrm>
        </p:grpSpPr>
        <p:sp>
          <p:nvSpPr>
            <p:cNvPr id="38" name="Oval 24">
              <a:extLst>
                <a:ext uri="{FF2B5EF4-FFF2-40B4-BE49-F238E27FC236}">
                  <a16:creationId xmlns:a16="http://schemas.microsoft.com/office/drawing/2014/main" id="{3A83DADF-8379-FE4D-A184-F7461161E993}"/>
                </a:ext>
              </a:extLst>
            </p:cNvPr>
            <p:cNvSpPr>
              <a:spLocks noChangeArrowheads="1"/>
            </p:cNvSpPr>
            <p:nvPr/>
          </p:nvSpPr>
          <p:spPr bwMode="auto">
            <a:xfrm>
              <a:off x="2146" y="1704"/>
              <a:ext cx="415" cy="415"/>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39" name="AutoShape 25">
              <a:extLst>
                <a:ext uri="{FF2B5EF4-FFF2-40B4-BE49-F238E27FC236}">
                  <a16:creationId xmlns:a16="http://schemas.microsoft.com/office/drawing/2014/main" id="{EF63D9CC-2B61-194A-9D05-9EDFD3901B69}"/>
                </a:ext>
              </a:extLst>
            </p:cNvPr>
            <p:cNvSpPr>
              <a:spLocks noChangeArrowheads="1"/>
            </p:cNvSpPr>
            <p:nvPr/>
          </p:nvSpPr>
          <p:spPr bwMode="auto">
            <a:xfrm flipH="1">
              <a:off x="2290" y="1796"/>
              <a:ext cx="142" cy="242"/>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40" name="AutoShape 26">
              <a:extLst>
                <a:ext uri="{FF2B5EF4-FFF2-40B4-BE49-F238E27FC236}">
                  <a16:creationId xmlns:a16="http://schemas.microsoft.com/office/drawing/2014/main" id="{3BA74678-C2B1-5349-B9F5-EBD3D3BA97C5}"/>
                </a:ext>
              </a:extLst>
            </p:cNvPr>
            <p:cNvSpPr>
              <a:spLocks noChangeArrowheads="1"/>
            </p:cNvSpPr>
            <p:nvPr/>
          </p:nvSpPr>
          <p:spPr bwMode="auto">
            <a:xfrm rot="-8460389">
              <a:off x="2164" y="1759"/>
              <a:ext cx="50" cy="5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sp>
        <p:nvSpPr>
          <p:cNvPr id="46" name="TextBox 14">
            <a:extLst>
              <a:ext uri="{FF2B5EF4-FFF2-40B4-BE49-F238E27FC236}">
                <a16:creationId xmlns:a16="http://schemas.microsoft.com/office/drawing/2014/main" id="{19C9EB2D-4683-0E48-969C-DBFBB724B6D8}"/>
              </a:ext>
            </a:extLst>
          </p:cNvPr>
          <p:cNvSpPr txBox="1">
            <a:spLocks noChangeArrowheads="1"/>
          </p:cNvSpPr>
          <p:nvPr/>
        </p:nvSpPr>
        <p:spPr bwMode="auto">
          <a:xfrm>
            <a:off x="3153542" y="1881906"/>
            <a:ext cx="89026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Good:</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47" name="Rectangle 9">
            <a:extLst>
              <a:ext uri="{FF2B5EF4-FFF2-40B4-BE49-F238E27FC236}">
                <a16:creationId xmlns:a16="http://schemas.microsoft.com/office/drawing/2014/main" id="{2CE07E53-D756-994C-912C-BEDD92200593}"/>
              </a:ext>
            </a:extLst>
          </p:cNvPr>
          <p:cNvSpPr>
            <a:spLocks noChangeArrowheads="1"/>
          </p:cNvSpPr>
          <p:nvPr/>
        </p:nvSpPr>
        <p:spPr bwMode="auto">
          <a:xfrm>
            <a:off x="5641264" y="3018876"/>
            <a:ext cx="581562" cy="166687"/>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48" name="Rectangle 12">
            <a:extLst>
              <a:ext uri="{FF2B5EF4-FFF2-40B4-BE49-F238E27FC236}">
                <a16:creationId xmlns:a16="http://schemas.microsoft.com/office/drawing/2014/main" id="{C753313F-6692-3E45-83E2-AFB3D8DAD397}"/>
              </a:ext>
            </a:extLst>
          </p:cNvPr>
          <p:cNvSpPr>
            <a:spLocks noChangeArrowheads="1"/>
          </p:cNvSpPr>
          <p:nvPr/>
        </p:nvSpPr>
        <p:spPr bwMode="auto">
          <a:xfrm>
            <a:off x="4044006" y="2995553"/>
            <a:ext cx="581562" cy="166687"/>
          </a:xfrm>
          <a:prstGeom prst="rect">
            <a:avLst/>
          </a:prstGeom>
          <a:solidFill>
            <a:srgbClr val="800080"/>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49" name="Rectangle 13">
            <a:extLst>
              <a:ext uri="{FF2B5EF4-FFF2-40B4-BE49-F238E27FC236}">
                <a16:creationId xmlns:a16="http://schemas.microsoft.com/office/drawing/2014/main" id="{9540F033-E73D-094F-B1A9-B444B05C72C7}"/>
              </a:ext>
            </a:extLst>
          </p:cNvPr>
          <p:cNvSpPr>
            <a:spLocks noChangeArrowheads="1"/>
          </p:cNvSpPr>
          <p:nvPr/>
        </p:nvSpPr>
        <p:spPr bwMode="auto">
          <a:xfrm>
            <a:off x="4650015" y="3185563"/>
            <a:ext cx="572817" cy="166687"/>
          </a:xfrm>
          <a:prstGeom prst="rect">
            <a:avLst/>
          </a:prstGeom>
          <a:solidFill>
            <a:srgbClr val="618FFD"/>
          </a:solidFill>
          <a:ln w="12700">
            <a:noFill/>
            <a:miter lim="800000"/>
            <a:headEnd type="none" w="sm" len="sm"/>
            <a:tailEnd type="none" w="sm" len="sm"/>
          </a:ln>
        </p:spPr>
        <p:txBody>
          <a:bodyPr anchor="ct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50" name="TextBox 14">
            <a:extLst>
              <a:ext uri="{FF2B5EF4-FFF2-40B4-BE49-F238E27FC236}">
                <a16:creationId xmlns:a16="http://schemas.microsoft.com/office/drawing/2014/main" id="{1ECDAA35-0F74-7842-96FC-15CB60D96C38}"/>
              </a:ext>
            </a:extLst>
          </p:cNvPr>
          <p:cNvSpPr txBox="1">
            <a:spLocks noChangeArrowheads="1"/>
          </p:cNvSpPr>
          <p:nvPr/>
        </p:nvSpPr>
        <p:spPr bwMode="auto">
          <a:xfrm>
            <a:off x="3199067" y="2972456"/>
            <a:ext cx="890264"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Bad:</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cxnSp>
        <p:nvCxnSpPr>
          <p:cNvPr id="5" name="Straight Connector 4">
            <a:extLst>
              <a:ext uri="{FF2B5EF4-FFF2-40B4-BE49-F238E27FC236}">
                <a16:creationId xmlns:a16="http://schemas.microsoft.com/office/drawing/2014/main" id="{5266951E-96C0-4A47-B97B-BBD2F0330512}"/>
              </a:ext>
            </a:extLst>
          </p:cNvPr>
          <p:cNvCxnSpPr/>
          <p:nvPr/>
        </p:nvCxnSpPr>
        <p:spPr bwMode="auto">
          <a:xfrm>
            <a:off x="4639418" y="1912600"/>
            <a:ext cx="0" cy="1397056"/>
          </a:xfrm>
          <a:prstGeom prst="line">
            <a:avLst/>
          </a:prstGeom>
          <a:solidFill>
            <a:srgbClr val="00B8FF"/>
          </a:solidFill>
          <a:ln w="9525" cap="flat" cmpd="sng" algn="ctr">
            <a:solidFill>
              <a:schemeClr val="tx1"/>
            </a:solidFill>
            <a:prstDash val="sysDash"/>
            <a:round/>
            <a:headEnd type="none" w="med" len="med"/>
            <a:tailEnd type="none" w="med" len="med"/>
          </a:ln>
          <a:effectLst/>
        </p:spPr>
      </p:cxnSp>
      <p:sp>
        <p:nvSpPr>
          <p:cNvPr id="51" name="TextBox 14">
            <a:extLst>
              <a:ext uri="{FF2B5EF4-FFF2-40B4-BE49-F238E27FC236}">
                <a16:creationId xmlns:a16="http://schemas.microsoft.com/office/drawing/2014/main" id="{BA77220F-6801-B141-9180-3F88D9CFD234}"/>
              </a:ext>
            </a:extLst>
          </p:cNvPr>
          <p:cNvSpPr txBox="1">
            <a:spLocks noChangeArrowheads="1"/>
          </p:cNvSpPr>
          <p:nvPr/>
        </p:nvSpPr>
        <p:spPr bwMode="auto">
          <a:xfrm>
            <a:off x="4274963" y="2353137"/>
            <a:ext cx="728910" cy="40011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rPr>
              <a:t>wait</a:t>
            </a:r>
            <a:endParaRPr kumimoji="0" lang="en-US" sz="1600" b="1"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endParaRPr>
          </a:p>
        </p:txBody>
      </p:sp>
      <p:cxnSp>
        <p:nvCxnSpPr>
          <p:cNvPr id="52" name="Straight Connector 51">
            <a:extLst>
              <a:ext uri="{FF2B5EF4-FFF2-40B4-BE49-F238E27FC236}">
                <a16:creationId xmlns:a16="http://schemas.microsoft.com/office/drawing/2014/main" id="{9FC47E59-10CE-1A40-81E9-3C4570A9E96B}"/>
              </a:ext>
            </a:extLst>
          </p:cNvPr>
          <p:cNvCxnSpPr/>
          <p:nvPr/>
        </p:nvCxnSpPr>
        <p:spPr bwMode="auto">
          <a:xfrm>
            <a:off x="5219330" y="1934371"/>
            <a:ext cx="0" cy="1397056"/>
          </a:xfrm>
          <a:prstGeom prst="line">
            <a:avLst/>
          </a:prstGeom>
          <a:solidFill>
            <a:srgbClr val="00B8FF"/>
          </a:solidFill>
          <a:ln w="9525" cap="flat" cmpd="sng" algn="ctr">
            <a:solidFill>
              <a:schemeClr val="tx1"/>
            </a:solidFill>
            <a:prstDash val="sysDash"/>
            <a:round/>
            <a:headEnd type="none" w="med" len="med"/>
            <a:tailEnd type="none" w="med" len="med"/>
          </a:ln>
          <a:effectLst/>
        </p:spPr>
      </p:cxnSp>
      <p:sp>
        <p:nvSpPr>
          <p:cNvPr id="53" name="TextBox 14">
            <a:extLst>
              <a:ext uri="{FF2B5EF4-FFF2-40B4-BE49-F238E27FC236}">
                <a16:creationId xmlns:a16="http://schemas.microsoft.com/office/drawing/2014/main" id="{356DB11C-3703-864B-A26F-C454530A82FF}"/>
              </a:ext>
            </a:extLst>
          </p:cNvPr>
          <p:cNvSpPr txBox="1">
            <a:spLocks noChangeArrowheads="1"/>
          </p:cNvSpPr>
          <p:nvPr/>
        </p:nvSpPr>
        <p:spPr bwMode="auto">
          <a:xfrm>
            <a:off x="5201201" y="1577902"/>
            <a:ext cx="6829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rPr>
              <a:t>pop</a:t>
            </a:r>
            <a:endParaRPr kumimoji="0" lang="en-US" sz="1600" b="1"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endParaRPr>
          </a:p>
        </p:txBody>
      </p:sp>
      <p:sp>
        <p:nvSpPr>
          <p:cNvPr id="54" name="TextBox 14">
            <a:extLst>
              <a:ext uri="{FF2B5EF4-FFF2-40B4-BE49-F238E27FC236}">
                <a16:creationId xmlns:a16="http://schemas.microsoft.com/office/drawing/2014/main" id="{17921D18-E02B-8A4D-8E40-8829E2AE8678}"/>
              </a:ext>
            </a:extLst>
          </p:cNvPr>
          <p:cNvSpPr txBox="1">
            <a:spLocks noChangeArrowheads="1"/>
          </p:cNvSpPr>
          <p:nvPr/>
        </p:nvSpPr>
        <p:spPr bwMode="auto">
          <a:xfrm>
            <a:off x="4864774" y="2503558"/>
            <a:ext cx="795121" cy="400110"/>
          </a:xfrm>
          <a:prstGeom prst="rect">
            <a:avLst/>
          </a:prstGeom>
          <a:solidFill>
            <a:schemeClr val="bg1"/>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rPr>
              <a:t>signal</a:t>
            </a:r>
            <a:endParaRPr kumimoji="0" lang="en-US" sz="1600" b="1"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endParaRPr>
          </a:p>
        </p:txBody>
      </p:sp>
      <p:sp>
        <p:nvSpPr>
          <p:cNvPr id="55" name="TextBox 14">
            <a:extLst>
              <a:ext uri="{FF2B5EF4-FFF2-40B4-BE49-F238E27FC236}">
                <a16:creationId xmlns:a16="http://schemas.microsoft.com/office/drawing/2014/main" id="{6C60E940-4073-584F-A18D-AA895DA17984}"/>
              </a:ext>
            </a:extLst>
          </p:cNvPr>
          <p:cNvSpPr txBox="1">
            <a:spLocks noChangeArrowheads="1"/>
          </p:cNvSpPr>
          <p:nvPr/>
        </p:nvSpPr>
        <p:spPr bwMode="auto">
          <a:xfrm>
            <a:off x="5153141" y="3406161"/>
            <a:ext cx="6829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rPr>
              <a:t>pop</a:t>
            </a:r>
            <a:endParaRPr kumimoji="0" lang="en-US" sz="1600" b="1"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endParaRPr>
          </a:p>
        </p:txBody>
      </p:sp>
      <p:sp>
        <p:nvSpPr>
          <p:cNvPr id="56" name="TextBox 14">
            <a:extLst>
              <a:ext uri="{FF2B5EF4-FFF2-40B4-BE49-F238E27FC236}">
                <a16:creationId xmlns:a16="http://schemas.microsoft.com/office/drawing/2014/main" id="{7DB7B1F2-7E60-4146-B104-2BEC2509706F}"/>
              </a:ext>
            </a:extLst>
          </p:cNvPr>
          <p:cNvSpPr txBox="1">
            <a:spLocks noChangeArrowheads="1"/>
          </p:cNvSpPr>
          <p:nvPr/>
        </p:nvSpPr>
        <p:spPr bwMode="auto">
          <a:xfrm>
            <a:off x="5641740" y="2655144"/>
            <a:ext cx="682989"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rPr>
              <a:t>???</a:t>
            </a:r>
            <a:endParaRPr kumimoji="0" lang="en-US" sz="1600" b="1" i="0" u="none" strike="noStrike" kern="1200" cap="none" spc="0" normalizeH="0" baseline="0" noProof="0" dirty="0">
              <a:ln>
                <a:noFill/>
              </a:ln>
              <a:solidFill>
                <a:srgbClr val="003367"/>
              </a:solidFill>
              <a:effectLst/>
              <a:uLnTx/>
              <a:uFillTx/>
              <a:latin typeface="Calibri" panose="020F0502020204030204" pitchFamily="34" charset="0"/>
              <a:ea typeface="ＭＳ Ｐゴシック" charset="0"/>
              <a:cs typeface="Calibri" panose="020F0502020204030204" pitchFamily="34" charset="0"/>
            </a:endParaRPr>
          </a:p>
        </p:txBody>
      </p:sp>
    </p:spTree>
    <p:extLst>
      <p:ext uri="{BB962C8B-B14F-4D97-AF65-F5344CB8AC3E}">
        <p14:creationId xmlns:p14="http://schemas.microsoft.com/office/powerpoint/2010/main" val="3894111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99156"/>
            <a:ext cx="8763000" cy="6001644"/>
          </a:xfrm>
          <a:prstGeom prst="rect">
            <a:avLst/>
          </a:prstGeom>
          <a:noFill/>
        </p:spPr>
        <p:txBody>
          <a:bodyPr wrap="square" rtlCol="0">
            <a:spAutoFit/>
          </a:bodyPr>
          <a:lstStyle/>
          <a:p>
            <a:pPr fontAlgn="base">
              <a:spcBef>
                <a:spcPct val="0"/>
              </a:spcBef>
              <a:spcAft>
                <a:spcPct val="0"/>
              </a:spcAft>
            </a:pPr>
            <a:r>
              <a:rPr lang="en-US" sz="1600" b="1" dirty="0">
                <a:solidFill>
                  <a:srgbClr val="003367"/>
                </a:solidFill>
                <a:latin typeface="Arial" charset="0"/>
                <a:ea typeface="ＭＳ Ｐゴシック" charset="0"/>
                <a:cs typeface="ＭＳ Ｐゴシック" charset="0"/>
              </a:rPr>
              <a:t>A note on “loop before you leap”</a:t>
            </a:r>
          </a:p>
          <a:p>
            <a:pPr fontAlgn="base">
              <a:spcBef>
                <a:spcPct val="0"/>
              </a:spcBef>
              <a:spcAft>
                <a:spcPct val="0"/>
              </a:spcAft>
            </a:pPr>
            <a:endParaRPr lang="en-US" sz="1600" dirty="0">
              <a:solidFill>
                <a:srgbClr val="003367"/>
              </a:solidFill>
              <a:latin typeface="Arial" charset="0"/>
              <a:ea typeface="ＭＳ Ｐゴシック" charset="0"/>
              <a:cs typeface="ＭＳ Ｐゴシック" charset="0"/>
            </a:endParaRPr>
          </a:p>
          <a:p>
            <a:pPr fontAlgn="base">
              <a:spcBef>
                <a:spcPct val="0"/>
              </a:spcBef>
              <a:spcAft>
                <a:spcPct val="0"/>
              </a:spcAft>
            </a:pPr>
            <a:r>
              <a:rPr lang="en-US" sz="1600" b="1" dirty="0">
                <a:solidFill>
                  <a:srgbClr val="003367"/>
                </a:solidFill>
                <a:latin typeface="Arial" charset="0"/>
                <a:ea typeface="ＭＳ Ｐゴシック" charset="0"/>
                <a:cs typeface="ＭＳ Ｐゴシック" charset="0"/>
              </a:rPr>
              <a:t>Loop before you leap </a:t>
            </a:r>
            <a:r>
              <a:rPr lang="en-US" sz="1600" dirty="0">
                <a:solidFill>
                  <a:srgbClr val="003367"/>
                </a:solidFill>
                <a:latin typeface="Arial" charset="0"/>
                <a:ea typeface="ＭＳ Ｐゴシック" charset="0"/>
                <a:cs typeface="ＭＳ Ｐゴシック" charset="0"/>
              </a:rPr>
              <a:t>is my slogan for the looping requirement of CVs with Mesa semantics: when a thread wait()s for a condition to become true, it can't be sure that the condition is in fact true when it returns from wait().  This it might have to loop and wait again.</a:t>
            </a:r>
          </a:p>
          <a:p>
            <a:pPr fontAlgn="base">
              <a:spcBef>
                <a:spcPct val="0"/>
              </a:spcBef>
              <a:spcAft>
                <a:spcPct val="0"/>
              </a:spcAft>
            </a:pPr>
            <a:endParaRPr lang="en-US" sz="1600" dirty="0">
              <a:solidFill>
                <a:srgbClr val="003367"/>
              </a:solidFill>
              <a:latin typeface="Arial" charset="0"/>
              <a:ea typeface="ＭＳ Ｐゴシック" charset="0"/>
              <a:cs typeface="ＭＳ Ｐゴシック" charset="0"/>
            </a:endParaRPr>
          </a:p>
          <a:p>
            <a:pPr fontAlgn="base">
              <a:spcBef>
                <a:spcPct val="0"/>
              </a:spcBef>
              <a:spcAft>
                <a:spcPct val="0"/>
              </a:spcAft>
            </a:pPr>
            <a:r>
              <a:rPr lang="en-US" sz="1600" dirty="0" err="1">
                <a:solidFill>
                  <a:srgbClr val="003367"/>
                </a:solidFill>
                <a:latin typeface="Arial" charset="0"/>
                <a:ea typeface="ＭＳ Ｐゴシック" charset="0"/>
                <a:cs typeface="ＭＳ Ｐゴシック" charset="0"/>
              </a:rPr>
              <a:t>SharedLock</a:t>
            </a:r>
            <a:r>
              <a:rPr lang="en-US" sz="1600" dirty="0">
                <a:solidFill>
                  <a:srgbClr val="003367"/>
                </a:solidFill>
                <a:latin typeface="Arial" charset="0"/>
                <a:ea typeface="ＭＳ Ｐゴシック" charset="0"/>
                <a:cs typeface="ＭＳ Ｐゴシック" charset="0"/>
              </a:rPr>
              <a:t> and soda machine illustrate “loop before you leap”: every wait() is in a while loop that rechecks the condition each time it wakes up, before continuing ("leaping") into the rest of the program.  Be sure that you understand why this is necessary (see the slide/s on Mesa semantics).</a:t>
            </a:r>
          </a:p>
          <a:p>
            <a:pPr fontAlgn="base">
              <a:spcBef>
                <a:spcPct val="0"/>
              </a:spcBef>
              <a:spcAft>
                <a:spcPct val="0"/>
              </a:spcAft>
            </a:pPr>
            <a:endParaRPr lang="en-US" sz="1600" dirty="0">
              <a:solidFill>
                <a:srgbClr val="003367"/>
              </a:solidFill>
              <a:latin typeface="Arial" charset="0"/>
              <a:ea typeface="ＭＳ Ｐゴシック" charset="0"/>
              <a:cs typeface="ＭＳ Ｐゴシック" charset="0"/>
            </a:endParaRPr>
          </a:p>
          <a:p>
            <a:pPr fontAlgn="base">
              <a:spcBef>
                <a:spcPct val="0"/>
              </a:spcBef>
              <a:spcAft>
                <a:spcPct val="0"/>
              </a:spcAft>
            </a:pPr>
            <a:r>
              <a:rPr lang="en-US" sz="1600" dirty="0">
                <a:solidFill>
                  <a:srgbClr val="003367"/>
                </a:solidFill>
                <a:latin typeface="Arial" charset="0"/>
                <a:ea typeface="ＭＳ Ｐゴシック" charset="0"/>
                <a:cs typeface="ＭＳ Ｐゴシック" charset="0"/>
              </a:rPr>
              <a:t>Note also that if your CV programs loop before leaping, that also protects you against “sloppy” use of broadcast/</a:t>
            </a:r>
            <a:r>
              <a:rPr lang="en-US" sz="1600" dirty="0" err="1">
                <a:solidFill>
                  <a:srgbClr val="003367"/>
                </a:solidFill>
                <a:latin typeface="Arial" charset="0"/>
                <a:ea typeface="ＭＳ Ｐゴシック" charset="0"/>
                <a:cs typeface="ＭＳ Ｐゴシック" charset="0"/>
              </a:rPr>
              <a:t>notifyAll</a:t>
            </a:r>
            <a:r>
              <a:rPr lang="en-US" sz="1600" dirty="0">
                <a:solidFill>
                  <a:srgbClr val="003367"/>
                </a:solidFill>
                <a:latin typeface="Arial" charset="0"/>
                <a:ea typeface="ＭＳ Ｐゴシック" charset="0"/>
                <a:cs typeface="ＭＳ Ｐゴシック" charset="0"/>
              </a:rPr>
              <a:t> and of condition variables that represent multiple conditions.    This can simplify programs considerably.</a:t>
            </a:r>
          </a:p>
          <a:p>
            <a:pPr fontAlgn="base">
              <a:spcBef>
                <a:spcPct val="0"/>
              </a:spcBef>
              <a:spcAft>
                <a:spcPct val="0"/>
              </a:spcAft>
            </a:pPr>
            <a:endParaRPr lang="en-US" sz="1600" dirty="0">
              <a:solidFill>
                <a:srgbClr val="003367"/>
              </a:solidFill>
              <a:latin typeface="Arial" charset="0"/>
              <a:ea typeface="ＭＳ Ｐゴシック" charset="0"/>
              <a:cs typeface="ＭＳ Ｐゴシック" charset="0"/>
            </a:endParaRPr>
          </a:p>
          <a:p>
            <a:pPr fontAlgn="base">
              <a:spcBef>
                <a:spcPct val="0"/>
              </a:spcBef>
              <a:spcAft>
                <a:spcPct val="0"/>
              </a:spcAft>
            </a:pPr>
            <a:r>
              <a:rPr lang="en-US" sz="1600" dirty="0">
                <a:solidFill>
                  <a:srgbClr val="003367"/>
                </a:solidFill>
                <a:latin typeface="Arial" charset="0"/>
                <a:ea typeface="ＭＳ Ｐゴシック" charset="0"/>
                <a:cs typeface="ＭＳ Ｐゴシック" charset="0"/>
              </a:rPr>
              <a:t>In particular, it is correct to use </a:t>
            </a:r>
            <a:r>
              <a:rPr lang="en-US" sz="1600" dirty="0" err="1">
                <a:solidFill>
                  <a:srgbClr val="003367"/>
                </a:solidFill>
                <a:latin typeface="Arial" charset="0"/>
                <a:ea typeface="ＭＳ Ｐゴシック" charset="0"/>
                <a:cs typeface="ＭＳ Ｐゴシック" charset="0"/>
              </a:rPr>
              <a:t>notifyAll</a:t>
            </a:r>
            <a:r>
              <a:rPr lang="en-US" sz="1600" dirty="0">
                <a:solidFill>
                  <a:srgbClr val="003367"/>
                </a:solidFill>
                <a:latin typeface="Arial" charset="0"/>
                <a:ea typeface="ＭＳ Ｐゴシック" charset="0"/>
                <a:cs typeface="ＭＳ Ｐゴシック" charset="0"/>
              </a:rPr>
              <a:t>() if all waiters "loop before leaping".  If the wakeup was spurious, they will just go back into the wait().  Similarly, if multiple threads wait on the same condition variable for different reasons, or if other threads signal/notify the condition variable early, then some threads may wake up before the condition they are waiting for is true.  That is OK as long as they loop before leaping.</a:t>
            </a:r>
          </a:p>
          <a:p>
            <a:pPr fontAlgn="base">
              <a:spcBef>
                <a:spcPct val="0"/>
              </a:spcBef>
              <a:spcAft>
                <a:spcPct val="0"/>
              </a:spcAft>
            </a:pPr>
            <a:endParaRPr lang="en-US" sz="1600" dirty="0">
              <a:solidFill>
                <a:srgbClr val="003367"/>
              </a:solidFill>
              <a:latin typeface="Arial" charset="0"/>
              <a:ea typeface="ＭＳ Ｐゴシック" charset="0"/>
              <a:cs typeface="ＭＳ Ｐゴシック" charset="0"/>
            </a:endParaRPr>
          </a:p>
          <a:p>
            <a:pPr fontAlgn="base">
              <a:spcBef>
                <a:spcPct val="0"/>
              </a:spcBef>
              <a:spcAft>
                <a:spcPct val="0"/>
              </a:spcAft>
            </a:pPr>
            <a:r>
              <a:rPr lang="en-US" sz="1600" dirty="0">
                <a:solidFill>
                  <a:srgbClr val="003367"/>
                </a:solidFill>
                <a:latin typeface="Arial" charset="0"/>
                <a:ea typeface="ＭＳ Ｐゴシック" charset="0"/>
                <a:cs typeface="ＭＳ Ｐゴシック" charset="0"/>
              </a:rPr>
              <a:t>In fact, a good way to write correct code quickly is to always use </a:t>
            </a:r>
            <a:r>
              <a:rPr lang="en-US" sz="1600" dirty="0" err="1">
                <a:solidFill>
                  <a:srgbClr val="003367"/>
                </a:solidFill>
                <a:latin typeface="Arial" charset="0"/>
                <a:ea typeface="ＭＳ Ｐゴシック" charset="0"/>
                <a:cs typeface="ＭＳ Ｐゴシック" charset="0"/>
              </a:rPr>
              <a:t>notifyAll</a:t>
            </a:r>
            <a:r>
              <a:rPr lang="en-US" sz="1600" dirty="0">
                <a:solidFill>
                  <a:srgbClr val="003367"/>
                </a:solidFill>
                <a:latin typeface="Arial" charset="0"/>
                <a:ea typeface="ＭＳ Ｐゴシック" charset="0"/>
                <a:cs typeface="ＭＳ Ｐゴシック" charset="0"/>
              </a:rPr>
              <a:t>/broadcast and always loop before leaping.  It always works, although it might be slow (due to thundering herds).  But that’s OK: correctness first, then performance.</a:t>
            </a:r>
          </a:p>
        </p:txBody>
      </p:sp>
      <p:pic>
        <p:nvPicPr>
          <p:cNvPr id="3" name="Picture 2"/>
          <p:cNvPicPr>
            <a:picLocks noChangeAspect="1"/>
          </p:cNvPicPr>
          <p:nvPr/>
        </p:nvPicPr>
        <p:blipFill>
          <a:blip r:embed="rId2"/>
          <a:stretch>
            <a:fillRect/>
          </a:stretch>
        </p:blipFill>
        <p:spPr>
          <a:xfrm>
            <a:off x="0" y="228600"/>
            <a:ext cx="9144000" cy="6393656"/>
          </a:xfrm>
          <a:prstGeom prst="rect">
            <a:avLst/>
          </a:prstGeom>
        </p:spPr>
      </p:pic>
    </p:spTree>
    <p:extLst>
      <p:ext uri="{BB962C8B-B14F-4D97-AF65-F5344CB8AC3E}">
        <p14:creationId xmlns:p14="http://schemas.microsoft.com/office/powerpoint/2010/main" val="12256739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419100" y="228600"/>
            <a:ext cx="8115300" cy="3924300"/>
          </a:xfrm>
          <a:prstGeom prst="rect">
            <a:avLst/>
          </a:prstGeom>
        </p:spPr>
      </p:pic>
      <p:sp>
        <p:nvSpPr>
          <p:cNvPr id="4" name="Rectangle 3"/>
          <p:cNvSpPr/>
          <p:nvPr/>
        </p:nvSpPr>
        <p:spPr>
          <a:xfrm>
            <a:off x="990600" y="4343400"/>
            <a:ext cx="7620000" cy="461665"/>
          </a:xfrm>
          <a:prstGeom prst="rect">
            <a:avLst/>
          </a:prstGeom>
        </p:spPr>
        <p:txBody>
          <a:bodyPr wrap="square">
            <a:spAutoFit/>
          </a:bodyPr>
          <a:lstStyle/>
          <a:p>
            <a:pPr fontAlgn="base">
              <a:spcBef>
                <a:spcPct val="0"/>
              </a:spcBef>
              <a:spcAft>
                <a:spcPct val="0"/>
              </a:spcAft>
            </a:pPr>
            <a:r>
              <a:rPr lang="en-US" sz="2400" b="1" dirty="0">
                <a:solidFill>
                  <a:srgbClr val="003367">
                    <a:lumMod val="50000"/>
                  </a:srgbClr>
                </a:solidFill>
                <a:latin typeface="Arial" charset="0"/>
                <a:ea typeface="ＭＳ Ｐゴシック" charset="0"/>
                <a:cs typeface="ＭＳ Ｐゴシック" charset="0"/>
              </a:rPr>
              <a:t>Commandment 9</a:t>
            </a:r>
            <a:r>
              <a:rPr lang="en-US" sz="2400" dirty="0">
                <a:solidFill>
                  <a:srgbClr val="003367">
                    <a:lumMod val="50000"/>
                  </a:srgbClr>
                </a:solidFill>
                <a:latin typeface="Arial" charset="0"/>
                <a:ea typeface="ＭＳ Ｐゴシック" charset="0"/>
                <a:cs typeface="ＭＳ Ｐゴシック" charset="0"/>
              </a:rPr>
              <a:t>.  </a:t>
            </a:r>
            <a:r>
              <a:rPr lang="en-US" sz="2400" i="1" dirty="0">
                <a:solidFill>
                  <a:srgbClr val="003367">
                    <a:lumMod val="50000"/>
                  </a:srgbClr>
                </a:solidFill>
                <a:latin typeface="Arial" charset="0"/>
                <a:ea typeface="ＭＳ Ｐゴシック" charset="0"/>
                <a:cs typeface="ＭＳ Ｐゴシック" charset="0"/>
              </a:rPr>
              <a:t>Thou shalt cover thy naked waits.</a:t>
            </a:r>
          </a:p>
        </p:txBody>
      </p:sp>
      <p:sp>
        <p:nvSpPr>
          <p:cNvPr id="5" name="Rectangle 4"/>
          <p:cNvSpPr/>
          <p:nvPr/>
        </p:nvSpPr>
        <p:spPr>
          <a:xfrm>
            <a:off x="990600" y="5048072"/>
            <a:ext cx="7315200" cy="1200328"/>
          </a:xfrm>
          <a:prstGeom prst="rect">
            <a:avLst/>
          </a:prstGeom>
        </p:spPr>
        <p:txBody>
          <a:bodyPr wrap="square">
            <a:spAutoFit/>
          </a:bodyPr>
          <a:lstStyle/>
          <a:p>
            <a:pPr fontAlgn="base">
              <a:spcBef>
                <a:spcPct val="0"/>
              </a:spcBef>
              <a:spcAft>
                <a:spcPct val="0"/>
              </a:spcAft>
            </a:pPr>
            <a:r>
              <a:rPr lang="en-US" sz="2400" b="1" dirty="0">
                <a:solidFill>
                  <a:srgbClr val="001934"/>
                </a:solidFill>
                <a:latin typeface="Arial" charset="0"/>
                <a:ea typeface="ＭＳ Ｐゴシック" charset="0"/>
                <a:cs typeface="ＭＳ Ｐゴシック" charset="0"/>
              </a:rPr>
              <a:t>Commandment 10.</a:t>
            </a:r>
            <a:r>
              <a:rPr lang="en-US" sz="2400" dirty="0">
                <a:solidFill>
                  <a:srgbClr val="001934"/>
                </a:solidFill>
                <a:latin typeface="Arial" charset="0"/>
                <a:ea typeface="ＭＳ Ｐゴシック" charset="0"/>
                <a:cs typeface="ＭＳ Ｐゴシック" charset="0"/>
              </a:rPr>
              <a:t>  </a:t>
            </a:r>
            <a:r>
              <a:rPr lang="en-US" sz="2400" i="1" dirty="0">
                <a:solidFill>
                  <a:srgbClr val="001934"/>
                </a:solidFill>
                <a:latin typeface="Arial" charset="0"/>
                <a:ea typeface="ＭＳ Ｐゴシック" charset="0"/>
                <a:cs typeface="ＭＳ Ｐゴシック" charset="0"/>
              </a:rPr>
              <a:t>Thou shalt guard your wait predicates in a while loop.  Thou shalt never guard a wait statement with an if statement.</a:t>
            </a:r>
          </a:p>
        </p:txBody>
      </p:sp>
      <p:pic>
        <p:nvPicPr>
          <p:cNvPr id="1026" name="Picture 2" descr="Emin Gün Sirer | Cornell Engineering">
            <a:extLst>
              <a:ext uri="{FF2B5EF4-FFF2-40B4-BE49-F238E27FC236}">
                <a16:creationId xmlns:a16="http://schemas.microsoft.com/office/drawing/2014/main" id="{9DFD5AAD-F2F5-994D-B875-05FD4E76E5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11736" y="1140034"/>
            <a:ext cx="1413164" cy="1413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94734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p:txBody>
          <a:bodyPr/>
          <a:lstStyle/>
          <a:p>
            <a:r>
              <a:rPr lang="en-US" sz="3200" dirty="0">
                <a:latin typeface="Arial" charset="0"/>
                <a:ea typeface="ＭＳ Ｐゴシック" charset="0"/>
                <a:cs typeface="Arial" charset="0"/>
              </a:rPr>
              <a:t>The spurious wakeup problem</a:t>
            </a:r>
          </a:p>
        </p:txBody>
      </p:sp>
      <p:sp>
        <p:nvSpPr>
          <p:cNvPr id="17" name="Content Placeholder 16">
            <a:extLst>
              <a:ext uri="{FF2B5EF4-FFF2-40B4-BE49-F238E27FC236}">
                <a16:creationId xmlns:a16="http://schemas.microsoft.com/office/drawing/2014/main" id="{84EBAC2B-31A9-C44A-A1FB-8F0075F333B9}"/>
              </a:ext>
            </a:extLst>
          </p:cNvPr>
          <p:cNvSpPr>
            <a:spLocks noGrp="1"/>
          </p:cNvSpPr>
          <p:nvPr>
            <p:ph idx="1"/>
          </p:nvPr>
        </p:nvSpPr>
        <p:spPr>
          <a:xfrm>
            <a:off x="492827" y="4181251"/>
            <a:ext cx="8226425" cy="2480596"/>
          </a:xfrm>
        </p:spPr>
        <p:txBody>
          <a:bodyPr/>
          <a:lstStyle/>
          <a:p>
            <a:r>
              <a:rPr lang="en-US" sz="2000" dirty="0"/>
              <a:t>Suppose elements on the list are typed.</a:t>
            </a:r>
          </a:p>
          <a:p>
            <a:r>
              <a:rPr lang="en-US" sz="2000" dirty="0"/>
              <a:t>T and some T1 (not shown) wait for different types.</a:t>
            </a:r>
          </a:p>
          <a:p>
            <a:r>
              <a:rPr lang="en-US" sz="2000" dirty="0"/>
              <a:t>T2 pushes an element of T1’s type, but T gets the signal (spurious).</a:t>
            </a:r>
          </a:p>
          <a:p>
            <a:r>
              <a:rPr lang="en-US" sz="2000" dirty="0"/>
              <a:t>T ignores element and goes back to wait, and T1 waits “forever”.</a:t>
            </a:r>
          </a:p>
          <a:p>
            <a:r>
              <a:rPr lang="en-US" sz="2000" dirty="0"/>
              <a:t>Spurious wakeups occur when a CV is used for multiple conditions.</a:t>
            </a:r>
          </a:p>
          <a:p>
            <a:r>
              <a:rPr lang="en-US" sz="2000" b="1" dirty="0"/>
              <a:t>How to ensure that the “right” thread wakes up?</a:t>
            </a:r>
          </a:p>
        </p:txBody>
      </p:sp>
      <p:sp>
        <p:nvSpPr>
          <p:cNvPr id="4" name="TextBox 3">
            <a:extLst>
              <a:ext uri="{FF2B5EF4-FFF2-40B4-BE49-F238E27FC236}">
                <a16:creationId xmlns:a16="http://schemas.microsoft.com/office/drawing/2014/main" id="{B2389E99-D6D3-9E45-B106-2B84247D8D45}"/>
              </a:ext>
            </a:extLst>
          </p:cNvPr>
          <p:cNvSpPr txBox="1"/>
          <p:nvPr/>
        </p:nvSpPr>
        <p:spPr>
          <a:xfrm>
            <a:off x="475495" y="1754236"/>
            <a:ext cx="3831498" cy="2246769"/>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Get from list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while </a:t>
            </a:r>
            <a:r>
              <a:rPr kumimoji="0" lang="en-US" sz="2000" b="0" i="0" u="none" strike="noStrike" kern="1200" cap="none" spc="0" normalizeH="0" baseline="0" noProof="0" dirty="0">
                <a:ln>
                  <a:noFill/>
                </a:ln>
                <a:solidFill>
                  <a:srgbClr val="003367"/>
                </a:solidFill>
                <a:effectLst/>
                <a:uLnTx/>
                <a:uFillTx/>
                <a:latin typeface="Calibri"/>
                <a:ea typeface="+mn-ea"/>
                <a:cs typeface="Arial"/>
              </a:rPr>
              <a:t>(empty(list)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list.head.type</a:t>
            </a:r>
            <a:r>
              <a:rPr kumimoji="0" lang="en-US" sz="2000" b="0" i="0" u="none" strike="noStrike" kern="1200" cap="none" spc="0" normalizeH="0" baseline="0" noProof="0" dirty="0">
                <a:ln>
                  <a:noFill/>
                </a:ln>
                <a:solidFill>
                  <a:srgbClr val="003367"/>
                </a:solidFill>
                <a:effectLst/>
                <a:uLnTx/>
                <a:uFillTx/>
                <a:latin typeface="Calibri"/>
                <a:ea typeface="+mn-ea"/>
                <a:cs typeface="Arial"/>
              </a:rPr>
              <a:t> !=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what_I_want</a:t>
            </a:r>
            <a:r>
              <a:rPr kumimoji="0" lang="en-US" sz="2000" b="0" i="0" u="none" strike="noStrike" kern="1200" cap="none" spc="0" normalizeH="0" baseline="0" noProof="0" dirty="0">
                <a:ln>
                  <a:noFill/>
                </a:ln>
                <a:solidFill>
                  <a:srgbClr val="003367"/>
                </a:solidFill>
                <a:effectLst/>
                <a:uLnTx/>
                <a:uFillTx/>
                <a:latin typeface="Calibri"/>
                <a:ea typeface="+mn-ea"/>
                <a:cs typeface="Arial"/>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	wait(mx, cv);</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element =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list.pop</a:t>
            </a:r>
            <a:r>
              <a:rPr kumimoji="0" lang="en-US" sz="2000" b="0" i="0" u="none" strike="noStrike" kern="1200" cap="none" spc="0" normalizeH="0" baseline="0" noProof="0" dirty="0">
                <a:ln>
                  <a:noFill/>
                </a:ln>
                <a:solidFill>
                  <a:srgbClr val="003367"/>
                </a:solidFill>
                <a:effectLst/>
                <a:uLnTx/>
                <a:uFillTx/>
                <a:latin typeface="Calibri"/>
                <a:ea typeface="+mn-ea"/>
                <a:cs typeface="Arial"/>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20" name="TextBox 19">
            <a:extLst>
              <a:ext uri="{FF2B5EF4-FFF2-40B4-BE49-F238E27FC236}">
                <a16:creationId xmlns:a16="http://schemas.microsoft.com/office/drawing/2014/main" id="{62F9B6AF-82B9-8A49-A3A6-07254190FDFA}"/>
              </a:ext>
            </a:extLst>
          </p:cNvPr>
          <p:cNvSpPr txBox="1"/>
          <p:nvPr/>
        </p:nvSpPr>
        <p:spPr>
          <a:xfrm>
            <a:off x="4871896" y="1764136"/>
            <a:ext cx="3899337" cy="2246769"/>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Put to list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solidFill>
                <a:srgbClr val="003367"/>
              </a:solidFill>
              <a:latin typeface="Calibri"/>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003367"/>
                </a:solidFill>
                <a:latin typeface="Calibri"/>
                <a:cs typeface="Arial"/>
              </a:rPr>
              <a:t>element.type</a:t>
            </a:r>
            <a:r>
              <a:rPr lang="en-US" sz="2000" dirty="0">
                <a:solidFill>
                  <a:srgbClr val="003367"/>
                </a:solidFill>
                <a:latin typeface="Calibri"/>
                <a:cs typeface="Arial"/>
              </a:rPr>
              <a:t> = </a:t>
            </a:r>
            <a:r>
              <a:rPr lang="en-US" sz="2000" dirty="0" err="1">
                <a:solidFill>
                  <a:srgbClr val="003367"/>
                </a:solidFill>
                <a:latin typeface="Calibri"/>
                <a:cs typeface="Arial"/>
              </a:rPr>
              <a:t>not_what_T_wants</a:t>
            </a:r>
            <a:r>
              <a:rPr lang="en-US" sz="2000" dirty="0">
                <a:solidFill>
                  <a:srgbClr val="003367"/>
                </a:solidFill>
                <a:latin typeface="Calibri"/>
                <a:cs typeface="Arial"/>
              </a:rPr>
              <a:t>;</a:t>
            </a:r>
            <a:endParaRPr kumimoji="0" lang="en-US" sz="200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list.push</a:t>
            </a:r>
            <a:r>
              <a:rPr kumimoji="0" lang="en-US" sz="2000" b="0" i="0" u="none" strike="noStrike" kern="1200" cap="none" spc="0" normalizeH="0" baseline="0" noProof="0" dirty="0">
                <a:ln>
                  <a:noFill/>
                </a:ln>
                <a:solidFill>
                  <a:srgbClr val="003367"/>
                </a:solidFill>
                <a:effectLst/>
                <a:uLnTx/>
                <a:uFillTx/>
                <a:latin typeface="Calibri"/>
                <a:ea typeface="+mn-ea"/>
                <a:cs typeface="Arial"/>
              </a:rPr>
              <a:t>(element);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signal(cv);</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84" name="TextBox 14">
            <a:extLst>
              <a:ext uri="{FF2B5EF4-FFF2-40B4-BE49-F238E27FC236}">
                <a16:creationId xmlns:a16="http://schemas.microsoft.com/office/drawing/2014/main" id="{A02EF135-F90C-794E-9F12-F7713D950CF1}"/>
              </a:ext>
            </a:extLst>
          </p:cNvPr>
          <p:cNvSpPr txBox="1">
            <a:spLocks noChangeArrowheads="1"/>
          </p:cNvSpPr>
          <p:nvPr/>
        </p:nvSpPr>
        <p:spPr bwMode="auto">
          <a:xfrm>
            <a:off x="482204" y="1424968"/>
            <a:ext cx="346363"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7" name="TextBox 14">
            <a:extLst>
              <a:ext uri="{FF2B5EF4-FFF2-40B4-BE49-F238E27FC236}">
                <a16:creationId xmlns:a16="http://schemas.microsoft.com/office/drawing/2014/main" id="{8A1E32D8-9026-0D49-B200-7E879C026CF1}"/>
              </a:ext>
            </a:extLst>
          </p:cNvPr>
          <p:cNvSpPr txBox="1">
            <a:spLocks noChangeArrowheads="1"/>
          </p:cNvSpPr>
          <p:nvPr/>
        </p:nvSpPr>
        <p:spPr bwMode="auto">
          <a:xfrm>
            <a:off x="4858473" y="1443009"/>
            <a:ext cx="603662"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grpSp>
        <p:nvGrpSpPr>
          <p:cNvPr id="34" name="Group 18">
            <a:extLst>
              <a:ext uri="{FF2B5EF4-FFF2-40B4-BE49-F238E27FC236}">
                <a16:creationId xmlns:a16="http://schemas.microsoft.com/office/drawing/2014/main" id="{616AA4FA-CC89-5248-A841-C97DBAC36C6D}"/>
              </a:ext>
            </a:extLst>
          </p:cNvPr>
          <p:cNvGrpSpPr>
            <a:grpSpLocks/>
          </p:cNvGrpSpPr>
          <p:nvPr/>
        </p:nvGrpSpPr>
        <p:grpSpPr bwMode="auto">
          <a:xfrm>
            <a:off x="8301215" y="1902350"/>
            <a:ext cx="356786" cy="349513"/>
            <a:chOff x="3689" y="1658"/>
            <a:chExt cx="576" cy="576"/>
          </a:xfrm>
        </p:grpSpPr>
        <p:grpSp>
          <p:nvGrpSpPr>
            <p:cNvPr id="41" name="Group 19">
              <a:extLst>
                <a:ext uri="{FF2B5EF4-FFF2-40B4-BE49-F238E27FC236}">
                  <a16:creationId xmlns:a16="http://schemas.microsoft.com/office/drawing/2014/main" id="{EF8F5E51-50A5-BA45-8AEB-8E177C980787}"/>
                </a:ext>
              </a:extLst>
            </p:cNvPr>
            <p:cNvGrpSpPr>
              <a:grpSpLocks/>
            </p:cNvGrpSpPr>
            <p:nvPr/>
          </p:nvGrpSpPr>
          <p:grpSpPr bwMode="auto">
            <a:xfrm>
              <a:off x="3689" y="1658"/>
              <a:ext cx="576" cy="576"/>
              <a:chOff x="4269" y="2781"/>
              <a:chExt cx="576" cy="576"/>
            </a:xfrm>
          </p:grpSpPr>
          <p:sp>
            <p:nvSpPr>
              <p:cNvPr id="43" name="Oval 20">
                <a:extLst>
                  <a:ext uri="{FF2B5EF4-FFF2-40B4-BE49-F238E27FC236}">
                    <a16:creationId xmlns:a16="http://schemas.microsoft.com/office/drawing/2014/main" id="{BA552DDA-4806-AC4D-9141-C39E6B4578FB}"/>
                  </a:ext>
                </a:extLst>
              </p:cNvPr>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45" name="AutoShape 21">
                <a:extLst>
                  <a:ext uri="{FF2B5EF4-FFF2-40B4-BE49-F238E27FC236}">
                    <a16:creationId xmlns:a16="http://schemas.microsoft.com/office/drawing/2014/main" id="{45E35579-92C5-0049-A159-CCCEB815C8E6}"/>
                  </a:ext>
                </a:extLst>
              </p:cNvPr>
              <p:cNvSpPr>
                <a:spLocks noChangeArrowheads="1"/>
              </p:cNvSpPr>
              <p:nvPr/>
            </p:nvSpPr>
            <p:spPr bwMode="auto">
              <a:xfrm flipH="1">
                <a:off x="4469" y="2909"/>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sp>
          <p:nvSpPr>
            <p:cNvPr id="42" name="AutoShape 22">
              <a:extLst>
                <a:ext uri="{FF2B5EF4-FFF2-40B4-BE49-F238E27FC236}">
                  <a16:creationId xmlns:a16="http://schemas.microsoft.com/office/drawing/2014/main" id="{C79F49E5-4D43-EF49-B8B9-11CA45EC125A}"/>
                </a:ext>
              </a:extLst>
            </p:cNvPr>
            <p:cNvSpPr>
              <a:spLocks noChangeArrowheads="1"/>
            </p:cNvSpPr>
            <p:nvPr/>
          </p:nvSpPr>
          <p:spPr bwMode="auto">
            <a:xfrm rot="-8460389">
              <a:off x="3713" y="1734"/>
              <a:ext cx="68" cy="76"/>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grpSp>
        <p:nvGrpSpPr>
          <p:cNvPr id="35" name="Group 23">
            <a:extLst>
              <a:ext uri="{FF2B5EF4-FFF2-40B4-BE49-F238E27FC236}">
                <a16:creationId xmlns:a16="http://schemas.microsoft.com/office/drawing/2014/main" id="{F89F98C0-6111-D846-9B10-1DD864AEDEC2}"/>
              </a:ext>
            </a:extLst>
          </p:cNvPr>
          <p:cNvGrpSpPr>
            <a:grpSpLocks/>
          </p:cNvGrpSpPr>
          <p:nvPr/>
        </p:nvGrpSpPr>
        <p:grpSpPr bwMode="auto">
          <a:xfrm>
            <a:off x="3815522" y="1843119"/>
            <a:ext cx="356786" cy="349513"/>
            <a:chOff x="2146" y="1704"/>
            <a:chExt cx="415" cy="415"/>
          </a:xfrm>
        </p:grpSpPr>
        <p:sp>
          <p:nvSpPr>
            <p:cNvPr id="38" name="Oval 24">
              <a:extLst>
                <a:ext uri="{FF2B5EF4-FFF2-40B4-BE49-F238E27FC236}">
                  <a16:creationId xmlns:a16="http://schemas.microsoft.com/office/drawing/2014/main" id="{3A83DADF-8379-FE4D-A184-F7461161E993}"/>
                </a:ext>
              </a:extLst>
            </p:cNvPr>
            <p:cNvSpPr>
              <a:spLocks noChangeArrowheads="1"/>
            </p:cNvSpPr>
            <p:nvPr/>
          </p:nvSpPr>
          <p:spPr bwMode="auto">
            <a:xfrm>
              <a:off x="2146" y="1704"/>
              <a:ext cx="415" cy="415"/>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39" name="AutoShape 25">
              <a:extLst>
                <a:ext uri="{FF2B5EF4-FFF2-40B4-BE49-F238E27FC236}">
                  <a16:creationId xmlns:a16="http://schemas.microsoft.com/office/drawing/2014/main" id="{EF63D9CC-2B61-194A-9D05-9EDFD3901B69}"/>
                </a:ext>
              </a:extLst>
            </p:cNvPr>
            <p:cNvSpPr>
              <a:spLocks noChangeArrowheads="1"/>
            </p:cNvSpPr>
            <p:nvPr/>
          </p:nvSpPr>
          <p:spPr bwMode="auto">
            <a:xfrm flipH="1">
              <a:off x="2290" y="1796"/>
              <a:ext cx="142" cy="242"/>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40" name="AutoShape 26">
              <a:extLst>
                <a:ext uri="{FF2B5EF4-FFF2-40B4-BE49-F238E27FC236}">
                  <a16:creationId xmlns:a16="http://schemas.microsoft.com/office/drawing/2014/main" id="{3BA74678-C2B1-5349-B9F5-EBD3D3BA97C5}"/>
                </a:ext>
              </a:extLst>
            </p:cNvPr>
            <p:cNvSpPr>
              <a:spLocks noChangeArrowheads="1"/>
            </p:cNvSpPr>
            <p:nvPr/>
          </p:nvSpPr>
          <p:spPr bwMode="auto">
            <a:xfrm rot="-8460389">
              <a:off x="2164" y="1759"/>
              <a:ext cx="50" cy="5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spTree>
    <p:extLst>
      <p:ext uri="{BB962C8B-B14F-4D97-AF65-F5344CB8AC3E}">
        <p14:creationId xmlns:p14="http://schemas.microsoft.com/office/powerpoint/2010/main" val="5456056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p:txBody>
          <a:bodyPr/>
          <a:lstStyle/>
          <a:p>
            <a:r>
              <a:rPr lang="en-US" sz="3200" dirty="0">
                <a:latin typeface="Arial" charset="0"/>
                <a:ea typeface="ＭＳ Ｐゴシック" charset="0"/>
                <a:cs typeface="Arial" charset="0"/>
              </a:rPr>
              <a:t>Wake ‘</a:t>
            </a:r>
            <a:r>
              <a:rPr lang="en-US" sz="3200" dirty="0" err="1">
                <a:latin typeface="Arial" charset="0"/>
                <a:ea typeface="ＭＳ Ｐゴシック" charset="0"/>
                <a:cs typeface="Arial" charset="0"/>
              </a:rPr>
              <a:t>em</a:t>
            </a:r>
            <a:r>
              <a:rPr lang="en-US" sz="3200" dirty="0">
                <a:latin typeface="Arial" charset="0"/>
                <a:ea typeface="ＭＳ Ｐゴシック" charset="0"/>
                <a:cs typeface="Arial" charset="0"/>
              </a:rPr>
              <a:t> all, let them sort it out </a:t>
            </a:r>
          </a:p>
        </p:txBody>
      </p:sp>
      <p:sp>
        <p:nvSpPr>
          <p:cNvPr id="17" name="Content Placeholder 16">
            <a:extLst>
              <a:ext uri="{FF2B5EF4-FFF2-40B4-BE49-F238E27FC236}">
                <a16:creationId xmlns:a16="http://schemas.microsoft.com/office/drawing/2014/main" id="{84EBAC2B-31A9-C44A-A1FB-8F0075F333B9}"/>
              </a:ext>
            </a:extLst>
          </p:cNvPr>
          <p:cNvSpPr>
            <a:spLocks noGrp="1"/>
          </p:cNvSpPr>
          <p:nvPr>
            <p:ph idx="1"/>
          </p:nvPr>
        </p:nvSpPr>
        <p:spPr>
          <a:xfrm>
            <a:off x="492827" y="4181251"/>
            <a:ext cx="8226425" cy="2480596"/>
          </a:xfrm>
        </p:spPr>
        <p:txBody>
          <a:bodyPr/>
          <a:lstStyle/>
          <a:p>
            <a:r>
              <a:rPr lang="en-US" sz="2000" dirty="0"/>
              <a:t>If we use </a:t>
            </a:r>
            <a:r>
              <a:rPr lang="en-US" sz="2000" b="1" dirty="0"/>
              <a:t>broadcast</a:t>
            </a:r>
            <a:r>
              <a:rPr lang="en-US" sz="2000" dirty="0"/>
              <a:t> (</a:t>
            </a:r>
            <a:r>
              <a:rPr lang="en-US" sz="2000" dirty="0" err="1"/>
              <a:t>notifyAll</a:t>
            </a:r>
            <a:r>
              <a:rPr lang="en-US" sz="2000" dirty="0"/>
              <a:t> or </a:t>
            </a:r>
            <a:r>
              <a:rPr lang="en-US" sz="2000" dirty="0" err="1"/>
              <a:t>pulseAll</a:t>
            </a:r>
            <a:r>
              <a:rPr lang="en-US" sz="2000" dirty="0"/>
              <a:t>), then both T and T1 wake.</a:t>
            </a:r>
          </a:p>
          <a:p>
            <a:r>
              <a:rPr lang="en-US" sz="2000" dirty="0"/>
              <a:t>T goes back to wait, and T1 gets its element.</a:t>
            </a:r>
          </a:p>
          <a:p>
            <a:r>
              <a:rPr lang="en-US" sz="2000" dirty="0"/>
              <a:t>If we loop before leaping, broadcast is </a:t>
            </a:r>
            <a:r>
              <a:rPr lang="en-US" sz="2000" b="1" dirty="0"/>
              <a:t>always</a:t>
            </a:r>
            <a:r>
              <a:rPr lang="en-US" sz="2000" dirty="0"/>
              <a:t> safe!</a:t>
            </a:r>
          </a:p>
          <a:p>
            <a:r>
              <a:rPr lang="en-US" sz="2000" dirty="0"/>
              <a:t>In this example, it is signal that is unsafe!   Broadcast works.</a:t>
            </a:r>
          </a:p>
          <a:p>
            <a:r>
              <a:rPr lang="en-US" sz="2000" dirty="0"/>
              <a:t>But still spurious wakeups, which have a cost: </a:t>
            </a:r>
            <a:r>
              <a:rPr lang="en-US" sz="2000" b="1" dirty="0"/>
              <a:t>thundering herd</a:t>
            </a:r>
            <a:r>
              <a:rPr lang="en-US" sz="2000" dirty="0"/>
              <a:t>.</a:t>
            </a:r>
          </a:p>
          <a:p>
            <a:r>
              <a:rPr lang="en-US" sz="2000" dirty="0"/>
              <a:t>“Signal is just a performance hint.”  [Hauser et. al.]</a:t>
            </a:r>
          </a:p>
        </p:txBody>
      </p:sp>
      <p:sp>
        <p:nvSpPr>
          <p:cNvPr id="4" name="TextBox 3">
            <a:extLst>
              <a:ext uri="{FF2B5EF4-FFF2-40B4-BE49-F238E27FC236}">
                <a16:creationId xmlns:a16="http://schemas.microsoft.com/office/drawing/2014/main" id="{B2389E99-D6D3-9E45-B106-2B84247D8D45}"/>
              </a:ext>
            </a:extLst>
          </p:cNvPr>
          <p:cNvSpPr txBox="1"/>
          <p:nvPr/>
        </p:nvSpPr>
        <p:spPr>
          <a:xfrm>
            <a:off x="475495" y="1754236"/>
            <a:ext cx="3831498" cy="2246769"/>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Get from list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while </a:t>
            </a:r>
            <a:r>
              <a:rPr kumimoji="0" lang="en-US" sz="2000" b="0" i="0" u="none" strike="noStrike" kern="1200" cap="none" spc="0" normalizeH="0" baseline="0" noProof="0" dirty="0">
                <a:ln>
                  <a:noFill/>
                </a:ln>
                <a:solidFill>
                  <a:srgbClr val="003367"/>
                </a:solidFill>
                <a:effectLst/>
                <a:uLnTx/>
                <a:uFillTx/>
                <a:latin typeface="Calibri"/>
                <a:ea typeface="+mn-ea"/>
                <a:cs typeface="Arial"/>
              </a:rPr>
              <a:t>(empty(list)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list.head.type</a:t>
            </a:r>
            <a:r>
              <a:rPr kumimoji="0" lang="en-US" sz="2000" b="0" i="0" u="none" strike="noStrike" kern="1200" cap="none" spc="0" normalizeH="0" baseline="0" noProof="0" dirty="0">
                <a:ln>
                  <a:noFill/>
                </a:ln>
                <a:solidFill>
                  <a:srgbClr val="003367"/>
                </a:solidFill>
                <a:effectLst/>
                <a:uLnTx/>
                <a:uFillTx/>
                <a:latin typeface="Calibri"/>
                <a:ea typeface="+mn-ea"/>
                <a:cs typeface="Arial"/>
              </a:rPr>
              <a:t> !=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what_I_want</a:t>
            </a:r>
            <a:r>
              <a:rPr kumimoji="0" lang="en-US" sz="2000" b="0" i="0" u="none" strike="noStrike" kern="1200" cap="none" spc="0" normalizeH="0" baseline="0" noProof="0" dirty="0">
                <a:ln>
                  <a:noFill/>
                </a:ln>
                <a:solidFill>
                  <a:srgbClr val="003367"/>
                </a:solidFill>
                <a:effectLst/>
                <a:uLnTx/>
                <a:uFillTx/>
                <a:latin typeface="Calibri"/>
                <a:ea typeface="+mn-ea"/>
                <a:cs typeface="Arial"/>
              </a:rPr>
              <a: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srgbClr val="003367"/>
                </a:solidFill>
                <a:latin typeface="Calibri"/>
                <a:cs typeface="Arial"/>
              </a:rPr>
              <a:t>	wait(mx, cv);</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element =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list.pop</a:t>
            </a:r>
            <a:r>
              <a:rPr kumimoji="0" lang="en-US" sz="2000" b="0" i="0" u="none" strike="noStrike" kern="1200" cap="none" spc="0" normalizeH="0" baseline="0" noProof="0" dirty="0">
                <a:ln>
                  <a:noFill/>
                </a:ln>
                <a:solidFill>
                  <a:srgbClr val="003367"/>
                </a:solidFill>
                <a:effectLst/>
                <a:uLnTx/>
                <a:uFillTx/>
                <a:latin typeface="Calibri"/>
                <a:ea typeface="+mn-ea"/>
                <a:cs typeface="Arial"/>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20" name="TextBox 19">
            <a:extLst>
              <a:ext uri="{FF2B5EF4-FFF2-40B4-BE49-F238E27FC236}">
                <a16:creationId xmlns:a16="http://schemas.microsoft.com/office/drawing/2014/main" id="{62F9B6AF-82B9-8A49-A3A6-07254190FDFA}"/>
              </a:ext>
            </a:extLst>
          </p:cNvPr>
          <p:cNvSpPr txBox="1"/>
          <p:nvPr/>
        </p:nvSpPr>
        <p:spPr>
          <a:xfrm>
            <a:off x="4871896" y="1764136"/>
            <a:ext cx="3899337" cy="2246769"/>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Put to list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000" dirty="0">
              <a:solidFill>
                <a:srgbClr val="003367"/>
              </a:solidFill>
              <a:latin typeface="Calibri"/>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err="1">
                <a:solidFill>
                  <a:srgbClr val="003367"/>
                </a:solidFill>
                <a:latin typeface="Calibri"/>
                <a:cs typeface="Arial"/>
              </a:rPr>
              <a:t>element.type</a:t>
            </a:r>
            <a:r>
              <a:rPr lang="en-US" sz="2000" dirty="0">
                <a:solidFill>
                  <a:srgbClr val="003367"/>
                </a:solidFill>
                <a:latin typeface="Calibri"/>
                <a:cs typeface="Arial"/>
              </a:rPr>
              <a:t> = </a:t>
            </a:r>
            <a:r>
              <a:rPr lang="en-US" sz="2000" dirty="0" err="1">
                <a:solidFill>
                  <a:srgbClr val="003367"/>
                </a:solidFill>
                <a:latin typeface="Calibri"/>
                <a:cs typeface="Arial"/>
              </a:rPr>
              <a:t>not_what_T_wants</a:t>
            </a:r>
            <a:r>
              <a:rPr lang="en-US" sz="2000" dirty="0">
                <a:solidFill>
                  <a:srgbClr val="003367"/>
                </a:solidFill>
                <a:latin typeface="Calibri"/>
                <a:cs typeface="Arial"/>
              </a:rPr>
              <a:t>;</a:t>
            </a:r>
            <a:endParaRPr kumimoji="0" lang="en-US" sz="200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list.push</a:t>
            </a:r>
            <a:r>
              <a:rPr kumimoji="0" lang="en-US" sz="2000" b="0" i="0" u="none" strike="noStrike" kern="1200" cap="none" spc="0" normalizeH="0" baseline="0" noProof="0" dirty="0">
                <a:ln>
                  <a:noFill/>
                </a:ln>
                <a:solidFill>
                  <a:srgbClr val="003367"/>
                </a:solidFill>
                <a:effectLst/>
                <a:uLnTx/>
                <a:uFillTx/>
                <a:latin typeface="Calibri"/>
                <a:ea typeface="+mn-ea"/>
                <a:cs typeface="Arial"/>
              </a:rPr>
              <a:t>(element);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2000" b="1" dirty="0">
                <a:solidFill>
                  <a:srgbClr val="003367"/>
                </a:solidFill>
                <a:latin typeface="Calibri"/>
                <a:cs typeface="Arial"/>
              </a:rPr>
              <a:t>broadcast</a:t>
            </a:r>
            <a:r>
              <a:rPr lang="en-US" sz="2000" dirty="0">
                <a:solidFill>
                  <a:srgbClr val="003367"/>
                </a:solidFill>
                <a:latin typeface="Calibri"/>
                <a:cs typeface="Arial"/>
              </a:rPr>
              <a:t>(cv);</a:t>
            </a:r>
            <a:endParaRPr kumimoji="0" lang="en-US" sz="2000" b="0" i="0" u="none" strike="noStrike" kern="1200" cap="none" spc="0" normalizeH="0" baseline="0" noProof="0" dirty="0">
              <a:ln>
                <a:noFill/>
              </a:ln>
              <a:solidFill>
                <a:srgbClr val="003367"/>
              </a:solidFill>
              <a:effectLst/>
              <a:uLnTx/>
              <a:uFillTx/>
              <a:latin typeface="Calibri"/>
              <a:ea typeface="+mn-ea"/>
              <a:cs typeface="Arial"/>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84" name="TextBox 14">
            <a:extLst>
              <a:ext uri="{FF2B5EF4-FFF2-40B4-BE49-F238E27FC236}">
                <a16:creationId xmlns:a16="http://schemas.microsoft.com/office/drawing/2014/main" id="{A02EF135-F90C-794E-9F12-F7713D950CF1}"/>
              </a:ext>
            </a:extLst>
          </p:cNvPr>
          <p:cNvSpPr txBox="1">
            <a:spLocks noChangeArrowheads="1"/>
          </p:cNvSpPr>
          <p:nvPr/>
        </p:nvSpPr>
        <p:spPr bwMode="auto">
          <a:xfrm>
            <a:off x="482204" y="1424968"/>
            <a:ext cx="346363"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7" name="TextBox 14">
            <a:extLst>
              <a:ext uri="{FF2B5EF4-FFF2-40B4-BE49-F238E27FC236}">
                <a16:creationId xmlns:a16="http://schemas.microsoft.com/office/drawing/2014/main" id="{8A1E32D8-9026-0D49-B200-7E879C026CF1}"/>
              </a:ext>
            </a:extLst>
          </p:cNvPr>
          <p:cNvSpPr txBox="1">
            <a:spLocks noChangeArrowheads="1"/>
          </p:cNvSpPr>
          <p:nvPr/>
        </p:nvSpPr>
        <p:spPr bwMode="auto">
          <a:xfrm>
            <a:off x="4858473" y="1443009"/>
            <a:ext cx="603662"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grpSp>
        <p:nvGrpSpPr>
          <p:cNvPr id="34" name="Group 18">
            <a:extLst>
              <a:ext uri="{FF2B5EF4-FFF2-40B4-BE49-F238E27FC236}">
                <a16:creationId xmlns:a16="http://schemas.microsoft.com/office/drawing/2014/main" id="{616AA4FA-CC89-5248-A841-C97DBAC36C6D}"/>
              </a:ext>
            </a:extLst>
          </p:cNvPr>
          <p:cNvGrpSpPr>
            <a:grpSpLocks/>
          </p:cNvGrpSpPr>
          <p:nvPr/>
        </p:nvGrpSpPr>
        <p:grpSpPr bwMode="auto">
          <a:xfrm>
            <a:off x="8301215" y="1902350"/>
            <a:ext cx="356786" cy="349513"/>
            <a:chOff x="3689" y="1658"/>
            <a:chExt cx="576" cy="576"/>
          </a:xfrm>
        </p:grpSpPr>
        <p:grpSp>
          <p:nvGrpSpPr>
            <p:cNvPr id="41" name="Group 19">
              <a:extLst>
                <a:ext uri="{FF2B5EF4-FFF2-40B4-BE49-F238E27FC236}">
                  <a16:creationId xmlns:a16="http://schemas.microsoft.com/office/drawing/2014/main" id="{EF8F5E51-50A5-BA45-8AEB-8E177C980787}"/>
                </a:ext>
              </a:extLst>
            </p:cNvPr>
            <p:cNvGrpSpPr>
              <a:grpSpLocks/>
            </p:cNvGrpSpPr>
            <p:nvPr/>
          </p:nvGrpSpPr>
          <p:grpSpPr bwMode="auto">
            <a:xfrm>
              <a:off x="3689" y="1658"/>
              <a:ext cx="576" cy="576"/>
              <a:chOff x="4269" y="2781"/>
              <a:chExt cx="576" cy="576"/>
            </a:xfrm>
          </p:grpSpPr>
          <p:sp>
            <p:nvSpPr>
              <p:cNvPr id="43" name="Oval 20">
                <a:extLst>
                  <a:ext uri="{FF2B5EF4-FFF2-40B4-BE49-F238E27FC236}">
                    <a16:creationId xmlns:a16="http://schemas.microsoft.com/office/drawing/2014/main" id="{BA552DDA-4806-AC4D-9141-C39E6B4578FB}"/>
                  </a:ext>
                </a:extLst>
              </p:cNvPr>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45" name="AutoShape 21">
                <a:extLst>
                  <a:ext uri="{FF2B5EF4-FFF2-40B4-BE49-F238E27FC236}">
                    <a16:creationId xmlns:a16="http://schemas.microsoft.com/office/drawing/2014/main" id="{45E35579-92C5-0049-A159-CCCEB815C8E6}"/>
                  </a:ext>
                </a:extLst>
              </p:cNvPr>
              <p:cNvSpPr>
                <a:spLocks noChangeArrowheads="1"/>
              </p:cNvSpPr>
              <p:nvPr/>
            </p:nvSpPr>
            <p:spPr bwMode="auto">
              <a:xfrm flipH="1">
                <a:off x="4469" y="2909"/>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sp>
          <p:nvSpPr>
            <p:cNvPr id="42" name="AutoShape 22">
              <a:extLst>
                <a:ext uri="{FF2B5EF4-FFF2-40B4-BE49-F238E27FC236}">
                  <a16:creationId xmlns:a16="http://schemas.microsoft.com/office/drawing/2014/main" id="{C79F49E5-4D43-EF49-B8B9-11CA45EC125A}"/>
                </a:ext>
              </a:extLst>
            </p:cNvPr>
            <p:cNvSpPr>
              <a:spLocks noChangeArrowheads="1"/>
            </p:cNvSpPr>
            <p:nvPr/>
          </p:nvSpPr>
          <p:spPr bwMode="auto">
            <a:xfrm rot="-8460389">
              <a:off x="3713" y="1734"/>
              <a:ext cx="68" cy="76"/>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grpSp>
        <p:nvGrpSpPr>
          <p:cNvPr id="35" name="Group 23">
            <a:extLst>
              <a:ext uri="{FF2B5EF4-FFF2-40B4-BE49-F238E27FC236}">
                <a16:creationId xmlns:a16="http://schemas.microsoft.com/office/drawing/2014/main" id="{F89F98C0-6111-D846-9B10-1DD864AEDEC2}"/>
              </a:ext>
            </a:extLst>
          </p:cNvPr>
          <p:cNvGrpSpPr>
            <a:grpSpLocks/>
          </p:cNvGrpSpPr>
          <p:nvPr/>
        </p:nvGrpSpPr>
        <p:grpSpPr bwMode="auto">
          <a:xfrm>
            <a:off x="3815522" y="1843119"/>
            <a:ext cx="356786" cy="349513"/>
            <a:chOff x="2146" y="1704"/>
            <a:chExt cx="415" cy="415"/>
          </a:xfrm>
        </p:grpSpPr>
        <p:sp>
          <p:nvSpPr>
            <p:cNvPr id="38" name="Oval 24">
              <a:extLst>
                <a:ext uri="{FF2B5EF4-FFF2-40B4-BE49-F238E27FC236}">
                  <a16:creationId xmlns:a16="http://schemas.microsoft.com/office/drawing/2014/main" id="{3A83DADF-8379-FE4D-A184-F7461161E993}"/>
                </a:ext>
              </a:extLst>
            </p:cNvPr>
            <p:cNvSpPr>
              <a:spLocks noChangeArrowheads="1"/>
            </p:cNvSpPr>
            <p:nvPr/>
          </p:nvSpPr>
          <p:spPr bwMode="auto">
            <a:xfrm>
              <a:off x="2146" y="1704"/>
              <a:ext cx="415" cy="415"/>
            </a:xfrm>
            <a:prstGeom prst="ellipse">
              <a:avLst/>
            </a:prstGeom>
            <a:solidFill>
              <a:srgbClr val="800080"/>
            </a:solid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39" name="AutoShape 25">
              <a:extLst>
                <a:ext uri="{FF2B5EF4-FFF2-40B4-BE49-F238E27FC236}">
                  <a16:creationId xmlns:a16="http://schemas.microsoft.com/office/drawing/2014/main" id="{EF63D9CC-2B61-194A-9D05-9EDFD3901B69}"/>
                </a:ext>
              </a:extLst>
            </p:cNvPr>
            <p:cNvSpPr>
              <a:spLocks noChangeArrowheads="1"/>
            </p:cNvSpPr>
            <p:nvPr/>
          </p:nvSpPr>
          <p:spPr bwMode="auto">
            <a:xfrm flipH="1">
              <a:off x="2290" y="1796"/>
              <a:ext cx="142" cy="242"/>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40" name="AutoShape 26">
              <a:extLst>
                <a:ext uri="{FF2B5EF4-FFF2-40B4-BE49-F238E27FC236}">
                  <a16:creationId xmlns:a16="http://schemas.microsoft.com/office/drawing/2014/main" id="{3BA74678-C2B1-5349-B9F5-EBD3D3BA97C5}"/>
                </a:ext>
              </a:extLst>
            </p:cNvPr>
            <p:cNvSpPr>
              <a:spLocks noChangeArrowheads="1"/>
            </p:cNvSpPr>
            <p:nvPr/>
          </p:nvSpPr>
          <p:spPr bwMode="auto">
            <a:xfrm rot="-8460389">
              <a:off x="2164" y="1759"/>
              <a:ext cx="50" cy="5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spTree>
    <p:extLst>
      <p:ext uri="{BB962C8B-B14F-4D97-AF65-F5344CB8AC3E}">
        <p14:creationId xmlns:p14="http://schemas.microsoft.com/office/powerpoint/2010/main" val="40236444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0" y="0"/>
            <a:ext cx="9144000" cy="5145024"/>
          </a:xfrm>
          <a:prstGeom prst="rect">
            <a:avLst/>
          </a:prstGeom>
        </p:spPr>
      </p:pic>
      <p:sp>
        <p:nvSpPr>
          <p:cNvPr id="5" name="Title 4"/>
          <p:cNvSpPr>
            <a:spLocks noGrp="1"/>
          </p:cNvSpPr>
          <p:nvPr>
            <p:ph type="title"/>
          </p:nvPr>
        </p:nvSpPr>
        <p:spPr/>
        <p:txBody>
          <a:bodyPr/>
          <a:lstStyle/>
          <a:p>
            <a:r>
              <a:rPr lang="en-US" dirty="0"/>
              <a:t>Thundering herd</a:t>
            </a:r>
          </a:p>
        </p:txBody>
      </p:sp>
      <p:sp>
        <p:nvSpPr>
          <p:cNvPr id="6" name="Rectangle 5"/>
          <p:cNvSpPr/>
          <p:nvPr/>
        </p:nvSpPr>
        <p:spPr>
          <a:xfrm>
            <a:off x="431800" y="3660339"/>
            <a:ext cx="6642100" cy="1631216"/>
          </a:xfrm>
          <a:prstGeom prst="rect">
            <a:avLst/>
          </a:prstGeom>
          <a:solidFill>
            <a:srgbClr val="FFFFFF"/>
          </a:solidFill>
        </p:spPr>
        <p:txBody>
          <a:bodyPr wrap="square">
            <a:spAutoFit/>
          </a:bodyPr>
          <a:lstStyle/>
          <a:p>
            <a:pPr fontAlgn="base">
              <a:spcBef>
                <a:spcPct val="0"/>
              </a:spcBef>
              <a:spcAft>
                <a:spcPct val="0"/>
              </a:spcAft>
            </a:pPr>
            <a:r>
              <a:rPr lang="en-US" sz="2000" b="1" dirty="0">
                <a:solidFill>
                  <a:srgbClr val="003367"/>
                </a:solidFill>
                <a:latin typeface="Arial" charset="0"/>
                <a:ea typeface="ＭＳ Ｐゴシック" charset="0"/>
                <a:cs typeface="ＭＳ Ｐゴシック" charset="0"/>
              </a:rPr>
              <a:t>Thundering herd</a:t>
            </a:r>
            <a:r>
              <a:rPr lang="en-US" sz="2000" dirty="0">
                <a:solidFill>
                  <a:srgbClr val="003367"/>
                </a:solidFill>
                <a:latin typeface="Arial" charset="0"/>
                <a:ea typeface="ＭＳ Ｐゴシック" charset="0"/>
                <a:cs typeface="ＭＳ Ｐゴシック" charset="0"/>
              </a:rPr>
              <a:t>: an event occurs (e.g., a CV broadcast) and many threads wake up as a result, where only one of them can actually consume/handle the event.</a:t>
            </a:r>
          </a:p>
          <a:p>
            <a:pPr fontAlgn="base">
              <a:spcBef>
                <a:spcPct val="0"/>
              </a:spcBef>
              <a:spcAft>
                <a:spcPct val="0"/>
              </a:spcAft>
            </a:pPr>
            <a:endParaRPr lang="en-US" sz="2000" dirty="0">
              <a:solidFill>
                <a:srgbClr val="003367"/>
              </a:solidFill>
              <a:latin typeface="Arial" charset="0"/>
              <a:ea typeface="ＭＳ Ｐゴシック" charset="0"/>
              <a:cs typeface="ＭＳ Ｐゴシック" charset="0"/>
            </a:endParaRPr>
          </a:p>
          <a:p>
            <a:pPr fontAlgn="base">
              <a:spcBef>
                <a:spcPct val="0"/>
              </a:spcBef>
              <a:spcAft>
                <a:spcPct val="0"/>
              </a:spcAft>
            </a:pPr>
            <a:r>
              <a:rPr lang="en-US" sz="2000" dirty="0">
                <a:solidFill>
                  <a:srgbClr val="003367"/>
                </a:solidFill>
                <a:latin typeface="Arial" charset="0"/>
                <a:ea typeface="ＭＳ Ｐゴシック" charset="0"/>
                <a:cs typeface="ＭＳ Ｐゴシック" charset="0"/>
              </a:rPr>
              <a:t>The others go back to sleep, and their work is wasted.  </a:t>
            </a:r>
          </a:p>
        </p:txBody>
      </p:sp>
      <p:sp>
        <p:nvSpPr>
          <p:cNvPr id="7" name="Rectangle 6"/>
          <p:cNvSpPr/>
          <p:nvPr/>
        </p:nvSpPr>
        <p:spPr>
          <a:xfrm>
            <a:off x="457200" y="5537537"/>
            <a:ext cx="8420100" cy="707886"/>
          </a:xfrm>
          <a:prstGeom prst="rect">
            <a:avLst/>
          </a:prstGeom>
          <a:solidFill>
            <a:srgbClr val="FFFFFF"/>
          </a:solidFill>
        </p:spPr>
        <p:txBody>
          <a:bodyPr wrap="square">
            <a:spAutoFit/>
          </a:bodyPr>
          <a:lstStyle/>
          <a:p>
            <a:pPr fontAlgn="base">
              <a:spcBef>
                <a:spcPct val="0"/>
              </a:spcBef>
              <a:spcAft>
                <a:spcPct val="0"/>
              </a:spcAft>
            </a:pPr>
            <a:r>
              <a:rPr lang="en-US" sz="2000" dirty="0">
                <a:solidFill>
                  <a:srgbClr val="003367"/>
                </a:solidFill>
                <a:latin typeface="Arial" charset="0"/>
                <a:ea typeface="ＭＳ Ｐゴシック" charset="0"/>
                <a:cs typeface="ＭＳ Ｐゴシック" charset="0"/>
              </a:rPr>
              <a:t>Thus the system is briefly under heavy load while a "herd of threads thunders through", like a herd of buffalo stampeding.  </a:t>
            </a:r>
          </a:p>
        </p:txBody>
      </p:sp>
      <p:sp>
        <p:nvSpPr>
          <p:cNvPr id="8" name="Rectangle 7"/>
          <p:cNvSpPr/>
          <p:nvPr/>
        </p:nvSpPr>
        <p:spPr>
          <a:xfrm>
            <a:off x="495300" y="6504057"/>
            <a:ext cx="7264400" cy="215444"/>
          </a:xfrm>
          <a:prstGeom prst="rect">
            <a:avLst/>
          </a:prstGeom>
        </p:spPr>
        <p:txBody>
          <a:bodyPr wrap="square">
            <a:spAutoFit/>
          </a:bodyPr>
          <a:lstStyle/>
          <a:p>
            <a:r>
              <a:rPr lang="en-US" sz="800" dirty="0"/>
              <a:t>Image: http://</a:t>
            </a:r>
            <a:r>
              <a:rPr lang="en-US" sz="800" dirty="0" err="1"/>
              <a:t>www.artbarbarians.com</a:t>
            </a:r>
            <a:r>
              <a:rPr lang="en-US" sz="800" dirty="0"/>
              <a:t>/gallery2/images/13/thunder-and-dust-american-bison-buffalo-fine-art-print-daniel-smith-large11318193.jpg</a:t>
            </a:r>
          </a:p>
        </p:txBody>
      </p:sp>
    </p:spTree>
    <p:extLst>
      <p:ext uri="{BB962C8B-B14F-4D97-AF65-F5344CB8AC3E}">
        <p14:creationId xmlns:p14="http://schemas.microsoft.com/office/powerpoint/2010/main" val="19577130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8EF174-0C43-DB49-8FCE-11BE3F6C7630}"/>
              </a:ext>
            </a:extLst>
          </p:cNvPr>
          <p:cNvSpPr>
            <a:spLocks noGrp="1"/>
          </p:cNvSpPr>
          <p:nvPr>
            <p:ph type="title"/>
          </p:nvPr>
        </p:nvSpPr>
        <p:spPr/>
        <p:txBody>
          <a:bodyPr/>
          <a:lstStyle/>
          <a:p>
            <a:r>
              <a:rPr lang="en-US" sz="3200" dirty="0"/>
              <a:t>Producer/consumer bounded buffer</a:t>
            </a:r>
          </a:p>
        </p:txBody>
      </p:sp>
      <p:sp>
        <p:nvSpPr>
          <p:cNvPr id="4" name="Content Placeholder 3">
            <a:extLst>
              <a:ext uri="{FF2B5EF4-FFF2-40B4-BE49-F238E27FC236}">
                <a16:creationId xmlns:a16="http://schemas.microsoft.com/office/drawing/2014/main" id="{D8AAF9A7-3379-FC47-A43B-78E6F57BE13A}"/>
              </a:ext>
            </a:extLst>
          </p:cNvPr>
          <p:cNvSpPr>
            <a:spLocks noGrp="1"/>
          </p:cNvSpPr>
          <p:nvPr>
            <p:ph idx="1"/>
          </p:nvPr>
        </p:nvSpPr>
        <p:spPr>
          <a:xfrm>
            <a:off x="457200" y="1422071"/>
            <a:ext cx="8226425" cy="4111625"/>
          </a:xfrm>
        </p:spPr>
        <p:txBody>
          <a:bodyPr/>
          <a:lstStyle/>
          <a:p>
            <a:pPr marL="0" indent="0">
              <a:buNone/>
            </a:pPr>
            <a:r>
              <a:rPr lang="en-US" dirty="0"/>
              <a:t>Let’s apply what we know to an example problem.</a:t>
            </a:r>
          </a:p>
          <a:p>
            <a:r>
              <a:rPr lang="en-US" dirty="0"/>
              <a:t>Manage flow of items from producers to consumers.</a:t>
            </a:r>
          </a:p>
          <a:p>
            <a:r>
              <a:rPr lang="en-US" dirty="0"/>
              <a:t>Use a “buffer” to store the items in transit. </a:t>
            </a:r>
          </a:p>
          <a:p>
            <a:r>
              <a:rPr lang="en-US" dirty="0"/>
              <a:t>The buffer decouples producer and consumer so they can be fully asynchronous: avoids forcing a </a:t>
            </a:r>
            <a:r>
              <a:rPr lang="en-US" b="1" dirty="0"/>
              <a:t>rendezvous</a:t>
            </a:r>
            <a:r>
              <a:rPr lang="en-US" dirty="0"/>
              <a:t>.</a:t>
            </a:r>
          </a:p>
          <a:p>
            <a:r>
              <a:rPr lang="en-US" dirty="0"/>
              <a:t>But if buffer is empty, consumer must wait for item(s).</a:t>
            </a:r>
          </a:p>
          <a:p>
            <a:r>
              <a:rPr lang="en-US" dirty="0"/>
              <a:t>And any practical buffer is </a:t>
            </a:r>
            <a:r>
              <a:rPr lang="en-US" b="1" dirty="0"/>
              <a:t>bounded</a:t>
            </a:r>
            <a:r>
              <a:rPr lang="en-US" dirty="0"/>
              <a:t>: it can max out.   </a:t>
            </a:r>
          </a:p>
          <a:p>
            <a:r>
              <a:rPr lang="en-US" dirty="0"/>
              <a:t>If the buffer is full, producer must drop item(s) or wait.</a:t>
            </a:r>
          </a:p>
          <a:p>
            <a:r>
              <a:rPr lang="en-US" dirty="0"/>
              <a:t>Producer/consumer bounded buffers occur </a:t>
            </a:r>
            <a:r>
              <a:rPr lang="en-US" b="1" dirty="0"/>
              <a:t>everywhere</a:t>
            </a:r>
            <a:r>
              <a:rPr lang="en-US" dirty="0"/>
              <a:t> in systems: I/O, pipes, networking, services.</a:t>
            </a:r>
          </a:p>
          <a:p>
            <a:r>
              <a:rPr lang="en-US" dirty="0"/>
              <a:t>And in a </a:t>
            </a:r>
            <a:r>
              <a:rPr lang="en-US" b="1" dirty="0"/>
              <a:t>soda machine. </a:t>
            </a:r>
            <a:r>
              <a:rPr lang="en-US" dirty="0"/>
              <a:t> Slides from Landon Cox.</a:t>
            </a:r>
          </a:p>
          <a:p>
            <a:endParaRPr lang="en-US" dirty="0"/>
          </a:p>
          <a:p>
            <a:endParaRPr lang="en-US" dirty="0"/>
          </a:p>
        </p:txBody>
      </p:sp>
    </p:spTree>
    <p:extLst>
      <p:ext uri="{BB962C8B-B14F-4D97-AF65-F5344CB8AC3E}">
        <p14:creationId xmlns:p14="http://schemas.microsoft.com/office/powerpoint/2010/main" val="323072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Title 1"/>
          <p:cNvSpPr>
            <a:spLocks noGrp="1"/>
          </p:cNvSpPr>
          <p:nvPr>
            <p:ph type="title"/>
          </p:nvPr>
        </p:nvSpPr>
        <p:spPr/>
        <p:txBody>
          <a:bodyPr/>
          <a:lstStyle/>
          <a:p>
            <a:r>
              <a:rPr lang="en-US">
                <a:latin typeface="Arial" charset="0"/>
                <a:ea typeface="ＭＳ Ｐゴシック" charset="0"/>
                <a:cs typeface="Arial" charset="0"/>
              </a:rPr>
              <a:t>Roots: monitors</a:t>
            </a:r>
          </a:p>
        </p:txBody>
      </p:sp>
      <p:grpSp>
        <p:nvGrpSpPr>
          <p:cNvPr id="108546" name="Group 4"/>
          <p:cNvGrpSpPr>
            <a:grpSpLocks/>
          </p:cNvGrpSpPr>
          <p:nvPr/>
        </p:nvGrpSpPr>
        <p:grpSpPr bwMode="auto">
          <a:xfrm>
            <a:off x="1262063" y="3668713"/>
            <a:ext cx="355600" cy="347662"/>
            <a:chOff x="3689" y="1658"/>
            <a:chExt cx="576" cy="576"/>
          </a:xfrm>
        </p:grpSpPr>
        <p:grpSp>
          <p:nvGrpSpPr>
            <p:cNvPr id="108589" name="Group 5"/>
            <p:cNvGrpSpPr>
              <a:grpSpLocks/>
            </p:cNvGrpSpPr>
            <p:nvPr/>
          </p:nvGrpSpPr>
          <p:grpSpPr bwMode="auto">
            <a:xfrm>
              <a:off x="3689" y="1658"/>
              <a:ext cx="576" cy="576"/>
              <a:chOff x="4269" y="2781"/>
              <a:chExt cx="576" cy="576"/>
            </a:xfrm>
          </p:grpSpPr>
          <p:sp>
            <p:nvSpPr>
              <p:cNvPr id="108591"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92"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08590"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08547" name="Group 9"/>
          <p:cNvGrpSpPr>
            <a:grpSpLocks/>
          </p:cNvGrpSpPr>
          <p:nvPr/>
        </p:nvGrpSpPr>
        <p:grpSpPr bwMode="auto">
          <a:xfrm>
            <a:off x="1781175" y="3675063"/>
            <a:ext cx="355600" cy="347662"/>
            <a:chOff x="773" y="2363"/>
            <a:chExt cx="224" cy="219"/>
          </a:xfrm>
        </p:grpSpPr>
        <p:sp>
          <p:nvSpPr>
            <p:cNvPr id="108586" name="Oval 10"/>
            <p:cNvSpPr>
              <a:spLocks noChangeArrowheads="1"/>
            </p:cNvSpPr>
            <p:nvPr/>
          </p:nvSpPr>
          <p:spPr bwMode="auto">
            <a:xfrm>
              <a:off x="773" y="2363"/>
              <a:ext cx="224" cy="219"/>
            </a:xfrm>
            <a:prstGeom prst="ellipse">
              <a:avLst/>
            </a:prstGeom>
            <a:solidFill>
              <a:srgbClr val="00CCFF"/>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87" name="AutoShape 11"/>
            <p:cNvSpPr>
              <a:spLocks noChangeArrowheads="1"/>
            </p:cNvSpPr>
            <p:nvPr/>
          </p:nvSpPr>
          <p:spPr bwMode="auto">
            <a:xfrm flipH="1">
              <a:off x="851" y="2412"/>
              <a:ext cx="76" cy="127"/>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88" name="AutoShape 12"/>
            <p:cNvSpPr>
              <a:spLocks noChangeArrowheads="1"/>
            </p:cNvSpPr>
            <p:nvPr/>
          </p:nvSpPr>
          <p:spPr bwMode="auto">
            <a:xfrm rot="-8460389">
              <a:off x="783" y="2392"/>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08548" name="Group 13"/>
          <p:cNvGrpSpPr>
            <a:grpSpLocks/>
          </p:cNvGrpSpPr>
          <p:nvPr/>
        </p:nvGrpSpPr>
        <p:grpSpPr bwMode="auto">
          <a:xfrm>
            <a:off x="2330450" y="3676650"/>
            <a:ext cx="357188" cy="357188"/>
            <a:chOff x="4784" y="2819"/>
            <a:chExt cx="255" cy="255"/>
          </a:xfrm>
        </p:grpSpPr>
        <p:sp>
          <p:nvSpPr>
            <p:cNvPr id="108583"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84"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85"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08549" name="Group 21"/>
          <p:cNvGrpSpPr>
            <a:grpSpLocks/>
          </p:cNvGrpSpPr>
          <p:nvPr/>
        </p:nvGrpSpPr>
        <p:grpSpPr bwMode="auto">
          <a:xfrm>
            <a:off x="3859213" y="3111500"/>
            <a:ext cx="1819275" cy="539750"/>
            <a:chOff x="1785" y="1844"/>
            <a:chExt cx="1292" cy="383"/>
          </a:xfrm>
        </p:grpSpPr>
        <p:sp>
          <p:nvSpPr>
            <p:cNvPr id="108581" name="Rectangle 22"/>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2" name="Text Box 23"/>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P1()</a:t>
              </a:r>
              <a:endParaRPr lang="en-US" sz="3200" u="sng">
                <a:solidFill>
                  <a:srgbClr val="195F9E"/>
                </a:solidFill>
                <a:effectLst>
                  <a:outerShdw blurRad="38100" dist="38100" dir="2700000" algn="tl">
                    <a:srgbClr val="DDDDDD"/>
                  </a:outerShdw>
                </a:effectLst>
              </a:endParaRPr>
            </a:p>
          </p:txBody>
        </p:sp>
      </p:grpSp>
      <p:grpSp>
        <p:nvGrpSpPr>
          <p:cNvPr id="108550" name="Group 24"/>
          <p:cNvGrpSpPr>
            <a:grpSpLocks/>
          </p:cNvGrpSpPr>
          <p:nvPr/>
        </p:nvGrpSpPr>
        <p:grpSpPr bwMode="auto">
          <a:xfrm>
            <a:off x="3859213" y="3686175"/>
            <a:ext cx="1819275" cy="539750"/>
            <a:chOff x="1785" y="1844"/>
            <a:chExt cx="1292" cy="383"/>
          </a:xfrm>
        </p:grpSpPr>
        <p:sp>
          <p:nvSpPr>
            <p:cNvPr id="108579" name="Rectangle 25"/>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5" name="Text Box 26"/>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P2()</a:t>
              </a:r>
              <a:endParaRPr lang="en-US" sz="3200" u="sng">
                <a:solidFill>
                  <a:srgbClr val="195F9E"/>
                </a:solidFill>
                <a:effectLst>
                  <a:outerShdw blurRad="38100" dist="38100" dir="2700000" algn="tl">
                    <a:srgbClr val="DDDDDD"/>
                  </a:outerShdw>
                </a:effectLst>
              </a:endParaRPr>
            </a:p>
          </p:txBody>
        </p:sp>
      </p:grpSp>
      <p:grpSp>
        <p:nvGrpSpPr>
          <p:cNvPr id="108551" name="Group 27"/>
          <p:cNvGrpSpPr>
            <a:grpSpLocks/>
          </p:cNvGrpSpPr>
          <p:nvPr/>
        </p:nvGrpSpPr>
        <p:grpSpPr bwMode="auto">
          <a:xfrm>
            <a:off x="3859213" y="4260850"/>
            <a:ext cx="1819275" cy="539750"/>
            <a:chOff x="1785" y="1844"/>
            <a:chExt cx="1292" cy="383"/>
          </a:xfrm>
        </p:grpSpPr>
        <p:sp>
          <p:nvSpPr>
            <p:cNvPr id="108577" name="Rectangle 28"/>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8" name="Text Box 29"/>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P3()</a:t>
              </a:r>
              <a:endParaRPr lang="en-US" sz="3200" u="sng">
                <a:solidFill>
                  <a:srgbClr val="195F9E"/>
                </a:solidFill>
                <a:effectLst>
                  <a:outerShdw blurRad="38100" dist="38100" dir="2700000" algn="tl">
                    <a:srgbClr val="DDDDDD"/>
                  </a:outerShdw>
                </a:effectLst>
              </a:endParaRPr>
            </a:p>
          </p:txBody>
        </p:sp>
      </p:grpSp>
      <p:grpSp>
        <p:nvGrpSpPr>
          <p:cNvPr id="108552" name="Group 30"/>
          <p:cNvGrpSpPr>
            <a:grpSpLocks/>
          </p:cNvGrpSpPr>
          <p:nvPr/>
        </p:nvGrpSpPr>
        <p:grpSpPr bwMode="auto">
          <a:xfrm>
            <a:off x="3859213" y="4835525"/>
            <a:ext cx="1819275" cy="539750"/>
            <a:chOff x="1785" y="1844"/>
            <a:chExt cx="1292" cy="383"/>
          </a:xfrm>
        </p:grpSpPr>
        <p:sp>
          <p:nvSpPr>
            <p:cNvPr id="108575" name="Rectangle 31"/>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31" name="Text Box 32"/>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P4()</a:t>
              </a:r>
              <a:endParaRPr lang="en-US" sz="3200" u="sng">
                <a:solidFill>
                  <a:srgbClr val="195F9E"/>
                </a:solidFill>
                <a:effectLst>
                  <a:outerShdw blurRad="38100" dist="38100" dir="2700000" algn="tl">
                    <a:srgbClr val="DDDDDD"/>
                  </a:outerShdw>
                </a:effectLst>
              </a:endParaRPr>
            </a:p>
          </p:txBody>
        </p:sp>
      </p:grpSp>
      <p:sp>
        <p:nvSpPr>
          <p:cNvPr id="108553" name="Rectangle 33"/>
          <p:cNvSpPr>
            <a:spLocks noChangeArrowheads="1"/>
          </p:cNvSpPr>
          <p:nvPr/>
        </p:nvSpPr>
        <p:spPr bwMode="auto">
          <a:xfrm>
            <a:off x="3894138" y="2517775"/>
            <a:ext cx="1797050" cy="2892425"/>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54" name="Rectangle 34"/>
          <p:cNvSpPr>
            <a:spLocks noChangeArrowheads="1"/>
          </p:cNvSpPr>
          <p:nvPr/>
        </p:nvSpPr>
        <p:spPr bwMode="auto">
          <a:xfrm>
            <a:off x="3913188" y="2563813"/>
            <a:ext cx="1765300" cy="527050"/>
          </a:xfrm>
          <a:prstGeom prst="rect">
            <a:avLst/>
          </a:prstGeom>
          <a:solidFill>
            <a:srgbClr val="66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55" name="Rectangle 35"/>
          <p:cNvSpPr>
            <a:spLocks noChangeArrowheads="1"/>
          </p:cNvSpPr>
          <p:nvPr/>
        </p:nvSpPr>
        <p:spPr bwMode="auto">
          <a:xfrm>
            <a:off x="3868738" y="2568575"/>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i="1">
                <a:solidFill>
                  <a:prstClr val="white"/>
                </a:solidFill>
                <a:latin typeface="Arial" charset="0"/>
                <a:ea typeface="ＭＳ Ｐゴシック" charset="0"/>
                <a:cs typeface="ＭＳ Ｐゴシック" charset="0"/>
              </a:rPr>
              <a:t>state</a:t>
            </a:r>
            <a:endParaRPr lang="en-US" sz="1600" b="1" i="1">
              <a:solidFill>
                <a:prstClr val="white"/>
              </a:solidFill>
              <a:latin typeface="Arial" charset="0"/>
              <a:ea typeface="ＭＳ Ｐゴシック" charset="0"/>
              <a:cs typeface="ＭＳ Ｐゴシック" charset="0"/>
            </a:endParaRPr>
          </a:p>
        </p:txBody>
      </p:sp>
      <p:grpSp>
        <p:nvGrpSpPr>
          <p:cNvPr id="108556" name="Group 36"/>
          <p:cNvGrpSpPr>
            <a:grpSpLocks/>
          </p:cNvGrpSpPr>
          <p:nvPr/>
        </p:nvGrpSpPr>
        <p:grpSpPr bwMode="auto">
          <a:xfrm>
            <a:off x="4665663" y="3217863"/>
            <a:ext cx="315912" cy="307975"/>
            <a:chOff x="2146" y="1704"/>
            <a:chExt cx="415" cy="415"/>
          </a:xfrm>
        </p:grpSpPr>
        <p:sp>
          <p:nvSpPr>
            <p:cNvPr id="108572" name="Oval 37"/>
            <p:cNvSpPr>
              <a:spLocks noChangeArrowheads="1"/>
            </p:cNvSpPr>
            <p:nvPr/>
          </p:nvSpPr>
          <p:spPr bwMode="auto">
            <a:xfrm>
              <a:off x="2146" y="1704"/>
              <a:ext cx="415" cy="415"/>
            </a:xfrm>
            <a:prstGeom prst="ellipse">
              <a:avLst/>
            </a:prstGeom>
            <a:solidFill>
              <a:srgbClr val="80008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73" name="AutoShape 38"/>
            <p:cNvSpPr>
              <a:spLocks noChangeArrowheads="1"/>
            </p:cNvSpPr>
            <p:nvPr/>
          </p:nvSpPr>
          <p:spPr bwMode="auto">
            <a:xfrm flipH="1">
              <a:off x="2290" y="1796"/>
              <a:ext cx="142" cy="24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74" name="AutoShape 39"/>
            <p:cNvSpPr>
              <a:spLocks noChangeArrowheads="1"/>
            </p:cNvSpPr>
            <p:nvPr/>
          </p:nvSpPr>
          <p:spPr bwMode="auto">
            <a:xfrm rot="-8460389">
              <a:off x="2164" y="1759"/>
              <a:ext cx="50" cy="5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08557" name="Line 40"/>
          <p:cNvSpPr>
            <a:spLocks noChangeShapeType="1"/>
          </p:cNvSpPr>
          <p:nvPr/>
        </p:nvSpPr>
        <p:spPr bwMode="auto">
          <a:xfrm flipV="1">
            <a:off x="2878138" y="3354388"/>
            <a:ext cx="995362" cy="47942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58" name="Line 41"/>
          <p:cNvSpPr>
            <a:spLocks noChangeShapeType="1"/>
          </p:cNvSpPr>
          <p:nvPr/>
        </p:nvSpPr>
        <p:spPr bwMode="auto">
          <a:xfrm>
            <a:off x="2892425" y="3833813"/>
            <a:ext cx="993775" cy="8255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59" name="Line 42"/>
          <p:cNvSpPr>
            <a:spLocks noChangeShapeType="1"/>
          </p:cNvSpPr>
          <p:nvPr/>
        </p:nvSpPr>
        <p:spPr bwMode="auto">
          <a:xfrm>
            <a:off x="2871788" y="3833813"/>
            <a:ext cx="993775" cy="655637"/>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60" name="Line 43"/>
          <p:cNvSpPr>
            <a:spLocks noChangeShapeType="1"/>
          </p:cNvSpPr>
          <p:nvPr/>
        </p:nvSpPr>
        <p:spPr bwMode="auto">
          <a:xfrm>
            <a:off x="2886075" y="3833813"/>
            <a:ext cx="993775" cy="12096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08561" name="Rectangle 44"/>
          <p:cNvSpPr>
            <a:spLocks noChangeArrowheads="1"/>
          </p:cNvSpPr>
          <p:nvPr/>
        </p:nvSpPr>
        <p:spPr bwMode="auto">
          <a:xfrm>
            <a:off x="403225" y="3513138"/>
            <a:ext cx="823913" cy="61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i="1">
                <a:solidFill>
                  <a:prstClr val="white"/>
                </a:solidFill>
                <a:latin typeface="Arial" charset="0"/>
                <a:ea typeface="ＭＳ Ｐゴシック" charset="0"/>
                <a:cs typeface="ＭＳ Ｐゴシック" charset="0"/>
              </a:rPr>
              <a:t>ready</a:t>
            </a:r>
          </a:p>
          <a:p>
            <a:pPr algn="ctr" fontAlgn="base">
              <a:spcBef>
                <a:spcPct val="0"/>
              </a:spcBef>
              <a:spcAft>
                <a:spcPct val="0"/>
              </a:spcAft>
            </a:pPr>
            <a:r>
              <a:rPr lang="en-US" sz="1600" b="1" i="1">
                <a:solidFill>
                  <a:prstClr val="white"/>
                </a:solidFill>
                <a:latin typeface="Arial" charset="0"/>
                <a:ea typeface="ＭＳ Ｐゴシック" charset="0"/>
                <a:cs typeface="ＭＳ Ｐゴシック" charset="0"/>
              </a:rPr>
              <a:t>to enter</a:t>
            </a:r>
          </a:p>
        </p:txBody>
      </p:sp>
      <p:sp>
        <p:nvSpPr>
          <p:cNvPr id="108562" name="Rectangle 45"/>
          <p:cNvSpPr>
            <a:spLocks noChangeArrowheads="1"/>
          </p:cNvSpPr>
          <p:nvPr/>
        </p:nvSpPr>
        <p:spPr bwMode="auto">
          <a:xfrm>
            <a:off x="949325" y="5491163"/>
            <a:ext cx="9080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i="1">
                <a:solidFill>
                  <a:prstClr val="white"/>
                </a:solidFill>
                <a:latin typeface="Arial" charset="0"/>
                <a:ea typeface="ＭＳ Ｐゴシック" charset="0"/>
                <a:cs typeface="ＭＳ Ｐゴシック" charset="0"/>
              </a:rPr>
              <a:t>blocked</a:t>
            </a:r>
            <a:endParaRPr lang="en-US" sz="1600" b="1" i="1">
              <a:solidFill>
                <a:prstClr val="white"/>
              </a:solidFill>
              <a:latin typeface="Arial" charset="0"/>
              <a:ea typeface="ＭＳ Ｐゴシック" charset="0"/>
              <a:cs typeface="ＭＳ Ｐゴシック" charset="0"/>
            </a:endParaRPr>
          </a:p>
        </p:txBody>
      </p:sp>
      <p:sp>
        <p:nvSpPr>
          <p:cNvPr id="108563" name="Rectangle 47"/>
          <p:cNvSpPr>
            <a:spLocks noChangeArrowheads="1"/>
          </p:cNvSpPr>
          <p:nvPr/>
        </p:nvSpPr>
        <p:spPr bwMode="auto">
          <a:xfrm>
            <a:off x="3155950" y="5459413"/>
            <a:ext cx="67151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1600" i="1">
                <a:solidFill>
                  <a:prstClr val="white"/>
                </a:solidFill>
                <a:latin typeface="Arial" charset="0"/>
                <a:ea typeface="ＭＳ Ｐゴシック" charset="0"/>
                <a:cs typeface="ＭＳ Ｐゴシック" charset="0"/>
              </a:rPr>
              <a:t>wait()</a:t>
            </a:r>
            <a:endParaRPr lang="en-US" sz="1600" b="1" i="1">
              <a:solidFill>
                <a:prstClr val="white"/>
              </a:solidFill>
              <a:latin typeface="Arial" charset="0"/>
              <a:ea typeface="ＭＳ Ｐゴシック" charset="0"/>
              <a:cs typeface="ＭＳ Ｐゴシック" charset="0"/>
            </a:endParaRPr>
          </a:p>
        </p:txBody>
      </p:sp>
      <p:sp>
        <p:nvSpPr>
          <p:cNvPr id="108564" name="Rectangle 51"/>
          <p:cNvSpPr>
            <a:spLocks noChangeArrowheads="1"/>
          </p:cNvSpPr>
          <p:nvPr/>
        </p:nvSpPr>
        <p:spPr bwMode="auto">
          <a:xfrm>
            <a:off x="2662238" y="3343275"/>
            <a:ext cx="739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1600" i="1">
                <a:solidFill>
                  <a:prstClr val="white"/>
                </a:solidFill>
                <a:latin typeface="Arial" charset="0"/>
                <a:ea typeface="ＭＳ Ｐゴシック" charset="0"/>
                <a:cs typeface="ＭＳ Ｐゴシック" charset="0"/>
              </a:rPr>
              <a:t>(enter)</a:t>
            </a:r>
            <a:endParaRPr lang="en-US" sz="1600" b="1" i="1">
              <a:solidFill>
                <a:prstClr val="white"/>
              </a:solidFill>
              <a:latin typeface="Arial" charset="0"/>
              <a:ea typeface="ＭＳ Ｐゴシック" charset="0"/>
              <a:cs typeface="ＭＳ Ｐゴシック" charset="0"/>
            </a:endParaRPr>
          </a:p>
        </p:txBody>
      </p:sp>
      <p:sp>
        <p:nvSpPr>
          <p:cNvPr id="108565" name="Rectangle 54"/>
          <p:cNvSpPr>
            <a:spLocks noChangeArrowheads="1"/>
          </p:cNvSpPr>
          <p:nvPr/>
        </p:nvSpPr>
        <p:spPr bwMode="auto">
          <a:xfrm>
            <a:off x="2359025" y="4549775"/>
            <a:ext cx="819150"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1600" i="1">
                <a:solidFill>
                  <a:prstClr val="white"/>
                </a:solidFill>
                <a:latin typeface="Arial" charset="0"/>
                <a:ea typeface="ＭＳ Ｐゴシック" charset="0"/>
                <a:cs typeface="ＭＳ Ｐゴシック" charset="0"/>
              </a:rPr>
              <a:t>signal()</a:t>
            </a:r>
            <a:endParaRPr lang="en-US" sz="1600" b="1" i="1">
              <a:solidFill>
                <a:prstClr val="white"/>
              </a:solidFill>
              <a:latin typeface="Arial" charset="0"/>
              <a:ea typeface="ＭＳ Ｐゴシック" charset="0"/>
              <a:cs typeface="ＭＳ Ｐゴシック" charset="0"/>
            </a:endParaRPr>
          </a:p>
        </p:txBody>
      </p:sp>
      <p:sp>
        <p:nvSpPr>
          <p:cNvPr id="108566" name="Text Box 3"/>
          <p:cNvSpPr txBox="1">
            <a:spLocks noChangeArrowheads="1"/>
          </p:cNvSpPr>
          <p:nvPr/>
        </p:nvSpPr>
        <p:spPr bwMode="auto">
          <a:xfrm>
            <a:off x="533400" y="1530350"/>
            <a:ext cx="8108950" cy="8318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400">
                <a:solidFill>
                  <a:srgbClr val="003367"/>
                </a:solidFill>
                <a:latin typeface="Arial" charset="0"/>
                <a:ea typeface="ＭＳ Ｐゴシック" charset="0"/>
                <a:cs typeface="Arial" charset="0"/>
              </a:rPr>
              <a:t>A </a:t>
            </a:r>
            <a:r>
              <a:rPr lang="en-US" sz="2400">
                <a:solidFill>
                  <a:srgbClr val="651222"/>
                </a:solidFill>
                <a:latin typeface="Arial" charset="0"/>
                <a:ea typeface="ＭＳ Ｐゴシック" charset="0"/>
                <a:cs typeface="Arial" charset="0"/>
              </a:rPr>
              <a:t>monitor</a:t>
            </a:r>
            <a:r>
              <a:rPr lang="en-US" sz="2400">
                <a:solidFill>
                  <a:srgbClr val="003367"/>
                </a:solidFill>
                <a:latin typeface="Arial" charset="0"/>
                <a:ea typeface="ＭＳ Ｐゴシック" charset="0"/>
                <a:cs typeface="Arial" charset="0"/>
              </a:rPr>
              <a:t> is a module in which execution is serialized.</a:t>
            </a:r>
          </a:p>
          <a:p>
            <a:pPr fontAlgn="base">
              <a:spcBef>
                <a:spcPct val="0"/>
              </a:spcBef>
              <a:spcAft>
                <a:spcPct val="0"/>
              </a:spcAft>
            </a:pPr>
            <a:r>
              <a:rPr lang="en-US" sz="2400">
                <a:solidFill>
                  <a:srgbClr val="003367"/>
                </a:solidFill>
                <a:latin typeface="Arial" charset="0"/>
                <a:ea typeface="ＭＳ Ｐゴシック" charset="0"/>
                <a:cs typeface="Arial" charset="0"/>
              </a:rPr>
              <a:t>A module is a set of procedures with some private state.</a:t>
            </a:r>
          </a:p>
        </p:txBody>
      </p:sp>
      <p:sp>
        <p:nvSpPr>
          <p:cNvPr id="108567" name="Rectangle 57"/>
          <p:cNvSpPr>
            <a:spLocks noChangeArrowheads="1"/>
          </p:cNvSpPr>
          <p:nvPr/>
        </p:nvSpPr>
        <p:spPr bwMode="auto">
          <a:xfrm>
            <a:off x="6288088" y="2459038"/>
            <a:ext cx="3389312" cy="647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a:solidFill>
                  <a:srgbClr val="00264D"/>
                </a:solidFill>
                <a:latin typeface="Arial" charset="0"/>
                <a:ea typeface="ＭＳ Ｐゴシック" charset="0"/>
                <a:cs typeface="ＭＳ Ｐゴシック" charset="0"/>
              </a:rPr>
              <a:t>[Brinch Hansen 1973]</a:t>
            </a:r>
          </a:p>
          <a:p>
            <a:pPr fontAlgn="base">
              <a:spcBef>
                <a:spcPct val="0"/>
              </a:spcBef>
              <a:spcAft>
                <a:spcPct val="0"/>
              </a:spcAft>
            </a:pPr>
            <a:r>
              <a:rPr lang="en-US">
                <a:solidFill>
                  <a:srgbClr val="00264D"/>
                </a:solidFill>
                <a:latin typeface="Arial" charset="0"/>
                <a:ea typeface="ＭＳ Ｐゴシック" charset="0"/>
                <a:cs typeface="ＭＳ Ｐゴシック" charset="0"/>
              </a:rPr>
              <a:t>[C.A.R. Hoare 1974]</a:t>
            </a:r>
          </a:p>
        </p:txBody>
      </p:sp>
      <p:sp>
        <p:nvSpPr>
          <p:cNvPr id="108568" name="Text Box 3"/>
          <p:cNvSpPr txBox="1">
            <a:spLocks noChangeArrowheads="1"/>
          </p:cNvSpPr>
          <p:nvPr/>
        </p:nvSpPr>
        <p:spPr bwMode="auto">
          <a:xfrm>
            <a:off x="533400" y="5689448"/>
            <a:ext cx="8229600" cy="10163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dirty="0">
                <a:solidFill>
                  <a:srgbClr val="003367"/>
                </a:solidFill>
                <a:latin typeface="Arial" charset="0"/>
                <a:ea typeface="ＭＳ Ｐゴシック" charset="0"/>
                <a:cs typeface="Arial" charset="0"/>
              </a:rPr>
              <a:t>Java “monitors”?  </a:t>
            </a:r>
            <a:r>
              <a:rPr lang="en-US" sz="2000" b="1" dirty="0">
                <a:solidFill>
                  <a:srgbClr val="003367"/>
                </a:solidFill>
                <a:latin typeface="Arial" charset="0"/>
                <a:ea typeface="ＭＳ Ｐゴシック" charset="0"/>
                <a:cs typeface="Arial" charset="0"/>
              </a:rPr>
              <a:t>synchronized</a:t>
            </a:r>
            <a:r>
              <a:rPr lang="en-US" sz="2000" dirty="0">
                <a:solidFill>
                  <a:srgbClr val="003367"/>
                </a:solidFill>
                <a:latin typeface="Arial" charset="0"/>
                <a:ea typeface="ＭＳ Ｐゴシック" charset="0"/>
                <a:cs typeface="Arial" charset="0"/>
              </a:rPr>
              <a:t> allows finer control over the entry/exit points.  Also, each Java object is its own “module”: objects of a class share methods of the class but have private state and a private monitor.</a:t>
            </a:r>
          </a:p>
        </p:txBody>
      </p:sp>
      <p:pic>
        <p:nvPicPr>
          <p:cNvPr id="108569" name="Picture 5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05600" y="3505200"/>
            <a:ext cx="1600200" cy="1600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8570" name="Text Box 3"/>
          <p:cNvSpPr txBox="1">
            <a:spLocks noChangeArrowheads="1"/>
          </p:cNvSpPr>
          <p:nvPr/>
        </p:nvSpPr>
        <p:spPr bwMode="auto">
          <a:xfrm>
            <a:off x="533400" y="2644775"/>
            <a:ext cx="30480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a:solidFill>
                  <a:srgbClr val="003367"/>
                </a:solidFill>
                <a:latin typeface="Arial" charset="0"/>
                <a:ea typeface="ＭＳ Ｐゴシック" charset="0"/>
                <a:cs typeface="Arial" charset="0"/>
              </a:rPr>
              <a:t>At most one thread runs in the monitor at a time.</a:t>
            </a:r>
          </a:p>
        </p:txBody>
      </p:sp>
      <p:sp>
        <p:nvSpPr>
          <p:cNvPr id="108571" name="Text Box 3"/>
          <p:cNvSpPr txBox="1">
            <a:spLocks noChangeArrowheads="1"/>
          </p:cNvSpPr>
          <p:nvPr/>
        </p:nvSpPr>
        <p:spPr bwMode="auto">
          <a:xfrm>
            <a:off x="609600" y="4419600"/>
            <a:ext cx="32004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a:solidFill>
                  <a:srgbClr val="003367"/>
                </a:solidFill>
                <a:latin typeface="Arial" charset="0"/>
                <a:ea typeface="ＭＳ Ｐゴシック" charset="0"/>
                <a:cs typeface="Arial" charset="0"/>
              </a:rPr>
              <a:t>Other threads wait until the monitor is free.</a:t>
            </a:r>
          </a:p>
        </p:txBody>
      </p:sp>
    </p:spTree>
    <p:extLst>
      <p:ext uri="{BB962C8B-B14F-4D97-AF65-F5344CB8AC3E}">
        <p14:creationId xmlns:p14="http://schemas.microsoft.com/office/powerpoint/2010/main" val="2553947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en-US" sz="4400">
                <a:latin typeface="Gill Sans MT" charset="0"/>
                <a:cs typeface="Arial" charset="0"/>
              </a:rPr>
              <a:t>Example: the soda/HFCS machine</a:t>
            </a:r>
            <a:endParaRPr lang="en-US">
              <a:latin typeface="Gill Sans MT" charset="0"/>
              <a:cs typeface="Arial" charset="0"/>
            </a:endParaRPr>
          </a:p>
        </p:txBody>
      </p:sp>
      <p:pic>
        <p:nvPicPr>
          <p:cNvPr id="2055" name="Rectangle 2054"/>
          <p:cNvPicPr>
            <a:picLocks noChangeAspect="1" noChangeArrowheads="1"/>
          </p:cNvPicPr>
          <p:nvPr/>
        </p:nvPicPr>
        <p:blipFill>
          <a:blip r:embed="rId2"/>
          <a:srcRect/>
          <a:stretch>
            <a:fillRect/>
          </a:stretch>
        </p:blipFill>
        <p:spPr bwMode="auto">
          <a:xfrm>
            <a:off x="3198813" y="1371600"/>
            <a:ext cx="2668587" cy="4343400"/>
          </a:xfrm>
          <a:prstGeom prst="rect">
            <a:avLst/>
          </a:prstGeom>
          <a:noFill/>
          <a:ln w="57150">
            <a:noFill/>
            <a:miter lim="800000"/>
            <a:headEnd/>
            <a:tailEnd/>
          </a:ln>
          <a:effectLst>
            <a:outerShdw blurRad="63500" dist="50800" dir="2700000" algn="tl" rotWithShape="0">
              <a:srgbClr val="000000">
                <a:alpha val="43137"/>
              </a:srgbClr>
            </a:outerShdw>
          </a:effectLst>
        </p:spPr>
      </p:pic>
      <p:sp>
        <p:nvSpPr>
          <p:cNvPr id="6" name="Rounded Rectangle 5"/>
          <p:cNvSpPr>
            <a:spLocks noChangeArrowheads="1"/>
          </p:cNvSpPr>
          <p:nvPr/>
        </p:nvSpPr>
        <p:spPr bwMode="auto">
          <a:xfrm>
            <a:off x="3351213" y="1600200"/>
            <a:ext cx="1143000" cy="3886200"/>
          </a:xfrm>
          <a:prstGeom prst="roundRect">
            <a:avLst>
              <a:gd name="adj" fmla="val 16667"/>
            </a:avLst>
          </a:prstGeom>
          <a:gradFill rotWithShape="1">
            <a:gsLst>
              <a:gs pos="0">
                <a:srgbClr val="BCBCBC"/>
              </a:gs>
              <a:gs pos="35001">
                <a:srgbClr val="D0D0D0"/>
              </a:gs>
              <a:gs pos="100000">
                <a:srgbClr val="EDEDED"/>
              </a:gs>
            </a:gsLst>
            <a:lin ang="16200000" scaled="1"/>
          </a:gradFill>
          <a:ln w="6350" cap="rnd">
            <a:solidFill>
              <a:srgbClr val="000000"/>
            </a:solidFill>
            <a:round/>
            <a:headEnd type="triangle" w="med" len="med"/>
            <a:tailEnd type="triangle" w="med" len="med"/>
          </a:ln>
          <a:effectLst>
            <a:outerShdw blurRad="63500" algn="tl" rotWithShape="0">
              <a:srgbClr val="000000">
                <a:alpha val="64000"/>
              </a:srgbClr>
            </a:outerShdw>
          </a:effectLst>
        </p:spPr>
        <p:txBody>
          <a:bodyPr wrap="none" anchor="ctr"/>
          <a:lstStyle/>
          <a:p>
            <a:pPr algn="ctr" defTabSz="914400">
              <a:defRPr/>
            </a:pPr>
            <a:endParaRPr lang="en-US" b="1">
              <a:solidFill>
                <a:srgbClr val="000000"/>
              </a:solidFill>
              <a:latin typeface="Arial" pitchFamily="34" charset="0"/>
              <a:ea typeface="ＭＳ Ｐゴシック" charset="0"/>
            </a:endParaRPr>
          </a:p>
        </p:txBody>
      </p:sp>
      <p:pic>
        <p:nvPicPr>
          <p:cNvPr id="2059" name="Rectangle 2058"/>
          <p:cNvPicPr>
            <a:picLocks noChangeAspect="1" noChangeArrowheads="1"/>
          </p:cNvPicPr>
          <p:nvPr/>
        </p:nvPicPr>
        <p:blipFill>
          <a:blip r:embed="rId3"/>
          <a:srcRect/>
          <a:stretch>
            <a:fillRect/>
          </a:stretch>
        </p:blipFill>
        <p:spPr bwMode="auto">
          <a:xfrm>
            <a:off x="6553200" y="2590800"/>
            <a:ext cx="2122488" cy="1868488"/>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5" name="TextBox 11"/>
          <p:cNvSpPr txBox="1">
            <a:spLocks noChangeArrowheads="1"/>
          </p:cNvSpPr>
          <p:nvPr/>
        </p:nvSpPr>
        <p:spPr bwMode="auto">
          <a:xfrm>
            <a:off x="3200400" y="5638800"/>
            <a:ext cx="26670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fontAlgn="base">
              <a:spcBef>
                <a:spcPct val="0"/>
              </a:spcBef>
              <a:spcAft>
                <a:spcPct val="0"/>
              </a:spcAft>
            </a:pPr>
            <a:r>
              <a:rPr lang="en-US" b="1">
                <a:solidFill>
                  <a:srgbClr val="FFFFFF"/>
                </a:solidFill>
                <a:latin typeface="Calibri" charset="0"/>
                <a:cs typeface="Arial" charset="0"/>
              </a:rPr>
              <a:t>Vending machine</a:t>
            </a:r>
          </a:p>
          <a:p>
            <a:pPr algn="ctr" defTabSz="914400" fontAlgn="base">
              <a:spcBef>
                <a:spcPct val="0"/>
              </a:spcBef>
              <a:spcAft>
                <a:spcPct val="0"/>
              </a:spcAft>
            </a:pPr>
            <a:r>
              <a:rPr lang="en-US" b="1">
                <a:solidFill>
                  <a:srgbClr val="FFFFFF"/>
                </a:solidFill>
                <a:latin typeface="Calibri" charset="0"/>
                <a:cs typeface="Arial" charset="0"/>
              </a:rPr>
              <a:t>(buffer)</a:t>
            </a:r>
          </a:p>
        </p:txBody>
      </p:sp>
      <p:sp>
        <p:nvSpPr>
          <p:cNvPr id="122886" name="TextBox 12"/>
          <p:cNvSpPr txBox="1">
            <a:spLocks noChangeArrowheads="1"/>
          </p:cNvSpPr>
          <p:nvPr/>
        </p:nvSpPr>
        <p:spPr bwMode="auto">
          <a:xfrm>
            <a:off x="6248400" y="4503738"/>
            <a:ext cx="26670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fontAlgn="base">
              <a:spcBef>
                <a:spcPct val="0"/>
              </a:spcBef>
              <a:spcAft>
                <a:spcPct val="0"/>
              </a:spcAft>
            </a:pPr>
            <a:r>
              <a:rPr lang="en-US" b="1">
                <a:solidFill>
                  <a:srgbClr val="FFFFFF"/>
                </a:solidFill>
                <a:latin typeface="Calibri" charset="0"/>
                <a:cs typeface="Arial" charset="0"/>
              </a:rPr>
              <a:t>Soda drinker</a:t>
            </a:r>
          </a:p>
          <a:p>
            <a:pPr algn="ctr" defTabSz="914400" fontAlgn="base">
              <a:spcBef>
                <a:spcPct val="0"/>
              </a:spcBef>
              <a:spcAft>
                <a:spcPct val="0"/>
              </a:spcAft>
            </a:pPr>
            <a:r>
              <a:rPr lang="en-US" b="1">
                <a:solidFill>
                  <a:srgbClr val="FFFFFF"/>
                </a:solidFill>
                <a:latin typeface="Calibri" charset="0"/>
                <a:cs typeface="Arial" charset="0"/>
              </a:rPr>
              <a:t>(consumer)</a:t>
            </a:r>
          </a:p>
        </p:txBody>
      </p:sp>
      <p:pic>
        <p:nvPicPr>
          <p:cNvPr id="14" name="Rectangle 13"/>
          <p:cNvPicPr>
            <a:picLocks noChangeAspect="1" noChangeArrowheads="1"/>
          </p:cNvPicPr>
          <p:nvPr/>
        </p:nvPicPr>
        <p:blipFill>
          <a:blip r:embed="rId4"/>
          <a:srcRect/>
          <a:stretch>
            <a:fillRect/>
          </a:stretch>
        </p:blipFill>
        <p:spPr bwMode="auto">
          <a:xfrm>
            <a:off x="685800" y="2209800"/>
            <a:ext cx="1828800" cy="2743200"/>
          </a:xfrm>
          <a:prstGeom prst="rect">
            <a:avLst/>
          </a:prstGeom>
          <a:noFill/>
          <a:ln w="9525">
            <a:noFill/>
            <a:miter lim="800000"/>
            <a:headEnd/>
            <a:tailEnd/>
          </a:ln>
          <a:effectLst>
            <a:outerShdw blurRad="63500" dist="50800" dir="2700000" algn="tl" rotWithShape="0">
              <a:srgbClr val="000000">
                <a:alpha val="43137"/>
              </a:srgbClr>
            </a:outerShdw>
          </a:effectLst>
        </p:spPr>
      </p:pic>
      <p:sp>
        <p:nvSpPr>
          <p:cNvPr id="122888" name="TextBox 14"/>
          <p:cNvSpPr txBox="1">
            <a:spLocks noChangeArrowheads="1"/>
          </p:cNvSpPr>
          <p:nvPr/>
        </p:nvSpPr>
        <p:spPr bwMode="auto">
          <a:xfrm>
            <a:off x="304800" y="4953000"/>
            <a:ext cx="2362200" cy="8302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fontAlgn="base">
              <a:spcBef>
                <a:spcPct val="0"/>
              </a:spcBef>
              <a:spcAft>
                <a:spcPct val="0"/>
              </a:spcAft>
            </a:pPr>
            <a:r>
              <a:rPr lang="en-US" b="1">
                <a:solidFill>
                  <a:srgbClr val="FFFFFF"/>
                </a:solidFill>
                <a:latin typeface="Calibri" charset="0"/>
                <a:cs typeface="Arial" charset="0"/>
              </a:rPr>
              <a:t>Delivery person</a:t>
            </a:r>
          </a:p>
          <a:p>
            <a:pPr algn="ctr" defTabSz="914400" fontAlgn="base">
              <a:spcBef>
                <a:spcPct val="0"/>
              </a:spcBef>
              <a:spcAft>
                <a:spcPct val="0"/>
              </a:spcAft>
            </a:pPr>
            <a:r>
              <a:rPr lang="en-US" b="1">
                <a:solidFill>
                  <a:srgbClr val="FFFFFF"/>
                </a:solidFill>
                <a:latin typeface="Calibri" charset="0"/>
                <a:cs typeface="Arial" charset="0"/>
              </a:rPr>
              <a:t>(producer)</a:t>
            </a:r>
          </a:p>
        </p:txBody>
      </p:sp>
      <p:sp>
        <p:nvSpPr>
          <p:cNvPr id="122889" name="Right Arrow 15"/>
          <p:cNvSpPr>
            <a:spLocks noChangeArrowheads="1"/>
          </p:cNvSpPr>
          <p:nvPr/>
        </p:nvSpPr>
        <p:spPr bwMode="auto">
          <a:xfrm>
            <a:off x="23622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defTabSz="914400" fontAlgn="base">
              <a:spcBef>
                <a:spcPct val="0"/>
              </a:spcBef>
              <a:spcAft>
                <a:spcPct val="0"/>
              </a:spcAft>
            </a:pPr>
            <a:endParaRPr lang="en-US" b="1">
              <a:solidFill>
                <a:srgbClr val="000000"/>
              </a:solidFill>
              <a:ea typeface="ＭＳ Ｐゴシック" charset="0"/>
            </a:endParaRPr>
          </a:p>
        </p:txBody>
      </p:sp>
      <p:sp>
        <p:nvSpPr>
          <p:cNvPr id="122890" name="Right Arrow 16"/>
          <p:cNvSpPr>
            <a:spLocks noChangeArrowheads="1"/>
          </p:cNvSpPr>
          <p:nvPr/>
        </p:nvSpPr>
        <p:spPr bwMode="auto">
          <a:xfrm>
            <a:off x="5715000" y="2971800"/>
            <a:ext cx="1143000" cy="1143000"/>
          </a:xfrm>
          <a:prstGeom prst="rightArrow">
            <a:avLst>
              <a:gd name="adj1" fmla="val 50000"/>
              <a:gd name="adj2" fmla="val 50000"/>
            </a:avLst>
          </a:prstGeom>
          <a:solidFill>
            <a:srgbClr val="FFC000"/>
          </a:solidFill>
          <a:ln w="57150">
            <a:solidFill>
              <a:srgbClr val="FFFF00"/>
            </a:solidFill>
            <a:round/>
            <a:headEnd type="triangle" w="med" len="med"/>
            <a:tailEnd type="triangle" w="med" len="med"/>
          </a:ln>
        </p:spPr>
        <p:txBody>
          <a:bodyPr wrap="none" anchor="ctr"/>
          <a:lstStyle/>
          <a:p>
            <a:pPr algn="ctr" defTabSz="914400" fontAlgn="base">
              <a:spcBef>
                <a:spcPct val="0"/>
              </a:spcBef>
              <a:spcAft>
                <a:spcPct val="0"/>
              </a:spcAft>
            </a:pPr>
            <a:endParaRPr lang="en-US" b="1">
              <a:solidFill>
                <a:srgbClr val="000000"/>
              </a:solidFill>
              <a:ea typeface="ＭＳ Ｐゴシック" charset="0"/>
            </a:endParaRPr>
          </a:p>
        </p:txBody>
      </p:sp>
      <p:pic>
        <p:nvPicPr>
          <p:cNvPr id="7" name="Picture 11"/>
          <p:cNvPicPr>
            <a:picLocks noChangeAspect="1"/>
          </p:cNvPicPr>
          <p:nvPr/>
        </p:nvPicPr>
        <p:blipFill>
          <a:blip r:embed="rId5"/>
          <a:stretch>
            <a:fillRect/>
          </a:stretch>
        </p:blipFill>
        <p:spPr bwMode="auto">
          <a:xfrm>
            <a:off x="3428845" y="1676400"/>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8" name="Picture 12"/>
          <p:cNvPicPr>
            <a:picLocks noChangeAspect="1"/>
          </p:cNvPicPr>
          <p:nvPr/>
        </p:nvPicPr>
        <p:blipFill>
          <a:blip r:embed="rId5"/>
          <a:stretch>
            <a:fillRect/>
          </a:stretch>
        </p:blipFill>
        <p:spPr bwMode="auto">
          <a:xfrm>
            <a:off x="3428845" y="2972053"/>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19" name="Picture 13"/>
          <p:cNvPicPr>
            <a:picLocks noChangeAspect="1"/>
          </p:cNvPicPr>
          <p:nvPr/>
        </p:nvPicPr>
        <p:blipFill>
          <a:blip r:embed="rId5"/>
          <a:stretch>
            <a:fillRect/>
          </a:stretch>
        </p:blipFill>
        <p:spPr bwMode="auto">
          <a:xfrm>
            <a:off x="3428845" y="4267200"/>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pic>
        <p:nvPicPr>
          <p:cNvPr id="21" name="Picture 14"/>
          <p:cNvPicPr>
            <a:picLocks noChangeAspect="1"/>
          </p:cNvPicPr>
          <p:nvPr/>
        </p:nvPicPr>
        <p:blipFill>
          <a:blip r:embed="rId5"/>
          <a:stretch>
            <a:fillRect/>
          </a:stretch>
        </p:blipFill>
        <p:spPr bwMode="auto">
          <a:xfrm>
            <a:off x="3428845" y="1676400"/>
            <a:ext cx="1006785" cy="1142747"/>
          </a:xfrm>
          <a:prstGeom prst="ellipse">
            <a:avLst/>
          </a:prstGeom>
          <a:noFill/>
          <a:ln w="9525" cap="flat" cmpd="sng" algn="ctr">
            <a:noFill/>
            <a:prstDash val="solid"/>
            <a:miter lim="800000"/>
            <a:headEnd type="none" w="med" len="med"/>
            <a:tailEnd type="none" w="med" len="med"/>
          </a:ln>
          <a:effectLst>
            <a:outerShdw algn="tl" rotWithShape="0">
              <a:srgbClr val="7D7D7D">
                <a:alpha val="65000"/>
              </a:srgbClr>
            </a:outerShdw>
            <a:softEdge rad="63500"/>
          </a:effectLst>
        </p:spPr>
      </p:pic>
    </p:spTree>
    <p:extLst>
      <p:ext uri="{BB962C8B-B14F-4D97-AF65-F5344CB8AC3E}">
        <p14:creationId xmlns:p14="http://schemas.microsoft.com/office/powerpoint/2010/main" val="13302432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9" dur="1000" fill="hold"/>
                                        <p:tgtEl>
                                          <p:spTgt spid="7"/>
                                        </p:tgtEl>
                                        <p:attrNameLst>
                                          <p:attrName>ppt_x</p:attrName>
                                          <p:attrName>ppt_y</p:attrName>
                                        </p:attrNameLst>
                                      </p:cBhvr>
                                    </p:animMotion>
                                  </p:childTnLst>
                                </p:cTn>
                              </p:par>
                              <p:par>
                                <p:cTn id="10" presetID="10" presetClass="entr" presetSubtype="0" fill="hold" nodeType="with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fade">
                                      <p:cBhvr>
                                        <p:cTn id="12" dur="500"/>
                                        <p:tgtEl>
                                          <p:spTgt spid="18"/>
                                        </p:tgtEl>
                                      </p:cBhvr>
                                    </p:animEffect>
                                  </p:childTnLst>
                                </p:cTn>
                              </p:par>
                              <p:par>
                                <p:cTn id="13" presetID="0" presetClass="path" presetSubtype="0" accel="50000" decel="50000" fill="hold" nodeType="withEffect">
                                  <p:stCondLst>
                                    <p:cond delay="0"/>
                                  </p:stCondLst>
                                  <p:childTnLst>
                                    <p:animMotion origin="layout" path="M -0.25174 0.00439 C -0.25174 0.00439 -0.12587 0.00208 5E-6 7.40741E-7 " pathEditMode="relative" ptsTypes="aA">
                                      <p:cBhvr>
                                        <p:cTn id="14" dur="1000" fill="hold"/>
                                        <p:tgtEl>
                                          <p:spTgt spid="18"/>
                                        </p:tgtEl>
                                        <p:attrNameLst>
                                          <p:attrName>ppt_x</p:attrName>
                                          <p:attrName>ppt_y</p:attrName>
                                        </p:attrNameLst>
                                      </p:cBhvr>
                                    </p:animMotion>
                                  </p:childTnLst>
                                </p:cTn>
                              </p:par>
                              <p:par>
                                <p:cTn id="15" presetID="10" presetClass="entr" presetSubtype="0" fill="hold" nodeType="with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par>
                                <p:cTn id="18" presetID="0" presetClass="path" presetSubtype="0" accel="50000" decel="50000" fill="hold" nodeType="withEffect">
                                  <p:stCondLst>
                                    <p:cond delay="0"/>
                                  </p:stCondLst>
                                  <p:childTnLst>
                                    <p:animMotion origin="layout" path="M -0.24166 -0.1713 C -0.16267 -0.1845 -0.08368 -0.19746 -0.0434 -0.16899 C -0.00312 -0.14052 -0.00156 -0.07038 -3.61111E-6 -8.14815E-6 " pathEditMode="relative" ptsTypes="aaA">
                                      <p:cBhvr>
                                        <p:cTn id="19" dur="1000" fill="hold"/>
                                        <p:tgtEl>
                                          <p:spTgt spid="19"/>
                                        </p:tgtEl>
                                        <p:attrNameLst>
                                          <p:attrName>ppt_x</p:attrName>
                                          <p:attrName>ppt_y</p:attrName>
                                        </p:attrNameLst>
                                      </p:cBhvr>
                                    </p:animMotion>
                                  </p:childTnLst>
                                </p:cTn>
                              </p:par>
                            </p:childTnLst>
                          </p:cTn>
                        </p:par>
                      </p:childTnLst>
                    </p:cTn>
                  </p:par>
                  <p:par>
                    <p:cTn id="20" fill="hold" nodeType="clickPar">
                      <p:stCondLst>
                        <p:cond delay="indefinite"/>
                      </p:stCondLst>
                      <p:childTnLst>
                        <p:par>
                          <p:cTn id="21" fill="hold" nodeType="withGroup">
                            <p:stCondLst>
                              <p:cond delay="0"/>
                            </p:stCondLst>
                            <p:childTnLst>
                              <p:par>
                                <p:cTn id="22" presetID="0" presetClass="path" presetSubtype="0" accel="50000" decel="50000" fill="hold" nodeType="clickEffect">
                                  <p:stCondLst>
                                    <p:cond delay="0"/>
                                  </p:stCondLst>
                                  <p:childTnLst>
                                    <p:animMotion origin="layout" path="M 3.88889E-6 -1.85185E-6 C 0.02031 0.06273 0.04062 0.12546 0.10347 0.15556 C 0.16632 0.18565 0.27153 0.18287 0.37673 0.18009 " pathEditMode="relative" ptsTypes="aaA">
                                      <p:cBhvr>
                                        <p:cTn id="23" dur="500" fill="hold"/>
                                        <p:tgtEl>
                                          <p:spTgt spid="7"/>
                                        </p:tgtEl>
                                        <p:attrNameLst>
                                          <p:attrName>ppt_x</p:attrName>
                                          <p:attrName>ppt_y</p:attrName>
                                        </p:attrNameLst>
                                      </p:cBhvr>
                                    </p:animMotion>
                                  </p:childTnLst>
                                </p:cTn>
                              </p:par>
                              <p:par>
                                <p:cTn id="24" presetID="10" presetClass="exit" presetSubtype="0" fill="hold" nodeType="withEffect">
                                  <p:stCondLst>
                                    <p:cond delay="0"/>
                                  </p:stCondLst>
                                  <p:childTnLst>
                                    <p:animEffect transition="out" filter="fade">
                                      <p:cBhvr>
                                        <p:cTn id="25" dur="3000"/>
                                        <p:tgtEl>
                                          <p:spTgt spid="7"/>
                                        </p:tgtEl>
                                      </p:cBhvr>
                                    </p:animEffect>
                                    <p:set>
                                      <p:cBhvr>
                                        <p:cTn id="26" dur="1" fill="hold">
                                          <p:stCondLst>
                                            <p:cond delay="2999"/>
                                          </p:stCondLst>
                                        </p:cTn>
                                        <p:tgtEl>
                                          <p:spTgt spid="7"/>
                                        </p:tgtEl>
                                        <p:attrNameLst>
                                          <p:attrName>style.visibility</p:attrName>
                                        </p:attrNameLst>
                                      </p:cBhvr>
                                      <p:to>
                                        <p:strVal val="hidden"/>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0" presetClass="path" presetSubtype="0" accel="50000" decel="50000" fill="hold" nodeType="withEffect">
                                  <p:stCondLst>
                                    <p:cond delay="0"/>
                                  </p:stCondLst>
                                  <p:childTnLst>
                                    <p:animMotion origin="layout" path="M -0.23664 0.19097 C -0.16389 0.20671 -0.09115 0.22268 -0.05174 0.19097 C -0.01233 0.15926 -0.00626 0.07963 -7.22222E-6 7.40741E-7 " pathEditMode="relative" ptsTypes="aaA">
                                      <p:cBhvr>
                                        <p:cTn id="33" dur="500" fill="hold"/>
                                        <p:tgtEl>
                                          <p:spTgt spid="21"/>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code</a:t>
            </a:r>
          </a:p>
        </p:txBody>
      </p:sp>
      <p:sp>
        <p:nvSpPr>
          <p:cNvPr id="4" name="TextBox 3"/>
          <p:cNvSpPr txBox="1">
            <a:spLocks noChangeArrowheads="1"/>
          </p:cNvSpPr>
          <p:nvPr/>
        </p:nvSpPr>
        <p:spPr bwMode="auto">
          <a:xfrm>
            <a:off x="4495800" y="1524000"/>
            <a:ext cx="4495800" cy="2862322"/>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dirty="0">
                <a:solidFill>
                  <a:srgbClr val="FFFFFF"/>
                </a:solidFill>
                <a:latin typeface="Courier New" charset="0"/>
                <a:cs typeface="Courier New" charset="0"/>
              </a:rPr>
              <a:t>producer () {</a:t>
            </a:r>
          </a:p>
          <a:p>
            <a:pPr defTabSz="914400" fontAlgn="base">
              <a:spcBef>
                <a:spcPct val="0"/>
              </a:spcBef>
              <a:spcAft>
                <a:spcPct val="0"/>
              </a:spcAft>
            </a:pPr>
            <a:r>
              <a:rPr lang="en-US" sz="2000" b="1" dirty="0">
                <a:solidFill>
                  <a:srgbClr val="FFFFFF"/>
                </a:solidFill>
                <a:latin typeface="Courier New" charset="0"/>
                <a:cs typeface="Courier New" charset="0"/>
              </a:rPr>
              <a:t>  </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add one soda to machine</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a:t>
            </a:r>
          </a:p>
        </p:txBody>
      </p:sp>
      <p:sp>
        <p:nvSpPr>
          <p:cNvPr id="5" name="TextBox 4"/>
          <p:cNvSpPr txBox="1">
            <a:spLocks noChangeArrowheads="1"/>
          </p:cNvSpPr>
          <p:nvPr/>
        </p:nvSpPr>
        <p:spPr bwMode="auto">
          <a:xfrm>
            <a:off x="152400" y="1524000"/>
            <a:ext cx="4343400" cy="2862322"/>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dirty="0">
                <a:solidFill>
                  <a:srgbClr val="FFFFFF"/>
                </a:solidFill>
                <a:latin typeface="Courier New" charset="0"/>
                <a:cs typeface="Courier New" charset="0"/>
              </a:rPr>
              <a:t>consumer () {</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take a soda from machine</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a:t>
            </a:r>
            <a:endParaRPr lang="en-US" sz="1800" dirty="0">
              <a:solidFill>
                <a:srgbClr val="000000"/>
              </a:solidFill>
              <a:latin typeface="Gill Sans MT" charset="0"/>
              <a:cs typeface="Arial" charset="0"/>
            </a:endParaRPr>
          </a:p>
        </p:txBody>
      </p:sp>
    </p:spTree>
    <p:extLst>
      <p:ext uri="{BB962C8B-B14F-4D97-AF65-F5344CB8AC3E}">
        <p14:creationId xmlns:p14="http://schemas.microsoft.com/office/powerpoint/2010/main" val="20928652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a:latin typeface="Gill Sans MT" charset="0"/>
                <a:cs typeface="Arial" charset="0"/>
              </a:rPr>
              <a:t>Solving producer-consumer</a:t>
            </a:r>
          </a:p>
        </p:txBody>
      </p:sp>
      <p:sp>
        <p:nvSpPr>
          <p:cNvPr id="3" name="Content Placeholder 2"/>
          <p:cNvSpPr>
            <a:spLocks noGrp="1"/>
          </p:cNvSpPr>
          <p:nvPr>
            <p:ph idx="1"/>
          </p:nvPr>
        </p:nvSpPr>
        <p:spPr/>
        <p:txBody>
          <a:bodyPr/>
          <a:lstStyle/>
          <a:p>
            <a:pPr marL="628650" indent="-628650">
              <a:buFont typeface="Gill Sans MT" charset="0"/>
              <a:buAutoNum type="arabicPeriod"/>
            </a:pPr>
            <a:r>
              <a:rPr lang="en-US" sz="2400" b="1" dirty="0">
                <a:solidFill>
                  <a:schemeClr val="accent1"/>
                </a:solidFill>
                <a:latin typeface="Gill Sans MT" charset="0"/>
                <a:cs typeface="Arial" charset="0"/>
              </a:rPr>
              <a:t>What are the variables/shared state?</a:t>
            </a:r>
          </a:p>
          <a:p>
            <a:pPr lvl="1"/>
            <a:r>
              <a:rPr lang="en-US" sz="2400" dirty="0">
                <a:latin typeface="Gill Sans MT" charset="0"/>
                <a:cs typeface="Arial" charset="0"/>
              </a:rPr>
              <a:t>Soda machine buffer</a:t>
            </a:r>
          </a:p>
          <a:p>
            <a:pPr lvl="1"/>
            <a:r>
              <a:rPr lang="en-US" sz="2400" dirty="0">
                <a:latin typeface="Gill Sans MT" charset="0"/>
                <a:cs typeface="Arial" charset="0"/>
              </a:rPr>
              <a:t>Number of sodas in machine (≤ </a:t>
            </a:r>
            <a:r>
              <a:rPr lang="en-US" sz="2400" dirty="0" err="1">
                <a:latin typeface="Gill Sans MT" charset="0"/>
                <a:cs typeface="Arial" charset="0"/>
              </a:rPr>
              <a:t>MaxSodas</a:t>
            </a:r>
            <a:r>
              <a:rPr lang="en-US" sz="2400" dirty="0">
                <a:latin typeface="Gill Sans MT" charset="0"/>
                <a:cs typeface="Arial" charset="0"/>
              </a:rPr>
              <a:t>)</a:t>
            </a:r>
          </a:p>
          <a:p>
            <a:pPr marL="628650" indent="-628650">
              <a:buFont typeface="Gill Sans MT" charset="0"/>
              <a:buAutoNum type="arabicPeriod"/>
            </a:pPr>
            <a:r>
              <a:rPr lang="en-US" sz="2400" b="1" dirty="0">
                <a:solidFill>
                  <a:schemeClr val="accent1"/>
                </a:solidFill>
                <a:latin typeface="Gill Sans MT" charset="0"/>
                <a:cs typeface="Arial" charset="0"/>
              </a:rPr>
              <a:t>Locks?</a:t>
            </a:r>
          </a:p>
          <a:p>
            <a:pPr lvl="1"/>
            <a:r>
              <a:rPr lang="en-US" sz="2400" dirty="0">
                <a:latin typeface="Gill Sans MT" charset="0"/>
                <a:cs typeface="Arial" charset="0"/>
              </a:rPr>
              <a:t>One, to protect all shared state (</a:t>
            </a:r>
            <a:r>
              <a:rPr lang="en-US" sz="2400" dirty="0" err="1">
                <a:latin typeface="Gill Sans MT" charset="0"/>
                <a:cs typeface="Arial" charset="0"/>
              </a:rPr>
              <a:t>sodaLock</a:t>
            </a:r>
            <a:r>
              <a:rPr lang="en-US" sz="2400" dirty="0">
                <a:latin typeface="Gill Sans MT" charset="0"/>
                <a:cs typeface="Arial" charset="0"/>
              </a:rPr>
              <a:t>)</a:t>
            </a:r>
          </a:p>
          <a:p>
            <a:pPr marL="628650" indent="-628650">
              <a:buFont typeface="Gill Sans MT" charset="0"/>
              <a:buAutoNum type="arabicPeriod"/>
            </a:pPr>
            <a:r>
              <a:rPr lang="en-US" sz="2400" b="1" dirty="0">
                <a:solidFill>
                  <a:schemeClr val="accent1"/>
                </a:solidFill>
                <a:latin typeface="Gill Sans MT" charset="0"/>
                <a:cs typeface="Arial" charset="0"/>
              </a:rPr>
              <a:t>Mutual exclusion?</a:t>
            </a:r>
          </a:p>
          <a:p>
            <a:pPr lvl="1"/>
            <a:r>
              <a:rPr lang="en-US" sz="2400" dirty="0">
                <a:latin typeface="Gill Sans MT" charset="0"/>
                <a:cs typeface="Arial" charset="0"/>
              </a:rPr>
              <a:t>Only one thread can manipulate machine at a time</a:t>
            </a:r>
          </a:p>
          <a:p>
            <a:pPr marL="628650" indent="-628650">
              <a:buFont typeface="Gill Sans MT" charset="0"/>
              <a:buAutoNum type="arabicPeriod"/>
            </a:pPr>
            <a:r>
              <a:rPr lang="en-US" sz="2400" b="1" dirty="0">
                <a:solidFill>
                  <a:schemeClr val="accent1"/>
                </a:solidFill>
                <a:latin typeface="Gill Sans MT" charset="0"/>
                <a:cs typeface="Arial" charset="0"/>
              </a:rPr>
              <a:t>Ordering constraints?</a:t>
            </a:r>
          </a:p>
          <a:p>
            <a:pPr lvl="1"/>
            <a:r>
              <a:rPr lang="en-US" sz="2400" dirty="0">
                <a:latin typeface="Gill Sans MT" charset="0"/>
                <a:cs typeface="Arial" charset="0"/>
              </a:rPr>
              <a:t>Consumer must wait if machine is empty (CV </a:t>
            </a:r>
            <a:r>
              <a:rPr lang="en-US" sz="2400" dirty="0" err="1">
                <a:latin typeface="Gill Sans MT" charset="0"/>
                <a:cs typeface="Arial" charset="0"/>
              </a:rPr>
              <a:t>hasSoda</a:t>
            </a:r>
            <a:r>
              <a:rPr lang="en-US" sz="2400" dirty="0">
                <a:latin typeface="Gill Sans MT" charset="0"/>
                <a:cs typeface="Arial" charset="0"/>
              </a:rPr>
              <a:t>)</a:t>
            </a:r>
          </a:p>
          <a:p>
            <a:pPr lvl="1"/>
            <a:r>
              <a:rPr lang="en-US" sz="2400" dirty="0">
                <a:latin typeface="Gill Sans MT" charset="0"/>
                <a:cs typeface="Arial" charset="0"/>
              </a:rPr>
              <a:t>Producer must wait if machine is full (CV </a:t>
            </a:r>
            <a:r>
              <a:rPr lang="en-US" sz="2400" dirty="0" err="1">
                <a:latin typeface="Gill Sans MT" charset="0"/>
                <a:cs typeface="Arial" charset="0"/>
              </a:rPr>
              <a:t>hasRoom</a:t>
            </a:r>
            <a:r>
              <a:rPr lang="en-US" sz="2400" dirty="0">
                <a:latin typeface="Gill Sans MT" charset="0"/>
                <a:cs typeface="Arial" charset="0"/>
              </a:rPr>
              <a:t>)</a:t>
            </a:r>
          </a:p>
        </p:txBody>
      </p:sp>
    </p:spTree>
    <p:extLst>
      <p:ext uri="{BB962C8B-B14F-4D97-AF65-F5344CB8AC3E}">
        <p14:creationId xmlns:p14="http://schemas.microsoft.com/office/powerpoint/2010/main" val="11507621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code</a:t>
            </a:r>
          </a:p>
        </p:txBody>
      </p:sp>
      <p:sp>
        <p:nvSpPr>
          <p:cNvPr id="4" name="TextBox 3"/>
          <p:cNvSpPr txBox="1">
            <a:spLocks noChangeArrowheads="1"/>
          </p:cNvSpPr>
          <p:nvPr/>
        </p:nvSpPr>
        <p:spPr bwMode="auto">
          <a:xfrm>
            <a:off x="4495800" y="1524000"/>
            <a:ext cx="4495800" cy="2862322"/>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dirty="0">
                <a:solidFill>
                  <a:srgbClr val="FFFFFF"/>
                </a:solidFill>
                <a:latin typeface="Courier New" charset="0"/>
                <a:cs typeface="Courier New" charset="0"/>
              </a:rPr>
              <a:t>producer () {</a:t>
            </a:r>
          </a:p>
          <a:p>
            <a:pPr defTabSz="914400" fontAlgn="base">
              <a:spcBef>
                <a:spcPct val="0"/>
              </a:spcBef>
              <a:spcAft>
                <a:spcPct val="0"/>
              </a:spcAft>
            </a:pPr>
            <a:r>
              <a:rPr lang="en-US" sz="2000" b="1" dirty="0">
                <a:solidFill>
                  <a:srgbClr val="FFFFFF"/>
                </a:solidFill>
                <a:latin typeface="Courier New" charset="0"/>
                <a:cs typeface="Courier New" charset="0"/>
              </a:rPr>
              <a:t>  lock</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add one soda to machine</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unlock</a:t>
            </a:r>
          </a:p>
          <a:p>
            <a:pPr defTabSz="914400" fontAlgn="base">
              <a:spcBef>
                <a:spcPct val="0"/>
              </a:spcBef>
              <a:spcAft>
                <a:spcPct val="0"/>
              </a:spcAft>
            </a:pPr>
            <a:r>
              <a:rPr lang="en-US" sz="2000" b="1" dirty="0">
                <a:solidFill>
                  <a:srgbClr val="FFFFFF"/>
                </a:solidFill>
                <a:latin typeface="Courier New" charset="0"/>
                <a:cs typeface="Courier New" charset="0"/>
              </a:rPr>
              <a:t>}</a:t>
            </a:r>
          </a:p>
        </p:txBody>
      </p:sp>
      <p:sp>
        <p:nvSpPr>
          <p:cNvPr id="5" name="TextBox 4"/>
          <p:cNvSpPr txBox="1">
            <a:spLocks noChangeArrowheads="1"/>
          </p:cNvSpPr>
          <p:nvPr/>
        </p:nvSpPr>
        <p:spPr bwMode="auto">
          <a:xfrm>
            <a:off x="152400" y="1524000"/>
            <a:ext cx="4343400" cy="2862322"/>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dirty="0">
                <a:solidFill>
                  <a:srgbClr val="FFFFFF"/>
                </a:solidFill>
                <a:latin typeface="Courier New" charset="0"/>
                <a:cs typeface="Courier New" charset="0"/>
              </a:rPr>
              <a:t>consumer () {</a:t>
            </a:r>
          </a:p>
          <a:p>
            <a:pPr defTabSz="914400" fontAlgn="base">
              <a:spcBef>
                <a:spcPct val="0"/>
              </a:spcBef>
              <a:spcAft>
                <a:spcPct val="0"/>
              </a:spcAft>
            </a:pPr>
            <a:r>
              <a:rPr lang="en-US" sz="2000" b="1" dirty="0">
                <a:solidFill>
                  <a:srgbClr val="FFFFFF"/>
                </a:solidFill>
                <a:latin typeface="Courier New" charset="0"/>
                <a:cs typeface="Courier New" charset="0"/>
              </a:rPr>
              <a:t>  lock</a:t>
            </a:r>
          </a:p>
          <a:p>
            <a:pPr defTabSz="914400" fontAlgn="base">
              <a:spcBef>
                <a:spcPct val="0"/>
              </a:spcBef>
              <a:spcAft>
                <a:spcPct val="0"/>
              </a:spcAft>
            </a:pPr>
            <a:r>
              <a:rPr lang="en-US" sz="2000" b="1" dirty="0">
                <a:solidFill>
                  <a:srgbClr val="FFFFFF"/>
                </a:solidFill>
                <a:latin typeface="Courier New" charset="0"/>
                <a:cs typeface="Courier New" charset="0"/>
              </a:rPr>
              <a:t>  </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take a soda from machine</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unlock</a:t>
            </a:r>
          </a:p>
          <a:p>
            <a:pPr defTabSz="914400" fontAlgn="base">
              <a:spcBef>
                <a:spcPct val="0"/>
              </a:spcBef>
              <a:spcAft>
                <a:spcPct val="0"/>
              </a:spcAft>
            </a:pPr>
            <a:r>
              <a:rPr lang="en-US" sz="2000" b="1" dirty="0">
                <a:solidFill>
                  <a:srgbClr val="FFFFFF"/>
                </a:solidFill>
                <a:latin typeface="Courier New" charset="0"/>
                <a:cs typeface="Courier New" charset="0"/>
              </a:rPr>
              <a:t>}</a:t>
            </a:r>
            <a:endParaRPr lang="en-US" sz="1800" dirty="0">
              <a:solidFill>
                <a:srgbClr val="000000"/>
              </a:solidFill>
              <a:latin typeface="Gill Sans MT" charset="0"/>
              <a:cs typeface="Arial" charset="0"/>
            </a:endParaRPr>
          </a:p>
        </p:txBody>
      </p:sp>
    </p:spTree>
    <p:extLst>
      <p:ext uri="{BB962C8B-B14F-4D97-AF65-F5344CB8AC3E}">
        <p14:creationId xmlns:p14="http://schemas.microsoft.com/office/powerpoint/2010/main" val="622352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Producer-consumer code</a:t>
            </a:r>
          </a:p>
        </p:txBody>
      </p:sp>
      <p:sp>
        <p:nvSpPr>
          <p:cNvPr id="4" name="TextBox 3"/>
          <p:cNvSpPr txBox="1">
            <a:spLocks noChangeArrowheads="1"/>
          </p:cNvSpPr>
          <p:nvPr/>
        </p:nvSpPr>
        <p:spPr bwMode="auto">
          <a:xfrm>
            <a:off x="4495800" y="1524000"/>
            <a:ext cx="4495800" cy="3170099"/>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dirty="0">
                <a:solidFill>
                  <a:srgbClr val="FFFFFF"/>
                </a:solidFill>
                <a:latin typeface="Courier New" charset="0"/>
                <a:cs typeface="Courier New" charset="0"/>
              </a:rPr>
              <a:t>producer () {</a:t>
            </a:r>
          </a:p>
          <a:p>
            <a:pPr defTabSz="914400" fontAlgn="base">
              <a:spcBef>
                <a:spcPct val="0"/>
              </a:spcBef>
              <a:spcAft>
                <a:spcPct val="0"/>
              </a:spcAft>
            </a:pPr>
            <a:r>
              <a:rPr lang="en-US" sz="2000" b="1" dirty="0">
                <a:solidFill>
                  <a:srgbClr val="FFFFFF"/>
                </a:solidFill>
                <a:latin typeface="Courier New" charset="0"/>
                <a:cs typeface="Courier New" charset="0"/>
              </a:rPr>
              <a:t>  lock</a:t>
            </a:r>
          </a:p>
          <a:p>
            <a:pPr defTabSz="914400" fontAlgn="base">
              <a:spcBef>
                <a:spcPct val="0"/>
              </a:spcBef>
              <a:spcAft>
                <a:spcPct val="0"/>
              </a:spcAft>
            </a:pPr>
            <a:r>
              <a:rPr lang="en-US" sz="2000" b="1" dirty="0">
                <a:solidFill>
                  <a:srgbClr val="FFFFFF"/>
                </a:solidFill>
                <a:latin typeface="Courier New" charset="0"/>
                <a:cs typeface="Courier New" charset="0"/>
              </a:rPr>
              <a:t>  wait if full</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add one soda to machine</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notify (not empty)</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unlock</a:t>
            </a:r>
          </a:p>
          <a:p>
            <a:pPr defTabSz="914400" fontAlgn="base">
              <a:spcBef>
                <a:spcPct val="0"/>
              </a:spcBef>
              <a:spcAft>
                <a:spcPct val="0"/>
              </a:spcAft>
            </a:pPr>
            <a:r>
              <a:rPr lang="en-US" sz="2000" b="1" dirty="0">
                <a:solidFill>
                  <a:srgbClr val="FFFFFF"/>
                </a:solidFill>
                <a:latin typeface="Courier New" charset="0"/>
                <a:cs typeface="Courier New" charset="0"/>
              </a:rPr>
              <a:t>}</a:t>
            </a:r>
          </a:p>
        </p:txBody>
      </p:sp>
      <p:sp>
        <p:nvSpPr>
          <p:cNvPr id="5" name="TextBox 4"/>
          <p:cNvSpPr txBox="1">
            <a:spLocks noChangeArrowheads="1"/>
          </p:cNvSpPr>
          <p:nvPr/>
        </p:nvSpPr>
        <p:spPr bwMode="auto">
          <a:xfrm>
            <a:off x="152400" y="1524000"/>
            <a:ext cx="4343400" cy="3170099"/>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dirty="0">
                <a:solidFill>
                  <a:srgbClr val="FFFFFF"/>
                </a:solidFill>
                <a:latin typeface="Courier New" charset="0"/>
                <a:cs typeface="Courier New" charset="0"/>
              </a:rPr>
              <a:t>consumer () {</a:t>
            </a:r>
          </a:p>
          <a:p>
            <a:pPr defTabSz="914400" fontAlgn="base">
              <a:spcBef>
                <a:spcPct val="0"/>
              </a:spcBef>
              <a:spcAft>
                <a:spcPct val="0"/>
              </a:spcAft>
            </a:pPr>
            <a:r>
              <a:rPr lang="en-US" sz="2000" b="1" dirty="0">
                <a:solidFill>
                  <a:srgbClr val="FFFFFF"/>
                </a:solidFill>
                <a:latin typeface="Courier New" charset="0"/>
                <a:cs typeface="Courier New" charset="0"/>
              </a:rPr>
              <a:t>  lock</a:t>
            </a:r>
          </a:p>
          <a:p>
            <a:pPr defTabSz="914400" fontAlgn="base">
              <a:spcBef>
                <a:spcPct val="0"/>
              </a:spcBef>
              <a:spcAft>
                <a:spcPct val="0"/>
              </a:spcAft>
            </a:pPr>
            <a:r>
              <a:rPr lang="en-US" sz="2000" b="1" dirty="0">
                <a:solidFill>
                  <a:srgbClr val="FFFFFF"/>
                </a:solidFill>
                <a:latin typeface="Courier New" charset="0"/>
                <a:cs typeface="Courier New" charset="0"/>
              </a:rPr>
              <a:t>  wait if empty</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take a soda from machine</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notify (not full)</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unlock</a:t>
            </a:r>
          </a:p>
          <a:p>
            <a:pPr defTabSz="914400" fontAlgn="base">
              <a:spcBef>
                <a:spcPct val="0"/>
              </a:spcBef>
              <a:spcAft>
                <a:spcPct val="0"/>
              </a:spcAft>
            </a:pPr>
            <a:r>
              <a:rPr lang="en-US" sz="2000" b="1" dirty="0">
                <a:solidFill>
                  <a:srgbClr val="FFFFFF"/>
                </a:solidFill>
                <a:latin typeface="Courier New" charset="0"/>
                <a:cs typeface="Courier New" charset="0"/>
              </a:rPr>
              <a:t>}</a:t>
            </a:r>
            <a:endParaRPr lang="en-US" sz="1800" dirty="0">
              <a:solidFill>
                <a:srgbClr val="000000"/>
              </a:solidFill>
              <a:latin typeface="Gill Sans MT" charset="0"/>
              <a:cs typeface="Arial" charset="0"/>
            </a:endParaRPr>
          </a:p>
        </p:txBody>
      </p:sp>
    </p:spTree>
    <p:extLst>
      <p:ext uri="{BB962C8B-B14F-4D97-AF65-F5344CB8AC3E}">
        <p14:creationId xmlns:p14="http://schemas.microsoft.com/office/powerpoint/2010/main" val="16251568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p:txBody>
          <a:bodyPr/>
          <a:lstStyle/>
          <a:p>
            <a:r>
              <a:rPr lang="en-US">
                <a:latin typeface="Gill Sans MT" charset="0"/>
                <a:cs typeface="Arial" charset="0"/>
              </a:rPr>
              <a:t>Producer-consumer code</a:t>
            </a:r>
          </a:p>
        </p:txBody>
      </p:sp>
      <p:sp>
        <p:nvSpPr>
          <p:cNvPr id="4" name="TextBox 3"/>
          <p:cNvSpPr txBox="1">
            <a:spLocks noChangeArrowheads="1"/>
          </p:cNvSpPr>
          <p:nvPr/>
        </p:nvSpPr>
        <p:spPr bwMode="auto">
          <a:xfrm>
            <a:off x="4495800" y="1524000"/>
            <a:ext cx="44958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dirty="0">
                <a:solidFill>
                  <a:srgbClr val="FFFFFF"/>
                </a:solidFill>
                <a:latin typeface="Courier New" charset="0"/>
                <a:cs typeface="Courier New" charset="0"/>
              </a:rPr>
              <a:t>producer () {</a:t>
            </a:r>
          </a:p>
          <a:p>
            <a:pPr defTabSz="914400" fontAlgn="base">
              <a:spcBef>
                <a:spcPct val="0"/>
              </a:spcBef>
              <a:spcAft>
                <a:spcPct val="0"/>
              </a:spcAft>
            </a:pPr>
            <a:r>
              <a:rPr lang="en-US" sz="2000" b="1" dirty="0">
                <a:solidFill>
                  <a:srgbClr val="FFFFFF"/>
                </a:solidFill>
                <a:latin typeface="Courier New" charset="0"/>
                <a:cs typeface="Courier New" charset="0"/>
              </a:rPr>
              <a:t>  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while(</a:t>
            </a:r>
            <a:r>
              <a:rPr lang="en-US" sz="2000" b="1" dirty="0" err="1">
                <a:solidFill>
                  <a:srgbClr val="FFFFFF"/>
                </a:solidFill>
                <a:latin typeface="Courier New" charset="0"/>
                <a:cs typeface="Courier New" charset="0"/>
              </a:rPr>
              <a:t>numSodas</a:t>
            </a:r>
            <a:r>
              <a:rPr lang="en-US" sz="2000" b="1" dirty="0">
                <a:solidFill>
                  <a:srgbClr val="FFFFFF"/>
                </a:solidFill>
                <a:latin typeface="Courier New" charset="0"/>
                <a:cs typeface="Courier New" charset="0"/>
              </a:rPr>
              <a:t>==</a:t>
            </a:r>
            <a:r>
              <a:rPr lang="en-US" sz="2000" b="1" dirty="0" err="1">
                <a:solidFill>
                  <a:srgbClr val="FFFFFF"/>
                </a:solidFill>
                <a:latin typeface="Courier New" charset="0"/>
                <a:cs typeface="Courier New" charset="0"/>
              </a:rPr>
              <a:t>MaxSodas</a:t>
            </a:r>
            <a:r>
              <a:rPr lang="en-US" sz="2000" b="1" dirty="0">
                <a:solidFill>
                  <a:srgbClr val="FFFFFF"/>
                </a:solidFill>
                <a:latin typeface="Courier New" charset="0"/>
                <a:cs typeface="Courier New" charset="0"/>
              </a:rPr>
              <a:t>){</a:t>
            </a:r>
          </a:p>
          <a:p>
            <a:pPr defTabSz="914400" fontAlgn="base">
              <a:spcBef>
                <a:spcPct val="0"/>
              </a:spcBef>
              <a:spcAft>
                <a:spcPct val="0"/>
              </a:spcAft>
            </a:pPr>
            <a:r>
              <a:rPr lang="en-US" sz="2000" b="1" dirty="0">
                <a:solidFill>
                  <a:srgbClr val="FFFFFF"/>
                </a:solidFill>
                <a:latin typeface="Courier New" charset="0"/>
                <a:cs typeface="Courier New" charset="0"/>
              </a:rPr>
              <a:t>    wait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 </a:t>
            </a:r>
            <a:r>
              <a:rPr lang="en-US" sz="2000" b="1" dirty="0" err="1">
                <a:solidFill>
                  <a:srgbClr val="FFFFFF"/>
                </a:solidFill>
                <a:latin typeface="Courier New" charset="0"/>
                <a:cs typeface="Courier New" charset="0"/>
              </a:rPr>
              <a:t>hasRoom</a:t>
            </a:r>
            <a:r>
              <a:rPr lang="en-US" sz="2000" b="1" dirty="0">
                <a:solidFill>
                  <a:srgbClr val="FFFFFF"/>
                </a:solidFill>
                <a:latin typeface="Courier New" charset="0"/>
                <a:cs typeface="Courier New" charset="0"/>
              </a:rPr>
              <a:t>)</a:t>
            </a:r>
          </a:p>
          <a:p>
            <a:pPr defTabSz="914400" fontAlgn="base">
              <a:spcBef>
                <a:spcPct val="0"/>
              </a:spcBef>
              <a:spcAft>
                <a:spcPct val="0"/>
              </a:spcAft>
            </a:pPr>
            <a:r>
              <a:rPr lang="en-US" sz="2000" b="1" dirty="0">
                <a:solidFill>
                  <a:srgbClr val="FFFFFF"/>
                </a:solidFill>
                <a:latin typeface="Courier New" charset="0"/>
                <a:cs typeface="Courier New" charset="0"/>
              </a:rPr>
              <a:t>  }</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add one soda to machine</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signal (</a:t>
            </a:r>
            <a:r>
              <a:rPr lang="en-US" sz="2000" b="1" dirty="0" err="1">
                <a:solidFill>
                  <a:srgbClr val="FFFFFF"/>
                </a:solidFill>
                <a:latin typeface="Courier New" charset="0"/>
                <a:cs typeface="Courier New" charset="0"/>
              </a:rPr>
              <a:t>hasSoda</a:t>
            </a:r>
            <a:r>
              <a:rPr lang="en-US" sz="2000" b="1" dirty="0">
                <a:solidFill>
                  <a:srgbClr val="FFFFFF"/>
                </a:solidFill>
                <a:latin typeface="Courier New" charset="0"/>
                <a:cs typeface="Courier New" charset="0"/>
              </a:rPr>
              <a:t>)</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unlock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fontAlgn="base">
              <a:spcBef>
                <a:spcPct val="0"/>
              </a:spcBef>
              <a:spcAft>
                <a:spcPct val="0"/>
              </a:spcAft>
            </a:pPr>
            <a:r>
              <a:rPr lang="en-US" sz="2000" b="1" dirty="0">
                <a:solidFill>
                  <a:srgbClr val="FFFFFF"/>
                </a:solidFill>
                <a:latin typeface="Courier New" charset="0"/>
                <a:cs typeface="Courier New" charset="0"/>
              </a:rPr>
              <a:t>}</a:t>
            </a:r>
          </a:p>
        </p:txBody>
      </p:sp>
      <p:sp>
        <p:nvSpPr>
          <p:cNvPr id="5" name="TextBox 4"/>
          <p:cNvSpPr txBox="1">
            <a:spLocks noChangeArrowheads="1"/>
          </p:cNvSpPr>
          <p:nvPr/>
        </p:nvSpPr>
        <p:spPr bwMode="auto">
          <a:xfrm>
            <a:off x="152400" y="1524000"/>
            <a:ext cx="43434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dirty="0">
                <a:solidFill>
                  <a:srgbClr val="FFFFFF"/>
                </a:solidFill>
                <a:latin typeface="Courier New" charset="0"/>
                <a:cs typeface="Courier New" charset="0"/>
              </a:rPr>
              <a:t>consumer () {</a:t>
            </a:r>
          </a:p>
          <a:p>
            <a:pPr defTabSz="914400" fontAlgn="base">
              <a:spcBef>
                <a:spcPct val="0"/>
              </a:spcBef>
              <a:spcAft>
                <a:spcPct val="0"/>
              </a:spcAft>
            </a:pPr>
            <a:r>
              <a:rPr lang="en-US" sz="2000" b="1" dirty="0">
                <a:solidFill>
                  <a:srgbClr val="FFFFFF"/>
                </a:solidFill>
                <a:latin typeface="Courier New" charset="0"/>
                <a:cs typeface="Courier New" charset="0"/>
              </a:rPr>
              <a:t>  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while (</a:t>
            </a:r>
            <a:r>
              <a:rPr lang="en-US" sz="2000" b="1" dirty="0" err="1">
                <a:solidFill>
                  <a:srgbClr val="FFFFFF"/>
                </a:solidFill>
                <a:latin typeface="Courier New" charset="0"/>
                <a:cs typeface="Courier New" charset="0"/>
              </a:rPr>
              <a:t>numSodas</a:t>
            </a:r>
            <a:r>
              <a:rPr lang="en-US" sz="2000" b="1" dirty="0">
                <a:solidFill>
                  <a:srgbClr val="FFFFFF"/>
                </a:solidFill>
                <a:latin typeface="Courier New" charset="0"/>
                <a:cs typeface="Courier New" charset="0"/>
              </a:rPr>
              <a:t> == 0) {</a:t>
            </a:r>
          </a:p>
          <a:p>
            <a:pPr defTabSz="914400" fontAlgn="base">
              <a:spcBef>
                <a:spcPct val="0"/>
              </a:spcBef>
              <a:spcAft>
                <a:spcPct val="0"/>
              </a:spcAft>
            </a:pPr>
            <a:r>
              <a:rPr lang="en-US" sz="2000" b="1" dirty="0">
                <a:solidFill>
                  <a:srgbClr val="FFFFFF"/>
                </a:solidFill>
                <a:latin typeface="Courier New" charset="0"/>
                <a:cs typeface="Courier New" charset="0"/>
              </a:rPr>
              <a:t>    wait (</a:t>
            </a:r>
            <a:r>
              <a:rPr lang="en-US" sz="2000" b="1" dirty="0" err="1">
                <a:solidFill>
                  <a:srgbClr val="FFFFFF"/>
                </a:solidFill>
                <a:latin typeface="Courier New" charset="0"/>
                <a:cs typeface="Courier New" charset="0"/>
              </a:rPr>
              <a:t>sodaLock,hasSoda</a:t>
            </a:r>
            <a:r>
              <a:rPr lang="en-US" sz="2000" b="1" dirty="0">
                <a:solidFill>
                  <a:srgbClr val="FFFFFF"/>
                </a:solidFill>
                <a:latin typeface="Courier New" charset="0"/>
                <a:cs typeface="Courier New" charset="0"/>
              </a:rPr>
              <a:t>)</a:t>
            </a:r>
          </a:p>
          <a:p>
            <a:pPr defTabSz="914400" fontAlgn="base">
              <a:spcBef>
                <a:spcPct val="0"/>
              </a:spcBef>
              <a:spcAft>
                <a:spcPct val="0"/>
              </a:spcAft>
            </a:pPr>
            <a:r>
              <a:rPr lang="en-US" sz="2000" b="1" dirty="0">
                <a:solidFill>
                  <a:srgbClr val="FFFFFF"/>
                </a:solidFill>
                <a:latin typeface="Courier New" charset="0"/>
                <a:cs typeface="Courier New" charset="0"/>
              </a:rPr>
              <a:t>  }</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take a soda from machine</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signal (</a:t>
            </a:r>
            <a:r>
              <a:rPr lang="en-US" sz="2000" b="1" dirty="0" err="1">
                <a:solidFill>
                  <a:srgbClr val="FFFFFF"/>
                </a:solidFill>
                <a:latin typeface="Courier New" charset="0"/>
                <a:cs typeface="Courier New" charset="0"/>
              </a:rPr>
              <a:t>hasRoom</a:t>
            </a:r>
            <a:r>
              <a:rPr lang="en-US" sz="2000" b="1" dirty="0">
                <a:solidFill>
                  <a:srgbClr val="FFFFFF"/>
                </a:solidFill>
                <a:latin typeface="Courier New" charset="0"/>
                <a:cs typeface="Courier New" charset="0"/>
              </a:rPr>
              <a:t>)</a:t>
            </a:r>
          </a:p>
          <a:p>
            <a:pPr defTabSz="914400" fontAlgn="base">
              <a:spcBef>
                <a:spcPct val="0"/>
              </a:spcBef>
              <a:spcAft>
                <a:spcPct val="0"/>
              </a:spcAft>
            </a:pPr>
            <a:endParaRPr lang="en-US" sz="2000" b="1" dirty="0">
              <a:solidFill>
                <a:srgbClr val="FFFFFF"/>
              </a:solidFill>
              <a:latin typeface="Courier New" charset="0"/>
              <a:cs typeface="Courier New" charset="0"/>
            </a:endParaRPr>
          </a:p>
          <a:p>
            <a:pPr defTabSz="914400" fontAlgn="base">
              <a:spcBef>
                <a:spcPct val="0"/>
              </a:spcBef>
              <a:spcAft>
                <a:spcPct val="0"/>
              </a:spcAft>
            </a:pPr>
            <a:r>
              <a:rPr lang="en-US" sz="2000" b="1" dirty="0">
                <a:solidFill>
                  <a:srgbClr val="FFFFFF"/>
                </a:solidFill>
                <a:latin typeface="Courier New" charset="0"/>
                <a:cs typeface="Courier New" charset="0"/>
              </a:rPr>
              <a:t>  unlock (</a:t>
            </a:r>
            <a:r>
              <a:rPr lang="en-US" sz="2000" b="1" dirty="0" err="1">
                <a:solidFill>
                  <a:srgbClr val="FFFFFF"/>
                </a:solidFill>
                <a:latin typeface="Courier New" charset="0"/>
                <a:cs typeface="Courier New" charset="0"/>
              </a:rPr>
              <a:t>sodaLock</a:t>
            </a:r>
            <a:r>
              <a:rPr lang="en-US" sz="2000" b="1" dirty="0">
                <a:solidFill>
                  <a:srgbClr val="FFFFFF"/>
                </a:solidFill>
                <a:latin typeface="Courier New" charset="0"/>
                <a:cs typeface="Courier New" charset="0"/>
              </a:rPr>
              <a:t>)</a:t>
            </a:r>
          </a:p>
          <a:p>
            <a:pPr defTabSz="914400" fontAlgn="base">
              <a:spcBef>
                <a:spcPct val="0"/>
              </a:spcBef>
              <a:spcAft>
                <a:spcPct val="0"/>
              </a:spcAft>
            </a:pPr>
            <a:r>
              <a:rPr lang="en-US" sz="2000" b="1" dirty="0">
                <a:solidFill>
                  <a:srgbClr val="FFFFFF"/>
                </a:solidFill>
                <a:latin typeface="Courier New" charset="0"/>
                <a:cs typeface="Courier New" charset="0"/>
              </a:rPr>
              <a:t>}</a:t>
            </a:r>
            <a:endParaRPr lang="en-US" sz="1800" dirty="0">
              <a:solidFill>
                <a:srgbClr val="000000"/>
              </a:solidFill>
              <a:latin typeface="Gill Sans MT" charset="0"/>
              <a:cs typeface="Arial" charset="0"/>
            </a:endParaRPr>
          </a:p>
        </p:txBody>
      </p:sp>
      <p:sp>
        <p:nvSpPr>
          <p:cNvPr id="6" name="TextBox 5"/>
          <p:cNvSpPr txBox="1">
            <a:spLocks noChangeArrowheads="1"/>
          </p:cNvSpPr>
          <p:nvPr/>
        </p:nvSpPr>
        <p:spPr bwMode="auto">
          <a:xfrm>
            <a:off x="19812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dirty="0">
                <a:solidFill>
                  <a:srgbClr val="FFFF00"/>
                </a:solidFill>
                <a:latin typeface="Calibri" charset="0"/>
                <a:cs typeface="Arial" charset="0"/>
              </a:rPr>
              <a:t>Mx</a:t>
            </a:r>
          </a:p>
        </p:txBody>
      </p:sp>
      <p:sp>
        <p:nvSpPr>
          <p:cNvPr id="7" name="TextBox 6"/>
          <p:cNvSpPr txBox="1">
            <a:spLocks noChangeArrowheads="1"/>
          </p:cNvSpPr>
          <p:nvPr/>
        </p:nvSpPr>
        <p:spPr bwMode="auto">
          <a:xfrm>
            <a:off x="33528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CV1</a:t>
            </a:r>
          </a:p>
        </p:txBody>
      </p:sp>
      <p:sp>
        <p:nvSpPr>
          <p:cNvPr id="8" name="TextBox 7"/>
          <p:cNvSpPr txBox="1">
            <a:spLocks noChangeArrowheads="1"/>
          </p:cNvSpPr>
          <p:nvPr/>
        </p:nvSpPr>
        <p:spPr bwMode="auto">
          <a:xfrm>
            <a:off x="65532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Mx</a:t>
            </a:r>
          </a:p>
        </p:txBody>
      </p:sp>
      <p:sp>
        <p:nvSpPr>
          <p:cNvPr id="9" name="TextBox 8"/>
          <p:cNvSpPr txBox="1">
            <a:spLocks noChangeArrowheads="1"/>
          </p:cNvSpPr>
          <p:nvPr/>
        </p:nvSpPr>
        <p:spPr bwMode="auto">
          <a:xfrm>
            <a:off x="79248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CV2</a:t>
            </a:r>
          </a:p>
        </p:txBody>
      </p:sp>
      <p:sp>
        <p:nvSpPr>
          <p:cNvPr id="10" name="TextBox 9"/>
          <p:cNvSpPr txBox="1">
            <a:spLocks noChangeArrowheads="1"/>
          </p:cNvSpPr>
          <p:nvPr/>
        </p:nvSpPr>
        <p:spPr bwMode="auto">
          <a:xfrm>
            <a:off x="6400800" y="447675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CV1</a:t>
            </a:r>
          </a:p>
        </p:txBody>
      </p:sp>
      <p:sp>
        <p:nvSpPr>
          <p:cNvPr id="11" name="TextBox 10"/>
          <p:cNvSpPr txBox="1">
            <a:spLocks noChangeArrowheads="1"/>
          </p:cNvSpPr>
          <p:nvPr/>
        </p:nvSpPr>
        <p:spPr bwMode="auto">
          <a:xfrm>
            <a:off x="1981200" y="4495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CV2</a:t>
            </a:r>
          </a:p>
        </p:txBody>
      </p:sp>
    </p:spTree>
    <p:extLst>
      <p:ext uri="{BB962C8B-B14F-4D97-AF65-F5344CB8AC3E}">
        <p14:creationId xmlns:p14="http://schemas.microsoft.com/office/powerpoint/2010/main" val="1674953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Title 1"/>
          <p:cNvSpPr>
            <a:spLocks noGrp="1"/>
          </p:cNvSpPr>
          <p:nvPr>
            <p:ph type="title"/>
          </p:nvPr>
        </p:nvSpPr>
        <p:spPr/>
        <p:txBody>
          <a:bodyPr/>
          <a:lstStyle/>
          <a:p>
            <a:r>
              <a:rPr lang="en-US">
                <a:latin typeface="Gill Sans MT" charset="0"/>
                <a:cs typeface="Arial" charset="0"/>
              </a:rPr>
              <a:t>Producer-consumer code</a:t>
            </a:r>
          </a:p>
        </p:txBody>
      </p:sp>
      <p:sp>
        <p:nvSpPr>
          <p:cNvPr id="4" name="TextBox 3"/>
          <p:cNvSpPr txBox="1">
            <a:spLocks noChangeArrowheads="1"/>
          </p:cNvSpPr>
          <p:nvPr/>
        </p:nvSpPr>
        <p:spPr bwMode="auto">
          <a:xfrm>
            <a:off x="4495800" y="1524000"/>
            <a:ext cx="44958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FF"/>
                </a:solidFill>
                <a:latin typeface="Courier New" charset="0"/>
                <a:cs typeface="Courier New" charset="0"/>
              </a:rPr>
              <a:t>producer () {</a:t>
            </a:r>
          </a:p>
          <a:p>
            <a:pPr defTabSz="914400" fontAlgn="base">
              <a:spcBef>
                <a:spcPct val="0"/>
              </a:spcBef>
              <a:spcAft>
                <a:spcPct val="0"/>
              </a:spcAft>
            </a:pPr>
            <a:r>
              <a:rPr lang="en-US" sz="2000" b="1">
                <a:solidFill>
                  <a:srgbClr val="FFFFFF"/>
                </a:solidFill>
                <a:latin typeface="Courier New" charset="0"/>
                <a:cs typeface="Courier New" charset="0"/>
              </a:rPr>
              <a:t>  lock (sodaLock)</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while(numSodas==MaxSodas){</a:t>
            </a:r>
          </a:p>
          <a:p>
            <a:pPr defTabSz="914400" fontAlgn="base">
              <a:spcBef>
                <a:spcPct val="0"/>
              </a:spcBef>
              <a:spcAft>
                <a:spcPct val="0"/>
              </a:spcAft>
            </a:pPr>
            <a:r>
              <a:rPr lang="en-US" sz="2000" b="1">
                <a:solidFill>
                  <a:srgbClr val="FFFFFF"/>
                </a:solidFill>
                <a:latin typeface="Courier New" charset="0"/>
                <a:cs typeface="Courier New" charset="0"/>
              </a:rPr>
              <a:t>    wait (sodaLock, hasRoom)</a:t>
            </a:r>
          </a:p>
          <a:p>
            <a:pPr defTabSz="914400" fontAlgn="base">
              <a:spcBef>
                <a:spcPct val="0"/>
              </a:spcBef>
              <a:spcAft>
                <a:spcPct val="0"/>
              </a:spcAft>
            </a:pPr>
            <a:r>
              <a:rPr lang="en-US" sz="2000" b="1">
                <a:solidFill>
                  <a:srgbClr val="FFFFFF"/>
                </a:solidFill>
                <a:latin typeface="Courier New" charset="0"/>
                <a:cs typeface="Courier New" charset="0"/>
              </a:rPr>
              <a:t>  }</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a:t>
            </a:r>
            <a:r>
              <a:rPr lang="en-US" sz="2000" b="1">
                <a:solidFill>
                  <a:srgbClr val="FFFF00"/>
                </a:solidFill>
                <a:latin typeface="Courier New" charset="0"/>
                <a:cs typeface="Courier New" charset="0"/>
              </a:rPr>
              <a:t>fill</a:t>
            </a:r>
            <a:r>
              <a:rPr lang="en-US" sz="2000" b="1">
                <a:solidFill>
                  <a:srgbClr val="FFFFFF"/>
                </a:solidFill>
                <a:latin typeface="Courier New" charset="0"/>
                <a:cs typeface="Courier New" charset="0"/>
              </a:rPr>
              <a:t> machine with soda</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a:t>
            </a:r>
            <a:r>
              <a:rPr lang="en-US" sz="2000" b="1">
                <a:solidFill>
                  <a:srgbClr val="FFFF00"/>
                </a:solidFill>
                <a:latin typeface="Courier New" charset="0"/>
                <a:cs typeface="Courier New" charset="0"/>
              </a:rPr>
              <a:t>broadcast</a:t>
            </a:r>
            <a:r>
              <a:rPr lang="en-US" sz="2000" b="1">
                <a:solidFill>
                  <a:srgbClr val="FFFFFF"/>
                </a:solidFill>
                <a:latin typeface="Courier New" charset="0"/>
                <a:cs typeface="Courier New" charset="0"/>
              </a:rPr>
              <a:t>(hasSoda)</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unlock (sodaLock)</a:t>
            </a:r>
          </a:p>
          <a:p>
            <a:pPr defTabSz="914400" fontAlgn="base">
              <a:spcBef>
                <a:spcPct val="0"/>
              </a:spcBef>
              <a:spcAft>
                <a:spcPct val="0"/>
              </a:spcAft>
            </a:pPr>
            <a:r>
              <a:rPr lang="en-US" sz="2000" b="1">
                <a:solidFill>
                  <a:srgbClr val="FFFFFF"/>
                </a:solidFill>
                <a:latin typeface="Courier New" charset="0"/>
                <a:cs typeface="Courier New" charset="0"/>
              </a:rPr>
              <a:t>}</a:t>
            </a:r>
          </a:p>
        </p:txBody>
      </p:sp>
      <p:sp>
        <p:nvSpPr>
          <p:cNvPr id="5" name="TextBox 4"/>
          <p:cNvSpPr txBox="1">
            <a:spLocks noChangeArrowheads="1"/>
          </p:cNvSpPr>
          <p:nvPr/>
        </p:nvSpPr>
        <p:spPr bwMode="auto">
          <a:xfrm>
            <a:off x="152400" y="1524000"/>
            <a:ext cx="43434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FF"/>
                </a:solidFill>
                <a:latin typeface="Courier New" charset="0"/>
                <a:cs typeface="Courier New" charset="0"/>
              </a:rPr>
              <a:t>consumer () {</a:t>
            </a:r>
          </a:p>
          <a:p>
            <a:pPr defTabSz="914400" fontAlgn="base">
              <a:spcBef>
                <a:spcPct val="0"/>
              </a:spcBef>
              <a:spcAft>
                <a:spcPct val="0"/>
              </a:spcAft>
            </a:pPr>
            <a:r>
              <a:rPr lang="en-US" sz="2000" b="1">
                <a:solidFill>
                  <a:srgbClr val="FFFFFF"/>
                </a:solidFill>
                <a:latin typeface="Courier New" charset="0"/>
                <a:cs typeface="Courier New" charset="0"/>
              </a:rPr>
              <a:t>  lock (sodaLock)</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while (numSodas == 0) {</a:t>
            </a:r>
          </a:p>
          <a:p>
            <a:pPr defTabSz="914400" fontAlgn="base">
              <a:spcBef>
                <a:spcPct val="0"/>
              </a:spcBef>
              <a:spcAft>
                <a:spcPct val="0"/>
              </a:spcAft>
            </a:pPr>
            <a:r>
              <a:rPr lang="en-US" sz="2000" b="1">
                <a:solidFill>
                  <a:srgbClr val="FFFFFF"/>
                </a:solidFill>
                <a:latin typeface="Courier New" charset="0"/>
                <a:cs typeface="Courier New" charset="0"/>
              </a:rPr>
              <a:t>    wait (sodaLock,hasSoda)</a:t>
            </a:r>
          </a:p>
          <a:p>
            <a:pPr defTabSz="914400" fontAlgn="base">
              <a:spcBef>
                <a:spcPct val="0"/>
              </a:spcBef>
              <a:spcAft>
                <a:spcPct val="0"/>
              </a:spcAft>
            </a:pPr>
            <a:r>
              <a:rPr lang="en-US" sz="2000" b="1">
                <a:solidFill>
                  <a:srgbClr val="FFFFFF"/>
                </a:solidFill>
                <a:latin typeface="Courier New" charset="0"/>
                <a:cs typeface="Courier New" charset="0"/>
              </a:rPr>
              <a:t>  }</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take a soda from machine</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signal(hasRoom)</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unlock (sodaLock)</a:t>
            </a:r>
          </a:p>
          <a:p>
            <a:pPr defTabSz="914400" fontAlgn="base">
              <a:spcBef>
                <a:spcPct val="0"/>
              </a:spcBef>
              <a:spcAft>
                <a:spcPct val="0"/>
              </a:spcAft>
            </a:pPr>
            <a:r>
              <a:rPr lang="en-US" sz="2000" b="1">
                <a:solidFill>
                  <a:srgbClr val="FFFFFF"/>
                </a:solidFill>
                <a:latin typeface="Courier New" charset="0"/>
                <a:cs typeface="Courier New" charset="0"/>
              </a:rPr>
              <a:t>}</a:t>
            </a:r>
            <a:endParaRPr lang="en-US" sz="1800">
              <a:solidFill>
                <a:srgbClr val="000000"/>
              </a:solidFill>
              <a:latin typeface="Gill Sans MT" charset="0"/>
              <a:cs typeface="Arial" charset="0"/>
            </a:endParaRPr>
          </a:p>
        </p:txBody>
      </p:sp>
      <p:sp>
        <p:nvSpPr>
          <p:cNvPr id="6" name="TextBox 5"/>
          <p:cNvSpPr txBox="1">
            <a:spLocks noChangeArrowheads="1"/>
          </p:cNvSpPr>
          <p:nvPr/>
        </p:nvSpPr>
        <p:spPr bwMode="auto">
          <a:xfrm>
            <a:off x="304800" y="5646738"/>
            <a:ext cx="86106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b="1">
                <a:solidFill>
                  <a:srgbClr val="FFFF00"/>
                </a:solidFill>
                <a:latin typeface="Calibri" charset="0"/>
                <a:cs typeface="Arial" charset="0"/>
              </a:rPr>
              <a:t>The signal should be a broadcast if the producer can produce more than one resource, and there are multiple consumers. </a:t>
            </a:r>
          </a:p>
        </p:txBody>
      </p:sp>
      <p:sp>
        <p:nvSpPr>
          <p:cNvPr id="125957" name="TextBox 6"/>
          <p:cNvSpPr txBox="1">
            <a:spLocks noChangeArrowheads="1"/>
          </p:cNvSpPr>
          <p:nvPr/>
        </p:nvSpPr>
        <p:spPr bwMode="auto">
          <a:xfrm>
            <a:off x="457200" y="6521450"/>
            <a:ext cx="2636838" cy="3381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base" hangingPunct="1">
              <a:spcBef>
                <a:spcPct val="0"/>
              </a:spcBef>
              <a:spcAft>
                <a:spcPct val="0"/>
              </a:spcAft>
            </a:pPr>
            <a:r>
              <a:rPr lang="en-US" sz="1600">
                <a:solidFill>
                  <a:srgbClr val="FFFF00"/>
                </a:solidFill>
                <a:cs typeface="Arial" charset="0"/>
              </a:rPr>
              <a:t>lpcox slide edited by chase </a:t>
            </a:r>
          </a:p>
        </p:txBody>
      </p:sp>
    </p:spTree>
    <p:extLst>
      <p:ext uri="{BB962C8B-B14F-4D97-AF65-F5344CB8AC3E}">
        <p14:creationId xmlns:p14="http://schemas.microsoft.com/office/powerpoint/2010/main" val="2633969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p:txBody>
          <a:bodyPr/>
          <a:lstStyle/>
          <a:p>
            <a:r>
              <a:rPr lang="en-US">
                <a:latin typeface="Gill Sans MT" charset="0"/>
                <a:cs typeface="Arial" charset="0"/>
              </a:rPr>
              <a:t>Variations: one CV?</a:t>
            </a:r>
          </a:p>
        </p:txBody>
      </p:sp>
      <p:sp>
        <p:nvSpPr>
          <p:cNvPr id="129026" name="TextBox 3"/>
          <p:cNvSpPr txBox="1">
            <a:spLocks noChangeArrowheads="1"/>
          </p:cNvSpPr>
          <p:nvPr/>
        </p:nvSpPr>
        <p:spPr bwMode="auto">
          <a:xfrm>
            <a:off x="4495800" y="1524000"/>
            <a:ext cx="44958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FF"/>
                </a:solidFill>
                <a:latin typeface="Courier New" charset="0"/>
                <a:cs typeface="Courier New" charset="0"/>
              </a:rPr>
              <a:t>producer () {</a:t>
            </a:r>
          </a:p>
          <a:p>
            <a:pPr defTabSz="914400" fontAlgn="base">
              <a:spcBef>
                <a:spcPct val="0"/>
              </a:spcBef>
              <a:spcAft>
                <a:spcPct val="0"/>
              </a:spcAft>
            </a:pPr>
            <a:r>
              <a:rPr lang="en-US" sz="2000" b="1">
                <a:solidFill>
                  <a:srgbClr val="FFFFFF"/>
                </a:solidFill>
                <a:latin typeface="Courier New" charset="0"/>
                <a:cs typeface="Courier New" charset="0"/>
              </a:rPr>
              <a:t>  lock (sodaLock)</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while(numSodas==MaxSodas){</a:t>
            </a:r>
          </a:p>
          <a:p>
            <a:pPr defTabSz="914400" fontAlgn="base">
              <a:spcBef>
                <a:spcPct val="0"/>
              </a:spcBef>
              <a:spcAft>
                <a:spcPct val="0"/>
              </a:spcAft>
            </a:pPr>
            <a:r>
              <a:rPr lang="en-US" sz="2000" b="1">
                <a:solidFill>
                  <a:srgbClr val="FFFFFF"/>
                </a:solidFill>
                <a:latin typeface="Courier New" charset="0"/>
                <a:cs typeface="Courier New" charset="0"/>
              </a:rPr>
              <a:t>    wait (sodaLock,</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r>
              <a:rPr lang="en-US" sz="2000" b="1">
                <a:solidFill>
                  <a:srgbClr val="FFFFFF"/>
                </a:solidFill>
                <a:latin typeface="Courier New" charset="0"/>
                <a:cs typeface="Courier New" charset="0"/>
              </a:rPr>
              <a:t>  }</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add one soda to machine</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signal(</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unlock (sodaLock)</a:t>
            </a:r>
          </a:p>
          <a:p>
            <a:pPr defTabSz="914400" fontAlgn="base">
              <a:spcBef>
                <a:spcPct val="0"/>
              </a:spcBef>
              <a:spcAft>
                <a:spcPct val="0"/>
              </a:spcAft>
            </a:pPr>
            <a:r>
              <a:rPr lang="en-US" sz="2000" b="1">
                <a:solidFill>
                  <a:srgbClr val="FFFFFF"/>
                </a:solidFill>
                <a:latin typeface="Courier New" charset="0"/>
                <a:cs typeface="Courier New" charset="0"/>
              </a:rPr>
              <a:t>}</a:t>
            </a:r>
          </a:p>
        </p:txBody>
      </p:sp>
      <p:sp>
        <p:nvSpPr>
          <p:cNvPr id="129027" name="TextBox 4"/>
          <p:cNvSpPr txBox="1">
            <a:spLocks noChangeArrowheads="1"/>
          </p:cNvSpPr>
          <p:nvPr/>
        </p:nvSpPr>
        <p:spPr bwMode="auto">
          <a:xfrm>
            <a:off x="152400" y="1524000"/>
            <a:ext cx="43434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FF"/>
                </a:solidFill>
                <a:latin typeface="Courier New" charset="0"/>
                <a:cs typeface="Courier New" charset="0"/>
              </a:rPr>
              <a:t>consumer () {</a:t>
            </a:r>
          </a:p>
          <a:p>
            <a:pPr defTabSz="914400" fontAlgn="base">
              <a:spcBef>
                <a:spcPct val="0"/>
              </a:spcBef>
              <a:spcAft>
                <a:spcPct val="0"/>
              </a:spcAft>
            </a:pPr>
            <a:r>
              <a:rPr lang="en-US" sz="2000" b="1">
                <a:solidFill>
                  <a:srgbClr val="FFFFFF"/>
                </a:solidFill>
                <a:latin typeface="Courier New" charset="0"/>
                <a:cs typeface="Courier New" charset="0"/>
              </a:rPr>
              <a:t>  lock (sodaLock)</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while (numSodas == 0) {</a:t>
            </a:r>
          </a:p>
          <a:p>
            <a:pPr defTabSz="914400" fontAlgn="base">
              <a:spcBef>
                <a:spcPct val="0"/>
              </a:spcBef>
              <a:spcAft>
                <a:spcPct val="0"/>
              </a:spcAft>
            </a:pPr>
            <a:r>
              <a:rPr lang="en-US" sz="2000" b="1">
                <a:solidFill>
                  <a:srgbClr val="FFFFFF"/>
                </a:solidFill>
                <a:latin typeface="Courier New" charset="0"/>
                <a:cs typeface="Courier New" charset="0"/>
              </a:rPr>
              <a:t>    wait (sodaLock,</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r>
              <a:rPr lang="en-US" sz="2000" b="1">
                <a:solidFill>
                  <a:srgbClr val="FFFFFF"/>
                </a:solidFill>
                <a:latin typeface="Courier New" charset="0"/>
                <a:cs typeface="Courier New" charset="0"/>
              </a:rPr>
              <a:t>  }</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take a soda from machine</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signal (</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unlock (sodaLock)</a:t>
            </a:r>
          </a:p>
          <a:p>
            <a:pPr defTabSz="914400" fontAlgn="base">
              <a:spcBef>
                <a:spcPct val="0"/>
              </a:spcBef>
              <a:spcAft>
                <a:spcPct val="0"/>
              </a:spcAft>
            </a:pPr>
            <a:r>
              <a:rPr lang="en-US" sz="2000" b="1">
                <a:solidFill>
                  <a:srgbClr val="FFFFFF"/>
                </a:solidFill>
                <a:latin typeface="Courier New" charset="0"/>
                <a:cs typeface="Courier New" charset="0"/>
              </a:rPr>
              <a:t>}</a:t>
            </a:r>
            <a:endParaRPr lang="en-US" sz="1800">
              <a:solidFill>
                <a:srgbClr val="000000"/>
              </a:solidFill>
              <a:latin typeface="Gill Sans MT" charset="0"/>
              <a:cs typeface="Arial" charset="0"/>
            </a:endParaRPr>
          </a:p>
        </p:txBody>
      </p:sp>
      <p:sp>
        <p:nvSpPr>
          <p:cNvPr id="6" name="TextBox 5"/>
          <p:cNvSpPr txBox="1">
            <a:spLocks noChangeArrowheads="1"/>
          </p:cNvSpPr>
          <p:nvPr/>
        </p:nvSpPr>
        <p:spPr bwMode="auto">
          <a:xfrm>
            <a:off x="304800" y="5646738"/>
            <a:ext cx="86106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b="1">
                <a:solidFill>
                  <a:srgbClr val="FFFF00"/>
                </a:solidFill>
                <a:latin typeface="Calibri" charset="0"/>
                <a:cs typeface="Arial" charset="0"/>
              </a:rPr>
              <a:t>Two producers, two consumers: who consumes a signal? </a:t>
            </a:r>
          </a:p>
          <a:p>
            <a:pPr defTabSz="914400" fontAlgn="base">
              <a:spcBef>
                <a:spcPct val="0"/>
              </a:spcBef>
              <a:spcAft>
                <a:spcPct val="0"/>
              </a:spcAft>
            </a:pPr>
            <a:r>
              <a:rPr lang="en-US" b="1">
                <a:solidFill>
                  <a:srgbClr val="FFFF00"/>
                </a:solidFill>
                <a:latin typeface="Calibri" charset="0"/>
                <a:cs typeface="Arial" charset="0"/>
              </a:rPr>
              <a:t>ProducerA and ConsumerB wait while ConsumerC signals?</a:t>
            </a:r>
          </a:p>
        </p:txBody>
      </p:sp>
      <p:sp>
        <p:nvSpPr>
          <p:cNvPr id="8" name="TextBox 7"/>
          <p:cNvSpPr txBox="1">
            <a:spLocks noChangeArrowheads="1"/>
          </p:cNvSpPr>
          <p:nvPr/>
        </p:nvSpPr>
        <p:spPr bwMode="auto">
          <a:xfrm>
            <a:off x="19812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Mx</a:t>
            </a:r>
          </a:p>
        </p:txBody>
      </p:sp>
      <p:sp>
        <p:nvSpPr>
          <p:cNvPr id="9" name="TextBox 8"/>
          <p:cNvSpPr txBox="1">
            <a:spLocks noChangeArrowheads="1"/>
          </p:cNvSpPr>
          <p:nvPr/>
        </p:nvSpPr>
        <p:spPr bwMode="auto">
          <a:xfrm>
            <a:off x="33528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CV</a:t>
            </a:r>
          </a:p>
        </p:txBody>
      </p:sp>
      <p:sp>
        <p:nvSpPr>
          <p:cNvPr id="10" name="TextBox 9"/>
          <p:cNvSpPr txBox="1">
            <a:spLocks noChangeArrowheads="1"/>
          </p:cNvSpPr>
          <p:nvPr/>
        </p:nvSpPr>
        <p:spPr bwMode="auto">
          <a:xfrm>
            <a:off x="65532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Mx</a:t>
            </a:r>
          </a:p>
        </p:txBody>
      </p:sp>
      <p:sp>
        <p:nvSpPr>
          <p:cNvPr id="11" name="TextBox 10"/>
          <p:cNvSpPr txBox="1">
            <a:spLocks noChangeArrowheads="1"/>
          </p:cNvSpPr>
          <p:nvPr/>
        </p:nvSpPr>
        <p:spPr bwMode="auto">
          <a:xfrm>
            <a:off x="7924800" y="2971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CV</a:t>
            </a:r>
          </a:p>
        </p:txBody>
      </p:sp>
      <p:sp>
        <p:nvSpPr>
          <p:cNvPr id="12" name="TextBox 11"/>
          <p:cNvSpPr txBox="1">
            <a:spLocks noChangeArrowheads="1"/>
          </p:cNvSpPr>
          <p:nvPr/>
        </p:nvSpPr>
        <p:spPr bwMode="auto">
          <a:xfrm>
            <a:off x="6248400" y="447675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CV</a:t>
            </a:r>
          </a:p>
        </p:txBody>
      </p:sp>
      <p:sp>
        <p:nvSpPr>
          <p:cNvPr id="13" name="TextBox 12"/>
          <p:cNvSpPr txBox="1">
            <a:spLocks noChangeArrowheads="1"/>
          </p:cNvSpPr>
          <p:nvPr/>
        </p:nvSpPr>
        <p:spPr bwMode="auto">
          <a:xfrm>
            <a:off x="1981200" y="4495800"/>
            <a:ext cx="609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00"/>
                </a:solidFill>
                <a:latin typeface="Calibri" charset="0"/>
                <a:cs typeface="Arial" charset="0"/>
              </a:rPr>
              <a:t>CV</a:t>
            </a:r>
          </a:p>
        </p:txBody>
      </p:sp>
    </p:spTree>
    <p:extLst>
      <p:ext uri="{BB962C8B-B14F-4D97-AF65-F5344CB8AC3E}">
        <p14:creationId xmlns:p14="http://schemas.microsoft.com/office/powerpoint/2010/main" val="426172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Title 1"/>
          <p:cNvSpPr>
            <a:spLocks noGrp="1"/>
          </p:cNvSpPr>
          <p:nvPr>
            <p:ph type="title"/>
          </p:nvPr>
        </p:nvSpPr>
        <p:spPr/>
        <p:txBody>
          <a:bodyPr/>
          <a:lstStyle/>
          <a:p>
            <a:r>
              <a:rPr lang="en-US">
                <a:latin typeface="Gill Sans MT" charset="0"/>
                <a:cs typeface="Arial" charset="0"/>
              </a:rPr>
              <a:t>Variations: one CV?</a:t>
            </a:r>
          </a:p>
        </p:txBody>
      </p:sp>
      <p:sp>
        <p:nvSpPr>
          <p:cNvPr id="130050" name="TextBox 3"/>
          <p:cNvSpPr txBox="1">
            <a:spLocks noChangeArrowheads="1"/>
          </p:cNvSpPr>
          <p:nvPr/>
        </p:nvSpPr>
        <p:spPr bwMode="auto">
          <a:xfrm>
            <a:off x="4495800" y="1524000"/>
            <a:ext cx="44958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FF"/>
                </a:solidFill>
                <a:latin typeface="Courier New" charset="0"/>
                <a:cs typeface="Courier New" charset="0"/>
              </a:rPr>
              <a:t>producer () {</a:t>
            </a:r>
          </a:p>
          <a:p>
            <a:pPr defTabSz="914400" fontAlgn="base">
              <a:spcBef>
                <a:spcPct val="0"/>
              </a:spcBef>
              <a:spcAft>
                <a:spcPct val="0"/>
              </a:spcAft>
            </a:pPr>
            <a:r>
              <a:rPr lang="en-US" sz="2000" b="1">
                <a:solidFill>
                  <a:srgbClr val="FFFFFF"/>
                </a:solidFill>
                <a:latin typeface="Courier New" charset="0"/>
                <a:cs typeface="Courier New" charset="0"/>
              </a:rPr>
              <a:t>  lock (sodaLock)</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while(numSodas==MaxSodas){</a:t>
            </a:r>
          </a:p>
          <a:p>
            <a:pPr defTabSz="914400" fontAlgn="base">
              <a:spcBef>
                <a:spcPct val="0"/>
              </a:spcBef>
              <a:spcAft>
                <a:spcPct val="0"/>
              </a:spcAft>
            </a:pPr>
            <a:r>
              <a:rPr lang="en-US" sz="2000" b="1">
                <a:solidFill>
                  <a:srgbClr val="FFFFFF"/>
                </a:solidFill>
                <a:latin typeface="Courier New" charset="0"/>
                <a:cs typeface="Courier New" charset="0"/>
              </a:rPr>
              <a:t>    wait (sodaLock,</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r>
              <a:rPr lang="en-US" sz="2000" b="1">
                <a:solidFill>
                  <a:srgbClr val="FFFFFF"/>
                </a:solidFill>
                <a:latin typeface="Courier New" charset="0"/>
                <a:cs typeface="Courier New" charset="0"/>
              </a:rPr>
              <a:t>  }</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add one soda to machine</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signal (</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unlock (sodaLock)</a:t>
            </a:r>
          </a:p>
          <a:p>
            <a:pPr defTabSz="914400" fontAlgn="base">
              <a:spcBef>
                <a:spcPct val="0"/>
              </a:spcBef>
              <a:spcAft>
                <a:spcPct val="0"/>
              </a:spcAft>
            </a:pPr>
            <a:r>
              <a:rPr lang="en-US" sz="2000" b="1">
                <a:solidFill>
                  <a:srgbClr val="FFFFFF"/>
                </a:solidFill>
                <a:latin typeface="Courier New" charset="0"/>
                <a:cs typeface="Courier New" charset="0"/>
              </a:rPr>
              <a:t>}</a:t>
            </a:r>
          </a:p>
        </p:txBody>
      </p:sp>
      <p:sp>
        <p:nvSpPr>
          <p:cNvPr id="130051" name="TextBox 4"/>
          <p:cNvSpPr txBox="1">
            <a:spLocks noChangeArrowheads="1"/>
          </p:cNvSpPr>
          <p:nvPr/>
        </p:nvSpPr>
        <p:spPr bwMode="auto">
          <a:xfrm>
            <a:off x="152400" y="1524000"/>
            <a:ext cx="43434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FF"/>
                </a:solidFill>
                <a:latin typeface="Courier New" charset="0"/>
                <a:cs typeface="Courier New" charset="0"/>
              </a:rPr>
              <a:t>consumer () {</a:t>
            </a:r>
          </a:p>
          <a:p>
            <a:pPr defTabSz="914400" fontAlgn="base">
              <a:spcBef>
                <a:spcPct val="0"/>
              </a:spcBef>
              <a:spcAft>
                <a:spcPct val="0"/>
              </a:spcAft>
            </a:pPr>
            <a:r>
              <a:rPr lang="en-US" sz="2000" b="1">
                <a:solidFill>
                  <a:srgbClr val="FFFFFF"/>
                </a:solidFill>
                <a:latin typeface="Courier New" charset="0"/>
                <a:cs typeface="Courier New" charset="0"/>
              </a:rPr>
              <a:t>  lock (sodaLock)</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while (numSodas == 0) {</a:t>
            </a:r>
          </a:p>
          <a:p>
            <a:pPr defTabSz="914400" fontAlgn="base">
              <a:spcBef>
                <a:spcPct val="0"/>
              </a:spcBef>
              <a:spcAft>
                <a:spcPct val="0"/>
              </a:spcAft>
            </a:pPr>
            <a:r>
              <a:rPr lang="en-US" sz="2000" b="1">
                <a:solidFill>
                  <a:srgbClr val="FFFFFF"/>
                </a:solidFill>
                <a:latin typeface="Courier New" charset="0"/>
                <a:cs typeface="Courier New" charset="0"/>
              </a:rPr>
              <a:t>    wait (sodaLock,</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r>
              <a:rPr lang="en-US" sz="2000" b="1">
                <a:solidFill>
                  <a:srgbClr val="FFFFFF"/>
                </a:solidFill>
                <a:latin typeface="Courier New" charset="0"/>
                <a:cs typeface="Courier New" charset="0"/>
              </a:rPr>
              <a:t>  }</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take a soda from machine</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signal (</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unlock (sodaLock)</a:t>
            </a:r>
          </a:p>
          <a:p>
            <a:pPr defTabSz="914400" fontAlgn="base">
              <a:spcBef>
                <a:spcPct val="0"/>
              </a:spcBef>
              <a:spcAft>
                <a:spcPct val="0"/>
              </a:spcAft>
            </a:pPr>
            <a:r>
              <a:rPr lang="en-US" sz="2000" b="1">
                <a:solidFill>
                  <a:srgbClr val="FFFFFF"/>
                </a:solidFill>
                <a:latin typeface="Courier New" charset="0"/>
                <a:cs typeface="Courier New" charset="0"/>
              </a:rPr>
              <a:t>}</a:t>
            </a:r>
            <a:endParaRPr lang="en-US" sz="1800">
              <a:solidFill>
                <a:srgbClr val="000000"/>
              </a:solidFill>
              <a:latin typeface="Gill Sans MT" charset="0"/>
              <a:cs typeface="Arial" charset="0"/>
            </a:endParaRPr>
          </a:p>
        </p:txBody>
      </p:sp>
      <p:sp>
        <p:nvSpPr>
          <p:cNvPr id="25604" name="TextBox 5"/>
          <p:cNvSpPr txBox="1">
            <a:spLocks noChangeArrowheads="1"/>
          </p:cNvSpPr>
          <p:nvPr/>
        </p:nvSpPr>
        <p:spPr bwMode="auto">
          <a:xfrm>
            <a:off x="0" y="5646738"/>
            <a:ext cx="9144000"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1800" b="1" dirty="0">
                <a:solidFill>
                  <a:srgbClr val="FFFF00"/>
                </a:solidFill>
                <a:latin typeface="Calibri" charset="0"/>
                <a:cs typeface="Arial" charset="0"/>
              </a:rPr>
              <a:t>Is it possible to have a producer and consumer both waiting?  Suppose </a:t>
            </a:r>
            <a:r>
              <a:rPr lang="en-US" sz="1800" b="1" dirty="0" err="1">
                <a:solidFill>
                  <a:srgbClr val="FFFF00"/>
                </a:solidFill>
                <a:latin typeface="Calibri" charset="0"/>
                <a:cs typeface="Arial" charset="0"/>
              </a:rPr>
              <a:t>MaxSodas</a:t>
            </a:r>
            <a:r>
              <a:rPr lang="en-US" sz="1800" b="1" dirty="0">
                <a:solidFill>
                  <a:srgbClr val="FFFF00"/>
                </a:solidFill>
                <a:latin typeface="Calibri" charset="0"/>
                <a:cs typeface="Arial" charset="0"/>
              </a:rPr>
              <a:t>==1 </a:t>
            </a:r>
          </a:p>
          <a:p>
            <a:pPr defTabSz="914400" fontAlgn="base">
              <a:spcBef>
                <a:spcPct val="0"/>
              </a:spcBef>
              <a:spcAft>
                <a:spcPct val="0"/>
              </a:spcAft>
            </a:pPr>
            <a:r>
              <a:rPr lang="en-US" sz="1800" b="1" dirty="0" err="1">
                <a:solidFill>
                  <a:srgbClr val="FFFF00"/>
                </a:solidFill>
                <a:latin typeface="Calibri" charset="0"/>
                <a:cs typeface="Arial" charset="0"/>
              </a:rPr>
              <a:t>c</a:t>
            </a:r>
            <a:r>
              <a:rPr lang="en-US" sz="1800" b="1">
                <a:solidFill>
                  <a:srgbClr val="FFFF00"/>
                </a:solidFill>
                <a:latin typeface="Calibri" charset="0"/>
                <a:cs typeface="Arial" charset="0"/>
              </a:rPr>
              <a:t>A</a:t>
            </a:r>
            <a:r>
              <a:rPr lang="en-US" sz="1800" b="1" dirty="0">
                <a:solidFill>
                  <a:srgbClr val="FFFF00"/>
                </a:solidFill>
                <a:latin typeface="Calibri" charset="0"/>
                <a:cs typeface="Arial" charset="0"/>
              </a:rPr>
              <a:t>, </a:t>
            </a:r>
            <a:r>
              <a:rPr lang="en-US" sz="1800" b="1" dirty="0" err="1">
                <a:solidFill>
                  <a:srgbClr val="FFFF00"/>
                </a:solidFill>
                <a:latin typeface="Calibri" charset="0"/>
                <a:cs typeface="Arial" charset="0"/>
              </a:rPr>
              <a:t>cB</a:t>
            </a:r>
            <a:r>
              <a:rPr lang="en-US" sz="1800" b="1" dirty="0">
                <a:solidFill>
                  <a:srgbClr val="FFFF00"/>
                </a:solidFill>
                <a:latin typeface="Calibri" charset="0"/>
                <a:cs typeface="Arial" charset="0"/>
              </a:rPr>
              <a:t> wait, </a:t>
            </a:r>
            <a:r>
              <a:rPr lang="en-US" sz="1800" b="1" dirty="0" err="1">
                <a:solidFill>
                  <a:srgbClr val="FFFF00"/>
                </a:solidFill>
                <a:latin typeface="Calibri" charset="0"/>
                <a:cs typeface="Arial" charset="0"/>
              </a:rPr>
              <a:t>pC</a:t>
            </a:r>
            <a:r>
              <a:rPr lang="en-US" sz="1800" b="1" dirty="0">
                <a:solidFill>
                  <a:srgbClr val="FFFF00"/>
                </a:solidFill>
                <a:latin typeface="Calibri" charset="0"/>
                <a:cs typeface="Arial" charset="0"/>
              </a:rPr>
              <a:t> adds/signals/leaves, </a:t>
            </a:r>
            <a:r>
              <a:rPr lang="en-US" sz="1800" b="1" dirty="0" err="1">
                <a:solidFill>
                  <a:srgbClr val="FFFF00"/>
                </a:solidFill>
                <a:latin typeface="Calibri" charset="0"/>
                <a:cs typeface="Arial" charset="0"/>
              </a:rPr>
              <a:t>pD</a:t>
            </a:r>
            <a:r>
              <a:rPr lang="en-US" sz="1800" b="1" dirty="0">
                <a:solidFill>
                  <a:srgbClr val="FFFF00"/>
                </a:solidFill>
                <a:latin typeface="Calibri" charset="0"/>
                <a:cs typeface="Arial" charset="0"/>
              </a:rPr>
              <a:t> waits, </a:t>
            </a:r>
            <a:r>
              <a:rPr lang="en-US" sz="1800" b="1" dirty="0" err="1">
                <a:solidFill>
                  <a:srgbClr val="FFFF00"/>
                </a:solidFill>
                <a:latin typeface="Calibri" charset="0"/>
                <a:cs typeface="Arial" charset="0"/>
              </a:rPr>
              <a:t>cA</a:t>
            </a:r>
            <a:r>
              <a:rPr lang="en-US" sz="1800" b="1" dirty="0">
                <a:solidFill>
                  <a:srgbClr val="FFFF00"/>
                </a:solidFill>
                <a:latin typeface="Calibri" charset="0"/>
                <a:cs typeface="Arial" charset="0"/>
              </a:rPr>
              <a:t> wakes/signals/leaves, </a:t>
            </a:r>
            <a:r>
              <a:rPr lang="en-US" sz="1800" b="1" dirty="0" err="1">
                <a:solidFill>
                  <a:srgbClr val="FFFF00"/>
                </a:solidFill>
                <a:latin typeface="Calibri" charset="0"/>
                <a:cs typeface="Arial" charset="0"/>
              </a:rPr>
              <a:t>cB</a:t>
            </a:r>
            <a:r>
              <a:rPr lang="en-US" sz="1800" b="1" dirty="0">
                <a:solidFill>
                  <a:srgbClr val="FFFF00"/>
                </a:solidFill>
                <a:latin typeface="Calibri" charset="0"/>
                <a:cs typeface="Arial" charset="0"/>
              </a:rPr>
              <a:t> wakes (!), waits</a:t>
            </a:r>
          </a:p>
          <a:p>
            <a:pPr defTabSz="914400" fontAlgn="base">
              <a:spcBef>
                <a:spcPct val="0"/>
              </a:spcBef>
              <a:spcAft>
                <a:spcPct val="0"/>
              </a:spcAft>
            </a:pPr>
            <a:r>
              <a:rPr lang="en-US" sz="1800" b="1" dirty="0">
                <a:solidFill>
                  <a:srgbClr val="FFFF00"/>
                </a:solidFill>
                <a:latin typeface="Calibri" charset="0"/>
                <a:cs typeface="Arial" charset="0"/>
              </a:rPr>
              <a:t>Now: </a:t>
            </a:r>
            <a:r>
              <a:rPr lang="en-US" sz="1800" b="1" dirty="0" err="1">
                <a:solidFill>
                  <a:srgbClr val="FFFF00"/>
                </a:solidFill>
                <a:latin typeface="Calibri" charset="0"/>
                <a:cs typeface="Arial" charset="0"/>
              </a:rPr>
              <a:t>pC</a:t>
            </a:r>
            <a:r>
              <a:rPr lang="en-US" sz="1800" b="1" dirty="0">
                <a:solidFill>
                  <a:srgbClr val="FFFF00"/>
                </a:solidFill>
                <a:latin typeface="Calibri" charset="0"/>
                <a:cs typeface="Arial" charset="0"/>
              </a:rPr>
              <a:t>, </a:t>
            </a:r>
            <a:r>
              <a:rPr lang="en-US" sz="1800" b="1" dirty="0" err="1">
                <a:solidFill>
                  <a:srgbClr val="FFFF00"/>
                </a:solidFill>
                <a:latin typeface="Calibri" charset="0"/>
                <a:cs typeface="Arial" charset="0"/>
              </a:rPr>
              <a:t>cA</a:t>
            </a:r>
            <a:r>
              <a:rPr lang="en-US" sz="1800" b="1" dirty="0">
                <a:solidFill>
                  <a:srgbClr val="FFFF00"/>
                </a:solidFill>
                <a:latin typeface="Calibri" charset="0"/>
                <a:cs typeface="Arial" charset="0"/>
              </a:rPr>
              <a:t> gone, </a:t>
            </a:r>
            <a:r>
              <a:rPr lang="en-US" sz="1800" b="1" dirty="0" err="1">
                <a:solidFill>
                  <a:srgbClr val="FFFF00"/>
                </a:solidFill>
                <a:latin typeface="Calibri" charset="0"/>
                <a:cs typeface="Arial" charset="0"/>
              </a:rPr>
              <a:t>cB</a:t>
            </a:r>
            <a:r>
              <a:rPr lang="en-US" sz="1800" b="1" dirty="0">
                <a:solidFill>
                  <a:srgbClr val="FFFF00"/>
                </a:solidFill>
                <a:latin typeface="Calibri" charset="0"/>
                <a:cs typeface="Arial" charset="0"/>
              </a:rPr>
              <a:t>, </a:t>
            </a:r>
            <a:r>
              <a:rPr lang="en-US" sz="1800" b="1" dirty="0" err="1">
                <a:solidFill>
                  <a:srgbClr val="FFFF00"/>
                </a:solidFill>
                <a:latin typeface="Calibri" charset="0"/>
                <a:cs typeface="Arial" charset="0"/>
              </a:rPr>
              <a:t>pD</a:t>
            </a:r>
            <a:r>
              <a:rPr lang="en-US" sz="1800" b="1" dirty="0">
                <a:solidFill>
                  <a:srgbClr val="FFFF00"/>
                </a:solidFill>
                <a:latin typeface="Calibri" charset="0"/>
                <a:cs typeface="Arial" charset="0"/>
              </a:rPr>
              <a:t> both waiting!</a:t>
            </a:r>
          </a:p>
        </p:txBody>
      </p:sp>
    </p:spTree>
    <p:extLst>
      <p:ext uri="{BB962C8B-B14F-4D97-AF65-F5344CB8AC3E}">
        <p14:creationId xmlns:p14="http://schemas.microsoft.com/office/powerpoint/2010/main" val="166063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Title 1"/>
          <p:cNvSpPr>
            <a:spLocks noGrp="1"/>
          </p:cNvSpPr>
          <p:nvPr>
            <p:ph type="title"/>
          </p:nvPr>
        </p:nvSpPr>
        <p:spPr/>
        <p:txBody>
          <a:bodyPr/>
          <a:lstStyle/>
          <a:p>
            <a:r>
              <a:rPr lang="en-US">
                <a:latin typeface="Gill Sans MT" charset="0"/>
                <a:cs typeface="Arial" charset="0"/>
              </a:rPr>
              <a:t>Variations: one CV?</a:t>
            </a:r>
          </a:p>
        </p:txBody>
      </p:sp>
      <p:sp>
        <p:nvSpPr>
          <p:cNvPr id="132098" name="TextBox 3"/>
          <p:cNvSpPr txBox="1">
            <a:spLocks noChangeArrowheads="1"/>
          </p:cNvSpPr>
          <p:nvPr/>
        </p:nvSpPr>
        <p:spPr bwMode="auto">
          <a:xfrm>
            <a:off x="4495800" y="1524000"/>
            <a:ext cx="44958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FF"/>
                </a:solidFill>
                <a:latin typeface="Courier New" charset="0"/>
                <a:cs typeface="Courier New" charset="0"/>
              </a:rPr>
              <a:t>producer () {</a:t>
            </a:r>
          </a:p>
          <a:p>
            <a:pPr defTabSz="914400" fontAlgn="base">
              <a:spcBef>
                <a:spcPct val="0"/>
              </a:spcBef>
              <a:spcAft>
                <a:spcPct val="0"/>
              </a:spcAft>
            </a:pPr>
            <a:r>
              <a:rPr lang="en-US" sz="2000" b="1">
                <a:solidFill>
                  <a:srgbClr val="FFFFFF"/>
                </a:solidFill>
                <a:latin typeface="Courier New" charset="0"/>
                <a:cs typeface="Courier New" charset="0"/>
              </a:rPr>
              <a:t>  lock (sodaLock)</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while(numSodas==MaxSodas){</a:t>
            </a:r>
          </a:p>
          <a:p>
            <a:pPr defTabSz="914400" fontAlgn="base">
              <a:spcBef>
                <a:spcPct val="0"/>
              </a:spcBef>
              <a:spcAft>
                <a:spcPct val="0"/>
              </a:spcAft>
            </a:pPr>
            <a:r>
              <a:rPr lang="en-US" sz="2000" b="1">
                <a:solidFill>
                  <a:srgbClr val="FFFFFF"/>
                </a:solidFill>
                <a:latin typeface="Courier New" charset="0"/>
                <a:cs typeface="Courier New" charset="0"/>
              </a:rPr>
              <a:t>    wait (sodaLock,</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r>
              <a:rPr lang="en-US" sz="2000" b="1">
                <a:solidFill>
                  <a:srgbClr val="FFFFFF"/>
                </a:solidFill>
                <a:latin typeface="Courier New" charset="0"/>
                <a:cs typeface="Courier New" charset="0"/>
              </a:rPr>
              <a:t>  }</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add one soda to machine</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00"/>
                </a:solidFill>
                <a:latin typeface="Courier New" charset="0"/>
                <a:cs typeface="Courier New" charset="0"/>
              </a:rPr>
              <a:t>  broadcast (hasRorS)</a:t>
            </a:r>
          </a:p>
          <a:p>
            <a:pPr defTabSz="914400" fontAlgn="base">
              <a:spcBef>
                <a:spcPct val="0"/>
              </a:spcBef>
              <a:spcAft>
                <a:spcPct val="0"/>
              </a:spcAft>
            </a:pPr>
            <a:endParaRPr lang="en-US" sz="2000" b="1">
              <a:solidFill>
                <a:srgbClr val="FFFF00"/>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unlock (sodaLock)</a:t>
            </a:r>
          </a:p>
          <a:p>
            <a:pPr defTabSz="914400" fontAlgn="base">
              <a:spcBef>
                <a:spcPct val="0"/>
              </a:spcBef>
              <a:spcAft>
                <a:spcPct val="0"/>
              </a:spcAft>
            </a:pPr>
            <a:r>
              <a:rPr lang="en-US" sz="2000" b="1">
                <a:solidFill>
                  <a:srgbClr val="FFFFFF"/>
                </a:solidFill>
                <a:latin typeface="Courier New" charset="0"/>
                <a:cs typeface="Courier New" charset="0"/>
              </a:rPr>
              <a:t>}</a:t>
            </a:r>
          </a:p>
        </p:txBody>
      </p:sp>
      <p:sp>
        <p:nvSpPr>
          <p:cNvPr id="132099" name="TextBox 4"/>
          <p:cNvSpPr txBox="1">
            <a:spLocks noChangeArrowheads="1"/>
          </p:cNvSpPr>
          <p:nvPr/>
        </p:nvSpPr>
        <p:spPr bwMode="auto">
          <a:xfrm>
            <a:off x="152400" y="1524000"/>
            <a:ext cx="4343400" cy="4094163"/>
          </a:xfrm>
          <a:prstGeom prst="rect">
            <a:avLst/>
          </a:prstGeom>
          <a:noFill/>
          <a:ln w="28575">
            <a:solidFill>
              <a:schemeClr val="accent1"/>
            </a:solidFill>
            <a:prstDash val="dash"/>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000" b="1">
                <a:solidFill>
                  <a:srgbClr val="FFFFFF"/>
                </a:solidFill>
                <a:latin typeface="Courier New" charset="0"/>
                <a:cs typeface="Courier New" charset="0"/>
              </a:rPr>
              <a:t>consumer () {</a:t>
            </a:r>
          </a:p>
          <a:p>
            <a:pPr defTabSz="914400" fontAlgn="base">
              <a:spcBef>
                <a:spcPct val="0"/>
              </a:spcBef>
              <a:spcAft>
                <a:spcPct val="0"/>
              </a:spcAft>
            </a:pPr>
            <a:r>
              <a:rPr lang="en-US" sz="2000" b="1">
                <a:solidFill>
                  <a:srgbClr val="FFFFFF"/>
                </a:solidFill>
                <a:latin typeface="Courier New" charset="0"/>
                <a:cs typeface="Courier New" charset="0"/>
              </a:rPr>
              <a:t>  lock (sodaLock)</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while (numSodas == 0) {</a:t>
            </a:r>
          </a:p>
          <a:p>
            <a:pPr defTabSz="914400" fontAlgn="base">
              <a:spcBef>
                <a:spcPct val="0"/>
              </a:spcBef>
              <a:spcAft>
                <a:spcPct val="0"/>
              </a:spcAft>
            </a:pPr>
            <a:r>
              <a:rPr lang="en-US" sz="2000" b="1">
                <a:solidFill>
                  <a:srgbClr val="FFFFFF"/>
                </a:solidFill>
                <a:latin typeface="Courier New" charset="0"/>
                <a:cs typeface="Courier New" charset="0"/>
              </a:rPr>
              <a:t>    wait (sodaLock,</a:t>
            </a:r>
            <a:r>
              <a:rPr lang="en-US" sz="2000" b="1">
                <a:solidFill>
                  <a:srgbClr val="FFFF00"/>
                </a:solidFill>
                <a:latin typeface="Courier New" charset="0"/>
                <a:cs typeface="Courier New" charset="0"/>
              </a:rPr>
              <a:t>hasRorS</a:t>
            </a:r>
            <a:r>
              <a:rPr lang="en-US" sz="2000" b="1">
                <a:solidFill>
                  <a:srgbClr val="FFFFFF"/>
                </a:solidFill>
                <a:latin typeface="Courier New" charset="0"/>
                <a:cs typeface="Courier New" charset="0"/>
              </a:rPr>
              <a:t>)</a:t>
            </a:r>
          </a:p>
          <a:p>
            <a:pPr defTabSz="914400" fontAlgn="base">
              <a:spcBef>
                <a:spcPct val="0"/>
              </a:spcBef>
              <a:spcAft>
                <a:spcPct val="0"/>
              </a:spcAft>
            </a:pPr>
            <a:r>
              <a:rPr lang="en-US" sz="2000" b="1">
                <a:solidFill>
                  <a:srgbClr val="FFFFFF"/>
                </a:solidFill>
                <a:latin typeface="Courier New" charset="0"/>
                <a:cs typeface="Courier New" charset="0"/>
              </a:rPr>
              <a:t>  }</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take a soda from machine</a:t>
            </a:r>
          </a:p>
          <a:p>
            <a:pPr defTabSz="914400" fontAlgn="base">
              <a:spcBef>
                <a:spcPct val="0"/>
              </a:spcBef>
              <a:spcAft>
                <a:spcPct val="0"/>
              </a:spcAft>
            </a:pPr>
            <a:endParaRPr lang="en-US" sz="2000" b="1">
              <a:solidFill>
                <a:srgbClr val="FFFFFF"/>
              </a:solidFill>
              <a:latin typeface="Courier New" charset="0"/>
              <a:cs typeface="Courier New" charset="0"/>
            </a:endParaRPr>
          </a:p>
          <a:p>
            <a:pPr defTabSz="914400" fontAlgn="base">
              <a:spcBef>
                <a:spcPct val="0"/>
              </a:spcBef>
              <a:spcAft>
                <a:spcPct val="0"/>
              </a:spcAft>
            </a:pPr>
            <a:r>
              <a:rPr lang="en-US" sz="2000" b="1">
                <a:solidFill>
                  <a:srgbClr val="FFFF00"/>
                </a:solidFill>
                <a:latin typeface="Courier New" charset="0"/>
                <a:cs typeface="Courier New" charset="0"/>
              </a:rPr>
              <a:t>  broadcast (hasRorS)</a:t>
            </a:r>
          </a:p>
          <a:p>
            <a:pPr defTabSz="914400" fontAlgn="base">
              <a:spcBef>
                <a:spcPct val="0"/>
              </a:spcBef>
              <a:spcAft>
                <a:spcPct val="0"/>
              </a:spcAft>
            </a:pPr>
            <a:endParaRPr lang="en-US" sz="2000" b="1">
              <a:solidFill>
                <a:srgbClr val="FFFF00"/>
              </a:solidFill>
              <a:latin typeface="Courier New" charset="0"/>
              <a:cs typeface="Courier New" charset="0"/>
            </a:endParaRPr>
          </a:p>
          <a:p>
            <a:pPr defTabSz="914400" fontAlgn="base">
              <a:spcBef>
                <a:spcPct val="0"/>
              </a:spcBef>
              <a:spcAft>
                <a:spcPct val="0"/>
              </a:spcAft>
            </a:pPr>
            <a:r>
              <a:rPr lang="en-US" sz="2000" b="1">
                <a:solidFill>
                  <a:srgbClr val="FFFFFF"/>
                </a:solidFill>
                <a:latin typeface="Courier New" charset="0"/>
                <a:cs typeface="Courier New" charset="0"/>
              </a:rPr>
              <a:t>  unlock (sodaLock)</a:t>
            </a:r>
          </a:p>
          <a:p>
            <a:pPr defTabSz="914400" fontAlgn="base">
              <a:spcBef>
                <a:spcPct val="0"/>
              </a:spcBef>
              <a:spcAft>
                <a:spcPct val="0"/>
              </a:spcAft>
            </a:pPr>
            <a:r>
              <a:rPr lang="en-US" sz="2000" b="1">
                <a:solidFill>
                  <a:srgbClr val="FFFFFF"/>
                </a:solidFill>
                <a:latin typeface="Courier New" charset="0"/>
                <a:cs typeface="Courier New" charset="0"/>
              </a:rPr>
              <a:t>}</a:t>
            </a:r>
            <a:endParaRPr lang="en-US" sz="1800">
              <a:solidFill>
                <a:srgbClr val="000000"/>
              </a:solidFill>
              <a:latin typeface="Gill Sans MT" charset="0"/>
              <a:cs typeface="Arial" charset="0"/>
            </a:endParaRPr>
          </a:p>
        </p:txBody>
      </p:sp>
      <p:sp>
        <p:nvSpPr>
          <p:cNvPr id="132100" name="TextBox 5"/>
          <p:cNvSpPr txBox="1">
            <a:spLocks noChangeArrowheads="1"/>
          </p:cNvSpPr>
          <p:nvPr/>
        </p:nvSpPr>
        <p:spPr bwMode="auto">
          <a:xfrm>
            <a:off x="304800" y="5724525"/>
            <a:ext cx="7162800" cy="523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fontAlgn="base">
              <a:spcBef>
                <a:spcPct val="0"/>
              </a:spcBef>
              <a:spcAft>
                <a:spcPct val="0"/>
              </a:spcAft>
            </a:pPr>
            <a:r>
              <a:rPr lang="en-US" sz="2800" b="1">
                <a:solidFill>
                  <a:srgbClr val="FFFF00"/>
                </a:solidFill>
                <a:latin typeface="Calibri" charset="0"/>
                <a:cs typeface="Arial" charset="0"/>
              </a:rPr>
              <a:t>Use broadcast instead of signal: safe but slow.</a:t>
            </a:r>
          </a:p>
        </p:txBody>
      </p:sp>
    </p:spTree>
    <p:extLst>
      <p:ext uri="{BB962C8B-B14F-4D97-AF65-F5344CB8AC3E}">
        <p14:creationId xmlns:p14="http://schemas.microsoft.com/office/powerpoint/2010/main" val="31236522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Title 1"/>
          <p:cNvSpPr>
            <a:spLocks noGrp="1"/>
          </p:cNvSpPr>
          <p:nvPr>
            <p:ph type="title"/>
          </p:nvPr>
        </p:nvSpPr>
        <p:spPr/>
        <p:txBody>
          <a:bodyPr/>
          <a:lstStyle/>
          <a:p>
            <a:r>
              <a:rPr lang="en-US">
                <a:latin typeface="Arial" charset="0"/>
                <a:ea typeface="ＭＳ Ｐゴシック" charset="0"/>
                <a:cs typeface="Arial" charset="0"/>
              </a:rPr>
              <a:t>Monitor wait/signal</a:t>
            </a:r>
          </a:p>
        </p:txBody>
      </p:sp>
      <p:grpSp>
        <p:nvGrpSpPr>
          <p:cNvPr id="115714" name="Group 4"/>
          <p:cNvGrpSpPr>
            <a:grpSpLocks/>
          </p:cNvGrpSpPr>
          <p:nvPr/>
        </p:nvGrpSpPr>
        <p:grpSpPr bwMode="auto">
          <a:xfrm>
            <a:off x="1262063" y="3668713"/>
            <a:ext cx="355600" cy="347662"/>
            <a:chOff x="3689" y="1658"/>
            <a:chExt cx="576" cy="576"/>
          </a:xfrm>
        </p:grpSpPr>
        <p:grpSp>
          <p:nvGrpSpPr>
            <p:cNvPr id="115763" name="Group 5"/>
            <p:cNvGrpSpPr>
              <a:grpSpLocks/>
            </p:cNvGrpSpPr>
            <p:nvPr/>
          </p:nvGrpSpPr>
          <p:grpSpPr bwMode="auto">
            <a:xfrm>
              <a:off x="3689" y="1658"/>
              <a:ext cx="576" cy="576"/>
              <a:chOff x="4269" y="2781"/>
              <a:chExt cx="576" cy="576"/>
            </a:xfrm>
          </p:grpSpPr>
          <p:sp>
            <p:nvSpPr>
              <p:cNvPr id="115765"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66"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15764"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15715" name="Group 9"/>
          <p:cNvGrpSpPr>
            <a:grpSpLocks/>
          </p:cNvGrpSpPr>
          <p:nvPr/>
        </p:nvGrpSpPr>
        <p:grpSpPr bwMode="auto">
          <a:xfrm>
            <a:off x="1781175" y="3675063"/>
            <a:ext cx="355600" cy="347662"/>
            <a:chOff x="773" y="2363"/>
            <a:chExt cx="224" cy="219"/>
          </a:xfrm>
        </p:grpSpPr>
        <p:sp>
          <p:nvSpPr>
            <p:cNvPr id="115760" name="Oval 10"/>
            <p:cNvSpPr>
              <a:spLocks noChangeArrowheads="1"/>
            </p:cNvSpPr>
            <p:nvPr/>
          </p:nvSpPr>
          <p:spPr bwMode="auto">
            <a:xfrm>
              <a:off x="773" y="2363"/>
              <a:ext cx="224" cy="219"/>
            </a:xfrm>
            <a:prstGeom prst="ellipse">
              <a:avLst/>
            </a:prstGeom>
            <a:solidFill>
              <a:srgbClr val="00CCFF"/>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61" name="AutoShape 11"/>
            <p:cNvSpPr>
              <a:spLocks noChangeArrowheads="1"/>
            </p:cNvSpPr>
            <p:nvPr/>
          </p:nvSpPr>
          <p:spPr bwMode="auto">
            <a:xfrm flipH="1">
              <a:off x="851" y="2412"/>
              <a:ext cx="76" cy="127"/>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62" name="AutoShape 12"/>
            <p:cNvSpPr>
              <a:spLocks noChangeArrowheads="1"/>
            </p:cNvSpPr>
            <p:nvPr/>
          </p:nvSpPr>
          <p:spPr bwMode="auto">
            <a:xfrm rot="-8460389">
              <a:off x="783" y="2392"/>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15716" name="Group 13"/>
          <p:cNvGrpSpPr>
            <a:grpSpLocks/>
          </p:cNvGrpSpPr>
          <p:nvPr/>
        </p:nvGrpSpPr>
        <p:grpSpPr bwMode="auto">
          <a:xfrm>
            <a:off x="2330450" y="3676650"/>
            <a:ext cx="357188" cy="357188"/>
            <a:chOff x="4784" y="2819"/>
            <a:chExt cx="255" cy="255"/>
          </a:xfrm>
        </p:grpSpPr>
        <p:sp>
          <p:nvSpPr>
            <p:cNvPr id="115757"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58"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59"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15717" name="Group 21"/>
          <p:cNvGrpSpPr>
            <a:grpSpLocks/>
          </p:cNvGrpSpPr>
          <p:nvPr/>
        </p:nvGrpSpPr>
        <p:grpSpPr bwMode="auto">
          <a:xfrm>
            <a:off x="3859213" y="3111500"/>
            <a:ext cx="1819275" cy="539750"/>
            <a:chOff x="1785" y="1844"/>
            <a:chExt cx="1292" cy="383"/>
          </a:xfrm>
        </p:grpSpPr>
        <p:sp>
          <p:nvSpPr>
            <p:cNvPr id="115755" name="Rectangle 22"/>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2" name="Text Box 23"/>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P1()</a:t>
              </a:r>
              <a:endParaRPr lang="en-US" sz="3200" u="sng">
                <a:solidFill>
                  <a:srgbClr val="195F9E"/>
                </a:solidFill>
                <a:effectLst>
                  <a:outerShdw blurRad="38100" dist="38100" dir="2700000" algn="tl">
                    <a:srgbClr val="DDDDDD"/>
                  </a:outerShdw>
                </a:effectLst>
              </a:endParaRPr>
            </a:p>
          </p:txBody>
        </p:sp>
      </p:grpSp>
      <p:grpSp>
        <p:nvGrpSpPr>
          <p:cNvPr id="115718" name="Group 24"/>
          <p:cNvGrpSpPr>
            <a:grpSpLocks/>
          </p:cNvGrpSpPr>
          <p:nvPr/>
        </p:nvGrpSpPr>
        <p:grpSpPr bwMode="auto">
          <a:xfrm>
            <a:off x="3859213" y="3686175"/>
            <a:ext cx="1819275" cy="539750"/>
            <a:chOff x="1785" y="1844"/>
            <a:chExt cx="1292" cy="383"/>
          </a:xfrm>
        </p:grpSpPr>
        <p:sp>
          <p:nvSpPr>
            <p:cNvPr id="115753" name="Rectangle 25"/>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5" name="Text Box 26"/>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P2()</a:t>
              </a:r>
              <a:endParaRPr lang="en-US" sz="3200" u="sng">
                <a:solidFill>
                  <a:srgbClr val="195F9E"/>
                </a:solidFill>
                <a:effectLst>
                  <a:outerShdw blurRad="38100" dist="38100" dir="2700000" algn="tl">
                    <a:srgbClr val="DDDDDD"/>
                  </a:outerShdw>
                </a:effectLst>
              </a:endParaRPr>
            </a:p>
          </p:txBody>
        </p:sp>
      </p:grpSp>
      <p:grpSp>
        <p:nvGrpSpPr>
          <p:cNvPr id="115719" name="Group 27"/>
          <p:cNvGrpSpPr>
            <a:grpSpLocks/>
          </p:cNvGrpSpPr>
          <p:nvPr/>
        </p:nvGrpSpPr>
        <p:grpSpPr bwMode="auto">
          <a:xfrm>
            <a:off x="3859213" y="4260850"/>
            <a:ext cx="1819275" cy="539750"/>
            <a:chOff x="1785" y="1844"/>
            <a:chExt cx="1292" cy="383"/>
          </a:xfrm>
        </p:grpSpPr>
        <p:sp>
          <p:nvSpPr>
            <p:cNvPr id="115751" name="Rectangle 28"/>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8" name="Text Box 29"/>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P3()</a:t>
              </a:r>
              <a:endParaRPr lang="en-US" sz="3200" u="sng">
                <a:solidFill>
                  <a:srgbClr val="195F9E"/>
                </a:solidFill>
                <a:effectLst>
                  <a:outerShdw blurRad="38100" dist="38100" dir="2700000" algn="tl">
                    <a:srgbClr val="DDDDDD"/>
                  </a:outerShdw>
                </a:effectLst>
              </a:endParaRPr>
            </a:p>
          </p:txBody>
        </p:sp>
      </p:grpSp>
      <p:grpSp>
        <p:nvGrpSpPr>
          <p:cNvPr id="115720" name="Group 30"/>
          <p:cNvGrpSpPr>
            <a:grpSpLocks/>
          </p:cNvGrpSpPr>
          <p:nvPr/>
        </p:nvGrpSpPr>
        <p:grpSpPr bwMode="auto">
          <a:xfrm>
            <a:off x="3859213" y="4835525"/>
            <a:ext cx="1819275" cy="539750"/>
            <a:chOff x="1785" y="1844"/>
            <a:chExt cx="1292" cy="383"/>
          </a:xfrm>
        </p:grpSpPr>
        <p:sp>
          <p:nvSpPr>
            <p:cNvPr id="115749" name="Rectangle 31"/>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31" name="Text Box 32"/>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P4()</a:t>
              </a:r>
              <a:endParaRPr lang="en-US" sz="3200" u="sng">
                <a:solidFill>
                  <a:srgbClr val="195F9E"/>
                </a:solidFill>
                <a:effectLst>
                  <a:outerShdw blurRad="38100" dist="38100" dir="2700000" algn="tl">
                    <a:srgbClr val="DDDDDD"/>
                  </a:outerShdw>
                </a:effectLst>
              </a:endParaRPr>
            </a:p>
          </p:txBody>
        </p:sp>
      </p:grpSp>
      <p:sp>
        <p:nvSpPr>
          <p:cNvPr id="115721" name="Rectangle 33"/>
          <p:cNvSpPr>
            <a:spLocks noChangeArrowheads="1"/>
          </p:cNvSpPr>
          <p:nvPr/>
        </p:nvSpPr>
        <p:spPr bwMode="auto">
          <a:xfrm>
            <a:off x="3894138" y="2517775"/>
            <a:ext cx="1797050" cy="2892425"/>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22" name="Rectangle 34"/>
          <p:cNvSpPr>
            <a:spLocks noChangeArrowheads="1"/>
          </p:cNvSpPr>
          <p:nvPr/>
        </p:nvSpPr>
        <p:spPr bwMode="auto">
          <a:xfrm>
            <a:off x="3913188" y="2563813"/>
            <a:ext cx="1765300" cy="527050"/>
          </a:xfrm>
          <a:prstGeom prst="rect">
            <a:avLst/>
          </a:prstGeom>
          <a:solidFill>
            <a:srgbClr val="66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23" name="Rectangle 35"/>
          <p:cNvSpPr>
            <a:spLocks noChangeArrowheads="1"/>
          </p:cNvSpPr>
          <p:nvPr/>
        </p:nvSpPr>
        <p:spPr bwMode="auto">
          <a:xfrm>
            <a:off x="3868738" y="2568575"/>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i="1">
                <a:solidFill>
                  <a:prstClr val="white"/>
                </a:solidFill>
                <a:latin typeface="Arial" charset="0"/>
                <a:ea typeface="ＭＳ Ｐゴシック" charset="0"/>
                <a:cs typeface="ＭＳ Ｐゴシック" charset="0"/>
              </a:rPr>
              <a:t>state</a:t>
            </a:r>
            <a:endParaRPr lang="en-US" sz="1600" b="1" i="1">
              <a:solidFill>
                <a:prstClr val="white"/>
              </a:solidFill>
              <a:latin typeface="Arial" charset="0"/>
              <a:ea typeface="ＭＳ Ｐゴシック" charset="0"/>
              <a:cs typeface="ＭＳ Ｐゴシック" charset="0"/>
            </a:endParaRPr>
          </a:p>
        </p:txBody>
      </p:sp>
      <p:grpSp>
        <p:nvGrpSpPr>
          <p:cNvPr id="115724" name="Group 36"/>
          <p:cNvGrpSpPr>
            <a:grpSpLocks/>
          </p:cNvGrpSpPr>
          <p:nvPr/>
        </p:nvGrpSpPr>
        <p:grpSpPr bwMode="auto">
          <a:xfrm>
            <a:off x="4665663" y="3217863"/>
            <a:ext cx="315912" cy="307975"/>
            <a:chOff x="2146" y="1704"/>
            <a:chExt cx="415" cy="415"/>
          </a:xfrm>
        </p:grpSpPr>
        <p:sp>
          <p:nvSpPr>
            <p:cNvPr id="115746" name="Oval 37"/>
            <p:cNvSpPr>
              <a:spLocks noChangeArrowheads="1"/>
            </p:cNvSpPr>
            <p:nvPr/>
          </p:nvSpPr>
          <p:spPr bwMode="auto">
            <a:xfrm>
              <a:off x="2146" y="1704"/>
              <a:ext cx="415" cy="415"/>
            </a:xfrm>
            <a:prstGeom prst="ellipse">
              <a:avLst/>
            </a:prstGeom>
            <a:solidFill>
              <a:srgbClr val="80008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47" name="AutoShape 38"/>
            <p:cNvSpPr>
              <a:spLocks noChangeArrowheads="1"/>
            </p:cNvSpPr>
            <p:nvPr/>
          </p:nvSpPr>
          <p:spPr bwMode="auto">
            <a:xfrm flipH="1">
              <a:off x="2290" y="1796"/>
              <a:ext cx="142" cy="24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48" name="AutoShape 39"/>
            <p:cNvSpPr>
              <a:spLocks noChangeArrowheads="1"/>
            </p:cNvSpPr>
            <p:nvPr/>
          </p:nvSpPr>
          <p:spPr bwMode="auto">
            <a:xfrm rot="-8460389">
              <a:off x="2164" y="1759"/>
              <a:ext cx="50" cy="5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15725" name="Line 40"/>
          <p:cNvSpPr>
            <a:spLocks noChangeShapeType="1"/>
          </p:cNvSpPr>
          <p:nvPr/>
        </p:nvSpPr>
        <p:spPr bwMode="auto">
          <a:xfrm flipV="1">
            <a:off x="2878138" y="3354388"/>
            <a:ext cx="995362" cy="47942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26" name="Line 41"/>
          <p:cNvSpPr>
            <a:spLocks noChangeShapeType="1"/>
          </p:cNvSpPr>
          <p:nvPr/>
        </p:nvSpPr>
        <p:spPr bwMode="auto">
          <a:xfrm>
            <a:off x="2892425" y="3833813"/>
            <a:ext cx="993775" cy="8255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27" name="Line 42"/>
          <p:cNvSpPr>
            <a:spLocks noChangeShapeType="1"/>
          </p:cNvSpPr>
          <p:nvPr/>
        </p:nvSpPr>
        <p:spPr bwMode="auto">
          <a:xfrm>
            <a:off x="2871788" y="3833813"/>
            <a:ext cx="993775" cy="655637"/>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28" name="Line 43"/>
          <p:cNvSpPr>
            <a:spLocks noChangeShapeType="1"/>
          </p:cNvSpPr>
          <p:nvPr/>
        </p:nvSpPr>
        <p:spPr bwMode="auto">
          <a:xfrm>
            <a:off x="2886075" y="3833813"/>
            <a:ext cx="993775" cy="12096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29" name="Rectangle 44"/>
          <p:cNvSpPr>
            <a:spLocks noChangeArrowheads="1"/>
          </p:cNvSpPr>
          <p:nvPr/>
        </p:nvSpPr>
        <p:spPr bwMode="auto">
          <a:xfrm>
            <a:off x="403225" y="3513138"/>
            <a:ext cx="823913" cy="61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i="1">
                <a:solidFill>
                  <a:prstClr val="white"/>
                </a:solidFill>
                <a:latin typeface="Arial" charset="0"/>
                <a:ea typeface="ＭＳ Ｐゴシック" charset="0"/>
                <a:cs typeface="ＭＳ Ｐゴシック" charset="0"/>
              </a:rPr>
              <a:t>ready</a:t>
            </a:r>
          </a:p>
          <a:p>
            <a:pPr algn="ctr" fontAlgn="base">
              <a:spcBef>
                <a:spcPct val="0"/>
              </a:spcBef>
              <a:spcAft>
                <a:spcPct val="0"/>
              </a:spcAft>
            </a:pPr>
            <a:r>
              <a:rPr lang="en-US" sz="1600" b="1" i="1">
                <a:solidFill>
                  <a:prstClr val="white"/>
                </a:solidFill>
                <a:latin typeface="Arial" charset="0"/>
                <a:ea typeface="ＭＳ Ｐゴシック" charset="0"/>
                <a:cs typeface="ＭＳ Ｐゴシック" charset="0"/>
              </a:rPr>
              <a:t>to enter</a:t>
            </a:r>
          </a:p>
        </p:txBody>
      </p:sp>
      <p:sp>
        <p:nvSpPr>
          <p:cNvPr id="115730" name="Rectangle 45"/>
          <p:cNvSpPr>
            <a:spLocks noChangeArrowheads="1"/>
          </p:cNvSpPr>
          <p:nvPr/>
        </p:nvSpPr>
        <p:spPr bwMode="auto">
          <a:xfrm>
            <a:off x="457200" y="5257800"/>
            <a:ext cx="13255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waiting</a:t>
            </a:r>
          </a:p>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(blocked)</a:t>
            </a:r>
          </a:p>
        </p:txBody>
      </p:sp>
      <p:sp>
        <p:nvSpPr>
          <p:cNvPr id="115731" name="Rectangle 47"/>
          <p:cNvSpPr>
            <a:spLocks noChangeArrowheads="1"/>
          </p:cNvSpPr>
          <p:nvPr/>
        </p:nvSpPr>
        <p:spPr bwMode="auto">
          <a:xfrm>
            <a:off x="2819400" y="5562600"/>
            <a:ext cx="8556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wait()</a:t>
            </a:r>
          </a:p>
        </p:txBody>
      </p:sp>
      <p:sp>
        <p:nvSpPr>
          <p:cNvPr id="115732" name="Rectangle 51"/>
          <p:cNvSpPr>
            <a:spLocks noChangeArrowheads="1"/>
          </p:cNvSpPr>
          <p:nvPr/>
        </p:nvSpPr>
        <p:spPr bwMode="auto">
          <a:xfrm>
            <a:off x="2662238" y="3343275"/>
            <a:ext cx="739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1600" i="1">
                <a:solidFill>
                  <a:prstClr val="white"/>
                </a:solidFill>
                <a:latin typeface="Arial" charset="0"/>
                <a:ea typeface="ＭＳ Ｐゴシック" charset="0"/>
                <a:cs typeface="ＭＳ Ｐゴシック" charset="0"/>
              </a:rPr>
              <a:t>(enter)</a:t>
            </a:r>
            <a:endParaRPr lang="en-US" sz="1600" b="1" i="1">
              <a:solidFill>
                <a:prstClr val="white"/>
              </a:solidFill>
              <a:latin typeface="Arial" charset="0"/>
              <a:ea typeface="ＭＳ Ｐゴシック" charset="0"/>
              <a:cs typeface="ＭＳ Ｐゴシック" charset="0"/>
            </a:endParaRPr>
          </a:p>
        </p:txBody>
      </p:sp>
      <p:sp>
        <p:nvSpPr>
          <p:cNvPr id="115733" name="Rectangle 54"/>
          <p:cNvSpPr>
            <a:spLocks noChangeArrowheads="1"/>
          </p:cNvSpPr>
          <p:nvPr/>
        </p:nvSpPr>
        <p:spPr bwMode="auto">
          <a:xfrm>
            <a:off x="1219200" y="4419600"/>
            <a:ext cx="10985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signal()</a:t>
            </a:r>
          </a:p>
        </p:txBody>
      </p:sp>
      <p:sp>
        <p:nvSpPr>
          <p:cNvPr id="115734" name="Text Box 3"/>
          <p:cNvSpPr txBox="1">
            <a:spLocks noChangeArrowheads="1"/>
          </p:cNvSpPr>
          <p:nvPr/>
        </p:nvSpPr>
        <p:spPr bwMode="auto">
          <a:xfrm>
            <a:off x="533400" y="2438400"/>
            <a:ext cx="30480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a:solidFill>
                  <a:srgbClr val="003367"/>
                </a:solidFill>
                <a:latin typeface="Arial" charset="0"/>
                <a:ea typeface="ＭＳ Ｐゴシック" charset="0"/>
                <a:cs typeface="Arial" charset="0"/>
              </a:rPr>
              <a:t>At most one thread runs in the monitor at a time.</a:t>
            </a:r>
          </a:p>
        </p:txBody>
      </p:sp>
      <p:grpSp>
        <p:nvGrpSpPr>
          <p:cNvPr id="115735" name="Group 17"/>
          <p:cNvGrpSpPr>
            <a:grpSpLocks/>
          </p:cNvGrpSpPr>
          <p:nvPr/>
        </p:nvGrpSpPr>
        <p:grpSpPr bwMode="auto">
          <a:xfrm>
            <a:off x="1776413" y="5443538"/>
            <a:ext cx="355600" cy="347662"/>
            <a:chOff x="1119" y="2355"/>
            <a:chExt cx="224" cy="219"/>
          </a:xfrm>
        </p:grpSpPr>
        <p:sp>
          <p:nvSpPr>
            <p:cNvPr id="115743" name="Oval 18"/>
            <p:cNvSpPr>
              <a:spLocks noChangeArrowheads="1"/>
            </p:cNvSpPr>
            <p:nvPr/>
          </p:nvSpPr>
          <p:spPr bwMode="auto">
            <a:xfrm>
              <a:off x="1119" y="2355"/>
              <a:ext cx="224" cy="219"/>
            </a:xfrm>
            <a:prstGeom prst="ellipse">
              <a:avLst/>
            </a:prstGeom>
            <a:solidFill>
              <a:srgbClr val="333399"/>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44" name="AutoShape 19"/>
            <p:cNvSpPr>
              <a:spLocks noChangeArrowheads="1"/>
            </p:cNvSpPr>
            <p:nvPr/>
          </p:nvSpPr>
          <p:spPr bwMode="auto">
            <a:xfrm rot="-8460389">
              <a:off x="1129" y="2384"/>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15745" name="AutoShape 20"/>
            <p:cNvSpPr>
              <a:spLocks noChangeArrowheads="1"/>
            </p:cNvSpPr>
            <p:nvPr/>
          </p:nvSpPr>
          <p:spPr bwMode="auto">
            <a:xfrm flipH="1">
              <a:off x="1197" y="2403"/>
              <a:ext cx="76" cy="128"/>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cxnSp>
        <p:nvCxnSpPr>
          <p:cNvPr id="115736" name="AutoShape 46"/>
          <p:cNvCxnSpPr>
            <a:cxnSpLocks noChangeShapeType="1"/>
            <a:stCxn id="115738" idx="2"/>
            <a:endCxn id="115743" idx="5"/>
          </p:cNvCxnSpPr>
          <p:nvPr/>
        </p:nvCxnSpPr>
        <p:spPr bwMode="auto">
          <a:xfrm rot="5400000">
            <a:off x="3307557" y="4125118"/>
            <a:ext cx="387350" cy="2843213"/>
          </a:xfrm>
          <a:prstGeom prst="curvedConnector3">
            <a:avLst>
              <a:gd name="adj1" fmla="val 172315"/>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15737" name="AutoShape 56"/>
          <p:cNvCxnSpPr>
            <a:cxnSpLocks noChangeShapeType="1"/>
            <a:stCxn id="115743" idx="0"/>
          </p:cNvCxnSpPr>
          <p:nvPr/>
        </p:nvCxnSpPr>
        <p:spPr bwMode="auto">
          <a:xfrm rot="-5400000">
            <a:off x="1633537" y="4191001"/>
            <a:ext cx="1573213" cy="931862"/>
          </a:xfrm>
          <a:prstGeom prst="curvedConnector3">
            <a:avLst>
              <a:gd name="adj1" fmla="val 49444"/>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15738" name="Rectangle 47"/>
          <p:cNvSpPr>
            <a:spLocks noChangeArrowheads="1"/>
          </p:cNvSpPr>
          <p:nvPr/>
        </p:nvSpPr>
        <p:spPr bwMode="auto">
          <a:xfrm>
            <a:off x="4495800" y="4953000"/>
            <a:ext cx="8556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wait()</a:t>
            </a:r>
          </a:p>
        </p:txBody>
      </p:sp>
      <p:sp>
        <p:nvSpPr>
          <p:cNvPr id="115739" name="Rectangle 54"/>
          <p:cNvSpPr>
            <a:spLocks noChangeArrowheads="1"/>
          </p:cNvSpPr>
          <p:nvPr/>
        </p:nvSpPr>
        <p:spPr bwMode="auto">
          <a:xfrm>
            <a:off x="4419600" y="3733800"/>
            <a:ext cx="10985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signal()</a:t>
            </a:r>
          </a:p>
        </p:txBody>
      </p:sp>
      <p:sp>
        <p:nvSpPr>
          <p:cNvPr id="115740" name="Text Box 3"/>
          <p:cNvSpPr txBox="1">
            <a:spLocks noChangeArrowheads="1"/>
          </p:cNvSpPr>
          <p:nvPr/>
        </p:nvSpPr>
        <p:spPr bwMode="auto">
          <a:xfrm>
            <a:off x="5943600" y="2514600"/>
            <a:ext cx="3200400" cy="101630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dirty="0">
                <a:solidFill>
                  <a:srgbClr val="003367"/>
                </a:solidFill>
                <a:latin typeface="Arial" charset="0"/>
                <a:ea typeface="ＭＳ Ｐゴシック" charset="0"/>
                <a:cs typeface="Arial" charset="0"/>
              </a:rPr>
              <a:t>A thread may </a:t>
            </a:r>
            <a:r>
              <a:rPr lang="en-US" sz="2000" dirty="0">
                <a:solidFill>
                  <a:srgbClr val="651222"/>
                </a:solidFill>
                <a:latin typeface="Arial" charset="0"/>
                <a:ea typeface="ＭＳ Ｐゴシック" charset="0"/>
                <a:cs typeface="Arial" charset="0"/>
              </a:rPr>
              <a:t>wait</a:t>
            </a:r>
            <a:r>
              <a:rPr lang="en-US" sz="2000" dirty="0">
                <a:solidFill>
                  <a:srgbClr val="003367"/>
                </a:solidFill>
                <a:latin typeface="Arial" charset="0"/>
                <a:ea typeface="ＭＳ Ｐゴシック" charset="0"/>
                <a:cs typeface="Arial" charset="0"/>
              </a:rPr>
              <a:t> (</a:t>
            </a:r>
            <a:r>
              <a:rPr lang="en-US" sz="2000" b="1" dirty="0">
                <a:solidFill>
                  <a:srgbClr val="003367"/>
                </a:solidFill>
                <a:latin typeface="Arial" charset="0"/>
                <a:ea typeface="ＭＳ Ｐゴシック" charset="0"/>
                <a:cs typeface="Arial" charset="0"/>
              </a:rPr>
              <a:t>sleep</a:t>
            </a:r>
            <a:r>
              <a:rPr lang="en-US" sz="2000" dirty="0">
                <a:solidFill>
                  <a:srgbClr val="003367"/>
                </a:solidFill>
                <a:latin typeface="Arial" charset="0"/>
                <a:ea typeface="ＭＳ Ｐゴシック" charset="0"/>
                <a:cs typeface="Arial" charset="0"/>
              </a:rPr>
              <a:t>) in the monitor, exiting the monitor.  </a:t>
            </a:r>
          </a:p>
        </p:txBody>
      </p:sp>
      <p:sp>
        <p:nvSpPr>
          <p:cNvPr id="115741" name="Text Box 3"/>
          <p:cNvSpPr txBox="1">
            <a:spLocks noChangeArrowheads="1"/>
          </p:cNvSpPr>
          <p:nvPr/>
        </p:nvSpPr>
        <p:spPr bwMode="auto">
          <a:xfrm>
            <a:off x="5943600" y="3536699"/>
            <a:ext cx="3048000" cy="317074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dirty="0">
                <a:solidFill>
                  <a:srgbClr val="003367"/>
                </a:solidFill>
                <a:latin typeface="Arial" charset="0"/>
                <a:ea typeface="ＭＳ Ｐゴシック" charset="0"/>
                <a:cs typeface="Arial" charset="0"/>
              </a:rPr>
              <a:t>A thread may </a:t>
            </a:r>
            <a:r>
              <a:rPr lang="en-US" sz="2000" dirty="0">
                <a:solidFill>
                  <a:srgbClr val="651222"/>
                </a:solidFill>
                <a:latin typeface="Arial" charset="0"/>
                <a:ea typeface="ＭＳ Ｐゴシック" charset="0"/>
                <a:cs typeface="Arial" charset="0"/>
              </a:rPr>
              <a:t>signal </a:t>
            </a:r>
            <a:r>
              <a:rPr lang="en-US" sz="2000" dirty="0">
                <a:solidFill>
                  <a:srgbClr val="003367"/>
                </a:solidFill>
                <a:latin typeface="Arial" charset="0"/>
                <a:ea typeface="ＭＳ Ｐゴシック" charset="0"/>
                <a:cs typeface="Arial" charset="0"/>
              </a:rPr>
              <a:t>in the monitor.</a:t>
            </a:r>
          </a:p>
          <a:p>
            <a:pPr fontAlgn="base">
              <a:spcBef>
                <a:spcPct val="0"/>
              </a:spcBef>
              <a:spcAft>
                <a:spcPct val="0"/>
              </a:spcAft>
            </a:pPr>
            <a:endParaRPr lang="en-US" sz="2000" dirty="0">
              <a:solidFill>
                <a:srgbClr val="003367"/>
              </a:solidFill>
              <a:latin typeface="Arial" charset="0"/>
              <a:ea typeface="ＭＳ Ｐゴシック" charset="0"/>
              <a:cs typeface="Arial" charset="0"/>
            </a:endParaRPr>
          </a:p>
          <a:p>
            <a:pPr fontAlgn="base">
              <a:spcBef>
                <a:spcPct val="0"/>
              </a:spcBef>
              <a:spcAft>
                <a:spcPct val="0"/>
              </a:spcAft>
            </a:pPr>
            <a:r>
              <a:rPr lang="en-US" sz="2000" dirty="0">
                <a:solidFill>
                  <a:srgbClr val="003367"/>
                </a:solidFill>
                <a:latin typeface="Arial" charset="0"/>
                <a:ea typeface="ＭＳ Ｐゴシック" charset="0"/>
                <a:cs typeface="Arial" charset="0"/>
              </a:rPr>
              <a:t>Signal means: wake one waiting thread, if there is one, else do nothing.</a:t>
            </a:r>
          </a:p>
          <a:p>
            <a:pPr fontAlgn="base">
              <a:spcBef>
                <a:spcPct val="0"/>
              </a:spcBef>
              <a:spcAft>
                <a:spcPct val="0"/>
              </a:spcAft>
            </a:pPr>
            <a:endParaRPr lang="en-US" sz="2000" dirty="0">
              <a:solidFill>
                <a:srgbClr val="003367"/>
              </a:solidFill>
              <a:latin typeface="Arial" charset="0"/>
              <a:ea typeface="ＭＳ Ｐゴシック" charset="0"/>
              <a:cs typeface="Arial" charset="0"/>
            </a:endParaRPr>
          </a:p>
          <a:p>
            <a:pPr fontAlgn="base">
              <a:spcBef>
                <a:spcPct val="0"/>
              </a:spcBef>
              <a:spcAft>
                <a:spcPct val="0"/>
              </a:spcAft>
            </a:pPr>
            <a:r>
              <a:rPr lang="en-US" sz="2000" dirty="0">
                <a:solidFill>
                  <a:srgbClr val="003367"/>
                </a:solidFill>
                <a:latin typeface="Arial" charset="0"/>
                <a:ea typeface="ＭＳ Ｐゴシック" charset="0"/>
                <a:cs typeface="Arial" charset="0"/>
              </a:rPr>
              <a:t>The awakened thread returns from its </a:t>
            </a:r>
            <a:r>
              <a:rPr lang="en-US" sz="2000" b="1" dirty="0">
                <a:solidFill>
                  <a:srgbClr val="003367"/>
                </a:solidFill>
                <a:latin typeface="Arial" charset="0"/>
                <a:ea typeface="ＭＳ Ｐゴシック" charset="0"/>
                <a:cs typeface="Arial" charset="0"/>
              </a:rPr>
              <a:t>wait </a:t>
            </a:r>
            <a:r>
              <a:rPr lang="en-US" sz="2000" dirty="0">
                <a:solidFill>
                  <a:srgbClr val="003367"/>
                </a:solidFill>
                <a:latin typeface="Arial" charset="0"/>
                <a:ea typeface="ＭＳ Ｐゴシック" charset="0"/>
                <a:cs typeface="Arial" charset="0"/>
              </a:rPr>
              <a:t>and reenters the monitor.</a:t>
            </a:r>
          </a:p>
        </p:txBody>
      </p:sp>
      <p:sp>
        <p:nvSpPr>
          <p:cNvPr id="115742" name="Text Box 3"/>
          <p:cNvSpPr txBox="1">
            <a:spLocks noChangeArrowheads="1"/>
          </p:cNvSpPr>
          <p:nvPr/>
        </p:nvSpPr>
        <p:spPr bwMode="auto">
          <a:xfrm>
            <a:off x="457200" y="1501775"/>
            <a:ext cx="82296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a:solidFill>
                  <a:srgbClr val="003367"/>
                </a:solidFill>
                <a:latin typeface="Arial" charset="0"/>
                <a:ea typeface="ＭＳ Ｐゴシック" charset="0"/>
                <a:cs typeface="Arial" charset="0"/>
              </a:rPr>
              <a:t>We need a way for a thread to wait for some condition to become true, e.g., until another thread runs and/or changes the state somehow.</a:t>
            </a:r>
          </a:p>
        </p:txBody>
      </p:sp>
    </p:spTree>
    <p:extLst>
      <p:ext uri="{BB962C8B-B14F-4D97-AF65-F5344CB8AC3E}">
        <p14:creationId xmlns:p14="http://schemas.microsoft.com/office/powerpoint/2010/main" val="25457351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Notes from soda machine </a:t>
            </a:r>
          </a:p>
        </p:txBody>
      </p:sp>
      <p:sp>
        <p:nvSpPr>
          <p:cNvPr id="3" name="Content Placeholder 2"/>
          <p:cNvSpPr>
            <a:spLocks noGrp="1"/>
          </p:cNvSpPr>
          <p:nvPr>
            <p:ph idx="1"/>
          </p:nvPr>
        </p:nvSpPr>
        <p:spPr>
          <a:xfrm>
            <a:off x="457200" y="1449274"/>
            <a:ext cx="8226425" cy="4111625"/>
          </a:xfrm>
        </p:spPr>
        <p:txBody>
          <a:bodyPr/>
          <a:lstStyle/>
          <a:p>
            <a:r>
              <a:rPr lang="en-US" sz="2000" b="0" dirty="0"/>
              <a:t>Producer/consumer illustrates using multiple CVs to reduce </a:t>
            </a:r>
            <a:r>
              <a:rPr lang="en-US" sz="2000" b="1" dirty="0"/>
              <a:t>spurious wakeups</a:t>
            </a:r>
            <a:r>
              <a:rPr lang="en-US" sz="2000" b="0" dirty="0"/>
              <a:t>: can be more selective/targeted with wait/notify.</a:t>
            </a:r>
          </a:p>
          <a:p>
            <a:r>
              <a:rPr lang="en-US" sz="2000" b="0" dirty="0"/>
              <a:t>If we use one CV for multiple conditions, a signal/notify might wake up the “wrong” thread (“spurious”), leaving a thread blocked forever.</a:t>
            </a:r>
          </a:p>
          <a:p>
            <a:r>
              <a:rPr lang="en-US" sz="2000" b="0" dirty="0"/>
              <a:t>Broadcast </a:t>
            </a:r>
            <a:r>
              <a:rPr lang="en-US" sz="2000" dirty="0"/>
              <a:t>gets it done: “wake ‘</a:t>
            </a:r>
            <a:r>
              <a:rPr lang="en-US" sz="2000" dirty="0" err="1"/>
              <a:t>em</a:t>
            </a:r>
            <a:r>
              <a:rPr lang="en-US" sz="2000" dirty="0"/>
              <a:t> all and let them sort it out”.   </a:t>
            </a:r>
            <a:endParaRPr lang="en-US" sz="2000" b="0" dirty="0"/>
          </a:p>
          <a:p>
            <a:r>
              <a:rPr lang="en-US" sz="2000" dirty="0"/>
              <a:t>“</a:t>
            </a:r>
            <a:r>
              <a:rPr lang="en-US" sz="2000" b="1" dirty="0"/>
              <a:t>Loop before you leap!</a:t>
            </a:r>
            <a:r>
              <a:rPr lang="en-US" sz="2000" dirty="0"/>
              <a:t>” makes broadcast safe </a:t>
            </a:r>
            <a:r>
              <a:rPr lang="en-US" sz="2000" b="0" dirty="0"/>
              <a:t>to “sort it out”.</a:t>
            </a:r>
          </a:p>
          <a:p>
            <a:r>
              <a:rPr lang="en-US" sz="2000" dirty="0"/>
              <a:t>But broadcast may be slow: </a:t>
            </a:r>
            <a:r>
              <a:rPr lang="en-US" sz="2000" b="1" dirty="0"/>
              <a:t>thundering herd</a:t>
            </a:r>
            <a:r>
              <a:rPr lang="en-US" sz="2000" dirty="0"/>
              <a:t>.</a:t>
            </a:r>
          </a:p>
          <a:p>
            <a:r>
              <a:rPr lang="en-US" sz="2000" dirty="0"/>
              <a:t>“Signal is just a performance hint.”  Tells system waking just one is good enough: program functions the same but performs better.</a:t>
            </a:r>
          </a:p>
          <a:p>
            <a:pPr marL="0" indent="0">
              <a:buNone/>
            </a:pPr>
            <a:endParaRPr lang="en-US" sz="2000" b="0" dirty="0"/>
          </a:p>
        </p:txBody>
      </p:sp>
    </p:spTree>
    <p:extLst>
      <p:ext uri="{BB962C8B-B14F-4D97-AF65-F5344CB8AC3E}">
        <p14:creationId xmlns:p14="http://schemas.microsoft.com/office/powerpoint/2010/main" val="566930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Thinking about threads</a:t>
            </a:r>
          </a:p>
        </p:txBody>
      </p:sp>
      <p:sp>
        <p:nvSpPr>
          <p:cNvPr id="3" name="Content Placeholder 2"/>
          <p:cNvSpPr>
            <a:spLocks noGrp="1"/>
          </p:cNvSpPr>
          <p:nvPr>
            <p:ph idx="1"/>
          </p:nvPr>
        </p:nvSpPr>
        <p:spPr>
          <a:xfrm>
            <a:off x="457200" y="1449274"/>
            <a:ext cx="8226425" cy="4111625"/>
          </a:xfrm>
        </p:spPr>
        <p:txBody>
          <a:bodyPr/>
          <a:lstStyle/>
          <a:p>
            <a:r>
              <a:rPr lang="en-US" sz="2000" dirty="0"/>
              <a:t>Threads don’t “know” about one another: they coordinate through shared locks and CVs.</a:t>
            </a:r>
          </a:p>
          <a:p>
            <a:r>
              <a:rPr lang="en-US" sz="2000" dirty="0"/>
              <a:t>Threads don’t have agency or intention; they don’t “decide” when to lock, signal, or wait; they just execute the program.</a:t>
            </a:r>
          </a:p>
          <a:p>
            <a:r>
              <a:rPr lang="en-US" sz="2000" dirty="0"/>
              <a:t>Thread calls on locks and CVs are conventions in the program to protect (synchronize) their accesses to the shared data.</a:t>
            </a:r>
          </a:p>
          <a:p>
            <a:r>
              <a:rPr lang="en-US" sz="2000" dirty="0"/>
              <a:t>Concurrency control is about using synchronization in the right ways and in all the right places in the program’s code.</a:t>
            </a:r>
          </a:p>
          <a:p>
            <a:r>
              <a:rPr lang="en-US" sz="2000" dirty="0"/>
              <a:t>A program is </a:t>
            </a:r>
            <a:r>
              <a:rPr lang="en-US" sz="2000" b="1" dirty="0"/>
              <a:t>correctly synchronized</a:t>
            </a:r>
            <a:r>
              <a:rPr lang="en-US" sz="2000" dirty="0"/>
              <a:t> or </a:t>
            </a:r>
            <a:r>
              <a:rPr lang="en-US" sz="2000" b="1" dirty="0"/>
              <a:t>data-race-free</a:t>
            </a:r>
            <a:r>
              <a:rPr lang="en-US" sz="2000" dirty="0"/>
              <a:t> </a:t>
            </a:r>
            <a:r>
              <a:rPr lang="en-US" sz="2000" dirty="0" err="1"/>
              <a:t>iff</a:t>
            </a:r>
            <a:r>
              <a:rPr lang="en-US" sz="2000" dirty="0"/>
              <a:t> it excludes all dangerous schedules that cause unintended behavior.</a:t>
            </a:r>
          </a:p>
          <a:p>
            <a:r>
              <a:rPr lang="en-US" sz="2000" dirty="0"/>
              <a:t>Its threads “do the right thing” in any remaining </a:t>
            </a:r>
            <a:r>
              <a:rPr lang="en-US" sz="2000" b="1" dirty="0"/>
              <a:t>legal</a:t>
            </a:r>
            <a:r>
              <a:rPr lang="en-US" sz="2000" dirty="0"/>
              <a:t> schedule, on any system, on any machine.</a:t>
            </a:r>
          </a:p>
          <a:p>
            <a:endParaRPr lang="en-US" sz="2000" b="0" dirty="0"/>
          </a:p>
        </p:txBody>
      </p:sp>
    </p:spTree>
    <p:extLst>
      <p:ext uri="{BB962C8B-B14F-4D97-AF65-F5344CB8AC3E}">
        <p14:creationId xmlns:p14="http://schemas.microsoft.com/office/powerpoint/2010/main" val="1342649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p:txBody>
          <a:bodyPr/>
          <a:lstStyle/>
          <a:p>
            <a:r>
              <a:rPr lang="en-US">
                <a:latin typeface="Arial" charset="0"/>
                <a:ea typeface="ＭＳ Ｐゴシック" charset="0"/>
                <a:cs typeface="Arial" charset="0"/>
              </a:rPr>
              <a:t>Monitor wait/signal</a:t>
            </a:r>
          </a:p>
        </p:txBody>
      </p:sp>
      <p:grpSp>
        <p:nvGrpSpPr>
          <p:cNvPr id="122882" name="Group 4"/>
          <p:cNvGrpSpPr>
            <a:grpSpLocks/>
          </p:cNvGrpSpPr>
          <p:nvPr/>
        </p:nvGrpSpPr>
        <p:grpSpPr bwMode="auto">
          <a:xfrm>
            <a:off x="1262063" y="3668713"/>
            <a:ext cx="355600" cy="347662"/>
            <a:chOff x="3689" y="1658"/>
            <a:chExt cx="576" cy="576"/>
          </a:xfrm>
        </p:grpSpPr>
        <p:grpSp>
          <p:nvGrpSpPr>
            <p:cNvPr id="122932" name="Group 5"/>
            <p:cNvGrpSpPr>
              <a:grpSpLocks/>
            </p:cNvGrpSpPr>
            <p:nvPr/>
          </p:nvGrpSpPr>
          <p:grpSpPr bwMode="auto">
            <a:xfrm>
              <a:off x="3689" y="1658"/>
              <a:ext cx="576" cy="576"/>
              <a:chOff x="4269" y="2781"/>
              <a:chExt cx="576" cy="576"/>
            </a:xfrm>
          </p:grpSpPr>
          <p:sp>
            <p:nvSpPr>
              <p:cNvPr id="122934"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935"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22933"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22883" name="Group 9"/>
          <p:cNvGrpSpPr>
            <a:grpSpLocks/>
          </p:cNvGrpSpPr>
          <p:nvPr/>
        </p:nvGrpSpPr>
        <p:grpSpPr bwMode="auto">
          <a:xfrm>
            <a:off x="1781175" y="3675063"/>
            <a:ext cx="355600" cy="347662"/>
            <a:chOff x="773" y="2363"/>
            <a:chExt cx="224" cy="219"/>
          </a:xfrm>
        </p:grpSpPr>
        <p:sp>
          <p:nvSpPr>
            <p:cNvPr id="122929" name="Oval 10"/>
            <p:cNvSpPr>
              <a:spLocks noChangeArrowheads="1"/>
            </p:cNvSpPr>
            <p:nvPr/>
          </p:nvSpPr>
          <p:spPr bwMode="auto">
            <a:xfrm>
              <a:off x="773" y="2363"/>
              <a:ext cx="224" cy="219"/>
            </a:xfrm>
            <a:prstGeom prst="ellipse">
              <a:avLst/>
            </a:prstGeom>
            <a:solidFill>
              <a:srgbClr val="00CCFF"/>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930" name="AutoShape 11"/>
            <p:cNvSpPr>
              <a:spLocks noChangeArrowheads="1"/>
            </p:cNvSpPr>
            <p:nvPr/>
          </p:nvSpPr>
          <p:spPr bwMode="auto">
            <a:xfrm flipH="1">
              <a:off x="851" y="2412"/>
              <a:ext cx="76" cy="127"/>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931" name="AutoShape 12"/>
            <p:cNvSpPr>
              <a:spLocks noChangeArrowheads="1"/>
            </p:cNvSpPr>
            <p:nvPr/>
          </p:nvSpPr>
          <p:spPr bwMode="auto">
            <a:xfrm rot="-8460389">
              <a:off x="783" y="2392"/>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22884" name="Group 13"/>
          <p:cNvGrpSpPr>
            <a:grpSpLocks/>
          </p:cNvGrpSpPr>
          <p:nvPr/>
        </p:nvGrpSpPr>
        <p:grpSpPr bwMode="auto">
          <a:xfrm>
            <a:off x="2330450" y="3676650"/>
            <a:ext cx="357188" cy="357188"/>
            <a:chOff x="4784" y="2819"/>
            <a:chExt cx="255" cy="255"/>
          </a:xfrm>
        </p:grpSpPr>
        <p:sp>
          <p:nvSpPr>
            <p:cNvPr id="122926"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927"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928"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22885" name="Group 21"/>
          <p:cNvGrpSpPr>
            <a:grpSpLocks/>
          </p:cNvGrpSpPr>
          <p:nvPr/>
        </p:nvGrpSpPr>
        <p:grpSpPr bwMode="auto">
          <a:xfrm>
            <a:off x="3859213" y="3111500"/>
            <a:ext cx="1819275" cy="539750"/>
            <a:chOff x="1785" y="1844"/>
            <a:chExt cx="1292" cy="383"/>
          </a:xfrm>
        </p:grpSpPr>
        <p:sp>
          <p:nvSpPr>
            <p:cNvPr id="122924" name="Rectangle 22"/>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2" name="Text Box 23"/>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P1()</a:t>
              </a:r>
              <a:endParaRPr lang="en-US" sz="3200" u="sng">
                <a:solidFill>
                  <a:srgbClr val="195F9E"/>
                </a:solidFill>
                <a:effectLst>
                  <a:outerShdw blurRad="38100" dist="38100" dir="2700000" algn="tl">
                    <a:srgbClr val="DDDDDD"/>
                  </a:outerShdw>
                </a:effectLst>
              </a:endParaRPr>
            </a:p>
          </p:txBody>
        </p:sp>
      </p:grpSp>
      <p:grpSp>
        <p:nvGrpSpPr>
          <p:cNvPr id="122886" name="Group 24"/>
          <p:cNvGrpSpPr>
            <a:grpSpLocks/>
          </p:cNvGrpSpPr>
          <p:nvPr/>
        </p:nvGrpSpPr>
        <p:grpSpPr bwMode="auto">
          <a:xfrm>
            <a:off x="3859213" y="3686175"/>
            <a:ext cx="1819275" cy="539750"/>
            <a:chOff x="1785" y="1844"/>
            <a:chExt cx="1292" cy="383"/>
          </a:xfrm>
        </p:grpSpPr>
        <p:sp>
          <p:nvSpPr>
            <p:cNvPr id="122922" name="Rectangle 25"/>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5" name="Text Box 26"/>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P2()</a:t>
              </a:r>
              <a:endParaRPr lang="en-US" sz="3200" u="sng">
                <a:solidFill>
                  <a:srgbClr val="195F9E"/>
                </a:solidFill>
                <a:effectLst>
                  <a:outerShdw blurRad="38100" dist="38100" dir="2700000" algn="tl">
                    <a:srgbClr val="DDDDDD"/>
                  </a:outerShdw>
                </a:effectLst>
              </a:endParaRPr>
            </a:p>
          </p:txBody>
        </p:sp>
      </p:grpSp>
      <p:grpSp>
        <p:nvGrpSpPr>
          <p:cNvPr id="122887" name="Group 27"/>
          <p:cNvGrpSpPr>
            <a:grpSpLocks/>
          </p:cNvGrpSpPr>
          <p:nvPr/>
        </p:nvGrpSpPr>
        <p:grpSpPr bwMode="auto">
          <a:xfrm>
            <a:off x="3859213" y="4260850"/>
            <a:ext cx="1819275" cy="539750"/>
            <a:chOff x="1785" y="1844"/>
            <a:chExt cx="1292" cy="383"/>
          </a:xfrm>
        </p:grpSpPr>
        <p:sp>
          <p:nvSpPr>
            <p:cNvPr id="122920" name="Rectangle 28"/>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8" name="Text Box 29"/>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P3()</a:t>
              </a:r>
              <a:endParaRPr lang="en-US" sz="3200" u="sng">
                <a:solidFill>
                  <a:srgbClr val="195F9E"/>
                </a:solidFill>
                <a:effectLst>
                  <a:outerShdw blurRad="38100" dist="38100" dir="2700000" algn="tl">
                    <a:srgbClr val="DDDDDD"/>
                  </a:outerShdw>
                </a:effectLst>
              </a:endParaRPr>
            </a:p>
          </p:txBody>
        </p:sp>
      </p:grpSp>
      <p:grpSp>
        <p:nvGrpSpPr>
          <p:cNvPr id="122888" name="Group 30"/>
          <p:cNvGrpSpPr>
            <a:grpSpLocks/>
          </p:cNvGrpSpPr>
          <p:nvPr/>
        </p:nvGrpSpPr>
        <p:grpSpPr bwMode="auto">
          <a:xfrm>
            <a:off x="3859213" y="4835525"/>
            <a:ext cx="1819275" cy="539750"/>
            <a:chOff x="1785" y="1844"/>
            <a:chExt cx="1292" cy="383"/>
          </a:xfrm>
        </p:grpSpPr>
        <p:sp>
          <p:nvSpPr>
            <p:cNvPr id="122918" name="Rectangle 31"/>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31" name="Text Box 32"/>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P4()</a:t>
              </a:r>
              <a:endParaRPr lang="en-US" sz="3200" u="sng">
                <a:solidFill>
                  <a:srgbClr val="195F9E"/>
                </a:solidFill>
                <a:effectLst>
                  <a:outerShdw blurRad="38100" dist="38100" dir="2700000" algn="tl">
                    <a:srgbClr val="DDDDDD"/>
                  </a:outerShdw>
                </a:effectLst>
              </a:endParaRPr>
            </a:p>
          </p:txBody>
        </p:sp>
      </p:grpSp>
      <p:sp>
        <p:nvSpPr>
          <p:cNvPr id="122889" name="Rectangle 33"/>
          <p:cNvSpPr>
            <a:spLocks noChangeArrowheads="1"/>
          </p:cNvSpPr>
          <p:nvPr/>
        </p:nvSpPr>
        <p:spPr bwMode="auto">
          <a:xfrm>
            <a:off x="3894138" y="2517775"/>
            <a:ext cx="1797050" cy="2892425"/>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890" name="Rectangle 34"/>
          <p:cNvSpPr>
            <a:spLocks noChangeArrowheads="1"/>
          </p:cNvSpPr>
          <p:nvPr/>
        </p:nvSpPr>
        <p:spPr bwMode="auto">
          <a:xfrm>
            <a:off x="3913188" y="2563813"/>
            <a:ext cx="1765300" cy="527050"/>
          </a:xfrm>
          <a:prstGeom prst="rect">
            <a:avLst/>
          </a:prstGeom>
          <a:solidFill>
            <a:srgbClr val="66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891" name="Rectangle 35"/>
          <p:cNvSpPr>
            <a:spLocks noChangeArrowheads="1"/>
          </p:cNvSpPr>
          <p:nvPr/>
        </p:nvSpPr>
        <p:spPr bwMode="auto">
          <a:xfrm>
            <a:off x="3868738" y="2568575"/>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i="1">
                <a:solidFill>
                  <a:prstClr val="white"/>
                </a:solidFill>
                <a:latin typeface="Arial" charset="0"/>
                <a:ea typeface="ＭＳ Ｐゴシック" charset="0"/>
                <a:cs typeface="ＭＳ Ｐゴシック" charset="0"/>
              </a:rPr>
              <a:t>state</a:t>
            </a:r>
            <a:endParaRPr lang="en-US" sz="1600" b="1" i="1">
              <a:solidFill>
                <a:prstClr val="white"/>
              </a:solidFill>
              <a:latin typeface="Arial" charset="0"/>
              <a:ea typeface="ＭＳ Ｐゴシック" charset="0"/>
              <a:cs typeface="ＭＳ Ｐゴシック" charset="0"/>
            </a:endParaRPr>
          </a:p>
        </p:txBody>
      </p:sp>
      <p:grpSp>
        <p:nvGrpSpPr>
          <p:cNvPr id="122892" name="Group 36"/>
          <p:cNvGrpSpPr>
            <a:grpSpLocks/>
          </p:cNvGrpSpPr>
          <p:nvPr/>
        </p:nvGrpSpPr>
        <p:grpSpPr bwMode="auto">
          <a:xfrm>
            <a:off x="4665663" y="3217863"/>
            <a:ext cx="315912" cy="307975"/>
            <a:chOff x="2146" y="1704"/>
            <a:chExt cx="415" cy="415"/>
          </a:xfrm>
        </p:grpSpPr>
        <p:sp>
          <p:nvSpPr>
            <p:cNvPr id="122915" name="Oval 37"/>
            <p:cNvSpPr>
              <a:spLocks noChangeArrowheads="1"/>
            </p:cNvSpPr>
            <p:nvPr/>
          </p:nvSpPr>
          <p:spPr bwMode="auto">
            <a:xfrm>
              <a:off x="2146" y="1704"/>
              <a:ext cx="415" cy="415"/>
            </a:xfrm>
            <a:prstGeom prst="ellipse">
              <a:avLst/>
            </a:prstGeom>
            <a:solidFill>
              <a:srgbClr val="80008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916" name="AutoShape 38"/>
            <p:cNvSpPr>
              <a:spLocks noChangeArrowheads="1"/>
            </p:cNvSpPr>
            <p:nvPr/>
          </p:nvSpPr>
          <p:spPr bwMode="auto">
            <a:xfrm flipH="1">
              <a:off x="2290" y="1796"/>
              <a:ext cx="142" cy="24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917" name="AutoShape 39"/>
            <p:cNvSpPr>
              <a:spLocks noChangeArrowheads="1"/>
            </p:cNvSpPr>
            <p:nvPr/>
          </p:nvSpPr>
          <p:spPr bwMode="auto">
            <a:xfrm rot="-8460389">
              <a:off x="2164" y="1759"/>
              <a:ext cx="50" cy="5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22893" name="Line 40"/>
          <p:cNvSpPr>
            <a:spLocks noChangeShapeType="1"/>
          </p:cNvSpPr>
          <p:nvPr/>
        </p:nvSpPr>
        <p:spPr bwMode="auto">
          <a:xfrm flipV="1">
            <a:off x="2878138" y="3354388"/>
            <a:ext cx="995362" cy="47942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894" name="Line 41"/>
          <p:cNvSpPr>
            <a:spLocks noChangeShapeType="1"/>
          </p:cNvSpPr>
          <p:nvPr/>
        </p:nvSpPr>
        <p:spPr bwMode="auto">
          <a:xfrm>
            <a:off x="2892425" y="3833813"/>
            <a:ext cx="993775" cy="8255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895" name="Line 42"/>
          <p:cNvSpPr>
            <a:spLocks noChangeShapeType="1"/>
          </p:cNvSpPr>
          <p:nvPr/>
        </p:nvSpPr>
        <p:spPr bwMode="auto">
          <a:xfrm>
            <a:off x="2871788" y="3833813"/>
            <a:ext cx="993775" cy="655637"/>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896" name="Line 43"/>
          <p:cNvSpPr>
            <a:spLocks noChangeShapeType="1"/>
          </p:cNvSpPr>
          <p:nvPr/>
        </p:nvSpPr>
        <p:spPr bwMode="auto">
          <a:xfrm>
            <a:off x="2886075" y="3833813"/>
            <a:ext cx="993775" cy="12096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897" name="Rectangle 44"/>
          <p:cNvSpPr>
            <a:spLocks noChangeArrowheads="1"/>
          </p:cNvSpPr>
          <p:nvPr/>
        </p:nvSpPr>
        <p:spPr bwMode="auto">
          <a:xfrm>
            <a:off x="403225" y="3513138"/>
            <a:ext cx="823913" cy="61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i="1">
                <a:solidFill>
                  <a:prstClr val="white"/>
                </a:solidFill>
                <a:latin typeface="Arial" charset="0"/>
                <a:ea typeface="ＭＳ Ｐゴシック" charset="0"/>
                <a:cs typeface="ＭＳ Ｐゴシック" charset="0"/>
              </a:rPr>
              <a:t>ready</a:t>
            </a:r>
          </a:p>
          <a:p>
            <a:pPr algn="ctr" fontAlgn="base">
              <a:spcBef>
                <a:spcPct val="0"/>
              </a:spcBef>
              <a:spcAft>
                <a:spcPct val="0"/>
              </a:spcAft>
            </a:pPr>
            <a:r>
              <a:rPr lang="en-US" sz="1600" b="1" i="1">
                <a:solidFill>
                  <a:prstClr val="white"/>
                </a:solidFill>
                <a:latin typeface="Arial" charset="0"/>
                <a:ea typeface="ＭＳ Ｐゴシック" charset="0"/>
                <a:cs typeface="ＭＳ Ｐゴシック" charset="0"/>
              </a:rPr>
              <a:t>to enter</a:t>
            </a:r>
          </a:p>
        </p:txBody>
      </p:sp>
      <p:sp>
        <p:nvSpPr>
          <p:cNvPr id="122898" name="Rectangle 45"/>
          <p:cNvSpPr>
            <a:spLocks noChangeArrowheads="1"/>
          </p:cNvSpPr>
          <p:nvPr/>
        </p:nvSpPr>
        <p:spPr bwMode="auto">
          <a:xfrm>
            <a:off x="457200" y="5257800"/>
            <a:ext cx="1325563"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waiting</a:t>
            </a:r>
          </a:p>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(blocked)</a:t>
            </a:r>
          </a:p>
        </p:txBody>
      </p:sp>
      <p:sp>
        <p:nvSpPr>
          <p:cNvPr id="122899" name="Rectangle 47"/>
          <p:cNvSpPr>
            <a:spLocks noChangeArrowheads="1"/>
          </p:cNvSpPr>
          <p:nvPr/>
        </p:nvSpPr>
        <p:spPr bwMode="auto">
          <a:xfrm>
            <a:off x="2905125" y="5562600"/>
            <a:ext cx="6842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wait</a:t>
            </a:r>
          </a:p>
        </p:txBody>
      </p:sp>
      <p:sp>
        <p:nvSpPr>
          <p:cNvPr id="122900" name="Rectangle 51"/>
          <p:cNvSpPr>
            <a:spLocks noChangeArrowheads="1"/>
          </p:cNvSpPr>
          <p:nvPr/>
        </p:nvSpPr>
        <p:spPr bwMode="auto">
          <a:xfrm>
            <a:off x="2662238" y="3343275"/>
            <a:ext cx="739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1600" i="1">
                <a:solidFill>
                  <a:prstClr val="white"/>
                </a:solidFill>
                <a:latin typeface="Arial" charset="0"/>
                <a:ea typeface="ＭＳ Ｐゴシック" charset="0"/>
                <a:cs typeface="ＭＳ Ｐゴシック" charset="0"/>
              </a:rPr>
              <a:t>(enter)</a:t>
            </a:r>
            <a:endParaRPr lang="en-US" sz="1600" b="1" i="1">
              <a:solidFill>
                <a:prstClr val="white"/>
              </a:solidFill>
              <a:latin typeface="Arial" charset="0"/>
              <a:ea typeface="ＭＳ Ｐゴシック" charset="0"/>
              <a:cs typeface="ＭＳ Ｐゴシック" charset="0"/>
            </a:endParaRPr>
          </a:p>
        </p:txBody>
      </p:sp>
      <p:sp>
        <p:nvSpPr>
          <p:cNvPr id="122901" name="Rectangle 54"/>
          <p:cNvSpPr>
            <a:spLocks noChangeArrowheads="1"/>
          </p:cNvSpPr>
          <p:nvPr/>
        </p:nvSpPr>
        <p:spPr bwMode="auto">
          <a:xfrm>
            <a:off x="1447800" y="4724400"/>
            <a:ext cx="9271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signal</a:t>
            </a:r>
          </a:p>
        </p:txBody>
      </p:sp>
      <p:sp>
        <p:nvSpPr>
          <p:cNvPr id="122902" name="Text Box 3"/>
          <p:cNvSpPr txBox="1">
            <a:spLocks noChangeArrowheads="1"/>
          </p:cNvSpPr>
          <p:nvPr/>
        </p:nvSpPr>
        <p:spPr bwMode="auto">
          <a:xfrm>
            <a:off x="533400" y="2438400"/>
            <a:ext cx="30480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a:solidFill>
                  <a:srgbClr val="003367"/>
                </a:solidFill>
                <a:latin typeface="Arial" charset="0"/>
                <a:ea typeface="ＭＳ Ｐゴシック" charset="0"/>
                <a:cs typeface="Arial" charset="0"/>
              </a:rPr>
              <a:t>At most one thread runs in the monitor at a time.</a:t>
            </a:r>
          </a:p>
        </p:txBody>
      </p:sp>
      <p:grpSp>
        <p:nvGrpSpPr>
          <p:cNvPr id="122903" name="Group 17"/>
          <p:cNvGrpSpPr>
            <a:grpSpLocks/>
          </p:cNvGrpSpPr>
          <p:nvPr/>
        </p:nvGrpSpPr>
        <p:grpSpPr bwMode="auto">
          <a:xfrm>
            <a:off x="1776413" y="5443538"/>
            <a:ext cx="355600" cy="347662"/>
            <a:chOff x="1119" y="2355"/>
            <a:chExt cx="224" cy="219"/>
          </a:xfrm>
        </p:grpSpPr>
        <p:sp>
          <p:nvSpPr>
            <p:cNvPr id="122912" name="Oval 18"/>
            <p:cNvSpPr>
              <a:spLocks noChangeArrowheads="1"/>
            </p:cNvSpPr>
            <p:nvPr/>
          </p:nvSpPr>
          <p:spPr bwMode="auto">
            <a:xfrm>
              <a:off x="1119" y="2355"/>
              <a:ext cx="224" cy="219"/>
            </a:xfrm>
            <a:prstGeom prst="ellipse">
              <a:avLst/>
            </a:prstGeom>
            <a:solidFill>
              <a:srgbClr val="333399"/>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913" name="AutoShape 19"/>
            <p:cNvSpPr>
              <a:spLocks noChangeArrowheads="1"/>
            </p:cNvSpPr>
            <p:nvPr/>
          </p:nvSpPr>
          <p:spPr bwMode="auto">
            <a:xfrm rot="-8460389">
              <a:off x="1129" y="2384"/>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2914" name="AutoShape 20"/>
            <p:cNvSpPr>
              <a:spLocks noChangeArrowheads="1"/>
            </p:cNvSpPr>
            <p:nvPr/>
          </p:nvSpPr>
          <p:spPr bwMode="auto">
            <a:xfrm flipH="1">
              <a:off x="1197" y="2403"/>
              <a:ext cx="76" cy="128"/>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cxnSp>
        <p:nvCxnSpPr>
          <p:cNvPr id="122904" name="AutoShape 46"/>
          <p:cNvCxnSpPr>
            <a:cxnSpLocks noChangeShapeType="1"/>
            <a:stCxn id="122906" idx="2"/>
            <a:endCxn id="122912" idx="5"/>
          </p:cNvCxnSpPr>
          <p:nvPr/>
        </p:nvCxnSpPr>
        <p:spPr bwMode="auto">
          <a:xfrm rot="5400000">
            <a:off x="3307557" y="4125118"/>
            <a:ext cx="387350" cy="2843213"/>
          </a:xfrm>
          <a:prstGeom prst="curvedConnector3">
            <a:avLst>
              <a:gd name="adj1" fmla="val 172315"/>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22905" name="AutoShape 56"/>
          <p:cNvCxnSpPr>
            <a:cxnSpLocks noChangeShapeType="1"/>
            <a:stCxn id="122912" idx="0"/>
          </p:cNvCxnSpPr>
          <p:nvPr/>
        </p:nvCxnSpPr>
        <p:spPr bwMode="auto">
          <a:xfrm rot="5400000" flipH="1" flipV="1">
            <a:off x="1912938" y="4765675"/>
            <a:ext cx="719138" cy="636587"/>
          </a:xfrm>
          <a:prstGeom prst="curvedConnector3">
            <a:avLst>
              <a:gd name="adj1" fmla="val 50000"/>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2906" name="Rectangle 47"/>
          <p:cNvSpPr>
            <a:spLocks noChangeArrowheads="1"/>
          </p:cNvSpPr>
          <p:nvPr/>
        </p:nvSpPr>
        <p:spPr bwMode="auto">
          <a:xfrm>
            <a:off x="4495800" y="4953000"/>
            <a:ext cx="8556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wait()</a:t>
            </a:r>
          </a:p>
        </p:txBody>
      </p:sp>
      <p:sp>
        <p:nvSpPr>
          <p:cNvPr id="122907" name="Rectangle 54"/>
          <p:cNvSpPr>
            <a:spLocks noChangeArrowheads="1"/>
          </p:cNvSpPr>
          <p:nvPr/>
        </p:nvSpPr>
        <p:spPr bwMode="auto">
          <a:xfrm>
            <a:off x="4419600" y="3733800"/>
            <a:ext cx="10985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signal()</a:t>
            </a:r>
          </a:p>
        </p:txBody>
      </p:sp>
      <p:sp>
        <p:nvSpPr>
          <p:cNvPr id="122908" name="Text Box 3"/>
          <p:cNvSpPr txBox="1">
            <a:spLocks noChangeArrowheads="1"/>
          </p:cNvSpPr>
          <p:nvPr/>
        </p:nvSpPr>
        <p:spPr bwMode="auto">
          <a:xfrm>
            <a:off x="5943600" y="2438400"/>
            <a:ext cx="3048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u="sng">
                <a:solidFill>
                  <a:srgbClr val="003367"/>
                </a:solidFill>
                <a:latin typeface="Arial" charset="0"/>
                <a:ea typeface="ＭＳ Ｐゴシック" charset="0"/>
                <a:cs typeface="Arial" charset="0"/>
              </a:rPr>
              <a:t>Two choices: </a:t>
            </a:r>
            <a:r>
              <a:rPr lang="en-US" sz="2000" b="1" u="sng">
                <a:solidFill>
                  <a:srgbClr val="003367"/>
                </a:solidFill>
                <a:latin typeface="Arial" charset="0"/>
                <a:ea typeface="ＭＳ Ｐゴシック" charset="0"/>
                <a:cs typeface="Arial" charset="0"/>
              </a:rPr>
              <a:t>yes</a:t>
            </a:r>
            <a:r>
              <a:rPr lang="en-US" sz="2000" u="sng">
                <a:solidFill>
                  <a:srgbClr val="003367"/>
                </a:solidFill>
                <a:latin typeface="Arial" charset="0"/>
                <a:ea typeface="ＭＳ Ｐゴシック" charset="0"/>
                <a:cs typeface="Arial" charset="0"/>
              </a:rPr>
              <a:t> or </a:t>
            </a:r>
            <a:r>
              <a:rPr lang="en-US" sz="2000" b="1" u="sng">
                <a:solidFill>
                  <a:srgbClr val="003367"/>
                </a:solidFill>
                <a:latin typeface="Arial" charset="0"/>
                <a:ea typeface="ＭＳ Ｐゴシック" charset="0"/>
                <a:cs typeface="Arial" charset="0"/>
              </a:rPr>
              <a:t>no</a:t>
            </a:r>
            <a:r>
              <a:rPr lang="en-US" sz="2000" u="sng">
                <a:solidFill>
                  <a:srgbClr val="003367"/>
                </a:solidFill>
                <a:latin typeface="Arial" charset="0"/>
                <a:ea typeface="ＭＳ Ｐゴシック" charset="0"/>
                <a:cs typeface="Arial" charset="0"/>
              </a:rPr>
              <a:t>.</a:t>
            </a:r>
          </a:p>
        </p:txBody>
      </p:sp>
      <p:sp>
        <p:nvSpPr>
          <p:cNvPr id="122909" name="Text Box 3"/>
          <p:cNvSpPr txBox="1">
            <a:spLocks noChangeArrowheads="1"/>
          </p:cNvSpPr>
          <p:nvPr/>
        </p:nvSpPr>
        <p:spPr bwMode="auto">
          <a:xfrm>
            <a:off x="5943600" y="2819400"/>
            <a:ext cx="3048000" cy="37861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a:solidFill>
                  <a:srgbClr val="003367"/>
                </a:solidFill>
                <a:latin typeface="Arial" charset="0"/>
                <a:ea typeface="ＭＳ Ｐゴシック" charset="0"/>
                <a:cs typeface="Arial" charset="0"/>
              </a:rPr>
              <a:t>If </a:t>
            </a:r>
            <a:r>
              <a:rPr lang="en-US" sz="2000" b="1">
                <a:solidFill>
                  <a:srgbClr val="003367"/>
                </a:solidFill>
                <a:latin typeface="Arial" charset="0"/>
                <a:ea typeface="ＭＳ Ｐゴシック" charset="0"/>
                <a:cs typeface="Arial" charset="0"/>
              </a:rPr>
              <a:t>yes</a:t>
            </a:r>
            <a:r>
              <a:rPr lang="en-US" sz="2000">
                <a:solidFill>
                  <a:srgbClr val="003367"/>
                </a:solidFill>
                <a:latin typeface="Arial" charset="0"/>
                <a:ea typeface="ＭＳ Ｐゴシック" charset="0"/>
                <a:cs typeface="Arial" charset="0"/>
              </a:rPr>
              <a:t>, what happens to the thread that called </a:t>
            </a:r>
            <a:r>
              <a:rPr lang="en-US" sz="2000" b="1">
                <a:solidFill>
                  <a:srgbClr val="003367"/>
                </a:solidFill>
                <a:latin typeface="Arial" charset="0"/>
                <a:ea typeface="ＭＳ Ｐゴシック" charset="0"/>
                <a:cs typeface="Arial" charset="0"/>
              </a:rPr>
              <a:t>signal</a:t>
            </a:r>
            <a:r>
              <a:rPr lang="en-US" sz="2000">
                <a:solidFill>
                  <a:srgbClr val="003367"/>
                </a:solidFill>
                <a:latin typeface="Arial" charset="0"/>
                <a:ea typeface="ＭＳ Ｐゴシック" charset="0"/>
                <a:cs typeface="Arial" charset="0"/>
              </a:rPr>
              <a:t> within the monitor?  Does it just hang there?  They can’t both be in the monitor.</a:t>
            </a:r>
          </a:p>
          <a:p>
            <a:pPr fontAlgn="base">
              <a:spcBef>
                <a:spcPct val="0"/>
              </a:spcBef>
              <a:spcAft>
                <a:spcPct val="0"/>
              </a:spcAft>
            </a:pPr>
            <a:endParaRPr lang="en-US" sz="2000">
              <a:solidFill>
                <a:srgbClr val="003367"/>
              </a:solidFill>
              <a:latin typeface="Arial" charset="0"/>
              <a:ea typeface="ＭＳ Ｐゴシック" charset="0"/>
              <a:cs typeface="Arial" charset="0"/>
            </a:endParaRPr>
          </a:p>
          <a:p>
            <a:pPr fontAlgn="base">
              <a:spcBef>
                <a:spcPct val="0"/>
              </a:spcBef>
              <a:spcAft>
                <a:spcPct val="0"/>
              </a:spcAft>
            </a:pPr>
            <a:r>
              <a:rPr lang="en-US" sz="2000">
                <a:solidFill>
                  <a:srgbClr val="003367"/>
                </a:solidFill>
                <a:latin typeface="Arial" charset="0"/>
                <a:ea typeface="ＭＳ Ｐゴシック" charset="0"/>
                <a:cs typeface="Arial" charset="0"/>
              </a:rPr>
              <a:t>If </a:t>
            </a:r>
            <a:r>
              <a:rPr lang="en-US" sz="2000" b="1">
                <a:solidFill>
                  <a:srgbClr val="003367"/>
                </a:solidFill>
                <a:latin typeface="Arial" charset="0"/>
                <a:ea typeface="ＭＳ Ｐゴシック" charset="0"/>
                <a:cs typeface="Arial" charset="0"/>
              </a:rPr>
              <a:t>no</a:t>
            </a:r>
            <a:r>
              <a:rPr lang="en-US" sz="2000">
                <a:solidFill>
                  <a:srgbClr val="003367"/>
                </a:solidFill>
                <a:latin typeface="Arial" charset="0"/>
                <a:ea typeface="ＭＳ Ｐゴシック" charset="0"/>
                <a:cs typeface="Arial" charset="0"/>
              </a:rPr>
              <a:t>, can’t other threads get into the monitor first and change the state, causing the condition to become false again? </a:t>
            </a:r>
          </a:p>
        </p:txBody>
      </p:sp>
      <p:sp>
        <p:nvSpPr>
          <p:cNvPr id="122910" name="Text Box 3"/>
          <p:cNvSpPr txBox="1">
            <a:spLocks noChangeArrowheads="1"/>
          </p:cNvSpPr>
          <p:nvPr/>
        </p:nvSpPr>
        <p:spPr bwMode="auto">
          <a:xfrm>
            <a:off x="533400" y="1433513"/>
            <a:ext cx="82296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u="sng">
                <a:solidFill>
                  <a:srgbClr val="003367"/>
                </a:solidFill>
                <a:latin typeface="Arial" charset="0"/>
                <a:ea typeface="ＭＳ Ｐゴシック" charset="0"/>
                <a:cs typeface="Arial" charset="0"/>
              </a:rPr>
              <a:t>Design question</a:t>
            </a:r>
            <a:r>
              <a:rPr lang="en-US" sz="2000">
                <a:solidFill>
                  <a:srgbClr val="003367"/>
                </a:solidFill>
                <a:latin typeface="Arial" charset="0"/>
                <a:ea typeface="ＭＳ Ｐゴシック" charset="0"/>
                <a:cs typeface="Arial" charset="0"/>
              </a:rPr>
              <a:t>: when a waiting thread is awakened by </a:t>
            </a:r>
            <a:r>
              <a:rPr lang="en-US" sz="2000" b="1">
                <a:solidFill>
                  <a:srgbClr val="003367"/>
                </a:solidFill>
                <a:latin typeface="Arial" charset="0"/>
                <a:ea typeface="ＭＳ Ｐゴシック" charset="0"/>
                <a:cs typeface="Arial" charset="0"/>
              </a:rPr>
              <a:t>signal</a:t>
            </a:r>
            <a:r>
              <a:rPr lang="en-US" sz="2000">
                <a:solidFill>
                  <a:srgbClr val="003367"/>
                </a:solidFill>
                <a:latin typeface="Arial" charset="0"/>
                <a:ea typeface="ＭＳ Ｐゴシック" charset="0"/>
                <a:cs typeface="Arial" charset="0"/>
              </a:rPr>
              <a:t>, must it start running immediately?   Back in the monitor, where it called </a:t>
            </a:r>
            <a:r>
              <a:rPr lang="en-US" sz="2000" b="1">
                <a:solidFill>
                  <a:srgbClr val="003367"/>
                </a:solidFill>
                <a:latin typeface="Arial" charset="0"/>
                <a:ea typeface="ＭＳ Ｐゴシック" charset="0"/>
                <a:cs typeface="Arial" charset="0"/>
              </a:rPr>
              <a:t>wait</a:t>
            </a:r>
            <a:r>
              <a:rPr lang="en-US" sz="2000">
                <a:solidFill>
                  <a:srgbClr val="003367"/>
                </a:solidFill>
                <a:latin typeface="Arial" charset="0"/>
                <a:ea typeface="ＭＳ Ｐゴシック" charset="0"/>
                <a:cs typeface="Arial" charset="0"/>
              </a:rPr>
              <a:t>?</a:t>
            </a:r>
          </a:p>
        </p:txBody>
      </p:sp>
      <p:sp>
        <p:nvSpPr>
          <p:cNvPr id="122911" name="Rectangle 54"/>
          <p:cNvSpPr>
            <a:spLocks noChangeArrowheads="1"/>
          </p:cNvSpPr>
          <p:nvPr/>
        </p:nvSpPr>
        <p:spPr bwMode="auto">
          <a:xfrm>
            <a:off x="2286000" y="4343400"/>
            <a:ext cx="655638"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a:t>
            </a:r>
          </a:p>
        </p:txBody>
      </p:sp>
    </p:spTree>
    <p:extLst>
      <p:ext uri="{BB962C8B-B14F-4D97-AF65-F5344CB8AC3E}">
        <p14:creationId xmlns:p14="http://schemas.microsoft.com/office/powerpoint/2010/main" val="971488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Title 1"/>
          <p:cNvSpPr>
            <a:spLocks noGrp="1"/>
          </p:cNvSpPr>
          <p:nvPr>
            <p:ph type="title"/>
          </p:nvPr>
        </p:nvSpPr>
        <p:spPr/>
        <p:txBody>
          <a:bodyPr/>
          <a:lstStyle/>
          <a:p>
            <a:r>
              <a:rPr lang="en-US" dirty="0">
                <a:latin typeface="Arial" charset="0"/>
                <a:ea typeface="ＭＳ Ｐゴシック" charset="0"/>
                <a:cs typeface="Arial" charset="0"/>
              </a:rPr>
              <a:t>Mesa semantics</a:t>
            </a:r>
          </a:p>
        </p:txBody>
      </p:sp>
      <p:grpSp>
        <p:nvGrpSpPr>
          <p:cNvPr id="123906" name="Group 4"/>
          <p:cNvGrpSpPr>
            <a:grpSpLocks/>
          </p:cNvGrpSpPr>
          <p:nvPr/>
        </p:nvGrpSpPr>
        <p:grpSpPr bwMode="auto">
          <a:xfrm>
            <a:off x="1262063" y="3668713"/>
            <a:ext cx="355600" cy="347662"/>
            <a:chOff x="3689" y="1658"/>
            <a:chExt cx="576" cy="576"/>
          </a:xfrm>
        </p:grpSpPr>
        <p:grpSp>
          <p:nvGrpSpPr>
            <p:cNvPr id="123959" name="Group 5"/>
            <p:cNvGrpSpPr>
              <a:grpSpLocks/>
            </p:cNvGrpSpPr>
            <p:nvPr/>
          </p:nvGrpSpPr>
          <p:grpSpPr bwMode="auto">
            <a:xfrm>
              <a:off x="3689" y="1658"/>
              <a:ext cx="576" cy="576"/>
              <a:chOff x="4269" y="2781"/>
              <a:chExt cx="576" cy="576"/>
            </a:xfrm>
          </p:grpSpPr>
          <p:sp>
            <p:nvSpPr>
              <p:cNvPr id="123961" name="Oval 6"/>
              <p:cNvSpPr>
                <a:spLocks noChangeArrowheads="1"/>
              </p:cNvSpPr>
              <p:nvPr/>
            </p:nvSpPr>
            <p:spPr bwMode="auto">
              <a:xfrm>
                <a:off x="4269" y="2781"/>
                <a:ext cx="576" cy="576"/>
              </a:xfrm>
              <a:prstGeom prst="ellipse">
                <a:avLst/>
              </a:prstGeom>
              <a:solidFill>
                <a:schemeClr val="accent1"/>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62" name="AutoShape 7"/>
              <p:cNvSpPr>
                <a:spLocks noChangeArrowheads="1"/>
              </p:cNvSpPr>
              <p:nvPr/>
            </p:nvSpPr>
            <p:spPr bwMode="auto">
              <a:xfrm flipH="1">
                <a:off x="4469" y="2908"/>
                <a:ext cx="197" cy="336"/>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23960" name="AutoShape 8"/>
            <p:cNvSpPr>
              <a:spLocks noChangeArrowheads="1"/>
            </p:cNvSpPr>
            <p:nvPr/>
          </p:nvSpPr>
          <p:spPr bwMode="auto">
            <a:xfrm rot="-8460389">
              <a:off x="3714" y="1735"/>
              <a:ext cx="69" cy="7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23907" name="Group 9"/>
          <p:cNvGrpSpPr>
            <a:grpSpLocks/>
          </p:cNvGrpSpPr>
          <p:nvPr/>
        </p:nvGrpSpPr>
        <p:grpSpPr bwMode="auto">
          <a:xfrm>
            <a:off x="1781175" y="3675063"/>
            <a:ext cx="355600" cy="347662"/>
            <a:chOff x="773" y="2363"/>
            <a:chExt cx="224" cy="219"/>
          </a:xfrm>
        </p:grpSpPr>
        <p:sp>
          <p:nvSpPr>
            <p:cNvPr id="123956" name="Oval 10"/>
            <p:cNvSpPr>
              <a:spLocks noChangeArrowheads="1"/>
            </p:cNvSpPr>
            <p:nvPr/>
          </p:nvSpPr>
          <p:spPr bwMode="auto">
            <a:xfrm>
              <a:off x="773" y="2363"/>
              <a:ext cx="224" cy="219"/>
            </a:xfrm>
            <a:prstGeom prst="ellipse">
              <a:avLst/>
            </a:prstGeom>
            <a:solidFill>
              <a:srgbClr val="00CCFF"/>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57" name="AutoShape 11"/>
            <p:cNvSpPr>
              <a:spLocks noChangeArrowheads="1"/>
            </p:cNvSpPr>
            <p:nvPr/>
          </p:nvSpPr>
          <p:spPr bwMode="auto">
            <a:xfrm flipH="1">
              <a:off x="851" y="2412"/>
              <a:ext cx="76" cy="127"/>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58" name="AutoShape 12"/>
            <p:cNvSpPr>
              <a:spLocks noChangeArrowheads="1"/>
            </p:cNvSpPr>
            <p:nvPr/>
          </p:nvSpPr>
          <p:spPr bwMode="auto">
            <a:xfrm rot="-8460389">
              <a:off x="783" y="2392"/>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23908" name="Group 13"/>
          <p:cNvGrpSpPr>
            <a:grpSpLocks/>
          </p:cNvGrpSpPr>
          <p:nvPr/>
        </p:nvGrpSpPr>
        <p:grpSpPr bwMode="auto">
          <a:xfrm>
            <a:off x="2330450" y="3676650"/>
            <a:ext cx="357188" cy="357188"/>
            <a:chOff x="4784" y="2819"/>
            <a:chExt cx="255" cy="255"/>
          </a:xfrm>
        </p:grpSpPr>
        <p:sp>
          <p:nvSpPr>
            <p:cNvPr id="123953" name="Oval 14"/>
            <p:cNvSpPr>
              <a:spLocks noChangeArrowheads="1"/>
            </p:cNvSpPr>
            <p:nvPr/>
          </p:nvSpPr>
          <p:spPr bwMode="auto">
            <a:xfrm>
              <a:off x="4784" y="2819"/>
              <a:ext cx="255" cy="255"/>
            </a:xfrm>
            <a:prstGeom prst="ellipse">
              <a:avLst/>
            </a:prstGeom>
            <a:solidFill>
              <a:srgbClr val="00808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54" name="AutoShape 15"/>
            <p:cNvSpPr>
              <a:spLocks noChangeArrowheads="1"/>
            </p:cNvSpPr>
            <p:nvPr/>
          </p:nvSpPr>
          <p:spPr bwMode="auto">
            <a:xfrm flipH="1">
              <a:off x="4873" y="2875"/>
              <a:ext cx="87" cy="149"/>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55" name="AutoShape 16"/>
            <p:cNvSpPr>
              <a:spLocks noChangeArrowheads="1"/>
            </p:cNvSpPr>
            <p:nvPr/>
          </p:nvSpPr>
          <p:spPr bwMode="auto">
            <a:xfrm rot="-8460389">
              <a:off x="4795" y="2853"/>
              <a:ext cx="31" cy="33"/>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grpSp>
        <p:nvGrpSpPr>
          <p:cNvPr id="123909" name="Group 21"/>
          <p:cNvGrpSpPr>
            <a:grpSpLocks/>
          </p:cNvGrpSpPr>
          <p:nvPr/>
        </p:nvGrpSpPr>
        <p:grpSpPr bwMode="auto">
          <a:xfrm>
            <a:off x="3859213" y="3111500"/>
            <a:ext cx="1819275" cy="539750"/>
            <a:chOff x="1785" y="1844"/>
            <a:chExt cx="1292" cy="383"/>
          </a:xfrm>
        </p:grpSpPr>
        <p:sp>
          <p:nvSpPr>
            <p:cNvPr id="123951" name="Rectangle 22"/>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2" name="Text Box 23"/>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P1()</a:t>
              </a:r>
              <a:endParaRPr lang="en-US" sz="3200" u="sng">
                <a:solidFill>
                  <a:srgbClr val="195F9E"/>
                </a:solidFill>
                <a:effectLst>
                  <a:outerShdw blurRad="38100" dist="38100" dir="2700000" algn="tl">
                    <a:srgbClr val="DDDDDD"/>
                  </a:outerShdw>
                </a:effectLst>
              </a:endParaRPr>
            </a:p>
          </p:txBody>
        </p:sp>
      </p:grpSp>
      <p:grpSp>
        <p:nvGrpSpPr>
          <p:cNvPr id="123910" name="Group 24"/>
          <p:cNvGrpSpPr>
            <a:grpSpLocks/>
          </p:cNvGrpSpPr>
          <p:nvPr/>
        </p:nvGrpSpPr>
        <p:grpSpPr bwMode="auto">
          <a:xfrm>
            <a:off x="3859213" y="3686175"/>
            <a:ext cx="1819275" cy="539750"/>
            <a:chOff x="1785" y="1844"/>
            <a:chExt cx="1292" cy="383"/>
          </a:xfrm>
        </p:grpSpPr>
        <p:sp>
          <p:nvSpPr>
            <p:cNvPr id="123949" name="Rectangle 25"/>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5" name="Text Box 26"/>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P2()</a:t>
              </a:r>
              <a:endParaRPr lang="en-US" sz="3200" u="sng">
                <a:solidFill>
                  <a:srgbClr val="195F9E"/>
                </a:solidFill>
                <a:effectLst>
                  <a:outerShdw blurRad="38100" dist="38100" dir="2700000" algn="tl">
                    <a:srgbClr val="DDDDDD"/>
                  </a:outerShdw>
                </a:effectLst>
              </a:endParaRPr>
            </a:p>
          </p:txBody>
        </p:sp>
      </p:grpSp>
      <p:grpSp>
        <p:nvGrpSpPr>
          <p:cNvPr id="123911" name="Group 27"/>
          <p:cNvGrpSpPr>
            <a:grpSpLocks/>
          </p:cNvGrpSpPr>
          <p:nvPr/>
        </p:nvGrpSpPr>
        <p:grpSpPr bwMode="auto">
          <a:xfrm>
            <a:off x="3859213" y="4260850"/>
            <a:ext cx="1819275" cy="539750"/>
            <a:chOff x="1785" y="1844"/>
            <a:chExt cx="1292" cy="383"/>
          </a:xfrm>
        </p:grpSpPr>
        <p:sp>
          <p:nvSpPr>
            <p:cNvPr id="123947" name="Rectangle 28"/>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28" name="Text Box 29"/>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P3()</a:t>
              </a:r>
              <a:endParaRPr lang="en-US" sz="3200" u="sng">
                <a:solidFill>
                  <a:srgbClr val="195F9E"/>
                </a:solidFill>
                <a:effectLst>
                  <a:outerShdw blurRad="38100" dist="38100" dir="2700000" algn="tl">
                    <a:srgbClr val="DDDDDD"/>
                  </a:outerShdw>
                </a:effectLst>
              </a:endParaRPr>
            </a:p>
          </p:txBody>
        </p:sp>
      </p:grpSp>
      <p:grpSp>
        <p:nvGrpSpPr>
          <p:cNvPr id="123912" name="Group 30"/>
          <p:cNvGrpSpPr>
            <a:grpSpLocks/>
          </p:cNvGrpSpPr>
          <p:nvPr/>
        </p:nvGrpSpPr>
        <p:grpSpPr bwMode="auto">
          <a:xfrm>
            <a:off x="3859213" y="4835525"/>
            <a:ext cx="1819275" cy="539750"/>
            <a:chOff x="1785" y="1844"/>
            <a:chExt cx="1292" cy="383"/>
          </a:xfrm>
        </p:grpSpPr>
        <p:sp>
          <p:nvSpPr>
            <p:cNvPr id="123945" name="Rectangle 31"/>
            <p:cNvSpPr>
              <a:spLocks noChangeArrowheads="1"/>
            </p:cNvSpPr>
            <p:nvPr/>
          </p:nvSpPr>
          <p:spPr bwMode="auto">
            <a:xfrm>
              <a:off x="1824" y="1853"/>
              <a:ext cx="1253" cy="374"/>
            </a:xfrm>
            <a:prstGeom prst="rect">
              <a:avLst/>
            </a:prstGeom>
            <a:solidFill>
              <a:srgbClr val="969696"/>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31" name="Text Box 32"/>
            <p:cNvSpPr txBox="1">
              <a:spLocks noChangeArrowheads="1"/>
            </p:cNvSpPr>
            <p:nvPr/>
          </p:nvSpPr>
          <p:spPr bwMode="auto">
            <a:xfrm>
              <a:off x="1785" y="1844"/>
              <a:ext cx="479" cy="239"/>
            </a:xfrm>
            <a:prstGeom prst="rect">
              <a:avLst/>
            </a:prstGeom>
            <a:noFill/>
            <a:ln w="9525">
              <a:noFill/>
              <a:miter lim="800000"/>
              <a:headEnd/>
              <a:tailEnd/>
            </a:ln>
            <a:effectLst/>
          </p:spPr>
          <p:txBody>
            <a:bodyPr lIns="92075" tIns="46038" rIns="92075" bIns="46038" anchor="ctr">
              <a:spAutoFit/>
            </a:bodyPr>
            <a:lstStyle>
              <a:lvl1pPr>
                <a:defRPr sz="2400">
                  <a:solidFill>
                    <a:schemeClr val="tx1"/>
                  </a:solidFill>
                  <a:latin typeface="Times New Roman" charset="0"/>
                  <a:ea typeface="ＭＳ Ｐゴシック" charset="0"/>
                  <a:cs typeface="ＭＳ Ｐゴシック" charset="0"/>
                </a:defRPr>
              </a:lvl1pPr>
              <a:lvl2pPr marL="37931725" indent="-37474525">
                <a:defRPr sz="2400">
                  <a:solidFill>
                    <a:schemeClr val="tx1"/>
                  </a:solidFill>
                  <a:latin typeface="Times New Roman" charset="0"/>
                  <a:ea typeface="ＭＳ Ｐゴシック" charset="0"/>
                </a:defRPr>
              </a:lvl2pPr>
              <a:lvl3pPr>
                <a:defRPr sz="2400">
                  <a:solidFill>
                    <a:schemeClr val="tx1"/>
                  </a:solidFill>
                  <a:latin typeface="Times New Roman" charset="0"/>
                  <a:ea typeface="ＭＳ Ｐゴシック" charset="0"/>
                </a:defRPr>
              </a:lvl3pPr>
              <a:lvl4pPr>
                <a:defRPr sz="2400">
                  <a:solidFill>
                    <a:schemeClr val="tx1"/>
                  </a:solidFill>
                  <a:latin typeface="Times New Roman" charset="0"/>
                  <a:ea typeface="ＭＳ Ｐゴシック" charset="0"/>
                </a:defRPr>
              </a:lvl4pPr>
              <a:lvl5pPr>
                <a:defRPr sz="2400">
                  <a:solidFill>
                    <a:schemeClr val="tx1"/>
                  </a:solidFill>
                  <a:latin typeface="Times New Roman" charset="0"/>
                  <a:ea typeface="ＭＳ Ｐゴシック" charset="0"/>
                </a:defRPr>
              </a:lvl5pPr>
              <a:lvl6pPr marL="457200" eaLnBrk="0" fontAlgn="base" hangingPunct="0">
                <a:spcBef>
                  <a:spcPct val="0"/>
                </a:spcBef>
                <a:spcAft>
                  <a:spcPct val="0"/>
                </a:spcAft>
                <a:defRPr sz="2400">
                  <a:solidFill>
                    <a:schemeClr val="tx1"/>
                  </a:solidFill>
                  <a:latin typeface="Times New Roman" charset="0"/>
                  <a:ea typeface="ＭＳ Ｐゴシック" charset="0"/>
                </a:defRPr>
              </a:lvl6pPr>
              <a:lvl7pPr marL="914400" eaLnBrk="0" fontAlgn="base" hangingPunct="0">
                <a:spcBef>
                  <a:spcPct val="0"/>
                </a:spcBef>
                <a:spcAft>
                  <a:spcPct val="0"/>
                </a:spcAft>
                <a:defRPr sz="2400">
                  <a:solidFill>
                    <a:schemeClr val="tx1"/>
                  </a:solidFill>
                  <a:latin typeface="Times New Roman" charset="0"/>
                  <a:ea typeface="ＭＳ Ｐゴシック" charset="0"/>
                </a:defRPr>
              </a:lvl7pPr>
              <a:lvl8pPr marL="1371600" eaLnBrk="0" fontAlgn="base" hangingPunct="0">
                <a:spcBef>
                  <a:spcPct val="0"/>
                </a:spcBef>
                <a:spcAft>
                  <a:spcPct val="0"/>
                </a:spcAft>
                <a:defRPr sz="2400">
                  <a:solidFill>
                    <a:schemeClr val="tx1"/>
                  </a:solidFill>
                  <a:latin typeface="Times New Roman" charset="0"/>
                  <a:ea typeface="ＭＳ Ｐゴシック" charset="0"/>
                </a:defRPr>
              </a:lvl8pPr>
              <a:lvl9pPr marL="1828800" eaLnBrk="0" fontAlgn="base" hangingPunct="0">
                <a:spcBef>
                  <a:spcPct val="0"/>
                </a:spcBef>
                <a:spcAft>
                  <a:spcPct val="0"/>
                </a:spcAft>
                <a:defRPr sz="2400">
                  <a:solidFill>
                    <a:schemeClr val="tx1"/>
                  </a:solidFill>
                  <a:latin typeface="Times New Roman" charset="0"/>
                  <a:ea typeface="ＭＳ Ｐゴシック" charset="0"/>
                </a:defRPr>
              </a:lvl9pPr>
            </a:lstStyle>
            <a:p>
              <a:pPr algn="ctr" fontAlgn="base">
                <a:spcBef>
                  <a:spcPct val="50000"/>
                </a:spcBef>
                <a:spcAft>
                  <a:spcPct val="0"/>
                </a:spcAft>
                <a:defRPr/>
              </a:pPr>
              <a:r>
                <a:rPr lang="en-US" sz="1600" b="1" i="1">
                  <a:solidFill>
                    <a:srgbClr val="003367"/>
                  </a:solidFill>
                </a:rPr>
                <a:t>P4()</a:t>
              </a:r>
              <a:endParaRPr lang="en-US" sz="3200" u="sng">
                <a:solidFill>
                  <a:srgbClr val="195F9E"/>
                </a:solidFill>
                <a:effectLst>
                  <a:outerShdw blurRad="38100" dist="38100" dir="2700000" algn="tl">
                    <a:srgbClr val="DDDDDD"/>
                  </a:outerShdw>
                </a:effectLst>
              </a:endParaRPr>
            </a:p>
          </p:txBody>
        </p:sp>
      </p:grpSp>
      <p:sp>
        <p:nvSpPr>
          <p:cNvPr id="123913" name="Rectangle 33"/>
          <p:cNvSpPr>
            <a:spLocks noChangeArrowheads="1"/>
          </p:cNvSpPr>
          <p:nvPr/>
        </p:nvSpPr>
        <p:spPr bwMode="auto">
          <a:xfrm>
            <a:off x="3894138" y="2517775"/>
            <a:ext cx="1797050" cy="2892425"/>
          </a:xfrm>
          <a:prstGeom prst="rect">
            <a:avLst/>
          </a:prstGeom>
          <a:noFill/>
          <a:ln w="28575">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14" name="Rectangle 34"/>
          <p:cNvSpPr>
            <a:spLocks noChangeArrowheads="1"/>
          </p:cNvSpPr>
          <p:nvPr/>
        </p:nvSpPr>
        <p:spPr bwMode="auto">
          <a:xfrm>
            <a:off x="3913188" y="2563813"/>
            <a:ext cx="1765300" cy="527050"/>
          </a:xfrm>
          <a:prstGeom prst="rect">
            <a:avLst/>
          </a:prstGeom>
          <a:solidFill>
            <a:srgbClr val="666699"/>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15" name="Rectangle 35"/>
          <p:cNvSpPr>
            <a:spLocks noChangeArrowheads="1"/>
          </p:cNvSpPr>
          <p:nvPr/>
        </p:nvSpPr>
        <p:spPr bwMode="auto">
          <a:xfrm>
            <a:off x="3868738" y="2568575"/>
            <a:ext cx="61595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i="1">
                <a:solidFill>
                  <a:prstClr val="white"/>
                </a:solidFill>
                <a:latin typeface="Arial" charset="0"/>
                <a:ea typeface="ＭＳ Ｐゴシック" charset="0"/>
                <a:cs typeface="ＭＳ Ｐゴシック" charset="0"/>
              </a:rPr>
              <a:t>state</a:t>
            </a:r>
            <a:endParaRPr lang="en-US" sz="1600" b="1" i="1">
              <a:solidFill>
                <a:prstClr val="white"/>
              </a:solidFill>
              <a:latin typeface="Arial" charset="0"/>
              <a:ea typeface="ＭＳ Ｐゴシック" charset="0"/>
              <a:cs typeface="ＭＳ Ｐゴシック" charset="0"/>
            </a:endParaRPr>
          </a:p>
        </p:txBody>
      </p:sp>
      <p:grpSp>
        <p:nvGrpSpPr>
          <p:cNvPr id="123916" name="Group 36"/>
          <p:cNvGrpSpPr>
            <a:grpSpLocks/>
          </p:cNvGrpSpPr>
          <p:nvPr/>
        </p:nvGrpSpPr>
        <p:grpSpPr bwMode="auto">
          <a:xfrm>
            <a:off x="4665663" y="3217863"/>
            <a:ext cx="315912" cy="307975"/>
            <a:chOff x="2146" y="1704"/>
            <a:chExt cx="415" cy="415"/>
          </a:xfrm>
        </p:grpSpPr>
        <p:sp>
          <p:nvSpPr>
            <p:cNvPr id="123942" name="Oval 37"/>
            <p:cNvSpPr>
              <a:spLocks noChangeArrowheads="1"/>
            </p:cNvSpPr>
            <p:nvPr/>
          </p:nvSpPr>
          <p:spPr bwMode="auto">
            <a:xfrm>
              <a:off x="2146" y="1704"/>
              <a:ext cx="415" cy="415"/>
            </a:xfrm>
            <a:prstGeom prst="ellipse">
              <a:avLst/>
            </a:prstGeom>
            <a:solidFill>
              <a:srgbClr val="800080"/>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43" name="AutoShape 38"/>
            <p:cNvSpPr>
              <a:spLocks noChangeArrowheads="1"/>
            </p:cNvSpPr>
            <p:nvPr/>
          </p:nvSpPr>
          <p:spPr bwMode="auto">
            <a:xfrm flipH="1">
              <a:off x="2290" y="1796"/>
              <a:ext cx="142" cy="242"/>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44" name="AutoShape 39"/>
            <p:cNvSpPr>
              <a:spLocks noChangeArrowheads="1"/>
            </p:cNvSpPr>
            <p:nvPr/>
          </p:nvSpPr>
          <p:spPr bwMode="auto">
            <a:xfrm rot="-8460389">
              <a:off x="2164" y="1759"/>
              <a:ext cx="50" cy="55"/>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
        <p:nvSpPr>
          <p:cNvPr id="123917" name="Line 40"/>
          <p:cNvSpPr>
            <a:spLocks noChangeShapeType="1"/>
          </p:cNvSpPr>
          <p:nvPr/>
        </p:nvSpPr>
        <p:spPr bwMode="auto">
          <a:xfrm flipV="1">
            <a:off x="2878138" y="3354388"/>
            <a:ext cx="995362" cy="47942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18" name="Line 41"/>
          <p:cNvSpPr>
            <a:spLocks noChangeShapeType="1"/>
          </p:cNvSpPr>
          <p:nvPr/>
        </p:nvSpPr>
        <p:spPr bwMode="auto">
          <a:xfrm>
            <a:off x="2892425" y="3833813"/>
            <a:ext cx="993775" cy="82550"/>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19" name="Line 42"/>
          <p:cNvSpPr>
            <a:spLocks noChangeShapeType="1"/>
          </p:cNvSpPr>
          <p:nvPr/>
        </p:nvSpPr>
        <p:spPr bwMode="auto">
          <a:xfrm>
            <a:off x="2871788" y="3833813"/>
            <a:ext cx="993775" cy="655637"/>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20" name="Line 43"/>
          <p:cNvSpPr>
            <a:spLocks noChangeShapeType="1"/>
          </p:cNvSpPr>
          <p:nvPr/>
        </p:nvSpPr>
        <p:spPr bwMode="auto">
          <a:xfrm>
            <a:off x="2886075" y="3833813"/>
            <a:ext cx="993775" cy="1209675"/>
          </a:xfrm>
          <a:prstGeom prst="line">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lIns="92075" tIns="46038" rIns="92075" bIns="46038"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21" name="Rectangle 44"/>
          <p:cNvSpPr>
            <a:spLocks noChangeArrowheads="1"/>
          </p:cNvSpPr>
          <p:nvPr/>
        </p:nvSpPr>
        <p:spPr bwMode="auto">
          <a:xfrm>
            <a:off x="403225" y="3513138"/>
            <a:ext cx="823913" cy="6111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i="1">
                <a:solidFill>
                  <a:prstClr val="white"/>
                </a:solidFill>
                <a:latin typeface="Arial" charset="0"/>
                <a:ea typeface="ＭＳ Ｐゴシック" charset="0"/>
                <a:cs typeface="ＭＳ Ｐゴシック" charset="0"/>
              </a:rPr>
              <a:t>ready</a:t>
            </a:r>
          </a:p>
          <a:p>
            <a:pPr algn="ctr" fontAlgn="base">
              <a:spcBef>
                <a:spcPct val="0"/>
              </a:spcBef>
              <a:spcAft>
                <a:spcPct val="0"/>
              </a:spcAft>
            </a:pPr>
            <a:r>
              <a:rPr lang="en-US" sz="1600" b="1" i="1">
                <a:solidFill>
                  <a:prstClr val="white"/>
                </a:solidFill>
                <a:latin typeface="Arial" charset="0"/>
                <a:ea typeface="ＭＳ Ｐゴシック" charset="0"/>
                <a:cs typeface="ＭＳ Ｐゴシック" charset="0"/>
              </a:rPr>
              <a:t>to enter</a:t>
            </a:r>
          </a:p>
        </p:txBody>
      </p:sp>
      <p:sp>
        <p:nvSpPr>
          <p:cNvPr id="123922" name="Rectangle 45"/>
          <p:cNvSpPr>
            <a:spLocks noChangeArrowheads="1"/>
          </p:cNvSpPr>
          <p:nvPr/>
        </p:nvSpPr>
        <p:spPr bwMode="auto">
          <a:xfrm>
            <a:off x="579438" y="5464175"/>
            <a:ext cx="1325562"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waiting</a:t>
            </a:r>
          </a:p>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(blocked)</a:t>
            </a:r>
          </a:p>
        </p:txBody>
      </p:sp>
      <p:sp>
        <p:nvSpPr>
          <p:cNvPr id="123923" name="Rectangle 47"/>
          <p:cNvSpPr>
            <a:spLocks noChangeArrowheads="1"/>
          </p:cNvSpPr>
          <p:nvPr/>
        </p:nvSpPr>
        <p:spPr bwMode="auto">
          <a:xfrm>
            <a:off x="2905125" y="5562600"/>
            <a:ext cx="68421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wait</a:t>
            </a:r>
          </a:p>
        </p:txBody>
      </p:sp>
      <p:sp>
        <p:nvSpPr>
          <p:cNvPr id="123924" name="Rectangle 51"/>
          <p:cNvSpPr>
            <a:spLocks noChangeArrowheads="1"/>
          </p:cNvSpPr>
          <p:nvPr/>
        </p:nvSpPr>
        <p:spPr bwMode="auto">
          <a:xfrm>
            <a:off x="2662238" y="3343275"/>
            <a:ext cx="739775"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1600" i="1">
                <a:solidFill>
                  <a:prstClr val="white"/>
                </a:solidFill>
                <a:latin typeface="Arial" charset="0"/>
                <a:ea typeface="ＭＳ Ｐゴシック" charset="0"/>
                <a:cs typeface="ＭＳ Ｐゴシック" charset="0"/>
              </a:rPr>
              <a:t>(enter)</a:t>
            </a:r>
            <a:endParaRPr lang="en-US" sz="1600" b="1" i="1">
              <a:solidFill>
                <a:prstClr val="white"/>
              </a:solidFill>
              <a:latin typeface="Arial" charset="0"/>
              <a:ea typeface="ＭＳ Ｐゴシック" charset="0"/>
              <a:cs typeface="ＭＳ Ｐゴシック" charset="0"/>
            </a:endParaRPr>
          </a:p>
        </p:txBody>
      </p:sp>
      <p:sp>
        <p:nvSpPr>
          <p:cNvPr id="123925" name="Rectangle 54"/>
          <p:cNvSpPr>
            <a:spLocks noChangeArrowheads="1"/>
          </p:cNvSpPr>
          <p:nvPr/>
        </p:nvSpPr>
        <p:spPr bwMode="auto">
          <a:xfrm>
            <a:off x="533400" y="4648200"/>
            <a:ext cx="9271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signal</a:t>
            </a:r>
          </a:p>
        </p:txBody>
      </p:sp>
      <p:grpSp>
        <p:nvGrpSpPr>
          <p:cNvPr id="123926" name="Group 17"/>
          <p:cNvGrpSpPr>
            <a:grpSpLocks/>
          </p:cNvGrpSpPr>
          <p:nvPr/>
        </p:nvGrpSpPr>
        <p:grpSpPr bwMode="auto">
          <a:xfrm>
            <a:off x="1776413" y="5443538"/>
            <a:ext cx="355600" cy="347662"/>
            <a:chOff x="1119" y="2355"/>
            <a:chExt cx="224" cy="219"/>
          </a:xfrm>
        </p:grpSpPr>
        <p:sp>
          <p:nvSpPr>
            <p:cNvPr id="123939" name="Oval 18"/>
            <p:cNvSpPr>
              <a:spLocks noChangeArrowheads="1"/>
            </p:cNvSpPr>
            <p:nvPr/>
          </p:nvSpPr>
          <p:spPr bwMode="auto">
            <a:xfrm>
              <a:off x="1119" y="2355"/>
              <a:ext cx="224" cy="219"/>
            </a:xfrm>
            <a:prstGeom prst="ellipse">
              <a:avLst/>
            </a:prstGeom>
            <a:solidFill>
              <a:srgbClr val="333399"/>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40" name="AutoShape 19"/>
            <p:cNvSpPr>
              <a:spLocks noChangeArrowheads="1"/>
            </p:cNvSpPr>
            <p:nvPr/>
          </p:nvSpPr>
          <p:spPr bwMode="auto">
            <a:xfrm rot="-8460389">
              <a:off x="1129" y="2384"/>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41" name="AutoShape 20"/>
            <p:cNvSpPr>
              <a:spLocks noChangeArrowheads="1"/>
            </p:cNvSpPr>
            <p:nvPr/>
          </p:nvSpPr>
          <p:spPr bwMode="auto">
            <a:xfrm flipH="1">
              <a:off x="1197" y="2403"/>
              <a:ext cx="76" cy="128"/>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cxnSp>
        <p:nvCxnSpPr>
          <p:cNvPr id="123927" name="AutoShape 46"/>
          <p:cNvCxnSpPr>
            <a:cxnSpLocks noChangeShapeType="1"/>
            <a:stCxn id="123929" idx="2"/>
            <a:endCxn id="123939" idx="5"/>
          </p:cNvCxnSpPr>
          <p:nvPr/>
        </p:nvCxnSpPr>
        <p:spPr bwMode="auto">
          <a:xfrm rot="5400000">
            <a:off x="3307557" y="4125118"/>
            <a:ext cx="387350" cy="2843213"/>
          </a:xfrm>
          <a:prstGeom prst="curvedConnector3">
            <a:avLst>
              <a:gd name="adj1" fmla="val 172315"/>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cxnSp>
        <p:nvCxnSpPr>
          <p:cNvPr id="123928" name="AutoShape 56"/>
          <p:cNvCxnSpPr>
            <a:cxnSpLocks noChangeShapeType="1"/>
            <a:stCxn id="123939" idx="0"/>
          </p:cNvCxnSpPr>
          <p:nvPr/>
        </p:nvCxnSpPr>
        <p:spPr bwMode="auto">
          <a:xfrm rot="16200000" flipV="1">
            <a:off x="655638" y="4144962"/>
            <a:ext cx="1481138" cy="1116013"/>
          </a:xfrm>
          <a:prstGeom prst="curvedConnector3">
            <a:avLst>
              <a:gd name="adj1" fmla="val 50000"/>
            </a:avLst>
          </a:prstGeom>
          <a:noFill/>
          <a:ln w="19050">
            <a:solidFill>
              <a:schemeClr val="tx1"/>
            </a:solidFill>
            <a:round/>
            <a:headEnd/>
            <a:tailEnd type="triangle" w="med" len="med"/>
          </a:ln>
          <a:extLst>
            <a:ext uri="{909E8E84-426E-40dd-AFC4-6F175D3DCCD1}">
              <a14:hiddenFill xmlns="" xmlns:a14="http://schemas.microsoft.com/office/drawing/2010/main">
                <a:noFill/>
              </a14:hiddenFill>
            </a:ext>
          </a:extLst>
        </p:spPr>
      </p:cxnSp>
      <p:sp>
        <p:nvSpPr>
          <p:cNvPr id="123929" name="Rectangle 47"/>
          <p:cNvSpPr>
            <a:spLocks noChangeArrowheads="1"/>
          </p:cNvSpPr>
          <p:nvPr/>
        </p:nvSpPr>
        <p:spPr bwMode="auto">
          <a:xfrm>
            <a:off x="4495800" y="4953000"/>
            <a:ext cx="855663"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wait()</a:t>
            </a:r>
          </a:p>
        </p:txBody>
      </p:sp>
      <p:sp>
        <p:nvSpPr>
          <p:cNvPr id="123930" name="Rectangle 54"/>
          <p:cNvSpPr>
            <a:spLocks noChangeArrowheads="1"/>
          </p:cNvSpPr>
          <p:nvPr/>
        </p:nvSpPr>
        <p:spPr bwMode="auto">
          <a:xfrm>
            <a:off x="4419600" y="3733800"/>
            <a:ext cx="109855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sz="2000" b="1">
                <a:solidFill>
                  <a:srgbClr val="003367"/>
                </a:solidFill>
                <a:latin typeface="Arial" charset="0"/>
                <a:ea typeface="ＭＳ Ｐゴシック" charset="0"/>
                <a:cs typeface="ＭＳ Ｐゴシック" charset="0"/>
              </a:rPr>
              <a:t>signal()</a:t>
            </a:r>
          </a:p>
        </p:txBody>
      </p:sp>
      <p:sp>
        <p:nvSpPr>
          <p:cNvPr id="123931" name="Text Box 3"/>
          <p:cNvSpPr txBox="1">
            <a:spLocks noChangeArrowheads="1"/>
          </p:cNvSpPr>
          <p:nvPr/>
        </p:nvSpPr>
        <p:spPr bwMode="auto">
          <a:xfrm>
            <a:off x="5943600" y="2286000"/>
            <a:ext cx="30480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u="sng">
                <a:solidFill>
                  <a:srgbClr val="003367"/>
                </a:solidFill>
                <a:latin typeface="Arial" charset="0"/>
                <a:ea typeface="ＭＳ Ｐゴシック" charset="0"/>
                <a:cs typeface="Arial" charset="0"/>
              </a:rPr>
              <a:t>Mesa semantics: </a:t>
            </a:r>
            <a:r>
              <a:rPr lang="en-US" sz="2000" b="1" u="sng">
                <a:solidFill>
                  <a:srgbClr val="003367"/>
                </a:solidFill>
                <a:latin typeface="Arial" charset="0"/>
                <a:ea typeface="ＭＳ Ｐゴシック" charset="0"/>
                <a:cs typeface="Arial" charset="0"/>
              </a:rPr>
              <a:t>no</a:t>
            </a:r>
            <a:r>
              <a:rPr lang="en-US" sz="2000" u="sng">
                <a:solidFill>
                  <a:srgbClr val="003367"/>
                </a:solidFill>
                <a:latin typeface="Arial" charset="0"/>
                <a:ea typeface="ＭＳ Ｐゴシック" charset="0"/>
                <a:cs typeface="Arial" charset="0"/>
              </a:rPr>
              <a:t>.</a:t>
            </a:r>
          </a:p>
        </p:txBody>
      </p:sp>
      <p:sp>
        <p:nvSpPr>
          <p:cNvPr id="123932" name="Text Box 3"/>
          <p:cNvSpPr txBox="1">
            <a:spLocks noChangeArrowheads="1"/>
          </p:cNvSpPr>
          <p:nvPr/>
        </p:nvSpPr>
        <p:spPr bwMode="auto">
          <a:xfrm>
            <a:off x="5943600" y="2611438"/>
            <a:ext cx="3124200" cy="40941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dirty="0">
                <a:solidFill>
                  <a:srgbClr val="003367"/>
                </a:solidFill>
                <a:latin typeface="Arial" charset="0"/>
                <a:ea typeface="ＭＳ Ｐゴシック" charset="0"/>
                <a:cs typeface="Arial" charset="0"/>
              </a:rPr>
              <a:t>An awakened waiter gets back in line.  The </a:t>
            </a:r>
            <a:r>
              <a:rPr lang="en-US" sz="2000" b="1" dirty="0">
                <a:solidFill>
                  <a:srgbClr val="003367"/>
                </a:solidFill>
                <a:latin typeface="Arial" charset="0"/>
                <a:ea typeface="ＭＳ Ｐゴシック" charset="0"/>
                <a:cs typeface="Arial" charset="0"/>
              </a:rPr>
              <a:t>signal</a:t>
            </a:r>
            <a:r>
              <a:rPr lang="en-US" sz="2000" dirty="0">
                <a:solidFill>
                  <a:srgbClr val="003367"/>
                </a:solidFill>
                <a:latin typeface="Arial" charset="0"/>
                <a:ea typeface="ＭＳ Ｐゴシック" charset="0"/>
                <a:cs typeface="Arial" charset="0"/>
              </a:rPr>
              <a:t> caller keeps the monitor.</a:t>
            </a:r>
          </a:p>
          <a:p>
            <a:pPr fontAlgn="base">
              <a:spcBef>
                <a:spcPct val="0"/>
              </a:spcBef>
              <a:spcAft>
                <a:spcPct val="0"/>
              </a:spcAft>
            </a:pPr>
            <a:endParaRPr lang="en-US" sz="2000" dirty="0">
              <a:solidFill>
                <a:srgbClr val="003367"/>
              </a:solidFill>
              <a:latin typeface="Arial" charset="0"/>
              <a:ea typeface="ＭＳ Ｐゴシック" charset="0"/>
              <a:cs typeface="Arial" charset="0"/>
            </a:endParaRPr>
          </a:p>
          <a:p>
            <a:pPr fontAlgn="base">
              <a:spcBef>
                <a:spcPct val="0"/>
              </a:spcBef>
              <a:spcAft>
                <a:spcPct val="0"/>
              </a:spcAft>
            </a:pPr>
            <a:r>
              <a:rPr lang="en-US" sz="2000" b="1" dirty="0">
                <a:solidFill>
                  <a:srgbClr val="003367"/>
                </a:solidFill>
                <a:latin typeface="Arial" charset="0"/>
                <a:ea typeface="ＭＳ Ｐゴシック" charset="0"/>
                <a:cs typeface="Arial" charset="0"/>
              </a:rPr>
              <a:t>So</a:t>
            </a:r>
            <a:r>
              <a:rPr lang="en-US" sz="2000" dirty="0">
                <a:solidFill>
                  <a:srgbClr val="003367"/>
                </a:solidFill>
                <a:latin typeface="Arial" charset="0"/>
                <a:ea typeface="ＭＳ Ｐゴシック" charset="0"/>
                <a:cs typeface="Arial" charset="0"/>
              </a:rPr>
              <a:t>, can’t other threads get into the monitor first and change the state, causing the condition to become false again? </a:t>
            </a:r>
          </a:p>
          <a:p>
            <a:pPr fontAlgn="base">
              <a:spcBef>
                <a:spcPct val="0"/>
              </a:spcBef>
              <a:spcAft>
                <a:spcPct val="0"/>
              </a:spcAft>
            </a:pPr>
            <a:endParaRPr lang="en-US" sz="2000" dirty="0">
              <a:solidFill>
                <a:srgbClr val="003367"/>
              </a:solidFill>
              <a:latin typeface="Arial" charset="0"/>
              <a:ea typeface="ＭＳ Ｐゴシック" charset="0"/>
              <a:cs typeface="Arial" charset="0"/>
            </a:endParaRPr>
          </a:p>
          <a:p>
            <a:pPr fontAlgn="base">
              <a:spcBef>
                <a:spcPct val="0"/>
              </a:spcBef>
              <a:spcAft>
                <a:spcPct val="0"/>
              </a:spcAft>
            </a:pPr>
            <a:r>
              <a:rPr lang="en-US" sz="2000" b="1" dirty="0">
                <a:solidFill>
                  <a:srgbClr val="003367"/>
                </a:solidFill>
                <a:latin typeface="Arial" charset="0"/>
                <a:ea typeface="ＭＳ Ｐゴシック" charset="0"/>
                <a:cs typeface="Arial" charset="0"/>
              </a:rPr>
              <a:t>Yes</a:t>
            </a:r>
            <a:r>
              <a:rPr lang="en-US" sz="2000" dirty="0">
                <a:solidFill>
                  <a:srgbClr val="003367"/>
                </a:solidFill>
                <a:latin typeface="Arial" charset="0"/>
                <a:ea typeface="ＭＳ Ｐゴシック" charset="0"/>
                <a:cs typeface="Arial" charset="0"/>
              </a:rPr>
              <a:t>.  So the waiter must recheck the condition:</a:t>
            </a:r>
          </a:p>
          <a:p>
            <a:pPr fontAlgn="base">
              <a:spcBef>
                <a:spcPct val="0"/>
              </a:spcBef>
              <a:spcAft>
                <a:spcPct val="0"/>
              </a:spcAft>
            </a:pPr>
            <a:r>
              <a:rPr lang="en-US" sz="2000" b="1" dirty="0">
                <a:solidFill>
                  <a:srgbClr val="003367"/>
                </a:solidFill>
                <a:latin typeface="Arial" charset="0"/>
                <a:ea typeface="ＭＳ Ｐゴシック" charset="0"/>
                <a:cs typeface="Arial" charset="0"/>
              </a:rPr>
              <a:t>“Loop before you leap”.</a:t>
            </a:r>
          </a:p>
        </p:txBody>
      </p:sp>
      <p:sp>
        <p:nvSpPr>
          <p:cNvPr id="123933" name="Text Box 3"/>
          <p:cNvSpPr txBox="1">
            <a:spLocks noChangeArrowheads="1"/>
          </p:cNvSpPr>
          <p:nvPr/>
        </p:nvSpPr>
        <p:spPr bwMode="auto">
          <a:xfrm>
            <a:off x="533400" y="1433513"/>
            <a:ext cx="8305800" cy="708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92075" tIns="46038" rIns="92075" bIns="46038" anchor="ctr">
            <a:spAutoFit/>
          </a:bodyPr>
          <a:lstStyle/>
          <a:p>
            <a:pPr fontAlgn="base">
              <a:spcBef>
                <a:spcPct val="0"/>
              </a:spcBef>
              <a:spcAft>
                <a:spcPct val="0"/>
              </a:spcAft>
            </a:pPr>
            <a:r>
              <a:rPr lang="en-US" sz="2000" u="sng">
                <a:solidFill>
                  <a:srgbClr val="003367"/>
                </a:solidFill>
                <a:latin typeface="Arial" charset="0"/>
                <a:ea typeface="ＭＳ Ｐゴシック" charset="0"/>
                <a:cs typeface="Arial" charset="0"/>
              </a:rPr>
              <a:t>Design question</a:t>
            </a:r>
            <a:r>
              <a:rPr lang="en-US" sz="2000">
                <a:solidFill>
                  <a:srgbClr val="003367"/>
                </a:solidFill>
                <a:latin typeface="Arial" charset="0"/>
                <a:ea typeface="ＭＳ Ｐゴシック" charset="0"/>
                <a:cs typeface="Arial" charset="0"/>
              </a:rPr>
              <a:t>: when a waiting thread is awakened by </a:t>
            </a:r>
            <a:r>
              <a:rPr lang="en-US" sz="2000" b="1">
                <a:solidFill>
                  <a:srgbClr val="003367"/>
                </a:solidFill>
                <a:latin typeface="Arial" charset="0"/>
                <a:ea typeface="ＭＳ Ｐゴシック" charset="0"/>
                <a:cs typeface="Arial" charset="0"/>
              </a:rPr>
              <a:t>signal</a:t>
            </a:r>
            <a:r>
              <a:rPr lang="en-US" sz="2000">
                <a:solidFill>
                  <a:srgbClr val="003367"/>
                </a:solidFill>
                <a:latin typeface="Arial" charset="0"/>
                <a:ea typeface="ＭＳ Ｐゴシック" charset="0"/>
                <a:cs typeface="Arial" charset="0"/>
              </a:rPr>
              <a:t>, must it start running immediately?   Back in the monitor, where it called </a:t>
            </a:r>
            <a:r>
              <a:rPr lang="en-US" sz="2000" b="1">
                <a:solidFill>
                  <a:srgbClr val="003367"/>
                </a:solidFill>
                <a:latin typeface="Arial" charset="0"/>
                <a:ea typeface="ＭＳ Ｐゴシック" charset="0"/>
                <a:cs typeface="Arial" charset="0"/>
              </a:rPr>
              <a:t>wait</a:t>
            </a:r>
            <a:r>
              <a:rPr lang="en-US" sz="2000">
                <a:solidFill>
                  <a:srgbClr val="003367"/>
                </a:solidFill>
                <a:latin typeface="Arial" charset="0"/>
                <a:ea typeface="ＭＳ Ｐゴシック" charset="0"/>
                <a:cs typeface="Arial" charset="0"/>
              </a:rPr>
              <a:t>?</a:t>
            </a:r>
          </a:p>
        </p:txBody>
      </p:sp>
      <p:sp>
        <p:nvSpPr>
          <p:cNvPr id="123934" name="Rectangle 39"/>
          <p:cNvSpPr>
            <a:spLocks noChangeArrowheads="1"/>
          </p:cNvSpPr>
          <p:nvPr/>
        </p:nvSpPr>
        <p:spPr bwMode="auto">
          <a:xfrm>
            <a:off x="152400" y="2971800"/>
            <a:ext cx="1200150" cy="6159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92075" tIns="46038" rIns="92075" bIns="46038" anchor="ctr">
            <a:spAutoFit/>
          </a:bodyPr>
          <a:lstStyle/>
          <a:p>
            <a:pPr algn="ctr" fontAlgn="base">
              <a:spcBef>
                <a:spcPct val="0"/>
              </a:spcBef>
              <a:spcAft>
                <a:spcPct val="0"/>
              </a:spcAft>
            </a:pPr>
            <a:r>
              <a:rPr lang="en-US" b="1">
                <a:solidFill>
                  <a:srgbClr val="003367"/>
                </a:solidFill>
                <a:latin typeface="Arial" charset="0"/>
                <a:ea typeface="ＭＳ Ｐゴシック" charset="0"/>
                <a:cs typeface="ＭＳ Ｐゴシック" charset="0"/>
              </a:rPr>
              <a:t>ready</a:t>
            </a:r>
          </a:p>
          <a:p>
            <a:pPr algn="ctr" fontAlgn="base">
              <a:spcBef>
                <a:spcPct val="0"/>
              </a:spcBef>
              <a:spcAft>
                <a:spcPct val="0"/>
              </a:spcAft>
            </a:pPr>
            <a:r>
              <a:rPr lang="en-US" sz="1600">
                <a:solidFill>
                  <a:srgbClr val="003367"/>
                </a:solidFill>
                <a:latin typeface="Arial" charset="0"/>
                <a:ea typeface="ＭＳ Ｐゴシック" charset="0"/>
                <a:cs typeface="ＭＳ Ｐゴシック" charset="0"/>
              </a:rPr>
              <a:t>to (re)enter</a:t>
            </a:r>
          </a:p>
        </p:txBody>
      </p:sp>
      <p:grpSp>
        <p:nvGrpSpPr>
          <p:cNvPr id="123935" name="Group 56"/>
          <p:cNvGrpSpPr>
            <a:grpSpLocks/>
          </p:cNvGrpSpPr>
          <p:nvPr/>
        </p:nvGrpSpPr>
        <p:grpSpPr bwMode="auto">
          <a:xfrm>
            <a:off x="649288" y="3640138"/>
            <a:ext cx="355600" cy="347662"/>
            <a:chOff x="1119" y="2355"/>
            <a:chExt cx="224" cy="219"/>
          </a:xfrm>
        </p:grpSpPr>
        <p:sp>
          <p:nvSpPr>
            <p:cNvPr id="123936" name="Oval 57"/>
            <p:cNvSpPr>
              <a:spLocks noChangeArrowheads="1"/>
            </p:cNvSpPr>
            <p:nvPr/>
          </p:nvSpPr>
          <p:spPr bwMode="auto">
            <a:xfrm>
              <a:off x="1119" y="2355"/>
              <a:ext cx="224" cy="219"/>
            </a:xfrm>
            <a:prstGeom prst="ellipse">
              <a:avLst/>
            </a:prstGeom>
            <a:solidFill>
              <a:srgbClr val="333399"/>
            </a:solidFill>
            <a:ln w="12700">
              <a:solidFill>
                <a:schemeClr val="tx1"/>
              </a:solidFill>
              <a:round/>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37" name="AutoShape 58"/>
            <p:cNvSpPr>
              <a:spLocks noChangeArrowheads="1"/>
            </p:cNvSpPr>
            <p:nvPr/>
          </p:nvSpPr>
          <p:spPr bwMode="auto">
            <a:xfrm rot="-8460389">
              <a:off x="1129" y="2384"/>
              <a:ext cx="27" cy="29"/>
            </a:xfrm>
            <a:prstGeom prst="triangle">
              <a:avLst>
                <a:gd name="adj" fmla="val 50000"/>
              </a:avLst>
            </a:prstGeom>
            <a:solidFill>
              <a:schemeClr val="tx1"/>
            </a:solidFill>
            <a:ln w="12700">
              <a:solidFill>
                <a:schemeClr val="tx1"/>
              </a:solidFill>
              <a:miter lim="800000"/>
              <a:headEnd type="none" w="sm" len="sm"/>
              <a:tailEnd type="none" w="sm" len="sm"/>
            </a:ln>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sp>
          <p:nvSpPr>
            <p:cNvPr id="123938" name="AutoShape 59"/>
            <p:cNvSpPr>
              <a:spLocks noChangeArrowheads="1"/>
            </p:cNvSpPr>
            <p:nvPr/>
          </p:nvSpPr>
          <p:spPr bwMode="auto">
            <a:xfrm flipH="1">
              <a:off x="1197" y="2403"/>
              <a:ext cx="76" cy="128"/>
            </a:xfrm>
            <a:prstGeom prst="lightningBolt">
              <a:avLst/>
            </a:prstGeom>
            <a:solidFill>
              <a:srgbClr val="FFFFFF"/>
            </a:solidFill>
            <a:ln>
              <a:noFill/>
            </a:ln>
            <a:extLs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wrap="none" anchor="ctr"/>
            <a:lstStyle/>
            <a:p>
              <a:pPr fontAlgn="base">
                <a:spcBef>
                  <a:spcPct val="0"/>
                </a:spcBef>
                <a:spcAft>
                  <a:spcPct val="0"/>
                </a:spcAft>
              </a:pPr>
              <a:endParaRPr lang="en-US" sz="2400">
                <a:solidFill>
                  <a:prstClr val="white"/>
                </a:solidFill>
                <a:latin typeface="Arial" charset="0"/>
                <a:ea typeface="ＭＳ Ｐゴシック" charset="0"/>
                <a:cs typeface="ＭＳ Ｐゴシック" charset="0"/>
              </a:endParaRPr>
            </a:p>
          </p:txBody>
        </p:sp>
      </p:grpSp>
    </p:spTree>
    <p:extLst>
      <p:ext uri="{BB962C8B-B14F-4D97-AF65-F5344CB8AC3E}">
        <p14:creationId xmlns:p14="http://schemas.microsoft.com/office/powerpoint/2010/main" val="3543119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14400"/>
            <a:ext cx="9144000" cy="5015832"/>
          </a:xfrm>
          <a:prstGeom prst="rect">
            <a:avLst/>
          </a:prstGeom>
        </p:spPr>
      </p:pic>
      <p:sp>
        <p:nvSpPr>
          <p:cNvPr id="3" name="TextBox 2"/>
          <p:cNvSpPr txBox="1"/>
          <p:nvPr/>
        </p:nvSpPr>
        <p:spPr>
          <a:xfrm>
            <a:off x="5943600" y="6027003"/>
            <a:ext cx="869349" cy="461665"/>
          </a:xfrm>
          <a:prstGeom prst="rect">
            <a:avLst/>
          </a:prstGeom>
          <a:noFill/>
        </p:spPr>
        <p:txBody>
          <a:bodyPr wrap="none" rtlCol="0">
            <a:spAutoFit/>
          </a:bodyPr>
          <a:lstStyle/>
          <a:p>
            <a:r>
              <a:rPr lang="en-US" sz="2400" dirty="0">
                <a:latin typeface="+mj-lt"/>
              </a:rPr>
              <a:t>1980</a:t>
            </a:r>
          </a:p>
        </p:txBody>
      </p:sp>
    </p:spTree>
    <p:extLst>
      <p:ext uri="{BB962C8B-B14F-4D97-AF65-F5344CB8AC3E}">
        <p14:creationId xmlns:p14="http://schemas.microsoft.com/office/powerpoint/2010/main" val="848447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5" name="Title 1"/>
          <p:cNvSpPr>
            <a:spLocks noGrp="1"/>
          </p:cNvSpPr>
          <p:nvPr>
            <p:ph type="title"/>
          </p:nvPr>
        </p:nvSpPr>
        <p:spPr/>
        <p:txBody>
          <a:bodyPr/>
          <a:lstStyle/>
          <a:p>
            <a:r>
              <a:rPr lang="en-US" dirty="0">
                <a:latin typeface="Arial" charset="0"/>
                <a:ea typeface="ＭＳ Ｐゴシック" charset="0"/>
                <a:cs typeface="Arial" charset="0"/>
              </a:rPr>
              <a:t>Thread project APIs</a:t>
            </a:r>
          </a:p>
        </p:txBody>
      </p:sp>
      <p:grpSp>
        <p:nvGrpSpPr>
          <p:cNvPr id="267266" name="Group 3"/>
          <p:cNvGrpSpPr>
            <a:grpSpLocks/>
          </p:cNvGrpSpPr>
          <p:nvPr/>
        </p:nvGrpSpPr>
        <p:grpSpPr bwMode="auto">
          <a:xfrm>
            <a:off x="7200900" y="1600200"/>
            <a:ext cx="914400" cy="914400"/>
            <a:chOff x="3689" y="1658"/>
            <a:chExt cx="576" cy="576"/>
          </a:xfrm>
        </p:grpSpPr>
        <p:grpSp>
          <p:nvGrpSpPr>
            <p:cNvPr id="267275" name="Group 4"/>
            <p:cNvGrpSpPr>
              <a:grpSpLocks/>
            </p:cNvGrpSpPr>
            <p:nvPr/>
          </p:nvGrpSpPr>
          <p:grpSpPr bwMode="auto">
            <a:xfrm>
              <a:off x="3689" y="1658"/>
              <a:ext cx="576" cy="576"/>
              <a:chOff x="4269" y="2781"/>
              <a:chExt cx="576" cy="576"/>
            </a:xfrm>
          </p:grpSpPr>
          <p:sp>
            <p:nvSpPr>
              <p:cNvPr id="30" name="Oval 5"/>
              <p:cNvSpPr>
                <a:spLocks noChangeArrowheads="1"/>
              </p:cNvSpPr>
              <p:nvPr/>
            </p:nvSpPr>
            <p:spPr bwMode="auto">
              <a:xfrm>
                <a:off x="4269" y="2781"/>
                <a:ext cx="576" cy="576"/>
              </a:xfrm>
              <a:prstGeom prst="ellipse">
                <a:avLst/>
              </a:prstGeom>
              <a:solidFill>
                <a:srgbClr val="618FFD"/>
              </a:solidFill>
              <a:ln w="12700">
                <a:solidFill>
                  <a:srgbClr val="000000"/>
                </a:solidFill>
                <a:round/>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sp>
            <p:nvSpPr>
              <p:cNvPr id="31" name="AutoShape 6"/>
              <p:cNvSpPr>
                <a:spLocks noChangeArrowheads="1"/>
              </p:cNvSpPr>
              <p:nvPr/>
            </p:nvSpPr>
            <p:spPr bwMode="auto">
              <a:xfrm flipH="1">
                <a:off x="4469" y="2908"/>
                <a:ext cx="197" cy="336"/>
              </a:xfrm>
              <a:prstGeom prst="lightningBolt">
                <a:avLst/>
              </a:prstGeom>
              <a:solidFill>
                <a:srgbClr val="FFFFFF"/>
              </a:solidFill>
              <a:ln w="12700">
                <a:no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sp>
          <p:nvSpPr>
            <p:cNvPr id="29" name="AutoShape 7"/>
            <p:cNvSpPr>
              <a:spLocks noChangeArrowheads="1"/>
            </p:cNvSpPr>
            <p:nvPr/>
          </p:nvSpPr>
          <p:spPr bwMode="auto">
            <a:xfrm rot="-8460389">
              <a:off x="3714" y="1735"/>
              <a:ext cx="69" cy="75"/>
            </a:xfrm>
            <a:prstGeom prst="triangle">
              <a:avLst>
                <a:gd name="adj" fmla="val 50000"/>
              </a:avLst>
            </a:prstGeom>
            <a:solidFill>
              <a:srgbClr val="000000"/>
            </a:solidFill>
            <a:ln w="12700">
              <a:solidFill>
                <a:srgbClr val="000000"/>
              </a:solidFill>
              <a:miter lim="800000"/>
              <a:headEnd type="none" w="sm" len="sm"/>
              <a:tailEnd type="none" w="sm" len="sm"/>
            </a:ln>
          </p:spPr>
          <p:txBody>
            <a:bodyPr wrap="none" anchor="ct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0" cap="none" spc="0" normalizeH="0" baseline="0" noProof="0">
                <a:ln>
                  <a:noFill/>
                </a:ln>
                <a:solidFill>
                  <a:sysClr val="windowText" lastClr="000000"/>
                </a:solidFill>
                <a:effectLst/>
                <a:uLnTx/>
                <a:uFillTx/>
                <a:latin typeface="Arial" charset="0"/>
                <a:ea typeface="Arial" charset="0"/>
                <a:cs typeface="ＭＳ Ｐゴシック" charset="0"/>
              </a:endParaRPr>
            </a:p>
          </p:txBody>
        </p:sp>
      </p:grpSp>
      <p:sp>
        <p:nvSpPr>
          <p:cNvPr id="50" name="Text Box 26"/>
          <p:cNvSpPr txBox="1">
            <a:spLocks noChangeArrowheads="1"/>
          </p:cNvSpPr>
          <p:nvPr/>
        </p:nvSpPr>
        <p:spPr bwMode="auto">
          <a:xfrm>
            <a:off x="1676400" y="1676400"/>
            <a:ext cx="5181600" cy="768350"/>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457200" rtl="0" eaLnBrk="1" fontAlgn="base" latinLnBrk="0" hangingPunct="1">
              <a:lnSpc>
                <a:spcPct val="65000"/>
              </a:lnSpc>
              <a:spcBef>
                <a:spcPct val="5000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thread_create</a:t>
            </a:r>
            <a:r>
              <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r>
              <a:rPr kumimoji="0" lang="en-US" sz="24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func</a:t>
            </a:r>
            <a:r>
              <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 </a:t>
            </a:r>
            <a:r>
              <a:rPr kumimoji="0" lang="en-US" sz="24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arg</a:t>
            </a:r>
            <a:r>
              <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a:p>
            <a:pPr marL="0" marR="0" lvl="0" indent="0" algn="l" defTabSz="457200" rtl="0" eaLnBrk="1" fontAlgn="base" latinLnBrk="0" hangingPunct="1">
              <a:lnSpc>
                <a:spcPct val="65000"/>
              </a:lnSpc>
              <a:spcBef>
                <a:spcPct val="50000"/>
              </a:spcBef>
              <a:spcAft>
                <a:spcPct val="0"/>
              </a:spcAft>
              <a:buClrTx/>
              <a:buSzTx/>
              <a:buFontTx/>
              <a:buNone/>
              <a:tabLst/>
              <a:defRPr/>
            </a:pPr>
            <a:r>
              <a:rPr kumimoji="0" lang="en-US" sz="2400" b="0" i="0" u="none" strike="noStrike" kern="1200" cap="none" spc="0" normalizeH="0" baseline="0" noProof="0" dirty="0" err="1">
                <a:ln>
                  <a:noFill/>
                </a:ln>
                <a:solidFill>
                  <a:srgbClr val="000000"/>
                </a:solidFill>
                <a:effectLst/>
                <a:uLnTx/>
                <a:uFillTx/>
                <a:latin typeface="Arial" charset="0"/>
                <a:ea typeface="ＭＳ Ｐゴシック" charset="0"/>
                <a:cs typeface="Arial" charset="0"/>
              </a:rPr>
              <a:t>thread_yield</a:t>
            </a:r>
            <a:r>
              <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Arial" charset="0"/>
              </a:rPr>
              <a:t>();</a:t>
            </a:r>
          </a:p>
          <a:p>
            <a:pPr marL="0" marR="0" lvl="0" indent="0" algn="l" defTabSz="457200" rtl="0" eaLnBrk="1" fontAlgn="base" latinLnBrk="0" hangingPunct="1">
              <a:lnSpc>
                <a:spcPct val="65000"/>
              </a:lnSpc>
              <a:spcBef>
                <a:spcPct val="50000"/>
              </a:spcBef>
              <a:spcAft>
                <a:spcPct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charset="0"/>
              <a:ea typeface="ＭＳ Ｐゴシック" charset="0"/>
              <a:cs typeface="Arial" charset="0"/>
            </a:endParaRPr>
          </a:p>
        </p:txBody>
      </p:sp>
      <p:sp>
        <p:nvSpPr>
          <p:cNvPr id="28" name="Text Box 26"/>
          <p:cNvSpPr txBox="1">
            <a:spLocks noChangeArrowheads="1"/>
          </p:cNvSpPr>
          <p:nvPr/>
        </p:nvSpPr>
        <p:spPr bwMode="auto">
          <a:xfrm>
            <a:off x="2590800" y="2971800"/>
            <a:ext cx="4624388" cy="790575"/>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457200" rtl="0" eaLnBrk="1" fontAlgn="base" latinLnBrk="0" hangingPunct="1">
              <a:lnSpc>
                <a:spcPct val="65000"/>
              </a:lnSpc>
              <a:spcBef>
                <a:spcPct val="5000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Arial" charset="0"/>
              </a:rPr>
              <a:t>thread_lock(lockID);</a:t>
            </a:r>
          </a:p>
          <a:p>
            <a:pPr marL="0" marR="0" lvl="0" indent="0" algn="l" defTabSz="457200" rtl="0" eaLnBrk="1" fontAlgn="base" latinLnBrk="0" hangingPunct="1">
              <a:lnSpc>
                <a:spcPct val="65000"/>
              </a:lnSpc>
              <a:spcBef>
                <a:spcPct val="5000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Arial" charset="0"/>
              </a:rPr>
              <a:t>thread_unlock(lockID);</a:t>
            </a:r>
          </a:p>
          <a:p>
            <a:pPr marL="0" marR="0" lvl="0" indent="0" algn="l" defTabSz="457200" rtl="0" eaLnBrk="1" fontAlgn="base" latinLnBrk="0" hangingPunct="1">
              <a:lnSpc>
                <a:spcPct val="65000"/>
              </a:lnSpc>
              <a:spcBef>
                <a:spcPct val="5000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33" name="Text Box 26"/>
          <p:cNvSpPr txBox="1">
            <a:spLocks noChangeArrowheads="1"/>
          </p:cNvSpPr>
          <p:nvPr/>
        </p:nvSpPr>
        <p:spPr bwMode="auto">
          <a:xfrm>
            <a:off x="2590800" y="4267200"/>
            <a:ext cx="4648200" cy="1268413"/>
          </a:xfrm>
          <a:prstGeom prst="rect">
            <a:avLst/>
          </a:prstGeom>
          <a:solidFill>
            <a:schemeClr val="bg1">
              <a:lumMod val="85000"/>
            </a:schemeClr>
          </a:solidFill>
          <a:ln w="12700">
            <a:solidFill>
              <a:srgbClr val="333399"/>
            </a:solidFill>
            <a:miter lim="800000"/>
            <a:headEnd type="none" w="sm" len="sm"/>
            <a:tailEnd type="none" w="sm" len="sm"/>
          </a:ln>
        </p:spPr>
        <p:txBody>
          <a:bodyPr/>
          <a:lstStyle>
            <a:lvl1pPr eaLnBrk="0" hangingPunct="0">
              <a:defRPr sz="2400">
                <a:solidFill>
                  <a:schemeClr val="tx1"/>
                </a:solidFill>
                <a:latin typeface="Arial" charset="0"/>
                <a:ea typeface="ＭＳ Ｐゴシック"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marL="0" marR="0" lvl="0" indent="0" algn="l" defTabSz="457200" rtl="0" eaLnBrk="1" fontAlgn="base" latinLnBrk="0" hangingPunct="1">
              <a:lnSpc>
                <a:spcPct val="65000"/>
              </a:lnSpc>
              <a:spcBef>
                <a:spcPct val="5000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Arial" charset="0"/>
              </a:rPr>
              <a:t>thread_wait(lockID, cvID);</a:t>
            </a:r>
          </a:p>
          <a:p>
            <a:pPr marL="0" marR="0" lvl="0" indent="0" algn="l" defTabSz="457200" rtl="0" eaLnBrk="1" fontAlgn="base" latinLnBrk="0" hangingPunct="1">
              <a:lnSpc>
                <a:spcPct val="65000"/>
              </a:lnSpc>
              <a:spcBef>
                <a:spcPct val="5000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Arial" charset="0"/>
              </a:rPr>
              <a:t>thread_signal(lockID, cvID);</a:t>
            </a:r>
          </a:p>
          <a:p>
            <a:pPr marL="0" marR="0" lvl="0" indent="0" algn="l" defTabSz="457200" rtl="0" eaLnBrk="1" fontAlgn="base" latinLnBrk="0" hangingPunct="1">
              <a:lnSpc>
                <a:spcPct val="65000"/>
              </a:lnSpc>
              <a:spcBef>
                <a:spcPct val="5000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Arial" charset="0"/>
              </a:rPr>
              <a:t>thread_broadcast(lockID, cvID);</a:t>
            </a:r>
          </a:p>
          <a:p>
            <a:pPr marL="0" marR="0" lvl="0" indent="0" algn="l" defTabSz="457200" rtl="0" eaLnBrk="1" fontAlgn="base" latinLnBrk="0" hangingPunct="1">
              <a:lnSpc>
                <a:spcPct val="65000"/>
              </a:lnSpc>
              <a:spcBef>
                <a:spcPct val="5000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rial" charset="0"/>
              <a:ea typeface="ＭＳ Ｐゴシック" charset="0"/>
              <a:cs typeface="Arial" charset="0"/>
            </a:endParaRPr>
          </a:p>
        </p:txBody>
      </p:sp>
      <p:sp>
        <p:nvSpPr>
          <p:cNvPr id="267270" name="TextBox 10"/>
          <p:cNvSpPr txBox="1">
            <a:spLocks noChangeArrowheads="1"/>
          </p:cNvSpPr>
          <p:nvPr/>
        </p:nvSpPr>
        <p:spPr bwMode="auto">
          <a:xfrm>
            <a:off x="152400" y="1828800"/>
            <a:ext cx="1314450"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3367"/>
                </a:solidFill>
                <a:effectLst/>
                <a:uLnTx/>
                <a:uFillTx/>
                <a:latin typeface="Arial" charset="0"/>
                <a:ea typeface="ＭＳ Ｐゴシック" charset="0"/>
                <a:cs typeface="Arial" charset="0"/>
              </a:rPr>
              <a:t>Threads</a:t>
            </a:r>
            <a:endParaRPr kumimoji="0" lang="en-US" sz="1800" b="0" i="0" u="none" strike="noStrike" kern="1200" cap="none" spc="0" normalizeH="0" baseline="0" noProof="0">
              <a:ln>
                <a:noFill/>
              </a:ln>
              <a:solidFill>
                <a:srgbClr val="003367"/>
              </a:solidFill>
              <a:effectLst/>
              <a:uLnTx/>
              <a:uFillTx/>
              <a:latin typeface="Arial" charset="0"/>
              <a:ea typeface="ＭＳ Ｐゴシック" charset="0"/>
              <a:cs typeface="Arial" charset="0"/>
            </a:endParaRPr>
          </a:p>
        </p:txBody>
      </p:sp>
      <p:sp>
        <p:nvSpPr>
          <p:cNvPr id="267271" name="TextBox 11"/>
          <p:cNvSpPr txBox="1">
            <a:spLocks noChangeArrowheads="1"/>
          </p:cNvSpPr>
          <p:nvPr/>
        </p:nvSpPr>
        <p:spPr bwMode="auto">
          <a:xfrm>
            <a:off x="201613" y="3124200"/>
            <a:ext cx="2236787" cy="461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3367"/>
                </a:solidFill>
                <a:effectLst/>
                <a:uLnTx/>
                <a:uFillTx/>
                <a:latin typeface="Arial" charset="0"/>
                <a:ea typeface="ＭＳ Ｐゴシック" charset="0"/>
                <a:cs typeface="Arial" charset="0"/>
              </a:rPr>
              <a:t>Locks/Mutexes</a:t>
            </a:r>
            <a:endParaRPr kumimoji="0" lang="en-US" sz="1800" b="0" i="0" u="none" strike="noStrike" kern="1200" cap="none" spc="0" normalizeH="0" baseline="0" noProof="0">
              <a:ln>
                <a:noFill/>
              </a:ln>
              <a:solidFill>
                <a:srgbClr val="003367"/>
              </a:solidFill>
              <a:effectLst/>
              <a:uLnTx/>
              <a:uFillTx/>
              <a:latin typeface="Arial" charset="0"/>
              <a:ea typeface="ＭＳ Ｐゴシック" charset="0"/>
              <a:cs typeface="Arial" charset="0"/>
            </a:endParaRPr>
          </a:p>
        </p:txBody>
      </p:sp>
      <p:sp>
        <p:nvSpPr>
          <p:cNvPr id="267272" name="TextBox 12"/>
          <p:cNvSpPr txBox="1">
            <a:spLocks noChangeArrowheads="1"/>
          </p:cNvSpPr>
          <p:nvPr/>
        </p:nvSpPr>
        <p:spPr bwMode="auto">
          <a:xfrm>
            <a:off x="914400" y="4419600"/>
            <a:ext cx="23622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3367"/>
                </a:solidFill>
                <a:effectLst/>
                <a:uLnTx/>
                <a:uFillTx/>
                <a:latin typeface="Arial" charset="0"/>
                <a:ea typeface="ＭＳ Ｐゴシック" charset="0"/>
                <a:cs typeface="Arial" charset="0"/>
              </a:rPr>
              <a:t>Condition Variables</a:t>
            </a:r>
            <a:endParaRPr kumimoji="0" lang="en-US" sz="1800" b="0" i="0" u="none" strike="noStrike" kern="1200" cap="none" spc="0" normalizeH="0" baseline="0" noProof="0">
              <a:ln>
                <a:noFill/>
              </a:ln>
              <a:solidFill>
                <a:srgbClr val="003367"/>
              </a:solidFill>
              <a:effectLst/>
              <a:uLnTx/>
              <a:uFillTx/>
              <a:latin typeface="Arial" charset="0"/>
              <a:ea typeface="ＭＳ Ｐゴシック" charset="0"/>
              <a:cs typeface="Arial" charset="0"/>
            </a:endParaRPr>
          </a:p>
        </p:txBody>
      </p:sp>
      <p:sp>
        <p:nvSpPr>
          <p:cNvPr id="267273" name="Rectangle 13"/>
          <p:cNvSpPr>
            <a:spLocks noChangeArrowheads="1"/>
          </p:cNvSpPr>
          <p:nvPr/>
        </p:nvSpPr>
        <p:spPr bwMode="auto">
          <a:xfrm>
            <a:off x="2438400" y="2743200"/>
            <a:ext cx="4937125" cy="3124200"/>
          </a:xfrm>
          <a:prstGeom prst="rect">
            <a:avLst/>
          </a:prstGeom>
          <a:noFill/>
          <a:ln w="28575">
            <a:solidFill>
              <a:srgbClr val="000000"/>
            </a:solidFill>
            <a:prstDash val="sysDash"/>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457200" rtl="0" eaLnBrk="1" fontAlgn="base" latinLnBrk="0" hangingPunct="1">
              <a:lnSpc>
                <a:spcPct val="100000"/>
              </a:lnSpc>
              <a:spcBef>
                <a:spcPct val="0"/>
              </a:spcBef>
              <a:spcAft>
                <a:spcPct val="0"/>
              </a:spcAft>
              <a:buClr>
                <a:srgbClr val="000000"/>
              </a:buClr>
              <a:buSzPct val="100000"/>
              <a:buFont typeface="Times New Roman" charset="0"/>
              <a:buNone/>
              <a:tabLst/>
              <a:defRPr/>
            </a:pPr>
            <a:endParaRPr kumimoji="0" lang="en-US" sz="2400" b="0" i="0" u="none" strike="noStrike" kern="1200" cap="none" spc="0" normalizeH="0" baseline="0" noProof="0">
              <a:ln>
                <a:noFill/>
              </a:ln>
              <a:solidFill>
                <a:prstClr val="white"/>
              </a:solidFill>
              <a:effectLst/>
              <a:uLnTx/>
              <a:uFillTx/>
              <a:latin typeface="Arial" charset="0"/>
              <a:ea typeface="ＭＳ Ｐゴシック" charset="0"/>
              <a:cs typeface="ＭＳ Ｐゴシック" charset="0"/>
            </a:endParaRPr>
          </a:p>
        </p:txBody>
      </p:sp>
      <p:sp>
        <p:nvSpPr>
          <p:cNvPr id="267274" name="TextBox 14"/>
          <p:cNvSpPr txBox="1">
            <a:spLocks noChangeArrowheads="1"/>
          </p:cNvSpPr>
          <p:nvPr/>
        </p:nvSpPr>
        <p:spPr bwMode="auto">
          <a:xfrm>
            <a:off x="7467600" y="3733800"/>
            <a:ext cx="2057400" cy="830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3367"/>
                </a:solidFill>
                <a:effectLst/>
                <a:uLnTx/>
                <a:uFillTx/>
                <a:latin typeface="Arial" charset="0"/>
                <a:ea typeface="ＭＳ Ｐゴシック" charset="0"/>
                <a:cs typeface="Arial" charset="0"/>
              </a:rPr>
              <a:t>Mesa monitors</a:t>
            </a:r>
            <a:endParaRPr kumimoji="0" lang="en-US" sz="1800" b="0" i="0" u="none" strike="noStrike" kern="1200" cap="none" spc="0" normalizeH="0" baseline="0" noProof="0">
              <a:ln>
                <a:noFill/>
              </a:ln>
              <a:solidFill>
                <a:srgbClr val="003367"/>
              </a:solidFill>
              <a:effectLst/>
              <a:uLnTx/>
              <a:uFillTx/>
              <a:latin typeface="Arial" charset="0"/>
              <a:ea typeface="ＭＳ Ｐゴシック" charset="0"/>
              <a:cs typeface="Arial" charset="0"/>
            </a:endParaRPr>
          </a:p>
        </p:txBody>
      </p:sp>
      <p:sp>
        <p:nvSpPr>
          <p:cNvPr id="16" name="TextBox 14"/>
          <p:cNvSpPr txBox="1">
            <a:spLocks noChangeArrowheads="1"/>
          </p:cNvSpPr>
          <p:nvPr/>
        </p:nvSpPr>
        <p:spPr bwMode="auto">
          <a:xfrm>
            <a:off x="438150" y="6320135"/>
            <a:ext cx="767715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All functions return an error code: 0 is success, else -1.</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1275131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Terminology and syntax</a:t>
            </a:r>
          </a:p>
        </p:txBody>
      </p:sp>
      <p:sp>
        <p:nvSpPr>
          <p:cNvPr id="3" name="Content Placeholder 2"/>
          <p:cNvSpPr>
            <a:spLocks noGrp="1"/>
          </p:cNvSpPr>
          <p:nvPr>
            <p:ph idx="1"/>
          </p:nvPr>
        </p:nvSpPr>
        <p:spPr>
          <a:xfrm>
            <a:off x="457200" y="1485900"/>
            <a:ext cx="8226425" cy="4111625"/>
          </a:xfrm>
        </p:spPr>
        <p:txBody>
          <a:bodyPr/>
          <a:lstStyle/>
          <a:p>
            <a:r>
              <a:rPr lang="en-US" dirty="0"/>
              <a:t>The abstractions for concurrency control in this class are now sort-of universal at the OS/API level.</a:t>
            </a:r>
          </a:p>
          <a:p>
            <a:r>
              <a:rPr lang="en-US" dirty="0"/>
              <a:t>Monitors (</a:t>
            </a:r>
            <a:r>
              <a:rPr lang="en-US" dirty="0" err="1"/>
              <a:t>mutex+CV</a:t>
            </a:r>
            <a:r>
              <a:rPr lang="en-US" dirty="0"/>
              <a:t>) with Mesa semantics appear in:</a:t>
            </a:r>
          </a:p>
          <a:p>
            <a:pPr lvl="1"/>
            <a:r>
              <a:rPr lang="en-US" dirty="0"/>
              <a:t>Java (e.g., on Android) and JVM languages (e.g., </a:t>
            </a:r>
            <a:r>
              <a:rPr lang="en-US" dirty="0" err="1"/>
              <a:t>Scala</a:t>
            </a:r>
            <a:r>
              <a:rPr lang="en-US" dirty="0"/>
              <a:t>)</a:t>
            </a:r>
          </a:p>
          <a:p>
            <a:pPr lvl="1"/>
            <a:r>
              <a:rPr lang="en-US" dirty="0"/>
              <a:t>POSIX threads or </a:t>
            </a:r>
            <a:r>
              <a:rPr lang="en-US" dirty="0" err="1"/>
              <a:t>Pthreads</a:t>
            </a:r>
            <a:r>
              <a:rPr lang="en-US" dirty="0"/>
              <a:t> (used on Linux and </a:t>
            </a:r>
            <a:r>
              <a:rPr lang="en-US" dirty="0" err="1"/>
              <a:t>MacOS</a:t>
            </a:r>
            <a:r>
              <a:rPr lang="en-US" dirty="0"/>
              <a:t>/</a:t>
            </a:r>
            <a:r>
              <a:rPr lang="en-US" dirty="0" err="1"/>
              <a:t>iOS</a:t>
            </a:r>
            <a:r>
              <a:rPr lang="en-US" dirty="0"/>
              <a:t>)</a:t>
            </a:r>
          </a:p>
          <a:p>
            <a:pPr lvl="1"/>
            <a:r>
              <a:rPr lang="en-US" dirty="0"/>
              <a:t>Windows, C#/.NET, and other Microsoft systems</a:t>
            </a:r>
          </a:p>
          <a:p>
            <a:r>
              <a:rPr lang="en-US" dirty="0"/>
              <a:t>Terminology and APIs vary a bit.</a:t>
            </a:r>
          </a:p>
          <a:p>
            <a:pPr lvl="1"/>
            <a:r>
              <a:rPr lang="en-US" dirty="0" err="1"/>
              <a:t>mutex</a:t>
            </a:r>
            <a:r>
              <a:rPr lang="en-US" dirty="0"/>
              <a:t> == lock == Java “synchronized”</a:t>
            </a:r>
          </a:p>
          <a:p>
            <a:pPr lvl="1"/>
            <a:r>
              <a:rPr lang="en-US" dirty="0"/>
              <a:t>monitor == mutex + optional condition variable(s) or CV(s)</a:t>
            </a:r>
          </a:p>
          <a:p>
            <a:pPr lvl="1"/>
            <a:r>
              <a:rPr lang="en-US" dirty="0"/>
              <a:t>signal() == notify(), broadcast() == </a:t>
            </a:r>
            <a:r>
              <a:rPr lang="en-US" dirty="0" err="1"/>
              <a:t>notifyAll</a:t>
            </a:r>
            <a:r>
              <a:rPr lang="en-US" dirty="0"/>
              <a:t>()</a:t>
            </a:r>
          </a:p>
          <a:p>
            <a:pPr lvl="1"/>
            <a:r>
              <a:rPr lang="en-US" dirty="0"/>
              <a:t>Windows/C# calls notify “pulse”</a:t>
            </a:r>
          </a:p>
          <a:p>
            <a:r>
              <a:rPr lang="en-US" dirty="0"/>
              <a:t>The slides use interchangeable terms interchangeably.</a:t>
            </a:r>
          </a:p>
          <a:p>
            <a:endParaRPr lang="en-US" dirty="0"/>
          </a:p>
          <a:p>
            <a:pPr marL="457200" lvl="1" indent="0">
              <a:buNone/>
            </a:pPr>
            <a:endParaRPr lang="en-US" dirty="0"/>
          </a:p>
          <a:p>
            <a:pPr lvl="1"/>
            <a:endParaRPr lang="en-US" dirty="0"/>
          </a:p>
        </p:txBody>
      </p:sp>
    </p:spTree>
    <p:extLst>
      <p:ext uri="{BB962C8B-B14F-4D97-AF65-F5344CB8AC3E}">
        <p14:creationId xmlns:p14="http://schemas.microsoft.com/office/powerpoint/2010/main" val="1501890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3" name="Title 2"/>
          <p:cNvSpPr>
            <a:spLocks noGrp="1"/>
          </p:cNvSpPr>
          <p:nvPr>
            <p:ph type="title"/>
          </p:nvPr>
        </p:nvSpPr>
        <p:spPr/>
        <p:txBody>
          <a:bodyPr/>
          <a:lstStyle/>
          <a:p>
            <a:r>
              <a:rPr lang="en-US" sz="3600" dirty="0">
                <a:latin typeface="Arial" charset="0"/>
                <a:ea typeface="ＭＳ Ｐゴシック" charset="0"/>
                <a:cs typeface="Arial" charset="0"/>
              </a:rPr>
              <a:t>Using locks/mutexes: invariants</a:t>
            </a:r>
          </a:p>
        </p:txBody>
      </p:sp>
      <p:sp>
        <p:nvSpPr>
          <p:cNvPr id="17" name="Content Placeholder 16">
            <a:extLst>
              <a:ext uri="{FF2B5EF4-FFF2-40B4-BE49-F238E27FC236}">
                <a16:creationId xmlns:a16="http://schemas.microsoft.com/office/drawing/2014/main" id="{84EBAC2B-31A9-C44A-A1FB-8F0075F333B9}"/>
              </a:ext>
            </a:extLst>
          </p:cNvPr>
          <p:cNvSpPr>
            <a:spLocks noGrp="1"/>
          </p:cNvSpPr>
          <p:nvPr>
            <p:ph idx="1"/>
          </p:nvPr>
        </p:nvSpPr>
        <p:spPr>
          <a:xfrm>
            <a:off x="457200" y="3100599"/>
            <a:ext cx="8226425" cy="2480596"/>
          </a:xfrm>
        </p:spPr>
        <p:txBody>
          <a:bodyPr/>
          <a:lstStyle/>
          <a:p>
            <a:r>
              <a:rPr lang="en-US" dirty="0"/>
              <a:t>Every data structure has </a:t>
            </a:r>
            <a:r>
              <a:rPr lang="en-US" b="1" dirty="0"/>
              <a:t>invariant conditions</a:t>
            </a:r>
            <a:r>
              <a:rPr lang="en-US" dirty="0"/>
              <a:t>: assumptions</a:t>
            </a:r>
            <a:r>
              <a:rPr lang="en-US" b="1" dirty="0"/>
              <a:t> </a:t>
            </a:r>
            <a:r>
              <a:rPr lang="en-US" dirty="0"/>
              <a:t>that must be true for the code to work.</a:t>
            </a:r>
          </a:p>
          <a:p>
            <a:pPr lvl="1"/>
            <a:r>
              <a:rPr lang="en-US" dirty="0"/>
              <a:t>E.g., </a:t>
            </a:r>
            <a:r>
              <a:rPr lang="en-US" dirty="0" err="1"/>
              <a:t>e.back.next</a:t>
            </a:r>
            <a:r>
              <a:rPr lang="en-US" dirty="0"/>
              <a:t> == e for a doubly linked list.</a:t>
            </a:r>
          </a:p>
          <a:p>
            <a:r>
              <a:rPr lang="en-US" dirty="0"/>
              <a:t>Code methods temporarily violate the invariants, then restore them before completing.  </a:t>
            </a:r>
            <a:r>
              <a:rPr lang="en-US" dirty="0" err="1"/>
              <a:t>E.g</a:t>
            </a:r>
            <a:r>
              <a:rPr lang="en-US" dirty="0"/>
              <a:t>, insertion to a list:</a:t>
            </a:r>
          </a:p>
        </p:txBody>
      </p:sp>
      <p:sp>
        <p:nvSpPr>
          <p:cNvPr id="4" name="TextBox 3">
            <a:extLst>
              <a:ext uri="{FF2B5EF4-FFF2-40B4-BE49-F238E27FC236}">
                <a16:creationId xmlns:a16="http://schemas.microsoft.com/office/drawing/2014/main" id="{B2389E99-D6D3-9E45-B106-2B84247D8D45}"/>
              </a:ext>
            </a:extLst>
          </p:cNvPr>
          <p:cNvSpPr txBox="1"/>
          <p:nvPr/>
        </p:nvSpPr>
        <p:spPr>
          <a:xfrm>
            <a:off x="475495" y="1623605"/>
            <a:ext cx="2293769" cy="1323439"/>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Get from list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element = </a:t>
            </a: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list.pop</a:t>
            </a:r>
            <a:r>
              <a:rPr kumimoji="0" lang="en-US" sz="2000" b="0" i="0" u="none" strike="noStrike" kern="1200" cap="none" spc="0" normalizeH="0" baseline="0" noProof="0" dirty="0">
                <a:ln>
                  <a:noFill/>
                </a:ln>
                <a:solidFill>
                  <a:srgbClr val="003367"/>
                </a:solidFill>
                <a:effectLst/>
                <a:uLnTx/>
                <a:uFillTx/>
                <a:latin typeface="Calibri"/>
                <a:ea typeface="+mn-ea"/>
                <a:cs typeface="Arial"/>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20" name="TextBox 19">
            <a:extLst>
              <a:ext uri="{FF2B5EF4-FFF2-40B4-BE49-F238E27FC236}">
                <a16:creationId xmlns:a16="http://schemas.microsoft.com/office/drawing/2014/main" id="{62F9B6AF-82B9-8A49-A3A6-07254190FDFA}"/>
              </a:ext>
            </a:extLst>
          </p:cNvPr>
          <p:cNvSpPr txBox="1"/>
          <p:nvPr/>
        </p:nvSpPr>
        <p:spPr>
          <a:xfrm>
            <a:off x="6629444" y="1633505"/>
            <a:ext cx="2151102" cy="1323439"/>
          </a:xfrm>
          <a:prstGeom prst="rect">
            <a:avLst/>
          </a:prstGeom>
          <a:solidFill>
            <a:schemeClr val="bg2">
              <a:lumMod val="20000"/>
              <a:lumOff val="80000"/>
            </a:schemeClr>
          </a:solid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Calibri"/>
                <a:ea typeface="+mn-ea"/>
                <a:cs typeface="Arial"/>
              </a:rPr>
              <a:t>Put to list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lock(mx);</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003367"/>
                </a:solidFill>
                <a:effectLst/>
                <a:uLnTx/>
                <a:uFillTx/>
                <a:latin typeface="Calibri"/>
                <a:ea typeface="+mn-ea"/>
                <a:cs typeface="Arial"/>
              </a:rPr>
              <a:t>list.push</a:t>
            </a:r>
            <a:r>
              <a:rPr kumimoji="0" lang="en-US" sz="2000" b="0" i="0" u="none" strike="noStrike" kern="1200" cap="none" spc="0" normalizeH="0" baseline="0" noProof="0" dirty="0">
                <a:ln>
                  <a:noFill/>
                </a:ln>
                <a:solidFill>
                  <a:srgbClr val="003367"/>
                </a:solidFill>
                <a:effectLst/>
                <a:uLnTx/>
                <a:uFillTx/>
                <a:latin typeface="Calibri"/>
                <a:ea typeface="+mn-ea"/>
                <a:cs typeface="Arial"/>
              </a:rPr>
              <a:t>(element);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3367"/>
                </a:solidFill>
                <a:effectLst/>
                <a:uLnTx/>
                <a:uFillTx/>
                <a:latin typeface="Calibri"/>
                <a:ea typeface="+mn-ea"/>
                <a:cs typeface="Arial"/>
              </a:rPr>
              <a:t>unlock(mx);</a:t>
            </a:r>
          </a:p>
        </p:txBody>
      </p:sp>
      <p:sp>
        <p:nvSpPr>
          <p:cNvPr id="3" name="Rectangle 2">
            <a:extLst>
              <a:ext uri="{FF2B5EF4-FFF2-40B4-BE49-F238E27FC236}">
                <a16:creationId xmlns:a16="http://schemas.microsoft.com/office/drawing/2014/main" id="{C7580763-C3EF-FF4F-A37B-6FBBC57092E1}"/>
              </a:ext>
            </a:extLst>
          </p:cNvPr>
          <p:cNvSpPr/>
          <p:nvPr/>
        </p:nvSpPr>
        <p:spPr bwMode="auto">
          <a:xfrm>
            <a:off x="4025738" y="2232559"/>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21" name="Rectangle 20">
            <a:extLst>
              <a:ext uri="{FF2B5EF4-FFF2-40B4-BE49-F238E27FC236}">
                <a16:creationId xmlns:a16="http://schemas.microsoft.com/office/drawing/2014/main" id="{F3176250-FEF0-944B-AC93-F7BE23874230}"/>
              </a:ext>
            </a:extLst>
          </p:cNvPr>
          <p:cNvSpPr/>
          <p:nvPr/>
        </p:nvSpPr>
        <p:spPr bwMode="auto">
          <a:xfrm>
            <a:off x="4629400" y="2232559"/>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22" name="Rectangle 21">
            <a:extLst>
              <a:ext uri="{FF2B5EF4-FFF2-40B4-BE49-F238E27FC236}">
                <a16:creationId xmlns:a16="http://schemas.microsoft.com/office/drawing/2014/main" id="{5CDF5CF1-A57D-5D46-88C1-D55DC08DAF11}"/>
              </a:ext>
            </a:extLst>
          </p:cNvPr>
          <p:cNvSpPr/>
          <p:nvPr/>
        </p:nvSpPr>
        <p:spPr bwMode="auto">
          <a:xfrm>
            <a:off x="5233061" y="2232559"/>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cxnSp>
        <p:nvCxnSpPr>
          <p:cNvPr id="6" name="Curved Connector 5">
            <a:extLst>
              <a:ext uri="{FF2B5EF4-FFF2-40B4-BE49-F238E27FC236}">
                <a16:creationId xmlns:a16="http://schemas.microsoft.com/office/drawing/2014/main" id="{9E7D5D65-97FE-E540-935E-E9CFAFFEB82E}"/>
              </a:ext>
            </a:extLst>
          </p:cNvPr>
          <p:cNvCxnSpPr>
            <a:cxnSpLocks/>
            <a:stCxn id="3" idx="0"/>
            <a:endCxn id="21" idx="0"/>
          </p:cNvCxnSpPr>
          <p:nvPr/>
        </p:nvCxnSpPr>
        <p:spPr bwMode="auto">
          <a:xfrm rot="5400000" flipH="1" flipV="1">
            <a:off x="4428510" y="1930728"/>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27" name="Curved Connector 26">
            <a:extLst>
              <a:ext uri="{FF2B5EF4-FFF2-40B4-BE49-F238E27FC236}">
                <a16:creationId xmlns:a16="http://schemas.microsoft.com/office/drawing/2014/main" id="{5E2CBCAD-B4CC-F140-8F0A-67709B1B0A51}"/>
              </a:ext>
            </a:extLst>
          </p:cNvPr>
          <p:cNvCxnSpPr>
            <a:cxnSpLocks/>
            <a:stCxn id="21" idx="0"/>
            <a:endCxn id="22" idx="0"/>
          </p:cNvCxnSpPr>
          <p:nvPr/>
        </p:nvCxnSpPr>
        <p:spPr bwMode="auto">
          <a:xfrm rot="5400000" flipH="1" flipV="1">
            <a:off x="5032171" y="1930729"/>
            <a:ext cx="12700" cy="603661"/>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30" name="Curved Connector 29">
            <a:extLst>
              <a:ext uri="{FF2B5EF4-FFF2-40B4-BE49-F238E27FC236}">
                <a16:creationId xmlns:a16="http://schemas.microsoft.com/office/drawing/2014/main" id="{98F10D1A-767F-0C4D-8930-E1FF32A1F838}"/>
              </a:ext>
            </a:extLst>
          </p:cNvPr>
          <p:cNvCxnSpPr>
            <a:cxnSpLocks/>
            <a:stCxn id="22" idx="2"/>
            <a:endCxn id="21" idx="2"/>
          </p:cNvCxnSpPr>
          <p:nvPr/>
        </p:nvCxnSpPr>
        <p:spPr bwMode="auto">
          <a:xfrm rot="5400000">
            <a:off x="5032172" y="2132610"/>
            <a:ext cx="12700" cy="603661"/>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44" name="Curved Connector 43">
            <a:extLst>
              <a:ext uri="{FF2B5EF4-FFF2-40B4-BE49-F238E27FC236}">
                <a16:creationId xmlns:a16="http://schemas.microsoft.com/office/drawing/2014/main" id="{E32DDC47-BBE4-FA4C-894E-25E346186FBA}"/>
              </a:ext>
            </a:extLst>
          </p:cNvPr>
          <p:cNvCxnSpPr>
            <a:cxnSpLocks/>
            <a:stCxn id="21" idx="2"/>
            <a:endCxn id="3" idx="2"/>
          </p:cNvCxnSpPr>
          <p:nvPr/>
        </p:nvCxnSpPr>
        <p:spPr bwMode="auto">
          <a:xfrm rot="5400000">
            <a:off x="4428510" y="2132609"/>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sp>
        <p:nvSpPr>
          <p:cNvPr id="45" name="Rectangle 44">
            <a:extLst>
              <a:ext uri="{FF2B5EF4-FFF2-40B4-BE49-F238E27FC236}">
                <a16:creationId xmlns:a16="http://schemas.microsoft.com/office/drawing/2014/main" id="{8DAEFF7C-36C9-1440-B1A5-2A32EA92B52D}"/>
              </a:ext>
            </a:extLst>
          </p:cNvPr>
          <p:cNvSpPr/>
          <p:nvPr/>
        </p:nvSpPr>
        <p:spPr bwMode="auto">
          <a:xfrm>
            <a:off x="663047" y="5745674"/>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46" name="Rectangle 45">
            <a:extLst>
              <a:ext uri="{FF2B5EF4-FFF2-40B4-BE49-F238E27FC236}">
                <a16:creationId xmlns:a16="http://schemas.microsoft.com/office/drawing/2014/main" id="{648A70AE-0A6E-BE47-83A7-77E1EFE628DD}"/>
              </a:ext>
            </a:extLst>
          </p:cNvPr>
          <p:cNvSpPr/>
          <p:nvPr/>
        </p:nvSpPr>
        <p:spPr bwMode="auto">
          <a:xfrm>
            <a:off x="1266709" y="5745674"/>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47" name="Rectangle 46">
            <a:extLst>
              <a:ext uri="{FF2B5EF4-FFF2-40B4-BE49-F238E27FC236}">
                <a16:creationId xmlns:a16="http://schemas.microsoft.com/office/drawing/2014/main" id="{E14DDD62-89B2-7E46-B99C-404E227C516D}"/>
              </a:ext>
            </a:extLst>
          </p:cNvPr>
          <p:cNvSpPr/>
          <p:nvPr/>
        </p:nvSpPr>
        <p:spPr bwMode="auto">
          <a:xfrm>
            <a:off x="1870370" y="5745674"/>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cxnSp>
        <p:nvCxnSpPr>
          <p:cNvPr id="48" name="Curved Connector 47">
            <a:extLst>
              <a:ext uri="{FF2B5EF4-FFF2-40B4-BE49-F238E27FC236}">
                <a16:creationId xmlns:a16="http://schemas.microsoft.com/office/drawing/2014/main" id="{864F2C10-6B37-6A49-A1F2-BD673CE68874}"/>
              </a:ext>
            </a:extLst>
          </p:cNvPr>
          <p:cNvCxnSpPr>
            <a:cxnSpLocks/>
            <a:stCxn id="45" idx="0"/>
            <a:endCxn id="46" idx="0"/>
          </p:cNvCxnSpPr>
          <p:nvPr/>
        </p:nvCxnSpPr>
        <p:spPr bwMode="auto">
          <a:xfrm rot="5400000" flipH="1" flipV="1">
            <a:off x="1065819" y="5443843"/>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49" name="Curved Connector 48">
            <a:extLst>
              <a:ext uri="{FF2B5EF4-FFF2-40B4-BE49-F238E27FC236}">
                <a16:creationId xmlns:a16="http://schemas.microsoft.com/office/drawing/2014/main" id="{B84FAFB9-CA81-814D-92AB-198921FC7627}"/>
              </a:ext>
            </a:extLst>
          </p:cNvPr>
          <p:cNvCxnSpPr>
            <a:cxnSpLocks/>
            <a:stCxn id="46" idx="0"/>
            <a:endCxn id="47" idx="0"/>
          </p:cNvCxnSpPr>
          <p:nvPr/>
        </p:nvCxnSpPr>
        <p:spPr bwMode="auto">
          <a:xfrm rot="5400000" flipH="1" flipV="1">
            <a:off x="1669480" y="5443844"/>
            <a:ext cx="12700" cy="603661"/>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50" name="Curved Connector 49">
            <a:extLst>
              <a:ext uri="{FF2B5EF4-FFF2-40B4-BE49-F238E27FC236}">
                <a16:creationId xmlns:a16="http://schemas.microsoft.com/office/drawing/2014/main" id="{8F9DEDE7-62A6-6E48-837E-A61FAAA36747}"/>
              </a:ext>
            </a:extLst>
          </p:cNvPr>
          <p:cNvCxnSpPr>
            <a:cxnSpLocks/>
            <a:stCxn id="47" idx="2"/>
            <a:endCxn id="46" idx="2"/>
          </p:cNvCxnSpPr>
          <p:nvPr/>
        </p:nvCxnSpPr>
        <p:spPr bwMode="auto">
          <a:xfrm rot="5400000">
            <a:off x="1669481" y="5645725"/>
            <a:ext cx="12700" cy="603661"/>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51" name="Curved Connector 50">
            <a:extLst>
              <a:ext uri="{FF2B5EF4-FFF2-40B4-BE49-F238E27FC236}">
                <a16:creationId xmlns:a16="http://schemas.microsoft.com/office/drawing/2014/main" id="{FB69A33E-28CF-0148-9ABC-B88D4D510AD7}"/>
              </a:ext>
            </a:extLst>
          </p:cNvPr>
          <p:cNvCxnSpPr>
            <a:cxnSpLocks/>
            <a:stCxn id="46" idx="2"/>
            <a:endCxn id="45" idx="2"/>
          </p:cNvCxnSpPr>
          <p:nvPr/>
        </p:nvCxnSpPr>
        <p:spPr bwMode="auto">
          <a:xfrm rot="5400000">
            <a:off x="1065819" y="5645724"/>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sp>
        <p:nvSpPr>
          <p:cNvPr id="52" name="Rectangle 51">
            <a:extLst>
              <a:ext uri="{FF2B5EF4-FFF2-40B4-BE49-F238E27FC236}">
                <a16:creationId xmlns:a16="http://schemas.microsoft.com/office/drawing/2014/main" id="{051520AA-314E-AF48-A94C-C1A6FE184F79}"/>
              </a:ext>
            </a:extLst>
          </p:cNvPr>
          <p:cNvSpPr/>
          <p:nvPr/>
        </p:nvSpPr>
        <p:spPr bwMode="auto">
          <a:xfrm>
            <a:off x="2549242" y="5743696"/>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53" name="Rectangle 52">
            <a:extLst>
              <a:ext uri="{FF2B5EF4-FFF2-40B4-BE49-F238E27FC236}">
                <a16:creationId xmlns:a16="http://schemas.microsoft.com/office/drawing/2014/main" id="{281D9767-B034-D045-AB09-AFF2218FC208}"/>
              </a:ext>
            </a:extLst>
          </p:cNvPr>
          <p:cNvSpPr/>
          <p:nvPr/>
        </p:nvSpPr>
        <p:spPr bwMode="auto">
          <a:xfrm>
            <a:off x="3152904" y="5743696"/>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54" name="Rectangle 53">
            <a:extLst>
              <a:ext uri="{FF2B5EF4-FFF2-40B4-BE49-F238E27FC236}">
                <a16:creationId xmlns:a16="http://schemas.microsoft.com/office/drawing/2014/main" id="{F8B92E28-235C-1748-81A7-10890AC6749C}"/>
              </a:ext>
            </a:extLst>
          </p:cNvPr>
          <p:cNvSpPr/>
          <p:nvPr/>
        </p:nvSpPr>
        <p:spPr bwMode="auto">
          <a:xfrm>
            <a:off x="4100952" y="5743696"/>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cxnSp>
        <p:nvCxnSpPr>
          <p:cNvPr id="55" name="Curved Connector 54">
            <a:extLst>
              <a:ext uri="{FF2B5EF4-FFF2-40B4-BE49-F238E27FC236}">
                <a16:creationId xmlns:a16="http://schemas.microsoft.com/office/drawing/2014/main" id="{DE960617-57B6-F045-BBD2-EDCCF36E7950}"/>
              </a:ext>
            </a:extLst>
          </p:cNvPr>
          <p:cNvCxnSpPr>
            <a:cxnSpLocks/>
            <a:stCxn id="52" idx="0"/>
            <a:endCxn id="53" idx="0"/>
          </p:cNvCxnSpPr>
          <p:nvPr/>
        </p:nvCxnSpPr>
        <p:spPr bwMode="auto">
          <a:xfrm rot="5400000" flipH="1" flipV="1">
            <a:off x="2952014" y="5441865"/>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56" name="Curved Connector 55">
            <a:extLst>
              <a:ext uri="{FF2B5EF4-FFF2-40B4-BE49-F238E27FC236}">
                <a16:creationId xmlns:a16="http://schemas.microsoft.com/office/drawing/2014/main" id="{90B39FC4-38D6-084F-A31C-9153F0C17E6E}"/>
              </a:ext>
            </a:extLst>
          </p:cNvPr>
          <p:cNvCxnSpPr>
            <a:cxnSpLocks/>
            <a:stCxn id="53" idx="0"/>
            <a:endCxn id="54" idx="0"/>
          </p:cNvCxnSpPr>
          <p:nvPr/>
        </p:nvCxnSpPr>
        <p:spPr bwMode="auto">
          <a:xfrm rot="5400000" flipH="1" flipV="1">
            <a:off x="3727869" y="5269672"/>
            <a:ext cx="12700" cy="948048"/>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57" name="Curved Connector 56">
            <a:extLst>
              <a:ext uri="{FF2B5EF4-FFF2-40B4-BE49-F238E27FC236}">
                <a16:creationId xmlns:a16="http://schemas.microsoft.com/office/drawing/2014/main" id="{1B77D1F4-8F51-2C49-A18F-D59883CA8C56}"/>
              </a:ext>
            </a:extLst>
          </p:cNvPr>
          <p:cNvCxnSpPr>
            <a:cxnSpLocks/>
            <a:stCxn id="54" idx="2"/>
            <a:endCxn id="53" idx="2"/>
          </p:cNvCxnSpPr>
          <p:nvPr/>
        </p:nvCxnSpPr>
        <p:spPr bwMode="auto">
          <a:xfrm rot="5400000">
            <a:off x="3727869" y="5471553"/>
            <a:ext cx="12700" cy="948048"/>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58" name="Curved Connector 57">
            <a:extLst>
              <a:ext uri="{FF2B5EF4-FFF2-40B4-BE49-F238E27FC236}">
                <a16:creationId xmlns:a16="http://schemas.microsoft.com/office/drawing/2014/main" id="{57E1EB0D-5393-E243-AA2A-F21470A8A3D0}"/>
              </a:ext>
            </a:extLst>
          </p:cNvPr>
          <p:cNvCxnSpPr>
            <a:cxnSpLocks/>
            <a:stCxn id="53" idx="2"/>
            <a:endCxn id="52" idx="2"/>
          </p:cNvCxnSpPr>
          <p:nvPr/>
        </p:nvCxnSpPr>
        <p:spPr bwMode="auto">
          <a:xfrm rot="5400000">
            <a:off x="2952014" y="5643746"/>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sp>
        <p:nvSpPr>
          <p:cNvPr id="59" name="Rectangle 58">
            <a:extLst>
              <a:ext uri="{FF2B5EF4-FFF2-40B4-BE49-F238E27FC236}">
                <a16:creationId xmlns:a16="http://schemas.microsoft.com/office/drawing/2014/main" id="{481A7104-ED8F-4C48-B964-7992482C9E9A}"/>
              </a:ext>
            </a:extLst>
          </p:cNvPr>
          <p:cNvSpPr/>
          <p:nvPr/>
        </p:nvSpPr>
        <p:spPr bwMode="auto">
          <a:xfrm>
            <a:off x="1576869" y="5749221"/>
            <a:ext cx="201881" cy="201881"/>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60" name="Rectangle 59">
            <a:extLst>
              <a:ext uri="{FF2B5EF4-FFF2-40B4-BE49-F238E27FC236}">
                <a16:creationId xmlns:a16="http://schemas.microsoft.com/office/drawing/2014/main" id="{D9C98B5B-B04B-DC49-AB22-C89B632317F6}"/>
              </a:ext>
            </a:extLst>
          </p:cNvPr>
          <p:cNvSpPr/>
          <p:nvPr/>
        </p:nvSpPr>
        <p:spPr bwMode="auto">
          <a:xfrm>
            <a:off x="3650516" y="5737346"/>
            <a:ext cx="201881" cy="201881"/>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cxnSp>
        <p:nvCxnSpPr>
          <p:cNvPr id="61" name="Curved Connector 60">
            <a:extLst>
              <a:ext uri="{FF2B5EF4-FFF2-40B4-BE49-F238E27FC236}">
                <a16:creationId xmlns:a16="http://schemas.microsoft.com/office/drawing/2014/main" id="{7E8A881A-CD41-D844-A325-ED98DCF67EDC}"/>
              </a:ext>
            </a:extLst>
          </p:cNvPr>
          <p:cNvCxnSpPr>
            <a:cxnSpLocks/>
            <a:stCxn id="60" idx="2"/>
            <a:endCxn id="53" idx="2"/>
          </p:cNvCxnSpPr>
          <p:nvPr/>
        </p:nvCxnSpPr>
        <p:spPr bwMode="auto">
          <a:xfrm rot="5400000">
            <a:off x="3499476" y="5693596"/>
            <a:ext cx="6350" cy="497612"/>
          </a:xfrm>
          <a:prstGeom prst="curvedConnector3">
            <a:avLst>
              <a:gd name="adj1" fmla="val 3700000"/>
            </a:avLst>
          </a:prstGeom>
          <a:solidFill>
            <a:srgbClr val="00B8FF"/>
          </a:solidFill>
          <a:ln w="9525" cap="flat" cmpd="sng" algn="ctr">
            <a:solidFill>
              <a:schemeClr val="tx1"/>
            </a:solidFill>
            <a:prstDash val="solid"/>
            <a:round/>
            <a:headEnd type="none" w="med" len="med"/>
            <a:tailEnd type="triangle"/>
          </a:ln>
          <a:effectLst/>
        </p:spPr>
      </p:cxnSp>
      <p:cxnSp>
        <p:nvCxnSpPr>
          <p:cNvPr id="62" name="Curved Connector 61">
            <a:extLst>
              <a:ext uri="{FF2B5EF4-FFF2-40B4-BE49-F238E27FC236}">
                <a16:creationId xmlns:a16="http://schemas.microsoft.com/office/drawing/2014/main" id="{82227019-C22F-3C40-8E55-48F20BDA83BB}"/>
              </a:ext>
            </a:extLst>
          </p:cNvPr>
          <p:cNvCxnSpPr>
            <a:cxnSpLocks/>
            <a:stCxn id="60" idx="0"/>
            <a:endCxn id="54" idx="0"/>
          </p:cNvCxnSpPr>
          <p:nvPr/>
        </p:nvCxnSpPr>
        <p:spPr bwMode="auto">
          <a:xfrm rot="16200000" flipH="1">
            <a:off x="3973500" y="5515303"/>
            <a:ext cx="6350" cy="450436"/>
          </a:xfrm>
          <a:prstGeom prst="curvedConnector3">
            <a:avLst>
              <a:gd name="adj1" fmla="val -3600000"/>
            </a:avLst>
          </a:prstGeom>
          <a:solidFill>
            <a:srgbClr val="00B8FF"/>
          </a:solidFill>
          <a:ln w="9525" cap="flat" cmpd="sng" algn="ctr">
            <a:solidFill>
              <a:schemeClr val="tx1"/>
            </a:solidFill>
            <a:prstDash val="solid"/>
            <a:round/>
            <a:headEnd type="none" w="med" len="med"/>
            <a:tailEnd type="triangle"/>
          </a:ln>
          <a:effectLst/>
        </p:spPr>
      </p:cxnSp>
      <p:sp>
        <p:nvSpPr>
          <p:cNvPr id="63" name="Rectangle 62">
            <a:extLst>
              <a:ext uri="{FF2B5EF4-FFF2-40B4-BE49-F238E27FC236}">
                <a16:creationId xmlns:a16="http://schemas.microsoft.com/office/drawing/2014/main" id="{EB9D84C1-D7EF-0348-BD81-A78B3BDEA5D9}"/>
              </a:ext>
            </a:extLst>
          </p:cNvPr>
          <p:cNvSpPr/>
          <p:nvPr/>
        </p:nvSpPr>
        <p:spPr bwMode="auto">
          <a:xfrm>
            <a:off x="4649193" y="5741718"/>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64" name="Rectangle 63">
            <a:extLst>
              <a:ext uri="{FF2B5EF4-FFF2-40B4-BE49-F238E27FC236}">
                <a16:creationId xmlns:a16="http://schemas.microsoft.com/office/drawing/2014/main" id="{10494E13-F19A-BB4F-9A5E-91C1D4E77056}"/>
              </a:ext>
            </a:extLst>
          </p:cNvPr>
          <p:cNvSpPr/>
          <p:nvPr/>
        </p:nvSpPr>
        <p:spPr bwMode="auto">
          <a:xfrm>
            <a:off x="5252855" y="5741718"/>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65" name="Rectangle 64">
            <a:extLst>
              <a:ext uri="{FF2B5EF4-FFF2-40B4-BE49-F238E27FC236}">
                <a16:creationId xmlns:a16="http://schemas.microsoft.com/office/drawing/2014/main" id="{01C87A1C-6D38-DD4A-B6E2-56AF4327525B}"/>
              </a:ext>
            </a:extLst>
          </p:cNvPr>
          <p:cNvSpPr/>
          <p:nvPr/>
        </p:nvSpPr>
        <p:spPr bwMode="auto">
          <a:xfrm>
            <a:off x="6200903" y="5741718"/>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cxnSp>
        <p:nvCxnSpPr>
          <p:cNvPr id="66" name="Curved Connector 65">
            <a:extLst>
              <a:ext uri="{FF2B5EF4-FFF2-40B4-BE49-F238E27FC236}">
                <a16:creationId xmlns:a16="http://schemas.microsoft.com/office/drawing/2014/main" id="{33C65C3B-5B26-5E40-B149-C545DDE19700}"/>
              </a:ext>
            </a:extLst>
          </p:cNvPr>
          <p:cNvCxnSpPr>
            <a:cxnSpLocks/>
            <a:stCxn id="63" idx="0"/>
            <a:endCxn id="64" idx="0"/>
          </p:cNvCxnSpPr>
          <p:nvPr/>
        </p:nvCxnSpPr>
        <p:spPr bwMode="auto">
          <a:xfrm rot="5400000" flipH="1" flipV="1">
            <a:off x="5051965" y="5439887"/>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67" name="Curved Connector 66">
            <a:extLst>
              <a:ext uri="{FF2B5EF4-FFF2-40B4-BE49-F238E27FC236}">
                <a16:creationId xmlns:a16="http://schemas.microsoft.com/office/drawing/2014/main" id="{9224B9D2-142C-EA40-895C-D03EA2384E74}"/>
              </a:ext>
            </a:extLst>
          </p:cNvPr>
          <p:cNvCxnSpPr>
            <a:cxnSpLocks/>
            <a:stCxn id="64" idx="0"/>
            <a:endCxn id="70" idx="0"/>
          </p:cNvCxnSpPr>
          <p:nvPr/>
        </p:nvCxnSpPr>
        <p:spPr bwMode="auto">
          <a:xfrm rot="5400000" flipH="1" flipV="1">
            <a:off x="5599427" y="5489737"/>
            <a:ext cx="6350" cy="497612"/>
          </a:xfrm>
          <a:prstGeom prst="curvedConnector3">
            <a:avLst>
              <a:gd name="adj1" fmla="val 3700000"/>
            </a:avLst>
          </a:prstGeom>
          <a:solidFill>
            <a:srgbClr val="00B8FF"/>
          </a:solidFill>
          <a:ln w="9525" cap="flat" cmpd="sng" algn="ctr">
            <a:solidFill>
              <a:schemeClr val="tx1"/>
            </a:solidFill>
            <a:prstDash val="solid"/>
            <a:round/>
            <a:headEnd type="none" w="med" len="med"/>
            <a:tailEnd type="triangle"/>
          </a:ln>
          <a:effectLst/>
        </p:spPr>
      </p:cxnSp>
      <p:cxnSp>
        <p:nvCxnSpPr>
          <p:cNvPr id="68" name="Curved Connector 67">
            <a:extLst>
              <a:ext uri="{FF2B5EF4-FFF2-40B4-BE49-F238E27FC236}">
                <a16:creationId xmlns:a16="http://schemas.microsoft.com/office/drawing/2014/main" id="{833B8561-5FE9-E24E-A73D-7B988A8EC8E0}"/>
              </a:ext>
            </a:extLst>
          </p:cNvPr>
          <p:cNvCxnSpPr>
            <a:cxnSpLocks/>
            <a:stCxn id="65" idx="2"/>
            <a:endCxn id="64" idx="2"/>
          </p:cNvCxnSpPr>
          <p:nvPr/>
        </p:nvCxnSpPr>
        <p:spPr bwMode="auto">
          <a:xfrm rot="5400000">
            <a:off x="5827820" y="5469575"/>
            <a:ext cx="12700" cy="948048"/>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69" name="Curved Connector 68">
            <a:extLst>
              <a:ext uri="{FF2B5EF4-FFF2-40B4-BE49-F238E27FC236}">
                <a16:creationId xmlns:a16="http://schemas.microsoft.com/office/drawing/2014/main" id="{B8FE8D4B-2A3C-714C-B95E-C19E1BD6964E}"/>
              </a:ext>
            </a:extLst>
          </p:cNvPr>
          <p:cNvCxnSpPr>
            <a:cxnSpLocks/>
            <a:stCxn id="64" idx="2"/>
            <a:endCxn id="63" idx="2"/>
          </p:cNvCxnSpPr>
          <p:nvPr/>
        </p:nvCxnSpPr>
        <p:spPr bwMode="auto">
          <a:xfrm rot="5400000">
            <a:off x="5051965" y="5641768"/>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sp>
        <p:nvSpPr>
          <p:cNvPr id="70" name="Rectangle 69">
            <a:extLst>
              <a:ext uri="{FF2B5EF4-FFF2-40B4-BE49-F238E27FC236}">
                <a16:creationId xmlns:a16="http://schemas.microsoft.com/office/drawing/2014/main" id="{8DC629D4-FA03-C046-A291-5DE7F1BA2D29}"/>
              </a:ext>
            </a:extLst>
          </p:cNvPr>
          <p:cNvSpPr/>
          <p:nvPr/>
        </p:nvSpPr>
        <p:spPr bwMode="auto">
          <a:xfrm>
            <a:off x="5750467" y="5735368"/>
            <a:ext cx="201881" cy="201881"/>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cxnSp>
        <p:nvCxnSpPr>
          <p:cNvPr id="71" name="Curved Connector 70">
            <a:extLst>
              <a:ext uri="{FF2B5EF4-FFF2-40B4-BE49-F238E27FC236}">
                <a16:creationId xmlns:a16="http://schemas.microsoft.com/office/drawing/2014/main" id="{ECB7777A-125E-B948-BFB2-C91A653341B6}"/>
              </a:ext>
            </a:extLst>
          </p:cNvPr>
          <p:cNvCxnSpPr>
            <a:cxnSpLocks/>
            <a:stCxn id="70" idx="2"/>
            <a:endCxn id="64" idx="2"/>
          </p:cNvCxnSpPr>
          <p:nvPr/>
        </p:nvCxnSpPr>
        <p:spPr bwMode="auto">
          <a:xfrm rot="5400000">
            <a:off x="5599427" y="5691618"/>
            <a:ext cx="6350" cy="497612"/>
          </a:xfrm>
          <a:prstGeom prst="curvedConnector3">
            <a:avLst>
              <a:gd name="adj1" fmla="val 3700000"/>
            </a:avLst>
          </a:prstGeom>
          <a:solidFill>
            <a:srgbClr val="00B8FF"/>
          </a:solidFill>
          <a:ln w="9525" cap="flat" cmpd="sng" algn="ctr">
            <a:solidFill>
              <a:schemeClr val="tx1"/>
            </a:solidFill>
            <a:prstDash val="solid"/>
            <a:round/>
            <a:headEnd type="none" w="med" len="med"/>
            <a:tailEnd type="triangle"/>
          </a:ln>
          <a:effectLst/>
        </p:spPr>
      </p:cxnSp>
      <p:cxnSp>
        <p:nvCxnSpPr>
          <p:cNvPr id="72" name="Curved Connector 71">
            <a:extLst>
              <a:ext uri="{FF2B5EF4-FFF2-40B4-BE49-F238E27FC236}">
                <a16:creationId xmlns:a16="http://schemas.microsoft.com/office/drawing/2014/main" id="{037AFCDB-4043-9441-970A-EB30C8F946F2}"/>
              </a:ext>
            </a:extLst>
          </p:cNvPr>
          <p:cNvCxnSpPr>
            <a:cxnSpLocks/>
            <a:stCxn id="70" idx="0"/>
            <a:endCxn id="65" idx="0"/>
          </p:cNvCxnSpPr>
          <p:nvPr/>
        </p:nvCxnSpPr>
        <p:spPr bwMode="auto">
          <a:xfrm rot="16200000" flipH="1">
            <a:off x="6073451" y="5513325"/>
            <a:ext cx="6350" cy="450436"/>
          </a:xfrm>
          <a:prstGeom prst="curvedConnector3">
            <a:avLst>
              <a:gd name="adj1" fmla="val -3600000"/>
            </a:avLst>
          </a:prstGeom>
          <a:solidFill>
            <a:srgbClr val="00B8FF"/>
          </a:solidFill>
          <a:ln w="9525" cap="flat" cmpd="sng" algn="ctr">
            <a:solidFill>
              <a:schemeClr val="tx1"/>
            </a:solidFill>
            <a:prstDash val="solid"/>
            <a:round/>
            <a:headEnd type="none" w="med" len="med"/>
            <a:tailEnd type="triangle"/>
          </a:ln>
          <a:effectLst/>
        </p:spPr>
      </p:cxnSp>
      <p:sp>
        <p:nvSpPr>
          <p:cNvPr id="74" name="Rectangle 73">
            <a:extLst>
              <a:ext uri="{FF2B5EF4-FFF2-40B4-BE49-F238E27FC236}">
                <a16:creationId xmlns:a16="http://schemas.microsoft.com/office/drawing/2014/main" id="{724CE30F-4895-9346-81C9-B2B470DCE3CC}"/>
              </a:ext>
            </a:extLst>
          </p:cNvPr>
          <p:cNvSpPr/>
          <p:nvPr/>
        </p:nvSpPr>
        <p:spPr bwMode="auto">
          <a:xfrm>
            <a:off x="6927274" y="5739739"/>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75" name="Rectangle 74">
            <a:extLst>
              <a:ext uri="{FF2B5EF4-FFF2-40B4-BE49-F238E27FC236}">
                <a16:creationId xmlns:a16="http://schemas.microsoft.com/office/drawing/2014/main" id="{EADA89AB-4991-CA43-8B90-28E9BB3371B1}"/>
              </a:ext>
            </a:extLst>
          </p:cNvPr>
          <p:cNvSpPr/>
          <p:nvPr/>
        </p:nvSpPr>
        <p:spPr bwMode="auto">
          <a:xfrm>
            <a:off x="7530936" y="5739739"/>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sp>
        <p:nvSpPr>
          <p:cNvPr id="76" name="Rectangle 75">
            <a:extLst>
              <a:ext uri="{FF2B5EF4-FFF2-40B4-BE49-F238E27FC236}">
                <a16:creationId xmlns:a16="http://schemas.microsoft.com/office/drawing/2014/main" id="{3BF3A8B4-5C71-B34B-BE1F-2BAD35E3E657}"/>
              </a:ext>
            </a:extLst>
          </p:cNvPr>
          <p:cNvSpPr/>
          <p:nvPr/>
        </p:nvSpPr>
        <p:spPr bwMode="auto">
          <a:xfrm>
            <a:off x="8478984" y="5739739"/>
            <a:ext cx="201881" cy="201881"/>
          </a:xfrm>
          <a:prstGeom prst="rect">
            <a:avLst/>
          </a:prstGeom>
          <a:solidFill>
            <a:schemeClr val="tx2"/>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cxnSp>
        <p:nvCxnSpPr>
          <p:cNvPr id="77" name="Curved Connector 76">
            <a:extLst>
              <a:ext uri="{FF2B5EF4-FFF2-40B4-BE49-F238E27FC236}">
                <a16:creationId xmlns:a16="http://schemas.microsoft.com/office/drawing/2014/main" id="{B74181F8-A355-7545-AF5A-DF6B97DD1B9A}"/>
              </a:ext>
            </a:extLst>
          </p:cNvPr>
          <p:cNvCxnSpPr>
            <a:cxnSpLocks/>
            <a:stCxn id="74" idx="0"/>
            <a:endCxn id="75" idx="0"/>
          </p:cNvCxnSpPr>
          <p:nvPr/>
        </p:nvCxnSpPr>
        <p:spPr bwMode="auto">
          <a:xfrm rot="5400000" flipH="1" flipV="1">
            <a:off x="7330046" y="5437908"/>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cxnSp>
        <p:nvCxnSpPr>
          <p:cNvPr id="78" name="Curved Connector 77">
            <a:extLst>
              <a:ext uri="{FF2B5EF4-FFF2-40B4-BE49-F238E27FC236}">
                <a16:creationId xmlns:a16="http://schemas.microsoft.com/office/drawing/2014/main" id="{BA361F94-3C82-BB46-AFE4-9FB37AA70051}"/>
              </a:ext>
            </a:extLst>
          </p:cNvPr>
          <p:cNvCxnSpPr>
            <a:cxnSpLocks/>
            <a:stCxn id="75" idx="0"/>
            <a:endCxn id="81" idx="0"/>
          </p:cNvCxnSpPr>
          <p:nvPr/>
        </p:nvCxnSpPr>
        <p:spPr bwMode="auto">
          <a:xfrm rot="5400000" flipH="1" flipV="1">
            <a:off x="7877508" y="5487758"/>
            <a:ext cx="6350" cy="497612"/>
          </a:xfrm>
          <a:prstGeom prst="curvedConnector3">
            <a:avLst>
              <a:gd name="adj1" fmla="val 3700000"/>
            </a:avLst>
          </a:prstGeom>
          <a:solidFill>
            <a:srgbClr val="00B8FF"/>
          </a:solidFill>
          <a:ln w="9525" cap="flat" cmpd="sng" algn="ctr">
            <a:solidFill>
              <a:schemeClr val="tx1"/>
            </a:solidFill>
            <a:prstDash val="solid"/>
            <a:round/>
            <a:headEnd type="none" w="med" len="med"/>
            <a:tailEnd type="triangle"/>
          </a:ln>
          <a:effectLst/>
        </p:spPr>
      </p:cxnSp>
      <p:cxnSp>
        <p:nvCxnSpPr>
          <p:cNvPr id="79" name="Curved Connector 78">
            <a:extLst>
              <a:ext uri="{FF2B5EF4-FFF2-40B4-BE49-F238E27FC236}">
                <a16:creationId xmlns:a16="http://schemas.microsoft.com/office/drawing/2014/main" id="{82652468-E059-254E-BC62-83CB0B47D99D}"/>
              </a:ext>
            </a:extLst>
          </p:cNvPr>
          <p:cNvCxnSpPr>
            <a:cxnSpLocks/>
            <a:stCxn id="76" idx="2"/>
            <a:endCxn id="81" idx="2"/>
          </p:cNvCxnSpPr>
          <p:nvPr/>
        </p:nvCxnSpPr>
        <p:spPr bwMode="auto">
          <a:xfrm rot="5400000" flipH="1">
            <a:off x="8351532" y="5713227"/>
            <a:ext cx="6350" cy="450436"/>
          </a:xfrm>
          <a:prstGeom prst="curvedConnector3">
            <a:avLst>
              <a:gd name="adj1" fmla="val -3600000"/>
            </a:avLst>
          </a:prstGeom>
          <a:solidFill>
            <a:srgbClr val="00B8FF"/>
          </a:solidFill>
          <a:ln w="9525" cap="flat" cmpd="sng" algn="ctr">
            <a:solidFill>
              <a:schemeClr val="tx1"/>
            </a:solidFill>
            <a:prstDash val="solid"/>
            <a:round/>
            <a:headEnd type="none" w="med" len="med"/>
            <a:tailEnd type="triangle"/>
          </a:ln>
          <a:effectLst/>
        </p:spPr>
      </p:cxnSp>
      <p:cxnSp>
        <p:nvCxnSpPr>
          <p:cNvPr id="80" name="Curved Connector 79">
            <a:extLst>
              <a:ext uri="{FF2B5EF4-FFF2-40B4-BE49-F238E27FC236}">
                <a16:creationId xmlns:a16="http://schemas.microsoft.com/office/drawing/2014/main" id="{7459DE0D-9F5F-5043-B03A-6BB55F6CDEEC}"/>
              </a:ext>
            </a:extLst>
          </p:cNvPr>
          <p:cNvCxnSpPr>
            <a:cxnSpLocks/>
            <a:stCxn id="75" idx="2"/>
            <a:endCxn id="74" idx="2"/>
          </p:cNvCxnSpPr>
          <p:nvPr/>
        </p:nvCxnSpPr>
        <p:spPr bwMode="auto">
          <a:xfrm rot="5400000">
            <a:off x="7330046" y="5639789"/>
            <a:ext cx="12700" cy="603662"/>
          </a:xfrm>
          <a:prstGeom prst="curvedConnector3">
            <a:avLst>
              <a:gd name="adj1" fmla="val 1800000"/>
            </a:avLst>
          </a:prstGeom>
          <a:solidFill>
            <a:srgbClr val="00B8FF"/>
          </a:solidFill>
          <a:ln w="9525" cap="flat" cmpd="sng" algn="ctr">
            <a:solidFill>
              <a:schemeClr val="tx1"/>
            </a:solidFill>
            <a:prstDash val="solid"/>
            <a:round/>
            <a:headEnd type="none" w="med" len="med"/>
            <a:tailEnd type="triangle"/>
          </a:ln>
          <a:effectLst/>
        </p:spPr>
      </p:cxnSp>
      <p:sp>
        <p:nvSpPr>
          <p:cNvPr id="81" name="Rectangle 80">
            <a:extLst>
              <a:ext uri="{FF2B5EF4-FFF2-40B4-BE49-F238E27FC236}">
                <a16:creationId xmlns:a16="http://schemas.microsoft.com/office/drawing/2014/main" id="{9D4B6479-9181-2A49-8C94-7A4BCDDC4E0D}"/>
              </a:ext>
            </a:extLst>
          </p:cNvPr>
          <p:cNvSpPr/>
          <p:nvPr/>
        </p:nvSpPr>
        <p:spPr bwMode="auto">
          <a:xfrm>
            <a:off x="8028548" y="5733389"/>
            <a:ext cx="201881" cy="201881"/>
          </a:xfrm>
          <a:prstGeom prst="rect">
            <a:avLst/>
          </a:prstGeom>
          <a:solidFill>
            <a:schemeClr val="bg2">
              <a:lumMod val="5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pPr>
            <a:endParaRPr kumimoji="0" lang="en-US" sz="1800" b="0" i="0" u="none" strike="noStrike" cap="none" normalizeH="0" baseline="0" dirty="0">
              <a:ln>
                <a:noFill/>
              </a:ln>
              <a:solidFill>
                <a:schemeClr val="bg1"/>
              </a:solidFill>
              <a:effectLst/>
              <a:latin typeface="Arial" charset="0"/>
              <a:cs typeface="Arial" charset="0"/>
            </a:endParaRPr>
          </a:p>
        </p:txBody>
      </p:sp>
      <p:cxnSp>
        <p:nvCxnSpPr>
          <p:cNvPr id="82" name="Curved Connector 81">
            <a:extLst>
              <a:ext uri="{FF2B5EF4-FFF2-40B4-BE49-F238E27FC236}">
                <a16:creationId xmlns:a16="http://schemas.microsoft.com/office/drawing/2014/main" id="{A77E6738-6F4A-5741-8BE5-1D06511D274C}"/>
              </a:ext>
            </a:extLst>
          </p:cNvPr>
          <p:cNvCxnSpPr>
            <a:cxnSpLocks/>
            <a:stCxn id="81" idx="2"/>
            <a:endCxn id="75" idx="2"/>
          </p:cNvCxnSpPr>
          <p:nvPr/>
        </p:nvCxnSpPr>
        <p:spPr bwMode="auto">
          <a:xfrm rot="5400000">
            <a:off x="7877508" y="5689639"/>
            <a:ext cx="6350" cy="497612"/>
          </a:xfrm>
          <a:prstGeom prst="curvedConnector3">
            <a:avLst>
              <a:gd name="adj1" fmla="val 3700000"/>
            </a:avLst>
          </a:prstGeom>
          <a:solidFill>
            <a:srgbClr val="00B8FF"/>
          </a:solidFill>
          <a:ln w="9525" cap="flat" cmpd="sng" algn="ctr">
            <a:solidFill>
              <a:schemeClr val="tx1"/>
            </a:solidFill>
            <a:prstDash val="solid"/>
            <a:round/>
            <a:headEnd type="none" w="med" len="med"/>
            <a:tailEnd type="triangle"/>
          </a:ln>
          <a:effectLst/>
        </p:spPr>
      </p:cxnSp>
      <p:cxnSp>
        <p:nvCxnSpPr>
          <p:cNvPr id="83" name="Curved Connector 82">
            <a:extLst>
              <a:ext uri="{FF2B5EF4-FFF2-40B4-BE49-F238E27FC236}">
                <a16:creationId xmlns:a16="http://schemas.microsoft.com/office/drawing/2014/main" id="{B092E21D-86AC-464A-A42A-A49B98CAEA95}"/>
              </a:ext>
            </a:extLst>
          </p:cNvPr>
          <p:cNvCxnSpPr>
            <a:cxnSpLocks/>
            <a:stCxn id="81" idx="0"/>
            <a:endCxn id="76" idx="0"/>
          </p:cNvCxnSpPr>
          <p:nvPr/>
        </p:nvCxnSpPr>
        <p:spPr bwMode="auto">
          <a:xfrm rot="16200000" flipH="1">
            <a:off x="8351532" y="5511346"/>
            <a:ext cx="6350" cy="450436"/>
          </a:xfrm>
          <a:prstGeom prst="curvedConnector3">
            <a:avLst>
              <a:gd name="adj1" fmla="val -3600000"/>
            </a:avLst>
          </a:prstGeom>
          <a:solidFill>
            <a:srgbClr val="00B8FF"/>
          </a:solidFill>
          <a:ln w="9525" cap="flat" cmpd="sng" algn="ctr">
            <a:solidFill>
              <a:schemeClr val="tx1"/>
            </a:solidFill>
            <a:prstDash val="solid"/>
            <a:round/>
            <a:headEnd type="none" w="med" len="med"/>
            <a:tailEnd type="triangle"/>
          </a:ln>
          <a:effectLst/>
        </p:spPr>
      </p:cxnSp>
      <p:sp>
        <p:nvSpPr>
          <p:cNvPr id="85" name="TextBox 14">
            <a:extLst>
              <a:ext uri="{FF2B5EF4-FFF2-40B4-BE49-F238E27FC236}">
                <a16:creationId xmlns:a16="http://schemas.microsoft.com/office/drawing/2014/main" id="{88FFCD09-6731-BF48-ACC9-3ABFBCCF6561}"/>
              </a:ext>
            </a:extLst>
          </p:cNvPr>
          <p:cNvSpPr txBox="1">
            <a:spLocks noChangeArrowheads="1"/>
          </p:cNvSpPr>
          <p:nvPr/>
        </p:nvSpPr>
        <p:spPr bwMode="auto">
          <a:xfrm>
            <a:off x="1815689" y="6284507"/>
            <a:ext cx="551419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Lock it down!  Until invariants are restored.</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6" name="TextBox 14">
            <a:extLst>
              <a:ext uri="{FF2B5EF4-FFF2-40B4-BE49-F238E27FC236}">
                <a16:creationId xmlns:a16="http://schemas.microsoft.com/office/drawing/2014/main" id="{7B239D1B-D4B6-4942-8A22-BD47D12A13ED}"/>
              </a:ext>
            </a:extLst>
          </p:cNvPr>
          <p:cNvSpPr txBox="1">
            <a:spLocks noChangeArrowheads="1"/>
          </p:cNvSpPr>
          <p:nvPr/>
        </p:nvSpPr>
        <p:spPr bwMode="auto">
          <a:xfrm>
            <a:off x="3888882" y="1520816"/>
            <a:ext cx="157603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dirty="0">
                <a:ln>
                  <a:noFill/>
                </a:ln>
                <a:solidFill>
                  <a:srgbClr val="003367"/>
                </a:solidFill>
                <a:effectLst/>
                <a:uLnTx/>
                <a:uFillTx/>
                <a:latin typeface="Arial" charset="0"/>
                <a:ea typeface="ＭＳ Ｐゴシック" charset="0"/>
                <a:cs typeface="Arial" charset="0"/>
              </a:rPr>
              <a:t>Shared list</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7" name="TextBox 14">
            <a:extLst>
              <a:ext uri="{FF2B5EF4-FFF2-40B4-BE49-F238E27FC236}">
                <a16:creationId xmlns:a16="http://schemas.microsoft.com/office/drawing/2014/main" id="{1B8ADC77-98B7-6842-8D5A-68272511DC59}"/>
              </a:ext>
            </a:extLst>
          </p:cNvPr>
          <p:cNvSpPr txBox="1">
            <a:spLocks noChangeArrowheads="1"/>
          </p:cNvSpPr>
          <p:nvPr/>
        </p:nvSpPr>
        <p:spPr bwMode="auto">
          <a:xfrm>
            <a:off x="482204" y="1294337"/>
            <a:ext cx="346363"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
        <p:nvSpPr>
          <p:cNvPr id="88" name="TextBox 14">
            <a:extLst>
              <a:ext uri="{FF2B5EF4-FFF2-40B4-BE49-F238E27FC236}">
                <a16:creationId xmlns:a16="http://schemas.microsoft.com/office/drawing/2014/main" id="{DE323C27-F236-394E-A464-45B69CC73303}"/>
              </a:ext>
            </a:extLst>
          </p:cNvPr>
          <p:cNvSpPr txBox="1">
            <a:spLocks noChangeArrowheads="1"/>
          </p:cNvSpPr>
          <p:nvPr/>
        </p:nvSpPr>
        <p:spPr bwMode="auto">
          <a:xfrm>
            <a:off x="6616021" y="1312378"/>
            <a:ext cx="603662" cy="400110"/>
          </a:xfrm>
          <a:prstGeom prst="rect">
            <a:avLst/>
          </a:prstGeom>
          <a:solidFill>
            <a:schemeClr val="bg2">
              <a:lumMod val="20000"/>
              <a:lumOff val="80000"/>
            </a:schemeClr>
          </a:solid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i="0" u="none" strike="noStrike" kern="1200" cap="none" spc="0" normalizeH="0" baseline="0" noProof="0" dirty="0">
                <a:ln>
                  <a:noFill/>
                </a:ln>
                <a:solidFill>
                  <a:srgbClr val="003367"/>
                </a:solidFill>
                <a:effectLst/>
                <a:uLnTx/>
                <a:uFillTx/>
                <a:latin typeface="Arial" charset="0"/>
                <a:ea typeface="ＭＳ Ｐゴシック" charset="0"/>
                <a:cs typeface="Arial" charset="0"/>
              </a:rPr>
              <a:t>T2</a:t>
            </a:r>
            <a:endParaRPr kumimoji="0" lang="en-US" sz="1600" b="1" i="0" u="none" strike="noStrike" kern="1200" cap="none" spc="0" normalizeH="0" baseline="0" noProof="0" dirty="0">
              <a:ln>
                <a:noFill/>
              </a:ln>
              <a:solidFill>
                <a:srgbClr val="003367"/>
              </a:solidFill>
              <a:effectLst/>
              <a:uLnTx/>
              <a:uFillTx/>
              <a:latin typeface="Arial" charset="0"/>
              <a:ea typeface="ＭＳ Ｐゴシック" charset="0"/>
              <a:cs typeface="Arial" charset="0"/>
            </a:endParaRPr>
          </a:p>
        </p:txBody>
      </p:sp>
    </p:spTree>
    <p:extLst>
      <p:ext uri="{BB962C8B-B14F-4D97-AF65-F5344CB8AC3E}">
        <p14:creationId xmlns:p14="http://schemas.microsoft.com/office/powerpoint/2010/main" val="2251286353"/>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1_Default Design">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4_dukesystems">
  <a:themeElements>
    <a:clrScheme name="dukesystem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ukesystems">
      <a:majorFont>
        <a:latin typeface="Gill Sans MT"/>
        <a:ea typeface=""/>
        <a:cs typeface="Arial"/>
      </a:majorFont>
      <a:minorFont>
        <a:latin typeface="Gill Sans MT"/>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spDef>
      <a:spPr bwMode="auto">
        <a:xfrm>
          <a:off x="0" y="0"/>
          <a:ext cx="1" cy="1"/>
        </a:xfrm>
        <a:custGeom>
          <a:avLst/>
          <a:gdLst/>
          <a:ahLst/>
          <a:cxnLst/>
          <a:rect l="0" t="0" r="0" b="0"/>
          <a:pathLst/>
        </a:custGeom>
        <a:noFill/>
        <a:ln w="57150" cap="flat" cmpd="sng" algn="ctr">
          <a:solidFill>
            <a:schemeClr val="folHlink"/>
          </a:solidFill>
          <a:prstDash val="solid"/>
          <a:round/>
          <a:headEnd type="triangle" w="med" len="med"/>
          <a:tailEnd type="triangle" w="med" len="med"/>
        </a:ln>
        <a:effectLst/>
      </a:spPr>
      <a:bodyPr vert="horz" wrap="none" lIns="91440" tIns="45720" rIns="91440" bIns="45720" anchor="ctr" compatLnSpc="1"/>
      <a:lstStyle>
        <a:defPPr marL="0" marR="0" indent="0" algn="ctr" defTabSz="914400" rtl="0" eaLnBrk="1" fontAlgn="base" latinLnBrk="0" hangingPunct="1">
          <a:lnSpc>
            <a:spcPct val="100000"/>
          </a:lnSpc>
          <a:spcBef>
            <a:spcPct val="0"/>
          </a:spcBef>
          <a:spcAft>
            <a:spcPct val="0"/>
          </a:spcAft>
          <a:buNone/>
          <a:tabLst/>
          <a:defRPr kumimoji="0" lang="en-US" sz="1800" b="1" i="0" u="none" strike="noStrike" baseline="0">
            <a:solidFill>
              <a:schemeClr val="tx1">
                <a:alpha val="100000"/>
              </a:schemeClr>
            </a:solidFill>
            <a:effectLst/>
            <a:latin typeface="Arial"/>
            <a:cs typeface="Arial"/>
          </a:defRPr>
        </a:defPPr>
      </a:lstStyle>
    </a:spDef>
    <a:lnDef>
      <a:spPr bwMode="auto">
        <a:xfrm>
          <a:off x="0" y="0"/>
          <a:ext cx="1" cy="1"/>
        </a:xfrm>
        <a:custGeom>
          <a:avLst/>
          <a:gdLst/>
          <a:ahLst/>
          <a:cxnLst/>
          <a:rect l="0" t="0" r="0" b="0"/>
          <a:pathLst/>
        </a:custGeom>
        <a:noFill/>
        <a:ln w="57150" cap="flat" cmpd="sng" algn="ctr">
          <a:solidFill>
            <a:schemeClr val="folHlink"/>
          </a:solidFill>
          <a:prstDash val="solid"/>
          <a:round/>
          <a:headEnd type="triangle" w="med" len="med"/>
          <a:tailEnd type="triangle" w="med" len="med"/>
        </a:ln>
        <a:effectLst/>
      </a:spPr>
      <a:bodyPr vert="horz" wrap="none" lIns="91440" tIns="45720" rIns="91440" bIns="45720" anchor="ctr" compatLnSpc="1"/>
      <a:lstStyle>
        <a:defPPr marL="0" marR="0" indent="0" algn="ctr" defTabSz="914400" rtl="0" eaLnBrk="1" fontAlgn="base" latinLnBrk="0" hangingPunct="1">
          <a:lnSpc>
            <a:spcPct val="100000"/>
          </a:lnSpc>
          <a:spcBef>
            <a:spcPct val="0"/>
          </a:spcBef>
          <a:spcAft>
            <a:spcPct val="0"/>
          </a:spcAft>
          <a:buNone/>
          <a:tabLst/>
          <a:defRPr kumimoji="0" lang="en-US" sz="1800" b="1" i="0" u="none" strike="noStrike" baseline="0">
            <a:solidFill>
              <a:schemeClr val="tx1">
                <a:alpha val="100000"/>
              </a:schemeClr>
            </a:solidFill>
            <a:effectLst/>
            <a:latin typeface="Arial"/>
            <a:cs typeface="Arial"/>
          </a:defRPr>
        </a:defPPr>
      </a:lstStyle>
    </a:lnDef>
  </a:objectDefaults>
  <a:extraClrSchemeLst>
    <a:extraClrScheme>
      <a:clrScheme name="dukesystem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ukesystem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ukesystem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ukesystem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ukesystem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ukesystem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ukesystem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ukesystem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ukesystem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ukesystem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ukesystem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ukesystem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5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1_template">
  <a:themeElements>
    <a:clrScheme name="Custom 6">
      <a:dk1>
        <a:srgbClr val="003367"/>
      </a:dk1>
      <a:lt1>
        <a:sysClr val="window" lastClr="FFFFFF"/>
      </a:lt1>
      <a:dk2>
        <a:srgbClr val="195F9E"/>
      </a:dk2>
      <a:lt2>
        <a:srgbClr val="B5B5B5"/>
      </a:lt2>
      <a:accent1>
        <a:srgbClr val="998674"/>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Office Classic">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49528</TotalTime>
  <Words>3138</Words>
  <Application>Microsoft Macintosh PowerPoint</Application>
  <PresentationFormat>On-screen Show (4:3)</PresentationFormat>
  <Paragraphs>529</Paragraphs>
  <Slides>31</Slides>
  <Notes>1</Notes>
  <HiddenSlides>0</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31</vt:i4>
      </vt:variant>
    </vt:vector>
  </HeadingPairs>
  <TitlesOfParts>
    <vt:vector size="45" baseType="lpstr">
      <vt:lpstr>Arial</vt:lpstr>
      <vt:lpstr>Calibri</vt:lpstr>
      <vt:lpstr>Courier New</vt:lpstr>
      <vt:lpstr>Gill Sans MT</vt:lpstr>
      <vt:lpstr>Lucida Sans Unicode</vt:lpstr>
      <vt:lpstr>Times New Roman</vt:lpstr>
      <vt:lpstr>Wingdings 3</vt:lpstr>
      <vt:lpstr>1_Default Design</vt:lpstr>
      <vt:lpstr>10_Default Design</vt:lpstr>
      <vt:lpstr>11_Default Design</vt:lpstr>
      <vt:lpstr>4_dukesystems</vt:lpstr>
      <vt:lpstr>15_Default Design</vt:lpstr>
      <vt:lpstr>1_template</vt:lpstr>
      <vt:lpstr>1_Office Theme</vt:lpstr>
      <vt:lpstr>PowerPoint Presentation</vt:lpstr>
      <vt:lpstr>Roots: monitors</vt:lpstr>
      <vt:lpstr>Monitor wait/signal</vt:lpstr>
      <vt:lpstr>Monitor wait/signal</vt:lpstr>
      <vt:lpstr>Mesa semantics</vt:lpstr>
      <vt:lpstr>PowerPoint Presentation</vt:lpstr>
      <vt:lpstr>Thread project APIs</vt:lpstr>
      <vt:lpstr>Terminology and syntax</vt:lpstr>
      <vt:lpstr>Using locks/mutexes: invariants</vt:lpstr>
      <vt:lpstr>Shared vs. Per-Thread State</vt:lpstr>
      <vt:lpstr>The missed wakeup problem</vt:lpstr>
      <vt:lpstr>Monitors fix the missed wakeup problem</vt:lpstr>
      <vt:lpstr>Monitors make no promises</vt:lpstr>
      <vt:lpstr>PowerPoint Presentation</vt:lpstr>
      <vt:lpstr>PowerPoint Presentation</vt:lpstr>
      <vt:lpstr>The spurious wakeup problem</vt:lpstr>
      <vt:lpstr>Wake ‘em all, let them sort it out </vt:lpstr>
      <vt:lpstr>Thundering herd</vt:lpstr>
      <vt:lpstr>Producer/consumer bounded buffer</vt:lpstr>
      <vt:lpstr>Example: the soda/HFCS machine</vt:lpstr>
      <vt:lpstr>Producer-consumer code</vt:lpstr>
      <vt:lpstr>Solving producer-consumer</vt:lpstr>
      <vt:lpstr>Producer-consumer code</vt:lpstr>
      <vt:lpstr>Producer-consumer code</vt:lpstr>
      <vt:lpstr>Producer-consumer code</vt:lpstr>
      <vt:lpstr>Producer-consumer code</vt:lpstr>
      <vt:lpstr>Variations: one CV?</vt:lpstr>
      <vt:lpstr>Variations: one CV?</vt:lpstr>
      <vt:lpstr>Variations: one CV?</vt:lpstr>
      <vt:lpstr>Notes from soda machine </vt:lpstr>
      <vt:lpstr>Thinking about threads</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Chase</dc:creator>
  <cp:lastModifiedBy>Jeff Chase</cp:lastModifiedBy>
  <cp:revision>235</cp:revision>
  <cp:lastPrinted>2020-08-29T15:31:16Z</cp:lastPrinted>
  <dcterms:created xsi:type="dcterms:W3CDTF">2015-01-09T14:09:45Z</dcterms:created>
  <dcterms:modified xsi:type="dcterms:W3CDTF">2020-08-29T15:32:29Z</dcterms:modified>
</cp:coreProperties>
</file>